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257" r:id="rId4"/>
    <p:sldId id="260" r:id="rId5"/>
    <p:sldId id="333" r:id="rId6"/>
    <p:sldId id="33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332" r:id="rId16"/>
    <p:sldId id="284" r:id="rId17"/>
    <p:sldId id="285" r:id="rId18"/>
    <p:sldId id="286" r:id="rId19"/>
    <p:sldId id="287" r:id="rId20"/>
    <p:sldId id="288" r:id="rId21"/>
    <p:sldId id="296" r:id="rId22"/>
    <p:sldId id="289" r:id="rId23"/>
    <p:sldId id="329" r:id="rId24"/>
    <p:sldId id="290" r:id="rId25"/>
    <p:sldId id="309" r:id="rId26"/>
    <p:sldId id="313" r:id="rId27"/>
    <p:sldId id="291" r:id="rId28"/>
    <p:sldId id="311" r:id="rId29"/>
    <p:sldId id="314" r:id="rId30"/>
    <p:sldId id="316" r:id="rId31"/>
    <p:sldId id="298" r:id="rId32"/>
    <p:sldId id="301" r:id="rId33"/>
    <p:sldId id="294" r:id="rId34"/>
    <p:sldId id="300" r:id="rId35"/>
    <p:sldId id="299" r:id="rId36"/>
    <p:sldId id="302" r:id="rId37"/>
    <p:sldId id="318" r:id="rId38"/>
    <p:sldId id="317" r:id="rId39"/>
    <p:sldId id="304" r:id="rId40"/>
    <p:sldId id="305" r:id="rId41"/>
    <p:sldId id="319" r:id="rId42"/>
    <p:sldId id="306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99FF"/>
    <a:srgbClr val="A50021"/>
    <a:srgbClr val="FFCC00"/>
    <a:srgbClr val="66006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A13A13-4369-43A7-BD18-7E44E48A6CBB}" type="doc">
      <dgm:prSet loTypeId="urn:microsoft.com/office/officeart/2005/8/layout/h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t-IT"/>
        </a:p>
      </dgm:t>
    </dgm:pt>
    <dgm:pt modelId="{EC6948D7-973F-496A-B9AF-C3BE1161144D}">
      <dgm:prSet phldrT="[Testo]"/>
      <dgm:spPr/>
      <dgm:t>
        <a:bodyPr/>
        <a:lstStyle/>
        <a:p>
          <a:r>
            <a:rPr lang="it-IT" dirty="0"/>
            <a:t>FASE 1</a:t>
          </a:r>
        </a:p>
      </dgm:t>
    </dgm:pt>
    <dgm:pt modelId="{DC58CE9C-6F24-4C69-B8D2-8E4AE107CC71}" type="parTrans" cxnId="{329CB4B5-2780-4E75-BCE0-2FEE1D83BB24}">
      <dgm:prSet/>
      <dgm:spPr/>
      <dgm:t>
        <a:bodyPr/>
        <a:lstStyle/>
        <a:p>
          <a:endParaRPr lang="it-IT"/>
        </a:p>
      </dgm:t>
    </dgm:pt>
    <dgm:pt modelId="{A8CB329B-C278-402D-B993-6F98640CD5BF}" type="sibTrans" cxnId="{329CB4B5-2780-4E75-BCE0-2FEE1D83BB24}">
      <dgm:prSet/>
      <dgm:spPr/>
      <dgm:t>
        <a:bodyPr/>
        <a:lstStyle/>
        <a:p>
          <a:endParaRPr lang="it-IT"/>
        </a:p>
      </dgm:t>
    </dgm:pt>
    <dgm:pt modelId="{D305C53E-512A-470B-9EF6-602FF1BB7CFF}">
      <dgm:prSet phldrT="[Testo]" custT="1"/>
      <dgm:spPr/>
      <dgm:t>
        <a:bodyPr/>
        <a:lstStyle/>
        <a:p>
          <a:r>
            <a:rPr lang="it-IT" sz="1800" dirty="0">
              <a:solidFill>
                <a:schemeClr val="bg1"/>
              </a:solidFill>
            </a:rPr>
            <a:t>A) </a:t>
          </a:r>
          <a:r>
            <a:rPr lang="it-IT" sz="1800" dirty="0">
              <a:solidFill>
                <a:schemeClr val="tx1">
                  <a:lumMod val="95000"/>
                  <a:lumOff val="5000"/>
                </a:schemeClr>
              </a:solidFill>
            </a:rPr>
            <a:t>PROGETTARE UN VIDEO</a:t>
          </a:r>
        </a:p>
      </dgm:t>
    </dgm:pt>
    <dgm:pt modelId="{17BF09DC-363F-43F5-BCED-876BDC6169CD}" type="parTrans" cxnId="{CF7FFF6D-E6A1-4708-8999-C0BB895AE436}">
      <dgm:prSet/>
      <dgm:spPr/>
      <dgm:t>
        <a:bodyPr/>
        <a:lstStyle/>
        <a:p>
          <a:endParaRPr lang="it-IT"/>
        </a:p>
      </dgm:t>
    </dgm:pt>
    <dgm:pt modelId="{1156F177-BE88-438B-85BD-56D5C100B23A}" type="sibTrans" cxnId="{CF7FFF6D-E6A1-4708-8999-C0BB895AE436}">
      <dgm:prSet/>
      <dgm:spPr/>
      <dgm:t>
        <a:bodyPr/>
        <a:lstStyle/>
        <a:p>
          <a:endParaRPr lang="it-IT"/>
        </a:p>
      </dgm:t>
    </dgm:pt>
    <dgm:pt modelId="{7656C479-793C-4A0C-BE6A-7CFA06CCE903}">
      <dgm:prSet phldrT="[Testo]" custT="1"/>
      <dgm:spPr/>
      <dgm:t>
        <a:bodyPr/>
        <a:lstStyle/>
        <a:p>
          <a:r>
            <a:rPr lang="it-IT" sz="1800" dirty="0">
              <a:solidFill>
                <a:schemeClr val="bg1"/>
              </a:solidFill>
            </a:rPr>
            <a:t>B) </a:t>
          </a:r>
          <a:r>
            <a:rPr lang="it-IT" sz="1800" dirty="0">
              <a:solidFill>
                <a:schemeClr val="tx1">
                  <a:lumMod val="95000"/>
                  <a:lumOff val="5000"/>
                </a:schemeClr>
              </a:solidFill>
            </a:rPr>
            <a:t>PREPARARE UN VIDEO</a:t>
          </a:r>
        </a:p>
      </dgm:t>
    </dgm:pt>
    <dgm:pt modelId="{A52800EB-8BFA-4344-923C-EACABF89BE6A}" type="parTrans" cxnId="{0C9BE068-28B1-43A6-BE2B-9AAA568DDC9C}">
      <dgm:prSet/>
      <dgm:spPr/>
      <dgm:t>
        <a:bodyPr/>
        <a:lstStyle/>
        <a:p>
          <a:endParaRPr lang="it-IT"/>
        </a:p>
      </dgm:t>
    </dgm:pt>
    <dgm:pt modelId="{BA160DD9-C9F1-489D-BEA5-D8D4377592DD}" type="sibTrans" cxnId="{0C9BE068-28B1-43A6-BE2B-9AAA568DDC9C}">
      <dgm:prSet/>
      <dgm:spPr/>
      <dgm:t>
        <a:bodyPr/>
        <a:lstStyle/>
        <a:p>
          <a:endParaRPr lang="it-IT"/>
        </a:p>
      </dgm:t>
    </dgm:pt>
    <dgm:pt modelId="{86C467F1-EB2F-4390-8F36-0A2B115794CB}">
      <dgm:prSet phldrT="[Testo]"/>
      <dgm:spPr/>
      <dgm:t>
        <a:bodyPr/>
        <a:lstStyle/>
        <a:p>
          <a:r>
            <a:rPr lang="it-IT" dirty="0"/>
            <a:t>FASE 2</a:t>
          </a:r>
        </a:p>
      </dgm:t>
    </dgm:pt>
    <dgm:pt modelId="{2AF557B3-3C23-4E25-815D-163C9DD2DCA7}" type="parTrans" cxnId="{B5C380B6-DD78-48D9-8928-31F8A8A6BCE4}">
      <dgm:prSet/>
      <dgm:spPr/>
      <dgm:t>
        <a:bodyPr/>
        <a:lstStyle/>
        <a:p>
          <a:endParaRPr lang="it-IT"/>
        </a:p>
      </dgm:t>
    </dgm:pt>
    <dgm:pt modelId="{0117344C-5721-4970-BF9B-F568F8D5EACF}" type="sibTrans" cxnId="{B5C380B6-DD78-48D9-8928-31F8A8A6BCE4}">
      <dgm:prSet/>
      <dgm:spPr/>
      <dgm:t>
        <a:bodyPr/>
        <a:lstStyle/>
        <a:p>
          <a:endParaRPr lang="it-IT"/>
        </a:p>
      </dgm:t>
    </dgm:pt>
    <dgm:pt modelId="{2D7F5EDC-39B4-4009-879E-22E0D3A3A9C5}">
      <dgm:prSet phldrT="[Testo]" custT="1"/>
      <dgm:spPr/>
      <dgm:t>
        <a:bodyPr/>
        <a:lstStyle/>
        <a:p>
          <a:r>
            <a:rPr lang="it-IT" sz="1600" dirty="0">
              <a:solidFill>
                <a:srgbClr val="FF0000"/>
              </a:solidFill>
            </a:rPr>
            <a:t>A) </a:t>
          </a:r>
          <a:r>
            <a:rPr lang="it-IT" sz="1600" dirty="0">
              <a:solidFill>
                <a:schemeClr val="tx1">
                  <a:lumMod val="95000"/>
                  <a:lumOff val="5000"/>
                </a:schemeClr>
              </a:solidFill>
            </a:rPr>
            <a:t>STUDIO INDIVIDUALE</a:t>
          </a:r>
        </a:p>
      </dgm:t>
    </dgm:pt>
    <dgm:pt modelId="{DABC120D-5ADA-4BC5-BCE5-C32F55D33B18}" type="parTrans" cxnId="{F7AAC49A-079E-4EFB-9F4F-DA6DD7EE1777}">
      <dgm:prSet/>
      <dgm:spPr/>
      <dgm:t>
        <a:bodyPr/>
        <a:lstStyle/>
        <a:p>
          <a:endParaRPr lang="it-IT"/>
        </a:p>
      </dgm:t>
    </dgm:pt>
    <dgm:pt modelId="{95245BAE-6832-4F8B-91BE-D081993B647E}" type="sibTrans" cxnId="{F7AAC49A-079E-4EFB-9F4F-DA6DD7EE1777}">
      <dgm:prSet/>
      <dgm:spPr/>
      <dgm:t>
        <a:bodyPr/>
        <a:lstStyle/>
        <a:p>
          <a:endParaRPr lang="it-IT"/>
        </a:p>
      </dgm:t>
    </dgm:pt>
    <dgm:pt modelId="{ED3CD4AA-4FAE-43F7-865E-2F8A682A104E}">
      <dgm:prSet phldrT="[Testo]" custT="1"/>
      <dgm:spPr/>
      <dgm:t>
        <a:bodyPr/>
        <a:lstStyle/>
        <a:p>
          <a:r>
            <a:rPr lang="it-IT" sz="1600" dirty="0">
              <a:solidFill>
                <a:srgbClr val="FF0000"/>
              </a:solidFill>
            </a:rPr>
            <a:t>B) </a:t>
          </a:r>
          <a:r>
            <a:rPr lang="it-IT" sz="1600" dirty="0">
              <a:solidFill>
                <a:schemeClr val="tx1">
                  <a:lumMod val="95000"/>
                  <a:lumOff val="5000"/>
                </a:schemeClr>
              </a:solidFill>
            </a:rPr>
            <a:t>COMPITI A SCUOLA</a:t>
          </a:r>
        </a:p>
      </dgm:t>
    </dgm:pt>
    <dgm:pt modelId="{884CA932-D168-42F2-9BBF-E0E4976E1708}" type="parTrans" cxnId="{38A7BB34-31C7-4BB5-B943-03A07E70D2A7}">
      <dgm:prSet/>
      <dgm:spPr/>
      <dgm:t>
        <a:bodyPr/>
        <a:lstStyle/>
        <a:p>
          <a:endParaRPr lang="it-IT"/>
        </a:p>
      </dgm:t>
    </dgm:pt>
    <dgm:pt modelId="{8A9C1B48-3D01-4763-9EA2-1FED01B39E66}" type="sibTrans" cxnId="{38A7BB34-31C7-4BB5-B943-03A07E70D2A7}">
      <dgm:prSet/>
      <dgm:spPr/>
      <dgm:t>
        <a:bodyPr/>
        <a:lstStyle/>
        <a:p>
          <a:endParaRPr lang="it-IT"/>
        </a:p>
      </dgm:t>
    </dgm:pt>
    <dgm:pt modelId="{CFF620FD-0429-45BB-946A-2AA7DEAD480F}">
      <dgm:prSet phldrT="[Testo]"/>
      <dgm:spPr/>
      <dgm:t>
        <a:bodyPr/>
        <a:lstStyle/>
        <a:p>
          <a:r>
            <a:rPr lang="it-IT" dirty="0"/>
            <a:t>FASE 3</a:t>
          </a:r>
        </a:p>
      </dgm:t>
    </dgm:pt>
    <dgm:pt modelId="{ACDF03BD-1DCE-4F0C-8924-9F5C19F976CC}" type="parTrans" cxnId="{F763F29B-53C5-4410-BB69-6EAD06929521}">
      <dgm:prSet/>
      <dgm:spPr/>
      <dgm:t>
        <a:bodyPr/>
        <a:lstStyle/>
        <a:p>
          <a:endParaRPr lang="it-IT"/>
        </a:p>
      </dgm:t>
    </dgm:pt>
    <dgm:pt modelId="{BE12F582-EDD7-4546-85CB-77B1091D2596}" type="sibTrans" cxnId="{F763F29B-53C5-4410-BB69-6EAD06929521}">
      <dgm:prSet/>
      <dgm:spPr/>
      <dgm:t>
        <a:bodyPr/>
        <a:lstStyle/>
        <a:p>
          <a:endParaRPr lang="it-IT"/>
        </a:p>
      </dgm:t>
    </dgm:pt>
    <dgm:pt modelId="{9647414C-BCD6-4675-8D1A-62377C5A2667}">
      <dgm:prSet phldrT="[Testo]"/>
      <dgm:spPr/>
      <dgm:t>
        <a:bodyPr/>
        <a:lstStyle/>
        <a:p>
          <a:r>
            <a:rPr lang="it-IT" dirty="0">
              <a:solidFill>
                <a:schemeClr val="tx1">
                  <a:lumMod val="95000"/>
                  <a:lumOff val="5000"/>
                </a:schemeClr>
              </a:solidFill>
            </a:rPr>
            <a:t>VALUTAZIONE CAPOVOLTA</a:t>
          </a:r>
        </a:p>
      </dgm:t>
    </dgm:pt>
    <dgm:pt modelId="{398E25D2-6EFF-4916-B3D9-D4EC9B00AE6C}" type="parTrans" cxnId="{11B8793F-D570-4F4E-9E5D-769C59D4DC7A}">
      <dgm:prSet/>
      <dgm:spPr/>
      <dgm:t>
        <a:bodyPr/>
        <a:lstStyle/>
        <a:p>
          <a:endParaRPr lang="it-IT"/>
        </a:p>
      </dgm:t>
    </dgm:pt>
    <dgm:pt modelId="{B9364AC7-0496-4334-A2B5-8FD719A61128}" type="sibTrans" cxnId="{11B8793F-D570-4F4E-9E5D-769C59D4DC7A}">
      <dgm:prSet/>
      <dgm:spPr/>
      <dgm:t>
        <a:bodyPr/>
        <a:lstStyle/>
        <a:p>
          <a:endParaRPr lang="it-IT"/>
        </a:p>
      </dgm:t>
    </dgm:pt>
    <dgm:pt modelId="{A712B9BE-448B-470A-A594-648A0668FF43}">
      <dgm:prSet phldrT="[Testo]" custT="1"/>
      <dgm:spPr/>
      <dgm:t>
        <a:bodyPr/>
        <a:lstStyle/>
        <a:p>
          <a:r>
            <a:rPr lang="it-IT" sz="1800" dirty="0">
              <a:solidFill>
                <a:schemeClr val="bg1"/>
              </a:solidFill>
            </a:rPr>
            <a:t>C) </a:t>
          </a:r>
          <a:r>
            <a:rPr lang="it-IT" sz="1800" dirty="0">
              <a:solidFill>
                <a:schemeClr val="tx1">
                  <a:lumMod val="95000"/>
                  <a:lumOff val="5000"/>
                </a:schemeClr>
              </a:solidFill>
            </a:rPr>
            <a:t>PUBBLICAZIONE ON LINE</a:t>
          </a:r>
        </a:p>
      </dgm:t>
    </dgm:pt>
    <dgm:pt modelId="{801F0E35-4196-4A05-893C-553CC28E4316}" type="parTrans" cxnId="{56622E94-2D41-49BA-9259-AD377FF5A9CD}">
      <dgm:prSet/>
      <dgm:spPr/>
      <dgm:t>
        <a:bodyPr/>
        <a:lstStyle/>
        <a:p>
          <a:endParaRPr lang="it-IT"/>
        </a:p>
      </dgm:t>
    </dgm:pt>
    <dgm:pt modelId="{B6C8464B-E600-4790-AC73-C820179A8906}" type="sibTrans" cxnId="{56622E94-2D41-49BA-9259-AD377FF5A9CD}">
      <dgm:prSet/>
      <dgm:spPr/>
      <dgm:t>
        <a:bodyPr/>
        <a:lstStyle/>
        <a:p>
          <a:endParaRPr lang="it-IT"/>
        </a:p>
      </dgm:t>
    </dgm:pt>
    <dgm:pt modelId="{244050C1-6134-4B27-B50E-63F19599DFCE}">
      <dgm:prSet phldrT="[Testo]" custT="1"/>
      <dgm:spPr/>
      <dgm:t>
        <a:bodyPr/>
        <a:lstStyle/>
        <a:p>
          <a:r>
            <a:rPr lang="it-IT" sz="1600" dirty="0">
              <a:solidFill>
                <a:srgbClr val="FF0000"/>
              </a:solidFill>
            </a:rPr>
            <a:t>C) </a:t>
          </a:r>
          <a:r>
            <a:rPr lang="it-IT" sz="1600" dirty="0">
              <a:solidFill>
                <a:schemeClr val="tx1">
                  <a:lumMod val="95000"/>
                  <a:lumOff val="5000"/>
                </a:schemeClr>
              </a:solidFill>
            </a:rPr>
            <a:t>INTERIORIZZAZIONE DEI CONTENUTI</a:t>
          </a:r>
        </a:p>
      </dgm:t>
    </dgm:pt>
    <dgm:pt modelId="{5850DED6-31BE-4541-980F-46D047E50DBC}" type="parTrans" cxnId="{93A9E3EA-7664-4750-AA91-7108AFD56CAF}">
      <dgm:prSet/>
      <dgm:spPr/>
      <dgm:t>
        <a:bodyPr/>
        <a:lstStyle/>
        <a:p>
          <a:endParaRPr lang="it-IT"/>
        </a:p>
      </dgm:t>
    </dgm:pt>
    <dgm:pt modelId="{14B6A7C1-78A5-4347-8CE0-B341AA040251}" type="sibTrans" cxnId="{93A9E3EA-7664-4750-AA91-7108AFD56CAF}">
      <dgm:prSet/>
      <dgm:spPr/>
      <dgm:t>
        <a:bodyPr/>
        <a:lstStyle/>
        <a:p>
          <a:endParaRPr lang="it-IT"/>
        </a:p>
      </dgm:t>
    </dgm:pt>
    <dgm:pt modelId="{B1DD553C-C1DB-449C-B4BA-BEE107D29BBC}" type="pres">
      <dgm:prSet presAssocID="{F9A13A13-4369-43A7-BD18-7E44E48A6CB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8BB429F7-E0E7-41B5-AC5C-D75E2C2916C1}" type="pres">
      <dgm:prSet presAssocID="{EC6948D7-973F-496A-B9AF-C3BE1161144D}" presName="compositeNode" presStyleCnt="0">
        <dgm:presLayoutVars>
          <dgm:bulletEnabled val="1"/>
        </dgm:presLayoutVars>
      </dgm:prSet>
      <dgm:spPr/>
    </dgm:pt>
    <dgm:pt modelId="{0FCEB4A5-8A22-4185-9256-D2981F7BF9F4}" type="pres">
      <dgm:prSet presAssocID="{EC6948D7-973F-496A-B9AF-C3BE1161144D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0A3176B-3B0F-4C2F-ACC2-3AFFFEA38CD3}" type="pres">
      <dgm:prSet presAssocID="{EC6948D7-973F-496A-B9AF-C3BE1161144D}" presName="childNode" presStyleLbl="node1" presStyleIdx="0" presStyleCnt="3" custLinFactNeighborX="-767" custLinFactNeighborY="177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744829-6DBF-4BEF-AA97-97798461211B}" type="pres">
      <dgm:prSet presAssocID="{EC6948D7-973F-496A-B9AF-C3BE1161144D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00377D-E6F9-466A-9F50-B58DB608BD90}" type="pres">
      <dgm:prSet presAssocID="{A8CB329B-C278-402D-B993-6F98640CD5BF}" presName="sibTrans" presStyleCnt="0"/>
      <dgm:spPr/>
    </dgm:pt>
    <dgm:pt modelId="{5B97C495-A5F5-4B9D-9BE1-97B2D1691F08}" type="pres">
      <dgm:prSet presAssocID="{86C467F1-EB2F-4390-8F36-0A2B115794CB}" presName="compositeNode" presStyleCnt="0">
        <dgm:presLayoutVars>
          <dgm:bulletEnabled val="1"/>
        </dgm:presLayoutVars>
      </dgm:prSet>
      <dgm:spPr/>
    </dgm:pt>
    <dgm:pt modelId="{F3D2F4C4-954A-4B99-9A46-CA38FEB1DBF9}" type="pres">
      <dgm:prSet presAssocID="{86C467F1-EB2F-4390-8F36-0A2B115794CB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6449C5D-1DF5-49E6-84B9-0FEAB2533FA9}" type="pres">
      <dgm:prSet presAssocID="{86C467F1-EB2F-4390-8F36-0A2B115794C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C7FD9A-6152-4F32-80CE-8A04D3F8F9D2}" type="pres">
      <dgm:prSet presAssocID="{86C467F1-EB2F-4390-8F36-0A2B115794CB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247005-F074-4F1C-8F13-5AEF1F5ACC61}" type="pres">
      <dgm:prSet presAssocID="{0117344C-5721-4970-BF9B-F568F8D5EACF}" presName="sibTrans" presStyleCnt="0"/>
      <dgm:spPr/>
    </dgm:pt>
    <dgm:pt modelId="{AC297B9B-83A5-44EE-A205-992883060FDA}" type="pres">
      <dgm:prSet presAssocID="{CFF620FD-0429-45BB-946A-2AA7DEAD480F}" presName="compositeNode" presStyleCnt="0">
        <dgm:presLayoutVars>
          <dgm:bulletEnabled val="1"/>
        </dgm:presLayoutVars>
      </dgm:prSet>
      <dgm:spPr/>
    </dgm:pt>
    <dgm:pt modelId="{0DB2CF3F-667E-459E-9E14-C44A1828B14D}" type="pres">
      <dgm:prSet presAssocID="{CFF620FD-0429-45BB-946A-2AA7DEAD480F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8A703FA-956E-40C8-89C6-760244F172D1}" type="pres">
      <dgm:prSet presAssocID="{CFF620FD-0429-45BB-946A-2AA7DEAD480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8B885F-DEF4-47F7-9623-25610BF6551B}" type="pres">
      <dgm:prSet presAssocID="{CFF620FD-0429-45BB-946A-2AA7DEAD480F}" presName="parentNode" presStyleLbl="revTx" presStyleIdx="2" presStyleCnt="3" custLinFactNeighborX="-39731" custLinFactNeighborY="1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BF903F6-CA0D-4085-9048-C63383CCA1A6}" type="presOf" srcId="{7656C479-793C-4A0C-BE6A-7CFA06CCE903}" destId="{E0A3176B-3B0F-4C2F-ACC2-3AFFFEA38CD3}" srcOrd="0" destOrd="1" presId="urn:microsoft.com/office/officeart/2005/8/layout/hList2"/>
    <dgm:cxn modelId="{329CB4B5-2780-4E75-BCE0-2FEE1D83BB24}" srcId="{F9A13A13-4369-43A7-BD18-7E44E48A6CBB}" destId="{EC6948D7-973F-496A-B9AF-C3BE1161144D}" srcOrd="0" destOrd="0" parTransId="{DC58CE9C-6F24-4C69-B8D2-8E4AE107CC71}" sibTransId="{A8CB329B-C278-402D-B993-6F98640CD5BF}"/>
    <dgm:cxn modelId="{70CDE369-18A0-4DB0-8948-B07737D025F8}" type="presOf" srcId="{CFF620FD-0429-45BB-946A-2AA7DEAD480F}" destId="{7F8B885F-DEF4-47F7-9623-25610BF6551B}" srcOrd="0" destOrd="0" presId="urn:microsoft.com/office/officeart/2005/8/layout/hList2"/>
    <dgm:cxn modelId="{565386F3-373D-440E-A7A9-3471114BBE3B}" type="presOf" srcId="{D305C53E-512A-470B-9EF6-602FF1BB7CFF}" destId="{E0A3176B-3B0F-4C2F-ACC2-3AFFFEA38CD3}" srcOrd="0" destOrd="0" presId="urn:microsoft.com/office/officeart/2005/8/layout/hList2"/>
    <dgm:cxn modelId="{4CDA3948-C5DC-4B07-903A-C4A4BEC38D5B}" type="presOf" srcId="{A712B9BE-448B-470A-A594-648A0668FF43}" destId="{E0A3176B-3B0F-4C2F-ACC2-3AFFFEA38CD3}" srcOrd="0" destOrd="2" presId="urn:microsoft.com/office/officeart/2005/8/layout/hList2"/>
    <dgm:cxn modelId="{90770FF1-6BE8-4452-9CF0-8BA190FB42BD}" type="presOf" srcId="{EC6948D7-973F-496A-B9AF-C3BE1161144D}" destId="{71744829-6DBF-4BEF-AA97-97798461211B}" srcOrd="0" destOrd="0" presId="urn:microsoft.com/office/officeart/2005/8/layout/hList2"/>
    <dgm:cxn modelId="{0C9BE068-28B1-43A6-BE2B-9AAA568DDC9C}" srcId="{EC6948D7-973F-496A-B9AF-C3BE1161144D}" destId="{7656C479-793C-4A0C-BE6A-7CFA06CCE903}" srcOrd="1" destOrd="0" parTransId="{A52800EB-8BFA-4344-923C-EACABF89BE6A}" sibTransId="{BA160DD9-C9F1-489D-BEA5-D8D4377592DD}"/>
    <dgm:cxn modelId="{93A9E3EA-7664-4750-AA91-7108AFD56CAF}" srcId="{86C467F1-EB2F-4390-8F36-0A2B115794CB}" destId="{244050C1-6134-4B27-B50E-63F19599DFCE}" srcOrd="2" destOrd="0" parTransId="{5850DED6-31BE-4541-980F-46D047E50DBC}" sibTransId="{14B6A7C1-78A5-4347-8CE0-B341AA040251}"/>
    <dgm:cxn modelId="{8E89E3ED-3EEC-4660-B3E1-04805DF9DDB5}" type="presOf" srcId="{244050C1-6134-4B27-B50E-63F19599DFCE}" destId="{C6449C5D-1DF5-49E6-84B9-0FEAB2533FA9}" srcOrd="0" destOrd="2" presId="urn:microsoft.com/office/officeart/2005/8/layout/hList2"/>
    <dgm:cxn modelId="{F7AAC49A-079E-4EFB-9F4F-DA6DD7EE1777}" srcId="{86C467F1-EB2F-4390-8F36-0A2B115794CB}" destId="{2D7F5EDC-39B4-4009-879E-22E0D3A3A9C5}" srcOrd="0" destOrd="0" parTransId="{DABC120D-5ADA-4BC5-BCE5-C32F55D33B18}" sibTransId="{95245BAE-6832-4F8B-91BE-D081993B647E}"/>
    <dgm:cxn modelId="{56622E94-2D41-49BA-9259-AD377FF5A9CD}" srcId="{EC6948D7-973F-496A-B9AF-C3BE1161144D}" destId="{A712B9BE-448B-470A-A594-648A0668FF43}" srcOrd="2" destOrd="0" parTransId="{801F0E35-4196-4A05-893C-553CC28E4316}" sibTransId="{B6C8464B-E600-4790-AC73-C820179A8906}"/>
    <dgm:cxn modelId="{0F0D14AC-4394-49A6-AB04-7C34DD62D474}" type="presOf" srcId="{F9A13A13-4369-43A7-BD18-7E44E48A6CBB}" destId="{B1DD553C-C1DB-449C-B4BA-BEE107D29BBC}" srcOrd="0" destOrd="0" presId="urn:microsoft.com/office/officeart/2005/8/layout/hList2"/>
    <dgm:cxn modelId="{938D45FF-628D-49FD-9A23-441BB1F907BB}" type="presOf" srcId="{9647414C-BCD6-4675-8D1A-62377C5A2667}" destId="{D8A703FA-956E-40C8-89C6-760244F172D1}" srcOrd="0" destOrd="0" presId="urn:microsoft.com/office/officeart/2005/8/layout/hList2"/>
    <dgm:cxn modelId="{F763F29B-53C5-4410-BB69-6EAD06929521}" srcId="{F9A13A13-4369-43A7-BD18-7E44E48A6CBB}" destId="{CFF620FD-0429-45BB-946A-2AA7DEAD480F}" srcOrd="2" destOrd="0" parTransId="{ACDF03BD-1DCE-4F0C-8924-9F5C19F976CC}" sibTransId="{BE12F582-EDD7-4546-85CB-77B1091D2596}"/>
    <dgm:cxn modelId="{53D3ABE7-AC16-4730-8FB1-DAB4D81FCD66}" type="presOf" srcId="{86C467F1-EB2F-4390-8F36-0A2B115794CB}" destId="{68C7FD9A-6152-4F32-80CE-8A04D3F8F9D2}" srcOrd="0" destOrd="0" presId="urn:microsoft.com/office/officeart/2005/8/layout/hList2"/>
    <dgm:cxn modelId="{38A7BB34-31C7-4BB5-B943-03A07E70D2A7}" srcId="{86C467F1-EB2F-4390-8F36-0A2B115794CB}" destId="{ED3CD4AA-4FAE-43F7-865E-2F8A682A104E}" srcOrd="1" destOrd="0" parTransId="{884CA932-D168-42F2-9BBF-E0E4976E1708}" sibTransId="{8A9C1B48-3D01-4763-9EA2-1FED01B39E66}"/>
    <dgm:cxn modelId="{B5C380B6-DD78-48D9-8928-31F8A8A6BCE4}" srcId="{F9A13A13-4369-43A7-BD18-7E44E48A6CBB}" destId="{86C467F1-EB2F-4390-8F36-0A2B115794CB}" srcOrd="1" destOrd="0" parTransId="{2AF557B3-3C23-4E25-815D-163C9DD2DCA7}" sibTransId="{0117344C-5721-4970-BF9B-F568F8D5EACF}"/>
    <dgm:cxn modelId="{11B8793F-D570-4F4E-9E5D-769C59D4DC7A}" srcId="{CFF620FD-0429-45BB-946A-2AA7DEAD480F}" destId="{9647414C-BCD6-4675-8D1A-62377C5A2667}" srcOrd="0" destOrd="0" parTransId="{398E25D2-6EFF-4916-B3D9-D4EC9B00AE6C}" sibTransId="{B9364AC7-0496-4334-A2B5-8FD719A61128}"/>
    <dgm:cxn modelId="{A2AF151D-0E86-49F5-AE02-01354A0F6D61}" type="presOf" srcId="{2D7F5EDC-39B4-4009-879E-22E0D3A3A9C5}" destId="{C6449C5D-1DF5-49E6-84B9-0FEAB2533FA9}" srcOrd="0" destOrd="0" presId="urn:microsoft.com/office/officeart/2005/8/layout/hList2"/>
    <dgm:cxn modelId="{DC76957A-6768-43B7-8C1B-910799C3879F}" type="presOf" srcId="{ED3CD4AA-4FAE-43F7-865E-2F8A682A104E}" destId="{C6449C5D-1DF5-49E6-84B9-0FEAB2533FA9}" srcOrd="0" destOrd="1" presId="urn:microsoft.com/office/officeart/2005/8/layout/hList2"/>
    <dgm:cxn modelId="{CF7FFF6D-E6A1-4708-8999-C0BB895AE436}" srcId="{EC6948D7-973F-496A-B9AF-C3BE1161144D}" destId="{D305C53E-512A-470B-9EF6-602FF1BB7CFF}" srcOrd="0" destOrd="0" parTransId="{17BF09DC-363F-43F5-BCED-876BDC6169CD}" sibTransId="{1156F177-BE88-438B-85BD-56D5C100B23A}"/>
    <dgm:cxn modelId="{CFF8B956-2341-4D9F-A51C-823551312F0C}" type="presParOf" srcId="{B1DD553C-C1DB-449C-B4BA-BEE107D29BBC}" destId="{8BB429F7-E0E7-41B5-AC5C-D75E2C2916C1}" srcOrd="0" destOrd="0" presId="urn:microsoft.com/office/officeart/2005/8/layout/hList2"/>
    <dgm:cxn modelId="{9B9BC326-4790-453A-A09F-590CF4E96669}" type="presParOf" srcId="{8BB429F7-E0E7-41B5-AC5C-D75E2C2916C1}" destId="{0FCEB4A5-8A22-4185-9256-D2981F7BF9F4}" srcOrd="0" destOrd="0" presId="urn:microsoft.com/office/officeart/2005/8/layout/hList2"/>
    <dgm:cxn modelId="{B0276A34-FCF7-4C76-9909-E1CEEEA307B7}" type="presParOf" srcId="{8BB429F7-E0E7-41B5-AC5C-D75E2C2916C1}" destId="{E0A3176B-3B0F-4C2F-ACC2-3AFFFEA38CD3}" srcOrd="1" destOrd="0" presId="urn:microsoft.com/office/officeart/2005/8/layout/hList2"/>
    <dgm:cxn modelId="{4E3E5EBD-2CA7-4ABC-B2E2-41F0861BADFB}" type="presParOf" srcId="{8BB429F7-E0E7-41B5-AC5C-D75E2C2916C1}" destId="{71744829-6DBF-4BEF-AA97-97798461211B}" srcOrd="2" destOrd="0" presId="urn:microsoft.com/office/officeart/2005/8/layout/hList2"/>
    <dgm:cxn modelId="{8D4D9B23-AA1E-47DA-801A-1B5EB45B9C94}" type="presParOf" srcId="{B1DD553C-C1DB-449C-B4BA-BEE107D29BBC}" destId="{B600377D-E6F9-466A-9F50-B58DB608BD90}" srcOrd="1" destOrd="0" presId="urn:microsoft.com/office/officeart/2005/8/layout/hList2"/>
    <dgm:cxn modelId="{A0E07C05-3BB3-414A-8715-D6283119A8C7}" type="presParOf" srcId="{B1DD553C-C1DB-449C-B4BA-BEE107D29BBC}" destId="{5B97C495-A5F5-4B9D-9BE1-97B2D1691F08}" srcOrd="2" destOrd="0" presId="urn:microsoft.com/office/officeart/2005/8/layout/hList2"/>
    <dgm:cxn modelId="{2CFCAEBB-A5BE-4C46-B1A0-6B8332BA8E1A}" type="presParOf" srcId="{5B97C495-A5F5-4B9D-9BE1-97B2D1691F08}" destId="{F3D2F4C4-954A-4B99-9A46-CA38FEB1DBF9}" srcOrd="0" destOrd="0" presId="urn:microsoft.com/office/officeart/2005/8/layout/hList2"/>
    <dgm:cxn modelId="{6567F766-4862-4481-B974-B7146296A55D}" type="presParOf" srcId="{5B97C495-A5F5-4B9D-9BE1-97B2D1691F08}" destId="{C6449C5D-1DF5-49E6-84B9-0FEAB2533FA9}" srcOrd="1" destOrd="0" presId="urn:microsoft.com/office/officeart/2005/8/layout/hList2"/>
    <dgm:cxn modelId="{02F41F11-0B53-4093-95CE-699EDCF0E607}" type="presParOf" srcId="{5B97C495-A5F5-4B9D-9BE1-97B2D1691F08}" destId="{68C7FD9A-6152-4F32-80CE-8A04D3F8F9D2}" srcOrd="2" destOrd="0" presId="urn:microsoft.com/office/officeart/2005/8/layout/hList2"/>
    <dgm:cxn modelId="{4FFE5A29-EDDF-46C6-B81F-A9BD4749BB46}" type="presParOf" srcId="{B1DD553C-C1DB-449C-B4BA-BEE107D29BBC}" destId="{35247005-F074-4F1C-8F13-5AEF1F5ACC61}" srcOrd="3" destOrd="0" presId="urn:microsoft.com/office/officeart/2005/8/layout/hList2"/>
    <dgm:cxn modelId="{DFB42CC8-5E98-4E63-8B18-611428E36F14}" type="presParOf" srcId="{B1DD553C-C1DB-449C-B4BA-BEE107D29BBC}" destId="{AC297B9B-83A5-44EE-A205-992883060FDA}" srcOrd="4" destOrd="0" presId="urn:microsoft.com/office/officeart/2005/8/layout/hList2"/>
    <dgm:cxn modelId="{4C23C913-4A02-4C44-8839-40DE894CDA71}" type="presParOf" srcId="{AC297B9B-83A5-44EE-A205-992883060FDA}" destId="{0DB2CF3F-667E-459E-9E14-C44A1828B14D}" srcOrd="0" destOrd="0" presId="urn:microsoft.com/office/officeart/2005/8/layout/hList2"/>
    <dgm:cxn modelId="{84F15630-FB0D-42C1-9F56-809AFAFCA3BF}" type="presParOf" srcId="{AC297B9B-83A5-44EE-A205-992883060FDA}" destId="{D8A703FA-956E-40C8-89C6-760244F172D1}" srcOrd="1" destOrd="0" presId="urn:microsoft.com/office/officeart/2005/8/layout/hList2"/>
    <dgm:cxn modelId="{3B7A53A2-E54D-4983-9725-136AF122A959}" type="presParOf" srcId="{AC297B9B-83A5-44EE-A205-992883060FDA}" destId="{7F8B885F-DEF4-47F7-9623-25610BF6551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44829-6DBF-4BEF-AA97-97798461211B}">
      <dsp:nvSpPr>
        <dsp:cNvPr id="0" name=""/>
        <dsp:cNvSpPr/>
      </dsp:nvSpPr>
      <dsp:spPr>
        <a:xfrm rot="16200000">
          <a:off x="-1782086" y="2697435"/>
          <a:ext cx="4100135" cy="432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131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/>
            <a:t>FASE 1</a:t>
          </a:r>
        </a:p>
      </dsp:txBody>
      <dsp:txXfrm>
        <a:off x="-1782086" y="2697435"/>
        <a:ext cx="4100135" cy="432148"/>
      </dsp:txXfrm>
    </dsp:sp>
    <dsp:sp modelId="{E0A3176B-3B0F-4C2F-ACC2-3AFFFEA38CD3}">
      <dsp:nvSpPr>
        <dsp:cNvPr id="0" name=""/>
        <dsp:cNvSpPr/>
      </dsp:nvSpPr>
      <dsp:spPr>
        <a:xfrm>
          <a:off x="467545" y="936096"/>
          <a:ext cx="2152557" cy="41001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81131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>
              <a:solidFill>
                <a:schemeClr val="bg1"/>
              </a:solidFill>
            </a:rPr>
            <a:t>A) </a:t>
          </a:r>
          <a:r>
            <a:rPr lang="it-IT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PROGETTARE UN VIDEO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>
              <a:solidFill>
                <a:schemeClr val="bg1"/>
              </a:solidFill>
            </a:rPr>
            <a:t>B) </a:t>
          </a:r>
          <a:r>
            <a:rPr lang="it-IT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PREPARARE UN VIDEO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>
              <a:solidFill>
                <a:schemeClr val="bg1"/>
              </a:solidFill>
            </a:rPr>
            <a:t>C) </a:t>
          </a:r>
          <a:r>
            <a:rPr lang="it-IT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PUBBLICAZIONE ON LINE</a:t>
          </a:r>
        </a:p>
      </dsp:txBody>
      <dsp:txXfrm>
        <a:off x="467545" y="936096"/>
        <a:ext cx="2152557" cy="4100135"/>
      </dsp:txXfrm>
    </dsp:sp>
    <dsp:sp modelId="{0FCEB4A5-8A22-4185-9256-D2981F7BF9F4}">
      <dsp:nvSpPr>
        <dsp:cNvPr id="0" name=""/>
        <dsp:cNvSpPr/>
      </dsp:nvSpPr>
      <dsp:spPr>
        <a:xfrm>
          <a:off x="51907" y="293006"/>
          <a:ext cx="864296" cy="86429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7FD9A-6152-4F32-80CE-8A04D3F8F9D2}">
      <dsp:nvSpPr>
        <dsp:cNvPr id="0" name=""/>
        <dsp:cNvSpPr/>
      </dsp:nvSpPr>
      <dsp:spPr>
        <a:xfrm rot="16200000">
          <a:off x="1355897" y="2697435"/>
          <a:ext cx="4100135" cy="432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131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/>
            <a:t>FASE 2</a:t>
          </a:r>
        </a:p>
      </dsp:txBody>
      <dsp:txXfrm>
        <a:off x="1355897" y="2697435"/>
        <a:ext cx="4100135" cy="432148"/>
      </dsp:txXfrm>
    </dsp:sp>
    <dsp:sp modelId="{C6449C5D-1DF5-49E6-84B9-0FEAB2533FA9}">
      <dsp:nvSpPr>
        <dsp:cNvPr id="0" name=""/>
        <dsp:cNvSpPr/>
      </dsp:nvSpPr>
      <dsp:spPr>
        <a:xfrm>
          <a:off x="3622039" y="863442"/>
          <a:ext cx="2152557" cy="41001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8113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>
              <a:solidFill>
                <a:srgbClr val="FF0000"/>
              </a:solidFill>
            </a:rPr>
            <a:t>A) </a:t>
          </a:r>
          <a:r>
            <a:rPr lang="it-IT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STUDIO INDIVIDUALE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>
              <a:solidFill>
                <a:srgbClr val="FF0000"/>
              </a:solidFill>
            </a:rPr>
            <a:t>B) </a:t>
          </a:r>
          <a:r>
            <a:rPr lang="it-IT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COMPITI A SCUOLA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>
              <a:solidFill>
                <a:srgbClr val="FF0000"/>
              </a:solidFill>
            </a:rPr>
            <a:t>C) </a:t>
          </a:r>
          <a:r>
            <a:rPr lang="it-IT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INTERIORIZZAZIONE DEI CONTENUTI</a:t>
          </a:r>
        </a:p>
      </dsp:txBody>
      <dsp:txXfrm>
        <a:off x="3622039" y="863442"/>
        <a:ext cx="2152557" cy="4100135"/>
      </dsp:txXfrm>
    </dsp:sp>
    <dsp:sp modelId="{F3D2F4C4-954A-4B99-9A46-CA38FEB1DBF9}">
      <dsp:nvSpPr>
        <dsp:cNvPr id="0" name=""/>
        <dsp:cNvSpPr/>
      </dsp:nvSpPr>
      <dsp:spPr>
        <a:xfrm>
          <a:off x="3189890" y="293006"/>
          <a:ext cx="864296" cy="86429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B885F-DEF4-47F7-9623-25610BF6551B}">
      <dsp:nvSpPr>
        <dsp:cNvPr id="0" name=""/>
        <dsp:cNvSpPr/>
      </dsp:nvSpPr>
      <dsp:spPr>
        <a:xfrm rot="16200000">
          <a:off x="4322183" y="2698091"/>
          <a:ext cx="4100135" cy="432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131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/>
            <a:t>FASE 3</a:t>
          </a:r>
        </a:p>
      </dsp:txBody>
      <dsp:txXfrm>
        <a:off x="4322183" y="2698091"/>
        <a:ext cx="4100135" cy="432148"/>
      </dsp:txXfrm>
    </dsp:sp>
    <dsp:sp modelId="{D8A703FA-956E-40C8-89C6-760244F172D1}">
      <dsp:nvSpPr>
        <dsp:cNvPr id="0" name=""/>
        <dsp:cNvSpPr/>
      </dsp:nvSpPr>
      <dsp:spPr>
        <a:xfrm>
          <a:off x="6760022" y="863442"/>
          <a:ext cx="2152557" cy="41001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381131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100" kern="1200" dirty="0">
              <a:solidFill>
                <a:schemeClr val="tx1">
                  <a:lumMod val="95000"/>
                  <a:lumOff val="5000"/>
                </a:schemeClr>
              </a:solidFill>
            </a:rPr>
            <a:t>VALUTAZIONE CAPOVOLTA</a:t>
          </a:r>
        </a:p>
      </dsp:txBody>
      <dsp:txXfrm>
        <a:off x="6760022" y="863442"/>
        <a:ext cx="2152557" cy="4100135"/>
      </dsp:txXfrm>
    </dsp:sp>
    <dsp:sp modelId="{0DB2CF3F-667E-459E-9E14-C44A1828B14D}">
      <dsp:nvSpPr>
        <dsp:cNvPr id="0" name=""/>
        <dsp:cNvSpPr/>
      </dsp:nvSpPr>
      <dsp:spPr>
        <a:xfrm>
          <a:off x="6327874" y="293006"/>
          <a:ext cx="864296" cy="864296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24/10/2025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24/10/2025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24/10/2025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24/10/2025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24/10/2025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24/10/2025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915" y="188640"/>
            <a:ext cx="3714750" cy="1905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755576" y="2433456"/>
            <a:ext cx="7772400" cy="17094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>
                <a:solidFill>
                  <a:schemeClr val="accent6">
                    <a:lumMod val="75000"/>
                  </a:schemeClr>
                </a:solidFill>
              </a:rPr>
              <a:t>Pedagogia Speciale della Gestione Integrata del Gruppo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090436" y="4941168"/>
            <a:ext cx="5102679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Metodologie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Didattiche Inclusive:</a:t>
            </a:r>
          </a:p>
          <a:p>
            <a:pPr algn="ctr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Flipped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Flipped Classroom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Il modello </a:t>
            </a:r>
            <a:r>
              <a:rPr lang="it-IT" dirty="0">
                <a:solidFill>
                  <a:srgbClr val="FF0000"/>
                </a:solidFill>
              </a:rPr>
              <a:t>Flipped Classroom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comporta quindi un'inevitabile rivoluzione dei ruoli </a:t>
            </a:r>
          </a:p>
          <a:p>
            <a:pPr algn="ctr">
              <a:buNone/>
            </a:pPr>
            <a:r>
              <a:rPr lang="it-IT" b="1" i="1" dirty="0">
                <a:solidFill>
                  <a:schemeClr val="tx2">
                    <a:lumMod val="50000"/>
                  </a:schemeClr>
                </a:solidFill>
              </a:rPr>
              <a:t>studente / insegnante.</a:t>
            </a:r>
          </a:p>
          <a:p>
            <a:pPr algn="just">
              <a:buNone/>
            </a:pP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Studente: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maggior rilievo e responsabilità </a:t>
            </a:r>
          </a:p>
          <a:p>
            <a:pPr algn="ctr">
              <a:buNone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Insegnante: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incarico di guida nel percorso educativo.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Risultati immagini per responsabilitÃ 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229200"/>
            <a:ext cx="1801123" cy="135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Flipped Classroom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dirty="0">
                <a:solidFill>
                  <a:srgbClr val="FF0000"/>
                </a:solidFill>
              </a:rPr>
              <a:t>Principali caratteristiche del modello Flipped Classroom </a:t>
            </a:r>
          </a:p>
          <a:p>
            <a:pPr algn="just"/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inverte i momenti didattici; </a:t>
            </a:r>
          </a:p>
          <a:p>
            <a:pPr algn="just"/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consente allo studente di seguire le spiegazioni a casa e di svolgere le esercitazioni a scuola; </a:t>
            </a:r>
          </a:p>
          <a:p>
            <a:pPr algn="just"/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favorisce l'apprendimento </a:t>
            </a:r>
            <a:r>
              <a:rPr lang="it-IT" i="1" u="sng" dirty="0">
                <a:solidFill>
                  <a:srgbClr val="FF0000"/>
                </a:solidFill>
              </a:rPr>
              <a:t>attivo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 dello studente, sfruttando numerosi strumenti multimediali a supporto dell'insegnamento.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Flipped Classroom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Perché è importante effettuare questa inversione dei momenti fondamentali dell'apprendimento? </a:t>
            </a:r>
          </a:p>
          <a:p>
            <a:pPr algn="ctr">
              <a:buNone/>
            </a:pPr>
            <a:endParaRPr lang="it-IT" sz="2400" i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it-IT" sz="2400" i="1" dirty="0"/>
              <a:t>Per due motivi</a:t>
            </a:r>
          </a:p>
          <a:p>
            <a:pPr algn="ctr">
              <a:buNone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uno di </a:t>
            </a:r>
            <a:r>
              <a:rPr lang="it-IT" b="1" dirty="0">
                <a:solidFill>
                  <a:srgbClr val="FF0000"/>
                </a:solidFill>
              </a:rPr>
              <a:t>carattere sociale </a:t>
            </a:r>
          </a:p>
          <a:p>
            <a:pPr algn="ctr">
              <a:buNone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l'altro di natura </a:t>
            </a:r>
            <a:r>
              <a:rPr lang="it-IT" b="1" dirty="0">
                <a:solidFill>
                  <a:srgbClr val="FF0000"/>
                </a:solidFill>
              </a:rPr>
              <a:t>pedagogica - didattica.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Flipped Classroom</a:t>
            </a:r>
            <a:b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CARATTERE SOCIALE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it-IT" b="1" i="1" dirty="0">
                <a:solidFill>
                  <a:srgbClr val="FF0000"/>
                </a:solidFill>
              </a:rPr>
              <a:t>società attuale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è profondamente cambiata rispetto alla società in cui si è sviluppato inizialmente il tradizionale modello di insegnamento, e deve risultare pertanto comprensibile la necessità di rivisitare tale modello. </a:t>
            </a:r>
          </a:p>
          <a:p>
            <a:pPr algn="just">
              <a:buFont typeface="Wingdings" pitchFamily="2" charset="2"/>
              <a:buChar char="Ø"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In particolar modo, la diffusione di Internet ha modificato radicalmente la distribuzione e l'acquisizione del sapere; </a:t>
            </a:r>
          </a:p>
          <a:p>
            <a:pPr algn="just">
              <a:buFont typeface="Wingdings" pitchFamily="2" charset="2"/>
              <a:buChar char="Ø"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non è più caratteristica unica del docente quella di essere la fonte dell'informazione.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Flipped Classroom</a:t>
            </a:r>
            <a:b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PEDAGOGICO-DIDATTICA</a:t>
            </a:r>
            <a:endParaRPr lang="it-IT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L’ educatore/insegnante conserva l’importante ruolo di guida e facilitatore nel difficile processo dell’apprendimento. </a:t>
            </a:r>
          </a:p>
          <a:p>
            <a:endParaRPr lang="it-IT" dirty="0"/>
          </a:p>
        </p:txBody>
      </p:sp>
      <p:pic>
        <p:nvPicPr>
          <p:cNvPr id="4" name="Immagine 3" descr="Risultati immagini per insegnante educato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73016"/>
            <a:ext cx="48245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Flipped Classroom</a:t>
            </a:r>
            <a:br>
              <a:rPr lang="it-IT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FASI</a:t>
            </a:r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5259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it-IT" i="1" dirty="0">
                <a:solidFill>
                  <a:srgbClr val="FF0000"/>
                </a:solidFill>
              </a:rPr>
              <a:t>Le Fasi della classe capovolta:</a:t>
            </a:r>
          </a:p>
          <a:p>
            <a:pPr algn="ctr">
              <a:buNone/>
            </a:pP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Progettare, preparare e pubblicare i video.</a:t>
            </a:r>
          </a:p>
          <a:p>
            <a:pPr algn="ctr">
              <a:buNone/>
            </a:pP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Studio individuale, svolgimento dei compiti e fase di interiorizzazione dei contenuti</a:t>
            </a:r>
          </a:p>
          <a:p>
            <a:pPr algn="ctr">
              <a:buFont typeface="Wingdings" pitchFamily="2" charset="2"/>
              <a:buChar char="q"/>
            </a:pP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Capovolgere la valutazione</a:t>
            </a:r>
          </a:p>
        </p:txBody>
      </p:sp>
      <p:sp>
        <p:nvSpPr>
          <p:cNvPr id="5" name="Anello 4"/>
          <p:cNvSpPr/>
          <p:nvPr/>
        </p:nvSpPr>
        <p:spPr>
          <a:xfrm>
            <a:off x="323528" y="2348880"/>
            <a:ext cx="504056" cy="504056"/>
          </a:xfrm>
          <a:prstGeom prst="donut">
            <a:avLst>
              <a:gd name="adj" fmla="val 213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Anello 5"/>
          <p:cNvSpPr/>
          <p:nvPr/>
        </p:nvSpPr>
        <p:spPr>
          <a:xfrm>
            <a:off x="251520" y="3645024"/>
            <a:ext cx="432048" cy="432048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Anello 6"/>
          <p:cNvSpPr/>
          <p:nvPr/>
        </p:nvSpPr>
        <p:spPr>
          <a:xfrm>
            <a:off x="1547664" y="5301208"/>
            <a:ext cx="504056" cy="50405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Flipped Classroom</a:t>
            </a:r>
            <a:br>
              <a:rPr lang="it-IT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FASI</a:t>
            </a:r>
            <a:endParaRPr lang="it-IT" i="1" dirty="0">
              <a:solidFill>
                <a:srgbClr val="FF000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89644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it-IT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i="1" dirty="0">
                <a:solidFill>
                  <a:srgbClr val="FF0000"/>
                </a:solidFill>
                <a:latin typeface="Algerian" pitchFamily="82" charset="0"/>
              </a:rPr>
              <a:t>Prima fase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it-IT" b="1" i="1" dirty="0">
                <a:solidFill>
                  <a:schemeClr val="tx2">
                    <a:lumMod val="50000"/>
                  </a:schemeClr>
                </a:solidFill>
              </a:rPr>
              <a:t>Progettare, preparare e pubblicare i video </a:t>
            </a:r>
            <a:r>
              <a:rPr lang="it-IT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it-IT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i="1" dirty="0">
                <a:solidFill>
                  <a:schemeClr val="accent5">
                    <a:lumMod val="75000"/>
                  </a:schemeClr>
                </a:solidFill>
              </a:rPr>
              <a:t>pri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arenR"/>
            </a:pPr>
            <a:endParaRPr lang="it-IT" i="1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just">
              <a:buNone/>
            </a:pP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it-IT" i="1" dirty="0">
                <a:solidFill>
                  <a:srgbClr val="FF0000"/>
                </a:solidFill>
              </a:rPr>
              <a:t>prima fase 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prevede tre passaggi fondamentali:</a:t>
            </a:r>
          </a:p>
          <a:p>
            <a:pPr marL="514350" indent="-514350" algn="just">
              <a:buFont typeface="+mj-lt"/>
              <a:buAutoNum type="arabicParenR"/>
            </a:pPr>
            <a:endParaRPr lang="it-IT" i="1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just">
              <a:buFont typeface="+mj-lt"/>
              <a:buAutoNum type="alphaUcPeriod"/>
            </a:pP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Progettare un video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Preparare un video</a:t>
            </a:r>
          </a:p>
          <a:p>
            <a:pPr marL="514350" indent="-514350" algn="just">
              <a:buFont typeface="+mj-lt"/>
              <a:buAutoNum type="alphaUcPeriod"/>
            </a:pP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Pubblicazione online</a:t>
            </a:r>
          </a:p>
          <a:p>
            <a:pPr>
              <a:buNone/>
            </a:pPr>
            <a:endParaRPr lang="it-IT" i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t-IT" i="1" dirty="0">
                <a:solidFill>
                  <a:schemeClr val="accent6">
                    <a:lumMod val="50000"/>
                  </a:schemeClr>
                </a:solidFill>
              </a:rPr>
              <a:t>Ogni insegnante conosce il livello dei propri alunni e prepara il percorso di insegnamento adattando i contenuti alle esigenze della classe.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chemeClr val="tx2">
                    <a:lumMod val="50000"/>
                  </a:schemeClr>
                </a:solidFill>
              </a:rPr>
              <a:t>Progettare, preparare e pubblicare i video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it-IT" b="1" dirty="0">
                <a:solidFill>
                  <a:srgbClr val="FF0000"/>
                </a:solidFill>
              </a:rPr>
              <a:t>A) Come si </a:t>
            </a:r>
            <a:r>
              <a:rPr lang="it-IT" b="1" u="sng" dirty="0">
                <a:solidFill>
                  <a:srgbClr val="FF0000"/>
                </a:solidFill>
              </a:rPr>
              <a:t>progetta</a:t>
            </a:r>
            <a:r>
              <a:rPr lang="it-IT" b="1" dirty="0">
                <a:solidFill>
                  <a:srgbClr val="FF0000"/>
                </a:solidFill>
              </a:rPr>
              <a:t> un video:</a:t>
            </a:r>
          </a:p>
          <a:p>
            <a:pPr algn="ctr">
              <a:buFont typeface="Wingdings" pitchFamily="2" charset="2"/>
              <a:buChar char="Ø"/>
            </a:pPr>
            <a:endParaRPr lang="it-IT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I video devono essere relativamente brevi (10 min. circa) in modo che gli studenti li guardino più agevolmente;</a:t>
            </a:r>
          </a:p>
          <a:p>
            <a:pPr algn="ctr">
              <a:buFont typeface="Wingdings" pitchFamily="2" charset="2"/>
              <a:buChar char="Ø"/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È necessario focalizzare ogni video su un solo argomento evitando divagazioni; </a:t>
            </a:r>
          </a:p>
          <a:p>
            <a:pPr algn="ctr">
              <a:buFont typeface="Wingdings" pitchFamily="2" charset="2"/>
              <a:buChar char="Ø"/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È fondamentale preparare la scaletta dell’argomento di cui si vuole parlare, allo stesso modo in cui si preparano le tematiche di una lezione.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chemeClr val="tx2">
                    <a:lumMod val="50000"/>
                  </a:schemeClr>
                </a:solidFill>
              </a:rPr>
              <a:t>Progettare, preparare e pubblicare i video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b="1" dirty="0">
                <a:solidFill>
                  <a:srgbClr val="FF0000"/>
                </a:solidFill>
              </a:rPr>
              <a:t>B) Come si </a:t>
            </a:r>
            <a:r>
              <a:rPr lang="it-IT" b="1" u="sng" dirty="0">
                <a:solidFill>
                  <a:srgbClr val="FF0000"/>
                </a:solidFill>
              </a:rPr>
              <a:t>prepara</a:t>
            </a:r>
            <a:r>
              <a:rPr lang="it-IT" b="1" dirty="0">
                <a:solidFill>
                  <a:srgbClr val="FF0000"/>
                </a:solidFill>
              </a:rPr>
              <a:t> un video:</a:t>
            </a:r>
          </a:p>
          <a:p>
            <a:pPr algn="ctr">
              <a:buNone/>
            </a:pPr>
            <a:r>
              <a:rPr lang="it-IT" dirty="0"/>
              <a:t> È possibile preparare un video utilizzando il proprio cellulare o il computer </a:t>
            </a:r>
          </a:p>
          <a:p>
            <a:pPr algn="ctr">
              <a:buNone/>
            </a:pPr>
            <a:r>
              <a:rPr lang="it-IT" i="1" dirty="0">
                <a:solidFill>
                  <a:srgbClr val="FF0000"/>
                </a:solidFill>
              </a:rPr>
              <a:t>… registrando … </a:t>
            </a:r>
          </a:p>
          <a:p>
            <a:pPr algn="ctr">
              <a:buFont typeface="Wingdings" pitchFamily="2" charset="2"/>
              <a:buChar char="§"/>
            </a:pPr>
            <a:r>
              <a:rPr lang="it-IT" dirty="0"/>
              <a:t>mentre si spiega un argomento, con o senza lavagna;</a:t>
            </a:r>
          </a:p>
          <a:p>
            <a:pPr algn="ctr">
              <a:buFont typeface="Wingdings" pitchFamily="2" charset="2"/>
              <a:buChar char="§"/>
            </a:pPr>
            <a:r>
              <a:rPr lang="it-IT" dirty="0"/>
              <a:t>mentre si spiega una presentazione in power point;</a:t>
            </a:r>
          </a:p>
          <a:p>
            <a:pPr algn="ctr">
              <a:buFont typeface="Wingdings" pitchFamily="2" charset="2"/>
              <a:buChar char="§"/>
            </a:pPr>
            <a:r>
              <a:rPr lang="it-IT" dirty="0"/>
              <a:t>mentre si legge un documento word; </a:t>
            </a:r>
          </a:p>
          <a:p>
            <a:pPr algn="ctr">
              <a:buFont typeface="Wingdings" pitchFamily="2" charset="2"/>
              <a:buChar char="§"/>
            </a:pPr>
            <a:r>
              <a:rPr lang="it-IT" dirty="0"/>
              <a:t>mentre si visualizzano immagini significative.</a:t>
            </a:r>
          </a:p>
        </p:txBody>
      </p:sp>
      <p:pic>
        <p:nvPicPr>
          <p:cNvPr id="4" name="Immagine 3" descr="Risultati immagini per telecamera cinematografic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836712"/>
            <a:ext cx="18356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9552" y="274043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Flipped Classroom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Il metodo didattico attualmente applicato, nella maggior parte delle realtà scolastiche, può costituire un ostacolo alla partecipazione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i="1" u="sng" dirty="0">
                <a:solidFill>
                  <a:srgbClr val="FF0000"/>
                </a:solidFill>
              </a:rPr>
              <a:t>attiva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dello studente ed al proprio processo di apprendimento.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6" name="Immagine 5" descr="Risultati immagini per alunno passiv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581128"/>
            <a:ext cx="38884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8212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chemeClr val="tx2">
                    <a:lumMod val="50000"/>
                  </a:schemeClr>
                </a:solidFill>
              </a:rPr>
              <a:t>Progettare, preparare e pubblicare i video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it-IT" b="1" dirty="0">
                <a:solidFill>
                  <a:srgbClr val="FF0000"/>
                </a:solidFill>
              </a:rPr>
              <a:t>C) Come si </a:t>
            </a:r>
            <a:r>
              <a:rPr lang="it-IT" b="1" u="sng" dirty="0">
                <a:solidFill>
                  <a:srgbClr val="FF0000"/>
                </a:solidFill>
              </a:rPr>
              <a:t>pubblica</a:t>
            </a:r>
            <a:r>
              <a:rPr lang="it-IT" b="1" dirty="0">
                <a:solidFill>
                  <a:srgbClr val="FF0000"/>
                </a:solidFill>
              </a:rPr>
              <a:t> online:</a:t>
            </a:r>
          </a:p>
          <a:p>
            <a:pPr algn="ctr">
              <a:buFont typeface="Wingdings" pitchFamily="2" charset="2"/>
              <a:buChar char="Ø"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Creazione di un proprio account sul sito di streaming scelto (es. YouTube)</a:t>
            </a:r>
          </a:p>
          <a:p>
            <a:pPr algn="ctr">
              <a:buFont typeface="Wingdings" pitchFamily="2" charset="2"/>
              <a:buChar char="Ø"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Salvataggio del filmato</a:t>
            </a:r>
          </a:p>
          <a:p>
            <a:pPr algn="ctr">
              <a:buFont typeface="Wingdings" pitchFamily="2" charset="2"/>
              <a:buChar char="Ø"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Pubblicazione del filmato su YouTube. </a:t>
            </a:r>
          </a:p>
          <a:p>
            <a:pPr algn="ctr">
              <a:buFont typeface="Wingdings" pitchFamily="2" charset="2"/>
              <a:buChar char="Ø"/>
            </a:pP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it-IT" sz="2800" i="1" dirty="0">
                <a:solidFill>
                  <a:schemeClr val="tx2">
                    <a:lumMod val="50000"/>
                  </a:schemeClr>
                </a:solidFill>
              </a:rPr>
              <a:t>Un video può essere mantenuto privato e accessibile solo a chi possiede il link.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chemeClr val="tx2">
                    <a:lumMod val="50000"/>
                  </a:schemeClr>
                </a:solidFill>
              </a:rPr>
              <a:t>Progettare, preparare e pubblicare i video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lvl="0" algn="just">
              <a:buNone/>
            </a:pP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In tal modo …</a:t>
            </a:r>
          </a:p>
          <a:p>
            <a:pPr lvl="0" algn="just">
              <a:buNone/>
            </a:pP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ctr">
              <a:buNone/>
            </a:pP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pPr lvl="0" algn="ctr">
              <a:buNone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L'</a:t>
            </a:r>
            <a:r>
              <a:rPr lang="it-IT" dirty="0">
                <a:solidFill>
                  <a:srgbClr val="FF0000"/>
                </a:solidFill>
              </a:rPr>
              <a:t>insegnante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ha concretamente il compito di predisporre il materiale necessario affinché lo studente sia in grado di apprendere in completa autonomia. </a:t>
            </a:r>
          </a:p>
        </p:txBody>
      </p:sp>
      <p:pic>
        <p:nvPicPr>
          <p:cNvPr id="4" name="Immagine 3" descr="Risultati immagini per insegnant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2892503" cy="166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chemeClr val="tx2">
                    <a:lumMod val="50000"/>
                  </a:schemeClr>
                </a:solidFill>
              </a:rPr>
              <a:t>Progettare, preparare e pubblicare i video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it-IT" i="1" dirty="0">
                <a:solidFill>
                  <a:srgbClr val="FF0000"/>
                </a:solidFill>
              </a:rPr>
              <a:t>Capovolgere l’insegnamento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richiede quindi un cambiamento nelle abitudini:</a:t>
            </a:r>
          </a:p>
          <a:p>
            <a:pPr algn="ctr">
              <a:buNone/>
            </a:pPr>
            <a:r>
              <a:rPr lang="it-IT" i="1" u="sng" dirty="0">
                <a:solidFill>
                  <a:schemeClr val="tx2">
                    <a:lumMod val="50000"/>
                  </a:schemeClr>
                </a:solidFill>
              </a:rPr>
              <a:t>Il video viene sempre mostrato prima delle lezioni in classe in modo che i ragazzi arrivino già preparati e pronti …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Risultati immagini per vide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149080"/>
            <a:ext cx="53285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11569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t-IT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Seconda fase</a:t>
            </a:r>
            <a:r>
              <a:rPr lang="it-IT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3200" b="1" dirty="0">
                <a:solidFill>
                  <a:schemeClr val="tx2">
                    <a:lumMod val="50000"/>
                  </a:schemeClr>
                </a:solidFill>
              </a:rPr>
              <a:t>Studio individuale , compiti e fase di interiorizzazione dei contenuti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it-IT" sz="2800" i="1" dirty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it-IT" sz="2800" i="1" dirty="0">
                <a:solidFill>
                  <a:srgbClr val="FF0000"/>
                </a:solidFill>
              </a:rPr>
              <a:t>seconda fase </a:t>
            </a:r>
            <a:r>
              <a:rPr lang="it-IT" sz="2800" i="1" dirty="0">
                <a:solidFill>
                  <a:schemeClr val="tx2">
                    <a:lumMod val="50000"/>
                  </a:schemeClr>
                </a:solidFill>
              </a:rPr>
              <a:t>prevede tre passaggi fondamentali:</a:t>
            </a:r>
          </a:p>
          <a:p>
            <a:pPr marL="514350" indent="-514350" algn="ctr">
              <a:buFont typeface="+mj-lt"/>
              <a:buAutoNum type="arabicParenR"/>
            </a:pPr>
            <a:endParaRPr lang="it-IT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it-IT" sz="2800" i="1" dirty="0">
                <a:solidFill>
                  <a:schemeClr val="tx2">
                    <a:lumMod val="50000"/>
                  </a:schemeClr>
                </a:solidFill>
              </a:rPr>
              <a:t> Studio Individuale</a:t>
            </a:r>
          </a:p>
          <a:p>
            <a:pPr marL="514350" indent="-514350">
              <a:buFont typeface="+mj-lt"/>
              <a:buAutoNum type="alphaUcPeriod"/>
            </a:pPr>
            <a:r>
              <a:rPr lang="it-IT" sz="2800" i="1" dirty="0">
                <a:solidFill>
                  <a:schemeClr val="tx2">
                    <a:lumMod val="50000"/>
                  </a:schemeClr>
                </a:solidFill>
              </a:rPr>
              <a:t> Compiti a scuola</a:t>
            </a:r>
          </a:p>
          <a:p>
            <a:pPr marL="514350" indent="-514350">
              <a:buFont typeface="+mj-lt"/>
              <a:buAutoNum type="alphaUcPeriod"/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Interiorizzazione dei contenuti</a:t>
            </a:r>
          </a:p>
          <a:p>
            <a:pPr algn="just">
              <a:buNone/>
            </a:pPr>
            <a:endParaRPr lang="it-IT" sz="2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buNone/>
            </a:pPr>
            <a:endParaRPr lang="it-IT" sz="2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buNone/>
            </a:pPr>
            <a:endParaRPr lang="it-IT" sz="2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buNone/>
            </a:pPr>
            <a:endParaRPr lang="it-IT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Studio individuale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Lo </a:t>
            </a:r>
            <a:r>
              <a:rPr lang="it-IT" sz="2800" i="1" dirty="0">
                <a:solidFill>
                  <a:srgbClr val="FF0000"/>
                </a:solidFill>
              </a:rPr>
              <a:t>studio dell’argomento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 si svolge con una modalità autonoma da parte degli studenti, generalmente effettuata a casa, comporta degli interessanti vantaggi:</a:t>
            </a:r>
          </a:p>
          <a:p>
            <a:pPr algn="ctr"/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I ragazzi possono avere già in mente quello che si farà a lezione;</a:t>
            </a:r>
          </a:p>
          <a:p>
            <a:pPr algn="ctr"/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Alcuni di loro se avranno dei dubbi  potranno, una volta in classe, fare delle domande precise. sull’argomento.</a:t>
            </a:r>
          </a:p>
        </p:txBody>
      </p:sp>
      <p:pic>
        <p:nvPicPr>
          <p:cNvPr id="4" name="Immagine 3" descr="Risultati immagini per studio autonom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229200"/>
            <a:ext cx="4032448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CC00"/>
                </a:solidFill>
              </a:rPr>
              <a:t>Studio individuale</a:t>
            </a:r>
            <a:endParaRPr lang="it-IT" dirty="0">
              <a:solidFill>
                <a:srgbClr val="FFCC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Le </a:t>
            </a:r>
            <a:r>
              <a:rPr lang="it-IT" i="1" dirty="0">
                <a:solidFill>
                  <a:srgbClr val="FF0000"/>
                </a:solidFill>
              </a:rPr>
              <a:t>video lezioni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offrono diverse funzionalità pratiche aggiuntive, rispetto alle lezioni frontali. </a:t>
            </a:r>
          </a:p>
          <a:p>
            <a:pPr algn="ctr">
              <a:buNone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Queste funzioni riguardano la </a:t>
            </a:r>
            <a:r>
              <a:rPr lang="it-IT" dirty="0">
                <a:solidFill>
                  <a:srgbClr val="FF0000"/>
                </a:solidFill>
              </a:rPr>
              <a:t>fruibilità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 dei </a:t>
            </a:r>
            <a:r>
              <a:rPr lang="it-IT" dirty="0">
                <a:solidFill>
                  <a:srgbClr val="FF0000"/>
                </a:solidFill>
              </a:rPr>
              <a:t>contenuti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una video lezione è di fatto consultabile in ogni momento e per un numero illimitato di volte; </a:t>
            </a:r>
          </a:p>
          <a:p>
            <a:pPr marL="514350" indent="-514350"/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è possibile mettere in pausa per riflettere sui contenuti; </a:t>
            </a:r>
          </a:p>
          <a:p>
            <a:pPr marL="514350" indent="-514350"/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prendere appunti;</a:t>
            </a:r>
          </a:p>
          <a:p>
            <a:pPr marL="514350" indent="-514350"/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rivedere parti della lezione per favorire la memorizzazione a lungo termine;</a:t>
            </a:r>
          </a:p>
          <a:p>
            <a:pPr marL="514350" indent="-514350"/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valutare la propria comprensione dell’argomento.</a:t>
            </a:r>
          </a:p>
          <a:p>
            <a:pPr algn="ctr"/>
            <a:endParaRPr lang="it-IT" i="1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t-IT" sz="53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Compiti a scuola</a:t>
            </a:r>
            <a:endParaRPr lang="it-IT" sz="5300" dirty="0">
              <a:solidFill>
                <a:srgbClr val="FF33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None/>
            </a:pPr>
            <a:endParaRPr lang="it-IT" dirty="0"/>
          </a:p>
          <a:p>
            <a:pPr algn="ctr">
              <a:buNone/>
            </a:pPr>
            <a:endParaRPr lang="it-IT" dirty="0"/>
          </a:p>
          <a:p>
            <a:pPr marL="514350" indent="-514350" algn="ctr">
              <a:buFont typeface="+mj-lt"/>
              <a:buAutoNum type="arabicPeriod"/>
            </a:pPr>
            <a:r>
              <a:rPr lang="it-IT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Domande e chiarimenti</a:t>
            </a:r>
          </a:p>
          <a:p>
            <a:pPr marL="514350" indent="-514350" algn="ctr">
              <a:buFont typeface="+mj-lt"/>
              <a:buAutoNum type="arabicPeriod"/>
            </a:pPr>
            <a:endParaRPr lang="it-IT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it-IT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ed attività</a:t>
            </a:r>
          </a:p>
        </p:txBody>
      </p:sp>
      <p:pic>
        <p:nvPicPr>
          <p:cNvPr id="4" name="Immagine 3" descr="Risultati immagini per domand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854167"/>
            <a:ext cx="3181350" cy="200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Risultati immagini per strategi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157192"/>
            <a:ext cx="2874927" cy="133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Risultati immagini per attivitÃ 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052736"/>
            <a:ext cx="21957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Risultati immagini per attivitÃ 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844824"/>
            <a:ext cx="1296312" cy="127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Compiti a scuola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Una </a:t>
            </a:r>
            <a:r>
              <a:rPr lang="it-IT" dirty="0">
                <a:solidFill>
                  <a:srgbClr val="FF0000"/>
                </a:solidFill>
              </a:rPr>
              <a:t>inversione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didattica del modello Flipped Classroom prevede lo </a:t>
            </a:r>
            <a:r>
              <a:rPr lang="it-IT" u="sng" dirty="0">
                <a:solidFill>
                  <a:schemeClr val="tx2">
                    <a:lumMod val="50000"/>
                  </a:schemeClr>
                </a:solidFill>
              </a:rPr>
              <a:t>spostamento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dei </a:t>
            </a:r>
            <a:r>
              <a:rPr lang="it-IT" i="1" dirty="0">
                <a:solidFill>
                  <a:srgbClr val="FF0000"/>
                </a:solidFill>
              </a:rPr>
              <a:t>compiti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da </a:t>
            </a:r>
            <a:r>
              <a:rPr lang="it-IT" u="sng" dirty="0">
                <a:solidFill>
                  <a:schemeClr val="tx2">
                    <a:lumMod val="50000"/>
                  </a:schemeClr>
                </a:solidFill>
              </a:rPr>
              <a:t>casa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all'</a:t>
            </a:r>
            <a:r>
              <a:rPr lang="it-IT" u="sng" dirty="0">
                <a:solidFill>
                  <a:schemeClr val="tx2">
                    <a:lumMod val="50000"/>
                  </a:schemeClr>
                </a:solidFill>
              </a:rPr>
              <a:t>aula scolastica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algn="ctr">
              <a:buFont typeface="Wingdings" pitchFamily="2" charset="2"/>
              <a:buChar char="§"/>
            </a:pP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Gli studenti arrivano a scuola già preparati sull'argomento su cui verterà la lezione in aula. </a:t>
            </a:r>
          </a:p>
          <a:p>
            <a:pPr algn="ctr">
              <a:buFont typeface="Wingdings" pitchFamily="2" charset="2"/>
              <a:buChar char="§"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L'insegnante è così libero di attuare strategie didattiche ottimali per lo specifico tema che desidera affrontare e consolidare.</a:t>
            </a:r>
          </a:p>
          <a:p>
            <a:pPr algn="just">
              <a:buNone/>
            </a:pPr>
            <a:endParaRPr lang="it-IT" dirty="0"/>
          </a:p>
        </p:txBody>
      </p:sp>
      <p:pic>
        <p:nvPicPr>
          <p:cNvPr id="4" name="Immagine 3" descr="Risultati immagini per inversio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250830" cy="125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Compiti a scuola</a:t>
            </a:r>
            <a:b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Domande e chiarimenti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3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sz="8600" dirty="0">
                <a:solidFill>
                  <a:schemeClr val="accent6">
                    <a:lumMod val="50000"/>
                  </a:schemeClr>
                </a:solidFill>
              </a:rPr>
              <a:t>Una lezione scolastica con il modello </a:t>
            </a:r>
            <a:r>
              <a:rPr lang="it-IT" sz="8600" i="1" dirty="0">
                <a:solidFill>
                  <a:schemeClr val="accent5">
                    <a:lumMod val="50000"/>
                  </a:schemeClr>
                </a:solidFill>
              </a:rPr>
              <a:t>Flipped Classroom</a:t>
            </a:r>
            <a:r>
              <a:rPr lang="it-IT" sz="8600" dirty="0">
                <a:solidFill>
                  <a:schemeClr val="accent6">
                    <a:lumMod val="50000"/>
                  </a:schemeClr>
                </a:solidFill>
              </a:rPr>
              <a:t> dovrebbe, di regola, dedicare una decina di minuti iniziali al </a:t>
            </a:r>
            <a:r>
              <a:rPr lang="it-IT" sz="8600" dirty="0">
                <a:solidFill>
                  <a:schemeClr val="accent5">
                    <a:lumMod val="75000"/>
                  </a:schemeClr>
                </a:solidFill>
              </a:rPr>
              <a:t>chiarimento dei dubbi </a:t>
            </a:r>
            <a:r>
              <a:rPr lang="it-IT" sz="8600" dirty="0">
                <a:solidFill>
                  <a:schemeClr val="accent6">
                    <a:lumMod val="50000"/>
                  </a:schemeClr>
                </a:solidFill>
              </a:rPr>
              <a:t>riscontrati nella spiegazione vista (o letta) a casa. </a:t>
            </a:r>
          </a:p>
          <a:p>
            <a:pPr algn="just">
              <a:buFont typeface="Wingdings" pitchFamily="2" charset="2"/>
              <a:buChar char="Ø"/>
            </a:pPr>
            <a:r>
              <a:rPr lang="it-IT" sz="8600" dirty="0">
                <a:solidFill>
                  <a:schemeClr val="accent3">
                    <a:lumMod val="50000"/>
                  </a:schemeClr>
                </a:solidFill>
              </a:rPr>
              <a:t>Gli </a:t>
            </a:r>
            <a:r>
              <a:rPr lang="it-IT" sz="8600" i="1" dirty="0">
                <a:solidFill>
                  <a:schemeClr val="accent6">
                    <a:lumMod val="50000"/>
                  </a:schemeClr>
                </a:solidFill>
              </a:rPr>
              <a:t>studenti</a:t>
            </a:r>
            <a:r>
              <a:rPr lang="it-IT" sz="8600" dirty="0">
                <a:solidFill>
                  <a:schemeClr val="accent3">
                    <a:lumMod val="50000"/>
                  </a:schemeClr>
                </a:solidFill>
              </a:rPr>
              <a:t>, vista la parte attiva e centrale che rivestono in questo nuovo modello didattico, sono motivati a studiare, cercando di rimanere il più possibile al pari con le video lezioni assegnate, in modo da non essere esclusi durante le </a:t>
            </a:r>
            <a:r>
              <a:rPr lang="it-IT" sz="8600" i="1" dirty="0">
                <a:solidFill>
                  <a:schemeClr val="accent2">
                    <a:lumMod val="50000"/>
                  </a:schemeClr>
                </a:solidFill>
              </a:rPr>
              <a:t>attività pratiche, cooperative e laboratoriali previste nelle lezioni in aula.</a:t>
            </a:r>
          </a:p>
          <a:p>
            <a:pPr algn="just">
              <a:buNone/>
            </a:pP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Compiti a scuola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didattiche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La particolare attività da svolgere durante il secondo momento di insegnamento è affidata interamente alla decisione del docente, il quale è libero di sfruttare la </a:t>
            </a:r>
            <a:r>
              <a:rPr lang="it-IT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strategia didattica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che ritiene più opportuna. </a:t>
            </a:r>
          </a:p>
        </p:txBody>
      </p:sp>
      <p:pic>
        <p:nvPicPr>
          <p:cNvPr id="4" name="Immagine 3" descr="Risultati immagini per strateg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77072"/>
            <a:ext cx="5616624" cy="253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Flipped Classroom</a:t>
            </a:r>
            <a:endParaRPr lang="it-IT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Innovazione metodologica didattica con</a:t>
            </a:r>
          </a:p>
          <a:p>
            <a:pPr algn="ctr">
              <a:buNone/>
            </a:pPr>
            <a:endParaRPr lang="it-IT" i="1" u="sng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i="1" u="sng" dirty="0">
                <a:solidFill>
                  <a:srgbClr val="FF0000"/>
                </a:solidFill>
              </a:rPr>
              <a:t>Flipped Classroom :</a:t>
            </a:r>
          </a:p>
          <a:p>
            <a:pPr algn="ctr">
              <a:buNone/>
            </a:pP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sfrutta i moderni strumenti multimediali di comunicazione, con lo scopo di attuare una didattica che rispetti la libertà personale e culturale dell'allievo, rendendolo protagonista responsabile del proprio apprendimento.</a:t>
            </a:r>
          </a:p>
          <a:p>
            <a:pPr algn="just"/>
            <a:endParaRPr lang="it-IT" i="1" u="sng" dirty="0">
              <a:solidFill>
                <a:srgbClr val="FF0000"/>
              </a:solidFill>
            </a:endParaRPr>
          </a:p>
          <a:p>
            <a:pPr>
              <a:buNone/>
            </a:pP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4211960" y="2132856"/>
            <a:ext cx="484632" cy="576064"/>
          </a:xfrm>
          <a:prstGeom prst="downArrow">
            <a:avLst>
              <a:gd name="adj1" fmla="val 50000"/>
              <a:gd name="adj2" fmla="val 790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Compiti a scuola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didattiche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endParaRPr lang="it-IT" sz="28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Con le diverse </a:t>
            </a:r>
            <a:r>
              <a:rPr lang="it-IT" sz="2800" i="1" dirty="0">
                <a:solidFill>
                  <a:srgbClr val="FF0000"/>
                </a:solidFill>
              </a:rPr>
              <a:t>strategie didattiche 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praticabili e la completa autonomia della gestione del tempo-classe da parte dell'</a:t>
            </a:r>
            <a:r>
              <a:rPr lang="it-IT" sz="2800" i="1" dirty="0">
                <a:solidFill>
                  <a:srgbClr val="FF0000"/>
                </a:solidFill>
              </a:rPr>
              <a:t>insegnante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, sarà possibile personalizzare la didattica in base agli interessi ed alle attitudini di chi apprende.</a:t>
            </a:r>
          </a:p>
        </p:txBody>
      </p:sp>
      <p:pic>
        <p:nvPicPr>
          <p:cNvPr id="5" name="Immagine 4" descr="Risultati immagini per docente"/>
          <p:cNvPicPr/>
          <p:nvPr/>
        </p:nvPicPr>
        <p:blipFill>
          <a:blip r:embed="rId2" cstate="print"/>
          <a:srcRect t="15727" r="-1271"/>
          <a:stretch>
            <a:fillRect/>
          </a:stretch>
        </p:blipFill>
        <p:spPr bwMode="auto">
          <a:xfrm>
            <a:off x="1907704" y="4293096"/>
            <a:ext cx="60486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Interiorizzazione dei contenuti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just">
              <a:buNone/>
            </a:pPr>
            <a:r>
              <a:rPr lang="it-IT" sz="2800" dirty="0">
                <a:solidFill>
                  <a:schemeClr val="accent2">
                    <a:lumMod val="50000"/>
                  </a:schemeClr>
                </a:solidFill>
              </a:rPr>
              <a:t>        L’insegnante propone e segue attività di discussione, esercitazione, approfondimento e consolidamento degli argomenti trattat</a:t>
            </a:r>
            <a:r>
              <a:rPr lang="it-IT" sz="2800" dirty="0"/>
              <a:t>i.</a:t>
            </a:r>
          </a:p>
          <a:p>
            <a:pPr algn="just">
              <a:buNone/>
            </a:pPr>
            <a:endParaRPr lang="it-IT" dirty="0"/>
          </a:p>
        </p:txBody>
      </p:sp>
      <p:pic>
        <p:nvPicPr>
          <p:cNvPr id="4" name="Immagine 3" descr="Risultati immagini per strada della conoscenz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861048"/>
            <a:ext cx="34918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ella a 5 punte 4"/>
          <p:cNvSpPr/>
          <p:nvPr/>
        </p:nvSpPr>
        <p:spPr>
          <a:xfrm>
            <a:off x="683568" y="2132856"/>
            <a:ext cx="432048" cy="43204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Interiorizzazione dei contenuti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Il </a:t>
            </a:r>
            <a:r>
              <a:rPr lang="it-IT" i="1" dirty="0">
                <a:solidFill>
                  <a:srgbClr val="FF0000"/>
                </a:solidFill>
              </a:rPr>
              <a:t>compito dell'insegnante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diventa quello di condurre l'allievo nel processo di apprendimento, e lo studente diviene parte </a:t>
            </a:r>
            <a:r>
              <a:rPr lang="it-IT" dirty="0">
                <a:solidFill>
                  <a:srgbClr val="FF0000"/>
                </a:solidFill>
              </a:rPr>
              <a:t>attiva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di tale processo in ogni sua fase. </a:t>
            </a:r>
          </a:p>
          <a:p>
            <a:pPr algn="just">
              <a:buFont typeface="Wingdings" pitchFamily="2" charset="2"/>
              <a:buChar char="q"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Viene di fatto </a:t>
            </a:r>
            <a:r>
              <a:rPr lang="it-IT" i="1" dirty="0">
                <a:solidFill>
                  <a:srgbClr val="FF0000"/>
                </a:solidFill>
              </a:rPr>
              <a:t>decentrato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il ruolo del docente a favore di quello del discente, senza però sminuire l'importanza dell'insegnante, conferendogli una parte ben più significativa nell'intero percorso educativo.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Interiorizzazione dei contenuti</a:t>
            </a:r>
            <a:endParaRPr lang="it-IT" dirty="0">
              <a:solidFill>
                <a:srgbClr val="9999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Gli studenti sono più motivati se chiamati a risolvere problemi, a sviluppare intuizione, ad utilizzare la creatività e la riflessione.</a:t>
            </a:r>
          </a:p>
        </p:txBody>
      </p:sp>
      <p:pic>
        <p:nvPicPr>
          <p:cNvPr id="4" name="Immagine 3" descr="Risultati immagini per student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56992"/>
            <a:ext cx="6120680" cy="334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Interiorizzazione dei contenuti</a:t>
            </a:r>
            <a:endParaRPr lang="it-IT" dirty="0">
              <a:solidFill>
                <a:srgbClr val="9999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Lo studente non è più l'uditore passivo di una lezione frontale, ma diventa il responsabile del proprio apprendimento, attivandosi nel visionare i materiali suggeriti. </a:t>
            </a:r>
          </a:p>
        </p:txBody>
      </p:sp>
      <p:pic>
        <p:nvPicPr>
          <p:cNvPr id="4" name="Immagine 3" descr="Risultati immagini per materiale scolastic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17032"/>
            <a:ext cx="46805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Interiorizzazione dei contenuti</a:t>
            </a:r>
            <a:endParaRPr lang="it-IT" dirty="0">
              <a:solidFill>
                <a:srgbClr val="9999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 Per lo studente, le ore in classe diventano opportunità di chiarimenti più consapevoli, elaborazione dei concetti ed esercitazioni mirate ed assistite.</a:t>
            </a:r>
          </a:p>
          <a:p>
            <a:pPr>
              <a:buNone/>
            </a:pP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Immagine 3" descr="Risultati immagini per studenti consapevol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645024"/>
            <a:ext cx="45365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Fase tre: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Capovolgere la Valutazione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Gli strumenti che ad oggi  sono utilizzati per valutare gli studenti non permettono di osservare e comprendere tutte le peculiarità</a:t>
            </a:r>
          </a:p>
          <a:p>
            <a:pPr algn="ctr">
              <a:buNone/>
            </a:pP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dell’apprendimento.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Risultati immagini per valutazio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861048"/>
            <a:ext cx="4680520" cy="277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it-IT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Capovolgere la Valutazione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sz="2800" dirty="0">
                <a:solidFill>
                  <a:schemeClr val="accent2">
                    <a:lumMod val="50000"/>
                  </a:schemeClr>
                </a:solidFill>
              </a:rPr>
              <a:t>La cosiddetta </a:t>
            </a:r>
            <a:r>
              <a:rPr lang="it-IT" sz="2800" b="1" dirty="0">
                <a:solidFill>
                  <a:srgbClr val="FF0000"/>
                </a:solidFill>
              </a:rPr>
              <a:t>valutazione autentica 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</a:rPr>
              <a:t>, ovvero quel tipo di valutazione che tiene conto delle differenze individuali, dei percorsi di apprendimento e del progresso dimostrato, è certamente irraggiungibile per mezzo di interrogazioni o compiti in classe saltuari.</a:t>
            </a:r>
          </a:p>
        </p:txBody>
      </p:sp>
      <p:pic>
        <p:nvPicPr>
          <p:cNvPr id="4" name="Immagine 3" descr="Risultati immagini per interrogazion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3600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Risultati immagini per compiti in clas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9"/>
            <a:ext cx="3108891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it-IT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Capovolgere la Valutazione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È evidente come il modello </a:t>
            </a:r>
            <a:r>
              <a:rPr lang="it-IT" dirty="0">
                <a:solidFill>
                  <a:srgbClr val="FF0000"/>
                </a:solidFill>
              </a:rPr>
              <a:t>Flipped Classroom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presenti numerose occasioni in più, rispetto alla didattica tradizionale, per contribuire ad una </a:t>
            </a:r>
            <a:r>
              <a:rPr lang="it-IT" dirty="0">
                <a:solidFill>
                  <a:srgbClr val="FF0000"/>
                </a:solidFill>
              </a:rPr>
              <a:t>valutazione autentica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algn="ctr">
              <a:buNone/>
            </a:pP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Tutte le attività svolte in classe, infatti, forniscono un monitoraggio costante dei progressi dell'apprendimento di ogni studente, vedendo applicate le conoscenze e le competenze acquisite.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it-IT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Capovolgere la Valutazione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it-IT" dirty="0">
                <a:solidFill>
                  <a:srgbClr val="FF0000"/>
                </a:solidFill>
              </a:rPr>
              <a:t>FLIPPED CLASSROOM: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nessun altra metodologia didattica incorpora contemporaneamente in sé </a:t>
            </a:r>
            <a:r>
              <a:rPr lang="it-IT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didattica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 e </a:t>
            </a:r>
            <a:r>
              <a:rPr lang="it-IT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valutazione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>
              <a:buNone/>
            </a:pPr>
            <a:endParaRPr lang="it-IT" dirty="0"/>
          </a:p>
          <a:p>
            <a:pPr algn="ctr">
              <a:buNone/>
            </a:pPr>
            <a:endParaRPr lang="it-IT" dirty="0"/>
          </a:p>
          <a:p>
            <a:pPr algn="ctr">
              <a:buNone/>
            </a:pPr>
            <a:r>
              <a:rPr lang="it-IT" i="1" dirty="0">
                <a:solidFill>
                  <a:schemeClr val="accent2">
                    <a:lumMod val="50000"/>
                  </a:schemeClr>
                </a:solidFill>
              </a:rPr>
              <a:t>Svolgendo in classe i compiti per casa il numero di prove valutabili si moltiplica.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4427984" y="32129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Flipped Classroom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Il termine </a:t>
            </a:r>
            <a:r>
              <a:rPr lang="it-IT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Flipped Classroom 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significa letteralmente </a:t>
            </a:r>
            <a:r>
              <a:rPr lang="it-IT" sz="2800" i="1" dirty="0">
                <a:solidFill>
                  <a:srgbClr val="FF0000"/>
                </a:solidFill>
              </a:rPr>
              <a:t>Classe capovolta 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e con esso si intende una modalità di insegnamento supportata da contenuti digitali in cui si invertono i tempi e lo schema di lavoro. </a:t>
            </a:r>
          </a:p>
        </p:txBody>
      </p:sp>
      <p:pic>
        <p:nvPicPr>
          <p:cNvPr id="4" name="Immagine 3" descr="Risultati immagini per flipped classroom"/>
          <p:cNvPicPr/>
          <p:nvPr/>
        </p:nvPicPr>
        <p:blipFill>
          <a:blip r:embed="rId2" cstate="print"/>
          <a:srcRect b="19786"/>
          <a:stretch>
            <a:fillRect/>
          </a:stretch>
        </p:blipFill>
        <p:spPr bwMode="auto">
          <a:xfrm>
            <a:off x="2555776" y="3861048"/>
            <a:ext cx="4248472" cy="2808312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it-IT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Capovolgere la Valutazione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Tutti i lavori svolti in classe, sono un prezioso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i="1" u="sng" dirty="0">
                <a:solidFill>
                  <a:srgbClr val="FF0000"/>
                </a:solidFill>
              </a:rPr>
              <a:t>feedback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sullo sviluppo delle conoscenze di ciascuno: </a:t>
            </a:r>
          </a:p>
          <a:p>
            <a:pPr algn="just"/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Schede da compilare; </a:t>
            </a:r>
          </a:p>
          <a:p>
            <a:pPr algn="just"/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Esercitazioni scritte; </a:t>
            </a:r>
          </a:p>
          <a:p>
            <a:pPr algn="just"/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Preparazione di gruppo alle esposizioni orali;</a:t>
            </a:r>
          </a:p>
          <a:p>
            <a:pPr algn="just"/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Diagrammi; </a:t>
            </a:r>
          </a:p>
          <a:p>
            <a:pPr algn="just"/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Schemi; </a:t>
            </a:r>
          </a:p>
          <a:p>
            <a:pPr algn="just"/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Presentazioni PowerPoint. </a:t>
            </a:r>
          </a:p>
        </p:txBody>
      </p:sp>
      <p:pic>
        <p:nvPicPr>
          <p:cNvPr id="4" name="Immagine 3" descr="Risultati immagini per esercizi tes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09120"/>
            <a:ext cx="26288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it-IT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Capovolgere la Valutazione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La </a:t>
            </a:r>
            <a:r>
              <a:rPr lang="it-IT" b="1" i="1" dirty="0">
                <a:solidFill>
                  <a:srgbClr val="FF0000"/>
                </a:solidFill>
              </a:rPr>
              <a:t>valutazione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 è molto importante perché fornisce una motivazione per svolgere il proprio compito. Uno studente continuamente monitorato nel proprio lavoro e valutato per i propri progressi, è uno studente incoraggiato e stimolato ad eseguire al meglio i propri compiti.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Immagine correla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725144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it-IT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Capovolgere la Valutazione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Prerequisito ad una corretta valutazione deve essere </a:t>
            </a:r>
            <a:r>
              <a:rPr lang="it-IT" sz="2800" i="1" dirty="0">
                <a:solidFill>
                  <a:srgbClr val="FF0000"/>
                </a:solidFill>
              </a:rPr>
              <a:t>condividere gli obiettivi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</a:rPr>
              <a:t>. Il rapporto tra comunicazione degli obiettivi e valutazione oggettiva è fondamentale.</a:t>
            </a:r>
          </a:p>
          <a:p>
            <a:pPr algn="just">
              <a:buNone/>
            </a:pPr>
            <a:r>
              <a:rPr lang="it-IT" dirty="0"/>
              <a:t> </a:t>
            </a:r>
          </a:p>
        </p:txBody>
      </p:sp>
      <p:pic>
        <p:nvPicPr>
          <p:cNvPr id="4" name="Immagine 3" descr="Risultati immagini per mapp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3077833" cy="207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Risultati immagini per monitora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3744416" cy="144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Risultati immagini per scop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869160"/>
            <a:ext cx="2724877" cy="16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Flipped Classroom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it-IT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it-IT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Flipped Classroom  o Didattica rovesciata </a:t>
            </a:r>
          </a:p>
          <a:p>
            <a:pPr algn="ctr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1) Prevede che il ruolo del docente non sia quello di spiegare, cioè di dare una versione pre-costituita della conoscenza, ma quello di fornire agli studenti tutti i </a:t>
            </a:r>
            <a:r>
              <a:rPr lang="it-IT" sz="2800" b="1" dirty="0">
                <a:solidFill>
                  <a:srgbClr val="FF0000"/>
                </a:solidFill>
              </a:rPr>
              <a:t>materiali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 utili all’esplorazione di un argomento.</a:t>
            </a:r>
          </a:p>
          <a:p>
            <a:pPr algn="ctr">
              <a:buNone/>
            </a:pPr>
            <a:endParaRPr lang="it-IT" sz="2800" dirty="0"/>
          </a:p>
        </p:txBody>
      </p:sp>
      <p:sp>
        <p:nvSpPr>
          <p:cNvPr id="5" name="Freccia a destra 4"/>
          <p:cNvSpPr/>
          <p:nvPr/>
        </p:nvSpPr>
        <p:spPr>
          <a:xfrm>
            <a:off x="4283968" y="486916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Flipped Classroom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it-IT" sz="2800" dirty="0"/>
          </a:p>
          <a:p>
            <a:pPr algn="ctr">
              <a:buNone/>
            </a:pPr>
            <a:endParaRPr lang="it-IT" sz="2800" dirty="0"/>
          </a:p>
          <a:p>
            <a:pPr algn="ctr"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2) Il “compito a casa” dello studente non sarà il dover imparare la lezione, ma esplorare tali </a:t>
            </a:r>
            <a:r>
              <a:rPr lang="it-IT" sz="2800" b="1" dirty="0">
                <a:solidFill>
                  <a:srgbClr val="FF0000"/>
                </a:solidFill>
              </a:rPr>
              <a:t>materiali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costruendo autonomamente un proprio punto di vista sull’argomento tramite la ricerca, la riflessione e costruzione di</a:t>
            </a:r>
            <a:r>
              <a:rPr lang="it-IT" sz="2800" i="1" dirty="0">
                <a:solidFill>
                  <a:schemeClr val="tx2">
                    <a:lumMod val="75000"/>
                  </a:schemeClr>
                </a:solidFill>
              </a:rPr>
              <a:t> nessi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4283968" y="148478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Flipped Classroom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Il </a:t>
            </a:r>
            <a:r>
              <a:rPr lang="it-IT" b="1" dirty="0">
                <a:solidFill>
                  <a:srgbClr val="FF0000"/>
                </a:solidFill>
              </a:rPr>
              <a:t>modello tradizionale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prevede: </a:t>
            </a:r>
          </a:p>
          <a:p>
            <a:pPr algn="ctr">
              <a:buFont typeface="Wingdings" pitchFamily="2" charset="2"/>
              <a:buChar char="§"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un 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primo momento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di spiegazione, in cui l'insegnante fa lezione in aula;</a:t>
            </a:r>
          </a:p>
          <a:p>
            <a:pPr algn="ctr">
              <a:buFont typeface="Wingdings" pitchFamily="2" charset="2"/>
              <a:buChar char="§"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seguito da un 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</a:rPr>
              <a:t>secondo momento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in cui gli studenti svolgono individualmente  i compiti a casa. </a:t>
            </a:r>
          </a:p>
        </p:txBody>
      </p:sp>
      <p:pic>
        <p:nvPicPr>
          <p:cNvPr id="4" name="Immagine 3" descr="Risultati immagini per flipped classro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869160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Flipped Classroom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Modello </a:t>
            </a:r>
            <a:r>
              <a:rPr lang="it-IT" i="1" dirty="0">
                <a:solidFill>
                  <a:srgbClr val="FF0000"/>
                </a:solidFill>
              </a:rPr>
              <a:t>Classe Capovolta </a:t>
            </a:r>
          </a:p>
          <a:p>
            <a:pPr algn="ctr">
              <a:buNone/>
            </a:pPr>
            <a:r>
              <a:rPr lang="it-IT" dirty="0">
                <a:solidFill>
                  <a:srgbClr val="FF0000"/>
                </a:solidFill>
                <a:latin typeface="Algerian" pitchFamily="82" charset="0"/>
              </a:rPr>
              <a:t>Primo Momento:</a:t>
            </a:r>
          </a:p>
          <a:p>
            <a:pPr algn="ctr">
              <a:buNone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consiste nell'apprendimento </a:t>
            </a:r>
            <a:r>
              <a:rPr lang="it-IT" i="1" u="sng" dirty="0">
                <a:solidFill>
                  <a:srgbClr val="FF0000"/>
                </a:solidFill>
              </a:rPr>
              <a:t>autonomo ed attivo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 da parte di ogni studente, con l'ausilio di materiali multimediali.</a:t>
            </a:r>
          </a:p>
          <a:p>
            <a:pPr algn="ctr">
              <a:buNone/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800" i="1" dirty="0">
                <a:solidFill>
                  <a:schemeClr val="tx2">
                    <a:lumMod val="50000"/>
                  </a:schemeClr>
                </a:solidFill>
              </a:rPr>
              <a:t>L’idea dell’</a:t>
            </a:r>
            <a:r>
              <a:rPr lang="it-IT" sz="2800" i="1" dirty="0">
                <a:solidFill>
                  <a:srgbClr val="FF0000"/>
                </a:solidFill>
              </a:rPr>
              <a:t>I</a:t>
            </a:r>
            <a:r>
              <a:rPr lang="it-IT" sz="2800" i="1" dirty="0">
                <a:solidFill>
                  <a:schemeClr val="tx2">
                    <a:lumMod val="50000"/>
                  </a:schemeClr>
                </a:solidFill>
              </a:rPr>
              <a:t>nsegnamento </a:t>
            </a:r>
            <a:r>
              <a:rPr lang="it-IT" sz="2800" i="1" dirty="0">
                <a:solidFill>
                  <a:srgbClr val="FF0000"/>
                </a:solidFill>
              </a:rPr>
              <a:t>C</a:t>
            </a:r>
            <a:r>
              <a:rPr lang="it-IT" sz="2800" i="1" dirty="0">
                <a:solidFill>
                  <a:schemeClr val="tx2">
                    <a:lumMod val="50000"/>
                  </a:schemeClr>
                </a:solidFill>
              </a:rPr>
              <a:t>apovolto è quella di fare in modo che i ragazzi possano studiare il materiale fornito dall’insegnante prima delle lezioni.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Flipped Classroom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it-IT" i="1" dirty="0">
                <a:solidFill>
                  <a:srgbClr val="FF0000"/>
                </a:solidFill>
                <a:latin typeface="Algerian" pitchFamily="82" charset="0"/>
              </a:rPr>
              <a:t>secondo momento </a:t>
            </a:r>
          </a:p>
          <a:p>
            <a:pPr algn="ctr">
              <a:buNone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prevede che le ore in aula vengano sfruttate dall'insegnante per attuare una didattica pratica e personalizzata, favorendo la collaborazione e la cooperazione tra gli studenti.</a:t>
            </a:r>
          </a:p>
          <a:p>
            <a:endParaRPr lang="it-IT" dirty="0"/>
          </a:p>
        </p:txBody>
      </p:sp>
      <p:pic>
        <p:nvPicPr>
          <p:cNvPr id="4" name="Immagine 3" descr="Risultati immagini per cooperazione in clas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25144"/>
            <a:ext cx="51125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53734"/>
      </a:accent2>
      <a:accent3>
        <a:srgbClr val="76923C"/>
      </a:accent3>
      <a:accent4>
        <a:srgbClr val="B2A2C7"/>
      </a:accent4>
      <a:accent5>
        <a:srgbClr val="205867"/>
      </a:accent5>
      <a:accent6>
        <a:srgbClr val="E36C09"/>
      </a:accent6>
      <a:hlink>
        <a:srgbClr val="6565FF"/>
      </a:hlink>
      <a:folHlink>
        <a:srgbClr val="5F0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1758</Words>
  <Application>Microsoft Office PowerPoint</Application>
  <PresentationFormat>Presentazione su schermo (4:3)</PresentationFormat>
  <Paragraphs>192</Paragraphs>
  <Slides>42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8" baseType="lpstr">
      <vt:lpstr>Algerian</vt:lpstr>
      <vt:lpstr>Arial</vt:lpstr>
      <vt:lpstr>Calibri</vt:lpstr>
      <vt:lpstr>Times New Roman</vt:lpstr>
      <vt:lpstr>Wingdings</vt:lpstr>
      <vt:lpstr>Tema di Office</vt:lpstr>
      <vt:lpstr>Presentazione standard di PowerPoint</vt:lpstr>
      <vt:lpstr>Flipped Classroom</vt:lpstr>
      <vt:lpstr>Flipped Classroom</vt:lpstr>
      <vt:lpstr>Flipped Classroom</vt:lpstr>
      <vt:lpstr>Flipped Classroom</vt:lpstr>
      <vt:lpstr>Flipped Classroom</vt:lpstr>
      <vt:lpstr>Flipped Classroom</vt:lpstr>
      <vt:lpstr>Flipped Classroom</vt:lpstr>
      <vt:lpstr>Flipped Classroom</vt:lpstr>
      <vt:lpstr>Flipped Classroom</vt:lpstr>
      <vt:lpstr>Flipped Classroom</vt:lpstr>
      <vt:lpstr>Flipped Classroom</vt:lpstr>
      <vt:lpstr>Flipped Classroom CARATTERE SOCIALE</vt:lpstr>
      <vt:lpstr>Flipped Classroom PEDAGOGICO-DIDATTICA</vt:lpstr>
      <vt:lpstr>Flipped Classroom FASI</vt:lpstr>
      <vt:lpstr>Flipped Classroom FASI</vt:lpstr>
      <vt:lpstr> Prima fase: Progettare, preparare e pubblicare i video  pri</vt:lpstr>
      <vt:lpstr>Progettare, preparare e pubblicare i video</vt:lpstr>
      <vt:lpstr>Progettare, preparare e pubblicare i video</vt:lpstr>
      <vt:lpstr>Progettare, preparare e pubblicare i video</vt:lpstr>
      <vt:lpstr>Progettare, preparare e pubblicare i video</vt:lpstr>
      <vt:lpstr>Progettare, preparare e pubblicare i video</vt:lpstr>
      <vt:lpstr>Seconda fase: Studio individuale , compiti e fase di interiorizzazione dei contenuti</vt:lpstr>
      <vt:lpstr>A) Studio individuale</vt:lpstr>
      <vt:lpstr>Studio individuale</vt:lpstr>
      <vt:lpstr>B) Compiti a scuola</vt:lpstr>
      <vt:lpstr>Compiti a scuola</vt:lpstr>
      <vt:lpstr>Compiti a scuola Domande e chiarimenti</vt:lpstr>
      <vt:lpstr>Compiti a scuola  Strategie didattiche</vt:lpstr>
      <vt:lpstr>Compiti a scuola  Strategie didattiche</vt:lpstr>
      <vt:lpstr>C) Interiorizzazione dei contenuti</vt:lpstr>
      <vt:lpstr>Interiorizzazione dei contenuti</vt:lpstr>
      <vt:lpstr>Interiorizzazione dei contenuti</vt:lpstr>
      <vt:lpstr>Interiorizzazione dei contenuti</vt:lpstr>
      <vt:lpstr>Interiorizzazione dei contenuti</vt:lpstr>
      <vt:lpstr>Fase tre: Capovolgere la Valutazione</vt:lpstr>
      <vt:lpstr>Capovolgere la Valutazione</vt:lpstr>
      <vt:lpstr>Capovolgere la Valutazione</vt:lpstr>
      <vt:lpstr>Capovolgere la Valutazione</vt:lpstr>
      <vt:lpstr>Capovolgere la Valutazione</vt:lpstr>
      <vt:lpstr>Capovolgere la Valutazione</vt:lpstr>
      <vt:lpstr>Capovolgere la Valutazione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Flipped Classroom</dc:title>
  <dc:creator>A.A.</dc:creator>
  <cp:lastModifiedBy>Antonio Ascione</cp:lastModifiedBy>
  <cp:revision>162</cp:revision>
  <dcterms:created xsi:type="dcterms:W3CDTF">2017-02-14T09:35:58Z</dcterms:created>
  <dcterms:modified xsi:type="dcterms:W3CDTF">2025-10-24T09:47:31Z</dcterms:modified>
</cp:coreProperties>
</file>