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420" r:id="rId5"/>
    <p:sldId id="452" r:id="rId6"/>
    <p:sldId id="453" r:id="rId7"/>
    <p:sldId id="455" r:id="rId8"/>
    <p:sldId id="456" r:id="rId9"/>
    <p:sldId id="457" r:id="rId10"/>
    <p:sldId id="458" r:id="rId11"/>
    <p:sldId id="459" r:id="rId12"/>
    <p:sldId id="460" r:id="rId13"/>
    <p:sldId id="461" r:id="rId14"/>
    <p:sldId id="462" r:id="rId15"/>
    <p:sldId id="463" r:id="rId16"/>
    <p:sldId id="464" r:id="rId17"/>
    <p:sldId id="465" r:id="rId18"/>
    <p:sldId id="466" r:id="rId19"/>
    <p:sldId id="467" r:id="rId20"/>
    <p:sldId id="469" r:id="rId21"/>
    <p:sldId id="470" r:id="rId22"/>
    <p:sldId id="476" r:id="rId23"/>
    <p:sldId id="477" r:id="rId24"/>
    <p:sldId id="450" r:id="rId25"/>
    <p:sldId id="357" r:id="rId26"/>
    <p:sldId id="358" r:id="rId27"/>
    <p:sldId id="359" r:id="rId28"/>
    <p:sldId id="360" r:id="rId29"/>
    <p:sldId id="361" r:id="rId30"/>
    <p:sldId id="362" r:id="rId31"/>
    <p:sldId id="363" r:id="rId32"/>
    <p:sldId id="315" r:id="rId33"/>
    <p:sldId id="343" r:id="rId34"/>
    <p:sldId id="342" r:id="rId35"/>
    <p:sldId id="284" r:id="rId36"/>
    <p:sldId id="344" r:id="rId37"/>
    <p:sldId id="345" r:id="rId38"/>
    <p:sldId id="321" r:id="rId39"/>
    <p:sldId id="322" r:id="rId40"/>
    <p:sldId id="290" r:id="rId41"/>
    <p:sldId id="324" r:id="rId42"/>
    <p:sldId id="326" r:id="rId43"/>
    <p:sldId id="302" r:id="rId44"/>
    <p:sldId id="297" r:id="rId45"/>
    <p:sldId id="327" r:id="rId46"/>
    <p:sldId id="296" r:id="rId47"/>
    <p:sldId id="305" r:id="rId48"/>
    <p:sldId id="300" r:id="rId49"/>
    <p:sldId id="331" r:id="rId50"/>
    <p:sldId id="309" r:id="rId51"/>
    <p:sldId id="380" r:id="rId52"/>
    <p:sldId id="381" r:id="rId53"/>
    <p:sldId id="382" r:id="rId54"/>
    <p:sldId id="383" r:id="rId55"/>
    <p:sldId id="479" r:id="rId56"/>
    <p:sldId id="480" r:id="rId57"/>
    <p:sldId id="481" r:id="rId58"/>
    <p:sldId id="482" r:id="rId5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6699"/>
    <a:srgbClr val="0000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57A01-4786-4182-8D4E-D5C3DD93FB82}"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it-IT"/>
        </a:p>
      </dgm:t>
    </dgm:pt>
    <dgm:pt modelId="{E5B194DA-53B1-41DA-9AC5-C21BBE3B4C13}">
      <dgm:prSet phldrT="[Testo]"/>
      <dgm:spPr>
        <a:solidFill>
          <a:srgbClr val="666633"/>
        </a:solidFill>
      </dgm:spPr>
      <dgm:t>
        <a:bodyPr/>
        <a:lstStyle/>
        <a:p>
          <a:r>
            <a:rPr lang="it-IT" dirty="0" smtClean="0"/>
            <a:t>Pedagogia speciale</a:t>
          </a:r>
          <a:endParaRPr lang="it-IT" dirty="0"/>
        </a:p>
      </dgm:t>
    </dgm:pt>
    <dgm:pt modelId="{9B02D992-9C68-4611-9B5B-A2A675BE7EA2}" type="parTrans" cxnId="{E59CC0F3-AA12-4026-919C-6BF24873F497}">
      <dgm:prSet/>
      <dgm:spPr/>
      <dgm:t>
        <a:bodyPr/>
        <a:lstStyle/>
        <a:p>
          <a:endParaRPr lang="it-IT"/>
        </a:p>
      </dgm:t>
    </dgm:pt>
    <dgm:pt modelId="{605117D5-D5B1-4DA3-82B6-D73CB78A602C}" type="sibTrans" cxnId="{E59CC0F3-AA12-4026-919C-6BF24873F497}">
      <dgm:prSet/>
      <dgm:spPr/>
      <dgm:t>
        <a:bodyPr/>
        <a:lstStyle/>
        <a:p>
          <a:endParaRPr lang="it-IT"/>
        </a:p>
      </dgm:t>
    </dgm:pt>
    <dgm:pt modelId="{5B26E10C-767C-4B56-A086-FE4DC0548331}">
      <dgm:prSet phldrT="[Testo]"/>
      <dgm:spPr>
        <a:solidFill>
          <a:srgbClr val="996633"/>
        </a:solidFill>
      </dgm:spPr>
      <dgm:t>
        <a:bodyPr/>
        <a:lstStyle/>
        <a:p>
          <a:r>
            <a:rPr lang="it-IT" dirty="0" smtClean="0"/>
            <a:t>Riflessione</a:t>
          </a:r>
          <a:endParaRPr lang="it-IT" dirty="0"/>
        </a:p>
      </dgm:t>
    </dgm:pt>
    <dgm:pt modelId="{B4402F2A-1A2C-4787-819F-852E941CEB3F}" type="parTrans" cxnId="{D47FE1EC-2968-44E2-839B-03A4CB4E399B}">
      <dgm:prSet/>
      <dgm:spPr/>
      <dgm:t>
        <a:bodyPr/>
        <a:lstStyle/>
        <a:p>
          <a:endParaRPr lang="it-IT"/>
        </a:p>
      </dgm:t>
    </dgm:pt>
    <dgm:pt modelId="{1405D834-DBF6-4614-8038-EC0F0735353B}" type="sibTrans" cxnId="{D47FE1EC-2968-44E2-839B-03A4CB4E399B}">
      <dgm:prSet/>
      <dgm:spPr>
        <a:solidFill>
          <a:srgbClr val="FFFFA3"/>
        </a:solidFill>
      </dgm:spPr>
      <dgm:t>
        <a:bodyPr/>
        <a:lstStyle/>
        <a:p>
          <a:endParaRPr lang="it-IT" dirty="0"/>
        </a:p>
      </dgm:t>
    </dgm:pt>
    <dgm:pt modelId="{D294D38A-5504-435B-A3BF-A1FFDEA91D10}">
      <dgm:prSet phldrT="[Testo]"/>
      <dgm:spPr>
        <a:solidFill>
          <a:srgbClr val="808000"/>
        </a:solidFill>
      </dgm:spPr>
      <dgm:t>
        <a:bodyPr/>
        <a:lstStyle/>
        <a:p>
          <a:r>
            <a:rPr lang="it-IT" dirty="0" smtClean="0"/>
            <a:t>Operatività</a:t>
          </a:r>
          <a:endParaRPr lang="it-IT" dirty="0"/>
        </a:p>
      </dgm:t>
    </dgm:pt>
    <dgm:pt modelId="{60169CFA-AA43-414E-AA6D-AE9907267965}" type="parTrans" cxnId="{926D200B-6EBD-489D-9FDB-1580CE7EABA6}">
      <dgm:prSet/>
      <dgm:spPr/>
      <dgm:t>
        <a:bodyPr/>
        <a:lstStyle/>
        <a:p>
          <a:endParaRPr lang="it-IT"/>
        </a:p>
      </dgm:t>
    </dgm:pt>
    <dgm:pt modelId="{B0E13334-93AF-4441-8CC9-7343B271C0C9}" type="sibTrans" cxnId="{926D200B-6EBD-489D-9FDB-1580CE7EABA6}">
      <dgm:prSet/>
      <dgm:spPr>
        <a:solidFill>
          <a:srgbClr val="FFFF66"/>
        </a:solidFill>
      </dgm:spPr>
      <dgm:t>
        <a:bodyPr/>
        <a:lstStyle/>
        <a:p>
          <a:endParaRPr lang="it-IT" dirty="0"/>
        </a:p>
      </dgm:t>
    </dgm:pt>
    <dgm:pt modelId="{ED210E0A-3E10-474B-A31E-C124BE87ABC1}" type="pres">
      <dgm:prSet presAssocID="{17757A01-4786-4182-8D4E-D5C3DD93FB82}" presName="Name0" presStyleCnt="0">
        <dgm:presLayoutVars>
          <dgm:chMax val="1"/>
          <dgm:dir/>
          <dgm:animLvl val="ctr"/>
          <dgm:resizeHandles val="exact"/>
        </dgm:presLayoutVars>
      </dgm:prSet>
      <dgm:spPr/>
      <dgm:t>
        <a:bodyPr/>
        <a:lstStyle/>
        <a:p>
          <a:endParaRPr lang="it-IT"/>
        </a:p>
      </dgm:t>
    </dgm:pt>
    <dgm:pt modelId="{C43D1F79-CE86-4A32-9670-5D20606DE1FF}" type="pres">
      <dgm:prSet presAssocID="{E5B194DA-53B1-41DA-9AC5-C21BBE3B4C13}" presName="centerShape" presStyleLbl="node0" presStyleIdx="0" presStyleCnt="1"/>
      <dgm:spPr/>
      <dgm:t>
        <a:bodyPr/>
        <a:lstStyle/>
        <a:p>
          <a:endParaRPr lang="it-IT"/>
        </a:p>
      </dgm:t>
    </dgm:pt>
    <dgm:pt modelId="{2BA28DBF-BD74-490B-A2CA-5F6538E3A968}" type="pres">
      <dgm:prSet presAssocID="{5B26E10C-767C-4B56-A086-FE4DC0548331}" presName="node" presStyleLbl="node1" presStyleIdx="0" presStyleCnt="2">
        <dgm:presLayoutVars>
          <dgm:bulletEnabled val="1"/>
        </dgm:presLayoutVars>
      </dgm:prSet>
      <dgm:spPr/>
      <dgm:t>
        <a:bodyPr/>
        <a:lstStyle/>
        <a:p>
          <a:endParaRPr lang="it-IT"/>
        </a:p>
      </dgm:t>
    </dgm:pt>
    <dgm:pt modelId="{B0D1BEBD-EFFE-498F-A17F-8BF150608B53}" type="pres">
      <dgm:prSet presAssocID="{5B26E10C-767C-4B56-A086-FE4DC0548331}" presName="dummy" presStyleCnt="0"/>
      <dgm:spPr/>
      <dgm:t>
        <a:bodyPr/>
        <a:lstStyle/>
        <a:p>
          <a:endParaRPr lang="it-IT"/>
        </a:p>
      </dgm:t>
    </dgm:pt>
    <dgm:pt modelId="{D0BD2799-9351-4D51-BAAF-D2C3385C85FC}" type="pres">
      <dgm:prSet presAssocID="{1405D834-DBF6-4614-8038-EC0F0735353B}" presName="sibTrans" presStyleLbl="sibTrans2D1" presStyleIdx="0" presStyleCnt="2"/>
      <dgm:spPr/>
      <dgm:t>
        <a:bodyPr/>
        <a:lstStyle/>
        <a:p>
          <a:endParaRPr lang="it-IT"/>
        </a:p>
      </dgm:t>
    </dgm:pt>
    <dgm:pt modelId="{80DFBD89-8237-4D7F-8984-82760AF35DDA}" type="pres">
      <dgm:prSet presAssocID="{D294D38A-5504-435B-A3BF-A1FFDEA91D10}" presName="node" presStyleLbl="node1" presStyleIdx="1" presStyleCnt="2">
        <dgm:presLayoutVars>
          <dgm:bulletEnabled val="1"/>
        </dgm:presLayoutVars>
      </dgm:prSet>
      <dgm:spPr/>
      <dgm:t>
        <a:bodyPr/>
        <a:lstStyle/>
        <a:p>
          <a:endParaRPr lang="it-IT"/>
        </a:p>
      </dgm:t>
    </dgm:pt>
    <dgm:pt modelId="{7DEC0A3E-D8BC-4A1F-9231-5CEB12F8F1F8}" type="pres">
      <dgm:prSet presAssocID="{D294D38A-5504-435B-A3BF-A1FFDEA91D10}" presName="dummy" presStyleCnt="0"/>
      <dgm:spPr/>
      <dgm:t>
        <a:bodyPr/>
        <a:lstStyle/>
        <a:p>
          <a:endParaRPr lang="it-IT"/>
        </a:p>
      </dgm:t>
    </dgm:pt>
    <dgm:pt modelId="{10EBF85A-1D86-41A4-BD22-4FB054859536}" type="pres">
      <dgm:prSet presAssocID="{B0E13334-93AF-4441-8CC9-7343B271C0C9}" presName="sibTrans" presStyleLbl="sibTrans2D1" presStyleIdx="1" presStyleCnt="2"/>
      <dgm:spPr/>
      <dgm:t>
        <a:bodyPr/>
        <a:lstStyle/>
        <a:p>
          <a:endParaRPr lang="it-IT"/>
        </a:p>
      </dgm:t>
    </dgm:pt>
  </dgm:ptLst>
  <dgm:cxnLst>
    <dgm:cxn modelId="{186CF98A-CCFC-471E-A4CC-656BA08C56EE}" type="presOf" srcId="{1405D834-DBF6-4614-8038-EC0F0735353B}" destId="{D0BD2799-9351-4D51-BAAF-D2C3385C85FC}" srcOrd="0" destOrd="0" presId="urn:microsoft.com/office/officeart/2005/8/layout/radial6"/>
    <dgm:cxn modelId="{134429E8-80EB-4199-AD54-A70D419750D9}" type="presOf" srcId="{B0E13334-93AF-4441-8CC9-7343B271C0C9}" destId="{10EBF85A-1D86-41A4-BD22-4FB054859536}" srcOrd="0" destOrd="0" presId="urn:microsoft.com/office/officeart/2005/8/layout/radial6"/>
    <dgm:cxn modelId="{9EDC3C81-C79A-4577-9F63-A49F3CB54FFA}" type="presOf" srcId="{5B26E10C-767C-4B56-A086-FE4DC0548331}" destId="{2BA28DBF-BD74-490B-A2CA-5F6538E3A968}" srcOrd="0" destOrd="0" presId="urn:microsoft.com/office/officeart/2005/8/layout/radial6"/>
    <dgm:cxn modelId="{1515BC2B-9020-4B87-BB0B-3A14540D03E9}" type="presOf" srcId="{D294D38A-5504-435B-A3BF-A1FFDEA91D10}" destId="{80DFBD89-8237-4D7F-8984-82760AF35DDA}" srcOrd="0" destOrd="0" presId="urn:microsoft.com/office/officeart/2005/8/layout/radial6"/>
    <dgm:cxn modelId="{D47FE1EC-2968-44E2-839B-03A4CB4E399B}" srcId="{E5B194DA-53B1-41DA-9AC5-C21BBE3B4C13}" destId="{5B26E10C-767C-4B56-A086-FE4DC0548331}" srcOrd="0" destOrd="0" parTransId="{B4402F2A-1A2C-4787-819F-852E941CEB3F}" sibTransId="{1405D834-DBF6-4614-8038-EC0F0735353B}"/>
    <dgm:cxn modelId="{CA732F72-64F7-4619-9FDA-1CA97A50B3B2}" type="presOf" srcId="{E5B194DA-53B1-41DA-9AC5-C21BBE3B4C13}" destId="{C43D1F79-CE86-4A32-9670-5D20606DE1FF}" srcOrd="0" destOrd="0" presId="urn:microsoft.com/office/officeart/2005/8/layout/radial6"/>
    <dgm:cxn modelId="{E59CC0F3-AA12-4026-919C-6BF24873F497}" srcId="{17757A01-4786-4182-8D4E-D5C3DD93FB82}" destId="{E5B194DA-53B1-41DA-9AC5-C21BBE3B4C13}" srcOrd="0" destOrd="0" parTransId="{9B02D992-9C68-4611-9B5B-A2A675BE7EA2}" sibTransId="{605117D5-D5B1-4DA3-82B6-D73CB78A602C}"/>
    <dgm:cxn modelId="{6F45BDCA-1001-414E-815D-BD39962C58AB}" type="presOf" srcId="{17757A01-4786-4182-8D4E-D5C3DD93FB82}" destId="{ED210E0A-3E10-474B-A31E-C124BE87ABC1}" srcOrd="0" destOrd="0" presId="urn:microsoft.com/office/officeart/2005/8/layout/radial6"/>
    <dgm:cxn modelId="{926D200B-6EBD-489D-9FDB-1580CE7EABA6}" srcId="{E5B194DA-53B1-41DA-9AC5-C21BBE3B4C13}" destId="{D294D38A-5504-435B-A3BF-A1FFDEA91D10}" srcOrd="1" destOrd="0" parTransId="{60169CFA-AA43-414E-AA6D-AE9907267965}" sibTransId="{B0E13334-93AF-4441-8CC9-7343B271C0C9}"/>
    <dgm:cxn modelId="{DD622155-D957-494C-BDB9-7F2720D3DC0D}" type="presParOf" srcId="{ED210E0A-3E10-474B-A31E-C124BE87ABC1}" destId="{C43D1F79-CE86-4A32-9670-5D20606DE1FF}" srcOrd="0" destOrd="0" presId="urn:microsoft.com/office/officeart/2005/8/layout/radial6"/>
    <dgm:cxn modelId="{7A63375B-5197-4ABB-8A6A-3CD4DF14F265}" type="presParOf" srcId="{ED210E0A-3E10-474B-A31E-C124BE87ABC1}" destId="{2BA28DBF-BD74-490B-A2CA-5F6538E3A968}" srcOrd="1" destOrd="0" presId="urn:microsoft.com/office/officeart/2005/8/layout/radial6"/>
    <dgm:cxn modelId="{31EE73D6-9442-4434-9182-93F75DC89D0C}" type="presParOf" srcId="{ED210E0A-3E10-474B-A31E-C124BE87ABC1}" destId="{B0D1BEBD-EFFE-498F-A17F-8BF150608B53}" srcOrd="2" destOrd="0" presId="urn:microsoft.com/office/officeart/2005/8/layout/radial6"/>
    <dgm:cxn modelId="{F4390D26-B458-4196-9EA1-9513C484903B}" type="presParOf" srcId="{ED210E0A-3E10-474B-A31E-C124BE87ABC1}" destId="{D0BD2799-9351-4D51-BAAF-D2C3385C85FC}" srcOrd="3" destOrd="0" presId="urn:microsoft.com/office/officeart/2005/8/layout/radial6"/>
    <dgm:cxn modelId="{B76A0AA7-BEDA-4E6B-BF34-4C46BBA93DB0}" type="presParOf" srcId="{ED210E0A-3E10-474B-A31E-C124BE87ABC1}" destId="{80DFBD89-8237-4D7F-8984-82760AF35DDA}" srcOrd="4" destOrd="0" presId="urn:microsoft.com/office/officeart/2005/8/layout/radial6"/>
    <dgm:cxn modelId="{468FB3CD-AC72-4D08-B765-79B238A7C9BD}" type="presParOf" srcId="{ED210E0A-3E10-474B-A31E-C124BE87ABC1}" destId="{7DEC0A3E-D8BC-4A1F-9231-5CEB12F8F1F8}" srcOrd="5" destOrd="0" presId="urn:microsoft.com/office/officeart/2005/8/layout/radial6"/>
    <dgm:cxn modelId="{64C0B41C-AF92-4A06-884D-9232AC88F1CB}" type="presParOf" srcId="{ED210E0A-3E10-474B-A31E-C124BE87ABC1}" destId="{10EBF85A-1D86-41A4-BD22-4FB054859536}" srcOrd="6"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E603E-68C5-457B-BC97-76588844AE0E}" type="doc">
      <dgm:prSet loTypeId="urn:microsoft.com/office/officeart/2005/8/layout/chevron1" loCatId="process" qsTypeId="urn:microsoft.com/office/officeart/2005/8/quickstyle/3d2#1" qsCatId="3D" csTypeId="urn:microsoft.com/office/officeart/2005/8/colors/accent1_2" csCatId="accent1" phldr="1"/>
      <dgm:spPr/>
    </dgm:pt>
    <dgm:pt modelId="{DFF09D67-0340-4F98-B497-EB1467D3F1A8}">
      <dgm:prSet phldrT="[Testo]" custT="1"/>
      <dgm:spPr>
        <a:solidFill>
          <a:schemeClr val="accent1">
            <a:lumMod val="50000"/>
          </a:schemeClr>
        </a:solidFill>
      </dgm:spPr>
      <dgm:t>
        <a:bodyPr/>
        <a:lstStyle/>
        <a:p>
          <a:pPr>
            <a:lnSpc>
              <a:spcPct val="150000"/>
            </a:lnSpc>
          </a:pPr>
          <a:r>
            <a:rPr lang="it-IT" sz="1200" dirty="0" smtClean="0">
              <a:solidFill>
                <a:schemeClr val="tx1"/>
              </a:solidFill>
            </a:rPr>
            <a:t>Dallo studio delle tecniche e dei metodi speciali</a:t>
          </a:r>
          <a:endParaRPr lang="it-IT" sz="1200" dirty="0">
            <a:solidFill>
              <a:schemeClr val="tx1"/>
            </a:solidFill>
          </a:endParaRPr>
        </a:p>
      </dgm:t>
    </dgm:pt>
    <dgm:pt modelId="{AD104A12-AB8C-4DC2-919C-D756D7600448}" type="parTrans" cxnId="{D749C13C-7E47-4336-9A66-BDE3A26F9DB7}">
      <dgm:prSet/>
      <dgm:spPr/>
      <dgm:t>
        <a:bodyPr/>
        <a:lstStyle/>
        <a:p>
          <a:pPr>
            <a:lnSpc>
              <a:spcPct val="150000"/>
            </a:lnSpc>
          </a:pPr>
          <a:endParaRPr lang="it-IT" sz="1400">
            <a:solidFill>
              <a:schemeClr val="tx1"/>
            </a:solidFill>
          </a:endParaRPr>
        </a:p>
      </dgm:t>
    </dgm:pt>
    <dgm:pt modelId="{6A6166EA-167C-43A5-9366-CC2925D32B65}" type="sibTrans" cxnId="{D749C13C-7E47-4336-9A66-BDE3A26F9DB7}">
      <dgm:prSet/>
      <dgm:spPr/>
      <dgm:t>
        <a:bodyPr/>
        <a:lstStyle/>
        <a:p>
          <a:pPr>
            <a:lnSpc>
              <a:spcPct val="150000"/>
            </a:lnSpc>
          </a:pPr>
          <a:endParaRPr lang="it-IT" sz="1400">
            <a:solidFill>
              <a:schemeClr val="tx1"/>
            </a:solidFill>
          </a:endParaRPr>
        </a:p>
      </dgm:t>
    </dgm:pt>
    <dgm:pt modelId="{C1D70B6F-7AF1-4420-B351-097A39401E20}">
      <dgm:prSet phldrT="[Testo]" custT="1"/>
      <dgm:spPr>
        <a:solidFill>
          <a:schemeClr val="accent5">
            <a:lumMod val="75000"/>
          </a:schemeClr>
        </a:solidFill>
      </dgm:spPr>
      <dgm:t>
        <a:bodyPr/>
        <a:lstStyle/>
        <a:p>
          <a:pPr>
            <a:lnSpc>
              <a:spcPct val="150000"/>
            </a:lnSpc>
          </a:pPr>
          <a:r>
            <a:rPr lang="it-IT" sz="1200" dirty="0" smtClean="0">
              <a:solidFill>
                <a:schemeClr val="tx1"/>
              </a:solidFill>
            </a:rPr>
            <a:t>Allo studio dei bisogni specifici e alla progettazione di risposte nel senso dell’inclusione sociale</a:t>
          </a:r>
          <a:endParaRPr lang="it-IT" sz="1200" dirty="0">
            <a:solidFill>
              <a:schemeClr val="tx1"/>
            </a:solidFill>
          </a:endParaRPr>
        </a:p>
      </dgm:t>
    </dgm:pt>
    <dgm:pt modelId="{A03EFE00-25CD-4A78-AF0C-7B2C02AE649B}" type="parTrans" cxnId="{B35E79FB-2263-4D0E-B8B5-07BA93A6629B}">
      <dgm:prSet/>
      <dgm:spPr/>
      <dgm:t>
        <a:bodyPr/>
        <a:lstStyle/>
        <a:p>
          <a:pPr>
            <a:lnSpc>
              <a:spcPct val="150000"/>
            </a:lnSpc>
          </a:pPr>
          <a:endParaRPr lang="it-IT" sz="1400">
            <a:solidFill>
              <a:schemeClr val="tx1"/>
            </a:solidFill>
          </a:endParaRPr>
        </a:p>
      </dgm:t>
    </dgm:pt>
    <dgm:pt modelId="{3C97BA07-EAFE-476D-93F9-0F24D53BB3D3}" type="sibTrans" cxnId="{B35E79FB-2263-4D0E-B8B5-07BA93A6629B}">
      <dgm:prSet/>
      <dgm:spPr/>
      <dgm:t>
        <a:bodyPr/>
        <a:lstStyle/>
        <a:p>
          <a:pPr>
            <a:lnSpc>
              <a:spcPct val="150000"/>
            </a:lnSpc>
          </a:pPr>
          <a:endParaRPr lang="it-IT" sz="1400">
            <a:solidFill>
              <a:schemeClr val="tx1"/>
            </a:solidFill>
          </a:endParaRPr>
        </a:p>
      </dgm:t>
    </dgm:pt>
    <dgm:pt modelId="{53825493-3AE1-4E39-A970-1B7072760B41}" type="pres">
      <dgm:prSet presAssocID="{157E603E-68C5-457B-BC97-76588844AE0E}" presName="Name0" presStyleCnt="0">
        <dgm:presLayoutVars>
          <dgm:dir/>
          <dgm:animLvl val="lvl"/>
          <dgm:resizeHandles val="exact"/>
        </dgm:presLayoutVars>
      </dgm:prSet>
      <dgm:spPr/>
    </dgm:pt>
    <dgm:pt modelId="{9C68BFA1-11F4-49D5-B7FA-0BB1E753EBF9}" type="pres">
      <dgm:prSet presAssocID="{DFF09D67-0340-4F98-B497-EB1467D3F1A8}" presName="parTxOnly" presStyleLbl="node1" presStyleIdx="0" presStyleCnt="2" custLinFactNeighborX="-8949" custLinFactNeighborY="-3890">
        <dgm:presLayoutVars>
          <dgm:chMax val="0"/>
          <dgm:chPref val="0"/>
          <dgm:bulletEnabled val="1"/>
        </dgm:presLayoutVars>
      </dgm:prSet>
      <dgm:spPr/>
      <dgm:t>
        <a:bodyPr/>
        <a:lstStyle/>
        <a:p>
          <a:endParaRPr lang="it-IT"/>
        </a:p>
      </dgm:t>
    </dgm:pt>
    <dgm:pt modelId="{CB81BCCF-92EE-4D32-91B8-E0987393A085}" type="pres">
      <dgm:prSet presAssocID="{6A6166EA-167C-43A5-9366-CC2925D32B65}" presName="parTxOnlySpace" presStyleCnt="0"/>
      <dgm:spPr/>
    </dgm:pt>
    <dgm:pt modelId="{BED49526-A5EE-4D13-AE43-888506A89FD1}" type="pres">
      <dgm:prSet presAssocID="{C1D70B6F-7AF1-4420-B351-097A39401E20}" presName="parTxOnly" presStyleLbl="node1" presStyleIdx="1" presStyleCnt="2">
        <dgm:presLayoutVars>
          <dgm:chMax val="0"/>
          <dgm:chPref val="0"/>
          <dgm:bulletEnabled val="1"/>
        </dgm:presLayoutVars>
      </dgm:prSet>
      <dgm:spPr/>
      <dgm:t>
        <a:bodyPr/>
        <a:lstStyle/>
        <a:p>
          <a:endParaRPr lang="it-IT"/>
        </a:p>
      </dgm:t>
    </dgm:pt>
  </dgm:ptLst>
  <dgm:cxnLst>
    <dgm:cxn modelId="{60E705D8-0CCD-450D-88C7-F53BE8E7F506}" type="presOf" srcId="{C1D70B6F-7AF1-4420-B351-097A39401E20}" destId="{BED49526-A5EE-4D13-AE43-888506A89FD1}" srcOrd="0" destOrd="0" presId="urn:microsoft.com/office/officeart/2005/8/layout/chevron1"/>
    <dgm:cxn modelId="{B35E79FB-2263-4D0E-B8B5-07BA93A6629B}" srcId="{157E603E-68C5-457B-BC97-76588844AE0E}" destId="{C1D70B6F-7AF1-4420-B351-097A39401E20}" srcOrd="1" destOrd="0" parTransId="{A03EFE00-25CD-4A78-AF0C-7B2C02AE649B}" sibTransId="{3C97BA07-EAFE-476D-93F9-0F24D53BB3D3}"/>
    <dgm:cxn modelId="{D749C13C-7E47-4336-9A66-BDE3A26F9DB7}" srcId="{157E603E-68C5-457B-BC97-76588844AE0E}" destId="{DFF09D67-0340-4F98-B497-EB1467D3F1A8}" srcOrd="0" destOrd="0" parTransId="{AD104A12-AB8C-4DC2-919C-D756D7600448}" sibTransId="{6A6166EA-167C-43A5-9366-CC2925D32B65}"/>
    <dgm:cxn modelId="{CEA55A11-C7BA-4075-89DE-59D327D3D4A3}" type="presOf" srcId="{157E603E-68C5-457B-BC97-76588844AE0E}" destId="{53825493-3AE1-4E39-A970-1B7072760B41}" srcOrd="0" destOrd="0" presId="urn:microsoft.com/office/officeart/2005/8/layout/chevron1"/>
    <dgm:cxn modelId="{CCC1C7AC-D170-4FFA-835C-C486246AAF89}" type="presOf" srcId="{DFF09D67-0340-4F98-B497-EB1467D3F1A8}" destId="{9C68BFA1-11F4-49D5-B7FA-0BB1E753EBF9}" srcOrd="0" destOrd="0" presId="urn:microsoft.com/office/officeart/2005/8/layout/chevron1"/>
    <dgm:cxn modelId="{B03462FD-A709-43B3-9D66-36BADC8D7ABC}" type="presParOf" srcId="{53825493-3AE1-4E39-A970-1B7072760B41}" destId="{9C68BFA1-11F4-49D5-B7FA-0BB1E753EBF9}" srcOrd="0" destOrd="0" presId="urn:microsoft.com/office/officeart/2005/8/layout/chevron1"/>
    <dgm:cxn modelId="{E0FB2DE2-AFB8-4B22-9D68-42FAE0BA6940}" type="presParOf" srcId="{53825493-3AE1-4E39-A970-1B7072760B41}" destId="{CB81BCCF-92EE-4D32-91B8-E0987393A085}" srcOrd="1" destOrd="0" presId="urn:microsoft.com/office/officeart/2005/8/layout/chevron1"/>
    <dgm:cxn modelId="{7240540F-D26A-4E58-89F4-BD88FA4B0C66}" type="presParOf" srcId="{53825493-3AE1-4E39-A970-1B7072760B41}" destId="{BED49526-A5EE-4D13-AE43-888506A89FD1}"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867BE-4D68-466B-A6CD-C2DBEFE87EB1}" type="doc">
      <dgm:prSet loTypeId="urn:microsoft.com/office/officeart/2005/8/layout/list1" loCatId="list" qsTypeId="urn:microsoft.com/office/officeart/2005/8/quickstyle/3d2#2" qsCatId="3D" csTypeId="urn:microsoft.com/office/officeart/2005/8/colors/accent1_4" csCatId="accent1" phldr="1"/>
      <dgm:spPr/>
      <dgm:t>
        <a:bodyPr/>
        <a:lstStyle/>
        <a:p>
          <a:endParaRPr lang="it-IT"/>
        </a:p>
      </dgm:t>
    </dgm:pt>
    <dgm:pt modelId="{9541D713-3AD4-44B5-8A15-1F3BAD8C32F2}">
      <dgm:prSet phldrT="[Testo]" custT="1"/>
      <dgm:spPr/>
      <dgm:t>
        <a:bodyPr/>
        <a:lstStyle/>
        <a:p>
          <a:r>
            <a:rPr lang="it-IT" sz="1400" dirty="0" smtClean="0">
              <a:solidFill>
                <a:schemeClr val="accent6">
                  <a:lumMod val="50000"/>
                </a:schemeClr>
              </a:solidFill>
            </a:rPr>
            <a:t>traiettoria</a:t>
          </a:r>
          <a:endParaRPr lang="it-IT" sz="1400" dirty="0">
            <a:solidFill>
              <a:schemeClr val="accent6">
                <a:lumMod val="50000"/>
              </a:schemeClr>
            </a:solidFill>
          </a:endParaRPr>
        </a:p>
      </dgm:t>
    </dgm:pt>
    <dgm:pt modelId="{F0FB647D-33AC-43AA-8B84-D9E6581A8551}" type="parTrans" cxnId="{18A98FF8-A1EE-4ABB-9442-FDB8FE2ECA41}">
      <dgm:prSet/>
      <dgm:spPr/>
      <dgm:t>
        <a:bodyPr/>
        <a:lstStyle/>
        <a:p>
          <a:endParaRPr lang="it-IT" sz="3600">
            <a:solidFill>
              <a:schemeClr val="accent6">
                <a:lumMod val="50000"/>
              </a:schemeClr>
            </a:solidFill>
          </a:endParaRPr>
        </a:p>
      </dgm:t>
    </dgm:pt>
    <dgm:pt modelId="{C64010B6-EDC3-42D4-9660-263764D14D5A}" type="sibTrans" cxnId="{18A98FF8-A1EE-4ABB-9442-FDB8FE2ECA41}">
      <dgm:prSet/>
      <dgm:spPr/>
      <dgm:t>
        <a:bodyPr/>
        <a:lstStyle/>
        <a:p>
          <a:endParaRPr lang="it-IT" sz="3600">
            <a:solidFill>
              <a:schemeClr val="accent6">
                <a:lumMod val="50000"/>
              </a:schemeClr>
            </a:solidFill>
          </a:endParaRPr>
        </a:p>
      </dgm:t>
    </dgm:pt>
    <dgm:pt modelId="{0753648D-BF7D-4FD9-B45A-52AFDAF5EB75}">
      <dgm:prSet phldrT="[Testo]" custT="1"/>
      <dgm:spPr/>
      <dgm:t>
        <a:bodyPr/>
        <a:lstStyle/>
        <a:p>
          <a:r>
            <a:rPr lang="it-IT" sz="1400" dirty="0" smtClean="0">
              <a:solidFill>
                <a:schemeClr val="accent6">
                  <a:lumMod val="50000"/>
                </a:schemeClr>
              </a:solidFill>
            </a:rPr>
            <a:t>storia</a:t>
          </a:r>
          <a:endParaRPr lang="it-IT" sz="1400" dirty="0">
            <a:solidFill>
              <a:schemeClr val="accent6">
                <a:lumMod val="50000"/>
              </a:schemeClr>
            </a:solidFill>
          </a:endParaRPr>
        </a:p>
      </dgm:t>
    </dgm:pt>
    <dgm:pt modelId="{1F2FB625-F838-4607-93DF-1CE8A0F53846}" type="parTrans" cxnId="{541DA4B9-275F-41E0-AA4F-15BD42AD475D}">
      <dgm:prSet/>
      <dgm:spPr/>
      <dgm:t>
        <a:bodyPr/>
        <a:lstStyle/>
        <a:p>
          <a:endParaRPr lang="it-IT" sz="3600">
            <a:solidFill>
              <a:schemeClr val="accent6">
                <a:lumMod val="50000"/>
              </a:schemeClr>
            </a:solidFill>
          </a:endParaRPr>
        </a:p>
      </dgm:t>
    </dgm:pt>
    <dgm:pt modelId="{F4D10E3E-37A2-49E3-AFC3-D2CECEB8EDCA}" type="sibTrans" cxnId="{541DA4B9-275F-41E0-AA4F-15BD42AD475D}">
      <dgm:prSet/>
      <dgm:spPr/>
      <dgm:t>
        <a:bodyPr/>
        <a:lstStyle/>
        <a:p>
          <a:endParaRPr lang="it-IT" sz="3600">
            <a:solidFill>
              <a:schemeClr val="accent6">
                <a:lumMod val="50000"/>
              </a:schemeClr>
            </a:solidFill>
          </a:endParaRPr>
        </a:p>
      </dgm:t>
    </dgm:pt>
    <dgm:pt modelId="{06D34CBD-F4F3-41EF-8A87-ED1AB94C4E1A}">
      <dgm:prSet phldrT="[Testo]" custT="1"/>
      <dgm:spPr/>
      <dgm:t>
        <a:bodyPr/>
        <a:lstStyle/>
        <a:p>
          <a:r>
            <a:rPr lang="it-IT" sz="1400" dirty="0" smtClean="0">
              <a:solidFill>
                <a:schemeClr val="accent6">
                  <a:lumMod val="50000"/>
                </a:schemeClr>
              </a:solidFill>
            </a:rPr>
            <a:t>Risorse attive nel processo di apprendimento e dell’esperienza</a:t>
          </a:r>
          <a:endParaRPr lang="it-IT" sz="1400" dirty="0">
            <a:solidFill>
              <a:schemeClr val="accent6">
                <a:lumMod val="50000"/>
              </a:schemeClr>
            </a:solidFill>
          </a:endParaRPr>
        </a:p>
      </dgm:t>
    </dgm:pt>
    <dgm:pt modelId="{09310548-3CEE-4DD1-A114-792D0A329C01}" type="parTrans" cxnId="{D6732E21-A5FF-487E-886A-3A01716B7D82}">
      <dgm:prSet/>
      <dgm:spPr/>
      <dgm:t>
        <a:bodyPr/>
        <a:lstStyle/>
        <a:p>
          <a:endParaRPr lang="it-IT" sz="3600">
            <a:solidFill>
              <a:schemeClr val="accent6">
                <a:lumMod val="50000"/>
              </a:schemeClr>
            </a:solidFill>
          </a:endParaRPr>
        </a:p>
      </dgm:t>
    </dgm:pt>
    <dgm:pt modelId="{1FBF751F-9CFE-41A5-A509-943AB0826659}" type="sibTrans" cxnId="{D6732E21-A5FF-487E-886A-3A01716B7D82}">
      <dgm:prSet/>
      <dgm:spPr/>
      <dgm:t>
        <a:bodyPr/>
        <a:lstStyle/>
        <a:p>
          <a:endParaRPr lang="it-IT" sz="3600">
            <a:solidFill>
              <a:schemeClr val="accent6">
                <a:lumMod val="50000"/>
              </a:schemeClr>
            </a:solidFill>
          </a:endParaRPr>
        </a:p>
      </dgm:t>
    </dgm:pt>
    <dgm:pt modelId="{7DDEC255-C273-44A1-A60A-97AC95BE9700}" type="pres">
      <dgm:prSet presAssocID="{856867BE-4D68-466B-A6CD-C2DBEFE87EB1}" presName="linear" presStyleCnt="0">
        <dgm:presLayoutVars>
          <dgm:dir/>
          <dgm:animLvl val="lvl"/>
          <dgm:resizeHandles val="exact"/>
        </dgm:presLayoutVars>
      </dgm:prSet>
      <dgm:spPr/>
      <dgm:t>
        <a:bodyPr/>
        <a:lstStyle/>
        <a:p>
          <a:endParaRPr lang="it-IT"/>
        </a:p>
      </dgm:t>
    </dgm:pt>
    <dgm:pt modelId="{AA968408-648C-430B-9E0E-99783E286EF1}" type="pres">
      <dgm:prSet presAssocID="{9541D713-3AD4-44B5-8A15-1F3BAD8C32F2}" presName="parentLin" presStyleCnt="0"/>
      <dgm:spPr/>
      <dgm:t>
        <a:bodyPr/>
        <a:lstStyle/>
        <a:p>
          <a:endParaRPr lang="it-IT"/>
        </a:p>
      </dgm:t>
    </dgm:pt>
    <dgm:pt modelId="{467D939E-7A7F-4B1D-864F-034A9302160C}" type="pres">
      <dgm:prSet presAssocID="{9541D713-3AD4-44B5-8A15-1F3BAD8C32F2}" presName="parentLeftMargin" presStyleLbl="node1" presStyleIdx="0" presStyleCnt="3"/>
      <dgm:spPr/>
      <dgm:t>
        <a:bodyPr/>
        <a:lstStyle/>
        <a:p>
          <a:endParaRPr lang="it-IT"/>
        </a:p>
      </dgm:t>
    </dgm:pt>
    <dgm:pt modelId="{EDD6FAFE-6F7B-4527-9C02-52BA4A2EACB1}" type="pres">
      <dgm:prSet presAssocID="{9541D713-3AD4-44B5-8A15-1F3BAD8C32F2}" presName="parentText" presStyleLbl="node1" presStyleIdx="0" presStyleCnt="3" custScaleX="142857">
        <dgm:presLayoutVars>
          <dgm:chMax val="0"/>
          <dgm:bulletEnabled val="1"/>
        </dgm:presLayoutVars>
      </dgm:prSet>
      <dgm:spPr/>
      <dgm:t>
        <a:bodyPr/>
        <a:lstStyle/>
        <a:p>
          <a:endParaRPr lang="it-IT"/>
        </a:p>
      </dgm:t>
    </dgm:pt>
    <dgm:pt modelId="{29917E4D-6CB3-4FFB-AE60-008CF617114C}" type="pres">
      <dgm:prSet presAssocID="{9541D713-3AD4-44B5-8A15-1F3BAD8C32F2}" presName="negativeSpace" presStyleCnt="0"/>
      <dgm:spPr/>
      <dgm:t>
        <a:bodyPr/>
        <a:lstStyle/>
        <a:p>
          <a:endParaRPr lang="it-IT"/>
        </a:p>
      </dgm:t>
    </dgm:pt>
    <dgm:pt modelId="{4A929044-08A7-4285-A21D-33FEDDBC19AD}" type="pres">
      <dgm:prSet presAssocID="{9541D713-3AD4-44B5-8A15-1F3BAD8C32F2}" presName="childText" presStyleLbl="conFgAcc1" presStyleIdx="0" presStyleCnt="3">
        <dgm:presLayoutVars>
          <dgm:bulletEnabled val="1"/>
        </dgm:presLayoutVars>
      </dgm:prSet>
      <dgm:spPr/>
      <dgm:t>
        <a:bodyPr/>
        <a:lstStyle/>
        <a:p>
          <a:endParaRPr lang="it-IT"/>
        </a:p>
      </dgm:t>
    </dgm:pt>
    <dgm:pt modelId="{B078EBC7-6F99-4949-BC1F-207B430FBC74}" type="pres">
      <dgm:prSet presAssocID="{C64010B6-EDC3-42D4-9660-263764D14D5A}" presName="spaceBetweenRectangles" presStyleCnt="0"/>
      <dgm:spPr/>
      <dgm:t>
        <a:bodyPr/>
        <a:lstStyle/>
        <a:p>
          <a:endParaRPr lang="it-IT"/>
        </a:p>
      </dgm:t>
    </dgm:pt>
    <dgm:pt modelId="{08AB7B63-580D-44F9-BD70-F6790D4F1609}" type="pres">
      <dgm:prSet presAssocID="{0753648D-BF7D-4FD9-B45A-52AFDAF5EB75}" presName="parentLin" presStyleCnt="0"/>
      <dgm:spPr/>
      <dgm:t>
        <a:bodyPr/>
        <a:lstStyle/>
        <a:p>
          <a:endParaRPr lang="it-IT"/>
        </a:p>
      </dgm:t>
    </dgm:pt>
    <dgm:pt modelId="{DEDEB0BE-48B3-46DF-B83B-E294BD6BE317}" type="pres">
      <dgm:prSet presAssocID="{0753648D-BF7D-4FD9-B45A-52AFDAF5EB75}" presName="parentLeftMargin" presStyleLbl="node1" presStyleIdx="0" presStyleCnt="3"/>
      <dgm:spPr/>
      <dgm:t>
        <a:bodyPr/>
        <a:lstStyle/>
        <a:p>
          <a:endParaRPr lang="it-IT"/>
        </a:p>
      </dgm:t>
    </dgm:pt>
    <dgm:pt modelId="{ADF2E741-1C09-47AD-8BEE-E83BFACC8AD3}" type="pres">
      <dgm:prSet presAssocID="{0753648D-BF7D-4FD9-B45A-52AFDAF5EB75}" presName="parentText" presStyleLbl="node1" presStyleIdx="1" presStyleCnt="3" custScaleX="142857">
        <dgm:presLayoutVars>
          <dgm:chMax val="0"/>
          <dgm:bulletEnabled val="1"/>
        </dgm:presLayoutVars>
      </dgm:prSet>
      <dgm:spPr/>
      <dgm:t>
        <a:bodyPr/>
        <a:lstStyle/>
        <a:p>
          <a:endParaRPr lang="it-IT"/>
        </a:p>
      </dgm:t>
    </dgm:pt>
    <dgm:pt modelId="{ACFAF6FA-09B8-410B-B8D1-88A882F8DDC3}" type="pres">
      <dgm:prSet presAssocID="{0753648D-BF7D-4FD9-B45A-52AFDAF5EB75}" presName="negativeSpace" presStyleCnt="0"/>
      <dgm:spPr/>
      <dgm:t>
        <a:bodyPr/>
        <a:lstStyle/>
        <a:p>
          <a:endParaRPr lang="it-IT"/>
        </a:p>
      </dgm:t>
    </dgm:pt>
    <dgm:pt modelId="{A729B024-6217-47D2-8B8F-D5779DB250DF}" type="pres">
      <dgm:prSet presAssocID="{0753648D-BF7D-4FD9-B45A-52AFDAF5EB75}" presName="childText" presStyleLbl="conFgAcc1" presStyleIdx="1" presStyleCnt="3">
        <dgm:presLayoutVars>
          <dgm:bulletEnabled val="1"/>
        </dgm:presLayoutVars>
      </dgm:prSet>
      <dgm:spPr/>
      <dgm:t>
        <a:bodyPr/>
        <a:lstStyle/>
        <a:p>
          <a:endParaRPr lang="it-IT"/>
        </a:p>
      </dgm:t>
    </dgm:pt>
    <dgm:pt modelId="{24DFD8DD-7648-4729-8C74-D98DADAF5615}" type="pres">
      <dgm:prSet presAssocID="{F4D10E3E-37A2-49E3-AFC3-D2CECEB8EDCA}" presName="spaceBetweenRectangles" presStyleCnt="0"/>
      <dgm:spPr/>
      <dgm:t>
        <a:bodyPr/>
        <a:lstStyle/>
        <a:p>
          <a:endParaRPr lang="it-IT"/>
        </a:p>
      </dgm:t>
    </dgm:pt>
    <dgm:pt modelId="{F30BF331-1DFC-46A9-AF51-9DA772A5C9A7}" type="pres">
      <dgm:prSet presAssocID="{06D34CBD-F4F3-41EF-8A87-ED1AB94C4E1A}" presName="parentLin" presStyleCnt="0"/>
      <dgm:spPr/>
      <dgm:t>
        <a:bodyPr/>
        <a:lstStyle/>
        <a:p>
          <a:endParaRPr lang="it-IT"/>
        </a:p>
      </dgm:t>
    </dgm:pt>
    <dgm:pt modelId="{F41E0338-A75B-482D-9D35-189EF6DD08E5}" type="pres">
      <dgm:prSet presAssocID="{06D34CBD-F4F3-41EF-8A87-ED1AB94C4E1A}" presName="parentLeftMargin" presStyleLbl="node1" presStyleIdx="1" presStyleCnt="3"/>
      <dgm:spPr/>
      <dgm:t>
        <a:bodyPr/>
        <a:lstStyle/>
        <a:p>
          <a:endParaRPr lang="it-IT"/>
        </a:p>
      </dgm:t>
    </dgm:pt>
    <dgm:pt modelId="{BB3D3636-0A8E-4D1E-9435-9E7442725BB0}" type="pres">
      <dgm:prSet presAssocID="{06D34CBD-F4F3-41EF-8A87-ED1AB94C4E1A}" presName="parentText" presStyleLbl="node1" presStyleIdx="2" presStyleCnt="3" custScaleX="138095">
        <dgm:presLayoutVars>
          <dgm:chMax val="0"/>
          <dgm:bulletEnabled val="1"/>
        </dgm:presLayoutVars>
      </dgm:prSet>
      <dgm:spPr/>
      <dgm:t>
        <a:bodyPr/>
        <a:lstStyle/>
        <a:p>
          <a:endParaRPr lang="it-IT"/>
        </a:p>
      </dgm:t>
    </dgm:pt>
    <dgm:pt modelId="{A46CE642-ACB8-45CF-BFD9-8D69E3CA265A}" type="pres">
      <dgm:prSet presAssocID="{06D34CBD-F4F3-41EF-8A87-ED1AB94C4E1A}" presName="negativeSpace" presStyleCnt="0"/>
      <dgm:spPr/>
      <dgm:t>
        <a:bodyPr/>
        <a:lstStyle/>
        <a:p>
          <a:endParaRPr lang="it-IT"/>
        </a:p>
      </dgm:t>
    </dgm:pt>
    <dgm:pt modelId="{1FCF1265-4BA6-4B0F-BE99-7AB3AB92529B}" type="pres">
      <dgm:prSet presAssocID="{06D34CBD-F4F3-41EF-8A87-ED1AB94C4E1A}" presName="childText" presStyleLbl="conFgAcc1" presStyleIdx="2" presStyleCnt="3">
        <dgm:presLayoutVars>
          <dgm:bulletEnabled val="1"/>
        </dgm:presLayoutVars>
      </dgm:prSet>
      <dgm:spPr/>
      <dgm:t>
        <a:bodyPr/>
        <a:lstStyle/>
        <a:p>
          <a:endParaRPr lang="it-IT"/>
        </a:p>
      </dgm:t>
    </dgm:pt>
  </dgm:ptLst>
  <dgm:cxnLst>
    <dgm:cxn modelId="{4907E877-9C2A-4D57-99DA-63A783A87AA6}" type="presOf" srcId="{0753648D-BF7D-4FD9-B45A-52AFDAF5EB75}" destId="{ADF2E741-1C09-47AD-8BEE-E83BFACC8AD3}" srcOrd="1" destOrd="0" presId="urn:microsoft.com/office/officeart/2005/8/layout/list1"/>
    <dgm:cxn modelId="{62478B63-34E0-4E4D-968E-534CE4248005}" type="presOf" srcId="{0753648D-BF7D-4FD9-B45A-52AFDAF5EB75}" destId="{DEDEB0BE-48B3-46DF-B83B-E294BD6BE317}" srcOrd="0" destOrd="0" presId="urn:microsoft.com/office/officeart/2005/8/layout/list1"/>
    <dgm:cxn modelId="{18A98FF8-A1EE-4ABB-9442-FDB8FE2ECA41}" srcId="{856867BE-4D68-466B-A6CD-C2DBEFE87EB1}" destId="{9541D713-3AD4-44B5-8A15-1F3BAD8C32F2}" srcOrd="0" destOrd="0" parTransId="{F0FB647D-33AC-43AA-8B84-D9E6581A8551}" sibTransId="{C64010B6-EDC3-42D4-9660-263764D14D5A}"/>
    <dgm:cxn modelId="{D6732E21-A5FF-487E-886A-3A01716B7D82}" srcId="{856867BE-4D68-466B-A6CD-C2DBEFE87EB1}" destId="{06D34CBD-F4F3-41EF-8A87-ED1AB94C4E1A}" srcOrd="2" destOrd="0" parTransId="{09310548-3CEE-4DD1-A114-792D0A329C01}" sibTransId="{1FBF751F-9CFE-41A5-A509-943AB0826659}"/>
    <dgm:cxn modelId="{541DA4B9-275F-41E0-AA4F-15BD42AD475D}" srcId="{856867BE-4D68-466B-A6CD-C2DBEFE87EB1}" destId="{0753648D-BF7D-4FD9-B45A-52AFDAF5EB75}" srcOrd="1" destOrd="0" parTransId="{1F2FB625-F838-4607-93DF-1CE8A0F53846}" sibTransId="{F4D10E3E-37A2-49E3-AFC3-D2CECEB8EDCA}"/>
    <dgm:cxn modelId="{927365D3-DC6A-4391-83D7-B5991899236D}" type="presOf" srcId="{856867BE-4D68-466B-A6CD-C2DBEFE87EB1}" destId="{7DDEC255-C273-44A1-A60A-97AC95BE9700}" srcOrd="0" destOrd="0" presId="urn:microsoft.com/office/officeart/2005/8/layout/list1"/>
    <dgm:cxn modelId="{E637D28A-6B78-4FE7-927F-82730BA2BE89}" type="presOf" srcId="{06D34CBD-F4F3-41EF-8A87-ED1AB94C4E1A}" destId="{F41E0338-A75B-482D-9D35-189EF6DD08E5}" srcOrd="0" destOrd="0" presId="urn:microsoft.com/office/officeart/2005/8/layout/list1"/>
    <dgm:cxn modelId="{68DECD2E-99E2-41A4-97A2-E558B92361B3}" type="presOf" srcId="{9541D713-3AD4-44B5-8A15-1F3BAD8C32F2}" destId="{EDD6FAFE-6F7B-4527-9C02-52BA4A2EACB1}" srcOrd="1" destOrd="0" presId="urn:microsoft.com/office/officeart/2005/8/layout/list1"/>
    <dgm:cxn modelId="{A5627F65-6FE6-4E83-A14E-1511992F7A80}" type="presOf" srcId="{9541D713-3AD4-44B5-8A15-1F3BAD8C32F2}" destId="{467D939E-7A7F-4B1D-864F-034A9302160C}" srcOrd="0" destOrd="0" presId="urn:microsoft.com/office/officeart/2005/8/layout/list1"/>
    <dgm:cxn modelId="{70805EB4-D787-4684-9B58-C76FF57DC41E}" type="presOf" srcId="{06D34CBD-F4F3-41EF-8A87-ED1AB94C4E1A}" destId="{BB3D3636-0A8E-4D1E-9435-9E7442725BB0}" srcOrd="1" destOrd="0" presId="urn:microsoft.com/office/officeart/2005/8/layout/list1"/>
    <dgm:cxn modelId="{20B0AA3F-A6C3-47DB-A595-C0DAB124ED3B}" type="presParOf" srcId="{7DDEC255-C273-44A1-A60A-97AC95BE9700}" destId="{AA968408-648C-430B-9E0E-99783E286EF1}" srcOrd="0" destOrd="0" presId="urn:microsoft.com/office/officeart/2005/8/layout/list1"/>
    <dgm:cxn modelId="{9ECD5893-D171-4983-998D-BBB55A6D9BF5}" type="presParOf" srcId="{AA968408-648C-430B-9E0E-99783E286EF1}" destId="{467D939E-7A7F-4B1D-864F-034A9302160C}" srcOrd="0" destOrd="0" presId="urn:microsoft.com/office/officeart/2005/8/layout/list1"/>
    <dgm:cxn modelId="{AA8C13AB-1FC4-4212-A7BD-2A82A55D0FBB}" type="presParOf" srcId="{AA968408-648C-430B-9E0E-99783E286EF1}" destId="{EDD6FAFE-6F7B-4527-9C02-52BA4A2EACB1}" srcOrd="1" destOrd="0" presId="urn:microsoft.com/office/officeart/2005/8/layout/list1"/>
    <dgm:cxn modelId="{B7D08159-04DF-49F1-BD2E-4130711B161D}" type="presParOf" srcId="{7DDEC255-C273-44A1-A60A-97AC95BE9700}" destId="{29917E4D-6CB3-4FFB-AE60-008CF617114C}" srcOrd="1" destOrd="0" presId="urn:microsoft.com/office/officeart/2005/8/layout/list1"/>
    <dgm:cxn modelId="{C969C1BA-26FA-4A1B-A69F-8979F9409EF2}" type="presParOf" srcId="{7DDEC255-C273-44A1-A60A-97AC95BE9700}" destId="{4A929044-08A7-4285-A21D-33FEDDBC19AD}" srcOrd="2" destOrd="0" presId="urn:microsoft.com/office/officeart/2005/8/layout/list1"/>
    <dgm:cxn modelId="{E9C0099B-1BF0-4448-9A16-4B93F6F8358B}" type="presParOf" srcId="{7DDEC255-C273-44A1-A60A-97AC95BE9700}" destId="{B078EBC7-6F99-4949-BC1F-207B430FBC74}" srcOrd="3" destOrd="0" presId="urn:microsoft.com/office/officeart/2005/8/layout/list1"/>
    <dgm:cxn modelId="{37C2447E-C0C9-4731-B82D-15808136E762}" type="presParOf" srcId="{7DDEC255-C273-44A1-A60A-97AC95BE9700}" destId="{08AB7B63-580D-44F9-BD70-F6790D4F1609}" srcOrd="4" destOrd="0" presId="urn:microsoft.com/office/officeart/2005/8/layout/list1"/>
    <dgm:cxn modelId="{1FCBE601-7110-40AC-8BB2-0069356CB3AD}" type="presParOf" srcId="{08AB7B63-580D-44F9-BD70-F6790D4F1609}" destId="{DEDEB0BE-48B3-46DF-B83B-E294BD6BE317}" srcOrd="0" destOrd="0" presId="urn:microsoft.com/office/officeart/2005/8/layout/list1"/>
    <dgm:cxn modelId="{123BDAB9-5798-4FF1-A76B-001876CDEB31}" type="presParOf" srcId="{08AB7B63-580D-44F9-BD70-F6790D4F1609}" destId="{ADF2E741-1C09-47AD-8BEE-E83BFACC8AD3}" srcOrd="1" destOrd="0" presId="urn:microsoft.com/office/officeart/2005/8/layout/list1"/>
    <dgm:cxn modelId="{99F90FD4-0BA1-4604-80B2-BB4867D267CB}" type="presParOf" srcId="{7DDEC255-C273-44A1-A60A-97AC95BE9700}" destId="{ACFAF6FA-09B8-410B-B8D1-88A882F8DDC3}" srcOrd="5" destOrd="0" presId="urn:microsoft.com/office/officeart/2005/8/layout/list1"/>
    <dgm:cxn modelId="{6C09AD82-8CE2-45B0-A7F7-9438EC775CA2}" type="presParOf" srcId="{7DDEC255-C273-44A1-A60A-97AC95BE9700}" destId="{A729B024-6217-47D2-8B8F-D5779DB250DF}" srcOrd="6" destOrd="0" presId="urn:microsoft.com/office/officeart/2005/8/layout/list1"/>
    <dgm:cxn modelId="{FE944536-C973-4AE7-8F37-997389DB075E}" type="presParOf" srcId="{7DDEC255-C273-44A1-A60A-97AC95BE9700}" destId="{24DFD8DD-7648-4729-8C74-D98DADAF5615}" srcOrd="7" destOrd="0" presId="urn:microsoft.com/office/officeart/2005/8/layout/list1"/>
    <dgm:cxn modelId="{69665C40-5349-4E8F-9A30-B0FFD414278A}" type="presParOf" srcId="{7DDEC255-C273-44A1-A60A-97AC95BE9700}" destId="{F30BF331-1DFC-46A9-AF51-9DA772A5C9A7}" srcOrd="8" destOrd="0" presId="urn:microsoft.com/office/officeart/2005/8/layout/list1"/>
    <dgm:cxn modelId="{642D6E40-4458-4033-B42B-1DEF517ED327}" type="presParOf" srcId="{F30BF331-1DFC-46A9-AF51-9DA772A5C9A7}" destId="{F41E0338-A75B-482D-9D35-189EF6DD08E5}" srcOrd="0" destOrd="0" presId="urn:microsoft.com/office/officeart/2005/8/layout/list1"/>
    <dgm:cxn modelId="{9F3A9A90-6EB9-4E07-95AD-E7A68C1DB648}" type="presParOf" srcId="{F30BF331-1DFC-46A9-AF51-9DA772A5C9A7}" destId="{BB3D3636-0A8E-4D1E-9435-9E7442725BB0}" srcOrd="1" destOrd="0" presId="urn:microsoft.com/office/officeart/2005/8/layout/list1"/>
    <dgm:cxn modelId="{2C2060EF-EC13-4A10-A724-5114EBFFB166}" type="presParOf" srcId="{7DDEC255-C273-44A1-A60A-97AC95BE9700}" destId="{A46CE642-ACB8-45CF-BFD9-8D69E3CA265A}" srcOrd="9" destOrd="0" presId="urn:microsoft.com/office/officeart/2005/8/layout/list1"/>
    <dgm:cxn modelId="{4B14D95D-BFF8-4B51-A33D-1ACBDFB3475C}" type="presParOf" srcId="{7DDEC255-C273-44A1-A60A-97AC95BE9700}" destId="{1FCF1265-4BA6-4B0F-BE99-7AB3AB92529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6F2AD0-93E6-4FCB-AA41-52A6D60787C9}" type="doc">
      <dgm:prSet loTypeId="urn:microsoft.com/office/officeart/2005/8/layout/cycle5" loCatId="cycle" qsTypeId="urn:microsoft.com/office/officeart/2005/8/quickstyle/3d1" qsCatId="3D" csTypeId="urn:microsoft.com/office/officeart/2005/8/colors/accent0_1" csCatId="mainScheme" phldr="1"/>
      <dgm:spPr/>
      <dgm:t>
        <a:bodyPr/>
        <a:lstStyle/>
        <a:p>
          <a:endParaRPr lang="it-IT"/>
        </a:p>
      </dgm:t>
    </dgm:pt>
    <dgm:pt modelId="{765B229B-7FD2-4C46-9348-D62813F20D9E}">
      <dgm:prSet phldrT="[Testo]" custT="1"/>
      <dgm:spPr/>
      <dgm:t>
        <a:bodyPr/>
        <a:lstStyle/>
        <a:p>
          <a:pPr>
            <a:lnSpc>
              <a:spcPct val="90000"/>
            </a:lnSpc>
          </a:pPr>
          <a:r>
            <a:rPr lang="it-IT" sz="1200" dirty="0" smtClean="0">
              <a:effectLst>
                <a:outerShdw blurRad="38100" dist="38100" dir="2700000" algn="tl">
                  <a:srgbClr val="000000">
                    <a:alpha val="43137"/>
                  </a:srgbClr>
                </a:outerShdw>
              </a:effectLst>
            </a:rPr>
            <a:t>SPECIFICITÀ </a:t>
          </a:r>
        </a:p>
        <a:p>
          <a:pPr>
            <a:lnSpc>
              <a:spcPct val="150000"/>
            </a:lnSpc>
          </a:pPr>
          <a:r>
            <a:rPr lang="it-IT" sz="1200" dirty="0" smtClean="0"/>
            <a:t>sviluppo della persona disabile</a:t>
          </a:r>
          <a:endParaRPr lang="it-IT" sz="1200" dirty="0"/>
        </a:p>
      </dgm:t>
    </dgm:pt>
    <dgm:pt modelId="{6ABA5E65-A7C0-47E6-AB78-D43AADDF9DEB}" type="parTrans" cxnId="{A8DF6E3D-7190-43AB-AF76-9A6337EA5219}">
      <dgm:prSet/>
      <dgm:spPr/>
      <dgm:t>
        <a:bodyPr/>
        <a:lstStyle/>
        <a:p>
          <a:endParaRPr lang="it-IT" sz="1600"/>
        </a:p>
      </dgm:t>
    </dgm:pt>
    <dgm:pt modelId="{59F79C48-A9FB-4514-AE9F-F3C71411B885}" type="sibTrans" cxnId="{A8DF6E3D-7190-43AB-AF76-9A6337EA5219}">
      <dgm:prSet/>
      <dgm:spPr/>
      <dgm:t>
        <a:bodyPr/>
        <a:lstStyle/>
        <a:p>
          <a:endParaRPr lang="it-IT" sz="1600"/>
        </a:p>
      </dgm:t>
    </dgm:pt>
    <dgm:pt modelId="{B2295AB1-134E-4478-8D71-A3D10BF5A3FB}">
      <dgm:prSet phldrT="[Testo]" custT="1"/>
      <dgm:spPr/>
      <dgm:t>
        <a:bodyPr/>
        <a:lstStyle/>
        <a:p>
          <a:pPr>
            <a:lnSpc>
              <a:spcPct val="90000"/>
            </a:lnSpc>
          </a:pPr>
          <a:r>
            <a:rPr lang="it-IT" sz="1200" dirty="0" smtClean="0">
              <a:effectLst>
                <a:outerShdw blurRad="38100" dist="38100" dir="2700000" algn="tl">
                  <a:srgbClr val="000000">
                    <a:alpha val="43137"/>
                  </a:srgbClr>
                </a:outerShdw>
              </a:effectLst>
            </a:rPr>
            <a:t>SPECIFICITÀ </a:t>
          </a:r>
        </a:p>
        <a:p>
          <a:pPr>
            <a:lnSpc>
              <a:spcPct val="150000"/>
            </a:lnSpc>
          </a:pPr>
          <a:r>
            <a:rPr lang="it-IT" sz="1200" dirty="0" smtClean="0"/>
            <a:t>risposte che devono favorire gli apprendimenti e facilitare i percorsi d'inclusione sociale e scolastica</a:t>
          </a:r>
          <a:endParaRPr lang="it-IT" sz="1200" dirty="0"/>
        </a:p>
      </dgm:t>
    </dgm:pt>
    <dgm:pt modelId="{0B42F160-DC4A-4952-9A6A-F68A02B1D1AA}" type="parTrans" cxnId="{C4E9DC03-D427-48FA-91AC-8083235C6447}">
      <dgm:prSet/>
      <dgm:spPr/>
      <dgm:t>
        <a:bodyPr/>
        <a:lstStyle/>
        <a:p>
          <a:endParaRPr lang="it-IT" sz="1600"/>
        </a:p>
      </dgm:t>
    </dgm:pt>
    <dgm:pt modelId="{759C0C62-CEBF-4D99-A5BB-597341774666}" type="sibTrans" cxnId="{C4E9DC03-D427-48FA-91AC-8083235C6447}">
      <dgm:prSet/>
      <dgm:spPr/>
      <dgm:t>
        <a:bodyPr/>
        <a:lstStyle/>
        <a:p>
          <a:endParaRPr lang="it-IT" sz="1600"/>
        </a:p>
      </dgm:t>
    </dgm:pt>
    <dgm:pt modelId="{17581F72-7A32-4C4B-B11D-F895677A3447}" type="pres">
      <dgm:prSet presAssocID="{406F2AD0-93E6-4FCB-AA41-52A6D60787C9}" presName="cycle" presStyleCnt="0">
        <dgm:presLayoutVars>
          <dgm:dir/>
          <dgm:resizeHandles val="exact"/>
        </dgm:presLayoutVars>
      </dgm:prSet>
      <dgm:spPr/>
      <dgm:t>
        <a:bodyPr/>
        <a:lstStyle/>
        <a:p>
          <a:endParaRPr lang="it-IT"/>
        </a:p>
      </dgm:t>
    </dgm:pt>
    <dgm:pt modelId="{AE01333B-1149-4C9D-B493-0183B2C23855}" type="pres">
      <dgm:prSet presAssocID="{765B229B-7FD2-4C46-9348-D62813F20D9E}" presName="node" presStyleLbl="node1" presStyleIdx="0" presStyleCnt="2">
        <dgm:presLayoutVars>
          <dgm:bulletEnabled val="1"/>
        </dgm:presLayoutVars>
      </dgm:prSet>
      <dgm:spPr/>
      <dgm:t>
        <a:bodyPr/>
        <a:lstStyle/>
        <a:p>
          <a:endParaRPr lang="it-IT"/>
        </a:p>
      </dgm:t>
    </dgm:pt>
    <dgm:pt modelId="{BB8767CD-6B76-4DB9-A5F4-AA0F4FA1E7D7}" type="pres">
      <dgm:prSet presAssocID="{765B229B-7FD2-4C46-9348-D62813F20D9E}" presName="spNode" presStyleCnt="0"/>
      <dgm:spPr/>
    </dgm:pt>
    <dgm:pt modelId="{6AE431B4-5120-41DA-AC50-E690572EED30}" type="pres">
      <dgm:prSet presAssocID="{59F79C48-A9FB-4514-AE9F-F3C71411B885}" presName="sibTrans" presStyleLbl="sibTrans1D1" presStyleIdx="0" presStyleCnt="2"/>
      <dgm:spPr/>
      <dgm:t>
        <a:bodyPr/>
        <a:lstStyle/>
        <a:p>
          <a:endParaRPr lang="it-IT"/>
        </a:p>
      </dgm:t>
    </dgm:pt>
    <dgm:pt modelId="{5015F2ED-5CC0-4A85-9205-CA767D0736CA}" type="pres">
      <dgm:prSet presAssocID="{B2295AB1-134E-4478-8D71-A3D10BF5A3FB}" presName="node" presStyleLbl="node1" presStyleIdx="1" presStyleCnt="2">
        <dgm:presLayoutVars>
          <dgm:bulletEnabled val="1"/>
        </dgm:presLayoutVars>
      </dgm:prSet>
      <dgm:spPr/>
      <dgm:t>
        <a:bodyPr/>
        <a:lstStyle/>
        <a:p>
          <a:endParaRPr lang="it-IT"/>
        </a:p>
      </dgm:t>
    </dgm:pt>
    <dgm:pt modelId="{160D9528-C35D-44E7-8253-2A085BF7A5C6}" type="pres">
      <dgm:prSet presAssocID="{B2295AB1-134E-4478-8D71-A3D10BF5A3FB}" presName="spNode" presStyleCnt="0"/>
      <dgm:spPr/>
    </dgm:pt>
    <dgm:pt modelId="{7B1A72BE-8959-42A2-A275-46B5E75CC3E1}" type="pres">
      <dgm:prSet presAssocID="{759C0C62-CEBF-4D99-A5BB-597341774666}" presName="sibTrans" presStyleLbl="sibTrans1D1" presStyleIdx="1" presStyleCnt="2"/>
      <dgm:spPr/>
      <dgm:t>
        <a:bodyPr/>
        <a:lstStyle/>
        <a:p>
          <a:endParaRPr lang="it-IT"/>
        </a:p>
      </dgm:t>
    </dgm:pt>
  </dgm:ptLst>
  <dgm:cxnLst>
    <dgm:cxn modelId="{AE48937D-57CA-4E06-BF1E-58557D79E30C}" type="presOf" srcId="{759C0C62-CEBF-4D99-A5BB-597341774666}" destId="{7B1A72BE-8959-42A2-A275-46B5E75CC3E1}" srcOrd="0" destOrd="0" presId="urn:microsoft.com/office/officeart/2005/8/layout/cycle5"/>
    <dgm:cxn modelId="{B296B2C3-45F4-4F01-A98F-98D384764A2F}" type="presOf" srcId="{B2295AB1-134E-4478-8D71-A3D10BF5A3FB}" destId="{5015F2ED-5CC0-4A85-9205-CA767D0736CA}" srcOrd="0" destOrd="0" presId="urn:microsoft.com/office/officeart/2005/8/layout/cycle5"/>
    <dgm:cxn modelId="{676589FB-B61E-464C-AA58-31EAF829B793}" type="presOf" srcId="{406F2AD0-93E6-4FCB-AA41-52A6D60787C9}" destId="{17581F72-7A32-4C4B-B11D-F895677A3447}" srcOrd="0" destOrd="0" presId="urn:microsoft.com/office/officeart/2005/8/layout/cycle5"/>
    <dgm:cxn modelId="{C4E9DC03-D427-48FA-91AC-8083235C6447}" srcId="{406F2AD0-93E6-4FCB-AA41-52A6D60787C9}" destId="{B2295AB1-134E-4478-8D71-A3D10BF5A3FB}" srcOrd="1" destOrd="0" parTransId="{0B42F160-DC4A-4952-9A6A-F68A02B1D1AA}" sibTransId="{759C0C62-CEBF-4D99-A5BB-597341774666}"/>
    <dgm:cxn modelId="{A8DF6E3D-7190-43AB-AF76-9A6337EA5219}" srcId="{406F2AD0-93E6-4FCB-AA41-52A6D60787C9}" destId="{765B229B-7FD2-4C46-9348-D62813F20D9E}" srcOrd="0" destOrd="0" parTransId="{6ABA5E65-A7C0-47E6-AB78-D43AADDF9DEB}" sibTransId="{59F79C48-A9FB-4514-AE9F-F3C71411B885}"/>
    <dgm:cxn modelId="{22CE5C26-0213-4CC2-BAAD-B5F0FD950567}" type="presOf" srcId="{59F79C48-A9FB-4514-AE9F-F3C71411B885}" destId="{6AE431B4-5120-41DA-AC50-E690572EED30}" srcOrd="0" destOrd="0" presId="urn:microsoft.com/office/officeart/2005/8/layout/cycle5"/>
    <dgm:cxn modelId="{38520C4B-32A4-4B87-B4D1-51CCBCA0AE29}" type="presOf" srcId="{765B229B-7FD2-4C46-9348-D62813F20D9E}" destId="{AE01333B-1149-4C9D-B493-0183B2C23855}" srcOrd="0" destOrd="0" presId="urn:microsoft.com/office/officeart/2005/8/layout/cycle5"/>
    <dgm:cxn modelId="{6F9ED621-2506-4356-B111-5712E83B8691}" type="presParOf" srcId="{17581F72-7A32-4C4B-B11D-F895677A3447}" destId="{AE01333B-1149-4C9D-B493-0183B2C23855}" srcOrd="0" destOrd="0" presId="urn:microsoft.com/office/officeart/2005/8/layout/cycle5"/>
    <dgm:cxn modelId="{39F6C182-226C-491F-83FF-C0FC493DF735}" type="presParOf" srcId="{17581F72-7A32-4C4B-B11D-F895677A3447}" destId="{BB8767CD-6B76-4DB9-A5F4-AA0F4FA1E7D7}" srcOrd="1" destOrd="0" presId="urn:microsoft.com/office/officeart/2005/8/layout/cycle5"/>
    <dgm:cxn modelId="{2BC8684B-5039-439A-A4E6-8646280C088E}" type="presParOf" srcId="{17581F72-7A32-4C4B-B11D-F895677A3447}" destId="{6AE431B4-5120-41DA-AC50-E690572EED30}" srcOrd="2" destOrd="0" presId="urn:microsoft.com/office/officeart/2005/8/layout/cycle5"/>
    <dgm:cxn modelId="{9F344015-705A-4D52-A518-4C27B2A275B3}" type="presParOf" srcId="{17581F72-7A32-4C4B-B11D-F895677A3447}" destId="{5015F2ED-5CC0-4A85-9205-CA767D0736CA}" srcOrd="3" destOrd="0" presId="urn:microsoft.com/office/officeart/2005/8/layout/cycle5"/>
    <dgm:cxn modelId="{9960EF72-C52A-42D7-A3E9-106415CDBB3F}" type="presParOf" srcId="{17581F72-7A32-4C4B-B11D-F895677A3447}" destId="{160D9528-C35D-44E7-8253-2A085BF7A5C6}" srcOrd="4" destOrd="0" presId="urn:microsoft.com/office/officeart/2005/8/layout/cycle5"/>
    <dgm:cxn modelId="{7F73C0BB-E7FE-4F3B-8418-240C1F612345}" type="presParOf" srcId="{17581F72-7A32-4C4B-B11D-F895677A3447}" destId="{7B1A72BE-8959-42A2-A275-46B5E75CC3E1}"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3587BE-A3DD-4980-9E8D-A8213F1E906B}"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it-IT"/>
        </a:p>
      </dgm:t>
    </dgm:pt>
    <dgm:pt modelId="{C13257D3-4013-4D2E-9940-F6A412B1426A}">
      <dgm:prSet phldrT="[Testo]"/>
      <dgm:spPr/>
      <dgm:t>
        <a:bodyPr/>
        <a:lstStyle/>
        <a:p>
          <a:r>
            <a:rPr lang="it-IT" dirty="0" smtClean="0">
              <a:solidFill>
                <a:srgbClr val="FF0000"/>
              </a:solidFill>
            </a:rPr>
            <a:t>BES</a:t>
          </a:r>
          <a:endParaRPr lang="it-IT" dirty="0">
            <a:solidFill>
              <a:srgbClr val="FF0000"/>
            </a:solidFill>
          </a:endParaRPr>
        </a:p>
      </dgm:t>
    </dgm:pt>
    <dgm:pt modelId="{70C9BFB7-BB07-48ED-A11A-91345BF9CEF7}" type="parTrans" cxnId="{11B23EEA-9BE9-4C27-8CB6-A3F5BB89C359}">
      <dgm:prSet/>
      <dgm:spPr/>
      <dgm:t>
        <a:bodyPr/>
        <a:lstStyle/>
        <a:p>
          <a:endParaRPr lang="it-IT"/>
        </a:p>
      </dgm:t>
    </dgm:pt>
    <dgm:pt modelId="{AA762406-781D-45BD-A18E-0969BF77754A}" type="sibTrans" cxnId="{11B23EEA-9BE9-4C27-8CB6-A3F5BB89C359}">
      <dgm:prSet/>
      <dgm:spPr/>
      <dgm:t>
        <a:bodyPr/>
        <a:lstStyle/>
        <a:p>
          <a:endParaRPr lang="it-IT"/>
        </a:p>
      </dgm:t>
    </dgm:pt>
    <dgm:pt modelId="{73F42A48-7CD9-421E-A0DD-EA82707016DB}">
      <dgm:prSet phldrT="[Testo]"/>
      <dgm:spPr/>
      <dgm:t>
        <a:bodyPr/>
        <a:lstStyle/>
        <a:p>
          <a:r>
            <a:rPr lang="it-IT" dirty="0" smtClean="0"/>
            <a:t>DISABILITA’</a:t>
          </a:r>
          <a:endParaRPr lang="it-IT" dirty="0"/>
        </a:p>
      </dgm:t>
    </dgm:pt>
    <dgm:pt modelId="{ABB587F5-9797-4D0F-8066-0C87A11F9DFE}" type="parTrans" cxnId="{6C5EC4A9-FED3-48D0-B921-970C6EBEDD76}">
      <dgm:prSet/>
      <dgm:spPr/>
      <dgm:t>
        <a:bodyPr/>
        <a:lstStyle/>
        <a:p>
          <a:endParaRPr lang="it-IT" dirty="0"/>
        </a:p>
      </dgm:t>
    </dgm:pt>
    <dgm:pt modelId="{6FD5E7B1-5111-425F-81FC-A82F1D2355D5}" type="sibTrans" cxnId="{6C5EC4A9-FED3-48D0-B921-970C6EBEDD76}">
      <dgm:prSet/>
      <dgm:spPr/>
      <dgm:t>
        <a:bodyPr/>
        <a:lstStyle/>
        <a:p>
          <a:endParaRPr lang="it-IT"/>
        </a:p>
      </dgm:t>
    </dgm:pt>
    <dgm:pt modelId="{82C8DA9B-1FBF-4C51-853B-4AA665A9DD46}">
      <dgm:prSet phldrT="[Testo]"/>
      <dgm:spPr/>
      <dgm:t>
        <a:bodyPr/>
        <a:lstStyle/>
        <a:p>
          <a:r>
            <a:rPr lang="it-IT" dirty="0" smtClean="0"/>
            <a:t>DISTURBI SPECIFICI APPRENDIMENTO</a:t>
          </a:r>
          <a:endParaRPr lang="it-IT" dirty="0"/>
        </a:p>
      </dgm:t>
    </dgm:pt>
    <dgm:pt modelId="{F910DB56-E6AD-42EF-BBA5-1A7E8A93E0C0}" type="parTrans" cxnId="{C8834D23-2623-4BBD-B166-34FE98A4C4A5}">
      <dgm:prSet/>
      <dgm:spPr/>
      <dgm:t>
        <a:bodyPr/>
        <a:lstStyle/>
        <a:p>
          <a:endParaRPr lang="it-IT" dirty="0"/>
        </a:p>
      </dgm:t>
    </dgm:pt>
    <dgm:pt modelId="{8E9D9A01-1F7C-4F00-84F9-BB29EAF5D53D}" type="sibTrans" cxnId="{C8834D23-2623-4BBD-B166-34FE98A4C4A5}">
      <dgm:prSet/>
      <dgm:spPr/>
      <dgm:t>
        <a:bodyPr/>
        <a:lstStyle/>
        <a:p>
          <a:endParaRPr lang="it-IT"/>
        </a:p>
      </dgm:t>
    </dgm:pt>
    <dgm:pt modelId="{6F03A68B-EDB6-4E89-B002-8266303264A9}">
      <dgm:prSet phldrT="[Testo]"/>
      <dgm:spPr/>
      <dgm:t>
        <a:bodyPr/>
        <a:lstStyle/>
        <a:p>
          <a:r>
            <a:rPr lang="it-IT" dirty="0" smtClean="0"/>
            <a:t>SVANTAGGIO SOCIO CULTURALE</a:t>
          </a:r>
          <a:endParaRPr lang="it-IT" dirty="0"/>
        </a:p>
      </dgm:t>
    </dgm:pt>
    <dgm:pt modelId="{64766C0B-C1B6-49E7-9FBA-5A78D37C73FA}" type="parTrans" cxnId="{91140F43-38F8-4626-A9CB-7110A33596B5}">
      <dgm:prSet/>
      <dgm:spPr/>
      <dgm:t>
        <a:bodyPr/>
        <a:lstStyle/>
        <a:p>
          <a:endParaRPr lang="it-IT" dirty="0"/>
        </a:p>
      </dgm:t>
    </dgm:pt>
    <dgm:pt modelId="{4B6DBA02-99D1-44D2-B4F7-A7650DAB4007}" type="sibTrans" cxnId="{91140F43-38F8-4626-A9CB-7110A33596B5}">
      <dgm:prSet/>
      <dgm:spPr/>
      <dgm:t>
        <a:bodyPr/>
        <a:lstStyle/>
        <a:p>
          <a:endParaRPr lang="it-IT"/>
        </a:p>
      </dgm:t>
    </dgm:pt>
    <dgm:pt modelId="{C5226B59-1843-4612-AE2A-7987F2ABD3CB}" type="pres">
      <dgm:prSet presAssocID="{483587BE-A3DD-4980-9E8D-A8213F1E906B}" presName="cycle" presStyleCnt="0">
        <dgm:presLayoutVars>
          <dgm:chMax val="1"/>
          <dgm:dir/>
          <dgm:animLvl val="ctr"/>
          <dgm:resizeHandles val="exact"/>
        </dgm:presLayoutVars>
      </dgm:prSet>
      <dgm:spPr/>
      <dgm:t>
        <a:bodyPr/>
        <a:lstStyle/>
        <a:p>
          <a:endParaRPr lang="it-IT"/>
        </a:p>
      </dgm:t>
    </dgm:pt>
    <dgm:pt modelId="{4FBE10D4-59ED-4AA1-8C21-E18389BC14CB}" type="pres">
      <dgm:prSet presAssocID="{C13257D3-4013-4D2E-9940-F6A412B1426A}" presName="centerShape" presStyleLbl="node0" presStyleIdx="0" presStyleCnt="1"/>
      <dgm:spPr/>
      <dgm:t>
        <a:bodyPr/>
        <a:lstStyle/>
        <a:p>
          <a:endParaRPr lang="it-IT"/>
        </a:p>
      </dgm:t>
    </dgm:pt>
    <dgm:pt modelId="{BF015199-935B-4507-8348-7B8A81A2026D}" type="pres">
      <dgm:prSet presAssocID="{ABB587F5-9797-4D0F-8066-0C87A11F9DFE}" presName="parTrans" presStyleLbl="bgSibTrans2D1" presStyleIdx="0" presStyleCnt="3"/>
      <dgm:spPr/>
      <dgm:t>
        <a:bodyPr/>
        <a:lstStyle/>
        <a:p>
          <a:endParaRPr lang="it-IT"/>
        </a:p>
      </dgm:t>
    </dgm:pt>
    <dgm:pt modelId="{36373469-D0FC-499C-8E7F-ACC545FEA2DA}" type="pres">
      <dgm:prSet presAssocID="{73F42A48-7CD9-421E-A0DD-EA82707016DB}" presName="node" presStyleLbl="node1" presStyleIdx="0" presStyleCnt="3">
        <dgm:presLayoutVars>
          <dgm:bulletEnabled val="1"/>
        </dgm:presLayoutVars>
      </dgm:prSet>
      <dgm:spPr/>
      <dgm:t>
        <a:bodyPr/>
        <a:lstStyle/>
        <a:p>
          <a:endParaRPr lang="it-IT"/>
        </a:p>
      </dgm:t>
    </dgm:pt>
    <dgm:pt modelId="{E18ACFE7-5757-467C-9DD5-99E66DB6BF81}" type="pres">
      <dgm:prSet presAssocID="{F910DB56-E6AD-42EF-BBA5-1A7E8A93E0C0}" presName="parTrans" presStyleLbl="bgSibTrans2D1" presStyleIdx="1" presStyleCnt="3"/>
      <dgm:spPr/>
      <dgm:t>
        <a:bodyPr/>
        <a:lstStyle/>
        <a:p>
          <a:endParaRPr lang="it-IT"/>
        </a:p>
      </dgm:t>
    </dgm:pt>
    <dgm:pt modelId="{DA075C4E-361D-44C5-98EC-F6D1C3EF2F0A}" type="pres">
      <dgm:prSet presAssocID="{82C8DA9B-1FBF-4C51-853B-4AA665A9DD46}" presName="node" presStyleLbl="node1" presStyleIdx="1" presStyleCnt="3">
        <dgm:presLayoutVars>
          <dgm:bulletEnabled val="1"/>
        </dgm:presLayoutVars>
      </dgm:prSet>
      <dgm:spPr/>
      <dgm:t>
        <a:bodyPr/>
        <a:lstStyle/>
        <a:p>
          <a:endParaRPr lang="it-IT"/>
        </a:p>
      </dgm:t>
    </dgm:pt>
    <dgm:pt modelId="{CB4DC1F9-CBAB-401A-984B-958FF8727EE2}" type="pres">
      <dgm:prSet presAssocID="{64766C0B-C1B6-49E7-9FBA-5A78D37C73FA}" presName="parTrans" presStyleLbl="bgSibTrans2D1" presStyleIdx="2" presStyleCnt="3"/>
      <dgm:spPr/>
      <dgm:t>
        <a:bodyPr/>
        <a:lstStyle/>
        <a:p>
          <a:endParaRPr lang="it-IT"/>
        </a:p>
      </dgm:t>
    </dgm:pt>
    <dgm:pt modelId="{55B05B7F-7D27-4E69-981A-AD3562CCF094}" type="pres">
      <dgm:prSet presAssocID="{6F03A68B-EDB6-4E89-B002-8266303264A9}" presName="node" presStyleLbl="node1" presStyleIdx="2" presStyleCnt="3">
        <dgm:presLayoutVars>
          <dgm:bulletEnabled val="1"/>
        </dgm:presLayoutVars>
      </dgm:prSet>
      <dgm:spPr/>
      <dgm:t>
        <a:bodyPr/>
        <a:lstStyle/>
        <a:p>
          <a:endParaRPr lang="it-IT"/>
        </a:p>
      </dgm:t>
    </dgm:pt>
  </dgm:ptLst>
  <dgm:cxnLst>
    <dgm:cxn modelId="{A0B3D6B3-AA05-4397-8692-4DAF303656CC}" type="presOf" srcId="{73F42A48-7CD9-421E-A0DD-EA82707016DB}" destId="{36373469-D0FC-499C-8E7F-ACC545FEA2DA}" srcOrd="0" destOrd="0" presId="urn:microsoft.com/office/officeart/2005/8/layout/radial4"/>
    <dgm:cxn modelId="{C446A4CC-8457-44CC-8D29-C58728D61708}" type="presOf" srcId="{82C8DA9B-1FBF-4C51-853B-4AA665A9DD46}" destId="{DA075C4E-361D-44C5-98EC-F6D1C3EF2F0A}" srcOrd="0" destOrd="0" presId="urn:microsoft.com/office/officeart/2005/8/layout/radial4"/>
    <dgm:cxn modelId="{C8834D23-2623-4BBD-B166-34FE98A4C4A5}" srcId="{C13257D3-4013-4D2E-9940-F6A412B1426A}" destId="{82C8DA9B-1FBF-4C51-853B-4AA665A9DD46}" srcOrd="1" destOrd="0" parTransId="{F910DB56-E6AD-42EF-BBA5-1A7E8A93E0C0}" sibTransId="{8E9D9A01-1F7C-4F00-84F9-BB29EAF5D53D}"/>
    <dgm:cxn modelId="{3E2DAB98-8399-492A-BF84-E7B74722709E}" type="presOf" srcId="{483587BE-A3DD-4980-9E8D-A8213F1E906B}" destId="{C5226B59-1843-4612-AE2A-7987F2ABD3CB}" srcOrd="0" destOrd="0" presId="urn:microsoft.com/office/officeart/2005/8/layout/radial4"/>
    <dgm:cxn modelId="{B9387178-63AE-47AF-9E86-FCC766F7C5F6}" type="presOf" srcId="{F910DB56-E6AD-42EF-BBA5-1A7E8A93E0C0}" destId="{E18ACFE7-5757-467C-9DD5-99E66DB6BF81}" srcOrd="0" destOrd="0" presId="urn:microsoft.com/office/officeart/2005/8/layout/radial4"/>
    <dgm:cxn modelId="{1003FBCD-48DF-4287-960D-467BABF625BC}" type="presOf" srcId="{6F03A68B-EDB6-4E89-B002-8266303264A9}" destId="{55B05B7F-7D27-4E69-981A-AD3562CCF094}" srcOrd="0" destOrd="0" presId="urn:microsoft.com/office/officeart/2005/8/layout/radial4"/>
    <dgm:cxn modelId="{6C5EC4A9-FED3-48D0-B921-970C6EBEDD76}" srcId="{C13257D3-4013-4D2E-9940-F6A412B1426A}" destId="{73F42A48-7CD9-421E-A0DD-EA82707016DB}" srcOrd="0" destOrd="0" parTransId="{ABB587F5-9797-4D0F-8066-0C87A11F9DFE}" sibTransId="{6FD5E7B1-5111-425F-81FC-A82F1D2355D5}"/>
    <dgm:cxn modelId="{75BC1454-F623-46A4-B0CC-8EC0AA1CC124}" type="presOf" srcId="{64766C0B-C1B6-49E7-9FBA-5A78D37C73FA}" destId="{CB4DC1F9-CBAB-401A-984B-958FF8727EE2}" srcOrd="0" destOrd="0" presId="urn:microsoft.com/office/officeart/2005/8/layout/radial4"/>
    <dgm:cxn modelId="{91140F43-38F8-4626-A9CB-7110A33596B5}" srcId="{C13257D3-4013-4D2E-9940-F6A412B1426A}" destId="{6F03A68B-EDB6-4E89-B002-8266303264A9}" srcOrd="2" destOrd="0" parTransId="{64766C0B-C1B6-49E7-9FBA-5A78D37C73FA}" sibTransId="{4B6DBA02-99D1-44D2-B4F7-A7650DAB4007}"/>
    <dgm:cxn modelId="{A4310A32-1944-45FC-A71B-A12A79B9E0F2}" type="presOf" srcId="{C13257D3-4013-4D2E-9940-F6A412B1426A}" destId="{4FBE10D4-59ED-4AA1-8C21-E18389BC14CB}" srcOrd="0" destOrd="0" presId="urn:microsoft.com/office/officeart/2005/8/layout/radial4"/>
    <dgm:cxn modelId="{11B23EEA-9BE9-4C27-8CB6-A3F5BB89C359}" srcId="{483587BE-A3DD-4980-9E8D-A8213F1E906B}" destId="{C13257D3-4013-4D2E-9940-F6A412B1426A}" srcOrd="0" destOrd="0" parTransId="{70C9BFB7-BB07-48ED-A11A-91345BF9CEF7}" sibTransId="{AA762406-781D-45BD-A18E-0969BF77754A}"/>
    <dgm:cxn modelId="{4B5F0FA3-81B8-464E-9964-A620EB91B259}" type="presOf" srcId="{ABB587F5-9797-4D0F-8066-0C87A11F9DFE}" destId="{BF015199-935B-4507-8348-7B8A81A2026D}" srcOrd="0" destOrd="0" presId="urn:microsoft.com/office/officeart/2005/8/layout/radial4"/>
    <dgm:cxn modelId="{F870FC49-D527-4D19-B5C9-1EA89C59F6CE}" type="presParOf" srcId="{C5226B59-1843-4612-AE2A-7987F2ABD3CB}" destId="{4FBE10D4-59ED-4AA1-8C21-E18389BC14CB}" srcOrd="0" destOrd="0" presId="urn:microsoft.com/office/officeart/2005/8/layout/radial4"/>
    <dgm:cxn modelId="{40179219-CDF0-4CBE-BD54-16404B9F274C}" type="presParOf" srcId="{C5226B59-1843-4612-AE2A-7987F2ABD3CB}" destId="{BF015199-935B-4507-8348-7B8A81A2026D}" srcOrd="1" destOrd="0" presId="urn:microsoft.com/office/officeart/2005/8/layout/radial4"/>
    <dgm:cxn modelId="{9CA04871-59A4-4B9D-A7F9-2BDD12CE9069}" type="presParOf" srcId="{C5226B59-1843-4612-AE2A-7987F2ABD3CB}" destId="{36373469-D0FC-499C-8E7F-ACC545FEA2DA}" srcOrd="2" destOrd="0" presId="urn:microsoft.com/office/officeart/2005/8/layout/radial4"/>
    <dgm:cxn modelId="{0D91A414-ECFA-49A8-B86F-4B86FF0439FA}" type="presParOf" srcId="{C5226B59-1843-4612-AE2A-7987F2ABD3CB}" destId="{E18ACFE7-5757-467C-9DD5-99E66DB6BF81}" srcOrd="3" destOrd="0" presId="urn:microsoft.com/office/officeart/2005/8/layout/radial4"/>
    <dgm:cxn modelId="{5A804B58-743F-435A-9DE6-54E82308B4CC}" type="presParOf" srcId="{C5226B59-1843-4612-AE2A-7987F2ABD3CB}" destId="{DA075C4E-361D-44C5-98EC-F6D1C3EF2F0A}" srcOrd="4" destOrd="0" presId="urn:microsoft.com/office/officeart/2005/8/layout/radial4"/>
    <dgm:cxn modelId="{BDCB1788-3D25-4F1B-9C14-01C0068888AB}" type="presParOf" srcId="{C5226B59-1843-4612-AE2A-7987F2ABD3CB}" destId="{CB4DC1F9-CBAB-401A-984B-958FF8727EE2}" srcOrd="5" destOrd="0" presId="urn:microsoft.com/office/officeart/2005/8/layout/radial4"/>
    <dgm:cxn modelId="{9998DFB0-9532-42BC-867E-839FF31F2E83}" type="presParOf" srcId="{C5226B59-1843-4612-AE2A-7987F2ABD3CB}" destId="{55B05B7F-7D27-4E69-981A-AD3562CCF09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9E2AD5-8092-4F2C-AB73-C9D0FD9F098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it-IT"/>
        </a:p>
      </dgm:t>
    </dgm:pt>
    <dgm:pt modelId="{1C854480-42A0-4DCE-B31D-59DA0D465DA7}">
      <dgm:prSet phldrT="[Testo]" custT="1"/>
      <dgm:spPr/>
      <dgm:t>
        <a:bodyPr/>
        <a:lstStyle/>
        <a:p>
          <a:pPr algn="ctr"/>
          <a:r>
            <a:rPr lang="it-IT" sz="2800" dirty="0" smtClean="0"/>
            <a:t> Condizioni come DISABILITA’ mentale, fisica, sensoriale …</a:t>
          </a:r>
          <a:endParaRPr lang="it-IT" sz="2800" dirty="0"/>
        </a:p>
      </dgm:t>
    </dgm:pt>
    <dgm:pt modelId="{5BF47FA0-A63E-4080-8DDF-94739E4ED21D}" type="parTrans" cxnId="{3E161213-E1DC-49D4-8CAE-62ED57633547}">
      <dgm:prSet/>
      <dgm:spPr/>
      <dgm:t>
        <a:bodyPr/>
        <a:lstStyle/>
        <a:p>
          <a:endParaRPr lang="it-IT"/>
        </a:p>
      </dgm:t>
    </dgm:pt>
    <dgm:pt modelId="{73CB6435-29DC-4A6B-A60C-3CFF06D78E96}" type="sibTrans" cxnId="{3E161213-E1DC-49D4-8CAE-62ED57633547}">
      <dgm:prSet/>
      <dgm:spPr/>
      <dgm:t>
        <a:bodyPr/>
        <a:lstStyle/>
        <a:p>
          <a:endParaRPr lang="it-IT"/>
        </a:p>
      </dgm:t>
    </dgm:pt>
    <dgm:pt modelId="{024CC968-CC7B-41BB-A505-B156BEEF5C22}">
      <dgm:prSet phldrT="[Testo]" custT="1"/>
      <dgm:spPr/>
      <dgm:t>
        <a:bodyPr/>
        <a:lstStyle/>
        <a:p>
          <a:pPr algn="ctr"/>
          <a:r>
            <a:rPr lang="it-IT" sz="2400" dirty="0" smtClean="0"/>
            <a:t>Deficit di APPRENDIMENTO quali dislessia, discalculia, deficit attentivo etc … </a:t>
          </a:r>
          <a:endParaRPr lang="it-IT" sz="2400" dirty="0"/>
        </a:p>
      </dgm:t>
    </dgm:pt>
    <dgm:pt modelId="{5772D2B5-8C37-47A6-8E99-30379C8E8562}" type="parTrans" cxnId="{C71422D7-BC68-47ED-A509-BC06F3B35654}">
      <dgm:prSet/>
      <dgm:spPr/>
      <dgm:t>
        <a:bodyPr/>
        <a:lstStyle/>
        <a:p>
          <a:endParaRPr lang="it-IT"/>
        </a:p>
      </dgm:t>
    </dgm:pt>
    <dgm:pt modelId="{19478443-6EFA-4876-8271-211B32A11F87}" type="sibTrans" cxnId="{C71422D7-BC68-47ED-A509-BC06F3B35654}">
      <dgm:prSet/>
      <dgm:spPr/>
      <dgm:t>
        <a:bodyPr/>
        <a:lstStyle/>
        <a:p>
          <a:endParaRPr lang="it-IT"/>
        </a:p>
      </dgm:t>
    </dgm:pt>
    <dgm:pt modelId="{8CA865CD-27CB-4268-8453-C1756C8717FA}">
      <dgm:prSet phldrT="[Testo]" custT="1"/>
      <dgm:spPr/>
      <dgm:t>
        <a:bodyPr/>
        <a:lstStyle/>
        <a:p>
          <a:pPr algn="ctr"/>
          <a:r>
            <a:rPr lang="it-IT" sz="2400" dirty="0" smtClean="0"/>
            <a:t>SOCIO-CULTURALE  e condizioni di problematicità psicologica, comportamentale, relazionale etc … </a:t>
          </a:r>
          <a:endParaRPr lang="it-IT" sz="2400" dirty="0"/>
        </a:p>
      </dgm:t>
    </dgm:pt>
    <dgm:pt modelId="{12BD689F-7362-4A4F-A639-1D76E9020A27}" type="parTrans" cxnId="{CF166A7B-608A-4E7F-8869-1351C7DFD103}">
      <dgm:prSet/>
      <dgm:spPr/>
      <dgm:t>
        <a:bodyPr/>
        <a:lstStyle/>
        <a:p>
          <a:endParaRPr lang="it-IT"/>
        </a:p>
      </dgm:t>
    </dgm:pt>
    <dgm:pt modelId="{2D4FB884-719E-4AE3-B312-C22F0938D0F3}" type="sibTrans" cxnId="{CF166A7B-608A-4E7F-8869-1351C7DFD103}">
      <dgm:prSet/>
      <dgm:spPr/>
      <dgm:t>
        <a:bodyPr/>
        <a:lstStyle/>
        <a:p>
          <a:endParaRPr lang="it-IT"/>
        </a:p>
      </dgm:t>
    </dgm:pt>
    <dgm:pt modelId="{02C8D7BB-0CD6-4790-BE15-670BC03A7141}" type="pres">
      <dgm:prSet presAssocID="{B89E2AD5-8092-4F2C-AB73-C9D0FD9F098E}" presName="linear" presStyleCnt="0">
        <dgm:presLayoutVars>
          <dgm:dir/>
          <dgm:animLvl val="lvl"/>
          <dgm:resizeHandles val="exact"/>
        </dgm:presLayoutVars>
      </dgm:prSet>
      <dgm:spPr/>
      <dgm:t>
        <a:bodyPr/>
        <a:lstStyle/>
        <a:p>
          <a:endParaRPr lang="it-IT"/>
        </a:p>
      </dgm:t>
    </dgm:pt>
    <dgm:pt modelId="{90F353E7-E9AE-4BBD-9D6D-D1F2C3EF171A}" type="pres">
      <dgm:prSet presAssocID="{1C854480-42A0-4DCE-B31D-59DA0D465DA7}" presName="parentLin" presStyleCnt="0"/>
      <dgm:spPr/>
      <dgm:t>
        <a:bodyPr/>
        <a:lstStyle/>
        <a:p>
          <a:endParaRPr lang="it-IT"/>
        </a:p>
      </dgm:t>
    </dgm:pt>
    <dgm:pt modelId="{3592B36A-F86E-41B4-B341-034328FFB035}" type="pres">
      <dgm:prSet presAssocID="{1C854480-42A0-4DCE-B31D-59DA0D465DA7}" presName="parentLeftMargin" presStyleLbl="node1" presStyleIdx="0" presStyleCnt="3"/>
      <dgm:spPr/>
      <dgm:t>
        <a:bodyPr/>
        <a:lstStyle/>
        <a:p>
          <a:endParaRPr lang="it-IT"/>
        </a:p>
      </dgm:t>
    </dgm:pt>
    <dgm:pt modelId="{04D29523-0355-4E08-909C-0102AF2EADBC}" type="pres">
      <dgm:prSet presAssocID="{1C854480-42A0-4DCE-B31D-59DA0D465DA7}" presName="parentText" presStyleLbl="node1" presStyleIdx="0" presStyleCnt="3" custScaleX="142857" custScaleY="185168">
        <dgm:presLayoutVars>
          <dgm:chMax val="0"/>
          <dgm:bulletEnabled val="1"/>
        </dgm:presLayoutVars>
      </dgm:prSet>
      <dgm:spPr/>
      <dgm:t>
        <a:bodyPr/>
        <a:lstStyle/>
        <a:p>
          <a:endParaRPr lang="it-IT"/>
        </a:p>
      </dgm:t>
    </dgm:pt>
    <dgm:pt modelId="{990987A5-F96E-4FF8-8BED-2B2D8AAEB065}" type="pres">
      <dgm:prSet presAssocID="{1C854480-42A0-4DCE-B31D-59DA0D465DA7}" presName="negativeSpace" presStyleCnt="0"/>
      <dgm:spPr/>
      <dgm:t>
        <a:bodyPr/>
        <a:lstStyle/>
        <a:p>
          <a:endParaRPr lang="it-IT"/>
        </a:p>
      </dgm:t>
    </dgm:pt>
    <dgm:pt modelId="{1BF23A47-3E9C-46D8-899B-0D4E470AECAD}" type="pres">
      <dgm:prSet presAssocID="{1C854480-42A0-4DCE-B31D-59DA0D465DA7}" presName="childText" presStyleLbl="conFgAcc1" presStyleIdx="0" presStyleCnt="3" custFlipVert="1" custScaleY="123990">
        <dgm:presLayoutVars>
          <dgm:bulletEnabled val="1"/>
        </dgm:presLayoutVars>
      </dgm:prSet>
      <dgm:spPr/>
      <dgm:t>
        <a:bodyPr/>
        <a:lstStyle/>
        <a:p>
          <a:endParaRPr lang="it-IT"/>
        </a:p>
      </dgm:t>
    </dgm:pt>
    <dgm:pt modelId="{99F994B7-A413-448F-99DB-FA1D6D933DF5}" type="pres">
      <dgm:prSet presAssocID="{73CB6435-29DC-4A6B-A60C-3CFF06D78E96}" presName="spaceBetweenRectangles" presStyleCnt="0"/>
      <dgm:spPr/>
      <dgm:t>
        <a:bodyPr/>
        <a:lstStyle/>
        <a:p>
          <a:endParaRPr lang="it-IT"/>
        </a:p>
      </dgm:t>
    </dgm:pt>
    <dgm:pt modelId="{97F30286-B34E-4012-B346-329DD1F9FD38}" type="pres">
      <dgm:prSet presAssocID="{024CC968-CC7B-41BB-A505-B156BEEF5C22}" presName="parentLin" presStyleCnt="0"/>
      <dgm:spPr/>
      <dgm:t>
        <a:bodyPr/>
        <a:lstStyle/>
        <a:p>
          <a:endParaRPr lang="it-IT"/>
        </a:p>
      </dgm:t>
    </dgm:pt>
    <dgm:pt modelId="{B16AA91B-0A2A-488F-B6E8-36BEE1BB5507}" type="pres">
      <dgm:prSet presAssocID="{024CC968-CC7B-41BB-A505-B156BEEF5C22}" presName="parentLeftMargin" presStyleLbl="node1" presStyleIdx="0" presStyleCnt="3"/>
      <dgm:spPr/>
      <dgm:t>
        <a:bodyPr/>
        <a:lstStyle/>
        <a:p>
          <a:endParaRPr lang="it-IT"/>
        </a:p>
      </dgm:t>
    </dgm:pt>
    <dgm:pt modelId="{FF17E597-27AC-4667-9945-59B9FEB80276}" type="pres">
      <dgm:prSet presAssocID="{024CC968-CC7B-41BB-A505-B156BEEF5C22}" presName="parentText" presStyleLbl="node1" presStyleIdx="1" presStyleCnt="3" custScaleX="142997" custScaleY="245740" custLinFactNeighborX="-12389" custLinFactNeighborY="4115">
        <dgm:presLayoutVars>
          <dgm:chMax val="0"/>
          <dgm:bulletEnabled val="1"/>
        </dgm:presLayoutVars>
      </dgm:prSet>
      <dgm:spPr/>
      <dgm:t>
        <a:bodyPr/>
        <a:lstStyle/>
        <a:p>
          <a:endParaRPr lang="it-IT"/>
        </a:p>
      </dgm:t>
    </dgm:pt>
    <dgm:pt modelId="{469D9A93-A0CE-4B43-82A9-4D33C290BCF9}" type="pres">
      <dgm:prSet presAssocID="{024CC968-CC7B-41BB-A505-B156BEEF5C22}" presName="negativeSpace" presStyleCnt="0"/>
      <dgm:spPr/>
      <dgm:t>
        <a:bodyPr/>
        <a:lstStyle/>
        <a:p>
          <a:endParaRPr lang="it-IT"/>
        </a:p>
      </dgm:t>
    </dgm:pt>
    <dgm:pt modelId="{827A40C7-6B1D-4B72-BF7D-FB78409C9B3C}" type="pres">
      <dgm:prSet presAssocID="{024CC968-CC7B-41BB-A505-B156BEEF5C22}" presName="childText" presStyleLbl="conFgAcc1" presStyleIdx="1" presStyleCnt="3">
        <dgm:presLayoutVars>
          <dgm:bulletEnabled val="1"/>
        </dgm:presLayoutVars>
      </dgm:prSet>
      <dgm:spPr/>
      <dgm:t>
        <a:bodyPr/>
        <a:lstStyle/>
        <a:p>
          <a:endParaRPr lang="it-IT"/>
        </a:p>
      </dgm:t>
    </dgm:pt>
    <dgm:pt modelId="{09D14330-83CC-4BB7-913C-EA19EC2B0422}" type="pres">
      <dgm:prSet presAssocID="{19478443-6EFA-4876-8271-211B32A11F87}" presName="spaceBetweenRectangles" presStyleCnt="0"/>
      <dgm:spPr/>
      <dgm:t>
        <a:bodyPr/>
        <a:lstStyle/>
        <a:p>
          <a:endParaRPr lang="it-IT"/>
        </a:p>
      </dgm:t>
    </dgm:pt>
    <dgm:pt modelId="{0AFD952A-5D1D-43C2-BC97-15ECC6EA8D4D}" type="pres">
      <dgm:prSet presAssocID="{8CA865CD-27CB-4268-8453-C1756C8717FA}" presName="parentLin" presStyleCnt="0"/>
      <dgm:spPr/>
      <dgm:t>
        <a:bodyPr/>
        <a:lstStyle/>
        <a:p>
          <a:endParaRPr lang="it-IT"/>
        </a:p>
      </dgm:t>
    </dgm:pt>
    <dgm:pt modelId="{D4DA358E-4BC0-4109-955F-EB81EDC13E58}" type="pres">
      <dgm:prSet presAssocID="{8CA865CD-27CB-4268-8453-C1756C8717FA}" presName="parentLeftMargin" presStyleLbl="node1" presStyleIdx="1" presStyleCnt="3"/>
      <dgm:spPr/>
      <dgm:t>
        <a:bodyPr/>
        <a:lstStyle/>
        <a:p>
          <a:endParaRPr lang="it-IT"/>
        </a:p>
      </dgm:t>
    </dgm:pt>
    <dgm:pt modelId="{0AD43519-654C-4873-90EE-DC7DCF7CE8CB}" type="pres">
      <dgm:prSet presAssocID="{8CA865CD-27CB-4268-8453-C1756C8717FA}" presName="parentText" presStyleLbl="node1" presStyleIdx="2" presStyleCnt="3" custScaleX="142857" custScaleY="199933">
        <dgm:presLayoutVars>
          <dgm:chMax val="0"/>
          <dgm:bulletEnabled val="1"/>
        </dgm:presLayoutVars>
      </dgm:prSet>
      <dgm:spPr/>
      <dgm:t>
        <a:bodyPr/>
        <a:lstStyle/>
        <a:p>
          <a:endParaRPr lang="it-IT"/>
        </a:p>
      </dgm:t>
    </dgm:pt>
    <dgm:pt modelId="{41982C77-6976-40F5-A3FC-9C71F99EDB84}" type="pres">
      <dgm:prSet presAssocID="{8CA865CD-27CB-4268-8453-C1756C8717FA}" presName="negativeSpace" presStyleCnt="0"/>
      <dgm:spPr/>
      <dgm:t>
        <a:bodyPr/>
        <a:lstStyle/>
        <a:p>
          <a:endParaRPr lang="it-IT"/>
        </a:p>
      </dgm:t>
    </dgm:pt>
    <dgm:pt modelId="{5A2ACD2E-C52B-4447-B09B-04AF63312D86}" type="pres">
      <dgm:prSet presAssocID="{8CA865CD-27CB-4268-8453-C1756C8717FA}" presName="childText" presStyleLbl="conFgAcc1" presStyleIdx="2" presStyleCnt="3">
        <dgm:presLayoutVars>
          <dgm:bulletEnabled val="1"/>
        </dgm:presLayoutVars>
      </dgm:prSet>
      <dgm:spPr/>
      <dgm:t>
        <a:bodyPr/>
        <a:lstStyle/>
        <a:p>
          <a:endParaRPr lang="it-IT"/>
        </a:p>
      </dgm:t>
    </dgm:pt>
  </dgm:ptLst>
  <dgm:cxnLst>
    <dgm:cxn modelId="{3E161213-E1DC-49D4-8CAE-62ED57633547}" srcId="{B89E2AD5-8092-4F2C-AB73-C9D0FD9F098E}" destId="{1C854480-42A0-4DCE-B31D-59DA0D465DA7}" srcOrd="0" destOrd="0" parTransId="{5BF47FA0-A63E-4080-8DDF-94739E4ED21D}" sibTransId="{73CB6435-29DC-4A6B-A60C-3CFF06D78E96}"/>
    <dgm:cxn modelId="{C71422D7-BC68-47ED-A509-BC06F3B35654}" srcId="{B89E2AD5-8092-4F2C-AB73-C9D0FD9F098E}" destId="{024CC968-CC7B-41BB-A505-B156BEEF5C22}" srcOrd="1" destOrd="0" parTransId="{5772D2B5-8C37-47A6-8E99-30379C8E8562}" sibTransId="{19478443-6EFA-4876-8271-211B32A11F87}"/>
    <dgm:cxn modelId="{CF166A7B-608A-4E7F-8869-1351C7DFD103}" srcId="{B89E2AD5-8092-4F2C-AB73-C9D0FD9F098E}" destId="{8CA865CD-27CB-4268-8453-C1756C8717FA}" srcOrd="2" destOrd="0" parTransId="{12BD689F-7362-4A4F-A639-1D76E9020A27}" sibTransId="{2D4FB884-719E-4AE3-B312-C22F0938D0F3}"/>
    <dgm:cxn modelId="{39975B0E-867B-40B3-9AFD-7C9D52FA4097}" type="presOf" srcId="{8CA865CD-27CB-4268-8453-C1756C8717FA}" destId="{D4DA358E-4BC0-4109-955F-EB81EDC13E58}" srcOrd="0" destOrd="0" presId="urn:microsoft.com/office/officeart/2005/8/layout/list1"/>
    <dgm:cxn modelId="{E0CA782B-8460-4EC9-A2C7-2A3F295E0254}" type="presOf" srcId="{8CA865CD-27CB-4268-8453-C1756C8717FA}" destId="{0AD43519-654C-4873-90EE-DC7DCF7CE8CB}" srcOrd="1" destOrd="0" presId="urn:microsoft.com/office/officeart/2005/8/layout/list1"/>
    <dgm:cxn modelId="{E79A272C-BEB3-496D-9C04-F9A8AA3D8563}" type="presOf" srcId="{B89E2AD5-8092-4F2C-AB73-C9D0FD9F098E}" destId="{02C8D7BB-0CD6-4790-BE15-670BC03A7141}" srcOrd="0" destOrd="0" presId="urn:microsoft.com/office/officeart/2005/8/layout/list1"/>
    <dgm:cxn modelId="{8DDBD714-528F-4ABB-BB4A-6CB91D518012}" type="presOf" srcId="{024CC968-CC7B-41BB-A505-B156BEEF5C22}" destId="{FF17E597-27AC-4667-9945-59B9FEB80276}" srcOrd="1" destOrd="0" presId="urn:microsoft.com/office/officeart/2005/8/layout/list1"/>
    <dgm:cxn modelId="{8C7A757B-C09A-43BA-969C-E561613950C8}" type="presOf" srcId="{024CC968-CC7B-41BB-A505-B156BEEF5C22}" destId="{B16AA91B-0A2A-488F-B6E8-36BEE1BB5507}" srcOrd="0" destOrd="0" presId="urn:microsoft.com/office/officeart/2005/8/layout/list1"/>
    <dgm:cxn modelId="{73B68CF8-E8CC-459C-80A0-72F0107D2B85}" type="presOf" srcId="{1C854480-42A0-4DCE-B31D-59DA0D465DA7}" destId="{3592B36A-F86E-41B4-B341-034328FFB035}" srcOrd="0" destOrd="0" presId="urn:microsoft.com/office/officeart/2005/8/layout/list1"/>
    <dgm:cxn modelId="{EFF170B1-F548-484B-BFA0-AF5539651002}" type="presOf" srcId="{1C854480-42A0-4DCE-B31D-59DA0D465DA7}" destId="{04D29523-0355-4E08-909C-0102AF2EADBC}" srcOrd="1" destOrd="0" presId="urn:microsoft.com/office/officeart/2005/8/layout/list1"/>
    <dgm:cxn modelId="{FB793B4D-F445-4CAA-AF12-F6B09C3D23F6}" type="presParOf" srcId="{02C8D7BB-0CD6-4790-BE15-670BC03A7141}" destId="{90F353E7-E9AE-4BBD-9D6D-D1F2C3EF171A}" srcOrd="0" destOrd="0" presId="urn:microsoft.com/office/officeart/2005/8/layout/list1"/>
    <dgm:cxn modelId="{F63F7634-ACE3-484A-9E0B-91E28EE792D5}" type="presParOf" srcId="{90F353E7-E9AE-4BBD-9D6D-D1F2C3EF171A}" destId="{3592B36A-F86E-41B4-B341-034328FFB035}" srcOrd="0" destOrd="0" presId="urn:microsoft.com/office/officeart/2005/8/layout/list1"/>
    <dgm:cxn modelId="{706301A8-35FF-40D9-92F1-A26CFB2C9802}" type="presParOf" srcId="{90F353E7-E9AE-4BBD-9D6D-D1F2C3EF171A}" destId="{04D29523-0355-4E08-909C-0102AF2EADBC}" srcOrd="1" destOrd="0" presId="urn:microsoft.com/office/officeart/2005/8/layout/list1"/>
    <dgm:cxn modelId="{3B061845-63AE-47E5-9785-12337AE4CF0F}" type="presParOf" srcId="{02C8D7BB-0CD6-4790-BE15-670BC03A7141}" destId="{990987A5-F96E-4FF8-8BED-2B2D8AAEB065}" srcOrd="1" destOrd="0" presId="urn:microsoft.com/office/officeart/2005/8/layout/list1"/>
    <dgm:cxn modelId="{B0378D32-9F2E-4EC0-88FC-72F0FF207164}" type="presParOf" srcId="{02C8D7BB-0CD6-4790-BE15-670BC03A7141}" destId="{1BF23A47-3E9C-46D8-899B-0D4E470AECAD}" srcOrd="2" destOrd="0" presId="urn:microsoft.com/office/officeart/2005/8/layout/list1"/>
    <dgm:cxn modelId="{58F4991A-6CE2-4AAA-9654-6C130141873B}" type="presParOf" srcId="{02C8D7BB-0CD6-4790-BE15-670BC03A7141}" destId="{99F994B7-A413-448F-99DB-FA1D6D933DF5}" srcOrd="3" destOrd="0" presId="urn:microsoft.com/office/officeart/2005/8/layout/list1"/>
    <dgm:cxn modelId="{02EDCCA2-EBDD-4102-AD03-20B3F16E1D13}" type="presParOf" srcId="{02C8D7BB-0CD6-4790-BE15-670BC03A7141}" destId="{97F30286-B34E-4012-B346-329DD1F9FD38}" srcOrd="4" destOrd="0" presId="urn:microsoft.com/office/officeart/2005/8/layout/list1"/>
    <dgm:cxn modelId="{6074E042-A990-493C-86A3-F39E08A92140}" type="presParOf" srcId="{97F30286-B34E-4012-B346-329DD1F9FD38}" destId="{B16AA91B-0A2A-488F-B6E8-36BEE1BB5507}" srcOrd="0" destOrd="0" presId="urn:microsoft.com/office/officeart/2005/8/layout/list1"/>
    <dgm:cxn modelId="{697694EF-0546-4E98-BF2F-F03F8C57F1F8}" type="presParOf" srcId="{97F30286-B34E-4012-B346-329DD1F9FD38}" destId="{FF17E597-27AC-4667-9945-59B9FEB80276}" srcOrd="1" destOrd="0" presId="urn:microsoft.com/office/officeart/2005/8/layout/list1"/>
    <dgm:cxn modelId="{682707C6-A00D-45FF-9E3C-ECBA328A3390}" type="presParOf" srcId="{02C8D7BB-0CD6-4790-BE15-670BC03A7141}" destId="{469D9A93-A0CE-4B43-82A9-4D33C290BCF9}" srcOrd="5" destOrd="0" presId="urn:microsoft.com/office/officeart/2005/8/layout/list1"/>
    <dgm:cxn modelId="{243E3A03-E413-431F-AA57-DA08AC3265B6}" type="presParOf" srcId="{02C8D7BB-0CD6-4790-BE15-670BC03A7141}" destId="{827A40C7-6B1D-4B72-BF7D-FB78409C9B3C}" srcOrd="6" destOrd="0" presId="urn:microsoft.com/office/officeart/2005/8/layout/list1"/>
    <dgm:cxn modelId="{E052ACA6-A11F-4ECF-A9DF-2E75F9D52190}" type="presParOf" srcId="{02C8D7BB-0CD6-4790-BE15-670BC03A7141}" destId="{09D14330-83CC-4BB7-913C-EA19EC2B0422}" srcOrd="7" destOrd="0" presId="urn:microsoft.com/office/officeart/2005/8/layout/list1"/>
    <dgm:cxn modelId="{E1EDACDB-FEED-408C-BDD1-D471F6462268}" type="presParOf" srcId="{02C8D7BB-0CD6-4790-BE15-670BC03A7141}" destId="{0AFD952A-5D1D-43C2-BC97-15ECC6EA8D4D}" srcOrd="8" destOrd="0" presId="urn:microsoft.com/office/officeart/2005/8/layout/list1"/>
    <dgm:cxn modelId="{96ED23A1-273E-4152-BB29-CE364CC3BA73}" type="presParOf" srcId="{0AFD952A-5D1D-43C2-BC97-15ECC6EA8D4D}" destId="{D4DA358E-4BC0-4109-955F-EB81EDC13E58}" srcOrd="0" destOrd="0" presId="urn:microsoft.com/office/officeart/2005/8/layout/list1"/>
    <dgm:cxn modelId="{FCEE9BC3-24B7-43D1-9A6E-7C354C5AED10}" type="presParOf" srcId="{0AFD952A-5D1D-43C2-BC97-15ECC6EA8D4D}" destId="{0AD43519-654C-4873-90EE-DC7DCF7CE8CB}" srcOrd="1" destOrd="0" presId="urn:microsoft.com/office/officeart/2005/8/layout/list1"/>
    <dgm:cxn modelId="{D29AFBD9-5D71-4896-B247-5B740EEDF2E2}" type="presParOf" srcId="{02C8D7BB-0CD6-4790-BE15-670BC03A7141}" destId="{41982C77-6976-40F5-A3FC-9C71F99EDB84}" srcOrd="9" destOrd="0" presId="urn:microsoft.com/office/officeart/2005/8/layout/list1"/>
    <dgm:cxn modelId="{AF5067F0-F8F9-406E-9852-EDBFAF227DAD}" type="presParOf" srcId="{02C8D7BB-0CD6-4790-BE15-670BC03A7141}" destId="{5A2ACD2E-C52B-4447-B09B-04AF63312D8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2E354D-5EF2-4CDD-9697-6E9C237E8D32}" type="doc">
      <dgm:prSet loTypeId="urn:microsoft.com/office/officeart/2005/8/layout/vList2" loCatId="list" qsTypeId="urn:microsoft.com/office/officeart/2005/8/quickstyle/3d1" qsCatId="3D" csTypeId="urn:microsoft.com/office/officeart/2005/8/colors/accent1_1" csCatId="accent1" phldr="1"/>
      <dgm:spPr/>
      <dgm:t>
        <a:bodyPr/>
        <a:lstStyle/>
        <a:p>
          <a:endParaRPr lang="it-IT"/>
        </a:p>
      </dgm:t>
    </dgm:pt>
    <dgm:pt modelId="{3D8D4848-EA2B-421E-8361-E31C6B68B90F}">
      <dgm:prSet phldrT="[Testo]" custT="1"/>
      <dgm:spPr/>
      <dgm:t>
        <a:bodyPr/>
        <a:lstStyle/>
        <a:p>
          <a:r>
            <a:rPr lang="it-IT" sz="1400" dirty="0" smtClean="0"/>
            <a:t>1908 le prime classi differenziali</a:t>
          </a:r>
          <a:endParaRPr lang="it-IT" sz="1400" dirty="0"/>
        </a:p>
      </dgm:t>
    </dgm:pt>
    <dgm:pt modelId="{070F861A-8E1C-45AF-95C7-EFAAE6633B7C}" type="parTrans" cxnId="{6ADCE39F-1C58-42D5-A567-A96858BA7F7A}">
      <dgm:prSet/>
      <dgm:spPr/>
      <dgm:t>
        <a:bodyPr/>
        <a:lstStyle/>
        <a:p>
          <a:endParaRPr lang="it-IT" sz="1400"/>
        </a:p>
      </dgm:t>
    </dgm:pt>
    <dgm:pt modelId="{E477F342-03E8-4BE4-8C49-4FC32DECF213}" type="sibTrans" cxnId="{6ADCE39F-1C58-42D5-A567-A96858BA7F7A}">
      <dgm:prSet/>
      <dgm:spPr/>
      <dgm:t>
        <a:bodyPr/>
        <a:lstStyle/>
        <a:p>
          <a:endParaRPr lang="it-IT" sz="1400"/>
        </a:p>
      </dgm:t>
    </dgm:pt>
    <dgm:pt modelId="{77ECB711-9939-4F45-8489-0C80E06CEEF3}">
      <dgm:prSet phldrT="[Testo]" custT="1"/>
      <dgm:spPr/>
      <dgm:t>
        <a:bodyPr/>
        <a:lstStyle/>
        <a:p>
          <a:r>
            <a:rPr lang="it-IT" sz="1400" dirty="0" smtClean="0"/>
            <a:t>1923 con la riforma Gentile obbligo scolastico per ciechi e sordi senza altre anomalie</a:t>
          </a:r>
          <a:endParaRPr lang="it-IT" sz="1400" dirty="0"/>
        </a:p>
      </dgm:t>
    </dgm:pt>
    <dgm:pt modelId="{1419A082-8939-479C-8A96-D3A8D5813A85}" type="parTrans" cxnId="{F1884E59-F303-470D-BAB9-C375A9DB7C38}">
      <dgm:prSet/>
      <dgm:spPr/>
      <dgm:t>
        <a:bodyPr/>
        <a:lstStyle/>
        <a:p>
          <a:endParaRPr lang="it-IT" sz="1400"/>
        </a:p>
      </dgm:t>
    </dgm:pt>
    <dgm:pt modelId="{C29A203E-ECDE-412D-9316-D4D79DAE16F1}" type="sibTrans" cxnId="{F1884E59-F303-470D-BAB9-C375A9DB7C38}">
      <dgm:prSet/>
      <dgm:spPr/>
      <dgm:t>
        <a:bodyPr/>
        <a:lstStyle/>
        <a:p>
          <a:endParaRPr lang="it-IT" sz="1400"/>
        </a:p>
      </dgm:t>
    </dgm:pt>
    <dgm:pt modelId="{FE925A03-2EDE-4052-84DF-3780080C6889}">
      <dgm:prSet custT="1"/>
      <dgm:spPr/>
      <dgm:t>
        <a:bodyPr/>
        <a:lstStyle/>
        <a:p>
          <a:r>
            <a:rPr lang="it-IT" sz="1400" dirty="0" smtClean="0"/>
            <a:t>Istituzione di scuole speciali e di istituti speciali</a:t>
          </a:r>
        </a:p>
      </dgm:t>
    </dgm:pt>
    <dgm:pt modelId="{DFB7CA09-8AC8-4AAE-A158-20841DD40F7A}" type="parTrans" cxnId="{E07B1B38-0FF7-401E-AD71-2B6A0FD11A43}">
      <dgm:prSet/>
      <dgm:spPr/>
      <dgm:t>
        <a:bodyPr/>
        <a:lstStyle/>
        <a:p>
          <a:endParaRPr lang="it-IT" sz="1400"/>
        </a:p>
      </dgm:t>
    </dgm:pt>
    <dgm:pt modelId="{A5FA91F0-DB01-46AD-A901-EB1BCD7791BB}" type="sibTrans" cxnId="{E07B1B38-0FF7-401E-AD71-2B6A0FD11A43}">
      <dgm:prSet/>
      <dgm:spPr/>
      <dgm:t>
        <a:bodyPr/>
        <a:lstStyle/>
        <a:p>
          <a:endParaRPr lang="it-IT" sz="1400"/>
        </a:p>
      </dgm:t>
    </dgm:pt>
    <dgm:pt modelId="{AF1716FB-A88C-4695-B01C-7467101FB6AE}">
      <dgm:prSet custT="1"/>
      <dgm:spPr/>
      <dgm:t>
        <a:bodyPr/>
        <a:lstStyle/>
        <a:p>
          <a:r>
            <a:rPr lang="it-IT" sz="1400" dirty="0" smtClean="0"/>
            <a:t>Legge 118 del 1971</a:t>
          </a:r>
        </a:p>
      </dgm:t>
    </dgm:pt>
    <dgm:pt modelId="{BFE92160-6609-40F7-A9B1-9729C966B50C}" type="parTrans" cxnId="{6C35FB8F-6C68-4CEB-9890-B84B0C5AC12F}">
      <dgm:prSet/>
      <dgm:spPr/>
      <dgm:t>
        <a:bodyPr/>
        <a:lstStyle/>
        <a:p>
          <a:endParaRPr lang="it-IT" sz="1400"/>
        </a:p>
      </dgm:t>
    </dgm:pt>
    <dgm:pt modelId="{CC901123-62B1-4B3F-B310-664569F06598}" type="sibTrans" cxnId="{6C35FB8F-6C68-4CEB-9890-B84B0C5AC12F}">
      <dgm:prSet/>
      <dgm:spPr/>
      <dgm:t>
        <a:bodyPr/>
        <a:lstStyle/>
        <a:p>
          <a:endParaRPr lang="it-IT" sz="1400"/>
        </a:p>
      </dgm:t>
    </dgm:pt>
    <dgm:pt modelId="{9D10600B-F07A-4C54-ADEB-0971BEC2D769}">
      <dgm:prSet custT="1"/>
      <dgm:spPr/>
      <dgm:t>
        <a:bodyPr/>
        <a:lstStyle/>
        <a:p>
          <a:r>
            <a:rPr lang="it-IT" sz="1400" dirty="0" smtClean="0"/>
            <a:t>La Relazione della Commissione </a:t>
          </a:r>
          <a:r>
            <a:rPr lang="it-IT" sz="1400" dirty="0" err="1" smtClean="0"/>
            <a:t>Falcucci</a:t>
          </a:r>
          <a:r>
            <a:rPr lang="it-IT" sz="1400" dirty="0" smtClean="0"/>
            <a:t> del 1975</a:t>
          </a:r>
        </a:p>
      </dgm:t>
    </dgm:pt>
    <dgm:pt modelId="{33FB9069-08D9-461F-A13A-0E6EC9C765FC}" type="parTrans" cxnId="{7A3F5D90-BADB-4CD4-9B08-DBCFD8FDD7A3}">
      <dgm:prSet/>
      <dgm:spPr/>
      <dgm:t>
        <a:bodyPr/>
        <a:lstStyle/>
        <a:p>
          <a:endParaRPr lang="it-IT" sz="1400"/>
        </a:p>
      </dgm:t>
    </dgm:pt>
    <dgm:pt modelId="{F02FF544-4F9A-41FB-A34A-B134718DFAA6}" type="sibTrans" cxnId="{7A3F5D90-BADB-4CD4-9B08-DBCFD8FDD7A3}">
      <dgm:prSet/>
      <dgm:spPr/>
      <dgm:t>
        <a:bodyPr/>
        <a:lstStyle/>
        <a:p>
          <a:endParaRPr lang="it-IT" sz="1400"/>
        </a:p>
      </dgm:t>
    </dgm:pt>
    <dgm:pt modelId="{231A1EF1-7F81-44CE-803D-3CF3804995B0}">
      <dgm:prSet custT="1"/>
      <dgm:spPr/>
      <dgm:t>
        <a:bodyPr/>
        <a:lstStyle/>
        <a:p>
          <a:r>
            <a:rPr lang="it-IT" sz="1400" dirty="0" smtClean="0"/>
            <a:t>Legge 517 del 1977</a:t>
          </a:r>
        </a:p>
      </dgm:t>
    </dgm:pt>
    <dgm:pt modelId="{04AA8394-100F-42DD-997F-CD4FDA62FE68}" type="parTrans" cxnId="{98BA100E-3ADD-40CB-8143-12BA990C891C}">
      <dgm:prSet/>
      <dgm:spPr/>
      <dgm:t>
        <a:bodyPr/>
        <a:lstStyle/>
        <a:p>
          <a:endParaRPr lang="it-IT" sz="1400"/>
        </a:p>
      </dgm:t>
    </dgm:pt>
    <dgm:pt modelId="{C00449B3-D3DA-4B25-9968-EEA4329543A3}" type="sibTrans" cxnId="{98BA100E-3ADD-40CB-8143-12BA990C891C}">
      <dgm:prSet/>
      <dgm:spPr/>
      <dgm:t>
        <a:bodyPr/>
        <a:lstStyle/>
        <a:p>
          <a:endParaRPr lang="it-IT" sz="1400"/>
        </a:p>
      </dgm:t>
    </dgm:pt>
    <dgm:pt modelId="{BB9A0C21-C4CA-49C1-9F98-1D85E0069759}">
      <dgm:prSet custT="1"/>
      <dgm:spPr/>
      <dgm:t>
        <a:bodyPr/>
        <a:lstStyle/>
        <a:p>
          <a:r>
            <a:rPr lang="it-IT" sz="1400" dirty="0" smtClean="0"/>
            <a:t>Legge Quadro 104 del 1992</a:t>
          </a:r>
          <a:endParaRPr lang="it-IT" sz="1400" dirty="0"/>
        </a:p>
      </dgm:t>
    </dgm:pt>
    <dgm:pt modelId="{1B3B9101-0D05-47AE-96B1-71EF623C633B}" type="parTrans" cxnId="{B8567244-86F9-4A17-9778-4075A3702F58}">
      <dgm:prSet/>
      <dgm:spPr/>
      <dgm:t>
        <a:bodyPr/>
        <a:lstStyle/>
        <a:p>
          <a:endParaRPr lang="it-IT" sz="1400"/>
        </a:p>
      </dgm:t>
    </dgm:pt>
    <dgm:pt modelId="{25E1B7E4-6D96-4D8C-9D0C-7C6AB7A2D102}" type="sibTrans" cxnId="{B8567244-86F9-4A17-9778-4075A3702F58}">
      <dgm:prSet/>
      <dgm:spPr/>
      <dgm:t>
        <a:bodyPr/>
        <a:lstStyle/>
        <a:p>
          <a:endParaRPr lang="it-IT" sz="1400"/>
        </a:p>
      </dgm:t>
    </dgm:pt>
    <dgm:pt modelId="{D1F2719B-54E4-4B19-AC40-5432E5E38D5C}" type="pres">
      <dgm:prSet presAssocID="{0A2E354D-5EF2-4CDD-9697-6E9C237E8D32}" presName="linear" presStyleCnt="0">
        <dgm:presLayoutVars>
          <dgm:animLvl val="lvl"/>
          <dgm:resizeHandles val="exact"/>
        </dgm:presLayoutVars>
      </dgm:prSet>
      <dgm:spPr/>
      <dgm:t>
        <a:bodyPr/>
        <a:lstStyle/>
        <a:p>
          <a:endParaRPr lang="it-IT"/>
        </a:p>
      </dgm:t>
    </dgm:pt>
    <dgm:pt modelId="{9D20C77D-7B78-4AB5-9A38-00CCC873F3FD}" type="pres">
      <dgm:prSet presAssocID="{3D8D4848-EA2B-421E-8361-E31C6B68B90F}" presName="parentText" presStyleLbl="node1" presStyleIdx="0" presStyleCnt="7">
        <dgm:presLayoutVars>
          <dgm:chMax val="0"/>
          <dgm:bulletEnabled val="1"/>
        </dgm:presLayoutVars>
      </dgm:prSet>
      <dgm:spPr/>
      <dgm:t>
        <a:bodyPr/>
        <a:lstStyle/>
        <a:p>
          <a:endParaRPr lang="it-IT"/>
        </a:p>
      </dgm:t>
    </dgm:pt>
    <dgm:pt modelId="{517D18FD-69A5-4DEB-81AE-CDFEB05E40C1}" type="pres">
      <dgm:prSet presAssocID="{E477F342-03E8-4BE4-8C49-4FC32DECF213}" presName="spacer" presStyleCnt="0"/>
      <dgm:spPr/>
      <dgm:t>
        <a:bodyPr/>
        <a:lstStyle/>
        <a:p>
          <a:endParaRPr lang="it-IT"/>
        </a:p>
      </dgm:t>
    </dgm:pt>
    <dgm:pt modelId="{1CE7507B-971C-406A-BDC3-EE1D11FCC0C5}" type="pres">
      <dgm:prSet presAssocID="{77ECB711-9939-4F45-8489-0C80E06CEEF3}" presName="parentText" presStyleLbl="node1" presStyleIdx="1" presStyleCnt="7">
        <dgm:presLayoutVars>
          <dgm:chMax val="0"/>
          <dgm:bulletEnabled val="1"/>
        </dgm:presLayoutVars>
      </dgm:prSet>
      <dgm:spPr/>
      <dgm:t>
        <a:bodyPr/>
        <a:lstStyle/>
        <a:p>
          <a:endParaRPr lang="it-IT"/>
        </a:p>
      </dgm:t>
    </dgm:pt>
    <dgm:pt modelId="{B33DB787-9042-41C8-81DE-01FC0074D476}" type="pres">
      <dgm:prSet presAssocID="{C29A203E-ECDE-412D-9316-D4D79DAE16F1}" presName="spacer" presStyleCnt="0"/>
      <dgm:spPr/>
      <dgm:t>
        <a:bodyPr/>
        <a:lstStyle/>
        <a:p>
          <a:endParaRPr lang="it-IT"/>
        </a:p>
      </dgm:t>
    </dgm:pt>
    <dgm:pt modelId="{D401BEE9-3098-48CD-94C4-2EEE00016A3E}" type="pres">
      <dgm:prSet presAssocID="{FE925A03-2EDE-4052-84DF-3780080C6889}" presName="parentText" presStyleLbl="node1" presStyleIdx="2" presStyleCnt="7">
        <dgm:presLayoutVars>
          <dgm:chMax val="0"/>
          <dgm:bulletEnabled val="1"/>
        </dgm:presLayoutVars>
      </dgm:prSet>
      <dgm:spPr/>
      <dgm:t>
        <a:bodyPr/>
        <a:lstStyle/>
        <a:p>
          <a:endParaRPr lang="it-IT"/>
        </a:p>
      </dgm:t>
    </dgm:pt>
    <dgm:pt modelId="{B494D5B9-0BFB-4004-A3BD-9D5F2F9AD3EF}" type="pres">
      <dgm:prSet presAssocID="{A5FA91F0-DB01-46AD-A901-EB1BCD7791BB}" presName="spacer" presStyleCnt="0"/>
      <dgm:spPr/>
      <dgm:t>
        <a:bodyPr/>
        <a:lstStyle/>
        <a:p>
          <a:endParaRPr lang="it-IT"/>
        </a:p>
      </dgm:t>
    </dgm:pt>
    <dgm:pt modelId="{1532BAF8-F8D0-4C97-AACD-CEF341BB9EC7}" type="pres">
      <dgm:prSet presAssocID="{AF1716FB-A88C-4695-B01C-7467101FB6AE}" presName="parentText" presStyleLbl="node1" presStyleIdx="3" presStyleCnt="7" custLinFactNeighborY="50411">
        <dgm:presLayoutVars>
          <dgm:chMax val="0"/>
          <dgm:bulletEnabled val="1"/>
        </dgm:presLayoutVars>
      </dgm:prSet>
      <dgm:spPr/>
      <dgm:t>
        <a:bodyPr/>
        <a:lstStyle/>
        <a:p>
          <a:endParaRPr lang="it-IT"/>
        </a:p>
      </dgm:t>
    </dgm:pt>
    <dgm:pt modelId="{411244C2-BBAF-45B9-9B39-B2673BF8F8CA}" type="pres">
      <dgm:prSet presAssocID="{CC901123-62B1-4B3F-B310-664569F06598}" presName="spacer" presStyleCnt="0"/>
      <dgm:spPr/>
      <dgm:t>
        <a:bodyPr/>
        <a:lstStyle/>
        <a:p>
          <a:endParaRPr lang="it-IT"/>
        </a:p>
      </dgm:t>
    </dgm:pt>
    <dgm:pt modelId="{DB58795D-9471-4926-B66A-4A2A3164FBA2}" type="pres">
      <dgm:prSet presAssocID="{9D10600B-F07A-4C54-ADEB-0971BEC2D769}" presName="parentText" presStyleLbl="node1" presStyleIdx="4" presStyleCnt="7">
        <dgm:presLayoutVars>
          <dgm:chMax val="0"/>
          <dgm:bulletEnabled val="1"/>
        </dgm:presLayoutVars>
      </dgm:prSet>
      <dgm:spPr/>
      <dgm:t>
        <a:bodyPr/>
        <a:lstStyle/>
        <a:p>
          <a:endParaRPr lang="it-IT"/>
        </a:p>
      </dgm:t>
    </dgm:pt>
    <dgm:pt modelId="{943FFD32-659B-44C3-B474-AFF65A6EC869}" type="pres">
      <dgm:prSet presAssocID="{F02FF544-4F9A-41FB-A34A-B134718DFAA6}" presName="spacer" presStyleCnt="0"/>
      <dgm:spPr/>
      <dgm:t>
        <a:bodyPr/>
        <a:lstStyle/>
        <a:p>
          <a:endParaRPr lang="it-IT"/>
        </a:p>
      </dgm:t>
    </dgm:pt>
    <dgm:pt modelId="{FA50C103-5D40-427F-A4F6-32C95189758A}" type="pres">
      <dgm:prSet presAssocID="{231A1EF1-7F81-44CE-803D-3CF3804995B0}" presName="parentText" presStyleLbl="node1" presStyleIdx="5" presStyleCnt="7" custLinFactNeighborX="776" custLinFactNeighborY="8490">
        <dgm:presLayoutVars>
          <dgm:chMax val="0"/>
          <dgm:bulletEnabled val="1"/>
        </dgm:presLayoutVars>
      </dgm:prSet>
      <dgm:spPr/>
      <dgm:t>
        <a:bodyPr/>
        <a:lstStyle/>
        <a:p>
          <a:endParaRPr lang="it-IT"/>
        </a:p>
      </dgm:t>
    </dgm:pt>
    <dgm:pt modelId="{DFFC2E35-F7D5-42EF-AEF3-44046827C464}" type="pres">
      <dgm:prSet presAssocID="{C00449B3-D3DA-4B25-9968-EEA4329543A3}" presName="spacer" presStyleCnt="0"/>
      <dgm:spPr/>
      <dgm:t>
        <a:bodyPr/>
        <a:lstStyle/>
        <a:p>
          <a:endParaRPr lang="it-IT"/>
        </a:p>
      </dgm:t>
    </dgm:pt>
    <dgm:pt modelId="{0219119A-1AAE-4D45-8D15-DCEA3149569C}" type="pres">
      <dgm:prSet presAssocID="{BB9A0C21-C4CA-49C1-9F98-1D85E0069759}" presName="parentText" presStyleLbl="node1" presStyleIdx="6" presStyleCnt="7">
        <dgm:presLayoutVars>
          <dgm:chMax val="0"/>
          <dgm:bulletEnabled val="1"/>
        </dgm:presLayoutVars>
      </dgm:prSet>
      <dgm:spPr/>
      <dgm:t>
        <a:bodyPr/>
        <a:lstStyle/>
        <a:p>
          <a:endParaRPr lang="it-IT"/>
        </a:p>
      </dgm:t>
    </dgm:pt>
  </dgm:ptLst>
  <dgm:cxnLst>
    <dgm:cxn modelId="{B8567244-86F9-4A17-9778-4075A3702F58}" srcId="{0A2E354D-5EF2-4CDD-9697-6E9C237E8D32}" destId="{BB9A0C21-C4CA-49C1-9F98-1D85E0069759}" srcOrd="6" destOrd="0" parTransId="{1B3B9101-0D05-47AE-96B1-71EF623C633B}" sibTransId="{25E1B7E4-6D96-4D8C-9D0C-7C6AB7A2D102}"/>
    <dgm:cxn modelId="{D398E452-0643-47DF-9AD6-C727DB740615}" type="presOf" srcId="{231A1EF1-7F81-44CE-803D-3CF3804995B0}" destId="{FA50C103-5D40-427F-A4F6-32C95189758A}" srcOrd="0" destOrd="0" presId="urn:microsoft.com/office/officeart/2005/8/layout/vList2"/>
    <dgm:cxn modelId="{7A3F5D90-BADB-4CD4-9B08-DBCFD8FDD7A3}" srcId="{0A2E354D-5EF2-4CDD-9697-6E9C237E8D32}" destId="{9D10600B-F07A-4C54-ADEB-0971BEC2D769}" srcOrd="4" destOrd="0" parTransId="{33FB9069-08D9-461F-A13A-0E6EC9C765FC}" sibTransId="{F02FF544-4F9A-41FB-A34A-B134718DFAA6}"/>
    <dgm:cxn modelId="{F1884E59-F303-470D-BAB9-C375A9DB7C38}" srcId="{0A2E354D-5EF2-4CDD-9697-6E9C237E8D32}" destId="{77ECB711-9939-4F45-8489-0C80E06CEEF3}" srcOrd="1" destOrd="0" parTransId="{1419A082-8939-479C-8A96-D3A8D5813A85}" sibTransId="{C29A203E-ECDE-412D-9316-D4D79DAE16F1}"/>
    <dgm:cxn modelId="{B07085D0-85A8-4E28-B4D1-C8462E5153FF}" type="presOf" srcId="{BB9A0C21-C4CA-49C1-9F98-1D85E0069759}" destId="{0219119A-1AAE-4D45-8D15-DCEA3149569C}" srcOrd="0" destOrd="0" presId="urn:microsoft.com/office/officeart/2005/8/layout/vList2"/>
    <dgm:cxn modelId="{93AA32E6-A334-4590-A22D-AF94C2A2627E}" type="presOf" srcId="{77ECB711-9939-4F45-8489-0C80E06CEEF3}" destId="{1CE7507B-971C-406A-BDC3-EE1D11FCC0C5}" srcOrd="0" destOrd="0" presId="urn:microsoft.com/office/officeart/2005/8/layout/vList2"/>
    <dgm:cxn modelId="{6C35FB8F-6C68-4CEB-9890-B84B0C5AC12F}" srcId="{0A2E354D-5EF2-4CDD-9697-6E9C237E8D32}" destId="{AF1716FB-A88C-4695-B01C-7467101FB6AE}" srcOrd="3" destOrd="0" parTransId="{BFE92160-6609-40F7-A9B1-9729C966B50C}" sibTransId="{CC901123-62B1-4B3F-B310-664569F06598}"/>
    <dgm:cxn modelId="{216E0342-DFF6-491B-A3CE-D3C5E9A61EFD}" type="presOf" srcId="{9D10600B-F07A-4C54-ADEB-0971BEC2D769}" destId="{DB58795D-9471-4926-B66A-4A2A3164FBA2}" srcOrd="0" destOrd="0" presId="urn:microsoft.com/office/officeart/2005/8/layout/vList2"/>
    <dgm:cxn modelId="{98BA100E-3ADD-40CB-8143-12BA990C891C}" srcId="{0A2E354D-5EF2-4CDD-9697-6E9C237E8D32}" destId="{231A1EF1-7F81-44CE-803D-3CF3804995B0}" srcOrd="5" destOrd="0" parTransId="{04AA8394-100F-42DD-997F-CD4FDA62FE68}" sibTransId="{C00449B3-D3DA-4B25-9968-EEA4329543A3}"/>
    <dgm:cxn modelId="{932EC122-0212-4F2C-BD7D-1C0200CBC8C3}" type="presOf" srcId="{AF1716FB-A88C-4695-B01C-7467101FB6AE}" destId="{1532BAF8-F8D0-4C97-AACD-CEF341BB9EC7}" srcOrd="0" destOrd="0" presId="urn:microsoft.com/office/officeart/2005/8/layout/vList2"/>
    <dgm:cxn modelId="{C665E6D4-0180-47C6-BB09-1365C00B042C}" type="presOf" srcId="{FE925A03-2EDE-4052-84DF-3780080C6889}" destId="{D401BEE9-3098-48CD-94C4-2EEE00016A3E}" srcOrd="0" destOrd="0" presId="urn:microsoft.com/office/officeart/2005/8/layout/vList2"/>
    <dgm:cxn modelId="{E07B1B38-0FF7-401E-AD71-2B6A0FD11A43}" srcId="{0A2E354D-5EF2-4CDD-9697-6E9C237E8D32}" destId="{FE925A03-2EDE-4052-84DF-3780080C6889}" srcOrd="2" destOrd="0" parTransId="{DFB7CA09-8AC8-4AAE-A158-20841DD40F7A}" sibTransId="{A5FA91F0-DB01-46AD-A901-EB1BCD7791BB}"/>
    <dgm:cxn modelId="{398EA3FA-9A35-45D3-8575-DDF282498648}" type="presOf" srcId="{3D8D4848-EA2B-421E-8361-E31C6B68B90F}" destId="{9D20C77D-7B78-4AB5-9A38-00CCC873F3FD}" srcOrd="0" destOrd="0" presId="urn:microsoft.com/office/officeart/2005/8/layout/vList2"/>
    <dgm:cxn modelId="{2B3F4B15-BBAA-4AF4-8150-A001054B7F76}" type="presOf" srcId="{0A2E354D-5EF2-4CDD-9697-6E9C237E8D32}" destId="{D1F2719B-54E4-4B19-AC40-5432E5E38D5C}" srcOrd="0" destOrd="0" presId="urn:microsoft.com/office/officeart/2005/8/layout/vList2"/>
    <dgm:cxn modelId="{6ADCE39F-1C58-42D5-A567-A96858BA7F7A}" srcId="{0A2E354D-5EF2-4CDD-9697-6E9C237E8D32}" destId="{3D8D4848-EA2B-421E-8361-E31C6B68B90F}" srcOrd="0" destOrd="0" parTransId="{070F861A-8E1C-45AF-95C7-EFAAE6633B7C}" sibTransId="{E477F342-03E8-4BE4-8C49-4FC32DECF213}"/>
    <dgm:cxn modelId="{94676B93-0D38-4DCF-877F-CD3284799B1D}" type="presParOf" srcId="{D1F2719B-54E4-4B19-AC40-5432E5E38D5C}" destId="{9D20C77D-7B78-4AB5-9A38-00CCC873F3FD}" srcOrd="0" destOrd="0" presId="urn:microsoft.com/office/officeart/2005/8/layout/vList2"/>
    <dgm:cxn modelId="{E68AEDF1-90AB-4647-8AFD-B869BCBF47AE}" type="presParOf" srcId="{D1F2719B-54E4-4B19-AC40-5432E5E38D5C}" destId="{517D18FD-69A5-4DEB-81AE-CDFEB05E40C1}" srcOrd="1" destOrd="0" presId="urn:microsoft.com/office/officeart/2005/8/layout/vList2"/>
    <dgm:cxn modelId="{62DBF8F7-655F-4EF3-91A4-0567FE843323}" type="presParOf" srcId="{D1F2719B-54E4-4B19-AC40-5432E5E38D5C}" destId="{1CE7507B-971C-406A-BDC3-EE1D11FCC0C5}" srcOrd="2" destOrd="0" presId="urn:microsoft.com/office/officeart/2005/8/layout/vList2"/>
    <dgm:cxn modelId="{AC7D1947-373A-4F84-8F8F-77DF4BA0D973}" type="presParOf" srcId="{D1F2719B-54E4-4B19-AC40-5432E5E38D5C}" destId="{B33DB787-9042-41C8-81DE-01FC0074D476}" srcOrd="3" destOrd="0" presId="urn:microsoft.com/office/officeart/2005/8/layout/vList2"/>
    <dgm:cxn modelId="{42CF8ADF-0A42-4D70-9044-4EC12A13370A}" type="presParOf" srcId="{D1F2719B-54E4-4B19-AC40-5432E5E38D5C}" destId="{D401BEE9-3098-48CD-94C4-2EEE00016A3E}" srcOrd="4" destOrd="0" presId="urn:microsoft.com/office/officeart/2005/8/layout/vList2"/>
    <dgm:cxn modelId="{D23FC497-8004-4BCD-8DAB-B8D921B1132E}" type="presParOf" srcId="{D1F2719B-54E4-4B19-AC40-5432E5E38D5C}" destId="{B494D5B9-0BFB-4004-A3BD-9D5F2F9AD3EF}" srcOrd="5" destOrd="0" presId="urn:microsoft.com/office/officeart/2005/8/layout/vList2"/>
    <dgm:cxn modelId="{EFC1FDFC-A948-492B-9882-CE4396DD1AFF}" type="presParOf" srcId="{D1F2719B-54E4-4B19-AC40-5432E5E38D5C}" destId="{1532BAF8-F8D0-4C97-AACD-CEF341BB9EC7}" srcOrd="6" destOrd="0" presId="urn:microsoft.com/office/officeart/2005/8/layout/vList2"/>
    <dgm:cxn modelId="{1B31C5BE-3A6C-4101-8C7F-D6C0B15885C3}" type="presParOf" srcId="{D1F2719B-54E4-4B19-AC40-5432E5E38D5C}" destId="{411244C2-BBAF-45B9-9B39-B2673BF8F8CA}" srcOrd="7" destOrd="0" presId="urn:microsoft.com/office/officeart/2005/8/layout/vList2"/>
    <dgm:cxn modelId="{09EF09FD-2BB3-4D4F-B47D-C34CA04FE98D}" type="presParOf" srcId="{D1F2719B-54E4-4B19-AC40-5432E5E38D5C}" destId="{DB58795D-9471-4926-B66A-4A2A3164FBA2}" srcOrd="8" destOrd="0" presId="urn:microsoft.com/office/officeart/2005/8/layout/vList2"/>
    <dgm:cxn modelId="{F12DA18F-D9C5-4755-A6CC-4DD3E89C24FB}" type="presParOf" srcId="{D1F2719B-54E4-4B19-AC40-5432E5E38D5C}" destId="{943FFD32-659B-44C3-B474-AFF65A6EC869}" srcOrd="9" destOrd="0" presId="urn:microsoft.com/office/officeart/2005/8/layout/vList2"/>
    <dgm:cxn modelId="{F5DA460F-90A7-44DC-B9C2-20262CA175DB}" type="presParOf" srcId="{D1F2719B-54E4-4B19-AC40-5432E5E38D5C}" destId="{FA50C103-5D40-427F-A4F6-32C95189758A}" srcOrd="10" destOrd="0" presId="urn:microsoft.com/office/officeart/2005/8/layout/vList2"/>
    <dgm:cxn modelId="{F85C09CE-589B-4BA2-BE40-1A9B4DBE29C5}" type="presParOf" srcId="{D1F2719B-54E4-4B19-AC40-5432E5E38D5C}" destId="{DFFC2E35-F7D5-42EF-AEF3-44046827C464}" srcOrd="11" destOrd="0" presId="urn:microsoft.com/office/officeart/2005/8/layout/vList2"/>
    <dgm:cxn modelId="{161D3C08-D472-4825-AC21-68F076362EAB}" type="presParOf" srcId="{D1F2719B-54E4-4B19-AC40-5432E5E38D5C}" destId="{0219119A-1AAE-4D45-8D15-DCEA3149569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431DCF-28FA-4A8F-93A4-BA929E1151CD}" type="doc">
      <dgm:prSet loTypeId="urn:microsoft.com/office/officeart/2005/8/layout/hProcess9" loCatId="process" qsTypeId="urn:microsoft.com/office/officeart/2005/8/quickstyle/3d2#3" qsCatId="3D" csTypeId="urn:microsoft.com/office/officeart/2005/8/colors/accent1_4" csCatId="accent1" phldr="1"/>
      <dgm:spPr/>
    </dgm:pt>
    <dgm:pt modelId="{2500C13E-023A-42A3-A3DE-5532FA2D92B1}">
      <dgm:prSet phldrT="[Testo]"/>
      <dgm:spPr/>
      <dgm:t>
        <a:bodyPr/>
        <a:lstStyle/>
        <a:p>
          <a:r>
            <a:rPr lang="it-IT" dirty="0" smtClean="0">
              <a:solidFill>
                <a:srgbClr val="422C16"/>
              </a:solidFill>
            </a:rPr>
            <a:t>Handicap</a:t>
          </a:r>
        </a:p>
        <a:p>
          <a:r>
            <a:rPr lang="it-IT" dirty="0" smtClean="0">
              <a:solidFill>
                <a:srgbClr val="422C16"/>
              </a:solidFill>
            </a:rPr>
            <a:t>e integrazione</a:t>
          </a:r>
          <a:endParaRPr lang="it-IT" dirty="0">
            <a:solidFill>
              <a:srgbClr val="422C16"/>
            </a:solidFill>
          </a:endParaRPr>
        </a:p>
      </dgm:t>
    </dgm:pt>
    <dgm:pt modelId="{06C0DABE-97E8-4225-9E59-FCA521317914}" type="parTrans" cxnId="{501C9F85-48AD-4292-BA16-644E078CF4CA}">
      <dgm:prSet/>
      <dgm:spPr/>
      <dgm:t>
        <a:bodyPr/>
        <a:lstStyle/>
        <a:p>
          <a:endParaRPr lang="it-IT">
            <a:solidFill>
              <a:srgbClr val="422C16"/>
            </a:solidFill>
          </a:endParaRPr>
        </a:p>
      </dgm:t>
    </dgm:pt>
    <dgm:pt modelId="{4BBB0AC5-2C25-4BF5-8E2D-F8EEBE9E49EB}" type="sibTrans" cxnId="{501C9F85-48AD-4292-BA16-644E078CF4CA}">
      <dgm:prSet/>
      <dgm:spPr/>
      <dgm:t>
        <a:bodyPr/>
        <a:lstStyle/>
        <a:p>
          <a:endParaRPr lang="it-IT">
            <a:solidFill>
              <a:srgbClr val="422C16"/>
            </a:solidFill>
          </a:endParaRPr>
        </a:p>
      </dgm:t>
    </dgm:pt>
    <dgm:pt modelId="{B1B0F430-7056-47B7-8FE2-E1722E52B447}">
      <dgm:prSet phldrT="[Testo]"/>
      <dgm:spPr/>
      <dgm:t>
        <a:bodyPr/>
        <a:lstStyle/>
        <a:p>
          <a:r>
            <a:rPr lang="it-IT" dirty="0" smtClean="0">
              <a:solidFill>
                <a:srgbClr val="422C16"/>
              </a:solidFill>
            </a:rPr>
            <a:t>a</a:t>
          </a:r>
          <a:endParaRPr lang="it-IT" dirty="0">
            <a:solidFill>
              <a:srgbClr val="422C16"/>
            </a:solidFill>
          </a:endParaRPr>
        </a:p>
      </dgm:t>
    </dgm:pt>
    <dgm:pt modelId="{C7114450-93E1-4059-A5A0-C2C356130C08}" type="parTrans" cxnId="{33AFBC74-7232-4ED9-9104-AB7DB51E1DCE}">
      <dgm:prSet/>
      <dgm:spPr/>
      <dgm:t>
        <a:bodyPr/>
        <a:lstStyle/>
        <a:p>
          <a:endParaRPr lang="it-IT">
            <a:solidFill>
              <a:srgbClr val="422C16"/>
            </a:solidFill>
          </a:endParaRPr>
        </a:p>
      </dgm:t>
    </dgm:pt>
    <dgm:pt modelId="{2E3B5C82-DEAA-486A-96A1-B24D60650E81}" type="sibTrans" cxnId="{33AFBC74-7232-4ED9-9104-AB7DB51E1DCE}">
      <dgm:prSet/>
      <dgm:spPr/>
      <dgm:t>
        <a:bodyPr/>
        <a:lstStyle/>
        <a:p>
          <a:endParaRPr lang="it-IT">
            <a:solidFill>
              <a:srgbClr val="422C16"/>
            </a:solidFill>
          </a:endParaRPr>
        </a:p>
      </dgm:t>
    </dgm:pt>
    <dgm:pt modelId="{91FECAB5-7284-460D-9FBB-2B98273F2A54}">
      <dgm:prSet phldrT="[Testo]"/>
      <dgm:spPr/>
      <dgm:t>
        <a:bodyPr/>
        <a:lstStyle/>
        <a:p>
          <a:r>
            <a:rPr lang="it-IT" dirty="0" smtClean="0">
              <a:solidFill>
                <a:srgbClr val="422C16"/>
              </a:solidFill>
            </a:rPr>
            <a:t>Disabilità </a:t>
          </a:r>
        </a:p>
        <a:p>
          <a:r>
            <a:rPr lang="it-IT" dirty="0" smtClean="0">
              <a:solidFill>
                <a:srgbClr val="422C16"/>
              </a:solidFill>
            </a:rPr>
            <a:t>e</a:t>
          </a:r>
        </a:p>
        <a:p>
          <a:r>
            <a:rPr lang="it-IT" dirty="0" smtClean="0">
              <a:solidFill>
                <a:srgbClr val="422C16"/>
              </a:solidFill>
            </a:rPr>
            <a:t> inclusione</a:t>
          </a:r>
          <a:endParaRPr lang="it-IT" dirty="0">
            <a:solidFill>
              <a:srgbClr val="422C16"/>
            </a:solidFill>
          </a:endParaRPr>
        </a:p>
      </dgm:t>
    </dgm:pt>
    <dgm:pt modelId="{6ED69B69-6C7A-4BBB-B81C-EDDAB4823E78}" type="parTrans" cxnId="{A6754730-B275-4F72-88F3-CC62B15523B4}">
      <dgm:prSet/>
      <dgm:spPr/>
      <dgm:t>
        <a:bodyPr/>
        <a:lstStyle/>
        <a:p>
          <a:endParaRPr lang="it-IT">
            <a:solidFill>
              <a:srgbClr val="422C16"/>
            </a:solidFill>
          </a:endParaRPr>
        </a:p>
      </dgm:t>
    </dgm:pt>
    <dgm:pt modelId="{E8768A49-F371-46E2-95B2-BDC6A7277225}" type="sibTrans" cxnId="{A6754730-B275-4F72-88F3-CC62B15523B4}">
      <dgm:prSet/>
      <dgm:spPr/>
      <dgm:t>
        <a:bodyPr/>
        <a:lstStyle/>
        <a:p>
          <a:endParaRPr lang="it-IT">
            <a:solidFill>
              <a:srgbClr val="422C16"/>
            </a:solidFill>
          </a:endParaRPr>
        </a:p>
      </dgm:t>
    </dgm:pt>
    <dgm:pt modelId="{C786FEE1-A726-4397-A329-BF108B0B0A45}" type="pres">
      <dgm:prSet presAssocID="{F8431DCF-28FA-4A8F-93A4-BA929E1151CD}" presName="CompostProcess" presStyleCnt="0">
        <dgm:presLayoutVars>
          <dgm:dir/>
          <dgm:resizeHandles val="exact"/>
        </dgm:presLayoutVars>
      </dgm:prSet>
      <dgm:spPr/>
    </dgm:pt>
    <dgm:pt modelId="{DB7901CD-D856-451A-A0DC-C4B0A8D9238A}" type="pres">
      <dgm:prSet presAssocID="{F8431DCF-28FA-4A8F-93A4-BA929E1151CD}" presName="arrow" presStyleLbl="bgShp" presStyleIdx="0" presStyleCnt="1"/>
      <dgm:spPr/>
    </dgm:pt>
    <dgm:pt modelId="{7283F193-2D88-46B8-BE8D-4D7189FD00DC}" type="pres">
      <dgm:prSet presAssocID="{F8431DCF-28FA-4A8F-93A4-BA929E1151CD}" presName="linearProcess" presStyleCnt="0"/>
      <dgm:spPr/>
    </dgm:pt>
    <dgm:pt modelId="{31455268-7BE4-41A7-BECB-5F717D7725E8}" type="pres">
      <dgm:prSet presAssocID="{2500C13E-023A-42A3-A3DE-5532FA2D92B1}" presName="textNode" presStyleLbl="node1" presStyleIdx="0" presStyleCnt="3">
        <dgm:presLayoutVars>
          <dgm:bulletEnabled val="1"/>
        </dgm:presLayoutVars>
      </dgm:prSet>
      <dgm:spPr/>
      <dgm:t>
        <a:bodyPr/>
        <a:lstStyle/>
        <a:p>
          <a:endParaRPr lang="it-IT"/>
        </a:p>
      </dgm:t>
    </dgm:pt>
    <dgm:pt modelId="{CA00E171-0A9F-49DA-B39E-830CF237BEAE}" type="pres">
      <dgm:prSet presAssocID="{4BBB0AC5-2C25-4BF5-8E2D-F8EEBE9E49EB}" presName="sibTrans" presStyleCnt="0"/>
      <dgm:spPr/>
    </dgm:pt>
    <dgm:pt modelId="{E93CC18A-C0F0-48C3-AA3A-71CAEF2C8646}" type="pres">
      <dgm:prSet presAssocID="{B1B0F430-7056-47B7-8FE2-E1722E52B447}" presName="textNode" presStyleLbl="node1" presStyleIdx="1" presStyleCnt="3">
        <dgm:presLayoutVars>
          <dgm:bulletEnabled val="1"/>
        </dgm:presLayoutVars>
      </dgm:prSet>
      <dgm:spPr/>
      <dgm:t>
        <a:bodyPr/>
        <a:lstStyle/>
        <a:p>
          <a:endParaRPr lang="it-IT"/>
        </a:p>
      </dgm:t>
    </dgm:pt>
    <dgm:pt modelId="{8B016F42-55DE-41EA-BBA7-62DD9AD128B6}" type="pres">
      <dgm:prSet presAssocID="{2E3B5C82-DEAA-486A-96A1-B24D60650E81}" presName="sibTrans" presStyleCnt="0"/>
      <dgm:spPr/>
    </dgm:pt>
    <dgm:pt modelId="{BA681511-70A3-4EBD-BD3B-B1188781A6EA}" type="pres">
      <dgm:prSet presAssocID="{91FECAB5-7284-460D-9FBB-2B98273F2A54}" presName="textNode" presStyleLbl="node1" presStyleIdx="2" presStyleCnt="3">
        <dgm:presLayoutVars>
          <dgm:bulletEnabled val="1"/>
        </dgm:presLayoutVars>
      </dgm:prSet>
      <dgm:spPr/>
      <dgm:t>
        <a:bodyPr/>
        <a:lstStyle/>
        <a:p>
          <a:endParaRPr lang="it-IT"/>
        </a:p>
      </dgm:t>
    </dgm:pt>
  </dgm:ptLst>
  <dgm:cxnLst>
    <dgm:cxn modelId="{501C9F85-48AD-4292-BA16-644E078CF4CA}" srcId="{F8431DCF-28FA-4A8F-93A4-BA929E1151CD}" destId="{2500C13E-023A-42A3-A3DE-5532FA2D92B1}" srcOrd="0" destOrd="0" parTransId="{06C0DABE-97E8-4225-9E59-FCA521317914}" sibTransId="{4BBB0AC5-2C25-4BF5-8E2D-F8EEBE9E49EB}"/>
    <dgm:cxn modelId="{A6B863F5-4153-48DE-92CB-1471549834B5}" type="presOf" srcId="{B1B0F430-7056-47B7-8FE2-E1722E52B447}" destId="{E93CC18A-C0F0-48C3-AA3A-71CAEF2C8646}" srcOrd="0" destOrd="0" presId="urn:microsoft.com/office/officeart/2005/8/layout/hProcess9"/>
    <dgm:cxn modelId="{5885BF3F-9EDF-4A28-A7B9-A2111AE87CCD}" type="presOf" srcId="{91FECAB5-7284-460D-9FBB-2B98273F2A54}" destId="{BA681511-70A3-4EBD-BD3B-B1188781A6EA}" srcOrd="0" destOrd="0" presId="urn:microsoft.com/office/officeart/2005/8/layout/hProcess9"/>
    <dgm:cxn modelId="{33AFBC74-7232-4ED9-9104-AB7DB51E1DCE}" srcId="{F8431DCF-28FA-4A8F-93A4-BA929E1151CD}" destId="{B1B0F430-7056-47B7-8FE2-E1722E52B447}" srcOrd="1" destOrd="0" parTransId="{C7114450-93E1-4059-A5A0-C2C356130C08}" sibTransId="{2E3B5C82-DEAA-486A-96A1-B24D60650E81}"/>
    <dgm:cxn modelId="{A6754730-B275-4F72-88F3-CC62B15523B4}" srcId="{F8431DCF-28FA-4A8F-93A4-BA929E1151CD}" destId="{91FECAB5-7284-460D-9FBB-2B98273F2A54}" srcOrd="2" destOrd="0" parTransId="{6ED69B69-6C7A-4BBB-B81C-EDDAB4823E78}" sibTransId="{E8768A49-F371-46E2-95B2-BDC6A7277225}"/>
    <dgm:cxn modelId="{46CD5685-1682-458D-9D40-7A5D7B034153}" type="presOf" srcId="{F8431DCF-28FA-4A8F-93A4-BA929E1151CD}" destId="{C786FEE1-A726-4397-A329-BF108B0B0A45}" srcOrd="0" destOrd="0" presId="urn:microsoft.com/office/officeart/2005/8/layout/hProcess9"/>
    <dgm:cxn modelId="{6EDDBA2F-1393-4106-A087-358D34F8D03C}" type="presOf" srcId="{2500C13E-023A-42A3-A3DE-5532FA2D92B1}" destId="{31455268-7BE4-41A7-BECB-5F717D7725E8}" srcOrd="0" destOrd="0" presId="urn:microsoft.com/office/officeart/2005/8/layout/hProcess9"/>
    <dgm:cxn modelId="{B50718F6-283D-42A2-A280-01FCD24103D2}" type="presParOf" srcId="{C786FEE1-A726-4397-A329-BF108B0B0A45}" destId="{DB7901CD-D856-451A-A0DC-C4B0A8D9238A}" srcOrd="0" destOrd="0" presId="urn:microsoft.com/office/officeart/2005/8/layout/hProcess9"/>
    <dgm:cxn modelId="{3160ED98-5176-4F0D-92DC-9F06364A1390}" type="presParOf" srcId="{C786FEE1-A726-4397-A329-BF108B0B0A45}" destId="{7283F193-2D88-46B8-BE8D-4D7189FD00DC}" srcOrd="1" destOrd="0" presId="urn:microsoft.com/office/officeart/2005/8/layout/hProcess9"/>
    <dgm:cxn modelId="{3D15C8EE-75F9-4BDE-B01A-80F1A326142D}" type="presParOf" srcId="{7283F193-2D88-46B8-BE8D-4D7189FD00DC}" destId="{31455268-7BE4-41A7-BECB-5F717D7725E8}" srcOrd="0" destOrd="0" presId="urn:microsoft.com/office/officeart/2005/8/layout/hProcess9"/>
    <dgm:cxn modelId="{98E0E4B3-818B-4C1F-9F6F-DAFF25604D85}" type="presParOf" srcId="{7283F193-2D88-46B8-BE8D-4D7189FD00DC}" destId="{CA00E171-0A9F-49DA-B39E-830CF237BEAE}" srcOrd="1" destOrd="0" presId="urn:microsoft.com/office/officeart/2005/8/layout/hProcess9"/>
    <dgm:cxn modelId="{A4639D71-5FF5-4774-8EF9-21822DE3A9E9}" type="presParOf" srcId="{7283F193-2D88-46B8-BE8D-4D7189FD00DC}" destId="{E93CC18A-C0F0-48C3-AA3A-71CAEF2C8646}" srcOrd="2" destOrd="0" presId="urn:microsoft.com/office/officeart/2005/8/layout/hProcess9"/>
    <dgm:cxn modelId="{E077CF2F-CE9A-4DFD-8DDE-C582941AC3C8}" type="presParOf" srcId="{7283F193-2D88-46B8-BE8D-4D7189FD00DC}" destId="{8B016F42-55DE-41EA-BBA7-62DD9AD128B6}" srcOrd="3" destOrd="0" presId="urn:microsoft.com/office/officeart/2005/8/layout/hProcess9"/>
    <dgm:cxn modelId="{F320B424-0301-4A2F-95C9-EFCDE2087AB6}" type="presParOf" srcId="{7283F193-2D88-46B8-BE8D-4D7189FD00DC}" destId="{BA681511-70A3-4EBD-BD3B-B1188781A6E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53D6E6-D666-4FF4-AC91-5ABBB164A92C}" type="doc">
      <dgm:prSet loTypeId="urn:microsoft.com/office/officeart/2005/8/layout/arrow1" loCatId="process" qsTypeId="urn:microsoft.com/office/officeart/2005/8/quickstyle/3d1" qsCatId="3D" csTypeId="urn:microsoft.com/office/officeart/2005/8/colors/colorful5" csCatId="colorful" phldr="1"/>
      <dgm:spPr/>
      <dgm:t>
        <a:bodyPr/>
        <a:lstStyle/>
        <a:p>
          <a:endParaRPr lang="it-IT"/>
        </a:p>
      </dgm:t>
    </dgm:pt>
    <dgm:pt modelId="{EFA53DF2-099F-481E-AB63-28B61ED93D2A}">
      <dgm:prSet phldrT="[Testo]"/>
      <dgm:spPr/>
      <dgm:t>
        <a:bodyPr/>
        <a:lstStyle/>
        <a:p>
          <a:r>
            <a:rPr lang="it-IT" b="1" dirty="0" smtClean="0">
              <a:solidFill>
                <a:schemeClr val="tx1"/>
              </a:solidFill>
            </a:rPr>
            <a:t>INTEGRAZIONE</a:t>
          </a:r>
          <a:endParaRPr lang="it-IT" b="1" dirty="0">
            <a:solidFill>
              <a:schemeClr val="tx1"/>
            </a:solidFill>
          </a:endParaRPr>
        </a:p>
      </dgm:t>
    </dgm:pt>
    <dgm:pt modelId="{5462FB88-033B-4C68-BA8F-1FA79F6E6344}" type="parTrans" cxnId="{75DD4898-02CE-4F6A-A90C-D3F1D24B2DFE}">
      <dgm:prSet/>
      <dgm:spPr/>
      <dgm:t>
        <a:bodyPr/>
        <a:lstStyle/>
        <a:p>
          <a:endParaRPr lang="it-IT" b="1">
            <a:solidFill>
              <a:schemeClr val="tx1"/>
            </a:solidFill>
          </a:endParaRPr>
        </a:p>
      </dgm:t>
    </dgm:pt>
    <dgm:pt modelId="{83AA80E6-176A-4FEF-B50C-EC63B6A21DA8}" type="sibTrans" cxnId="{75DD4898-02CE-4F6A-A90C-D3F1D24B2DFE}">
      <dgm:prSet/>
      <dgm:spPr/>
      <dgm:t>
        <a:bodyPr/>
        <a:lstStyle/>
        <a:p>
          <a:endParaRPr lang="it-IT" b="1">
            <a:solidFill>
              <a:schemeClr val="tx1"/>
            </a:solidFill>
          </a:endParaRPr>
        </a:p>
      </dgm:t>
    </dgm:pt>
    <dgm:pt modelId="{4BBF29FE-E5DC-4160-BA8F-034F8002EBB3}">
      <dgm:prSet phldrT="[Testo]"/>
      <dgm:spPr/>
      <dgm:t>
        <a:bodyPr/>
        <a:lstStyle/>
        <a:p>
          <a:r>
            <a:rPr lang="it-IT" b="1" dirty="0" smtClean="0">
              <a:solidFill>
                <a:schemeClr val="bg1"/>
              </a:solidFill>
            </a:rPr>
            <a:t>INCLUSIONE</a:t>
          </a:r>
          <a:endParaRPr lang="it-IT" b="1" dirty="0">
            <a:solidFill>
              <a:schemeClr val="bg1"/>
            </a:solidFill>
          </a:endParaRPr>
        </a:p>
      </dgm:t>
    </dgm:pt>
    <dgm:pt modelId="{F32FBDA9-AAB8-4EC7-AD9C-45E1EB566AA9}" type="parTrans" cxnId="{A22CE3BC-4A56-4889-AFBB-C97AC86B9521}">
      <dgm:prSet/>
      <dgm:spPr/>
      <dgm:t>
        <a:bodyPr/>
        <a:lstStyle/>
        <a:p>
          <a:endParaRPr lang="it-IT" b="1">
            <a:solidFill>
              <a:schemeClr val="tx1"/>
            </a:solidFill>
          </a:endParaRPr>
        </a:p>
      </dgm:t>
    </dgm:pt>
    <dgm:pt modelId="{2FC56E92-9880-48D8-B9F6-2FD5521E0503}" type="sibTrans" cxnId="{A22CE3BC-4A56-4889-AFBB-C97AC86B9521}">
      <dgm:prSet/>
      <dgm:spPr/>
      <dgm:t>
        <a:bodyPr/>
        <a:lstStyle/>
        <a:p>
          <a:endParaRPr lang="it-IT" b="1">
            <a:solidFill>
              <a:schemeClr val="tx1"/>
            </a:solidFill>
          </a:endParaRPr>
        </a:p>
      </dgm:t>
    </dgm:pt>
    <dgm:pt modelId="{A2AF73B7-4FD7-4030-947F-09E6A9322936}" type="pres">
      <dgm:prSet presAssocID="{D653D6E6-D666-4FF4-AC91-5ABBB164A92C}" presName="cycle" presStyleCnt="0">
        <dgm:presLayoutVars>
          <dgm:dir/>
          <dgm:resizeHandles val="exact"/>
        </dgm:presLayoutVars>
      </dgm:prSet>
      <dgm:spPr/>
      <dgm:t>
        <a:bodyPr/>
        <a:lstStyle/>
        <a:p>
          <a:endParaRPr lang="it-IT"/>
        </a:p>
      </dgm:t>
    </dgm:pt>
    <dgm:pt modelId="{4BD9A423-7AF8-4BFA-A9D1-D2496D246124}" type="pres">
      <dgm:prSet presAssocID="{EFA53DF2-099F-481E-AB63-28B61ED93D2A}" presName="arrow" presStyleLbl="node1" presStyleIdx="0" presStyleCnt="2">
        <dgm:presLayoutVars>
          <dgm:bulletEnabled val="1"/>
        </dgm:presLayoutVars>
      </dgm:prSet>
      <dgm:spPr/>
      <dgm:t>
        <a:bodyPr/>
        <a:lstStyle/>
        <a:p>
          <a:endParaRPr lang="it-IT"/>
        </a:p>
      </dgm:t>
    </dgm:pt>
    <dgm:pt modelId="{6452ABB2-46A9-4FD0-83CD-208BDFA12469}" type="pres">
      <dgm:prSet presAssocID="{4BBF29FE-E5DC-4160-BA8F-034F8002EBB3}" presName="arrow" presStyleLbl="node1" presStyleIdx="1" presStyleCnt="2">
        <dgm:presLayoutVars>
          <dgm:bulletEnabled val="1"/>
        </dgm:presLayoutVars>
      </dgm:prSet>
      <dgm:spPr/>
      <dgm:t>
        <a:bodyPr/>
        <a:lstStyle/>
        <a:p>
          <a:endParaRPr lang="it-IT"/>
        </a:p>
      </dgm:t>
    </dgm:pt>
  </dgm:ptLst>
  <dgm:cxnLst>
    <dgm:cxn modelId="{A22CE3BC-4A56-4889-AFBB-C97AC86B9521}" srcId="{D653D6E6-D666-4FF4-AC91-5ABBB164A92C}" destId="{4BBF29FE-E5DC-4160-BA8F-034F8002EBB3}" srcOrd="1" destOrd="0" parTransId="{F32FBDA9-AAB8-4EC7-AD9C-45E1EB566AA9}" sibTransId="{2FC56E92-9880-48D8-B9F6-2FD5521E0503}"/>
    <dgm:cxn modelId="{69A16417-A55C-4752-B3E5-AE94FC2B1D6A}" type="presOf" srcId="{EFA53DF2-099F-481E-AB63-28B61ED93D2A}" destId="{4BD9A423-7AF8-4BFA-A9D1-D2496D246124}" srcOrd="0" destOrd="0" presId="urn:microsoft.com/office/officeart/2005/8/layout/arrow1"/>
    <dgm:cxn modelId="{D24D1279-F4D7-45D4-9092-EA262DDE3E54}" type="presOf" srcId="{4BBF29FE-E5DC-4160-BA8F-034F8002EBB3}" destId="{6452ABB2-46A9-4FD0-83CD-208BDFA12469}" srcOrd="0" destOrd="0" presId="urn:microsoft.com/office/officeart/2005/8/layout/arrow1"/>
    <dgm:cxn modelId="{D2A69E37-DA5D-4D17-88FC-2C09A3BF5567}" type="presOf" srcId="{D653D6E6-D666-4FF4-AC91-5ABBB164A92C}" destId="{A2AF73B7-4FD7-4030-947F-09E6A9322936}" srcOrd="0" destOrd="0" presId="urn:microsoft.com/office/officeart/2005/8/layout/arrow1"/>
    <dgm:cxn modelId="{75DD4898-02CE-4F6A-A90C-D3F1D24B2DFE}" srcId="{D653D6E6-D666-4FF4-AC91-5ABBB164A92C}" destId="{EFA53DF2-099F-481E-AB63-28B61ED93D2A}" srcOrd="0" destOrd="0" parTransId="{5462FB88-033B-4C68-BA8F-1FA79F6E6344}" sibTransId="{83AA80E6-176A-4FEF-B50C-EC63B6A21DA8}"/>
    <dgm:cxn modelId="{5733081D-A1C2-4C31-ADFF-671D702B7FC2}" type="presParOf" srcId="{A2AF73B7-4FD7-4030-947F-09E6A9322936}" destId="{4BD9A423-7AF8-4BFA-A9D1-D2496D246124}" srcOrd="0" destOrd="0" presId="urn:microsoft.com/office/officeart/2005/8/layout/arrow1"/>
    <dgm:cxn modelId="{D5C7AA3D-D687-4A15-BDE7-C3AAC0528160}" type="presParOf" srcId="{A2AF73B7-4FD7-4030-947F-09E6A9322936}" destId="{6452ABB2-46A9-4FD0-83CD-208BDFA1246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BF85A-1D86-41A4-BD22-4FB054859536}">
      <dsp:nvSpPr>
        <dsp:cNvPr id="0" name=""/>
        <dsp:cNvSpPr/>
      </dsp:nvSpPr>
      <dsp:spPr>
        <a:xfrm>
          <a:off x="1657359" y="417447"/>
          <a:ext cx="2781281" cy="2781281"/>
        </a:xfrm>
        <a:prstGeom prst="blockArc">
          <a:avLst>
            <a:gd name="adj1" fmla="val 5400000"/>
            <a:gd name="adj2" fmla="val 16200000"/>
            <a:gd name="adj3" fmla="val 4644"/>
          </a:avLst>
        </a:prstGeom>
        <a:solidFill>
          <a:srgbClr val="FFFF66"/>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BD2799-9351-4D51-BAAF-D2C3385C85FC}">
      <dsp:nvSpPr>
        <dsp:cNvPr id="0" name=""/>
        <dsp:cNvSpPr/>
      </dsp:nvSpPr>
      <dsp:spPr>
        <a:xfrm>
          <a:off x="1657359" y="417447"/>
          <a:ext cx="2781281" cy="2781281"/>
        </a:xfrm>
        <a:prstGeom prst="blockArc">
          <a:avLst>
            <a:gd name="adj1" fmla="val 16200000"/>
            <a:gd name="adj2" fmla="val 5400000"/>
            <a:gd name="adj3" fmla="val 4644"/>
          </a:avLst>
        </a:prstGeom>
        <a:solidFill>
          <a:srgbClr val="FFFFA3"/>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43D1F79-CE86-4A32-9670-5D20606DE1FF}">
      <dsp:nvSpPr>
        <dsp:cNvPr id="0" name=""/>
        <dsp:cNvSpPr/>
      </dsp:nvSpPr>
      <dsp:spPr>
        <a:xfrm>
          <a:off x="2407294" y="1167382"/>
          <a:ext cx="1281410" cy="1281410"/>
        </a:xfrm>
        <a:prstGeom prst="ellipse">
          <a:avLst/>
        </a:prstGeom>
        <a:solidFill>
          <a:srgbClr val="6666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Pedagogia speciale</a:t>
          </a:r>
          <a:endParaRPr lang="it-IT" sz="1600" kern="1200" dirty="0"/>
        </a:p>
      </dsp:txBody>
      <dsp:txXfrm>
        <a:off x="2594952" y="1355040"/>
        <a:ext cx="906094" cy="906094"/>
      </dsp:txXfrm>
    </dsp:sp>
    <dsp:sp modelId="{2BA28DBF-BD74-490B-A2CA-5F6538E3A968}">
      <dsp:nvSpPr>
        <dsp:cNvPr id="0" name=""/>
        <dsp:cNvSpPr/>
      </dsp:nvSpPr>
      <dsp:spPr>
        <a:xfrm>
          <a:off x="2599506" y="1245"/>
          <a:ext cx="896987" cy="896987"/>
        </a:xfrm>
        <a:prstGeom prst="ellipse">
          <a:avLst/>
        </a:prstGeom>
        <a:solidFill>
          <a:srgbClr val="9966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dirty="0" smtClean="0"/>
            <a:t>Riflessione</a:t>
          </a:r>
          <a:endParaRPr lang="it-IT" sz="1000" kern="1200" dirty="0"/>
        </a:p>
      </dsp:txBody>
      <dsp:txXfrm>
        <a:off x="2730867" y="132606"/>
        <a:ext cx="634265" cy="634265"/>
      </dsp:txXfrm>
    </dsp:sp>
    <dsp:sp modelId="{80DFBD89-8237-4D7F-8984-82760AF35DDA}">
      <dsp:nvSpPr>
        <dsp:cNvPr id="0" name=""/>
        <dsp:cNvSpPr/>
      </dsp:nvSpPr>
      <dsp:spPr>
        <a:xfrm>
          <a:off x="2599506" y="2717943"/>
          <a:ext cx="896987" cy="896987"/>
        </a:xfrm>
        <a:prstGeom prst="ellipse">
          <a:avLst/>
        </a:prstGeom>
        <a:solidFill>
          <a:srgbClr val="808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dirty="0" smtClean="0"/>
            <a:t>Operatività</a:t>
          </a:r>
          <a:endParaRPr lang="it-IT" sz="1000" kern="1200" dirty="0"/>
        </a:p>
      </dsp:txBody>
      <dsp:txXfrm>
        <a:off x="2730867" y="2849304"/>
        <a:ext cx="634265" cy="634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8BFA1-11F4-49D5-B7FA-0BB1E753EBF9}">
      <dsp:nvSpPr>
        <dsp:cNvPr id="0" name=""/>
        <dsp:cNvSpPr/>
      </dsp:nvSpPr>
      <dsp:spPr>
        <a:xfrm>
          <a:off x="0" y="1300832"/>
          <a:ext cx="3391942" cy="1356777"/>
        </a:xfrm>
        <a:prstGeom prst="chevron">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150000"/>
            </a:lnSpc>
            <a:spcBef>
              <a:spcPct val="0"/>
            </a:spcBef>
            <a:spcAft>
              <a:spcPct val="35000"/>
            </a:spcAft>
          </a:pPr>
          <a:r>
            <a:rPr lang="it-IT" sz="1200" kern="1200" dirty="0" smtClean="0">
              <a:solidFill>
                <a:schemeClr val="tx1"/>
              </a:solidFill>
            </a:rPr>
            <a:t>Dallo studio delle tecniche e dei metodi speciali</a:t>
          </a:r>
          <a:endParaRPr lang="it-IT" sz="1200" kern="1200" dirty="0">
            <a:solidFill>
              <a:schemeClr val="tx1"/>
            </a:solidFill>
          </a:endParaRPr>
        </a:p>
      </dsp:txBody>
      <dsp:txXfrm>
        <a:off x="678389" y="1300832"/>
        <a:ext cx="2035165" cy="1356777"/>
      </dsp:txXfrm>
    </dsp:sp>
    <dsp:sp modelId="{BED49526-A5EE-4D13-AE43-888506A89FD1}">
      <dsp:nvSpPr>
        <dsp:cNvPr id="0" name=""/>
        <dsp:cNvSpPr/>
      </dsp:nvSpPr>
      <dsp:spPr>
        <a:xfrm>
          <a:off x="3058422" y="1353611"/>
          <a:ext cx="3391942" cy="1356777"/>
        </a:xfrm>
        <a:prstGeom prst="chevron">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150000"/>
            </a:lnSpc>
            <a:spcBef>
              <a:spcPct val="0"/>
            </a:spcBef>
            <a:spcAft>
              <a:spcPct val="35000"/>
            </a:spcAft>
          </a:pPr>
          <a:r>
            <a:rPr lang="it-IT" sz="1200" kern="1200" dirty="0" smtClean="0">
              <a:solidFill>
                <a:schemeClr val="tx1"/>
              </a:solidFill>
            </a:rPr>
            <a:t>Allo studio dei bisogni specifici e alla progettazione di risposte nel senso dell’inclusione sociale</a:t>
          </a:r>
          <a:endParaRPr lang="it-IT" sz="1200" kern="1200" dirty="0">
            <a:solidFill>
              <a:schemeClr val="tx1"/>
            </a:solidFill>
          </a:endParaRPr>
        </a:p>
      </dsp:txBody>
      <dsp:txXfrm>
        <a:off x="3736811" y="1353611"/>
        <a:ext cx="2035165" cy="13567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9044-08A7-4285-A21D-33FEDDBC19AD}">
      <dsp:nvSpPr>
        <dsp:cNvPr id="0" name=""/>
        <dsp:cNvSpPr/>
      </dsp:nvSpPr>
      <dsp:spPr>
        <a:xfrm>
          <a:off x="0" y="300156"/>
          <a:ext cx="4320480" cy="428400"/>
        </a:xfrm>
        <a:prstGeom prst="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DD6FAFE-6F7B-4527-9C02-52BA4A2EACB1}">
      <dsp:nvSpPr>
        <dsp:cNvPr id="0" name=""/>
        <dsp:cNvSpPr/>
      </dsp:nvSpPr>
      <dsp:spPr>
        <a:xfrm>
          <a:off x="205686" y="49236"/>
          <a:ext cx="4113734" cy="501840"/>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13" tIns="0" rIns="114313" bIns="0" numCol="1" spcCol="1270" anchor="ctr" anchorCtr="0">
          <a:noAutofit/>
        </a:bodyPr>
        <a:lstStyle/>
        <a:p>
          <a:pPr lvl="0" algn="l" defTabSz="622300">
            <a:lnSpc>
              <a:spcPct val="90000"/>
            </a:lnSpc>
            <a:spcBef>
              <a:spcPct val="0"/>
            </a:spcBef>
            <a:spcAft>
              <a:spcPct val="35000"/>
            </a:spcAft>
          </a:pPr>
          <a:r>
            <a:rPr lang="it-IT" sz="1400" kern="1200" dirty="0" smtClean="0">
              <a:solidFill>
                <a:schemeClr val="accent6">
                  <a:lumMod val="50000"/>
                </a:schemeClr>
              </a:solidFill>
            </a:rPr>
            <a:t>traiettoria</a:t>
          </a:r>
          <a:endParaRPr lang="it-IT" sz="1400" kern="1200" dirty="0">
            <a:solidFill>
              <a:schemeClr val="accent6">
                <a:lumMod val="50000"/>
              </a:schemeClr>
            </a:solidFill>
          </a:endParaRPr>
        </a:p>
      </dsp:txBody>
      <dsp:txXfrm>
        <a:off x="230184" y="73734"/>
        <a:ext cx="4064738" cy="452844"/>
      </dsp:txXfrm>
    </dsp:sp>
    <dsp:sp modelId="{A729B024-6217-47D2-8B8F-D5779DB250DF}">
      <dsp:nvSpPr>
        <dsp:cNvPr id="0" name=""/>
        <dsp:cNvSpPr/>
      </dsp:nvSpPr>
      <dsp:spPr>
        <a:xfrm>
          <a:off x="0" y="1071276"/>
          <a:ext cx="4320480" cy="428400"/>
        </a:xfrm>
        <a:prstGeom prst="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DF2E741-1C09-47AD-8BEE-E83BFACC8AD3}">
      <dsp:nvSpPr>
        <dsp:cNvPr id="0" name=""/>
        <dsp:cNvSpPr/>
      </dsp:nvSpPr>
      <dsp:spPr>
        <a:xfrm>
          <a:off x="205686" y="820356"/>
          <a:ext cx="4113734" cy="501840"/>
        </a:xfrm>
        <a:prstGeom prst="roundRect">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13" tIns="0" rIns="114313" bIns="0" numCol="1" spcCol="1270" anchor="ctr" anchorCtr="0">
          <a:noAutofit/>
        </a:bodyPr>
        <a:lstStyle/>
        <a:p>
          <a:pPr lvl="0" algn="l" defTabSz="622300">
            <a:lnSpc>
              <a:spcPct val="90000"/>
            </a:lnSpc>
            <a:spcBef>
              <a:spcPct val="0"/>
            </a:spcBef>
            <a:spcAft>
              <a:spcPct val="35000"/>
            </a:spcAft>
          </a:pPr>
          <a:r>
            <a:rPr lang="it-IT" sz="1400" kern="1200" dirty="0" smtClean="0">
              <a:solidFill>
                <a:schemeClr val="accent6">
                  <a:lumMod val="50000"/>
                </a:schemeClr>
              </a:solidFill>
            </a:rPr>
            <a:t>storia</a:t>
          </a:r>
          <a:endParaRPr lang="it-IT" sz="1400" kern="1200" dirty="0">
            <a:solidFill>
              <a:schemeClr val="accent6">
                <a:lumMod val="50000"/>
              </a:schemeClr>
            </a:solidFill>
          </a:endParaRPr>
        </a:p>
      </dsp:txBody>
      <dsp:txXfrm>
        <a:off x="230184" y="844854"/>
        <a:ext cx="4064738" cy="452844"/>
      </dsp:txXfrm>
    </dsp:sp>
    <dsp:sp modelId="{1FCF1265-4BA6-4B0F-BE99-7AB3AB92529B}">
      <dsp:nvSpPr>
        <dsp:cNvPr id="0" name=""/>
        <dsp:cNvSpPr/>
      </dsp:nvSpPr>
      <dsp:spPr>
        <a:xfrm>
          <a:off x="0" y="1842396"/>
          <a:ext cx="4320480" cy="428400"/>
        </a:xfrm>
        <a:prstGeom prst="rect">
          <a:avLst/>
        </a:prstGeom>
        <a:solidFill>
          <a:schemeClr val="lt1">
            <a:alpha val="90000"/>
            <a:hueOff val="0"/>
            <a:satOff val="0"/>
            <a:lumOff val="0"/>
            <a:alphaOff val="0"/>
          </a:schemeClr>
        </a:solidFill>
        <a:ln w="9525" cap="flat" cmpd="sng" algn="ctr">
          <a:solidFill>
            <a:schemeClr val="accent1">
              <a:shade val="50000"/>
              <a:hueOff val="240958"/>
              <a:satOff val="-5040"/>
              <a:lumOff val="2804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B3D3636-0A8E-4D1E-9435-9E7442725BB0}">
      <dsp:nvSpPr>
        <dsp:cNvPr id="0" name=""/>
        <dsp:cNvSpPr/>
      </dsp:nvSpPr>
      <dsp:spPr>
        <a:xfrm>
          <a:off x="212437" y="1591476"/>
          <a:ext cx="4107121" cy="501840"/>
        </a:xfrm>
        <a:prstGeom prst="roundRect">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13" tIns="0" rIns="114313" bIns="0" numCol="1" spcCol="1270" anchor="ctr" anchorCtr="0">
          <a:noAutofit/>
        </a:bodyPr>
        <a:lstStyle/>
        <a:p>
          <a:pPr lvl="0" algn="l" defTabSz="622300">
            <a:lnSpc>
              <a:spcPct val="90000"/>
            </a:lnSpc>
            <a:spcBef>
              <a:spcPct val="0"/>
            </a:spcBef>
            <a:spcAft>
              <a:spcPct val="35000"/>
            </a:spcAft>
          </a:pPr>
          <a:r>
            <a:rPr lang="it-IT" sz="1400" kern="1200" dirty="0" smtClean="0">
              <a:solidFill>
                <a:schemeClr val="accent6">
                  <a:lumMod val="50000"/>
                </a:schemeClr>
              </a:solidFill>
            </a:rPr>
            <a:t>Risorse attive nel processo di apprendimento e dell’esperienza</a:t>
          </a:r>
          <a:endParaRPr lang="it-IT" sz="1400" kern="1200" dirty="0">
            <a:solidFill>
              <a:schemeClr val="accent6">
                <a:lumMod val="50000"/>
              </a:schemeClr>
            </a:solidFill>
          </a:endParaRPr>
        </a:p>
      </dsp:txBody>
      <dsp:txXfrm>
        <a:off x="236935" y="1615974"/>
        <a:ext cx="4058125"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1333B-1149-4C9D-B493-0183B2C23855}">
      <dsp:nvSpPr>
        <dsp:cNvPr id="0" name=""/>
        <dsp:cNvSpPr/>
      </dsp:nvSpPr>
      <dsp:spPr>
        <a:xfrm>
          <a:off x="262861" y="785191"/>
          <a:ext cx="2261121" cy="146972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effectLst>
                <a:outerShdw blurRad="38100" dist="38100" dir="2700000" algn="tl">
                  <a:srgbClr val="000000">
                    <a:alpha val="43137"/>
                  </a:srgbClr>
                </a:outerShdw>
              </a:effectLst>
            </a:rPr>
            <a:t>SPECIFICITÀ </a:t>
          </a:r>
        </a:p>
        <a:p>
          <a:pPr lvl="0" algn="ctr" defTabSz="533400">
            <a:lnSpc>
              <a:spcPct val="150000"/>
            </a:lnSpc>
            <a:spcBef>
              <a:spcPct val="0"/>
            </a:spcBef>
            <a:spcAft>
              <a:spcPct val="35000"/>
            </a:spcAft>
          </a:pPr>
          <a:r>
            <a:rPr lang="it-IT" sz="1200" kern="1200" dirty="0" smtClean="0"/>
            <a:t>sviluppo della persona disabile</a:t>
          </a:r>
          <a:endParaRPr lang="it-IT" sz="1200" kern="1200" dirty="0"/>
        </a:p>
      </dsp:txBody>
      <dsp:txXfrm>
        <a:off x="334607" y="856937"/>
        <a:ext cx="2117629" cy="1326237"/>
      </dsp:txXfrm>
    </dsp:sp>
    <dsp:sp modelId="{6AE431B4-5120-41DA-AC50-E690572EED30}">
      <dsp:nvSpPr>
        <dsp:cNvPr id="0" name=""/>
        <dsp:cNvSpPr/>
      </dsp:nvSpPr>
      <dsp:spPr>
        <a:xfrm>
          <a:off x="1393421" y="273353"/>
          <a:ext cx="2493404" cy="2493404"/>
        </a:xfrm>
        <a:custGeom>
          <a:avLst/>
          <a:gdLst/>
          <a:ahLst/>
          <a:cxnLst/>
          <a:rect l="0" t="0" r="0" b="0"/>
          <a:pathLst>
            <a:path>
              <a:moveTo>
                <a:pt x="525067" y="230085"/>
              </a:moveTo>
              <a:arcTo wR="1246702" hR="1246702" stAng="14077881" swAng="4244239"/>
            </a:path>
          </a:pathLst>
        </a:custGeom>
        <a:noFill/>
        <a:ln w="9525" cap="flat" cmpd="sng" algn="ctr">
          <a:solidFill>
            <a:schemeClr val="dk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015F2ED-5CC0-4A85-9205-CA767D0736CA}">
      <dsp:nvSpPr>
        <dsp:cNvPr id="0" name=""/>
        <dsp:cNvSpPr/>
      </dsp:nvSpPr>
      <dsp:spPr>
        <a:xfrm>
          <a:off x="2756265" y="785191"/>
          <a:ext cx="2261121" cy="146972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effectLst>
                <a:outerShdw blurRad="38100" dist="38100" dir="2700000" algn="tl">
                  <a:srgbClr val="000000">
                    <a:alpha val="43137"/>
                  </a:srgbClr>
                </a:outerShdw>
              </a:effectLst>
            </a:rPr>
            <a:t>SPECIFICITÀ </a:t>
          </a:r>
        </a:p>
        <a:p>
          <a:pPr lvl="0" algn="ctr" defTabSz="533400">
            <a:lnSpc>
              <a:spcPct val="150000"/>
            </a:lnSpc>
            <a:spcBef>
              <a:spcPct val="0"/>
            </a:spcBef>
            <a:spcAft>
              <a:spcPct val="35000"/>
            </a:spcAft>
          </a:pPr>
          <a:r>
            <a:rPr lang="it-IT" sz="1200" kern="1200" dirty="0" smtClean="0"/>
            <a:t>risposte che devono favorire gli apprendimenti e facilitare i percorsi d'inclusione sociale e scolastica</a:t>
          </a:r>
          <a:endParaRPr lang="it-IT" sz="1200" kern="1200" dirty="0"/>
        </a:p>
      </dsp:txBody>
      <dsp:txXfrm>
        <a:off x="2828011" y="856937"/>
        <a:ext cx="2117629" cy="1326237"/>
      </dsp:txXfrm>
    </dsp:sp>
    <dsp:sp modelId="{7B1A72BE-8959-42A2-A275-46B5E75CC3E1}">
      <dsp:nvSpPr>
        <dsp:cNvPr id="0" name=""/>
        <dsp:cNvSpPr/>
      </dsp:nvSpPr>
      <dsp:spPr>
        <a:xfrm>
          <a:off x="1393421" y="273353"/>
          <a:ext cx="2493404" cy="2493404"/>
        </a:xfrm>
        <a:custGeom>
          <a:avLst/>
          <a:gdLst/>
          <a:ahLst/>
          <a:cxnLst/>
          <a:rect l="0" t="0" r="0" b="0"/>
          <a:pathLst>
            <a:path>
              <a:moveTo>
                <a:pt x="1968337" y="2263318"/>
              </a:moveTo>
              <a:arcTo wR="1246702" hR="1246702" stAng="3277881" swAng="4244239"/>
            </a:path>
          </a:pathLst>
        </a:custGeom>
        <a:noFill/>
        <a:ln w="9525" cap="flat" cmpd="sng" algn="ctr">
          <a:solidFill>
            <a:schemeClr val="dk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E10D4-59ED-4AA1-8C21-E18389BC14CB}">
      <dsp:nvSpPr>
        <dsp:cNvPr id="0" name=""/>
        <dsp:cNvSpPr/>
      </dsp:nvSpPr>
      <dsp:spPr>
        <a:xfrm>
          <a:off x="3180233" y="3029368"/>
          <a:ext cx="2352501" cy="235250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it-IT" sz="6500" kern="1200" dirty="0" smtClean="0">
              <a:solidFill>
                <a:srgbClr val="FF0000"/>
              </a:solidFill>
            </a:rPr>
            <a:t>BES</a:t>
          </a:r>
          <a:endParaRPr lang="it-IT" sz="6500" kern="1200" dirty="0">
            <a:solidFill>
              <a:srgbClr val="FF0000"/>
            </a:solidFill>
          </a:endParaRPr>
        </a:p>
      </dsp:txBody>
      <dsp:txXfrm>
        <a:off x="3524749" y="3373884"/>
        <a:ext cx="1663469" cy="1663469"/>
      </dsp:txXfrm>
    </dsp:sp>
    <dsp:sp modelId="{BF015199-935B-4507-8348-7B8A81A2026D}">
      <dsp:nvSpPr>
        <dsp:cNvPr id="0" name=""/>
        <dsp:cNvSpPr/>
      </dsp:nvSpPr>
      <dsp:spPr>
        <a:xfrm rot="12900000">
          <a:off x="1462209" y="2549943"/>
          <a:ext cx="2016968" cy="67046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373469-D0FC-499C-8E7F-ACC545FEA2DA}">
      <dsp:nvSpPr>
        <dsp:cNvPr id="0" name=""/>
        <dsp:cNvSpPr/>
      </dsp:nvSpPr>
      <dsp:spPr>
        <a:xfrm>
          <a:off x="527153" y="1412781"/>
          <a:ext cx="2234876" cy="17879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it-IT" sz="2200" kern="1200" dirty="0" smtClean="0"/>
            <a:t>DISABILITA’</a:t>
          </a:r>
          <a:endParaRPr lang="it-IT" sz="2200" kern="1200" dirty="0"/>
        </a:p>
      </dsp:txBody>
      <dsp:txXfrm>
        <a:off x="579519" y="1465147"/>
        <a:ext cx="2130144" cy="1683169"/>
      </dsp:txXfrm>
    </dsp:sp>
    <dsp:sp modelId="{E18ACFE7-5757-467C-9DD5-99E66DB6BF81}">
      <dsp:nvSpPr>
        <dsp:cNvPr id="0" name=""/>
        <dsp:cNvSpPr/>
      </dsp:nvSpPr>
      <dsp:spPr>
        <a:xfrm rot="16200000">
          <a:off x="3347999" y="1568263"/>
          <a:ext cx="2016968" cy="67046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075C4E-361D-44C5-98EC-F6D1C3EF2F0A}">
      <dsp:nvSpPr>
        <dsp:cNvPr id="0" name=""/>
        <dsp:cNvSpPr/>
      </dsp:nvSpPr>
      <dsp:spPr>
        <a:xfrm>
          <a:off x="3239045" y="1059"/>
          <a:ext cx="2234876" cy="17879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it-IT" sz="2200" kern="1200" dirty="0" smtClean="0"/>
            <a:t>DISTURBI SPECIFICI APPRENDIMENTO</a:t>
          </a:r>
          <a:endParaRPr lang="it-IT" sz="2200" kern="1200" dirty="0"/>
        </a:p>
      </dsp:txBody>
      <dsp:txXfrm>
        <a:off x="3291411" y="53425"/>
        <a:ext cx="2130144" cy="1683169"/>
      </dsp:txXfrm>
    </dsp:sp>
    <dsp:sp modelId="{CB4DC1F9-CBAB-401A-984B-958FF8727EE2}">
      <dsp:nvSpPr>
        <dsp:cNvPr id="0" name=""/>
        <dsp:cNvSpPr/>
      </dsp:nvSpPr>
      <dsp:spPr>
        <a:xfrm rot="19500000">
          <a:off x="5233789" y="2549943"/>
          <a:ext cx="2016968" cy="670462"/>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B05B7F-7D27-4E69-981A-AD3562CCF094}">
      <dsp:nvSpPr>
        <dsp:cNvPr id="0" name=""/>
        <dsp:cNvSpPr/>
      </dsp:nvSpPr>
      <dsp:spPr>
        <a:xfrm>
          <a:off x="5950937" y="1412781"/>
          <a:ext cx="2234876" cy="17879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it-IT" sz="2200" kern="1200" dirty="0" smtClean="0"/>
            <a:t>SVANTAGGIO SOCIO CULTURALE</a:t>
          </a:r>
          <a:endParaRPr lang="it-IT" sz="2200" kern="1200" dirty="0"/>
        </a:p>
      </dsp:txBody>
      <dsp:txXfrm>
        <a:off x="6003303" y="1465147"/>
        <a:ext cx="2130144" cy="16831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23A47-3E9C-46D8-899B-0D4E470AECAD}">
      <dsp:nvSpPr>
        <dsp:cNvPr id="0" name=""/>
        <dsp:cNvSpPr/>
      </dsp:nvSpPr>
      <dsp:spPr>
        <a:xfrm flipV="1">
          <a:off x="0" y="774246"/>
          <a:ext cx="8535322" cy="531173"/>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D29523-0355-4E08-909C-0102AF2EADBC}">
      <dsp:nvSpPr>
        <dsp:cNvPr id="0" name=""/>
        <dsp:cNvSpPr/>
      </dsp:nvSpPr>
      <dsp:spPr>
        <a:xfrm>
          <a:off x="406344" y="95919"/>
          <a:ext cx="8126885" cy="92924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30" tIns="0" rIns="225830" bIns="0" numCol="1" spcCol="1270" anchor="ctr" anchorCtr="0">
          <a:noAutofit/>
        </a:bodyPr>
        <a:lstStyle/>
        <a:p>
          <a:pPr lvl="0" algn="ctr" defTabSz="1244600">
            <a:lnSpc>
              <a:spcPct val="90000"/>
            </a:lnSpc>
            <a:spcBef>
              <a:spcPct val="0"/>
            </a:spcBef>
            <a:spcAft>
              <a:spcPct val="35000"/>
            </a:spcAft>
          </a:pPr>
          <a:r>
            <a:rPr lang="it-IT" sz="2800" kern="1200" dirty="0" smtClean="0"/>
            <a:t> Condizioni come DISABILITA’ mentale, fisica, sensoriale …</a:t>
          </a:r>
          <a:endParaRPr lang="it-IT" sz="2800" kern="1200" dirty="0"/>
        </a:p>
      </dsp:txBody>
      <dsp:txXfrm>
        <a:off x="451706" y="141281"/>
        <a:ext cx="8036161" cy="838523"/>
      </dsp:txXfrm>
    </dsp:sp>
    <dsp:sp modelId="{827A40C7-6B1D-4B72-BF7D-FB78409C9B3C}">
      <dsp:nvSpPr>
        <dsp:cNvPr id="0" name=""/>
        <dsp:cNvSpPr/>
      </dsp:nvSpPr>
      <dsp:spPr>
        <a:xfrm>
          <a:off x="0" y="2379521"/>
          <a:ext cx="8535322" cy="428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7E597-27AC-4667-9945-59B9FEB80276}">
      <dsp:nvSpPr>
        <dsp:cNvPr id="0" name=""/>
        <dsp:cNvSpPr/>
      </dsp:nvSpPr>
      <dsp:spPr>
        <a:xfrm>
          <a:off x="355637" y="1417870"/>
          <a:ext cx="8126506" cy="123322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30" tIns="0" rIns="225830" bIns="0" numCol="1" spcCol="1270" anchor="ctr" anchorCtr="0">
          <a:noAutofit/>
        </a:bodyPr>
        <a:lstStyle/>
        <a:p>
          <a:pPr lvl="0" algn="ctr" defTabSz="1066800">
            <a:lnSpc>
              <a:spcPct val="90000"/>
            </a:lnSpc>
            <a:spcBef>
              <a:spcPct val="0"/>
            </a:spcBef>
            <a:spcAft>
              <a:spcPct val="35000"/>
            </a:spcAft>
          </a:pPr>
          <a:r>
            <a:rPr lang="it-IT" sz="2400" kern="1200" dirty="0" smtClean="0"/>
            <a:t>Deficit di APPRENDIMENTO quali dislessia, discalculia, deficit attentivo etc … </a:t>
          </a:r>
          <a:endParaRPr lang="it-IT" sz="2400" kern="1200" dirty="0"/>
        </a:p>
      </dsp:txBody>
      <dsp:txXfrm>
        <a:off x="415838" y="1478071"/>
        <a:ext cx="8006104" cy="1112819"/>
      </dsp:txXfrm>
    </dsp:sp>
    <dsp:sp modelId="{5A2ACD2E-C52B-4447-B09B-04AF63312D86}">
      <dsp:nvSpPr>
        <dsp:cNvPr id="0" name=""/>
        <dsp:cNvSpPr/>
      </dsp:nvSpPr>
      <dsp:spPr>
        <a:xfrm>
          <a:off x="0" y="3652144"/>
          <a:ext cx="8535322" cy="428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D43519-654C-4873-90EE-DC7DCF7CE8CB}">
      <dsp:nvSpPr>
        <dsp:cNvPr id="0" name=""/>
        <dsp:cNvSpPr/>
      </dsp:nvSpPr>
      <dsp:spPr>
        <a:xfrm>
          <a:off x="406344" y="2899721"/>
          <a:ext cx="8126885" cy="100334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30" tIns="0" rIns="225830" bIns="0" numCol="1" spcCol="1270" anchor="ctr" anchorCtr="0">
          <a:noAutofit/>
        </a:bodyPr>
        <a:lstStyle/>
        <a:p>
          <a:pPr lvl="0" algn="ctr" defTabSz="1066800">
            <a:lnSpc>
              <a:spcPct val="90000"/>
            </a:lnSpc>
            <a:spcBef>
              <a:spcPct val="0"/>
            </a:spcBef>
            <a:spcAft>
              <a:spcPct val="35000"/>
            </a:spcAft>
          </a:pPr>
          <a:r>
            <a:rPr lang="it-IT" sz="2400" kern="1200" dirty="0" smtClean="0"/>
            <a:t>SOCIO-CULTURALE  e condizioni di problematicità psicologica, comportamentale, relazionale etc … </a:t>
          </a:r>
          <a:endParaRPr lang="it-IT" sz="2400" kern="1200" dirty="0"/>
        </a:p>
      </dsp:txBody>
      <dsp:txXfrm>
        <a:off x="455323" y="2948700"/>
        <a:ext cx="8028927" cy="9053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0C77D-7B78-4AB5-9A38-00CCC873F3FD}">
      <dsp:nvSpPr>
        <dsp:cNvPr id="0" name=""/>
        <dsp:cNvSpPr/>
      </dsp:nvSpPr>
      <dsp:spPr>
        <a:xfrm>
          <a:off x="0" y="15831"/>
          <a:ext cx="6096000" cy="55136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t>1908 le prime classi differenziali</a:t>
          </a:r>
          <a:endParaRPr lang="it-IT" sz="1400" kern="1200" dirty="0"/>
        </a:p>
      </dsp:txBody>
      <dsp:txXfrm>
        <a:off x="26915" y="42746"/>
        <a:ext cx="6042170" cy="497532"/>
      </dsp:txXfrm>
    </dsp:sp>
    <dsp:sp modelId="{1CE7507B-971C-406A-BDC3-EE1D11FCC0C5}">
      <dsp:nvSpPr>
        <dsp:cNvPr id="0" name=""/>
        <dsp:cNvSpPr/>
      </dsp:nvSpPr>
      <dsp:spPr>
        <a:xfrm>
          <a:off x="0" y="595993"/>
          <a:ext cx="6096000" cy="55136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t>1923 con la riforma Gentile obbligo scolastico per ciechi e sordi senza altre anomalie</a:t>
          </a:r>
          <a:endParaRPr lang="it-IT" sz="1400" kern="1200" dirty="0"/>
        </a:p>
      </dsp:txBody>
      <dsp:txXfrm>
        <a:off x="26915" y="622908"/>
        <a:ext cx="6042170" cy="497532"/>
      </dsp:txXfrm>
    </dsp:sp>
    <dsp:sp modelId="{D401BEE9-3098-48CD-94C4-2EEE00016A3E}">
      <dsp:nvSpPr>
        <dsp:cNvPr id="0" name=""/>
        <dsp:cNvSpPr/>
      </dsp:nvSpPr>
      <dsp:spPr>
        <a:xfrm>
          <a:off x="0" y="1176156"/>
          <a:ext cx="6096000" cy="55136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t>Istituzione di scuole speciali e di istituti speciali</a:t>
          </a:r>
        </a:p>
      </dsp:txBody>
      <dsp:txXfrm>
        <a:off x="26915" y="1203071"/>
        <a:ext cx="6042170" cy="497532"/>
      </dsp:txXfrm>
    </dsp:sp>
    <dsp:sp modelId="{1532BAF8-F8D0-4C97-AACD-CEF341BB9EC7}">
      <dsp:nvSpPr>
        <dsp:cNvPr id="0" name=""/>
        <dsp:cNvSpPr/>
      </dsp:nvSpPr>
      <dsp:spPr>
        <a:xfrm>
          <a:off x="0" y="1770837"/>
          <a:ext cx="6096000" cy="55136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t>Legge 118 del 1971</a:t>
          </a:r>
        </a:p>
      </dsp:txBody>
      <dsp:txXfrm>
        <a:off x="26915" y="1797752"/>
        <a:ext cx="6042170" cy="497532"/>
      </dsp:txXfrm>
    </dsp:sp>
    <dsp:sp modelId="{DB58795D-9471-4926-B66A-4A2A3164FBA2}">
      <dsp:nvSpPr>
        <dsp:cNvPr id="0" name=""/>
        <dsp:cNvSpPr/>
      </dsp:nvSpPr>
      <dsp:spPr>
        <a:xfrm>
          <a:off x="0" y="2336481"/>
          <a:ext cx="6096000" cy="55136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t>La Relazione della Commissione </a:t>
          </a:r>
          <a:r>
            <a:rPr lang="it-IT" sz="1400" kern="1200" dirty="0" err="1" smtClean="0"/>
            <a:t>Falcucci</a:t>
          </a:r>
          <a:r>
            <a:rPr lang="it-IT" sz="1400" kern="1200" dirty="0" smtClean="0"/>
            <a:t> del 1975</a:t>
          </a:r>
        </a:p>
      </dsp:txBody>
      <dsp:txXfrm>
        <a:off x="26915" y="2363396"/>
        <a:ext cx="6042170" cy="497532"/>
      </dsp:txXfrm>
    </dsp:sp>
    <dsp:sp modelId="{FA50C103-5D40-427F-A4F6-32C95189758A}">
      <dsp:nvSpPr>
        <dsp:cNvPr id="0" name=""/>
        <dsp:cNvSpPr/>
      </dsp:nvSpPr>
      <dsp:spPr>
        <a:xfrm>
          <a:off x="0" y="2919088"/>
          <a:ext cx="6096000" cy="55136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t>Legge 517 del 1977</a:t>
          </a:r>
        </a:p>
      </dsp:txBody>
      <dsp:txXfrm>
        <a:off x="26915" y="2946003"/>
        <a:ext cx="6042170" cy="497532"/>
      </dsp:txXfrm>
    </dsp:sp>
    <dsp:sp modelId="{0219119A-1AAE-4D45-8D15-DCEA3149569C}">
      <dsp:nvSpPr>
        <dsp:cNvPr id="0" name=""/>
        <dsp:cNvSpPr/>
      </dsp:nvSpPr>
      <dsp:spPr>
        <a:xfrm>
          <a:off x="0" y="3496806"/>
          <a:ext cx="6096000" cy="55136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t>Legge Quadro 104 del 1992</a:t>
          </a:r>
          <a:endParaRPr lang="it-IT" sz="1400" kern="1200" dirty="0"/>
        </a:p>
      </dsp:txBody>
      <dsp:txXfrm>
        <a:off x="26915" y="3523721"/>
        <a:ext cx="6042170" cy="4975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901CD-D856-451A-A0DC-C4B0A8D9238A}">
      <dsp:nvSpPr>
        <dsp:cNvPr id="0" name=""/>
        <dsp:cNvSpPr/>
      </dsp:nvSpPr>
      <dsp:spPr>
        <a:xfrm>
          <a:off x="354588" y="0"/>
          <a:ext cx="4018670" cy="3040112"/>
        </a:xfrm>
        <a:prstGeom prst="rightArrow">
          <a:avLst/>
        </a:prstGeom>
        <a:gradFill rotWithShape="0">
          <a:gsLst>
            <a:gs pos="0">
              <a:schemeClr val="accent1">
                <a:tint val="55000"/>
                <a:hueOff val="0"/>
                <a:satOff val="0"/>
                <a:lumOff val="0"/>
                <a:alphaOff val="0"/>
                <a:shade val="51000"/>
                <a:satMod val="130000"/>
              </a:schemeClr>
            </a:gs>
            <a:gs pos="80000">
              <a:schemeClr val="accent1">
                <a:tint val="55000"/>
                <a:hueOff val="0"/>
                <a:satOff val="0"/>
                <a:lumOff val="0"/>
                <a:alphaOff val="0"/>
                <a:shade val="93000"/>
                <a:satMod val="130000"/>
              </a:schemeClr>
            </a:gs>
            <a:gs pos="100000">
              <a:schemeClr val="accent1">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455268-7BE4-41A7-BECB-5F717D7725E8}">
      <dsp:nvSpPr>
        <dsp:cNvPr id="0" name=""/>
        <dsp:cNvSpPr/>
      </dsp:nvSpPr>
      <dsp:spPr>
        <a:xfrm>
          <a:off x="160211" y="912033"/>
          <a:ext cx="1418354" cy="1216044"/>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solidFill>
                <a:srgbClr val="422C16"/>
              </a:solidFill>
            </a:rPr>
            <a:t>Handicap</a:t>
          </a:r>
        </a:p>
        <a:p>
          <a:pPr lvl="0" algn="ctr" defTabSz="800100">
            <a:lnSpc>
              <a:spcPct val="90000"/>
            </a:lnSpc>
            <a:spcBef>
              <a:spcPct val="0"/>
            </a:spcBef>
            <a:spcAft>
              <a:spcPct val="35000"/>
            </a:spcAft>
          </a:pPr>
          <a:r>
            <a:rPr lang="it-IT" sz="1800" kern="1200" dirty="0" smtClean="0">
              <a:solidFill>
                <a:srgbClr val="422C16"/>
              </a:solidFill>
            </a:rPr>
            <a:t>e integrazione</a:t>
          </a:r>
          <a:endParaRPr lang="it-IT" sz="1800" kern="1200" dirty="0">
            <a:solidFill>
              <a:srgbClr val="422C16"/>
            </a:solidFill>
          </a:endParaRPr>
        </a:p>
      </dsp:txBody>
      <dsp:txXfrm>
        <a:off x="219573" y="971395"/>
        <a:ext cx="1299630" cy="1097320"/>
      </dsp:txXfrm>
    </dsp:sp>
    <dsp:sp modelId="{E93CC18A-C0F0-48C3-AA3A-71CAEF2C8646}">
      <dsp:nvSpPr>
        <dsp:cNvPr id="0" name=""/>
        <dsp:cNvSpPr/>
      </dsp:nvSpPr>
      <dsp:spPr>
        <a:xfrm>
          <a:off x="1654746" y="912033"/>
          <a:ext cx="1418354" cy="1216044"/>
        </a:xfrm>
        <a:prstGeom prst="roundRect">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solidFill>
                <a:srgbClr val="422C16"/>
              </a:solidFill>
            </a:rPr>
            <a:t>a</a:t>
          </a:r>
          <a:endParaRPr lang="it-IT" sz="1800" kern="1200" dirty="0">
            <a:solidFill>
              <a:srgbClr val="422C16"/>
            </a:solidFill>
          </a:endParaRPr>
        </a:p>
      </dsp:txBody>
      <dsp:txXfrm>
        <a:off x="1714108" y="971395"/>
        <a:ext cx="1299630" cy="1097320"/>
      </dsp:txXfrm>
    </dsp:sp>
    <dsp:sp modelId="{BA681511-70A3-4EBD-BD3B-B1188781A6EA}">
      <dsp:nvSpPr>
        <dsp:cNvPr id="0" name=""/>
        <dsp:cNvSpPr/>
      </dsp:nvSpPr>
      <dsp:spPr>
        <a:xfrm>
          <a:off x="3149282" y="912033"/>
          <a:ext cx="1418354" cy="1216044"/>
        </a:xfrm>
        <a:prstGeom prst="roundRect">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solidFill>
                <a:srgbClr val="422C16"/>
              </a:solidFill>
            </a:rPr>
            <a:t>Disabilità </a:t>
          </a:r>
        </a:p>
        <a:p>
          <a:pPr lvl="0" algn="ctr" defTabSz="800100">
            <a:lnSpc>
              <a:spcPct val="90000"/>
            </a:lnSpc>
            <a:spcBef>
              <a:spcPct val="0"/>
            </a:spcBef>
            <a:spcAft>
              <a:spcPct val="35000"/>
            </a:spcAft>
          </a:pPr>
          <a:r>
            <a:rPr lang="it-IT" sz="1800" kern="1200" dirty="0" smtClean="0">
              <a:solidFill>
                <a:srgbClr val="422C16"/>
              </a:solidFill>
            </a:rPr>
            <a:t>e</a:t>
          </a:r>
        </a:p>
        <a:p>
          <a:pPr lvl="0" algn="ctr" defTabSz="800100">
            <a:lnSpc>
              <a:spcPct val="90000"/>
            </a:lnSpc>
            <a:spcBef>
              <a:spcPct val="0"/>
            </a:spcBef>
            <a:spcAft>
              <a:spcPct val="35000"/>
            </a:spcAft>
          </a:pPr>
          <a:r>
            <a:rPr lang="it-IT" sz="1800" kern="1200" dirty="0" smtClean="0">
              <a:solidFill>
                <a:srgbClr val="422C16"/>
              </a:solidFill>
            </a:rPr>
            <a:t> inclusione</a:t>
          </a:r>
          <a:endParaRPr lang="it-IT" sz="1800" kern="1200" dirty="0">
            <a:solidFill>
              <a:srgbClr val="422C16"/>
            </a:solidFill>
          </a:endParaRPr>
        </a:p>
      </dsp:txBody>
      <dsp:txXfrm>
        <a:off x="3208644" y="971395"/>
        <a:ext cx="1299630" cy="10973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9A423-7AF8-4BFA-A9D1-D2496D246124}">
      <dsp:nvSpPr>
        <dsp:cNvPr id="0" name=""/>
        <dsp:cNvSpPr/>
      </dsp:nvSpPr>
      <dsp:spPr>
        <a:xfrm rot="16200000">
          <a:off x="150" y="225346"/>
          <a:ext cx="1725323" cy="1725323"/>
        </a:xfrm>
        <a:prstGeom prst="upArrow">
          <a:avLst>
            <a:gd name="adj1" fmla="val 50000"/>
            <a:gd name="adj2" fmla="val 35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it-IT" sz="1500" b="1" kern="1200" dirty="0" smtClean="0">
              <a:solidFill>
                <a:schemeClr val="tx1"/>
              </a:solidFill>
            </a:rPr>
            <a:t>INTEGRAZIONE</a:t>
          </a:r>
          <a:endParaRPr lang="it-IT" sz="1500" b="1" kern="1200" dirty="0">
            <a:solidFill>
              <a:schemeClr val="tx1"/>
            </a:solidFill>
          </a:endParaRPr>
        </a:p>
      </dsp:txBody>
      <dsp:txXfrm rot="5400000">
        <a:off x="302082" y="656677"/>
        <a:ext cx="1423391" cy="862661"/>
      </dsp:txXfrm>
    </dsp:sp>
    <dsp:sp modelId="{6452ABB2-46A9-4FD0-83CD-208BDFA12469}">
      <dsp:nvSpPr>
        <dsp:cNvPr id="0" name=""/>
        <dsp:cNvSpPr/>
      </dsp:nvSpPr>
      <dsp:spPr>
        <a:xfrm rot="5400000">
          <a:off x="1898589" y="225346"/>
          <a:ext cx="1725323" cy="1725323"/>
        </a:xfrm>
        <a:prstGeom prst="upArrow">
          <a:avLst>
            <a:gd name="adj1" fmla="val 50000"/>
            <a:gd name="adj2" fmla="val 35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it-IT" sz="1500" b="1" kern="1200" dirty="0" smtClean="0">
              <a:solidFill>
                <a:schemeClr val="bg1"/>
              </a:solidFill>
            </a:rPr>
            <a:t>INCLUSIONE</a:t>
          </a:r>
          <a:endParaRPr lang="it-IT" sz="1500" b="1" kern="1200" dirty="0">
            <a:solidFill>
              <a:schemeClr val="bg1"/>
            </a:solidFill>
          </a:endParaRPr>
        </a:p>
      </dsp:txBody>
      <dsp:txXfrm rot="-5400000">
        <a:off x="1898589" y="656677"/>
        <a:ext cx="1423391" cy="86266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1AE28-42FE-44D7-A1DF-5512BDAA95A9}" type="datetimeFigureOut">
              <a:rPr lang="it-IT" smtClean="0"/>
              <a:pPr/>
              <a:t>24/10/2025</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2928B-43F8-4F99-B6B1-7592988F9697}" type="slidenum">
              <a:rPr lang="it-IT" smtClean="0"/>
              <a:pPr/>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35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235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0FD826-D50B-4230-954C-D08AC4EF6F44}" type="slidenum">
              <a:rPr lang="it-IT" smtClean="0"/>
              <a:pPr/>
              <a:t>22</a:t>
            </a:fld>
            <a:endParaRPr lang="it-IT"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3E2928B-43F8-4F99-B6B1-7592988F9697}" type="slidenum">
              <a:rPr lang="it-IT" smtClean="0"/>
              <a:pPr/>
              <a:t>45</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3E2928B-43F8-4F99-B6B1-7592988F9697}" type="slidenum">
              <a:rPr lang="it-IT" smtClean="0"/>
              <a:pPr/>
              <a:t>46</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24/10/2025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24/10/2025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24/10/2025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24/10/2025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24/10/2025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24/10/2025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24/10/2025</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24/10/2025</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24/10/2025</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24/10/2025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24/10/2025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24/10/2025</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it/url?sa=i&amp;url=https://medium.com/la-scuola-che-non-c%C3%A8/innovazioni-didattiche-e-nuove-tecnologie-nella-didattica-1b519cdba7a7&amp;psig=AOvVaw1KrQ7HvYcDpjGChYDM6Ypx&amp;ust=1586246144914000&amp;source=images&amp;cd=vfe&amp;ved=0CAIQjRxqFwoTCNij08Gp0-gCFQAAAAAdAAAAABB1"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2433456"/>
            <a:ext cx="7772400" cy="1709420"/>
          </a:xfrm>
          <a:solidFill>
            <a:schemeClr val="accent5">
              <a:lumMod val="50000"/>
            </a:schemeClr>
          </a:solidFill>
        </p:spPr>
        <p:txBody>
          <a:bodyPr>
            <a:normAutofit/>
          </a:bodyPr>
          <a:lstStyle/>
          <a:p>
            <a:r>
              <a:rPr lang="it-IT" dirty="0" smtClean="0">
                <a:solidFill>
                  <a:schemeClr val="accent6">
                    <a:lumMod val="75000"/>
                  </a:schemeClr>
                </a:solidFill>
              </a:rPr>
              <a:t>Pedagogia Speciale della Gestione Integrata del Gruppo</a:t>
            </a:r>
            <a:endParaRPr lang="it-IT" dirty="0">
              <a:solidFill>
                <a:schemeClr val="accent6">
                  <a:lumMod val="75000"/>
                </a:schemeClr>
              </a:solidFill>
            </a:endParaRPr>
          </a:p>
        </p:txBody>
      </p:sp>
      <p:pic>
        <p:nvPicPr>
          <p:cNvPr id="31746" name="Picture 2" descr="Innovazioni didattiche e Nuove tecnologie nella didattica">
            <a:hlinkClick r:id="rId2"/>
          </p:cNvPr>
          <p:cNvPicPr>
            <a:picLocks noChangeAspect="1" noChangeArrowheads="1"/>
          </p:cNvPicPr>
          <p:nvPr/>
        </p:nvPicPr>
        <p:blipFill>
          <a:blip r:embed="rId3" cstate="print"/>
          <a:srcRect/>
          <a:stretch>
            <a:fillRect/>
          </a:stretch>
        </p:blipFill>
        <p:spPr bwMode="auto">
          <a:xfrm>
            <a:off x="5497666" y="4329037"/>
            <a:ext cx="3000396" cy="2357454"/>
          </a:xfrm>
          <a:prstGeom prst="rect">
            <a:avLst/>
          </a:prstGeom>
          <a:noFill/>
        </p:spPr>
      </p:pic>
      <p:sp>
        <p:nvSpPr>
          <p:cNvPr id="5" name="Rettangolo 4"/>
          <p:cNvSpPr/>
          <p:nvPr/>
        </p:nvSpPr>
        <p:spPr>
          <a:xfrm>
            <a:off x="611560" y="4319754"/>
            <a:ext cx="4496481" cy="2062103"/>
          </a:xfrm>
          <a:prstGeom prst="rect">
            <a:avLst/>
          </a:prstGeom>
        </p:spPr>
        <p:txBody>
          <a:bodyPr wrap="square">
            <a:spAutoFit/>
          </a:bodyPr>
          <a:lstStyle/>
          <a:p>
            <a:pPr algn="ctr">
              <a:buNone/>
            </a:pPr>
            <a:r>
              <a:rPr lang="it-IT" sz="3200" b="1" i="1" u="sng" dirty="0" smtClean="0">
                <a:solidFill>
                  <a:srgbClr val="FF0000"/>
                </a:solidFill>
              </a:rPr>
              <a:t>Didattica </a:t>
            </a:r>
            <a:r>
              <a:rPr lang="it-IT" sz="3200" b="1" i="1" u="sng" dirty="0" smtClean="0">
                <a:solidFill>
                  <a:srgbClr val="FF0000"/>
                </a:solidFill>
              </a:rPr>
              <a:t>e Pedagogia Speciale</a:t>
            </a:r>
            <a:r>
              <a:rPr lang="it-IT" sz="3200" b="1" i="1" u="sng" dirty="0" smtClean="0">
                <a:solidFill>
                  <a:srgbClr val="FF0000"/>
                </a:solidFill>
              </a:rPr>
              <a:t>: </a:t>
            </a:r>
          </a:p>
          <a:p>
            <a:pPr algn="ctr">
              <a:buNone/>
            </a:pPr>
            <a:r>
              <a:rPr lang="it-IT" sz="3200" b="1" i="1" u="sng" dirty="0" smtClean="0">
                <a:solidFill>
                  <a:srgbClr val="FF0000"/>
                </a:solidFill>
              </a:rPr>
              <a:t>Principi Teorici e Nuove Prospettive</a:t>
            </a:r>
          </a:p>
        </p:txBody>
      </p:sp>
      <p:pic>
        <p:nvPicPr>
          <p:cNvPr id="4" name="Immagine 3"/>
          <p:cNvPicPr>
            <a:picLocks noChangeAspect="1"/>
          </p:cNvPicPr>
          <p:nvPr/>
        </p:nvPicPr>
        <p:blipFill>
          <a:blip r:embed="rId4"/>
          <a:stretch>
            <a:fillRect/>
          </a:stretch>
        </p:blipFill>
        <p:spPr>
          <a:xfrm>
            <a:off x="2940915" y="188640"/>
            <a:ext cx="3714750" cy="1905000"/>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p:spPr>
        <p:txBody>
          <a:bodyPr>
            <a:normAutofit fontScale="92500" lnSpcReduction="10000"/>
          </a:bodyPr>
          <a:lstStyle/>
          <a:p>
            <a:pPr algn="ctr">
              <a:buNone/>
            </a:pPr>
            <a:r>
              <a:rPr lang="it-IT" dirty="0" smtClean="0"/>
              <a:t>È erroneo ritenere che: </a:t>
            </a:r>
          </a:p>
          <a:p>
            <a:pPr algn="ctr">
              <a:buFont typeface="Wingdings" pitchFamily="2" charset="2"/>
              <a:buChar char="Ø"/>
            </a:pPr>
            <a:r>
              <a:rPr lang="it-IT" dirty="0" smtClean="0">
                <a:solidFill>
                  <a:srgbClr val="FF0000"/>
                </a:solidFill>
              </a:rPr>
              <a:t>Gli allievi siano persone che imparano nello stesso modo; </a:t>
            </a:r>
          </a:p>
          <a:p>
            <a:pPr algn="ctr">
              <a:buFont typeface="Wingdings" pitchFamily="2" charset="2"/>
              <a:buChar char="Ø"/>
            </a:pPr>
            <a:r>
              <a:rPr lang="it-IT" i="1" dirty="0" smtClean="0"/>
              <a:t>Realizzano le loro esperienze nella stessa  maniera;</a:t>
            </a:r>
          </a:p>
          <a:p>
            <a:pPr algn="ctr">
              <a:buFont typeface="Wingdings" pitchFamily="2" charset="2"/>
              <a:buChar char="Ø"/>
            </a:pPr>
            <a:r>
              <a:rPr lang="it-IT" i="1" dirty="0" smtClean="0"/>
              <a:t>Hanno, in ogni situazione, la stessa visione delle cose, o le medesime conoscenze;</a:t>
            </a:r>
          </a:p>
          <a:p>
            <a:pPr algn="ctr">
              <a:buFont typeface="Wingdings" pitchFamily="2" charset="2"/>
              <a:buChar char="Ø"/>
            </a:pPr>
            <a:r>
              <a:rPr lang="it-IT" i="1" dirty="0" smtClean="0"/>
              <a:t>Commettono gli stessi errori nelle stesse circostanze. </a:t>
            </a:r>
            <a:endParaRPr lang="it-IT"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p:spPr>
        <p:txBody>
          <a:bodyPr>
            <a:normAutofit/>
          </a:bodyPr>
          <a:lstStyle/>
          <a:p>
            <a:pPr algn="ctr">
              <a:buNone/>
            </a:pPr>
            <a:endParaRPr lang="it-IT" i="1" dirty="0" smtClean="0">
              <a:solidFill>
                <a:schemeClr val="tx2">
                  <a:lumMod val="50000"/>
                </a:schemeClr>
              </a:solidFill>
            </a:endParaRPr>
          </a:p>
          <a:p>
            <a:pPr algn="ctr">
              <a:buNone/>
            </a:pPr>
            <a:r>
              <a:rPr lang="it-IT" i="1" dirty="0" smtClean="0">
                <a:solidFill>
                  <a:schemeClr val="tx2">
                    <a:lumMod val="50000"/>
                  </a:schemeClr>
                </a:solidFill>
              </a:rPr>
              <a:t>GLI ALLIEVI NON SONO TUTTI UGUALI</a:t>
            </a:r>
          </a:p>
          <a:p>
            <a:pPr algn="just">
              <a:buNone/>
            </a:pPr>
            <a:endParaRPr lang="it-IT" i="1" dirty="0">
              <a:solidFill>
                <a:schemeClr val="tx2">
                  <a:lumMod val="50000"/>
                </a:schemeClr>
              </a:solidFill>
            </a:endParaRPr>
          </a:p>
        </p:txBody>
      </p:sp>
      <p:pic>
        <p:nvPicPr>
          <p:cNvPr id="4" name="Immagine 3" descr="Immagine correlata"/>
          <p:cNvPicPr/>
          <p:nvPr/>
        </p:nvPicPr>
        <p:blipFill>
          <a:blip r:embed="rId3" cstate="print"/>
          <a:srcRect/>
          <a:stretch>
            <a:fillRect/>
          </a:stretch>
        </p:blipFill>
        <p:spPr bwMode="auto">
          <a:xfrm>
            <a:off x="1619672" y="3140968"/>
            <a:ext cx="5832648" cy="2494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xfrm>
            <a:off x="467544" y="1556792"/>
            <a:ext cx="8229600" cy="4525963"/>
          </a:xfrm>
          <a:blipFill>
            <a:blip r:embed="rId2" cstate="print"/>
            <a:tile tx="0" ty="0" sx="100000" sy="100000" flip="none" algn="tl"/>
          </a:blipFill>
          <a:ln>
            <a:solidFill>
              <a:srgbClr val="FF0000"/>
            </a:solidFill>
          </a:ln>
        </p:spPr>
        <p:txBody>
          <a:bodyPr>
            <a:normAutofit/>
          </a:bodyPr>
          <a:lstStyle/>
          <a:p>
            <a:pPr algn="ctr">
              <a:buNone/>
            </a:pPr>
            <a:endParaRPr lang="it-IT" dirty="0" smtClean="0"/>
          </a:p>
          <a:p>
            <a:pPr algn="ctr">
              <a:buNone/>
            </a:pPr>
            <a:r>
              <a:rPr lang="it-IT" i="1" u="sng" dirty="0" smtClean="0">
                <a:solidFill>
                  <a:srgbClr val="FF0000"/>
                </a:solidFill>
              </a:rPr>
              <a:t>DIVERSITA’?</a:t>
            </a:r>
            <a:endParaRPr lang="it-IT" i="1" dirty="0" smtClean="0">
              <a:solidFill>
                <a:srgbClr val="FF0000"/>
              </a:solidFill>
            </a:endParaRPr>
          </a:p>
          <a:p>
            <a:pPr algn="ctr"/>
            <a:r>
              <a:rPr lang="it-IT" dirty="0" smtClean="0"/>
              <a:t>Contrasto parziale o totale tra aspetti e caratteristiche distintive tra persone.</a:t>
            </a:r>
          </a:p>
          <a:p>
            <a:pPr algn="ctr"/>
            <a:endParaRPr lang="it-IT" dirty="0" smtClean="0"/>
          </a:p>
          <a:p>
            <a:pPr algn="ctr"/>
            <a:r>
              <a:rPr lang="it-IT" dirty="0" smtClean="0"/>
              <a:t>Condizione di chi è considerato estraneo rispetto a una presunta normalità.</a:t>
            </a:r>
            <a:endParaRPr lang="it-IT" dirty="0" smtClean="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p:spPr>
        <p:txBody>
          <a:bodyPr/>
          <a:lstStyle/>
          <a:p>
            <a:pPr algn="just">
              <a:buNone/>
            </a:pPr>
            <a:r>
              <a:rPr lang="it-IT" i="1" dirty="0" smtClean="0"/>
              <a:t>Viceversa:</a:t>
            </a:r>
          </a:p>
          <a:p>
            <a:pPr algn="just">
              <a:buNone/>
            </a:pPr>
            <a:r>
              <a:rPr lang="it-IT" dirty="0" smtClean="0"/>
              <a:t>La </a:t>
            </a:r>
            <a:r>
              <a:rPr lang="it-IT" i="1" dirty="0" smtClean="0">
                <a:solidFill>
                  <a:srgbClr val="FF0000"/>
                </a:solidFill>
              </a:rPr>
              <a:t>Diversità </a:t>
            </a:r>
            <a:r>
              <a:rPr lang="it-IT" dirty="0" smtClean="0"/>
              <a:t>che caratterizza ciascuno, è una </a:t>
            </a:r>
            <a:r>
              <a:rPr lang="it-IT" i="1" dirty="0" smtClean="0">
                <a:effectLst>
                  <a:outerShdw blurRad="38100" dist="38100" dir="2700000" algn="tl">
                    <a:srgbClr val="000000">
                      <a:alpha val="43137"/>
                    </a:srgbClr>
                  </a:outerShdw>
                </a:effectLst>
              </a:rPr>
              <a:t>risorsa</a:t>
            </a:r>
            <a:r>
              <a:rPr lang="it-IT" dirty="0" smtClean="0"/>
              <a:t> che consente di produrre, all’interno del processo di apprendimento, sinergie, condivisione, sostegno e aiuto reciproco. </a:t>
            </a:r>
            <a:endParaRPr lang="it-IT" dirty="0"/>
          </a:p>
        </p:txBody>
      </p:sp>
      <p:pic>
        <p:nvPicPr>
          <p:cNvPr id="4" name="Immagine 3" descr="Risultati immagini per condivisione sostegno aiuto"/>
          <p:cNvPicPr/>
          <p:nvPr/>
        </p:nvPicPr>
        <p:blipFill>
          <a:blip r:embed="rId3" cstate="print"/>
          <a:srcRect/>
          <a:stretch>
            <a:fillRect/>
          </a:stretch>
        </p:blipFill>
        <p:spPr bwMode="auto">
          <a:xfrm>
            <a:off x="971600" y="5085184"/>
            <a:ext cx="1584176" cy="1224136"/>
          </a:xfrm>
          <a:prstGeom prst="rect">
            <a:avLst/>
          </a:prstGeom>
          <a:noFill/>
          <a:ln w="9525">
            <a:noFill/>
            <a:miter lim="800000"/>
            <a:headEnd/>
            <a:tailEnd/>
          </a:ln>
        </p:spPr>
      </p:pic>
      <p:pic>
        <p:nvPicPr>
          <p:cNvPr id="5" name="Immagine 4" descr="Risultati immagini per condivisione sostegno aiuto"/>
          <p:cNvPicPr/>
          <p:nvPr/>
        </p:nvPicPr>
        <p:blipFill>
          <a:blip r:embed="rId4" cstate="print"/>
          <a:srcRect/>
          <a:stretch>
            <a:fillRect/>
          </a:stretch>
        </p:blipFill>
        <p:spPr bwMode="auto">
          <a:xfrm>
            <a:off x="3563888" y="4797152"/>
            <a:ext cx="1845789" cy="1557757"/>
          </a:xfrm>
          <a:prstGeom prst="rect">
            <a:avLst/>
          </a:prstGeom>
          <a:noFill/>
          <a:ln w="9525">
            <a:noFill/>
            <a:miter lim="800000"/>
            <a:headEnd/>
            <a:tailEnd/>
          </a:ln>
        </p:spPr>
      </p:pic>
      <p:pic>
        <p:nvPicPr>
          <p:cNvPr id="6" name="Immagine 5" descr="Risultati immagini per condivisione sostegno aiuto"/>
          <p:cNvPicPr/>
          <p:nvPr/>
        </p:nvPicPr>
        <p:blipFill>
          <a:blip r:embed="rId5" cstate="print"/>
          <a:srcRect/>
          <a:stretch>
            <a:fillRect/>
          </a:stretch>
        </p:blipFill>
        <p:spPr bwMode="auto">
          <a:xfrm>
            <a:off x="6156176" y="5085184"/>
            <a:ext cx="2448272"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p:spPr>
        <p:txBody>
          <a:bodyPr>
            <a:normAutofit fontScale="85000" lnSpcReduction="10000"/>
          </a:bodyPr>
          <a:lstStyle/>
          <a:p>
            <a:pPr algn="ctr">
              <a:buNone/>
            </a:pPr>
            <a:r>
              <a:rPr lang="it-IT" i="1" dirty="0" smtClean="0">
                <a:solidFill>
                  <a:srgbClr val="FF0000"/>
                </a:solidFill>
              </a:rPr>
              <a:t>DIVERSITA’ = DIFFERENZA</a:t>
            </a:r>
          </a:p>
          <a:p>
            <a:pPr algn="ctr">
              <a:buNone/>
            </a:pPr>
            <a:r>
              <a:rPr lang="it-IT" i="1" dirty="0" smtClean="0"/>
              <a:t>“Due descrizioni sono meglio di una”. </a:t>
            </a:r>
          </a:p>
          <a:p>
            <a:pPr algn="ctr">
              <a:buNone/>
            </a:pPr>
            <a:r>
              <a:rPr lang="it-IT" dirty="0" smtClean="0"/>
              <a:t>Nel combinare le informazioni che derivano da diverse sorgenti c'è sempre un incremento di comprensione.</a:t>
            </a:r>
          </a:p>
          <a:p>
            <a:pPr algn="ctr">
              <a:buNone/>
            </a:pPr>
            <a:endParaRPr lang="it-IT" dirty="0" smtClean="0"/>
          </a:p>
          <a:p>
            <a:pPr algn="ctr">
              <a:buNone/>
            </a:pPr>
            <a:r>
              <a:rPr lang="it-IT" dirty="0" smtClean="0"/>
              <a:t>L'informazione  è differenza.  Più precisamente, </a:t>
            </a:r>
            <a:r>
              <a:rPr lang="it-IT" i="1" dirty="0" smtClean="0"/>
              <a:t>“l’informazione consiste in una differenza che produce una differenza” </a:t>
            </a:r>
            <a:r>
              <a:rPr lang="it-IT" sz="2800" i="1" dirty="0" smtClean="0"/>
              <a:t>(Bateson) </a:t>
            </a:r>
          </a:p>
          <a:p>
            <a:pPr algn="ctr">
              <a:buNone/>
            </a:pPr>
            <a:endParaRPr lang="it-IT" sz="2800" i="1" u="sng" dirty="0" smtClean="0"/>
          </a:p>
          <a:p>
            <a:pPr algn="ctr">
              <a:buNone/>
            </a:pPr>
            <a:r>
              <a:rPr lang="it-IT" sz="2800" u="sng" dirty="0" smtClean="0"/>
              <a:t>Dalla differenza nasce la conoscenza</a:t>
            </a:r>
          </a:p>
          <a:p>
            <a:pPr algn="ctr">
              <a:buNone/>
            </a:pPr>
            <a:endParaRPr lang="it-IT" sz="2800" i="1" dirty="0" smtClean="0"/>
          </a:p>
          <a:p>
            <a:pPr algn="ctr">
              <a:buNone/>
            </a:pPr>
            <a:endParaRPr lang="it-IT" sz="2800" i="1" dirty="0" smtClean="0"/>
          </a:p>
          <a:p>
            <a:pPr algn="ctr">
              <a:buNone/>
            </a:pPr>
            <a:endParaRPr lang="it-IT" sz="2800" i="1" dirty="0" smtClean="0"/>
          </a:p>
          <a:p>
            <a:pPr algn="ctr">
              <a:buNone/>
            </a:pPr>
            <a:endParaRPr lang="it-IT" i="1" dirty="0" smtClean="0"/>
          </a:p>
          <a:p>
            <a:pPr algn="ctr">
              <a:buNone/>
            </a:pPr>
            <a:endParaRPr lang="it-IT" sz="2800" dirty="0" smtClean="0"/>
          </a:p>
          <a:p>
            <a:pPr algn="just">
              <a:buNone/>
            </a:pPr>
            <a:endParaRPr lang="it-IT" sz="2800" dirty="0" smtClean="0"/>
          </a:p>
          <a:p>
            <a:pPr algn="just">
              <a:buNone/>
            </a:pPr>
            <a:endParaRPr lang="it-IT"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p:spPr>
        <p:txBody>
          <a:bodyPr>
            <a:normAutofit/>
          </a:bodyPr>
          <a:lstStyle/>
          <a:p>
            <a:pPr algn="ctr">
              <a:buNone/>
            </a:pPr>
            <a:r>
              <a:rPr lang="it-IT" sz="3000" dirty="0" smtClean="0"/>
              <a:t>Le caratteristiche  </a:t>
            </a:r>
            <a:r>
              <a:rPr lang="it-IT" sz="3000" u="sng" dirty="0" smtClean="0"/>
              <a:t>Emotive</a:t>
            </a:r>
            <a:r>
              <a:rPr lang="it-IT" sz="3000" dirty="0" smtClean="0"/>
              <a:t> e  </a:t>
            </a:r>
            <a:r>
              <a:rPr lang="it-IT" sz="3000" u="sng" dirty="0" smtClean="0"/>
              <a:t>Cognitive</a:t>
            </a:r>
            <a:r>
              <a:rPr lang="it-IT" sz="3000" dirty="0" smtClean="0"/>
              <a:t> sono </a:t>
            </a:r>
            <a:r>
              <a:rPr lang="it-IT" sz="3000" i="1" dirty="0" smtClean="0"/>
              <a:t>Differenti </a:t>
            </a:r>
            <a:r>
              <a:rPr lang="it-IT" sz="3000" dirty="0" smtClean="0"/>
              <a:t>tra un soggetto e l’altro.</a:t>
            </a:r>
          </a:p>
        </p:txBody>
      </p:sp>
      <p:pic>
        <p:nvPicPr>
          <p:cNvPr id="4" name="Immagine 3" descr="Risultati immagini per DIVERSITÃ "/>
          <p:cNvPicPr/>
          <p:nvPr/>
        </p:nvPicPr>
        <p:blipFill>
          <a:blip r:embed="rId3" cstate="print"/>
          <a:srcRect/>
          <a:stretch>
            <a:fillRect/>
          </a:stretch>
        </p:blipFill>
        <p:spPr bwMode="auto">
          <a:xfrm>
            <a:off x="1619672" y="3068960"/>
            <a:ext cx="5904656"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a:ln>
            <a:solidFill>
              <a:srgbClr val="FF0000"/>
            </a:solidFill>
          </a:ln>
        </p:spPr>
        <p:txBody>
          <a:bodyPr numCol="1">
            <a:normAutofit fontScale="92500" lnSpcReduction="10000"/>
          </a:bodyPr>
          <a:lstStyle/>
          <a:p>
            <a:pPr algn="ctr">
              <a:buNone/>
            </a:pPr>
            <a:endParaRPr lang="it-IT" dirty="0" smtClean="0"/>
          </a:p>
          <a:p>
            <a:pPr algn="ctr">
              <a:buNone/>
            </a:pPr>
            <a:r>
              <a:rPr lang="it-IT" dirty="0" smtClean="0">
                <a:solidFill>
                  <a:srgbClr val="FF0000"/>
                </a:solidFill>
              </a:rPr>
              <a:t>D</a:t>
            </a:r>
            <a:r>
              <a:rPr lang="it-IT" dirty="0" smtClean="0"/>
              <a:t>idattica </a:t>
            </a:r>
            <a:r>
              <a:rPr lang="it-IT" dirty="0" smtClean="0">
                <a:solidFill>
                  <a:srgbClr val="FF0000"/>
                </a:solidFill>
              </a:rPr>
              <a:t>S</a:t>
            </a:r>
            <a:r>
              <a:rPr lang="it-IT" dirty="0" smtClean="0"/>
              <a:t>peciale :</a:t>
            </a:r>
          </a:p>
          <a:p>
            <a:pPr algn="ctr">
              <a:buFont typeface="Wingdings" pitchFamily="2" charset="2"/>
              <a:buChar char="Ø"/>
            </a:pPr>
            <a:r>
              <a:rPr lang="it-IT" dirty="0" smtClean="0"/>
              <a:t> Aspetti “</a:t>
            </a:r>
            <a:r>
              <a:rPr lang="it-IT" dirty="0" smtClean="0">
                <a:solidFill>
                  <a:srgbClr val="FF0000"/>
                </a:solidFill>
              </a:rPr>
              <a:t>Emotivi</a:t>
            </a:r>
            <a:r>
              <a:rPr lang="it-IT" dirty="0" smtClean="0"/>
              <a:t>” rappresentati da intuizione, sensibilità al contesto, creatività, improvvisazione, flessibilità, capacità di comunicazione e relazione.</a:t>
            </a:r>
          </a:p>
          <a:p>
            <a:pPr algn="ctr">
              <a:buFont typeface="Wingdings" pitchFamily="2" charset="2"/>
              <a:buChar char="Ø"/>
            </a:pPr>
            <a:endParaRPr lang="it-IT" dirty="0" smtClean="0"/>
          </a:p>
          <a:p>
            <a:pPr algn="ctr">
              <a:buFont typeface="Wingdings" pitchFamily="2" charset="2"/>
              <a:buChar char="Ø"/>
            </a:pPr>
            <a:r>
              <a:rPr lang="it-IT" dirty="0" smtClean="0"/>
              <a:t>Aspetti </a:t>
            </a:r>
            <a:r>
              <a:rPr lang="it-IT" dirty="0" smtClean="0">
                <a:solidFill>
                  <a:srgbClr val="FF0000"/>
                </a:solidFill>
              </a:rPr>
              <a:t> </a:t>
            </a:r>
            <a:r>
              <a:rPr lang="it-IT" dirty="0" smtClean="0"/>
              <a:t>“</a:t>
            </a:r>
            <a:r>
              <a:rPr lang="it-IT" i="1" dirty="0" smtClean="0">
                <a:solidFill>
                  <a:srgbClr val="FF0000"/>
                </a:solidFill>
              </a:rPr>
              <a:t>Cognitivi</a:t>
            </a:r>
            <a:r>
              <a:rPr lang="it-IT" i="1" dirty="0" smtClean="0"/>
              <a:t>”</a:t>
            </a:r>
            <a:r>
              <a:rPr lang="it-IT" dirty="0" smtClean="0"/>
              <a:t> costituiti dal processo tecnico – operativo, metodi, tecniche e procedure etc …  </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p:spPr>
        <p:txBody>
          <a:bodyPr/>
          <a:lstStyle/>
          <a:p>
            <a:pPr algn="just">
              <a:buNone/>
            </a:pPr>
            <a:r>
              <a:rPr lang="it-IT" dirty="0" smtClean="0"/>
              <a:t>La </a:t>
            </a:r>
            <a:r>
              <a:rPr lang="it-IT" i="1" dirty="0" smtClean="0"/>
              <a:t>Didattica Speciale </a:t>
            </a:r>
            <a:r>
              <a:rPr lang="it-IT" dirty="0" smtClean="0"/>
              <a:t>ha come </a:t>
            </a:r>
            <a:r>
              <a:rPr lang="it-IT" b="1" dirty="0" smtClean="0">
                <a:solidFill>
                  <a:srgbClr val="FF0000"/>
                </a:solidFill>
              </a:rPr>
              <a:t>FINALITA</a:t>
            </a:r>
            <a:r>
              <a:rPr lang="it-IT" dirty="0" smtClean="0">
                <a:solidFill>
                  <a:srgbClr val="FF0000"/>
                </a:solidFill>
              </a:rPr>
              <a:t>’ </a:t>
            </a:r>
            <a:r>
              <a:rPr lang="it-IT" dirty="0" smtClean="0"/>
              <a:t>la creazione di condizioni favorevoli affinché un soggetto con disabilità, difficoltà e svantaggi possa apprendere e sviluppare le proprie capacità nella misura massima possibile.</a:t>
            </a:r>
            <a:endParaRPr lang="it-IT" dirty="0"/>
          </a:p>
        </p:txBody>
      </p:sp>
      <p:pic>
        <p:nvPicPr>
          <p:cNvPr id="4" name="Immagine 3" descr="Risultati immagini per dare il massimo nella vita"/>
          <p:cNvPicPr/>
          <p:nvPr/>
        </p:nvPicPr>
        <p:blipFill>
          <a:blip r:embed="rId3" cstate="print"/>
          <a:srcRect/>
          <a:stretch>
            <a:fillRect/>
          </a:stretch>
        </p:blipFill>
        <p:spPr bwMode="auto">
          <a:xfrm>
            <a:off x="2195736" y="4149080"/>
            <a:ext cx="5256584"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p:spPr>
        <p:txBody>
          <a:bodyPr>
            <a:normAutofit/>
          </a:bodyPr>
          <a:lstStyle/>
          <a:p>
            <a:pPr algn="ctr">
              <a:buNone/>
            </a:pPr>
            <a:r>
              <a:rPr lang="it-IT" sz="2600" b="1" i="1" dirty="0" smtClean="0">
                <a:latin typeface="Bradley Hand ITC" pitchFamily="66" charset="0"/>
              </a:rPr>
              <a:t>La </a:t>
            </a:r>
            <a:r>
              <a:rPr lang="it-IT" sz="2600" b="1" i="1" dirty="0" smtClean="0">
                <a:solidFill>
                  <a:srgbClr val="FF0000"/>
                </a:solidFill>
                <a:latin typeface="Bradley Hand ITC" pitchFamily="66" charset="0"/>
              </a:rPr>
              <a:t>diversità</a:t>
            </a:r>
            <a:r>
              <a:rPr lang="it-IT" sz="2600" b="1" i="1" dirty="0" smtClean="0">
                <a:latin typeface="Bradley Hand ITC" pitchFamily="66" charset="0"/>
              </a:rPr>
              <a:t> è una caratteristica costitutiva dell’essere umano</a:t>
            </a:r>
          </a:p>
          <a:p>
            <a:pPr algn="ctr">
              <a:buNone/>
            </a:pPr>
            <a:r>
              <a:rPr lang="it-IT" dirty="0" smtClean="0"/>
              <a:t>La </a:t>
            </a:r>
            <a:r>
              <a:rPr lang="it-IT" dirty="0" smtClean="0">
                <a:solidFill>
                  <a:srgbClr val="FF0000"/>
                </a:solidFill>
              </a:rPr>
              <a:t>Finalità </a:t>
            </a:r>
            <a:r>
              <a:rPr lang="it-IT" dirty="0" smtClean="0"/>
              <a:t>della </a:t>
            </a:r>
            <a:r>
              <a:rPr lang="it-IT" dirty="0" smtClean="0">
                <a:solidFill>
                  <a:srgbClr val="FF0000"/>
                </a:solidFill>
              </a:rPr>
              <a:t>D</a:t>
            </a:r>
            <a:r>
              <a:rPr lang="it-IT" dirty="0" smtClean="0"/>
              <a:t>idattica </a:t>
            </a:r>
            <a:r>
              <a:rPr lang="it-IT" dirty="0" smtClean="0">
                <a:solidFill>
                  <a:srgbClr val="FF0000"/>
                </a:solidFill>
              </a:rPr>
              <a:t>S</a:t>
            </a:r>
            <a:r>
              <a:rPr lang="it-IT" dirty="0" smtClean="0"/>
              <a:t>peciale è quella di creare </a:t>
            </a:r>
            <a:r>
              <a:rPr lang="it-IT" i="1" u="sng" dirty="0" smtClean="0">
                <a:solidFill>
                  <a:schemeClr val="tx2">
                    <a:lumMod val="75000"/>
                  </a:schemeClr>
                </a:solidFill>
              </a:rPr>
              <a:t>uguaglianza di opportunità</a:t>
            </a:r>
            <a:r>
              <a:rPr lang="it-IT" dirty="0" smtClean="0"/>
              <a:t>, ovvero: </a:t>
            </a:r>
          </a:p>
          <a:p>
            <a:pPr algn="ctr"/>
            <a:r>
              <a:rPr lang="it-IT" dirty="0" smtClean="0"/>
              <a:t>Dare a ciascuno l’occasione di sviluppare la propria personalità e le proprie capacità </a:t>
            </a:r>
          </a:p>
          <a:p>
            <a:pPr algn="ctr"/>
            <a:r>
              <a:rPr lang="it-IT" dirty="0" smtClean="0"/>
              <a:t>Ampliare le conoscenze nella misura massima possibile.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p:spPr>
        <p:txBody>
          <a:bodyPr>
            <a:normAutofit/>
          </a:bodyPr>
          <a:lstStyle/>
          <a:p>
            <a:pPr algn="ctr">
              <a:buNone/>
            </a:pPr>
            <a:r>
              <a:rPr lang="it-IT" dirty="0" smtClean="0"/>
              <a:t>Nella </a:t>
            </a:r>
            <a:r>
              <a:rPr lang="it-IT" dirty="0" smtClean="0">
                <a:solidFill>
                  <a:srgbClr val="FF0000"/>
                </a:solidFill>
              </a:rPr>
              <a:t>D</a:t>
            </a:r>
            <a:r>
              <a:rPr lang="it-IT" dirty="0" smtClean="0"/>
              <a:t>idattica </a:t>
            </a:r>
            <a:r>
              <a:rPr lang="it-IT" dirty="0" smtClean="0">
                <a:solidFill>
                  <a:srgbClr val="FF0000"/>
                </a:solidFill>
              </a:rPr>
              <a:t>S</a:t>
            </a:r>
            <a:r>
              <a:rPr lang="it-IT" dirty="0" smtClean="0"/>
              <a:t>peciale è indispensabile uno spirito di </a:t>
            </a:r>
            <a:r>
              <a:rPr lang="it-IT" i="1" u="sng" dirty="0" smtClean="0">
                <a:solidFill>
                  <a:srgbClr val="FF0000"/>
                </a:solidFill>
              </a:rPr>
              <a:t>ricerca</a:t>
            </a:r>
            <a:r>
              <a:rPr lang="it-IT" dirty="0" smtClean="0"/>
              <a:t> da parte del </a:t>
            </a:r>
            <a:r>
              <a:rPr lang="it-IT" u="sng" dirty="0" smtClean="0"/>
              <a:t>docente</a:t>
            </a:r>
            <a:r>
              <a:rPr lang="it-IT" dirty="0" smtClean="0"/>
              <a:t> affinché possa svolgere efficacemente l’insegnamento.</a:t>
            </a:r>
          </a:p>
          <a:p>
            <a:pPr algn="just">
              <a:buFont typeface="Wingdings" pitchFamily="2" charset="2"/>
              <a:buChar char="Ø"/>
            </a:pPr>
            <a:endParaRPr lang="it-IT" dirty="0" smtClean="0"/>
          </a:p>
          <a:p>
            <a:pPr algn="just">
              <a:buFont typeface="Wingdings" pitchFamily="2" charset="2"/>
              <a:buChar char="Ø"/>
            </a:pPr>
            <a:r>
              <a:rPr lang="it-IT" dirty="0" smtClean="0"/>
              <a:t>È fondamentale ricercare i modi, le tecniche e le strategie che meglio si adattano alla condizione del singolo individuo.</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p:spPr>
        <p:txBody>
          <a:bodyPr/>
          <a:lstStyle/>
          <a:p>
            <a:pPr algn="ctr">
              <a:buNone/>
            </a:pPr>
            <a:r>
              <a:rPr lang="it-IT" b="1" i="1" dirty="0" smtClean="0">
                <a:solidFill>
                  <a:srgbClr val="FF0000"/>
                </a:solidFill>
              </a:rPr>
              <a:t>La</a:t>
            </a:r>
            <a:r>
              <a:rPr lang="it-IT" i="1" dirty="0" smtClean="0">
                <a:solidFill>
                  <a:srgbClr val="FF0000"/>
                </a:solidFill>
              </a:rPr>
              <a:t> </a:t>
            </a:r>
            <a:r>
              <a:rPr lang="it-IT" b="1" i="1" dirty="0" smtClean="0">
                <a:solidFill>
                  <a:srgbClr val="FF0000"/>
                </a:solidFill>
              </a:rPr>
              <a:t>Didattica :</a:t>
            </a:r>
          </a:p>
          <a:p>
            <a:pPr algn="just"/>
            <a:r>
              <a:rPr lang="it-IT" dirty="0" smtClean="0"/>
              <a:t>È lo studio della pratica dell’insegnamento dove avviene lo sviluppo e l’evoluzione del soggetto in formazione. </a:t>
            </a:r>
          </a:p>
          <a:p>
            <a:pPr algn="just"/>
            <a:r>
              <a:rPr lang="it-IT" dirty="0" smtClean="0"/>
              <a:t>Studia il rapporto specifico tra insegnamento ed apprendimento. </a:t>
            </a:r>
          </a:p>
          <a:p>
            <a:pPr algn="just">
              <a:buNone/>
            </a:pPr>
            <a:endParaRPr lang="it-IT" dirty="0">
              <a:solidFill>
                <a:schemeClr val="accent6">
                  <a:lumMod val="50000"/>
                </a:schemeClr>
              </a:solidFill>
            </a:endParaRPr>
          </a:p>
        </p:txBody>
      </p:sp>
      <p:pic>
        <p:nvPicPr>
          <p:cNvPr id="4" name="Immagine 3" descr="Risultati immagini per didattica"/>
          <p:cNvPicPr/>
          <p:nvPr/>
        </p:nvPicPr>
        <p:blipFill>
          <a:blip r:embed="rId3" cstate="print"/>
          <a:srcRect/>
          <a:stretch>
            <a:fillRect/>
          </a:stretch>
        </p:blipFill>
        <p:spPr bwMode="auto">
          <a:xfrm>
            <a:off x="5148064" y="4481736"/>
            <a:ext cx="3600400" cy="237626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p:spPr>
        <p:txBody>
          <a:bodyPr/>
          <a:lstStyle/>
          <a:p>
            <a:pPr algn="ctr">
              <a:buNone/>
            </a:pPr>
            <a:endParaRPr lang="it-IT" dirty="0" smtClean="0"/>
          </a:p>
          <a:p>
            <a:pPr algn="ctr">
              <a:buNone/>
            </a:pPr>
            <a:r>
              <a:rPr lang="it-IT" dirty="0" smtClean="0">
                <a:solidFill>
                  <a:srgbClr val="FF0000"/>
                </a:solidFill>
              </a:rPr>
              <a:t>R</a:t>
            </a:r>
            <a:r>
              <a:rPr lang="it-IT" dirty="0" smtClean="0"/>
              <a:t>uolo del </a:t>
            </a:r>
            <a:r>
              <a:rPr lang="it-IT" dirty="0" smtClean="0">
                <a:solidFill>
                  <a:srgbClr val="FF0000"/>
                </a:solidFill>
              </a:rPr>
              <a:t>D</a:t>
            </a:r>
            <a:r>
              <a:rPr lang="it-IT" dirty="0" smtClean="0"/>
              <a:t>ocente: </a:t>
            </a:r>
          </a:p>
          <a:p>
            <a:pPr algn="ctr">
              <a:buNone/>
            </a:pPr>
            <a:r>
              <a:rPr lang="it-IT" dirty="0" smtClean="0"/>
              <a:t>ricercare di volta in volta, modelli didattici, metodologie e strategie, che meglio si possono adattare alle esigenze del processo di apprendimento dell’allievo e dell’intero gruppo classe. </a:t>
            </a: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xfrm>
            <a:off x="323528" y="1628800"/>
            <a:ext cx="8229600" cy="4525963"/>
          </a:xfrm>
          <a:blipFill>
            <a:blip r:embed="rId2" cstate="print"/>
            <a:tile tx="0" ty="0" sx="100000" sy="100000" flip="none" algn="tl"/>
          </a:blipFill>
        </p:spPr>
        <p:txBody>
          <a:bodyPr>
            <a:normAutofit/>
          </a:bodyPr>
          <a:lstStyle/>
          <a:p>
            <a:pPr algn="ctr">
              <a:buNone/>
            </a:pPr>
            <a:r>
              <a:rPr lang="it-IT" dirty="0" smtClean="0">
                <a:solidFill>
                  <a:schemeClr val="tx2">
                    <a:lumMod val="50000"/>
                  </a:schemeClr>
                </a:solidFill>
              </a:rPr>
              <a:t>L’ </a:t>
            </a:r>
            <a:r>
              <a:rPr lang="it-IT" dirty="0" smtClean="0">
                <a:solidFill>
                  <a:srgbClr val="FF0000"/>
                </a:solidFill>
              </a:rPr>
              <a:t>Approccio all’Insegnamento </a:t>
            </a:r>
            <a:r>
              <a:rPr lang="it-IT" dirty="0" smtClean="0">
                <a:solidFill>
                  <a:schemeClr val="tx2">
                    <a:lumMod val="50000"/>
                  </a:schemeClr>
                </a:solidFill>
              </a:rPr>
              <a:t>deve tener conto delle </a:t>
            </a:r>
            <a:r>
              <a:rPr lang="it-IT" i="1" dirty="0" smtClean="0">
                <a:solidFill>
                  <a:srgbClr val="FF0000"/>
                </a:solidFill>
              </a:rPr>
              <a:t>diversità</a:t>
            </a:r>
            <a:r>
              <a:rPr lang="it-IT" dirty="0" smtClean="0">
                <a:solidFill>
                  <a:srgbClr val="FF0000"/>
                </a:solidFill>
              </a:rPr>
              <a:t> </a:t>
            </a:r>
            <a:r>
              <a:rPr lang="it-IT" dirty="0" smtClean="0">
                <a:solidFill>
                  <a:schemeClr val="tx2">
                    <a:lumMod val="50000"/>
                  </a:schemeClr>
                </a:solidFill>
              </a:rPr>
              <a:t>dei soggetti, e va personalizzato in modo da impiegare al meglio le caratteristiche  di ciascuno.</a:t>
            </a:r>
            <a:endParaRPr lang="it-IT" dirty="0">
              <a:solidFill>
                <a:schemeClr val="tx2">
                  <a:lumMod val="50000"/>
                </a:schemeClr>
              </a:solidFill>
            </a:endParaRPr>
          </a:p>
        </p:txBody>
      </p:sp>
      <p:pic>
        <p:nvPicPr>
          <p:cNvPr id="4" name="Immagine 3" descr="Risultati immagini per DIVERSITÃ "/>
          <p:cNvPicPr/>
          <p:nvPr/>
        </p:nvPicPr>
        <p:blipFill>
          <a:blip r:embed="rId3" cstate="print"/>
          <a:srcRect/>
          <a:stretch>
            <a:fillRect/>
          </a:stretch>
        </p:blipFill>
        <p:spPr bwMode="auto">
          <a:xfrm>
            <a:off x="1547664" y="4077072"/>
            <a:ext cx="5760640"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a:xfrm>
            <a:off x="468313" y="188913"/>
            <a:ext cx="82296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it-IT" altLang="it-IT" sz="2800" dirty="0" smtClean="0">
                <a:solidFill>
                  <a:srgbClr val="FFCC99"/>
                </a:solidFill>
              </a:rPr>
              <a:t>Tra complessità e molteplicità</a:t>
            </a:r>
          </a:p>
        </p:txBody>
      </p:sp>
      <p:graphicFrame>
        <p:nvGraphicFramePr>
          <p:cNvPr id="5" name="Diagramma 4"/>
          <p:cNvGraphicFramePr/>
          <p:nvPr/>
        </p:nvGraphicFramePr>
        <p:xfrm>
          <a:off x="1500166" y="1500174"/>
          <a:ext cx="6096000" cy="361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6" name="CasellaDiTesto 5"/>
          <p:cNvSpPr txBox="1">
            <a:spLocks noChangeArrowheads="1"/>
          </p:cNvSpPr>
          <p:nvPr/>
        </p:nvSpPr>
        <p:spPr bwMode="auto">
          <a:xfrm>
            <a:off x="1357290" y="4643446"/>
            <a:ext cx="2346325" cy="338137"/>
          </a:xfrm>
          <a:prstGeom prst="rect">
            <a:avLst/>
          </a:prstGeom>
          <a:noFill/>
          <a:ln w="9525">
            <a:noFill/>
            <a:miter lim="800000"/>
            <a:headEnd/>
            <a:tailEnd/>
          </a:ln>
        </p:spPr>
        <p:txBody>
          <a:bodyPr wrap="none">
            <a:spAutoFit/>
          </a:bodyPr>
          <a:lstStyle/>
          <a:p>
            <a:pPr eaLnBrk="1" hangingPunct="1"/>
            <a:r>
              <a:rPr lang="it-IT" altLang="it-IT" sz="1600" dirty="0"/>
              <a:t>Complessità dei bisogni</a:t>
            </a:r>
          </a:p>
        </p:txBody>
      </p:sp>
      <p:sp>
        <p:nvSpPr>
          <p:cNvPr id="3077" name="CasellaDiTesto 6"/>
          <p:cNvSpPr txBox="1">
            <a:spLocks noChangeArrowheads="1"/>
          </p:cNvSpPr>
          <p:nvPr/>
        </p:nvSpPr>
        <p:spPr bwMode="auto">
          <a:xfrm>
            <a:off x="5286380" y="4643446"/>
            <a:ext cx="3257550" cy="338137"/>
          </a:xfrm>
          <a:prstGeom prst="rect">
            <a:avLst/>
          </a:prstGeom>
          <a:noFill/>
          <a:ln w="9525">
            <a:noFill/>
            <a:miter lim="800000"/>
            <a:headEnd/>
            <a:tailEnd/>
          </a:ln>
        </p:spPr>
        <p:txBody>
          <a:bodyPr wrap="none">
            <a:spAutoFit/>
          </a:bodyPr>
          <a:lstStyle/>
          <a:p>
            <a:pPr eaLnBrk="1" hangingPunct="1"/>
            <a:r>
              <a:rPr lang="it-IT" altLang="it-IT" sz="1600" dirty="0"/>
              <a:t>Molteplicità delle risposte possibili</a:t>
            </a:r>
          </a:p>
        </p:txBody>
      </p:sp>
      <p:sp>
        <p:nvSpPr>
          <p:cNvPr id="8" name="Rettangolo 7"/>
          <p:cNvSpPr/>
          <p:nvPr/>
        </p:nvSpPr>
        <p:spPr>
          <a:xfrm>
            <a:off x="214282" y="5572140"/>
            <a:ext cx="8713787" cy="954107"/>
          </a:xfrm>
          <a:prstGeom prst="rect">
            <a:avLst/>
          </a:prstGeom>
        </p:spPr>
        <p:txBody>
          <a:bodyPr>
            <a:spAutoFit/>
          </a:bodyPr>
          <a:lstStyle/>
          <a:p>
            <a:pPr algn="ctr" eaLnBrk="1" hangingPunct="1">
              <a:defRPr/>
            </a:pPr>
            <a:r>
              <a:rPr lang="it-IT" sz="1400" dirty="0">
                <a:solidFill>
                  <a:srgbClr val="422C16"/>
                </a:solidFill>
                <a:effectLst>
                  <a:outerShdw blurRad="38100" dist="38100" dir="2700000" algn="tl">
                    <a:srgbClr val="000000">
                      <a:alpha val="43137"/>
                    </a:srgbClr>
                  </a:outerShdw>
                </a:effectLst>
              </a:rPr>
              <a:t>LA </a:t>
            </a:r>
            <a:r>
              <a:rPr lang="it-IT" sz="1400" b="1" i="1" dirty="0">
                <a:solidFill>
                  <a:srgbClr val="00B050"/>
                </a:solidFill>
                <a:effectLst>
                  <a:outerShdw blurRad="38100" dist="38100" dir="2700000" algn="tl">
                    <a:srgbClr val="000000">
                      <a:alpha val="43137"/>
                    </a:srgbClr>
                  </a:outerShdw>
                </a:effectLst>
              </a:rPr>
              <a:t>PEDAGOGIA SPECIALE </a:t>
            </a:r>
            <a:r>
              <a:rPr lang="it-IT" sz="2800" dirty="0">
                <a:solidFill>
                  <a:srgbClr val="422C16"/>
                </a:solidFill>
                <a:effectLst>
                  <a:outerShdw blurRad="38100" dist="38100" dir="2700000" algn="tl">
                    <a:srgbClr val="000000">
                      <a:alpha val="43137"/>
                    </a:srgbClr>
                  </a:outerShdw>
                </a:effectLst>
                <a:latin typeface="Times New Roman" pitchFamily="18" charset="0"/>
                <a:cs typeface="Times New Roman" pitchFamily="18" charset="0"/>
              </a:rPr>
              <a:t>NON</a:t>
            </a:r>
            <a:r>
              <a:rPr lang="it-IT" sz="1400" dirty="0">
                <a:solidFill>
                  <a:srgbClr val="422C16"/>
                </a:solidFill>
                <a:effectLst>
                  <a:outerShdw blurRad="38100" dist="38100" dir="2700000" algn="tl">
                    <a:srgbClr val="000000">
                      <a:alpha val="43137"/>
                    </a:srgbClr>
                  </a:outerShdw>
                </a:effectLst>
              </a:rPr>
              <a:t> È UNA SCIENZA STABILITA UNA VOLTA E PER TUTTE, </a:t>
            </a:r>
          </a:p>
          <a:p>
            <a:pPr algn="ctr" eaLnBrk="1" hangingPunct="1">
              <a:defRPr/>
            </a:pPr>
            <a:r>
              <a:rPr lang="it-IT" sz="1400" dirty="0">
                <a:solidFill>
                  <a:srgbClr val="422C16"/>
                </a:solidFill>
                <a:effectLst>
                  <a:outerShdw blurRad="38100" dist="38100" dir="2700000" algn="tl">
                    <a:srgbClr val="000000">
                      <a:alpha val="43137"/>
                    </a:srgbClr>
                  </a:outerShdw>
                </a:effectLst>
              </a:rPr>
              <a:t>MA UNA SCIENZA IN CONTINUO DIVENIRE CHE COSTRUISCE I SUOI </a:t>
            </a:r>
          </a:p>
          <a:p>
            <a:pPr algn="ctr" eaLnBrk="1" hangingPunct="1">
              <a:defRPr/>
            </a:pPr>
            <a:r>
              <a:rPr lang="it-IT" sz="1400" dirty="0">
                <a:solidFill>
                  <a:srgbClr val="422C16"/>
                </a:solidFill>
                <a:effectLst>
                  <a:outerShdw blurRad="38100" dist="38100" dir="2700000" algn="tl">
                    <a:srgbClr val="000000">
                      <a:alpha val="43137"/>
                    </a:srgbClr>
                  </a:outerShdw>
                </a:effectLst>
              </a:rPr>
              <a:t>SAPERI NELL’ESPERIENZA EDUCATIVA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t-IT" altLang="it-IT" sz="2800" dirty="0" smtClean="0">
                <a:solidFill>
                  <a:srgbClr val="FFCC66"/>
                </a:solidFill>
              </a:rPr>
              <a:t>Il dibattito sull’educabilità</a:t>
            </a:r>
          </a:p>
        </p:txBody>
      </p:sp>
      <p:sp>
        <p:nvSpPr>
          <p:cNvPr id="5" name="Segnaposto contenuto 4"/>
          <p:cNvSpPr>
            <a:spLocks noGrp="1"/>
          </p:cNvSpPr>
          <p:nvPr>
            <p:ph idx="1"/>
          </p:nvPr>
        </p:nvSpPr>
        <p:spPr>
          <a:xfrm>
            <a:off x="457200" y="1782763"/>
            <a:ext cx="8229600" cy="4525962"/>
          </a:xfrm>
        </p:spPr>
        <p:txBody>
          <a:bodyPr>
            <a:normAutofit lnSpcReduction="10000"/>
          </a:bodyPr>
          <a:lstStyle/>
          <a:p>
            <a:pPr marL="0" indent="0" algn="just">
              <a:lnSpc>
                <a:spcPct val="150000"/>
              </a:lnSpc>
              <a:buFontTx/>
              <a:buNone/>
              <a:defRPr/>
            </a:pPr>
            <a:r>
              <a:rPr lang="it-IT" sz="1800" dirty="0" err="1" smtClean="0"/>
              <a:t>Itard</a:t>
            </a:r>
            <a:r>
              <a:rPr lang="it-IT" sz="1800" dirty="0" smtClean="0"/>
              <a:t> estende l’idea di educabilità anche a chi in precedenza non era mai stato considerato educabile (idioti irrecuperabili)</a:t>
            </a:r>
          </a:p>
          <a:p>
            <a:pPr marL="0" indent="0" algn="just">
              <a:lnSpc>
                <a:spcPct val="150000"/>
              </a:lnSpc>
              <a:buFontTx/>
              <a:buNone/>
              <a:defRPr/>
            </a:pPr>
            <a:endParaRPr lang="it-IT" sz="1800" dirty="0" smtClean="0"/>
          </a:p>
          <a:p>
            <a:pPr marL="0" indent="0" algn="just">
              <a:lnSpc>
                <a:spcPct val="150000"/>
              </a:lnSpc>
              <a:buFontTx/>
              <a:buNone/>
              <a:defRPr/>
            </a:pPr>
            <a:endParaRPr lang="it-IT" sz="1800" dirty="0" smtClean="0"/>
          </a:p>
          <a:p>
            <a:pPr marL="0" indent="0" algn="just">
              <a:lnSpc>
                <a:spcPct val="150000"/>
              </a:lnSpc>
              <a:buFontTx/>
              <a:buNone/>
              <a:defRPr/>
            </a:pPr>
            <a:endParaRPr lang="it-IT" sz="1800" dirty="0"/>
          </a:p>
          <a:p>
            <a:pPr marL="0" indent="0" algn="just">
              <a:lnSpc>
                <a:spcPct val="150000"/>
              </a:lnSpc>
              <a:buFontTx/>
              <a:buNone/>
              <a:defRPr/>
            </a:pPr>
            <a:endParaRPr lang="it-IT" sz="1800" dirty="0" smtClean="0"/>
          </a:p>
          <a:p>
            <a:pPr algn="just">
              <a:lnSpc>
                <a:spcPct val="150000"/>
              </a:lnSpc>
              <a:defRPr/>
            </a:pPr>
            <a:endParaRPr lang="it-IT" sz="1800" dirty="0"/>
          </a:p>
          <a:p>
            <a:pPr algn="just">
              <a:lnSpc>
                <a:spcPct val="150000"/>
              </a:lnSpc>
              <a:defRPr/>
            </a:pPr>
            <a:r>
              <a:rPr lang="it-IT" sz="1800" b="1" i="1" dirty="0" smtClean="0">
                <a:solidFill>
                  <a:srgbClr val="00B050"/>
                </a:solidFill>
              </a:rPr>
              <a:t>Fiducia nell’uomo </a:t>
            </a:r>
            <a:r>
              <a:rPr lang="it-IT" sz="1800" dirty="0" smtClean="0"/>
              <a:t>(come possessore di risorse potenziali e non solo di limiti invalicabili)</a:t>
            </a:r>
            <a:endParaRPr lang="it-IT" sz="1600" dirty="0"/>
          </a:p>
          <a:p>
            <a:pPr algn="just">
              <a:lnSpc>
                <a:spcPct val="150000"/>
              </a:lnSpc>
              <a:defRPr/>
            </a:pPr>
            <a:r>
              <a:rPr lang="it-IT" sz="1800" b="1" i="1" dirty="0" smtClean="0">
                <a:solidFill>
                  <a:srgbClr val="00B050"/>
                </a:solidFill>
              </a:rPr>
              <a:t>Fiducia nell’educazione </a:t>
            </a:r>
            <a:r>
              <a:rPr lang="it-IT" sz="1800" dirty="0" smtClean="0"/>
              <a:t>(estensione del principio dell’educabilità)</a:t>
            </a:r>
          </a:p>
          <a:p>
            <a:pPr algn="just">
              <a:lnSpc>
                <a:spcPct val="150000"/>
              </a:lnSpc>
              <a:defRPr/>
            </a:pPr>
            <a:endParaRPr lang="it-IT" sz="1800" dirty="0"/>
          </a:p>
        </p:txBody>
      </p:sp>
      <p:sp>
        <p:nvSpPr>
          <p:cNvPr id="6" name="Freccia in giù 5"/>
          <p:cNvSpPr/>
          <p:nvPr/>
        </p:nvSpPr>
        <p:spPr>
          <a:xfrm>
            <a:off x="4175956" y="3253656"/>
            <a:ext cx="792088" cy="1584176"/>
          </a:xfrm>
          <a:prstGeom prst="downArrow">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it-IT">
              <a:solidFill>
                <a:srgbClr val="00B05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t-IT" altLang="it-IT" sz="2800" dirty="0" smtClean="0">
                <a:solidFill>
                  <a:srgbClr val="FFCC99"/>
                </a:solidFill>
              </a:rPr>
              <a:t>Pedagogia Speciale</a:t>
            </a:r>
          </a:p>
        </p:txBody>
      </p:sp>
      <p:sp>
        <p:nvSpPr>
          <p:cNvPr id="5123" name="CasellaDiTesto 3"/>
          <p:cNvSpPr txBox="1">
            <a:spLocks noChangeArrowheads="1"/>
          </p:cNvSpPr>
          <p:nvPr/>
        </p:nvSpPr>
        <p:spPr bwMode="auto">
          <a:xfrm>
            <a:off x="500034" y="1500174"/>
            <a:ext cx="8424862" cy="3373359"/>
          </a:xfrm>
          <a:prstGeom prst="rect">
            <a:avLst/>
          </a:prstGeom>
          <a:noFill/>
          <a:ln w="9525">
            <a:noFill/>
            <a:miter lim="800000"/>
            <a:headEnd/>
            <a:tailEnd/>
          </a:ln>
        </p:spPr>
        <p:txBody>
          <a:bodyPr>
            <a:spAutoFit/>
          </a:bodyPr>
          <a:lstStyle/>
          <a:p>
            <a:pPr algn="just" eaLnBrk="1" hangingPunct="1">
              <a:lnSpc>
                <a:spcPct val="150000"/>
              </a:lnSpc>
            </a:pPr>
            <a:r>
              <a:rPr lang="it-IT" altLang="it-IT" dirty="0"/>
              <a:t>Si occupa del </a:t>
            </a:r>
            <a:r>
              <a:rPr lang="it-IT" altLang="it-IT" b="1" i="1" dirty="0">
                <a:solidFill>
                  <a:srgbClr val="00B050"/>
                </a:solidFill>
              </a:rPr>
              <a:t>processo educativo di coloro che sono in situazioni di disabilità </a:t>
            </a:r>
            <a:r>
              <a:rPr lang="it-IT" altLang="it-IT" dirty="0"/>
              <a:t>attraverso un </a:t>
            </a:r>
            <a:r>
              <a:rPr lang="it-IT" altLang="it-IT" b="1" i="1" dirty="0">
                <a:solidFill>
                  <a:srgbClr val="00B050"/>
                </a:solidFill>
              </a:rPr>
              <a:t>modello educativo proposto in situazioni comuni</a:t>
            </a:r>
            <a:r>
              <a:rPr lang="it-IT" altLang="it-IT" dirty="0"/>
              <a:t>, nelle quali soggetti con sviluppo tipico e soggetti con Bisogni Educativi Speciali realizzano situazioni di reale integrazione.</a:t>
            </a:r>
          </a:p>
          <a:p>
            <a:pPr algn="just" eaLnBrk="1" hangingPunct="1">
              <a:lnSpc>
                <a:spcPct val="150000"/>
              </a:lnSpc>
            </a:pPr>
            <a:r>
              <a:rPr lang="it-IT" altLang="it-IT" dirty="0"/>
              <a:t>Mette in campo strumenti, strategie e metodologie speciali poiché pensati e progettati per rispondere a esigenze evolutive ben precise, cercando di entrare in un rapporto che è speciale e non diverso.</a:t>
            </a:r>
          </a:p>
          <a:p>
            <a:pPr algn="just" eaLnBrk="1" hangingPunct="1">
              <a:lnSpc>
                <a:spcPct val="150000"/>
              </a:lnSpc>
            </a:pPr>
            <a:endParaRPr lang="it-IT" altLang="it-IT" dirty="0"/>
          </a:p>
          <a:p>
            <a:pPr algn="just" eaLnBrk="1" hangingPunct="1">
              <a:lnSpc>
                <a:spcPct val="150000"/>
              </a:lnSpc>
            </a:pPr>
            <a:endParaRPr lang="it-IT" altLang="it-IT" dirty="0"/>
          </a:p>
        </p:txBody>
      </p:sp>
      <p:graphicFrame>
        <p:nvGraphicFramePr>
          <p:cNvPr id="5" name="Diagramma 4"/>
          <p:cNvGraphicFramePr/>
          <p:nvPr/>
        </p:nvGraphicFramePr>
        <p:xfrm>
          <a:off x="1443865" y="3501008"/>
          <a:ext cx="64560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3" name="CasellaDiTesto 5"/>
          <p:cNvSpPr txBox="1">
            <a:spLocks noChangeArrowheads="1"/>
          </p:cNvSpPr>
          <p:nvPr/>
        </p:nvSpPr>
        <p:spPr bwMode="auto">
          <a:xfrm>
            <a:off x="2051720" y="4158437"/>
            <a:ext cx="5040560" cy="369332"/>
          </a:xfrm>
          <a:prstGeom prst="rect">
            <a:avLst/>
          </a:prstGeom>
          <a:noFill/>
          <a:ln w="9525">
            <a:noFill/>
            <a:miter lim="800000"/>
            <a:headEnd/>
            <a:tailEnd/>
          </a:ln>
        </p:spPr>
        <p:txBody>
          <a:bodyPr>
            <a:spAutoFit/>
          </a:bodyPr>
          <a:lstStyle/>
          <a:p>
            <a:pPr eaLnBrk="1" hangingPunct="1">
              <a:defRPr/>
            </a:pPr>
            <a:r>
              <a:rPr lang="it-IT"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MATURAZIONE CRITICA DELLA DISCIPLINA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t-IT" altLang="it-IT" sz="2800" dirty="0" smtClean="0">
                <a:solidFill>
                  <a:srgbClr val="FFCC99"/>
                </a:solidFill>
              </a:rPr>
              <a:t>Approccio globale e multidimensionale</a:t>
            </a:r>
          </a:p>
        </p:txBody>
      </p:sp>
      <p:sp>
        <p:nvSpPr>
          <p:cNvPr id="5" name="Freccia a sinistra 4"/>
          <p:cNvSpPr/>
          <p:nvPr/>
        </p:nvSpPr>
        <p:spPr>
          <a:xfrm>
            <a:off x="4788024" y="1610514"/>
            <a:ext cx="3672408" cy="1800200"/>
          </a:xfrm>
          <a:prstGeom prst="leftArrow">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it-IT" sz="1400" i="1" dirty="0">
                <a:solidFill>
                  <a:srgbClr val="422C16"/>
                </a:solidFill>
              </a:rPr>
              <a:t>I Mondi vitali</a:t>
            </a:r>
          </a:p>
          <a:p>
            <a:pPr algn="ctr" eaLnBrk="1" hangingPunct="1">
              <a:defRPr/>
            </a:pPr>
            <a:r>
              <a:rPr lang="it-IT" sz="1200" dirty="0">
                <a:solidFill>
                  <a:srgbClr val="422C16"/>
                </a:solidFill>
              </a:rPr>
              <a:t>Contesti e legami in cui vive la persona</a:t>
            </a:r>
          </a:p>
          <a:p>
            <a:pPr algn="r" eaLnBrk="1" hangingPunct="1">
              <a:defRPr/>
            </a:pPr>
            <a:r>
              <a:rPr lang="it-IT" sz="1200" dirty="0" err="1">
                <a:solidFill>
                  <a:srgbClr val="422C16"/>
                </a:solidFill>
              </a:rPr>
              <a:t>Habermas</a:t>
            </a:r>
            <a:endParaRPr lang="it-IT" sz="1200" dirty="0">
              <a:solidFill>
                <a:srgbClr val="422C16"/>
              </a:solidFill>
            </a:endParaRPr>
          </a:p>
        </p:txBody>
      </p:sp>
      <p:sp>
        <p:nvSpPr>
          <p:cNvPr id="6150" name="Rettangolo 6"/>
          <p:cNvSpPr>
            <a:spLocks noChangeArrowheads="1"/>
          </p:cNvSpPr>
          <p:nvPr/>
        </p:nvSpPr>
        <p:spPr bwMode="auto">
          <a:xfrm>
            <a:off x="323850" y="1846263"/>
            <a:ext cx="4572000" cy="585787"/>
          </a:xfrm>
          <a:prstGeom prst="rect">
            <a:avLst/>
          </a:prstGeom>
          <a:noFill/>
          <a:ln w="9525">
            <a:noFill/>
            <a:miter lim="800000"/>
            <a:headEnd/>
            <a:tailEnd/>
          </a:ln>
        </p:spPr>
        <p:txBody>
          <a:bodyPr>
            <a:spAutoFit/>
          </a:bodyPr>
          <a:lstStyle/>
          <a:p>
            <a:pPr algn="ctr" eaLnBrk="1" hangingPunct="1"/>
            <a:r>
              <a:rPr lang="it-IT" altLang="it-IT" sz="1600"/>
              <a:t>considerare la persona nella sua globalità e nel suo sistema di relazioni</a:t>
            </a:r>
          </a:p>
        </p:txBody>
      </p:sp>
      <p:sp>
        <p:nvSpPr>
          <p:cNvPr id="8" name="Freccia in giù 7"/>
          <p:cNvSpPr/>
          <p:nvPr/>
        </p:nvSpPr>
        <p:spPr>
          <a:xfrm>
            <a:off x="2123728" y="2636912"/>
            <a:ext cx="720080" cy="432048"/>
          </a:xfrm>
          <a:prstGeom prst="downArrow">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it-IT" dirty="0"/>
          </a:p>
        </p:txBody>
      </p:sp>
      <p:sp>
        <p:nvSpPr>
          <p:cNvPr id="6154" name="Rettangolo 8"/>
          <p:cNvSpPr>
            <a:spLocks noChangeArrowheads="1"/>
          </p:cNvSpPr>
          <p:nvPr/>
        </p:nvSpPr>
        <p:spPr bwMode="auto">
          <a:xfrm>
            <a:off x="179388" y="3359150"/>
            <a:ext cx="8713787" cy="307975"/>
          </a:xfrm>
          <a:prstGeom prst="rect">
            <a:avLst/>
          </a:prstGeom>
          <a:noFill/>
          <a:ln w="9525">
            <a:noFill/>
            <a:miter lim="800000"/>
            <a:headEnd/>
            <a:tailEnd/>
          </a:ln>
        </p:spPr>
        <p:txBody>
          <a:bodyPr>
            <a:spAutoFit/>
          </a:bodyPr>
          <a:lstStyle/>
          <a:p>
            <a:pPr eaLnBrk="1" hangingPunct="1"/>
            <a:r>
              <a:rPr lang="it-IT" altLang="it-IT" sz="1400"/>
              <a:t>concezione globale, integrata e multidimensionale dell’intervento che guarda a un </a:t>
            </a:r>
          </a:p>
        </p:txBody>
      </p:sp>
      <p:graphicFrame>
        <p:nvGraphicFramePr>
          <p:cNvPr id="10" name="Diagramma 9"/>
          <p:cNvGraphicFramePr/>
          <p:nvPr/>
        </p:nvGraphicFramePr>
        <p:xfrm>
          <a:off x="4644008" y="3989288"/>
          <a:ext cx="4320480" cy="2320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sellaDiTesto 11"/>
          <p:cNvSpPr txBox="1"/>
          <p:nvPr/>
        </p:nvSpPr>
        <p:spPr>
          <a:xfrm>
            <a:off x="107950" y="4005263"/>
            <a:ext cx="4392613" cy="2308225"/>
          </a:xfrm>
          <a:prstGeom prst="rect">
            <a:avLst/>
          </a:prstGeom>
          <a:noFill/>
        </p:spPr>
        <p:txBody>
          <a:bodyPr>
            <a:spAutoFit/>
          </a:bodyPr>
          <a:lstStyle/>
          <a:p>
            <a:pPr algn="just" eaLnBrk="1" hangingPunct="1">
              <a:defRPr/>
            </a:pPr>
            <a:r>
              <a:rPr lang="it-IT" sz="1600" b="1" dirty="0">
                <a:solidFill>
                  <a:srgbClr val="C00000"/>
                </a:solidFill>
                <a:effectLst>
                  <a:outerShdw blurRad="38100" dist="38100" dir="2700000" algn="tl">
                    <a:srgbClr val="000000">
                      <a:alpha val="43137"/>
                    </a:srgbClr>
                  </a:outerShdw>
                </a:effectLst>
              </a:rPr>
              <a:t>APPROCCIO ECOLOGICO NEL LAVORO EDUCATIVO</a:t>
            </a:r>
          </a:p>
          <a:p>
            <a:pPr algn="just" eaLnBrk="1" hangingPunct="1">
              <a:defRPr/>
            </a:pPr>
            <a:r>
              <a:rPr lang="it-IT" sz="1600" dirty="0"/>
              <a:t>in cui il soggetto disabile è attore e partecipe nella costruzione e realizzazione del suo progetto di vita. La Pedagogia Speciale non è limitata alla sola didattica, ma si estende alla vita sociale perché riguarda tutti gli apprendimenti nella prospettiva di un progetto di vita.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t-IT" altLang="it-IT" sz="2800" dirty="0" smtClean="0">
                <a:solidFill>
                  <a:srgbClr val="FFCC99"/>
                </a:solidFill>
              </a:rPr>
              <a:t>Pedagogia Speciale e BES</a:t>
            </a:r>
          </a:p>
        </p:txBody>
      </p:sp>
      <p:sp>
        <p:nvSpPr>
          <p:cNvPr id="7171" name="Segnaposto contenuto 2"/>
          <p:cNvSpPr>
            <a:spLocks noGrp="1"/>
          </p:cNvSpPr>
          <p:nvPr>
            <p:ph idx="1"/>
          </p:nvPr>
        </p:nvSpPr>
        <p:spPr>
          <a:xfrm>
            <a:off x="457200" y="1782762"/>
            <a:ext cx="8229600" cy="4718071"/>
          </a:xfrm>
        </p:spPr>
        <p:txBody>
          <a:bodyPr>
            <a:noAutofit/>
          </a:bodyPr>
          <a:lstStyle/>
          <a:p>
            <a:pPr marL="0" indent="0" algn="just">
              <a:lnSpc>
                <a:spcPct val="150000"/>
              </a:lnSpc>
              <a:buFontTx/>
              <a:buNone/>
            </a:pPr>
            <a:r>
              <a:rPr lang="it-IT" altLang="it-IT" sz="1600" dirty="0" smtClean="0"/>
              <a:t>La specificità della Pedagogia Speciale risiede in quel campo di indagine in cui sono compresi i </a:t>
            </a:r>
            <a:r>
              <a:rPr lang="it-IT" altLang="it-IT" sz="1600" b="1" i="1" dirty="0" smtClean="0">
                <a:solidFill>
                  <a:srgbClr val="00B050"/>
                </a:solidFill>
              </a:rPr>
              <a:t>Bisogni Educativi Speciali (BES)</a:t>
            </a:r>
          </a:p>
          <a:p>
            <a:pPr marL="0" indent="0" algn="just">
              <a:lnSpc>
                <a:spcPct val="150000"/>
              </a:lnSpc>
              <a:buFontTx/>
              <a:buNone/>
            </a:pPr>
            <a:endParaRPr lang="it-IT" altLang="it-IT" sz="1600" dirty="0" smtClean="0"/>
          </a:p>
          <a:p>
            <a:pPr marL="0" indent="0" algn="just">
              <a:lnSpc>
                <a:spcPct val="150000"/>
              </a:lnSpc>
              <a:buFontTx/>
              <a:buNone/>
            </a:pPr>
            <a:r>
              <a:rPr lang="it-IT" altLang="it-IT" sz="1600" i="1" dirty="0" smtClean="0"/>
              <a:t>Un bambino ha un BES quando il suo funzionamento nell’apprendimento e nello sviluppo incontra qualche difficoltà, non va bene, di conseguenza gli deve essere data un’educazione speciale, più efficace, più specifica attraverso l’integrazione e l’inclusione.</a:t>
            </a:r>
          </a:p>
          <a:p>
            <a:pPr marL="0" indent="0" algn="just">
              <a:lnSpc>
                <a:spcPct val="150000"/>
              </a:lnSpc>
              <a:buFontTx/>
              <a:buNone/>
            </a:pPr>
            <a:r>
              <a:rPr lang="it-IT" altLang="it-IT" sz="1600" i="1" dirty="0" smtClean="0"/>
              <a:t>                                                                                                                                </a:t>
            </a:r>
            <a:r>
              <a:rPr lang="it-IT" altLang="it-IT" sz="1600" dirty="0" smtClean="0"/>
              <a:t>(OMS, ICF-CY, 2007)</a:t>
            </a:r>
          </a:p>
          <a:p>
            <a:pPr marL="0" indent="0" algn="just">
              <a:lnSpc>
                <a:spcPct val="150000"/>
              </a:lnSpc>
              <a:buFontTx/>
              <a:buNone/>
            </a:pPr>
            <a:endParaRPr lang="it-IT" altLang="it-IT" sz="1600" dirty="0" smtClean="0"/>
          </a:p>
          <a:p>
            <a:pPr marL="0" indent="0" algn="just">
              <a:lnSpc>
                <a:spcPct val="150000"/>
              </a:lnSpc>
              <a:buFontTx/>
              <a:buNone/>
            </a:pPr>
            <a:r>
              <a:rPr lang="it-IT" altLang="it-IT" sz="1600" i="1" dirty="0" smtClean="0"/>
              <a:t>BES è una qualsiasi difficoltà evolutiva, in ambito educativo e di apprendimento, espressa in un funzionamento problematico indipendentemente dall’eziologia, e che necessita di una risposta formativa individualizzata.</a:t>
            </a:r>
          </a:p>
          <a:p>
            <a:pPr marL="0" indent="0" algn="just">
              <a:lnSpc>
                <a:spcPct val="150000"/>
              </a:lnSpc>
              <a:buFontTx/>
              <a:buNone/>
            </a:pPr>
            <a:r>
              <a:rPr lang="it-IT" altLang="it-IT" sz="1600" dirty="0" smtClean="0"/>
              <a:t>                                                                                                                                              (</a:t>
            </a:r>
            <a:r>
              <a:rPr lang="it-IT" altLang="it-IT" sz="1600" dirty="0" err="1" smtClean="0"/>
              <a:t>Ianes</a:t>
            </a:r>
            <a:r>
              <a:rPr lang="it-IT" altLang="it-IT" sz="1600" dirty="0" smtClean="0"/>
              <a:t>, 2005)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t-IT" altLang="it-IT" sz="2800" dirty="0" smtClean="0">
                <a:solidFill>
                  <a:srgbClr val="FFCC99"/>
                </a:solidFill>
              </a:rPr>
              <a:t>I Bisogni Educativi Speciali</a:t>
            </a:r>
          </a:p>
        </p:txBody>
      </p:sp>
      <p:sp>
        <p:nvSpPr>
          <p:cNvPr id="8195" name="Segnaposto contenuto 2"/>
          <p:cNvSpPr>
            <a:spLocks noGrp="1"/>
          </p:cNvSpPr>
          <p:nvPr>
            <p:ph idx="1"/>
          </p:nvPr>
        </p:nvSpPr>
        <p:spPr>
          <a:xfrm>
            <a:off x="457200" y="1782763"/>
            <a:ext cx="8229600" cy="4718071"/>
          </a:xfrm>
        </p:spPr>
        <p:txBody>
          <a:bodyPr>
            <a:noAutofit/>
          </a:bodyPr>
          <a:lstStyle/>
          <a:p>
            <a:pPr marL="0" indent="0" algn="just">
              <a:lnSpc>
                <a:spcPct val="150000"/>
              </a:lnSpc>
              <a:buFontTx/>
              <a:buNone/>
            </a:pPr>
            <a:r>
              <a:rPr lang="it-IT" altLang="it-IT" sz="1800" dirty="0" smtClean="0"/>
              <a:t>I Bisogni Educativi Speciali valgono per tutti, ma per alcuni in modo più ampio.</a:t>
            </a:r>
          </a:p>
          <a:p>
            <a:pPr marL="0" indent="0" algn="just">
              <a:lnSpc>
                <a:spcPct val="150000"/>
              </a:lnSpc>
              <a:buFontTx/>
              <a:buNone/>
            </a:pPr>
            <a:endParaRPr lang="it-IT" altLang="it-IT" sz="1800" dirty="0" smtClean="0"/>
          </a:p>
          <a:p>
            <a:pPr marL="0" indent="0" algn="just">
              <a:lnSpc>
                <a:spcPct val="150000"/>
              </a:lnSpc>
              <a:buFontTx/>
              <a:buNone/>
            </a:pPr>
            <a:endParaRPr lang="it-IT" altLang="it-IT" sz="1800" dirty="0" smtClean="0"/>
          </a:p>
          <a:p>
            <a:pPr marL="0" indent="0" algn="just">
              <a:lnSpc>
                <a:spcPct val="150000"/>
              </a:lnSpc>
              <a:buFontTx/>
              <a:buNone/>
            </a:pPr>
            <a:endParaRPr lang="it-IT" altLang="it-IT" sz="1800" dirty="0" smtClean="0"/>
          </a:p>
          <a:p>
            <a:pPr marL="0" indent="0" algn="just">
              <a:lnSpc>
                <a:spcPct val="150000"/>
              </a:lnSpc>
              <a:buFontTx/>
              <a:buNone/>
            </a:pPr>
            <a:endParaRPr lang="it-IT" altLang="it-IT" sz="1800" dirty="0" smtClean="0"/>
          </a:p>
          <a:p>
            <a:pPr marL="0" indent="0" algn="just">
              <a:lnSpc>
                <a:spcPct val="150000"/>
              </a:lnSpc>
              <a:buFontTx/>
              <a:buNone/>
            </a:pPr>
            <a:endParaRPr lang="it-IT" altLang="it-IT" sz="1800" dirty="0" smtClean="0"/>
          </a:p>
          <a:p>
            <a:pPr marL="0" indent="0" algn="just">
              <a:lnSpc>
                <a:spcPct val="150000"/>
              </a:lnSpc>
              <a:buFontTx/>
              <a:buNone/>
            </a:pPr>
            <a:endParaRPr lang="it-IT" altLang="it-IT" sz="1800" dirty="0" smtClean="0"/>
          </a:p>
          <a:p>
            <a:pPr marL="0" indent="0" algn="just">
              <a:lnSpc>
                <a:spcPct val="150000"/>
              </a:lnSpc>
              <a:buFontTx/>
              <a:buNone/>
            </a:pPr>
            <a:r>
              <a:rPr lang="it-IT" altLang="it-IT" sz="1800" dirty="0" smtClean="0"/>
              <a:t>La sfida è rendere le risposte speciali </a:t>
            </a:r>
            <a:r>
              <a:rPr lang="it-IT" altLang="it-IT" sz="1800" i="1" dirty="0" smtClean="0"/>
              <a:t>«</a:t>
            </a:r>
            <a:r>
              <a:rPr lang="it-IT" altLang="it-IT" sz="1800" i="1" dirty="0" err="1" smtClean="0"/>
              <a:t>Speciali</a:t>
            </a:r>
            <a:r>
              <a:rPr lang="it-IT" altLang="it-IT" sz="1800" i="1" dirty="0" smtClean="0"/>
              <a:t> Normalità»</a:t>
            </a:r>
            <a:r>
              <a:rPr lang="it-IT" altLang="it-IT" sz="1800" dirty="0" smtClean="0"/>
              <a:t>,</a:t>
            </a:r>
            <a:r>
              <a:rPr lang="it-IT" altLang="it-IT" sz="1800" i="1" dirty="0" smtClean="0"/>
              <a:t> </a:t>
            </a:r>
            <a:r>
              <a:rPr lang="it-IT" altLang="it-IT" sz="1800" dirty="0" smtClean="0"/>
              <a:t>cioè un arricchimento della normalità e non un allontanamento da essa, da quella quotidianità comune che dovrebbe abbracciarci tutti (</a:t>
            </a:r>
            <a:r>
              <a:rPr lang="it-IT" altLang="it-IT" sz="1800" dirty="0" err="1" smtClean="0"/>
              <a:t>Ianes</a:t>
            </a:r>
            <a:r>
              <a:rPr lang="it-IT" altLang="it-IT" sz="1800" dirty="0" smtClean="0"/>
              <a:t>, 2006).</a:t>
            </a:r>
          </a:p>
        </p:txBody>
      </p:sp>
      <p:pic>
        <p:nvPicPr>
          <p:cNvPr id="2" name="Immagine 1"/>
          <p:cNvPicPr>
            <a:picLocks noChangeAspect="1"/>
          </p:cNvPicPr>
          <p:nvPr/>
        </p:nvPicPr>
        <p:blipFill>
          <a:blip r:embed="rId2"/>
          <a:stretch>
            <a:fillRect/>
          </a:stretch>
        </p:blipFill>
        <p:spPr>
          <a:xfrm>
            <a:off x="2643174" y="2420888"/>
            <a:ext cx="3786214" cy="25797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t-IT" altLang="it-IT" sz="2800" dirty="0" smtClean="0">
                <a:solidFill>
                  <a:srgbClr val="FFCC99"/>
                </a:solidFill>
              </a:rPr>
              <a:t>Bisogni Educativi Speciali</a:t>
            </a:r>
          </a:p>
        </p:txBody>
      </p:sp>
      <p:graphicFrame>
        <p:nvGraphicFramePr>
          <p:cNvPr id="4" name="Diagramma 3"/>
          <p:cNvGraphicFramePr/>
          <p:nvPr/>
        </p:nvGraphicFramePr>
        <p:xfrm>
          <a:off x="285720" y="1643050"/>
          <a:ext cx="5280248" cy="304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5580113" y="2204864"/>
            <a:ext cx="3312367" cy="2600712"/>
          </a:xfrm>
          <a:prstGeom prst="rect">
            <a:avLst/>
          </a:prstGeom>
          <a:noFill/>
        </p:spPr>
        <p:txBody>
          <a:bodyPr>
            <a:spAutoFit/>
          </a:bodyPr>
          <a:lstStyle/>
          <a:p>
            <a:pPr algn="ctr" eaLnBrk="1" hangingPunct="1">
              <a:defRPr/>
            </a:pPr>
            <a:r>
              <a:rPr lang="it-IT"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OBIETTIVO</a:t>
            </a:r>
          </a:p>
          <a:p>
            <a:pPr algn="ctr" eaLnBrk="1" hangingPunct="1">
              <a:lnSpc>
                <a:spcPct val="150000"/>
              </a:lnSpc>
              <a:defRPr/>
            </a:pPr>
            <a:r>
              <a:rPr lang="it-IT" sz="1400" dirty="0"/>
              <a:t>offrire proposte di educazione e d'istruzione in grado di consentire lo sviluppo delle potenzialità di cui dispongono, di realizzare il più alto grado di autonomia e partecipazione sociale auspicabile rispetto alla situazione di disabilità</a:t>
            </a:r>
          </a:p>
        </p:txBody>
      </p:sp>
      <p:sp>
        <p:nvSpPr>
          <p:cNvPr id="6" name="CasellaDiTesto 5"/>
          <p:cNvSpPr txBox="1"/>
          <p:nvPr/>
        </p:nvSpPr>
        <p:spPr>
          <a:xfrm>
            <a:off x="107504" y="4797152"/>
            <a:ext cx="8856984" cy="1631216"/>
          </a:xfrm>
          <a:prstGeom prst="rect">
            <a:avLst/>
          </a:prstGeom>
          <a:noFill/>
        </p:spPr>
        <p:txBody>
          <a:bodyPr>
            <a:spAutoFit/>
          </a:bodyPr>
          <a:lstStyle/>
          <a:p>
            <a:pPr algn="just" eaLnBrk="1" hangingPunct="1">
              <a:defRPr/>
            </a:pPr>
            <a:r>
              <a:rPr lang="it-IT"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RISCHI</a:t>
            </a:r>
          </a:p>
          <a:p>
            <a:pPr algn="just" eaLnBrk="1" hangingPunct="1">
              <a:lnSpc>
                <a:spcPct val="150000"/>
              </a:lnSpc>
              <a:buFont typeface="Arial" pitchFamily="34" charset="0"/>
              <a:buChar char="•"/>
              <a:defRPr/>
            </a:pPr>
            <a:r>
              <a:rPr lang="it-IT" sz="1400" dirty="0"/>
              <a:t> creare luoghi speciali, separati</a:t>
            </a:r>
          </a:p>
          <a:p>
            <a:pPr algn="just" eaLnBrk="1" hangingPunct="1">
              <a:lnSpc>
                <a:spcPct val="150000"/>
              </a:lnSpc>
              <a:buFont typeface="Arial" pitchFamily="34" charset="0"/>
              <a:buChar char="•"/>
              <a:defRPr/>
            </a:pPr>
            <a:r>
              <a:rPr lang="it-IT" sz="1400" dirty="0"/>
              <a:t> pensare che le risposte educative siano collegate in modo unidimensionale alla tipologia del deficit</a:t>
            </a:r>
          </a:p>
          <a:p>
            <a:pPr algn="just" eaLnBrk="1" hangingPunct="1">
              <a:lnSpc>
                <a:spcPct val="150000"/>
              </a:lnSpc>
              <a:buFont typeface="Arial" pitchFamily="34" charset="0"/>
              <a:buChar char="•"/>
              <a:defRPr/>
            </a:pPr>
            <a:r>
              <a:rPr lang="it-IT" sz="1400" dirty="0"/>
              <a:t> eccessiva programmazione e interventi fortemente individualizzati possono isolare l’alunno togliendo significato alla sua permanenza nella classe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75000"/>
            </a:schemeClr>
          </a:solidFill>
        </p:spPr>
        <p:txBody>
          <a:bodyPr/>
          <a:lstStyle/>
          <a:p>
            <a:r>
              <a:rPr lang="it-IT" dirty="0" smtClean="0">
                <a:solidFill>
                  <a:schemeClr val="bg1"/>
                </a:solidFill>
              </a:rPr>
              <a:t>Bisogni Educativi Speciali</a:t>
            </a:r>
            <a:endParaRPr lang="it-IT" dirty="0">
              <a:solidFill>
                <a:schemeClr val="bg1"/>
              </a:solidFill>
            </a:endParaRPr>
          </a:p>
        </p:txBody>
      </p:sp>
      <p:sp>
        <p:nvSpPr>
          <p:cNvPr id="3" name="Segnaposto contenuto 2"/>
          <p:cNvSpPr>
            <a:spLocks noGrp="1"/>
          </p:cNvSpPr>
          <p:nvPr>
            <p:ph idx="1"/>
          </p:nvPr>
        </p:nvSpPr>
        <p:spPr>
          <a:xfrm>
            <a:off x="467544" y="1700808"/>
            <a:ext cx="8229600" cy="4525963"/>
          </a:xfrm>
          <a:blipFill>
            <a:blip r:embed="rId2" cstate="print"/>
            <a:tile tx="0" ty="0" sx="100000" sy="100000" flip="none" algn="tl"/>
          </a:blipFill>
        </p:spPr>
        <p:txBody>
          <a:bodyPr>
            <a:normAutofit/>
          </a:bodyPr>
          <a:lstStyle/>
          <a:p>
            <a:pPr algn="ctr">
              <a:buNone/>
            </a:pPr>
            <a:endParaRPr lang="it-IT" dirty="0" smtClean="0"/>
          </a:p>
          <a:p>
            <a:pPr algn="ctr">
              <a:buNone/>
            </a:pPr>
            <a:r>
              <a:rPr lang="it-IT" dirty="0" smtClean="0"/>
              <a:t>I </a:t>
            </a:r>
            <a:r>
              <a:rPr lang="it-IT" b="1" dirty="0" smtClean="0">
                <a:solidFill>
                  <a:srgbClr val="FF0000"/>
                </a:solidFill>
              </a:rPr>
              <a:t>B</a:t>
            </a:r>
            <a:r>
              <a:rPr lang="it-IT" dirty="0" smtClean="0"/>
              <a:t>isogni</a:t>
            </a:r>
            <a:r>
              <a:rPr lang="it-IT" b="1" dirty="0" smtClean="0"/>
              <a:t> </a:t>
            </a:r>
            <a:r>
              <a:rPr lang="it-IT" b="1" dirty="0" smtClean="0">
                <a:solidFill>
                  <a:srgbClr val="FF0000"/>
                </a:solidFill>
              </a:rPr>
              <a:t>E</a:t>
            </a:r>
            <a:r>
              <a:rPr lang="it-IT" dirty="0" smtClean="0"/>
              <a:t>ducativi</a:t>
            </a:r>
            <a:r>
              <a:rPr lang="it-IT" b="1" dirty="0" smtClean="0"/>
              <a:t> </a:t>
            </a:r>
            <a:r>
              <a:rPr lang="it-IT" b="1" dirty="0" smtClean="0">
                <a:solidFill>
                  <a:srgbClr val="FF0000"/>
                </a:solidFill>
              </a:rPr>
              <a:t>S</a:t>
            </a:r>
            <a:r>
              <a:rPr lang="it-IT" dirty="0" smtClean="0"/>
              <a:t>peciali</a:t>
            </a:r>
            <a:r>
              <a:rPr lang="it-IT" b="1" dirty="0" smtClean="0"/>
              <a:t> </a:t>
            </a:r>
            <a:r>
              <a:rPr lang="it-IT" dirty="0" smtClean="0"/>
              <a:t>rappresentano una </a:t>
            </a:r>
            <a:r>
              <a:rPr lang="it-IT" i="1" u="sng" dirty="0" smtClean="0"/>
              <a:t>macrocategoria</a:t>
            </a:r>
            <a:r>
              <a:rPr lang="it-IT" dirty="0" smtClean="0"/>
              <a:t> che comprende tutte le possibili circostanze in cui sussistono  difficoltà apprenditive ed educative.</a:t>
            </a:r>
          </a:p>
          <a:p>
            <a:pPr algn="ctr">
              <a:buNone/>
            </a:pPr>
            <a:r>
              <a:rPr lang="it-IT" sz="4800" dirty="0" smtClean="0">
                <a:solidFill>
                  <a:srgbClr val="FF0000"/>
                </a:solidFill>
              </a:rPr>
              <a:t>B.E.S.</a:t>
            </a:r>
          </a:p>
          <a:p>
            <a:pPr algn="ctr">
              <a:buNone/>
            </a:pPr>
            <a:endParaRPr lang="it-IT"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a:ln>
            <a:solidFill>
              <a:srgbClr val="FF0000"/>
            </a:solidFill>
          </a:ln>
        </p:spPr>
        <p:txBody>
          <a:bodyPr/>
          <a:lstStyle/>
          <a:p>
            <a:pPr algn="ctr">
              <a:buNone/>
            </a:pPr>
            <a:endParaRPr lang="it-IT" b="1" u="sng" dirty="0" smtClean="0">
              <a:solidFill>
                <a:srgbClr val="FF0000"/>
              </a:solidFill>
            </a:endParaRPr>
          </a:p>
          <a:p>
            <a:pPr algn="ctr">
              <a:buNone/>
            </a:pPr>
            <a:r>
              <a:rPr lang="it-IT" dirty="0" smtClean="0"/>
              <a:t>La </a:t>
            </a:r>
            <a:r>
              <a:rPr lang="it-IT" dirty="0" smtClean="0">
                <a:solidFill>
                  <a:srgbClr val="FF0000"/>
                </a:solidFill>
              </a:rPr>
              <a:t>D</a:t>
            </a:r>
            <a:r>
              <a:rPr lang="it-IT" dirty="0" smtClean="0"/>
              <a:t>idattica</a:t>
            </a:r>
            <a:r>
              <a:rPr lang="it-IT" dirty="0" smtClean="0">
                <a:solidFill>
                  <a:srgbClr val="FF0000"/>
                </a:solidFill>
              </a:rPr>
              <a:t> S</a:t>
            </a:r>
            <a:r>
              <a:rPr lang="it-IT" dirty="0" smtClean="0"/>
              <a:t>peciale</a:t>
            </a:r>
            <a:r>
              <a:rPr lang="it-IT" dirty="0" smtClean="0">
                <a:solidFill>
                  <a:srgbClr val="FF0000"/>
                </a:solidFill>
              </a:rPr>
              <a:t> </a:t>
            </a:r>
            <a:r>
              <a:rPr lang="it-IT" dirty="0" smtClean="0"/>
              <a:t>si occupa del processo di insegnamento in circostanze formative caratterizzate dalla presenza di </a:t>
            </a:r>
            <a:r>
              <a:rPr lang="it-IT" i="1" u="sng" dirty="0" smtClean="0">
                <a:solidFill>
                  <a:srgbClr val="FF0000"/>
                </a:solidFill>
              </a:rPr>
              <a:t>condizioni/bisogni particolari</a:t>
            </a:r>
            <a:r>
              <a:rPr lang="it-IT" i="1" dirty="0" smtClean="0">
                <a:solidFill>
                  <a:srgbClr val="FF0000"/>
                </a:solidFill>
              </a:rPr>
              <a:t> </a:t>
            </a:r>
          </a:p>
          <a:p>
            <a:pPr algn="ctr">
              <a:buNone/>
            </a:pPr>
            <a:r>
              <a:rPr lang="it-IT" dirty="0" smtClean="0"/>
              <a:t>che richiedono </a:t>
            </a:r>
          </a:p>
          <a:p>
            <a:pPr algn="ctr">
              <a:buNone/>
            </a:pPr>
            <a:r>
              <a:rPr lang="it-IT" u="sng" dirty="0" smtClean="0">
                <a:solidFill>
                  <a:srgbClr val="FF0000"/>
                </a:solidFill>
              </a:rPr>
              <a:t>risposte didattiche</a:t>
            </a:r>
            <a:r>
              <a:rPr lang="it-IT" dirty="0" smtClean="0">
                <a:solidFill>
                  <a:srgbClr val="FF0000"/>
                </a:solidFill>
              </a:rPr>
              <a:t> </a:t>
            </a:r>
            <a:r>
              <a:rPr lang="it-IT" dirty="0" smtClean="0"/>
              <a:t>specifiche e congrue.</a:t>
            </a:r>
            <a:endParaRPr lang="it-IT" dirty="0">
              <a:solidFill>
                <a:srgbClr val="0000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42852"/>
            <a:ext cx="8136904" cy="1008112"/>
          </a:xfrm>
          <a:solidFill>
            <a:schemeClr val="tx2">
              <a:lumMod val="75000"/>
            </a:schemeClr>
          </a:solidFill>
        </p:spPr>
        <p:txBody>
          <a:bodyPr/>
          <a:lstStyle/>
          <a:p>
            <a:r>
              <a:rPr lang="it-IT" dirty="0" smtClean="0">
                <a:solidFill>
                  <a:schemeClr val="bg1"/>
                </a:solidFill>
              </a:rPr>
              <a:t>Bisogni Educativi Speciali</a:t>
            </a:r>
            <a:endParaRPr lang="it-IT" dirty="0">
              <a:solidFill>
                <a:schemeClr val="bg1"/>
              </a:solidFill>
            </a:endParaRPr>
          </a:p>
        </p:txBody>
      </p:sp>
      <p:graphicFrame>
        <p:nvGraphicFramePr>
          <p:cNvPr id="5" name="Segnaposto contenuto 4"/>
          <p:cNvGraphicFramePr>
            <a:graphicFrameLocks noGrp="1"/>
          </p:cNvGraphicFramePr>
          <p:nvPr>
            <p:ph idx="1"/>
          </p:nvPr>
        </p:nvGraphicFramePr>
        <p:xfrm>
          <a:off x="179512" y="1214422"/>
          <a:ext cx="8712968" cy="5382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75000"/>
            </a:schemeClr>
          </a:solidFill>
        </p:spPr>
        <p:txBody>
          <a:bodyPr/>
          <a:lstStyle/>
          <a:p>
            <a:r>
              <a:rPr lang="it-IT" dirty="0" smtClean="0">
                <a:solidFill>
                  <a:schemeClr val="bg1"/>
                </a:solidFill>
              </a:rPr>
              <a:t>Bisogni Educativi Speciali</a:t>
            </a:r>
            <a:endParaRPr lang="it-IT" dirty="0">
              <a:solidFill>
                <a:schemeClr val="bg1"/>
              </a:solidFill>
            </a:endParaRPr>
          </a:p>
        </p:txBody>
      </p:sp>
      <p:sp>
        <p:nvSpPr>
          <p:cNvPr id="3" name="Segnaposto contenuto 2"/>
          <p:cNvSpPr>
            <a:spLocks noGrp="1"/>
          </p:cNvSpPr>
          <p:nvPr>
            <p:ph idx="1"/>
          </p:nvPr>
        </p:nvSpPr>
        <p:spPr>
          <a:xfrm>
            <a:off x="539552" y="1556792"/>
            <a:ext cx="8229600" cy="4525963"/>
          </a:xfrm>
          <a:blipFill>
            <a:blip r:embed="rId2" cstate="print"/>
            <a:tile tx="0" ty="0" sx="100000" sy="100000" flip="none" algn="tl"/>
          </a:blipFill>
        </p:spPr>
        <p:txBody>
          <a:bodyPr>
            <a:normAutofit/>
          </a:bodyPr>
          <a:lstStyle/>
          <a:p>
            <a:pPr marL="514350" indent="-514350" algn="ctr">
              <a:buNone/>
            </a:pPr>
            <a:r>
              <a:rPr lang="it-IT" sz="4000" i="1" dirty="0" smtClean="0">
                <a:solidFill>
                  <a:srgbClr val="FF0000"/>
                </a:solidFill>
              </a:rPr>
              <a:t>Comprendono … </a:t>
            </a:r>
            <a:endParaRPr lang="it-IT" sz="4000" i="1" dirty="0">
              <a:solidFill>
                <a:srgbClr val="FF0000"/>
              </a:solidFill>
            </a:endParaRPr>
          </a:p>
        </p:txBody>
      </p:sp>
      <p:graphicFrame>
        <p:nvGraphicFramePr>
          <p:cNvPr id="4" name="Diagramma 3"/>
          <p:cNvGraphicFramePr/>
          <p:nvPr/>
        </p:nvGraphicFramePr>
        <p:xfrm>
          <a:off x="357158" y="2276872"/>
          <a:ext cx="853532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75000"/>
            </a:schemeClr>
          </a:solidFill>
        </p:spPr>
        <p:txBody>
          <a:bodyPr/>
          <a:lstStyle/>
          <a:p>
            <a:r>
              <a:rPr lang="it-IT" dirty="0" smtClean="0">
                <a:solidFill>
                  <a:schemeClr val="bg1"/>
                </a:solidFill>
              </a:rPr>
              <a:t>Bisogni Educativi Speciali</a:t>
            </a:r>
            <a:endParaRPr lang="it-IT" dirty="0">
              <a:solidFill>
                <a:schemeClr val="bg1"/>
              </a:solidFill>
            </a:endParaRPr>
          </a:p>
        </p:txBody>
      </p:sp>
      <p:sp>
        <p:nvSpPr>
          <p:cNvPr id="3" name="Segnaposto contenuto 2"/>
          <p:cNvSpPr>
            <a:spLocks noGrp="1"/>
          </p:cNvSpPr>
          <p:nvPr>
            <p:ph idx="1"/>
          </p:nvPr>
        </p:nvSpPr>
        <p:spPr>
          <a:blipFill>
            <a:blip r:embed="rId2" cstate="print"/>
            <a:tile tx="0" ty="0" sx="100000" sy="100000" flip="none" algn="tl"/>
          </a:blipFill>
        </p:spPr>
        <p:txBody>
          <a:bodyPr>
            <a:normAutofit lnSpcReduction="10000"/>
          </a:bodyPr>
          <a:lstStyle/>
          <a:p>
            <a:pPr algn="ctr">
              <a:buNone/>
            </a:pPr>
            <a:r>
              <a:rPr lang="it-IT" dirty="0" smtClean="0"/>
              <a:t>Con la sigla</a:t>
            </a:r>
            <a:r>
              <a:rPr lang="it-IT" dirty="0" smtClean="0">
                <a:solidFill>
                  <a:srgbClr val="FF0000"/>
                </a:solidFill>
              </a:rPr>
              <a:t> </a:t>
            </a:r>
            <a:r>
              <a:rPr lang="it-IT" i="1" dirty="0" smtClean="0">
                <a:solidFill>
                  <a:srgbClr val="FF0000"/>
                </a:solidFill>
              </a:rPr>
              <a:t>BES </a:t>
            </a:r>
            <a:r>
              <a:rPr lang="it-IT" i="1" dirty="0" smtClean="0">
                <a:solidFill>
                  <a:schemeClr val="tx1">
                    <a:lumMod val="95000"/>
                    <a:lumOff val="5000"/>
                  </a:schemeClr>
                </a:solidFill>
              </a:rPr>
              <a:t>(Bisogni Educativi Speciali)</a:t>
            </a:r>
            <a:r>
              <a:rPr lang="it-IT" dirty="0" smtClean="0">
                <a:solidFill>
                  <a:schemeClr val="tx1">
                    <a:lumMod val="95000"/>
                    <a:lumOff val="5000"/>
                  </a:schemeClr>
                </a:solidFill>
              </a:rPr>
              <a:t> </a:t>
            </a:r>
            <a:r>
              <a:rPr lang="it-IT" dirty="0" smtClean="0"/>
              <a:t>si fa riferimento a soggetti che: </a:t>
            </a:r>
          </a:p>
          <a:p>
            <a:pPr algn="ctr"/>
            <a:r>
              <a:rPr lang="it-IT" dirty="0" smtClean="0"/>
              <a:t>Presentano difficoltà che richiedono interventi personalizzati;</a:t>
            </a:r>
          </a:p>
          <a:p>
            <a:pPr algn="ctr"/>
            <a:r>
              <a:rPr lang="it-IT" dirty="0" smtClean="0"/>
              <a:t> Supportati o non supportati da una diagnosi medica e/o psicologica; </a:t>
            </a:r>
          </a:p>
          <a:p>
            <a:pPr algn="ctr">
              <a:buNone/>
            </a:pPr>
            <a:endParaRPr lang="it-IT" i="1" dirty="0" smtClean="0"/>
          </a:p>
          <a:p>
            <a:pPr algn="ctr">
              <a:buNone/>
            </a:pPr>
            <a:r>
              <a:rPr lang="it-IT" i="1" dirty="0" smtClean="0"/>
              <a:t>Difficoltà tali da far prefigurare un intervento mirato.</a:t>
            </a:r>
            <a:endParaRPr lang="it-IT"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75000"/>
            </a:schemeClr>
          </a:solidFill>
        </p:spPr>
        <p:txBody>
          <a:bodyPr/>
          <a:lstStyle/>
          <a:p>
            <a:r>
              <a:rPr lang="it-IT" dirty="0" smtClean="0">
                <a:solidFill>
                  <a:schemeClr val="bg1"/>
                </a:solidFill>
              </a:rPr>
              <a:t>Bisogni Educativi Speciali</a:t>
            </a:r>
            <a:endParaRPr lang="it-IT" dirty="0">
              <a:solidFill>
                <a:schemeClr val="bg1"/>
              </a:solidFill>
            </a:endParaRPr>
          </a:p>
        </p:txBody>
      </p:sp>
      <p:sp>
        <p:nvSpPr>
          <p:cNvPr id="3" name="Segnaposto contenuto 2"/>
          <p:cNvSpPr>
            <a:spLocks noGrp="1"/>
          </p:cNvSpPr>
          <p:nvPr>
            <p:ph idx="1"/>
          </p:nvPr>
        </p:nvSpPr>
        <p:spPr>
          <a:blipFill>
            <a:blip r:embed="rId2" cstate="print"/>
            <a:tile tx="0" ty="0" sx="100000" sy="100000" flip="none" algn="tl"/>
          </a:blipFill>
        </p:spPr>
        <p:txBody>
          <a:bodyPr>
            <a:noAutofit/>
          </a:bodyPr>
          <a:lstStyle/>
          <a:p>
            <a:pPr algn="just">
              <a:buFont typeface="Wingdings" pitchFamily="2" charset="2"/>
              <a:buChar char="v"/>
            </a:pPr>
            <a:r>
              <a:rPr lang="it-IT" sz="2200" i="1" dirty="0" smtClean="0">
                <a:solidFill>
                  <a:schemeClr val="tx2">
                    <a:lumMod val="50000"/>
                  </a:schemeClr>
                </a:solidFill>
              </a:rPr>
              <a:t>“Difficoltà nell’ambito dell’apprendimento”.</a:t>
            </a:r>
          </a:p>
          <a:p>
            <a:pPr algn="just">
              <a:buFont typeface="Wingdings" pitchFamily="2" charset="2"/>
              <a:buChar char="v"/>
            </a:pPr>
            <a:endParaRPr lang="it-IT" sz="2200" i="1" dirty="0" smtClean="0">
              <a:solidFill>
                <a:schemeClr val="tx2">
                  <a:lumMod val="50000"/>
                </a:schemeClr>
              </a:solidFill>
            </a:endParaRPr>
          </a:p>
          <a:p>
            <a:pPr algn="just">
              <a:buFont typeface="Wingdings" pitchFamily="2" charset="2"/>
              <a:buChar char="v"/>
            </a:pPr>
            <a:r>
              <a:rPr lang="it-IT" sz="2200" i="1" dirty="0" smtClean="0">
                <a:solidFill>
                  <a:schemeClr val="tx2">
                    <a:lumMod val="50000"/>
                  </a:schemeClr>
                </a:solidFill>
              </a:rPr>
              <a:t>“Alunni con disturbi dello spettro autistico, a partire dall’autismo più chiuso con ritardo mentale  fino alla sindrome di Asperger”.</a:t>
            </a:r>
            <a:endParaRPr lang="it-IT" sz="2200" dirty="0" smtClean="0">
              <a:solidFill>
                <a:schemeClr val="tx2">
                  <a:lumMod val="50000"/>
                </a:schemeClr>
              </a:solidFill>
            </a:endParaRPr>
          </a:p>
          <a:p>
            <a:pPr algn="just">
              <a:buFont typeface="Wingdings" pitchFamily="2" charset="2"/>
              <a:buChar char="v"/>
            </a:pPr>
            <a:endParaRPr lang="it-IT" sz="2200" i="1" dirty="0" smtClean="0">
              <a:solidFill>
                <a:schemeClr val="tx2">
                  <a:lumMod val="50000"/>
                </a:schemeClr>
              </a:solidFill>
            </a:endParaRPr>
          </a:p>
          <a:p>
            <a:pPr algn="just">
              <a:buFont typeface="Wingdings" pitchFamily="2" charset="2"/>
              <a:buChar char="v"/>
            </a:pPr>
            <a:r>
              <a:rPr lang="it-IT" sz="2200" i="1" dirty="0" smtClean="0">
                <a:solidFill>
                  <a:schemeClr val="tx2">
                    <a:lumMod val="50000"/>
                  </a:schemeClr>
                </a:solidFill>
              </a:rPr>
              <a:t>“Difficoltà emozionali: timidezza, collera, ansia, inibizione, depressione, disturbi  della personalità, psicosi, disturbi dell’attaccamento o altre condizioni psichiatriche.”</a:t>
            </a:r>
          </a:p>
          <a:p>
            <a:pPr algn="just">
              <a:buFont typeface="Wingdings" pitchFamily="2" charset="2"/>
              <a:buChar char="v"/>
            </a:pPr>
            <a:endParaRPr lang="it-IT" sz="2200" i="1" dirty="0" smtClean="0">
              <a:solidFill>
                <a:schemeClr val="tx2">
                  <a:lumMod val="50000"/>
                </a:schemeClr>
              </a:solidFill>
            </a:endParaRPr>
          </a:p>
          <a:p>
            <a:pPr algn="just">
              <a:buFont typeface="Wingdings" pitchFamily="2" charset="2"/>
              <a:buChar char="v"/>
            </a:pPr>
            <a:r>
              <a:rPr lang="it-IT" sz="2200" i="1" dirty="0" smtClean="0">
                <a:solidFill>
                  <a:schemeClr val="tx2">
                    <a:lumMod val="50000"/>
                  </a:schemeClr>
                </a:solidFill>
              </a:rPr>
              <a:t>“Difficoltà comportamentali e relazionali, comportamenti aggressivi, bullismo, disturbi del comportamento alimentare, disturbi della condotta, oppositività comportamenti antisociali.”  </a:t>
            </a:r>
            <a:r>
              <a:rPr lang="it-IT" sz="2400" i="1" dirty="0" smtClean="0">
                <a:solidFill>
                  <a:srgbClr val="FF0000"/>
                </a:solidFill>
              </a:rPr>
              <a:t>(Ianes, D.)</a:t>
            </a:r>
            <a:endParaRPr lang="it-IT" sz="24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60648"/>
            <a:ext cx="8229600" cy="1143000"/>
          </a:xfrm>
          <a:solidFill>
            <a:schemeClr val="tx2">
              <a:lumMod val="75000"/>
            </a:schemeClr>
          </a:solidFill>
        </p:spPr>
        <p:txBody>
          <a:bodyPr/>
          <a:lstStyle/>
          <a:p>
            <a:r>
              <a:rPr lang="it-IT" dirty="0" smtClean="0">
                <a:solidFill>
                  <a:schemeClr val="bg1"/>
                </a:solidFill>
              </a:rPr>
              <a:t>Bisogni Educativi Speciali</a:t>
            </a:r>
            <a:endParaRPr lang="it-IT" dirty="0">
              <a:solidFill>
                <a:schemeClr val="bg1"/>
              </a:solidFill>
            </a:endParaRPr>
          </a:p>
        </p:txBody>
      </p:sp>
      <p:sp>
        <p:nvSpPr>
          <p:cNvPr id="3" name="Segnaposto contenuto 2"/>
          <p:cNvSpPr>
            <a:spLocks noGrp="1"/>
          </p:cNvSpPr>
          <p:nvPr>
            <p:ph idx="1"/>
          </p:nvPr>
        </p:nvSpPr>
        <p:spPr>
          <a:blipFill>
            <a:blip r:embed="rId2" cstate="print"/>
            <a:tile tx="0" ty="0" sx="100000" sy="100000" flip="none" algn="tl"/>
          </a:blipFill>
        </p:spPr>
        <p:txBody>
          <a:bodyPr>
            <a:normAutofit/>
          </a:bodyPr>
          <a:lstStyle/>
          <a:p>
            <a:pPr algn="ctr">
              <a:buNone/>
            </a:pPr>
            <a:endParaRPr lang="it-IT" dirty="0" smtClean="0"/>
          </a:p>
          <a:p>
            <a:pPr algn="ctr">
              <a:buNone/>
            </a:pPr>
            <a:r>
              <a:rPr lang="it-IT" dirty="0" smtClean="0">
                <a:solidFill>
                  <a:srgbClr val="FF0000"/>
                </a:solidFill>
              </a:rPr>
              <a:t>Bisogni Educativi Speciali </a:t>
            </a:r>
          </a:p>
          <a:p>
            <a:pPr algn="ctr">
              <a:buNone/>
            </a:pPr>
            <a:r>
              <a:rPr lang="it-IT" dirty="0" smtClean="0"/>
              <a:t>sono inseriti in un ampio spettro</a:t>
            </a:r>
            <a:r>
              <a:rPr lang="it-IT" dirty="0" smtClean="0">
                <a:solidFill>
                  <a:srgbClr val="FF0000"/>
                </a:solidFill>
              </a:rPr>
              <a:t> </a:t>
            </a:r>
            <a:r>
              <a:rPr lang="it-IT" dirty="0" smtClean="0"/>
              <a:t>che prevede l’intervento in ogni situazione/circostanza in cui la problematicità emergente diventa causa ed ostacolo nell’ottenere risposte adeguate ai propri bisogni evolutivi ed educativi.</a:t>
            </a:r>
          </a:p>
          <a:p>
            <a:pPr algn="just">
              <a:buNone/>
            </a:pP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75000"/>
            </a:schemeClr>
          </a:solidFill>
        </p:spPr>
        <p:txBody>
          <a:bodyPr/>
          <a:lstStyle/>
          <a:p>
            <a:r>
              <a:rPr lang="it-IT" dirty="0" smtClean="0">
                <a:solidFill>
                  <a:schemeClr val="bg1"/>
                </a:solidFill>
              </a:rPr>
              <a:t>Bisogni Educativi Speciali</a:t>
            </a:r>
            <a:endParaRPr lang="it-IT" dirty="0">
              <a:solidFill>
                <a:schemeClr val="bg1"/>
              </a:solidFill>
            </a:endParaRPr>
          </a:p>
        </p:txBody>
      </p:sp>
      <p:sp>
        <p:nvSpPr>
          <p:cNvPr id="3" name="Segnaposto contenuto 2"/>
          <p:cNvSpPr>
            <a:spLocks noGrp="1"/>
          </p:cNvSpPr>
          <p:nvPr>
            <p:ph idx="1"/>
          </p:nvPr>
        </p:nvSpPr>
        <p:spPr>
          <a:blipFill>
            <a:blip r:embed="rId2" cstate="print"/>
            <a:tile tx="0" ty="0" sx="100000" sy="100000" flip="none" algn="tl"/>
          </a:blipFill>
        </p:spPr>
        <p:txBody>
          <a:bodyPr/>
          <a:lstStyle/>
          <a:p>
            <a:pPr algn="ctr">
              <a:buNone/>
            </a:pPr>
            <a:r>
              <a:rPr lang="it-IT" i="1" dirty="0" smtClean="0">
                <a:solidFill>
                  <a:srgbClr val="FF0000"/>
                </a:solidFill>
              </a:rPr>
              <a:t>Obiettivo:</a:t>
            </a:r>
          </a:p>
          <a:p>
            <a:pPr algn="ctr">
              <a:buNone/>
            </a:pPr>
            <a:r>
              <a:rPr lang="it-IT" dirty="0" smtClean="0"/>
              <a:t>Una valutazione ampia e complessiva, deve connettere tutti i </a:t>
            </a:r>
            <a:r>
              <a:rPr lang="it-IT" i="1" dirty="0" smtClean="0">
                <a:effectLst>
                  <a:outerShdw blurRad="38100" dist="38100" dir="2700000" algn="tl">
                    <a:srgbClr val="000000">
                      <a:alpha val="43137"/>
                    </a:srgbClr>
                  </a:outerShdw>
                </a:effectLst>
              </a:rPr>
              <a:t>bisogni </a:t>
            </a:r>
            <a:r>
              <a:rPr lang="it-IT" dirty="0" smtClean="0"/>
              <a:t> in un’unica </a:t>
            </a:r>
            <a:r>
              <a:rPr lang="it-IT" i="1" dirty="0" smtClean="0"/>
              <a:t>macrocategoria (BES)</a:t>
            </a:r>
            <a:r>
              <a:rPr lang="it-IT" dirty="0" smtClean="0"/>
              <a:t>, ove è possibile identificare un </a:t>
            </a:r>
            <a:r>
              <a:rPr lang="it-IT" i="1" dirty="0" smtClean="0">
                <a:effectLst>
                  <a:outerShdw blurRad="38100" dist="38100" dir="2700000" algn="tl">
                    <a:srgbClr val="000000">
                      <a:alpha val="43137"/>
                    </a:srgbClr>
                  </a:outerShdw>
                </a:effectLst>
              </a:rPr>
              <a:t>bisogno</a:t>
            </a:r>
            <a:r>
              <a:rPr lang="it-IT" dirty="0" smtClean="0"/>
              <a:t> </a:t>
            </a:r>
            <a:r>
              <a:rPr lang="it-IT" i="1" dirty="0" smtClean="0">
                <a:effectLst>
                  <a:outerShdw blurRad="38100" dist="38100" dir="2700000" algn="tl">
                    <a:srgbClr val="000000">
                      <a:alpha val="43137"/>
                    </a:srgbClr>
                  </a:outerShdw>
                </a:effectLst>
              </a:rPr>
              <a:t>unico</a:t>
            </a:r>
            <a:r>
              <a:rPr lang="it-IT" dirty="0" smtClean="0"/>
              <a:t>, al di là delle etichette diagnostiche.</a:t>
            </a:r>
          </a:p>
          <a:p>
            <a:pPr algn="just">
              <a:buNone/>
            </a:pPr>
            <a:endParaRPr lang="it-IT" dirty="0" smtClean="0"/>
          </a:p>
          <a:p>
            <a:pPr algn="just">
              <a:buNone/>
            </a:pPr>
            <a:endParaRPr lang="it-IT" dirty="0"/>
          </a:p>
        </p:txBody>
      </p:sp>
      <p:pic>
        <p:nvPicPr>
          <p:cNvPr id="4" name="Immagine 3" descr="Risultati immagini per etichette diagnostiche"/>
          <p:cNvPicPr/>
          <p:nvPr/>
        </p:nvPicPr>
        <p:blipFill>
          <a:blip r:embed="rId3" cstate="print"/>
          <a:srcRect/>
          <a:stretch>
            <a:fillRect/>
          </a:stretch>
        </p:blipFill>
        <p:spPr bwMode="auto">
          <a:xfrm>
            <a:off x="2411760" y="4941168"/>
            <a:ext cx="4392488" cy="170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75000"/>
            </a:schemeClr>
          </a:solidFill>
        </p:spPr>
        <p:txBody>
          <a:bodyPr/>
          <a:lstStyle/>
          <a:p>
            <a:r>
              <a:rPr lang="it-IT" dirty="0" smtClean="0">
                <a:solidFill>
                  <a:schemeClr val="bg1"/>
                </a:solidFill>
              </a:rPr>
              <a:t>Bisogni Educativi Speciali</a:t>
            </a:r>
            <a:endParaRPr lang="it-IT" dirty="0">
              <a:solidFill>
                <a:schemeClr val="bg1"/>
              </a:solidFill>
            </a:endParaRPr>
          </a:p>
        </p:txBody>
      </p:sp>
      <p:sp>
        <p:nvSpPr>
          <p:cNvPr id="3" name="Segnaposto contenuto 2"/>
          <p:cNvSpPr>
            <a:spLocks noGrp="1"/>
          </p:cNvSpPr>
          <p:nvPr>
            <p:ph idx="1"/>
          </p:nvPr>
        </p:nvSpPr>
        <p:spPr>
          <a:xfrm>
            <a:off x="323528" y="1556792"/>
            <a:ext cx="8229600" cy="4525963"/>
          </a:xfrm>
          <a:blipFill>
            <a:blip r:embed="rId2" cstate="print"/>
            <a:tile tx="0" ty="0" sx="100000" sy="100000" flip="none" algn="tl"/>
          </a:blipFill>
        </p:spPr>
        <p:txBody>
          <a:bodyPr>
            <a:normAutofit/>
          </a:bodyPr>
          <a:lstStyle/>
          <a:p>
            <a:pPr algn="ctr">
              <a:buNone/>
            </a:pPr>
            <a:r>
              <a:rPr lang="it-IT" dirty="0" smtClean="0"/>
              <a:t>I </a:t>
            </a:r>
            <a:r>
              <a:rPr lang="it-IT" i="1" dirty="0" smtClean="0">
                <a:solidFill>
                  <a:srgbClr val="FF0000"/>
                </a:solidFill>
              </a:rPr>
              <a:t>Bisogni</a:t>
            </a:r>
            <a:r>
              <a:rPr lang="it-IT" dirty="0" smtClean="0">
                <a:solidFill>
                  <a:srgbClr val="FF0000"/>
                </a:solidFill>
              </a:rPr>
              <a:t> </a:t>
            </a:r>
            <a:r>
              <a:rPr lang="it-IT" dirty="0" smtClean="0"/>
              <a:t>corrispondono ad un concetto piuttosto esteso.</a:t>
            </a:r>
          </a:p>
          <a:p>
            <a:pPr algn="ctr">
              <a:buNone/>
            </a:pPr>
            <a:endParaRPr lang="it-IT" sz="2800" dirty="0" smtClean="0"/>
          </a:p>
          <a:p>
            <a:pPr algn="ctr">
              <a:buNone/>
            </a:pPr>
            <a:r>
              <a:rPr lang="it-IT" sz="2800" dirty="0" smtClean="0"/>
              <a:t>Secondo </a:t>
            </a:r>
            <a:r>
              <a:rPr lang="it-IT" sz="2800" b="1" dirty="0" smtClean="0"/>
              <a:t>l’Organizzazione Mondiale della Sanità (OMS)</a:t>
            </a:r>
            <a:r>
              <a:rPr lang="it-IT" sz="2800" dirty="0" smtClean="0"/>
              <a:t>, </a:t>
            </a:r>
            <a:r>
              <a:rPr lang="it-IT" sz="2800" i="1" dirty="0" smtClean="0">
                <a:solidFill>
                  <a:srgbClr val="FF0000"/>
                </a:solidFill>
              </a:rPr>
              <a:t>lo stato di salute </a:t>
            </a:r>
            <a:r>
              <a:rPr lang="it-IT" sz="2800" dirty="0" smtClean="0"/>
              <a:t>non corrisponde ad </a:t>
            </a:r>
          </a:p>
          <a:p>
            <a:pPr algn="ctr">
              <a:buNone/>
            </a:pPr>
            <a:r>
              <a:rPr lang="it-IT" sz="2800" dirty="0" smtClean="0"/>
              <a:t> assenza di malattia, </a:t>
            </a:r>
          </a:p>
          <a:p>
            <a:pPr algn="ctr">
              <a:buNone/>
            </a:pPr>
            <a:r>
              <a:rPr lang="it-IT" sz="2800" dirty="0" smtClean="0"/>
              <a:t>ma piuttosto al benessere bio-psico-sociale, alla piena realizzazione del proprio potenziale e della propria </a:t>
            </a:r>
            <a:r>
              <a:rPr lang="it-IT" sz="2800" i="1" dirty="0" smtClean="0"/>
              <a:t>capability (capacità)</a:t>
            </a:r>
            <a:r>
              <a:rPr lang="it-IT" sz="2800" dirty="0" smtClean="0"/>
              <a:t>. </a:t>
            </a:r>
          </a:p>
          <a:p>
            <a:pPr algn="ctr">
              <a:buNone/>
            </a:pPr>
            <a:endParaRPr lang="it-IT" dirty="0" smtClean="0"/>
          </a:p>
          <a:p>
            <a:pPr algn="just">
              <a:buNone/>
            </a:pPr>
            <a:endParaRPr lang="it-IT" dirty="0" smtClean="0"/>
          </a:p>
          <a:p>
            <a:pPr algn="just">
              <a:buNone/>
            </a:pP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75000"/>
            </a:schemeClr>
          </a:solidFill>
        </p:spPr>
        <p:txBody>
          <a:bodyPr/>
          <a:lstStyle/>
          <a:p>
            <a:r>
              <a:rPr lang="it-IT" dirty="0" smtClean="0">
                <a:solidFill>
                  <a:schemeClr val="bg1"/>
                </a:solidFill>
              </a:rPr>
              <a:t>Bisogni Educativi Speciali</a:t>
            </a:r>
            <a:endParaRPr lang="it-IT" dirty="0">
              <a:solidFill>
                <a:schemeClr val="bg1"/>
              </a:solidFill>
            </a:endParaRPr>
          </a:p>
        </p:txBody>
      </p:sp>
      <p:sp>
        <p:nvSpPr>
          <p:cNvPr id="3" name="Segnaposto contenuto 2"/>
          <p:cNvSpPr>
            <a:spLocks noGrp="1"/>
          </p:cNvSpPr>
          <p:nvPr>
            <p:ph idx="1"/>
          </p:nvPr>
        </p:nvSpPr>
        <p:spPr>
          <a:blipFill>
            <a:blip r:embed="rId2" cstate="print"/>
            <a:tile tx="0" ty="0" sx="100000" sy="100000" flip="none" algn="tl"/>
          </a:blipFill>
        </p:spPr>
        <p:txBody>
          <a:bodyPr>
            <a:normAutofit/>
          </a:bodyPr>
          <a:lstStyle/>
          <a:p>
            <a:pPr algn="ctr">
              <a:buNone/>
            </a:pPr>
            <a:r>
              <a:rPr lang="it-IT" dirty="0" smtClean="0"/>
              <a:t> L’aspetto di novità dei</a:t>
            </a:r>
            <a:r>
              <a:rPr lang="it-IT" dirty="0" smtClean="0">
                <a:solidFill>
                  <a:srgbClr val="FF0000"/>
                </a:solidFill>
              </a:rPr>
              <a:t> BES </a:t>
            </a:r>
            <a:r>
              <a:rPr lang="it-IT" dirty="0" smtClean="0"/>
              <a:t>è riferito all'uso del termine </a:t>
            </a:r>
            <a:r>
              <a:rPr lang="it-IT" i="1" dirty="0" smtClean="0"/>
              <a:t>“Bisogno”: </a:t>
            </a:r>
          </a:p>
          <a:p>
            <a:pPr algn="ctr"/>
            <a:r>
              <a:rPr lang="it-IT" dirty="0" smtClean="0"/>
              <a:t>Si passa da una prospettiva</a:t>
            </a:r>
            <a:r>
              <a:rPr lang="it-IT" dirty="0" smtClean="0">
                <a:solidFill>
                  <a:srgbClr val="FF0000"/>
                </a:solidFill>
              </a:rPr>
              <a:t> </a:t>
            </a:r>
            <a:r>
              <a:rPr lang="it-IT" i="1" dirty="0" smtClean="0">
                <a:solidFill>
                  <a:srgbClr val="FF0000"/>
                </a:solidFill>
              </a:rPr>
              <a:t>statica/esterna</a:t>
            </a:r>
            <a:r>
              <a:rPr lang="it-IT" i="1" dirty="0" smtClean="0"/>
              <a:t>:</a:t>
            </a:r>
            <a:r>
              <a:rPr lang="it-IT" dirty="0" smtClean="0"/>
              <a:t> </a:t>
            </a:r>
            <a:r>
              <a:rPr lang="it-IT" i="1" dirty="0" smtClean="0"/>
              <a:t>constatare le difficoltà presentate dallo studente nel raggiungimento degli standard </a:t>
            </a:r>
          </a:p>
          <a:p>
            <a:pPr algn="ctr"/>
            <a:r>
              <a:rPr lang="it-IT" dirty="0" smtClean="0"/>
              <a:t>ad una posizione più </a:t>
            </a:r>
            <a:r>
              <a:rPr lang="it-IT" i="1" dirty="0" smtClean="0">
                <a:solidFill>
                  <a:srgbClr val="FF0000"/>
                </a:solidFill>
              </a:rPr>
              <a:t>dinamica/flessibile</a:t>
            </a:r>
            <a:r>
              <a:rPr lang="it-IT" dirty="0" smtClean="0"/>
              <a:t>: </a:t>
            </a:r>
            <a:r>
              <a:rPr lang="it-IT" i="1" dirty="0" smtClean="0"/>
              <a:t>rispondere alle necessità della persona in formazione. </a:t>
            </a:r>
            <a:endParaRPr lang="it-IT"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75000"/>
            </a:schemeClr>
          </a:solidFill>
        </p:spPr>
        <p:txBody>
          <a:bodyPr/>
          <a:lstStyle/>
          <a:p>
            <a:r>
              <a:rPr lang="it-IT" dirty="0" smtClean="0">
                <a:solidFill>
                  <a:schemeClr val="bg1"/>
                </a:solidFill>
              </a:rPr>
              <a:t>Bisogni Educativi Speciali</a:t>
            </a:r>
            <a:endParaRPr lang="it-IT" dirty="0">
              <a:solidFill>
                <a:schemeClr val="bg1"/>
              </a:solidFill>
            </a:endParaRPr>
          </a:p>
        </p:txBody>
      </p:sp>
      <p:sp>
        <p:nvSpPr>
          <p:cNvPr id="3" name="Segnaposto contenuto 2"/>
          <p:cNvSpPr>
            <a:spLocks noGrp="1"/>
          </p:cNvSpPr>
          <p:nvPr>
            <p:ph idx="1"/>
          </p:nvPr>
        </p:nvSpPr>
        <p:spPr>
          <a:blipFill>
            <a:blip r:embed="rId2" cstate="print"/>
            <a:tile tx="0" ty="0" sx="100000" sy="100000" flip="none" algn="tl"/>
          </a:blipFill>
        </p:spPr>
        <p:txBody>
          <a:bodyPr>
            <a:normAutofit fontScale="85000" lnSpcReduction="20000"/>
          </a:bodyPr>
          <a:lstStyle/>
          <a:p>
            <a:pPr algn="just">
              <a:buNone/>
            </a:pPr>
            <a:r>
              <a:rPr lang="it-IT" dirty="0" smtClean="0"/>
              <a:t>Al termine</a:t>
            </a:r>
            <a:r>
              <a:rPr lang="it-IT" i="1" dirty="0" smtClean="0"/>
              <a:t> </a:t>
            </a:r>
            <a:r>
              <a:rPr lang="it-IT" b="1" i="1" dirty="0" smtClean="0"/>
              <a:t>BISOGNO</a:t>
            </a:r>
            <a:r>
              <a:rPr lang="it-IT" i="1" dirty="0" smtClean="0"/>
              <a:t>  </a:t>
            </a:r>
            <a:r>
              <a:rPr lang="it-IT" dirty="0" smtClean="0"/>
              <a:t>spesso viene associata una connotazione negativa                        </a:t>
            </a:r>
            <a:r>
              <a:rPr lang="it-IT" b="1" i="1" dirty="0" smtClean="0"/>
              <a:t>mancanza.</a:t>
            </a:r>
          </a:p>
          <a:p>
            <a:pPr algn="just">
              <a:buNone/>
            </a:pPr>
            <a:endParaRPr lang="it-IT" dirty="0"/>
          </a:p>
          <a:p>
            <a:pPr algn="just"/>
            <a:r>
              <a:rPr lang="it-IT" dirty="0" smtClean="0"/>
              <a:t>Si può pensare al concetto di </a:t>
            </a:r>
            <a:r>
              <a:rPr lang="it-IT" i="1" dirty="0" smtClean="0"/>
              <a:t>BISOGNO</a:t>
            </a:r>
            <a:r>
              <a:rPr lang="it-IT" dirty="0" smtClean="0"/>
              <a:t> come ad una condizione </a:t>
            </a:r>
            <a:r>
              <a:rPr lang="it-IT" u="sng" dirty="0" smtClean="0"/>
              <a:t>ordinaria</a:t>
            </a:r>
            <a:r>
              <a:rPr lang="it-IT" dirty="0" smtClean="0"/>
              <a:t> di interdipendenza della persona dal suo ecosistema.</a:t>
            </a:r>
          </a:p>
          <a:p>
            <a:pPr algn="just"/>
            <a:r>
              <a:rPr lang="it-IT" dirty="0" smtClean="0"/>
              <a:t>Rappresenta una condizione naturale: </a:t>
            </a:r>
            <a:r>
              <a:rPr lang="it-IT" b="1" i="1" dirty="0" smtClean="0"/>
              <a:t>Appartiene a tutti.</a:t>
            </a:r>
          </a:p>
          <a:p>
            <a:pPr algn="ctr">
              <a:buNone/>
            </a:pPr>
            <a:endParaRPr lang="it-IT" dirty="0" smtClean="0"/>
          </a:p>
          <a:p>
            <a:pPr algn="ctr">
              <a:buNone/>
            </a:pPr>
            <a:r>
              <a:rPr lang="it-IT" dirty="0" smtClean="0"/>
              <a:t>In questo modo possiamo ridimensionare il concetto di BISOGNO e di MANCANZA.</a:t>
            </a:r>
          </a:p>
        </p:txBody>
      </p:sp>
      <p:sp>
        <p:nvSpPr>
          <p:cNvPr id="4" name="Freccia a destra 3"/>
          <p:cNvSpPr/>
          <p:nvPr/>
        </p:nvSpPr>
        <p:spPr>
          <a:xfrm>
            <a:off x="4499992" y="2060848"/>
            <a:ext cx="72008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75000"/>
            </a:schemeClr>
          </a:solidFill>
        </p:spPr>
        <p:txBody>
          <a:bodyPr/>
          <a:lstStyle/>
          <a:p>
            <a:r>
              <a:rPr lang="it-IT" dirty="0" smtClean="0">
                <a:solidFill>
                  <a:schemeClr val="bg1"/>
                </a:solidFill>
              </a:rPr>
              <a:t>Bisogni Educativi Speciali</a:t>
            </a:r>
            <a:endParaRPr lang="it-IT" dirty="0">
              <a:solidFill>
                <a:schemeClr val="bg1"/>
              </a:solidFill>
            </a:endParaRPr>
          </a:p>
        </p:txBody>
      </p:sp>
      <p:sp>
        <p:nvSpPr>
          <p:cNvPr id="3" name="Segnaposto contenuto 2"/>
          <p:cNvSpPr>
            <a:spLocks noGrp="1"/>
          </p:cNvSpPr>
          <p:nvPr>
            <p:ph idx="1"/>
          </p:nvPr>
        </p:nvSpPr>
        <p:spPr>
          <a:blipFill>
            <a:blip r:embed="rId2" cstate="print"/>
            <a:tile tx="0" ty="0" sx="100000" sy="100000" flip="none" algn="tl"/>
          </a:blipFill>
        </p:spPr>
        <p:txBody>
          <a:bodyPr>
            <a:normAutofit/>
          </a:bodyPr>
          <a:lstStyle/>
          <a:p>
            <a:pPr algn="ctr">
              <a:buNone/>
            </a:pPr>
            <a:endParaRPr lang="it-IT" dirty="0" smtClean="0"/>
          </a:p>
          <a:p>
            <a:pPr algn="ctr">
              <a:buNone/>
            </a:pPr>
            <a:r>
              <a:rPr lang="it-IT" dirty="0" smtClean="0"/>
              <a:t>Il concetto di </a:t>
            </a:r>
            <a:r>
              <a:rPr lang="it-IT" b="1" dirty="0" smtClean="0">
                <a:solidFill>
                  <a:srgbClr val="FF0000"/>
                </a:solidFill>
              </a:rPr>
              <a:t>BES</a:t>
            </a:r>
            <a:r>
              <a:rPr lang="it-IT" dirty="0" smtClean="0"/>
              <a:t> rappresenta una possibilità </a:t>
            </a:r>
            <a:r>
              <a:rPr lang="it-IT" b="1" dirty="0" smtClean="0"/>
              <a:t>flessibile, dinamica</a:t>
            </a:r>
            <a:r>
              <a:rPr lang="it-IT" dirty="0" smtClean="0"/>
              <a:t> e </a:t>
            </a:r>
            <a:r>
              <a:rPr lang="it-IT" b="1" dirty="0" smtClean="0"/>
              <a:t>transitoria</a:t>
            </a:r>
            <a:r>
              <a:rPr lang="it-IT" dirty="0" smtClean="0"/>
              <a:t>, di comprendere qualsiasi situazione di funzionamento problematico, che impedisce di ottenere risposte soddisfacenti ai propri </a:t>
            </a:r>
            <a:r>
              <a:rPr lang="it-IT" b="1" i="1" dirty="0" smtClean="0">
                <a:solidFill>
                  <a:srgbClr val="FF0000"/>
                </a:solidFill>
              </a:rPr>
              <a:t>BISOGNI.</a:t>
            </a:r>
            <a:endParaRPr lang="it-IT" b="1" i="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xfrm>
            <a:off x="428596" y="1571612"/>
            <a:ext cx="8229600" cy="4525963"/>
          </a:xfrm>
          <a:blipFill>
            <a:blip r:embed="rId2" cstate="print"/>
            <a:tile tx="0" ty="0" sx="100000" sy="100000" flip="none" algn="tl"/>
          </a:blipFill>
        </p:spPr>
        <p:txBody>
          <a:bodyPr>
            <a:normAutofit/>
          </a:bodyPr>
          <a:lstStyle/>
          <a:p>
            <a:pPr algn="ctr">
              <a:buNone/>
            </a:pPr>
            <a:endParaRPr lang="it-IT" dirty="0" smtClean="0"/>
          </a:p>
          <a:p>
            <a:pPr algn="ctr">
              <a:buNone/>
            </a:pPr>
            <a:r>
              <a:rPr lang="it-IT" dirty="0" smtClean="0"/>
              <a:t>La </a:t>
            </a:r>
            <a:r>
              <a:rPr lang="it-IT" i="1" dirty="0" smtClean="0">
                <a:solidFill>
                  <a:srgbClr val="FF0000"/>
                </a:solidFill>
              </a:rPr>
              <a:t>Didattica Speciale </a:t>
            </a:r>
            <a:r>
              <a:rPr lang="it-IT" dirty="0" smtClean="0"/>
              <a:t>necessita: </a:t>
            </a:r>
          </a:p>
          <a:p>
            <a:pPr algn="just"/>
            <a:r>
              <a:rPr lang="it-IT" dirty="0" smtClean="0"/>
              <a:t>un </a:t>
            </a:r>
            <a:r>
              <a:rPr lang="it-IT" i="1" dirty="0" smtClean="0"/>
              <a:t>approccio</a:t>
            </a:r>
            <a:r>
              <a:rPr lang="it-IT" dirty="0" smtClean="0"/>
              <a:t> diversificato; </a:t>
            </a:r>
          </a:p>
          <a:p>
            <a:pPr algn="just"/>
            <a:r>
              <a:rPr lang="it-IT" dirty="0" smtClean="0"/>
              <a:t>una ricerca di </a:t>
            </a:r>
            <a:r>
              <a:rPr lang="it-IT" i="1" dirty="0" smtClean="0"/>
              <a:t>modalità operative </a:t>
            </a:r>
            <a:r>
              <a:rPr lang="it-IT" dirty="0" smtClean="0"/>
              <a:t>originali;</a:t>
            </a:r>
            <a:endParaRPr lang="it-IT" u="sng" dirty="0" smtClean="0"/>
          </a:p>
          <a:p>
            <a:pPr algn="just"/>
            <a:r>
              <a:rPr lang="it-IT" dirty="0" smtClean="0"/>
              <a:t>di </a:t>
            </a:r>
            <a:r>
              <a:rPr lang="it-IT" i="1" dirty="0" smtClean="0"/>
              <a:t>relazioni</a:t>
            </a:r>
            <a:r>
              <a:rPr lang="it-IT" dirty="0" smtClean="0"/>
              <a:t> </a:t>
            </a:r>
            <a:r>
              <a:rPr lang="it-IT" i="1" dirty="0" smtClean="0"/>
              <a:t>adeguate</a:t>
            </a:r>
            <a:r>
              <a:rPr lang="it-IT" dirty="0" smtClean="0"/>
              <a:t> al soggetto, alla sua situazione individuale e sociale. </a:t>
            </a:r>
          </a:p>
          <a:p>
            <a:pPr algn="just">
              <a:buNone/>
            </a:pPr>
            <a:r>
              <a:rPr lang="it-IT" dirty="0" smtClean="0"/>
              <a:t> </a:t>
            </a:r>
            <a:endParaRPr lang="it-IT" dirty="0"/>
          </a:p>
        </p:txBody>
      </p:sp>
      <p:pic>
        <p:nvPicPr>
          <p:cNvPr id="4" name="Immagine 3" descr="Risultati immagini per flipped classroom"/>
          <p:cNvPicPr/>
          <p:nvPr/>
        </p:nvPicPr>
        <p:blipFill>
          <a:blip r:embed="rId3" cstate="print"/>
          <a:srcRect/>
          <a:stretch>
            <a:fillRect/>
          </a:stretch>
        </p:blipFill>
        <p:spPr bwMode="auto">
          <a:xfrm>
            <a:off x="3714744" y="5357826"/>
            <a:ext cx="1907703" cy="115212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75000"/>
            </a:schemeClr>
          </a:solidFill>
        </p:spPr>
        <p:txBody>
          <a:bodyPr/>
          <a:lstStyle/>
          <a:p>
            <a:r>
              <a:rPr lang="it-IT" dirty="0" smtClean="0">
                <a:solidFill>
                  <a:schemeClr val="bg1"/>
                </a:solidFill>
              </a:rPr>
              <a:t>Bisogni Educativi Speciali</a:t>
            </a:r>
            <a:endParaRPr lang="it-IT" dirty="0">
              <a:solidFill>
                <a:schemeClr val="bg1"/>
              </a:solidFill>
            </a:endParaRPr>
          </a:p>
        </p:txBody>
      </p:sp>
      <p:sp>
        <p:nvSpPr>
          <p:cNvPr id="3" name="Segnaposto contenuto 2"/>
          <p:cNvSpPr>
            <a:spLocks noGrp="1"/>
          </p:cNvSpPr>
          <p:nvPr>
            <p:ph idx="1"/>
          </p:nvPr>
        </p:nvSpPr>
        <p:spPr>
          <a:xfrm>
            <a:off x="467544" y="1484784"/>
            <a:ext cx="8229600" cy="4525963"/>
          </a:xfrm>
          <a:blipFill>
            <a:blip r:embed="rId2" cstate="print"/>
            <a:tile tx="0" ty="0" sx="100000" sy="100000" flip="none" algn="tl"/>
          </a:blipFill>
        </p:spPr>
        <p:txBody>
          <a:bodyPr/>
          <a:lstStyle/>
          <a:p>
            <a:pPr algn="ctr">
              <a:buNone/>
            </a:pPr>
            <a:r>
              <a:rPr lang="it-IT" b="1" dirty="0" smtClean="0">
                <a:solidFill>
                  <a:srgbClr val="FF0000"/>
                </a:solidFill>
              </a:rPr>
              <a:t>B</a:t>
            </a:r>
            <a:r>
              <a:rPr lang="it-IT" b="1" dirty="0" smtClean="0"/>
              <a:t>isogni </a:t>
            </a:r>
            <a:r>
              <a:rPr lang="it-IT" b="1" dirty="0" smtClean="0">
                <a:solidFill>
                  <a:srgbClr val="FF0000"/>
                </a:solidFill>
              </a:rPr>
              <a:t>E</a:t>
            </a:r>
            <a:r>
              <a:rPr lang="it-IT" b="1" dirty="0" smtClean="0"/>
              <a:t>ducativi </a:t>
            </a:r>
            <a:r>
              <a:rPr lang="it-IT" b="1" dirty="0" smtClean="0">
                <a:solidFill>
                  <a:srgbClr val="FF0000"/>
                </a:solidFill>
              </a:rPr>
              <a:t>S</a:t>
            </a:r>
            <a:r>
              <a:rPr lang="it-IT" b="1" dirty="0" smtClean="0"/>
              <a:t>peciali </a:t>
            </a:r>
          </a:p>
          <a:p>
            <a:pPr algn="ctr">
              <a:buNone/>
            </a:pPr>
            <a:r>
              <a:rPr lang="it-IT" dirty="0" smtClean="0"/>
              <a:t>intervento </a:t>
            </a:r>
            <a:r>
              <a:rPr lang="it-IT" b="1" dirty="0" smtClean="0"/>
              <a:t>didattico mirato</a:t>
            </a:r>
            <a:r>
              <a:rPr lang="it-IT" dirty="0" smtClean="0"/>
              <a:t> </a:t>
            </a:r>
          </a:p>
          <a:p>
            <a:pPr algn="ctr">
              <a:buNone/>
            </a:pPr>
            <a:r>
              <a:rPr lang="it-IT" i="1" dirty="0" smtClean="0"/>
              <a:t>Obiettivo</a:t>
            </a:r>
            <a:r>
              <a:rPr lang="it-IT" dirty="0" smtClean="0"/>
              <a:t>: </a:t>
            </a:r>
            <a:r>
              <a:rPr lang="it-IT" b="1" u="sng" dirty="0" smtClean="0">
                <a:solidFill>
                  <a:srgbClr val="FF0000"/>
                </a:solidFill>
              </a:rPr>
              <a:t>Inclusione</a:t>
            </a:r>
            <a:r>
              <a:rPr lang="it-IT" dirty="0" smtClean="0"/>
              <a:t>.</a:t>
            </a:r>
          </a:p>
        </p:txBody>
      </p:sp>
      <p:pic>
        <p:nvPicPr>
          <p:cNvPr id="5" name="Immagine 4" descr="Risultati immagini per obiettivo"/>
          <p:cNvPicPr/>
          <p:nvPr/>
        </p:nvPicPr>
        <p:blipFill>
          <a:blip r:embed="rId3" cstate="print"/>
          <a:srcRect/>
          <a:stretch>
            <a:fillRect/>
          </a:stretch>
        </p:blipFill>
        <p:spPr bwMode="auto">
          <a:xfrm>
            <a:off x="2915816" y="4005064"/>
            <a:ext cx="3096344" cy="227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50000"/>
            </a:schemeClr>
          </a:solidFill>
        </p:spPr>
        <p:txBody>
          <a:bodyPr>
            <a:normAutofit fontScale="90000"/>
          </a:bodyPr>
          <a:lstStyle/>
          <a:p>
            <a:r>
              <a:rPr lang="it-IT" dirty="0" smtClean="0">
                <a:solidFill>
                  <a:schemeClr val="bg1"/>
                </a:solidFill>
              </a:rPr>
              <a:t>Bisogni Educativi Speciali</a:t>
            </a:r>
            <a:br>
              <a:rPr lang="it-IT" dirty="0" smtClean="0">
                <a:solidFill>
                  <a:schemeClr val="bg1"/>
                </a:solidFill>
              </a:rPr>
            </a:br>
            <a:r>
              <a:rPr lang="it-IT" i="1" dirty="0" smtClean="0">
                <a:solidFill>
                  <a:schemeClr val="bg1"/>
                </a:solidFill>
              </a:rPr>
              <a:t>Inclusione</a:t>
            </a:r>
            <a:endParaRPr lang="it-IT" b="1" dirty="0">
              <a:solidFill>
                <a:schemeClr val="accent6">
                  <a:lumMod val="60000"/>
                  <a:lumOff val="40000"/>
                </a:schemeClr>
              </a:solidFill>
            </a:endParaRPr>
          </a:p>
        </p:txBody>
      </p:sp>
      <p:sp>
        <p:nvSpPr>
          <p:cNvPr id="3" name="Segnaposto contenuto 2"/>
          <p:cNvSpPr>
            <a:spLocks noGrp="1"/>
          </p:cNvSpPr>
          <p:nvPr>
            <p:ph idx="1"/>
          </p:nvPr>
        </p:nvSpPr>
        <p:spPr>
          <a:xfrm>
            <a:off x="323528" y="1628800"/>
            <a:ext cx="8229600" cy="4525963"/>
          </a:xfrm>
          <a:blipFill>
            <a:blip r:embed="rId2" cstate="print"/>
            <a:tile tx="0" ty="0" sx="100000" sy="100000" flip="none" algn="tl"/>
          </a:blipFill>
        </p:spPr>
        <p:txBody>
          <a:bodyPr numCol="1"/>
          <a:lstStyle/>
          <a:p>
            <a:pPr algn="ctr">
              <a:buNone/>
            </a:pPr>
            <a:r>
              <a:rPr lang="it-IT" sz="2800" dirty="0" smtClean="0"/>
              <a:t>L’ aspetto </a:t>
            </a:r>
            <a:r>
              <a:rPr lang="it-IT" sz="2800" b="1" dirty="0" smtClean="0">
                <a:solidFill>
                  <a:srgbClr val="FF0000"/>
                </a:solidFill>
              </a:rPr>
              <a:t>I</a:t>
            </a:r>
            <a:r>
              <a:rPr lang="it-IT" sz="2800" b="1" dirty="0" smtClean="0"/>
              <a:t>nclusivo </a:t>
            </a:r>
            <a:r>
              <a:rPr lang="it-IT" sz="2800" dirty="0" smtClean="0"/>
              <a:t>è fondamentale perché dà la possibilità a tutti  di poter affrontare il proprio percorso educativo preservando le </a:t>
            </a:r>
            <a:r>
              <a:rPr lang="it-IT" sz="2800" b="1" dirty="0" smtClean="0"/>
              <a:t>peculiarità personali</a:t>
            </a:r>
            <a:r>
              <a:rPr lang="it-IT" sz="2800" dirty="0" smtClean="0"/>
              <a:t> </a:t>
            </a:r>
          </a:p>
          <a:p>
            <a:pPr algn="ctr">
              <a:buNone/>
            </a:pPr>
            <a:endParaRPr lang="it-IT" sz="2800" dirty="0" smtClean="0"/>
          </a:p>
          <a:p>
            <a:pPr algn="ctr">
              <a:buNone/>
            </a:pPr>
            <a:endParaRPr lang="it-IT" sz="2800" dirty="0" smtClean="0"/>
          </a:p>
          <a:p>
            <a:pPr algn="ctr">
              <a:buNone/>
            </a:pPr>
            <a:r>
              <a:rPr lang="it-IT" sz="2800" i="1" dirty="0" smtClean="0"/>
              <a:t>rete relazionale solida nella diversità.</a:t>
            </a:r>
          </a:p>
          <a:p>
            <a:pPr algn="just">
              <a:buNone/>
            </a:pPr>
            <a:endParaRPr lang="it-IT" dirty="0" smtClean="0"/>
          </a:p>
        </p:txBody>
      </p:sp>
      <p:pic>
        <p:nvPicPr>
          <p:cNvPr id="4" name="Immagine 3" descr="Immagine correlata"/>
          <p:cNvPicPr/>
          <p:nvPr/>
        </p:nvPicPr>
        <p:blipFill>
          <a:blip r:embed="rId3" cstate="print"/>
          <a:srcRect r="-418" b="21542"/>
          <a:stretch>
            <a:fillRect/>
          </a:stretch>
        </p:blipFill>
        <p:spPr bwMode="auto">
          <a:xfrm>
            <a:off x="2123728" y="5013176"/>
            <a:ext cx="4320480" cy="1556792"/>
          </a:xfrm>
          <a:prstGeom prst="rect">
            <a:avLst/>
          </a:prstGeom>
          <a:noFill/>
          <a:ln w="9525">
            <a:noFill/>
            <a:miter lim="800000"/>
            <a:headEnd/>
            <a:tailEnd/>
          </a:ln>
        </p:spPr>
      </p:pic>
      <p:sp>
        <p:nvSpPr>
          <p:cNvPr id="5" name="Freccia in giù 4"/>
          <p:cNvSpPr/>
          <p:nvPr/>
        </p:nvSpPr>
        <p:spPr>
          <a:xfrm>
            <a:off x="4283968" y="3573016"/>
            <a:ext cx="288032" cy="7200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50000"/>
            </a:schemeClr>
          </a:solidFill>
        </p:spPr>
        <p:txBody>
          <a:bodyPr>
            <a:normAutofit fontScale="90000"/>
          </a:bodyPr>
          <a:lstStyle/>
          <a:p>
            <a:r>
              <a:rPr lang="it-IT" dirty="0" smtClean="0">
                <a:solidFill>
                  <a:schemeClr val="bg1"/>
                </a:solidFill>
              </a:rPr>
              <a:t>Bisogni Educativi Speciali</a:t>
            </a:r>
            <a:br>
              <a:rPr lang="it-IT" dirty="0" smtClean="0">
                <a:solidFill>
                  <a:schemeClr val="bg1"/>
                </a:solidFill>
              </a:rPr>
            </a:br>
            <a:r>
              <a:rPr lang="it-IT" i="1" dirty="0" smtClean="0">
                <a:solidFill>
                  <a:schemeClr val="bg1"/>
                </a:solidFill>
              </a:rPr>
              <a:t>Inclusione</a:t>
            </a:r>
            <a:endParaRPr lang="it-IT" b="1" dirty="0">
              <a:solidFill>
                <a:schemeClr val="accent6">
                  <a:lumMod val="60000"/>
                  <a:lumOff val="40000"/>
                </a:schemeClr>
              </a:solidFill>
            </a:endParaRPr>
          </a:p>
        </p:txBody>
      </p:sp>
      <p:sp>
        <p:nvSpPr>
          <p:cNvPr id="3" name="Segnaposto contenuto 2"/>
          <p:cNvSpPr>
            <a:spLocks noGrp="1"/>
          </p:cNvSpPr>
          <p:nvPr>
            <p:ph idx="1"/>
          </p:nvPr>
        </p:nvSpPr>
        <p:spPr>
          <a:xfrm>
            <a:off x="323528" y="1628800"/>
            <a:ext cx="8229600" cy="4525963"/>
          </a:xfrm>
          <a:blipFill>
            <a:blip r:embed="rId2" cstate="print"/>
            <a:tile tx="0" ty="0" sx="100000" sy="100000" flip="none" algn="tl"/>
          </a:blipFill>
        </p:spPr>
        <p:txBody>
          <a:bodyPr>
            <a:normAutofit/>
          </a:bodyPr>
          <a:lstStyle/>
          <a:p>
            <a:pPr algn="ctr">
              <a:buNone/>
            </a:pPr>
            <a:r>
              <a:rPr lang="it-IT" i="1" dirty="0" smtClean="0"/>
              <a:t>… In altre parole … </a:t>
            </a:r>
          </a:p>
          <a:p>
            <a:pPr algn="ctr">
              <a:buNone/>
            </a:pPr>
            <a:r>
              <a:rPr lang="it-IT" dirty="0" smtClean="0"/>
              <a:t>l’</a:t>
            </a:r>
            <a:r>
              <a:rPr lang="it-IT" dirty="0" smtClean="0">
                <a:solidFill>
                  <a:srgbClr val="FF0000"/>
                </a:solidFill>
              </a:rPr>
              <a:t>Inclusione</a:t>
            </a:r>
            <a:r>
              <a:rPr lang="it-IT" dirty="0" smtClean="0"/>
              <a:t> ha lo scopo di ridurre le disarmonie e le differenze esistenti tra gli individui, rendendo in tal modo conforme il </a:t>
            </a:r>
            <a:r>
              <a:rPr lang="it-IT" b="1" dirty="0" smtClean="0"/>
              <a:t>contesto </a:t>
            </a:r>
            <a:r>
              <a:rPr lang="it-IT" dirty="0" smtClean="0"/>
              <a:t>e non viceversa.</a:t>
            </a:r>
          </a:p>
          <a:p>
            <a:pPr algn="just">
              <a:buNone/>
            </a:pPr>
            <a:endParaRPr lang="it-IT" dirty="0" smtClean="0"/>
          </a:p>
        </p:txBody>
      </p:sp>
      <p:pic>
        <p:nvPicPr>
          <p:cNvPr id="4" name="Immagine 3" descr="Risultati immagini per capovolgere"/>
          <p:cNvPicPr/>
          <p:nvPr/>
        </p:nvPicPr>
        <p:blipFill>
          <a:blip r:embed="rId3" cstate="print"/>
          <a:srcRect/>
          <a:stretch>
            <a:fillRect/>
          </a:stretch>
        </p:blipFill>
        <p:spPr bwMode="auto">
          <a:xfrm>
            <a:off x="2339752" y="4797152"/>
            <a:ext cx="4464496"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50000"/>
            </a:schemeClr>
          </a:solidFill>
        </p:spPr>
        <p:txBody>
          <a:bodyPr>
            <a:normAutofit fontScale="90000"/>
          </a:bodyPr>
          <a:lstStyle/>
          <a:p>
            <a:r>
              <a:rPr lang="it-IT" dirty="0" smtClean="0">
                <a:solidFill>
                  <a:schemeClr val="bg1"/>
                </a:solidFill>
              </a:rPr>
              <a:t>Bisogni Educativi Speciali</a:t>
            </a:r>
            <a:br>
              <a:rPr lang="it-IT" dirty="0" smtClean="0">
                <a:solidFill>
                  <a:schemeClr val="bg1"/>
                </a:solidFill>
              </a:rPr>
            </a:br>
            <a:r>
              <a:rPr lang="it-IT" i="1" dirty="0" smtClean="0">
                <a:solidFill>
                  <a:schemeClr val="bg1"/>
                </a:solidFill>
              </a:rPr>
              <a:t>Inclusione</a:t>
            </a:r>
            <a:endParaRPr lang="it-IT" b="1" dirty="0">
              <a:solidFill>
                <a:schemeClr val="accent6">
                  <a:lumMod val="60000"/>
                  <a:lumOff val="40000"/>
                </a:schemeClr>
              </a:solidFill>
            </a:endParaRPr>
          </a:p>
        </p:txBody>
      </p:sp>
      <p:sp>
        <p:nvSpPr>
          <p:cNvPr id="3" name="Segnaposto contenuto 2"/>
          <p:cNvSpPr>
            <a:spLocks noGrp="1"/>
          </p:cNvSpPr>
          <p:nvPr>
            <p:ph idx="1"/>
          </p:nvPr>
        </p:nvSpPr>
        <p:spPr>
          <a:xfrm>
            <a:off x="323528" y="1628800"/>
            <a:ext cx="8229600" cy="4525963"/>
          </a:xfrm>
          <a:blipFill>
            <a:blip r:embed="rId2" cstate="print"/>
            <a:tile tx="0" ty="0" sx="100000" sy="100000" flip="none" algn="tl"/>
          </a:blipFill>
        </p:spPr>
        <p:txBody>
          <a:bodyPr/>
          <a:lstStyle/>
          <a:p>
            <a:pPr algn="ctr">
              <a:buNone/>
            </a:pPr>
            <a:r>
              <a:rPr lang="it-IT" u="sng" dirty="0" smtClean="0">
                <a:solidFill>
                  <a:srgbClr val="FF0000"/>
                </a:solidFill>
              </a:rPr>
              <a:t>INCLUSIONE</a:t>
            </a:r>
          </a:p>
          <a:p>
            <a:pPr algn="ctr">
              <a:buNone/>
            </a:pPr>
            <a:r>
              <a:rPr lang="it-IT" dirty="0" smtClean="0"/>
              <a:t>Far convivere le </a:t>
            </a:r>
            <a:r>
              <a:rPr lang="it-IT" b="1" i="1" dirty="0" smtClean="0"/>
              <a:t>Diversità</a:t>
            </a:r>
            <a:r>
              <a:rPr lang="it-IT" dirty="0" smtClean="0"/>
              <a:t> presenti in ogni campione sociale.</a:t>
            </a:r>
            <a:endParaRPr lang="it-IT" dirty="0"/>
          </a:p>
        </p:txBody>
      </p:sp>
      <p:pic>
        <p:nvPicPr>
          <p:cNvPr id="4" name="Immagine 3" descr="Risultati immagini per inclusione"/>
          <p:cNvPicPr/>
          <p:nvPr/>
        </p:nvPicPr>
        <p:blipFill>
          <a:blip r:embed="rId3" cstate="print"/>
          <a:srcRect/>
          <a:stretch>
            <a:fillRect/>
          </a:stretch>
        </p:blipFill>
        <p:spPr bwMode="auto">
          <a:xfrm>
            <a:off x="1691680" y="3645024"/>
            <a:ext cx="5328592" cy="2186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50000"/>
            </a:schemeClr>
          </a:solidFill>
        </p:spPr>
        <p:txBody>
          <a:bodyPr>
            <a:normAutofit/>
          </a:bodyPr>
          <a:lstStyle/>
          <a:p>
            <a:r>
              <a:rPr lang="it-IT" dirty="0" smtClean="0">
                <a:solidFill>
                  <a:schemeClr val="bg1"/>
                </a:solidFill>
              </a:rPr>
              <a:t>Bisogni Educativi Speciali</a:t>
            </a:r>
            <a:endParaRPr lang="it-IT" dirty="0">
              <a:solidFill>
                <a:schemeClr val="accent6">
                  <a:lumMod val="60000"/>
                  <a:lumOff val="40000"/>
                </a:schemeClr>
              </a:solidFill>
            </a:endParaRPr>
          </a:p>
        </p:txBody>
      </p:sp>
      <p:sp>
        <p:nvSpPr>
          <p:cNvPr id="3" name="Segnaposto contenuto 2"/>
          <p:cNvSpPr>
            <a:spLocks noGrp="1"/>
          </p:cNvSpPr>
          <p:nvPr>
            <p:ph idx="1"/>
          </p:nvPr>
        </p:nvSpPr>
        <p:spPr>
          <a:solidFill>
            <a:schemeClr val="bg1"/>
          </a:solidFill>
        </p:spPr>
        <p:txBody>
          <a:bodyPr/>
          <a:lstStyle/>
          <a:p>
            <a:pPr algn="ctr">
              <a:buNone/>
            </a:pPr>
            <a:r>
              <a:rPr lang="it-IT" dirty="0" smtClean="0"/>
              <a:t>Il concetto di </a:t>
            </a:r>
            <a:r>
              <a:rPr lang="it-IT" b="1" i="1" dirty="0" smtClean="0">
                <a:solidFill>
                  <a:schemeClr val="accent2">
                    <a:lumMod val="50000"/>
                  </a:schemeClr>
                </a:solidFill>
              </a:rPr>
              <a:t>Inclusione</a:t>
            </a:r>
            <a:r>
              <a:rPr lang="it-IT" dirty="0" smtClean="0"/>
              <a:t> si distingue da quello di </a:t>
            </a:r>
            <a:r>
              <a:rPr lang="it-IT" b="1" i="1" dirty="0" smtClean="0">
                <a:solidFill>
                  <a:schemeClr val="accent2">
                    <a:lumMod val="50000"/>
                  </a:schemeClr>
                </a:solidFill>
              </a:rPr>
              <a:t>Integrazione</a:t>
            </a:r>
            <a:r>
              <a:rPr lang="it-IT" dirty="0" smtClean="0"/>
              <a:t>.</a:t>
            </a:r>
            <a:endParaRPr lang="it-IT" dirty="0"/>
          </a:p>
        </p:txBody>
      </p:sp>
      <p:pic>
        <p:nvPicPr>
          <p:cNvPr id="4" name="Immagine 3" descr="Risultati immagini per insiemi matematici inclusione"/>
          <p:cNvPicPr/>
          <p:nvPr/>
        </p:nvPicPr>
        <p:blipFill>
          <a:blip r:embed="rId2" cstate="print"/>
          <a:srcRect/>
          <a:stretch>
            <a:fillRect/>
          </a:stretch>
        </p:blipFill>
        <p:spPr bwMode="auto">
          <a:xfrm>
            <a:off x="2483768" y="3140968"/>
            <a:ext cx="4752528"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50000"/>
            </a:schemeClr>
          </a:solidFill>
        </p:spPr>
        <p:txBody>
          <a:bodyPr/>
          <a:lstStyle/>
          <a:p>
            <a:r>
              <a:rPr lang="it-IT" dirty="0" smtClean="0">
                <a:solidFill>
                  <a:schemeClr val="bg1"/>
                </a:solidFill>
              </a:rPr>
              <a:t>Bisogni Educativi Speciali</a:t>
            </a:r>
            <a:endParaRPr lang="it-IT" b="1" dirty="0">
              <a:solidFill>
                <a:schemeClr val="accent6">
                  <a:lumMod val="60000"/>
                  <a:lumOff val="40000"/>
                </a:schemeClr>
              </a:solidFill>
            </a:endParaRPr>
          </a:p>
        </p:txBody>
      </p:sp>
      <p:sp>
        <p:nvSpPr>
          <p:cNvPr id="3" name="Segnaposto contenuto 2"/>
          <p:cNvSpPr>
            <a:spLocks noGrp="1"/>
          </p:cNvSpPr>
          <p:nvPr>
            <p:ph idx="1"/>
          </p:nvPr>
        </p:nvSpPr>
        <p:spPr>
          <a:xfrm>
            <a:off x="323528" y="1628800"/>
            <a:ext cx="8229600" cy="4525963"/>
          </a:xfrm>
          <a:blipFill>
            <a:blip r:embed="rId3" cstate="print"/>
            <a:tile tx="0" ty="0" sx="100000" sy="100000" flip="none" algn="tl"/>
          </a:blipFill>
        </p:spPr>
        <p:txBody>
          <a:bodyPr>
            <a:normAutofit/>
          </a:bodyPr>
          <a:lstStyle/>
          <a:p>
            <a:pPr algn="ctr">
              <a:buNone/>
            </a:pPr>
            <a:r>
              <a:rPr lang="it-IT" i="1" dirty="0" smtClean="0"/>
              <a:t>L’</a:t>
            </a:r>
            <a:r>
              <a:rPr lang="it-IT" i="1" dirty="0" smtClean="0">
                <a:solidFill>
                  <a:srgbClr val="FF0000"/>
                </a:solidFill>
              </a:rPr>
              <a:t>I</a:t>
            </a:r>
            <a:r>
              <a:rPr lang="it-IT" i="1" u="sng" dirty="0" smtClean="0">
                <a:solidFill>
                  <a:srgbClr val="FF0000"/>
                </a:solidFill>
              </a:rPr>
              <a:t>ntegrazione</a:t>
            </a:r>
            <a:r>
              <a:rPr lang="it-IT" dirty="0" smtClean="0"/>
              <a:t> è un processo  aperto di connessione tra esterno ed interno, che crea costantemente nuove situazioni di contatto e relazione.</a:t>
            </a:r>
          </a:p>
          <a:p>
            <a:pPr algn="ctr">
              <a:buNone/>
            </a:pPr>
            <a:r>
              <a:rPr lang="it-IT" i="1" u="sng" dirty="0" smtClean="0">
                <a:solidFill>
                  <a:schemeClr val="tx1">
                    <a:lumMod val="95000"/>
                    <a:lumOff val="5000"/>
                  </a:schemeClr>
                </a:solidFill>
              </a:rPr>
              <a:t>L’</a:t>
            </a:r>
            <a:r>
              <a:rPr lang="it-IT" i="1" u="sng" dirty="0" smtClean="0">
                <a:solidFill>
                  <a:srgbClr val="FF0000"/>
                </a:solidFill>
              </a:rPr>
              <a:t>inclusione</a:t>
            </a:r>
            <a:r>
              <a:rPr lang="it-IT" i="1" dirty="0" smtClean="0"/>
              <a:t> </a:t>
            </a:r>
            <a:r>
              <a:rPr lang="it-IT" dirty="0" smtClean="0"/>
              <a:t>allarga questo concetto coinvolgendo tutti, esaltando le diversità di ciascuno. Tutti sono coinvolti , tutti sono protagonisti.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50000"/>
            </a:schemeClr>
          </a:solidFill>
        </p:spPr>
        <p:txBody>
          <a:bodyPr/>
          <a:lstStyle/>
          <a:p>
            <a:r>
              <a:rPr lang="it-IT" dirty="0" smtClean="0">
                <a:solidFill>
                  <a:schemeClr val="bg1"/>
                </a:solidFill>
              </a:rPr>
              <a:t>Bisogni Educativi Speciali</a:t>
            </a:r>
            <a:endParaRPr lang="it-IT" b="1" dirty="0">
              <a:solidFill>
                <a:schemeClr val="accent6">
                  <a:lumMod val="60000"/>
                  <a:lumOff val="40000"/>
                </a:schemeClr>
              </a:solidFill>
            </a:endParaRPr>
          </a:p>
        </p:txBody>
      </p:sp>
      <p:pic>
        <p:nvPicPr>
          <p:cNvPr id="4" name="Segnaposto contenuto 3" descr="Immagine correlata"/>
          <p:cNvPicPr>
            <a:picLocks noGrp="1"/>
          </p:cNvPicPr>
          <p:nvPr>
            <p:ph idx="1"/>
          </p:nvPr>
        </p:nvPicPr>
        <p:blipFill>
          <a:blip r:embed="rId3" cstate="print"/>
          <a:srcRect t="49351" r="-4667"/>
          <a:stretch>
            <a:fillRect/>
          </a:stretch>
        </p:blipFill>
        <p:spPr bwMode="auto">
          <a:xfrm>
            <a:off x="539552" y="1772816"/>
            <a:ext cx="8229600" cy="4354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tx2">
              <a:lumMod val="50000"/>
            </a:schemeClr>
          </a:solidFill>
        </p:spPr>
        <p:txBody>
          <a:bodyPr/>
          <a:lstStyle/>
          <a:p>
            <a:r>
              <a:rPr lang="it-IT" dirty="0" smtClean="0">
                <a:solidFill>
                  <a:schemeClr val="bg1"/>
                </a:solidFill>
              </a:rPr>
              <a:t>Bisogni Educativi Speciali</a:t>
            </a:r>
            <a:endParaRPr lang="it-IT" dirty="0">
              <a:solidFill>
                <a:schemeClr val="tx2">
                  <a:lumMod val="60000"/>
                  <a:lumOff val="40000"/>
                </a:schemeClr>
              </a:solidFill>
            </a:endParaRPr>
          </a:p>
        </p:txBody>
      </p:sp>
      <p:sp>
        <p:nvSpPr>
          <p:cNvPr id="3" name="Segnaposto contenuto 2"/>
          <p:cNvSpPr>
            <a:spLocks noGrp="1"/>
          </p:cNvSpPr>
          <p:nvPr>
            <p:ph idx="1"/>
          </p:nvPr>
        </p:nvSpPr>
        <p:spPr/>
        <p:txBody>
          <a:bodyPr>
            <a:normAutofit fontScale="92500" lnSpcReduction="10000"/>
          </a:bodyPr>
          <a:lstStyle/>
          <a:p>
            <a:pPr algn="ctr">
              <a:buNone/>
            </a:pPr>
            <a:r>
              <a:rPr lang="it-IT" sz="3800" dirty="0" smtClean="0"/>
              <a:t>In ambito scolastico nei </a:t>
            </a:r>
            <a:r>
              <a:rPr lang="it-IT" sz="3800" b="1" dirty="0" smtClean="0">
                <a:solidFill>
                  <a:srgbClr val="FF0000"/>
                </a:solidFill>
              </a:rPr>
              <a:t>B E S </a:t>
            </a:r>
            <a:r>
              <a:rPr lang="it-IT" sz="3800" dirty="0" smtClean="0"/>
              <a:t>convergono </a:t>
            </a:r>
            <a:r>
              <a:rPr lang="it-IT" sz="3800" u="sng" dirty="0" smtClean="0"/>
              <a:t>TRE</a:t>
            </a:r>
            <a:r>
              <a:rPr lang="it-IT" sz="3800" dirty="0" smtClean="0"/>
              <a:t> diverse </a:t>
            </a:r>
            <a:r>
              <a:rPr lang="it-IT" sz="3800" u="sng" dirty="0" smtClean="0"/>
              <a:t>dimensioni</a:t>
            </a:r>
            <a:r>
              <a:rPr lang="it-IT" sz="3800" dirty="0" smtClean="0"/>
              <a:t>:</a:t>
            </a:r>
          </a:p>
          <a:p>
            <a:pPr algn="ctr"/>
            <a:r>
              <a:rPr lang="it-IT" sz="3800" dirty="0" smtClean="0"/>
              <a:t>Insegnanti </a:t>
            </a:r>
          </a:p>
          <a:p>
            <a:pPr algn="ctr"/>
            <a:r>
              <a:rPr lang="it-IT" sz="3800" dirty="0" smtClean="0"/>
              <a:t>Genitori</a:t>
            </a:r>
          </a:p>
          <a:p>
            <a:pPr algn="ctr"/>
            <a:r>
              <a:rPr lang="it-IT" sz="3800" dirty="0" smtClean="0"/>
              <a:t>Gruppo dei pari. </a:t>
            </a:r>
          </a:p>
          <a:p>
            <a:pPr algn="ctr">
              <a:buNone/>
            </a:pPr>
            <a:endParaRPr lang="it-IT" dirty="0" smtClean="0"/>
          </a:p>
          <a:p>
            <a:pPr algn="ctr">
              <a:buNone/>
            </a:pPr>
            <a:r>
              <a:rPr lang="it-IT" i="1" dirty="0" smtClean="0"/>
              <a:t>Tutte queste dimensioni contribuiscono al raggiungimento dell’ </a:t>
            </a:r>
            <a:r>
              <a:rPr lang="it-IT" i="1" dirty="0" smtClean="0">
                <a:solidFill>
                  <a:srgbClr val="FF0000"/>
                </a:solidFill>
              </a:rPr>
              <a:t>Inclusione</a:t>
            </a:r>
            <a:r>
              <a:rPr lang="it-IT" i="1" dirty="0" smtClean="0"/>
              <a:t>.</a:t>
            </a:r>
          </a:p>
          <a:p>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t-IT" altLang="it-IT" sz="2800" dirty="0" smtClean="0">
                <a:solidFill>
                  <a:srgbClr val="FFFF99"/>
                </a:solidFill>
              </a:rPr>
              <a:t>Alcune tappe storiche fondamentali </a:t>
            </a:r>
          </a:p>
        </p:txBody>
      </p:sp>
      <p:graphicFrame>
        <p:nvGraphicFramePr>
          <p:cNvPr id="4" name="Diagramma 3"/>
          <p:cNvGraphicFramePr/>
          <p:nvPr/>
        </p:nvGraphicFramePr>
        <p:xfrm>
          <a:off x="1428328" y="20292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t-IT" altLang="it-IT" sz="2800" dirty="0" smtClean="0">
                <a:solidFill>
                  <a:srgbClr val="FFCC99"/>
                </a:solidFill>
              </a:rPr>
              <a:t>Anni ‘70</a:t>
            </a:r>
          </a:p>
        </p:txBody>
      </p:sp>
      <p:sp>
        <p:nvSpPr>
          <p:cNvPr id="6" name="Freccia a destra 5"/>
          <p:cNvSpPr/>
          <p:nvPr/>
        </p:nvSpPr>
        <p:spPr>
          <a:xfrm>
            <a:off x="179512" y="2924944"/>
            <a:ext cx="2376264" cy="1368152"/>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it-IT" sz="1200" dirty="0">
                <a:solidFill>
                  <a:srgbClr val="54381C"/>
                </a:solidFill>
              </a:rPr>
              <a:t>Relazione della Commissione </a:t>
            </a:r>
            <a:r>
              <a:rPr lang="it-IT" sz="1200" dirty="0" err="1">
                <a:solidFill>
                  <a:srgbClr val="54381C"/>
                </a:solidFill>
              </a:rPr>
              <a:t>Falcucci</a:t>
            </a:r>
            <a:r>
              <a:rPr lang="it-IT" sz="1200" dirty="0">
                <a:solidFill>
                  <a:srgbClr val="54381C"/>
                </a:solidFill>
              </a:rPr>
              <a:t> del ’75 </a:t>
            </a:r>
          </a:p>
        </p:txBody>
      </p:sp>
      <p:sp>
        <p:nvSpPr>
          <p:cNvPr id="8" name="Rettangolo arrotondato 7"/>
          <p:cNvSpPr/>
          <p:nvPr/>
        </p:nvSpPr>
        <p:spPr>
          <a:xfrm>
            <a:off x="3059832" y="3068960"/>
            <a:ext cx="1872208" cy="864096"/>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it-IT" sz="1400" i="1" dirty="0">
                <a:solidFill>
                  <a:srgbClr val="54381C"/>
                </a:solidFill>
              </a:rPr>
              <a:t>attuazione del tempo pieno </a:t>
            </a:r>
            <a:endParaRPr lang="it-IT" sz="1400" dirty="0">
              <a:solidFill>
                <a:srgbClr val="54381C"/>
              </a:solidFill>
            </a:endParaRPr>
          </a:p>
        </p:txBody>
      </p:sp>
      <p:sp>
        <p:nvSpPr>
          <p:cNvPr id="9" name="Rettangolo arrotondato 8"/>
          <p:cNvSpPr/>
          <p:nvPr/>
        </p:nvSpPr>
        <p:spPr>
          <a:xfrm>
            <a:off x="5436096" y="3068960"/>
            <a:ext cx="1872208" cy="864096"/>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it-IT" sz="1400" i="1" dirty="0">
                <a:solidFill>
                  <a:srgbClr val="54381C"/>
                </a:solidFill>
              </a:rPr>
              <a:t>riduzione del numero degli alunni di classi con disabile</a:t>
            </a:r>
            <a:endParaRPr lang="it-IT" sz="1400" dirty="0">
              <a:solidFill>
                <a:srgbClr val="54381C"/>
              </a:solidFill>
            </a:endParaRPr>
          </a:p>
        </p:txBody>
      </p:sp>
      <p:sp>
        <p:nvSpPr>
          <p:cNvPr id="11" name="Parentesi graffa aperta 10"/>
          <p:cNvSpPr/>
          <p:nvPr/>
        </p:nvSpPr>
        <p:spPr>
          <a:xfrm rot="16200000">
            <a:off x="4860132" y="1772444"/>
            <a:ext cx="792162" cy="4679950"/>
          </a:xfrm>
          <a:prstGeom prst="leftBrace">
            <a:avLst/>
          </a:prstGeom>
        </p:spPr>
        <p:style>
          <a:lnRef idx="3">
            <a:schemeClr val="accent5"/>
          </a:lnRef>
          <a:fillRef idx="0">
            <a:schemeClr val="accent5"/>
          </a:fillRef>
          <a:effectRef idx="2">
            <a:schemeClr val="accent5"/>
          </a:effectRef>
          <a:fontRef idx="minor">
            <a:schemeClr val="tx1"/>
          </a:fontRef>
        </p:style>
        <p:txBody>
          <a:bodyPr anchor="ctr"/>
          <a:lstStyle/>
          <a:p>
            <a:pPr algn="ctr" eaLnBrk="1" hangingPunct="1">
              <a:defRPr/>
            </a:pPr>
            <a:endParaRPr lang="it-IT"/>
          </a:p>
        </p:txBody>
      </p:sp>
      <p:sp>
        <p:nvSpPr>
          <p:cNvPr id="12" name="CasellaDiTesto 11"/>
          <p:cNvSpPr txBox="1"/>
          <p:nvPr/>
        </p:nvSpPr>
        <p:spPr>
          <a:xfrm>
            <a:off x="2916238" y="4429125"/>
            <a:ext cx="4751387" cy="584200"/>
          </a:xfrm>
          <a:prstGeom prst="rect">
            <a:avLst/>
          </a:prstGeom>
          <a:noFill/>
        </p:spPr>
        <p:txBody>
          <a:bodyPr>
            <a:spAutoFit/>
          </a:bodyPr>
          <a:lstStyle/>
          <a:p>
            <a:pPr algn="ctr" eaLnBrk="1" hangingPunct="1">
              <a:defRPr/>
            </a:pPr>
            <a:r>
              <a:rPr lang="it-IT" sz="1600" dirty="0">
                <a:solidFill>
                  <a:srgbClr val="A50021"/>
                </a:solidFill>
                <a:effectLst>
                  <a:outerShdw blurRad="38100" dist="38100" dir="2700000" algn="tl">
                    <a:srgbClr val="000000">
                      <a:alpha val="43137"/>
                    </a:srgbClr>
                  </a:outerShdw>
                </a:effectLst>
              </a:rPr>
              <a:t>quantomeno l’intenzione di far cambiare la scuola per meglio accogliere i disabili</a:t>
            </a:r>
          </a:p>
        </p:txBody>
      </p:sp>
      <p:sp>
        <p:nvSpPr>
          <p:cNvPr id="13" name="Ovale 12"/>
          <p:cNvSpPr/>
          <p:nvPr/>
        </p:nvSpPr>
        <p:spPr>
          <a:xfrm>
            <a:off x="611560" y="5229200"/>
            <a:ext cx="1008112" cy="1008112"/>
          </a:xfrm>
          <a:prstGeom prst="ellipse">
            <a:avLst/>
          </a:prstGeom>
          <a:solidFill>
            <a:srgbClr val="FFCC99"/>
          </a:soli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it-IT" dirty="0">
                <a:solidFill>
                  <a:srgbClr val="54381C"/>
                </a:solidFill>
              </a:rPr>
              <a:t>MA</a:t>
            </a:r>
          </a:p>
        </p:txBody>
      </p:sp>
      <p:sp>
        <p:nvSpPr>
          <p:cNvPr id="14" name="CasellaDiTesto 13"/>
          <p:cNvSpPr txBox="1"/>
          <p:nvPr/>
        </p:nvSpPr>
        <p:spPr>
          <a:xfrm>
            <a:off x="1763713" y="5300663"/>
            <a:ext cx="7056437" cy="862012"/>
          </a:xfrm>
          <a:prstGeom prst="rect">
            <a:avLst/>
          </a:prstGeom>
          <a:noFill/>
        </p:spPr>
        <p:txBody>
          <a:bodyPr>
            <a:spAutoFit/>
          </a:bodyPr>
          <a:lstStyle/>
          <a:p>
            <a:pPr algn="just" eaLnBrk="1" hangingPunct="1">
              <a:defRPr/>
            </a:pPr>
            <a:r>
              <a:rPr lang="it-IT" b="1" dirty="0">
                <a:effectLst>
                  <a:outerShdw blurRad="38100" dist="38100" dir="2700000" algn="tl">
                    <a:srgbClr val="000000">
                      <a:alpha val="43137"/>
                    </a:srgbClr>
                  </a:outerShdw>
                </a:effectLst>
              </a:rPr>
              <a:t>NESSUN PASSO IN AVANTI PER L’INSERIMENTO DEI GRAVI</a:t>
            </a:r>
          </a:p>
          <a:p>
            <a:pPr algn="just" eaLnBrk="1" hangingPunct="1">
              <a:defRPr/>
            </a:pPr>
            <a:r>
              <a:rPr lang="it-IT" sz="1600" dirty="0"/>
              <a:t>Si dovrà aspettare la legge 517 del </a:t>
            </a:r>
            <a:r>
              <a:rPr lang="it-IT" sz="1600" u="sng" dirty="0"/>
              <a:t>1977</a:t>
            </a:r>
            <a:r>
              <a:rPr lang="it-IT" sz="1600" dirty="0"/>
              <a:t> per vedere garantito il diritto all’integrazione di tutti gli alunni in situazione di handicap</a:t>
            </a:r>
            <a:endParaRPr lang="it-IT" sz="1600" b="1" dirty="0">
              <a:solidFill>
                <a:srgbClr val="FFCC99"/>
              </a:solidFill>
              <a:effectLst>
                <a:outerShdw blurRad="38100" dist="38100" dir="2700000" algn="tl">
                  <a:srgbClr val="000000">
                    <a:alpha val="43137"/>
                  </a:srgbClr>
                </a:outerShdw>
              </a:effectLst>
            </a:endParaRPr>
          </a:p>
        </p:txBody>
      </p:sp>
      <p:sp>
        <p:nvSpPr>
          <p:cNvPr id="2" name="Rettangolo 1"/>
          <p:cNvSpPr/>
          <p:nvPr/>
        </p:nvSpPr>
        <p:spPr>
          <a:xfrm>
            <a:off x="214282" y="1643050"/>
            <a:ext cx="8785225" cy="1162113"/>
          </a:xfrm>
          <a:prstGeom prst="rect">
            <a:avLst/>
          </a:prstGeom>
        </p:spPr>
        <p:txBody>
          <a:bodyPr>
            <a:spAutoFit/>
          </a:bodyPr>
          <a:lstStyle/>
          <a:p>
            <a:pPr algn="just" eaLnBrk="1" hangingPunct="1">
              <a:lnSpc>
                <a:spcPct val="150000"/>
              </a:lnSpc>
              <a:defRPr/>
            </a:pPr>
            <a:r>
              <a:rPr lang="it-IT" altLang="it-IT" sz="1600" dirty="0">
                <a:solidFill>
                  <a:srgbClr val="000000"/>
                </a:solidFill>
              </a:rPr>
              <a:t>Nel 1971, il 30 marzo, veniva definitivamente approvata dal Parlamento italiano </a:t>
            </a:r>
            <a:r>
              <a:rPr lang="it-IT" altLang="it-IT" sz="1600" b="1" dirty="0">
                <a:solidFill>
                  <a:srgbClr val="A50021"/>
                </a:solidFill>
                <a:effectLst>
                  <a:outerShdw blurRad="38100" dist="38100" dir="2700000" algn="tl">
                    <a:srgbClr val="000000">
                      <a:alpha val="43137"/>
                    </a:srgbClr>
                  </a:outerShdw>
                </a:effectLst>
              </a:rPr>
              <a:t>la legge 118</a:t>
            </a:r>
            <a:r>
              <a:rPr lang="it-IT" altLang="it-IT" sz="1600" dirty="0">
                <a:solidFill>
                  <a:srgbClr val="000000"/>
                </a:solidFill>
              </a:rPr>
              <a:t>, che sanciva per la prima volta, all’articolo 28, comma 2, il principio secondo il quale per gli allievi in situazione di handicap «l’istruzione dell’obbligo deve avvenire nelle classi normali della scuola pubblica»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solidFill>
            <a:schemeClr val="bg1"/>
          </a:solidFill>
        </p:spPr>
        <p:txBody>
          <a:bodyPr>
            <a:normAutofit/>
          </a:bodyPr>
          <a:lstStyle/>
          <a:p>
            <a:pPr algn="ctr">
              <a:buNone/>
            </a:pPr>
            <a:r>
              <a:rPr lang="it-IT" i="1" dirty="0" smtClean="0">
                <a:solidFill>
                  <a:schemeClr val="tx2">
                    <a:lumMod val="50000"/>
                  </a:schemeClr>
                </a:solidFill>
              </a:rPr>
              <a:t>La</a:t>
            </a:r>
            <a:r>
              <a:rPr lang="it-IT" i="1" dirty="0" smtClean="0">
                <a:solidFill>
                  <a:schemeClr val="accent2">
                    <a:lumMod val="50000"/>
                  </a:schemeClr>
                </a:solidFill>
              </a:rPr>
              <a:t> </a:t>
            </a:r>
            <a:r>
              <a:rPr lang="it-IT" i="1" dirty="0" smtClean="0">
                <a:solidFill>
                  <a:srgbClr val="FF0000"/>
                </a:solidFill>
              </a:rPr>
              <a:t>Didattica Speciale </a:t>
            </a:r>
            <a:r>
              <a:rPr lang="it-IT" i="1" dirty="0" smtClean="0"/>
              <a:t>si</a:t>
            </a:r>
            <a:r>
              <a:rPr lang="it-IT" b="1" i="1" dirty="0" smtClean="0">
                <a:solidFill>
                  <a:srgbClr val="FF0000"/>
                </a:solidFill>
              </a:rPr>
              <a:t> </a:t>
            </a:r>
            <a:r>
              <a:rPr lang="it-IT" i="1" dirty="0" smtClean="0"/>
              <a:t>basa su interventi personalizzati:</a:t>
            </a:r>
          </a:p>
          <a:p>
            <a:pPr algn="ctr"/>
            <a:endParaRPr lang="it-IT" dirty="0" smtClean="0"/>
          </a:p>
          <a:p>
            <a:pPr algn="ctr"/>
            <a:r>
              <a:rPr lang="it-IT" dirty="0" smtClean="0"/>
              <a:t>Valutazione delle abilità; </a:t>
            </a:r>
          </a:p>
          <a:p>
            <a:pPr algn="ctr"/>
            <a:endParaRPr lang="it-IT" dirty="0" smtClean="0"/>
          </a:p>
          <a:p>
            <a:pPr algn="ctr"/>
            <a:r>
              <a:rPr lang="it-IT" dirty="0" smtClean="0"/>
              <a:t>Integrazione tra obiettivi individualizzati ed obiettivi didattici generali;</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457200" y="188913"/>
            <a:ext cx="8229600" cy="1143000"/>
          </a:xfrm>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it-IT" altLang="it-IT" sz="2400" dirty="0" smtClean="0">
                <a:solidFill>
                  <a:srgbClr val="FFFF99"/>
                </a:solidFill>
                <a:latin typeface="+mn-lt"/>
              </a:rPr>
              <a:t>Legge quadro 104/92 per "l'assistenza, l'integrazione sociale e i diritti delle persone handicappate”</a:t>
            </a:r>
          </a:p>
        </p:txBody>
      </p:sp>
      <p:sp>
        <p:nvSpPr>
          <p:cNvPr id="13315" name="Rettangolo 3"/>
          <p:cNvSpPr>
            <a:spLocks noChangeArrowheads="1"/>
          </p:cNvSpPr>
          <p:nvPr/>
        </p:nvSpPr>
        <p:spPr bwMode="auto">
          <a:xfrm>
            <a:off x="179388" y="1958975"/>
            <a:ext cx="8569325" cy="698500"/>
          </a:xfrm>
          <a:prstGeom prst="rect">
            <a:avLst/>
          </a:prstGeom>
          <a:noFill/>
          <a:ln w="9525">
            <a:noFill/>
            <a:miter lim="800000"/>
            <a:headEnd/>
            <a:tailEnd/>
          </a:ln>
        </p:spPr>
        <p:txBody>
          <a:bodyPr>
            <a:spAutoFit/>
          </a:bodyPr>
          <a:lstStyle/>
          <a:p>
            <a:pPr algn="just" eaLnBrk="1" hangingPunct="1">
              <a:lnSpc>
                <a:spcPct val="150000"/>
              </a:lnSpc>
            </a:pPr>
            <a:r>
              <a:rPr lang="it-IT" altLang="it-IT" sz="1400"/>
              <a:t>Questa legge parla di integrazione in un raggio più ampio rispetto alla precedente legge del ’77, un’integrazione  in tutti i settori: la scuola, l’università, il mondo del lavoro e il tempo libero. </a:t>
            </a:r>
          </a:p>
        </p:txBody>
      </p:sp>
      <p:sp>
        <p:nvSpPr>
          <p:cNvPr id="13316" name="Rettangolo 4"/>
          <p:cNvSpPr>
            <a:spLocks noChangeArrowheads="1"/>
          </p:cNvSpPr>
          <p:nvPr/>
        </p:nvSpPr>
        <p:spPr bwMode="auto">
          <a:xfrm>
            <a:off x="179388" y="2997200"/>
            <a:ext cx="8640762" cy="3138488"/>
          </a:xfrm>
          <a:prstGeom prst="rect">
            <a:avLst/>
          </a:prstGeom>
          <a:noFill/>
          <a:ln w="9525">
            <a:noFill/>
            <a:miter lim="800000"/>
            <a:headEnd/>
            <a:tailEnd/>
          </a:ln>
        </p:spPr>
        <p:txBody>
          <a:bodyPr>
            <a:spAutoFit/>
          </a:bodyPr>
          <a:lstStyle/>
          <a:p>
            <a:pPr algn="just" eaLnBrk="1" hangingPunct="1">
              <a:lnSpc>
                <a:spcPct val="150000"/>
              </a:lnSpc>
            </a:pPr>
            <a:r>
              <a:rPr lang="it-IT" altLang="it-IT" sz="1200" dirty="0">
                <a:latin typeface="Verdana" pitchFamily="34" charset="0"/>
              </a:rPr>
              <a:t>La novità in questa legge è sicuramente l’approccio sistemico che colloca la scuola in una prospettiva più ampia di integrazione sociale e di qualità complessiva della vita del cittadino in situazione di handicap</a:t>
            </a:r>
          </a:p>
          <a:p>
            <a:pPr algn="just" eaLnBrk="1" hangingPunct="1">
              <a:lnSpc>
                <a:spcPct val="150000"/>
              </a:lnSpc>
            </a:pPr>
            <a:endParaRPr lang="it-IT" altLang="it-IT" sz="1200" dirty="0">
              <a:latin typeface="Verdana" pitchFamily="34" charset="0"/>
            </a:endParaRPr>
          </a:p>
          <a:p>
            <a:pPr algn="just" eaLnBrk="1" hangingPunct="1">
              <a:lnSpc>
                <a:spcPct val="150000"/>
              </a:lnSpc>
            </a:pPr>
            <a:r>
              <a:rPr lang="it-IT" altLang="it-IT" sz="1200" dirty="0">
                <a:latin typeface="Verdana" pitchFamily="34" charset="0"/>
              </a:rPr>
              <a:t>Per  realizzare la piena integrazione scolastica la legge quadro delinea una strategia operativa basata su un sistema coordinato di documenti quali: </a:t>
            </a:r>
          </a:p>
          <a:p>
            <a:pPr algn="just" eaLnBrk="1" hangingPunct="1">
              <a:lnSpc>
                <a:spcPct val="150000"/>
              </a:lnSpc>
              <a:buFontTx/>
              <a:buChar char="•"/>
            </a:pPr>
            <a:r>
              <a:rPr lang="it-IT" altLang="it-IT" b="1" dirty="0">
                <a:solidFill>
                  <a:srgbClr val="00B050"/>
                </a:solidFill>
                <a:latin typeface="Verdana" pitchFamily="34" charset="0"/>
              </a:rPr>
              <a:t>certificazione dell’handicap </a:t>
            </a:r>
          </a:p>
          <a:p>
            <a:pPr algn="just" eaLnBrk="1" hangingPunct="1">
              <a:lnSpc>
                <a:spcPct val="150000"/>
              </a:lnSpc>
              <a:buFontTx/>
              <a:buChar char="•"/>
            </a:pPr>
            <a:r>
              <a:rPr lang="it-IT" altLang="it-IT" b="1" dirty="0">
                <a:solidFill>
                  <a:srgbClr val="00B050"/>
                </a:solidFill>
                <a:latin typeface="Verdana" pitchFamily="34" charset="0"/>
              </a:rPr>
              <a:t>diagnosi funzionale </a:t>
            </a:r>
          </a:p>
          <a:p>
            <a:pPr algn="just" eaLnBrk="1" hangingPunct="1">
              <a:lnSpc>
                <a:spcPct val="150000"/>
              </a:lnSpc>
              <a:buFontTx/>
              <a:buChar char="•"/>
            </a:pPr>
            <a:r>
              <a:rPr lang="it-IT" altLang="it-IT" b="1" dirty="0">
                <a:solidFill>
                  <a:srgbClr val="00B050"/>
                </a:solidFill>
                <a:latin typeface="Verdana" pitchFamily="34" charset="0"/>
              </a:rPr>
              <a:t>profilo dinamico funzionale</a:t>
            </a:r>
          </a:p>
          <a:p>
            <a:pPr algn="just" eaLnBrk="1" hangingPunct="1">
              <a:lnSpc>
                <a:spcPct val="150000"/>
              </a:lnSpc>
              <a:buFontTx/>
              <a:buChar char="•"/>
            </a:pPr>
            <a:r>
              <a:rPr lang="it-IT" altLang="it-IT" b="1" dirty="0">
                <a:solidFill>
                  <a:srgbClr val="00B050"/>
                </a:solidFill>
                <a:latin typeface="Verdana" pitchFamily="34" charset="0"/>
              </a:rPr>
              <a:t>progetto educativo individualizzato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t-IT" altLang="it-IT" sz="2800" dirty="0" smtClean="0">
                <a:solidFill>
                  <a:srgbClr val="FFCC99"/>
                </a:solidFill>
              </a:rPr>
              <a:t>Cosa è cambiato oggi</a:t>
            </a:r>
          </a:p>
        </p:txBody>
      </p:sp>
      <p:sp>
        <p:nvSpPr>
          <p:cNvPr id="19459" name="Segnaposto contenuto 2"/>
          <p:cNvSpPr>
            <a:spLocks noGrp="1"/>
          </p:cNvSpPr>
          <p:nvPr>
            <p:ph idx="1"/>
          </p:nvPr>
        </p:nvSpPr>
        <p:spPr>
          <a:xfrm>
            <a:off x="457200" y="2071688"/>
            <a:ext cx="8229600" cy="4237037"/>
          </a:xfrm>
        </p:spPr>
        <p:txBody>
          <a:bodyPr/>
          <a:lstStyle/>
          <a:p>
            <a:pPr marL="0" indent="12700" algn="just">
              <a:lnSpc>
                <a:spcPct val="150000"/>
              </a:lnSpc>
              <a:buFontTx/>
              <a:buNone/>
              <a:defRPr/>
            </a:pPr>
            <a:r>
              <a:rPr lang="it-IT" altLang="it-IT" sz="1800" dirty="0" smtClean="0"/>
              <a:t>Se un tempo non si sapeva cosa fare, oggi le idee sono molto più chiare. Un alunno certificato “in situazione di disabilità” deve avere:</a:t>
            </a:r>
          </a:p>
          <a:p>
            <a:pPr algn="just">
              <a:lnSpc>
                <a:spcPct val="150000"/>
              </a:lnSpc>
              <a:defRPr/>
            </a:pPr>
            <a:r>
              <a:rPr lang="it-IT" altLang="it-IT" sz="1800" dirty="0" smtClean="0"/>
              <a:t>una </a:t>
            </a:r>
            <a:r>
              <a:rPr lang="it-IT" altLang="it-IT" sz="1800" b="1" dirty="0" smtClean="0">
                <a:solidFill>
                  <a:srgbClr val="00B050"/>
                </a:solidFill>
              </a:rPr>
              <a:t>diagnosi clinica </a:t>
            </a:r>
            <a:r>
              <a:rPr lang="it-IT" altLang="it-IT" sz="1800" dirty="0" smtClean="0"/>
              <a:t>che attesti il suo deficit </a:t>
            </a:r>
          </a:p>
          <a:p>
            <a:pPr algn="just">
              <a:lnSpc>
                <a:spcPct val="150000"/>
              </a:lnSpc>
              <a:defRPr/>
            </a:pPr>
            <a:r>
              <a:rPr lang="it-IT" altLang="it-IT" sz="1800" dirty="0" smtClean="0"/>
              <a:t>un </a:t>
            </a:r>
            <a:r>
              <a:rPr lang="it-IT" altLang="it-IT" sz="1800" b="1" dirty="0" smtClean="0">
                <a:solidFill>
                  <a:srgbClr val="00B050"/>
                </a:solidFill>
              </a:rPr>
              <a:t>piano educativo individualizzato (PEI) </a:t>
            </a:r>
            <a:r>
              <a:rPr lang="it-IT" altLang="it-IT" sz="1800" dirty="0" smtClean="0"/>
              <a:t>che comprende la diagnosi funzionale, il profilo dinamico-funzionale, l’elenco delle attività didattiche organizzate in funzione dei bisogni educativi specifici dell’allievo e, infine, i criteri di valutazione adeguati alla situazione di disabilità</a:t>
            </a:r>
          </a:p>
          <a:p>
            <a:pPr>
              <a:defRPr/>
            </a:pPr>
            <a:endParaRPr lang="it-IT" altLang="it-IT" sz="1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t-IT" altLang="it-IT" sz="2800" dirty="0" smtClean="0">
                <a:solidFill>
                  <a:srgbClr val="FFCC99"/>
                </a:solidFill>
              </a:rPr>
              <a:t>La terminologia</a:t>
            </a:r>
          </a:p>
        </p:txBody>
      </p:sp>
      <p:graphicFrame>
        <p:nvGraphicFramePr>
          <p:cNvPr id="5" name="Diagramma 4"/>
          <p:cNvGraphicFramePr/>
          <p:nvPr/>
        </p:nvGraphicFramePr>
        <p:xfrm>
          <a:off x="395536" y="2477120"/>
          <a:ext cx="4727848" cy="304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2" name="CasellaDiTesto 5"/>
          <p:cNvSpPr txBox="1">
            <a:spLocks noChangeArrowheads="1"/>
          </p:cNvSpPr>
          <p:nvPr/>
        </p:nvSpPr>
        <p:spPr bwMode="auto">
          <a:xfrm>
            <a:off x="5364163" y="3573463"/>
            <a:ext cx="3635375" cy="876300"/>
          </a:xfrm>
          <a:prstGeom prst="rect">
            <a:avLst/>
          </a:prstGeom>
          <a:noFill/>
          <a:ln w="9525">
            <a:noFill/>
            <a:miter lim="800000"/>
            <a:headEnd/>
            <a:tailEnd/>
          </a:ln>
        </p:spPr>
        <p:txBody>
          <a:bodyPr>
            <a:spAutoFit/>
          </a:bodyPr>
          <a:lstStyle/>
          <a:p>
            <a:pPr algn="ctr" eaLnBrk="1" hangingPunct="1"/>
            <a:r>
              <a:rPr lang="it-IT" altLang="it-IT" sz="1700"/>
              <a:t>Evoluzione della rappresentazione del soggetto disabile e delle </a:t>
            </a:r>
          </a:p>
          <a:p>
            <a:pPr algn="ctr" eaLnBrk="1" hangingPunct="1"/>
            <a:r>
              <a:rPr lang="it-IT" altLang="it-IT" sz="1700"/>
              <a:t>sue potenzialità</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457200" y="274638"/>
            <a:ext cx="5472122"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it-IT" altLang="it-IT" sz="2800" dirty="0" smtClean="0">
                <a:solidFill>
                  <a:srgbClr val="FFCC99"/>
                </a:solidFill>
              </a:rPr>
              <a:t>La terminologia</a:t>
            </a:r>
          </a:p>
        </p:txBody>
      </p:sp>
      <p:pic>
        <p:nvPicPr>
          <p:cNvPr id="6" name="Immagine 5" descr="k12931049.jpg"/>
          <p:cNvPicPr>
            <a:picLocks noChangeAspect="1"/>
          </p:cNvPicPr>
          <p:nvPr/>
        </p:nvPicPr>
        <p:blipFill>
          <a:blip r:embed="rId2" cstate="print"/>
          <a:stretch>
            <a:fillRect/>
          </a:stretch>
        </p:blipFill>
        <p:spPr>
          <a:xfrm>
            <a:off x="6156176" y="75208"/>
            <a:ext cx="2159000" cy="1625600"/>
          </a:xfrm>
          <a:prstGeom prst="rect">
            <a:avLst/>
          </a:prstGeom>
          <a:ln>
            <a:noFill/>
          </a:ln>
          <a:effectLst>
            <a:softEdge rad="112500"/>
          </a:effectLst>
        </p:spPr>
      </p:pic>
      <p:sp>
        <p:nvSpPr>
          <p:cNvPr id="7" name="CasellaDiTesto 6"/>
          <p:cNvSpPr txBox="1"/>
          <p:nvPr/>
        </p:nvSpPr>
        <p:spPr>
          <a:xfrm>
            <a:off x="323850" y="1844675"/>
            <a:ext cx="8280400" cy="892175"/>
          </a:xfrm>
          <a:prstGeom prst="rect">
            <a:avLst/>
          </a:prstGeom>
          <a:solidFill>
            <a:srgbClr val="FFFF99"/>
          </a:solidFill>
          <a:ln>
            <a:solidFill>
              <a:srgbClr val="996633"/>
            </a:solidFill>
          </a:ln>
          <a:effectLst>
            <a:outerShdw blurRad="50800" dist="38100" dir="2700000" algn="tl" rotWithShape="0">
              <a:prstClr val="black">
                <a:alpha val="40000"/>
              </a:prstClr>
            </a:outerShdw>
          </a:effectLst>
        </p:spPr>
        <p:txBody>
          <a:bodyPr>
            <a:spAutoFit/>
          </a:bodyPr>
          <a:lstStyle/>
          <a:p>
            <a:pPr eaLnBrk="1" hangingPunct="1">
              <a:defRPr/>
            </a:pPr>
            <a:r>
              <a:rPr lang="it-IT" sz="1400" i="1" dirty="0"/>
              <a:t>" ..una sorta di svantaggio a lungo termine, che nuoce al grado di partecipazione di un individuo alla vita quotidiana“</a:t>
            </a:r>
            <a:endParaRPr lang="it-IT" sz="1400" dirty="0"/>
          </a:p>
          <a:p>
            <a:pPr algn="r" eaLnBrk="1" hangingPunct="1">
              <a:defRPr/>
            </a:pPr>
            <a:r>
              <a:rPr lang="it-IT" sz="1200" dirty="0"/>
              <a:t>Organizzazione Mondiale della Sanità 1981 Conferenza di Copenaghen</a:t>
            </a:r>
          </a:p>
          <a:p>
            <a:pPr algn="r" eaLnBrk="1" hangingPunct="1">
              <a:defRPr/>
            </a:pPr>
            <a:endParaRPr lang="it-IT" sz="1200" dirty="0"/>
          </a:p>
        </p:txBody>
      </p:sp>
      <p:sp>
        <p:nvSpPr>
          <p:cNvPr id="8" name="CasellaDiTesto 7"/>
          <p:cNvSpPr txBox="1"/>
          <p:nvPr/>
        </p:nvSpPr>
        <p:spPr>
          <a:xfrm>
            <a:off x="99274" y="2924944"/>
            <a:ext cx="2749471" cy="64633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hangingPunct="1">
              <a:defRPr/>
            </a:pPr>
            <a:r>
              <a:rPr lang="it-IT"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NON E’ UNA MALATTIA</a:t>
            </a:r>
          </a:p>
          <a:p>
            <a:pPr eaLnBrk="1" hangingPunct="1">
              <a:defRPr/>
            </a:pPr>
            <a:endParaRPr lang="it-IT"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8438" name="CasellaDiTesto 8"/>
          <p:cNvSpPr txBox="1">
            <a:spLocks noChangeArrowheads="1"/>
          </p:cNvSpPr>
          <p:nvPr/>
        </p:nvSpPr>
        <p:spPr bwMode="auto">
          <a:xfrm>
            <a:off x="3851275" y="2905125"/>
            <a:ext cx="5113338" cy="523875"/>
          </a:xfrm>
          <a:prstGeom prst="rect">
            <a:avLst/>
          </a:prstGeom>
          <a:noFill/>
          <a:ln w="9525">
            <a:noFill/>
            <a:miter lim="800000"/>
            <a:headEnd/>
            <a:tailEnd/>
          </a:ln>
        </p:spPr>
        <p:txBody>
          <a:bodyPr>
            <a:spAutoFit/>
          </a:bodyPr>
          <a:lstStyle/>
          <a:p>
            <a:pPr algn="ctr" eaLnBrk="1" hangingPunct="1"/>
            <a:r>
              <a:rPr lang="it-IT" altLang="it-IT" sz="1400"/>
              <a:t>realtà che si configura per i danni organici e/o funzionali che le sono propri</a:t>
            </a:r>
          </a:p>
        </p:txBody>
      </p:sp>
      <p:sp>
        <p:nvSpPr>
          <p:cNvPr id="10" name="Freccia a destra 9"/>
          <p:cNvSpPr/>
          <p:nvPr/>
        </p:nvSpPr>
        <p:spPr>
          <a:xfrm>
            <a:off x="2915816" y="2996952"/>
            <a:ext cx="504056" cy="288032"/>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it-IT"/>
          </a:p>
        </p:txBody>
      </p:sp>
      <p:sp>
        <p:nvSpPr>
          <p:cNvPr id="11" name="CasellaDiTesto 10"/>
          <p:cNvSpPr txBox="1"/>
          <p:nvPr/>
        </p:nvSpPr>
        <p:spPr>
          <a:xfrm>
            <a:off x="301986" y="3789040"/>
            <a:ext cx="2270943"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defRPr/>
            </a:pPr>
            <a:r>
              <a:rPr lang="it-IT"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NON E’ L’ESITO </a:t>
            </a:r>
            <a:r>
              <a:rPr lang="it-IT"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a:t>
            </a:r>
            <a:r>
              <a:rPr lang="it-IT"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gn="ctr" eaLnBrk="1" hangingPunct="1">
              <a:defRPr/>
            </a:pPr>
            <a:r>
              <a:rPr lang="it-IT"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UNA MALATTIA</a:t>
            </a:r>
          </a:p>
          <a:p>
            <a:pPr algn="ctr" eaLnBrk="1" hangingPunct="1">
              <a:defRPr/>
            </a:pPr>
            <a:endParaRPr lang="it-IT"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2" name="Freccia a destra 11"/>
          <p:cNvSpPr/>
          <p:nvPr/>
        </p:nvSpPr>
        <p:spPr>
          <a:xfrm>
            <a:off x="2915816" y="3933056"/>
            <a:ext cx="504056" cy="288032"/>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it-IT"/>
          </a:p>
        </p:txBody>
      </p:sp>
      <p:pic>
        <p:nvPicPr>
          <p:cNvPr id="13" name="Immagine 12" descr="k11618771.jpg"/>
          <p:cNvPicPr>
            <a:picLocks noChangeAspect="1"/>
          </p:cNvPicPr>
          <p:nvPr/>
        </p:nvPicPr>
        <p:blipFill>
          <a:blip r:embed="rId3" cstate="print"/>
          <a:stretch>
            <a:fillRect/>
          </a:stretch>
        </p:blipFill>
        <p:spPr>
          <a:xfrm>
            <a:off x="3563888" y="3230860"/>
            <a:ext cx="2159000" cy="1638300"/>
          </a:xfrm>
          <a:prstGeom prst="rect">
            <a:avLst/>
          </a:prstGeom>
          <a:ln>
            <a:noFill/>
          </a:ln>
          <a:effectLst>
            <a:softEdge rad="112500"/>
          </a:effectLst>
        </p:spPr>
      </p:pic>
      <p:sp>
        <p:nvSpPr>
          <p:cNvPr id="18447" name="CasellaDiTesto 13"/>
          <p:cNvSpPr txBox="1">
            <a:spLocks noChangeArrowheads="1"/>
          </p:cNvSpPr>
          <p:nvPr/>
        </p:nvSpPr>
        <p:spPr bwMode="auto">
          <a:xfrm>
            <a:off x="5795963" y="3644900"/>
            <a:ext cx="3097212" cy="1169988"/>
          </a:xfrm>
          <a:prstGeom prst="rect">
            <a:avLst/>
          </a:prstGeom>
          <a:noFill/>
          <a:ln w="9525">
            <a:noFill/>
            <a:miter lim="800000"/>
            <a:headEnd/>
            <a:tailEnd/>
          </a:ln>
        </p:spPr>
        <p:txBody>
          <a:bodyPr>
            <a:spAutoFit/>
          </a:bodyPr>
          <a:lstStyle/>
          <a:p>
            <a:pPr algn="just" eaLnBrk="1" hangingPunct="1"/>
            <a:r>
              <a:rPr lang="it-IT" altLang="it-IT" sz="1400"/>
              <a:t>diminuita o assente capacità per i compiti e i comportamenti che una persona dovrebbe svolgere e ai quali risulta non idonea a seguito della malattia stessa</a:t>
            </a:r>
          </a:p>
        </p:txBody>
      </p:sp>
      <p:sp>
        <p:nvSpPr>
          <p:cNvPr id="15" name="CasellaDiTesto 14"/>
          <p:cNvSpPr txBox="1"/>
          <p:nvPr/>
        </p:nvSpPr>
        <p:spPr>
          <a:xfrm>
            <a:off x="611188" y="4797425"/>
            <a:ext cx="8280400" cy="1662113"/>
          </a:xfrm>
          <a:prstGeom prst="rect">
            <a:avLst/>
          </a:prstGeom>
          <a:solidFill>
            <a:srgbClr val="FFFF99"/>
          </a:solidFill>
          <a:ln>
            <a:solidFill>
              <a:srgbClr val="996633"/>
            </a:solidFill>
          </a:ln>
          <a:effectLst>
            <a:outerShdw blurRad="50800" dist="38100" dir="2700000" algn="tl" rotWithShape="0">
              <a:prstClr val="black">
                <a:alpha val="40000"/>
              </a:prstClr>
            </a:outerShdw>
          </a:effectLst>
        </p:spPr>
        <p:txBody>
          <a:bodyPr>
            <a:spAutoFit/>
          </a:bodyPr>
          <a:lstStyle/>
          <a:p>
            <a:pPr algn="just" eaLnBrk="1" hangingPunct="1">
              <a:lnSpc>
                <a:spcPct val="150000"/>
              </a:lnSpc>
              <a:defRPr/>
            </a:pPr>
            <a:r>
              <a:rPr lang="it-IT" sz="1400" dirty="0"/>
              <a:t>L'handicap è lo svantaggio che quotidianamente il singolo può sperimentare in rapporto ai danni che una malattia o altre cause gli hanno prodotto (</a:t>
            </a:r>
            <a:r>
              <a:rPr lang="it-IT" sz="1400" dirty="0" err="1"/>
              <a:t>Polletta</a:t>
            </a:r>
            <a:r>
              <a:rPr lang="it-IT" sz="1400" dirty="0"/>
              <a:t>, 1982). </a:t>
            </a:r>
          </a:p>
          <a:p>
            <a:pPr algn="just" eaLnBrk="1" hangingPunct="1">
              <a:lnSpc>
                <a:spcPct val="150000"/>
              </a:lnSpc>
              <a:defRPr/>
            </a:pPr>
            <a:r>
              <a:rPr lang="it-IT" sz="1400" dirty="0"/>
              <a:t>L'handicap è dunque il </a:t>
            </a:r>
            <a:r>
              <a:rPr lang="it-IT" sz="1400" i="1" dirty="0"/>
              <a:t>gap,</a:t>
            </a:r>
            <a:r>
              <a:rPr lang="it-IT" sz="1400" dirty="0"/>
              <a:t> la </a:t>
            </a:r>
            <a:r>
              <a:rPr lang="it-IT" sz="1400" i="1" dirty="0"/>
              <a:t>discordanza </a:t>
            </a:r>
            <a:r>
              <a:rPr lang="it-IT" sz="1400" dirty="0"/>
              <a:t>tra le performance dell'individuo con una certa disabilità e le aspettative sociali che lo riguardano</a:t>
            </a:r>
            <a:endParaRPr lang="it-IT" sz="1200" dirty="0"/>
          </a:p>
          <a:p>
            <a:pPr algn="just" eaLnBrk="1" hangingPunct="1">
              <a:lnSpc>
                <a:spcPct val="150000"/>
              </a:lnSpc>
              <a:defRPr/>
            </a:pPr>
            <a:endParaRPr lang="it-IT" sz="1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bwMode="auto">
          <a:xfrm>
            <a:off x="609600" y="260350"/>
            <a:ext cx="8229600" cy="114300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it-IT" altLang="it-IT" sz="2800" kern="0" dirty="0" smtClean="0">
                <a:solidFill>
                  <a:srgbClr val="FFCC99"/>
                </a:solidFill>
              </a:rPr>
              <a:t>La terminologia</a:t>
            </a:r>
          </a:p>
        </p:txBody>
      </p:sp>
      <p:graphicFrame>
        <p:nvGraphicFramePr>
          <p:cNvPr id="5" name="Diagramma 4"/>
          <p:cNvGraphicFramePr/>
          <p:nvPr/>
        </p:nvGraphicFramePr>
        <p:xfrm>
          <a:off x="2555776" y="1700808"/>
          <a:ext cx="3624064" cy="2176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0" name="CasellaDiTesto 5"/>
          <p:cNvSpPr txBox="1">
            <a:spLocks noChangeArrowheads="1"/>
          </p:cNvSpPr>
          <p:nvPr/>
        </p:nvSpPr>
        <p:spPr bwMode="auto">
          <a:xfrm>
            <a:off x="4270375" y="4406900"/>
            <a:ext cx="1597025" cy="461963"/>
          </a:xfrm>
          <a:prstGeom prst="rect">
            <a:avLst/>
          </a:prstGeom>
          <a:noFill/>
          <a:ln w="9525">
            <a:noFill/>
            <a:miter lim="800000"/>
            <a:headEnd/>
            <a:tailEnd/>
          </a:ln>
        </p:spPr>
        <p:txBody>
          <a:bodyPr wrap="none">
            <a:spAutoFit/>
          </a:bodyPr>
          <a:lstStyle/>
          <a:p>
            <a:pPr eaLnBrk="1" hangingPunct="1"/>
            <a:r>
              <a:rPr lang="it-IT" altLang="it-IT" sz="1200"/>
              <a:t>L’integrazione è una </a:t>
            </a:r>
          </a:p>
          <a:p>
            <a:pPr eaLnBrk="1" hangingPunct="1"/>
            <a:r>
              <a:rPr lang="it-IT" altLang="it-IT" sz="1200"/>
              <a:t>parte dell’inclusione</a:t>
            </a:r>
          </a:p>
        </p:txBody>
      </p:sp>
      <p:sp>
        <p:nvSpPr>
          <p:cNvPr id="19461" name="CasellaDiTesto 6"/>
          <p:cNvSpPr txBox="1">
            <a:spLocks noChangeArrowheads="1"/>
          </p:cNvSpPr>
          <p:nvPr/>
        </p:nvSpPr>
        <p:spPr bwMode="auto">
          <a:xfrm>
            <a:off x="3227388" y="2060575"/>
            <a:ext cx="2352675" cy="307975"/>
          </a:xfrm>
          <a:prstGeom prst="rect">
            <a:avLst/>
          </a:prstGeom>
          <a:noFill/>
          <a:ln w="9525">
            <a:noFill/>
            <a:miter lim="800000"/>
            <a:headEnd/>
            <a:tailEnd/>
          </a:ln>
        </p:spPr>
        <p:txBody>
          <a:bodyPr wrap="none">
            <a:spAutoFit/>
          </a:bodyPr>
          <a:lstStyle/>
          <a:p>
            <a:pPr eaLnBrk="1" hangingPunct="1"/>
            <a:r>
              <a:rPr lang="it-IT" altLang="it-IT" sz="1400"/>
              <a:t>Termini in contrapposizione</a:t>
            </a:r>
          </a:p>
        </p:txBody>
      </p:sp>
      <p:sp>
        <p:nvSpPr>
          <p:cNvPr id="11" name="Rettangolo arrotondato 10"/>
          <p:cNvSpPr/>
          <p:nvPr/>
        </p:nvSpPr>
        <p:spPr>
          <a:xfrm>
            <a:off x="251520" y="4365104"/>
            <a:ext cx="1809817" cy="108012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it-IT" sz="1400" b="1" dirty="0">
                <a:solidFill>
                  <a:schemeClr val="tx1"/>
                </a:solidFill>
              </a:rPr>
              <a:t>INTEGRAZIONE</a:t>
            </a:r>
          </a:p>
          <a:p>
            <a:pPr algn="ctr" eaLnBrk="1" hangingPunct="1">
              <a:defRPr/>
            </a:pPr>
            <a:endParaRPr lang="it-IT" sz="1400" dirty="0">
              <a:solidFill>
                <a:schemeClr val="tx1"/>
              </a:solidFill>
            </a:endParaRPr>
          </a:p>
          <a:p>
            <a:pPr algn="ctr" eaLnBrk="1" hangingPunct="1">
              <a:defRPr/>
            </a:pPr>
            <a:r>
              <a:rPr lang="it-IT" sz="1400" dirty="0">
                <a:solidFill>
                  <a:schemeClr val="tx1"/>
                </a:solidFill>
              </a:rPr>
              <a:t>Alunni con disabilità</a:t>
            </a:r>
          </a:p>
          <a:p>
            <a:pPr marL="285750" indent="-285750" algn="ctr" eaLnBrk="1" hangingPunct="1">
              <a:buFont typeface="Arial" panose="020B0604020202020204" pitchFamily="34" charset="0"/>
              <a:buChar char="•"/>
              <a:defRPr/>
            </a:pPr>
            <a:endParaRPr lang="it-IT" sz="1400" dirty="0">
              <a:solidFill>
                <a:schemeClr val="tx1"/>
              </a:solidFill>
            </a:endParaRPr>
          </a:p>
        </p:txBody>
      </p:sp>
      <p:sp>
        <p:nvSpPr>
          <p:cNvPr id="12" name="Rettangolo arrotondato 11"/>
          <p:cNvSpPr/>
          <p:nvPr/>
        </p:nvSpPr>
        <p:spPr>
          <a:xfrm>
            <a:off x="2186119" y="4365104"/>
            <a:ext cx="1809817" cy="108012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it-IT" sz="1400" b="1" dirty="0">
                <a:solidFill>
                  <a:schemeClr val="tx1"/>
                </a:solidFill>
              </a:rPr>
              <a:t>INCLUSIONE</a:t>
            </a:r>
          </a:p>
          <a:p>
            <a:pPr algn="ctr" eaLnBrk="1" hangingPunct="1">
              <a:defRPr/>
            </a:pPr>
            <a:endParaRPr lang="it-IT" sz="1400" dirty="0">
              <a:solidFill>
                <a:schemeClr val="tx1"/>
              </a:solidFill>
            </a:endParaRPr>
          </a:p>
          <a:p>
            <a:pPr algn="ctr" eaLnBrk="1" hangingPunct="1">
              <a:defRPr/>
            </a:pPr>
            <a:r>
              <a:rPr lang="it-IT" sz="1400" dirty="0">
                <a:solidFill>
                  <a:schemeClr val="tx1"/>
                </a:solidFill>
              </a:rPr>
              <a:t>Differenze di tutti gli alunni</a:t>
            </a:r>
          </a:p>
          <a:p>
            <a:pPr marL="285750" indent="-285750" algn="ctr" eaLnBrk="1" hangingPunct="1">
              <a:buFont typeface="Arial" panose="020B0604020202020204" pitchFamily="34" charset="0"/>
              <a:buChar char="•"/>
              <a:defRPr/>
            </a:pPr>
            <a:endParaRPr lang="it-IT" sz="1400" dirty="0">
              <a:solidFill>
                <a:schemeClr val="tx1"/>
              </a:solidFill>
            </a:endParaRPr>
          </a:p>
        </p:txBody>
      </p:sp>
      <p:sp>
        <p:nvSpPr>
          <p:cNvPr id="13" name="Freccia a destra 12"/>
          <p:cNvSpPr/>
          <p:nvPr/>
        </p:nvSpPr>
        <p:spPr>
          <a:xfrm>
            <a:off x="4211960" y="4725144"/>
            <a:ext cx="1872208" cy="432048"/>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it-IT"/>
          </a:p>
        </p:txBody>
      </p:sp>
      <p:sp>
        <p:nvSpPr>
          <p:cNvPr id="14" name="Ovale 13"/>
          <p:cNvSpPr/>
          <p:nvPr/>
        </p:nvSpPr>
        <p:spPr>
          <a:xfrm>
            <a:off x="6300192" y="3501008"/>
            <a:ext cx="2160240" cy="237626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it-IT" dirty="0"/>
          </a:p>
          <a:p>
            <a:pPr algn="ctr" eaLnBrk="1" hangingPunct="1">
              <a:defRPr/>
            </a:pPr>
            <a:endParaRPr lang="it-IT" dirty="0"/>
          </a:p>
          <a:p>
            <a:pPr algn="ctr" eaLnBrk="1" hangingPunct="1">
              <a:defRPr/>
            </a:pPr>
            <a:endParaRPr lang="it-IT" dirty="0"/>
          </a:p>
          <a:p>
            <a:pPr algn="ctr" eaLnBrk="1" hangingPunct="1">
              <a:defRPr/>
            </a:pPr>
            <a:endParaRPr lang="it-IT" dirty="0"/>
          </a:p>
          <a:p>
            <a:pPr algn="ctr" eaLnBrk="1" hangingPunct="1">
              <a:defRPr/>
            </a:pPr>
            <a:r>
              <a:rPr lang="it-IT" sz="1400" dirty="0">
                <a:solidFill>
                  <a:schemeClr val="tx1"/>
                </a:solidFill>
              </a:rPr>
              <a:t>INCLUSIONE </a:t>
            </a:r>
          </a:p>
          <a:p>
            <a:pPr algn="ctr" eaLnBrk="1" hangingPunct="1">
              <a:defRPr/>
            </a:pPr>
            <a:r>
              <a:rPr lang="it-IT" sz="1400" dirty="0">
                <a:solidFill>
                  <a:schemeClr val="tx1"/>
                </a:solidFill>
              </a:rPr>
              <a:t>di tutti gli alunni</a:t>
            </a:r>
          </a:p>
        </p:txBody>
      </p:sp>
      <p:sp>
        <p:nvSpPr>
          <p:cNvPr id="15" name="Ovale 14"/>
          <p:cNvSpPr/>
          <p:nvPr/>
        </p:nvSpPr>
        <p:spPr>
          <a:xfrm>
            <a:off x="6732240" y="3717032"/>
            <a:ext cx="1224136" cy="1152128"/>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it-IT" sz="700" dirty="0">
                <a:solidFill>
                  <a:schemeClr val="tx1"/>
                </a:solidFill>
              </a:rPr>
              <a:t>INTEGRAZIONE alunni disabili</a:t>
            </a:r>
          </a:p>
        </p:txBody>
      </p:sp>
      <p:sp>
        <p:nvSpPr>
          <p:cNvPr id="16" name="CasellaDiTesto 15"/>
          <p:cNvSpPr txBox="1"/>
          <p:nvPr/>
        </p:nvSpPr>
        <p:spPr>
          <a:xfrm>
            <a:off x="5651500" y="5949950"/>
            <a:ext cx="3513138" cy="646113"/>
          </a:xfrm>
          <a:prstGeom prst="rect">
            <a:avLst/>
          </a:prstGeom>
          <a:noFill/>
        </p:spPr>
        <p:txBody>
          <a:bodyPr wrap="none">
            <a:spAutoFit/>
          </a:bodyPr>
          <a:lstStyle/>
          <a:p>
            <a:pPr marL="285750" indent="-285750" eaLnBrk="1" hangingPunct="1">
              <a:buFont typeface="Arial" panose="020B0604020202020204" pitchFamily="34" charset="0"/>
              <a:buChar char="•"/>
              <a:defRPr/>
            </a:pPr>
            <a:r>
              <a:rPr lang="it-IT" sz="1200" dirty="0"/>
              <a:t>Piena partecipazione</a:t>
            </a:r>
          </a:p>
          <a:p>
            <a:pPr marL="285750" indent="-285750" eaLnBrk="1" hangingPunct="1">
              <a:buFont typeface="Arial" panose="020B0604020202020204" pitchFamily="34" charset="0"/>
              <a:buChar char="•"/>
              <a:defRPr/>
            </a:pPr>
            <a:r>
              <a:rPr lang="it-IT" sz="1200" dirty="0"/>
              <a:t>Miglior processo di apprendimento possibile</a:t>
            </a:r>
          </a:p>
          <a:p>
            <a:pPr eaLnBrk="1" hangingPunct="1">
              <a:defRPr/>
            </a:pPr>
            <a:r>
              <a:rPr lang="it-IT" sz="1200" dirty="0"/>
              <a:t>                                                        (</a:t>
            </a:r>
            <a:r>
              <a:rPr lang="it-IT" sz="1200" dirty="0" err="1"/>
              <a:t>Ianes</a:t>
            </a:r>
            <a:r>
              <a:rPr lang="it-IT" sz="1200" dirty="0"/>
              <a:t>, 2009)</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t-IT" altLang="it-IT" sz="2800" dirty="0" smtClean="0">
                <a:solidFill>
                  <a:srgbClr val="FFCC99"/>
                </a:solidFill>
              </a:rPr>
              <a:t>Dal deficit del bambino </a:t>
            </a:r>
            <a:br>
              <a:rPr lang="it-IT" altLang="it-IT" sz="2800" dirty="0" smtClean="0">
                <a:solidFill>
                  <a:srgbClr val="FFCC99"/>
                </a:solidFill>
              </a:rPr>
            </a:br>
            <a:r>
              <a:rPr lang="it-IT" altLang="it-IT" sz="2800" dirty="0" smtClean="0">
                <a:solidFill>
                  <a:srgbClr val="FFCC99"/>
                </a:solidFill>
              </a:rPr>
              <a:t>al bambino con deficit</a:t>
            </a:r>
          </a:p>
        </p:txBody>
      </p:sp>
      <p:sp>
        <p:nvSpPr>
          <p:cNvPr id="24579" name="Segnaposto contenuto 2"/>
          <p:cNvSpPr>
            <a:spLocks noGrp="1"/>
          </p:cNvSpPr>
          <p:nvPr>
            <p:ph idx="1"/>
          </p:nvPr>
        </p:nvSpPr>
        <p:spPr>
          <a:xfrm>
            <a:off x="457200" y="1700213"/>
            <a:ext cx="8229600" cy="3384550"/>
          </a:xfrm>
        </p:spPr>
        <p:txBody>
          <a:bodyPr/>
          <a:lstStyle/>
          <a:p>
            <a:pPr marL="0" indent="20638" algn="just">
              <a:lnSpc>
                <a:spcPct val="150000"/>
              </a:lnSpc>
              <a:buFontTx/>
              <a:buNone/>
              <a:defRPr/>
            </a:pPr>
            <a:r>
              <a:rPr lang="it-IT" altLang="it-IT" sz="1600" dirty="0" smtClean="0"/>
              <a:t>Troppo spesso siamo portati, davanti ad una situazione di disabilità, a farne il centro di tutto il quadro educativo, a prenderla come primo elemento.</a:t>
            </a:r>
          </a:p>
          <a:p>
            <a:pPr algn="just">
              <a:lnSpc>
                <a:spcPct val="150000"/>
              </a:lnSpc>
              <a:buFontTx/>
              <a:buNone/>
              <a:defRPr/>
            </a:pPr>
            <a:endParaRPr lang="it-IT" altLang="it-IT" sz="1600" dirty="0" smtClean="0"/>
          </a:p>
          <a:p>
            <a:pPr algn="just">
              <a:lnSpc>
                <a:spcPct val="150000"/>
              </a:lnSpc>
              <a:buFontTx/>
              <a:buNone/>
              <a:defRPr/>
            </a:pPr>
            <a:endParaRPr lang="it-IT" altLang="it-IT" sz="1600" dirty="0" smtClean="0"/>
          </a:p>
          <a:p>
            <a:pPr algn="just">
              <a:lnSpc>
                <a:spcPct val="150000"/>
              </a:lnSpc>
              <a:buFontTx/>
              <a:buNone/>
              <a:defRPr/>
            </a:pPr>
            <a:endParaRPr lang="it-IT" altLang="it-IT" sz="1600" dirty="0" smtClean="0"/>
          </a:p>
          <a:p>
            <a:pPr algn="just">
              <a:lnSpc>
                <a:spcPct val="150000"/>
              </a:lnSpc>
              <a:buFontTx/>
              <a:buNone/>
              <a:defRPr/>
            </a:pPr>
            <a:endParaRPr lang="it-IT" altLang="it-IT" sz="1600" dirty="0" smtClean="0"/>
          </a:p>
          <a:p>
            <a:pPr marL="0" indent="20638" algn="just">
              <a:lnSpc>
                <a:spcPct val="150000"/>
              </a:lnSpc>
              <a:buFontTx/>
              <a:buNone/>
              <a:defRPr/>
            </a:pPr>
            <a:r>
              <a:rPr lang="it-IT" altLang="it-IT" sz="1600" dirty="0" smtClean="0"/>
              <a:t>Il </a:t>
            </a:r>
            <a:r>
              <a:rPr lang="it-IT" altLang="it-IT" sz="1600" b="1" i="1" dirty="0" smtClean="0">
                <a:solidFill>
                  <a:srgbClr val="00B050"/>
                </a:solidFill>
              </a:rPr>
              <a:t>deficit</a:t>
            </a:r>
            <a:r>
              <a:rPr lang="it-IT" altLang="it-IT" sz="1600" dirty="0" smtClean="0"/>
              <a:t> è uno degli elementi da considerare nel progettare l'itinerario educativo, ma non necessariamente il primo e non certamente l'unico.</a:t>
            </a:r>
          </a:p>
          <a:p>
            <a:pPr algn="just">
              <a:lnSpc>
                <a:spcPct val="150000"/>
              </a:lnSpc>
              <a:buFontTx/>
              <a:buNone/>
              <a:defRPr/>
            </a:pPr>
            <a:endParaRPr lang="it-IT" altLang="it-IT" sz="1600" dirty="0" smtClean="0"/>
          </a:p>
        </p:txBody>
      </p:sp>
      <p:pic>
        <p:nvPicPr>
          <p:cNvPr id="4" name="Immagine 3" descr="k3220327.jpg"/>
          <p:cNvPicPr>
            <a:picLocks noChangeAspect="1"/>
          </p:cNvPicPr>
          <p:nvPr/>
        </p:nvPicPr>
        <p:blipFill>
          <a:blip r:embed="rId2" cstate="print"/>
          <a:stretch>
            <a:fillRect/>
          </a:stretch>
        </p:blipFill>
        <p:spPr>
          <a:xfrm>
            <a:off x="755576" y="2595488"/>
            <a:ext cx="2159000" cy="1625600"/>
          </a:xfrm>
          <a:prstGeom prst="rect">
            <a:avLst/>
          </a:prstGeom>
          <a:ln>
            <a:noFill/>
          </a:ln>
          <a:effectLst>
            <a:softEdge rad="112500"/>
          </a:effectLst>
        </p:spPr>
      </p:pic>
      <p:sp>
        <p:nvSpPr>
          <p:cNvPr id="20485" name="CasellaDiTesto 4"/>
          <p:cNvSpPr txBox="1">
            <a:spLocks noChangeArrowheads="1"/>
          </p:cNvSpPr>
          <p:nvPr/>
        </p:nvSpPr>
        <p:spPr bwMode="auto">
          <a:xfrm>
            <a:off x="3236913" y="3222625"/>
            <a:ext cx="3441700" cy="369888"/>
          </a:xfrm>
          <a:prstGeom prst="rect">
            <a:avLst/>
          </a:prstGeom>
          <a:noFill/>
          <a:ln w="9525">
            <a:noFill/>
            <a:miter lim="800000"/>
            <a:headEnd/>
            <a:tailEnd/>
          </a:ln>
        </p:spPr>
        <p:txBody>
          <a:bodyPr wrap="none">
            <a:spAutoFit/>
          </a:bodyPr>
          <a:lstStyle/>
          <a:p>
            <a:pPr eaLnBrk="1" hangingPunct="1"/>
            <a:r>
              <a:rPr lang="it-IT" altLang="it-IT" b="1" i="1">
                <a:solidFill>
                  <a:srgbClr val="00B050"/>
                </a:solidFill>
              </a:rPr>
              <a:t>Cosa manca a quel bambino?</a:t>
            </a:r>
          </a:p>
        </p:txBody>
      </p:sp>
      <p:sp>
        <p:nvSpPr>
          <p:cNvPr id="20486" name="CasellaDiTesto 5"/>
          <p:cNvSpPr txBox="1">
            <a:spLocks noChangeArrowheads="1"/>
          </p:cNvSpPr>
          <p:nvPr/>
        </p:nvSpPr>
        <p:spPr bwMode="auto">
          <a:xfrm>
            <a:off x="214282" y="5164138"/>
            <a:ext cx="6580218" cy="1200329"/>
          </a:xfrm>
          <a:prstGeom prst="rect">
            <a:avLst/>
          </a:prstGeom>
          <a:noFill/>
          <a:ln w="9525">
            <a:noFill/>
            <a:miter lim="800000"/>
            <a:headEnd/>
            <a:tailEnd/>
          </a:ln>
        </p:spPr>
        <p:txBody>
          <a:bodyPr wrap="square">
            <a:spAutoFit/>
          </a:bodyPr>
          <a:lstStyle/>
          <a:p>
            <a:pPr algn="just" eaLnBrk="1" hangingPunct="1">
              <a:lnSpc>
                <a:spcPct val="150000"/>
              </a:lnSpc>
            </a:pPr>
            <a:r>
              <a:rPr lang="it-IT" altLang="it-IT" sz="1600" dirty="0"/>
              <a:t>Al centro del progetto d'integrazione dovrà essere posto il bambino in una </a:t>
            </a:r>
            <a:r>
              <a:rPr lang="it-IT" altLang="it-IT" sz="1600" i="1" dirty="0"/>
              <a:t>lettura positiva </a:t>
            </a:r>
            <a:r>
              <a:rPr lang="it-IT" altLang="it-IT" sz="1600" dirty="0"/>
              <a:t>delle</a:t>
            </a:r>
            <a:r>
              <a:rPr lang="it-IT" altLang="it-IT" sz="1600" i="1" dirty="0"/>
              <a:t> </a:t>
            </a:r>
            <a:r>
              <a:rPr lang="it-IT" altLang="it-IT" sz="1600" dirty="0"/>
              <a:t>sue competenze, di </a:t>
            </a:r>
            <a:r>
              <a:rPr lang="it-IT" altLang="it-IT" sz="1600" b="1" i="1" dirty="0">
                <a:solidFill>
                  <a:srgbClr val="00B050"/>
                </a:solidFill>
              </a:rPr>
              <a:t>ciò che sa fare </a:t>
            </a:r>
            <a:r>
              <a:rPr lang="it-IT" altLang="it-IT" sz="1600" dirty="0"/>
              <a:t>e</a:t>
            </a:r>
            <a:r>
              <a:rPr lang="it-IT" altLang="it-IT" sz="1600" i="1" dirty="0"/>
              <a:t> </a:t>
            </a:r>
            <a:r>
              <a:rPr lang="it-IT" altLang="it-IT" sz="1600" dirty="0"/>
              <a:t>del</a:t>
            </a:r>
            <a:r>
              <a:rPr lang="it-IT" altLang="it-IT" sz="1600" i="1" dirty="0"/>
              <a:t> </a:t>
            </a:r>
            <a:r>
              <a:rPr lang="it-IT" altLang="it-IT" sz="1600" b="1" i="1" dirty="0">
                <a:solidFill>
                  <a:srgbClr val="00B050"/>
                </a:solidFill>
              </a:rPr>
              <a:t>modo in cui </a:t>
            </a:r>
            <a:r>
              <a:rPr lang="it-IT" altLang="it-IT" sz="1600" b="1" i="1" dirty="0" smtClean="0">
                <a:solidFill>
                  <a:srgbClr val="00B050"/>
                </a:solidFill>
              </a:rPr>
              <a:t>è.</a:t>
            </a:r>
            <a:endParaRPr lang="it-IT" altLang="it-IT" sz="1600" b="1" dirty="0">
              <a:solidFill>
                <a:srgbClr val="00B050"/>
              </a:solidFill>
            </a:endParaRPr>
          </a:p>
          <a:p>
            <a:pPr algn="just" eaLnBrk="1" hangingPunct="1">
              <a:lnSpc>
                <a:spcPct val="150000"/>
              </a:lnSpc>
            </a:pPr>
            <a:endParaRPr lang="it-IT" altLang="it-IT" sz="1600" dirty="0"/>
          </a:p>
        </p:txBody>
      </p:sp>
      <p:pic>
        <p:nvPicPr>
          <p:cNvPr id="24583" name="Immagine 6" descr="k11417901.jpg"/>
          <p:cNvPicPr>
            <a:picLocks noChangeAspect="1"/>
          </p:cNvPicPr>
          <p:nvPr/>
        </p:nvPicPr>
        <p:blipFill>
          <a:blip r:embed="rId3">
            <a:extLst/>
          </a:blip>
          <a:srcRect/>
          <a:stretch>
            <a:fillRect/>
          </a:stretch>
        </p:blipFill>
        <p:spPr bwMode="auto">
          <a:xfrm>
            <a:off x="6927850" y="4581525"/>
            <a:ext cx="1758950" cy="2015827"/>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https://www.erickson.it/SiteAssets/Pagine/PEI-e-PDP/700_alunni-con-BES-tabella.jpg"/>
          <p:cNvPicPr/>
          <p:nvPr/>
        </p:nvPicPr>
        <p:blipFill>
          <a:blip r:embed="rId2" cstate="print"/>
          <a:srcRect t="11914" r="1348" b="7697"/>
          <a:stretch>
            <a:fillRect/>
          </a:stretch>
        </p:blipFill>
        <p:spPr bwMode="auto">
          <a:xfrm>
            <a:off x="755576" y="260648"/>
            <a:ext cx="7632848"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solidFill>
            <a:schemeClr val="bg1"/>
          </a:solidFill>
        </p:spPr>
        <p:txBody>
          <a:bodyPr>
            <a:normAutofit/>
          </a:bodyPr>
          <a:lstStyle/>
          <a:p>
            <a:pPr algn="ctr">
              <a:buNone/>
            </a:pPr>
            <a:r>
              <a:rPr lang="it-IT" i="1" dirty="0" smtClean="0">
                <a:solidFill>
                  <a:schemeClr val="tx2">
                    <a:lumMod val="50000"/>
                  </a:schemeClr>
                </a:solidFill>
              </a:rPr>
              <a:t>La</a:t>
            </a:r>
            <a:r>
              <a:rPr lang="it-IT" i="1" dirty="0" smtClean="0">
                <a:solidFill>
                  <a:schemeClr val="accent2">
                    <a:lumMod val="50000"/>
                  </a:schemeClr>
                </a:solidFill>
              </a:rPr>
              <a:t> </a:t>
            </a:r>
            <a:r>
              <a:rPr lang="it-IT" i="1" dirty="0" smtClean="0">
                <a:solidFill>
                  <a:srgbClr val="FF0000"/>
                </a:solidFill>
              </a:rPr>
              <a:t>Didattica Speciale </a:t>
            </a:r>
            <a:r>
              <a:rPr lang="it-IT" i="1" dirty="0" smtClean="0"/>
              <a:t>si</a:t>
            </a:r>
            <a:r>
              <a:rPr lang="it-IT" b="1" i="1" dirty="0" smtClean="0">
                <a:solidFill>
                  <a:srgbClr val="FF0000"/>
                </a:solidFill>
              </a:rPr>
              <a:t> </a:t>
            </a:r>
            <a:r>
              <a:rPr lang="it-IT" i="1" dirty="0" smtClean="0"/>
              <a:t>basa su interventi personalizzati:</a:t>
            </a:r>
          </a:p>
          <a:p>
            <a:pPr algn="ctr"/>
            <a:endParaRPr lang="it-IT" dirty="0" smtClean="0"/>
          </a:p>
          <a:p>
            <a:pPr algn="ctr"/>
            <a:r>
              <a:rPr lang="it-IT" dirty="0" smtClean="0"/>
              <a:t>Attivazione della “risorsa compagni” come elemento di sostegno; </a:t>
            </a:r>
          </a:p>
          <a:p>
            <a:pPr algn="ctr"/>
            <a:endParaRPr lang="it-IT" dirty="0" smtClean="0"/>
          </a:p>
          <a:p>
            <a:pPr algn="ctr"/>
            <a:r>
              <a:rPr lang="it-IT" dirty="0" smtClean="0"/>
              <a:t>Impiego di nuove tecnologie.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p:spPr>
        <p:txBody>
          <a:bodyPr>
            <a:normAutofit lnSpcReduction="10000"/>
          </a:bodyPr>
          <a:lstStyle/>
          <a:p>
            <a:pPr algn="ctr">
              <a:buNone/>
            </a:pPr>
            <a:r>
              <a:rPr lang="it-IT" dirty="0" smtClean="0"/>
              <a:t>La </a:t>
            </a:r>
            <a:r>
              <a:rPr lang="it-IT" b="1" dirty="0" smtClean="0">
                <a:solidFill>
                  <a:srgbClr val="FF0000"/>
                </a:solidFill>
              </a:rPr>
              <a:t>Didattica Speciale </a:t>
            </a:r>
            <a:r>
              <a:rPr lang="it-IT" dirty="0" smtClean="0"/>
              <a:t>è un approccio alla </a:t>
            </a:r>
            <a:r>
              <a:rPr lang="it-IT" i="1" dirty="0" smtClean="0"/>
              <a:t>diversità</a:t>
            </a:r>
            <a:r>
              <a:rPr lang="it-IT" dirty="0" smtClean="0"/>
              <a:t> che caratterizza ciascun individuo come unico ed irripetibile.</a:t>
            </a:r>
          </a:p>
          <a:p>
            <a:pPr algn="ctr">
              <a:buFont typeface="Wingdings" pitchFamily="2" charset="2"/>
              <a:buChar char="Ø"/>
            </a:pPr>
            <a:endParaRPr lang="it-IT" dirty="0" smtClean="0"/>
          </a:p>
          <a:p>
            <a:pPr algn="ctr">
              <a:buFont typeface="Wingdings" pitchFamily="2" charset="2"/>
              <a:buChar char="Ø"/>
            </a:pPr>
            <a:r>
              <a:rPr lang="it-IT" dirty="0" smtClean="0"/>
              <a:t>Si fonda sul principio secondo cui la </a:t>
            </a:r>
            <a:r>
              <a:rPr lang="it-IT" i="1" dirty="0" smtClean="0"/>
              <a:t>diversità</a:t>
            </a:r>
            <a:r>
              <a:rPr lang="it-IT" dirty="0" smtClean="0"/>
              <a:t> del soggetto non costituisce una carenza rispetto alla normalità, ma rappresenta un potenziale positivo da valorizzare.</a:t>
            </a:r>
          </a:p>
          <a:p>
            <a:pPr algn="ctr">
              <a:buNone/>
            </a:pPr>
            <a:r>
              <a:rPr lang="it-IT" i="1" dirty="0" smtClean="0">
                <a:solidFill>
                  <a:srgbClr val="FF0000"/>
                </a:solidFill>
              </a:rPr>
              <a:t>INCLUSIONE</a:t>
            </a:r>
            <a:endParaRPr lang="it-IT" i="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50000"/>
            </a:schemeClr>
          </a:solidFill>
        </p:spPr>
        <p:txBody>
          <a:bodyPr/>
          <a:lstStyle/>
          <a:p>
            <a:r>
              <a:rPr lang="it-IT" dirty="0" smtClean="0">
                <a:solidFill>
                  <a:schemeClr val="accent6">
                    <a:lumMod val="75000"/>
                  </a:schemeClr>
                </a:solidFill>
              </a:rPr>
              <a:t>DIDATTICA SPECIALE</a:t>
            </a:r>
            <a:endParaRPr lang="it-IT" dirty="0"/>
          </a:p>
        </p:txBody>
      </p:sp>
      <p:sp>
        <p:nvSpPr>
          <p:cNvPr id="3" name="Segnaposto contenuto 2"/>
          <p:cNvSpPr>
            <a:spLocks noGrp="1"/>
          </p:cNvSpPr>
          <p:nvPr>
            <p:ph idx="1"/>
          </p:nvPr>
        </p:nvSpPr>
        <p:spPr>
          <a:blipFill>
            <a:blip r:embed="rId2" cstate="print"/>
            <a:tile tx="0" ty="0" sx="100000" sy="100000" flip="none" algn="tl"/>
          </a:blipFill>
        </p:spPr>
        <p:txBody>
          <a:bodyPr>
            <a:normAutofit/>
          </a:bodyPr>
          <a:lstStyle/>
          <a:p>
            <a:pPr algn="ctr">
              <a:buNone/>
            </a:pPr>
            <a:r>
              <a:rPr lang="it-IT" dirty="0" smtClean="0"/>
              <a:t>Ogni volta che progettiamo un processo di </a:t>
            </a:r>
            <a:r>
              <a:rPr lang="it-IT" b="1" i="1" dirty="0" smtClean="0">
                <a:solidFill>
                  <a:srgbClr val="FF0000"/>
                </a:solidFill>
              </a:rPr>
              <a:t>insegnamento – apprendimento </a:t>
            </a:r>
            <a:r>
              <a:rPr lang="it-IT" dirty="0" smtClean="0"/>
              <a:t>l’errore più grande che possiamo compiere è </a:t>
            </a:r>
          </a:p>
          <a:p>
            <a:pPr algn="ctr">
              <a:buNone/>
            </a:pPr>
            <a:endParaRPr lang="it-IT" dirty="0" smtClean="0"/>
          </a:p>
          <a:p>
            <a:pPr algn="ctr">
              <a:buNone/>
            </a:pPr>
            <a:endParaRPr lang="it-IT" dirty="0" smtClean="0"/>
          </a:p>
          <a:p>
            <a:pPr algn="ctr">
              <a:buNone/>
            </a:pPr>
            <a:r>
              <a:rPr lang="it-IT" i="1" dirty="0" smtClean="0"/>
              <a:t>pensare che ogni allievo apprenda nello stesso modo.</a:t>
            </a:r>
          </a:p>
        </p:txBody>
      </p:sp>
      <p:sp>
        <p:nvSpPr>
          <p:cNvPr id="4" name="Freccia in giù 3"/>
          <p:cNvSpPr/>
          <p:nvPr/>
        </p:nvSpPr>
        <p:spPr>
          <a:xfrm>
            <a:off x="4211960" y="3212976"/>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F48C12DFCD19247BE530BBCC233414F" ma:contentTypeVersion="4" ma:contentTypeDescription="Creare un nuovo documento." ma:contentTypeScope="" ma:versionID="c473e3c77500fe7a8cab716c6aa96936">
  <xsd:schema xmlns:xsd="http://www.w3.org/2001/XMLSchema" xmlns:xs="http://www.w3.org/2001/XMLSchema" xmlns:p="http://schemas.microsoft.com/office/2006/metadata/properties" xmlns:ns2="62a16d8c-265c-4cec-bdca-33e57b1f0c49" targetNamespace="http://schemas.microsoft.com/office/2006/metadata/properties" ma:root="true" ma:fieldsID="b2b13153166bd648771074638b920824" ns2:_="">
    <xsd:import namespace="62a16d8c-265c-4cec-bdca-33e57b1f0c4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16d8c-265c-4cec-bdca-33e57b1f0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549DC3-5611-4BBD-AA5F-CC27D55930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16d8c-265c-4cec-bdca-33e57b1f0c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A2A542-9FF4-404E-9AD5-D55ABCA0ED99}">
  <ds:schemaRefs>
    <ds:schemaRef ds:uri="http://schemas.microsoft.com/sharepoint/v3/contenttype/forms"/>
  </ds:schemaRefs>
</ds:datastoreItem>
</file>

<file path=customXml/itemProps3.xml><?xml version="1.0" encoding="utf-8"?>
<ds:datastoreItem xmlns:ds="http://schemas.openxmlformats.org/officeDocument/2006/customXml" ds:itemID="{22014426-A964-4AE3-9DEC-8C84F8A156F5}">
  <ds:schemaRefs>
    <ds:schemaRef ds:uri="http://purl.org/dc/elements/1.1/"/>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62a16d8c-265c-4cec-bdca-33e57b1f0c49"/>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5253</TotalTime>
  <Words>2552</Words>
  <Application>Microsoft Office PowerPoint</Application>
  <PresentationFormat>Presentazione su schermo (4:3)</PresentationFormat>
  <Paragraphs>327</Paragraphs>
  <Slides>55</Slides>
  <Notes>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55</vt:i4>
      </vt:variant>
    </vt:vector>
  </HeadingPairs>
  <TitlesOfParts>
    <vt:vector size="62" baseType="lpstr">
      <vt:lpstr>Arial</vt:lpstr>
      <vt:lpstr>Bradley Hand ITC</vt:lpstr>
      <vt:lpstr>Calibri</vt:lpstr>
      <vt:lpstr>Times New Roman</vt:lpstr>
      <vt:lpstr>Verdana</vt:lpstr>
      <vt:lpstr>Wingdings</vt:lpstr>
      <vt:lpstr>Tema di Office</vt:lpstr>
      <vt:lpstr>Pedagogia Speciale della Gestione Integrata del Gruppo</vt:lpstr>
      <vt:lpstr>DIDATTICA SPECIALE</vt:lpstr>
      <vt:lpstr>DIDATTICA SPECIALE</vt:lpstr>
      <vt:lpstr>DIDATTICA SPECIALE</vt:lpstr>
      <vt:lpstr>DIDATTICA SPECIALE</vt:lpstr>
      <vt:lpstr>Presentazione standard di PowerPoint</vt:lpstr>
      <vt:lpstr>DIDATTICA SPECIALE</vt:lpstr>
      <vt:lpstr>DIDATTICA SPECIALE</vt:lpstr>
      <vt:lpstr>DIDATTICA SPECIALE</vt:lpstr>
      <vt:lpstr>DIDATTICA SPECIALE</vt:lpstr>
      <vt:lpstr>DIDATTICA SPECIALE</vt:lpstr>
      <vt:lpstr>DIDATTICA SPECIALE</vt:lpstr>
      <vt:lpstr>DIDATTICA SPECIALE</vt:lpstr>
      <vt:lpstr>DIDATTICA SPECIALE</vt:lpstr>
      <vt:lpstr>DIDATTICA SPECIALE</vt:lpstr>
      <vt:lpstr>DIDATTICA SPECIALE</vt:lpstr>
      <vt:lpstr>DIDATTICA SPECIALE</vt:lpstr>
      <vt:lpstr>DIDATTICA SPECIALE</vt:lpstr>
      <vt:lpstr>DIDATTICA SPECIALE</vt:lpstr>
      <vt:lpstr>DIDATTICA SPECIALE</vt:lpstr>
      <vt:lpstr>DIDATTICA SPECIALE</vt:lpstr>
      <vt:lpstr>Tra complessità e molteplicità</vt:lpstr>
      <vt:lpstr>Il dibattito sull’educabilità</vt:lpstr>
      <vt:lpstr>Pedagogia Speciale</vt:lpstr>
      <vt:lpstr>Approccio globale e multidimensionale</vt:lpstr>
      <vt:lpstr>Pedagogia Speciale e BES</vt:lpstr>
      <vt:lpstr>I Bisogni Educativi Speciali</vt:lpstr>
      <vt:lpstr>Bisogni Educativi Speciali</vt:lpstr>
      <vt:lpstr>Bisogni Educativi Speciali</vt:lpstr>
      <vt:lpstr>Bisogni Educativi Speciali</vt:lpstr>
      <vt:lpstr>Bisogni Educativi Speciali</vt:lpstr>
      <vt:lpstr>Bisogni Educativi Speciali</vt:lpstr>
      <vt:lpstr>Bisogni Educativi Speciali</vt:lpstr>
      <vt:lpstr>Bisogni Educativi Speciali</vt:lpstr>
      <vt:lpstr>Bisogni Educativi Speciali</vt:lpstr>
      <vt:lpstr>Bisogni Educativi Speciali</vt:lpstr>
      <vt:lpstr>Bisogni Educativi Speciali</vt:lpstr>
      <vt:lpstr>Bisogni Educativi Speciali</vt:lpstr>
      <vt:lpstr>Bisogni Educativi Speciali</vt:lpstr>
      <vt:lpstr>Bisogni Educativi Speciali</vt:lpstr>
      <vt:lpstr>Bisogni Educativi Speciali Inclusione</vt:lpstr>
      <vt:lpstr>Bisogni Educativi Speciali Inclusione</vt:lpstr>
      <vt:lpstr>Bisogni Educativi Speciali Inclusione</vt:lpstr>
      <vt:lpstr>Bisogni Educativi Speciali</vt:lpstr>
      <vt:lpstr>Bisogni Educativi Speciali</vt:lpstr>
      <vt:lpstr>Bisogni Educativi Speciali</vt:lpstr>
      <vt:lpstr>Bisogni Educativi Speciali</vt:lpstr>
      <vt:lpstr>Alcune tappe storiche fondamentali </vt:lpstr>
      <vt:lpstr>Anni ‘70</vt:lpstr>
      <vt:lpstr>Legge quadro 104/92 per "l'assistenza, l'integrazione sociale e i diritti delle persone handicappate”</vt:lpstr>
      <vt:lpstr>Cosa è cambiato oggi</vt:lpstr>
      <vt:lpstr>La terminologia</vt:lpstr>
      <vt:lpstr>La terminologia</vt:lpstr>
      <vt:lpstr>Presentazione standard di PowerPoint</vt:lpstr>
      <vt:lpstr>Dal deficit del bambino  al bambino con deficit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dc:title>
  <dc:creator>A.A.</dc:creator>
  <cp:lastModifiedBy>Antonio Ascione</cp:lastModifiedBy>
  <cp:revision>374</cp:revision>
  <dcterms:created xsi:type="dcterms:W3CDTF">2017-02-20T09:26:02Z</dcterms:created>
  <dcterms:modified xsi:type="dcterms:W3CDTF">2025-10-24T09:40:13Z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0x010100AF48C12DFCD19247BE530BBCC233414F</vt:lpwstr>
  </property>
</Properties>
</file>