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329" r:id="rId2"/>
    <p:sldId id="328" r:id="rId3"/>
    <p:sldId id="277" r:id="rId4"/>
    <p:sldId id="298" r:id="rId5"/>
    <p:sldId id="263" r:id="rId6"/>
    <p:sldId id="299" r:id="rId7"/>
    <p:sldId id="265" r:id="rId8"/>
    <p:sldId id="280" r:id="rId9"/>
    <p:sldId id="266" r:id="rId10"/>
    <p:sldId id="300" r:id="rId11"/>
    <p:sldId id="267" r:id="rId12"/>
    <p:sldId id="281" r:id="rId13"/>
    <p:sldId id="297" r:id="rId14"/>
    <p:sldId id="282" r:id="rId15"/>
    <p:sldId id="283" r:id="rId16"/>
    <p:sldId id="284" r:id="rId17"/>
    <p:sldId id="268" r:id="rId18"/>
    <p:sldId id="272" r:id="rId19"/>
    <p:sldId id="301" r:id="rId20"/>
    <p:sldId id="289" r:id="rId21"/>
    <p:sldId id="302" r:id="rId22"/>
    <p:sldId id="303" r:id="rId23"/>
    <p:sldId id="290" r:id="rId24"/>
    <p:sldId id="285" r:id="rId25"/>
    <p:sldId id="286" r:id="rId26"/>
    <p:sldId id="287" r:id="rId27"/>
    <p:sldId id="288" r:id="rId28"/>
    <p:sldId id="273" r:id="rId29"/>
    <p:sldId id="274" r:id="rId30"/>
    <p:sldId id="275" r:id="rId31"/>
    <p:sldId id="304" r:id="rId32"/>
    <p:sldId id="327" r:id="rId33"/>
    <p:sldId id="305" r:id="rId34"/>
    <p:sldId id="306" r:id="rId35"/>
    <p:sldId id="307" r:id="rId36"/>
    <p:sldId id="308" r:id="rId37"/>
    <p:sldId id="309" r:id="rId38"/>
    <p:sldId id="312" r:id="rId39"/>
    <p:sldId id="313" r:id="rId40"/>
    <p:sldId id="314" r:id="rId41"/>
    <p:sldId id="315" r:id="rId42"/>
    <p:sldId id="316" r:id="rId43"/>
    <p:sldId id="317" r:id="rId44"/>
    <p:sldId id="318" r:id="rId45"/>
    <p:sldId id="319" r:id="rId46"/>
    <p:sldId id="320" r:id="rId47"/>
    <p:sldId id="321" r:id="rId48"/>
    <p:sldId id="322" r:id="rId49"/>
    <p:sldId id="323" r:id="rId50"/>
    <p:sldId id="324" r:id="rId51"/>
    <p:sldId id="325" r:id="rId52"/>
    <p:sldId id="326" r:id="rId53"/>
    <p:sldId id="331" r:id="rId54"/>
    <p:sldId id="333" r:id="rId55"/>
    <p:sldId id="334" r:id="rId56"/>
    <p:sldId id="335" r:id="rId57"/>
    <p:sldId id="336" r:id="rId58"/>
    <p:sldId id="338" r:id="rId59"/>
    <p:sldId id="339" r:id="rId60"/>
    <p:sldId id="340"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7" r:id="rId87"/>
    <p:sldId id="368" r:id="rId88"/>
    <p:sldId id="369" r:id="rId89"/>
    <p:sldId id="370" r:id="rId90"/>
    <p:sldId id="371" r:id="rId91"/>
    <p:sldId id="372" r:id="rId92"/>
    <p:sldId id="373" r:id="rId93"/>
    <p:sldId id="374" r:id="rId94"/>
    <p:sldId id="376" r:id="rId95"/>
    <p:sldId id="377" r:id="rId96"/>
    <p:sldId id="378" r:id="rId97"/>
    <p:sldId id="379" r:id="rId9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020"/>
    </p:cViewPr>
  </p:sorterViewPr>
  <p:notesViewPr>
    <p:cSldViewPr>
      <p:cViewPr varScale="1">
        <p:scale>
          <a:sx n="55" d="100"/>
          <a:sy n="55" d="100"/>
        </p:scale>
        <p:origin x="-28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7F05B9-EFB2-4AEF-83F0-F81AEDB3379E}" type="doc">
      <dgm:prSet loTypeId="urn:microsoft.com/office/officeart/2005/8/layout/process1" loCatId="process" qsTypeId="urn:microsoft.com/office/officeart/2005/8/quickstyle/simple1" qsCatId="simple" csTypeId="urn:microsoft.com/office/officeart/2005/8/colors/colorful2" csCatId="colorful" phldr="1"/>
      <dgm:spPr/>
    </dgm:pt>
    <dgm:pt modelId="{FB0A575B-AC28-440C-8CC8-632B0FC0A457}">
      <dgm:prSet phldrT="[Testo]"/>
      <dgm:spPr/>
      <dgm:t>
        <a:bodyPr/>
        <a:lstStyle/>
        <a:p>
          <a:r>
            <a:rPr lang="it-IT" dirty="0" smtClean="0">
              <a:solidFill>
                <a:schemeClr val="bg1"/>
              </a:solidFill>
            </a:rPr>
            <a:t>APPRENDIMENTO</a:t>
          </a:r>
          <a:endParaRPr lang="it-IT" dirty="0">
            <a:solidFill>
              <a:schemeClr val="bg1"/>
            </a:solidFill>
          </a:endParaRPr>
        </a:p>
      </dgm:t>
    </dgm:pt>
    <dgm:pt modelId="{87E1CD59-5566-4B58-ABB5-BFCFAB08C365}" type="parTrans" cxnId="{0230466A-1A69-4EE3-A7D6-CE2FD00CAFE4}">
      <dgm:prSet/>
      <dgm:spPr/>
      <dgm:t>
        <a:bodyPr/>
        <a:lstStyle/>
        <a:p>
          <a:endParaRPr lang="it-IT"/>
        </a:p>
      </dgm:t>
    </dgm:pt>
    <dgm:pt modelId="{74492EFE-A95A-421E-85FE-D5D3CE0F2B41}" type="sibTrans" cxnId="{0230466A-1A69-4EE3-A7D6-CE2FD00CAFE4}">
      <dgm:prSet/>
      <dgm:spPr/>
      <dgm:t>
        <a:bodyPr/>
        <a:lstStyle/>
        <a:p>
          <a:endParaRPr lang="it-IT"/>
        </a:p>
      </dgm:t>
    </dgm:pt>
    <dgm:pt modelId="{BD2A1632-E5C6-467F-89CB-29D8631E6111}">
      <dgm:prSet phldrT="[Testo]"/>
      <dgm:spPr/>
      <dgm:t>
        <a:bodyPr/>
        <a:lstStyle/>
        <a:p>
          <a:r>
            <a:rPr lang="it-IT" dirty="0" smtClean="0">
              <a:solidFill>
                <a:schemeClr val="bg1"/>
              </a:solidFill>
            </a:rPr>
            <a:t>COESIONE SOCIALE</a:t>
          </a:r>
          <a:endParaRPr lang="it-IT" dirty="0">
            <a:solidFill>
              <a:schemeClr val="bg1"/>
            </a:solidFill>
          </a:endParaRPr>
        </a:p>
      </dgm:t>
    </dgm:pt>
    <dgm:pt modelId="{8D2E2B83-BF4A-4CAE-A033-700884F66EA2}" type="parTrans" cxnId="{96530D8D-9119-41C6-AC98-A03E43B1C3A4}">
      <dgm:prSet/>
      <dgm:spPr/>
      <dgm:t>
        <a:bodyPr/>
        <a:lstStyle/>
        <a:p>
          <a:endParaRPr lang="it-IT"/>
        </a:p>
      </dgm:t>
    </dgm:pt>
    <dgm:pt modelId="{3BB63D11-1521-4B4B-9682-DC7AD1CB66E4}" type="sibTrans" cxnId="{96530D8D-9119-41C6-AC98-A03E43B1C3A4}">
      <dgm:prSet/>
      <dgm:spPr/>
      <dgm:t>
        <a:bodyPr/>
        <a:lstStyle/>
        <a:p>
          <a:endParaRPr lang="it-IT"/>
        </a:p>
      </dgm:t>
    </dgm:pt>
    <dgm:pt modelId="{323044B9-09E2-4E04-99A4-0D5A6CC8F26B}">
      <dgm:prSet phldrT="[Testo]"/>
      <dgm:spPr/>
      <dgm:t>
        <a:bodyPr/>
        <a:lstStyle/>
        <a:p>
          <a:r>
            <a:rPr lang="it-IT" dirty="0" smtClean="0">
              <a:solidFill>
                <a:schemeClr val="bg1"/>
              </a:solidFill>
            </a:rPr>
            <a:t>INCLUSIONE</a:t>
          </a:r>
          <a:endParaRPr lang="it-IT" dirty="0">
            <a:solidFill>
              <a:schemeClr val="bg1"/>
            </a:solidFill>
          </a:endParaRPr>
        </a:p>
      </dgm:t>
    </dgm:pt>
    <dgm:pt modelId="{181FA5C5-8D9E-4706-980D-DD8601874583}" type="parTrans" cxnId="{648B0B6D-B155-42BE-9407-2C7518A06B0E}">
      <dgm:prSet/>
      <dgm:spPr/>
      <dgm:t>
        <a:bodyPr/>
        <a:lstStyle/>
        <a:p>
          <a:endParaRPr lang="it-IT"/>
        </a:p>
      </dgm:t>
    </dgm:pt>
    <dgm:pt modelId="{0781FA7A-1110-4D71-973D-E50583E3CC9C}" type="sibTrans" cxnId="{648B0B6D-B155-42BE-9407-2C7518A06B0E}">
      <dgm:prSet/>
      <dgm:spPr/>
      <dgm:t>
        <a:bodyPr/>
        <a:lstStyle/>
        <a:p>
          <a:endParaRPr lang="it-IT"/>
        </a:p>
      </dgm:t>
    </dgm:pt>
    <dgm:pt modelId="{0B148DAC-8D32-4818-ABB2-7BBE45C9359F}" type="pres">
      <dgm:prSet presAssocID="{707F05B9-EFB2-4AEF-83F0-F81AEDB3379E}" presName="Name0" presStyleCnt="0">
        <dgm:presLayoutVars>
          <dgm:dir/>
          <dgm:resizeHandles val="exact"/>
        </dgm:presLayoutVars>
      </dgm:prSet>
      <dgm:spPr/>
    </dgm:pt>
    <dgm:pt modelId="{F6A4D0BA-CB78-47E5-82DC-E1752E435D71}" type="pres">
      <dgm:prSet presAssocID="{FB0A575B-AC28-440C-8CC8-632B0FC0A457}" presName="node" presStyleLbl="node1" presStyleIdx="0" presStyleCnt="3">
        <dgm:presLayoutVars>
          <dgm:bulletEnabled val="1"/>
        </dgm:presLayoutVars>
      </dgm:prSet>
      <dgm:spPr/>
      <dgm:t>
        <a:bodyPr/>
        <a:lstStyle/>
        <a:p>
          <a:endParaRPr lang="it-IT"/>
        </a:p>
      </dgm:t>
    </dgm:pt>
    <dgm:pt modelId="{FDE8A3CB-A002-4618-91C0-E2A5D0430945}" type="pres">
      <dgm:prSet presAssocID="{74492EFE-A95A-421E-85FE-D5D3CE0F2B41}" presName="sibTrans" presStyleLbl="sibTrans2D1" presStyleIdx="0" presStyleCnt="2"/>
      <dgm:spPr/>
      <dgm:t>
        <a:bodyPr/>
        <a:lstStyle/>
        <a:p>
          <a:endParaRPr lang="it-IT"/>
        </a:p>
      </dgm:t>
    </dgm:pt>
    <dgm:pt modelId="{1F4536F1-251A-4418-BEF7-81CB215F361B}" type="pres">
      <dgm:prSet presAssocID="{74492EFE-A95A-421E-85FE-D5D3CE0F2B41}" presName="connectorText" presStyleLbl="sibTrans2D1" presStyleIdx="0" presStyleCnt="2"/>
      <dgm:spPr/>
      <dgm:t>
        <a:bodyPr/>
        <a:lstStyle/>
        <a:p>
          <a:endParaRPr lang="it-IT"/>
        </a:p>
      </dgm:t>
    </dgm:pt>
    <dgm:pt modelId="{347477BD-5750-4488-B1B6-61059A001E47}" type="pres">
      <dgm:prSet presAssocID="{BD2A1632-E5C6-467F-89CB-29D8631E6111}" presName="node" presStyleLbl="node1" presStyleIdx="1" presStyleCnt="3">
        <dgm:presLayoutVars>
          <dgm:bulletEnabled val="1"/>
        </dgm:presLayoutVars>
      </dgm:prSet>
      <dgm:spPr/>
      <dgm:t>
        <a:bodyPr/>
        <a:lstStyle/>
        <a:p>
          <a:endParaRPr lang="it-IT"/>
        </a:p>
      </dgm:t>
    </dgm:pt>
    <dgm:pt modelId="{CF6BE975-52DA-4AD8-9B11-4FE6C56FE4A0}" type="pres">
      <dgm:prSet presAssocID="{3BB63D11-1521-4B4B-9682-DC7AD1CB66E4}" presName="sibTrans" presStyleLbl="sibTrans2D1" presStyleIdx="1" presStyleCnt="2"/>
      <dgm:spPr/>
      <dgm:t>
        <a:bodyPr/>
        <a:lstStyle/>
        <a:p>
          <a:endParaRPr lang="it-IT"/>
        </a:p>
      </dgm:t>
    </dgm:pt>
    <dgm:pt modelId="{840D601B-76A4-42B1-8129-A82FB7BE98DC}" type="pres">
      <dgm:prSet presAssocID="{3BB63D11-1521-4B4B-9682-DC7AD1CB66E4}" presName="connectorText" presStyleLbl="sibTrans2D1" presStyleIdx="1" presStyleCnt="2"/>
      <dgm:spPr/>
      <dgm:t>
        <a:bodyPr/>
        <a:lstStyle/>
        <a:p>
          <a:endParaRPr lang="it-IT"/>
        </a:p>
      </dgm:t>
    </dgm:pt>
    <dgm:pt modelId="{9D3B18F6-36CB-412D-89C7-99721D81E472}" type="pres">
      <dgm:prSet presAssocID="{323044B9-09E2-4E04-99A4-0D5A6CC8F26B}" presName="node" presStyleLbl="node1" presStyleIdx="2" presStyleCnt="3">
        <dgm:presLayoutVars>
          <dgm:bulletEnabled val="1"/>
        </dgm:presLayoutVars>
      </dgm:prSet>
      <dgm:spPr/>
      <dgm:t>
        <a:bodyPr/>
        <a:lstStyle/>
        <a:p>
          <a:endParaRPr lang="it-IT"/>
        </a:p>
      </dgm:t>
    </dgm:pt>
  </dgm:ptLst>
  <dgm:cxnLst>
    <dgm:cxn modelId="{D17B08B4-BD39-44E5-91E6-E9E28109D0F1}" type="presOf" srcId="{74492EFE-A95A-421E-85FE-D5D3CE0F2B41}" destId="{1F4536F1-251A-4418-BEF7-81CB215F361B}" srcOrd="1" destOrd="0" presId="urn:microsoft.com/office/officeart/2005/8/layout/process1"/>
    <dgm:cxn modelId="{4A123BFE-6B91-4A5A-80C0-AF4E45DCEA1F}" type="presOf" srcId="{74492EFE-A95A-421E-85FE-D5D3CE0F2B41}" destId="{FDE8A3CB-A002-4618-91C0-E2A5D0430945}" srcOrd="0" destOrd="0" presId="urn:microsoft.com/office/officeart/2005/8/layout/process1"/>
    <dgm:cxn modelId="{0230466A-1A69-4EE3-A7D6-CE2FD00CAFE4}" srcId="{707F05B9-EFB2-4AEF-83F0-F81AEDB3379E}" destId="{FB0A575B-AC28-440C-8CC8-632B0FC0A457}" srcOrd="0" destOrd="0" parTransId="{87E1CD59-5566-4B58-ABB5-BFCFAB08C365}" sibTransId="{74492EFE-A95A-421E-85FE-D5D3CE0F2B41}"/>
    <dgm:cxn modelId="{0350A266-4895-48EF-8DF0-BCD8B228A250}" type="presOf" srcId="{707F05B9-EFB2-4AEF-83F0-F81AEDB3379E}" destId="{0B148DAC-8D32-4818-ABB2-7BBE45C9359F}" srcOrd="0" destOrd="0" presId="urn:microsoft.com/office/officeart/2005/8/layout/process1"/>
    <dgm:cxn modelId="{C57B1853-04E6-43F7-B29B-B7259022D385}" type="presOf" srcId="{3BB63D11-1521-4B4B-9682-DC7AD1CB66E4}" destId="{840D601B-76A4-42B1-8129-A82FB7BE98DC}" srcOrd="1" destOrd="0" presId="urn:microsoft.com/office/officeart/2005/8/layout/process1"/>
    <dgm:cxn modelId="{96530D8D-9119-41C6-AC98-A03E43B1C3A4}" srcId="{707F05B9-EFB2-4AEF-83F0-F81AEDB3379E}" destId="{BD2A1632-E5C6-467F-89CB-29D8631E6111}" srcOrd="1" destOrd="0" parTransId="{8D2E2B83-BF4A-4CAE-A033-700884F66EA2}" sibTransId="{3BB63D11-1521-4B4B-9682-DC7AD1CB66E4}"/>
    <dgm:cxn modelId="{648B0B6D-B155-42BE-9407-2C7518A06B0E}" srcId="{707F05B9-EFB2-4AEF-83F0-F81AEDB3379E}" destId="{323044B9-09E2-4E04-99A4-0D5A6CC8F26B}" srcOrd="2" destOrd="0" parTransId="{181FA5C5-8D9E-4706-980D-DD8601874583}" sibTransId="{0781FA7A-1110-4D71-973D-E50583E3CC9C}"/>
    <dgm:cxn modelId="{28023ECD-71FD-4243-8578-279967D6BFDD}" type="presOf" srcId="{323044B9-09E2-4E04-99A4-0D5A6CC8F26B}" destId="{9D3B18F6-36CB-412D-89C7-99721D81E472}" srcOrd="0" destOrd="0" presId="urn:microsoft.com/office/officeart/2005/8/layout/process1"/>
    <dgm:cxn modelId="{F03BF897-7ABA-4434-A5A0-2FF75317892D}" type="presOf" srcId="{BD2A1632-E5C6-467F-89CB-29D8631E6111}" destId="{347477BD-5750-4488-B1B6-61059A001E47}" srcOrd="0" destOrd="0" presId="urn:microsoft.com/office/officeart/2005/8/layout/process1"/>
    <dgm:cxn modelId="{704BC94D-36A0-4591-ADC2-F694BB3D5E7C}" type="presOf" srcId="{3BB63D11-1521-4B4B-9682-DC7AD1CB66E4}" destId="{CF6BE975-52DA-4AD8-9B11-4FE6C56FE4A0}" srcOrd="0" destOrd="0" presId="urn:microsoft.com/office/officeart/2005/8/layout/process1"/>
    <dgm:cxn modelId="{D3E3B7B6-C72C-4CD5-91BC-CF54C7861F28}" type="presOf" srcId="{FB0A575B-AC28-440C-8CC8-632B0FC0A457}" destId="{F6A4D0BA-CB78-47E5-82DC-E1752E435D71}" srcOrd="0" destOrd="0" presId="urn:microsoft.com/office/officeart/2005/8/layout/process1"/>
    <dgm:cxn modelId="{67912AEE-0DBA-4347-818D-B8D16AE42F85}" type="presParOf" srcId="{0B148DAC-8D32-4818-ABB2-7BBE45C9359F}" destId="{F6A4D0BA-CB78-47E5-82DC-E1752E435D71}" srcOrd="0" destOrd="0" presId="urn:microsoft.com/office/officeart/2005/8/layout/process1"/>
    <dgm:cxn modelId="{708DF5DE-2D75-43AD-B794-E33C53B6482F}" type="presParOf" srcId="{0B148DAC-8D32-4818-ABB2-7BBE45C9359F}" destId="{FDE8A3CB-A002-4618-91C0-E2A5D0430945}" srcOrd="1" destOrd="0" presId="urn:microsoft.com/office/officeart/2005/8/layout/process1"/>
    <dgm:cxn modelId="{0756353B-3F5F-43C8-ABED-72A1E623085C}" type="presParOf" srcId="{FDE8A3CB-A002-4618-91C0-E2A5D0430945}" destId="{1F4536F1-251A-4418-BEF7-81CB215F361B}" srcOrd="0" destOrd="0" presId="urn:microsoft.com/office/officeart/2005/8/layout/process1"/>
    <dgm:cxn modelId="{DA9B6F27-5D17-4769-99CF-EF42C3850FB9}" type="presParOf" srcId="{0B148DAC-8D32-4818-ABB2-7BBE45C9359F}" destId="{347477BD-5750-4488-B1B6-61059A001E47}" srcOrd="2" destOrd="0" presId="urn:microsoft.com/office/officeart/2005/8/layout/process1"/>
    <dgm:cxn modelId="{C996A375-E334-440E-983C-4FFCCAF06D73}" type="presParOf" srcId="{0B148DAC-8D32-4818-ABB2-7BBE45C9359F}" destId="{CF6BE975-52DA-4AD8-9B11-4FE6C56FE4A0}" srcOrd="3" destOrd="0" presId="urn:microsoft.com/office/officeart/2005/8/layout/process1"/>
    <dgm:cxn modelId="{A4B3E4EF-5C74-4407-8BDE-DFA362C16671}" type="presParOf" srcId="{CF6BE975-52DA-4AD8-9B11-4FE6C56FE4A0}" destId="{840D601B-76A4-42B1-8129-A82FB7BE98DC}" srcOrd="0" destOrd="0" presId="urn:microsoft.com/office/officeart/2005/8/layout/process1"/>
    <dgm:cxn modelId="{82EC26A6-1C53-4C12-AF61-8A2C4FAE6E1E}" type="presParOf" srcId="{0B148DAC-8D32-4818-ABB2-7BBE45C9359F}" destId="{9D3B18F6-36CB-412D-89C7-99721D81E47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4D0BA-CB78-47E5-82DC-E1752E435D71}">
      <dsp:nvSpPr>
        <dsp:cNvPr id="0" name=""/>
        <dsp:cNvSpPr/>
      </dsp:nvSpPr>
      <dsp:spPr>
        <a:xfrm>
          <a:off x="6961" y="1175966"/>
          <a:ext cx="2080778" cy="12484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bg1"/>
              </a:solidFill>
            </a:rPr>
            <a:t>APPRENDIMENTO</a:t>
          </a:r>
          <a:endParaRPr lang="it-IT" sz="2000" kern="1200" dirty="0">
            <a:solidFill>
              <a:schemeClr val="bg1"/>
            </a:solidFill>
          </a:endParaRPr>
        </a:p>
      </dsp:txBody>
      <dsp:txXfrm>
        <a:off x="43527" y="1212532"/>
        <a:ext cx="2007646" cy="1175334"/>
      </dsp:txXfrm>
    </dsp:sp>
    <dsp:sp modelId="{FDE8A3CB-A002-4618-91C0-E2A5D0430945}">
      <dsp:nvSpPr>
        <dsp:cNvPr id="0" name=""/>
        <dsp:cNvSpPr/>
      </dsp:nvSpPr>
      <dsp:spPr>
        <a:xfrm>
          <a:off x="2295817" y="1542183"/>
          <a:ext cx="441124" cy="51603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2295817" y="1645389"/>
        <a:ext cx="308787" cy="309620"/>
      </dsp:txXfrm>
    </dsp:sp>
    <dsp:sp modelId="{347477BD-5750-4488-B1B6-61059A001E47}">
      <dsp:nvSpPr>
        <dsp:cNvPr id="0" name=""/>
        <dsp:cNvSpPr/>
      </dsp:nvSpPr>
      <dsp:spPr>
        <a:xfrm>
          <a:off x="2920050" y="1175966"/>
          <a:ext cx="2080778" cy="1248466"/>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bg1"/>
              </a:solidFill>
            </a:rPr>
            <a:t>COESIONE SOCIALE</a:t>
          </a:r>
          <a:endParaRPr lang="it-IT" sz="2000" kern="1200" dirty="0">
            <a:solidFill>
              <a:schemeClr val="bg1"/>
            </a:solidFill>
          </a:endParaRPr>
        </a:p>
      </dsp:txBody>
      <dsp:txXfrm>
        <a:off x="2956616" y="1212532"/>
        <a:ext cx="2007646" cy="1175334"/>
      </dsp:txXfrm>
    </dsp:sp>
    <dsp:sp modelId="{CF6BE975-52DA-4AD8-9B11-4FE6C56FE4A0}">
      <dsp:nvSpPr>
        <dsp:cNvPr id="0" name=""/>
        <dsp:cNvSpPr/>
      </dsp:nvSpPr>
      <dsp:spPr>
        <a:xfrm>
          <a:off x="5208906" y="1542183"/>
          <a:ext cx="441124" cy="516032"/>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t-IT" sz="1600" kern="1200"/>
        </a:p>
      </dsp:txBody>
      <dsp:txXfrm>
        <a:off x="5208906" y="1645389"/>
        <a:ext cx="308787" cy="309620"/>
      </dsp:txXfrm>
    </dsp:sp>
    <dsp:sp modelId="{9D3B18F6-36CB-412D-89C7-99721D81E472}">
      <dsp:nvSpPr>
        <dsp:cNvPr id="0" name=""/>
        <dsp:cNvSpPr/>
      </dsp:nvSpPr>
      <dsp:spPr>
        <a:xfrm>
          <a:off x="5833140" y="1175966"/>
          <a:ext cx="2080778" cy="1248466"/>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solidFill>
                <a:schemeClr val="bg1"/>
              </a:solidFill>
            </a:rPr>
            <a:t>INCLUSIONE</a:t>
          </a:r>
          <a:endParaRPr lang="it-IT" sz="2000" kern="1200" dirty="0">
            <a:solidFill>
              <a:schemeClr val="bg1"/>
            </a:solidFill>
          </a:endParaRPr>
        </a:p>
      </dsp:txBody>
      <dsp:txXfrm>
        <a:off x="5869706" y="1212532"/>
        <a:ext cx="2007646" cy="11753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648CEF-4E22-41FA-AFE4-86D2268761DA}" type="datetimeFigureOut">
              <a:rPr lang="it-IT" smtClean="0"/>
              <a:pPr/>
              <a:t>24/10/2025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B14356-738D-4A13-817E-A557D4D7F22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2B14356-738D-4A13-817E-A557D4D7F220}" type="slidenum">
              <a:rPr lang="it-IT" smtClean="0"/>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52B14356-738D-4A13-817E-A557D4D7F220}" type="slidenum">
              <a:rPr lang="it-IT" smtClean="0"/>
              <a:pPr/>
              <a:t>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C382080-6520-4E54-8B98-A4EA7363744C}" type="slidenum">
              <a:rPr lang="it-IT" smtClean="0"/>
              <a:pPr/>
              <a:t>61</a:t>
            </a:fld>
            <a:endParaRPr lang="it-IT"/>
          </a:p>
        </p:txBody>
      </p:sp>
    </p:spTree>
    <p:extLst>
      <p:ext uri="{BB962C8B-B14F-4D97-AF65-F5344CB8AC3E}">
        <p14:creationId xmlns:p14="http://schemas.microsoft.com/office/powerpoint/2010/main" val="39671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fld id="{4F4E2B52-8A98-42BF-BA77-7F23B2758305}" type="slidenum">
              <a:rPr lang="it-IT" smtClean="0"/>
              <a:pPr/>
              <a:t>94</a:t>
            </a:fld>
            <a:endParaRPr lang="it-IT"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it-IT" smtClean="0"/>
              <a:t>Metodo ma anche filosofia educativa, cognitivo + sociale, elenco di cose che promuove la cooperazione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fld id="{72DCBECA-5A9A-4E6B-9A31-40E9AE9727E0}" type="slidenum">
              <a:rPr lang="it-IT" smtClean="0"/>
              <a:pPr/>
              <a:t>95</a:t>
            </a:fld>
            <a:endParaRPr lang="it-IT"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it-IT" smtClean="0"/>
              <a:t>Silenzio o rumore di alcuni che disturbano e altri che guardano fuori dalla finestra</a:t>
            </a:r>
          </a:p>
          <a:p>
            <a:pPr eaLnBrk="1" hangingPunct="1"/>
            <a:r>
              <a:rPr lang="it-IT" smtClean="0"/>
              <a:t>Insegnante… parla parla, poi strilla e riprende ecc… e chi ha imparato di più?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miter lim="800000"/>
            <a:headEnd/>
            <a:tailEnd/>
          </a:ln>
        </p:spPr>
        <p:txBody>
          <a:bodyPr/>
          <a:lstStyle/>
          <a:p>
            <a:fld id="{64371711-A4CA-4773-B944-5B2059F704CE}" type="slidenum">
              <a:rPr lang="it-IT" smtClean="0"/>
              <a:pPr/>
              <a:t>96</a:t>
            </a:fld>
            <a:endParaRPr lang="it-IT"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it-IT" smtClean="0"/>
              <a:t>Più interazioni e possibilità di scambio</a:t>
            </a:r>
          </a:p>
          <a:p>
            <a:pPr eaLnBrk="1" hangingPunct="1"/>
            <a:r>
              <a:rPr lang="it-IT" smtClean="0"/>
              <a:t>Un po’ di rumore ma insegnante lascia fare, parla meno e riprende solo in caso di bisogno</a:t>
            </a:r>
          </a:p>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fld id="{B51EDFCC-7219-482F-BBF8-975EF244920E}" type="slidenum">
              <a:rPr lang="it-IT" smtClean="0"/>
              <a:pPr/>
              <a:t>97</a:t>
            </a:fld>
            <a:endParaRPr lang="it-IT"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24/10/2025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24/10/2025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24/10/2025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24/10/2025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24/10/2025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24/10/2025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24/10/2025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24/10/2025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24/10/2025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1979712" y="5877272"/>
            <a:ext cx="5040561" cy="785818"/>
          </a:xfrm>
          <a:prstGeom prst="rect">
            <a:avLst/>
          </a:prstGeom>
          <a:solidFill>
            <a:schemeClr val="accent1">
              <a:lumMod val="20000"/>
              <a:lumOff val="80000"/>
            </a:schemeClr>
          </a:solidFill>
          <a:ln>
            <a:noFill/>
          </a:ln>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lnSpc>
                <a:spcPct val="93000"/>
              </a:lnSpc>
              <a:spcBef>
                <a:spcPct val="0"/>
              </a:spcBef>
              <a:buClr>
                <a:srgbClr val="000000"/>
              </a:buClr>
              <a:buFont typeface="Times New Roman" pitchFamily="18" charset="0"/>
              <a:buNone/>
            </a:pPr>
            <a:r>
              <a:rPr lang="it-IT" altLang="it-IT" sz="2400" dirty="0" smtClean="0">
                <a:solidFill>
                  <a:schemeClr val="bg1"/>
                </a:solidFill>
                <a:latin typeface="Arial" pitchFamily="34" charset="0"/>
              </a:rPr>
              <a:t>   Metodologie Didattiche inclusive: </a:t>
            </a:r>
          </a:p>
          <a:p>
            <a:pPr algn="ctr">
              <a:lnSpc>
                <a:spcPct val="93000"/>
              </a:lnSpc>
              <a:spcBef>
                <a:spcPct val="0"/>
              </a:spcBef>
              <a:buClr>
                <a:srgbClr val="000000"/>
              </a:buClr>
              <a:buFont typeface="Times New Roman" pitchFamily="18" charset="0"/>
              <a:buNone/>
            </a:pPr>
            <a:r>
              <a:rPr lang="it-IT" altLang="it-IT" sz="2400" dirty="0">
                <a:solidFill>
                  <a:schemeClr val="bg1"/>
                </a:solidFill>
                <a:latin typeface="Arial" pitchFamily="34" charset="0"/>
              </a:rPr>
              <a:t>l</a:t>
            </a:r>
            <a:r>
              <a:rPr lang="it-IT" altLang="it-IT" sz="2400" dirty="0" smtClean="0">
                <a:solidFill>
                  <a:schemeClr val="bg1"/>
                </a:solidFill>
                <a:latin typeface="Arial" pitchFamily="34" charset="0"/>
              </a:rPr>
              <a:t>’Apprendimento </a:t>
            </a:r>
            <a:r>
              <a:rPr lang="it-IT" altLang="it-IT" sz="2400" dirty="0" smtClean="0">
                <a:solidFill>
                  <a:schemeClr val="bg1"/>
                </a:solidFill>
                <a:latin typeface="Arial" pitchFamily="34" charset="0"/>
              </a:rPr>
              <a:t>Cooperativo</a:t>
            </a:r>
            <a:endParaRPr lang="it-IT" altLang="it-IT" sz="2400" dirty="0">
              <a:solidFill>
                <a:schemeClr val="bg1"/>
              </a:solidFill>
              <a:latin typeface="Arial"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789040"/>
            <a:ext cx="7531380" cy="1872208"/>
          </a:xfrm>
          <a:prstGeom prst="rect">
            <a:avLst/>
          </a:prstGeom>
        </p:spPr>
      </p:pic>
      <p:pic>
        <p:nvPicPr>
          <p:cNvPr id="6" name="Immagine 5"/>
          <p:cNvPicPr>
            <a:picLocks noChangeAspect="1"/>
          </p:cNvPicPr>
          <p:nvPr/>
        </p:nvPicPr>
        <p:blipFill>
          <a:blip r:embed="rId3"/>
          <a:stretch>
            <a:fillRect/>
          </a:stretch>
        </p:blipFill>
        <p:spPr>
          <a:xfrm>
            <a:off x="2940915" y="188640"/>
            <a:ext cx="3714750" cy="1905000"/>
          </a:xfrm>
          <a:prstGeom prst="rect">
            <a:avLst/>
          </a:prstGeom>
          <a:solidFill>
            <a:schemeClr val="tx1"/>
          </a:solidFill>
        </p:spPr>
      </p:pic>
      <p:sp>
        <p:nvSpPr>
          <p:cNvPr id="8" name="Titolo 1"/>
          <p:cNvSpPr>
            <a:spLocks noGrp="1"/>
          </p:cNvSpPr>
          <p:nvPr>
            <p:ph type="ctrTitle"/>
          </p:nvPr>
        </p:nvSpPr>
        <p:spPr>
          <a:xfrm>
            <a:off x="707074" y="2241888"/>
            <a:ext cx="7772400" cy="1331128"/>
          </a:xfrm>
          <a:solidFill>
            <a:schemeClr val="tx2">
              <a:lumMod val="90000"/>
            </a:schemeClr>
          </a:solidFill>
        </p:spPr>
        <p:txBody>
          <a:bodyPr>
            <a:normAutofit fontScale="90000"/>
          </a:bodyPr>
          <a:lstStyle/>
          <a:p>
            <a:r>
              <a:rPr lang="it-IT" dirty="0" smtClean="0">
                <a:solidFill>
                  <a:schemeClr val="accent6">
                    <a:lumMod val="75000"/>
                  </a:schemeClr>
                </a:solidFill>
              </a:rPr>
              <a:t>Pedagogia Speciale della Gestione Integrata del Gruppo</a:t>
            </a:r>
            <a:endParaRPr lang="it-IT" dirty="0">
              <a:solidFill>
                <a:schemeClr val="accent6">
                  <a:lumMod val="75000"/>
                </a:schemeClr>
              </a:solidFill>
            </a:endParaRPr>
          </a:p>
        </p:txBody>
      </p:sp>
    </p:spTree>
    <p:extLst>
      <p:ext uri="{BB962C8B-B14F-4D97-AF65-F5344CB8AC3E}">
        <p14:creationId xmlns:p14="http://schemas.microsoft.com/office/powerpoint/2010/main" val="57617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i="1" dirty="0" smtClean="0">
                <a:solidFill>
                  <a:schemeClr val="accent3">
                    <a:lumMod val="75000"/>
                  </a:schemeClr>
                </a:solidFill>
              </a:rPr>
              <a:t>COOPERATIVE LEARNING</a:t>
            </a:r>
            <a:br>
              <a:rPr lang="it-IT" i="1" dirty="0" smtClean="0">
                <a:solidFill>
                  <a:schemeClr val="accent3">
                    <a:lumMod val="75000"/>
                  </a:schemeClr>
                </a:solidFill>
              </a:rPr>
            </a:br>
            <a:r>
              <a:rPr lang="it-IT" i="1" dirty="0" smtClean="0">
                <a:solidFill>
                  <a:schemeClr val="accent3">
                    <a:lumMod val="75000"/>
                  </a:schemeClr>
                </a:solidFill>
              </a:rPr>
              <a:t>struttura cooperativa.</a:t>
            </a:r>
            <a:endParaRPr lang="it-IT" i="1" dirty="0">
              <a:solidFill>
                <a:schemeClr val="accent3">
                  <a:lumMod val="75000"/>
                </a:schemeClr>
              </a:solidFill>
            </a:endParaRPr>
          </a:p>
        </p:txBody>
      </p:sp>
      <p:sp>
        <p:nvSpPr>
          <p:cNvPr id="5" name="Segnaposto contenuto 4"/>
          <p:cNvSpPr>
            <a:spLocks noGrp="1"/>
          </p:cNvSpPr>
          <p:nvPr>
            <p:ph idx="1"/>
          </p:nvPr>
        </p:nvSpPr>
        <p:spPr>
          <a:solidFill>
            <a:schemeClr val="bg2">
              <a:lumMod val="75000"/>
            </a:schemeClr>
          </a:solidFill>
        </p:spPr>
        <p:txBody>
          <a:bodyPr>
            <a:normAutofit fontScale="92500" lnSpcReduction="20000"/>
          </a:bodyPr>
          <a:lstStyle/>
          <a:p>
            <a:pPr algn="just">
              <a:buNone/>
            </a:pPr>
            <a:r>
              <a:rPr lang="it-IT" i="1" dirty="0" smtClean="0">
                <a:solidFill>
                  <a:srgbClr val="FFFF00"/>
                </a:solidFill>
              </a:rPr>
              <a:t>Ad esempio: </a:t>
            </a:r>
            <a:r>
              <a:rPr lang="it-IT" dirty="0" smtClean="0">
                <a:solidFill>
                  <a:schemeClr val="tx1">
                    <a:lumMod val="95000"/>
                    <a:lumOff val="5000"/>
                  </a:schemeClr>
                </a:solidFill>
              </a:rPr>
              <a:t>ipotizziamo che un gruppetto di tre studenti abbiano il compito di comprendere un brano di storia e che all’interno di esso ci sia un allievo con dislessia. </a:t>
            </a:r>
          </a:p>
          <a:p>
            <a:pPr algn="just">
              <a:buNone/>
            </a:pPr>
            <a:r>
              <a:rPr lang="it-IT" dirty="0" smtClean="0">
                <a:solidFill>
                  <a:schemeClr val="tx1">
                    <a:lumMod val="95000"/>
                    <a:lumOff val="5000"/>
                  </a:schemeClr>
                </a:solidFill>
              </a:rPr>
              <a:t>Se vengono distribuiti i ruoli in un determinato modo, uno legge, uno sintetizza, uno scrive, si comprende bene come l’allievo dislessico, a cui può essere assegnato il compito di sintetizzare oralmente, possa così compensare la sua difficoltà  di leggere … mettendo in evidenza una sua competenza.</a:t>
            </a:r>
            <a:endParaRPr lang="it-IT" dirty="0" smtClean="0">
              <a:solidFill>
                <a:srgbClr val="FF0000"/>
              </a:solidFill>
            </a:endParaRPr>
          </a:p>
          <a:p>
            <a:pPr algn="just">
              <a:buNone/>
            </a:pP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chemeClr val="accent3">
                  <a:lumMod val="75000"/>
                </a:schemeClr>
              </a:solidFill>
            </a:endParaRPr>
          </a:p>
        </p:txBody>
      </p:sp>
      <p:sp>
        <p:nvSpPr>
          <p:cNvPr id="5" name="Segnaposto contenuto 4"/>
          <p:cNvSpPr>
            <a:spLocks noGrp="1"/>
          </p:cNvSpPr>
          <p:nvPr>
            <p:ph idx="1"/>
          </p:nvPr>
        </p:nvSpPr>
        <p:spPr>
          <a:xfrm>
            <a:off x="179512" y="1600200"/>
            <a:ext cx="8784976" cy="5069160"/>
          </a:xfrm>
          <a:solidFill>
            <a:schemeClr val="bg2">
              <a:lumMod val="75000"/>
            </a:schemeClr>
          </a:solidFill>
        </p:spPr>
        <p:txBody>
          <a:bodyPr>
            <a:normAutofit fontScale="55000" lnSpcReduction="20000"/>
          </a:bodyPr>
          <a:lstStyle/>
          <a:p>
            <a:pPr algn="ctr">
              <a:buNone/>
            </a:pPr>
            <a:endParaRPr lang="it-IT" dirty="0" smtClean="0"/>
          </a:p>
          <a:p>
            <a:pPr algn="ctr">
              <a:buNone/>
            </a:pPr>
            <a:r>
              <a:rPr lang="it-IT" sz="4500" dirty="0" smtClean="0"/>
              <a:t>Nell’ </a:t>
            </a:r>
            <a:r>
              <a:rPr lang="it-IT" sz="4500" dirty="0" smtClean="0">
                <a:solidFill>
                  <a:srgbClr val="FFFF00"/>
                </a:solidFill>
              </a:rPr>
              <a:t>APPRENDIMENTO COOPERATIVO </a:t>
            </a:r>
            <a:r>
              <a:rPr lang="it-IT" sz="4500" u="sng" dirty="0" smtClean="0"/>
              <a:t>ciascuno viene valorizzato per ciò che sa fare</a:t>
            </a:r>
            <a:r>
              <a:rPr lang="it-IT" sz="4500" dirty="0" smtClean="0"/>
              <a:t>, e al contempo, trova compensazione nel compagno per ciò che non sa fare.</a:t>
            </a:r>
          </a:p>
          <a:p>
            <a:pPr algn="ctr">
              <a:buFont typeface="Wingdings" pitchFamily="2" charset="2"/>
              <a:buChar char="v"/>
            </a:pPr>
            <a:endParaRPr lang="it-IT" sz="3400" dirty="0" smtClean="0"/>
          </a:p>
          <a:p>
            <a:pPr algn="ctr">
              <a:buFont typeface="Wingdings" pitchFamily="2" charset="2"/>
              <a:buChar char="v"/>
            </a:pPr>
            <a:r>
              <a:rPr lang="it-IT" sz="3600" dirty="0" smtClean="0"/>
              <a:t>Le strutture cooperative non vanno confuse con il</a:t>
            </a:r>
            <a:r>
              <a:rPr lang="it-IT" sz="3600" i="1" dirty="0" smtClean="0"/>
              <a:t> </a:t>
            </a:r>
            <a:r>
              <a:rPr lang="it-IT" sz="3600" b="1" i="1" dirty="0" smtClean="0">
                <a:solidFill>
                  <a:srgbClr val="FFFF00"/>
                </a:solidFill>
              </a:rPr>
              <a:t>Peer Tutoring  ( Tutoraggio)</a:t>
            </a:r>
            <a:r>
              <a:rPr lang="it-IT" sz="3600" b="1" i="1" dirty="0" smtClean="0">
                <a:solidFill>
                  <a:srgbClr val="FF0000"/>
                </a:solidFill>
              </a:rPr>
              <a:t> </a:t>
            </a:r>
            <a:r>
              <a:rPr lang="it-IT" sz="3600" dirty="0" smtClean="0"/>
              <a:t>in cui l’allievo  che “ha in più” dà all’altro che “ha di meno”</a:t>
            </a:r>
          </a:p>
          <a:p>
            <a:pPr algn="ctr">
              <a:buNone/>
            </a:pPr>
            <a:endParaRPr lang="it-IT" sz="3400" dirty="0" smtClean="0"/>
          </a:p>
          <a:p>
            <a:pPr algn="ctr">
              <a:buNone/>
            </a:pPr>
            <a:r>
              <a:rPr lang="it-IT" sz="5100" dirty="0" smtClean="0"/>
              <a:t> </a:t>
            </a:r>
          </a:p>
          <a:p>
            <a:pPr algn="ctr">
              <a:buNone/>
            </a:pPr>
            <a:r>
              <a:rPr lang="it-IT" sz="5100" dirty="0" smtClean="0"/>
              <a:t>ciascuno viene considerato depositario di risorse da poter mettere al servizio del bene comune:</a:t>
            </a:r>
          </a:p>
          <a:p>
            <a:pPr algn="ctr">
              <a:buNone/>
            </a:pPr>
            <a:endParaRPr lang="it-IT" sz="5100" dirty="0" smtClean="0"/>
          </a:p>
          <a:p>
            <a:pPr algn="ctr">
              <a:buNone/>
            </a:pPr>
            <a:r>
              <a:rPr lang="it-IT" sz="5100" dirty="0" smtClean="0"/>
              <a:t>APPRENDIMENTO </a:t>
            </a:r>
            <a:r>
              <a:rPr lang="it-IT" sz="5100" dirty="0" err="1" smtClean="0"/>
              <a:t>DI</a:t>
            </a:r>
            <a:r>
              <a:rPr lang="it-IT" sz="5100" dirty="0" smtClean="0"/>
              <a:t> TUTTI – APPRENDIMENTO PER TUTTI.    </a:t>
            </a:r>
            <a:endParaRPr lang="it-IT" sz="5100" dirty="0"/>
          </a:p>
        </p:txBody>
      </p:sp>
      <p:sp>
        <p:nvSpPr>
          <p:cNvPr id="8" name="Freccia in giù 7"/>
          <p:cNvSpPr/>
          <p:nvPr/>
        </p:nvSpPr>
        <p:spPr>
          <a:xfrm>
            <a:off x="4355976" y="3933056"/>
            <a:ext cx="360040" cy="3600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i="1" dirty="0" smtClean="0">
                <a:solidFill>
                  <a:schemeClr val="accent3">
                    <a:lumMod val="75000"/>
                  </a:schemeClr>
                </a:solidFill>
              </a:rPr>
              <a:t/>
            </a:r>
            <a:br>
              <a:rPr lang="it-IT" i="1" dirty="0" smtClean="0">
                <a:solidFill>
                  <a:schemeClr val="accent3">
                    <a:lumMod val="75000"/>
                  </a:schemeClr>
                </a:solidFill>
              </a:rPr>
            </a:br>
            <a:r>
              <a:rPr lang="it-IT" i="1" dirty="0" smtClean="0">
                <a:solidFill>
                  <a:schemeClr val="accent3">
                    <a:lumMod val="75000"/>
                  </a:schemeClr>
                </a:solidFill>
              </a:rPr>
              <a:t>COOPERATIVE LEARNING</a:t>
            </a:r>
            <a:br>
              <a:rPr lang="it-IT" i="1" dirty="0" smtClean="0">
                <a:solidFill>
                  <a:schemeClr val="accent3">
                    <a:lumMod val="75000"/>
                  </a:schemeClr>
                </a:solidFill>
              </a:rPr>
            </a:br>
            <a:endParaRPr lang="it-IT" i="1" dirty="0">
              <a:solidFill>
                <a:schemeClr val="accent3">
                  <a:lumMod val="75000"/>
                </a:schemeClr>
              </a:solidFill>
            </a:endParaRPr>
          </a:p>
        </p:txBody>
      </p:sp>
      <p:sp>
        <p:nvSpPr>
          <p:cNvPr id="5" name="Segnaposto contenuto 4"/>
          <p:cNvSpPr>
            <a:spLocks noGrp="1"/>
          </p:cNvSpPr>
          <p:nvPr>
            <p:ph idx="1"/>
          </p:nvPr>
        </p:nvSpPr>
        <p:spPr>
          <a:solidFill>
            <a:schemeClr val="bg2">
              <a:lumMod val="75000"/>
            </a:schemeClr>
          </a:solidFill>
        </p:spPr>
        <p:txBody>
          <a:bodyPr>
            <a:normAutofit fontScale="92500"/>
          </a:bodyPr>
          <a:lstStyle/>
          <a:p>
            <a:pPr algn="ctr">
              <a:buNone/>
            </a:pPr>
            <a:r>
              <a:rPr lang="it-IT" i="1" u="sng" dirty="0" smtClean="0">
                <a:solidFill>
                  <a:srgbClr val="FFFF00"/>
                </a:solidFill>
              </a:rPr>
              <a:t>L’idea principale </a:t>
            </a:r>
          </a:p>
          <a:p>
            <a:pPr algn="ctr">
              <a:buNone/>
            </a:pPr>
            <a:r>
              <a:rPr lang="it-IT" dirty="0" smtClean="0">
                <a:solidFill>
                  <a:schemeClr val="tx1">
                    <a:lumMod val="95000"/>
                    <a:lumOff val="5000"/>
                  </a:schemeClr>
                </a:solidFill>
              </a:rPr>
              <a:t>alla base della strategia è che il gruppo è un </a:t>
            </a:r>
            <a:r>
              <a:rPr lang="it-IT" i="1" dirty="0" smtClean="0">
                <a:solidFill>
                  <a:srgbClr val="FFFF00"/>
                </a:solidFill>
              </a:rPr>
              <a:t>insieme di risorse</a:t>
            </a:r>
            <a:r>
              <a:rPr lang="it-IT" dirty="0" smtClean="0">
                <a:solidFill>
                  <a:schemeClr val="tx1">
                    <a:lumMod val="95000"/>
                    <a:lumOff val="5000"/>
                  </a:schemeClr>
                </a:solidFill>
              </a:rPr>
              <a:t>, intese sia come conoscenza che come competenza </a:t>
            </a:r>
          </a:p>
          <a:p>
            <a:pPr algn="just">
              <a:buNone/>
            </a:pPr>
            <a:endParaRPr lang="it-IT" dirty="0" smtClean="0">
              <a:solidFill>
                <a:schemeClr val="tx1">
                  <a:lumMod val="95000"/>
                  <a:lumOff val="5000"/>
                </a:schemeClr>
              </a:solidFill>
            </a:endParaRPr>
          </a:p>
          <a:p>
            <a:pPr algn="ctr">
              <a:buNone/>
            </a:pPr>
            <a:r>
              <a:rPr lang="it-IT" dirty="0" smtClean="0">
                <a:solidFill>
                  <a:schemeClr val="tx1">
                    <a:lumMod val="95000"/>
                    <a:lumOff val="5000"/>
                  </a:schemeClr>
                </a:solidFill>
              </a:rPr>
              <a:t>Gli allievi sono considerati come risorse da attivare, per cui non è un processo di trasmissione dall’insegnante agli alunni ma di </a:t>
            </a:r>
            <a:r>
              <a:rPr lang="it-IT" i="1" dirty="0" smtClean="0">
                <a:solidFill>
                  <a:srgbClr val="FFFF00"/>
                </a:solidFill>
              </a:rPr>
              <a:t>partecipazione</a:t>
            </a:r>
            <a:r>
              <a:rPr lang="it-IT" dirty="0" smtClean="0">
                <a:solidFill>
                  <a:schemeClr val="tx1">
                    <a:lumMod val="95000"/>
                    <a:lumOff val="5000"/>
                  </a:schemeClr>
                </a:solidFill>
              </a:rPr>
              <a:t> e </a:t>
            </a:r>
            <a:r>
              <a:rPr lang="it-IT" i="1" dirty="0" smtClean="0">
                <a:solidFill>
                  <a:srgbClr val="FFFF00"/>
                </a:solidFill>
              </a:rPr>
              <a:t>scambio</a:t>
            </a:r>
            <a:r>
              <a:rPr lang="it-IT" dirty="0" smtClean="0">
                <a:solidFill>
                  <a:schemeClr val="tx1">
                    <a:lumMod val="95000"/>
                    <a:lumOff val="5000"/>
                  </a:schemeClr>
                </a:solidFill>
              </a:rPr>
              <a:t> tra tutte le persone coinvolte.</a:t>
            </a:r>
          </a:p>
        </p:txBody>
      </p:sp>
      <p:sp>
        <p:nvSpPr>
          <p:cNvPr id="7" name="Freccia circolare a sinistra 6"/>
          <p:cNvSpPr/>
          <p:nvPr/>
        </p:nvSpPr>
        <p:spPr>
          <a:xfrm>
            <a:off x="5796136" y="3284984"/>
            <a:ext cx="513115" cy="985697"/>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i="1" dirty="0" smtClean="0">
                <a:solidFill>
                  <a:schemeClr val="accent3">
                    <a:lumMod val="75000"/>
                  </a:schemeClr>
                </a:solidFill>
              </a:rPr>
              <a:t>COOPERATIVE LEARNING</a:t>
            </a:r>
            <a:br>
              <a:rPr lang="it-IT" i="1" dirty="0" smtClean="0">
                <a:solidFill>
                  <a:schemeClr val="accent3">
                    <a:lumMod val="75000"/>
                  </a:schemeClr>
                </a:solidFill>
              </a:rPr>
            </a:br>
            <a:r>
              <a:rPr lang="it-IT" i="1" dirty="0" smtClean="0">
                <a:solidFill>
                  <a:schemeClr val="accent3">
                    <a:lumMod val="75000"/>
                  </a:schemeClr>
                </a:solidFill>
              </a:rPr>
              <a:t>modalità</a:t>
            </a:r>
            <a:endParaRPr lang="it-IT" i="1" dirty="0">
              <a:solidFill>
                <a:schemeClr val="accent3">
                  <a:lumMod val="75000"/>
                </a:schemeClr>
              </a:solidFill>
            </a:endParaRPr>
          </a:p>
        </p:txBody>
      </p:sp>
      <p:sp>
        <p:nvSpPr>
          <p:cNvPr id="5" name="Segnaposto contenuto 4"/>
          <p:cNvSpPr>
            <a:spLocks noGrp="1"/>
          </p:cNvSpPr>
          <p:nvPr>
            <p:ph idx="1"/>
          </p:nvPr>
        </p:nvSpPr>
        <p:spPr>
          <a:solidFill>
            <a:schemeClr val="bg2">
              <a:lumMod val="75000"/>
            </a:schemeClr>
          </a:solidFill>
        </p:spPr>
        <p:txBody>
          <a:bodyPr>
            <a:normAutofit fontScale="92500" lnSpcReduction="10000"/>
          </a:bodyPr>
          <a:lstStyle/>
          <a:p>
            <a:pPr algn="just">
              <a:buFont typeface="Wingdings" pitchFamily="2" charset="2"/>
              <a:buChar char="Ø"/>
            </a:pPr>
            <a:endParaRPr lang="it-IT" dirty="0" smtClean="0">
              <a:solidFill>
                <a:srgbClr val="FF0000"/>
              </a:solidFill>
            </a:endParaRPr>
          </a:p>
          <a:p>
            <a:pPr algn="ctr">
              <a:buFont typeface="Wingdings" pitchFamily="2" charset="2"/>
              <a:buChar char="Ø"/>
            </a:pPr>
            <a:r>
              <a:rPr lang="it-IT" i="1" dirty="0" smtClean="0">
                <a:solidFill>
                  <a:srgbClr val="FFFF00"/>
                </a:solidFill>
              </a:rPr>
              <a:t>Nel Cooperative Learning </a:t>
            </a:r>
          </a:p>
          <a:p>
            <a:pPr algn="ctr">
              <a:buNone/>
            </a:pPr>
            <a:r>
              <a:rPr lang="it-IT" i="1" dirty="0" smtClean="0"/>
              <a:t>Le modalità di lavoro e le dimensioni del gruppo possono essere varie:</a:t>
            </a:r>
          </a:p>
          <a:p>
            <a:pPr marL="514350" indent="-514350" algn="ctr">
              <a:buFont typeface="+mj-lt"/>
              <a:buAutoNum type="arabicParenR"/>
            </a:pPr>
            <a:r>
              <a:rPr lang="it-IT" dirty="0" smtClean="0"/>
              <a:t>I gruppi possono essere temporanei o stabili;</a:t>
            </a:r>
          </a:p>
          <a:p>
            <a:pPr marL="514350" indent="-514350" algn="ctr">
              <a:buFont typeface="+mj-lt"/>
              <a:buAutoNum type="arabicParenR"/>
            </a:pPr>
            <a:r>
              <a:rPr lang="it-IT" dirty="0" smtClean="0"/>
              <a:t>I membri possono avere o meno dei ruoli;</a:t>
            </a:r>
          </a:p>
          <a:p>
            <a:pPr marL="514350" indent="-514350" algn="ctr">
              <a:buFont typeface="+mj-lt"/>
              <a:buAutoNum type="arabicParenR"/>
            </a:pPr>
            <a:r>
              <a:rPr lang="it-IT" dirty="0" smtClean="0"/>
              <a:t>La valutazione può essere di gruppo e/o individuale;</a:t>
            </a:r>
          </a:p>
          <a:p>
            <a:pPr marL="514350" indent="-514350" algn="ctr">
              <a:buFont typeface="+mj-lt"/>
              <a:buAutoNum type="arabicParenR"/>
            </a:pPr>
            <a:r>
              <a:rPr lang="it-IT" dirty="0" smtClean="0"/>
              <a:t>I gruppi possono competere tra loro oppure no.</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i="1" dirty="0" smtClean="0">
                <a:solidFill>
                  <a:schemeClr val="accent3">
                    <a:lumMod val="75000"/>
                  </a:schemeClr>
                </a:solidFill>
              </a:rPr>
              <a:t/>
            </a:r>
            <a:br>
              <a:rPr lang="it-IT" i="1" dirty="0" smtClean="0">
                <a:solidFill>
                  <a:schemeClr val="accent3">
                    <a:lumMod val="75000"/>
                  </a:schemeClr>
                </a:solidFill>
              </a:rPr>
            </a:br>
            <a:r>
              <a:rPr lang="it-IT" i="1" dirty="0" smtClean="0">
                <a:solidFill>
                  <a:schemeClr val="accent3">
                    <a:lumMod val="75000"/>
                  </a:schemeClr>
                </a:solidFill>
              </a:rPr>
              <a:t>COOPERATIVE LEARNING</a:t>
            </a:r>
            <a:br>
              <a:rPr lang="it-IT" i="1" dirty="0" smtClean="0">
                <a:solidFill>
                  <a:schemeClr val="accent3">
                    <a:lumMod val="75000"/>
                  </a:schemeClr>
                </a:solidFill>
              </a:rPr>
            </a:br>
            <a:endParaRPr lang="it-IT" i="1" dirty="0">
              <a:solidFill>
                <a:schemeClr val="accent3">
                  <a:lumMod val="75000"/>
                </a:schemeClr>
              </a:solidFill>
            </a:endParaRPr>
          </a:p>
        </p:txBody>
      </p:sp>
      <p:sp>
        <p:nvSpPr>
          <p:cNvPr id="5" name="Segnaposto contenuto 4"/>
          <p:cNvSpPr>
            <a:spLocks noGrp="1"/>
          </p:cNvSpPr>
          <p:nvPr>
            <p:ph idx="1"/>
          </p:nvPr>
        </p:nvSpPr>
        <p:spPr>
          <a:xfrm>
            <a:off x="539552" y="1628800"/>
            <a:ext cx="8229600" cy="4525963"/>
          </a:xfrm>
          <a:solidFill>
            <a:schemeClr val="bg2">
              <a:lumMod val="75000"/>
            </a:schemeClr>
          </a:solidFill>
        </p:spPr>
        <p:txBody>
          <a:bodyPr>
            <a:normAutofit/>
          </a:bodyPr>
          <a:lstStyle/>
          <a:p>
            <a:pPr algn="ctr">
              <a:buNone/>
            </a:pPr>
            <a:r>
              <a:rPr lang="it-IT" b="1" dirty="0" smtClean="0">
                <a:solidFill>
                  <a:srgbClr val="FFFF00"/>
                </a:solidFill>
              </a:rPr>
              <a:t>Il Cooperative Learning</a:t>
            </a:r>
            <a:endParaRPr lang="it-IT" b="1" i="1" dirty="0" smtClean="0">
              <a:solidFill>
                <a:srgbClr val="FFFF00"/>
              </a:solidFill>
              <a:effectLst>
                <a:outerShdw blurRad="38100" dist="38100" dir="2700000" algn="tl">
                  <a:srgbClr val="000000">
                    <a:alpha val="43137"/>
                  </a:srgbClr>
                </a:outerShdw>
              </a:effectLst>
            </a:endParaRPr>
          </a:p>
          <a:p>
            <a:pPr algn="ctr">
              <a:buNone/>
            </a:pPr>
            <a:r>
              <a:rPr lang="it-IT" i="1" dirty="0" smtClean="0">
                <a:solidFill>
                  <a:srgbClr val="FFFF00"/>
                </a:solidFill>
                <a:effectLst>
                  <a:outerShdw blurRad="38100" dist="38100" dir="2700000" algn="tl">
                    <a:srgbClr val="000000">
                      <a:alpha val="43137"/>
                    </a:srgbClr>
                  </a:outerShdw>
                </a:effectLst>
              </a:rPr>
              <a:t>Si fonda su 4 principi chiave (Kagan, 1994) :</a:t>
            </a:r>
          </a:p>
          <a:p>
            <a:pPr marL="514350" indent="-514350" algn="ctr">
              <a:buFont typeface="+mj-lt"/>
              <a:buAutoNum type="arabicParenR"/>
            </a:pPr>
            <a:r>
              <a:rPr lang="it-IT" i="1" dirty="0" smtClean="0">
                <a:solidFill>
                  <a:schemeClr val="tx1">
                    <a:lumMod val="95000"/>
                    <a:lumOff val="5000"/>
                  </a:schemeClr>
                </a:solidFill>
                <a:effectLst>
                  <a:outerShdw blurRad="38100" dist="38100" dir="2700000" algn="tl">
                    <a:srgbClr val="000000">
                      <a:alpha val="43137"/>
                    </a:srgbClr>
                  </a:outerShdw>
                </a:effectLst>
              </a:rPr>
              <a:t>Interdipendenza Positiva</a:t>
            </a:r>
          </a:p>
          <a:p>
            <a:pPr marL="514350" indent="-514350" algn="ctr">
              <a:buFont typeface="+mj-lt"/>
              <a:buAutoNum type="arabicParenR"/>
            </a:pPr>
            <a:r>
              <a:rPr lang="it-IT" i="1" dirty="0" smtClean="0">
                <a:solidFill>
                  <a:schemeClr val="tx1">
                    <a:lumMod val="95000"/>
                    <a:lumOff val="5000"/>
                  </a:schemeClr>
                </a:solidFill>
                <a:effectLst>
                  <a:outerShdw blurRad="38100" dist="38100" dir="2700000" algn="tl">
                    <a:srgbClr val="000000">
                      <a:alpha val="43137"/>
                    </a:srgbClr>
                  </a:outerShdw>
                </a:effectLst>
              </a:rPr>
              <a:t>Responsabilità Individuale</a:t>
            </a:r>
          </a:p>
          <a:p>
            <a:pPr marL="514350" indent="-514350" algn="ctr">
              <a:buFont typeface="+mj-lt"/>
              <a:buAutoNum type="arabicParenR"/>
            </a:pPr>
            <a:r>
              <a:rPr lang="it-IT" i="1" dirty="0" smtClean="0">
                <a:solidFill>
                  <a:schemeClr val="tx1">
                    <a:lumMod val="95000"/>
                    <a:lumOff val="5000"/>
                  </a:schemeClr>
                </a:solidFill>
                <a:effectLst>
                  <a:outerShdw blurRad="38100" dist="38100" dir="2700000" algn="tl">
                    <a:srgbClr val="000000">
                      <a:alpha val="43137"/>
                    </a:srgbClr>
                  </a:outerShdw>
                </a:effectLst>
              </a:rPr>
              <a:t>Parità di partecipazione</a:t>
            </a:r>
          </a:p>
          <a:p>
            <a:pPr marL="514350" indent="-514350" algn="ctr">
              <a:buFont typeface="+mj-lt"/>
              <a:buAutoNum type="arabicParenR"/>
            </a:pPr>
            <a:r>
              <a:rPr lang="it-IT" i="1" dirty="0" smtClean="0">
                <a:solidFill>
                  <a:schemeClr val="tx1">
                    <a:lumMod val="95000"/>
                    <a:lumOff val="5000"/>
                  </a:schemeClr>
                </a:solidFill>
                <a:effectLst>
                  <a:outerShdw blurRad="38100" dist="38100" dir="2700000" algn="tl">
                    <a:srgbClr val="000000">
                      <a:alpha val="43137"/>
                    </a:srgbClr>
                  </a:outerShdw>
                </a:effectLst>
              </a:rPr>
              <a:t>Interazione simultanea</a:t>
            </a:r>
          </a:p>
          <a:p>
            <a:pPr algn="ctr">
              <a:buNone/>
            </a:pPr>
            <a:endParaRPr lang="it-IT" i="1" dirty="0" smtClean="0">
              <a:solidFill>
                <a:schemeClr val="tx1">
                  <a:lumMod val="95000"/>
                  <a:lumOff val="5000"/>
                </a:schemeClr>
              </a:solidFill>
              <a:effectLst>
                <a:outerShdw blurRad="38100" dist="38100" dir="2700000" algn="tl">
                  <a:srgbClr val="000000">
                    <a:alpha val="43137"/>
                  </a:srgbClr>
                </a:outerShdw>
              </a:effectLst>
            </a:endParaRPr>
          </a:p>
        </p:txBody>
      </p:sp>
      <p:pic>
        <p:nvPicPr>
          <p:cNvPr id="6" name="Immagine 5" descr="Risultati immagini per chiave"/>
          <p:cNvPicPr/>
          <p:nvPr/>
        </p:nvPicPr>
        <p:blipFill>
          <a:blip r:embed="rId2" cstate="print"/>
          <a:srcRect/>
          <a:stretch>
            <a:fillRect/>
          </a:stretch>
        </p:blipFill>
        <p:spPr bwMode="auto">
          <a:xfrm>
            <a:off x="3275856" y="5445224"/>
            <a:ext cx="2146694" cy="102654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i="1" dirty="0" smtClean="0">
                <a:solidFill>
                  <a:schemeClr val="accent3">
                    <a:lumMod val="75000"/>
                  </a:schemeClr>
                </a:solidFill>
              </a:rPr>
              <a:t/>
            </a:r>
            <a:br>
              <a:rPr lang="it-IT" i="1" dirty="0" smtClean="0">
                <a:solidFill>
                  <a:schemeClr val="accent3">
                    <a:lumMod val="75000"/>
                  </a:schemeClr>
                </a:solidFill>
              </a:rPr>
            </a:br>
            <a:r>
              <a:rPr lang="it-IT" i="1" dirty="0" smtClean="0">
                <a:solidFill>
                  <a:schemeClr val="accent3">
                    <a:lumMod val="75000"/>
                  </a:schemeClr>
                </a:solidFill>
              </a:rPr>
              <a:t>COOPERATIVE LEARNING</a:t>
            </a:r>
            <a:br>
              <a:rPr lang="it-IT" i="1" dirty="0" smtClean="0">
                <a:solidFill>
                  <a:schemeClr val="accent3">
                    <a:lumMod val="75000"/>
                  </a:schemeClr>
                </a:solidFill>
              </a:rPr>
            </a:br>
            <a:endParaRPr lang="it-IT" i="1" dirty="0">
              <a:solidFill>
                <a:schemeClr val="accent3">
                  <a:lumMod val="75000"/>
                </a:schemeClr>
              </a:solidFill>
            </a:endParaRPr>
          </a:p>
        </p:txBody>
      </p:sp>
      <p:sp>
        <p:nvSpPr>
          <p:cNvPr id="5" name="Segnaposto contenuto 4"/>
          <p:cNvSpPr>
            <a:spLocks noGrp="1"/>
          </p:cNvSpPr>
          <p:nvPr>
            <p:ph idx="1"/>
          </p:nvPr>
        </p:nvSpPr>
        <p:spPr>
          <a:solidFill>
            <a:schemeClr val="bg2">
              <a:lumMod val="75000"/>
            </a:schemeClr>
          </a:solidFill>
        </p:spPr>
        <p:txBody>
          <a:bodyPr>
            <a:normAutofit fontScale="92500"/>
          </a:bodyPr>
          <a:lstStyle/>
          <a:p>
            <a:pPr>
              <a:buNone/>
            </a:pPr>
            <a:r>
              <a:rPr lang="it-IT" sz="3500" b="1" i="1" dirty="0" smtClean="0">
                <a:solidFill>
                  <a:srgbClr val="FF0000"/>
                </a:solidFill>
              </a:rPr>
              <a:t>1) L’interdipendenza positiva </a:t>
            </a:r>
          </a:p>
          <a:p>
            <a:pPr algn="just">
              <a:buFont typeface="Wingdings" pitchFamily="2" charset="2"/>
              <a:buChar char="§"/>
            </a:pPr>
            <a:r>
              <a:rPr lang="it-IT" dirty="0" smtClean="0">
                <a:solidFill>
                  <a:schemeClr val="tx1">
                    <a:lumMod val="95000"/>
                    <a:lumOff val="5000"/>
                  </a:schemeClr>
                </a:solidFill>
              </a:rPr>
              <a:t>si realizza quando, all’interno di un gruppo, si risolve un problema con il contributo effettivo di tutti i membri, impegnati a perseguire il medesimo obiettivo. </a:t>
            </a:r>
          </a:p>
          <a:p>
            <a:pPr algn="just">
              <a:buFont typeface="Wingdings" pitchFamily="2" charset="2"/>
              <a:buChar char="§"/>
            </a:pPr>
            <a:r>
              <a:rPr lang="it-IT" dirty="0" smtClean="0">
                <a:solidFill>
                  <a:schemeClr val="tx1">
                    <a:lumMod val="95000"/>
                    <a:lumOff val="5000"/>
                  </a:schemeClr>
                </a:solidFill>
              </a:rPr>
              <a:t>In altre parole, ogni componente ha consapevolezza che l’operato di ciascuno può beneficiare (o danneggiare) l’intero gruppo. </a:t>
            </a:r>
          </a:p>
          <a:p>
            <a:pPr algn="just">
              <a:buNone/>
            </a:pPr>
            <a:r>
              <a:rPr lang="it-IT" i="1" dirty="0" smtClean="0">
                <a:solidFill>
                  <a:srgbClr val="FFFF00"/>
                </a:solidFill>
              </a:rPr>
              <a:t>il proprio lavoro condiziona quello altrui e viceversa</a:t>
            </a:r>
            <a:r>
              <a:rPr lang="it-IT" i="1" dirty="0" smtClean="0">
                <a:solidFill>
                  <a:schemeClr val="tx1">
                    <a:lumMod val="95000"/>
                    <a:lumOff val="5000"/>
                  </a:schemeClr>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i="1" dirty="0" smtClean="0">
                <a:solidFill>
                  <a:schemeClr val="accent2">
                    <a:lumMod val="50000"/>
                  </a:schemeClr>
                </a:solidFill>
              </a:rPr>
              <a:t/>
            </a:r>
            <a:br>
              <a:rPr lang="it-IT" i="1" dirty="0" smtClean="0">
                <a:solidFill>
                  <a:schemeClr val="accent2">
                    <a:lumMod val="50000"/>
                  </a:schemeClr>
                </a:solidFill>
              </a:rPr>
            </a:br>
            <a:r>
              <a:rPr lang="it-IT" i="1" dirty="0" smtClean="0">
                <a:solidFill>
                  <a:schemeClr val="accent3">
                    <a:lumMod val="75000"/>
                  </a:schemeClr>
                </a:solidFill>
              </a:rPr>
              <a:t> COOPERATIVE LEARNING </a:t>
            </a:r>
            <a:r>
              <a:rPr lang="it-IT" i="1" dirty="0" smtClean="0">
                <a:solidFill>
                  <a:schemeClr val="accent2">
                    <a:lumMod val="50000"/>
                  </a:schemeClr>
                </a:solidFill>
              </a:rPr>
              <a:t/>
            </a:r>
            <a:br>
              <a:rPr lang="it-IT" i="1" dirty="0" smtClean="0">
                <a:solidFill>
                  <a:schemeClr val="accent2">
                    <a:lumMod val="50000"/>
                  </a:schemeClr>
                </a:solidFill>
              </a:rPr>
            </a:br>
            <a:endParaRPr lang="it-IT" i="1" dirty="0">
              <a:solidFill>
                <a:schemeClr val="accent2">
                  <a:lumMod val="50000"/>
                </a:schemeClr>
              </a:solidFill>
            </a:endParaRPr>
          </a:p>
        </p:txBody>
      </p:sp>
      <p:sp>
        <p:nvSpPr>
          <p:cNvPr id="5" name="Segnaposto contenuto 4"/>
          <p:cNvSpPr>
            <a:spLocks noGrp="1"/>
          </p:cNvSpPr>
          <p:nvPr>
            <p:ph idx="1"/>
          </p:nvPr>
        </p:nvSpPr>
        <p:spPr>
          <a:solidFill>
            <a:schemeClr val="bg2">
              <a:lumMod val="75000"/>
            </a:schemeClr>
          </a:solidFill>
        </p:spPr>
        <p:txBody>
          <a:bodyPr>
            <a:normAutofit/>
          </a:bodyPr>
          <a:lstStyle/>
          <a:p>
            <a:pPr algn="just">
              <a:buNone/>
            </a:pPr>
            <a:r>
              <a:rPr lang="it-IT" sz="2800" i="1" dirty="0" smtClean="0"/>
              <a:t>“L'interdipendenza positiva si attua quando l'individuo percepisce di essere unito agli altri, in modo tale che egli potrà riuscire in un dato compito solo se riusciranno anche gli altri (e viceversa)” ... </a:t>
            </a:r>
          </a:p>
          <a:p>
            <a:pPr algn="just">
              <a:buNone/>
            </a:pPr>
            <a:r>
              <a:rPr lang="it-IT" sz="2800" i="1" dirty="0" smtClean="0"/>
              <a:t>… “Di dover coordinare i propri sforzi con quelli degli altri al fine del completamento del compito.”</a:t>
            </a:r>
            <a:r>
              <a:rPr lang="it-IT" sz="2800" dirty="0" smtClean="0"/>
              <a:t> (</a:t>
            </a:r>
            <a:r>
              <a:rPr lang="it-IT" sz="2800" dirty="0" err="1" smtClean="0"/>
              <a:t>D.W.</a:t>
            </a:r>
            <a:r>
              <a:rPr lang="it-IT" sz="2800" dirty="0" smtClean="0"/>
              <a:t> </a:t>
            </a:r>
            <a:r>
              <a:rPr lang="it-IT" sz="2800" dirty="0" err="1" smtClean="0"/>
              <a:t>Johnson</a:t>
            </a:r>
            <a:r>
              <a:rPr lang="it-IT" sz="2800" dirty="0" smtClean="0"/>
              <a:t>, R.T., </a:t>
            </a:r>
            <a:r>
              <a:rPr lang="it-IT" sz="2800" dirty="0" err="1" smtClean="0"/>
              <a:t>Johnson</a:t>
            </a:r>
            <a:r>
              <a:rPr lang="it-IT" sz="2800" dirty="0" smtClean="0"/>
              <a:t>, 1975)</a:t>
            </a:r>
            <a:endParaRPr lang="it-IT" sz="2800" dirty="0" smtClean="0">
              <a:solidFill>
                <a:srgbClr val="FF0000"/>
              </a:solidFill>
            </a:endParaRPr>
          </a:p>
        </p:txBody>
      </p:sp>
      <p:pic>
        <p:nvPicPr>
          <p:cNvPr id="6" name="Immagine 5" descr="Risultati immagini per interdipendenza positiva"/>
          <p:cNvPicPr/>
          <p:nvPr/>
        </p:nvPicPr>
        <p:blipFill>
          <a:blip r:embed="rId2" cstate="print"/>
          <a:srcRect/>
          <a:stretch>
            <a:fillRect/>
          </a:stretch>
        </p:blipFill>
        <p:spPr bwMode="auto">
          <a:xfrm>
            <a:off x="5364088" y="4509121"/>
            <a:ext cx="3096344" cy="1800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rgbClr val="FF0066"/>
              </a:solidFill>
            </a:endParaRPr>
          </a:p>
        </p:txBody>
      </p:sp>
      <p:sp>
        <p:nvSpPr>
          <p:cNvPr id="5" name="Segnaposto contenuto 4"/>
          <p:cNvSpPr>
            <a:spLocks noGrp="1"/>
          </p:cNvSpPr>
          <p:nvPr>
            <p:ph idx="1"/>
          </p:nvPr>
        </p:nvSpPr>
        <p:spPr>
          <a:xfrm>
            <a:off x="611560" y="1700808"/>
            <a:ext cx="8229600" cy="4525963"/>
          </a:xfrm>
          <a:solidFill>
            <a:schemeClr val="bg2">
              <a:lumMod val="75000"/>
            </a:schemeClr>
          </a:solidFill>
        </p:spPr>
        <p:txBody>
          <a:bodyPr>
            <a:normAutofit fontScale="92500" lnSpcReduction="10000"/>
          </a:bodyPr>
          <a:lstStyle/>
          <a:p>
            <a:pPr algn="ctr">
              <a:buNone/>
            </a:pPr>
            <a:r>
              <a:rPr lang="it-IT" sz="2800" dirty="0" smtClean="0"/>
              <a:t>Dal principio di </a:t>
            </a:r>
            <a:r>
              <a:rPr lang="it-IT" sz="2800" dirty="0" smtClean="0">
                <a:solidFill>
                  <a:srgbClr val="FFFF00"/>
                </a:solidFill>
                <a:latin typeface="Arial Black" pitchFamily="34" charset="0"/>
              </a:rPr>
              <a:t>Interdipendenza</a:t>
            </a:r>
            <a:r>
              <a:rPr lang="it-IT" sz="2800" dirty="0" smtClean="0"/>
              <a:t> deriva che: </a:t>
            </a:r>
          </a:p>
          <a:p>
            <a:pPr algn="just">
              <a:buFont typeface="Wingdings" pitchFamily="2" charset="2"/>
              <a:buChar char="q"/>
            </a:pPr>
            <a:r>
              <a:rPr lang="it-IT" sz="2800" dirty="0" smtClean="0"/>
              <a:t>l'impegno condiviso per raggiungere un obiettivo comune promuove relazioni positive tra i ragazzi nel loro modo di ascoltare il punto di vista dell'altro, apprezzare o criticare una posizione, condividere un'esperienza comune. </a:t>
            </a:r>
          </a:p>
          <a:p>
            <a:pPr algn="just">
              <a:buFont typeface="Wingdings" pitchFamily="2" charset="2"/>
              <a:buChar char="q"/>
            </a:pPr>
            <a:r>
              <a:rPr lang="it-IT" sz="2800" dirty="0" smtClean="0"/>
              <a:t>promuove un impegno maggiore nel raggiungimento dell'obiettivo, in quanto lavorare con gli altri aumenta il senso di responsabilità verso lo scopo da raggiungere, a condizione che sussista tra i membri un atteggiamento di stima e attenzione reciproca.</a:t>
            </a:r>
          </a:p>
          <a:p>
            <a:pPr algn="just"/>
            <a:endParaRPr lang="it-IT"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rgbClr val="FF0066"/>
              </a:solidFill>
            </a:endParaRPr>
          </a:p>
        </p:txBody>
      </p:sp>
      <p:sp>
        <p:nvSpPr>
          <p:cNvPr id="5" name="Segnaposto contenuto 4"/>
          <p:cNvSpPr>
            <a:spLocks noGrp="1"/>
          </p:cNvSpPr>
          <p:nvPr>
            <p:ph idx="1"/>
          </p:nvPr>
        </p:nvSpPr>
        <p:spPr>
          <a:solidFill>
            <a:schemeClr val="bg2">
              <a:lumMod val="75000"/>
            </a:schemeClr>
          </a:solidFill>
        </p:spPr>
        <p:txBody>
          <a:bodyPr>
            <a:normAutofit lnSpcReduction="10000"/>
          </a:bodyPr>
          <a:lstStyle/>
          <a:p>
            <a:pPr algn="just">
              <a:buFont typeface="Wingdings" pitchFamily="2" charset="2"/>
              <a:buChar char="v"/>
            </a:pPr>
            <a:r>
              <a:rPr lang="it-IT" sz="4000" dirty="0" smtClean="0">
                <a:solidFill>
                  <a:srgbClr val="FF0000"/>
                </a:solidFill>
              </a:rPr>
              <a:t> </a:t>
            </a:r>
            <a:r>
              <a:rPr lang="it-IT" dirty="0" smtClean="0"/>
              <a:t>L’ Interdipendenza Positiva può essere raggiunta assegnando ad ogni soggetto una funzione ed un ruolo stabili, oppure prevedendo una rotazione dei compiti all’interno del gruppo nelle varie fasi del lavoro.</a:t>
            </a:r>
          </a:p>
          <a:p>
            <a:pPr algn="just">
              <a:buFont typeface="Wingdings" pitchFamily="2" charset="2"/>
              <a:buChar char="v"/>
            </a:pPr>
            <a:r>
              <a:rPr lang="it-IT" dirty="0" smtClean="0"/>
              <a:t>In ogni caso è importante che esistano le condizioni per un idoneo e </a:t>
            </a:r>
            <a:r>
              <a:rPr lang="it-IT" i="1" u="sng" dirty="0" smtClean="0"/>
              <a:t>non casuale </a:t>
            </a:r>
            <a:r>
              <a:rPr lang="it-IT" dirty="0" smtClean="0"/>
              <a:t>coinvolgimento di tutti.</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i="1" dirty="0" smtClean="0">
                <a:solidFill>
                  <a:schemeClr val="accent3">
                    <a:lumMod val="75000"/>
                  </a:schemeClr>
                </a:solidFill>
              </a:rPr>
              <a:t/>
            </a:r>
            <a:br>
              <a:rPr lang="it-IT" i="1" dirty="0" smtClean="0">
                <a:solidFill>
                  <a:schemeClr val="accent3">
                    <a:lumMod val="75000"/>
                  </a:schemeClr>
                </a:solidFill>
              </a:rPr>
            </a:br>
            <a:r>
              <a:rPr lang="it-IT" i="1" dirty="0" smtClean="0">
                <a:solidFill>
                  <a:schemeClr val="accent3">
                    <a:lumMod val="75000"/>
                  </a:schemeClr>
                </a:solidFill>
              </a:rPr>
              <a:t>COOPERATIVE LEARNING</a:t>
            </a:r>
            <a:br>
              <a:rPr lang="it-IT" i="1" dirty="0" smtClean="0">
                <a:solidFill>
                  <a:schemeClr val="accent3">
                    <a:lumMod val="75000"/>
                  </a:schemeClr>
                </a:solidFill>
              </a:rPr>
            </a:br>
            <a:endParaRPr lang="it-IT" i="1" dirty="0">
              <a:solidFill>
                <a:schemeClr val="accent3">
                  <a:lumMod val="75000"/>
                </a:schemeClr>
              </a:solidFill>
            </a:endParaRPr>
          </a:p>
        </p:txBody>
      </p:sp>
      <p:sp>
        <p:nvSpPr>
          <p:cNvPr id="5" name="Segnaposto contenuto 4"/>
          <p:cNvSpPr>
            <a:spLocks noGrp="1"/>
          </p:cNvSpPr>
          <p:nvPr>
            <p:ph idx="1"/>
          </p:nvPr>
        </p:nvSpPr>
        <p:spPr>
          <a:xfrm>
            <a:off x="539552" y="1628800"/>
            <a:ext cx="8229600" cy="4525963"/>
          </a:xfrm>
          <a:solidFill>
            <a:schemeClr val="bg2">
              <a:lumMod val="75000"/>
            </a:schemeClr>
          </a:solidFill>
        </p:spPr>
        <p:txBody>
          <a:bodyPr>
            <a:normAutofit/>
          </a:bodyPr>
          <a:lstStyle/>
          <a:p>
            <a:pPr algn="ctr">
              <a:buNone/>
            </a:pPr>
            <a:r>
              <a:rPr lang="it-IT" b="1" dirty="0" smtClean="0">
                <a:solidFill>
                  <a:srgbClr val="FFFF00"/>
                </a:solidFill>
              </a:rPr>
              <a:t>Il Cooperative Learning</a:t>
            </a:r>
            <a:endParaRPr lang="it-IT" b="1" i="1" dirty="0" smtClean="0">
              <a:solidFill>
                <a:srgbClr val="FFFF00"/>
              </a:solidFill>
              <a:effectLst>
                <a:outerShdw blurRad="38100" dist="38100" dir="2700000" algn="tl">
                  <a:srgbClr val="000000">
                    <a:alpha val="43137"/>
                  </a:srgbClr>
                </a:outerShdw>
              </a:effectLst>
            </a:endParaRPr>
          </a:p>
          <a:p>
            <a:pPr algn="ctr">
              <a:buNone/>
            </a:pPr>
            <a:r>
              <a:rPr lang="it-IT" i="1" dirty="0" smtClean="0">
                <a:solidFill>
                  <a:srgbClr val="FFFF00"/>
                </a:solidFill>
                <a:effectLst>
                  <a:outerShdw blurRad="38100" dist="38100" dir="2700000" algn="tl">
                    <a:srgbClr val="000000">
                      <a:alpha val="43137"/>
                    </a:srgbClr>
                  </a:outerShdw>
                </a:effectLst>
              </a:rPr>
              <a:t>Si fonda su 4 principi chiave (Kagan, 1994) :</a:t>
            </a:r>
          </a:p>
          <a:p>
            <a:pPr marL="514350" indent="-514350" algn="ctr">
              <a:buFont typeface="+mj-lt"/>
              <a:buAutoNum type="arabicParenR"/>
            </a:pPr>
            <a:r>
              <a:rPr lang="it-IT" sz="2400" i="1" dirty="0" smtClean="0">
                <a:solidFill>
                  <a:schemeClr val="tx1">
                    <a:lumMod val="95000"/>
                    <a:lumOff val="5000"/>
                  </a:schemeClr>
                </a:solidFill>
                <a:effectLst>
                  <a:outerShdw blurRad="38100" dist="38100" dir="2700000" algn="tl">
                    <a:srgbClr val="000000">
                      <a:alpha val="43137"/>
                    </a:srgbClr>
                  </a:outerShdw>
                </a:effectLst>
              </a:rPr>
              <a:t>Interdipendenza Positiva</a:t>
            </a:r>
          </a:p>
          <a:p>
            <a:pPr marL="514350" indent="-514350" algn="ctr">
              <a:buFont typeface="+mj-lt"/>
              <a:buAutoNum type="arabicParenR"/>
            </a:pPr>
            <a:r>
              <a:rPr lang="it-IT" sz="2400" i="1" dirty="0" smtClean="0">
                <a:solidFill>
                  <a:srgbClr val="FFFF00"/>
                </a:solidFill>
                <a:effectLst>
                  <a:outerShdw blurRad="38100" dist="38100" dir="2700000" algn="tl">
                    <a:srgbClr val="000000">
                      <a:alpha val="43137"/>
                    </a:srgbClr>
                  </a:outerShdw>
                </a:effectLst>
                <a:latin typeface="Arial Black" pitchFamily="34" charset="0"/>
              </a:rPr>
              <a:t>Responsabilità Individuale</a:t>
            </a:r>
          </a:p>
          <a:p>
            <a:pPr marL="514350" indent="-514350" algn="ctr">
              <a:buFont typeface="+mj-lt"/>
              <a:buAutoNum type="arabicParenR"/>
            </a:pPr>
            <a:r>
              <a:rPr lang="it-IT" sz="2400" i="1" dirty="0" smtClean="0">
                <a:solidFill>
                  <a:srgbClr val="FFFF00"/>
                </a:solidFill>
                <a:effectLst>
                  <a:outerShdw blurRad="38100" dist="38100" dir="2700000" algn="tl">
                    <a:srgbClr val="000000">
                      <a:alpha val="43137"/>
                    </a:srgbClr>
                  </a:outerShdw>
                </a:effectLst>
                <a:latin typeface="Arial Black" pitchFamily="34" charset="0"/>
              </a:rPr>
              <a:t>Parità di partecipazione</a:t>
            </a:r>
          </a:p>
          <a:p>
            <a:pPr marL="514350" indent="-514350" algn="ctr">
              <a:buFont typeface="+mj-lt"/>
              <a:buAutoNum type="arabicParenR"/>
            </a:pPr>
            <a:r>
              <a:rPr lang="it-IT" sz="2400" i="1" dirty="0" smtClean="0">
                <a:solidFill>
                  <a:srgbClr val="FFFF00"/>
                </a:solidFill>
                <a:effectLst>
                  <a:outerShdw blurRad="38100" dist="38100" dir="2700000" algn="tl">
                    <a:srgbClr val="000000">
                      <a:alpha val="43137"/>
                    </a:srgbClr>
                  </a:outerShdw>
                </a:effectLst>
                <a:latin typeface="Arial Black" pitchFamily="34" charset="0"/>
              </a:rPr>
              <a:t>Interazione simultanea</a:t>
            </a:r>
          </a:p>
          <a:p>
            <a:pPr algn="ctr">
              <a:buNone/>
            </a:pPr>
            <a:endParaRPr lang="it-IT" i="1" dirty="0" smtClean="0">
              <a:solidFill>
                <a:schemeClr val="tx1">
                  <a:lumMod val="95000"/>
                  <a:lumOff val="5000"/>
                </a:schemeClr>
              </a:solidFill>
              <a:effectLst>
                <a:outerShdw blurRad="38100" dist="38100" dir="2700000" algn="tl">
                  <a:srgbClr val="000000">
                    <a:alpha val="43137"/>
                  </a:srgbClr>
                </a:outerShdw>
              </a:effectLst>
            </a:endParaRPr>
          </a:p>
        </p:txBody>
      </p:sp>
      <p:pic>
        <p:nvPicPr>
          <p:cNvPr id="6" name="Immagine 5" descr="Risultati immagini per chiave"/>
          <p:cNvPicPr/>
          <p:nvPr/>
        </p:nvPicPr>
        <p:blipFill>
          <a:blip r:embed="rId2" cstate="print"/>
          <a:srcRect/>
          <a:stretch>
            <a:fillRect/>
          </a:stretch>
        </p:blipFill>
        <p:spPr bwMode="auto">
          <a:xfrm>
            <a:off x="3635896" y="5013176"/>
            <a:ext cx="2146694" cy="102654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dirty="0" smtClean="0">
                <a:solidFill>
                  <a:schemeClr val="accent5">
                    <a:lumMod val="60000"/>
                    <a:lumOff val="40000"/>
                  </a:schemeClr>
                </a:solidFill>
              </a:rPr>
              <a:t>STRATEGIE COLLABORATIVE</a:t>
            </a:r>
            <a:r>
              <a:rPr lang="it-IT" dirty="0" smtClean="0">
                <a:solidFill>
                  <a:schemeClr val="accent3">
                    <a:lumMod val="75000"/>
                  </a:schemeClr>
                </a:solidFill>
              </a:rPr>
              <a:t/>
            </a:r>
            <a:br>
              <a:rPr lang="it-IT" dirty="0" smtClean="0">
                <a:solidFill>
                  <a:schemeClr val="accent3">
                    <a:lumMod val="75000"/>
                  </a:schemeClr>
                </a:solidFill>
              </a:rPr>
            </a:br>
            <a:r>
              <a:rPr lang="it-IT" dirty="0" smtClean="0">
                <a:solidFill>
                  <a:schemeClr val="accent3">
                    <a:lumMod val="75000"/>
                  </a:schemeClr>
                </a:solidFill>
              </a:rPr>
              <a:t>COOPERATIVE LEARNING</a:t>
            </a:r>
            <a:endParaRPr lang="it-IT" dirty="0">
              <a:solidFill>
                <a:schemeClr val="accent3">
                  <a:lumMod val="75000"/>
                </a:schemeClr>
              </a:solidFill>
            </a:endParaRPr>
          </a:p>
        </p:txBody>
      </p:sp>
      <p:sp>
        <p:nvSpPr>
          <p:cNvPr id="5" name="Segnaposto contenuto 4"/>
          <p:cNvSpPr>
            <a:spLocks noGrp="1"/>
          </p:cNvSpPr>
          <p:nvPr>
            <p:ph idx="1"/>
          </p:nvPr>
        </p:nvSpPr>
        <p:spPr>
          <a:xfrm>
            <a:off x="467544" y="1556792"/>
            <a:ext cx="8229600" cy="4525963"/>
          </a:xfrm>
          <a:solidFill>
            <a:schemeClr val="bg2">
              <a:lumMod val="75000"/>
            </a:schemeClr>
          </a:solidFill>
        </p:spPr>
        <p:txBody>
          <a:bodyPr/>
          <a:lstStyle/>
          <a:p>
            <a:pPr algn="just">
              <a:buNone/>
            </a:pPr>
            <a:endParaRPr lang="it-IT" dirty="0" smtClean="0"/>
          </a:p>
          <a:p>
            <a:pPr algn="ctr">
              <a:buNone/>
            </a:pPr>
            <a:r>
              <a:rPr lang="it-IT" dirty="0" smtClean="0">
                <a:solidFill>
                  <a:schemeClr val="accent6">
                    <a:lumMod val="40000"/>
                    <a:lumOff val="60000"/>
                  </a:schemeClr>
                </a:solidFill>
              </a:rPr>
              <a:t>Nell’ </a:t>
            </a:r>
            <a:r>
              <a:rPr lang="it-IT" b="1" dirty="0" smtClean="0">
                <a:solidFill>
                  <a:schemeClr val="accent6">
                    <a:lumMod val="60000"/>
                    <a:lumOff val="40000"/>
                  </a:schemeClr>
                </a:solidFill>
              </a:rPr>
              <a:t>ambito delle strategie/metodologie  didattiche di tipo collaborativo è compreso il</a:t>
            </a:r>
            <a:endParaRPr lang="it-IT" dirty="0" smtClean="0"/>
          </a:p>
          <a:p>
            <a:pPr algn="ctr">
              <a:buNone/>
            </a:pPr>
            <a:endParaRPr lang="it-IT" dirty="0" smtClean="0">
              <a:solidFill>
                <a:srgbClr val="FFFF00"/>
              </a:solidFill>
              <a:latin typeface="Arial Black" pitchFamily="34" charset="0"/>
            </a:endParaRPr>
          </a:p>
          <a:p>
            <a:pPr algn="ctr">
              <a:buNone/>
            </a:pPr>
            <a:r>
              <a:rPr lang="it-IT" dirty="0" smtClean="0">
                <a:solidFill>
                  <a:srgbClr val="FFFF00"/>
                </a:solidFill>
                <a:latin typeface="Arial Black" pitchFamily="34" charset="0"/>
              </a:rPr>
              <a:t>Cooperative Learning </a:t>
            </a:r>
          </a:p>
          <a:p>
            <a:pPr algn="ctr">
              <a:buNone/>
            </a:pPr>
            <a:r>
              <a:rPr lang="it-IT" dirty="0" smtClean="0"/>
              <a:t>o </a:t>
            </a:r>
            <a:r>
              <a:rPr lang="it-IT" b="1" dirty="0" smtClean="0">
                <a:latin typeface="Arial Black" pitchFamily="34" charset="0"/>
              </a:rPr>
              <a:t>Apprendimento Cooperativo</a:t>
            </a:r>
            <a:r>
              <a:rPr lang="it-IT" dirty="0" smtClean="0">
                <a:latin typeface="Arial Black"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rgbClr val="FF0066"/>
              </a:solidFill>
            </a:endParaRPr>
          </a:p>
        </p:txBody>
      </p:sp>
      <p:sp>
        <p:nvSpPr>
          <p:cNvPr id="5" name="Segnaposto contenuto 4"/>
          <p:cNvSpPr>
            <a:spLocks noGrp="1"/>
          </p:cNvSpPr>
          <p:nvPr>
            <p:ph idx="1"/>
          </p:nvPr>
        </p:nvSpPr>
        <p:spPr>
          <a:solidFill>
            <a:schemeClr val="bg2">
              <a:lumMod val="75000"/>
            </a:schemeClr>
          </a:solidFill>
        </p:spPr>
        <p:txBody>
          <a:bodyPr>
            <a:normAutofit/>
          </a:bodyPr>
          <a:lstStyle/>
          <a:p>
            <a:pPr marL="514350" indent="-514350" algn="ctr">
              <a:buNone/>
            </a:pPr>
            <a:r>
              <a:rPr lang="it-IT" dirty="0" smtClean="0">
                <a:solidFill>
                  <a:schemeClr val="tx1">
                    <a:lumMod val="95000"/>
                    <a:lumOff val="5000"/>
                  </a:schemeClr>
                </a:solidFill>
                <a:effectLst>
                  <a:outerShdw blurRad="38100" dist="38100" dir="2700000" algn="tl">
                    <a:srgbClr val="000000">
                      <a:alpha val="43137"/>
                    </a:srgbClr>
                  </a:outerShdw>
                </a:effectLst>
              </a:rPr>
              <a:t>2)</a:t>
            </a:r>
            <a:r>
              <a:rPr lang="it-IT" dirty="0" smtClean="0">
                <a:solidFill>
                  <a:srgbClr val="FFFF00"/>
                </a:solidFill>
                <a:effectLst>
                  <a:outerShdw blurRad="38100" dist="38100" dir="2700000" algn="tl">
                    <a:srgbClr val="000000">
                      <a:alpha val="43137"/>
                    </a:srgbClr>
                  </a:outerShdw>
                </a:effectLst>
                <a:latin typeface="Arial Black" pitchFamily="34" charset="0"/>
              </a:rPr>
              <a:t>Responsabilità Individuale</a:t>
            </a:r>
          </a:p>
          <a:p>
            <a:pPr marL="514350" indent="-514350" algn="ctr">
              <a:buNone/>
            </a:pPr>
            <a:r>
              <a:rPr lang="it-IT" dirty="0" smtClean="0">
                <a:solidFill>
                  <a:schemeClr val="tx1">
                    <a:lumMod val="95000"/>
                    <a:lumOff val="5000"/>
                  </a:schemeClr>
                </a:solidFill>
                <a:effectLst>
                  <a:outerShdw blurRad="38100" dist="38100" dir="2700000" algn="tl">
                    <a:srgbClr val="000000">
                      <a:alpha val="43137"/>
                    </a:srgbClr>
                  </a:outerShdw>
                </a:effectLst>
              </a:rPr>
              <a:t>Ogni studente è ritenuto responsabile per la sua parte di lavoro.</a:t>
            </a:r>
          </a:p>
          <a:p>
            <a:pPr marL="514350" indent="-514350" algn="ctr">
              <a:buNone/>
            </a:pPr>
            <a:endParaRPr lang="it-IT" dirty="0" smtClean="0">
              <a:solidFill>
                <a:schemeClr val="tx1">
                  <a:lumMod val="95000"/>
                  <a:lumOff val="5000"/>
                </a:schemeClr>
              </a:solidFill>
              <a:effectLst>
                <a:outerShdw blurRad="38100" dist="38100" dir="2700000" algn="tl">
                  <a:srgbClr val="000000">
                    <a:alpha val="43137"/>
                  </a:srgbClr>
                </a:outerShdw>
              </a:effectLst>
            </a:endParaRPr>
          </a:p>
          <a:p>
            <a:pPr marL="514350" indent="-514350" algn="ctr">
              <a:buNone/>
            </a:pPr>
            <a:endParaRPr lang="it-IT" dirty="0" smtClean="0">
              <a:solidFill>
                <a:schemeClr val="tx1">
                  <a:lumMod val="95000"/>
                  <a:lumOff val="5000"/>
                </a:schemeClr>
              </a:solidFill>
              <a:effectLst>
                <a:outerShdw blurRad="38100" dist="38100" dir="2700000" algn="tl">
                  <a:srgbClr val="000000">
                    <a:alpha val="43137"/>
                  </a:srgbClr>
                </a:outerShdw>
              </a:effectLst>
            </a:endParaRPr>
          </a:p>
          <a:p>
            <a:pPr algn="just">
              <a:buNone/>
            </a:pPr>
            <a:endParaRPr lang="it-IT" i="1" dirty="0" smtClean="0">
              <a:solidFill>
                <a:schemeClr val="tx1">
                  <a:lumMod val="95000"/>
                  <a:lumOff val="5000"/>
                </a:schemeClr>
              </a:solidFill>
            </a:endParaRPr>
          </a:p>
        </p:txBody>
      </p:sp>
      <p:pic>
        <p:nvPicPr>
          <p:cNvPr id="6" name="Immagine 5" descr="Risultati immagini per responsabilitÃ "/>
          <p:cNvPicPr/>
          <p:nvPr/>
        </p:nvPicPr>
        <p:blipFill>
          <a:blip r:embed="rId2" cstate="print">
            <a:duotone>
              <a:prstClr val="black"/>
              <a:schemeClr val="accent3">
                <a:tint val="45000"/>
                <a:satMod val="400000"/>
              </a:schemeClr>
            </a:duotone>
          </a:blip>
          <a:srcRect/>
          <a:stretch>
            <a:fillRect/>
          </a:stretch>
        </p:blipFill>
        <p:spPr bwMode="auto">
          <a:xfrm>
            <a:off x="1907704" y="3573016"/>
            <a:ext cx="5184576" cy="2520280"/>
          </a:xfrm>
          <a:prstGeom prst="rect">
            <a:avLst/>
          </a:prstGeom>
          <a:noFill/>
          <a:ln w="76200">
            <a:solidFill>
              <a:srgbClr val="FF0000"/>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rgbClr val="FF0066"/>
              </a:solidFill>
            </a:endParaRPr>
          </a:p>
        </p:txBody>
      </p:sp>
      <p:sp>
        <p:nvSpPr>
          <p:cNvPr id="5" name="Segnaposto contenuto 4"/>
          <p:cNvSpPr>
            <a:spLocks noGrp="1"/>
          </p:cNvSpPr>
          <p:nvPr>
            <p:ph idx="1"/>
          </p:nvPr>
        </p:nvSpPr>
        <p:spPr>
          <a:solidFill>
            <a:schemeClr val="bg2">
              <a:lumMod val="75000"/>
            </a:schemeClr>
          </a:solidFill>
        </p:spPr>
        <p:txBody>
          <a:bodyPr>
            <a:normAutofit/>
          </a:bodyPr>
          <a:lstStyle/>
          <a:p>
            <a:pPr marL="514350" indent="-514350" algn="ctr">
              <a:buNone/>
            </a:pPr>
            <a:r>
              <a:rPr lang="it-IT" dirty="0" smtClean="0">
                <a:solidFill>
                  <a:schemeClr val="tx1">
                    <a:lumMod val="95000"/>
                    <a:lumOff val="5000"/>
                  </a:schemeClr>
                </a:solidFill>
                <a:effectLst>
                  <a:outerShdw blurRad="38100" dist="38100" dir="2700000" algn="tl">
                    <a:srgbClr val="000000">
                      <a:alpha val="43137"/>
                    </a:srgbClr>
                  </a:outerShdw>
                </a:effectLst>
              </a:rPr>
              <a:t>3)</a:t>
            </a:r>
            <a:r>
              <a:rPr lang="it-IT" dirty="0" smtClean="0">
                <a:solidFill>
                  <a:srgbClr val="FFFF00"/>
                </a:solidFill>
                <a:effectLst>
                  <a:outerShdw blurRad="38100" dist="38100" dir="2700000" algn="tl">
                    <a:srgbClr val="000000">
                      <a:alpha val="43137"/>
                    </a:srgbClr>
                  </a:outerShdw>
                </a:effectLst>
                <a:latin typeface="Arial Black" pitchFamily="34" charset="0"/>
              </a:rPr>
              <a:t>Parità di partecipazione</a:t>
            </a:r>
          </a:p>
          <a:p>
            <a:pPr marL="514350" indent="-514350" algn="ctr">
              <a:buNone/>
            </a:pPr>
            <a:r>
              <a:rPr lang="it-IT" dirty="0" smtClean="0">
                <a:solidFill>
                  <a:schemeClr val="tx1">
                    <a:lumMod val="95000"/>
                    <a:lumOff val="5000"/>
                  </a:schemeClr>
                </a:solidFill>
                <a:effectLst>
                  <a:outerShdw blurRad="38100" dist="38100" dir="2700000" algn="tl">
                    <a:srgbClr val="000000">
                      <a:alpha val="43137"/>
                    </a:srgbClr>
                  </a:outerShdw>
                </a:effectLst>
              </a:rPr>
              <a:t>A ogni membro del gruppo sono attribuiti compiti e responsabilità analoghe</a:t>
            </a:r>
          </a:p>
          <a:p>
            <a:pPr marL="514350" indent="-514350" algn="ctr">
              <a:buNone/>
            </a:pPr>
            <a:endParaRPr lang="it-IT" dirty="0" smtClean="0">
              <a:solidFill>
                <a:schemeClr val="tx1">
                  <a:lumMod val="95000"/>
                  <a:lumOff val="5000"/>
                </a:schemeClr>
              </a:solidFill>
              <a:effectLst>
                <a:outerShdw blurRad="38100" dist="38100" dir="2700000" algn="tl">
                  <a:srgbClr val="000000">
                    <a:alpha val="43137"/>
                  </a:srgbClr>
                </a:outerShdw>
              </a:effectLst>
            </a:endParaRPr>
          </a:p>
          <a:p>
            <a:pPr algn="just">
              <a:buNone/>
            </a:pPr>
            <a:endParaRPr lang="it-IT" i="1" dirty="0" smtClean="0">
              <a:solidFill>
                <a:schemeClr val="tx1">
                  <a:lumMod val="95000"/>
                  <a:lumOff val="5000"/>
                </a:schemeClr>
              </a:solidFill>
            </a:endParaRPr>
          </a:p>
        </p:txBody>
      </p:sp>
      <p:pic>
        <p:nvPicPr>
          <p:cNvPr id="6" name="Immagine 5" descr="Risultati immagini per partecipazione"/>
          <p:cNvPicPr/>
          <p:nvPr/>
        </p:nvPicPr>
        <p:blipFill>
          <a:blip r:embed="rId2" cstate="print"/>
          <a:srcRect/>
          <a:stretch>
            <a:fillRect/>
          </a:stretch>
        </p:blipFill>
        <p:spPr bwMode="auto">
          <a:xfrm>
            <a:off x="2411760" y="3645024"/>
            <a:ext cx="3960440" cy="212749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rgbClr val="FF0066"/>
              </a:solidFill>
            </a:endParaRPr>
          </a:p>
        </p:txBody>
      </p:sp>
      <p:sp>
        <p:nvSpPr>
          <p:cNvPr id="5" name="Segnaposto contenuto 4"/>
          <p:cNvSpPr>
            <a:spLocks noGrp="1"/>
          </p:cNvSpPr>
          <p:nvPr>
            <p:ph idx="1"/>
          </p:nvPr>
        </p:nvSpPr>
        <p:spPr>
          <a:solidFill>
            <a:schemeClr val="bg2">
              <a:lumMod val="75000"/>
            </a:schemeClr>
          </a:solidFill>
        </p:spPr>
        <p:txBody>
          <a:bodyPr>
            <a:normAutofit/>
          </a:bodyPr>
          <a:lstStyle/>
          <a:p>
            <a:pPr marL="514350" indent="-514350" algn="ctr">
              <a:buNone/>
            </a:pPr>
            <a:r>
              <a:rPr lang="it-IT" dirty="0" smtClean="0">
                <a:solidFill>
                  <a:schemeClr val="tx1">
                    <a:lumMod val="95000"/>
                    <a:lumOff val="5000"/>
                  </a:schemeClr>
                </a:solidFill>
                <a:effectLst>
                  <a:outerShdw blurRad="38100" dist="38100" dir="2700000" algn="tl">
                    <a:srgbClr val="000000">
                      <a:alpha val="43137"/>
                    </a:srgbClr>
                  </a:outerShdw>
                </a:effectLst>
              </a:rPr>
              <a:t>4)</a:t>
            </a:r>
            <a:r>
              <a:rPr lang="it-IT" dirty="0" smtClean="0">
                <a:solidFill>
                  <a:srgbClr val="FFFF00"/>
                </a:solidFill>
                <a:effectLst>
                  <a:outerShdw blurRad="38100" dist="38100" dir="2700000" algn="tl">
                    <a:srgbClr val="000000">
                      <a:alpha val="43137"/>
                    </a:srgbClr>
                  </a:outerShdw>
                </a:effectLst>
                <a:latin typeface="Arial Black" pitchFamily="34" charset="0"/>
              </a:rPr>
              <a:t>Interazione simultanea</a:t>
            </a:r>
          </a:p>
          <a:p>
            <a:pPr marL="514350" indent="-514350" algn="ctr">
              <a:buNone/>
            </a:pPr>
            <a:r>
              <a:rPr lang="it-IT" dirty="0" smtClean="0">
                <a:effectLst>
                  <a:outerShdw blurRad="38100" dist="38100" dir="2700000" algn="tl">
                    <a:srgbClr val="000000">
                      <a:alpha val="43137"/>
                    </a:srgbClr>
                  </a:outerShdw>
                </a:effectLst>
              </a:rPr>
              <a:t>Il tempo di lavoro deve essere progettato per consentire molteplici interazioni degli studenti durante il periodo di lavoro. </a:t>
            </a:r>
          </a:p>
          <a:p>
            <a:pPr marL="514350" indent="-514350" algn="ctr">
              <a:buNone/>
            </a:pPr>
            <a:endParaRPr lang="it-IT" dirty="0" smtClean="0">
              <a:solidFill>
                <a:schemeClr val="tx1">
                  <a:lumMod val="95000"/>
                  <a:lumOff val="5000"/>
                </a:schemeClr>
              </a:solidFill>
              <a:effectLst>
                <a:outerShdw blurRad="38100" dist="38100" dir="2700000" algn="tl">
                  <a:srgbClr val="000000">
                    <a:alpha val="43137"/>
                  </a:srgbClr>
                </a:outerShdw>
              </a:effectLst>
            </a:endParaRPr>
          </a:p>
          <a:p>
            <a:pPr algn="just">
              <a:buNone/>
            </a:pPr>
            <a:endParaRPr lang="it-IT" i="1" dirty="0" smtClean="0">
              <a:solidFill>
                <a:schemeClr val="tx1">
                  <a:lumMod val="95000"/>
                  <a:lumOff val="5000"/>
                </a:schemeClr>
              </a:solidFill>
            </a:endParaRPr>
          </a:p>
        </p:txBody>
      </p:sp>
      <p:pic>
        <p:nvPicPr>
          <p:cNvPr id="6" name="Immagine 5" descr="Risultati immagini per tempo"/>
          <p:cNvPicPr/>
          <p:nvPr/>
        </p:nvPicPr>
        <p:blipFill>
          <a:blip r:embed="rId2" cstate="print"/>
          <a:srcRect/>
          <a:stretch>
            <a:fillRect/>
          </a:stretch>
        </p:blipFill>
        <p:spPr bwMode="auto">
          <a:xfrm>
            <a:off x="2339752" y="3933056"/>
            <a:ext cx="4320480" cy="251451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rgbClr val="FF0066"/>
              </a:solidFill>
            </a:endParaRPr>
          </a:p>
        </p:txBody>
      </p:sp>
      <p:sp>
        <p:nvSpPr>
          <p:cNvPr id="5" name="Segnaposto contenuto 4"/>
          <p:cNvSpPr>
            <a:spLocks noGrp="1"/>
          </p:cNvSpPr>
          <p:nvPr>
            <p:ph idx="1"/>
          </p:nvPr>
        </p:nvSpPr>
        <p:spPr>
          <a:solidFill>
            <a:schemeClr val="bg2">
              <a:lumMod val="75000"/>
            </a:schemeClr>
          </a:solidFill>
        </p:spPr>
        <p:txBody>
          <a:bodyPr>
            <a:normAutofit/>
          </a:bodyPr>
          <a:lstStyle/>
          <a:p>
            <a:pPr algn="ctr">
              <a:buNone/>
            </a:pPr>
            <a:r>
              <a:rPr lang="it-IT" dirty="0" smtClean="0">
                <a:solidFill>
                  <a:srgbClr val="FF0000"/>
                </a:solidFill>
                <a:latin typeface="Bauhaus 93" pitchFamily="82" charset="0"/>
              </a:rPr>
              <a:t>Caratteristiche del Cooperative learning:</a:t>
            </a:r>
          </a:p>
          <a:p>
            <a:pPr algn="ctr">
              <a:buFont typeface="Wingdings" pitchFamily="2" charset="2"/>
              <a:buChar char="Ø"/>
            </a:pPr>
            <a:r>
              <a:rPr lang="it-IT" dirty="0" smtClean="0">
                <a:solidFill>
                  <a:schemeClr val="tx1">
                    <a:lumMod val="95000"/>
                    <a:lumOff val="5000"/>
                  </a:schemeClr>
                </a:solidFill>
              </a:rPr>
              <a:t>Obiettivi di apprendimento ben definiti;</a:t>
            </a:r>
          </a:p>
          <a:p>
            <a:pPr algn="ctr">
              <a:buFont typeface="Wingdings" pitchFamily="2" charset="2"/>
              <a:buChar char="Ø"/>
            </a:pPr>
            <a:r>
              <a:rPr lang="it-IT" dirty="0" smtClean="0">
                <a:solidFill>
                  <a:schemeClr val="tx1">
                    <a:lumMod val="95000"/>
                    <a:lumOff val="5000"/>
                  </a:schemeClr>
                </a:solidFill>
              </a:rPr>
              <a:t>Eterogeneità nella composizione del gruppo;</a:t>
            </a:r>
          </a:p>
          <a:p>
            <a:pPr algn="ctr">
              <a:buFont typeface="Wingdings" pitchFamily="2" charset="2"/>
              <a:buChar char="Ø"/>
            </a:pPr>
            <a:r>
              <a:rPr lang="it-IT" dirty="0" smtClean="0">
                <a:solidFill>
                  <a:schemeClr val="tx1">
                    <a:lumMod val="95000"/>
                    <a:lumOff val="5000"/>
                  </a:schemeClr>
                </a:solidFill>
              </a:rPr>
              <a:t>Cura nell’organizzazione del lavoro;</a:t>
            </a:r>
          </a:p>
          <a:p>
            <a:pPr algn="ctr">
              <a:buFont typeface="Wingdings" pitchFamily="2" charset="2"/>
              <a:buChar char="Ø"/>
            </a:pPr>
            <a:r>
              <a:rPr lang="it-IT" dirty="0" smtClean="0">
                <a:solidFill>
                  <a:schemeClr val="tx1">
                    <a:lumMod val="95000"/>
                    <a:lumOff val="5000"/>
                  </a:schemeClr>
                </a:solidFill>
              </a:rPr>
              <a:t>Presenza di modalità di revisione;</a:t>
            </a:r>
          </a:p>
          <a:p>
            <a:pPr algn="ctr">
              <a:buFont typeface="Wingdings" pitchFamily="2" charset="2"/>
              <a:buChar char="Ø"/>
            </a:pPr>
            <a:r>
              <a:rPr lang="it-IT" dirty="0" smtClean="0">
                <a:solidFill>
                  <a:schemeClr val="tx1">
                    <a:lumMod val="95000"/>
                    <a:lumOff val="5000"/>
                  </a:schemeClr>
                </a:solidFill>
              </a:rPr>
              <a:t>Controllo e valutazione dell’attività svolta.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chemeClr val="accent3">
                  <a:lumMod val="75000"/>
                </a:schemeClr>
              </a:solidFill>
            </a:endParaRPr>
          </a:p>
        </p:txBody>
      </p:sp>
      <p:sp>
        <p:nvSpPr>
          <p:cNvPr id="5" name="Segnaposto contenuto 4"/>
          <p:cNvSpPr>
            <a:spLocks noGrp="1"/>
          </p:cNvSpPr>
          <p:nvPr>
            <p:ph idx="1"/>
          </p:nvPr>
        </p:nvSpPr>
        <p:spPr>
          <a:solidFill>
            <a:schemeClr val="bg2">
              <a:lumMod val="75000"/>
            </a:schemeClr>
          </a:solidFill>
        </p:spPr>
        <p:txBody>
          <a:bodyPr>
            <a:normAutofit/>
          </a:bodyPr>
          <a:lstStyle/>
          <a:p>
            <a:pPr algn="ctr">
              <a:buNone/>
            </a:pPr>
            <a:r>
              <a:rPr lang="it-IT" u="sng" dirty="0" smtClean="0">
                <a:solidFill>
                  <a:srgbClr val="FFFF00"/>
                </a:solidFill>
              </a:rPr>
              <a:t>L’apprendimento Cooperativo </a:t>
            </a:r>
            <a:r>
              <a:rPr lang="it-IT" dirty="0" smtClean="0"/>
              <a:t>è utilizzabile con studenti di ogni ordine e grado e nei diversi ambiti disciplinari, ma non può essere improvvisato …</a:t>
            </a:r>
            <a:endParaRPr lang="it-IT" dirty="0"/>
          </a:p>
        </p:txBody>
      </p:sp>
      <p:pic>
        <p:nvPicPr>
          <p:cNvPr id="6" name="Immagine 5" descr="Risultati immagini per improvvisare"/>
          <p:cNvPicPr/>
          <p:nvPr/>
        </p:nvPicPr>
        <p:blipFill>
          <a:blip r:embed="rId2" cstate="print"/>
          <a:srcRect b="17027"/>
          <a:stretch>
            <a:fillRect/>
          </a:stretch>
        </p:blipFill>
        <p:spPr bwMode="auto">
          <a:xfrm>
            <a:off x="2267744" y="3861048"/>
            <a:ext cx="4896544" cy="2465613"/>
          </a:xfrm>
          <a:prstGeom prst="rect">
            <a:avLst/>
          </a:prstGeom>
          <a:noFill/>
          <a:ln w="9525">
            <a:noFill/>
            <a:miter lim="800000"/>
            <a:headEnd/>
            <a:tailEnd/>
          </a:ln>
        </p:spPr>
      </p:pic>
      <p:sp>
        <p:nvSpPr>
          <p:cNvPr id="11" name="Simbolo &quot;divieto&quot; 10"/>
          <p:cNvSpPr/>
          <p:nvPr/>
        </p:nvSpPr>
        <p:spPr>
          <a:xfrm>
            <a:off x="5580112" y="4625752"/>
            <a:ext cx="2354560" cy="223224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chemeClr val="accent3">
                  <a:lumMod val="75000"/>
                </a:schemeClr>
              </a:solidFill>
            </a:endParaRPr>
          </a:p>
        </p:txBody>
      </p:sp>
      <p:sp>
        <p:nvSpPr>
          <p:cNvPr id="5" name="Segnaposto contenuto 4"/>
          <p:cNvSpPr>
            <a:spLocks noGrp="1"/>
          </p:cNvSpPr>
          <p:nvPr>
            <p:ph idx="1"/>
          </p:nvPr>
        </p:nvSpPr>
        <p:spPr>
          <a:xfrm>
            <a:off x="467544" y="1628800"/>
            <a:ext cx="8229600" cy="4525963"/>
          </a:xfrm>
          <a:solidFill>
            <a:schemeClr val="bg2">
              <a:lumMod val="75000"/>
            </a:schemeClr>
          </a:solidFill>
        </p:spPr>
        <p:txBody>
          <a:bodyPr>
            <a:normAutofit/>
          </a:bodyPr>
          <a:lstStyle/>
          <a:p>
            <a:pPr algn="ctr">
              <a:buNone/>
            </a:pPr>
            <a:r>
              <a:rPr lang="it-IT" dirty="0" smtClean="0"/>
              <a:t>Per realizzare esperienze efficaci è necessaria una preventiva e adeguata formazione degli allievi a questo tipo di approccio</a:t>
            </a:r>
          </a:p>
          <a:p>
            <a:pPr algn="ctr">
              <a:buNone/>
            </a:pPr>
            <a:endParaRPr lang="it-IT" i="1" dirty="0" smtClean="0">
              <a:solidFill>
                <a:schemeClr val="bg1"/>
              </a:solidFill>
            </a:endParaRPr>
          </a:p>
          <a:p>
            <a:pPr algn="ctr">
              <a:buNone/>
            </a:pPr>
            <a:r>
              <a:rPr lang="it-IT" dirty="0" smtClean="0"/>
              <a:t>Essi devono </a:t>
            </a:r>
            <a:r>
              <a:rPr lang="it-IT" dirty="0" smtClean="0">
                <a:solidFill>
                  <a:srgbClr val="FFFF00"/>
                </a:solidFill>
              </a:rPr>
              <a:t>superare le resistenze </a:t>
            </a:r>
            <a:r>
              <a:rPr lang="it-IT" dirty="0" smtClean="0"/>
              <a:t>ed arrivare a percepire il gruppo come un contesto favorevole</a:t>
            </a:r>
            <a:r>
              <a:rPr lang="it-IT" dirty="0" smtClean="0">
                <a:solidFill>
                  <a:srgbClr val="FFFF00"/>
                </a:solidFill>
              </a:rPr>
              <a:t> </a:t>
            </a:r>
            <a:r>
              <a:rPr lang="it-IT" dirty="0" smtClean="0"/>
              <a:t>per la soddisfazione dei loro bisogni.</a:t>
            </a:r>
            <a:endParaRPr lang="it-IT" dirty="0"/>
          </a:p>
        </p:txBody>
      </p:sp>
      <p:sp>
        <p:nvSpPr>
          <p:cNvPr id="6" name="Freccia circolare a sinistra 5"/>
          <p:cNvSpPr/>
          <p:nvPr/>
        </p:nvSpPr>
        <p:spPr>
          <a:xfrm>
            <a:off x="7524328" y="2708920"/>
            <a:ext cx="648072" cy="108012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chemeClr val="accent3">
                  <a:lumMod val="75000"/>
                </a:schemeClr>
              </a:solidFill>
            </a:endParaRPr>
          </a:p>
        </p:txBody>
      </p:sp>
      <p:sp>
        <p:nvSpPr>
          <p:cNvPr id="5" name="Segnaposto contenuto 4"/>
          <p:cNvSpPr>
            <a:spLocks noGrp="1"/>
          </p:cNvSpPr>
          <p:nvPr>
            <p:ph idx="1"/>
          </p:nvPr>
        </p:nvSpPr>
        <p:spPr>
          <a:solidFill>
            <a:schemeClr val="bg2">
              <a:lumMod val="75000"/>
            </a:schemeClr>
          </a:solidFill>
        </p:spPr>
        <p:txBody>
          <a:bodyPr>
            <a:normAutofit/>
          </a:bodyPr>
          <a:lstStyle/>
          <a:p>
            <a:pPr algn="ctr">
              <a:buNone/>
            </a:pPr>
            <a:r>
              <a:rPr lang="it-IT" dirty="0" smtClean="0"/>
              <a:t>È possibile in questo caso ricorrere a giochi cooperativi in grado di favorire la conoscenza reciproca, il rispetto, la fiducia nelle proprie potenzialità.</a:t>
            </a:r>
            <a:endParaRPr lang="it-IT" dirty="0"/>
          </a:p>
        </p:txBody>
      </p:sp>
      <p:pic>
        <p:nvPicPr>
          <p:cNvPr id="6" name="Immagine 5" descr="Risultati immagini per giochi cooperativi"/>
          <p:cNvPicPr/>
          <p:nvPr/>
        </p:nvPicPr>
        <p:blipFill>
          <a:blip r:embed="rId2" cstate="print"/>
          <a:srcRect/>
          <a:stretch>
            <a:fillRect/>
          </a:stretch>
        </p:blipFill>
        <p:spPr bwMode="auto">
          <a:xfrm>
            <a:off x="2195736" y="3645024"/>
            <a:ext cx="4824536" cy="301112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i="1" dirty="0" smtClean="0">
                <a:solidFill>
                  <a:schemeClr val="accent3">
                    <a:lumMod val="75000"/>
                  </a:schemeClr>
                </a:solidFill>
              </a:rPr>
              <a:t>COOPERATIVE LEARNING</a:t>
            </a:r>
            <a:br>
              <a:rPr lang="it-IT" i="1" dirty="0" smtClean="0">
                <a:solidFill>
                  <a:schemeClr val="accent3">
                    <a:lumMod val="75000"/>
                  </a:schemeClr>
                </a:solidFill>
              </a:rPr>
            </a:br>
            <a:r>
              <a:rPr lang="it-IT" i="1" dirty="0" smtClean="0">
                <a:solidFill>
                  <a:schemeClr val="accent3">
                    <a:lumMod val="75000"/>
                  </a:schemeClr>
                </a:solidFill>
              </a:rPr>
              <a:t>ruolo dell’insegnante</a:t>
            </a:r>
            <a:endParaRPr lang="it-IT" i="1" dirty="0">
              <a:solidFill>
                <a:schemeClr val="accent3">
                  <a:lumMod val="75000"/>
                </a:schemeClr>
              </a:solidFill>
            </a:endParaRPr>
          </a:p>
        </p:txBody>
      </p:sp>
      <p:sp>
        <p:nvSpPr>
          <p:cNvPr id="5" name="Segnaposto contenuto 4"/>
          <p:cNvSpPr>
            <a:spLocks noGrp="1"/>
          </p:cNvSpPr>
          <p:nvPr>
            <p:ph idx="1"/>
          </p:nvPr>
        </p:nvSpPr>
        <p:spPr>
          <a:xfrm>
            <a:off x="395536" y="1628800"/>
            <a:ext cx="8229600" cy="4525963"/>
          </a:xfrm>
          <a:solidFill>
            <a:schemeClr val="bg2">
              <a:lumMod val="75000"/>
            </a:schemeClr>
          </a:solidFill>
        </p:spPr>
        <p:txBody>
          <a:bodyPr>
            <a:normAutofit fontScale="85000" lnSpcReduction="20000"/>
          </a:bodyPr>
          <a:lstStyle/>
          <a:p>
            <a:pPr algn="ctr">
              <a:buNone/>
            </a:pPr>
            <a:r>
              <a:rPr lang="it-IT" i="1" dirty="0" smtClean="0"/>
              <a:t>L’</a:t>
            </a:r>
            <a:r>
              <a:rPr lang="it-IT" i="1" dirty="0" smtClean="0">
                <a:solidFill>
                  <a:srgbClr val="FFFF00"/>
                </a:solidFill>
                <a:latin typeface="Arial Black" pitchFamily="34" charset="0"/>
              </a:rPr>
              <a:t>insegnante</a:t>
            </a:r>
            <a:r>
              <a:rPr lang="it-IT" i="1" dirty="0" smtClean="0"/>
              <a:t> nell’apprendimento cooperativo ha il compito di:</a:t>
            </a:r>
          </a:p>
          <a:p>
            <a:pPr algn="ctr">
              <a:buFont typeface="Wingdings" pitchFamily="2" charset="2"/>
              <a:buChar char="Ø"/>
            </a:pPr>
            <a:r>
              <a:rPr lang="it-IT" i="1" dirty="0" smtClean="0"/>
              <a:t>Progettare il compito/i da assegnare;</a:t>
            </a:r>
          </a:p>
          <a:p>
            <a:pPr algn="ctr">
              <a:buFont typeface="Wingdings" pitchFamily="2" charset="2"/>
              <a:buChar char="Ø"/>
            </a:pPr>
            <a:r>
              <a:rPr lang="it-IT" i="1" dirty="0" smtClean="0"/>
              <a:t>Attivare il gruppo;</a:t>
            </a:r>
          </a:p>
          <a:p>
            <a:pPr algn="ctr">
              <a:buFont typeface="Wingdings" pitchFamily="2" charset="2"/>
              <a:buChar char="Ø"/>
            </a:pPr>
            <a:r>
              <a:rPr lang="it-IT" i="1" dirty="0" smtClean="0"/>
              <a:t>Fornire le regole;</a:t>
            </a:r>
          </a:p>
          <a:p>
            <a:pPr algn="ctr">
              <a:buFont typeface="Wingdings" pitchFamily="2" charset="2"/>
              <a:buChar char="Ø"/>
            </a:pPr>
            <a:r>
              <a:rPr lang="it-IT" i="1" dirty="0" smtClean="0"/>
              <a:t>Facilitare il clima relazionale e gestire i contesti comunicativi;</a:t>
            </a:r>
          </a:p>
          <a:p>
            <a:pPr algn="ctr">
              <a:buFont typeface="Wingdings" pitchFamily="2" charset="2"/>
              <a:buChar char="Ø"/>
            </a:pPr>
            <a:r>
              <a:rPr lang="it-IT" i="1" dirty="0" smtClean="0"/>
              <a:t>Proporre metodologie di lavoro individuali e di gruppo;</a:t>
            </a:r>
          </a:p>
          <a:p>
            <a:pPr algn="ctr">
              <a:buFont typeface="Wingdings" pitchFamily="2" charset="2"/>
              <a:buChar char="Ø"/>
            </a:pPr>
            <a:r>
              <a:rPr lang="it-IT" i="1" dirty="0" smtClean="0"/>
              <a:t>Assistere allo svolgimento dei lavori fornendo feedback e occasioni di riflessione.</a:t>
            </a:r>
          </a:p>
          <a:p>
            <a:pPr algn="just">
              <a:buNone/>
            </a:pPr>
            <a:r>
              <a:rPr lang="it-IT" i="1" dirty="0" smtClean="0"/>
              <a:t> </a:t>
            </a:r>
            <a:endParaRPr lang="it-IT"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chemeClr val="accent3">
                  <a:lumMod val="75000"/>
                </a:schemeClr>
              </a:solidFill>
            </a:endParaRPr>
          </a:p>
        </p:txBody>
      </p:sp>
      <p:sp>
        <p:nvSpPr>
          <p:cNvPr id="5" name="Segnaposto contenuto 4"/>
          <p:cNvSpPr>
            <a:spLocks noGrp="1"/>
          </p:cNvSpPr>
          <p:nvPr>
            <p:ph idx="1"/>
          </p:nvPr>
        </p:nvSpPr>
        <p:spPr>
          <a:solidFill>
            <a:schemeClr val="bg2">
              <a:lumMod val="75000"/>
            </a:schemeClr>
          </a:solidFill>
        </p:spPr>
        <p:txBody>
          <a:bodyPr>
            <a:normAutofit/>
          </a:bodyPr>
          <a:lstStyle/>
          <a:p>
            <a:pPr algn="ctr">
              <a:buNone/>
            </a:pPr>
            <a:r>
              <a:rPr lang="it-IT" dirty="0" smtClean="0">
                <a:solidFill>
                  <a:srgbClr val="FFFF00"/>
                </a:solidFill>
              </a:rPr>
              <a:t>Le</a:t>
            </a:r>
            <a:r>
              <a:rPr lang="it-IT" dirty="0" smtClean="0">
                <a:solidFill>
                  <a:srgbClr val="FFFF00"/>
                </a:solidFill>
                <a:latin typeface="Bauhaus 93" pitchFamily="82" charset="0"/>
              </a:rPr>
              <a:t> </a:t>
            </a:r>
            <a:r>
              <a:rPr lang="it-IT" dirty="0" smtClean="0">
                <a:solidFill>
                  <a:srgbClr val="FFFF00"/>
                </a:solidFill>
                <a:latin typeface="Arial Black" pitchFamily="34" charset="0"/>
              </a:rPr>
              <a:t>differenze</a:t>
            </a:r>
            <a:r>
              <a:rPr lang="it-IT" dirty="0" smtClean="0">
                <a:solidFill>
                  <a:srgbClr val="FFFF00"/>
                </a:solidFill>
                <a:latin typeface="Bauhaus 93" pitchFamily="82" charset="0"/>
              </a:rPr>
              <a:t> </a:t>
            </a:r>
            <a:r>
              <a:rPr lang="it-IT" dirty="0" smtClean="0">
                <a:solidFill>
                  <a:srgbClr val="FFFF00"/>
                </a:solidFill>
              </a:rPr>
              <a:t>tra lavoro di </a:t>
            </a:r>
            <a:r>
              <a:rPr lang="it-IT" b="1" dirty="0" smtClean="0">
                <a:solidFill>
                  <a:srgbClr val="FFFF00"/>
                </a:solidFill>
              </a:rPr>
              <a:t>gruppo </a:t>
            </a:r>
            <a:r>
              <a:rPr lang="it-IT" dirty="0" smtClean="0">
                <a:solidFill>
                  <a:srgbClr val="FFFF00"/>
                </a:solidFill>
              </a:rPr>
              <a:t>e </a:t>
            </a:r>
            <a:r>
              <a:rPr lang="it-IT" b="1" i="1" dirty="0" smtClean="0">
                <a:solidFill>
                  <a:srgbClr val="FFFF00"/>
                </a:solidFill>
              </a:rPr>
              <a:t>Cooperative Learning</a:t>
            </a:r>
            <a:r>
              <a:rPr lang="it-IT" b="1" dirty="0" smtClean="0">
                <a:solidFill>
                  <a:srgbClr val="FFFF00"/>
                </a:solidFill>
              </a:rPr>
              <a:t>:</a:t>
            </a:r>
          </a:p>
          <a:p>
            <a:pPr algn="just">
              <a:buNone/>
            </a:pPr>
            <a:r>
              <a:rPr lang="it-IT" dirty="0" smtClean="0"/>
              <a:t>1. Nei gruppi di </a:t>
            </a:r>
            <a:r>
              <a:rPr lang="it-IT" i="1" dirty="0" smtClean="0"/>
              <a:t>Cooperative Learning </a:t>
            </a:r>
            <a:r>
              <a:rPr lang="it-IT" dirty="0" smtClean="0">
                <a:solidFill>
                  <a:srgbClr val="FFFF00"/>
                </a:solidFill>
              </a:rPr>
              <a:t>l'interdipendenza positiva </a:t>
            </a:r>
            <a:r>
              <a:rPr lang="it-IT" dirty="0" smtClean="0"/>
              <a:t>è alta, negli altri è inesistente o quasi;</a:t>
            </a:r>
          </a:p>
          <a:p>
            <a:pPr algn="just">
              <a:buNone/>
            </a:pPr>
            <a:r>
              <a:rPr lang="it-IT" dirty="0" smtClean="0"/>
              <a:t>2. I gruppi di</a:t>
            </a:r>
            <a:r>
              <a:rPr lang="it-IT" i="1" dirty="0" smtClean="0"/>
              <a:t> Cooperative Learning</a:t>
            </a:r>
            <a:r>
              <a:rPr lang="it-IT" dirty="0" smtClean="0"/>
              <a:t> sono formati con il criterio dell'eterogeneità di competenze, quelli tradizionali, invece, sono omogenei.</a:t>
            </a:r>
          </a:p>
          <a:p>
            <a:pPr algn="just">
              <a:buNone/>
            </a:pPr>
            <a:endParaRPr 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chemeClr val="accent3">
                  <a:lumMod val="75000"/>
                </a:schemeClr>
              </a:solidFill>
            </a:endParaRPr>
          </a:p>
        </p:txBody>
      </p:sp>
      <p:sp>
        <p:nvSpPr>
          <p:cNvPr id="5" name="Segnaposto contenuto 4"/>
          <p:cNvSpPr>
            <a:spLocks noGrp="1"/>
          </p:cNvSpPr>
          <p:nvPr>
            <p:ph idx="1"/>
          </p:nvPr>
        </p:nvSpPr>
        <p:spPr>
          <a:solidFill>
            <a:schemeClr val="bg2">
              <a:lumMod val="75000"/>
            </a:schemeClr>
          </a:solidFill>
        </p:spPr>
        <p:txBody>
          <a:bodyPr>
            <a:normAutofit/>
          </a:bodyPr>
          <a:lstStyle/>
          <a:p>
            <a:pPr algn="just">
              <a:buNone/>
            </a:pPr>
            <a:r>
              <a:rPr lang="it-IT" dirty="0" smtClean="0"/>
              <a:t>3. Nei gruppi di </a:t>
            </a:r>
            <a:r>
              <a:rPr lang="it-IT" i="1" dirty="0" smtClean="0">
                <a:solidFill>
                  <a:srgbClr val="FFFF00"/>
                </a:solidFill>
              </a:rPr>
              <a:t>Cooperative Learning </a:t>
            </a:r>
            <a:r>
              <a:rPr lang="it-IT" dirty="0" smtClean="0"/>
              <a:t>la </a:t>
            </a:r>
            <a:r>
              <a:rPr lang="it-IT" b="1" dirty="0" smtClean="0"/>
              <a:t>leadership</a:t>
            </a:r>
            <a:r>
              <a:rPr lang="it-IT" dirty="0" smtClean="0"/>
              <a:t> è condivisa e distribuita, in quelli tradizionali il leader è uno;</a:t>
            </a:r>
          </a:p>
          <a:p>
            <a:pPr algn="just">
              <a:buNone/>
            </a:pPr>
            <a:r>
              <a:rPr lang="it-IT" dirty="0" smtClean="0"/>
              <a:t> 4. Nei </a:t>
            </a:r>
            <a:r>
              <a:rPr lang="it-IT" i="1" dirty="0" smtClean="0">
                <a:solidFill>
                  <a:srgbClr val="FFFF00"/>
                </a:solidFill>
              </a:rPr>
              <a:t>Cooperative Learning </a:t>
            </a:r>
            <a:r>
              <a:rPr lang="it-IT" dirty="0" smtClean="0"/>
              <a:t>si perseguono obiettivi rivolti al </a:t>
            </a:r>
            <a:r>
              <a:rPr lang="it-IT" b="1" dirty="0" smtClean="0"/>
              <a:t>compito</a:t>
            </a:r>
            <a:r>
              <a:rPr lang="it-IT" dirty="0" smtClean="0"/>
              <a:t> da svolgere e, contemporaneamente, alla </a:t>
            </a:r>
            <a:r>
              <a:rPr lang="it-IT" b="1" dirty="0" smtClean="0"/>
              <a:t>relazione</a:t>
            </a:r>
            <a:r>
              <a:rPr lang="it-IT" dirty="0" smtClean="0"/>
              <a:t>, in quelli tradizionali l'attenzione è rivolta esclusivamente al compito;</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solidFill>
            <a:schemeClr val="bg2">
              <a:lumMod val="75000"/>
            </a:schemeClr>
          </a:solidFill>
        </p:spPr>
        <p:txBody>
          <a:bodyPr/>
          <a:lstStyle/>
          <a:p>
            <a:pPr algn="ctr">
              <a:buNone/>
            </a:pPr>
            <a:r>
              <a:rPr lang="it-IT" dirty="0" smtClean="0"/>
              <a:t>Il  </a:t>
            </a:r>
            <a:r>
              <a:rPr lang="it-IT" i="1" dirty="0" smtClean="0">
                <a:solidFill>
                  <a:srgbClr val="FF0000"/>
                </a:solidFill>
              </a:rPr>
              <a:t>Cooperative  Learning </a:t>
            </a:r>
          </a:p>
          <a:p>
            <a:pPr algn="ctr">
              <a:buNone/>
            </a:pPr>
            <a:r>
              <a:rPr lang="it-IT" i="1" dirty="0" smtClean="0"/>
              <a:t>prevede </a:t>
            </a:r>
          </a:p>
          <a:p>
            <a:pPr algn="ctr">
              <a:buNone/>
            </a:pPr>
            <a:r>
              <a:rPr lang="it-IT" dirty="0" smtClean="0"/>
              <a:t>per  le attività di  apprendimento che gli studenti lavorino suddivisi in piccoli gruppi. </a:t>
            </a:r>
          </a:p>
          <a:p>
            <a:pPr algn="just">
              <a:buNone/>
            </a:pPr>
            <a:endParaRPr lang="it-IT" dirty="0" smtClean="0"/>
          </a:p>
        </p:txBody>
      </p:sp>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chemeClr val="accent3">
                  <a:lumMod val="75000"/>
                </a:schemeClr>
              </a:solidFill>
            </a:endParaRPr>
          </a:p>
        </p:txBody>
      </p:sp>
      <p:pic>
        <p:nvPicPr>
          <p:cNvPr id="6" name="Immagine 5" descr="Immagine correlata"/>
          <p:cNvPicPr/>
          <p:nvPr/>
        </p:nvPicPr>
        <p:blipFill>
          <a:blip r:embed="rId3" cstate="print"/>
          <a:srcRect/>
          <a:stretch>
            <a:fillRect/>
          </a:stretch>
        </p:blipFill>
        <p:spPr bwMode="auto">
          <a:xfrm>
            <a:off x="2411760" y="3933056"/>
            <a:ext cx="4392488" cy="270892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chemeClr val="accent3">
                  <a:lumMod val="75000"/>
                </a:schemeClr>
              </a:solidFill>
            </a:endParaRPr>
          </a:p>
        </p:txBody>
      </p:sp>
      <p:sp>
        <p:nvSpPr>
          <p:cNvPr id="5" name="Segnaposto contenuto 4"/>
          <p:cNvSpPr>
            <a:spLocks noGrp="1"/>
          </p:cNvSpPr>
          <p:nvPr>
            <p:ph idx="1"/>
          </p:nvPr>
        </p:nvSpPr>
        <p:spPr>
          <a:solidFill>
            <a:schemeClr val="bg2">
              <a:lumMod val="75000"/>
            </a:schemeClr>
          </a:solidFill>
        </p:spPr>
        <p:txBody>
          <a:bodyPr>
            <a:normAutofit lnSpcReduction="10000"/>
          </a:bodyPr>
          <a:lstStyle/>
          <a:p>
            <a:pPr algn="just">
              <a:buNone/>
            </a:pPr>
            <a:r>
              <a:rPr lang="it-IT" dirty="0" smtClean="0"/>
              <a:t>5.   Nei </a:t>
            </a:r>
            <a:r>
              <a:rPr lang="it-IT" i="1" dirty="0" smtClean="0">
                <a:solidFill>
                  <a:srgbClr val="FFFF00"/>
                </a:solidFill>
              </a:rPr>
              <a:t>Cooperative Learning </a:t>
            </a:r>
            <a:r>
              <a:rPr lang="it-IT" dirty="0" smtClean="0"/>
              <a:t>le competenze sociali sono sviluppate consapevolmente, in quelli tradizionali sono date per scontate;</a:t>
            </a:r>
          </a:p>
          <a:p>
            <a:pPr algn="just">
              <a:buNone/>
            </a:pPr>
            <a:r>
              <a:rPr lang="it-IT" dirty="0" smtClean="0"/>
              <a:t>6. Nei </a:t>
            </a:r>
            <a:r>
              <a:rPr lang="it-IT" i="1" dirty="0" smtClean="0">
                <a:solidFill>
                  <a:srgbClr val="FFFF00"/>
                </a:solidFill>
              </a:rPr>
              <a:t>Cooperative Learning </a:t>
            </a:r>
            <a:r>
              <a:rPr lang="it-IT" dirty="0" smtClean="0"/>
              <a:t>oltre ad una valutazione di gruppo è prevista una valutazione individuale per ciascun membro, in questo modo ciascuno è responsabile del proprio lavoro; nei gruppi tradizionali spesso la valutazione è solo globale. </a:t>
            </a:r>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tx1"/>
          </a:solidFill>
        </p:spPr>
        <p:txBody>
          <a:bodyPr/>
          <a:lstStyle/>
          <a:p>
            <a:r>
              <a:rPr lang="it-IT" i="1" dirty="0" smtClean="0">
                <a:solidFill>
                  <a:schemeClr val="bg1"/>
                </a:solidFill>
              </a:rPr>
              <a:t>COOPERATIVE LEARNING</a:t>
            </a:r>
            <a:endParaRPr lang="it-IT" i="1" dirty="0">
              <a:solidFill>
                <a:schemeClr val="bg1"/>
              </a:solidFill>
            </a:endParaRPr>
          </a:p>
        </p:txBody>
      </p:sp>
      <p:sp>
        <p:nvSpPr>
          <p:cNvPr id="5" name="Segnaposto contenuto 4"/>
          <p:cNvSpPr>
            <a:spLocks noGrp="1"/>
          </p:cNvSpPr>
          <p:nvPr>
            <p:ph idx="1"/>
          </p:nvPr>
        </p:nvSpPr>
        <p:spPr>
          <a:solidFill>
            <a:schemeClr val="tx1">
              <a:lumMod val="95000"/>
            </a:schemeClr>
          </a:solidFill>
        </p:spPr>
        <p:txBody>
          <a:bodyPr>
            <a:normAutofit/>
          </a:bodyPr>
          <a:lstStyle/>
          <a:p>
            <a:pPr algn="just">
              <a:buNone/>
            </a:pPr>
            <a:endParaRPr lang="it-IT" dirty="0" smtClean="0"/>
          </a:p>
          <a:p>
            <a:pPr algn="just">
              <a:buNone/>
            </a:pPr>
            <a:endParaRPr lang="it-IT" dirty="0" smtClean="0"/>
          </a:p>
          <a:p>
            <a:pPr algn="ctr">
              <a:buNone/>
            </a:pPr>
            <a:r>
              <a:rPr lang="it-IT" dirty="0" smtClean="0"/>
              <a:t>RISULTATI POSITIVI IN DIFFERENTI DIMENSIONI</a:t>
            </a:r>
            <a:endParaRPr lang="it-IT" dirty="0"/>
          </a:p>
        </p:txBody>
      </p:sp>
      <p:sp>
        <p:nvSpPr>
          <p:cNvPr id="6" name="Freccia in giù 5"/>
          <p:cNvSpPr/>
          <p:nvPr/>
        </p:nvSpPr>
        <p:spPr>
          <a:xfrm flipH="1">
            <a:off x="4211960" y="1196752"/>
            <a:ext cx="720080" cy="129614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7" name="Diagramma 6"/>
          <p:cNvGraphicFramePr/>
          <p:nvPr/>
        </p:nvGraphicFramePr>
        <p:xfrm>
          <a:off x="683568" y="1700808"/>
          <a:ext cx="792088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dirty="0" smtClean="0">
                <a:solidFill>
                  <a:schemeClr val="accent5">
                    <a:lumMod val="60000"/>
                    <a:lumOff val="40000"/>
                  </a:schemeClr>
                </a:solidFill>
              </a:rPr>
              <a:t>ARCHITETTURA COLLABORATIVA</a:t>
            </a:r>
            <a:r>
              <a:rPr lang="it-IT" dirty="0" smtClean="0">
                <a:solidFill>
                  <a:schemeClr val="accent3">
                    <a:lumMod val="75000"/>
                  </a:schemeClr>
                </a:solidFill>
              </a:rPr>
              <a:t/>
            </a:r>
            <a:br>
              <a:rPr lang="it-IT" dirty="0" smtClean="0">
                <a:solidFill>
                  <a:schemeClr val="accent3">
                    <a:lumMod val="75000"/>
                  </a:schemeClr>
                </a:solidFill>
              </a:rPr>
            </a:br>
            <a:r>
              <a:rPr lang="it-IT" dirty="0" smtClean="0">
                <a:solidFill>
                  <a:schemeClr val="accent3">
                    <a:lumMod val="75000"/>
                  </a:schemeClr>
                </a:solidFill>
              </a:rPr>
              <a:t>COOPERATIVE LEARNING</a:t>
            </a:r>
            <a:endParaRPr lang="it-IT" dirty="0">
              <a:solidFill>
                <a:schemeClr val="accent3">
                  <a:lumMod val="75000"/>
                </a:schemeClr>
              </a:solidFill>
            </a:endParaRPr>
          </a:p>
        </p:txBody>
      </p:sp>
      <p:sp>
        <p:nvSpPr>
          <p:cNvPr id="5" name="Segnaposto contenuto 4"/>
          <p:cNvSpPr>
            <a:spLocks noGrp="1"/>
          </p:cNvSpPr>
          <p:nvPr>
            <p:ph idx="1"/>
          </p:nvPr>
        </p:nvSpPr>
        <p:spPr>
          <a:xfrm>
            <a:off x="467544" y="1556792"/>
            <a:ext cx="8229600" cy="4525963"/>
          </a:xfrm>
          <a:solidFill>
            <a:schemeClr val="bg2">
              <a:lumMod val="75000"/>
            </a:schemeClr>
          </a:solidFill>
        </p:spPr>
        <p:txBody>
          <a:bodyPr/>
          <a:lstStyle/>
          <a:p>
            <a:pPr algn="just">
              <a:buNone/>
            </a:pPr>
            <a:endParaRPr lang="it-IT" dirty="0" smtClean="0"/>
          </a:p>
          <a:p>
            <a:pPr algn="ctr">
              <a:buNone/>
            </a:pPr>
            <a:r>
              <a:rPr lang="it-IT" dirty="0" smtClean="0">
                <a:solidFill>
                  <a:schemeClr val="accent6">
                    <a:lumMod val="40000"/>
                    <a:lumOff val="60000"/>
                  </a:schemeClr>
                </a:solidFill>
              </a:rPr>
              <a:t>Nell’ </a:t>
            </a:r>
            <a:r>
              <a:rPr lang="it-IT" b="1" dirty="0" smtClean="0">
                <a:solidFill>
                  <a:schemeClr val="accent6">
                    <a:lumMod val="60000"/>
                    <a:lumOff val="40000"/>
                  </a:schemeClr>
                </a:solidFill>
              </a:rPr>
              <a:t>ambito delle strategie/metodologie  didattiche di tipo collaborativo sono comprese inoltre: </a:t>
            </a:r>
          </a:p>
          <a:p>
            <a:pPr algn="ctr"/>
            <a:r>
              <a:rPr lang="it-IT" b="1" dirty="0" smtClean="0">
                <a:solidFill>
                  <a:srgbClr val="FFFF00"/>
                </a:solidFill>
                <a:latin typeface="Arial Black" pitchFamily="34" charset="0"/>
              </a:rPr>
              <a:t>MUTUO INSEGNAMENTO</a:t>
            </a:r>
          </a:p>
          <a:p>
            <a:pPr algn="ctr"/>
            <a:r>
              <a:rPr lang="it-IT" b="1" dirty="0" smtClean="0">
                <a:solidFill>
                  <a:srgbClr val="FFFF00"/>
                </a:solidFill>
                <a:latin typeface="Arial Black" pitchFamily="34" charset="0"/>
              </a:rPr>
              <a:t>DISCUSSIONE</a:t>
            </a:r>
          </a:p>
          <a:p>
            <a:pPr algn="ctr">
              <a:buNone/>
            </a:pPr>
            <a:endParaRPr lang="it-IT"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lstStyle/>
          <a:p>
            <a:r>
              <a:rPr lang="it-IT" b="1" dirty="0" smtClean="0">
                <a:solidFill>
                  <a:srgbClr val="FF0066"/>
                </a:solidFill>
              </a:rPr>
              <a:t>MUTUO INSEGNAMENTO</a:t>
            </a:r>
            <a:endParaRPr lang="it-IT" b="1" dirty="0">
              <a:solidFill>
                <a:srgbClr val="FF0066"/>
              </a:solidFill>
            </a:endParaRPr>
          </a:p>
        </p:txBody>
      </p:sp>
      <p:sp>
        <p:nvSpPr>
          <p:cNvPr id="5" name="Segnaposto contenuto 4"/>
          <p:cNvSpPr>
            <a:spLocks noGrp="1"/>
          </p:cNvSpPr>
          <p:nvPr>
            <p:ph idx="1"/>
          </p:nvPr>
        </p:nvSpPr>
        <p:spPr>
          <a:ln>
            <a:solidFill>
              <a:schemeClr val="accent6">
                <a:lumMod val="50000"/>
              </a:schemeClr>
            </a:solidFill>
          </a:ln>
        </p:spPr>
        <p:txBody>
          <a:bodyPr/>
          <a:lstStyle/>
          <a:p>
            <a:pPr algn="ctr">
              <a:buNone/>
            </a:pPr>
            <a:r>
              <a:rPr lang="it-IT" dirty="0" smtClean="0">
                <a:solidFill>
                  <a:srgbClr val="FFFF00"/>
                </a:solidFill>
                <a:latin typeface="Arial Black" pitchFamily="34" charset="0"/>
              </a:rPr>
              <a:t>Mutuo Insegnamento:</a:t>
            </a:r>
          </a:p>
          <a:p>
            <a:pPr algn="ctr">
              <a:buNone/>
            </a:pPr>
            <a:r>
              <a:rPr lang="it-IT" u="sng" dirty="0" smtClean="0">
                <a:solidFill>
                  <a:srgbClr val="FFFF00"/>
                </a:solidFill>
              </a:rPr>
              <a:t>L’idea di base</a:t>
            </a:r>
            <a:r>
              <a:rPr lang="it-IT" dirty="0" smtClean="0">
                <a:solidFill>
                  <a:srgbClr val="FFFF00"/>
                </a:solidFill>
              </a:rPr>
              <a:t> </a:t>
            </a:r>
            <a:r>
              <a:rPr lang="it-IT" dirty="0" smtClean="0"/>
              <a:t>è quella di mettere gli studenti nelle condizioni di insegnare l’uno all’altro per sostenersi ed imparare assieme.</a:t>
            </a:r>
            <a:endParaRPr lang="it-IT" dirty="0"/>
          </a:p>
        </p:txBody>
      </p:sp>
      <p:pic>
        <p:nvPicPr>
          <p:cNvPr id="6" name="Immagine 5" descr="Risultati immagini per studiare insieme"/>
          <p:cNvPicPr/>
          <p:nvPr/>
        </p:nvPicPr>
        <p:blipFill>
          <a:blip r:embed="rId2" cstate="print"/>
          <a:srcRect/>
          <a:stretch>
            <a:fillRect/>
          </a:stretch>
        </p:blipFill>
        <p:spPr bwMode="auto">
          <a:xfrm>
            <a:off x="3419872" y="4725144"/>
            <a:ext cx="2664296" cy="176860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sz="4000" b="1" dirty="0" smtClean="0">
                <a:solidFill>
                  <a:srgbClr val="FF0066"/>
                </a:solidFill>
              </a:rPr>
              <a:t>MUTUO INSEGNAMENTO</a:t>
            </a:r>
            <a:endParaRPr lang="it-IT" sz="4000" b="1" dirty="0">
              <a:solidFill>
                <a:srgbClr val="FF0066"/>
              </a:solidFill>
            </a:endParaRPr>
          </a:p>
        </p:txBody>
      </p:sp>
      <p:sp>
        <p:nvSpPr>
          <p:cNvPr id="5" name="Segnaposto contenuto 4"/>
          <p:cNvSpPr>
            <a:spLocks noGrp="1"/>
          </p:cNvSpPr>
          <p:nvPr>
            <p:ph idx="1"/>
          </p:nvPr>
        </p:nvSpPr>
        <p:spPr>
          <a:ln>
            <a:solidFill>
              <a:schemeClr val="accent6">
                <a:lumMod val="50000"/>
              </a:schemeClr>
            </a:solidFill>
          </a:ln>
        </p:spPr>
        <p:txBody>
          <a:bodyPr>
            <a:normAutofit/>
          </a:bodyPr>
          <a:lstStyle/>
          <a:p>
            <a:pPr algn="just">
              <a:buNone/>
            </a:pPr>
            <a:r>
              <a:rPr lang="it-IT" u="sng" dirty="0" smtClean="0">
                <a:solidFill>
                  <a:srgbClr val="FFFF00"/>
                </a:solidFill>
              </a:rPr>
              <a:t>Strategia: </a:t>
            </a:r>
          </a:p>
          <a:p>
            <a:pPr algn="ctr">
              <a:buNone/>
            </a:pPr>
            <a:r>
              <a:rPr lang="it-IT" dirty="0" smtClean="0"/>
              <a:t>Il </a:t>
            </a:r>
            <a:r>
              <a:rPr lang="it-IT" i="1" dirty="0" smtClean="0">
                <a:solidFill>
                  <a:srgbClr val="FFFF00"/>
                </a:solidFill>
              </a:rPr>
              <a:t>Mutuo Insegnamento </a:t>
            </a:r>
            <a:r>
              <a:rPr lang="it-IT" dirty="0" smtClean="0"/>
              <a:t>si riferisce a situazioni di reciproco insegnamento tra studenti, sotto la supervisione di un docente. </a:t>
            </a:r>
          </a:p>
          <a:p>
            <a:pPr algn="ctr">
              <a:buNone/>
            </a:pPr>
            <a:r>
              <a:rPr lang="it-IT" dirty="0" smtClean="0"/>
              <a:t>All’interno di questa categoria rientrano modelli che sono generalmente nominati come:</a:t>
            </a:r>
          </a:p>
          <a:p>
            <a:pPr algn="just">
              <a:buFont typeface="Wingdings" pitchFamily="2" charset="2"/>
              <a:buChar char="§"/>
            </a:pPr>
            <a:r>
              <a:rPr lang="it-IT" i="1" dirty="0" smtClean="0"/>
              <a:t>Peer Tutoring </a:t>
            </a:r>
            <a:r>
              <a:rPr lang="it-IT" dirty="0" smtClean="0"/>
              <a:t>(tutoraggio tra pari);</a:t>
            </a:r>
          </a:p>
          <a:p>
            <a:pPr algn="just">
              <a:buFont typeface="Wingdings" pitchFamily="2" charset="2"/>
              <a:buChar char="§"/>
            </a:pPr>
            <a:r>
              <a:rPr lang="it-IT" i="1" dirty="0" smtClean="0"/>
              <a:t>Reciprocal Teaching </a:t>
            </a:r>
            <a:r>
              <a:rPr lang="it-IT" dirty="0" smtClean="0"/>
              <a:t>(insegnamento reciproco);</a:t>
            </a:r>
          </a:p>
          <a:p>
            <a:pPr algn="just">
              <a:buNone/>
            </a:pPr>
            <a:endParaRPr lang="it-IT" dirty="0" smtClean="0"/>
          </a:p>
          <a:p>
            <a:pPr>
              <a:buNone/>
            </a:pPr>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FF0066"/>
                </a:solidFill>
              </a:rPr>
              <a:t>MUTUO INSEGNAMENTO</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lstStyle/>
          <a:p>
            <a:pPr algn="just">
              <a:buFont typeface="Wingdings" pitchFamily="2" charset="2"/>
              <a:buChar char="v"/>
            </a:pPr>
            <a:r>
              <a:rPr lang="it-IT" dirty="0" smtClean="0"/>
              <a:t>Rappresenta un valido modo per aumentare l’efficacia complessiva dell’insegnamento nelle situazioni più complesse, come quella rappresentata dalla presenza di bambini stranieri e/o con bisogni educativi speciali.  </a:t>
            </a:r>
            <a:endParaRPr lang="it-IT" dirty="0"/>
          </a:p>
        </p:txBody>
      </p:sp>
      <p:pic>
        <p:nvPicPr>
          <p:cNvPr id="6" name="Immagine 5" descr="Immagine correlata"/>
          <p:cNvPicPr/>
          <p:nvPr/>
        </p:nvPicPr>
        <p:blipFill>
          <a:blip r:embed="rId2" cstate="print"/>
          <a:srcRect/>
          <a:stretch>
            <a:fillRect/>
          </a:stretch>
        </p:blipFill>
        <p:spPr bwMode="auto">
          <a:xfrm>
            <a:off x="2915816" y="4481736"/>
            <a:ext cx="3254812" cy="237626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FF0066"/>
                </a:solidFill>
              </a:rPr>
              <a:t>MUTUO INSEGNAMENTO</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lstStyle/>
          <a:p>
            <a:pPr algn="ctr">
              <a:buNone/>
            </a:pPr>
            <a:r>
              <a:rPr lang="it-IT" i="1" dirty="0" smtClean="0"/>
              <a:t>Mitchell (2008) </a:t>
            </a:r>
            <a:r>
              <a:rPr lang="it-IT" dirty="0" smtClean="0"/>
              <a:t>suggerisce di impiegare questo tipo di strategia non tanto nella fase di insegnamento iniziale, per le cui finalità sono più opportune altre modalità ( esposizione classica)</a:t>
            </a:r>
          </a:p>
          <a:p>
            <a:pPr>
              <a:buNone/>
            </a:pPr>
            <a:endParaRPr lang="it-IT" dirty="0" smtClean="0"/>
          </a:p>
          <a:p>
            <a:pPr>
              <a:buNone/>
            </a:pPr>
            <a:r>
              <a:rPr lang="it-IT" dirty="0" smtClean="0"/>
              <a:t>Quanto piuttosto per </a:t>
            </a:r>
            <a:r>
              <a:rPr lang="it-IT" i="1" u="sng" dirty="0" smtClean="0"/>
              <a:t>consolidare</a:t>
            </a:r>
            <a:r>
              <a:rPr lang="it-IT" dirty="0" smtClean="0"/>
              <a:t> e </a:t>
            </a:r>
            <a:r>
              <a:rPr lang="it-IT" i="1" u="sng" dirty="0" smtClean="0"/>
              <a:t>potenziare</a:t>
            </a:r>
            <a:r>
              <a:rPr lang="it-IT" dirty="0" smtClean="0"/>
              <a:t> l’apprendimento di conoscenze e competenze.</a:t>
            </a:r>
            <a:endParaRPr lang="it-IT" dirty="0"/>
          </a:p>
        </p:txBody>
      </p:sp>
      <p:sp>
        <p:nvSpPr>
          <p:cNvPr id="6" name="Freccia circolare a sinistra 5"/>
          <p:cNvSpPr/>
          <p:nvPr/>
        </p:nvSpPr>
        <p:spPr>
          <a:xfrm>
            <a:off x="5652120" y="3789040"/>
            <a:ext cx="576064" cy="1008112"/>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FF0066"/>
                </a:solidFill>
              </a:rPr>
              <a:t>MUTUO INSEGNAMENTO</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lstStyle/>
          <a:p>
            <a:pPr algn="ctr">
              <a:buNone/>
            </a:pPr>
            <a:r>
              <a:rPr lang="it-IT" dirty="0" smtClean="0">
                <a:solidFill>
                  <a:srgbClr val="FFFF00"/>
                </a:solidFill>
              </a:rPr>
              <a:t>SCOPO:</a:t>
            </a:r>
          </a:p>
          <a:p>
            <a:pPr algn="just"/>
            <a:r>
              <a:rPr lang="it-IT" dirty="0" smtClean="0"/>
              <a:t>recupero e il riallineamento delle informazioni e delle conoscenze all’interno del gruppo/classe; </a:t>
            </a:r>
          </a:p>
          <a:p>
            <a:pPr algn="just"/>
            <a:r>
              <a:rPr lang="it-IT" dirty="0" smtClean="0"/>
              <a:t>Acquisire maggiore dimestichezza, fluidità e confidenza degli argomenti trattati da parte di tutto il gruppo.</a:t>
            </a:r>
            <a:endParaRPr lang="it-IT" dirty="0"/>
          </a:p>
        </p:txBody>
      </p:sp>
      <p:pic>
        <p:nvPicPr>
          <p:cNvPr id="6" name="Immagine 5" descr="Risultati immagini per scioltezza nel parlare"/>
          <p:cNvPicPr/>
          <p:nvPr/>
        </p:nvPicPr>
        <p:blipFill>
          <a:blip r:embed="rId2" cstate="print"/>
          <a:srcRect/>
          <a:stretch>
            <a:fillRect/>
          </a:stretch>
        </p:blipFill>
        <p:spPr bwMode="auto">
          <a:xfrm>
            <a:off x="4067944" y="4941168"/>
            <a:ext cx="3528392" cy="170080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FF0066"/>
                </a:solidFill>
              </a:rPr>
              <a:t>MUTUO INSEGNAMENTO</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normAutofit fontScale="77500" lnSpcReduction="20000"/>
          </a:bodyPr>
          <a:lstStyle/>
          <a:p>
            <a:pPr algn="ctr">
              <a:buNone/>
            </a:pPr>
            <a:r>
              <a:rPr lang="it-IT" u="sng" dirty="0" smtClean="0">
                <a:solidFill>
                  <a:srgbClr val="FFFF00"/>
                </a:solidFill>
              </a:rPr>
              <a:t>Attuazione Pratica</a:t>
            </a:r>
          </a:p>
          <a:p>
            <a:pPr algn="just">
              <a:buNone/>
            </a:pPr>
            <a:r>
              <a:rPr lang="it-IT" dirty="0" smtClean="0"/>
              <a:t>La </a:t>
            </a:r>
            <a:r>
              <a:rPr lang="it-IT" dirty="0" smtClean="0">
                <a:solidFill>
                  <a:srgbClr val="FFFF00"/>
                </a:solidFill>
              </a:rPr>
              <a:t>modalità attuativa </a:t>
            </a:r>
            <a:r>
              <a:rPr lang="it-IT" dirty="0" smtClean="0"/>
              <a:t>richiede di essere attentamente monitorata :</a:t>
            </a:r>
          </a:p>
          <a:p>
            <a:pPr algn="just">
              <a:buFont typeface="Wingdings" pitchFamily="2" charset="2"/>
              <a:buChar char="Ø"/>
            </a:pPr>
            <a:r>
              <a:rPr lang="it-IT" dirty="0" smtClean="0"/>
              <a:t>Non è sufficiente chiedere a uno studente di aiutare un altro o dividere gli allievi in piccoli gruppi per ottenere risultati adeguati.</a:t>
            </a:r>
          </a:p>
          <a:p>
            <a:pPr algn="just">
              <a:buFont typeface="Wingdings" pitchFamily="2" charset="2"/>
              <a:buChar char="Ø"/>
            </a:pPr>
            <a:r>
              <a:rPr lang="it-IT" dirty="0" smtClean="0"/>
              <a:t>È importante che essi conoscano quali sono le finalità generali, gli obiettivi specifici, i tempi e le procedure da seguire.</a:t>
            </a:r>
          </a:p>
          <a:p>
            <a:pPr algn="just">
              <a:buFont typeface="Wingdings" pitchFamily="2" charset="2"/>
              <a:buChar char="Ø"/>
            </a:pPr>
            <a:r>
              <a:rPr lang="it-IT" dirty="0" smtClean="0"/>
              <a:t>Particolarmente rilevante risulta la definizione di </a:t>
            </a:r>
            <a:r>
              <a:rPr lang="it-IT" i="1" dirty="0" smtClean="0"/>
              <a:t>routine</a:t>
            </a:r>
            <a:r>
              <a:rPr lang="it-IT" dirty="0" smtClean="0"/>
              <a:t> che prevedano, all’interno della giornata o della settimana, momenti destinati a questo tipo di attività.</a:t>
            </a:r>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FF0066"/>
                </a:solidFill>
              </a:rPr>
              <a:t>MUTUO INSEGNAMENTO</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normAutofit fontScale="85000" lnSpcReduction="20000"/>
          </a:bodyPr>
          <a:lstStyle/>
          <a:p>
            <a:pPr algn="ctr">
              <a:buNone/>
            </a:pPr>
            <a:r>
              <a:rPr lang="it-IT" dirty="0" smtClean="0"/>
              <a:t>Un esempio di Mutuo Insegnamento è rappresentato dal </a:t>
            </a:r>
            <a:r>
              <a:rPr lang="it-IT" dirty="0" smtClean="0">
                <a:solidFill>
                  <a:srgbClr val="FFFF00"/>
                </a:solidFill>
                <a:latin typeface="Arial Black" pitchFamily="34" charset="0"/>
              </a:rPr>
              <a:t>Peer Tutoring </a:t>
            </a:r>
          </a:p>
          <a:p>
            <a:pPr algn="ctr">
              <a:buNone/>
            </a:pPr>
            <a:r>
              <a:rPr lang="it-IT" dirty="0" smtClean="0"/>
              <a:t>( tutoraggio tra pari):</a:t>
            </a:r>
          </a:p>
          <a:p>
            <a:pPr algn="ctr">
              <a:buNone/>
            </a:pPr>
            <a:r>
              <a:rPr lang="it-IT" dirty="0" smtClean="0"/>
              <a:t>Questa modalità prevede che uno studente assuma il ruolo di </a:t>
            </a:r>
            <a:r>
              <a:rPr lang="it-IT" i="1" dirty="0" smtClean="0">
                <a:solidFill>
                  <a:srgbClr val="FFFF00"/>
                </a:solidFill>
              </a:rPr>
              <a:t>tutor</a:t>
            </a:r>
            <a:r>
              <a:rPr lang="it-IT" dirty="0" smtClean="0">
                <a:solidFill>
                  <a:srgbClr val="FFFF00"/>
                </a:solidFill>
              </a:rPr>
              <a:t> </a:t>
            </a:r>
            <a:r>
              <a:rPr lang="it-IT" dirty="0" smtClean="0"/>
              <a:t>e l’altro di</a:t>
            </a:r>
            <a:r>
              <a:rPr lang="it-IT" dirty="0" smtClean="0">
                <a:solidFill>
                  <a:srgbClr val="FFFF00"/>
                </a:solidFill>
              </a:rPr>
              <a:t> </a:t>
            </a:r>
            <a:r>
              <a:rPr lang="it-IT" i="1" dirty="0" err="1" smtClean="0">
                <a:solidFill>
                  <a:srgbClr val="FFFF00"/>
                </a:solidFill>
              </a:rPr>
              <a:t>tutee</a:t>
            </a:r>
            <a:r>
              <a:rPr lang="it-IT" i="1" dirty="0" smtClean="0"/>
              <a:t>. </a:t>
            </a:r>
          </a:p>
          <a:p>
            <a:pPr algn="ctr"/>
            <a:r>
              <a:rPr lang="it-IT" dirty="0" smtClean="0"/>
              <a:t>Al primo è affidato il compito di insegnare all’altro. </a:t>
            </a:r>
          </a:p>
          <a:p>
            <a:pPr algn="ctr"/>
            <a:r>
              <a:rPr lang="it-IT" dirty="0" smtClean="0"/>
              <a:t>I ruoli possono essere stabili per una stessa sessione o prevedere scambi e rotazioni sulla base di esigenze specifiche. </a:t>
            </a:r>
          </a:p>
          <a:p>
            <a:pPr algn="ctr">
              <a:buNone/>
            </a:pPr>
            <a:r>
              <a:rPr lang="it-IT" dirty="0" smtClean="0"/>
              <a:t>=</a:t>
            </a:r>
          </a:p>
          <a:p>
            <a:pPr algn="ctr">
              <a:buNone/>
            </a:pPr>
            <a:r>
              <a:rPr lang="it-IT" dirty="0" smtClean="0">
                <a:solidFill>
                  <a:srgbClr val="FFFF00"/>
                </a:solidFill>
              </a:rPr>
              <a:t>FLESSIBILITA’ </a:t>
            </a:r>
            <a:endParaRPr lang="it-IT"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solidFill>
            <a:schemeClr val="bg2">
              <a:lumMod val="75000"/>
            </a:schemeClr>
          </a:solidFill>
        </p:spPr>
        <p:txBody>
          <a:bodyPr/>
          <a:lstStyle/>
          <a:p>
            <a:pPr algn="ctr">
              <a:buNone/>
            </a:pPr>
            <a:r>
              <a:rPr lang="it-IT" i="1" dirty="0" smtClean="0">
                <a:solidFill>
                  <a:srgbClr val="FFFF00"/>
                </a:solidFill>
              </a:rPr>
              <a:t>Cooperative  Learning </a:t>
            </a:r>
          </a:p>
          <a:p>
            <a:pPr algn="ctr">
              <a:buNone/>
            </a:pPr>
            <a:r>
              <a:rPr lang="it-IT" sz="3600" i="1" dirty="0" smtClean="0">
                <a:solidFill>
                  <a:srgbClr val="FF0000"/>
                </a:solidFill>
              </a:rPr>
              <a:t>Idea di Base</a:t>
            </a:r>
          </a:p>
          <a:p>
            <a:pPr algn="ctr">
              <a:buNone/>
            </a:pPr>
            <a:r>
              <a:rPr lang="it-IT" i="1" dirty="0" smtClean="0"/>
              <a:t>È predisporre ed organizzare “situazioni e circostanze” che favoriscono gli studenti nell’acquisizione di conoscenze ed abilità.</a:t>
            </a:r>
          </a:p>
          <a:p>
            <a:pPr algn="ctr">
              <a:buNone/>
            </a:pPr>
            <a:endParaRPr lang="it-IT" i="1" dirty="0" smtClean="0"/>
          </a:p>
          <a:p>
            <a:pPr algn="ctr">
              <a:buNone/>
            </a:pPr>
            <a:r>
              <a:rPr lang="it-IT" i="1" dirty="0" smtClean="0"/>
              <a:t>Come risultato di un lavoro in gruppi organizzati.</a:t>
            </a:r>
          </a:p>
          <a:p>
            <a:pPr algn="just">
              <a:buNone/>
            </a:pPr>
            <a:endParaRPr lang="it-IT" dirty="0" smtClean="0"/>
          </a:p>
        </p:txBody>
      </p:sp>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chemeClr val="accent3">
                  <a:lumMod val="75000"/>
                </a:schemeClr>
              </a:solidFill>
            </a:endParaRPr>
          </a:p>
        </p:txBody>
      </p:sp>
      <p:sp>
        <p:nvSpPr>
          <p:cNvPr id="7" name="Freccia in giù 6"/>
          <p:cNvSpPr/>
          <p:nvPr/>
        </p:nvSpPr>
        <p:spPr>
          <a:xfrm>
            <a:off x="4283968" y="4293096"/>
            <a:ext cx="484632" cy="64807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fontScale="90000"/>
          </a:bodyPr>
          <a:lstStyle/>
          <a:p>
            <a:r>
              <a:rPr lang="it-IT" b="1" dirty="0" smtClean="0">
                <a:solidFill>
                  <a:srgbClr val="FF0066"/>
                </a:solidFill>
              </a:rPr>
              <a:t>MUTUO INSEGNAMENTO</a:t>
            </a:r>
            <a:br>
              <a:rPr lang="it-IT" b="1" dirty="0" smtClean="0">
                <a:solidFill>
                  <a:srgbClr val="FF0066"/>
                </a:solidFill>
              </a:rPr>
            </a:br>
            <a:r>
              <a:rPr lang="it-IT" b="1" i="1" dirty="0" smtClean="0">
                <a:solidFill>
                  <a:schemeClr val="accent2">
                    <a:lumMod val="40000"/>
                    <a:lumOff val="60000"/>
                  </a:schemeClr>
                </a:solidFill>
              </a:rPr>
              <a:t>Peer tutoring</a:t>
            </a:r>
            <a:endParaRPr lang="it-IT" b="1" i="1" dirty="0">
              <a:solidFill>
                <a:schemeClr val="accent2">
                  <a:lumMod val="40000"/>
                  <a:lumOff val="60000"/>
                </a:schemeClr>
              </a:solidFill>
            </a:endParaRPr>
          </a:p>
        </p:txBody>
      </p:sp>
      <p:sp>
        <p:nvSpPr>
          <p:cNvPr id="5" name="Segnaposto contenuto 4"/>
          <p:cNvSpPr>
            <a:spLocks noGrp="1"/>
          </p:cNvSpPr>
          <p:nvPr>
            <p:ph idx="1"/>
          </p:nvPr>
        </p:nvSpPr>
        <p:spPr>
          <a:ln>
            <a:solidFill>
              <a:schemeClr val="accent6">
                <a:lumMod val="50000"/>
              </a:schemeClr>
            </a:solidFill>
          </a:ln>
        </p:spPr>
        <p:txBody>
          <a:bodyPr/>
          <a:lstStyle/>
          <a:p>
            <a:pPr algn="just">
              <a:buFont typeface="Wingdings" pitchFamily="2" charset="2"/>
              <a:buChar char="v"/>
            </a:pPr>
            <a:r>
              <a:rPr lang="it-IT" dirty="0" smtClean="0"/>
              <a:t>È importante che, agli studenti impegnati nel ruolo di </a:t>
            </a:r>
            <a:r>
              <a:rPr lang="it-IT" i="1" dirty="0" smtClean="0"/>
              <a:t>tutor,</a:t>
            </a:r>
            <a:r>
              <a:rPr lang="it-IT" dirty="0" smtClean="0"/>
              <a:t> vengano mostrate le strategie di presentazione dei materiali, i modi di porre le domande, di incoraggiare e gestire costruttivamente  i feedback con rispetto ed empatia.</a:t>
            </a:r>
          </a:p>
          <a:p>
            <a:pPr>
              <a:buNone/>
            </a:pPr>
            <a:endParaRPr lang="it-IT" dirty="0"/>
          </a:p>
        </p:txBody>
      </p:sp>
      <p:pic>
        <p:nvPicPr>
          <p:cNvPr id="6" name="Immagine 5" descr="Risultati immagini per peer tutoring"/>
          <p:cNvPicPr/>
          <p:nvPr/>
        </p:nvPicPr>
        <p:blipFill>
          <a:blip r:embed="rId2" cstate="print"/>
          <a:srcRect/>
          <a:stretch>
            <a:fillRect/>
          </a:stretch>
        </p:blipFill>
        <p:spPr bwMode="auto">
          <a:xfrm>
            <a:off x="2843808" y="4221088"/>
            <a:ext cx="4104456" cy="244827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fontScale="90000"/>
          </a:bodyPr>
          <a:lstStyle/>
          <a:p>
            <a:r>
              <a:rPr lang="it-IT" b="1" dirty="0" smtClean="0">
                <a:solidFill>
                  <a:srgbClr val="FF0066"/>
                </a:solidFill>
              </a:rPr>
              <a:t>MUTUO INSEGNAMENTO</a:t>
            </a:r>
            <a:r>
              <a:rPr lang="it-IT" b="1" i="1" dirty="0" smtClean="0">
                <a:solidFill>
                  <a:schemeClr val="accent2">
                    <a:lumMod val="40000"/>
                    <a:lumOff val="60000"/>
                  </a:schemeClr>
                </a:solidFill>
              </a:rPr>
              <a:t> </a:t>
            </a:r>
            <a:br>
              <a:rPr lang="it-IT" b="1" i="1" dirty="0" smtClean="0">
                <a:solidFill>
                  <a:schemeClr val="accent2">
                    <a:lumMod val="40000"/>
                    <a:lumOff val="60000"/>
                  </a:schemeClr>
                </a:solidFill>
              </a:rPr>
            </a:br>
            <a:r>
              <a:rPr lang="it-IT" b="1" i="1" dirty="0" smtClean="0">
                <a:solidFill>
                  <a:schemeClr val="accent2">
                    <a:lumMod val="40000"/>
                    <a:lumOff val="60000"/>
                  </a:schemeClr>
                </a:solidFill>
              </a:rPr>
              <a:t>Peer tutoring</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normAutofit fontScale="92500"/>
          </a:bodyPr>
          <a:lstStyle/>
          <a:p>
            <a:pPr algn="ctr">
              <a:buNone/>
            </a:pPr>
            <a:r>
              <a:rPr lang="it-IT" dirty="0" smtClean="0"/>
              <a:t>Il </a:t>
            </a:r>
            <a:r>
              <a:rPr lang="it-IT" i="1" dirty="0" smtClean="0">
                <a:solidFill>
                  <a:srgbClr val="FFFF00"/>
                </a:solidFill>
              </a:rPr>
              <a:t>Peer Tutoring </a:t>
            </a:r>
            <a:r>
              <a:rPr lang="it-IT" dirty="0" smtClean="0"/>
              <a:t>può essere agevolato dall’impiego di strumenti predisposti in anticipo.</a:t>
            </a:r>
          </a:p>
          <a:p>
            <a:pPr algn="ctr">
              <a:buNone/>
            </a:pPr>
            <a:endParaRPr lang="it-IT" dirty="0" smtClean="0"/>
          </a:p>
          <a:p>
            <a:pPr algn="ctr">
              <a:buFont typeface="Wingdings" pitchFamily="2" charset="2"/>
              <a:buChar char="Ø"/>
            </a:pPr>
            <a:r>
              <a:rPr lang="it-IT" dirty="0" smtClean="0"/>
              <a:t>Ogni coppia può, ad esempio, utilizzare un insieme di cartoncini ( </a:t>
            </a:r>
            <a:r>
              <a:rPr lang="it-IT" i="1" dirty="0" smtClean="0"/>
              <a:t>flash </a:t>
            </a:r>
            <a:r>
              <a:rPr lang="it-IT" i="1" dirty="0" err="1" smtClean="0"/>
              <a:t>cards</a:t>
            </a:r>
            <a:r>
              <a:rPr lang="it-IT" dirty="0" smtClean="0"/>
              <a:t>) con le domande o i problemi da risolvere scritti sul davanti e la risposta corretta sul retro. </a:t>
            </a:r>
          </a:p>
          <a:p>
            <a:pPr algn="ctr">
              <a:buFont typeface="Wingdings" pitchFamily="2" charset="2"/>
              <a:buChar char="Ø"/>
            </a:pPr>
            <a:r>
              <a:rPr lang="it-IT" dirty="0" smtClean="0"/>
              <a:t>Le domande possono essere preparate dal docente o dagli stessi studenti.</a:t>
            </a:r>
          </a:p>
          <a:p>
            <a:pPr>
              <a:buNone/>
            </a:pPr>
            <a:endParaRPr lang="it-IT" dirty="0"/>
          </a:p>
        </p:txBody>
      </p:sp>
      <p:sp>
        <p:nvSpPr>
          <p:cNvPr id="6" name="Freccia in giù 5"/>
          <p:cNvSpPr/>
          <p:nvPr/>
        </p:nvSpPr>
        <p:spPr>
          <a:xfrm>
            <a:off x="4355976" y="2564904"/>
            <a:ext cx="484632" cy="7200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fontScale="90000"/>
          </a:bodyPr>
          <a:lstStyle/>
          <a:p>
            <a:r>
              <a:rPr lang="it-IT" b="1" dirty="0" smtClean="0">
                <a:solidFill>
                  <a:srgbClr val="FF0066"/>
                </a:solidFill>
              </a:rPr>
              <a:t>MUTUO INSEGNAMENTO</a:t>
            </a:r>
            <a:r>
              <a:rPr lang="it-IT" b="1" i="1" dirty="0" smtClean="0">
                <a:solidFill>
                  <a:schemeClr val="accent2">
                    <a:lumMod val="40000"/>
                    <a:lumOff val="60000"/>
                  </a:schemeClr>
                </a:solidFill>
              </a:rPr>
              <a:t> </a:t>
            </a:r>
            <a:br>
              <a:rPr lang="it-IT" b="1" i="1" dirty="0" smtClean="0">
                <a:solidFill>
                  <a:schemeClr val="accent2">
                    <a:lumMod val="40000"/>
                    <a:lumOff val="60000"/>
                  </a:schemeClr>
                </a:solidFill>
              </a:rPr>
            </a:br>
            <a:r>
              <a:rPr lang="it-IT" b="1" i="1" dirty="0" smtClean="0">
                <a:solidFill>
                  <a:schemeClr val="accent2">
                    <a:lumMod val="40000"/>
                    <a:lumOff val="60000"/>
                  </a:schemeClr>
                </a:solidFill>
              </a:rPr>
              <a:t>Peer tutoring</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normAutofit fontScale="85000" lnSpcReduction="20000"/>
          </a:bodyPr>
          <a:lstStyle/>
          <a:p>
            <a:pPr algn="just">
              <a:buNone/>
            </a:pPr>
            <a:r>
              <a:rPr lang="it-IT" dirty="0" smtClean="0">
                <a:solidFill>
                  <a:srgbClr val="FFFF00"/>
                </a:solidFill>
              </a:rPr>
              <a:t>Possibili rischi …</a:t>
            </a:r>
          </a:p>
          <a:p>
            <a:pPr algn="just">
              <a:buFont typeface="Wingdings" pitchFamily="2" charset="2"/>
              <a:buChar char="v"/>
            </a:pPr>
            <a:r>
              <a:rPr lang="it-IT" dirty="0" smtClean="0"/>
              <a:t>Questa attività deve essere attentamente monitorata da docente, verificando in particolare che i rapporti tra studenti non subiscano squilibri o sbilanciamenti in classe:</a:t>
            </a:r>
          </a:p>
          <a:p>
            <a:pPr algn="just">
              <a:buFont typeface="Wingdings" pitchFamily="2" charset="2"/>
              <a:buChar char="Ø"/>
            </a:pPr>
            <a:r>
              <a:rPr lang="it-IT" i="1" dirty="0" smtClean="0"/>
              <a:t>Studente debole dipendente dai colleghi più capaci;</a:t>
            </a:r>
          </a:p>
          <a:p>
            <a:pPr algn="just">
              <a:buFont typeface="Wingdings" pitchFamily="2" charset="2"/>
              <a:buChar char="Ø"/>
            </a:pPr>
            <a:r>
              <a:rPr lang="it-IT" i="1" dirty="0" smtClean="0"/>
              <a:t>Eccessive responsabilità verso gli allievi più attivi.</a:t>
            </a:r>
          </a:p>
          <a:p>
            <a:pPr algn="ctr">
              <a:buNone/>
            </a:pPr>
            <a:r>
              <a:rPr lang="it-IT" dirty="0" smtClean="0">
                <a:solidFill>
                  <a:srgbClr val="FFFF00"/>
                </a:solidFill>
              </a:rPr>
              <a:t>Soluzione? </a:t>
            </a:r>
          </a:p>
          <a:p>
            <a:pPr marL="514350" indent="-514350" algn="ctr">
              <a:buFont typeface="+mj-lt"/>
              <a:buAutoNum type="alphaLcPeriod"/>
            </a:pPr>
            <a:r>
              <a:rPr lang="it-IT" dirty="0" smtClean="0"/>
              <a:t>Cambiare spesso i ruoli;</a:t>
            </a:r>
          </a:p>
          <a:p>
            <a:pPr marL="514350" indent="-514350" algn="ctr">
              <a:buFont typeface="+mj-lt"/>
              <a:buAutoNum type="alphaLcPeriod"/>
            </a:pPr>
            <a:r>
              <a:rPr lang="it-IT" dirty="0" smtClean="0"/>
              <a:t>Ruotare le coppie;</a:t>
            </a:r>
          </a:p>
          <a:p>
            <a:pPr marL="514350" indent="-514350" algn="ctr">
              <a:buFont typeface="+mj-lt"/>
              <a:buAutoNum type="alphaLcPeriod"/>
            </a:pPr>
            <a:r>
              <a:rPr lang="it-IT" dirty="0" smtClean="0"/>
              <a:t>Adottare modelli rivolti all’autonomia.</a:t>
            </a:r>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92D050"/>
                </a:solidFill>
              </a:rPr>
              <a:t>DISCUSSIONE</a:t>
            </a:r>
            <a:endParaRPr lang="it-IT" b="1" dirty="0">
              <a:solidFill>
                <a:srgbClr val="92D050"/>
              </a:solidFill>
            </a:endParaRPr>
          </a:p>
        </p:txBody>
      </p:sp>
      <p:sp>
        <p:nvSpPr>
          <p:cNvPr id="5" name="Segnaposto contenuto 4"/>
          <p:cNvSpPr>
            <a:spLocks noGrp="1"/>
          </p:cNvSpPr>
          <p:nvPr>
            <p:ph idx="1"/>
          </p:nvPr>
        </p:nvSpPr>
        <p:spPr>
          <a:ln>
            <a:solidFill>
              <a:schemeClr val="accent6">
                <a:lumMod val="50000"/>
              </a:schemeClr>
            </a:solidFill>
          </a:ln>
        </p:spPr>
        <p:txBody>
          <a:bodyPr/>
          <a:lstStyle/>
          <a:p>
            <a:pPr>
              <a:buNone/>
            </a:pPr>
            <a:r>
              <a:rPr lang="it-IT" dirty="0" smtClean="0">
                <a:solidFill>
                  <a:schemeClr val="tx1">
                    <a:lumMod val="95000"/>
                    <a:lumOff val="5000"/>
                  </a:schemeClr>
                </a:solidFill>
              </a:rPr>
              <a:t>La </a:t>
            </a:r>
            <a:r>
              <a:rPr lang="it-IT" dirty="0" smtClean="0">
                <a:solidFill>
                  <a:srgbClr val="FFFF00"/>
                </a:solidFill>
                <a:latin typeface="Arial Black" pitchFamily="34" charset="0"/>
              </a:rPr>
              <a:t>Discussione:</a:t>
            </a:r>
            <a:endParaRPr lang="it-IT" b="1" dirty="0" smtClean="0">
              <a:solidFill>
                <a:srgbClr val="FFFF00"/>
              </a:solidFill>
              <a:latin typeface="Arial Black" pitchFamily="34" charset="0"/>
            </a:endParaRPr>
          </a:p>
          <a:p>
            <a:pPr algn="just">
              <a:buNone/>
            </a:pPr>
            <a:r>
              <a:rPr lang="it-IT" b="1" u="sng" dirty="0" smtClean="0">
                <a:solidFill>
                  <a:srgbClr val="FFFF00"/>
                </a:solidFill>
                <a:latin typeface="+mj-lt"/>
              </a:rPr>
              <a:t>L’idea di base</a:t>
            </a:r>
            <a:r>
              <a:rPr lang="it-IT" dirty="0" smtClean="0">
                <a:solidFill>
                  <a:srgbClr val="FFFF00"/>
                </a:solidFill>
                <a:latin typeface="+mj-lt"/>
              </a:rPr>
              <a:t> </a:t>
            </a:r>
            <a:r>
              <a:rPr lang="it-IT" dirty="0" smtClean="0">
                <a:solidFill>
                  <a:schemeClr val="tx1">
                    <a:lumMod val="95000"/>
                    <a:lumOff val="5000"/>
                  </a:schemeClr>
                </a:solidFill>
                <a:latin typeface="+mj-lt"/>
              </a:rPr>
              <a:t>è quella di organizzare situazioni in cui siano possibili il confronto e lo scambio di idee per liberare il potenziale espressivo degli studenti e favorire esperienze di apprendimento produttive ed inedite.</a:t>
            </a:r>
            <a:endParaRPr lang="it-IT" b="1" dirty="0">
              <a:solidFill>
                <a:schemeClr val="tx1">
                  <a:lumMod val="95000"/>
                  <a:lumOff val="5000"/>
                </a:schemeClr>
              </a:solidFill>
              <a:latin typeface="+mj-lt"/>
            </a:endParaRPr>
          </a:p>
        </p:txBody>
      </p:sp>
      <p:pic>
        <p:nvPicPr>
          <p:cNvPr id="6" name="Immagine 5" descr="Risultati immagini per dibattito"/>
          <p:cNvPicPr/>
          <p:nvPr/>
        </p:nvPicPr>
        <p:blipFill>
          <a:blip r:embed="rId2" cstate="print"/>
          <a:srcRect/>
          <a:stretch>
            <a:fillRect/>
          </a:stretch>
        </p:blipFill>
        <p:spPr bwMode="auto">
          <a:xfrm>
            <a:off x="2699792" y="4797152"/>
            <a:ext cx="4032448" cy="187220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92D050"/>
                </a:solidFill>
              </a:rPr>
              <a:t>DISCUSSIONE</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lstStyle/>
          <a:p>
            <a:pPr algn="just">
              <a:buNone/>
            </a:pPr>
            <a:r>
              <a:rPr lang="it-IT" dirty="0" smtClean="0"/>
              <a:t>La </a:t>
            </a:r>
            <a:r>
              <a:rPr lang="it-IT" dirty="0" smtClean="0">
                <a:solidFill>
                  <a:srgbClr val="FFFF00"/>
                </a:solidFill>
                <a:latin typeface="Arial Black" pitchFamily="34" charset="0"/>
              </a:rPr>
              <a:t>Discussione</a:t>
            </a:r>
            <a:r>
              <a:rPr lang="it-IT" dirty="0" smtClean="0"/>
              <a:t> si caratterizza come: </a:t>
            </a:r>
          </a:p>
          <a:p>
            <a:pPr algn="just">
              <a:buFont typeface="Wingdings" pitchFamily="2" charset="2"/>
              <a:buChar char="§"/>
            </a:pPr>
            <a:r>
              <a:rPr lang="it-IT" dirty="0" smtClean="0"/>
              <a:t>momento di espansione e di approfondimento delle tematiche trattate; </a:t>
            </a:r>
          </a:p>
          <a:p>
            <a:pPr algn="just">
              <a:buFont typeface="Wingdings" pitchFamily="2" charset="2"/>
              <a:buChar char="§"/>
            </a:pPr>
            <a:r>
              <a:rPr lang="it-IT" dirty="0" smtClean="0"/>
              <a:t>confronto e scambio di idee tra l’insegnante e gli studenti;</a:t>
            </a:r>
          </a:p>
          <a:p>
            <a:pPr algn="just">
              <a:buFont typeface="Wingdings" pitchFamily="2" charset="2"/>
              <a:buChar char="§"/>
            </a:pPr>
            <a:r>
              <a:rPr lang="it-IT" dirty="0" smtClean="0"/>
              <a:t>socializzazione tra studenti.</a:t>
            </a:r>
            <a:endParaRPr lang="it-IT" dirty="0"/>
          </a:p>
        </p:txBody>
      </p:sp>
      <p:pic>
        <p:nvPicPr>
          <p:cNvPr id="6" name="Immagine 5" descr="Risultati immagini per confronto"/>
          <p:cNvPicPr/>
          <p:nvPr/>
        </p:nvPicPr>
        <p:blipFill>
          <a:blip r:embed="rId2" cstate="print"/>
          <a:srcRect/>
          <a:stretch>
            <a:fillRect/>
          </a:stretch>
        </p:blipFill>
        <p:spPr bwMode="auto">
          <a:xfrm>
            <a:off x="5724128" y="4221088"/>
            <a:ext cx="2843808" cy="190122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92D050"/>
                </a:solidFill>
              </a:rPr>
              <a:t>DISCUSSIONE</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lstStyle/>
          <a:p>
            <a:pPr algn="ctr">
              <a:buFont typeface="Wingdings" pitchFamily="2" charset="2"/>
              <a:buChar char="Ø"/>
            </a:pPr>
            <a:r>
              <a:rPr lang="it-IT" dirty="0" smtClean="0"/>
              <a:t>Si estende e si diffonde significativamente in ogni altra strategia didattica, essendo il collante di ogni attività di gruppo.</a:t>
            </a:r>
          </a:p>
          <a:p>
            <a:pPr algn="ctr">
              <a:buFont typeface="Wingdings" pitchFamily="2" charset="2"/>
              <a:buChar char="Ø"/>
            </a:pPr>
            <a:endParaRPr lang="it-IT" dirty="0" smtClean="0"/>
          </a:p>
          <a:p>
            <a:pPr algn="ctr">
              <a:buFont typeface="Wingdings" pitchFamily="2" charset="2"/>
              <a:buChar char="Ø"/>
            </a:pPr>
            <a:r>
              <a:rPr lang="it-IT" dirty="0" smtClean="0"/>
              <a:t>Valida alternativa alla lezione stessa, in quanto la pratica discorsiva viene considerata da sé motore della conoscenza e dell’apprendimento.</a:t>
            </a:r>
            <a:endParaRPr lang="it-IT" dirty="0"/>
          </a:p>
        </p:txBody>
      </p:sp>
      <p:pic>
        <p:nvPicPr>
          <p:cNvPr id="6" name="Immagine 5" descr="Risultati immagini per dibattito"/>
          <p:cNvPicPr/>
          <p:nvPr/>
        </p:nvPicPr>
        <p:blipFill>
          <a:blip r:embed="rId2" cstate="print"/>
          <a:srcRect/>
          <a:stretch>
            <a:fillRect/>
          </a:stretch>
        </p:blipFill>
        <p:spPr bwMode="auto">
          <a:xfrm>
            <a:off x="6732240" y="260648"/>
            <a:ext cx="1870135" cy="14257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92D050"/>
                </a:solidFill>
              </a:rPr>
              <a:t>DISCUSSIONE</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lstStyle/>
          <a:p>
            <a:pPr algn="just">
              <a:buNone/>
            </a:pPr>
            <a:r>
              <a:rPr lang="it-IT" dirty="0" smtClean="0"/>
              <a:t>Il ruolo del </a:t>
            </a:r>
            <a:r>
              <a:rPr lang="it-IT" i="1" dirty="0" smtClean="0">
                <a:solidFill>
                  <a:srgbClr val="FFFF00"/>
                </a:solidFill>
              </a:rPr>
              <a:t>docente</a:t>
            </a:r>
            <a:r>
              <a:rPr lang="it-IT" i="1" dirty="0" smtClean="0">
                <a:solidFill>
                  <a:srgbClr val="FF0000"/>
                </a:solidFill>
              </a:rPr>
              <a:t> </a:t>
            </a:r>
            <a:r>
              <a:rPr lang="it-IT" dirty="0" smtClean="0"/>
              <a:t>può slittare da quello di istruttore a quello di </a:t>
            </a:r>
            <a:r>
              <a:rPr lang="it-IT" i="1" dirty="0" smtClean="0"/>
              <a:t>tutor-facilitatore </a:t>
            </a:r>
            <a:r>
              <a:rPr lang="it-IT" dirty="0" smtClean="0"/>
              <a:t>che non trasmette conoscenza, ma supporta lo studente in attività cognitive quali pensare, ragionare, argomentare.</a:t>
            </a:r>
            <a:endParaRPr lang="it-IT" i="1" dirty="0"/>
          </a:p>
        </p:txBody>
      </p:sp>
      <p:pic>
        <p:nvPicPr>
          <p:cNvPr id="6" name="Immagine 5" descr="Risultati immagini per docente"/>
          <p:cNvPicPr/>
          <p:nvPr/>
        </p:nvPicPr>
        <p:blipFill>
          <a:blip r:embed="rId2" cstate="print"/>
          <a:srcRect/>
          <a:stretch>
            <a:fillRect/>
          </a:stretch>
        </p:blipFill>
        <p:spPr bwMode="auto">
          <a:xfrm>
            <a:off x="3275856" y="4365104"/>
            <a:ext cx="3024336" cy="2278828"/>
          </a:xfrm>
          <a:prstGeom prst="rect">
            <a:avLst/>
          </a:prstGeom>
          <a:noFill/>
          <a:ln w="9525">
            <a:noFill/>
            <a:miter lim="800000"/>
            <a:headEnd/>
            <a:tailEnd/>
          </a:ln>
        </p:spPr>
      </p:pic>
      <p:pic>
        <p:nvPicPr>
          <p:cNvPr id="7" name="Immagine 6" descr="Risultati immagini per guida"/>
          <p:cNvPicPr/>
          <p:nvPr/>
        </p:nvPicPr>
        <p:blipFill>
          <a:blip r:embed="rId3" cstate="print"/>
          <a:srcRect/>
          <a:stretch>
            <a:fillRect/>
          </a:stretch>
        </p:blipFill>
        <p:spPr bwMode="auto">
          <a:xfrm>
            <a:off x="6516216" y="188640"/>
            <a:ext cx="2267744" cy="151216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92D050"/>
                </a:solidFill>
              </a:rPr>
              <a:t>DISCUSSIONE</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lstStyle/>
          <a:p>
            <a:pPr algn="just">
              <a:buNone/>
            </a:pPr>
            <a:r>
              <a:rPr lang="it-IT" dirty="0" smtClean="0"/>
              <a:t>La </a:t>
            </a:r>
            <a:r>
              <a:rPr lang="it-IT" dirty="0" smtClean="0">
                <a:solidFill>
                  <a:srgbClr val="FFFF00"/>
                </a:solidFill>
                <a:latin typeface="Arial Black" pitchFamily="34" charset="0"/>
              </a:rPr>
              <a:t>Discussione </a:t>
            </a:r>
            <a:r>
              <a:rPr lang="it-IT" dirty="0" smtClean="0"/>
              <a:t>in una classe o in un gruppo è fondamentale:</a:t>
            </a:r>
          </a:p>
          <a:p>
            <a:pPr algn="just">
              <a:buFont typeface="Wingdings" pitchFamily="2" charset="2"/>
              <a:buChar char="§"/>
            </a:pPr>
            <a:endParaRPr lang="it-IT" dirty="0" smtClean="0"/>
          </a:p>
          <a:p>
            <a:pPr algn="just">
              <a:buFont typeface="Wingdings" pitchFamily="2" charset="2"/>
              <a:buChar char="§"/>
            </a:pPr>
            <a:r>
              <a:rPr lang="it-IT" dirty="0" smtClean="0"/>
              <a:t>Sul piano </a:t>
            </a:r>
            <a:r>
              <a:rPr lang="it-IT" i="1" u="sng" dirty="0" smtClean="0">
                <a:solidFill>
                  <a:srgbClr val="FFFF00"/>
                </a:solidFill>
              </a:rPr>
              <a:t>Cognitivo</a:t>
            </a:r>
            <a:r>
              <a:rPr lang="it-IT" dirty="0" smtClean="0"/>
              <a:t> in quanto consente agli alunni di confrontare criticamente punti di vista differenti;</a:t>
            </a:r>
          </a:p>
          <a:p>
            <a:pPr algn="just">
              <a:buFont typeface="Wingdings" pitchFamily="2" charset="2"/>
              <a:buChar char="§"/>
            </a:pPr>
            <a:r>
              <a:rPr lang="it-IT" dirty="0" smtClean="0"/>
              <a:t>Sul piano </a:t>
            </a:r>
            <a:r>
              <a:rPr lang="it-IT" i="1" u="sng" dirty="0" smtClean="0">
                <a:solidFill>
                  <a:srgbClr val="FFFF00"/>
                </a:solidFill>
              </a:rPr>
              <a:t>Relazionale</a:t>
            </a:r>
            <a:r>
              <a:rPr lang="it-IT" dirty="0" smtClean="0"/>
              <a:t> permette di imparare ad interagire e rispettare le regole comuni.</a:t>
            </a:r>
            <a:endParaRPr lang="it-IT"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92D050"/>
                </a:solidFill>
              </a:rPr>
              <a:t>DISCUSSIONE</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lstStyle/>
          <a:p>
            <a:pPr algn="just">
              <a:buNone/>
            </a:pPr>
            <a:r>
              <a:rPr lang="it-IT" dirty="0" smtClean="0"/>
              <a:t>Nei contesti </a:t>
            </a:r>
            <a:r>
              <a:rPr lang="it-IT" i="1" dirty="0" smtClean="0">
                <a:solidFill>
                  <a:srgbClr val="FFFF00"/>
                </a:solidFill>
              </a:rPr>
              <a:t>extrascolastici</a:t>
            </a:r>
            <a:r>
              <a:rPr lang="it-IT" dirty="0" smtClean="0"/>
              <a:t> la </a:t>
            </a:r>
            <a:r>
              <a:rPr lang="it-IT" b="1" dirty="0" smtClean="0">
                <a:latin typeface="Arial Black" pitchFamily="34" charset="0"/>
              </a:rPr>
              <a:t>Discussione</a:t>
            </a:r>
            <a:r>
              <a:rPr lang="it-IT" dirty="0" smtClean="0"/>
              <a:t> è il principale strumento con cui viene generata nuova conoscenza e, attraverso la quale, intere realtà organizzative crescono e si trasformano.</a:t>
            </a:r>
            <a:endParaRPr lang="it-IT" dirty="0"/>
          </a:p>
        </p:txBody>
      </p:sp>
      <p:pic>
        <p:nvPicPr>
          <p:cNvPr id="6" name="Immagine 5" descr="Risultati immagini per organizzazioni"/>
          <p:cNvPicPr/>
          <p:nvPr/>
        </p:nvPicPr>
        <p:blipFill>
          <a:blip r:embed="rId2" cstate="print"/>
          <a:srcRect/>
          <a:stretch>
            <a:fillRect/>
          </a:stretch>
        </p:blipFill>
        <p:spPr bwMode="auto">
          <a:xfrm>
            <a:off x="3563888" y="4005064"/>
            <a:ext cx="4176464" cy="208005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92D050"/>
                </a:solidFill>
              </a:rPr>
              <a:t>DISCUSSIONE</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normAutofit/>
          </a:bodyPr>
          <a:lstStyle/>
          <a:p>
            <a:pPr algn="ctr">
              <a:buNone/>
            </a:pPr>
            <a:r>
              <a:rPr lang="it-IT" dirty="0" smtClean="0">
                <a:solidFill>
                  <a:srgbClr val="FFFF00"/>
                </a:solidFill>
              </a:rPr>
              <a:t>Attuazione Pratica</a:t>
            </a:r>
          </a:p>
          <a:p>
            <a:pPr algn="ctr">
              <a:buNone/>
            </a:pPr>
            <a:r>
              <a:rPr lang="it-IT" dirty="0" smtClean="0"/>
              <a:t>Per rendere produttiva la discussione è opportuno: </a:t>
            </a:r>
          </a:p>
          <a:p>
            <a:pPr marL="514350" indent="-514350">
              <a:buFont typeface="+mj-lt"/>
              <a:buAutoNum type="arabicPeriod"/>
            </a:pPr>
            <a:r>
              <a:rPr lang="it-IT" dirty="0" smtClean="0"/>
              <a:t>un attento controllo da parte del docente o di un coordinatore su quantità e pertinenza dei singoli apporti;</a:t>
            </a:r>
          </a:p>
          <a:p>
            <a:pPr marL="514350" indent="-514350">
              <a:buFont typeface="+mj-lt"/>
              <a:buAutoNum type="arabicPeriod"/>
            </a:pPr>
            <a:r>
              <a:rPr lang="it-IT" dirty="0" smtClean="0"/>
              <a:t>un attento controllo su toni, relazioni e atteggiamenti all’interno del gruppo.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lstStyle/>
          <a:p>
            <a:r>
              <a:rPr lang="it-IT" i="1" dirty="0" smtClean="0">
                <a:solidFill>
                  <a:schemeClr val="accent3">
                    <a:lumMod val="75000"/>
                  </a:schemeClr>
                </a:solidFill>
              </a:rPr>
              <a:t>COOPERATIVE LEARNING</a:t>
            </a:r>
            <a:endParaRPr lang="it-IT" i="1" dirty="0">
              <a:solidFill>
                <a:schemeClr val="accent3">
                  <a:lumMod val="75000"/>
                </a:schemeClr>
              </a:solidFill>
            </a:endParaRPr>
          </a:p>
        </p:txBody>
      </p:sp>
      <p:sp>
        <p:nvSpPr>
          <p:cNvPr id="5" name="Segnaposto contenuto 4"/>
          <p:cNvSpPr>
            <a:spLocks noGrp="1"/>
          </p:cNvSpPr>
          <p:nvPr>
            <p:ph idx="1"/>
          </p:nvPr>
        </p:nvSpPr>
        <p:spPr>
          <a:solidFill>
            <a:schemeClr val="bg2">
              <a:lumMod val="75000"/>
            </a:schemeClr>
          </a:solidFill>
        </p:spPr>
        <p:txBody>
          <a:bodyPr/>
          <a:lstStyle/>
          <a:p>
            <a:pPr algn="ctr">
              <a:buFont typeface="Wingdings" pitchFamily="2" charset="2"/>
              <a:buChar char="v"/>
            </a:pPr>
            <a:r>
              <a:rPr lang="it-IT" dirty="0" smtClean="0"/>
              <a:t>Questo tipo di </a:t>
            </a:r>
            <a:r>
              <a:rPr lang="it-IT" i="1" dirty="0" smtClean="0">
                <a:solidFill>
                  <a:srgbClr val="FF0000"/>
                </a:solidFill>
              </a:rPr>
              <a:t>strategia </a:t>
            </a:r>
            <a:r>
              <a:rPr lang="it-IT" dirty="0" smtClean="0"/>
              <a:t>prevede, quindi, situazioni di apprendimento individuale che si determinano come conseguenza di attività svolte in gruppo.</a:t>
            </a:r>
          </a:p>
          <a:p>
            <a:pPr algn="ctr">
              <a:buNone/>
            </a:pPr>
            <a:r>
              <a:rPr lang="it-IT" dirty="0" smtClean="0"/>
              <a:t>Attività di gruppo           Apprendimento     						 individuale</a:t>
            </a:r>
          </a:p>
          <a:p>
            <a:pPr>
              <a:buNone/>
            </a:pPr>
            <a:endParaRPr lang="it-IT" dirty="0" smtClean="0"/>
          </a:p>
          <a:p>
            <a:pPr>
              <a:buNone/>
            </a:pPr>
            <a:endParaRPr lang="it-IT" dirty="0"/>
          </a:p>
        </p:txBody>
      </p:sp>
      <p:pic>
        <p:nvPicPr>
          <p:cNvPr id="7" name="Immagine 6" descr="Immagine correlata"/>
          <p:cNvPicPr/>
          <p:nvPr/>
        </p:nvPicPr>
        <p:blipFill>
          <a:blip r:embed="rId2" cstate="print"/>
          <a:srcRect/>
          <a:stretch>
            <a:fillRect/>
          </a:stretch>
        </p:blipFill>
        <p:spPr bwMode="auto">
          <a:xfrm>
            <a:off x="251520" y="4437112"/>
            <a:ext cx="3131840" cy="1772816"/>
          </a:xfrm>
          <a:prstGeom prst="rect">
            <a:avLst/>
          </a:prstGeom>
          <a:noFill/>
          <a:ln w="9525">
            <a:noFill/>
            <a:miter lim="800000"/>
            <a:headEnd/>
            <a:tailEnd/>
          </a:ln>
        </p:spPr>
      </p:pic>
      <p:sp>
        <p:nvSpPr>
          <p:cNvPr id="6" name="Freccia a destra 5"/>
          <p:cNvSpPr/>
          <p:nvPr/>
        </p:nvSpPr>
        <p:spPr>
          <a:xfrm>
            <a:off x="4067944" y="3789040"/>
            <a:ext cx="576064"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descr="Risultati immagini per studio individuale"/>
          <p:cNvPicPr/>
          <p:nvPr/>
        </p:nvPicPr>
        <p:blipFill>
          <a:blip r:embed="rId3" cstate="print"/>
          <a:srcRect l="10951" r="22069" b="18752"/>
          <a:stretch>
            <a:fillRect/>
          </a:stretch>
        </p:blipFill>
        <p:spPr bwMode="auto">
          <a:xfrm>
            <a:off x="4644008" y="4869160"/>
            <a:ext cx="2943150" cy="198884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92D050"/>
                </a:solidFill>
              </a:rPr>
              <a:t>DISCUSSIONE</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normAutofit fontScale="85000" lnSpcReduction="10000"/>
          </a:bodyPr>
          <a:lstStyle/>
          <a:p>
            <a:pPr algn="just">
              <a:buFont typeface="Wingdings" pitchFamily="2" charset="2"/>
              <a:buChar char="Ø"/>
            </a:pPr>
            <a:r>
              <a:rPr lang="it-IT" dirty="0" smtClean="0"/>
              <a:t>Una </a:t>
            </a:r>
            <a:r>
              <a:rPr lang="it-IT" dirty="0" smtClean="0">
                <a:latin typeface="Bauhaus 93" pitchFamily="82" charset="0"/>
              </a:rPr>
              <a:t>discussione</a:t>
            </a:r>
            <a:r>
              <a:rPr lang="it-IT" dirty="0" smtClean="0"/>
              <a:t> su un problema o una situazione conoscitiva in un certo ambito disciplinare può essere attivata dall’</a:t>
            </a:r>
            <a:r>
              <a:rPr lang="it-IT" dirty="0" smtClean="0">
                <a:solidFill>
                  <a:srgbClr val="FFFF00"/>
                </a:solidFill>
              </a:rPr>
              <a:t>insegnante</a:t>
            </a:r>
            <a:r>
              <a:rPr lang="it-IT" dirty="0" smtClean="0">
                <a:solidFill>
                  <a:srgbClr val="FF0000"/>
                </a:solidFill>
              </a:rPr>
              <a:t> </a:t>
            </a:r>
            <a:r>
              <a:rPr lang="it-IT" dirty="0" smtClean="0"/>
              <a:t>o da un coordinatore.</a:t>
            </a:r>
          </a:p>
          <a:p>
            <a:pPr algn="just">
              <a:buFont typeface="Wingdings" pitchFamily="2" charset="2"/>
              <a:buChar char="Ø"/>
            </a:pPr>
            <a:r>
              <a:rPr lang="it-IT" dirty="0" smtClean="0"/>
              <a:t>L’avvio dovrebbe essere caratterizzato da brevi </a:t>
            </a:r>
            <a:r>
              <a:rPr lang="it-IT" dirty="0" smtClean="0">
                <a:solidFill>
                  <a:srgbClr val="FFFF00"/>
                </a:solidFill>
              </a:rPr>
              <a:t>domande-stimolo</a:t>
            </a:r>
            <a:r>
              <a:rPr lang="it-IT" dirty="0" smtClean="0"/>
              <a:t> accompagnate dall’invito agli studenti a esprimere quello che pensano, conoscono o ritengono di poter dire sull’argomento. </a:t>
            </a:r>
          </a:p>
          <a:p>
            <a:pPr algn="just">
              <a:buFont typeface="Wingdings" pitchFamily="2" charset="2"/>
              <a:buChar char="Ø"/>
            </a:pPr>
            <a:r>
              <a:rPr lang="it-IT" dirty="0" smtClean="0"/>
              <a:t>Chi coordina deve quindi operare affinché tutti abbiano la possibilità d’intervenire rispettando il proprio </a:t>
            </a:r>
            <a:r>
              <a:rPr lang="it-IT" dirty="0" smtClean="0">
                <a:solidFill>
                  <a:srgbClr val="FFFF00"/>
                </a:solidFill>
              </a:rPr>
              <a:t>turno </a:t>
            </a:r>
            <a:r>
              <a:rPr lang="it-IT" dirty="0" smtClean="0"/>
              <a:t>e le </a:t>
            </a:r>
            <a:r>
              <a:rPr lang="it-IT" dirty="0" smtClean="0">
                <a:solidFill>
                  <a:srgbClr val="FFFF00"/>
                </a:solidFill>
              </a:rPr>
              <a:t>idee </a:t>
            </a:r>
            <a:r>
              <a:rPr lang="it-IT" dirty="0" smtClean="0"/>
              <a:t>altrui.</a:t>
            </a:r>
          </a:p>
          <a:p>
            <a:pPr>
              <a:buNone/>
            </a:pPr>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fontScale="90000"/>
          </a:bodyPr>
          <a:lstStyle/>
          <a:p>
            <a:r>
              <a:rPr lang="it-IT" b="1" dirty="0" smtClean="0">
                <a:solidFill>
                  <a:srgbClr val="92D050"/>
                </a:solidFill>
              </a:rPr>
              <a:t>DISCUSSIONE</a:t>
            </a:r>
            <a:br>
              <a:rPr lang="it-IT" b="1" dirty="0" smtClean="0">
                <a:solidFill>
                  <a:srgbClr val="92D050"/>
                </a:solidFill>
              </a:rPr>
            </a:br>
            <a:r>
              <a:rPr lang="it-IT" b="1" dirty="0" smtClean="0">
                <a:solidFill>
                  <a:schemeClr val="bg2">
                    <a:lumMod val="40000"/>
                    <a:lumOff val="60000"/>
                  </a:schemeClr>
                </a:solidFill>
              </a:rPr>
              <a:t>Brainstorming</a:t>
            </a:r>
            <a:endParaRPr lang="it-IT" b="1" dirty="0">
              <a:solidFill>
                <a:schemeClr val="bg2">
                  <a:lumMod val="40000"/>
                  <a:lumOff val="60000"/>
                </a:schemeClr>
              </a:solidFill>
            </a:endParaRPr>
          </a:p>
        </p:txBody>
      </p:sp>
      <p:sp>
        <p:nvSpPr>
          <p:cNvPr id="5" name="Segnaposto contenuto 4"/>
          <p:cNvSpPr>
            <a:spLocks noGrp="1"/>
          </p:cNvSpPr>
          <p:nvPr>
            <p:ph idx="1"/>
          </p:nvPr>
        </p:nvSpPr>
        <p:spPr>
          <a:ln>
            <a:solidFill>
              <a:schemeClr val="accent6">
                <a:lumMod val="50000"/>
              </a:schemeClr>
            </a:solidFill>
          </a:ln>
        </p:spPr>
        <p:txBody>
          <a:bodyPr>
            <a:normAutofit fontScale="77500" lnSpcReduction="20000"/>
          </a:bodyPr>
          <a:lstStyle/>
          <a:p>
            <a:pPr algn="ctr">
              <a:buNone/>
            </a:pPr>
            <a:r>
              <a:rPr lang="it-IT" dirty="0" smtClean="0"/>
              <a:t>Un esempio di </a:t>
            </a:r>
            <a:r>
              <a:rPr lang="it-IT" b="1" dirty="0" smtClean="0"/>
              <a:t>strategia</a:t>
            </a:r>
            <a:r>
              <a:rPr lang="it-IT" dirty="0" smtClean="0"/>
              <a:t> di </a:t>
            </a:r>
            <a:r>
              <a:rPr lang="it-IT" b="1" dirty="0" smtClean="0"/>
              <a:t>Discussione</a:t>
            </a:r>
            <a:r>
              <a:rPr lang="it-IT" dirty="0" smtClean="0"/>
              <a:t> è rappresentata dal </a:t>
            </a:r>
            <a:r>
              <a:rPr lang="it-IT" sz="3600" dirty="0" smtClean="0">
                <a:solidFill>
                  <a:srgbClr val="FFFF00"/>
                </a:solidFill>
                <a:latin typeface="Arial Black" pitchFamily="34" charset="0"/>
              </a:rPr>
              <a:t>Brainstorming</a:t>
            </a:r>
            <a:r>
              <a:rPr lang="it-IT" dirty="0" smtClean="0">
                <a:solidFill>
                  <a:srgbClr val="FF0000"/>
                </a:solidFill>
                <a:latin typeface="Bauhaus 93" pitchFamily="82" charset="0"/>
              </a:rPr>
              <a:t> </a:t>
            </a:r>
            <a:r>
              <a:rPr lang="it-IT" dirty="0" smtClean="0">
                <a:latin typeface="+mj-lt"/>
              </a:rPr>
              <a:t>(che significa letteralmente tempesta di cervelli)</a:t>
            </a:r>
          </a:p>
          <a:p>
            <a:pPr algn="ctr">
              <a:buNone/>
            </a:pPr>
            <a:r>
              <a:rPr lang="it-IT" dirty="0" smtClean="0"/>
              <a:t>È una tecnica che nasce per elaborare diversi concetti che possono nascere spontaneamente intorno ad un tema:</a:t>
            </a:r>
          </a:p>
          <a:p>
            <a:pPr marL="514350" indent="-514350">
              <a:buFont typeface="+mj-lt"/>
              <a:buAutoNum type="arabicPeriod"/>
            </a:pPr>
            <a:r>
              <a:rPr lang="it-IT" i="1" dirty="0" smtClean="0"/>
              <a:t>Nel Brainstorming ogni persona è stimolata a produrre quante più idee possibili verso un determinato tema/problema;</a:t>
            </a:r>
          </a:p>
          <a:p>
            <a:pPr marL="514350" indent="-514350">
              <a:buFont typeface="+mj-lt"/>
              <a:buAutoNum type="arabicPeriod"/>
            </a:pPr>
            <a:r>
              <a:rPr lang="it-IT" i="1" dirty="0" smtClean="0"/>
              <a:t>Ogni pensiero viene registrato e poi discusso all’interno del gruppo;</a:t>
            </a:r>
          </a:p>
          <a:p>
            <a:pPr marL="514350" indent="-514350">
              <a:buFont typeface="+mj-lt"/>
              <a:buAutoNum type="arabicPeriod"/>
            </a:pPr>
            <a:r>
              <a:rPr lang="it-IT" i="1" dirty="0" smtClean="0"/>
              <a:t>Successivamente viene eseguita una cernita delle idee che per il gruppo appaiono maggiormente adeguate ed efficaci per quel tema o problema.</a:t>
            </a:r>
            <a:endParaRPr lang="it-IT" i="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bg2">
              <a:lumMod val="50000"/>
            </a:schemeClr>
          </a:solidFill>
        </p:spPr>
        <p:txBody>
          <a:bodyPr>
            <a:normAutofit/>
          </a:bodyPr>
          <a:lstStyle/>
          <a:p>
            <a:r>
              <a:rPr lang="it-IT" b="1" dirty="0" smtClean="0">
                <a:solidFill>
                  <a:srgbClr val="92D050"/>
                </a:solidFill>
              </a:rPr>
              <a:t>DISCUSSIONE</a:t>
            </a:r>
            <a:endParaRPr lang="it-IT" b="1" dirty="0">
              <a:solidFill>
                <a:schemeClr val="accent5">
                  <a:lumMod val="50000"/>
                </a:schemeClr>
              </a:solidFill>
            </a:endParaRPr>
          </a:p>
        </p:txBody>
      </p:sp>
      <p:sp>
        <p:nvSpPr>
          <p:cNvPr id="5" name="Segnaposto contenuto 4"/>
          <p:cNvSpPr>
            <a:spLocks noGrp="1"/>
          </p:cNvSpPr>
          <p:nvPr>
            <p:ph idx="1"/>
          </p:nvPr>
        </p:nvSpPr>
        <p:spPr>
          <a:ln>
            <a:solidFill>
              <a:schemeClr val="accent6">
                <a:lumMod val="50000"/>
              </a:schemeClr>
            </a:solidFill>
          </a:ln>
        </p:spPr>
        <p:txBody>
          <a:bodyPr/>
          <a:lstStyle/>
          <a:p>
            <a:pPr>
              <a:buNone/>
            </a:pPr>
            <a:r>
              <a:rPr lang="it-IT" i="1" dirty="0" smtClean="0"/>
              <a:t>In conclusione …</a:t>
            </a:r>
          </a:p>
          <a:p>
            <a:pPr algn="just">
              <a:buNone/>
            </a:pPr>
            <a:r>
              <a:rPr lang="it-IT" i="1" dirty="0" smtClean="0"/>
              <a:t>Se opportunamente regolata la </a:t>
            </a:r>
            <a:r>
              <a:rPr lang="it-IT" i="1" dirty="0" smtClean="0">
                <a:solidFill>
                  <a:srgbClr val="FFFF00"/>
                </a:solidFill>
                <a:latin typeface="Arial Black" pitchFamily="34" charset="0"/>
              </a:rPr>
              <a:t>Discussione</a:t>
            </a:r>
            <a:r>
              <a:rPr lang="it-IT" i="1" dirty="0" smtClean="0"/>
              <a:t> consente il coinvolgimento degli studenti, rende attiva l’esperienza educativa e facilita i processi di riflessione, confronto, capacità di ascolto ed autocontrollo.</a:t>
            </a:r>
            <a:endParaRPr lang="it-IT" i="1" dirty="0"/>
          </a:p>
        </p:txBody>
      </p:sp>
      <p:pic>
        <p:nvPicPr>
          <p:cNvPr id="6" name="Immagine 5" descr="Immagine correlata"/>
          <p:cNvPicPr/>
          <p:nvPr/>
        </p:nvPicPr>
        <p:blipFill>
          <a:blip r:embed="rId2" cstate="print"/>
          <a:srcRect/>
          <a:stretch>
            <a:fillRect/>
          </a:stretch>
        </p:blipFill>
        <p:spPr bwMode="auto">
          <a:xfrm>
            <a:off x="5292080" y="4509120"/>
            <a:ext cx="2736304" cy="208823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894" t="50000"/>
          <a:stretch/>
        </p:blipFill>
        <p:spPr bwMode="auto">
          <a:xfrm>
            <a:off x="5652120" y="2924944"/>
            <a:ext cx="3150829" cy="289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18" y="1772815"/>
            <a:ext cx="4515321" cy="4835853"/>
          </a:xfrm>
          <a:prstGeom prst="rect">
            <a:avLst/>
          </a:prstGeom>
        </p:spPr>
      </p:pic>
      <p:sp>
        <p:nvSpPr>
          <p:cNvPr id="5"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6"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200" dirty="0" smtClean="0">
                <a:solidFill>
                  <a:schemeClr val="bg1"/>
                </a:solidFill>
              </a:rPr>
              <a:t>INCLUSIONE</a:t>
            </a:r>
            <a:endParaRPr lang="it-IT" altLang="it-IT" sz="3200" i="1" dirty="0" smtClean="0">
              <a:solidFill>
                <a:schemeClr val="bg1"/>
              </a:solidFill>
            </a:endParaRPr>
          </a:p>
        </p:txBody>
      </p:sp>
    </p:spTree>
    <p:extLst>
      <p:ext uri="{BB962C8B-B14F-4D97-AF65-F5344CB8AC3E}">
        <p14:creationId xmlns:p14="http://schemas.microsoft.com/office/powerpoint/2010/main" val="4256214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4300061"/>
            <a:ext cx="8424936" cy="2123658"/>
          </a:xfrm>
          <a:prstGeom prst="rect">
            <a:avLst/>
          </a:prstGeom>
        </p:spPr>
        <p:txBody>
          <a:bodyPr wrap="square">
            <a:spAutoFit/>
          </a:bodyPr>
          <a:lstStyle/>
          <a:p>
            <a:pPr algn="just"/>
            <a:r>
              <a:rPr lang="it-IT" sz="2400" b="1" dirty="0">
                <a:solidFill>
                  <a:srgbClr val="C00000"/>
                </a:solidFill>
              </a:rPr>
              <a:t>Didattica inclusiva/Didattica integrativa</a:t>
            </a:r>
          </a:p>
          <a:p>
            <a:pPr marL="285750" indent="-285750" algn="just">
              <a:buFont typeface="Wingdings" panose="05000000000000000000" pitchFamily="2" charset="2"/>
              <a:buChar char="v"/>
            </a:pPr>
            <a:r>
              <a:rPr lang="it-IT" b="1" dirty="0" smtClean="0"/>
              <a:t>L’Inclusione </a:t>
            </a:r>
            <a:r>
              <a:rPr lang="it-IT" dirty="0"/>
              <a:t>si differenzia dall’i</a:t>
            </a:r>
            <a:r>
              <a:rPr lang="it-IT" b="1" dirty="0"/>
              <a:t>ntegrazione </a:t>
            </a:r>
            <a:r>
              <a:rPr lang="it-IT" dirty="0"/>
              <a:t>in quanto </a:t>
            </a:r>
            <a:r>
              <a:rPr lang="it-IT" b="1" dirty="0" smtClean="0"/>
              <a:t>l’attenzione viene </a:t>
            </a:r>
            <a:r>
              <a:rPr lang="it-IT" b="1" dirty="0"/>
              <a:t>rivolta a tutti gli alunni della </a:t>
            </a:r>
            <a:r>
              <a:rPr lang="it-IT" b="1" dirty="0" smtClean="0"/>
              <a:t>scuola</a:t>
            </a:r>
            <a:r>
              <a:rPr lang="it-IT" dirty="0" smtClean="0"/>
              <a:t>.</a:t>
            </a:r>
          </a:p>
          <a:p>
            <a:pPr marL="285750" indent="-285750" algn="just">
              <a:buFont typeface="Wingdings" panose="05000000000000000000" pitchFamily="2" charset="2"/>
              <a:buChar char="v"/>
            </a:pPr>
            <a:r>
              <a:rPr lang="it-IT" dirty="0" smtClean="0"/>
              <a:t>Il </a:t>
            </a:r>
            <a:r>
              <a:rPr lang="it-IT" dirty="0"/>
              <a:t>costrutto </a:t>
            </a:r>
            <a:r>
              <a:rPr lang="it-IT" b="1" dirty="0"/>
              <a:t>inclusione</a:t>
            </a:r>
            <a:r>
              <a:rPr lang="it-IT" dirty="0"/>
              <a:t>, infatti, non si riferisce soltanto agli </a:t>
            </a:r>
            <a:r>
              <a:rPr lang="it-IT" dirty="0" smtClean="0"/>
              <a:t>alunni con </a:t>
            </a:r>
            <a:r>
              <a:rPr lang="it-IT" dirty="0"/>
              <a:t>disabilità o agli alunni con bisogni educativi speciali, </a:t>
            </a:r>
            <a:r>
              <a:rPr lang="it-IT" dirty="0" smtClean="0"/>
              <a:t>ma </a:t>
            </a:r>
            <a:r>
              <a:rPr lang="it-IT" b="1" dirty="0" smtClean="0"/>
              <a:t>prende </a:t>
            </a:r>
            <a:r>
              <a:rPr lang="it-IT" b="1" dirty="0"/>
              <a:t>in carico l’insieme delle </a:t>
            </a:r>
            <a:r>
              <a:rPr lang="it-IT" b="1" dirty="0" smtClean="0"/>
              <a:t>differenze presenti </a:t>
            </a:r>
            <a:r>
              <a:rPr lang="it-IT" b="1" dirty="0"/>
              <a:t>nella </a:t>
            </a:r>
            <a:r>
              <a:rPr lang="it-IT" b="1" dirty="0" smtClean="0"/>
              <a:t>classe</a:t>
            </a:r>
            <a:r>
              <a:rPr lang="it-IT" dirty="0" smtClean="0"/>
              <a:t>,  comprendendo </a:t>
            </a:r>
            <a:r>
              <a:rPr lang="it-IT" dirty="0"/>
              <a:t>anche gli alunni definiti “normali</a:t>
            </a:r>
            <a:r>
              <a:rPr lang="it-IT" dirty="0" smtClean="0"/>
              <a:t>”.</a:t>
            </a:r>
          </a:p>
          <a:p>
            <a:pPr marL="285750" indent="-285750" algn="just">
              <a:buFont typeface="Wingdings" panose="05000000000000000000" pitchFamily="2" charset="2"/>
              <a:buChar char="v"/>
            </a:pPr>
            <a:r>
              <a:rPr lang="it-IT" dirty="0" smtClean="0"/>
              <a:t>La </a:t>
            </a:r>
            <a:r>
              <a:rPr lang="it-IT" b="1" dirty="0"/>
              <a:t>didattica inclusiva </a:t>
            </a:r>
            <a:r>
              <a:rPr lang="it-IT" dirty="0"/>
              <a:t>persegue il fine di valorizzare le differenze</a:t>
            </a:r>
          </a:p>
        </p:txBody>
      </p:sp>
      <p:sp>
        <p:nvSpPr>
          <p:cNvPr id="4" name="AutoShape 6"/>
          <p:cNvSpPr>
            <a:spLocks noChangeArrowheads="1"/>
          </p:cNvSpPr>
          <p:nvPr/>
        </p:nvSpPr>
        <p:spPr bwMode="auto">
          <a:xfrm>
            <a:off x="4284663" y="1484684"/>
            <a:ext cx="288925" cy="936625"/>
          </a:xfrm>
          <a:prstGeom prst="curvedRightArrow">
            <a:avLst>
              <a:gd name="adj1" fmla="val 64835"/>
              <a:gd name="adj2" fmla="val 129670"/>
              <a:gd name="adj3" fmla="val 33333"/>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Font typeface="Arial"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charset="0"/>
              <a:buChar char="•"/>
              <a:defRPr sz="2000">
                <a:solidFill>
                  <a:schemeClr val="tx2"/>
                </a:solidFill>
                <a:latin typeface="Century Gothic" pitchFamily="34" charset="0"/>
              </a:defRPr>
            </a:lvl2pPr>
            <a:lvl3pPr marL="1143000" indent="-228600" eaLnBrk="0" hangingPunct="0">
              <a:spcBef>
                <a:spcPct val="20000"/>
              </a:spcBef>
              <a:buClr>
                <a:srgbClr val="B5AE53"/>
              </a:buClr>
              <a:buFont typeface="Arial" charset="0"/>
              <a:buChar char="•"/>
              <a:defRPr>
                <a:solidFill>
                  <a:schemeClr val="tx2"/>
                </a:solidFill>
                <a:latin typeface="Century Gothic" pitchFamily="34" charset="0"/>
              </a:defRPr>
            </a:lvl3pPr>
            <a:lvl4pPr marL="1600200" indent="-228600" eaLnBrk="0" hangingPunct="0">
              <a:spcBef>
                <a:spcPct val="20000"/>
              </a:spcBef>
              <a:buClr>
                <a:srgbClr val="848058"/>
              </a:buClr>
              <a:buFont typeface="Arial" charset="0"/>
              <a:buChar char="•"/>
              <a:defRPr sz="1600">
                <a:solidFill>
                  <a:schemeClr val="tx2"/>
                </a:solidFill>
                <a:latin typeface="Century Gothic" pitchFamily="34" charset="0"/>
              </a:defRPr>
            </a:lvl4pPr>
            <a:lvl5pPr marL="2057400" indent="-228600" eaLnBrk="0" hangingPunct="0">
              <a:spcBef>
                <a:spcPct val="20000"/>
              </a:spcBef>
              <a:buClr>
                <a:srgbClr val="E8B54D"/>
              </a:buClr>
              <a:buFont typeface="Arial"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9pPr>
          </a:lstStyle>
          <a:p>
            <a:pPr eaLnBrk="1" hangingPunct="1">
              <a:spcBef>
                <a:spcPct val="0"/>
              </a:spcBef>
              <a:buClrTx/>
              <a:buFontTx/>
              <a:buNone/>
            </a:pPr>
            <a:endParaRPr lang="it-IT" altLang="it-IT" sz="1800">
              <a:solidFill>
                <a:schemeClr val="tx1"/>
              </a:solidFill>
              <a:latin typeface="Verdana" pitchFamily="34" charset="0"/>
            </a:endParaRPr>
          </a:p>
        </p:txBody>
      </p:sp>
      <p:sp>
        <p:nvSpPr>
          <p:cNvPr id="5" name="Rectangle 7"/>
          <p:cNvSpPr>
            <a:spLocks noChangeArrowheads="1"/>
          </p:cNvSpPr>
          <p:nvPr/>
        </p:nvSpPr>
        <p:spPr bwMode="auto">
          <a:xfrm>
            <a:off x="4500563" y="1557709"/>
            <a:ext cx="4032250" cy="2519363"/>
          </a:xfrm>
          <a:prstGeom prst="rect">
            <a:avLst/>
          </a:prstGeom>
          <a:noFill/>
          <a:ln w="9525">
            <a:solidFill>
              <a:srgbClr val="FF6600"/>
            </a:solidFill>
            <a:prstDash val="dashDot"/>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69900" indent="-469900" eaLnBrk="0" hangingPunct="0">
              <a:spcBef>
                <a:spcPct val="20000"/>
              </a:spcBef>
              <a:buClr>
                <a:schemeClr val="accent1"/>
              </a:buClr>
              <a:buFont typeface="Arial" charset="0"/>
              <a:buChar char="•"/>
              <a:defRPr sz="2400">
                <a:solidFill>
                  <a:schemeClr val="tx2"/>
                </a:solidFill>
                <a:latin typeface="Century Gothic" pitchFamily="34" charset="0"/>
              </a:defRPr>
            </a:lvl1pPr>
            <a:lvl2pPr marL="908050" indent="-436563" eaLnBrk="0" hangingPunct="0">
              <a:spcBef>
                <a:spcPct val="20000"/>
              </a:spcBef>
              <a:buClr>
                <a:schemeClr val="accent2"/>
              </a:buClr>
              <a:buFont typeface="Arial" charset="0"/>
              <a:buChar char="•"/>
              <a:defRPr sz="2000">
                <a:solidFill>
                  <a:schemeClr val="tx2"/>
                </a:solidFill>
                <a:latin typeface="Century Gothic" pitchFamily="34" charset="0"/>
              </a:defRPr>
            </a:lvl2pPr>
            <a:lvl3pPr marL="1304925" indent="-395288" eaLnBrk="0" hangingPunct="0">
              <a:spcBef>
                <a:spcPct val="20000"/>
              </a:spcBef>
              <a:buClr>
                <a:srgbClr val="B5AE53"/>
              </a:buClr>
              <a:buFont typeface="Arial" charset="0"/>
              <a:buChar char="•"/>
              <a:defRPr>
                <a:solidFill>
                  <a:schemeClr val="tx2"/>
                </a:solidFill>
                <a:latin typeface="Century Gothic" pitchFamily="34" charset="0"/>
              </a:defRPr>
            </a:lvl3pPr>
            <a:lvl4pPr marL="1693863" indent="-387350" eaLnBrk="0" hangingPunct="0">
              <a:spcBef>
                <a:spcPct val="20000"/>
              </a:spcBef>
              <a:buClr>
                <a:srgbClr val="848058"/>
              </a:buClr>
              <a:buFont typeface="Arial" charset="0"/>
              <a:buChar char="•"/>
              <a:defRPr sz="1600">
                <a:solidFill>
                  <a:schemeClr val="tx2"/>
                </a:solidFill>
                <a:latin typeface="Century Gothic" pitchFamily="34" charset="0"/>
              </a:defRPr>
            </a:lvl4pPr>
            <a:lvl5pPr marL="2093913" indent="-398463" eaLnBrk="0" hangingPunct="0">
              <a:spcBef>
                <a:spcPct val="20000"/>
              </a:spcBef>
              <a:buClr>
                <a:srgbClr val="E8B54D"/>
              </a:buClr>
              <a:buFont typeface="Arial" charset="0"/>
              <a:buChar char="•"/>
              <a:defRPr sz="1600">
                <a:solidFill>
                  <a:schemeClr val="tx2"/>
                </a:solidFill>
                <a:latin typeface="Century Gothic" pitchFamily="34" charset="0"/>
              </a:defRPr>
            </a:lvl5pPr>
            <a:lvl6pPr marL="2551113" indent="-398463"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6pPr>
            <a:lvl7pPr marL="3008313" indent="-398463"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7pPr>
            <a:lvl8pPr marL="3465513" indent="-398463"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8pPr>
            <a:lvl9pPr marL="3922713" indent="-398463"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9pPr>
          </a:lstStyle>
          <a:p>
            <a:pPr algn="just" eaLnBrk="1" hangingPunct="1">
              <a:lnSpc>
                <a:spcPct val="150000"/>
              </a:lnSpc>
              <a:buClr>
                <a:schemeClr val="accent2"/>
              </a:buClr>
              <a:buFont typeface="Wingdings" pitchFamily="2" charset="2"/>
              <a:buNone/>
            </a:pPr>
            <a:r>
              <a:rPr lang="it-IT" altLang="it-IT" sz="1300" b="1" dirty="0">
                <a:solidFill>
                  <a:schemeClr val="tx1"/>
                </a:solidFill>
                <a:latin typeface="Verdana" pitchFamily="34" charset="0"/>
              </a:rPr>
              <a:t>PROCESSO INTENZIONALE</a:t>
            </a:r>
          </a:p>
          <a:p>
            <a:pPr algn="just" eaLnBrk="1" hangingPunct="1">
              <a:spcBef>
                <a:spcPct val="0"/>
              </a:spcBef>
              <a:buClr>
                <a:schemeClr val="accent2"/>
              </a:buClr>
              <a:buFont typeface="Wingdings" pitchFamily="2" charset="2"/>
              <a:buNone/>
            </a:pPr>
            <a:r>
              <a:rPr lang="it-IT" altLang="it-IT" sz="1300" b="1" i="1" dirty="0">
                <a:solidFill>
                  <a:srgbClr val="FF9900"/>
                </a:solidFill>
                <a:latin typeface="Verdana" pitchFamily="34" charset="0"/>
              </a:rPr>
              <a:t>che esprime:</a:t>
            </a:r>
          </a:p>
          <a:p>
            <a:pPr algn="just" eaLnBrk="1" hangingPunct="1">
              <a:spcBef>
                <a:spcPct val="0"/>
              </a:spcBef>
              <a:buClr>
                <a:schemeClr val="accent2"/>
              </a:buClr>
              <a:buFont typeface="Wingdings" pitchFamily="2" charset="2"/>
              <a:buChar char="o"/>
            </a:pPr>
            <a:r>
              <a:rPr lang="it-IT" altLang="it-IT" sz="1300" dirty="0">
                <a:solidFill>
                  <a:schemeClr val="tx1"/>
                </a:solidFill>
                <a:latin typeface="Verdana" pitchFamily="34" charset="0"/>
              </a:rPr>
              <a:t>un </a:t>
            </a:r>
            <a:r>
              <a:rPr lang="it-IT" altLang="it-IT" sz="1300" b="1" i="1" dirty="0">
                <a:solidFill>
                  <a:schemeClr val="tx1"/>
                </a:solidFill>
                <a:latin typeface="Verdana" pitchFamily="34" charset="0"/>
              </a:rPr>
              <a:t>Diritto</a:t>
            </a:r>
            <a:r>
              <a:rPr lang="it-IT" altLang="it-IT" sz="1300" dirty="0">
                <a:solidFill>
                  <a:schemeClr val="tx1"/>
                </a:solidFill>
                <a:latin typeface="Verdana" pitchFamily="34" charset="0"/>
              </a:rPr>
              <a:t> e come tale è esigibile e certo</a:t>
            </a:r>
          </a:p>
          <a:p>
            <a:pPr algn="just" eaLnBrk="1" hangingPunct="1">
              <a:spcBef>
                <a:spcPct val="0"/>
              </a:spcBef>
              <a:buClr>
                <a:schemeClr val="accent2"/>
              </a:buClr>
              <a:buFont typeface="Wingdings" pitchFamily="2" charset="2"/>
              <a:buChar char="o"/>
            </a:pPr>
            <a:r>
              <a:rPr lang="it-IT" altLang="it-IT" sz="1300" dirty="0">
                <a:solidFill>
                  <a:schemeClr val="tx1"/>
                </a:solidFill>
                <a:latin typeface="Verdana" pitchFamily="34" charset="0"/>
              </a:rPr>
              <a:t>una </a:t>
            </a:r>
            <a:r>
              <a:rPr lang="it-IT" altLang="it-IT" sz="1300" b="1" i="1" dirty="0">
                <a:solidFill>
                  <a:schemeClr val="tx1"/>
                </a:solidFill>
                <a:latin typeface="Verdana" pitchFamily="34" charset="0"/>
              </a:rPr>
              <a:t>Tutela</a:t>
            </a:r>
            <a:r>
              <a:rPr lang="it-IT" altLang="it-IT" sz="1300" dirty="0">
                <a:solidFill>
                  <a:schemeClr val="tx1"/>
                </a:solidFill>
                <a:latin typeface="Verdana" pitchFamily="34" charset="0"/>
              </a:rPr>
              <a:t> della persona perché ogni individuo ha dei diritti aggiuntivi rispetto agli altri</a:t>
            </a:r>
          </a:p>
          <a:p>
            <a:pPr algn="just" eaLnBrk="1" hangingPunct="1">
              <a:spcBef>
                <a:spcPct val="0"/>
              </a:spcBef>
              <a:buClr>
                <a:schemeClr val="accent2"/>
              </a:buClr>
              <a:buFont typeface="Wingdings" pitchFamily="2" charset="2"/>
              <a:buNone/>
            </a:pPr>
            <a:r>
              <a:rPr lang="it-IT" altLang="it-IT" sz="1300" b="1" i="1" dirty="0">
                <a:solidFill>
                  <a:srgbClr val="FF9900"/>
                </a:solidFill>
                <a:latin typeface="Verdana" pitchFamily="34" charset="0"/>
              </a:rPr>
              <a:t>che valorizza:</a:t>
            </a:r>
            <a:r>
              <a:rPr lang="it-IT" altLang="it-IT" sz="1300" b="1" dirty="0">
                <a:solidFill>
                  <a:srgbClr val="FF9900"/>
                </a:solidFill>
                <a:latin typeface="Verdana" pitchFamily="34" charset="0"/>
              </a:rPr>
              <a:t> </a:t>
            </a:r>
          </a:p>
          <a:p>
            <a:pPr algn="just" eaLnBrk="1" hangingPunct="1">
              <a:spcBef>
                <a:spcPct val="0"/>
              </a:spcBef>
              <a:buClr>
                <a:schemeClr val="accent2"/>
              </a:buClr>
              <a:buFont typeface="Wingdings" pitchFamily="2" charset="2"/>
              <a:buChar char="o"/>
            </a:pPr>
            <a:r>
              <a:rPr lang="it-IT" altLang="it-IT" sz="1300" dirty="0">
                <a:solidFill>
                  <a:schemeClr val="tx1"/>
                </a:solidFill>
                <a:latin typeface="Verdana" pitchFamily="34" charset="0"/>
              </a:rPr>
              <a:t>la </a:t>
            </a:r>
            <a:r>
              <a:rPr lang="it-IT" altLang="it-IT" sz="1300" b="1" i="1" dirty="0">
                <a:solidFill>
                  <a:schemeClr val="tx1"/>
                </a:solidFill>
                <a:latin typeface="Verdana" pitchFamily="34" charset="0"/>
              </a:rPr>
              <a:t>Diversità</a:t>
            </a:r>
            <a:r>
              <a:rPr lang="it-IT" altLang="it-IT" sz="1300" b="1" dirty="0">
                <a:solidFill>
                  <a:schemeClr val="tx1"/>
                </a:solidFill>
                <a:latin typeface="Verdana" pitchFamily="34" charset="0"/>
              </a:rPr>
              <a:t> </a:t>
            </a:r>
            <a:r>
              <a:rPr lang="it-IT" altLang="it-IT" sz="1300" dirty="0">
                <a:solidFill>
                  <a:schemeClr val="tx1"/>
                </a:solidFill>
                <a:latin typeface="Verdana" pitchFamily="34" charset="0"/>
              </a:rPr>
              <a:t>intesa come espressione di ricchezza, originalità, creatività</a:t>
            </a:r>
          </a:p>
        </p:txBody>
      </p:sp>
      <p:sp>
        <p:nvSpPr>
          <p:cNvPr id="6" name="AutoShape 8"/>
          <p:cNvSpPr>
            <a:spLocks noChangeArrowheads="1"/>
          </p:cNvSpPr>
          <p:nvPr/>
        </p:nvSpPr>
        <p:spPr bwMode="auto">
          <a:xfrm flipH="1">
            <a:off x="4067175" y="2926134"/>
            <a:ext cx="360363" cy="360363"/>
          </a:xfrm>
          <a:custGeom>
            <a:avLst/>
            <a:gdLst>
              <a:gd name="T0" fmla="*/ 75227028 w 21600"/>
              <a:gd name="T1" fmla="*/ 0 h 21600"/>
              <a:gd name="T2" fmla="*/ 0 w 21600"/>
              <a:gd name="T3" fmla="*/ 50151535 h 21600"/>
              <a:gd name="T4" fmla="*/ 75227028 w 21600"/>
              <a:gd name="T5" fmla="*/ 100302803 h 21600"/>
              <a:gd name="T6" fmla="*/ 100302803 w 21600"/>
              <a:gd name="T7" fmla="*/ 5015153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Text Box 9"/>
          <p:cNvSpPr txBox="1">
            <a:spLocks noChangeArrowheads="1"/>
          </p:cNvSpPr>
          <p:nvPr/>
        </p:nvSpPr>
        <p:spPr bwMode="auto">
          <a:xfrm>
            <a:off x="1258888" y="2926134"/>
            <a:ext cx="2736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charset="0"/>
              <a:buChar char="•"/>
              <a:defRPr sz="2000">
                <a:solidFill>
                  <a:schemeClr val="tx2"/>
                </a:solidFill>
                <a:latin typeface="Century Gothic" pitchFamily="34" charset="0"/>
              </a:defRPr>
            </a:lvl2pPr>
            <a:lvl3pPr marL="1143000" indent="-228600" eaLnBrk="0" hangingPunct="0">
              <a:spcBef>
                <a:spcPct val="20000"/>
              </a:spcBef>
              <a:buClr>
                <a:srgbClr val="B5AE53"/>
              </a:buClr>
              <a:buFont typeface="Arial" charset="0"/>
              <a:buChar char="•"/>
              <a:defRPr>
                <a:solidFill>
                  <a:schemeClr val="tx2"/>
                </a:solidFill>
                <a:latin typeface="Century Gothic" pitchFamily="34" charset="0"/>
              </a:defRPr>
            </a:lvl3pPr>
            <a:lvl4pPr marL="1600200" indent="-228600" eaLnBrk="0" hangingPunct="0">
              <a:spcBef>
                <a:spcPct val="20000"/>
              </a:spcBef>
              <a:buClr>
                <a:srgbClr val="848058"/>
              </a:buClr>
              <a:buFont typeface="Arial" charset="0"/>
              <a:buChar char="•"/>
              <a:defRPr sz="1600">
                <a:solidFill>
                  <a:schemeClr val="tx2"/>
                </a:solidFill>
                <a:latin typeface="Century Gothic" pitchFamily="34" charset="0"/>
              </a:defRPr>
            </a:lvl4pPr>
            <a:lvl5pPr marL="2057400" indent="-228600" eaLnBrk="0" hangingPunct="0">
              <a:spcBef>
                <a:spcPct val="20000"/>
              </a:spcBef>
              <a:buClr>
                <a:srgbClr val="E8B54D"/>
              </a:buClr>
              <a:buFont typeface="Arial"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9pPr>
          </a:lstStyle>
          <a:p>
            <a:pPr algn="ctr" eaLnBrk="1" hangingPunct="1">
              <a:spcBef>
                <a:spcPct val="50000"/>
              </a:spcBef>
              <a:buClrTx/>
              <a:buFontTx/>
              <a:buNone/>
            </a:pPr>
            <a:r>
              <a:rPr lang="it-IT" altLang="it-IT" sz="2000" b="1" i="1">
                <a:solidFill>
                  <a:srgbClr val="FF9900"/>
                </a:solidFill>
                <a:latin typeface="Comic Sans MS" pitchFamily="66" charset="0"/>
              </a:rPr>
              <a:t>PARTECIPAZIONE</a:t>
            </a:r>
          </a:p>
        </p:txBody>
      </p:sp>
      <p:sp>
        <p:nvSpPr>
          <p:cNvPr id="8"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9"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200" dirty="0" smtClean="0">
                <a:solidFill>
                  <a:schemeClr val="bg1"/>
                </a:solidFill>
              </a:rPr>
              <a:t>INCLUSIONE E DIDATTICA INCLUSIVA</a:t>
            </a:r>
            <a:endParaRPr lang="it-IT" altLang="it-IT" sz="3200" i="1" dirty="0" smtClean="0">
              <a:solidFill>
                <a:schemeClr val="bg1"/>
              </a:solidFill>
            </a:endParaRPr>
          </a:p>
        </p:txBody>
      </p:sp>
    </p:spTree>
    <p:extLst>
      <p:ext uri="{BB962C8B-B14F-4D97-AF65-F5344CB8AC3E}">
        <p14:creationId xmlns:p14="http://schemas.microsoft.com/office/powerpoint/2010/main" val="3392010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304"/>
          <a:stretch/>
        </p:blipFill>
        <p:spPr bwMode="auto">
          <a:xfrm>
            <a:off x="161236" y="1844824"/>
            <a:ext cx="8740566"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4"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200" dirty="0" smtClean="0">
                <a:solidFill>
                  <a:schemeClr val="bg1"/>
                </a:solidFill>
              </a:rPr>
              <a:t>DOCENTE  INCLUSIVO</a:t>
            </a:r>
            <a:endParaRPr lang="it-IT" altLang="it-IT" sz="3200" i="1" dirty="0" smtClean="0">
              <a:solidFill>
                <a:schemeClr val="bg1"/>
              </a:solidFill>
            </a:endParaRPr>
          </a:p>
        </p:txBody>
      </p:sp>
    </p:spTree>
    <p:extLst>
      <p:ext uri="{BB962C8B-B14F-4D97-AF65-F5344CB8AC3E}">
        <p14:creationId xmlns:p14="http://schemas.microsoft.com/office/powerpoint/2010/main" val="2260749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charset="0"/>
              <a:buChar char="•"/>
              <a:defRPr sz="2000">
                <a:solidFill>
                  <a:schemeClr val="tx2"/>
                </a:solidFill>
                <a:latin typeface="Century Gothic" pitchFamily="34" charset="0"/>
              </a:defRPr>
            </a:lvl2pPr>
            <a:lvl3pPr marL="1143000" indent="-228600" eaLnBrk="0" hangingPunct="0">
              <a:spcBef>
                <a:spcPct val="20000"/>
              </a:spcBef>
              <a:buClr>
                <a:srgbClr val="B5AE53"/>
              </a:buClr>
              <a:buFont typeface="Arial" charset="0"/>
              <a:buChar char="•"/>
              <a:defRPr>
                <a:solidFill>
                  <a:schemeClr val="tx2"/>
                </a:solidFill>
                <a:latin typeface="Century Gothic" pitchFamily="34" charset="0"/>
              </a:defRPr>
            </a:lvl3pPr>
            <a:lvl4pPr marL="1600200" indent="-228600" eaLnBrk="0" hangingPunct="0">
              <a:spcBef>
                <a:spcPct val="20000"/>
              </a:spcBef>
              <a:buClr>
                <a:srgbClr val="848058"/>
              </a:buClr>
              <a:buFont typeface="Arial" charset="0"/>
              <a:buChar char="•"/>
              <a:defRPr sz="1600">
                <a:solidFill>
                  <a:schemeClr val="tx2"/>
                </a:solidFill>
                <a:latin typeface="Century Gothic" pitchFamily="34" charset="0"/>
              </a:defRPr>
            </a:lvl4pPr>
            <a:lvl5pPr marL="2057400" indent="-228600" eaLnBrk="0" hangingPunct="0">
              <a:spcBef>
                <a:spcPct val="20000"/>
              </a:spcBef>
              <a:buClr>
                <a:srgbClr val="E8B54D"/>
              </a:buClr>
              <a:buFont typeface="Arial"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9pPr>
          </a:lstStyle>
          <a:p>
            <a:pPr eaLnBrk="1" hangingPunct="1">
              <a:spcBef>
                <a:spcPct val="0"/>
              </a:spcBef>
              <a:buClrTx/>
              <a:buFontTx/>
              <a:buNone/>
            </a:pPr>
            <a:fld id="{EE6900A9-1CFE-40A3-AD84-BA797832CB90}" type="slidenum">
              <a:rPr lang="it-IT" altLang="it-IT" sz="1200" smtClean="0">
                <a:latin typeface="Verdana" pitchFamily="34" charset="0"/>
              </a:rPr>
              <a:pPr eaLnBrk="1" hangingPunct="1">
                <a:spcBef>
                  <a:spcPct val="0"/>
                </a:spcBef>
                <a:buClrTx/>
                <a:buFontTx/>
                <a:buNone/>
              </a:pPr>
              <a:t>56</a:t>
            </a:fld>
            <a:endParaRPr lang="it-IT" altLang="it-IT" sz="1200" smtClean="0">
              <a:latin typeface="Verdana" pitchFamily="34" charset="0"/>
            </a:endParaRPr>
          </a:p>
        </p:txBody>
      </p:sp>
      <p:sp>
        <p:nvSpPr>
          <p:cNvPr id="5" name="Rectangle 3"/>
          <p:cNvSpPr txBox="1">
            <a:spLocks noChangeArrowheads="1"/>
          </p:cNvSpPr>
          <p:nvPr/>
        </p:nvSpPr>
        <p:spPr bwMode="auto">
          <a:xfrm>
            <a:off x="179512" y="1844824"/>
            <a:ext cx="8784976"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eaLnBrk="1" fontAlgn="auto" hangingPunct="1">
              <a:spcAft>
                <a:spcPts val="0"/>
              </a:spcAft>
              <a:buNone/>
              <a:defRPr/>
            </a:pPr>
            <a:r>
              <a:rPr lang="it-IT" altLang="it-IT" sz="2600" dirty="0" smtClean="0"/>
              <a:t>in un'ottica molto speciale, si pensava che lo potesse fare solo l'insegnante … ( … se molto specializzato! )</a:t>
            </a:r>
          </a:p>
          <a:p>
            <a:pPr marL="0" indent="0" algn="just" eaLnBrk="1" fontAlgn="auto" hangingPunct="1">
              <a:spcAft>
                <a:spcPts val="0"/>
              </a:spcAft>
              <a:buNone/>
              <a:defRPr/>
            </a:pPr>
            <a:endParaRPr lang="it-IT" altLang="it-IT" sz="2600" dirty="0" smtClean="0"/>
          </a:p>
          <a:p>
            <a:pPr marL="0" indent="0" algn="just" eaLnBrk="1" fontAlgn="auto" hangingPunct="1">
              <a:spcAft>
                <a:spcPts val="0"/>
              </a:spcAft>
              <a:buNone/>
              <a:defRPr/>
            </a:pPr>
            <a:r>
              <a:rPr lang="it-IT" altLang="it-IT" sz="2600" dirty="0" smtClean="0"/>
              <a:t>In realtà la didattica è un costante  </a:t>
            </a:r>
            <a:r>
              <a:rPr lang="it-IT" altLang="it-IT" sz="2600" b="1" dirty="0" smtClean="0"/>
              <a:t>INCONTRO DI SAPERI</a:t>
            </a:r>
          </a:p>
          <a:p>
            <a:pPr algn="just" eaLnBrk="1" fontAlgn="auto" hangingPunct="1">
              <a:spcAft>
                <a:spcPts val="0"/>
              </a:spcAft>
              <a:defRPr/>
            </a:pPr>
            <a:r>
              <a:rPr lang="it-IT" altLang="it-IT" sz="2600" dirty="0" smtClean="0"/>
              <a:t> </a:t>
            </a:r>
            <a:r>
              <a:rPr lang="it-IT" altLang="it-IT" sz="2600" b="1" dirty="0" smtClean="0"/>
              <a:t>l’alunno disabile  diviene  </a:t>
            </a:r>
            <a:r>
              <a:rPr lang="it-IT" altLang="it-IT" sz="2600" dirty="0" smtClean="0"/>
              <a:t>per l’insegnante </a:t>
            </a:r>
            <a:r>
              <a:rPr lang="it-IT" altLang="it-IT" sz="2600" b="1" dirty="0" smtClean="0"/>
              <a:t>«il maestro guida» </a:t>
            </a:r>
            <a:r>
              <a:rPr lang="it-IT" altLang="it-IT" sz="2600" dirty="0" smtClean="0"/>
              <a:t>in quanto  portatore sano di </a:t>
            </a:r>
            <a:r>
              <a:rPr lang="it-IT" altLang="it-IT" sz="2600" dirty="0" err="1" smtClean="0"/>
              <a:t>saperi</a:t>
            </a:r>
            <a:r>
              <a:rPr lang="it-IT" altLang="it-IT" sz="2600" dirty="0" smtClean="0"/>
              <a:t>, conoscenze, competenze </a:t>
            </a:r>
          </a:p>
          <a:p>
            <a:pPr algn="just" eaLnBrk="1" fontAlgn="auto" hangingPunct="1">
              <a:spcAft>
                <a:spcPts val="0"/>
              </a:spcAft>
              <a:defRPr/>
            </a:pPr>
            <a:r>
              <a:rPr lang="it-IT" altLang="it-IT" sz="2600" dirty="0"/>
              <a:t>I</a:t>
            </a:r>
            <a:r>
              <a:rPr lang="it-IT" altLang="it-IT" sz="2600" dirty="0" smtClean="0"/>
              <a:t>mportati risorse è  Gruppo classe</a:t>
            </a:r>
          </a:p>
          <a:p>
            <a:pPr marL="0" indent="0" algn="just" eaLnBrk="1" fontAlgn="auto" hangingPunct="1">
              <a:spcAft>
                <a:spcPts val="0"/>
              </a:spcAft>
              <a:buNone/>
              <a:defRPr/>
            </a:pPr>
            <a:endParaRPr lang="it-IT" altLang="it-IT" sz="2600" dirty="0" smtClean="0"/>
          </a:p>
          <a:p>
            <a:pPr marL="0" indent="0" algn="just" eaLnBrk="1" fontAlgn="auto" hangingPunct="1">
              <a:spcAft>
                <a:spcPts val="0"/>
              </a:spcAft>
              <a:buNone/>
              <a:defRPr/>
            </a:pPr>
            <a:r>
              <a:rPr lang="it-IT" altLang="it-IT" sz="1900" dirty="0" smtClean="0"/>
              <a:t>Processo Educativo avviene anche nella interrelazione con la scuola e a livello extrascolastico (famiglia, gruppi sportivi e/o associativi,  territorio, </a:t>
            </a:r>
            <a:r>
              <a:rPr lang="it-IT" altLang="it-IT" sz="1900" dirty="0" err="1" smtClean="0"/>
              <a:t>ecc</a:t>
            </a:r>
            <a:r>
              <a:rPr lang="it-IT" altLang="it-IT" sz="1900" dirty="0" smtClean="0"/>
              <a:t>)</a:t>
            </a:r>
          </a:p>
        </p:txBody>
      </p:sp>
      <p:sp>
        <p:nvSpPr>
          <p:cNvPr id="6"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7"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200" dirty="0" smtClean="0">
                <a:solidFill>
                  <a:schemeClr val="bg1"/>
                </a:solidFill>
              </a:rPr>
              <a:t>…   MA CHI INSEGNA?</a:t>
            </a:r>
            <a:endParaRPr lang="it-IT" altLang="it-IT" sz="3200" i="1" dirty="0" smtClean="0">
              <a:solidFill>
                <a:schemeClr val="bg1"/>
              </a:solidFill>
            </a:endParaRPr>
          </a:p>
        </p:txBody>
      </p:sp>
    </p:spTree>
    <p:extLst>
      <p:ext uri="{BB962C8B-B14F-4D97-AF65-F5344CB8AC3E}">
        <p14:creationId xmlns:p14="http://schemas.microsoft.com/office/powerpoint/2010/main" val="90966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39552" y="1700808"/>
            <a:ext cx="6120680" cy="800219"/>
          </a:xfrm>
          <a:prstGeom prst="rect">
            <a:avLst/>
          </a:prstGeom>
        </p:spPr>
        <p:txBody>
          <a:bodyPr wrap="square">
            <a:spAutoFit/>
          </a:bodyPr>
          <a:lstStyle/>
          <a:p>
            <a:pPr algn="ctr"/>
            <a:r>
              <a:rPr lang="it-IT" sz="2800" i="1" dirty="0"/>
              <a:t>“Insegnare è imparare due volte</a:t>
            </a:r>
            <a:r>
              <a:rPr lang="it-IT" sz="2800" i="1" dirty="0" smtClean="0"/>
              <a:t>”. </a:t>
            </a:r>
          </a:p>
          <a:p>
            <a:pPr algn="ctr"/>
            <a:r>
              <a:rPr lang="it-IT" b="1" i="1" dirty="0" smtClean="0"/>
              <a:t>Joseph </a:t>
            </a:r>
            <a:r>
              <a:rPr lang="it-IT" b="1" i="1" dirty="0" err="1"/>
              <a:t>Joubert</a:t>
            </a:r>
            <a:r>
              <a:rPr lang="it-IT" i="1" dirty="0"/>
              <a:t>, Pensieri, 1838 (postumo)</a:t>
            </a:r>
            <a:endParaRPr lang="it-IT" dirty="0"/>
          </a:p>
        </p:txBody>
      </p:sp>
      <p:sp>
        <p:nvSpPr>
          <p:cNvPr id="4" name="Rettangolo 3"/>
          <p:cNvSpPr/>
          <p:nvPr/>
        </p:nvSpPr>
        <p:spPr>
          <a:xfrm>
            <a:off x="395536" y="3140967"/>
            <a:ext cx="7812360" cy="2246769"/>
          </a:xfrm>
          <a:prstGeom prst="rect">
            <a:avLst/>
          </a:prstGeom>
        </p:spPr>
        <p:txBody>
          <a:bodyPr wrap="square">
            <a:spAutoFit/>
          </a:bodyPr>
          <a:lstStyle/>
          <a:p>
            <a:r>
              <a:rPr lang="it-IT" sz="2000" b="1" dirty="0"/>
              <a:t>"E' inutile, non ci riuscirò mai</a:t>
            </a:r>
            <a:r>
              <a:rPr lang="it-IT" sz="2000" b="1" dirty="0" smtClean="0"/>
              <a:t>…«</a:t>
            </a:r>
            <a:r>
              <a:rPr lang="it-IT" sz="2000" dirty="0" smtClean="0"/>
              <a:t> </a:t>
            </a:r>
            <a:r>
              <a:rPr lang="it-IT" sz="2000" i="1" dirty="0" smtClean="0"/>
              <a:t>Disse </a:t>
            </a:r>
            <a:r>
              <a:rPr lang="it-IT" sz="2000" i="1" dirty="0"/>
              <a:t>il bambino sconsolato</a:t>
            </a:r>
            <a:r>
              <a:rPr lang="it-IT" sz="2000" i="1" dirty="0" smtClean="0"/>
              <a:t>. </a:t>
            </a:r>
          </a:p>
          <a:p>
            <a:r>
              <a:rPr lang="it-IT" sz="2000" i="1" dirty="0" smtClean="0"/>
              <a:t>"Prova…« Ripeté </a:t>
            </a:r>
            <a:r>
              <a:rPr lang="it-IT" sz="2000" i="1" dirty="0"/>
              <a:t>l'adulto</a:t>
            </a:r>
            <a:r>
              <a:rPr lang="it-IT" sz="2000" i="1" dirty="0" smtClean="0"/>
              <a:t>.«</a:t>
            </a:r>
          </a:p>
          <a:p>
            <a:r>
              <a:rPr lang="it-IT" sz="2000" i="1" dirty="0" smtClean="0"/>
              <a:t>Sono </a:t>
            </a:r>
            <a:r>
              <a:rPr lang="it-IT" sz="2000" i="1" dirty="0"/>
              <a:t>tanti giorni che provo </a:t>
            </a:r>
            <a:r>
              <a:rPr lang="it-IT" sz="2000" i="1" dirty="0" smtClean="0"/>
              <a:t> e non </a:t>
            </a:r>
            <a:r>
              <a:rPr lang="it-IT" sz="2000" i="1" dirty="0"/>
              <a:t>ci </a:t>
            </a:r>
            <a:r>
              <a:rPr lang="it-IT" sz="2000" i="1" dirty="0" smtClean="0"/>
              <a:t>riesco …«</a:t>
            </a:r>
          </a:p>
          <a:p>
            <a:r>
              <a:rPr lang="it-IT" sz="2000" i="1" dirty="0" smtClean="0"/>
              <a:t>"</a:t>
            </a:r>
            <a:r>
              <a:rPr lang="it-IT" sz="2000" i="1" dirty="0"/>
              <a:t>Prova, prova ancora</a:t>
            </a:r>
            <a:r>
              <a:rPr lang="it-IT" sz="2000" i="1" dirty="0" smtClean="0"/>
              <a:t>…« Ripeté </a:t>
            </a:r>
            <a:r>
              <a:rPr lang="it-IT" sz="2000" i="1" dirty="0"/>
              <a:t>l'adulto</a:t>
            </a:r>
            <a:r>
              <a:rPr lang="it-IT" sz="2000" i="1" dirty="0" smtClean="0"/>
              <a:t>.</a:t>
            </a:r>
          </a:p>
          <a:p>
            <a:r>
              <a:rPr lang="it-IT" sz="2000" i="1" dirty="0" smtClean="0"/>
              <a:t>"</a:t>
            </a:r>
            <a:r>
              <a:rPr lang="it-IT" sz="2000" i="1" dirty="0"/>
              <a:t>Sono tante volte che provo</a:t>
            </a:r>
            <a:r>
              <a:rPr lang="it-IT" sz="2000" i="1" dirty="0" smtClean="0"/>
              <a:t>, dovrò </a:t>
            </a:r>
            <a:r>
              <a:rPr lang="it-IT" sz="2000" i="1" dirty="0"/>
              <a:t>arrendermi</a:t>
            </a:r>
            <a:r>
              <a:rPr lang="it-IT" sz="2000" i="1" dirty="0" smtClean="0"/>
              <a:t>…« </a:t>
            </a:r>
          </a:p>
          <a:p>
            <a:r>
              <a:rPr lang="it-IT" sz="2000" i="1" dirty="0" smtClean="0"/>
              <a:t>"</a:t>
            </a:r>
            <a:r>
              <a:rPr lang="it-IT" sz="2000" i="1" dirty="0"/>
              <a:t>Allora proviamoci insieme</a:t>
            </a:r>
            <a:r>
              <a:rPr lang="it-IT" sz="2000" i="1" dirty="0" smtClean="0"/>
              <a:t>…« sussurrò l'adulto.  </a:t>
            </a:r>
          </a:p>
          <a:p>
            <a:r>
              <a:rPr lang="it-IT" sz="2000" i="1" dirty="0" smtClean="0"/>
              <a:t>Il </a:t>
            </a:r>
            <a:r>
              <a:rPr lang="it-IT" sz="2000" i="1" dirty="0"/>
              <a:t>bambino sorrise.</a:t>
            </a:r>
            <a:endParaRPr lang="it-IT" sz="2000" dirty="0"/>
          </a:p>
        </p:txBody>
      </p:sp>
      <p:sp>
        <p:nvSpPr>
          <p:cNvPr id="5" name="Rettangolo 4"/>
          <p:cNvSpPr/>
          <p:nvPr/>
        </p:nvSpPr>
        <p:spPr>
          <a:xfrm>
            <a:off x="1619672" y="5589240"/>
            <a:ext cx="7039568" cy="1015663"/>
          </a:xfrm>
          <a:prstGeom prst="rect">
            <a:avLst/>
          </a:prstGeom>
        </p:spPr>
        <p:txBody>
          <a:bodyPr wrap="square">
            <a:spAutoFit/>
          </a:bodyPr>
          <a:lstStyle/>
          <a:p>
            <a:pPr algn="r"/>
            <a:r>
              <a:rPr lang="it-IT" sz="2000" i="1" dirty="0"/>
              <a:t>“Se non riesco ad imparare nel modo in cui insegni, </a:t>
            </a:r>
            <a:endParaRPr lang="it-IT" sz="2000" i="1" dirty="0" smtClean="0"/>
          </a:p>
          <a:p>
            <a:pPr algn="r"/>
            <a:r>
              <a:rPr lang="it-IT" sz="2000" i="1" dirty="0" smtClean="0"/>
              <a:t>potresti </a:t>
            </a:r>
            <a:r>
              <a:rPr lang="it-IT" sz="2000" i="1" dirty="0"/>
              <a:t>insegnare nel modo in cui io imparo</a:t>
            </a:r>
            <a:r>
              <a:rPr lang="it-IT" sz="2000" i="1" dirty="0" smtClean="0"/>
              <a:t>?”</a:t>
            </a:r>
          </a:p>
          <a:p>
            <a:pPr algn="r"/>
            <a:r>
              <a:rPr lang="it-IT" sz="2000" b="1" i="1" dirty="0" smtClean="0"/>
              <a:t>H</a:t>
            </a:r>
            <a:r>
              <a:rPr lang="it-IT" sz="2000" b="1" i="1" dirty="0"/>
              <a:t>. </a:t>
            </a:r>
            <a:r>
              <a:rPr lang="it-IT" sz="2000" b="1" i="1" dirty="0" err="1" smtClean="0"/>
              <a:t>Chasty</a:t>
            </a:r>
            <a:endParaRPr lang="it-IT" sz="20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234" y="2295623"/>
            <a:ext cx="2042766" cy="3037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8"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200" dirty="0" smtClean="0">
                <a:solidFill>
                  <a:schemeClr val="bg1"/>
                </a:solidFill>
              </a:rPr>
              <a:t>INSEGNARE E’ …  </a:t>
            </a:r>
            <a:endParaRPr lang="it-IT" altLang="it-IT" sz="3200" i="1" dirty="0" smtClean="0">
              <a:solidFill>
                <a:schemeClr val="bg1"/>
              </a:solidFill>
            </a:endParaRPr>
          </a:p>
        </p:txBody>
      </p:sp>
    </p:spTree>
    <p:extLst>
      <p:ext uri="{BB962C8B-B14F-4D97-AF65-F5344CB8AC3E}">
        <p14:creationId xmlns:p14="http://schemas.microsoft.com/office/powerpoint/2010/main" val="2577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9" y="1404675"/>
            <a:ext cx="8964488" cy="5418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4"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200" dirty="0" smtClean="0">
                <a:solidFill>
                  <a:schemeClr val="bg1"/>
                </a:solidFill>
              </a:rPr>
              <a:t>INSEGNARE E’ …  </a:t>
            </a:r>
            <a:endParaRPr lang="it-IT" altLang="it-IT" sz="3200" i="1" dirty="0" smtClean="0">
              <a:solidFill>
                <a:schemeClr val="bg1"/>
              </a:solidFill>
            </a:endParaRPr>
          </a:p>
        </p:txBody>
      </p:sp>
    </p:spTree>
    <p:extLst>
      <p:ext uri="{BB962C8B-B14F-4D97-AF65-F5344CB8AC3E}">
        <p14:creationId xmlns:p14="http://schemas.microsoft.com/office/powerpoint/2010/main" val="718240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4"/>
          <p:cNvPicPr>
            <a:picLocks noChangeAspect="1"/>
          </p:cNvPicPr>
          <p:nvPr/>
        </p:nvPicPr>
        <p:blipFill rotWithShape="1">
          <a:blip r:embed="rId2">
            <a:extLst>
              <a:ext uri="{28A0092B-C50C-407E-A947-70E740481C1C}">
                <a14:useLocalDpi xmlns:a14="http://schemas.microsoft.com/office/drawing/2010/main" val="0"/>
              </a:ext>
            </a:extLst>
          </a:blip>
          <a:srcRect l="8060" t="17980" r="9516" b="13737"/>
          <a:stretch/>
        </p:blipFill>
        <p:spPr bwMode="auto">
          <a:xfrm>
            <a:off x="251520" y="1409715"/>
            <a:ext cx="8667502" cy="53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5"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200" dirty="0" smtClean="0">
                <a:solidFill>
                  <a:schemeClr val="bg1"/>
                </a:solidFill>
              </a:rPr>
              <a:t>INSEGNARE E’ …  </a:t>
            </a:r>
            <a:endParaRPr lang="it-IT" altLang="it-IT" sz="3200" i="1" dirty="0" smtClean="0">
              <a:solidFill>
                <a:schemeClr val="bg1"/>
              </a:solidFill>
            </a:endParaRPr>
          </a:p>
        </p:txBody>
      </p:sp>
    </p:spTree>
    <p:extLst>
      <p:ext uri="{BB962C8B-B14F-4D97-AF65-F5344CB8AC3E}">
        <p14:creationId xmlns:p14="http://schemas.microsoft.com/office/powerpoint/2010/main" val="4142017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i="1" dirty="0" smtClean="0">
                <a:solidFill>
                  <a:schemeClr val="accent3">
                    <a:lumMod val="75000"/>
                  </a:schemeClr>
                </a:solidFill>
              </a:rPr>
              <a:t>COOPERATIVE LEARNING</a:t>
            </a:r>
            <a:br>
              <a:rPr lang="it-IT" i="1" dirty="0" smtClean="0">
                <a:solidFill>
                  <a:schemeClr val="accent3">
                    <a:lumMod val="75000"/>
                  </a:schemeClr>
                </a:solidFill>
              </a:rPr>
            </a:br>
            <a:r>
              <a:rPr lang="it-IT" i="1" dirty="0" smtClean="0">
                <a:solidFill>
                  <a:srgbClr val="FFFF00"/>
                </a:solidFill>
              </a:rPr>
              <a:t>OBIETTIVO</a:t>
            </a:r>
            <a:endParaRPr lang="it-IT" i="1" dirty="0">
              <a:solidFill>
                <a:srgbClr val="FFFF00"/>
              </a:solidFill>
            </a:endParaRPr>
          </a:p>
        </p:txBody>
      </p:sp>
      <p:sp>
        <p:nvSpPr>
          <p:cNvPr id="5" name="Segnaposto contenuto 4"/>
          <p:cNvSpPr>
            <a:spLocks noGrp="1"/>
          </p:cNvSpPr>
          <p:nvPr>
            <p:ph idx="1"/>
          </p:nvPr>
        </p:nvSpPr>
        <p:spPr>
          <a:solidFill>
            <a:schemeClr val="bg2">
              <a:lumMod val="75000"/>
            </a:schemeClr>
          </a:solidFill>
        </p:spPr>
        <p:txBody>
          <a:bodyPr/>
          <a:lstStyle/>
          <a:p>
            <a:pPr algn="ctr">
              <a:buNone/>
            </a:pPr>
            <a:endParaRPr lang="it-IT" dirty="0" smtClean="0">
              <a:solidFill>
                <a:srgbClr val="FF0000"/>
              </a:solidFill>
            </a:endParaRPr>
          </a:p>
          <a:p>
            <a:pPr algn="ctr">
              <a:buNone/>
            </a:pPr>
            <a:r>
              <a:rPr lang="it-IT" dirty="0" smtClean="0">
                <a:solidFill>
                  <a:srgbClr val="FFFF00"/>
                </a:solidFill>
              </a:rPr>
              <a:t>Il Cooperative Learning </a:t>
            </a:r>
            <a:r>
              <a:rPr lang="it-IT" dirty="0" smtClean="0"/>
              <a:t>si pone l’</a:t>
            </a:r>
            <a:r>
              <a:rPr lang="it-IT" i="1" dirty="0" smtClean="0"/>
              <a:t>obiettivo</a:t>
            </a:r>
            <a:r>
              <a:rPr lang="it-IT" dirty="0" smtClean="0"/>
              <a:t> di: </a:t>
            </a:r>
          </a:p>
          <a:p>
            <a:pPr marL="514350" indent="-514350" algn="ctr">
              <a:buFont typeface="+mj-lt"/>
              <a:buAutoNum type="arabicParenR"/>
            </a:pPr>
            <a:r>
              <a:rPr lang="it-IT" dirty="0" smtClean="0"/>
              <a:t>migliorare l'apprendimento scolastico </a:t>
            </a:r>
          </a:p>
          <a:p>
            <a:pPr marL="514350" indent="-514350" algn="ctr">
              <a:buFont typeface="+mj-lt"/>
              <a:buAutoNum type="arabicParenR"/>
            </a:pPr>
            <a:r>
              <a:rPr lang="it-IT" dirty="0" smtClean="0"/>
              <a:t>ed insegnare agli studenti a lavorare in modo cooperativo.</a:t>
            </a:r>
          </a:p>
          <a:p>
            <a:pPr>
              <a:buNone/>
            </a:pPr>
            <a:endParaRPr lang="it-IT" dirty="0" smtClean="0"/>
          </a:p>
          <a:p>
            <a:pPr>
              <a:buNone/>
            </a:pPr>
            <a:endParaRPr lang="it-IT" dirty="0"/>
          </a:p>
        </p:txBody>
      </p:sp>
      <p:pic>
        <p:nvPicPr>
          <p:cNvPr id="9" name="Immagine 8" descr="Risultati immagini per obiettivo"/>
          <p:cNvPicPr/>
          <p:nvPr/>
        </p:nvPicPr>
        <p:blipFill>
          <a:blip r:embed="rId2" cstate="print"/>
          <a:srcRect/>
          <a:stretch>
            <a:fillRect/>
          </a:stretch>
        </p:blipFill>
        <p:spPr bwMode="auto">
          <a:xfrm>
            <a:off x="2771800" y="4339086"/>
            <a:ext cx="3240360" cy="2518914"/>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40769"/>
            <a:ext cx="4752528" cy="344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a:xfrm>
            <a:off x="183530" y="4869160"/>
            <a:ext cx="8955534" cy="187220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80000"/>
              </a:lnSpc>
              <a:buNone/>
              <a:defRPr/>
            </a:pPr>
            <a:r>
              <a:rPr lang="it-IT" altLang="it-IT" sz="2800" b="1" dirty="0" smtClean="0"/>
              <a:t>EDUCARE   E   NON   PUNIRE</a:t>
            </a:r>
          </a:p>
          <a:p>
            <a:pPr marL="0" indent="0" algn="just">
              <a:lnSpc>
                <a:spcPct val="80000"/>
              </a:lnSpc>
              <a:buNone/>
              <a:defRPr/>
            </a:pPr>
            <a:endParaRPr lang="it-IT" altLang="it-IT" sz="2000" b="1" dirty="0"/>
          </a:p>
          <a:p>
            <a:pPr marL="0" indent="0" algn="just">
              <a:lnSpc>
                <a:spcPct val="80000"/>
              </a:lnSpc>
              <a:buNone/>
              <a:defRPr/>
            </a:pPr>
            <a:r>
              <a:rPr lang="it-IT" altLang="it-IT" sz="2000" b="1" dirty="0"/>
              <a:t>C</a:t>
            </a:r>
            <a:r>
              <a:rPr lang="it-IT" altLang="it-IT" sz="2000" b="1" dirty="0" smtClean="0"/>
              <a:t>ome si interviene sul comportamento problema?</a:t>
            </a:r>
            <a:endParaRPr lang="it-IT" altLang="it-IT" sz="2000" dirty="0" smtClean="0"/>
          </a:p>
          <a:p>
            <a:pPr algn="just">
              <a:lnSpc>
                <a:spcPct val="80000"/>
              </a:lnSpc>
              <a:defRPr/>
            </a:pPr>
            <a:r>
              <a:rPr lang="it-IT" altLang="it-IT" sz="2000" dirty="0" smtClean="0"/>
              <a:t>proponendo all'alunno modalità sostitutive, più accettabili, di comunicare</a:t>
            </a:r>
          </a:p>
          <a:p>
            <a:pPr algn="just">
              <a:lnSpc>
                <a:spcPct val="80000"/>
              </a:lnSpc>
              <a:defRPr/>
            </a:pPr>
            <a:r>
              <a:rPr lang="it-IT" altLang="it-IT" sz="2000" dirty="0" smtClean="0"/>
              <a:t>realizzare per tutti gli alunni attività di </a:t>
            </a:r>
            <a:r>
              <a:rPr lang="it-IT" altLang="it-IT" sz="2000" dirty="0" err="1" smtClean="0"/>
              <a:t>empowerment</a:t>
            </a:r>
            <a:r>
              <a:rPr lang="it-IT" altLang="it-IT" sz="2000" dirty="0" smtClean="0"/>
              <a:t> socioaffettivo, comunicativo e relazionale </a:t>
            </a:r>
            <a:endParaRPr lang="it-IT" altLang="it-IT" sz="2000" dirty="0"/>
          </a:p>
        </p:txBody>
      </p:sp>
      <p:sp>
        <p:nvSpPr>
          <p:cNvPr id="4"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6"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200" dirty="0" smtClean="0">
                <a:solidFill>
                  <a:schemeClr val="bg1"/>
                </a:solidFill>
              </a:rPr>
              <a:t>INSEGNARE E’ …  </a:t>
            </a:r>
            <a:endParaRPr lang="it-IT" altLang="it-IT" sz="3200" i="1" dirty="0" smtClean="0">
              <a:solidFill>
                <a:schemeClr val="bg1"/>
              </a:solidFill>
            </a:endParaRPr>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r="44697"/>
          <a:stretch/>
        </p:blipFill>
        <p:spPr>
          <a:xfrm>
            <a:off x="0" y="1556792"/>
            <a:ext cx="3797139" cy="3232770"/>
          </a:xfrm>
          <a:prstGeom prst="rect">
            <a:avLst/>
          </a:prstGeom>
        </p:spPr>
      </p:pic>
    </p:spTree>
    <p:extLst>
      <p:ext uri="{BB962C8B-B14F-4D97-AF65-F5344CB8AC3E}">
        <p14:creationId xmlns:p14="http://schemas.microsoft.com/office/powerpoint/2010/main" val="54502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5643" y="5028272"/>
            <a:ext cx="6428712" cy="1785104"/>
          </a:xfrm>
          <a:prstGeom prst="rect">
            <a:avLst/>
          </a:prstGeom>
        </p:spPr>
        <p:txBody>
          <a:bodyPr wrap="square">
            <a:spAutoFit/>
          </a:bodyPr>
          <a:lstStyle/>
          <a:p>
            <a:pPr algn="just"/>
            <a:r>
              <a:rPr lang="it-IT" dirty="0" smtClean="0"/>
              <a:t>Questo </a:t>
            </a:r>
            <a:r>
              <a:rPr lang="it-IT" dirty="0"/>
              <a:t>processo crea gradi progressivi di </a:t>
            </a:r>
            <a:r>
              <a:rPr lang="it-IT" b="1" dirty="0"/>
              <a:t>autonomia</a:t>
            </a:r>
            <a:r>
              <a:rPr lang="it-IT" dirty="0"/>
              <a:t>, in un circolo virtuoso che deve durare, migliorando, per tutta la vita. </a:t>
            </a:r>
          </a:p>
          <a:p>
            <a:pPr algn="just"/>
            <a:endParaRPr lang="it-IT" dirty="0" smtClean="0"/>
          </a:p>
          <a:p>
            <a:pPr algn="just"/>
            <a:r>
              <a:rPr lang="it-IT" sz="1400" dirty="0" smtClean="0"/>
              <a:t>Queste </a:t>
            </a:r>
            <a:r>
              <a:rPr lang="it-IT" sz="1400" dirty="0"/>
              <a:t>tre coordinate, </a:t>
            </a:r>
            <a:r>
              <a:rPr lang="it-IT" sz="1400" i="1" dirty="0"/>
              <a:t>autonomia, competenza, identità</a:t>
            </a:r>
            <a:r>
              <a:rPr lang="it-IT" sz="1400" dirty="0"/>
              <a:t>, sono state fissate per la prima volta negli </a:t>
            </a:r>
            <a:r>
              <a:rPr lang="it-IT" sz="1400" i="1" dirty="0"/>
              <a:t>Orientamenti per la scuola materna del 1991 </a:t>
            </a:r>
            <a:r>
              <a:rPr lang="it-IT" sz="1400" dirty="0"/>
              <a:t>e si ritrovano nelle attuali </a:t>
            </a:r>
            <a:r>
              <a:rPr lang="it-IT" sz="1400" i="1" dirty="0"/>
              <a:t>Indicazioni per il curricolo</a:t>
            </a:r>
            <a:r>
              <a:rPr lang="it-IT" sz="1400" dirty="0"/>
              <a:t>. </a:t>
            </a:r>
            <a:r>
              <a:rPr lang="it-IT" sz="1400" dirty="0" smtClean="0"/>
              <a:t>La </a:t>
            </a:r>
            <a:r>
              <a:rPr lang="it-IT" sz="1400" dirty="0"/>
              <a:t>loro validità rimane piena per tutti i gradi scolastici e durante l’intero corso della vita </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240" y="4005064"/>
            <a:ext cx="239176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5"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smtClean="0">
                <a:solidFill>
                  <a:schemeClr val="bg1"/>
                </a:solidFill>
              </a:rPr>
              <a:t>OBIETTIVI AZIONE EDUCATIVO-DIDATTICA</a:t>
            </a:r>
            <a:endParaRPr lang="it-IT" altLang="it-IT" sz="3600" i="1" dirty="0" smtClean="0">
              <a:solidFill>
                <a:schemeClr val="bg1"/>
              </a:solidFill>
            </a:endParaRPr>
          </a:p>
        </p:txBody>
      </p:sp>
      <p:sp>
        <p:nvSpPr>
          <p:cNvPr id="6" name="Rettangolo 5"/>
          <p:cNvSpPr/>
          <p:nvPr/>
        </p:nvSpPr>
        <p:spPr>
          <a:xfrm>
            <a:off x="319610" y="3463840"/>
            <a:ext cx="6268614" cy="1477328"/>
          </a:xfrm>
          <a:prstGeom prst="rect">
            <a:avLst/>
          </a:prstGeom>
        </p:spPr>
        <p:txBody>
          <a:bodyPr wrap="square">
            <a:spAutoFit/>
          </a:bodyPr>
          <a:lstStyle/>
          <a:p>
            <a:pPr algn="just"/>
            <a:r>
              <a:rPr lang="it-IT" dirty="0" smtClean="0"/>
              <a:t>L’acquisizione </a:t>
            </a:r>
            <a:r>
              <a:rPr lang="it-IT" dirty="0"/>
              <a:t>di </a:t>
            </a:r>
            <a:r>
              <a:rPr lang="it-IT" b="1" dirty="0"/>
              <a:t>competenze </a:t>
            </a:r>
            <a:r>
              <a:rPr lang="it-IT" dirty="0"/>
              <a:t>rafforza e costruisce </a:t>
            </a:r>
            <a:r>
              <a:rPr lang="it-IT" b="1" dirty="0"/>
              <a:t>l’identità, </a:t>
            </a:r>
            <a:r>
              <a:rPr lang="it-IT" dirty="0"/>
              <a:t>sia perché l’arricchisce della </a:t>
            </a:r>
            <a:r>
              <a:rPr lang="it-IT" i="1" dirty="0"/>
              <a:t>strumentazione </a:t>
            </a:r>
            <a:r>
              <a:rPr lang="it-IT" dirty="0"/>
              <a:t>di conoscenze, abilità e capacità di relazione, sia perché la alimenta di quel senso di </a:t>
            </a:r>
            <a:r>
              <a:rPr lang="it-IT" i="1" dirty="0"/>
              <a:t>accrescimento </a:t>
            </a:r>
            <a:r>
              <a:rPr lang="it-IT" dirty="0"/>
              <a:t>che deriva dal sentirsi capace di procedere con successo di fronte al </a:t>
            </a:r>
            <a:r>
              <a:rPr lang="it-IT" dirty="0" smtClean="0"/>
              <a:t>nuovo (</a:t>
            </a:r>
            <a:r>
              <a:rPr lang="it-IT" b="1" dirty="0" smtClean="0"/>
              <a:t>autoefficacia</a:t>
            </a:r>
            <a:r>
              <a:rPr lang="it-IT" dirty="0" smtClean="0"/>
              <a:t>, </a:t>
            </a:r>
            <a:r>
              <a:rPr lang="it-IT" i="1" dirty="0" smtClean="0"/>
              <a:t>Bandura</a:t>
            </a:r>
            <a:r>
              <a:rPr lang="it-IT" dirty="0" smtClean="0"/>
              <a:t>). </a:t>
            </a:r>
            <a:endParaRPr lang="it-IT" dirty="0"/>
          </a:p>
        </p:txBody>
      </p:sp>
      <p:sp>
        <p:nvSpPr>
          <p:cNvPr id="7" name="Rettangolo 6"/>
          <p:cNvSpPr/>
          <p:nvPr/>
        </p:nvSpPr>
        <p:spPr>
          <a:xfrm>
            <a:off x="611560" y="1499880"/>
            <a:ext cx="7488832" cy="1785104"/>
          </a:xfrm>
          <a:prstGeom prst="rect">
            <a:avLst/>
          </a:prstGeom>
        </p:spPr>
        <p:txBody>
          <a:bodyPr wrap="square">
            <a:spAutoFit/>
          </a:bodyPr>
          <a:lstStyle/>
          <a:p>
            <a:pPr algn="ctr"/>
            <a:r>
              <a:rPr lang="it-IT" sz="2000" dirty="0" smtClean="0"/>
              <a:t>Obiettivi </a:t>
            </a:r>
            <a:r>
              <a:rPr lang="it-IT" sz="2000" dirty="0"/>
              <a:t>dell’azione educativo-didattica sono </a:t>
            </a:r>
            <a:r>
              <a:rPr lang="it-IT" sz="2000" dirty="0" smtClean="0"/>
              <a:t>fondamentalmente tre:</a:t>
            </a:r>
          </a:p>
          <a:p>
            <a:pPr algn="ctr"/>
            <a:r>
              <a:rPr lang="it-IT" sz="2000" dirty="0" smtClean="0"/>
              <a:t>la </a:t>
            </a:r>
            <a:r>
              <a:rPr lang="it-IT" sz="2000" dirty="0"/>
              <a:t>costruzione di un’</a:t>
            </a:r>
            <a:r>
              <a:rPr lang="it-IT" sz="2400" b="1" dirty="0"/>
              <a:t>identità</a:t>
            </a:r>
            <a:r>
              <a:rPr lang="it-IT" sz="2000" b="1" dirty="0"/>
              <a:t> </a:t>
            </a:r>
            <a:r>
              <a:rPr lang="it-IT" sz="2000" dirty="0" smtClean="0"/>
              <a:t>sicura</a:t>
            </a:r>
          </a:p>
          <a:p>
            <a:pPr algn="ctr"/>
            <a:r>
              <a:rPr lang="it-IT" sz="2000" dirty="0" smtClean="0"/>
              <a:t>il </a:t>
            </a:r>
            <a:r>
              <a:rPr lang="it-IT" sz="2000" dirty="0"/>
              <a:t>conseguimento di </a:t>
            </a:r>
            <a:r>
              <a:rPr lang="it-IT" sz="2400" b="1" dirty="0" smtClean="0"/>
              <a:t>competenze</a:t>
            </a:r>
          </a:p>
          <a:p>
            <a:pPr algn="ctr"/>
            <a:r>
              <a:rPr lang="it-IT" sz="2000" dirty="0" smtClean="0"/>
              <a:t>la </a:t>
            </a:r>
            <a:r>
              <a:rPr lang="it-IT" sz="2000" dirty="0"/>
              <a:t>conquista di </a:t>
            </a:r>
            <a:r>
              <a:rPr lang="it-IT" sz="2400" b="1" dirty="0"/>
              <a:t>autonomia</a:t>
            </a:r>
            <a:r>
              <a:rPr lang="it-IT" sz="2000" b="1" dirty="0"/>
              <a:t> </a:t>
            </a:r>
            <a:endParaRPr lang="it-IT" sz="2000" b="1" dirty="0" smtClean="0"/>
          </a:p>
          <a:p>
            <a:pPr algn="ctr"/>
            <a:r>
              <a:rPr lang="it-IT" dirty="0" smtClean="0"/>
              <a:t>E fra loro sono circolarmente connessi</a:t>
            </a:r>
          </a:p>
        </p:txBody>
      </p:sp>
    </p:spTree>
    <p:extLst>
      <p:ext uri="{BB962C8B-B14F-4D97-AF65-F5344CB8AC3E}">
        <p14:creationId xmlns:p14="http://schemas.microsoft.com/office/powerpoint/2010/main" val="40166063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7866" y="1628800"/>
            <a:ext cx="8419380" cy="4524315"/>
          </a:xfrm>
          <a:prstGeom prst="rect">
            <a:avLst/>
          </a:prstGeom>
        </p:spPr>
        <p:txBody>
          <a:bodyPr wrap="square">
            <a:spAutoFit/>
          </a:bodyPr>
          <a:lstStyle/>
          <a:p>
            <a:endParaRPr lang="it-IT" b="1" dirty="0"/>
          </a:p>
          <a:p>
            <a:pPr marL="514350" indent="-514350">
              <a:buFont typeface="+mj-lt"/>
              <a:buAutoNum type="arabicPeriod"/>
            </a:pPr>
            <a:r>
              <a:rPr lang="it-IT" sz="2800" b="1" dirty="0" smtClean="0"/>
              <a:t>Comunicazione</a:t>
            </a:r>
          </a:p>
          <a:p>
            <a:pPr marL="514350" indent="-514350">
              <a:buFont typeface="+mj-lt"/>
              <a:buAutoNum type="arabicPeriod"/>
            </a:pPr>
            <a:r>
              <a:rPr lang="it-IT" sz="2800" b="1" dirty="0" err="1" smtClean="0"/>
              <a:t>Macroarea</a:t>
            </a:r>
            <a:r>
              <a:rPr lang="it-IT" sz="2800" b="1" dirty="0" smtClean="0"/>
              <a:t> linguistica ,  Culturale/disciplinare, Matematica, scientifica</a:t>
            </a:r>
          </a:p>
          <a:p>
            <a:pPr marL="514350" indent="-514350">
              <a:buFont typeface="+mj-lt"/>
              <a:buAutoNum type="arabicPeriod"/>
            </a:pPr>
            <a:r>
              <a:rPr lang="it-IT" sz="2800" b="1" dirty="0" smtClean="0"/>
              <a:t>Relazione con sé, con gli altri e con il contesto scuola</a:t>
            </a:r>
          </a:p>
          <a:p>
            <a:pPr marL="514350" indent="-514350">
              <a:buFont typeface="+mj-lt"/>
              <a:buAutoNum type="arabicPeriod"/>
            </a:pPr>
            <a:r>
              <a:rPr lang="it-IT" sz="2800" b="1" dirty="0" smtClean="0"/>
              <a:t>Espressività corporea, figurativa, ritmico musicale </a:t>
            </a:r>
          </a:p>
          <a:p>
            <a:pPr marL="514350" indent="-514350">
              <a:buFont typeface="+mj-lt"/>
              <a:buAutoNum type="arabicPeriod"/>
            </a:pPr>
            <a:r>
              <a:rPr lang="it-IT" sz="2800" b="1" dirty="0" smtClean="0"/>
              <a:t>Funzionamento cognitivo</a:t>
            </a:r>
          </a:p>
          <a:p>
            <a:pPr marL="514350" indent="-514350">
              <a:buFont typeface="+mj-lt"/>
              <a:buAutoNum type="arabicPeriod"/>
            </a:pPr>
            <a:r>
              <a:rPr lang="it-IT" sz="2800" b="1" dirty="0" smtClean="0"/>
              <a:t>Autonomie</a:t>
            </a:r>
          </a:p>
          <a:p>
            <a:pPr marL="457200" indent="-457200">
              <a:buFont typeface="Wingdings" panose="05000000000000000000" pitchFamily="2" charset="2"/>
              <a:buChar char="Ø"/>
            </a:pPr>
            <a:endParaRPr lang="it-IT" sz="2800" b="1" dirty="0" smtClean="0"/>
          </a:p>
          <a:p>
            <a:endParaRPr lang="it-IT" b="1" dirty="0" smtClean="0"/>
          </a:p>
        </p:txBody>
      </p:sp>
      <p:sp>
        <p:nvSpPr>
          <p:cNvPr id="17"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18"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smtClean="0">
                <a:solidFill>
                  <a:schemeClr val="bg1"/>
                </a:solidFill>
              </a:rPr>
              <a:t>LE AREE DI SVILUPPO DEGLI OBIETTIVI</a:t>
            </a:r>
            <a:endParaRPr lang="it-IT" altLang="it-IT" sz="3600" i="1" dirty="0" smtClean="0">
              <a:solidFill>
                <a:schemeClr val="bg1"/>
              </a:solidFill>
            </a:endParaRPr>
          </a:p>
        </p:txBody>
      </p:sp>
    </p:spTree>
    <p:extLst>
      <p:ext uri="{BB962C8B-B14F-4D97-AF65-F5344CB8AC3E}">
        <p14:creationId xmlns:p14="http://schemas.microsoft.com/office/powerpoint/2010/main" val="1729351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628800"/>
            <a:ext cx="7272808" cy="1754326"/>
          </a:xfrm>
          <a:prstGeom prst="rect">
            <a:avLst/>
          </a:prstGeom>
        </p:spPr>
        <p:txBody>
          <a:bodyPr wrap="square">
            <a:spAutoFit/>
          </a:bodyPr>
          <a:lstStyle/>
          <a:p>
            <a:r>
              <a:rPr lang="it-IT" b="1" dirty="0" smtClean="0">
                <a:cs typeface="Arial" panose="020B0604020202020204" pitchFamily="34" charset="0"/>
              </a:rPr>
              <a:t>COMUNICAZIONE</a:t>
            </a:r>
          </a:p>
          <a:p>
            <a:r>
              <a:rPr lang="it-IT" b="1" dirty="0" smtClean="0">
                <a:cs typeface="Arial" panose="020B0604020202020204" pitchFamily="34" charset="0"/>
              </a:rPr>
              <a:t> </a:t>
            </a:r>
          </a:p>
          <a:p>
            <a:pPr marL="285750" indent="-285750">
              <a:buFont typeface="Wingdings" panose="05000000000000000000" pitchFamily="2" charset="2"/>
              <a:buChar char="ü"/>
            </a:pPr>
            <a:r>
              <a:rPr lang="it-IT" dirty="0" smtClean="0">
                <a:cs typeface="Arial" panose="020B0604020202020204" pitchFamily="34" charset="0"/>
              </a:rPr>
              <a:t>non verbale</a:t>
            </a:r>
          </a:p>
          <a:p>
            <a:pPr marL="285750" indent="-285750">
              <a:buFont typeface="Wingdings" panose="05000000000000000000" pitchFamily="2" charset="2"/>
              <a:buChar char="ü"/>
            </a:pPr>
            <a:r>
              <a:rPr lang="it-IT" dirty="0" smtClean="0">
                <a:cs typeface="Arial" panose="020B0604020202020204" pitchFamily="34" charset="0"/>
              </a:rPr>
              <a:t>Verbale (estesa ad azioni e cose, pensieri, intenzioni, emozioni, spiegazioni</a:t>
            </a:r>
          </a:p>
          <a:p>
            <a:r>
              <a:rPr lang="it-IT" dirty="0" smtClean="0">
                <a:cs typeface="Arial" panose="020B0604020202020204" pitchFamily="34" charset="0"/>
              </a:rPr>
              <a:t> </a:t>
            </a:r>
          </a:p>
        </p:txBody>
      </p:sp>
      <p:sp>
        <p:nvSpPr>
          <p:cNvPr id="8"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9"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smtClean="0">
                <a:solidFill>
                  <a:schemeClr val="bg1"/>
                </a:solidFill>
              </a:rPr>
              <a:t>LE AREE DI SVILUPPO DEGLI OBIETTIVI</a:t>
            </a:r>
            <a:endParaRPr lang="it-IT" altLang="it-IT" sz="3600" i="1" dirty="0" smtClean="0">
              <a:solidFill>
                <a:schemeClr val="bg1"/>
              </a:solidFill>
            </a:endParaRPr>
          </a:p>
        </p:txBody>
      </p:sp>
      <p:sp>
        <p:nvSpPr>
          <p:cNvPr id="10" name="Rettangolo 9"/>
          <p:cNvSpPr/>
          <p:nvPr/>
        </p:nvSpPr>
        <p:spPr>
          <a:xfrm>
            <a:off x="251520" y="3363752"/>
            <a:ext cx="6845237" cy="3139321"/>
          </a:xfrm>
          <a:prstGeom prst="rect">
            <a:avLst/>
          </a:prstGeom>
        </p:spPr>
        <p:txBody>
          <a:bodyPr wrap="square">
            <a:spAutoFit/>
          </a:bodyPr>
          <a:lstStyle/>
          <a:p>
            <a:r>
              <a:rPr lang="it-IT" b="1" dirty="0" smtClean="0">
                <a:cs typeface="Arial" panose="020B0604020202020204" pitchFamily="34" charset="0"/>
              </a:rPr>
              <a:t>MACROAREA LINGUISTICA , CULTURALE/DISCIPLINARE, MATEMATICA, SCIENTIFICA</a:t>
            </a:r>
          </a:p>
          <a:p>
            <a:endParaRPr lang="it-IT" b="0" i="0" u="none" strike="noStrike" baseline="0" dirty="0" smtClean="0">
              <a:solidFill>
                <a:srgbClr val="000000"/>
              </a:solidFill>
              <a:cs typeface="Arial" panose="020B0604020202020204" pitchFamily="34" charset="0"/>
            </a:endParaRPr>
          </a:p>
          <a:p>
            <a:pPr marL="457200" indent="-457200">
              <a:buFont typeface="+mj-lt"/>
              <a:buAutoNum type="alphaLcParenR"/>
            </a:pPr>
            <a:r>
              <a:rPr lang="it-IT" b="1" i="0" u="none" strike="noStrike" baseline="0" dirty="0" smtClean="0">
                <a:cs typeface="Arial" panose="020B0604020202020204" pitchFamily="34" charset="0"/>
              </a:rPr>
              <a:t>Lingua orale e scritta: </a:t>
            </a:r>
            <a:r>
              <a:rPr lang="it-IT" dirty="0">
                <a:cs typeface="Arial" panose="020B0604020202020204" pitchFamily="34" charset="0"/>
              </a:rPr>
              <a:t>lettura, comprensione, apprendere dal testo, dimensione culturale-disciplinare (storico-geografica, scientifica, ecc.) scrittura e suo uso funzionale ed espressivo; </a:t>
            </a:r>
          </a:p>
          <a:p>
            <a:pPr marL="457200" indent="-457200">
              <a:buFont typeface="+mj-lt"/>
              <a:buAutoNum type="alphaLcParenR"/>
            </a:pPr>
            <a:r>
              <a:rPr lang="it-IT" b="1" i="0" u="none" strike="noStrike" baseline="0" dirty="0" smtClean="0">
                <a:cs typeface="Arial" panose="020B0604020202020204" pitchFamily="34" charset="0"/>
              </a:rPr>
              <a:t>Dimensione culturale-disciplinare: </a:t>
            </a:r>
            <a:r>
              <a:rPr lang="it-IT" dirty="0">
                <a:cs typeface="Arial" panose="020B0604020202020204" pitchFamily="34" charset="0"/>
              </a:rPr>
              <a:t>storia, geografia, aspetti descrittivi delle scienze, ecc</a:t>
            </a:r>
            <a:r>
              <a:rPr lang="it-IT" b="0" i="0" u="none" strike="noStrike" baseline="0" dirty="0" smtClean="0">
                <a:cs typeface="Arial" panose="020B0604020202020204" pitchFamily="34" charset="0"/>
              </a:rPr>
              <a:t>. </a:t>
            </a:r>
          </a:p>
          <a:p>
            <a:pPr marL="457200" indent="-457200">
              <a:buFont typeface="+mj-lt"/>
              <a:buAutoNum type="alphaLcParenR"/>
            </a:pPr>
            <a:r>
              <a:rPr lang="it-IT" b="1" i="0" u="none" strike="noStrike" baseline="0" dirty="0" smtClean="0">
                <a:cs typeface="Arial" panose="020B0604020202020204" pitchFamily="34" charset="0"/>
              </a:rPr>
              <a:t>Matematica e </a:t>
            </a:r>
            <a:r>
              <a:rPr lang="it-IT" b="1" dirty="0">
                <a:cs typeface="Arial" panose="020B0604020202020204" pitchFamily="34" charset="0"/>
              </a:rPr>
              <a:t>scienze: </a:t>
            </a:r>
            <a:r>
              <a:rPr lang="it-IT" dirty="0">
                <a:cs typeface="Arial" panose="020B0604020202020204" pitchFamily="34" charset="0"/>
              </a:rPr>
              <a:t>funzioni logiche </a:t>
            </a:r>
            <a:r>
              <a:rPr lang="it-IT" dirty="0" err="1" smtClean="0">
                <a:cs typeface="Arial" panose="020B0604020202020204" pitchFamily="34" charset="0"/>
              </a:rPr>
              <a:t>pre</a:t>
            </a:r>
            <a:r>
              <a:rPr lang="it-IT" dirty="0" smtClean="0">
                <a:cs typeface="Arial" panose="020B0604020202020204" pitchFamily="34" charset="0"/>
              </a:rPr>
              <a:t>-matematiche</a:t>
            </a:r>
            <a:r>
              <a:rPr lang="it-IT" dirty="0">
                <a:cs typeface="Arial" panose="020B0604020202020204" pitchFamily="34" charset="0"/>
              </a:rPr>
              <a:t>, matematica di base, scienze (aspetti sistematici, concettuali, </a:t>
            </a:r>
            <a:r>
              <a:rPr lang="it-IT" dirty="0" smtClean="0">
                <a:cs typeface="Arial" panose="020B0604020202020204" pitchFamily="34" charset="0"/>
              </a:rPr>
              <a:t>metodi, ..)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014" y="2132856"/>
            <a:ext cx="1506192" cy="100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2821" y="3763841"/>
            <a:ext cx="1306578" cy="1185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7868" y="5374005"/>
            <a:ext cx="1036485" cy="112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6542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47043" y="1772816"/>
            <a:ext cx="5869663" cy="5078313"/>
          </a:xfrm>
          <a:prstGeom prst="rect">
            <a:avLst/>
          </a:prstGeom>
        </p:spPr>
        <p:txBody>
          <a:bodyPr wrap="square">
            <a:spAutoFit/>
          </a:bodyPr>
          <a:lstStyle/>
          <a:p>
            <a:pPr algn="just"/>
            <a:r>
              <a:rPr lang="it-IT" b="1" dirty="0" smtClean="0"/>
              <a:t>RELAZIONE </a:t>
            </a:r>
            <a:r>
              <a:rPr lang="it-IT" b="1" dirty="0"/>
              <a:t>CON SÉ, CON GLI ALTRI E CON IL CONTESTO SCUOLA: </a:t>
            </a:r>
            <a:endParaRPr lang="it-IT" dirty="0"/>
          </a:p>
          <a:p>
            <a:pPr algn="just"/>
            <a:r>
              <a:rPr lang="it-IT" b="1" dirty="0"/>
              <a:t>a) integrazione nel contesto scuola</a:t>
            </a:r>
            <a:r>
              <a:rPr lang="it-IT" dirty="0"/>
              <a:t>: schemi e strutture spazio temporali (interiorizzazione cognitiva, realizzazione pratica, ritualità-appartenenza) </a:t>
            </a:r>
          </a:p>
          <a:p>
            <a:pPr algn="just"/>
            <a:r>
              <a:rPr lang="it-IT" b="1" dirty="0"/>
              <a:t>b) relazione con se stesso </a:t>
            </a:r>
            <a:endParaRPr lang="it-IT" dirty="0"/>
          </a:p>
          <a:p>
            <a:pPr algn="just"/>
            <a:r>
              <a:rPr lang="it-IT" b="1" dirty="0"/>
              <a:t>c) relazione con gli altri </a:t>
            </a:r>
            <a:r>
              <a:rPr lang="it-IT" dirty="0"/>
              <a:t>(adulti e compagni) </a:t>
            </a:r>
            <a:endParaRPr lang="it-IT" dirty="0" smtClean="0"/>
          </a:p>
          <a:p>
            <a:pPr algn="just"/>
            <a:endParaRPr lang="it-IT" dirty="0" smtClean="0"/>
          </a:p>
          <a:p>
            <a:pPr algn="just"/>
            <a:endParaRPr lang="it-IT" dirty="0"/>
          </a:p>
          <a:p>
            <a:pPr algn="just"/>
            <a:r>
              <a:rPr lang="it-IT" b="1" dirty="0"/>
              <a:t>ESPRESSIVITÀ CORPOREA, FIGURATIVA, RITMICO MUSICALE </a:t>
            </a:r>
            <a:endParaRPr lang="it-IT" dirty="0"/>
          </a:p>
          <a:p>
            <a:pPr algn="just"/>
            <a:r>
              <a:rPr lang="it-IT" b="1" dirty="0"/>
              <a:t>a) Abilità sensoriali </a:t>
            </a:r>
            <a:r>
              <a:rPr lang="it-IT" dirty="0"/>
              <a:t>(vista, udito, tatto): discriminazione, nominazione </a:t>
            </a:r>
          </a:p>
          <a:p>
            <a:pPr algn="just"/>
            <a:r>
              <a:rPr lang="it-IT" b="1" dirty="0"/>
              <a:t>b) Motricità globale</a:t>
            </a:r>
            <a:r>
              <a:rPr lang="it-IT" dirty="0"/>
              <a:t>; motricità fine; </a:t>
            </a:r>
            <a:r>
              <a:rPr lang="it-IT" dirty="0" err="1"/>
              <a:t>prassìe</a:t>
            </a:r>
            <a:r>
              <a:rPr lang="it-IT" dirty="0"/>
              <a:t> </a:t>
            </a:r>
            <a:r>
              <a:rPr lang="it-IT" dirty="0" smtClean="0"/>
              <a:t>schema corporeo e immagine di </a:t>
            </a:r>
            <a:r>
              <a:rPr lang="it-IT" dirty="0" err="1" smtClean="0"/>
              <a:t>sè</a:t>
            </a:r>
            <a:endParaRPr lang="it-IT" dirty="0"/>
          </a:p>
          <a:p>
            <a:pPr algn="just"/>
            <a:r>
              <a:rPr lang="it-IT" b="1" dirty="0"/>
              <a:t>c) Rappresentazione </a:t>
            </a:r>
            <a:r>
              <a:rPr lang="it-IT" b="1" dirty="0" err="1"/>
              <a:t>visuo</a:t>
            </a:r>
            <a:r>
              <a:rPr lang="it-IT" b="1" dirty="0"/>
              <a:t>-spaziale </a:t>
            </a:r>
            <a:r>
              <a:rPr lang="it-IT" b="1" dirty="0" smtClean="0"/>
              <a:t>e orientamento nello spazio</a:t>
            </a:r>
            <a:endParaRPr lang="it-IT" dirty="0"/>
          </a:p>
          <a:p>
            <a:pPr algn="just"/>
            <a:r>
              <a:rPr lang="it-IT" b="1" dirty="0"/>
              <a:t>d) Ritmicità e funzione musicale </a:t>
            </a:r>
            <a:r>
              <a:rPr lang="it-IT" dirty="0"/>
              <a:t>(ascolto, canto, </a:t>
            </a:r>
            <a:r>
              <a:rPr lang="it-IT" dirty="0" smtClean="0"/>
              <a:t>danza, teatro. Espressività  ritmico-musicali)</a:t>
            </a:r>
            <a:endParaRPr lang="it-IT" dirty="0"/>
          </a:p>
        </p:txBody>
      </p:sp>
      <p:sp>
        <p:nvSpPr>
          <p:cNvPr id="4"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5"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smtClean="0">
                <a:solidFill>
                  <a:schemeClr val="bg1"/>
                </a:solidFill>
              </a:rPr>
              <a:t>LE AREE DI SVILUPPO DEGLI OBIETTIVI</a:t>
            </a:r>
            <a:endParaRPr lang="it-IT" altLang="it-IT" sz="3600" i="1" dirty="0" smtClean="0">
              <a:solidFill>
                <a:schemeClr val="bg1"/>
              </a:solidFill>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6706" y="1568269"/>
            <a:ext cx="644680" cy="1473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1567347"/>
            <a:ext cx="1832570" cy="136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1618" y="3290007"/>
            <a:ext cx="1608197" cy="102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2984" y="5229200"/>
            <a:ext cx="1366960" cy="1319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2360" y="4375488"/>
            <a:ext cx="1036674" cy="2148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768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792" y="1844824"/>
            <a:ext cx="5695336" cy="4524315"/>
          </a:xfrm>
          <a:prstGeom prst="rect">
            <a:avLst/>
          </a:prstGeom>
        </p:spPr>
        <p:txBody>
          <a:bodyPr wrap="square">
            <a:spAutoFit/>
          </a:bodyPr>
          <a:lstStyle/>
          <a:p>
            <a:pPr algn="just"/>
            <a:r>
              <a:rPr lang="it-IT" b="1" dirty="0"/>
              <a:t>F</a:t>
            </a:r>
            <a:r>
              <a:rPr lang="it-IT" b="1" dirty="0" smtClean="0"/>
              <a:t>UNZIONAMENTO </a:t>
            </a:r>
            <a:r>
              <a:rPr lang="it-IT" b="1" dirty="0"/>
              <a:t>COGNITIVO</a:t>
            </a:r>
            <a:r>
              <a:rPr lang="it-IT" dirty="0"/>
              <a:t>: </a:t>
            </a:r>
          </a:p>
          <a:p>
            <a:pPr algn="just"/>
            <a:r>
              <a:rPr lang="it-IT" dirty="0"/>
              <a:t>a) attenzione, memoria, organizzazione spaziotemporale, </a:t>
            </a:r>
          </a:p>
          <a:p>
            <a:pPr algn="just"/>
            <a:r>
              <a:rPr lang="it-IT" dirty="0"/>
              <a:t>b) pensiero operatorio concreto, pensiero ipotetico-deduttivo (livello di astrazione) </a:t>
            </a:r>
          </a:p>
          <a:p>
            <a:pPr algn="just"/>
            <a:endParaRPr lang="it-IT" b="1" dirty="0" smtClean="0"/>
          </a:p>
          <a:p>
            <a:pPr algn="just"/>
            <a:endParaRPr lang="it-IT" b="1" dirty="0"/>
          </a:p>
          <a:p>
            <a:pPr algn="just"/>
            <a:endParaRPr lang="it-IT" b="1" dirty="0" smtClean="0"/>
          </a:p>
          <a:p>
            <a:pPr algn="just"/>
            <a:r>
              <a:rPr lang="it-IT" b="1" dirty="0" smtClean="0"/>
              <a:t>AUTONOMIE</a:t>
            </a:r>
            <a:r>
              <a:rPr lang="it-IT" dirty="0"/>
              <a:t>: </a:t>
            </a:r>
          </a:p>
          <a:p>
            <a:pPr algn="just"/>
            <a:r>
              <a:rPr lang="it-IT" dirty="0"/>
              <a:t>a) </a:t>
            </a:r>
            <a:r>
              <a:rPr lang="it-IT" dirty="0" smtClean="0"/>
              <a:t>Spostamenti (a casa, a scuola, in città, tragitti da/a)</a:t>
            </a:r>
            <a:endParaRPr lang="it-IT" dirty="0"/>
          </a:p>
          <a:p>
            <a:pPr algn="just"/>
            <a:r>
              <a:rPr lang="it-IT" dirty="0"/>
              <a:t>b) svolgimento di compiti di apprendimento </a:t>
            </a:r>
            <a:r>
              <a:rPr lang="it-IT" dirty="0" smtClean="0"/>
              <a:t> scolastico</a:t>
            </a:r>
            <a:r>
              <a:rPr lang="it-IT" dirty="0"/>
              <a:t>, esecuzione </a:t>
            </a:r>
            <a:r>
              <a:rPr lang="it-IT" dirty="0" smtClean="0"/>
              <a:t>di consegne</a:t>
            </a:r>
            <a:r>
              <a:rPr lang="it-IT" dirty="0"/>
              <a:t>, </a:t>
            </a:r>
          </a:p>
          <a:p>
            <a:pPr algn="just"/>
            <a:r>
              <a:rPr lang="it-IT" dirty="0"/>
              <a:t>c) svolgimento di compiti di vita </a:t>
            </a:r>
            <a:r>
              <a:rPr lang="it-IT" dirty="0" smtClean="0"/>
              <a:t>quotidiana</a:t>
            </a:r>
            <a:r>
              <a:rPr lang="it-IT" dirty="0"/>
              <a:t> </a:t>
            </a:r>
          </a:p>
          <a:p>
            <a:pPr algn="just"/>
            <a:r>
              <a:rPr lang="it-IT" dirty="0"/>
              <a:t>d) capacità di richiesta d’aiuto, </a:t>
            </a:r>
          </a:p>
          <a:p>
            <a:pPr algn="just"/>
            <a:r>
              <a:rPr lang="it-IT" dirty="0"/>
              <a:t>e) iniziativa nella comunicazione e nella </a:t>
            </a:r>
            <a:r>
              <a:rPr lang="it-IT" dirty="0" smtClean="0"/>
              <a:t> relazione</a:t>
            </a:r>
          </a:p>
          <a:p>
            <a:pPr algn="just"/>
            <a:r>
              <a:rPr lang="it-IT" dirty="0" smtClean="0"/>
              <a:t>f) Alimentazione,   </a:t>
            </a:r>
          </a:p>
          <a:p>
            <a:pPr algn="just"/>
            <a:r>
              <a:rPr lang="it-IT" dirty="0" smtClean="0"/>
              <a:t>g) Igiene e cura della propria persona</a:t>
            </a:r>
            <a:endParaRPr lang="it-IT" dirty="0"/>
          </a:p>
        </p:txBody>
      </p:sp>
      <p:sp>
        <p:nvSpPr>
          <p:cNvPr id="4"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5"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smtClean="0">
                <a:solidFill>
                  <a:schemeClr val="bg1"/>
                </a:solidFill>
              </a:rPr>
              <a:t>LE AREE DI SVILUPPO DEGLI OBIETTIVI</a:t>
            </a:r>
            <a:endParaRPr lang="it-IT" altLang="it-IT" sz="3600" i="1" dirty="0" smtClean="0">
              <a:solidFill>
                <a:schemeClr val="bg1"/>
              </a:solidFill>
            </a:endParaRPr>
          </a:p>
        </p:txBody>
      </p:sp>
      <p:pic>
        <p:nvPicPr>
          <p:cNvPr id="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293096"/>
            <a:ext cx="1152128" cy="238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854" y="1419235"/>
            <a:ext cx="1512168" cy="3189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23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844824"/>
            <a:ext cx="8712968" cy="3970318"/>
          </a:xfrm>
          <a:prstGeom prst="rect">
            <a:avLst/>
          </a:prstGeom>
        </p:spPr>
        <p:txBody>
          <a:bodyPr wrap="square">
            <a:spAutoFit/>
          </a:bodyPr>
          <a:lstStyle/>
          <a:p>
            <a:pPr algn="just"/>
            <a:r>
              <a:rPr lang="it-IT" dirty="0" smtClean="0"/>
              <a:t>1</a:t>
            </a:r>
            <a:r>
              <a:rPr lang="it-IT" dirty="0"/>
              <a:t>) la </a:t>
            </a:r>
            <a:r>
              <a:rPr lang="it-IT" b="1" dirty="0"/>
              <a:t>rilevazione delle condizioni di partenza </a:t>
            </a:r>
            <a:r>
              <a:rPr lang="it-IT" dirty="0"/>
              <a:t>per l’individuazione e calibrazione degli obiettivi, </a:t>
            </a:r>
          </a:p>
          <a:p>
            <a:pPr algn="just"/>
            <a:r>
              <a:rPr lang="it-IT" dirty="0"/>
              <a:t>2) la </a:t>
            </a:r>
            <a:r>
              <a:rPr lang="it-IT" b="1" dirty="0"/>
              <a:t>costruzione delle esperienze di apprendimento e, specularmente, dell’azione didattica</a:t>
            </a:r>
            <a:r>
              <a:rPr lang="it-IT" dirty="0"/>
              <a:t>, </a:t>
            </a:r>
          </a:p>
          <a:p>
            <a:pPr algn="just"/>
            <a:r>
              <a:rPr lang="it-IT" dirty="0"/>
              <a:t>3) le modalità della loro </a:t>
            </a:r>
            <a:r>
              <a:rPr lang="it-IT" b="1" dirty="0"/>
              <a:t>concreta realizzazione, </a:t>
            </a:r>
            <a:endParaRPr lang="it-IT" dirty="0"/>
          </a:p>
          <a:p>
            <a:pPr algn="just"/>
            <a:r>
              <a:rPr lang="it-IT" dirty="0"/>
              <a:t>4) la </a:t>
            </a:r>
            <a:r>
              <a:rPr lang="it-IT" b="1" dirty="0"/>
              <a:t>verifica in itinere </a:t>
            </a:r>
            <a:r>
              <a:rPr lang="it-IT" dirty="0"/>
              <a:t>dei risultati, </a:t>
            </a:r>
          </a:p>
          <a:p>
            <a:pPr algn="just"/>
            <a:r>
              <a:rPr lang="it-IT" dirty="0"/>
              <a:t>5) l’</a:t>
            </a:r>
            <a:r>
              <a:rPr lang="it-IT" b="1" dirty="0"/>
              <a:t>autoverifica della propria azione </a:t>
            </a:r>
            <a:r>
              <a:rPr lang="it-IT" dirty="0"/>
              <a:t>educativa e didattica con </a:t>
            </a:r>
            <a:r>
              <a:rPr lang="it-IT" b="1" dirty="0"/>
              <a:t>aggiustamenti di ritorno per il miglioramento</a:t>
            </a:r>
            <a:r>
              <a:rPr lang="it-IT" dirty="0"/>
              <a:t>, </a:t>
            </a:r>
          </a:p>
          <a:p>
            <a:pPr algn="just"/>
            <a:r>
              <a:rPr lang="it-IT" dirty="0"/>
              <a:t>6) </a:t>
            </a:r>
            <a:r>
              <a:rPr lang="it-IT" b="1" dirty="0"/>
              <a:t>verifica e valutazione finali</a:t>
            </a:r>
            <a:r>
              <a:rPr lang="it-IT" dirty="0"/>
              <a:t>. </a:t>
            </a:r>
          </a:p>
          <a:p>
            <a:pPr algn="just"/>
            <a:r>
              <a:rPr lang="it-IT" dirty="0"/>
              <a:t>Queste operazioni sono sostenute da una </a:t>
            </a:r>
            <a:r>
              <a:rPr lang="it-IT" b="1" dirty="0"/>
              <a:t>produzione normativa di grande coerenza e qualità</a:t>
            </a:r>
            <a:r>
              <a:rPr lang="it-IT" dirty="0"/>
              <a:t>. </a:t>
            </a:r>
          </a:p>
          <a:p>
            <a:pPr algn="just"/>
            <a:endParaRPr lang="it-IT" dirty="0" smtClean="0"/>
          </a:p>
          <a:p>
            <a:pPr algn="just"/>
            <a:r>
              <a:rPr lang="it-IT" dirty="0" smtClean="0"/>
              <a:t>L’insieme </a:t>
            </a:r>
            <a:r>
              <a:rPr lang="it-IT" dirty="0"/>
              <a:t>delle operazioni di programmazione e rilevazione vanno a costituire la </a:t>
            </a:r>
            <a:r>
              <a:rPr lang="it-IT" b="1" dirty="0"/>
              <a:t>documentazione </a:t>
            </a:r>
            <a:r>
              <a:rPr lang="it-IT" dirty="0"/>
              <a:t>che consente la </a:t>
            </a:r>
            <a:r>
              <a:rPr lang="it-IT" b="1" i="1" dirty="0"/>
              <a:t>continuità </a:t>
            </a:r>
            <a:r>
              <a:rPr lang="it-IT" b="1" dirty="0"/>
              <a:t>dell’azione nei vari passaggi di vita</a:t>
            </a:r>
            <a:r>
              <a:rPr lang="it-IT" dirty="0"/>
              <a:t>. </a:t>
            </a:r>
          </a:p>
        </p:txBody>
      </p:sp>
      <p:sp>
        <p:nvSpPr>
          <p:cNvPr id="4"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5"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smtClean="0">
                <a:solidFill>
                  <a:schemeClr val="bg1"/>
                </a:solidFill>
              </a:rPr>
              <a:t>PROCEDURE DI CONDUZIONE</a:t>
            </a:r>
            <a:endParaRPr lang="it-IT" altLang="it-IT" sz="3600" i="1" dirty="0" smtClean="0">
              <a:solidFill>
                <a:schemeClr val="bg1"/>
              </a:solidFill>
            </a:endParaRPr>
          </a:p>
        </p:txBody>
      </p:sp>
    </p:spTree>
    <p:extLst>
      <p:ext uri="{BB962C8B-B14F-4D97-AF65-F5344CB8AC3E}">
        <p14:creationId xmlns:p14="http://schemas.microsoft.com/office/powerpoint/2010/main" val="235327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95536" y="1702549"/>
            <a:ext cx="8160746" cy="1200329"/>
          </a:xfrm>
          <a:prstGeom prst="rect">
            <a:avLst/>
          </a:prstGeom>
        </p:spPr>
        <p:txBody>
          <a:bodyPr wrap="square">
            <a:spAutoFit/>
          </a:bodyPr>
          <a:lstStyle/>
          <a:p>
            <a:pPr algn="ctr"/>
            <a:r>
              <a:rPr lang="it-IT" sz="2400" dirty="0" smtClean="0"/>
              <a:t>L’azione </a:t>
            </a:r>
            <a:r>
              <a:rPr lang="it-IT" sz="2400" dirty="0"/>
              <a:t>rivolta all’alunno con disabilità si fonda, </a:t>
            </a:r>
            <a:r>
              <a:rPr lang="it-IT" sz="2400" dirty="0" smtClean="0"/>
              <a:t> </a:t>
            </a:r>
          </a:p>
          <a:p>
            <a:pPr algn="ctr"/>
            <a:r>
              <a:rPr lang="it-IT" sz="2400" dirty="0" smtClean="0"/>
              <a:t>su </a:t>
            </a:r>
            <a:r>
              <a:rPr lang="it-IT" sz="2400" dirty="0"/>
              <a:t>una </a:t>
            </a:r>
            <a:r>
              <a:rPr lang="it-IT" sz="2400" b="1" dirty="0"/>
              <a:t>visione globale della persona </a:t>
            </a:r>
            <a:endParaRPr lang="it-IT" sz="2400" b="1" dirty="0" smtClean="0"/>
          </a:p>
          <a:p>
            <a:pPr algn="ctr"/>
            <a:r>
              <a:rPr lang="it-IT" sz="2400" dirty="0" smtClean="0"/>
              <a:t>nella </a:t>
            </a:r>
            <a:r>
              <a:rPr lang="it-IT" sz="2400" dirty="0"/>
              <a:t>prospettiva della sua </a:t>
            </a:r>
            <a:r>
              <a:rPr lang="it-IT" sz="2400" b="1" dirty="0"/>
              <a:t>autorealizzazione</a:t>
            </a:r>
            <a:r>
              <a:rPr lang="it-IT" sz="2400" dirty="0"/>
              <a:t>. </a:t>
            </a:r>
          </a:p>
        </p:txBody>
      </p:sp>
      <p:sp>
        <p:nvSpPr>
          <p:cNvPr id="4" name="Rettangolo 3"/>
          <p:cNvSpPr/>
          <p:nvPr/>
        </p:nvSpPr>
        <p:spPr>
          <a:xfrm>
            <a:off x="625860" y="3212976"/>
            <a:ext cx="7805464" cy="646331"/>
          </a:xfrm>
          <a:prstGeom prst="rect">
            <a:avLst/>
          </a:prstGeom>
        </p:spPr>
        <p:txBody>
          <a:bodyPr wrap="square">
            <a:spAutoFit/>
          </a:bodyPr>
          <a:lstStyle/>
          <a:p>
            <a:pPr algn="ctr"/>
            <a:r>
              <a:rPr lang="it-IT" dirty="0" smtClean="0"/>
              <a:t>DISEGNO OBIETTIVI   :  diverso  a seconda delle DIVERSE SITUAZIONI </a:t>
            </a:r>
            <a:endParaRPr lang="it-IT" dirty="0"/>
          </a:p>
          <a:p>
            <a:pPr algn="ctr"/>
            <a:endParaRPr lang="it-IT" dirty="0" smtClean="0"/>
          </a:p>
        </p:txBody>
      </p:sp>
      <p:sp>
        <p:nvSpPr>
          <p:cNvPr id="5" name="Rettangolo 4"/>
          <p:cNvSpPr/>
          <p:nvPr/>
        </p:nvSpPr>
        <p:spPr>
          <a:xfrm>
            <a:off x="443461" y="4005064"/>
            <a:ext cx="8064896" cy="646331"/>
          </a:xfrm>
          <a:prstGeom prst="rect">
            <a:avLst/>
          </a:prstGeom>
        </p:spPr>
        <p:txBody>
          <a:bodyPr wrap="square">
            <a:spAutoFit/>
          </a:bodyPr>
          <a:lstStyle/>
          <a:p>
            <a:r>
              <a:rPr lang="it-IT" b="1" dirty="0" smtClean="0"/>
              <a:t>Qualunque </a:t>
            </a:r>
            <a:r>
              <a:rPr lang="it-IT" b="1" dirty="0"/>
              <a:t>schema standard di obiettivi e azioni educative e didattiche deve essere </a:t>
            </a:r>
            <a:r>
              <a:rPr lang="it-IT" dirty="0"/>
              <a:t>perciò </a:t>
            </a:r>
            <a:r>
              <a:rPr lang="it-IT" b="1" dirty="0"/>
              <a:t>smontato e flessibilmente rimontato a partire da ogni specifica situazione. </a:t>
            </a:r>
            <a:endParaRPr lang="it-IT" dirty="0"/>
          </a:p>
        </p:txBody>
      </p:sp>
      <p:sp>
        <p:nvSpPr>
          <p:cNvPr id="6"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7"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smtClean="0">
                <a:solidFill>
                  <a:schemeClr val="bg1"/>
                </a:solidFill>
              </a:rPr>
              <a:t>PROCEDURE DI CONDUZIONE</a:t>
            </a:r>
            <a:endParaRPr lang="it-IT" altLang="it-IT" sz="3600" i="1" dirty="0" smtClean="0">
              <a:solidFill>
                <a:schemeClr val="bg1"/>
              </a:solidFill>
            </a:endParaRPr>
          </a:p>
        </p:txBody>
      </p:sp>
    </p:spTree>
    <p:extLst>
      <p:ext uri="{BB962C8B-B14F-4D97-AF65-F5344CB8AC3E}">
        <p14:creationId xmlns:p14="http://schemas.microsoft.com/office/powerpoint/2010/main" val="3984499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Rocco\Desktop\ROBERTA\NEW DOC\albero Biodanza 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6632" y="2636912"/>
            <a:ext cx="4697368" cy="36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a:spLocks noChangeArrowheads="1"/>
          </p:cNvSpPr>
          <p:nvPr/>
        </p:nvSpPr>
        <p:spPr bwMode="auto">
          <a:xfrm>
            <a:off x="179512" y="1484784"/>
            <a:ext cx="4985519"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80716A"/>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94147C"/>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9pPr>
          </a:lstStyle>
          <a:p>
            <a:pPr algn="ctr" eaLnBrk="1" hangingPunct="1">
              <a:spcBef>
                <a:spcPct val="0"/>
              </a:spcBef>
              <a:buClrTx/>
              <a:buSzTx/>
              <a:buFontTx/>
              <a:buNone/>
            </a:pPr>
            <a:r>
              <a:rPr lang="it-IT" altLang="it-IT" sz="2400" b="1" dirty="0">
                <a:latin typeface="Calibri" pitchFamily="34" charset="0"/>
              </a:rPr>
              <a:t>la motricità </a:t>
            </a:r>
            <a:r>
              <a:rPr lang="it-IT" altLang="it-IT" sz="2400" dirty="0">
                <a:latin typeface="Calibri" pitchFamily="34" charset="0"/>
              </a:rPr>
              <a:t>ha un’importanza fondamentale </a:t>
            </a:r>
          </a:p>
          <a:p>
            <a:pPr algn="ctr" eaLnBrk="1" hangingPunct="1">
              <a:spcBef>
                <a:spcPct val="0"/>
              </a:spcBef>
              <a:buClrTx/>
              <a:buSzTx/>
              <a:buFontTx/>
              <a:buNone/>
            </a:pPr>
            <a:r>
              <a:rPr lang="it-IT" altLang="it-IT" sz="2400" b="1" dirty="0">
                <a:latin typeface="Calibri" pitchFamily="34" charset="0"/>
              </a:rPr>
              <a:t>per lo sviluppo del corpo, </a:t>
            </a:r>
          </a:p>
          <a:p>
            <a:pPr algn="ctr" eaLnBrk="1" hangingPunct="1">
              <a:spcBef>
                <a:spcPct val="0"/>
              </a:spcBef>
              <a:buClrTx/>
              <a:buSzTx/>
              <a:buFontTx/>
              <a:buNone/>
            </a:pPr>
            <a:r>
              <a:rPr lang="it-IT" altLang="it-IT" sz="2400" b="1" dirty="0">
                <a:latin typeface="Calibri" pitchFamily="34" charset="0"/>
              </a:rPr>
              <a:t>della mente e dell’emotività </a:t>
            </a:r>
            <a:r>
              <a:rPr lang="it-IT" altLang="it-IT" sz="2400" dirty="0">
                <a:latin typeface="Calibri" pitchFamily="34" charset="0"/>
              </a:rPr>
              <a:t>rappresentando, così, </a:t>
            </a:r>
          </a:p>
          <a:p>
            <a:pPr algn="ctr" eaLnBrk="1" hangingPunct="1">
              <a:spcBef>
                <a:spcPct val="0"/>
              </a:spcBef>
              <a:buClrTx/>
              <a:buSzTx/>
              <a:buFontTx/>
              <a:buNone/>
            </a:pPr>
            <a:r>
              <a:rPr lang="it-IT" altLang="it-IT" sz="2400" b="1" dirty="0">
                <a:latin typeface="Calibri" pitchFamily="34" charset="0"/>
              </a:rPr>
              <a:t>l’origine di ogni conoscenza</a:t>
            </a:r>
            <a:r>
              <a:rPr lang="it-IT" altLang="it-IT" sz="2400" dirty="0">
                <a:latin typeface="Calibri" pitchFamily="34" charset="0"/>
              </a:rPr>
              <a:t>. </a:t>
            </a:r>
          </a:p>
        </p:txBody>
      </p:sp>
      <p:sp>
        <p:nvSpPr>
          <p:cNvPr id="5"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6"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smtClean="0">
                <a:solidFill>
                  <a:schemeClr val="bg1"/>
                </a:solidFill>
              </a:rPr>
              <a:t>MEDIAZIONE DELLA CORPOREITA’ COME STRATEGIA</a:t>
            </a:r>
            <a:endParaRPr lang="it-IT" altLang="it-IT" sz="3200" b="1" i="1" dirty="0" smtClean="0">
              <a:solidFill>
                <a:schemeClr val="bg1"/>
              </a:solidFill>
            </a:endParaRPr>
          </a:p>
        </p:txBody>
      </p:sp>
    </p:spTree>
    <p:extLst>
      <p:ext uri="{BB962C8B-B14F-4D97-AF65-F5344CB8AC3E}">
        <p14:creationId xmlns:p14="http://schemas.microsoft.com/office/powerpoint/2010/main" val="31703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611560" y="1484784"/>
            <a:ext cx="8064896"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80716A"/>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94147C"/>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9pPr>
          </a:lstStyle>
          <a:p>
            <a:pPr>
              <a:buNone/>
            </a:pPr>
            <a:r>
              <a:rPr lang="it-IT" sz="1800" dirty="0">
                <a:latin typeface="+mn-lt"/>
              </a:rPr>
              <a:t>La motricità è un luogo di scoperta delle proprie ricchezze, potenzialità e capacità espressive/creative: </a:t>
            </a:r>
            <a:r>
              <a:rPr lang="it-IT" sz="1800" b="1" dirty="0">
                <a:latin typeface="+mn-lt"/>
              </a:rPr>
              <a:t>il movimento rappresenta la via maestra per esprimersi, </a:t>
            </a:r>
            <a:r>
              <a:rPr lang="it-IT" sz="1800" b="1" dirty="0" smtClean="0">
                <a:latin typeface="+mn-lt"/>
              </a:rPr>
              <a:t>comunicare </a:t>
            </a:r>
            <a:r>
              <a:rPr lang="it-IT" sz="1800" b="1" dirty="0">
                <a:latin typeface="+mn-lt"/>
              </a:rPr>
              <a:t>e comprendere. </a:t>
            </a:r>
            <a:endParaRPr lang="it-IT" sz="1800" b="1" dirty="0" smtClean="0">
              <a:latin typeface="+mn-lt"/>
            </a:endParaRPr>
          </a:p>
          <a:p>
            <a:pPr>
              <a:buNone/>
            </a:pPr>
            <a:endParaRPr lang="it-IT" sz="1800" dirty="0">
              <a:latin typeface="+mn-lt"/>
            </a:endParaRPr>
          </a:p>
          <a:p>
            <a:pPr>
              <a:buNone/>
            </a:pPr>
            <a:r>
              <a:rPr lang="it-IT" sz="1800" dirty="0" smtClean="0">
                <a:latin typeface="+mn-lt"/>
              </a:rPr>
              <a:t>Questo </a:t>
            </a:r>
            <a:r>
              <a:rPr lang="it-IT" sz="1800" dirty="0">
                <a:latin typeface="+mn-lt"/>
              </a:rPr>
              <a:t>nella consapevolezza del fatto che l’uomo non manifesta il suo essere soltanto attraverso le forme del pensiero ma, sempre contemporaneamente, attraverso le modalità del muoversi, del vedere, del percepire e del </a:t>
            </a:r>
            <a:r>
              <a:rPr lang="it-IT" sz="1800" dirty="0" smtClean="0">
                <a:latin typeface="+mn-lt"/>
              </a:rPr>
              <a:t>fare.</a:t>
            </a:r>
          </a:p>
          <a:p>
            <a:pPr>
              <a:buNone/>
            </a:pPr>
            <a:endParaRPr lang="it-IT" sz="1800" dirty="0">
              <a:latin typeface="+mn-lt"/>
            </a:endParaRPr>
          </a:p>
          <a:p>
            <a:pPr>
              <a:buNone/>
            </a:pPr>
            <a:r>
              <a:rPr lang="it-IT" sz="1800" dirty="0">
                <a:latin typeface="+mn-lt"/>
              </a:rPr>
              <a:t>Questa concezione complessa e multiforme definisce la persona come una “unità molteplice” e dà valenza alla stretta relazione che vi è tra mente e corpo. </a:t>
            </a:r>
            <a:endParaRPr lang="it-IT" sz="1800" dirty="0" smtClean="0">
              <a:latin typeface="+mn-lt"/>
            </a:endParaRPr>
          </a:p>
          <a:p>
            <a:pPr>
              <a:buNone/>
            </a:pPr>
            <a:endParaRPr lang="it-IT" sz="1800" dirty="0" smtClean="0">
              <a:latin typeface="+mn-lt"/>
            </a:endParaRPr>
          </a:p>
          <a:p>
            <a:pPr algn="ctr">
              <a:buNone/>
            </a:pPr>
            <a:r>
              <a:rPr lang="it-IT" sz="2400" b="1" dirty="0" smtClean="0">
                <a:latin typeface="+mn-lt"/>
              </a:rPr>
              <a:t>Il </a:t>
            </a:r>
            <a:r>
              <a:rPr lang="it-IT" sz="2400" b="1" dirty="0">
                <a:latin typeface="+mn-lt"/>
              </a:rPr>
              <a:t>corpo rappresenta uno strumento di comunicazione: </a:t>
            </a:r>
            <a:endParaRPr lang="it-IT" sz="2400" b="1" dirty="0" smtClean="0">
              <a:latin typeface="+mn-lt"/>
            </a:endParaRPr>
          </a:p>
          <a:p>
            <a:pPr algn="ctr">
              <a:buNone/>
            </a:pPr>
            <a:r>
              <a:rPr lang="it-IT" sz="2400" b="1" dirty="0" smtClean="0">
                <a:latin typeface="+mn-lt"/>
              </a:rPr>
              <a:t>l’uomo </a:t>
            </a:r>
            <a:r>
              <a:rPr lang="it-IT" sz="2400" b="1" dirty="0">
                <a:latin typeface="+mn-lt"/>
              </a:rPr>
              <a:t>è relazione e si fa Io nel Tu, </a:t>
            </a:r>
            <a:r>
              <a:rPr lang="it-IT" sz="2400" b="1" dirty="0" smtClean="0">
                <a:latin typeface="+mn-lt"/>
              </a:rPr>
              <a:t>ovvero, </a:t>
            </a:r>
          </a:p>
          <a:p>
            <a:pPr algn="ctr">
              <a:buNone/>
            </a:pPr>
            <a:r>
              <a:rPr lang="it-IT" sz="2400" b="1" dirty="0" smtClean="0">
                <a:latin typeface="+mn-lt"/>
              </a:rPr>
              <a:t>dall’incontro </a:t>
            </a:r>
            <a:r>
              <a:rPr lang="it-IT" sz="2400" b="1" dirty="0">
                <a:latin typeface="+mn-lt"/>
              </a:rPr>
              <a:t>con l’altro scopre se stesso in quanto </a:t>
            </a:r>
            <a:r>
              <a:rPr lang="it-IT" sz="2400" b="1" dirty="0" smtClean="0">
                <a:latin typeface="+mn-lt"/>
              </a:rPr>
              <a:t>Persona.</a:t>
            </a:r>
            <a:endParaRPr lang="it-IT" altLang="it-IT" sz="2400" b="1" dirty="0">
              <a:latin typeface="+mn-lt"/>
            </a:endParaRPr>
          </a:p>
        </p:txBody>
      </p:sp>
      <p:sp>
        <p:nvSpPr>
          <p:cNvPr id="5"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6"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smtClean="0">
                <a:solidFill>
                  <a:schemeClr val="bg1"/>
                </a:solidFill>
              </a:rPr>
              <a:t>EDUCAZIONE ATTRAVERSO LA CORPOREITA</a:t>
            </a:r>
            <a:r>
              <a:rPr lang="it-IT" altLang="it-IT" sz="3200" i="1" dirty="0" smtClean="0">
                <a:solidFill>
                  <a:schemeClr val="bg1"/>
                </a:solidFill>
              </a:rPr>
              <a:t>’</a:t>
            </a:r>
          </a:p>
        </p:txBody>
      </p:sp>
    </p:spTree>
    <p:extLst>
      <p:ext uri="{BB962C8B-B14F-4D97-AF65-F5344CB8AC3E}">
        <p14:creationId xmlns:p14="http://schemas.microsoft.com/office/powerpoint/2010/main" val="435069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i="1" dirty="0" smtClean="0">
                <a:solidFill>
                  <a:schemeClr val="accent3">
                    <a:lumMod val="75000"/>
                  </a:schemeClr>
                </a:solidFill>
              </a:rPr>
              <a:t/>
            </a:r>
            <a:br>
              <a:rPr lang="it-IT" i="1" dirty="0" smtClean="0">
                <a:solidFill>
                  <a:schemeClr val="accent3">
                    <a:lumMod val="75000"/>
                  </a:schemeClr>
                </a:solidFill>
              </a:rPr>
            </a:br>
            <a:r>
              <a:rPr lang="it-IT" i="1" dirty="0" smtClean="0">
                <a:solidFill>
                  <a:schemeClr val="accent3">
                    <a:lumMod val="75000"/>
                  </a:schemeClr>
                </a:solidFill>
              </a:rPr>
              <a:t>COOPERATIVE LEARNING</a:t>
            </a:r>
            <a:br>
              <a:rPr lang="it-IT" i="1" dirty="0" smtClean="0">
                <a:solidFill>
                  <a:schemeClr val="accent3">
                    <a:lumMod val="75000"/>
                  </a:schemeClr>
                </a:solidFill>
              </a:rPr>
            </a:br>
            <a:endParaRPr lang="it-IT" i="1" dirty="0">
              <a:solidFill>
                <a:schemeClr val="accent3">
                  <a:lumMod val="75000"/>
                </a:schemeClr>
              </a:solidFill>
            </a:endParaRPr>
          </a:p>
        </p:txBody>
      </p:sp>
      <p:sp>
        <p:nvSpPr>
          <p:cNvPr id="5" name="Segnaposto contenuto 4"/>
          <p:cNvSpPr>
            <a:spLocks noGrp="1"/>
          </p:cNvSpPr>
          <p:nvPr>
            <p:ph idx="1"/>
          </p:nvPr>
        </p:nvSpPr>
        <p:spPr>
          <a:solidFill>
            <a:schemeClr val="bg2">
              <a:lumMod val="75000"/>
            </a:schemeClr>
          </a:solidFill>
        </p:spPr>
        <p:txBody>
          <a:bodyPr>
            <a:normAutofit/>
          </a:bodyPr>
          <a:lstStyle/>
          <a:p>
            <a:pPr algn="ctr">
              <a:buNone/>
            </a:pPr>
            <a:r>
              <a:rPr lang="it-IT" u="sng" dirty="0" smtClean="0">
                <a:solidFill>
                  <a:srgbClr val="FF0000"/>
                </a:solidFill>
              </a:rPr>
              <a:t>Cooperazione tra studenti</a:t>
            </a:r>
          </a:p>
          <a:p>
            <a:pPr algn="ctr">
              <a:buFont typeface="Wingdings" pitchFamily="2" charset="2"/>
              <a:buChar char="Ø"/>
            </a:pPr>
            <a:r>
              <a:rPr lang="it-IT" dirty="0" smtClean="0"/>
              <a:t>Il principio è quello per cui ciascun componente del gruppo, con le sue caratteristiche peculiari, può contribuire all’apprendimento/insegnamento di tutti           </a:t>
            </a:r>
          </a:p>
          <a:p>
            <a:pPr algn="ctr">
              <a:buFont typeface="Wingdings" pitchFamily="2" charset="2"/>
              <a:buChar char="Ø"/>
            </a:pPr>
            <a:endParaRPr lang="it-IT" dirty="0" smtClean="0"/>
          </a:p>
          <a:p>
            <a:pPr algn="ctr">
              <a:buNone/>
            </a:pPr>
            <a:r>
              <a:rPr lang="it-IT" dirty="0" smtClean="0"/>
              <a:t>ognuno può divenire risorsa per gli altri.</a:t>
            </a:r>
            <a:endParaRPr lang="it-IT" dirty="0"/>
          </a:p>
        </p:txBody>
      </p:sp>
      <p:sp>
        <p:nvSpPr>
          <p:cNvPr id="7" name="Freccia in giù 6"/>
          <p:cNvSpPr/>
          <p:nvPr/>
        </p:nvSpPr>
        <p:spPr>
          <a:xfrm>
            <a:off x="4427984" y="4221088"/>
            <a:ext cx="340616" cy="6480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323528" y="1484784"/>
            <a:ext cx="873951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80716A"/>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94147C"/>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9pPr>
          </a:lstStyle>
          <a:p>
            <a:pPr>
              <a:buNone/>
            </a:pPr>
            <a:r>
              <a:rPr lang="it-IT" sz="2000" dirty="0">
                <a:latin typeface="+mn-lt"/>
              </a:rPr>
              <a:t>L</a:t>
            </a:r>
            <a:r>
              <a:rPr lang="it-IT" sz="2000" dirty="0" smtClean="0">
                <a:latin typeface="+mn-lt"/>
              </a:rPr>
              <a:t>’educazione </a:t>
            </a:r>
            <a:r>
              <a:rPr lang="it-IT" sz="2000" dirty="0">
                <a:latin typeface="+mn-lt"/>
              </a:rPr>
              <a:t>attraverso il movimento si offre come terreno fertile per lo sviluppo di percorsi di crescita e di formazione autentica in cui la persona può scoprire e/o ritrovare se stessa e il proprio potenziale personale e sociale. </a:t>
            </a:r>
          </a:p>
          <a:p>
            <a:pPr>
              <a:buNone/>
            </a:pPr>
            <a:r>
              <a:rPr lang="it-IT" sz="2000" dirty="0">
                <a:latin typeface="+mn-lt"/>
              </a:rPr>
              <a:t>Attraverso il movimento, che rappresenta una forma di linguaggio non verbale, si ha la possibilità di esplorare e conoscere le proprie potenzialità e le proprie capacità espressive; </a:t>
            </a:r>
            <a:endParaRPr lang="it-IT" sz="2000" dirty="0" smtClean="0">
              <a:latin typeface="+mn-lt"/>
            </a:endParaRPr>
          </a:p>
          <a:p>
            <a:pPr>
              <a:buNone/>
            </a:pPr>
            <a:r>
              <a:rPr lang="it-IT" sz="2000" dirty="0" smtClean="0">
                <a:latin typeface="+mn-lt"/>
              </a:rPr>
              <a:t>attraverso </a:t>
            </a:r>
            <a:r>
              <a:rPr lang="it-IT" sz="2000" dirty="0">
                <a:latin typeface="+mn-lt"/>
              </a:rPr>
              <a:t>i gesti, le azioni e le relazioni il soggetto comunica i suoi stati d’animo, i suoi bisogni e i suoi desideri, conosce il proprio corpo e la propria identità personale. </a:t>
            </a:r>
            <a:endParaRPr lang="it-IT" sz="2000" dirty="0" smtClean="0">
              <a:latin typeface="+mn-lt"/>
            </a:endParaRPr>
          </a:p>
          <a:p>
            <a:pPr>
              <a:buNone/>
            </a:pPr>
            <a:r>
              <a:rPr lang="it-IT" sz="2000" b="1" dirty="0" smtClean="0">
                <a:latin typeface="+mn-lt"/>
              </a:rPr>
              <a:t>Il </a:t>
            </a:r>
            <a:r>
              <a:rPr lang="it-IT" sz="2000" b="1" dirty="0">
                <a:latin typeface="+mn-lt"/>
              </a:rPr>
              <a:t>corpo è espressione della personalità e strumento relazionale</a:t>
            </a:r>
            <a:r>
              <a:rPr lang="it-IT" sz="2000" dirty="0">
                <a:latin typeface="+mn-lt"/>
              </a:rPr>
              <a:t>. </a:t>
            </a:r>
            <a:endParaRPr lang="it-IT" sz="2000" dirty="0" smtClean="0">
              <a:latin typeface="+mn-lt"/>
            </a:endParaRPr>
          </a:p>
          <a:p>
            <a:pPr>
              <a:buNone/>
            </a:pPr>
            <a:endParaRPr lang="it-IT" sz="2000" dirty="0">
              <a:latin typeface="+mn-lt"/>
            </a:endParaRPr>
          </a:p>
          <a:p>
            <a:pPr algn="ctr">
              <a:buNone/>
            </a:pPr>
            <a:r>
              <a:rPr lang="it-IT" sz="2800" dirty="0" smtClean="0">
                <a:latin typeface="+mn-lt"/>
              </a:rPr>
              <a:t>Educare </a:t>
            </a:r>
            <a:r>
              <a:rPr lang="it-IT" sz="2800" dirty="0">
                <a:latin typeface="+mn-lt"/>
              </a:rPr>
              <a:t>al corpo </a:t>
            </a:r>
            <a:r>
              <a:rPr lang="it-IT" sz="2800" dirty="0" smtClean="0">
                <a:latin typeface="+mn-lt"/>
              </a:rPr>
              <a:t>significa </a:t>
            </a:r>
            <a:r>
              <a:rPr lang="it-IT" sz="2800" dirty="0">
                <a:latin typeface="+mn-lt"/>
              </a:rPr>
              <a:t>anche </a:t>
            </a:r>
            <a:endParaRPr lang="it-IT" sz="2800" dirty="0" smtClean="0">
              <a:latin typeface="+mn-lt"/>
            </a:endParaRPr>
          </a:p>
          <a:p>
            <a:pPr algn="ctr">
              <a:buNone/>
            </a:pPr>
            <a:r>
              <a:rPr lang="it-IT" sz="2800" dirty="0" smtClean="0">
                <a:latin typeface="+mn-lt"/>
              </a:rPr>
              <a:t>garantire </a:t>
            </a:r>
            <a:r>
              <a:rPr lang="it-IT" sz="2800" dirty="0">
                <a:latin typeface="+mn-lt"/>
              </a:rPr>
              <a:t>un’efficace crescita sociale dell’individuo </a:t>
            </a:r>
            <a:endParaRPr lang="it-IT" altLang="it-IT" sz="2800" dirty="0">
              <a:latin typeface="+mn-lt"/>
            </a:endParaRPr>
          </a:p>
        </p:txBody>
      </p:sp>
      <p:sp>
        <p:nvSpPr>
          <p:cNvPr id="5"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6"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smtClean="0">
                <a:solidFill>
                  <a:schemeClr val="bg1"/>
                </a:solidFill>
              </a:rPr>
              <a:t>EDUCAZIONE ATTRAVERSO LA CORPOREITA’</a:t>
            </a:r>
          </a:p>
        </p:txBody>
      </p:sp>
    </p:spTree>
    <p:extLst>
      <p:ext uri="{BB962C8B-B14F-4D97-AF65-F5344CB8AC3E}">
        <p14:creationId xmlns:p14="http://schemas.microsoft.com/office/powerpoint/2010/main" val="12781258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285720" y="2285992"/>
            <a:ext cx="8352928"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80716A"/>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94147C"/>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9pPr>
          </a:lstStyle>
          <a:p>
            <a:pPr algn="ctr">
              <a:buNone/>
            </a:pPr>
            <a:r>
              <a:rPr lang="it-IT" sz="2400" dirty="0">
                <a:latin typeface="+mn-lt"/>
              </a:rPr>
              <a:t>Nell’ambito delle attività educative l’attività motoria, </a:t>
            </a:r>
            <a:endParaRPr lang="it-IT" sz="2400" dirty="0" smtClean="0">
              <a:latin typeface="+mn-lt"/>
            </a:endParaRPr>
          </a:p>
          <a:p>
            <a:pPr algn="ctr">
              <a:buNone/>
            </a:pPr>
            <a:r>
              <a:rPr lang="it-IT" sz="2400" dirty="0" smtClean="0">
                <a:latin typeface="+mn-lt"/>
              </a:rPr>
              <a:t>all’interno </a:t>
            </a:r>
            <a:r>
              <a:rPr lang="it-IT" sz="2400" dirty="0">
                <a:latin typeface="+mn-lt"/>
              </a:rPr>
              <a:t>di una dimensione inclusiva, </a:t>
            </a:r>
            <a:endParaRPr lang="it-IT" sz="2400" dirty="0" smtClean="0">
              <a:latin typeface="+mn-lt"/>
            </a:endParaRPr>
          </a:p>
          <a:p>
            <a:pPr algn="ctr">
              <a:buNone/>
            </a:pPr>
            <a:r>
              <a:rPr lang="it-IT" sz="2400" dirty="0" smtClean="0">
                <a:latin typeface="+mn-lt"/>
              </a:rPr>
              <a:t>offre </a:t>
            </a:r>
            <a:r>
              <a:rPr lang="it-IT" sz="2400" dirty="0">
                <a:latin typeface="+mn-lt"/>
              </a:rPr>
              <a:t>la possibilità di esprimersi </a:t>
            </a:r>
            <a:endParaRPr lang="it-IT" sz="2400" dirty="0" smtClean="0">
              <a:latin typeface="+mn-lt"/>
            </a:endParaRPr>
          </a:p>
          <a:p>
            <a:pPr algn="ctr">
              <a:buNone/>
            </a:pPr>
            <a:r>
              <a:rPr lang="it-IT" sz="2400" dirty="0" smtClean="0">
                <a:latin typeface="+mn-lt"/>
              </a:rPr>
              <a:t>e </a:t>
            </a:r>
            <a:r>
              <a:rPr lang="it-IT" sz="2400" dirty="0">
                <a:latin typeface="+mn-lt"/>
              </a:rPr>
              <a:t>valorizzare le potenzialità di ciascuno soggetto: </a:t>
            </a:r>
            <a:endParaRPr lang="it-IT" sz="2400" dirty="0" smtClean="0">
              <a:latin typeface="+mn-lt"/>
            </a:endParaRPr>
          </a:p>
          <a:p>
            <a:pPr algn="ctr">
              <a:buNone/>
            </a:pPr>
            <a:r>
              <a:rPr lang="it-IT" sz="2400" b="1" dirty="0" smtClean="0">
                <a:latin typeface="+mn-lt"/>
              </a:rPr>
              <a:t>l’educazione </a:t>
            </a:r>
            <a:r>
              <a:rPr lang="it-IT" sz="2400" b="1" dirty="0">
                <a:latin typeface="+mn-lt"/>
              </a:rPr>
              <a:t>motoria può essere un ambiente di apprendimento inclusivo ed integrante solo se porta con sé e sviluppa la coscienza del corpo e l’organizzazione del </a:t>
            </a:r>
            <a:r>
              <a:rPr lang="it-IT" sz="2400" b="1" dirty="0" smtClean="0">
                <a:latin typeface="+mn-lt"/>
              </a:rPr>
              <a:t>sé.</a:t>
            </a:r>
            <a:endParaRPr lang="it-IT" altLang="it-IT" sz="2400" b="1" dirty="0">
              <a:latin typeface="+mn-lt"/>
            </a:endParaRPr>
          </a:p>
        </p:txBody>
      </p:sp>
      <p:sp>
        <p:nvSpPr>
          <p:cNvPr id="5"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6"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smtClean="0">
                <a:solidFill>
                  <a:schemeClr val="bg1"/>
                </a:solidFill>
              </a:rPr>
              <a:t>EDUCAZIONE ATTRAVERSO LA CORPOREITA</a:t>
            </a:r>
            <a:r>
              <a:rPr lang="it-IT" altLang="it-IT" sz="3200" i="1" dirty="0" smtClean="0">
                <a:solidFill>
                  <a:schemeClr val="bg1"/>
                </a:solidFill>
              </a:rPr>
              <a:t>’</a:t>
            </a:r>
          </a:p>
        </p:txBody>
      </p:sp>
    </p:spTree>
    <p:extLst>
      <p:ext uri="{BB962C8B-B14F-4D97-AF65-F5344CB8AC3E}">
        <p14:creationId xmlns:p14="http://schemas.microsoft.com/office/powerpoint/2010/main" val="9429550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500034" y="2571744"/>
            <a:ext cx="7992888"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80716A"/>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94147C"/>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9pPr>
          </a:lstStyle>
          <a:p>
            <a:pPr algn="just">
              <a:buNone/>
            </a:pPr>
            <a:r>
              <a:rPr lang="it-IT" sz="2000" dirty="0" smtClean="0">
                <a:latin typeface="+mn-lt"/>
              </a:rPr>
              <a:t>Attraverso </a:t>
            </a:r>
            <a:r>
              <a:rPr lang="it-IT" sz="2000" dirty="0">
                <a:latin typeface="+mn-lt"/>
              </a:rPr>
              <a:t>l’interazione l’individuo socializza con gli altri e attraverso la padronanza </a:t>
            </a:r>
            <a:r>
              <a:rPr lang="it-IT" sz="2000" dirty="0">
                <a:solidFill>
                  <a:srgbClr val="FF0000"/>
                </a:solidFill>
                <a:latin typeface="+mn-lt"/>
              </a:rPr>
              <a:t>dell’attività motoria </a:t>
            </a:r>
            <a:r>
              <a:rPr lang="it-IT" sz="2000" dirty="0">
                <a:latin typeface="+mn-lt"/>
              </a:rPr>
              <a:t>acquisisce una certa autonomia, </a:t>
            </a:r>
            <a:r>
              <a:rPr lang="it-IT" sz="2000" dirty="0" smtClean="0">
                <a:latin typeface="+mn-lt"/>
              </a:rPr>
              <a:t>si </a:t>
            </a:r>
            <a:r>
              <a:rPr lang="it-IT" sz="2000" dirty="0">
                <a:latin typeface="+mn-lt"/>
              </a:rPr>
              <a:t>favorisce lo sviluppo di un forte senso di autoefficacia e autostima. </a:t>
            </a:r>
            <a:endParaRPr lang="it-IT" sz="2000" dirty="0" smtClean="0">
              <a:latin typeface="+mn-lt"/>
            </a:endParaRPr>
          </a:p>
          <a:p>
            <a:pPr algn="just">
              <a:buNone/>
            </a:pPr>
            <a:endParaRPr lang="it-IT" sz="2000" dirty="0" smtClean="0">
              <a:latin typeface="+mn-lt"/>
            </a:endParaRPr>
          </a:p>
          <a:p>
            <a:pPr algn="just">
              <a:buNone/>
            </a:pPr>
            <a:r>
              <a:rPr lang="it-IT" sz="2000" dirty="0" smtClean="0">
                <a:latin typeface="+mn-lt"/>
              </a:rPr>
              <a:t>In </a:t>
            </a:r>
            <a:r>
              <a:rPr lang="it-IT" sz="2000" dirty="0">
                <a:latin typeface="+mn-lt"/>
              </a:rPr>
              <a:t>particolar modo </a:t>
            </a:r>
            <a:r>
              <a:rPr lang="it-IT" sz="2000" dirty="0">
                <a:solidFill>
                  <a:srgbClr val="FF0000"/>
                </a:solidFill>
                <a:latin typeface="+mn-lt"/>
              </a:rPr>
              <a:t>l’attività motoria</a:t>
            </a:r>
            <a:r>
              <a:rPr lang="it-IT" sz="2000" dirty="0">
                <a:latin typeface="+mn-lt"/>
              </a:rPr>
              <a:t>, nel momento in cui diviene un’occasione di apprendimento e formazione, favorisce la crescita dell’individuo posto all’interno di un gruppo, all’interno di una dimensione relazionale dove si confronta con altri e condivide emozioni. </a:t>
            </a:r>
          </a:p>
        </p:txBody>
      </p:sp>
      <p:sp>
        <p:nvSpPr>
          <p:cNvPr id="5"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6"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smtClean="0">
                <a:solidFill>
                  <a:schemeClr val="bg1"/>
                </a:solidFill>
              </a:rPr>
              <a:t>EDUCAZIONE ATTRAVERSO LA CORPOREITA</a:t>
            </a:r>
            <a:r>
              <a:rPr lang="it-IT" altLang="it-IT" sz="3200" i="1" dirty="0" smtClean="0">
                <a:solidFill>
                  <a:schemeClr val="bg1"/>
                </a:solidFill>
              </a:rPr>
              <a:t>’</a:t>
            </a:r>
          </a:p>
        </p:txBody>
      </p:sp>
    </p:spTree>
    <p:extLst>
      <p:ext uri="{BB962C8B-B14F-4D97-AF65-F5344CB8AC3E}">
        <p14:creationId xmlns:p14="http://schemas.microsoft.com/office/powerpoint/2010/main" val="6391601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a:spLocks noChangeArrowheads="1"/>
          </p:cNvSpPr>
          <p:nvPr/>
        </p:nvSpPr>
        <p:spPr bwMode="auto">
          <a:xfrm>
            <a:off x="571472" y="2000240"/>
            <a:ext cx="799288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80716A"/>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94147C"/>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94147C"/>
              </a:buClr>
              <a:buFont typeface="Wingdings 2" pitchFamily="18" charset="2"/>
              <a:buChar char=""/>
              <a:defRPr sz="2000">
                <a:solidFill>
                  <a:schemeClr val="tx1"/>
                </a:solidFill>
                <a:latin typeface="Gill Sans MT" pitchFamily="34" charset="0"/>
              </a:defRPr>
            </a:lvl9pPr>
          </a:lstStyle>
          <a:p>
            <a:pPr algn="just">
              <a:buNone/>
            </a:pPr>
            <a:r>
              <a:rPr lang="it-IT" sz="2000" dirty="0" smtClean="0">
                <a:latin typeface="+mn-lt"/>
              </a:rPr>
              <a:t>L’aspetto </a:t>
            </a:r>
            <a:r>
              <a:rPr lang="it-IT" sz="2000" dirty="0">
                <a:latin typeface="+mn-lt"/>
              </a:rPr>
              <a:t>socializzante ha una forte valenza soprattutto per una persona disabile in quanto si crea un’opportunità di sviluppo psicofisica e di apprendimento di modelli comportamentali appropriati al vivere sociale. </a:t>
            </a:r>
            <a:endParaRPr lang="it-IT" sz="2000" dirty="0" smtClean="0">
              <a:latin typeface="+mn-lt"/>
            </a:endParaRPr>
          </a:p>
          <a:p>
            <a:pPr algn="just">
              <a:buNone/>
            </a:pPr>
            <a:endParaRPr lang="it-IT" sz="2000" dirty="0">
              <a:latin typeface="+mn-lt"/>
            </a:endParaRPr>
          </a:p>
          <a:p>
            <a:pPr algn="just">
              <a:buNone/>
            </a:pPr>
            <a:r>
              <a:rPr lang="it-IT" sz="2000" dirty="0">
                <a:latin typeface="+mn-lt"/>
              </a:rPr>
              <a:t>Ecco come la motricità rappresenta un’esperienza globale che permette all’uomo di scoprire la propria immagine corporea, per mezzo di percezioni e sensazioni, mettendosi in relazione con gli altri e con il mondo circostante. </a:t>
            </a:r>
            <a:endParaRPr lang="it-IT" sz="2000" dirty="0" smtClean="0">
              <a:latin typeface="+mn-lt"/>
            </a:endParaRPr>
          </a:p>
          <a:p>
            <a:pPr algn="just">
              <a:buNone/>
            </a:pPr>
            <a:endParaRPr lang="it-IT" sz="2000" dirty="0" smtClean="0">
              <a:latin typeface="+mn-lt"/>
            </a:endParaRPr>
          </a:p>
          <a:p>
            <a:pPr algn="just">
              <a:buNone/>
            </a:pPr>
            <a:r>
              <a:rPr lang="it-IT" sz="2000" dirty="0" smtClean="0">
                <a:latin typeface="+mn-lt"/>
              </a:rPr>
              <a:t>Per </a:t>
            </a:r>
            <a:r>
              <a:rPr lang="it-IT" sz="2000" dirty="0">
                <a:latin typeface="+mn-lt"/>
              </a:rPr>
              <a:t>tale ragione l’atto motorio rappresenta un momento di apprendimento. </a:t>
            </a:r>
            <a:endParaRPr lang="it-IT" altLang="it-IT" sz="2000" dirty="0">
              <a:latin typeface="+mn-lt"/>
            </a:endParaRPr>
          </a:p>
        </p:txBody>
      </p:sp>
      <p:sp>
        <p:nvSpPr>
          <p:cNvPr id="5"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6"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smtClean="0">
                <a:solidFill>
                  <a:schemeClr val="bg1"/>
                </a:solidFill>
              </a:rPr>
              <a:t>EDUCAZIONE ATTRAVERSO LA CORPOREITA</a:t>
            </a:r>
            <a:r>
              <a:rPr lang="it-IT" altLang="it-IT" sz="3200" i="1" dirty="0" smtClean="0">
                <a:solidFill>
                  <a:schemeClr val="bg1"/>
                </a:solidFill>
              </a:rPr>
              <a:t>’</a:t>
            </a:r>
          </a:p>
        </p:txBody>
      </p:sp>
    </p:spTree>
    <p:extLst>
      <p:ext uri="{BB962C8B-B14F-4D97-AF65-F5344CB8AC3E}">
        <p14:creationId xmlns:p14="http://schemas.microsoft.com/office/powerpoint/2010/main" val="6391601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122" y="3861048"/>
            <a:ext cx="6315222" cy="276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247043" y="1556792"/>
            <a:ext cx="8568952" cy="2123658"/>
          </a:xfrm>
          <a:prstGeom prst="rect">
            <a:avLst/>
          </a:prstGeom>
          <a:noFill/>
        </p:spPr>
        <p:txBody>
          <a:bodyPr wrap="square" rtlCol="0">
            <a:spAutoFit/>
          </a:bodyPr>
          <a:lstStyle/>
          <a:p>
            <a:r>
              <a:rPr lang="it-IT" sz="2400" b="1" dirty="0" smtClean="0"/>
              <a:t>Creare una CLASSE/LABORATORIO</a:t>
            </a:r>
          </a:p>
          <a:p>
            <a:pPr marL="285750" indent="-285750">
              <a:buFont typeface="Arial" panose="020B0604020202020204" pitchFamily="34" charset="0"/>
              <a:buChar char="•"/>
            </a:pPr>
            <a:r>
              <a:rPr lang="it-IT" dirty="0" smtClean="0"/>
              <a:t>Come luogo nel quale studenti e studentesse SPERIMENTANO e si SPERIMENTANO</a:t>
            </a:r>
          </a:p>
          <a:p>
            <a:pPr marL="285750" indent="-285750">
              <a:buFont typeface="Arial" panose="020B0604020202020204" pitchFamily="34" charset="0"/>
              <a:buChar char="•"/>
            </a:pPr>
            <a:r>
              <a:rPr lang="it-IT" dirty="0" smtClean="0"/>
              <a:t>Come metodologia didattica che: </a:t>
            </a:r>
          </a:p>
          <a:p>
            <a:pPr marL="715963" indent="-285750">
              <a:buFont typeface="Wingdings" panose="05000000000000000000" pitchFamily="2" charset="2"/>
              <a:buChar char="ü"/>
            </a:pPr>
            <a:r>
              <a:rPr lang="it-IT" dirty="0" smtClean="0"/>
              <a:t>coinvolge tutte le discipline, </a:t>
            </a:r>
          </a:p>
          <a:p>
            <a:pPr marL="715963" indent="-285750">
              <a:buFont typeface="Wingdings" panose="05000000000000000000" pitchFamily="2" charset="2"/>
              <a:buChar char="ü"/>
            </a:pPr>
            <a:r>
              <a:rPr lang="it-IT" dirty="0" smtClean="0"/>
              <a:t>facilita la personalizzazione </a:t>
            </a:r>
            <a:endParaRPr lang="it-IT" dirty="0"/>
          </a:p>
          <a:p>
            <a:pPr marL="715963" indent="-285750">
              <a:buFont typeface="Wingdings" panose="05000000000000000000" pitchFamily="2" charset="2"/>
              <a:buChar char="ü"/>
            </a:pPr>
            <a:r>
              <a:rPr lang="it-IT" dirty="0" smtClean="0"/>
              <a:t>consente di acquisire il «sapere» attraverso il «fare» (apprendimento attivo ed attivante </a:t>
            </a:r>
          </a:p>
        </p:txBody>
      </p:sp>
      <p:sp>
        <p:nvSpPr>
          <p:cNvPr id="5"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6"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200" dirty="0" smtClean="0">
                <a:solidFill>
                  <a:schemeClr val="bg1"/>
                </a:solidFill>
              </a:rPr>
              <a:t>INSEGNARE E’ …  </a:t>
            </a:r>
            <a:endParaRPr lang="it-IT" altLang="it-IT" sz="3200" i="1" dirty="0" smtClean="0">
              <a:solidFill>
                <a:schemeClr val="bg1"/>
              </a:solidFill>
            </a:endParaRPr>
          </a:p>
        </p:txBody>
      </p:sp>
    </p:spTree>
    <p:extLst>
      <p:ext uri="{BB962C8B-B14F-4D97-AF65-F5344CB8AC3E}">
        <p14:creationId xmlns:p14="http://schemas.microsoft.com/office/powerpoint/2010/main" val="35696956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1484784"/>
            <a:ext cx="9063038" cy="2308324"/>
          </a:xfrm>
          <a:prstGeom prst="rect">
            <a:avLst/>
          </a:prstGeom>
          <a:noFill/>
        </p:spPr>
        <p:txBody>
          <a:bodyPr wrap="square" rtlCol="0">
            <a:spAutoFit/>
          </a:bodyPr>
          <a:lstStyle/>
          <a:p>
            <a:pPr algn="just"/>
            <a:r>
              <a:rPr lang="it-IT" dirty="0" smtClean="0"/>
              <a:t>Abbiamo bisogno di un “filo” a cui tutti possano attaccarsi, nessuno escluso</a:t>
            </a:r>
          </a:p>
          <a:p>
            <a:pPr algn="just"/>
            <a:r>
              <a:rPr lang="it-IT" dirty="0" smtClean="0"/>
              <a:t>Un metodo che stimoli l’apprendimento favorendo la relazione, che aiuti ii più timidi a tirare fuori il coraggio e che alleni i più sicuri di sé ad avere pazienza ed aspettare il o i compagni più «lenti».</a:t>
            </a:r>
          </a:p>
          <a:p>
            <a:pPr algn="ctr"/>
            <a:endParaRPr lang="it-IT" dirty="0"/>
          </a:p>
          <a:p>
            <a:pPr algn="ctr"/>
            <a:r>
              <a:rPr lang="it-IT" dirty="0"/>
              <a:t>IL </a:t>
            </a:r>
            <a:r>
              <a:rPr lang="it-IT" dirty="0" smtClean="0"/>
              <a:t>nostro  </a:t>
            </a:r>
            <a:r>
              <a:rPr lang="it-IT" dirty="0"/>
              <a:t>“FILO DI ARIANNA” È  </a:t>
            </a:r>
            <a:r>
              <a:rPr lang="it-IT" dirty="0" smtClean="0"/>
              <a:t> IL    </a:t>
            </a:r>
            <a:r>
              <a:rPr lang="it-IT" b="1" dirty="0" smtClean="0"/>
              <a:t>COOPERATIVE </a:t>
            </a:r>
            <a:r>
              <a:rPr lang="it-IT" b="1" dirty="0"/>
              <a:t>LEARNING</a:t>
            </a:r>
            <a:endParaRPr lang="it-IT" dirty="0"/>
          </a:p>
          <a:p>
            <a:pPr algn="ctr"/>
            <a:r>
              <a:rPr lang="it-IT" b="1" dirty="0"/>
              <a:t>(UN APPROCCIO COOPERATIVO ALL’APPRENDIMENTO</a:t>
            </a:r>
            <a:r>
              <a:rPr lang="it-IT" b="1" dirty="0" smtClean="0"/>
              <a:t>).</a:t>
            </a:r>
          </a:p>
          <a:p>
            <a:endParaRPr lang="it-IT" dirty="0" smtClean="0"/>
          </a:p>
        </p:txBody>
      </p:sp>
      <p:sp>
        <p:nvSpPr>
          <p:cNvPr id="4"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5"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200" dirty="0" smtClean="0">
                <a:solidFill>
                  <a:schemeClr val="bg1"/>
                </a:solidFill>
              </a:rPr>
              <a:t>«Il FILO DI ARIANNA»</a:t>
            </a:r>
            <a:endParaRPr lang="it-IT" altLang="it-IT" sz="3200" i="1" dirty="0" smtClean="0">
              <a:solidFill>
                <a:schemeClr val="bg1"/>
              </a:solidFill>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087" y="3990556"/>
            <a:ext cx="5410938" cy="2750812"/>
          </a:xfrm>
          <a:prstGeom prst="rect">
            <a:avLst/>
          </a:prstGeom>
        </p:spPr>
      </p:pic>
    </p:spTree>
    <p:extLst>
      <p:ext uri="{BB962C8B-B14F-4D97-AF65-F5344CB8AC3E}">
        <p14:creationId xmlns:p14="http://schemas.microsoft.com/office/powerpoint/2010/main" val="41933408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1340768"/>
            <a:ext cx="8352928" cy="3693319"/>
          </a:xfrm>
          <a:prstGeom prst="rect">
            <a:avLst/>
          </a:prstGeom>
          <a:noFill/>
        </p:spPr>
        <p:txBody>
          <a:bodyPr wrap="square" rtlCol="0">
            <a:spAutoFit/>
          </a:bodyPr>
          <a:lstStyle/>
          <a:p>
            <a:pPr marL="285750" indent="-285750" algn="just">
              <a:buFont typeface="Wingdings" panose="05000000000000000000" pitchFamily="2" charset="2"/>
              <a:buChar char="q"/>
            </a:pPr>
            <a:r>
              <a:rPr lang="it-IT" dirty="0" smtClean="0"/>
              <a:t>Coinvolgimento attivo degli studenti nel processo di apprendimento (</a:t>
            </a:r>
            <a:r>
              <a:rPr lang="it-IT" dirty="0" err="1" smtClean="0"/>
              <a:t>metacognizione</a:t>
            </a:r>
            <a:r>
              <a:rPr lang="it-IT" dirty="0" smtClean="0"/>
              <a:t>)</a:t>
            </a:r>
          </a:p>
          <a:p>
            <a:pPr marL="285750" indent="-285750" algn="just">
              <a:buFont typeface="Wingdings" panose="05000000000000000000" pitchFamily="2" charset="2"/>
              <a:buChar char="q"/>
            </a:pPr>
            <a:r>
              <a:rPr lang="it-IT" dirty="0" smtClean="0"/>
              <a:t>Ruolo fondamentale di ognuno per il raggiungimento dell’obiettivo del gruppo</a:t>
            </a:r>
          </a:p>
          <a:p>
            <a:pPr marL="285750" indent="-285750" algn="just">
              <a:buFont typeface="Wingdings" panose="05000000000000000000" pitchFamily="2" charset="2"/>
              <a:buChar char="q"/>
            </a:pPr>
            <a:r>
              <a:rPr lang="it-IT" dirty="0" smtClean="0"/>
              <a:t>Interazione (condivisione di idee e informazioni, ricerca di dati, dare e ricevere assistenza, prendere decisioni, fare delle scelte…)</a:t>
            </a:r>
          </a:p>
          <a:p>
            <a:pPr marL="285750" indent="-285750" algn="just">
              <a:buFont typeface="Wingdings" panose="05000000000000000000" pitchFamily="2" charset="2"/>
              <a:buChar char="q"/>
            </a:pPr>
            <a:r>
              <a:rPr lang="it-IT" dirty="0" smtClean="0"/>
              <a:t>Responsabilizzazione</a:t>
            </a:r>
          </a:p>
          <a:p>
            <a:pPr marL="285750" indent="-285750" algn="just">
              <a:buFont typeface="Wingdings" panose="05000000000000000000" pitchFamily="2" charset="2"/>
              <a:buChar char="q"/>
            </a:pPr>
            <a:r>
              <a:rPr lang="it-IT" dirty="0" smtClean="0"/>
              <a:t>Riduzione dei livelli di aggressività (gli studi sull'aggressività sottolineano che questo metodo è in grado di eliminare la paura e il rancore, di esaltare valori quali l'onore, l'amicizia, la qualità, il consenso)</a:t>
            </a:r>
          </a:p>
          <a:p>
            <a:pPr marL="285750" indent="-285750" algn="just">
              <a:buFont typeface="Wingdings" panose="05000000000000000000" pitchFamily="2" charset="2"/>
              <a:buChar char="q"/>
            </a:pPr>
            <a:r>
              <a:rPr lang="it-IT" dirty="0" smtClean="0"/>
              <a:t>Collaborazione e non competizione</a:t>
            </a:r>
          </a:p>
          <a:p>
            <a:pPr marL="285750" indent="-285750" algn="just">
              <a:buFont typeface="Wingdings" panose="05000000000000000000" pitchFamily="2" charset="2"/>
              <a:buChar char="q"/>
            </a:pPr>
            <a:r>
              <a:rPr lang="it-IT" dirty="0" smtClean="0"/>
              <a:t>Relazione non in base alla velocità di apprendimento ma in base allo «spazio vitale» (</a:t>
            </a:r>
            <a:r>
              <a:rPr lang="it-IT" dirty="0" err="1" smtClean="0"/>
              <a:t>k.Lewin</a:t>
            </a:r>
            <a:r>
              <a:rPr lang="it-IT" dirty="0" smtClean="0"/>
              <a:t>)</a:t>
            </a:r>
          </a:p>
          <a:p>
            <a:pPr algn="just"/>
            <a:endParaRPr lang="it-IT" dirty="0" smtClean="0"/>
          </a:p>
        </p:txBody>
      </p:sp>
      <p:sp>
        <p:nvSpPr>
          <p:cNvPr id="4"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5"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200" dirty="0" smtClean="0">
                <a:solidFill>
                  <a:schemeClr val="bg1"/>
                </a:solidFill>
              </a:rPr>
              <a:t>COOPERATIVE  LEARNING </a:t>
            </a:r>
            <a:endParaRPr lang="it-IT" altLang="it-IT" sz="3200" i="1" dirty="0" smtClean="0">
              <a:solidFill>
                <a:schemeClr val="bg1"/>
              </a:solidFill>
            </a:endParaRPr>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b="16073"/>
          <a:stretch/>
        </p:blipFill>
        <p:spPr>
          <a:xfrm>
            <a:off x="4211960" y="4581128"/>
            <a:ext cx="4126008" cy="2105922"/>
          </a:xfrm>
          <a:prstGeom prst="rect">
            <a:avLst/>
          </a:prstGeom>
        </p:spPr>
      </p:pic>
    </p:spTree>
    <p:extLst>
      <p:ext uri="{BB962C8B-B14F-4D97-AF65-F5344CB8AC3E}">
        <p14:creationId xmlns:p14="http://schemas.microsoft.com/office/powerpoint/2010/main" val="37214689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2679" y="1380402"/>
            <a:ext cx="7848872" cy="2031325"/>
          </a:xfrm>
          <a:prstGeom prst="rect">
            <a:avLst/>
          </a:prstGeom>
          <a:noFill/>
        </p:spPr>
        <p:txBody>
          <a:bodyPr wrap="square" rtlCol="0">
            <a:spAutoFit/>
          </a:bodyPr>
          <a:lstStyle/>
          <a:p>
            <a:r>
              <a:rPr lang="it-IT" b="1" dirty="0" smtClean="0"/>
              <a:t>5 condizioni base della COOPERAZIONE</a:t>
            </a:r>
            <a:endParaRPr lang="it-IT" dirty="0"/>
          </a:p>
          <a:p>
            <a:pPr marL="285750" indent="-285750">
              <a:buFont typeface="Wingdings" panose="05000000000000000000" pitchFamily="2" charset="2"/>
              <a:buChar char="Ø"/>
            </a:pPr>
            <a:r>
              <a:rPr lang="it-IT" dirty="0" smtClean="0"/>
              <a:t>Strutturazione dell’interdipendenza positiva</a:t>
            </a:r>
          </a:p>
          <a:p>
            <a:pPr marL="285750" indent="-285750">
              <a:buFont typeface="Wingdings" panose="05000000000000000000" pitchFamily="2" charset="2"/>
              <a:buChar char="Ø"/>
            </a:pPr>
            <a:r>
              <a:rPr lang="it-IT" dirty="0" smtClean="0"/>
              <a:t>Responsabilità individuale e di gruppo</a:t>
            </a:r>
          </a:p>
          <a:p>
            <a:pPr marL="285750" indent="-285750">
              <a:buFont typeface="Wingdings" panose="05000000000000000000" pitchFamily="2" charset="2"/>
              <a:buChar char="Ø"/>
            </a:pPr>
            <a:r>
              <a:rPr lang="it-IT" dirty="0" smtClean="0"/>
              <a:t>Interazione costruttiva diretta (faccia a faccia)</a:t>
            </a:r>
          </a:p>
          <a:p>
            <a:pPr marL="285750" indent="-285750">
              <a:buFont typeface="Wingdings" panose="05000000000000000000" pitchFamily="2" charset="2"/>
              <a:buChar char="Ø"/>
            </a:pPr>
            <a:r>
              <a:rPr lang="it-IT" dirty="0" smtClean="0"/>
              <a:t>Competenze sociali</a:t>
            </a:r>
          </a:p>
          <a:p>
            <a:pPr marL="285750" indent="-285750">
              <a:buFont typeface="Wingdings" panose="05000000000000000000" pitchFamily="2" charset="2"/>
              <a:buChar char="Ø"/>
            </a:pPr>
            <a:r>
              <a:rPr lang="it-IT" dirty="0" smtClean="0"/>
              <a:t>Valutazione di gruppo</a:t>
            </a:r>
          </a:p>
          <a:p>
            <a:endParaRPr lang="it-IT" dirty="0" smtClean="0"/>
          </a:p>
        </p:txBody>
      </p:sp>
      <p:sp>
        <p:nvSpPr>
          <p:cNvPr id="4"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5"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200" dirty="0" smtClean="0">
                <a:solidFill>
                  <a:schemeClr val="bg1"/>
                </a:solidFill>
              </a:rPr>
              <a:t>COOPERATIVE  LEARNING </a:t>
            </a:r>
            <a:endParaRPr lang="it-IT" altLang="it-IT" sz="3200" i="1" dirty="0" smtClean="0">
              <a:solidFill>
                <a:schemeClr val="bg1"/>
              </a:solidFill>
            </a:endParaRPr>
          </a:p>
        </p:txBody>
      </p:sp>
      <p:sp>
        <p:nvSpPr>
          <p:cNvPr id="6" name="Rettangolo 5"/>
          <p:cNvSpPr/>
          <p:nvPr/>
        </p:nvSpPr>
        <p:spPr>
          <a:xfrm>
            <a:off x="212272" y="3717032"/>
            <a:ext cx="8280920" cy="2862322"/>
          </a:xfrm>
          <a:prstGeom prst="rect">
            <a:avLst/>
          </a:prstGeom>
        </p:spPr>
        <p:txBody>
          <a:bodyPr wrap="square">
            <a:spAutoFit/>
          </a:bodyPr>
          <a:lstStyle/>
          <a:p>
            <a:r>
              <a:rPr lang="it-IT" b="1" dirty="0" smtClean="0"/>
              <a:t>Le decisioni da prendere</a:t>
            </a:r>
          </a:p>
          <a:p>
            <a:pPr marL="285750" indent="-285750">
              <a:buFont typeface="Wingdings" panose="05000000000000000000" pitchFamily="2" charset="2"/>
              <a:buChar char="Ø"/>
            </a:pPr>
            <a:r>
              <a:rPr lang="it-IT" dirty="0" smtClean="0"/>
              <a:t>Definire gli obiettivi cognitivi e sociali</a:t>
            </a:r>
          </a:p>
          <a:p>
            <a:pPr marL="285750" indent="-285750">
              <a:buFont typeface="Wingdings" panose="05000000000000000000" pitchFamily="2" charset="2"/>
              <a:buChar char="Ø"/>
            </a:pPr>
            <a:r>
              <a:rPr lang="it-IT" dirty="0" smtClean="0"/>
              <a:t>Decidere le dimensioni dei gruppi ( non più di quattro studenti) e la composizione degli stessi ( in genere più eterogenei possibile)</a:t>
            </a:r>
          </a:p>
          <a:p>
            <a:pPr marL="285750" indent="-285750">
              <a:buFont typeface="Wingdings" panose="05000000000000000000" pitchFamily="2" charset="2"/>
              <a:buChar char="Ø"/>
            </a:pPr>
            <a:r>
              <a:rPr lang="it-IT" dirty="0" smtClean="0"/>
              <a:t>Assegnare i ruoli (ogni alunno avrà un compito ben preciso)</a:t>
            </a:r>
          </a:p>
          <a:p>
            <a:pPr marL="285750" indent="-285750">
              <a:buFont typeface="Wingdings" panose="05000000000000000000" pitchFamily="2" charset="2"/>
              <a:buChar char="Ø"/>
            </a:pPr>
            <a:r>
              <a:rPr lang="it-IT" dirty="0" smtClean="0"/>
              <a:t>Sistemare l’aula (la disposizione dei banchi; gli studenti uno di fronte all’altro e comunque tutti dovrebbero vedere l’insegnante di fronte)</a:t>
            </a:r>
          </a:p>
          <a:p>
            <a:pPr marL="285750" indent="-285750">
              <a:buFont typeface="Wingdings" panose="05000000000000000000" pitchFamily="2" charset="2"/>
              <a:buChar char="Ø"/>
            </a:pPr>
            <a:r>
              <a:rPr lang="it-IT" dirty="0" smtClean="0"/>
              <a:t>Organizzare i materiali</a:t>
            </a:r>
          </a:p>
          <a:p>
            <a:pPr marL="285750" indent="-285750">
              <a:buFont typeface="Wingdings" panose="05000000000000000000" pitchFamily="2" charset="2"/>
              <a:buChar char="Ø"/>
            </a:pPr>
            <a:r>
              <a:rPr lang="it-IT" dirty="0" smtClean="0"/>
              <a:t>Spiegare il compito situazionale</a:t>
            </a:r>
          </a:p>
          <a:p>
            <a:pPr marL="285750" indent="-285750">
              <a:buFont typeface="Wingdings" panose="05000000000000000000" pitchFamily="2" charset="2"/>
              <a:buChar char="Ø"/>
            </a:pPr>
            <a:r>
              <a:rPr lang="it-IT" dirty="0" smtClean="0"/>
              <a:t>Indicare gli obiettivi della lezione</a:t>
            </a:r>
            <a:endParaRPr lang="it-IT" dirty="0"/>
          </a:p>
        </p:txBody>
      </p:sp>
    </p:spTree>
    <p:extLst>
      <p:ext uri="{BB962C8B-B14F-4D97-AF65-F5344CB8AC3E}">
        <p14:creationId xmlns:p14="http://schemas.microsoft.com/office/powerpoint/2010/main" val="36113509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556792"/>
            <a:ext cx="8568952" cy="4247317"/>
          </a:xfrm>
          <a:prstGeom prst="rect">
            <a:avLst/>
          </a:prstGeom>
        </p:spPr>
        <p:txBody>
          <a:bodyPr wrap="square">
            <a:spAutoFit/>
          </a:bodyPr>
          <a:lstStyle/>
          <a:p>
            <a:pPr algn="just"/>
            <a:r>
              <a:rPr lang="it-IT" dirty="0" smtClean="0"/>
              <a:t>La ricerca ha dimostrato che la cooperazione permette di ottenere molteplici risultati poiché:</a:t>
            </a:r>
          </a:p>
          <a:p>
            <a:pPr algn="just"/>
            <a:endParaRPr lang="it-IT" dirty="0" smtClean="0"/>
          </a:p>
          <a:p>
            <a:pPr marL="285750" indent="-285750" algn="just">
              <a:buFont typeface="Wingdings" panose="05000000000000000000" pitchFamily="2" charset="2"/>
              <a:buChar char="v"/>
            </a:pPr>
            <a:r>
              <a:rPr lang="it-IT" dirty="0" smtClean="0"/>
              <a:t>Gli studenti, qualunque sia la loro capacità di apprendimento, </a:t>
            </a:r>
            <a:r>
              <a:rPr lang="it-IT" b="1" dirty="0" smtClean="0"/>
              <a:t>lavorano di più </a:t>
            </a:r>
            <a:r>
              <a:rPr lang="it-IT" dirty="0" smtClean="0"/>
              <a:t>raggiungendo risultati migliori, </a:t>
            </a:r>
            <a:r>
              <a:rPr lang="it-IT" b="1" dirty="0" smtClean="0"/>
              <a:t>memorizzano meglio </a:t>
            </a:r>
            <a:r>
              <a:rPr lang="it-IT" dirty="0" smtClean="0"/>
              <a:t>e sviluppano </a:t>
            </a:r>
            <a:r>
              <a:rPr lang="it-IT" b="1" dirty="0" smtClean="0"/>
              <a:t>una maggiore motivazione allo studio</a:t>
            </a:r>
            <a:r>
              <a:rPr lang="it-IT" dirty="0" smtClean="0"/>
              <a:t>. Sviluppano una più efficace capacità di ragionamento e di criticità.</a:t>
            </a:r>
          </a:p>
          <a:p>
            <a:pPr algn="just"/>
            <a:endParaRPr lang="it-IT" dirty="0" smtClean="0"/>
          </a:p>
          <a:p>
            <a:pPr marL="285750" indent="-285750" algn="just">
              <a:buFont typeface="Wingdings" panose="05000000000000000000" pitchFamily="2" charset="2"/>
              <a:buChar char="v"/>
            </a:pPr>
            <a:r>
              <a:rPr lang="it-IT" dirty="0" smtClean="0"/>
              <a:t>Gli studenti instaurano delle </a:t>
            </a:r>
            <a:r>
              <a:rPr lang="it-IT" b="1" dirty="0" smtClean="0"/>
              <a:t>relazioni più positive </a:t>
            </a:r>
            <a:r>
              <a:rPr lang="it-IT" dirty="0" smtClean="0"/>
              <a:t>tra loro in quanto si crea lo spirito di squadra, un rapporto di amicizia, di sostegno reciproco ed è rispettata la diversità.</a:t>
            </a:r>
          </a:p>
          <a:p>
            <a:pPr algn="just"/>
            <a:endParaRPr lang="it-IT" dirty="0" smtClean="0"/>
          </a:p>
          <a:p>
            <a:pPr marL="285750" indent="-285750" algn="just">
              <a:buFont typeface="Wingdings" panose="05000000000000000000" pitchFamily="2" charset="2"/>
              <a:buChar char="v"/>
            </a:pPr>
            <a:r>
              <a:rPr lang="it-IT" dirty="0" smtClean="0"/>
              <a:t>Gli studenti hanno un </a:t>
            </a:r>
            <a:r>
              <a:rPr lang="it-IT" b="1" dirty="0" smtClean="0"/>
              <a:t>maggiore benessere psicologico </a:t>
            </a:r>
            <a:r>
              <a:rPr lang="it-IT" dirty="0" smtClean="0"/>
              <a:t>poiché accrescono la capacità di affrontare le difficoltà e lo stress da prestazione. Si sviluppano inoltre uno spiccato senso di </a:t>
            </a:r>
            <a:r>
              <a:rPr lang="it-IT" b="1" dirty="0" smtClean="0"/>
              <a:t>autostima</a:t>
            </a:r>
            <a:r>
              <a:rPr lang="it-IT" dirty="0" smtClean="0"/>
              <a:t>, di autoefficacia, </a:t>
            </a:r>
            <a:r>
              <a:rPr lang="it-IT" b="1" dirty="0" smtClean="0"/>
              <a:t>le competenze sociali </a:t>
            </a:r>
            <a:r>
              <a:rPr lang="it-IT" dirty="0" smtClean="0"/>
              <a:t>e quindi è probabile un </a:t>
            </a:r>
            <a:r>
              <a:rPr lang="it-IT" b="1" dirty="0" smtClean="0"/>
              <a:t>recupero degli alunni più deboli</a:t>
            </a:r>
            <a:r>
              <a:rPr lang="it-IT" dirty="0" smtClean="0"/>
              <a:t>.</a:t>
            </a:r>
            <a:endParaRPr lang="it-IT" dirty="0"/>
          </a:p>
        </p:txBody>
      </p:sp>
      <p:sp>
        <p:nvSpPr>
          <p:cNvPr id="5"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6"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smtClean="0">
                <a:solidFill>
                  <a:schemeClr val="bg1"/>
                </a:solidFill>
              </a:rPr>
              <a:t>I RISULTATI DELL’APPRENDIMENTO COOPERATIVO</a:t>
            </a:r>
            <a:endParaRPr lang="it-IT" altLang="it-IT" sz="3200" i="1" dirty="0" smtClean="0">
              <a:solidFill>
                <a:schemeClr val="bg1"/>
              </a:solidFill>
            </a:endParaRPr>
          </a:p>
        </p:txBody>
      </p:sp>
    </p:spTree>
    <p:extLst>
      <p:ext uri="{BB962C8B-B14F-4D97-AF65-F5344CB8AC3E}">
        <p14:creationId xmlns:p14="http://schemas.microsoft.com/office/powerpoint/2010/main" val="2270090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1340768"/>
            <a:ext cx="8672932" cy="3139321"/>
          </a:xfrm>
          <a:prstGeom prst="rect">
            <a:avLst/>
          </a:prstGeom>
        </p:spPr>
        <p:txBody>
          <a:bodyPr wrap="square">
            <a:spAutoFit/>
          </a:bodyPr>
          <a:lstStyle/>
          <a:p>
            <a:pPr algn="just"/>
            <a:r>
              <a:rPr lang="it-IT" dirty="0" smtClean="0"/>
              <a:t>Il ruolo dell’insegnante</a:t>
            </a:r>
          </a:p>
          <a:p>
            <a:pPr algn="just"/>
            <a:endParaRPr lang="it-IT" dirty="0" smtClean="0"/>
          </a:p>
          <a:p>
            <a:pPr marL="285750" indent="-285750" algn="just">
              <a:buFont typeface="Courier New" panose="02070309020205020404" pitchFamily="49" charset="0"/>
              <a:buChar char="o"/>
            </a:pPr>
            <a:r>
              <a:rPr lang="it-IT" dirty="0" smtClean="0"/>
              <a:t>Non “quello che insegna” ma “tecnico che supporta”, che assegna uno spazio, un ruolo definito ad ogni alunno.</a:t>
            </a:r>
          </a:p>
          <a:p>
            <a:pPr marL="285750" indent="-285750" algn="just">
              <a:buFont typeface="Courier New" panose="02070309020205020404" pitchFamily="49" charset="0"/>
              <a:buChar char="o"/>
            </a:pPr>
            <a:r>
              <a:rPr lang="it-IT" dirty="0" smtClean="0"/>
              <a:t>Facilitatore dell’apprendimento</a:t>
            </a:r>
          </a:p>
          <a:p>
            <a:pPr marL="285750" indent="-285750" algn="just">
              <a:buFont typeface="Courier New" panose="02070309020205020404" pitchFamily="49" charset="0"/>
              <a:buChar char="o"/>
            </a:pPr>
            <a:r>
              <a:rPr lang="it-IT" dirty="0" smtClean="0"/>
              <a:t>Crea in classe un clima che rispetta l'integrità dello studente</a:t>
            </a:r>
          </a:p>
          <a:p>
            <a:pPr marL="285750" indent="-285750" algn="just">
              <a:buFont typeface="Courier New" panose="02070309020205020404" pitchFamily="49" charset="0"/>
              <a:buChar char="o"/>
            </a:pPr>
            <a:r>
              <a:rPr lang="it-IT" dirty="0" smtClean="0"/>
              <a:t>È un osservatore, un orientatore e un valutatore che interviene per prevenire gli errori</a:t>
            </a:r>
          </a:p>
          <a:p>
            <a:pPr marL="285750" indent="-285750" algn="just">
              <a:buFont typeface="Courier New" panose="02070309020205020404" pitchFamily="49" charset="0"/>
              <a:buChar char="o"/>
            </a:pPr>
            <a:r>
              <a:rPr lang="it-IT" dirty="0" smtClean="0"/>
              <a:t>Accetta i risultati e le opinioni dei bambini, accoglie i sentimenti e gli atteggiamenti emotivi che sono propri di ogni esperienza educativa o di gruppo</a:t>
            </a:r>
          </a:p>
          <a:p>
            <a:pPr marL="285750" indent="-285750" algn="just">
              <a:buFont typeface="Courier New" panose="02070309020205020404" pitchFamily="49" charset="0"/>
              <a:buChar char="o"/>
            </a:pPr>
            <a:r>
              <a:rPr lang="it-IT" dirty="0" smtClean="0"/>
              <a:t>L’insegnante accetta se stesso come membro di un gruppo di apprendimento, piuttosto che come autorità</a:t>
            </a:r>
            <a:endParaRPr lang="it-IT" dirty="0"/>
          </a:p>
        </p:txBody>
      </p:sp>
      <p:sp>
        <p:nvSpPr>
          <p:cNvPr id="4"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5"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smtClean="0">
                <a:solidFill>
                  <a:schemeClr val="bg1"/>
                </a:solidFill>
              </a:rPr>
              <a:t>APPRENDIMENTO COOPERATIVO E RUOLO INSEGNENTE</a:t>
            </a:r>
            <a:endParaRPr lang="it-IT" altLang="it-IT" sz="2800" i="1" dirty="0" smtClean="0">
              <a:solidFill>
                <a:schemeClr val="bg1"/>
              </a:solidFill>
            </a:endParaRPr>
          </a:p>
        </p:txBody>
      </p:sp>
      <p:sp>
        <p:nvSpPr>
          <p:cNvPr id="6" name="Rettangolo 5"/>
          <p:cNvSpPr/>
          <p:nvPr/>
        </p:nvSpPr>
        <p:spPr>
          <a:xfrm>
            <a:off x="1475655" y="4653136"/>
            <a:ext cx="6545235" cy="2031325"/>
          </a:xfrm>
          <a:prstGeom prst="rect">
            <a:avLst/>
          </a:prstGeom>
        </p:spPr>
        <p:txBody>
          <a:bodyPr wrap="square">
            <a:spAutoFit/>
          </a:bodyPr>
          <a:lstStyle/>
          <a:p>
            <a:r>
              <a:rPr lang="it-IT" dirty="0" smtClean="0"/>
              <a:t>L’insegnante dovrà inoltre</a:t>
            </a:r>
          </a:p>
          <a:p>
            <a:pPr marL="285750" indent="-285750">
              <a:buFont typeface="Arial" panose="020B0604020202020204" pitchFamily="34" charset="0"/>
              <a:buChar char="•"/>
            </a:pPr>
            <a:r>
              <a:rPr lang="it-IT" dirty="0" smtClean="0"/>
              <a:t>Spiegare le procedure che gli alunni dovranno seguire</a:t>
            </a:r>
          </a:p>
          <a:p>
            <a:pPr marL="285750" indent="-285750">
              <a:buFont typeface="Arial" panose="020B0604020202020204" pitchFamily="34" charset="0"/>
              <a:buChar char="•"/>
            </a:pPr>
            <a:r>
              <a:rPr lang="it-IT" dirty="0" smtClean="0"/>
              <a:t>Monitorare il comportamento</a:t>
            </a:r>
          </a:p>
          <a:p>
            <a:pPr marL="285750" indent="-285750">
              <a:buFont typeface="Arial" panose="020B0604020202020204" pitchFamily="34" charset="0"/>
              <a:buChar char="•"/>
            </a:pPr>
            <a:r>
              <a:rPr lang="it-IT" dirty="0" smtClean="0"/>
              <a:t>Chiedere il punto della situazione</a:t>
            </a:r>
          </a:p>
          <a:p>
            <a:pPr marL="285750" indent="-285750">
              <a:buFont typeface="Arial" panose="020B0604020202020204" pitchFamily="34" charset="0"/>
              <a:buChar char="•"/>
            </a:pPr>
            <a:r>
              <a:rPr lang="it-IT" dirty="0" smtClean="0"/>
              <a:t>Chiudere la lezione</a:t>
            </a:r>
          </a:p>
          <a:p>
            <a:pPr marL="285750" indent="-285750">
              <a:buFont typeface="Arial" panose="020B0604020202020204" pitchFamily="34" charset="0"/>
              <a:buChar char="•"/>
            </a:pPr>
            <a:r>
              <a:rPr lang="it-IT" dirty="0" smtClean="0"/>
              <a:t>Valutare l’apprendimento (qualità e quantità)</a:t>
            </a:r>
          </a:p>
          <a:p>
            <a:pPr marL="285750" indent="-285750">
              <a:buFont typeface="Arial" panose="020B0604020202020204" pitchFamily="34" charset="0"/>
              <a:buChar char="•"/>
            </a:pPr>
            <a:r>
              <a:rPr lang="it-IT" dirty="0" smtClean="0"/>
              <a:t>Valutare il funzionamento dei gruppi (coinvolgendo gli alunni)</a:t>
            </a:r>
          </a:p>
        </p:txBody>
      </p:sp>
    </p:spTree>
    <p:extLst>
      <p:ext uri="{BB962C8B-B14F-4D97-AF65-F5344CB8AC3E}">
        <p14:creationId xmlns:p14="http://schemas.microsoft.com/office/powerpoint/2010/main" val="323973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i="1" dirty="0" smtClean="0">
                <a:solidFill>
                  <a:schemeClr val="accent3">
                    <a:lumMod val="75000"/>
                  </a:schemeClr>
                </a:solidFill>
              </a:rPr>
              <a:t/>
            </a:r>
            <a:br>
              <a:rPr lang="it-IT" i="1" dirty="0" smtClean="0">
                <a:solidFill>
                  <a:schemeClr val="accent3">
                    <a:lumMod val="75000"/>
                  </a:schemeClr>
                </a:solidFill>
              </a:rPr>
            </a:br>
            <a:r>
              <a:rPr lang="it-IT" i="1" dirty="0" smtClean="0">
                <a:solidFill>
                  <a:schemeClr val="accent3">
                    <a:lumMod val="75000"/>
                  </a:schemeClr>
                </a:solidFill>
              </a:rPr>
              <a:t>COOPERATIVE LEARNING</a:t>
            </a:r>
            <a:br>
              <a:rPr lang="it-IT" i="1" dirty="0" smtClean="0">
                <a:solidFill>
                  <a:schemeClr val="accent3">
                    <a:lumMod val="75000"/>
                  </a:schemeClr>
                </a:solidFill>
              </a:rPr>
            </a:br>
            <a:endParaRPr lang="it-IT" i="1" dirty="0">
              <a:solidFill>
                <a:schemeClr val="accent3">
                  <a:lumMod val="75000"/>
                </a:schemeClr>
              </a:solidFill>
            </a:endParaRPr>
          </a:p>
        </p:txBody>
      </p:sp>
      <p:sp>
        <p:nvSpPr>
          <p:cNvPr id="5" name="Segnaposto contenuto 4"/>
          <p:cNvSpPr>
            <a:spLocks noGrp="1"/>
          </p:cNvSpPr>
          <p:nvPr>
            <p:ph idx="1"/>
          </p:nvPr>
        </p:nvSpPr>
        <p:spPr>
          <a:xfrm>
            <a:off x="467544" y="1988840"/>
            <a:ext cx="8229600" cy="4525963"/>
          </a:xfrm>
          <a:solidFill>
            <a:schemeClr val="bg2">
              <a:lumMod val="75000"/>
            </a:schemeClr>
          </a:solidFill>
        </p:spPr>
        <p:txBody>
          <a:bodyPr>
            <a:normAutofit fontScale="92500"/>
          </a:bodyPr>
          <a:lstStyle/>
          <a:p>
            <a:pPr algn="just">
              <a:buNone/>
            </a:pPr>
            <a:r>
              <a:rPr lang="it-IT" dirty="0" smtClean="0"/>
              <a:t> </a:t>
            </a:r>
            <a:r>
              <a:rPr lang="it-IT" b="1" i="1" dirty="0" smtClean="0">
                <a:solidFill>
                  <a:srgbClr val="FF0000"/>
                </a:solidFill>
              </a:rPr>
              <a:t>Alcune definizioni sul cooperative learning: </a:t>
            </a:r>
          </a:p>
          <a:p>
            <a:pPr algn="just">
              <a:buNone/>
            </a:pPr>
            <a:r>
              <a:rPr lang="it-IT" i="1" dirty="0" smtClean="0"/>
              <a:t>“È un insieme di tecniche di classe nelle quali gli studenti lavorano in piccoli gruppi per attività di apprendimento e ricevono valutazioni in base ai risultati conseguiti” (</a:t>
            </a:r>
            <a:r>
              <a:rPr lang="it-IT" i="1" dirty="0" err="1" smtClean="0"/>
              <a:t>Johnson</a:t>
            </a:r>
            <a:r>
              <a:rPr lang="it-IT" i="1" dirty="0" smtClean="0"/>
              <a:t>, </a:t>
            </a:r>
            <a:r>
              <a:rPr lang="it-IT" i="1" dirty="0" err="1" smtClean="0"/>
              <a:t>Slavin</a:t>
            </a:r>
            <a:r>
              <a:rPr lang="it-IT" i="1" dirty="0" smtClean="0"/>
              <a:t>, Kagan, Cohen, 1983) </a:t>
            </a:r>
          </a:p>
          <a:p>
            <a:pPr algn="just">
              <a:buNone/>
            </a:pPr>
            <a:r>
              <a:rPr lang="it-IT" i="1" dirty="0" smtClean="0"/>
              <a:t>“È un metodo di apprendimento-insegnamento in cui la variabile significativa è la cooperazione tra gli studenti” (M. </a:t>
            </a:r>
            <a:r>
              <a:rPr lang="it-IT" i="1" dirty="0" err="1" smtClean="0"/>
              <a:t>Comoglio</a:t>
            </a:r>
            <a:r>
              <a:rPr lang="it-IT" i="1" dirty="0" smtClean="0"/>
              <a:t>, 1996)</a:t>
            </a:r>
            <a:endParaRPr lang="it-IT" i="1" dirty="0" smtClean="0">
              <a:solidFill>
                <a:srgbClr val="FF0000"/>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39552" y="2136339"/>
            <a:ext cx="8523486" cy="2031325"/>
          </a:xfrm>
          <a:prstGeom prst="rect">
            <a:avLst/>
          </a:prstGeom>
        </p:spPr>
        <p:txBody>
          <a:bodyPr wrap="square">
            <a:spAutoFit/>
          </a:bodyPr>
          <a:lstStyle/>
          <a:p>
            <a:r>
              <a:rPr lang="it-IT" dirty="0" smtClean="0"/>
              <a:t>I gruppi</a:t>
            </a:r>
          </a:p>
          <a:p>
            <a:endParaRPr lang="it-IT" dirty="0" smtClean="0"/>
          </a:p>
          <a:p>
            <a:pPr>
              <a:buFont typeface="Arial" pitchFamily="34" charset="0"/>
              <a:buChar char="•"/>
            </a:pPr>
            <a:r>
              <a:rPr lang="it-IT" b="1" dirty="0" smtClean="0"/>
              <a:t>Gruppi informali</a:t>
            </a:r>
            <a:r>
              <a:rPr lang="it-IT" dirty="0" smtClean="0"/>
              <a:t>, la cui durata va da pochi minuti al tempo di una lezione</a:t>
            </a:r>
          </a:p>
          <a:p>
            <a:endParaRPr lang="it-IT" dirty="0" smtClean="0"/>
          </a:p>
          <a:p>
            <a:pPr>
              <a:buFont typeface="Arial" pitchFamily="34" charset="0"/>
              <a:buChar char="•"/>
            </a:pPr>
            <a:r>
              <a:rPr lang="it-IT" b="1" dirty="0" smtClean="0"/>
              <a:t>Gruppi formali</a:t>
            </a:r>
            <a:r>
              <a:rPr lang="it-IT" dirty="0" smtClean="0"/>
              <a:t>, la cui durata va dal tempo di una lezione ad alcune settimane</a:t>
            </a:r>
          </a:p>
          <a:p>
            <a:endParaRPr lang="it-IT" dirty="0" smtClean="0"/>
          </a:p>
          <a:p>
            <a:pPr>
              <a:buFont typeface="Arial" pitchFamily="34" charset="0"/>
              <a:buChar char="•"/>
            </a:pPr>
            <a:r>
              <a:rPr lang="it-IT" b="1" dirty="0" smtClean="0"/>
              <a:t>Gruppi base</a:t>
            </a:r>
            <a:r>
              <a:rPr lang="it-IT" dirty="0" smtClean="0"/>
              <a:t>, che sono a lungo termine (durata almeno un anno) con membri stabili.</a:t>
            </a:r>
            <a:endParaRPr lang="it-IT" dirty="0"/>
          </a:p>
        </p:txBody>
      </p:sp>
      <p:sp>
        <p:nvSpPr>
          <p:cNvPr id="4"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5"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dirty="0" smtClean="0">
                <a:solidFill>
                  <a:schemeClr val="bg1"/>
                </a:solidFill>
              </a:rPr>
              <a:t>I RISULTATI DELL’APPRENDIMENTO COOPERATIVO</a:t>
            </a:r>
            <a:endParaRPr lang="it-IT" altLang="it-IT" sz="3200" i="1" dirty="0" smtClean="0">
              <a:solidFill>
                <a:schemeClr val="bg1"/>
              </a:solidFill>
            </a:endParaRPr>
          </a:p>
        </p:txBody>
      </p:sp>
    </p:spTree>
    <p:extLst>
      <p:ext uri="{BB962C8B-B14F-4D97-AF65-F5344CB8AC3E}">
        <p14:creationId xmlns:p14="http://schemas.microsoft.com/office/powerpoint/2010/main" val="29262726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0797"/>
          <a:stretch/>
        </p:blipFill>
        <p:spPr bwMode="auto">
          <a:xfrm>
            <a:off x="132740" y="1862087"/>
            <a:ext cx="8797558" cy="383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b="1" dirty="0">
              <a:solidFill>
                <a:schemeClr val="bg1"/>
              </a:solidFill>
              <a:latin typeface="Arial" pitchFamily="34" charset="0"/>
            </a:endParaRPr>
          </a:p>
        </p:txBody>
      </p:sp>
      <p:sp>
        <p:nvSpPr>
          <p:cNvPr id="5"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smtClean="0">
                <a:solidFill>
                  <a:schemeClr val="bg1"/>
                </a:solidFill>
              </a:rPr>
              <a:t>LE FASI DI LAVORO</a:t>
            </a:r>
            <a:endParaRPr lang="it-IT" altLang="it-IT" sz="4000" b="1" i="1" dirty="0" smtClean="0">
              <a:solidFill>
                <a:schemeClr val="bg1"/>
              </a:solidFill>
            </a:endParaRPr>
          </a:p>
        </p:txBody>
      </p:sp>
    </p:spTree>
    <p:extLst>
      <p:ext uri="{BB962C8B-B14F-4D97-AF65-F5344CB8AC3E}">
        <p14:creationId xmlns:p14="http://schemas.microsoft.com/office/powerpoint/2010/main" val="109173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400">
                <a:solidFill>
                  <a:schemeClr val="tx2"/>
                </a:solidFill>
                <a:latin typeface="Century Gothic" pitchFamily="34" charset="0"/>
              </a:defRPr>
            </a:lvl1pPr>
            <a:lvl2pPr marL="742950" indent="-285750" eaLnBrk="0" hangingPunct="0">
              <a:spcBef>
                <a:spcPct val="20000"/>
              </a:spcBef>
              <a:buClr>
                <a:schemeClr val="accent2"/>
              </a:buClr>
              <a:buFont typeface="Arial" charset="0"/>
              <a:buChar char="•"/>
              <a:defRPr sz="2000">
                <a:solidFill>
                  <a:schemeClr val="tx2"/>
                </a:solidFill>
                <a:latin typeface="Century Gothic" pitchFamily="34" charset="0"/>
              </a:defRPr>
            </a:lvl2pPr>
            <a:lvl3pPr marL="1143000" indent="-228600" eaLnBrk="0" hangingPunct="0">
              <a:spcBef>
                <a:spcPct val="20000"/>
              </a:spcBef>
              <a:buClr>
                <a:srgbClr val="B5AE53"/>
              </a:buClr>
              <a:buFont typeface="Arial" charset="0"/>
              <a:buChar char="•"/>
              <a:defRPr>
                <a:solidFill>
                  <a:schemeClr val="tx2"/>
                </a:solidFill>
                <a:latin typeface="Century Gothic" pitchFamily="34" charset="0"/>
              </a:defRPr>
            </a:lvl3pPr>
            <a:lvl4pPr marL="1600200" indent="-228600" eaLnBrk="0" hangingPunct="0">
              <a:spcBef>
                <a:spcPct val="20000"/>
              </a:spcBef>
              <a:buClr>
                <a:srgbClr val="848058"/>
              </a:buClr>
              <a:buFont typeface="Arial" charset="0"/>
              <a:buChar char="•"/>
              <a:defRPr sz="1600">
                <a:solidFill>
                  <a:schemeClr val="tx2"/>
                </a:solidFill>
                <a:latin typeface="Century Gothic" pitchFamily="34" charset="0"/>
              </a:defRPr>
            </a:lvl4pPr>
            <a:lvl5pPr marL="2057400" indent="-228600" eaLnBrk="0" hangingPunct="0">
              <a:spcBef>
                <a:spcPct val="20000"/>
              </a:spcBef>
              <a:buClr>
                <a:srgbClr val="E8B54D"/>
              </a:buClr>
              <a:buFont typeface="Arial"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9pPr>
          </a:lstStyle>
          <a:p>
            <a:pPr eaLnBrk="1" hangingPunct="1">
              <a:spcBef>
                <a:spcPct val="0"/>
              </a:spcBef>
              <a:buClrTx/>
              <a:buFontTx/>
              <a:buNone/>
            </a:pPr>
            <a:fld id="{28A72504-9B76-4232-8651-3C2B48B178F3}" type="slidenum">
              <a:rPr lang="it-IT" altLang="it-IT" sz="1200" smtClean="0">
                <a:latin typeface="Verdana" pitchFamily="34" charset="0"/>
              </a:rPr>
              <a:pPr eaLnBrk="1" hangingPunct="1">
                <a:spcBef>
                  <a:spcPct val="0"/>
                </a:spcBef>
                <a:buClrTx/>
                <a:buFontTx/>
                <a:buNone/>
              </a:pPr>
              <a:t>82</a:t>
            </a:fld>
            <a:endParaRPr lang="it-IT" altLang="it-IT" sz="1200" smtClean="0">
              <a:latin typeface="Verdana"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39624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513929"/>
            <a:ext cx="3981450"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7"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smtClean="0">
                <a:solidFill>
                  <a:schemeClr val="bg1"/>
                </a:solidFill>
              </a:rPr>
              <a:t>OSSERVAZIONE IN ITINERE</a:t>
            </a:r>
            <a:endParaRPr lang="it-IT" altLang="it-IT" sz="4000" b="1" i="1" dirty="0" smtClean="0">
              <a:solidFill>
                <a:schemeClr val="bg1"/>
              </a:solidFill>
            </a:endParaRPr>
          </a:p>
        </p:txBody>
      </p:sp>
    </p:spTree>
    <p:extLst>
      <p:ext uri="{BB962C8B-B14F-4D97-AF65-F5344CB8AC3E}">
        <p14:creationId xmlns:p14="http://schemas.microsoft.com/office/powerpoint/2010/main" val="303619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20" y="1628800"/>
            <a:ext cx="7848872" cy="508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100013"/>
            <a:ext cx="9155113" cy="1368426"/>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a:lnSpc>
                <a:spcPct val="93000"/>
              </a:lnSpc>
              <a:spcBef>
                <a:spcPct val="0"/>
              </a:spcBef>
              <a:buClr>
                <a:srgbClr val="000000"/>
              </a:buClr>
              <a:buFont typeface="Times New Roman" pitchFamily="18" charset="0"/>
              <a:buNone/>
            </a:pPr>
            <a:endParaRPr lang="it-IT" altLang="it-IT" sz="2400">
              <a:solidFill>
                <a:schemeClr val="bg1"/>
              </a:solidFill>
              <a:latin typeface="Arial" pitchFamily="34" charset="0"/>
            </a:endParaRPr>
          </a:p>
        </p:txBody>
      </p:sp>
      <p:sp>
        <p:nvSpPr>
          <p:cNvPr id="7" name="Rectangle 1"/>
          <p:cNvSpPr txBox="1">
            <a:spLocks noChangeArrowheads="1"/>
          </p:cNvSpPr>
          <p:nvPr/>
        </p:nvSpPr>
        <p:spPr>
          <a:xfrm>
            <a:off x="0" y="-92075"/>
            <a:ext cx="9063038" cy="1439863"/>
          </a:xfrm>
          <a:prstGeom prst="rect">
            <a:avLst/>
          </a:prstGeom>
        </p:spPr>
        <p:txBody>
          <a:bodyPr vert="horz" lIns="90000" tIns="46800" rIns="90000" bIns="4680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dirty="0" smtClean="0">
                <a:solidFill>
                  <a:schemeClr val="bg1"/>
                </a:solidFill>
              </a:rPr>
              <a:t>QUESTIONARIO DI AUTOVALUTAZIONE</a:t>
            </a:r>
            <a:endParaRPr lang="it-IT" altLang="it-IT" sz="3600" b="1" i="1" dirty="0" smtClean="0">
              <a:solidFill>
                <a:schemeClr val="bg1"/>
              </a:solidFill>
            </a:endParaRPr>
          </a:p>
        </p:txBody>
      </p:sp>
    </p:spTree>
    <p:extLst>
      <p:ext uri="{BB962C8B-B14F-4D97-AF65-F5344CB8AC3E}">
        <p14:creationId xmlns:p14="http://schemas.microsoft.com/office/powerpoint/2010/main" val="9275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5786" y="224367"/>
            <a:ext cx="7929617" cy="693780"/>
          </a:xfrm>
          <a:prstGeom prst="rect">
            <a:avLst/>
          </a:prstGeom>
        </p:spPr>
        <p:txBody>
          <a:bodyPr vert="horz" wrap="square" lIns="0" tIns="16510" rIns="0" bIns="0" rtlCol="0">
            <a:spAutoFit/>
          </a:bodyPr>
          <a:lstStyle/>
          <a:p>
            <a:pPr marL="12700">
              <a:lnSpc>
                <a:spcPct val="100000"/>
              </a:lnSpc>
              <a:spcBef>
                <a:spcPts val="130"/>
              </a:spcBef>
            </a:pPr>
            <a:r>
              <a:rPr spc="-55" dirty="0"/>
              <a:t>Apprendimento</a:t>
            </a:r>
            <a:r>
              <a:rPr spc="-150" dirty="0"/>
              <a:t> </a:t>
            </a:r>
            <a:r>
              <a:rPr spc="-55" dirty="0"/>
              <a:t>Cooperativo</a:t>
            </a:r>
          </a:p>
        </p:txBody>
      </p:sp>
      <p:sp>
        <p:nvSpPr>
          <p:cNvPr id="3" name="object 3"/>
          <p:cNvSpPr txBox="1"/>
          <p:nvPr/>
        </p:nvSpPr>
        <p:spPr>
          <a:xfrm>
            <a:off x="195055" y="996950"/>
            <a:ext cx="8834755" cy="1016000"/>
          </a:xfrm>
          <a:prstGeom prst="rect">
            <a:avLst/>
          </a:prstGeom>
          <a:ln w="52916">
            <a:solidFill>
              <a:srgbClr val="FF0000"/>
            </a:solidFill>
          </a:ln>
        </p:spPr>
        <p:txBody>
          <a:bodyPr vert="horz" wrap="square" lIns="0" tIns="6350" rIns="0" bIns="0" rtlCol="0">
            <a:spAutoFit/>
          </a:bodyPr>
          <a:lstStyle/>
          <a:p>
            <a:pPr marL="91440" marR="79375" algn="just">
              <a:lnSpc>
                <a:spcPts val="2500"/>
              </a:lnSpc>
              <a:spcBef>
                <a:spcPts val="50"/>
              </a:spcBef>
            </a:pPr>
            <a:r>
              <a:rPr sz="2050" spc="-20" dirty="0">
                <a:latin typeface="Calibri"/>
                <a:cs typeface="Calibri"/>
              </a:rPr>
              <a:t>«[…] insieme </a:t>
            </a:r>
            <a:r>
              <a:rPr sz="2050" spc="-10" dirty="0">
                <a:latin typeface="Calibri"/>
                <a:cs typeface="Calibri"/>
              </a:rPr>
              <a:t>di </a:t>
            </a:r>
            <a:r>
              <a:rPr sz="2050" spc="-20" dirty="0">
                <a:latin typeface="Calibri"/>
                <a:cs typeface="Calibri"/>
              </a:rPr>
              <a:t>tecniche </a:t>
            </a:r>
            <a:r>
              <a:rPr sz="2050" spc="-10" dirty="0">
                <a:latin typeface="Calibri"/>
                <a:cs typeface="Calibri"/>
              </a:rPr>
              <a:t>di </a:t>
            </a:r>
            <a:r>
              <a:rPr sz="2050" spc="-25" dirty="0">
                <a:latin typeface="Calibri"/>
                <a:cs typeface="Calibri"/>
              </a:rPr>
              <a:t>conduzione </a:t>
            </a:r>
            <a:r>
              <a:rPr sz="2050" spc="-15" dirty="0">
                <a:latin typeface="Calibri"/>
                <a:cs typeface="Calibri"/>
              </a:rPr>
              <a:t>della classe, nelle </a:t>
            </a:r>
            <a:r>
              <a:rPr sz="2050" spc="-20" dirty="0">
                <a:latin typeface="Calibri"/>
                <a:cs typeface="Calibri"/>
              </a:rPr>
              <a:t>quali </a:t>
            </a:r>
            <a:r>
              <a:rPr sz="2050" spc="-10" dirty="0">
                <a:latin typeface="Calibri"/>
                <a:cs typeface="Calibri"/>
              </a:rPr>
              <a:t>gli </a:t>
            </a:r>
            <a:r>
              <a:rPr sz="2050" spc="-25" dirty="0">
                <a:latin typeface="Calibri"/>
                <a:cs typeface="Calibri"/>
              </a:rPr>
              <a:t>studenti </a:t>
            </a:r>
            <a:r>
              <a:rPr sz="2050" spc="-30" dirty="0">
                <a:latin typeface="Calibri"/>
                <a:cs typeface="Calibri"/>
              </a:rPr>
              <a:t>lavorano  </a:t>
            </a:r>
            <a:r>
              <a:rPr sz="2050" dirty="0">
                <a:latin typeface="Calibri"/>
                <a:cs typeface="Calibri"/>
              </a:rPr>
              <a:t>in </a:t>
            </a:r>
            <a:r>
              <a:rPr sz="2050" spc="-20" dirty="0">
                <a:latin typeface="Calibri"/>
                <a:cs typeface="Calibri"/>
              </a:rPr>
              <a:t>piccoli </a:t>
            </a:r>
            <a:r>
              <a:rPr sz="2050" spc="-25" dirty="0">
                <a:latin typeface="Calibri"/>
                <a:cs typeface="Calibri"/>
              </a:rPr>
              <a:t>gruppi </a:t>
            </a:r>
            <a:r>
              <a:rPr sz="2050" spc="-10" dirty="0">
                <a:latin typeface="Calibri"/>
                <a:cs typeface="Calibri"/>
              </a:rPr>
              <a:t>di </a:t>
            </a:r>
            <a:r>
              <a:rPr sz="2050" spc="-25" dirty="0">
                <a:latin typeface="Calibri"/>
                <a:cs typeface="Calibri"/>
              </a:rPr>
              <a:t>attività </a:t>
            </a:r>
            <a:r>
              <a:rPr sz="2050" spc="-10" dirty="0">
                <a:latin typeface="Calibri"/>
                <a:cs typeface="Calibri"/>
              </a:rPr>
              <a:t>di </a:t>
            </a:r>
            <a:r>
              <a:rPr sz="2050" spc="-30" dirty="0">
                <a:latin typeface="Calibri"/>
                <a:cs typeface="Calibri"/>
              </a:rPr>
              <a:t>apprendimento </a:t>
            </a:r>
            <a:r>
              <a:rPr sz="2050" spc="15" dirty="0">
                <a:latin typeface="Calibri"/>
                <a:cs typeface="Calibri"/>
              </a:rPr>
              <a:t>e </a:t>
            </a:r>
            <a:r>
              <a:rPr sz="2050" spc="-25" dirty="0">
                <a:latin typeface="Calibri"/>
                <a:cs typeface="Calibri"/>
              </a:rPr>
              <a:t>ricevono </a:t>
            </a:r>
            <a:r>
              <a:rPr sz="2050" spc="-30" dirty="0">
                <a:latin typeface="Calibri"/>
                <a:cs typeface="Calibri"/>
              </a:rPr>
              <a:t>valutazioni </a:t>
            </a:r>
            <a:r>
              <a:rPr sz="2050" dirty="0">
                <a:latin typeface="Calibri"/>
                <a:cs typeface="Calibri"/>
              </a:rPr>
              <a:t>in </a:t>
            </a:r>
            <a:r>
              <a:rPr sz="2050" spc="-15" dirty="0">
                <a:latin typeface="Calibri"/>
                <a:cs typeface="Calibri"/>
              </a:rPr>
              <a:t>base </a:t>
            </a:r>
            <a:r>
              <a:rPr sz="2050" spc="-30" dirty="0">
                <a:latin typeface="Calibri"/>
                <a:cs typeface="Calibri"/>
              </a:rPr>
              <a:t>ai  </a:t>
            </a:r>
            <a:r>
              <a:rPr sz="2050" spc="-20" dirty="0">
                <a:latin typeface="Calibri"/>
                <a:cs typeface="Calibri"/>
              </a:rPr>
              <a:t>risultati conseguiti» </a:t>
            </a:r>
            <a:r>
              <a:rPr sz="1650" spc="55" dirty="0">
                <a:latin typeface="Calibri"/>
                <a:cs typeface="Calibri"/>
              </a:rPr>
              <a:t>(Comoglio, 1996,</a:t>
            </a:r>
            <a:r>
              <a:rPr sz="1650" spc="25" dirty="0">
                <a:latin typeface="Calibri"/>
                <a:cs typeface="Calibri"/>
              </a:rPr>
              <a:t> </a:t>
            </a:r>
            <a:r>
              <a:rPr sz="1650" spc="50" dirty="0">
                <a:latin typeface="Calibri"/>
                <a:cs typeface="Calibri"/>
              </a:rPr>
              <a:t>p.24)</a:t>
            </a:r>
            <a:endParaRPr sz="1650">
              <a:latin typeface="Calibri"/>
              <a:cs typeface="Calibri"/>
            </a:endParaRPr>
          </a:p>
        </p:txBody>
      </p:sp>
      <p:sp>
        <p:nvSpPr>
          <p:cNvPr id="4" name="object 4"/>
          <p:cNvSpPr/>
          <p:nvPr/>
        </p:nvSpPr>
        <p:spPr>
          <a:xfrm>
            <a:off x="4610100" y="3467100"/>
            <a:ext cx="4533900" cy="33909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59086" y="2071678"/>
            <a:ext cx="8393430" cy="4305300"/>
          </a:xfrm>
          <a:prstGeom prst="rect">
            <a:avLst/>
          </a:prstGeom>
        </p:spPr>
        <p:txBody>
          <a:bodyPr vert="horz" wrap="square" lIns="0" tIns="11430" rIns="0" bIns="0" rtlCol="0">
            <a:spAutoFit/>
          </a:bodyPr>
          <a:lstStyle/>
          <a:p>
            <a:pPr marL="355600" marR="5080" indent="-342900" algn="just">
              <a:lnSpc>
                <a:spcPct val="101600"/>
              </a:lnSpc>
              <a:spcBef>
                <a:spcPts val="90"/>
              </a:spcBef>
              <a:buFont typeface="Arial"/>
              <a:buChar char="•"/>
              <a:tabLst>
                <a:tab pos="355600" algn="l"/>
              </a:tabLst>
            </a:pPr>
            <a:r>
              <a:rPr sz="2050" spc="-5" dirty="0">
                <a:latin typeface="Calibri"/>
                <a:cs typeface="Calibri"/>
              </a:rPr>
              <a:t>La </a:t>
            </a:r>
            <a:r>
              <a:rPr sz="2050" spc="-15" dirty="0">
                <a:latin typeface="Calibri"/>
                <a:cs typeface="Calibri"/>
              </a:rPr>
              <a:t>classe </a:t>
            </a:r>
            <a:r>
              <a:rPr sz="2050" spc="15" dirty="0">
                <a:latin typeface="Calibri"/>
                <a:cs typeface="Calibri"/>
              </a:rPr>
              <a:t>è </a:t>
            </a:r>
            <a:r>
              <a:rPr sz="2050" spc="-5" dirty="0">
                <a:latin typeface="Calibri"/>
                <a:cs typeface="Calibri"/>
              </a:rPr>
              <a:t>un </a:t>
            </a:r>
            <a:r>
              <a:rPr sz="2050" spc="-30" dirty="0">
                <a:latin typeface="Calibri"/>
                <a:cs typeface="Calibri"/>
              </a:rPr>
              <a:t>contesto </a:t>
            </a:r>
            <a:r>
              <a:rPr sz="2050" spc="-15" dirty="0">
                <a:latin typeface="Calibri"/>
                <a:cs typeface="Calibri"/>
              </a:rPr>
              <a:t>sociale </a:t>
            </a:r>
            <a:r>
              <a:rPr sz="2050" spc="-25" dirty="0">
                <a:latin typeface="Calibri"/>
                <a:cs typeface="Calibri"/>
              </a:rPr>
              <a:t>come </a:t>
            </a:r>
            <a:r>
              <a:rPr sz="2050" spc="-15" dirty="0">
                <a:latin typeface="Calibri"/>
                <a:cs typeface="Calibri"/>
              </a:rPr>
              <a:t>altri </a:t>
            </a:r>
            <a:r>
              <a:rPr sz="2050" dirty="0">
                <a:latin typeface="Calibri"/>
                <a:cs typeface="Calibri"/>
              </a:rPr>
              <a:t>in </a:t>
            </a:r>
            <a:r>
              <a:rPr sz="2050" spc="-15" dirty="0">
                <a:latin typeface="Calibri"/>
                <a:cs typeface="Calibri"/>
              </a:rPr>
              <a:t>cui </a:t>
            </a:r>
            <a:r>
              <a:rPr sz="2050" spc="-5" dirty="0">
                <a:latin typeface="Calibri"/>
                <a:cs typeface="Calibri"/>
              </a:rPr>
              <a:t>si </a:t>
            </a:r>
            <a:r>
              <a:rPr sz="2050" spc="-20" dirty="0">
                <a:latin typeface="Calibri"/>
                <a:cs typeface="Calibri"/>
              </a:rPr>
              <a:t>possono </a:t>
            </a:r>
            <a:r>
              <a:rPr sz="2050" spc="-25" dirty="0">
                <a:latin typeface="Calibri"/>
                <a:cs typeface="Calibri"/>
              </a:rPr>
              <a:t>sperimentate  </a:t>
            </a:r>
            <a:r>
              <a:rPr sz="2050" spc="-20" dirty="0">
                <a:latin typeface="Calibri"/>
                <a:cs typeface="Calibri"/>
              </a:rPr>
              <a:t>norme </a:t>
            </a:r>
            <a:r>
              <a:rPr sz="2050" spc="15" dirty="0">
                <a:latin typeface="Calibri"/>
                <a:cs typeface="Calibri"/>
              </a:rPr>
              <a:t>e </a:t>
            </a:r>
            <a:r>
              <a:rPr sz="2050" spc="-30" dirty="0">
                <a:latin typeface="Calibri"/>
                <a:cs typeface="Calibri"/>
              </a:rPr>
              <a:t>comportamenti</a:t>
            </a:r>
            <a:r>
              <a:rPr sz="2050" spc="-135" dirty="0">
                <a:latin typeface="Calibri"/>
                <a:cs typeface="Calibri"/>
              </a:rPr>
              <a:t> </a:t>
            </a:r>
            <a:r>
              <a:rPr sz="2050" spc="-20" dirty="0">
                <a:latin typeface="Calibri"/>
                <a:cs typeface="Calibri"/>
              </a:rPr>
              <a:t>sociali;</a:t>
            </a:r>
            <a:endParaRPr sz="2050">
              <a:latin typeface="Calibri"/>
              <a:cs typeface="Calibri"/>
            </a:endParaRPr>
          </a:p>
          <a:p>
            <a:pPr marL="355600" indent="-342900" algn="just">
              <a:lnSpc>
                <a:spcPct val="100000"/>
              </a:lnSpc>
              <a:spcBef>
                <a:spcPts val="440"/>
              </a:spcBef>
              <a:buFont typeface="Arial"/>
              <a:buChar char="•"/>
              <a:tabLst>
                <a:tab pos="355600" algn="l"/>
              </a:tabLst>
            </a:pPr>
            <a:r>
              <a:rPr sz="2050" spc="-5" dirty="0">
                <a:latin typeface="Calibri"/>
                <a:cs typeface="Calibri"/>
              </a:rPr>
              <a:t>Il </a:t>
            </a:r>
            <a:r>
              <a:rPr sz="2050" spc="-25" dirty="0">
                <a:latin typeface="Calibri"/>
                <a:cs typeface="Calibri"/>
              </a:rPr>
              <a:t>gruppo/classe </a:t>
            </a:r>
            <a:r>
              <a:rPr sz="2050" spc="15" dirty="0">
                <a:latin typeface="Calibri"/>
                <a:cs typeface="Calibri"/>
              </a:rPr>
              <a:t>è </a:t>
            </a:r>
            <a:r>
              <a:rPr sz="2050" spc="-20" dirty="0">
                <a:latin typeface="Calibri"/>
                <a:cs typeface="Calibri"/>
              </a:rPr>
              <a:t>visto </a:t>
            </a:r>
            <a:r>
              <a:rPr sz="2050" spc="-25" dirty="0">
                <a:latin typeface="Calibri"/>
                <a:cs typeface="Calibri"/>
              </a:rPr>
              <a:t>come </a:t>
            </a:r>
            <a:r>
              <a:rPr sz="2050" spc="-20" dirty="0">
                <a:latin typeface="Calibri"/>
                <a:cs typeface="Calibri"/>
              </a:rPr>
              <a:t>insieme </a:t>
            </a:r>
            <a:r>
              <a:rPr sz="2050" spc="-10" dirty="0">
                <a:latin typeface="Calibri"/>
                <a:cs typeface="Calibri"/>
              </a:rPr>
              <a:t>di </a:t>
            </a:r>
            <a:r>
              <a:rPr sz="2050" spc="-20" dirty="0">
                <a:latin typeface="Calibri"/>
                <a:cs typeface="Calibri"/>
              </a:rPr>
              <a:t>risorse </a:t>
            </a:r>
            <a:r>
              <a:rPr sz="2050" spc="-30" dirty="0">
                <a:latin typeface="Calibri"/>
                <a:cs typeface="Calibri"/>
              </a:rPr>
              <a:t>(conoscenze </a:t>
            </a:r>
            <a:r>
              <a:rPr sz="2050" spc="15" dirty="0">
                <a:latin typeface="Calibri"/>
                <a:cs typeface="Calibri"/>
              </a:rPr>
              <a:t>e</a:t>
            </a:r>
            <a:r>
              <a:rPr sz="2050" spc="-320" dirty="0">
                <a:latin typeface="Calibri"/>
                <a:cs typeface="Calibri"/>
              </a:rPr>
              <a:t> </a:t>
            </a:r>
            <a:r>
              <a:rPr sz="2050" spc="-30" dirty="0">
                <a:latin typeface="Calibri"/>
                <a:cs typeface="Calibri"/>
              </a:rPr>
              <a:t>competenze);</a:t>
            </a:r>
            <a:endParaRPr sz="2050">
              <a:latin typeface="Calibri"/>
              <a:cs typeface="Calibri"/>
            </a:endParaRPr>
          </a:p>
          <a:p>
            <a:pPr marL="355600" marR="4016375" indent="-342900" algn="just">
              <a:lnSpc>
                <a:spcPct val="101600"/>
              </a:lnSpc>
              <a:spcBef>
                <a:spcPts val="805"/>
              </a:spcBef>
              <a:buFont typeface="Arial"/>
              <a:buChar char="•"/>
              <a:tabLst>
                <a:tab pos="355600" algn="l"/>
              </a:tabLst>
            </a:pPr>
            <a:r>
              <a:rPr sz="2050" spc="-25" dirty="0">
                <a:latin typeface="Calibri"/>
                <a:cs typeface="Calibri"/>
              </a:rPr>
              <a:t>Distribuzione </a:t>
            </a:r>
            <a:r>
              <a:rPr sz="2050" spc="-20" dirty="0">
                <a:latin typeface="Calibri"/>
                <a:cs typeface="Calibri"/>
              </a:rPr>
              <a:t>funzionale </a:t>
            </a:r>
            <a:r>
              <a:rPr sz="2050" spc="-10" dirty="0">
                <a:latin typeface="Calibri"/>
                <a:cs typeface="Calibri"/>
              </a:rPr>
              <a:t>di </a:t>
            </a:r>
            <a:r>
              <a:rPr sz="2050" spc="-20" dirty="0">
                <a:latin typeface="Calibri"/>
                <a:cs typeface="Calibri"/>
              </a:rPr>
              <a:t>ruoli </a:t>
            </a:r>
            <a:r>
              <a:rPr sz="2050" spc="15" dirty="0">
                <a:latin typeface="Calibri"/>
                <a:cs typeface="Calibri"/>
              </a:rPr>
              <a:t>e  </a:t>
            </a:r>
            <a:r>
              <a:rPr sz="2050" spc="-25" dirty="0">
                <a:latin typeface="Calibri"/>
                <a:cs typeface="Calibri"/>
              </a:rPr>
              <a:t>compiti </a:t>
            </a:r>
            <a:r>
              <a:rPr sz="2050" spc="-20" dirty="0">
                <a:latin typeface="Calibri"/>
                <a:cs typeface="Calibri"/>
              </a:rPr>
              <a:t>(tra </a:t>
            </a:r>
            <a:r>
              <a:rPr sz="2050" spc="5" dirty="0">
                <a:latin typeface="Calibri"/>
                <a:cs typeface="Calibri"/>
              </a:rPr>
              <a:t>i </a:t>
            </a:r>
            <a:r>
              <a:rPr sz="2050" spc="-25" dirty="0">
                <a:latin typeface="Calibri"/>
                <a:cs typeface="Calibri"/>
              </a:rPr>
              <a:t>gruppi </a:t>
            </a:r>
            <a:r>
              <a:rPr sz="2050" spc="15" dirty="0">
                <a:latin typeface="Calibri"/>
                <a:cs typeface="Calibri"/>
              </a:rPr>
              <a:t>e </a:t>
            </a:r>
            <a:r>
              <a:rPr sz="2050" spc="-15" dirty="0">
                <a:latin typeface="Calibri"/>
                <a:cs typeface="Calibri"/>
              </a:rPr>
              <a:t>nel</a:t>
            </a:r>
            <a:r>
              <a:rPr sz="2050" spc="-175" dirty="0">
                <a:latin typeface="Calibri"/>
                <a:cs typeface="Calibri"/>
              </a:rPr>
              <a:t> </a:t>
            </a:r>
            <a:r>
              <a:rPr sz="2050" spc="-25" dirty="0">
                <a:latin typeface="Calibri"/>
                <a:cs typeface="Calibri"/>
              </a:rPr>
              <a:t>gruppo);</a:t>
            </a:r>
            <a:endParaRPr sz="2050">
              <a:latin typeface="Calibri"/>
              <a:cs typeface="Calibri"/>
            </a:endParaRPr>
          </a:p>
          <a:p>
            <a:pPr marL="355600" marR="4016375" indent="-342900" algn="just">
              <a:lnSpc>
                <a:spcPct val="101600"/>
              </a:lnSpc>
              <a:spcBef>
                <a:spcPts val="400"/>
              </a:spcBef>
              <a:buFont typeface="Arial"/>
              <a:buChar char="•"/>
              <a:tabLst>
                <a:tab pos="355600" algn="l"/>
                <a:tab pos="2237740" algn="l"/>
                <a:tab pos="3253104" algn="l"/>
              </a:tabLst>
            </a:pPr>
            <a:r>
              <a:rPr sz="2050" spc="-25" dirty="0">
                <a:latin typeface="Calibri"/>
                <a:cs typeface="Calibri"/>
              </a:rPr>
              <a:t>Insegnante </a:t>
            </a:r>
            <a:r>
              <a:rPr sz="2050" spc="-15" dirty="0">
                <a:latin typeface="Calibri"/>
                <a:cs typeface="Calibri"/>
              </a:rPr>
              <a:t>non </a:t>
            </a:r>
            <a:r>
              <a:rPr sz="2050" spc="-20" dirty="0">
                <a:latin typeface="Calibri"/>
                <a:cs typeface="Calibri"/>
              </a:rPr>
              <a:t>depositario unico</a:t>
            </a:r>
            <a:r>
              <a:rPr sz="2050" spc="-195" dirty="0">
                <a:latin typeface="Calibri"/>
                <a:cs typeface="Calibri"/>
              </a:rPr>
              <a:t> </a:t>
            </a:r>
            <a:r>
              <a:rPr sz="2050" spc="-15" dirty="0">
                <a:latin typeface="Calibri"/>
                <a:cs typeface="Calibri"/>
              </a:rPr>
              <a:t>della  </a:t>
            </a:r>
            <a:r>
              <a:rPr sz="2050" spc="-35" dirty="0">
                <a:latin typeface="Calibri"/>
                <a:cs typeface="Calibri"/>
              </a:rPr>
              <a:t>co</a:t>
            </a:r>
            <a:r>
              <a:rPr sz="2050" spc="-30" dirty="0">
                <a:latin typeface="Calibri"/>
                <a:cs typeface="Calibri"/>
              </a:rPr>
              <a:t>n</a:t>
            </a:r>
            <a:r>
              <a:rPr sz="2050" spc="-35" dirty="0">
                <a:latin typeface="Calibri"/>
                <a:cs typeface="Calibri"/>
              </a:rPr>
              <a:t>o</a:t>
            </a:r>
            <a:r>
              <a:rPr sz="2050" spc="-20" dirty="0">
                <a:latin typeface="Calibri"/>
                <a:cs typeface="Calibri"/>
              </a:rPr>
              <a:t>s</a:t>
            </a:r>
            <a:r>
              <a:rPr sz="2050" spc="-25" dirty="0">
                <a:latin typeface="Calibri"/>
                <a:cs typeface="Calibri"/>
              </a:rPr>
              <a:t>ce</a:t>
            </a:r>
            <a:r>
              <a:rPr sz="2050" spc="-30" dirty="0">
                <a:latin typeface="Calibri"/>
                <a:cs typeface="Calibri"/>
              </a:rPr>
              <a:t>n</a:t>
            </a:r>
            <a:r>
              <a:rPr sz="2050" spc="-60" dirty="0">
                <a:latin typeface="Calibri"/>
                <a:cs typeface="Calibri"/>
              </a:rPr>
              <a:t>z</a:t>
            </a:r>
            <a:r>
              <a:rPr sz="2050" spc="15" dirty="0">
                <a:latin typeface="Calibri"/>
                <a:cs typeface="Calibri"/>
              </a:rPr>
              <a:t>a</a:t>
            </a:r>
            <a:r>
              <a:rPr sz="2050" dirty="0">
                <a:latin typeface="Calibri"/>
                <a:cs typeface="Calibri"/>
              </a:rPr>
              <a:t>	</a:t>
            </a:r>
            <a:r>
              <a:rPr sz="2050" spc="-40" dirty="0">
                <a:latin typeface="Calibri"/>
                <a:cs typeface="Calibri"/>
              </a:rPr>
              <a:t>m</a:t>
            </a:r>
            <a:r>
              <a:rPr sz="2050" spc="15" dirty="0">
                <a:latin typeface="Calibri"/>
                <a:cs typeface="Calibri"/>
              </a:rPr>
              <a:t>a</a:t>
            </a:r>
            <a:r>
              <a:rPr sz="2050" dirty="0">
                <a:latin typeface="Calibri"/>
                <a:cs typeface="Calibri"/>
              </a:rPr>
              <a:t>	</a:t>
            </a:r>
            <a:r>
              <a:rPr sz="2050" spc="-55" dirty="0">
                <a:latin typeface="Calibri"/>
                <a:cs typeface="Calibri"/>
              </a:rPr>
              <a:t>f</a:t>
            </a:r>
            <a:r>
              <a:rPr sz="2050" spc="-25" dirty="0">
                <a:latin typeface="Calibri"/>
                <a:cs typeface="Calibri"/>
              </a:rPr>
              <a:t>ac</a:t>
            </a:r>
            <a:r>
              <a:rPr sz="2050" spc="-10" dirty="0">
                <a:latin typeface="Calibri"/>
                <a:cs typeface="Calibri"/>
              </a:rPr>
              <a:t>ili</a:t>
            </a:r>
            <a:r>
              <a:rPr sz="2050" spc="-40" dirty="0">
                <a:latin typeface="Calibri"/>
                <a:cs typeface="Calibri"/>
              </a:rPr>
              <a:t>ta</a:t>
            </a:r>
            <a:r>
              <a:rPr sz="2050" spc="-35" dirty="0">
                <a:latin typeface="Calibri"/>
                <a:cs typeface="Calibri"/>
              </a:rPr>
              <a:t>to</a:t>
            </a:r>
            <a:r>
              <a:rPr sz="2050" spc="-45" dirty="0">
                <a:latin typeface="Calibri"/>
                <a:cs typeface="Calibri"/>
              </a:rPr>
              <a:t>r</a:t>
            </a:r>
            <a:r>
              <a:rPr sz="2050" spc="10" dirty="0">
                <a:latin typeface="Calibri"/>
                <a:cs typeface="Calibri"/>
              </a:rPr>
              <a:t>e  </a:t>
            </a:r>
            <a:r>
              <a:rPr sz="2050" spc="-35" dirty="0">
                <a:latin typeface="Calibri"/>
                <a:cs typeface="Calibri"/>
              </a:rPr>
              <a:t>dell’apprendimento;</a:t>
            </a:r>
            <a:endParaRPr sz="2050">
              <a:latin typeface="Calibri"/>
              <a:cs typeface="Calibri"/>
            </a:endParaRPr>
          </a:p>
          <a:p>
            <a:pPr marL="355600" marR="4016375" indent="-342900" algn="just">
              <a:lnSpc>
                <a:spcPct val="93500"/>
              </a:lnSpc>
              <a:spcBef>
                <a:spcPts val="600"/>
              </a:spcBef>
              <a:buFont typeface="Arial"/>
              <a:buChar char="•"/>
              <a:tabLst>
                <a:tab pos="355600" algn="l"/>
              </a:tabLst>
            </a:pPr>
            <a:r>
              <a:rPr sz="2050" spc="-30" dirty="0">
                <a:latin typeface="Calibri"/>
                <a:cs typeface="Calibri"/>
              </a:rPr>
              <a:t>Progettazione </a:t>
            </a:r>
            <a:r>
              <a:rPr sz="2050" spc="-10" dirty="0">
                <a:latin typeface="Calibri"/>
                <a:cs typeface="Calibri"/>
              </a:rPr>
              <a:t>di </a:t>
            </a:r>
            <a:r>
              <a:rPr sz="2050" spc="-25" dirty="0">
                <a:latin typeface="Calibri"/>
                <a:cs typeface="Calibri"/>
              </a:rPr>
              <a:t>attività </a:t>
            </a:r>
            <a:r>
              <a:rPr sz="2050" spc="-15" dirty="0">
                <a:latin typeface="Calibri"/>
                <a:cs typeface="Calibri"/>
              </a:rPr>
              <a:t>nelle </a:t>
            </a:r>
            <a:r>
              <a:rPr sz="2050" spc="-20" dirty="0">
                <a:latin typeface="Calibri"/>
                <a:cs typeface="Calibri"/>
              </a:rPr>
              <a:t>quali  </a:t>
            </a:r>
            <a:r>
              <a:rPr sz="2050" spc="-15" dirty="0">
                <a:latin typeface="Calibri"/>
                <a:cs typeface="Calibri"/>
              </a:rPr>
              <a:t>sono </a:t>
            </a:r>
            <a:r>
              <a:rPr sz="2050" spc="-25" dirty="0">
                <a:latin typeface="Calibri"/>
                <a:cs typeface="Calibri"/>
              </a:rPr>
              <a:t>presenti </a:t>
            </a:r>
            <a:r>
              <a:rPr sz="2050" spc="-15" dirty="0">
                <a:latin typeface="Calibri"/>
                <a:cs typeface="Calibri"/>
              </a:rPr>
              <a:t>una </a:t>
            </a:r>
            <a:r>
              <a:rPr sz="2050" spc="-30" dirty="0">
                <a:latin typeface="Calibri"/>
                <a:cs typeface="Calibri"/>
              </a:rPr>
              <a:t>forte </a:t>
            </a:r>
            <a:r>
              <a:rPr sz="2050" spc="-25" dirty="0">
                <a:latin typeface="Calibri"/>
                <a:cs typeface="Calibri"/>
              </a:rPr>
              <a:t>condivisione  </a:t>
            </a:r>
            <a:r>
              <a:rPr sz="2050" spc="-10" dirty="0">
                <a:latin typeface="Calibri"/>
                <a:cs typeface="Calibri"/>
              </a:rPr>
              <a:t>di   </a:t>
            </a:r>
            <a:r>
              <a:rPr sz="2050" spc="-20" dirty="0">
                <a:latin typeface="Calibri"/>
                <a:cs typeface="Calibri"/>
              </a:rPr>
              <a:t>risorse   </a:t>
            </a:r>
            <a:r>
              <a:rPr sz="2050" spc="15" dirty="0">
                <a:latin typeface="Calibri"/>
                <a:cs typeface="Calibri"/>
              </a:rPr>
              <a:t>e   </a:t>
            </a:r>
            <a:r>
              <a:rPr sz="2050" spc="-10" dirty="0">
                <a:latin typeface="Calibri"/>
                <a:cs typeface="Calibri"/>
              </a:rPr>
              <a:t>di   </a:t>
            </a:r>
            <a:r>
              <a:rPr sz="2050" spc="-25" dirty="0">
                <a:latin typeface="Calibri"/>
                <a:cs typeface="Calibri"/>
              </a:rPr>
              <a:t>materiali,   premi  </a:t>
            </a:r>
            <a:r>
              <a:rPr sz="2050" spc="210" dirty="0">
                <a:latin typeface="Calibri"/>
                <a:cs typeface="Calibri"/>
              </a:rPr>
              <a:t> </a:t>
            </a:r>
            <a:r>
              <a:rPr sz="2050" spc="15" dirty="0">
                <a:latin typeface="Calibri"/>
                <a:cs typeface="Calibri"/>
              </a:rPr>
              <a:t>e</a:t>
            </a:r>
            <a:endParaRPr sz="2050">
              <a:latin typeface="Calibri"/>
              <a:cs typeface="Calibri"/>
            </a:endParaRPr>
          </a:p>
          <a:p>
            <a:pPr marL="355600" marR="4016375" algn="just">
              <a:lnSpc>
                <a:spcPts val="2100"/>
              </a:lnSpc>
              <a:spcBef>
                <a:spcPts val="409"/>
              </a:spcBef>
              <a:tabLst>
                <a:tab pos="1989455" algn="l"/>
                <a:tab pos="3073400" algn="l"/>
              </a:tabLst>
            </a:pPr>
            <a:r>
              <a:rPr sz="2050" spc="-15" dirty="0">
                <a:latin typeface="Calibri"/>
                <a:cs typeface="Calibri"/>
              </a:rPr>
              <a:t>i</a:t>
            </a:r>
            <a:r>
              <a:rPr sz="2050" spc="-30" dirty="0">
                <a:latin typeface="Calibri"/>
                <a:cs typeface="Calibri"/>
              </a:rPr>
              <a:t>n</a:t>
            </a:r>
            <a:r>
              <a:rPr sz="2050" spc="-25" dirty="0">
                <a:latin typeface="Calibri"/>
                <a:cs typeface="Calibri"/>
              </a:rPr>
              <a:t>ce</a:t>
            </a:r>
            <a:r>
              <a:rPr sz="2050" spc="-50" dirty="0">
                <a:latin typeface="Calibri"/>
                <a:cs typeface="Calibri"/>
              </a:rPr>
              <a:t>n</a:t>
            </a:r>
            <a:r>
              <a:rPr sz="2050" spc="-15" dirty="0">
                <a:latin typeface="Calibri"/>
                <a:cs typeface="Calibri"/>
              </a:rPr>
              <a:t>ti</a:t>
            </a:r>
            <a:r>
              <a:rPr sz="2050" spc="-30" dirty="0">
                <a:latin typeface="Calibri"/>
                <a:cs typeface="Calibri"/>
              </a:rPr>
              <a:t>v</a:t>
            </a:r>
            <a:r>
              <a:rPr sz="2050" spc="-15" dirty="0">
                <a:latin typeface="Calibri"/>
                <a:cs typeface="Calibri"/>
              </a:rPr>
              <a:t>i</a:t>
            </a:r>
            <a:r>
              <a:rPr sz="2050" spc="5" dirty="0">
                <a:latin typeface="Calibri"/>
                <a:cs typeface="Calibri"/>
              </a:rPr>
              <a:t>,</a:t>
            </a:r>
            <a:r>
              <a:rPr sz="2050" dirty="0">
                <a:latin typeface="Calibri"/>
                <a:cs typeface="Calibri"/>
              </a:rPr>
              <a:t>	</a:t>
            </a:r>
            <a:r>
              <a:rPr sz="2050" spc="-30" dirty="0">
                <a:latin typeface="Calibri"/>
                <a:cs typeface="Calibri"/>
              </a:rPr>
              <a:t>un</a:t>
            </a:r>
            <a:r>
              <a:rPr sz="2050" spc="15" dirty="0">
                <a:latin typeface="Calibri"/>
                <a:cs typeface="Calibri"/>
              </a:rPr>
              <a:t>a</a:t>
            </a:r>
            <a:r>
              <a:rPr sz="2050" dirty="0">
                <a:latin typeface="Calibri"/>
                <a:cs typeface="Calibri"/>
              </a:rPr>
              <a:t>	</a:t>
            </a:r>
            <a:r>
              <a:rPr sz="2050" spc="-35" dirty="0">
                <a:latin typeface="Calibri"/>
                <a:cs typeface="Calibri"/>
              </a:rPr>
              <a:t>co</a:t>
            </a:r>
            <a:r>
              <a:rPr sz="2050" spc="-30" dirty="0">
                <a:latin typeface="Calibri"/>
                <a:cs typeface="Calibri"/>
              </a:rPr>
              <a:t>nd</a:t>
            </a:r>
            <a:r>
              <a:rPr sz="2050" spc="-15" dirty="0">
                <a:latin typeface="Calibri"/>
                <a:cs typeface="Calibri"/>
              </a:rPr>
              <a:t>i</a:t>
            </a:r>
            <a:r>
              <a:rPr sz="2050" spc="-30" dirty="0">
                <a:latin typeface="Calibri"/>
                <a:cs typeface="Calibri"/>
              </a:rPr>
              <a:t>v</a:t>
            </a:r>
            <a:r>
              <a:rPr sz="2050" spc="-15" dirty="0">
                <a:latin typeface="Calibri"/>
                <a:cs typeface="Calibri"/>
              </a:rPr>
              <a:t>i</a:t>
            </a:r>
            <a:r>
              <a:rPr sz="2050" spc="-20" dirty="0">
                <a:latin typeface="Calibri"/>
                <a:cs typeface="Calibri"/>
              </a:rPr>
              <a:t>s</a:t>
            </a:r>
            <a:r>
              <a:rPr sz="2050" spc="-15" dirty="0">
                <a:latin typeface="Calibri"/>
                <a:cs typeface="Calibri"/>
              </a:rPr>
              <a:t>i</a:t>
            </a:r>
            <a:r>
              <a:rPr sz="2050" spc="-35" dirty="0">
                <a:latin typeface="Calibri"/>
                <a:cs typeface="Calibri"/>
              </a:rPr>
              <a:t>o</a:t>
            </a:r>
            <a:r>
              <a:rPr sz="2050" spc="-30" dirty="0">
                <a:latin typeface="Calibri"/>
                <a:cs typeface="Calibri"/>
              </a:rPr>
              <a:t>n</a:t>
            </a:r>
            <a:r>
              <a:rPr sz="2050" spc="10" dirty="0">
                <a:latin typeface="Calibri"/>
                <a:cs typeface="Calibri"/>
              </a:rPr>
              <a:t>e  </a:t>
            </a:r>
            <a:r>
              <a:rPr sz="2050" spc="-35" dirty="0">
                <a:latin typeface="Calibri"/>
                <a:cs typeface="Calibri"/>
              </a:rPr>
              <a:t>dell’obiettivo.</a:t>
            </a:r>
            <a:endParaRPr sz="2050">
              <a:latin typeface="Calibri"/>
              <a:cs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2976" y="269556"/>
            <a:ext cx="6508396" cy="1016304"/>
          </a:xfrm>
          <a:prstGeom prst="rect">
            <a:avLst/>
          </a:prstGeom>
        </p:spPr>
        <p:txBody>
          <a:bodyPr vert="horz" wrap="square" lIns="0" tIns="59055" rIns="0" bIns="0" rtlCol="0">
            <a:spAutoFit/>
          </a:bodyPr>
          <a:lstStyle/>
          <a:p>
            <a:pPr algn="ctr">
              <a:lnSpc>
                <a:spcPct val="100000"/>
              </a:lnSpc>
              <a:spcBef>
                <a:spcPts val="465"/>
              </a:spcBef>
            </a:pPr>
            <a:r>
              <a:rPr spc="-55" dirty="0"/>
              <a:t>Apprendimento</a:t>
            </a:r>
            <a:r>
              <a:rPr spc="-150" dirty="0"/>
              <a:t> </a:t>
            </a:r>
            <a:r>
              <a:rPr spc="-55" dirty="0"/>
              <a:t>Cooperativo</a:t>
            </a:r>
          </a:p>
          <a:p>
            <a:pPr marR="9525" algn="ctr">
              <a:lnSpc>
                <a:spcPct val="100000"/>
              </a:lnSpc>
              <a:spcBef>
                <a:spcPts val="190"/>
              </a:spcBef>
            </a:pPr>
            <a:r>
              <a:rPr sz="1650" b="0" spc="70" dirty="0">
                <a:latin typeface="Verdana"/>
                <a:cs typeface="Verdana"/>
              </a:rPr>
              <a:t>(Johnson, Johnson, </a:t>
            </a:r>
            <a:r>
              <a:rPr sz="1650" b="0" spc="10" dirty="0">
                <a:latin typeface="Verdana"/>
                <a:cs typeface="Verdana"/>
              </a:rPr>
              <a:t>&amp; </a:t>
            </a:r>
            <a:r>
              <a:rPr sz="1650" b="0" spc="70" dirty="0">
                <a:latin typeface="Verdana"/>
                <a:cs typeface="Verdana"/>
              </a:rPr>
              <a:t>Holubec,</a:t>
            </a:r>
            <a:r>
              <a:rPr sz="1650" b="0" spc="295" dirty="0">
                <a:latin typeface="Verdana"/>
                <a:cs typeface="Verdana"/>
              </a:rPr>
              <a:t> </a:t>
            </a:r>
            <a:r>
              <a:rPr sz="1650" b="0" spc="80" dirty="0">
                <a:latin typeface="Verdana"/>
                <a:cs typeface="Verdana"/>
              </a:rPr>
              <a:t>1996)</a:t>
            </a:r>
            <a:endParaRPr sz="1650">
              <a:latin typeface="Verdana"/>
              <a:cs typeface="Verdana"/>
            </a:endParaRPr>
          </a:p>
        </p:txBody>
      </p:sp>
      <p:sp>
        <p:nvSpPr>
          <p:cNvPr id="3" name="object 3"/>
          <p:cNvSpPr txBox="1"/>
          <p:nvPr/>
        </p:nvSpPr>
        <p:spPr>
          <a:xfrm>
            <a:off x="301384" y="1665816"/>
            <a:ext cx="4310380" cy="2552700"/>
          </a:xfrm>
          <a:prstGeom prst="rect">
            <a:avLst/>
          </a:prstGeom>
        </p:spPr>
        <p:txBody>
          <a:bodyPr vert="horz" wrap="square" lIns="0" tIns="118110" rIns="0" bIns="0" rtlCol="0">
            <a:spAutoFit/>
          </a:bodyPr>
          <a:lstStyle/>
          <a:p>
            <a:pPr marL="355600" indent="-342900">
              <a:lnSpc>
                <a:spcPct val="100000"/>
              </a:lnSpc>
              <a:spcBef>
                <a:spcPts val="930"/>
              </a:spcBef>
              <a:buFont typeface="Arial"/>
              <a:buChar char="•"/>
              <a:tabLst>
                <a:tab pos="354965" algn="l"/>
                <a:tab pos="355600" algn="l"/>
              </a:tabLst>
            </a:pPr>
            <a:r>
              <a:rPr sz="2050" spc="-30" dirty="0">
                <a:latin typeface="Calibri"/>
                <a:cs typeface="Calibri"/>
              </a:rPr>
              <a:t>Interdipendenza</a:t>
            </a:r>
            <a:r>
              <a:rPr sz="2050" spc="-55" dirty="0">
                <a:latin typeface="Calibri"/>
                <a:cs typeface="Calibri"/>
              </a:rPr>
              <a:t> </a:t>
            </a:r>
            <a:r>
              <a:rPr sz="2050" spc="-25" dirty="0">
                <a:latin typeface="Calibri"/>
                <a:cs typeface="Calibri"/>
              </a:rPr>
              <a:t>positiva;</a:t>
            </a:r>
            <a:endParaRPr sz="2050">
              <a:latin typeface="Calibri"/>
              <a:cs typeface="Calibri"/>
            </a:endParaRPr>
          </a:p>
          <a:p>
            <a:pPr marL="355600" indent="-342900">
              <a:lnSpc>
                <a:spcPct val="100000"/>
              </a:lnSpc>
              <a:spcBef>
                <a:spcPts val="840"/>
              </a:spcBef>
              <a:buFont typeface="Arial"/>
              <a:buChar char="•"/>
              <a:tabLst>
                <a:tab pos="354965" algn="l"/>
                <a:tab pos="355600" algn="l"/>
              </a:tabLst>
            </a:pPr>
            <a:r>
              <a:rPr sz="2050" spc="-25" dirty="0">
                <a:latin typeface="Calibri"/>
                <a:cs typeface="Calibri"/>
              </a:rPr>
              <a:t>Responsabilità </a:t>
            </a:r>
            <a:r>
              <a:rPr sz="2050" spc="-20" dirty="0">
                <a:latin typeface="Calibri"/>
                <a:cs typeface="Calibri"/>
              </a:rPr>
              <a:t>individuale </a:t>
            </a:r>
            <a:r>
              <a:rPr sz="2050" spc="15" dirty="0">
                <a:latin typeface="Calibri"/>
                <a:cs typeface="Calibri"/>
              </a:rPr>
              <a:t>e</a:t>
            </a:r>
            <a:r>
              <a:rPr sz="2050" spc="-125" dirty="0">
                <a:latin typeface="Calibri"/>
                <a:cs typeface="Calibri"/>
              </a:rPr>
              <a:t> </a:t>
            </a:r>
            <a:r>
              <a:rPr sz="2050" spc="-25" dirty="0">
                <a:latin typeface="Calibri"/>
                <a:cs typeface="Calibri"/>
              </a:rPr>
              <a:t>collettiva;</a:t>
            </a:r>
            <a:endParaRPr sz="2050">
              <a:latin typeface="Calibri"/>
              <a:cs typeface="Calibri"/>
            </a:endParaRPr>
          </a:p>
          <a:p>
            <a:pPr marL="354965" marR="475615" indent="-342900">
              <a:lnSpc>
                <a:spcPts val="2100"/>
              </a:lnSpc>
              <a:spcBef>
                <a:spcPts val="810"/>
              </a:spcBef>
              <a:buFont typeface="Arial"/>
              <a:buChar char="•"/>
              <a:tabLst>
                <a:tab pos="354965" algn="l"/>
                <a:tab pos="355600" algn="l"/>
              </a:tabLst>
            </a:pPr>
            <a:r>
              <a:rPr sz="2050" spc="-30" dirty="0">
                <a:latin typeface="Calibri"/>
                <a:cs typeface="Calibri"/>
              </a:rPr>
              <a:t>Interazione promozionale </a:t>
            </a:r>
            <a:r>
              <a:rPr sz="2050" spc="-20" dirty="0">
                <a:latin typeface="Calibri"/>
                <a:cs typeface="Calibri"/>
              </a:rPr>
              <a:t>faccia</a:t>
            </a:r>
            <a:r>
              <a:rPr sz="2050" spc="-110" dirty="0">
                <a:latin typeface="Calibri"/>
                <a:cs typeface="Calibri"/>
              </a:rPr>
              <a:t> </a:t>
            </a:r>
            <a:r>
              <a:rPr sz="2050" spc="15" dirty="0">
                <a:latin typeface="Calibri"/>
                <a:cs typeface="Calibri"/>
              </a:rPr>
              <a:t>a  </a:t>
            </a:r>
            <a:r>
              <a:rPr sz="2050" spc="-20" dirty="0">
                <a:latin typeface="Calibri"/>
                <a:cs typeface="Calibri"/>
              </a:rPr>
              <a:t>faccia;</a:t>
            </a:r>
            <a:endParaRPr sz="2050">
              <a:latin typeface="Calibri"/>
              <a:cs typeface="Calibri"/>
            </a:endParaRPr>
          </a:p>
          <a:p>
            <a:pPr marL="354965" marR="519430" indent="-342900">
              <a:lnSpc>
                <a:spcPct val="101600"/>
              </a:lnSpc>
              <a:spcBef>
                <a:spcPts val="390"/>
              </a:spcBef>
              <a:buFont typeface="Arial"/>
              <a:buChar char="•"/>
              <a:tabLst>
                <a:tab pos="354965" algn="l"/>
                <a:tab pos="355600" algn="l"/>
              </a:tabLst>
            </a:pPr>
            <a:r>
              <a:rPr sz="2050" spc="-25" dirty="0">
                <a:latin typeface="Calibri"/>
                <a:cs typeface="Calibri"/>
              </a:rPr>
              <a:t>Insegnamento </a:t>
            </a:r>
            <a:r>
              <a:rPr sz="2050" spc="-10" dirty="0">
                <a:latin typeface="Calibri"/>
                <a:cs typeface="Calibri"/>
              </a:rPr>
              <a:t>di </a:t>
            </a:r>
            <a:r>
              <a:rPr sz="2050" spc="-35" dirty="0">
                <a:latin typeface="Calibri"/>
                <a:cs typeface="Calibri"/>
              </a:rPr>
              <a:t>competenze</a:t>
            </a:r>
            <a:r>
              <a:rPr sz="2050" spc="-155" dirty="0">
                <a:latin typeface="Calibri"/>
                <a:cs typeface="Calibri"/>
              </a:rPr>
              <a:t> </a:t>
            </a:r>
            <a:r>
              <a:rPr sz="2050" spc="-15" dirty="0">
                <a:latin typeface="Calibri"/>
                <a:cs typeface="Calibri"/>
              </a:rPr>
              <a:t>nel  </a:t>
            </a:r>
            <a:r>
              <a:rPr sz="2050" spc="-30" dirty="0">
                <a:latin typeface="Calibri"/>
                <a:cs typeface="Calibri"/>
              </a:rPr>
              <a:t>lavoro </a:t>
            </a:r>
            <a:r>
              <a:rPr sz="2050" spc="-10" dirty="0">
                <a:latin typeface="Calibri"/>
                <a:cs typeface="Calibri"/>
              </a:rPr>
              <a:t>di</a:t>
            </a:r>
            <a:r>
              <a:rPr sz="2050" spc="-75" dirty="0">
                <a:latin typeface="Calibri"/>
                <a:cs typeface="Calibri"/>
              </a:rPr>
              <a:t> </a:t>
            </a:r>
            <a:r>
              <a:rPr sz="2050" spc="-25" dirty="0">
                <a:latin typeface="Calibri"/>
                <a:cs typeface="Calibri"/>
              </a:rPr>
              <a:t>gruppo;</a:t>
            </a:r>
            <a:endParaRPr sz="2050">
              <a:latin typeface="Calibri"/>
              <a:cs typeface="Calibri"/>
            </a:endParaRPr>
          </a:p>
          <a:p>
            <a:pPr marL="355600" indent="-342900">
              <a:lnSpc>
                <a:spcPct val="100000"/>
              </a:lnSpc>
              <a:spcBef>
                <a:spcPts val="440"/>
              </a:spcBef>
              <a:buFont typeface="Arial"/>
              <a:buChar char="•"/>
              <a:tabLst>
                <a:tab pos="354965" algn="l"/>
                <a:tab pos="355600" algn="l"/>
              </a:tabLst>
            </a:pPr>
            <a:r>
              <a:rPr sz="2050" spc="-30" dirty="0">
                <a:latin typeface="Calibri"/>
                <a:cs typeface="Calibri"/>
              </a:rPr>
              <a:t>Verifica </a:t>
            </a:r>
            <a:r>
              <a:rPr sz="2050" spc="-25" dirty="0">
                <a:latin typeface="Calibri"/>
                <a:cs typeface="Calibri"/>
              </a:rPr>
              <a:t>dell'efficienza </a:t>
            </a:r>
            <a:r>
              <a:rPr sz="2050" spc="-15" dirty="0">
                <a:latin typeface="Calibri"/>
                <a:cs typeface="Calibri"/>
              </a:rPr>
              <a:t>dei</a:t>
            </a:r>
            <a:r>
              <a:rPr sz="2050" spc="-80" dirty="0">
                <a:latin typeface="Calibri"/>
                <a:cs typeface="Calibri"/>
              </a:rPr>
              <a:t> </a:t>
            </a:r>
            <a:r>
              <a:rPr sz="2050" spc="-25" dirty="0">
                <a:latin typeface="Calibri"/>
                <a:cs typeface="Calibri"/>
              </a:rPr>
              <a:t>gruppi</a:t>
            </a:r>
            <a:endParaRPr sz="2050">
              <a:latin typeface="Calibri"/>
              <a:cs typeface="Calibri"/>
            </a:endParaRPr>
          </a:p>
        </p:txBody>
      </p:sp>
      <p:sp>
        <p:nvSpPr>
          <p:cNvPr id="4" name="object 4"/>
          <p:cNvSpPr txBox="1"/>
          <p:nvPr/>
        </p:nvSpPr>
        <p:spPr>
          <a:xfrm>
            <a:off x="365429" y="5666836"/>
            <a:ext cx="8412480" cy="1016000"/>
          </a:xfrm>
          <a:prstGeom prst="rect">
            <a:avLst/>
          </a:prstGeom>
          <a:ln w="52916">
            <a:solidFill>
              <a:srgbClr val="FF0000"/>
            </a:solidFill>
          </a:ln>
        </p:spPr>
        <p:txBody>
          <a:bodyPr vert="horz" wrap="square" lIns="0" tIns="10160" rIns="0" bIns="0" rtlCol="0">
            <a:spAutoFit/>
          </a:bodyPr>
          <a:lstStyle/>
          <a:p>
            <a:pPr marL="400050" marR="386715" algn="ctr">
              <a:lnSpc>
                <a:spcPts val="2500"/>
              </a:lnSpc>
              <a:spcBef>
                <a:spcPts val="80"/>
              </a:spcBef>
            </a:pPr>
            <a:r>
              <a:rPr sz="2050" b="1" spc="-5" dirty="0">
                <a:latin typeface="Calibri"/>
                <a:cs typeface="Calibri"/>
              </a:rPr>
              <a:t>Il </a:t>
            </a:r>
            <a:r>
              <a:rPr sz="2050" b="1" spc="-30" dirty="0">
                <a:latin typeface="Calibri"/>
                <a:cs typeface="Calibri"/>
              </a:rPr>
              <a:t>rapporto interpersonale </a:t>
            </a:r>
            <a:r>
              <a:rPr sz="2050" b="1" spc="-25" dirty="0">
                <a:latin typeface="Calibri"/>
                <a:cs typeface="Calibri"/>
              </a:rPr>
              <a:t>tra </a:t>
            </a:r>
            <a:r>
              <a:rPr sz="2050" b="1" spc="-15" dirty="0">
                <a:latin typeface="Calibri"/>
                <a:cs typeface="Calibri"/>
              </a:rPr>
              <a:t>gli </a:t>
            </a:r>
            <a:r>
              <a:rPr sz="2050" b="1" spc="-20" dirty="0">
                <a:latin typeface="Calibri"/>
                <a:cs typeface="Calibri"/>
              </a:rPr>
              <a:t>allievi, </a:t>
            </a:r>
            <a:r>
              <a:rPr sz="2050" b="1" spc="-35" dirty="0">
                <a:latin typeface="Calibri"/>
                <a:cs typeface="Calibri"/>
              </a:rPr>
              <a:t>strutturato </a:t>
            </a:r>
            <a:r>
              <a:rPr sz="2050" b="1" dirty="0">
                <a:latin typeface="Calibri"/>
                <a:cs typeface="Calibri"/>
              </a:rPr>
              <a:t>in </a:t>
            </a:r>
            <a:r>
              <a:rPr sz="2050" b="1" spc="-25" dirty="0">
                <a:latin typeface="Calibri"/>
                <a:cs typeface="Calibri"/>
              </a:rPr>
              <a:t>chiave</a:t>
            </a:r>
            <a:r>
              <a:rPr sz="2050" b="1" spc="-204" dirty="0">
                <a:latin typeface="Calibri"/>
                <a:cs typeface="Calibri"/>
              </a:rPr>
              <a:t> </a:t>
            </a:r>
            <a:r>
              <a:rPr sz="2050" b="1" spc="-30" dirty="0">
                <a:latin typeface="Calibri"/>
                <a:cs typeface="Calibri"/>
              </a:rPr>
              <a:t>cooperativa  favorisce </a:t>
            </a:r>
            <a:r>
              <a:rPr sz="2050" b="1" spc="-35" dirty="0">
                <a:latin typeface="Calibri"/>
                <a:cs typeface="Calibri"/>
              </a:rPr>
              <a:t>l’apprendimento </a:t>
            </a:r>
            <a:r>
              <a:rPr sz="2050" b="1" spc="-30" dirty="0">
                <a:latin typeface="Calibri"/>
                <a:cs typeface="Calibri"/>
              </a:rPr>
              <a:t>scolastico, </a:t>
            </a:r>
            <a:r>
              <a:rPr sz="2050" b="1" spc="-5" dirty="0">
                <a:latin typeface="Calibri"/>
                <a:cs typeface="Calibri"/>
              </a:rPr>
              <a:t>la</a:t>
            </a:r>
            <a:r>
              <a:rPr sz="2050" b="1" spc="-125" dirty="0">
                <a:latin typeface="Calibri"/>
                <a:cs typeface="Calibri"/>
              </a:rPr>
              <a:t> </a:t>
            </a:r>
            <a:r>
              <a:rPr sz="2050" b="1" spc="-30" dirty="0">
                <a:latin typeface="Calibri"/>
                <a:cs typeface="Calibri"/>
              </a:rPr>
              <a:t>motivazione,</a:t>
            </a:r>
            <a:endParaRPr sz="2050">
              <a:latin typeface="Calibri"/>
              <a:cs typeface="Calibri"/>
            </a:endParaRPr>
          </a:p>
          <a:p>
            <a:pPr marL="3175" algn="ctr">
              <a:lnSpc>
                <a:spcPts val="2410"/>
              </a:lnSpc>
            </a:pPr>
            <a:r>
              <a:rPr sz="2050" b="1" dirty="0">
                <a:latin typeface="Calibri"/>
                <a:cs typeface="Calibri"/>
              </a:rPr>
              <a:t>lo </a:t>
            </a:r>
            <a:r>
              <a:rPr sz="2050" b="1" spc="-25" dirty="0">
                <a:latin typeface="Calibri"/>
                <a:cs typeface="Calibri"/>
              </a:rPr>
              <a:t>sviluppo cognitivo </a:t>
            </a:r>
            <a:r>
              <a:rPr sz="2050" b="1" spc="15" dirty="0">
                <a:latin typeface="Calibri"/>
                <a:cs typeface="Calibri"/>
              </a:rPr>
              <a:t>e </a:t>
            </a:r>
            <a:r>
              <a:rPr sz="2050" b="1" spc="-30" dirty="0">
                <a:latin typeface="Calibri"/>
                <a:cs typeface="Calibri"/>
              </a:rPr>
              <a:t>socio-affettivo </a:t>
            </a:r>
            <a:r>
              <a:rPr sz="2050" b="1" spc="-20" dirty="0">
                <a:latin typeface="Calibri"/>
                <a:cs typeface="Calibri"/>
              </a:rPr>
              <a:t>degli</a:t>
            </a:r>
            <a:r>
              <a:rPr sz="2050" b="1" spc="-250" dirty="0">
                <a:latin typeface="Calibri"/>
                <a:cs typeface="Calibri"/>
              </a:rPr>
              <a:t> </a:t>
            </a:r>
            <a:r>
              <a:rPr sz="2050" b="1" spc="-30" dirty="0">
                <a:latin typeface="Calibri"/>
                <a:cs typeface="Calibri"/>
              </a:rPr>
              <a:t>studenti</a:t>
            </a:r>
            <a:endParaRPr sz="2050">
              <a:latin typeface="Calibri"/>
              <a:cs typeface="Calibri"/>
            </a:endParaRPr>
          </a:p>
        </p:txBody>
      </p:sp>
      <p:sp>
        <p:nvSpPr>
          <p:cNvPr id="5" name="object 5"/>
          <p:cNvSpPr/>
          <p:nvPr/>
        </p:nvSpPr>
        <p:spPr>
          <a:xfrm>
            <a:off x="4863376" y="2423726"/>
            <a:ext cx="4122077" cy="202725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720590" y="5105946"/>
            <a:ext cx="238760" cy="403860"/>
          </a:xfrm>
          <a:custGeom>
            <a:avLst/>
            <a:gdLst/>
            <a:ahLst/>
            <a:cxnLst/>
            <a:rect l="l" t="t" r="r" b="b"/>
            <a:pathLst>
              <a:path w="238760" h="403860">
                <a:moveTo>
                  <a:pt x="238696" y="283933"/>
                </a:moveTo>
                <a:lnTo>
                  <a:pt x="0" y="283933"/>
                </a:lnTo>
                <a:lnTo>
                  <a:pt x="119354" y="403288"/>
                </a:lnTo>
                <a:lnTo>
                  <a:pt x="238696" y="283933"/>
                </a:lnTo>
                <a:close/>
              </a:path>
              <a:path w="238760" h="403860">
                <a:moveTo>
                  <a:pt x="179031" y="0"/>
                </a:moveTo>
                <a:lnTo>
                  <a:pt x="59677" y="0"/>
                </a:lnTo>
                <a:lnTo>
                  <a:pt x="59677" y="283933"/>
                </a:lnTo>
                <a:lnTo>
                  <a:pt x="179031" y="283933"/>
                </a:lnTo>
                <a:lnTo>
                  <a:pt x="179031" y="0"/>
                </a:lnTo>
                <a:close/>
              </a:path>
            </a:pathLst>
          </a:custGeom>
          <a:solidFill>
            <a:srgbClr val="FFC000"/>
          </a:solidFill>
        </p:spPr>
        <p:txBody>
          <a:bodyPr wrap="square" lIns="0" tIns="0" rIns="0" bIns="0" rtlCol="0"/>
          <a:lstStyle/>
          <a:p>
            <a:endParaRPr/>
          </a:p>
        </p:txBody>
      </p:sp>
      <p:sp>
        <p:nvSpPr>
          <p:cNvPr id="7" name="object 7"/>
          <p:cNvSpPr/>
          <p:nvPr/>
        </p:nvSpPr>
        <p:spPr>
          <a:xfrm>
            <a:off x="4720590" y="5105946"/>
            <a:ext cx="238760" cy="403860"/>
          </a:xfrm>
          <a:custGeom>
            <a:avLst/>
            <a:gdLst/>
            <a:ahLst/>
            <a:cxnLst/>
            <a:rect l="l" t="t" r="r" b="b"/>
            <a:pathLst>
              <a:path w="238760" h="403860">
                <a:moveTo>
                  <a:pt x="0" y="283932"/>
                </a:moveTo>
                <a:lnTo>
                  <a:pt x="59675" y="283932"/>
                </a:lnTo>
                <a:lnTo>
                  <a:pt x="59675" y="0"/>
                </a:lnTo>
                <a:lnTo>
                  <a:pt x="179025" y="0"/>
                </a:lnTo>
                <a:lnTo>
                  <a:pt x="179025" y="283932"/>
                </a:lnTo>
                <a:lnTo>
                  <a:pt x="238700" y="283932"/>
                </a:lnTo>
                <a:lnTo>
                  <a:pt x="119350" y="403282"/>
                </a:lnTo>
                <a:lnTo>
                  <a:pt x="0" y="283932"/>
                </a:lnTo>
                <a:close/>
              </a:path>
            </a:pathLst>
          </a:custGeom>
          <a:ln w="52916">
            <a:solidFill>
              <a:srgbClr val="000000"/>
            </a:solidFill>
          </a:ln>
        </p:spPr>
        <p:txBody>
          <a:bodyPr wrap="square" lIns="0" tIns="0" rIns="0" bIns="0" rtlCol="0"/>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5852" y="313267"/>
            <a:ext cx="6572296" cy="693780"/>
          </a:xfrm>
          <a:prstGeom prst="rect">
            <a:avLst/>
          </a:prstGeom>
        </p:spPr>
        <p:txBody>
          <a:bodyPr vert="horz" wrap="square" lIns="0" tIns="16510" rIns="0" bIns="0" rtlCol="0">
            <a:spAutoFit/>
          </a:bodyPr>
          <a:lstStyle/>
          <a:p>
            <a:pPr marL="12700">
              <a:lnSpc>
                <a:spcPct val="100000"/>
              </a:lnSpc>
              <a:spcBef>
                <a:spcPts val="130"/>
              </a:spcBef>
            </a:pPr>
            <a:r>
              <a:rPr spc="-55" dirty="0"/>
              <a:t>Interdipendenza</a:t>
            </a:r>
            <a:r>
              <a:rPr spc="-145" dirty="0"/>
              <a:t> </a:t>
            </a:r>
            <a:r>
              <a:rPr spc="-45" dirty="0"/>
              <a:t>positiva</a:t>
            </a:r>
          </a:p>
        </p:txBody>
      </p:sp>
      <p:sp>
        <p:nvSpPr>
          <p:cNvPr id="3" name="object 3"/>
          <p:cNvSpPr/>
          <p:nvPr/>
        </p:nvSpPr>
        <p:spPr>
          <a:xfrm>
            <a:off x="1638300" y="3929066"/>
            <a:ext cx="5854700" cy="25527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9648" y="1234017"/>
            <a:ext cx="7663815" cy="2095500"/>
          </a:xfrm>
          <a:prstGeom prst="rect">
            <a:avLst/>
          </a:prstGeom>
        </p:spPr>
        <p:txBody>
          <a:bodyPr vert="horz" wrap="square" lIns="0" tIns="63500" rIns="0" bIns="0" rtlCol="0">
            <a:spAutoFit/>
          </a:bodyPr>
          <a:lstStyle/>
          <a:p>
            <a:pPr marL="355600" marR="5080" indent="-342900" algn="just">
              <a:lnSpc>
                <a:spcPts val="2100"/>
              </a:lnSpc>
              <a:spcBef>
                <a:spcPts val="500"/>
              </a:spcBef>
              <a:buFont typeface="Arial"/>
              <a:buChar char="•"/>
              <a:tabLst>
                <a:tab pos="355600" algn="l"/>
              </a:tabLst>
            </a:pPr>
            <a:r>
              <a:rPr sz="2050" spc="5" dirty="0">
                <a:latin typeface="Calibri"/>
                <a:cs typeface="Calibri"/>
              </a:rPr>
              <a:t>I </a:t>
            </a:r>
            <a:r>
              <a:rPr sz="2050" spc="-25" dirty="0">
                <a:latin typeface="Calibri"/>
                <a:cs typeface="Calibri"/>
              </a:rPr>
              <a:t>membri </a:t>
            </a:r>
            <a:r>
              <a:rPr sz="2050" spc="-10" dirty="0">
                <a:latin typeface="Calibri"/>
                <a:cs typeface="Calibri"/>
              </a:rPr>
              <a:t>di </a:t>
            </a:r>
            <a:r>
              <a:rPr sz="2050" spc="-5" dirty="0">
                <a:latin typeface="Calibri"/>
                <a:cs typeface="Calibri"/>
              </a:rPr>
              <a:t>un </a:t>
            </a:r>
            <a:r>
              <a:rPr sz="2050" spc="-20" dirty="0">
                <a:latin typeface="Calibri"/>
                <a:cs typeface="Calibri"/>
              </a:rPr>
              <a:t>gruppo </a:t>
            </a:r>
            <a:r>
              <a:rPr sz="2050" spc="-15" dirty="0">
                <a:latin typeface="Calibri"/>
                <a:cs typeface="Calibri"/>
              </a:rPr>
              <a:t>sono </a:t>
            </a:r>
            <a:r>
              <a:rPr sz="2050" spc="-30" dirty="0">
                <a:latin typeface="Calibri"/>
                <a:cs typeface="Calibri"/>
              </a:rPr>
              <a:t>consapevoli </a:t>
            </a:r>
            <a:r>
              <a:rPr sz="2050" spc="-15" dirty="0">
                <a:latin typeface="Calibri"/>
                <a:cs typeface="Calibri"/>
              </a:rPr>
              <a:t>che </a:t>
            </a:r>
            <a:r>
              <a:rPr sz="2050" spc="-5" dirty="0">
                <a:latin typeface="Calibri"/>
                <a:cs typeface="Calibri"/>
              </a:rPr>
              <a:t>il </a:t>
            </a:r>
            <a:r>
              <a:rPr sz="2050" spc="-20" dirty="0">
                <a:latin typeface="Calibri"/>
                <a:cs typeface="Calibri"/>
              </a:rPr>
              <a:t>loro </a:t>
            </a:r>
            <a:r>
              <a:rPr sz="2050" spc="-25" dirty="0">
                <a:latin typeface="Calibri"/>
                <a:cs typeface="Calibri"/>
              </a:rPr>
              <a:t>rapporto </a:t>
            </a:r>
            <a:r>
              <a:rPr sz="2050" spc="-35" dirty="0">
                <a:latin typeface="Calibri"/>
                <a:cs typeface="Calibri"/>
              </a:rPr>
              <a:t>di  </a:t>
            </a:r>
            <a:r>
              <a:rPr sz="2050" spc="-25" dirty="0">
                <a:latin typeface="Calibri"/>
                <a:cs typeface="Calibri"/>
              </a:rPr>
              <a:t>collaborazione </a:t>
            </a:r>
            <a:r>
              <a:rPr sz="2050" spc="15" dirty="0">
                <a:latin typeface="Calibri"/>
                <a:cs typeface="Calibri"/>
              </a:rPr>
              <a:t>è </a:t>
            </a:r>
            <a:r>
              <a:rPr sz="2050" spc="-15" dirty="0">
                <a:latin typeface="Calibri"/>
                <a:cs typeface="Calibri"/>
              </a:rPr>
              <a:t>tale per cui non può </a:t>
            </a:r>
            <a:r>
              <a:rPr sz="2050" spc="-25" dirty="0">
                <a:latin typeface="Calibri"/>
                <a:cs typeface="Calibri"/>
              </a:rPr>
              <a:t>esistere </a:t>
            </a:r>
            <a:r>
              <a:rPr sz="2050" spc="-20" dirty="0">
                <a:latin typeface="Calibri"/>
                <a:cs typeface="Calibri"/>
              </a:rPr>
              <a:t>successo individuale  </a:t>
            </a:r>
            <a:r>
              <a:rPr sz="2050" spc="-25" dirty="0">
                <a:latin typeface="Calibri"/>
                <a:cs typeface="Calibri"/>
              </a:rPr>
              <a:t>senza </a:t>
            </a:r>
            <a:r>
              <a:rPr sz="2050" spc="-20" dirty="0">
                <a:latin typeface="Calibri"/>
                <a:cs typeface="Calibri"/>
              </a:rPr>
              <a:t>successo</a:t>
            </a:r>
            <a:r>
              <a:rPr sz="2050" spc="-95" dirty="0">
                <a:latin typeface="Calibri"/>
                <a:cs typeface="Calibri"/>
              </a:rPr>
              <a:t> </a:t>
            </a:r>
            <a:r>
              <a:rPr sz="2050" spc="-25" dirty="0">
                <a:latin typeface="Calibri"/>
                <a:cs typeface="Calibri"/>
              </a:rPr>
              <a:t>collettivo;</a:t>
            </a:r>
            <a:endParaRPr sz="2050">
              <a:latin typeface="Calibri"/>
              <a:cs typeface="Calibri"/>
            </a:endParaRPr>
          </a:p>
          <a:p>
            <a:pPr marL="355600" indent="-342900" algn="just">
              <a:lnSpc>
                <a:spcPct val="100000"/>
              </a:lnSpc>
              <a:spcBef>
                <a:spcPts val="430"/>
              </a:spcBef>
              <a:buFont typeface="Arial"/>
              <a:buChar char="•"/>
              <a:tabLst>
                <a:tab pos="355600" algn="l"/>
              </a:tabLst>
            </a:pPr>
            <a:r>
              <a:rPr sz="2050" spc="-5" dirty="0">
                <a:latin typeface="Calibri"/>
                <a:cs typeface="Calibri"/>
              </a:rPr>
              <a:t>Il </a:t>
            </a:r>
            <a:r>
              <a:rPr sz="2050" spc="-25" dirty="0">
                <a:latin typeface="Calibri"/>
                <a:cs typeface="Calibri"/>
              </a:rPr>
              <a:t>fallimento </a:t>
            </a:r>
            <a:r>
              <a:rPr sz="2050" spc="-15" dirty="0">
                <a:latin typeface="Calibri"/>
                <a:cs typeface="Calibri"/>
              </a:rPr>
              <a:t>del </a:t>
            </a:r>
            <a:r>
              <a:rPr sz="2050" spc="-20" dirty="0">
                <a:latin typeface="Calibri"/>
                <a:cs typeface="Calibri"/>
              </a:rPr>
              <a:t>singolo </a:t>
            </a:r>
            <a:r>
              <a:rPr sz="2050" spc="15" dirty="0">
                <a:latin typeface="Calibri"/>
                <a:cs typeface="Calibri"/>
              </a:rPr>
              <a:t>è </a:t>
            </a:r>
            <a:r>
              <a:rPr sz="2050" spc="-5" dirty="0">
                <a:latin typeface="Calibri"/>
                <a:cs typeface="Calibri"/>
              </a:rPr>
              <a:t>il </a:t>
            </a:r>
            <a:r>
              <a:rPr sz="2050" spc="-25" dirty="0">
                <a:latin typeface="Calibri"/>
                <a:cs typeface="Calibri"/>
              </a:rPr>
              <a:t>fallimento </a:t>
            </a:r>
            <a:r>
              <a:rPr sz="2050" spc="-15" dirty="0">
                <a:latin typeface="Calibri"/>
                <a:cs typeface="Calibri"/>
              </a:rPr>
              <a:t>del</a:t>
            </a:r>
            <a:r>
              <a:rPr sz="2050" spc="-290" dirty="0">
                <a:latin typeface="Calibri"/>
                <a:cs typeface="Calibri"/>
              </a:rPr>
              <a:t> </a:t>
            </a:r>
            <a:r>
              <a:rPr sz="2050" spc="-25" dirty="0">
                <a:latin typeface="Calibri"/>
                <a:cs typeface="Calibri"/>
              </a:rPr>
              <a:t>gruppo;</a:t>
            </a:r>
            <a:endParaRPr sz="2050">
              <a:latin typeface="Calibri"/>
              <a:cs typeface="Calibri"/>
            </a:endParaRPr>
          </a:p>
          <a:p>
            <a:pPr marL="355600" marR="5080" indent="-342900" algn="just">
              <a:lnSpc>
                <a:spcPts val="2100"/>
              </a:lnSpc>
              <a:spcBef>
                <a:spcPts val="409"/>
              </a:spcBef>
              <a:buFont typeface="Arial"/>
              <a:buChar char="•"/>
              <a:tabLst>
                <a:tab pos="355600" algn="l"/>
              </a:tabLst>
            </a:pPr>
            <a:r>
              <a:rPr sz="2050" spc="-30" dirty="0">
                <a:latin typeface="Calibri"/>
                <a:cs typeface="Calibri"/>
              </a:rPr>
              <a:t>Configurazione </a:t>
            </a:r>
            <a:r>
              <a:rPr sz="2050" spc="-10" dirty="0">
                <a:latin typeface="Calibri"/>
                <a:cs typeface="Calibri"/>
              </a:rPr>
              <a:t>di </a:t>
            </a:r>
            <a:r>
              <a:rPr sz="2050" spc="-20" dirty="0">
                <a:latin typeface="Calibri"/>
                <a:cs typeface="Calibri"/>
              </a:rPr>
              <a:t>vincoli </a:t>
            </a:r>
            <a:r>
              <a:rPr sz="2050" spc="-15" dirty="0">
                <a:latin typeface="Calibri"/>
                <a:cs typeface="Calibri"/>
              </a:rPr>
              <a:t>che </a:t>
            </a:r>
            <a:r>
              <a:rPr sz="2050" dirty="0">
                <a:latin typeface="Calibri"/>
                <a:cs typeface="Calibri"/>
              </a:rPr>
              <a:t>le </a:t>
            </a:r>
            <a:r>
              <a:rPr sz="2050" spc="-25" dirty="0">
                <a:latin typeface="Calibri"/>
                <a:cs typeface="Calibri"/>
              </a:rPr>
              <a:t>persone </a:t>
            </a:r>
            <a:r>
              <a:rPr sz="2050" spc="-15" dirty="0">
                <a:latin typeface="Calibri"/>
                <a:cs typeface="Calibri"/>
              </a:rPr>
              <a:t>nei </a:t>
            </a:r>
            <a:r>
              <a:rPr sz="2050" spc="-25" dirty="0">
                <a:latin typeface="Calibri"/>
                <a:cs typeface="Calibri"/>
              </a:rPr>
              <a:t>gruppi </a:t>
            </a:r>
            <a:r>
              <a:rPr sz="2050" spc="-30" dirty="0">
                <a:latin typeface="Calibri"/>
                <a:cs typeface="Calibri"/>
              </a:rPr>
              <a:t>cooperativi  </a:t>
            </a:r>
            <a:r>
              <a:rPr sz="2050" spc="-25" dirty="0">
                <a:latin typeface="Calibri"/>
                <a:cs typeface="Calibri"/>
              </a:rPr>
              <a:t>sperimentano </a:t>
            </a:r>
            <a:r>
              <a:rPr sz="2050" spc="-30" dirty="0">
                <a:latin typeface="Calibri"/>
                <a:cs typeface="Calibri"/>
              </a:rPr>
              <a:t>comprendendo </a:t>
            </a:r>
            <a:r>
              <a:rPr sz="2050" spc="-15" dirty="0">
                <a:latin typeface="Calibri"/>
                <a:cs typeface="Calibri"/>
              </a:rPr>
              <a:t>che </a:t>
            </a:r>
            <a:r>
              <a:rPr sz="2050" spc="5" dirty="0">
                <a:latin typeface="Calibri"/>
                <a:cs typeface="Calibri"/>
              </a:rPr>
              <a:t>i </a:t>
            </a:r>
            <a:r>
              <a:rPr sz="2050" spc="-25" dirty="0">
                <a:latin typeface="Calibri"/>
                <a:cs typeface="Calibri"/>
              </a:rPr>
              <a:t>propri </a:t>
            </a:r>
            <a:r>
              <a:rPr sz="2050" spc="-15" dirty="0">
                <a:latin typeface="Calibri"/>
                <a:cs typeface="Calibri"/>
              </a:rPr>
              <a:t>esiti </a:t>
            </a:r>
            <a:r>
              <a:rPr sz="2050" spc="-25" dirty="0">
                <a:latin typeface="Calibri"/>
                <a:cs typeface="Calibri"/>
              </a:rPr>
              <a:t>dipendono </a:t>
            </a:r>
            <a:r>
              <a:rPr sz="2050" spc="-20" dirty="0">
                <a:latin typeface="Calibri"/>
                <a:cs typeface="Calibri"/>
              </a:rPr>
              <a:t>dagli </a:t>
            </a:r>
            <a:r>
              <a:rPr sz="2050" spc="-15" dirty="0">
                <a:latin typeface="Calibri"/>
                <a:cs typeface="Calibri"/>
              </a:rPr>
              <a:t>esiti  dei </a:t>
            </a:r>
            <a:r>
              <a:rPr sz="2050" spc="-30" dirty="0">
                <a:latin typeface="Calibri"/>
                <a:cs typeface="Calibri"/>
              </a:rPr>
              <a:t>compagni </a:t>
            </a:r>
            <a:r>
              <a:rPr sz="2050" spc="15" dirty="0">
                <a:latin typeface="Calibri"/>
                <a:cs typeface="Calibri"/>
              </a:rPr>
              <a:t>e</a:t>
            </a:r>
            <a:r>
              <a:rPr sz="2050" spc="-75" dirty="0">
                <a:latin typeface="Calibri"/>
                <a:cs typeface="Calibri"/>
              </a:rPr>
              <a:t> </a:t>
            </a:r>
            <a:r>
              <a:rPr sz="2050" spc="-25" dirty="0">
                <a:latin typeface="Calibri"/>
                <a:cs typeface="Calibri"/>
              </a:rPr>
              <a:t>viceversa</a:t>
            </a:r>
            <a:endParaRPr sz="2050">
              <a:latin typeface="Calibri"/>
              <a:cs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9646" y="262467"/>
            <a:ext cx="6751320" cy="693780"/>
          </a:xfrm>
          <a:prstGeom prst="rect">
            <a:avLst/>
          </a:prstGeom>
        </p:spPr>
        <p:txBody>
          <a:bodyPr vert="horz" wrap="square" lIns="0" tIns="16510" rIns="0" bIns="0" rtlCol="0">
            <a:spAutoFit/>
          </a:bodyPr>
          <a:lstStyle/>
          <a:p>
            <a:pPr marL="12700">
              <a:lnSpc>
                <a:spcPct val="100000"/>
              </a:lnSpc>
              <a:spcBef>
                <a:spcPts val="130"/>
              </a:spcBef>
            </a:pPr>
            <a:r>
              <a:rPr spc="-55"/>
              <a:t>Interazione </a:t>
            </a:r>
            <a:r>
              <a:rPr spc="-55" smtClean="0"/>
              <a:t>promozionale</a:t>
            </a:r>
            <a:endParaRPr spc="-45" dirty="0"/>
          </a:p>
        </p:txBody>
      </p:sp>
      <p:sp>
        <p:nvSpPr>
          <p:cNvPr id="3" name="object 3"/>
          <p:cNvSpPr txBox="1"/>
          <p:nvPr/>
        </p:nvSpPr>
        <p:spPr>
          <a:xfrm>
            <a:off x="78739" y="1145117"/>
            <a:ext cx="5351145" cy="977900"/>
          </a:xfrm>
          <a:prstGeom prst="rect">
            <a:avLst/>
          </a:prstGeom>
        </p:spPr>
        <p:txBody>
          <a:bodyPr vert="horz" wrap="square" lIns="0" tIns="11430" rIns="0" bIns="0" rtlCol="0">
            <a:spAutoFit/>
          </a:bodyPr>
          <a:lstStyle/>
          <a:p>
            <a:pPr marL="355600" marR="5080" indent="-342900" algn="just">
              <a:lnSpc>
                <a:spcPct val="101600"/>
              </a:lnSpc>
              <a:spcBef>
                <a:spcPts val="90"/>
              </a:spcBef>
              <a:buFont typeface="Arial"/>
              <a:buChar char="•"/>
              <a:tabLst>
                <a:tab pos="355600" algn="l"/>
              </a:tabLst>
            </a:pPr>
            <a:r>
              <a:rPr sz="2050" spc="-25" dirty="0">
                <a:latin typeface="Calibri"/>
                <a:cs typeface="Calibri"/>
              </a:rPr>
              <a:t>Costituzione </a:t>
            </a:r>
            <a:r>
              <a:rPr sz="2050" spc="-10" dirty="0">
                <a:latin typeface="Calibri"/>
                <a:cs typeface="Calibri"/>
              </a:rPr>
              <a:t>di </a:t>
            </a:r>
            <a:r>
              <a:rPr sz="2050" spc="-25" dirty="0">
                <a:latin typeface="Calibri"/>
                <a:cs typeface="Calibri"/>
              </a:rPr>
              <a:t>gruppi ristretti </a:t>
            </a:r>
            <a:r>
              <a:rPr sz="2050" spc="15" dirty="0">
                <a:latin typeface="Calibri"/>
                <a:cs typeface="Calibri"/>
              </a:rPr>
              <a:t>e </a:t>
            </a:r>
            <a:r>
              <a:rPr sz="2050" spc="-25" dirty="0">
                <a:latin typeface="Calibri"/>
                <a:cs typeface="Calibri"/>
              </a:rPr>
              <a:t>vicinanza </a:t>
            </a:r>
            <a:r>
              <a:rPr sz="2050" spc="-15" dirty="0">
                <a:latin typeface="Calibri"/>
                <a:cs typeface="Calibri"/>
              </a:rPr>
              <a:t>fisica  </a:t>
            </a:r>
            <a:r>
              <a:rPr sz="2050" spc="-20" dirty="0">
                <a:latin typeface="Calibri"/>
                <a:cs typeface="Calibri"/>
              </a:rPr>
              <a:t>tra </a:t>
            </a:r>
            <a:r>
              <a:rPr sz="2050" spc="5" dirty="0">
                <a:latin typeface="Calibri"/>
                <a:cs typeface="Calibri"/>
              </a:rPr>
              <a:t>i </a:t>
            </a:r>
            <a:r>
              <a:rPr sz="2050" spc="-25" dirty="0">
                <a:latin typeface="Calibri"/>
                <a:cs typeface="Calibri"/>
              </a:rPr>
              <a:t>membri </a:t>
            </a:r>
            <a:r>
              <a:rPr sz="2050" spc="-15" dirty="0">
                <a:latin typeface="Calibri"/>
                <a:cs typeface="Calibri"/>
              </a:rPr>
              <a:t>del </a:t>
            </a:r>
            <a:r>
              <a:rPr sz="2050" spc="-20" dirty="0">
                <a:latin typeface="Calibri"/>
                <a:cs typeface="Calibri"/>
              </a:rPr>
              <a:t>gruppo </a:t>
            </a:r>
            <a:r>
              <a:rPr sz="2050" spc="-30" dirty="0">
                <a:latin typeface="Calibri"/>
                <a:cs typeface="Calibri"/>
              </a:rPr>
              <a:t>(contatto </a:t>
            </a:r>
            <a:r>
              <a:rPr sz="2050" spc="-25" dirty="0">
                <a:latin typeface="Calibri"/>
                <a:cs typeface="Calibri"/>
              </a:rPr>
              <a:t>oculare </a:t>
            </a:r>
            <a:r>
              <a:rPr sz="2050" spc="-15" dirty="0">
                <a:latin typeface="Calibri"/>
                <a:cs typeface="Calibri"/>
              </a:rPr>
              <a:t>l'uno  </a:t>
            </a:r>
            <a:r>
              <a:rPr sz="2050" spc="-20" dirty="0">
                <a:latin typeface="Calibri"/>
                <a:cs typeface="Calibri"/>
              </a:rPr>
              <a:t>con l'altro </a:t>
            </a:r>
            <a:r>
              <a:rPr sz="2050" spc="15" dirty="0">
                <a:latin typeface="Calibri"/>
                <a:cs typeface="Calibri"/>
              </a:rPr>
              <a:t>e </a:t>
            </a:r>
            <a:r>
              <a:rPr sz="2050" spc="-20" dirty="0">
                <a:latin typeface="Calibri"/>
                <a:cs typeface="Calibri"/>
              </a:rPr>
              <a:t>con </a:t>
            </a:r>
            <a:r>
              <a:rPr sz="2050" spc="-5" dirty="0">
                <a:latin typeface="Calibri"/>
                <a:cs typeface="Calibri"/>
              </a:rPr>
              <a:t>il</a:t>
            </a:r>
            <a:r>
              <a:rPr sz="2050" spc="-225" dirty="0">
                <a:latin typeface="Calibri"/>
                <a:cs typeface="Calibri"/>
              </a:rPr>
              <a:t> </a:t>
            </a:r>
            <a:r>
              <a:rPr sz="2050" spc="-25" dirty="0">
                <a:latin typeface="Calibri"/>
                <a:cs typeface="Calibri"/>
              </a:rPr>
              <a:t>docente);</a:t>
            </a:r>
            <a:endParaRPr sz="2050">
              <a:latin typeface="Calibri"/>
              <a:cs typeface="Calibri"/>
            </a:endParaRPr>
          </a:p>
        </p:txBody>
      </p:sp>
      <p:sp>
        <p:nvSpPr>
          <p:cNvPr id="4" name="object 4"/>
          <p:cNvSpPr txBox="1"/>
          <p:nvPr/>
        </p:nvSpPr>
        <p:spPr>
          <a:xfrm>
            <a:off x="78739" y="2148417"/>
            <a:ext cx="4264660" cy="342900"/>
          </a:xfrm>
          <a:prstGeom prst="rect">
            <a:avLst/>
          </a:prstGeom>
        </p:spPr>
        <p:txBody>
          <a:bodyPr vert="horz" wrap="square" lIns="0" tIns="16510" rIns="0" bIns="0" rtlCol="0">
            <a:spAutoFit/>
          </a:bodyPr>
          <a:lstStyle/>
          <a:p>
            <a:pPr marL="355600" indent="-342900">
              <a:lnSpc>
                <a:spcPct val="100000"/>
              </a:lnSpc>
              <a:spcBef>
                <a:spcPts val="130"/>
              </a:spcBef>
              <a:buFont typeface="Arial"/>
              <a:buChar char="•"/>
              <a:tabLst>
                <a:tab pos="354965" algn="l"/>
                <a:tab pos="355600" algn="l"/>
                <a:tab pos="1946275" algn="l"/>
                <a:tab pos="3154680" algn="l"/>
              </a:tabLst>
            </a:pPr>
            <a:r>
              <a:rPr sz="2050" spc="-25" dirty="0">
                <a:latin typeface="Calibri"/>
                <a:cs typeface="Calibri"/>
              </a:rPr>
              <a:t>Scambiare	</a:t>
            </a:r>
            <a:r>
              <a:rPr sz="2050" spc="-20" dirty="0">
                <a:latin typeface="Calibri"/>
                <a:cs typeface="Calibri"/>
              </a:rPr>
              <a:t>risorse	necessarie</a:t>
            </a:r>
            <a:endParaRPr sz="2050">
              <a:latin typeface="Calibri"/>
              <a:cs typeface="Calibri"/>
            </a:endParaRPr>
          </a:p>
        </p:txBody>
      </p:sp>
      <p:sp>
        <p:nvSpPr>
          <p:cNvPr id="5" name="object 5"/>
          <p:cNvSpPr txBox="1"/>
          <p:nvPr/>
        </p:nvSpPr>
        <p:spPr>
          <a:xfrm>
            <a:off x="4829047" y="2148417"/>
            <a:ext cx="600075" cy="342900"/>
          </a:xfrm>
          <a:prstGeom prst="rect">
            <a:avLst/>
          </a:prstGeom>
        </p:spPr>
        <p:txBody>
          <a:bodyPr vert="horz" wrap="square" lIns="0" tIns="16510" rIns="0" bIns="0" rtlCol="0">
            <a:spAutoFit/>
          </a:bodyPr>
          <a:lstStyle/>
          <a:p>
            <a:pPr marL="12700">
              <a:lnSpc>
                <a:spcPct val="100000"/>
              </a:lnSpc>
              <a:spcBef>
                <a:spcPts val="130"/>
              </a:spcBef>
            </a:pPr>
            <a:r>
              <a:rPr sz="2050" spc="-35" dirty="0">
                <a:latin typeface="Calibri"/>
                <a:cs typeface="Calibri"/>
              </a:rPr>
              <a:t>co</a:t>
            </a:r>
            <a:r>
              <a:rPr sz="2050" spc="-40" dirty="0">
                <a:latin typeface="Calibri"/>
                <a:cs typeface="Calibri"/>
              </a:rPr>
              <a:t>m</a:t>
            </a:r>
            <a:r>
              <a:rPr sz="2050" spc="15" dirty="0">
                <a:latin typeface="Calibri"/>
                <a:cs typeface="Calibri"/>
              </a:rPr>
              <a:t>e</a:t>
            </a:r>
            <a:endParaRPr sz="2050">
              <a:latin typeface="Calibri"/>
              <a:cs typeface="Calibri"/>
            </a:endParaRPr>
          </a:p>
        </p:txBody>
      </p:sp>
      <p:sp>
        <p:nvSpPr>
          <p:cNvPr id="6" name="object 6"/>
          <p:cNvSpPr txBox="1"/>
          <p:nvPr/>
        </p:nvSpPr>
        <p:spPr>
          <a:xfrm>
            <a:off x="4133659" y="2465917"/>
            <a:ext cx="1292860" cy="342900"/>
          </a:xfrm>
          <a:prstGeom prst="rect">
            <a:avLst/>
          </a:prstGeom>
        </p:spPr>
        <p:txBody>
          <a:bodyPr vert="horz" wrap="square" lIns="0" tIns="16510" rIns="0" bIns="0" rtlCol="0">
            <a:spAutoFit/>
          </a:bodyPr>
          <a:lstStyle/>
          <a:p>
            <a:pPr marL="12700">
              <a:lnSpc>
                <a:spcPct val="100000"/>
              </a:lnSpc>
              <a:spcBef>
                <a:spcPts val="130"/>
              </a:spcBef>
            </a:pPr>
            <a:r>
              <a:rPr sz="2050" spc="-25" dirty="0">
                <a:latin typeface="Calibri"/>
                <a:cs typeface="Calibri"/>
              </a:rPr>
              <a:t>e</a:t>
            </a:r>
            <a:r>
              <a:rPr sz="2050" spc="-10" dirty="0">
                <a:latin typeface="Calibri"/>
                <a:cs typeface="Calibri"/>
              </a:rPr>
              <a:t>l</a:t>
            </a:r>
            <a:r>
              <a:rPr sz="2050" spc="-25" dirty="0">
                <a:latin typeface="Calibri"/>
                <a:cs typeface="Calibri"/>
              </a:rPr>
              <a:t>a</a:t>
            </a:r>
            <a:r>
              <a:rPr sz="2050" spc="-30" dirty="0">
                <a:latin typeface="Calibri"/>
                <a:cs typeface="Calibri"/>
              </a:rPr>
              <a:t>b</a:t>
            </a:r>
            <a:r>
              <a:rPr sz="2050" spc="-35" dirty="0">
                <a:latin typeface="Calibri"/>
                <a:cs typeface="Calibri"/>
              </a:rPr>
              <a:t>o</a:t>
            </a:r>
            <a:r>
              <a:rPr sz="2050" spc="-60" dirty="0">
                <a:latin typeface="Calibri"/>
                <a:cs typeface="Calibri"/>
              </a:rPr>
              <a:t>r</a:t>
            </a:r>
            <a:r>
              <a:rPr sz="2050" spc="-30" dirty="0">
                <a:latin typeface="Calibri"/>
                <a:cs typeface="Calibri"/>
              </a:rPr>
              <a:t>az</a:t>
            </a:r>
            <a:r>
              <a:rPr sz="2050" spc="-15" dirty="0">
                <a:latin typeface="Calibri"/>
                <a:cs typeface="Calibri"/>
              </a:rPr>
              <a:t>i</a:t>
            </a:r>
            <a:r>
              <a:rPr sz="2050" spc="-35" dirty="0">
                <a:latin typeface="Calibri"/>
                <a:cs typeface="Calibri"/>
              </a:rPr>
              <a:t>o</a:t>
            </a:r>
            <a:r>
              <a:rPr sz="2050" spc="-30" dirty="0">
                <a:latin typeface="Calibri"/>
                <a:cs typeface="Calibri"/>
              </a:rPr>
              <a:t>n</a:t>
            </a:r>
            <a:r>
              <a:rPr sz="2050" spc="5" dirty="0">
                <a:latin typeface="Calibri"/>
                <a:cs typeface="Calibri"/>
              </a:rPr>
              <a:t>i</a:t>
            </a:r>
            <a:endParaRPr sz="2050">
              <a:latin typeface="Calibri"/>
              <a:cs typeface="Calibri"/>
            </a:endParaRPr>
          </a:p>
        </p:txBody>
      </p:sp>
      <p:sp>
        <p:nvSpPr>
          <p:cNvPr id="7" name="object 7"/>
          <p:cNvSpPr txBox="1"/>
          <p:nvPr/>
        </p:nvSpPr>
        <p:spPr>
          <a:xfrm>
            <a:off x="78739" y="2465917"/>
            <a:ext cx="3690620" cy="977900"/>
          </a:xfrm>
          <a:prstGeom prst="rect">
            <a:avLst/>
          </a:prstGeom>
        </p:spPr>
        <p:txBody>
          <a:bodyPr vert="horz" wrap="square" lIns="0" tIns="63500" rIns="0" bIns="0" rtlCol="0">
            <a:spAutoFit/>
          </a:bodyPr>
          <a:lstStyle/>
          <a:p>
            <a:pPr marL="355600" marR="5080">
              <a:lnSpc>
                <a:spcPts val="2100"/>
              </a:lnSpc>
              <a:spcBef>
                <a:spcPts val="500"/>
              </a:spcBef>
              <a:tabLst>
                <a:tab pos="2104390" algn="l"/>
                <a:tab pos="3416300" algn="l"/>
              </a:tabLst>
            </a:pPr>
            <a:r>
              <a:rPr sz="2050" spc="-15" dirty="0">
                <a:latin typeface="Calibri"/>
                <a:cs typeface="Calibri"/>
              </a:rPr>
              <a:t>i</a:t>
            </a:r>
            <a:r>
              <a:rPr sz="2050" spc="-45" dirty="0">
                <a:latin typeface="Calibri"/>
                <a:cs typeface="Calibri"/>
              </a:rPr>
              <a:t>n</a:t>
            </a:r>
            <a:r>
              <a:rPr sz="2050" spc="-55" dirty="0">
                <a:latin typeface="Calibri"/>
                <a:cs typeface="Calibri"/>
              </a:rPr>
              <a:t>f</a:t>
            </a:r>
            <a:r>
              <a:rPr sz="2050" spc="-35" dirty="0">
                <a:latin typeface="Calibri"/>
                <a:cs typeface="Calibri"/>
              </a:rPr>
              <a:t>o</a:t>
            </a:r>
            <a:r>
              <a:rPr sz="2050" spc="-20" dirty="0">
                <a:latin typeface="Calibri"/>
                <a:cs typeface="Calibri"/>
              </a:rPr>
              <a:t>r</a:t>
            </a:r>
            <a:r>
              <a:rPr sz="2050" spc="-40" dirty="0">
                <a:latin typeface="Calibri"/>
                <a:cs typeface="Calibri"/>
              </a:rPr>
              <a:t>m</a:t>
            </a:r>
            <a:r>
              <a:rPr sz="2050" spc="-30" dirty="0">
                <a:latin typeface="Calibri"/>
                <a:cs typeface="Calibri"/>
              </a:rPr>
              <a:t>az</a:t>
            </a:r>
            <a:r>
              <a:rPr sz="2050" spc="-15" dirty="0">
                <a:latin typeface="Calibri"/>
                <a:cs typeface="Calibri"/>
              </a:rPr>
              <a:t>i</a:t>
            </a:r>
            <a:r>
              <a:rPr sz="2050" spc="-35" dirty="0">
                <a:latin typeface="Calibri"/>
                <a:cs typeface="Calibri"/>
              </a:rPr>
              <a:t>o</a:t>
            </a:r>
            <a:r>
              <a:rPr sz="2050" spc="-30" dirty="0">
                <a:latin typeface="Calibri"/>
                <a:cs typeface="Calibri"/>
              </a:rPr>
              <a:t>n</a:t>
            </a:r>
            <a:r>
              <a:rPr sz="2050" spc="-15" dirty="0">
                <a:latin typeface="Calibri"/>
                <a:cs typeface="Calibri"/>
              </a:rPr>
              <a:t>i</a:t>
            </a:r>
            <a:r>
              <a:rPr sz="2050" spc="5" dirty="0">
                <a:latin typeface="Calibri"/>
                <a:cs typeface="Calibri"/>
              </a:rPr>
              <a:t>,</a:t>
            </a:r>
            <a:r>
              <a:rPr sz="2050" dirty="0">
                <a:latin typeface="Calibri"/>
                <a:cs typeface="Calibri"/>
              </a:rPr>
              <a:t>	</a:t>
            </a:r>
            <a:r>
              <a:rPr sz="2050" spc="-40" dirty="0">
                <a:latin typeface="Calibri"/>
                <a:cs typeface="Calibri"/>
              </a:rPr>
              <a:t>ma</a:t>
            </a:r>
            <a:r>
              <a:rPr sz="2050" spc="-35" dirty="0">
                <a:latin typeface="Calibri"/>
                <a:cs typeface="Calibri"/>
              </a:rPr>
              <a:t>t</a:t>
            </a:r>
            <a:r>
              <a:rPr sz="2050" spc="-25" dirty="0">
                <a:latin typeface="Calibri"/>
                <a:cs typeface="Calibri"/>
              </a:rPr>
              <a:t>e</a:t>
            </a:r>
            <a:r>
              <a:rPr sz="2050" spc="-20" dirty="0">
                <a:latin typeface="Calibri"/>
                <a:cs typeface="Calibri"/>
              </a:rPr>
              <a:t>r</a:t>
            </a:r>
            <a:r>
              <a:rPr sz="2050" spc="-15" dirty="0">
                <a:latin typeface="Calibri"/>
                <a:cs typeface="Calibri"/>
              </a:rPr>
              <a:t>i</a:t>
            </a:r>
            <a:r>
              <a:rPr sz="2050" spc="-25" dirty="0">
                <a:latin typeface="Calibri"/>
                <a:cs typeface="Calibri"/>
              </a:rPr>
              <a:t>a</a:t>
            </a:r>
            <a:r>
              <a:rPr sz="2050" spc="-15" dirty="0">
                <a:latin typeface="Calibri"/>
                <a:cs typeface="Calibri"/>
              </a:rPr>
              <a:t>l</a:t>
            </a:r>
            <a:r>
              <a:rPr sz="2050" spc="5" dirty="0">
                <a:latin typeface="Calibri"/>
                <a:cs typeface="Calibri"/>
              </a:rPr>
              <a:t>i</a:t>
            </a:r>
            <a:r>
              <a:rPr sz="2050" dirty="0">
                <a:latin typeface="Calibri"/>
                <a:cs typeface="Calibri"/>
              </a:rPr>
              <a:t>	</a:t>
            </a:r>
            <a:r>
              <a:rPr sz="2050" spc="-30" dirty="0">
                <a:latin typeface="Calibri"/>
                <a:cs typeface="Calibri"/>
              </a:rPr>
              <a:t>ed  </a:t>
            </a:r>
            <a:r>
              <a:rPr sz="2050" spc="-25" dirty="0">
                <a:latin typeface="Calibri"/>
                <a:cs typeface="Calibri"/>
              </a:rPr>
              <a:t>dell'informazione;</a:t>
            </a:r>
            <a:endParaRPr sz="2050">
              <a:latin typeface="Calibri"/>
              <a:cs typeface="Calibri"/>
            </a:endParaRPr>
          </a:p>
          <a:p>
            <a:pPr marL="355600" indent="-342900">
              <a:lnSpc>
                <a:spcPct val="100000"/>
              </a:lnSpc>
              <a:spcBef>
                <a:spcPts val="430"/>
              </a:spcBef>
              <a:buFont typeface="Arial"/>
              <a:buChar char="•"/>
              <a:tabLst>
                <a:tab pos="354965" algn="l"/>
                <a:tab pos="355600" algn="l"/>
                <a:tab pos="2472690" algn="l"/>
              </a:tabLst>
            </a:pPr>
            <a:r>
              <a:rPr sz="2050" spc="-30" dirty="0">
                <a:latin typeface="Calibri"/>
                <a:cs typeface="Calibri"/>
              </a:rPr>
              <a:t>Incoraggiamento	</a:t>
            </a:r>
            <a:r>
              <a:rPr sz="2050" spc="-25" dirty="0">
                <a:latin typeface="Calibri"/>
                <a:cs typeface="Calibri"/>
              </a:rPr>
              <a:t>reciproco</a:t>
            </a:r>
            <a:endParaRPr sz="2050">
              <a:latin typeface="Calibri"/>
              <a:cs typeface="Calibri"/>
            </a:endParaRPr>
          </a:p>
        </p:txBody>
      </p:sp>
      <p:sp>
        <p:nvSpPr>
          <p:cNvPr id="8" name="object 8"/>
          <p:cNvSpPr txBox="1"/>
          <p:nvPr/>
        </p:nvSpPr>
        <p:spPr>
          <a:xfrm>
            <a:off x="3885501" y="3100917"/>
            <a:ext cx="524510" cy="342900"/>
          </a:xfrm>
          <a:prstGeom prst="rect">
            <a:avLst/>
          </a:prstGeom>
        </p:spPr>
        <p:txBody>
          <a:bodyPr vert="horz" wrap="square" lIns="0" tIns="16510" rIns="0" bIns="0" rtlCol="0">
            <a:spAutoFit/>
          </a:bodyPr>
          <a:lstStyle/>
          <a:p>
            <a:pPr marL="12700">
              <a:lnSpc>
                <a:spcPct val="100000"/>
              </a:lnSpc>
              <a:spcBef>
                <a:spcPts val="130"/>
              </a:spcBef>
            </a:pPr>
            <a:r>
              <a:rPr sz="2050" spc="-30" dirty="0">
                <a:latin typeface="Calibri"/>
                <a:cs typeface="Calibri"/>
              </a:rPr>
              <a:t>d</a:t>
            </a:r>
            <a:r>
              <a:rPr sz="2050" spc="-25" dirty="0">
                <a:latin typeface="Calibri"/>
                <a:cs typeface="Calibri"/>
              </a:rPr>
              <a:t>e</a:t>
            </a:r>
            <a:r>
              <a:rPr sz="2050" spc="-30" dirty="0">
                <a:latin typeface="Calibri"/>
                <a:cs typeface="Calibri"/>
              </a:rPr>
              <a:t>g</a:t>
            </a:r>
            <a:r>
              <a:rPr sz="2050" spc="-10" dirty="0">
                <a:latin typeface="Calibri"/>
                <a:cs typeface="Calibri"/>
              </a:rPr>
              <a:t>l</a:t>
            </a:r>
            <a:r>
              <a:rPr sz="2050" spc="5" dirty="0">
                <a:latin typeface="Calibri"/>
                <a:cs typeface="Calibri"/>
              </a:rPr>
              <a:t>i</a:t>
            </a:r>
            <a:endParaRPr sz="2050">
              <a:latin typeface="Calibri"/>
              <a:cs typeface="Calibri"/>
            </a:endParaRPr>
          </a:p>
        </p:txBody>
      </p:sp>
      <p:sp>
        <p:nvSpPr>
          <p:cNvPr id="9" name="object 9"/>
          <p:cNvSpPr txBox="1"/>
          <p:nvPr/>
        </p:nvSpPr>
        <p:spPr>
          <a:xfrm>
            <a:off x="4758690" y="3100917"/>
            <a:ext cx="671830" cy="660400"/>
          </a:xfrm>
          <a:prstGeom prst="rect">
            <a:avLst/>
          </a:prstGeom>
        </p:spPr>
        <p:txBody>
          <a:bodyPr vert="horz" wrap="square" lIns="0" tIns="16510" rIns="0" bIns="0" rtlCol="0">
            <a:spAutoFit/>
          </a:bodyPr>
          <a:lstStyle/>
          <a:p>
            <a:pPr marR="8890" algn="r">
              <a:lnSpc>
                <a:spcPct val="100000"/>
              </a:lnSpc>
              <a:spcBef>
                <a:spcPts val="130"/>
              </a:spcBef>
            </a:pPr>
            <a:r>
              <a:rPr sz="2050" spc="-25" dirty="0">
                <a:latin typeface="Calibri"/>
                <a:cs typeface="Calibri"/>
              </a:rPr>
              <a:t>a</a:t>
            </a:r>
            <a:r>
              <a:rPr sz="2050" spc="-10" dirty="0">
                <a:latin typeface="Calibri"/>
                <a:cs typeface="Calibri"/>
              </a:rPr>
              <a:t>l</a:t>
            </a:r>
            <a:r>
              <a:rPr sz="2050" spc="-30" dirty="0">
                <a:latin typeface="Calibri"/>
                <a:cs typeface="Calibri"/>
              </a:rPr>
              <a:t>unn</a:t>
            </a:r>
            <a:r>
              <a:rPr sz="2050" spc="5" dirty="0">
                <a:latin typeface="Calibri"/>
                <a:cs typeface="Calibri"/>
              </a:rPr>
              <a:t>i</a:t>
            </a:r>
            <a:endParaRPr sz="2050">
              <a:latin typeface="Calibri"/>
              <a:cs typeface="Calibri"/>
            </a:endParaRPr>
          </a:p>
          <a:p>
            <a:pPr marR="5080" algn="r">
              <a:lnSpc>
                <a:spcPct val="100000"/>
              </a:lnSpc>
              <a:spcBef>
                <a:spcPts val="40"/>
              </a:spcBef>
            </a:pPr>
            <a:r>
              <a:rPr sz="2050" spc="-15" dirty="0">
                <a:latin typeface="Calibri"/>
                <a:cs typeface="Calibri"/>
              </a:rPr>
              <a:t>l</a:t>
            </a:r>
            <a:r>
              <a:rPr sz="2050" spc="-35" dirty="0">
                <a:latin typeface="Calibri"/>
                <a:cs typeface="Calibri"/>
              </a:rPr>
              <a:t>o</a:t>
            </a:r>
            <a:r>
              <a:rPr sz="2050" spc="-50" dirty="0">
                <a:latin typeface="Calibri"/>
                <a:cs typeface="Calibri"/>
              </a:rPr>
              <a:t>r</a:t>
            </a:r>
            <a:r>
              <a:rPr sz="2050" spc="15" dirty="0">
                <a:latin typeface="Calibri"/>
                <a:cs typeface="Calibri"/>
              </a:rPr>
              <a:t>o</a:t>
            </a:r>
            <a:endParaRPr sz="2050">
              <a:latin typeface="Calibri"/>
              <a:cs typeface="Calibri"/>
            </a:endParaRPr>
          </a:p>
        </p:txBody>
      </p:sp>
      <p:sp>
        <p:nvSpPr>
          <p:cNvPr id="10" name="object 10"/>
          <p:cNvSpPr txBox="1"/>
          <p:nvPr/>
        </p:nvSpPr>
        <p:spPr>
          <a:xfrm>
            <a:off x="421640" y="3418416"/>
            <a:ext cx="4166870" cy="660400"/>
          </a:xfrm>
          <a:prstGeom prst="rect">
            <a:avLst/>
          </a:prstGeom>
        </p:spPr>
        <p:txBody>
          <a:bodyPr vert="horz" wrap="square" lIns="0" tIns="11430" rIns="0" bIns="0" rtlCol="0">
            <a:spAutoFit/>
          </a:bodyPr>
          <a:lstStyle/>
          <a:p>
            <a:pPr marL="12700" marR="5080">
              <a:lnSpc>
                <a:spcPct val="101600"/>
              </a:lnSpc>
              <a:spcBef>
                <a:spcPts val="90"/>
              </a:spcBef>
              <a:tabLst>
                <a:tab pos="1627505" algn="l"/>
                <a:tab pos="2421255" algn="l"/>
                <a:tab pos="4036060" algn="l"/>
              </a:tabLst>
            </a:pPr>
            <a:r>
              <a:rPr sz="2050" spc="-55" dirty="0">
                <a:latin typeface="Calibri"/>
                <a:cs typeface="Calibri"/>
              </a:rPr>
              <a:t>fa</a:t>
            </a:r>
            <a:r>
              <a:rPr sz="2050" spc="-45" dirty="0">
                <a:latin typeface="Calibri"/>
                <a:cs typeface="Calibri"/>
              </a:rPr>
              <a:t>v</a:t>
            </a:r>
            <a:r>
              <a:rPr sz="2050" spc="-35" dirty="0">
                <a:latin typeface="Calibri"/>
                <a:cs typeface="Calibri"/>
              </a:rPr>
              <a:t>o</a:t>
            </a:r>
            <a:r>
              <a:rPr sz="2050" spc="-20" dirty="0">
                <a:latin typeface="Calibri"/>
                <a:cs typeface="Calibri"/>
              </a:rPr>
              <a:t>r</a:t>
            </a:r>
            <a:r>
              <a:rPr sz="2050" spc="-10" dirty="0">
                <a:latin typeface="Calibri"/>
                <a:cs typeface="Calibri"/>
              </a:rPr>
              <a:t>i</a:t>
            </a:r>
            <a:r>
              <a:rPr sz="2050" spc="-20" dirty="0">
                <a:latin typeface="Calibri"/>
                <a:cs typeface="Calibri"/>
              </a:rPr>
              <a:t>s</a:t>
            </a:r>
            <a:r>
              <a:rPr sz="2050" spc="-35" dirty="0">
                <a:latin typeface="Calibri"/>
                <a:cs typeface="Calibri"/>
              </a:rPr>
              <a:t>co</a:t>
            </a:r>
            <a:r>
              <a:rPr sz="2050" spc="-30" dirty="0">
                <a:latin typeface="Calibri"/>
                <a:cs typeface="Calibri"/>
              </a:rPr>
              <a:t>n</a:t>
            </a:r>
            <a:r>
              <a:rPr sz="2050" spc="15" dirty="0">
                <a:latin typeface="Calibri"/>
                <a:cs typeface="Calibri"/>
              </a:rPr>
              <a:t>o</a:t>
            </a:r>
            <a:r>
              <a:rPr sz="2050" dirty="0">
                <a:latin typeface="Calibri"/>
                <a:cs typeface="Calibri"/>
              </a:rPr>
              <a:t>	</a:t>
            </a:r>
            <a:r>
              <a:rPr sz="2050" spc="-25" dirty="0">
                <a:latin typeface="Calibri"/>
                <a:cs typeface="Calibri"/>
              </a:rPr>
              <a:t>c</a:t>
            </a:r>
            <a:r>
              <a:rPr sz="2050" spc="-30" dirty="0">
                <a:latin typeface="Calibri"/>
                <a:cs typeface="Calibri"/>
              </a:rPr>
              <a:t>h</a:t>
            </a:r>
            <a:r>
              <a:rPr sz="2050" spc="15" dirty="0">
                <a:latin typeface="Calibri"/>
                <a:cs typeface="Calibri"/>
              </a:rPr>
              <a:t>e</a:t>
            </a:r>
            <a:r>
              <a:rPr sz="2050" dirty="0">
                <a:latin typeface="Calibri"/>
                <a:cs typeface="Calibri"/>
              </a:rPr>
              <a:t>	</a:t>
            </a:r>
            <a:r>
              <a:rPr sz="2050" spc="-55" dirty="0">
                <a:latin typeface="Calibri"/>
                <a:cs typeface="Calibri"/>
              </a:rPr>
              <a:t>fa</a:t>
            </a:r>
            <a:r>
              <a:rPr sz="2050" spc="-45" dirty="0">
                <a:latin typeface="Calibri"/>
                <a:cs typeface="Calibri"/>
              </a:rPr>
              <a:t>v</a:t>
            </a:r>
            <a:r>
              <a:rPr sz="2050" spc="-35" dirty="0">
                <a:latin typeface="Calibri"/>
                <a:cs typeface="Calibri"/>
              </a:rPr>
              <a:t>o</a:t>
            </a:r>
            <a:r>
              <a:rPr sz="2050" spc="-20" dirty="0">
                <a:latin typeface="Calibri"/>
                <a:cs typeface="Calibri"/>
              </a:rPr>
              <a:t>r</a:t>
            </a:r>
            <a:r>
              <a:rPr sz="2050" spc="-10" dirty="0">
                <a:latin typeface="Calibri"/>
                <a:cs typeface="Calibri"/>
              </a:rPr>
              <a:t>i</a:t>
            </a:r>
            <a:r>
              <a:rPr sz="2050" spc="-20" dirty="0">
                <a:latin typeface="Calibri"/>
                <a:cs typeface="Calibri"/>
              </a:rPr>
              <a:t>s</a:t>
            </a:r>
            <a:r>
              <a:rPr sz="2050" spc="-35" dirty="0">
                <a:latin typeface="Calibri"/>
                <a:cs typeface="Calibri"/>
              </a:rPr>
              <a:t>co</a:t>
            </a:r>
            <a:r>
              <a:rPr sz="2050" spc="-30" dirty="0">
                <a:latin typeface="Calibri"/>
                <a:cs typeface="Calibri"/>
              </a:rPr>
              <a:t>n</a:t>
            </a:r>
            <a:r>
              <a:rPr sz="2050" spc="15" dirty="0">
                <a:latin typeface="Calibri"/>
                <a:cs typeface="Calibri"/>
              </a:rPr>
              <a:t>o</a:t>
            </a:r>
            <a:r>
              <a:rPr sz="2050" dirty="0">
                <a:latin typeface="Calibri"/>
                <a:cs typeface="Calibri"/>
              </a:rPr>
              <a:t>	</a:t>
            </a:r>
            <a:r>
              <a:rPr sz="2050" spc="-15" dirty="0">
                <a:latin typeface="Calibri"/>
                <a:cs typeface="Calibri"/>
              </a:rPr>
              <a:t>il  </a:t>
            </a:r>
            <a:r>
              <a:rPr sz="2050" spc="-30" dirty="0">
                <a:latin typeface="Calibri"/>
                <a:cs typeface="Calibri"/>
              </a:rPr>
              <a:t>apprendimento;</a:t>
            </a:r>
            <a:endParaRPr sz="2050">
              <a:latin typeface="Calibri"/>
              <a:cs typeface="Calibri"/>
            </a:endParaRPr>
          </a:p>
        </p:txBody>
      </p:sp>
      <p:sp>
        <p:nvSpPr>
          <p:cNvPr id="11" name="object 11"/>
          <p:cNvSpPr txBox="1"/>
          <p:nvPr/>
        </p:nvSpPr>
        <p:spPr>
          <a:xfrm>
            <a:off x="78739" y="4104216"/>
            <a:ext cx="5349875" cy="2197100"/>
          </a:xfrm>
          <a:prstGeom prst="rect">
            <a:avLst/>
          </a:prstGeom>
        </p:spPr>
        <p:txBody>
          <a:bodyPr vert="horz" wrap="square" lIns="0" tIns="36830" rIns="0" bIns="0" rtlCol="0">
            <a:spAutoFit/>
          </a:bodyPr>
          <a:lstStyle/>
          <a:p>
            <a:pPr marL="355600" marR="7620" indent="-342900" algn="just">
              <a:lnSpc>
                <a:spcPct val="93500"/>
              </a:lnSpc>
              <a:spcBef>
                <a:spcPts val="290"/>
              </a:spcBef>
              <a:buFont typeface="Arial"/>
              <a:buChar char="•"/>
              <a:tabLst>
                <a:tab pos="355600" algn="l"/>
              </a:tabLst>
            </a:pPr>
            <a:r>
              <a:rPr sz="2050" spc="-15" dirty="0">
                <a:latin typeface="Calibri"/>
                <a:cs typeface="Calibri"/>
              </a:rPr>
              <a:t>Fiducia </a:t>
            </a:r>
            <a:r>
              <a:rPr sz="2050" spc="-25" dirty="0">
                <a:latin typeface="Calibri"/>
                <a:cs typeface="Calibri"/>
              </a:rPr>
              <a:t>reciproca </a:t>
            </a:r>
            <a:r>
              <a:rPr sz="2050" spc="-20" dirty="0">
                <a:latin typeface="Calibri"/>
                <a:cs typeface="Calibri"/>
              </a:rPr>
              <a:t>tra </a:t>
            </a:r>
            <a:r>
              <a:rPr sz="2050" spc="5" dirty="0">
                <a:latin typeface="Calibri"/>
                <a:cs typeface="Calibri"/>
              </a:rPr>
              <a:t>i </a:t>
            </a:r>
            <a:r>
              <a:rPr sz="2050" spc="-25" dirty="0">
                <a:latin typeface="Calibri"/>
                <a:cs typeface="Calibri"/>
              </a:rPr>
              <a:t>membri </a:t>
            </a:r>
            <a:r>
              <a:rPr sz="2050" spc="-15" dirty="0">
                <a:latin typeface="Calibri"/>
                <a:cs typeface="Calibri"/>
              </a:rPr>
              <a:t>del </a:t>
            </a:r>
            <a:r>
              <a:rPr sz="2050" spc="-30" dirty="0">
                <a:latin typeface="Calibri"/>
                <a:cs typeface="Calibri"/>
              </a:rPr>
              <a:t>gruppo  </a:t>
            </a:r>
            <a:r>
              <a:rPr sz="2050" spc="-25" dirty="0">
                <a:latin typeface="Calibri"/>
                <a:cs typeface="Calibri"/>
              </a:rPr>
              <a:t>secondo </a:t>
            </a:r>
            <a:r>
              <a:rPr sz="2050" spc="-15" dirty="0">
                <a:latin typeface="Calibri"/>
                <a:cs typeface="Calibri"/>
              </a:rPr>
              <a:t>cui </a:t>
            </a:r>
            <a:r>
              <a:rPr sz="2050" spc="-20" dirty="0">
                <a:latin typeface="Calibri"/>
                <a:cs typeface="Calibri"/>
              </a:rPr>
              <a:t>qualsiasi </a:t>
            </a:r>
            <a:r>
              <a:rPr sz="2050" spc="-25" dirty="0">
                <a:latin typeface="Calibri"/>
                <a:cs typeface="Calibri"/>
              </a:rPr>
              <a:t>intervento </a:t>
            </a:r>
            <a:r>
              <a:rPr sz="2050" spc="15" dirty="0">
                <a:latin typeface="Calibri"/>
                <a:cs typeface="Calibri"/>
              </a:rPr>
              <a:t>è </a:t>
            </a:r>
            <a:r>
              <a:rPr sz="2050" spc="-25" dirty="0">
                <a:latin typeface="Calibri"/>
                <a:cs typeface="Calibri"/>
              </a:rPr>
              <a:t>finalizzato </a:t>
            </a:r>
            <a:r>
              <a:rPr sz="2050" spc="-30" dirty="0">
                <a:latin typeface="Calibri"/>
                <a:cs typeface="Calibri"/>
              </a:rPr>
              <a:t>al  miglioramento </a:t>
            </a:r>
            <a:r>
              <a:rPr sz="2050" spc="-15" dirty="0">
                <a:latin typeface="Calibri"/>
                <a:cs typeface="Calibri"/>
              </a:rPr>
              <a:t>non solo del </a:t>
            </a:r>
            <a:r>
              <a:rPr sz="2050" spc="-20" dirty="0">
                <a:latin typeface="Calibri"/>
                <a:cs typeface="Calibri"/>
              </a:rPr>
              <a:t>singolo </a:t>
            </a:r>
            <a:r>
              <a:rPr sz="2050" spc="-15" dirty="0">
                <a:latin typeface="Calibri"/>
                <a:cs typeface="Calibri"/>
              </a:rPr>
              <a:t>ma</a:t>
            </a:r>
            <a:r>
              <a:rPr sz="2050" spc="-5" dirty="0">
                <a:latin typeface="Calibri"/>
                <a:cs typeface="Calibri"/>
              </a:rPr>
              <a:t> </a:t>
            </a:r>
            <a:r>
              <a:rPr sz="2050" spc="-15" dirty="0">
                <a:latin typeface="Calibri"/>
                <a:cs typeface="Calibri"/>
              </a:rPr>
              <a:t>del</a:t>
            </a:r>
            <a:endParaRPr sz="2050">
              <a:latin typeface="Calibri"/>
              <a:cs typeface="Calibri"/>
            </a:endParaRPr>
          </a:p>
          <a:p>
            <a:pPr marL="355600" algn="just">
              <a:lnSpc>
                <a:spcPct val="100000"/>
              </a:lnSpc>
              <a:spcBef>
                <a:spcPts val="40"/>
              </a:spcBef>
            </a:pPr>
            <a:r>
              <a:rPr sz="2050" spc="-30" dirty="0">
                <a:latin typeface="Calibri"/>
                <a:cs typeface="Calibri"/>
              </a:rPr>
              <a:t>lavoro</a:t>
            </a:r>
            <a:r>
              <a:rPr sz="2050" spc="-70" dirty="0">
                <a:latin typeface="Calibri"/>
                <a:cs typeface="Calibri"/>
              </a:rPr>
              <a:t> </a:t>
            </a:r>
            <a:r>
              <a:rPr sz="2050" spc="-30" dirty="0">
                <a:latin typeface="Calibri"/>
                <a:cs typeface="Calibri"/>
              </a:rPr>
              <a:t>comune;</a:t>
            </a:r>
            <a:endParaRPr sz="2050">
              <a:latin typeface="Calibri"/>
              <a:cs typeface="Calibri"/>
            </a:endParaRPr>
          </a:p>
          <a:p>
            <a:pPr marL="355600" marR="5080" indent="-342900" algn="just">
              <a:lnSpc>
                <a:spcPct val="93500"/>
              </a:lnSpc>
              <a:spcBef>
                <a:spcPts val="600"/>
              </a:spcBef>
              <a:buFont typeface="Arial"/>
              <a:buChar char="•"/>
              <a:tabLst>
                <a:tab pos="355600" algn="l"/>
              </a:tabLst>
            </a:pPr>
            <a:r>
              <a:rPr sz="2050" spc="-5" dirty="0">
                <a:latin typeface="Calibri"/>
                <a:cs typeface="Calibri"/>
              </a:rPr>
              <a:t>Il </a:t>
            </a:r>
            <a:r>
              <a:rPr sz="2050" spc="-25" dirty="0">
                <a:latin typeface="Calibri"/>
                <a:cs typeface="Calibri"/>
              </a:rPr>
              <a:t>feed-back </a:t>
            </a:r>
            <a:r>
              <a:rPr sz="2050" spc="-30" dirty="0">
                <a:latin typeface="Calibri"/>
                <a:cs typeface="Calibri"/>
              </a:rPr>
              <a:t>negativo </a:t>
            </a:r>
            <a:r>
              <a:rPr sz="2050" spc="-20" dirty="0">
                <a:latin typeface="Calibri"/>
                <a:cs typeface="Calibri"/>
              </a:rPr>
              <a:t>tra </a:t>
            </a:r>
            <a:r>
              <a:rPr sz="2050" spc="-30" dirty="0">
                <a:latin typeface="Calibri"/>
                <a:cs typeface="Calibri"/>
              </a:rPr>
              <a:t>compagni </a:t>
            </a:r>
            <a:r>
              <a:rPr sz="2050" spc="-15" dirty="0">
                <a:latin typeface="Calibri"/>
                <a:cs typeface="Calibri"/>
              </a:rPr>
              <a:t>non </a:t>
            </a:r>
            <a:r>
              <a:rPr sz="2050" spc="-10" dirty="0">
                <a:latin typeface="Calibri"/>
                <a:cs typeface="Calibri"/>
              </a:rPr>
              <a:t>ha </a:t>
            </a:r>
            <a:r>
              <a:rPr sz="2050" spc="-5" dirty="0">
                <a:latin typeface="Calibri"/>
                <a:cs typeface="Calibri"/>
              </a:rPr>
              <a:t>il </a:t>
            </a:r>
            <a:r>
              <a:rPr sz="2050" spc="-10" dirty="0">
                <a:latin typeface="Calibri"/>
                <a:cs typeface="Calibri"/>
              </a:rPr>
              <a:t>fine  di </a:t>
            </a:r>
            <a:r>
              <a:rPr sz="2050" spc="-25" dirty="0">
                <a:latin typeface="Calibri"/>
                <a:cs typeface="Calibri"/>
              </a:rPr>
              <a:t>sminuire </a:t>
            </a:r>
            <a:r>
              <a:rPr sz="2050" spc="-5" dirty="0">
                <a:latin typeface="Calibri"/>
                <a:cs typeface="Calibri"/>
              </a:rPr>
              <a:t>il </a:t>
            </a:r>
            <a:r>
              <a:rPr sz="2050" spc="-30" dirty="0">
                <a:latin typeface="Calibri"/>
                <a:cs typeface="Calibri"/>
              </a:rPr>
              <a:t>lavoro </a:t>
            </a:r>
            <a:r>
              <a:rPr sz="2050" spc="-15" dirty="0">
                <a:latin typeface="Calibri"/>
                <a:cs typeface="Calibri"/>
              </a:rPr>
              <a:t>dei </a:t>
            </a:r>
            <a:r>
              <a:rPr sz="2050" spc="-20" dirty="0">
                <a:latin typeface="Calibri"/>
                <a:cs typeface="Calibri"/>
              </a:rPr>
              <a:t>singoli </a:t>
            </a:r>
            <a:r>
              <a:rPr sz="2050" spc="-15" dirty="0">
                <a:latin typeface="Calibri"/>
                <a:cs typeface="Calibri"/>
              </a:rPr>
              <a:t>ma </a:t>
            </a:r>
            <a:r>
              <a:rPr sz="2050" spc="-35" dirty="0">
                <a:latin typeface="Calibri"/>
                <a:cs typeface="Calibri"/>
              </a:rPr>
              <a:t>di  </a:t>
            </a:r>
            <a:r>
              <a:rPr sz="2050" spc="-30" dirty="0">
                <a:latin typeface="Calibri"/>
                <a:cs typeface="Calibri"/>
              </a:rPr>
              <a:t>permettere </a:t>
            </a:r>
            <a:r>
              <a:rPr sz="2050" spc="-10" dirty="0">
                <a:latin typeface="Calibri"/>
                <a:cs typeface="Calibri"/>
              </a:rPr>
              <a:t>di </a:t>
            </a:r>
            <a:r>
              <a:rPr sz="2050" spc="-25" dirty="0">
                <a:latin typeface="Calibri"/>
                <a:cs typeface="Calibri"/>
              </a:rPr>
              <a:t>migliorare </a:t>
            </a:r>
            <a:r>
              <a:rPr sz="2050" spc="-5" dirty="0">
                <a:latin typeface="Calibri"/>
                <a:cs typeface="Calibri"/>
              </a:rPr>
              <a:t>il </a:t>
            </a:r>
            <a:r>
              <a:rPr sz="2050" spc="-30" dirty="0">
                <a:latin typeface="Calibri"/>
                <a:cs typeface="Calibri"/>
              </a:rPr>
              <a:t>lavoro</a:t>
            </a:r>
            <a:r>
              <a:rPr sz="2050" spc="-180" dirty="0">
                <a:latin typeface="Calibri"/>
                <a:cs typeface="Calibri"/>
              </a:rPr>
              <a:t> </a:t>
            </a:r>
            <a:r>
              <a:rPr sz="2050" spc="-20" dirty="0">
                <a:latin typeface="Calibri"/>
                <a:cs typeface="Calibri"/>
              </a:rPr>
              <a:t>condiviso</a:t>
            </a:r>
            <a:endParaRPr sz="2050">
              <a:latin typeface="Calibri"/>
              <a:cs typeface="Calibri"/>
            </a:endParaRPr>
          </a:p>
        </p:txBody>
      </p:sp>
      <p:sp>
        <p:nvSpPr>
          <p:cNvPr id="12" name="object 12"/>
          <p:cNvSpPr/>
          <p:nvPr/>
        </p:nvSpPr>
        <p:spPr>
          <a:xfrm>
            <a:off x="6029362" y="2869869"/>
            <a:ext cx="3114636" cy="1806486"/>
          </a:xfrm>
          <a:prstGeom prst="rect">
            <a:avLst/>
          </a:prstGeom>
          <a:blipFill>
            <a:blip r:embed="rId2" cstate="print"/>
            <a:stretch>
              <a:fillRect/>
            </a:stretch>
          </a:blipFill>
        </p:spPr>
        <p:txBody>
          <a:bodyPr wrap="square" lIns="0" tIns="0" rIns="0" bIns="0" rtlCol="0"/>
          <a:lstStyle/>
          <a:p>
            <a:endParaRPr/>
          </a:p>
        </p:txBody>
      </p:sp>
      <p:sp>
        <p:nvSpPr>
          <p:cNvPr id="14" name="Rettangolo 13"/>
          <p:cNvSpPr/>
          <p:nvPr/>
        </p:nvSpPr>
        <p:spPr>
          <a:xfrm>
            <a:off x="6572264" y="4857760"/>
            <a:ext cx="221457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it-IT" spc="-45" dirty="0" smtClean="0"/>
              <a:t>faccia </a:t>
            </a:r>
            <a:r>
              <a:rPr lang="it-IT" spc="15" dirty="0" smtClean="0"/>
              <a:t>a</a:t>
            </a:r>
            <a:r>
              <a:rPr lang="it-IT" spc="-180" dirty="0" smtClean="0"/>
              <a:t> </a:t>
            </a:r>
            <a:r>
              <a:rPr lang="it-IT" spc="-45" dirty="0" smtClean="0"/>
              <a:t>faccia</a:t>
            </a:r>
            <a:endParaRPr lang="it-IT"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5852" y="214290"/>
            <a:ext cx="3693762" cy="693780"/>
          </a:xfrm>
          <a:prstGeom prst="rect">
            <a:avLst/>
          </a:prstGeom>
        </p:spPr>
        <p:txBody>
          <a:bodyPr vert="horz" wrap="square" lIns="0" tIns="16510" rIns="0" bIns="0" rtlCol="0">
            <a:spAutoFit/>
          </a:bodyPr>
          <a:lstStyle/>
          <a:p>
            <a:pPr marL="12700">
              <a:lnSpc>
                <a:spcPct val="100000"/>
              </a:lnSpc>
              <a:spcBef>
                <a:spcPts val="130"/>
              </a:spcBef>
            </a:pPr>
            <a:r>
              <a:rPr spc="-40"/>
              <a:t>Abilità</a:t>
            </a:r>
            <a:r>
              <a:rPr spc="-135"/>
              <a:t> </a:t>
            </a:r>
            <a:r>
              <a:rPr lang="it-IT" spc="-40" dirty="0" smtClean="0"/>
              <a:t>S</a:t>
            </a:r>
            <a:r>
              <a:rPr spc="-40" smtClean="0"/>
              <a:t>ociali</a:t>
            </a:r>
            <a:endParaRPr spc="-40" dirty="0"/>
          </a:p>
        </p:txBody>
      </p:sp>
      <p:sp>
        <p:nvSpPr>
          <p:cNvPr id="3" name="object 3"/>
          <p:cNvSpPr txBox="1"/>
          <p:nvPr/>
        </p:nvSpPr>
        <p:spPr>
          <a:xfrm>
            <a:off x="78739" y="967317"/>
            <a:ext cx="5723255" cy="2463800"/>
          </a:xfrm>
          <a:prstGeom prst="rect">
            <a:avLst/>
          </a:prstGeom>
        </p:spPr>
        <p:txBody>
          <a:bodyPr vert="horz" wrap="square" lIns="0" tIns="63500" rIns="0" bIns="0" rtlCol="0">
            <a:spAutoFit/>
          </a:bodyPr>
          <a:lstStyle/>
          <a:p>
            <a:pPr marL="355600" marR="7620" indent="-342900">
              <a:lnSpc>
                <a:spcPts val="2100"/>
              </a:lnSpc>
              <a:spcBef>
                <a:spcPts val="500"/>
              </a:spcBef>
              <a:buFont typeface="Arial"/>
              <a:buChar char="•"/>
              <a:tabLst>
                <a:tab pos="354965" algn="l"/>
                <a:tab pos="355600" algn="l"/>
              </a:tabLst>
            </a:pPr>
            <a:r>
              <a:rPr sz="2050" spc="-25" dirty="0">
                <a:latin typeface="Calibri"/>
                <a:cs typeface="Calibri"/>
              </a:rPr>
              <a:t>Influiscono </a:t>
            </a:r>
            <a:r>
              <a:rPr sz="2050" spc="-30" dirty="0">
                <a:latin typeface="Calibri"/>
                <a:cs typeface="Calibri"/>
              </a:rPr>
              <a:t>notevolmente </a:t>
            </a:r>
            <a:r>
              <a:rPr sz="2050" spc="-15" dirty="0">
                <a:latin typeface="Calibri"/>
                <a:cs typeface="Calibri"/>
              </a:rPr>
              <a:t>sul livello </a:t>
            </a:r>
            <a:r>
              <a:rPr sz="2050" spc="-10" dirty="0">
                <a:latin typeface="Calibri"/>
                <a:cs typeface="Calibri"/>
              </a:rPr>
              <a:t>di </a:t>
            </a:r>
            <a:r>
              <a:rPr sz="2050" spc="-20" dirty="0">
                <a:latin typeface="Calibri"/>
                <a:cs typeface="Calibri"/>
              </a:rPr>
              <a:t>successo </a:t>
            </a:r>
            <a:r>
              <a:rPr sz="2050" spc="-15" dirty="0">
                <a:latin typeface="Calibri"/>
                <a:cs typeface="Calibri"/>
              </a:rPr>
              <a:t>del  </a:t>
            </a:r>
            <a:r>
              <a:rPr sz="2050" spc="-20" dirty="0">
                <a:latin typeface="Calibri"/>
                <a:cs typeface="Calibri"/>
              </a:rPr>
              <a:t>gruppo</a:t>
            </a:r>
            <a:r>
              <a:rPr sz="2050" spc="-70" dirty="0">
                <a:latin typeface="Calibri"/>
                <a:cs typeface="Calibri"/>
              </a:rPr>
              <a:t> </a:t>
            </a:r>
            <a:r>
              <a:rPr sz="2050" spc="-20" dirty="0">
                <a:latin typeface="Calibri"/>
                <a:cs typeface="Calibri"/>
              </a:rPr>
              <a:t>stesso</a:t>
            </a:r>
            <a:endParaRPr sz="2050">
              <a:latin typeface="Calibri"/>
              <a:cs typeface="Calibri"/>
            </a:endParaRPr>
          </a:p>
          <a:p>
            <a:pPr marL="355600" marR="5080" indent="-342900">
              <a:lnSpc>
                <a:spcPts val="2500"/>
              </a:lnSpc>
              <a:spcBef>
                <a:spcPts val="80"/>
              </a:spcBef>
              <a:buFont typeface="Arial"/>
              <a:buChar char="•"/>
              <a:tabLst>
                <a:tab pos="354965" algn="l"/>
                <a:tab pos="355600" algn="l"/>
                <a:tab pos="686435" algn="l"/>
                <a:tab pos="1991995" algn="l"/>
                <a:tab pos="2567305" algn="l"/>
                <a:tab pos="3560445" algn="l"/>
                <a:tab pos="4086860" algn="l"/>
                <a:tab pos="5034915" algn="l"/>
              </a:tabLst>
            </a:pPr>
            <a:r>
              <a:rPr sz="2050" spc="15" dirty="0">
                <a:latin typeface="Calibri"/>
                <a:cs typeface="Calibri"/>
              </a:rPr>
              <a:t>È	</a:t>
            </a:r>
            <a:r>
              <a:rPr sz="2050" spc="-30" dirty="0">
                <a:latin typeface="Calibri"/>
                <a:cs typeface="Calibri"/>
              </a:rPr>
              <a:t>n</a:t>
            </a:r>
            <a:r>
              <a:rPr sz="2050" spc="-25" dirty="0">
                <a:latin typeface="Calibri"/>
                <a:cs typeface="Calibri"/>
              </a:rPr>
              <a:t>ece</a:t>
            </a:r>
            <a:r>
              <a:rPr sz="2050" spc="-20" dirty="0">
                <a:latin typeface="Calibri"/>
                <a:cs typeface="Calibri"/>
              </a:rPr>
              <a:t>ss</a:t>
            </a:r>
            <a:r>
              <a:rPr sz="2050" spc="-25" dirty="0">
                <a:latin typeface="Calibri"/>
                <a:cs typeface="Calibri"/>
              </a:rPr>
              <a:t>a</a:t>
            </a:r>
            <a:r>
              <a:rPr sz="2050" spc="-20" dirty="0">
                <a:latin typeface="Calibri"/>
                <a:cs typeface="Calibri"/>
              </a:rPr>
              <a:t>r</a:t>
            </a:r>
            <a:r>
              <a:rPr sz="2050" spc="-15" dirty="0">
                <a:latin typeface="Calibri"/>
                <a:cs typeface="Calibri"/>
              </a:rPr>
              <a:t>i</a:t>
            </a:r>
            <a:r>
              <a:rPr sz="2050" spc="15" dirty="0">
                <a:latin typeface="Calibri"/>
                <a:cs typeface="Calibri"/>
              </a:rPr>
              <a:t>o</a:t>
            </a:r>
            <a:r>
              <a:rPr sz="2050" dirty="0">
                <a:latin typeface="Calibri"/>
                <a:cs typeface="Calibri"/>
              </a:rPr>
              <a:t>	</a:t>
            </a:r>
            <a:r>
              <a:rPr sz="2050" spc="-25" dirty="0">
                <a:latin typeface="Calibri"/>
                <a:cs typeface="Calibri"/>
              </a:rPr>
              <a:t>c</a:t>
            </a:r>
            <a:r>
              <a:rPr sz="2050" spc="-30" dirty="0">
                <a:latin typeface="Calibri"/>
                <a:cs typeface="Calibri"/>
              </a:rPr>
              <a:t>h</a:t>
            </a:r>
            <a:r>
              <a:rPr sz="2050" spc="15" dirty="0">
                <a:latin typeface="Calibri"/>
                <a:cs typeface="Calibri"/>
              </a:rPr>
              <a:t>e</a:t>
            </a:r>
            <a:r>
              <a:rPr sz="2050" dirty="0">
                <a:latin typeface="Calibri"/>
                <a:cs typeface="Calibri"/>
              </a:rPr>
              <a:t>	</a:t>
            </a:r>
            <a:r>
              <a:rPr sz="2050" spc="-35" dirty="0">
                <a:latin typeface="Calibri"/>
                <a:cs typeface="Calibri"/>
              </a:rPr>
              <a:t>o</a:t>
            </a:r>
            <a:r>
              <a:rPr sz="2050" spc="-30" dirty="0">
                <a:latin typeface="Calibri"/>
                <a:cs typeface="Calibri"/>
              </a:rPr>
              <a:t>gnun</a:t>
            </a:r>
            <a:r>
              <a:rPr sz="2050" spc="15" dirty="0">
                <a:latin typeface="Calibri"/>
                <a:cs typeface="Calibri"/>
              </a:rPr>
              <a:t>o</a:t>
            </a:r>
            <a:r>
              <a:rPr sz="2050" dirty="0">
                <a:latin typeface="Calibri"/>
                <a:cs typeface="Calibri"/>
              </a:rPr>
              <a:t>	</a:t>
            </a:r>
            <a:r>
              <a:rPr sz="2050" spc="-30" dirty="0">
                <a:latin typeface="Calibri"/>
                <a:cs typeface="Calibri"/>
              </a:rPr>
              <a:t>n</a:t>
            </a:r>
            <a:r>
              <a:rPr sz="2050" spc="-25" dirty="0">
                <a:latin typeface="Calibri"/>
                <a:cs typeface="Calibri"/>
              </a:rPr>
              <a:t>e</a:t>
            </a:r>
            <a:r>
              <a:rPr sz="2050" spc="5" dirty="0">
                <a:latin typeface="Calibri"/>
                <a:cs typeface="Calibri"/>
              </a:rPr>
              <a:t>l</a:t>
            </a:r>
            <a:r>
              <a:rPr sz="2050" dirty="0">
                <a:latin typeface="Calibri"/>
                <a:cs typeface="Calibri"/>
              </a:rPr>
              <a:t>	</a:t>
            </a:r>
            <a:r>
              <a:rPr sz="2050" spc="-30" dirty="0">
                <a:latin typeface="Calibri"/>
                <a:cs typeface="Calibri"/>
              </a:rPr>
              <a:t>g</a:t>
            </a:r>
            <a:r>
              <a:rPr sz="2050" spc="-20" dirty="0">
                <a:latin typeface="Calibri"/>
                <a:cs typeface="Calibri"/>
              </a:rPr>
              <a:t>r</a:t>
            </a:r>
            <a:r>
              <a:rPr sz="2050" spc="-30" dirty="0">
                <a:latin typeface="Calibri"/>
                <a:cs typeface="Calibri"/>
              </a:rPr>
              <a:t>upp</a:t>
            </a:r>
            <a:r>
              <a:rPr sz="2050" spc="15" dirty="0">
                <a:latin typeface="Calibri"/>
                <a:cs typeface="Calibri"/>
              </a:rPr>
              <a:t>o</a:t>
            </a:r>
            <a:r>
              <a:rPr sz="2050" dirty="0">
                <a:latin typeface="Calibri"/>
                <a:cs typeface="Calibri"/>
              </a:rPr>
              <a:t>	</a:t>
            </a:r>
            <a:r>
              <a:rPr sz="2050" spc="-20" dirty="0">
                <a:latin typeface="Calibri"/>
                <a:cs typeface="Calibri"/>
              </a:rPr>
              <a:t>s</a:t>
            </a:r>
            <a:r>
              <a:rPr sz="2050" spc="-25" dirty="0">
                <a:latin typeface="Calibri"/>
                <a:cs typeface="Calibri"/>
              </a:rPr>
              <a:t>a</a:t>
            </a:r>
            <a:r>
              <a:rPr sz="2050" spc="-30" dirty="0">
                <a:latin typeface="Calibri"/>
                <a:cs typeface="Calibri"/>
              </a:rPr>
              <a:t>pp</a:t>
            </a:r>
            <a:r>
              <a:rPr sz="2050" spc="-15" dirty="0">
                <a:latin typeface="Calibri"/>
                <a:cs typeface="Calibri"/>
              </a:rPr>
              <a:t>i</a:t>
            </a:r>
            <a:r>
              <a:rPr sz="2050" spc="10" dirty="0">
                <a:latin typeface="Calibri"/>
                <a:cs typeface="Calibri"/>
              </a:rPr>
              <a:t>a  </a:t>
            </a:r>
            <a:r>
              <a:rPr sz="2050" spc="-25" dirty="0">
                <a:latin typeface="Calibri"/>
                <a:cs typeface="Calibri"/>
              </a:rPr>
              <a:t>relazionarsi </a:t>
            </a:r>
            <a:r>
              <a:rPr sz="2050" spc="-20" dirty="0">
                <a:latin typeface="Calibri"/>
                <a:cs typeface="Calibri"/>
              </a:rPr>
              <a:t>con </a:t>
            </a:r>
            <a:r>
              <a:rPr sz="2050" spc="-10" dirty="0">
                <a:latin typeface="Calibri"/>
                <a:cs typeface="Calibri"/>
              </a:rPr>
              <a:t>gli </a:t>
            </a:r>
            <a:r>
              <a:rPr sz="2050" spc="-15" dirty="0">
                <a:latin typeface="Calibri"/>
                <a:cs typeface="Calibri"/>
              </a:rPr>
              <a:t>altri </a:t>
            </a:r>
            <a:r>
              <a:rPr sz="2050" dirty="0">
                <a:latin typeface="Calibri"/>
                <a:cs typeface="Calibri"/>
              </a:rPr>
              <a:t>in </a:t>
            </a:r>
            <a:r>
              <a:rPr sz="2050" spc="-25" dirty="0">
                <a:latin typeface="Calibri"/>
                <a:cs typeface="Calibri"/>
              </a:rPr>
              <a:t>modo</a:t>
            </a:r>
            <a:r>
              <a:rPr sz="2050" spc="-220" dirty="0">
                <a:latin typeface="Calibri"/>
                <a:cs typeface="Calibri"/>
              </a:rPr>
              <a:t> </a:t>
            </a:r>
            <a:r>
              <a:rPr sz="2050" spc="-25" dirty="0">
                <a:latin typeface="Calibri"/>
                <a:cs typeface="Calibri"/>
              </a:rPr>
              <a:t>efficace;</a:t>
            </a:r>
            <a:endParaRPr sz="2050">
              <a:latin typeface="Calibri"/>
              <a:cs typeface="Calibri"/>
            </a:endParaRPr>
          </a:p>
          <a:p>
            <a:pPr marL="355600" marR="7620" indent="-342900">
              <a:lnSpc>
                <a:spcPts val="2100"/>
              </a:lnSpc>
              <a:spcBef>
                <a:spcPts val="320"/>
              </a:spcBef>
              <a:buFont typeface="Arial"/>
              <a:buChar char="•"/>
              <a:tabLst>
                <a:tab pos="354965" algn="l"/>
                <a:tab pos="355600" algn="l"/>
              </a:tabLst>
            </a:pPr>
            <a:r>
              <a:rPr sz="2050" spc="-5" dirty="0">
                <a:latin typeface="Calibri"/>
                <a:cs typeface="Calibri"/>
              </a:rPr>
              <a:t>Il </a:t>
            </a:r>
            <a:r>
              <a:rPr sz="2050" spc="-30" dirty="0">
                <a:latin typeface="Calibri"/>
                <a:cs typeface="Calibri"/>
              </a:rPr>
              <a:t>lavoro </a:t>
            </a:r>
            <a:r>
              <a:rPr sz="2050" spc="-10" dirty="0">
                <a:latin typeface="Calibri"/>
                <a:cs typeface="Calibri"/>
              </a:rPr>
              <a:t>di </a:t>
            </a:r>
            <a:r>
              <a:rPr sz="2050" spc="-20" dirty="0">
                <a:latin typeface="Calibri"/>
                <a:cs typeface="Calibri"/>
              </a:rPr>
              <a:t>gruppo </a:t>
            </a:r>
            <a:r>
              <a:rPr sz="2050" spc="-30" dirty="0">
                <a:latin typeface="Calibri"/>
                <a:cs typeface="Calibri"/>
              </a:rPr>
              <a:t>comporta </a:t>
            </a:r>
            <a:r>
              <a:rPr sz="2050" spc="-25" dirty="0">
                <a:latin typeface="Calibri"/>
                <a:cs typeface="Calibri"/>
              </a:rPr>
              <a:t>inevitabilmente </a:t>
            </a:r>
            <a:r>
              <a:rPr sz="2050" spc="-15" dirty="0">
                <a:latin typeface="Calibri"/>
                <a:cs typeface="Calibri"/>
              </a:rPr>
              <a:t>dei  </a:t>
            </a:r>
            <a:r>
              <a:rPr sz="2050" spc="-25" dirty="0">
                <a:latin typeface="Calibri"/>
                <a:cs typeface="Calibri"/>
              </a:rPr>
              <a:t>conflitti </a:t>
            </a:r>
            <a:r>
              <a:rPr sz="2050" spc="-15" dirty="0">
                <a:latin typeface="Calibri"/>
                <a:cs typeface="Calibri"/>
              </a:rPr>
              <a:t>che </a:t>
            </a:r>
            <a:r>
              <a:rPr sz="2050" spc="-25" dirty="0">
                <a:latin typeface="Calibri"/>
                <a:cs typeface="Calibri"/>
              </a:rPr>
              <a:t>vanno </a:t>
            </a:r>
            <a:r>
              <a:rPr sz="2050" spc="-30" dirty="0">
                <a:latin typeface="Calibri"/>
                <a:cs typeface="Calibri"/>
              </a:rPr>
              <a:t>affrontati </a:t>
            </a:r>
            <a:r>
              <a:rPr sz="2050" dirty="0">
                <a:latin typeface="Calibri"/>
                <a:cs typeface="Calibri"/>
              </a:rPr>
              <a:t>in </a:t>
            </a:r>
            <a:r>
              <a:rPr sz="2050" spc="-25" dirty="0">
                <a:latin typeface="Calibri"/>
                <a:cs typeface="Calibri"/>
              </a:rPr>
              <a:t>modo</a:t>
            </a:r>
            <a:r>
              <a:rPr sz="2050" spc="-210" dirty="0">
                <a:latin typeface="Calibri"/>
                <a:cs typeface="Calibri"/>
              </a:rPr>
              <a:t> </a:t>
            </a:r>
            <a:r>
              <a:rPr sz="2050" spc="-30" dirty="0">
                <a:latin typeface="Calibri"/>
                <a:cs typeface="Calibri"/>
              </a:rPr>
              <a:t>costruttivo;</a:t>
            </a:r>
            <a:endParaRPr sz="2050">
              <a:latin typeface="Calibri"/>
              <a:cs typeface="Calibri"/>
            </a:endParaRPr>
          </a:p>
          <a:p>
            <a:pPr marL="355600" marR="5080" indent="-342900">
              <a:lnSpc>
                <a:spcPts val="2100"/>
              </a:lnSpc>
              <a:spcBef>
                <a:spcPts val="800"/>
              </a:spcBef>
              <a:buFont typeface="Arial"/>
              <a:buChar char="•"/>
              <a:tabLst>
                <a:tab pos="354965" algn="l"/>
                <a:tab pos="355600" algn="l"/>
                <a:tab pos="1513205" algn="l"/>
                <a:tab pos="2806065" algn="l"/>
                <a:tab pos="3964304" algn="l"/>
                <a:tab pos="4541520" algn="l"/>
              </a:tabLst>
            </a:pPr>
            <a:r>
              <a:rPr sz="2050" spc="-65" dirty="0">
                <a:latin typeface="Calibri"/>
                <a:cs typeface="Calibri"/>
              </a:rPr>
              <a:t>P</a:t>
            </a:r>
            <a:r>
              <a:rPr sz="2050" spc="-25" dirty="0">
                <a:latin typeface="Calibri"/>
                <a:cs typeface="Calibri"/>
              </a:rPr>
              <a:t>e</a:t>
            </a:r>
            <a:r>
              <a:rPr sz="2050" spc="-50" dirty="0">
                <a:latin typeface="Calibri"/>
                <a:cs typeface="Calibri"/>
              </a:rPr>
              <a:t>r</a:t>
            </a:r>
            <a:r>
              <a:rPr sz="2050" spc="-25" dirty="0">
                <a:latin typeface="Calibri"/>
                <a:cs typeface="Calibri"/>
              </a:rPr>
              <a:t>c</a:t>
            </a:r>
            <a:r>
              <a:rPr sz="2050" spc="-30" dirty="0">
                <a:latin typeface="Calibri"/>
                <a:cs typeface="Calibri"/>
              </a:rPr>
              <a:t>h</a:t>
            </a:r>
            <a:r>
              <a:rPr sz="2050" spc="15" dirty="0">
                <a:latin typeface="Calibri"/>
                <a:cs typeface="Calibri"/>
              </a:rPr>
              <a:t>é</a:t>
            </a:r>
            <a:r>
              <a:rPr sz="2050" dirty="0">
                <a:latin typeface="Calibri"/>
                <a:cs typeface="Calibri"/>
              </a:rPr>
              <a:t>	</a:t>
            </a:r>
            <a:r>
              <a:rPr sz="2050" spc="-55" dirty="0">
                <a:latin typeface="Calibri"/>
                <a:cs typeface="Calibri"/>
              </a:rPr>
              <a:t>a</a:t>
            </a:r>
            <a:r>
              <a:rPr sz="2050" spc="-20" dirty="0">
                <a:latin typeface="Calibri"/>
                <a:cs typeface="Calibri"/>
              </a:rPr>
              <a:t>v</a:t>
            </a:r>
            <a:r>
              <a:rPr sz="2050" spc="-50" dirty="0">
                <a:latin typeface="Calibri"/>
                <a:cs typeface="Calibri"/>
              </a:rPr>
              <a:t>v</a:t>
            </a:r>
            <a:r>
              <a:rPr sz="2050" spc="-25" dirty="0">
                <a:latin typeface="Calibri"/>
                <a:cs typeface="Calibri"/>
              </a:rPr>
              <a:t>e</a:t>
            </a:r>
            <a:r>
              <a:rPr sz="2050" spc="-30" dirty="0">
                <a:latin typeface="Calibri"/>
                <a:cs typeface="Calibri"/>
              </a:rPr>
              <a:t>n</a:t>
            </a:r>
            <a:r>
              <a:rPr sz="2050" spc="-70" dirty="0">
                <a:latin typeface="Calibri"/>
                <a:cs typeface="Calibri"/>
              </a:rPr>
              <a:t>g</a:t>
            </a:r>
            <a:r>
              <a:rPr sz="2050" spc="15" dirty="0">
                <a:latin typeface="Calibri"/>
                <a:cs typeface="Calibri"/>
              </a:rPr>
              <a:t>a</a:t>
            </a:r>
            <a:r>
              <a:rPr sz="2050" dirty="0">
                <a:latin typeface="Calibri"/>
                <a:cs typeface="Calibri"/>
              </a:rPr>
              <a:t>	</a:t>
            </a:r>
            <a:r>
              <a:rPr sz="2050" spc="-30" dirty="0">
                <a:latin typeface="Calibri"/>
                <a:cs typeface="Calibri"/>
              </a:rPr>
              <a:t>qu</a:t>
            </a:r>
            <a:r>
              <a:rPr sz="2050" spc="-25" dirty="0">
                <a:latin typeface="Calibri"/>
                <a:cs typeface="Calibri"/>
              </a:rPr>
              <a:t>e</a:t>
            </a:r>
            <a:r>
              <a:rPr sz="2050" spc="-45" dirty="0">
                <a:latin typeface="Calibri"/>
                <a:cs typeface="Calibri"/>
              </a:rPr>
              <a:t>s</a:t>
            </a:r>
            <a:r>
              <a:rPr sz="2050" spc="-35" dirty="0">
                <a:latin typeface="Calibri"/>
                <a:cs typeface="Calibri"/>
              </a:rPr>
              <a:t>t</a:t>
            </a:r>
            <a:r>
              <a:rPr sz="2050" spc="15" dirty="0">
                <a:latin typeface="Calibri"/>
                <a:cs typeface="Calibri"/>
              </a:rPr>
              <a:t>o</a:t>
            </a:r>
            <a:r>
              <a:rPr sz="2050" dirty="0">
                <a:latin typeface="Calibri"/>
                <a:cs typeface="Calibri"/>
              </a:rPr>
              <a:t>	</a:t>
            </a:r>
            <a:r>
              <a:rPr sz="2050" spc="15" dirty="0">
                <a:latin typeface="Calibri"/>
                <a:cs typeface="Calibri"/>
              </a:rPr>
              <a:t>è</a:t>
            </a:r>
            <a:r>
              <a:rPr sz="2050" dirty="0">
                <a:latin typeface="Calibri"/>
                <a:cs typeface="Calibri"/>
              </a:rPr>
              <a:t>	</a:t>
            </a:r>
            <a:r>
              <a:rPr sz="2050" spc="-15" dirty="0">
                <a:latin typeface="Calibri"/>
                <a:cs typeface="Calibri"/>
              </a:rPr>
              <a:t>i</a:t>
            </a:r>
            <a:r>
              <a:rPr sz="2050" spc="-45" dirty="0">
                <a:latin typeface="Calibri"/>
                <a:cs typeface="Calibri"/>
              </a:rPr>
              <a:t>m</a:t>
            </a:r>
            <a:r>
              <a:rPr sz="2050" spc="-30" dirty="0">
                <a:latin typeface="Calibri"/>
                <a:cs typeface="Calibri"/>
              </a:rPr>
              <a:t>p</a:t>
            </a:r>
            <a:r>
              <a:rPr sz="2050" spc="-35" dirty="0">
                <a:latin typeface="Calibri"/>
                <a:cs typeface="Calibri"/>
              </a:rPr>
              <a:t>o</a:t>
            </a:r>
            <a:r>
              <a:rPr sz="2050" spc="-20" dirty="0">
                <a:latin typeface="Calibri"/>
                <a:cs typeface="Calibri"/>
              </a:rPr>
              <a:t>r</a:t>
            </a:r>
            <a:r>
              <a:rPr sz="2050" spc="-40" dirty="0">
                <a:latin typeface="Calibri"/>
                <a:cs typeface="Calibri"/>
              </a:rPr>
              <a:t>t</a:t>
            </a:r>
            <a:r>
              <a:rPr sz="2050" spc="-25" dirty="0">
                <a:latin typeface="Calibri"/>
                <a:cs typeface="Calibri"/>
              </a:rPr>
              <a:t>a</a:t>
            </a:r>
            <a:r>
              <a:rPr sz="2050" spc="-50" dirty="0">
                <a:latin typeface="Calibri"/>
                <a:cs typeface="Calibri"/>
              </a:rPr>
              <a:t>n</a:t>
            </a:r>
            <a:r>
              <a:rPr sz="2050" spc="-35" dirty="0">
                <a:latin typeface="Calibri"/>
                <a:cs typeface="Calibri"/>
              </a:rPr>
              <a:t>t</a:t>
            </a:r>
            <a:r>
              <a:rPr sz="2050" spc="10" dirty="0">
                <a:latin typeface="Calibri"/>
                <a:cs typeface="Calibri"/>
              </a:rPr>
              <a:t>e  </a:t>
            </a:r>
            <a:r>
              <a:rPr sz="2050" spc="-25" dirty="0">
                <a:latin typeface="Calibri"/>
                <a:cs typeface="Calibri"/>
              </a:rPr>
              <a:t>l’insegnamento </a:t>
            </a:r>
            <a:r>
              <a:rPr sz="2050" spc="-30" dirty="0">
                <a:latin typeface="Calibri"/>
                <a:cs typeface="Calibri"/>
              </a:rPr>
              <a:t>diretto </a:t>
            </a:r>
            <a:r>
              <a:rPr sz="2050" spc="-15" dirty="0">
                <a:latin typeface="Calibri"/>
                <a:cs typeface="Calibri"/>
              </a:rPr>
              <a:t>delle </a:t>
            </a:r>
            <a:r>
              <a:rPr sz="2050" spc="-20" dirty="0">
                <a:latin typeface="Calibri"/>
                <a:cs typeface="Calibri"/>
              </a:rPr>
              <a:t>abilità</a:t>
            </a:r>
            <a:r>
              <a:rPr sz="2050" spc="-155" dirty="0">
                <a:latin typeface="Calibri"/>
                <a:cs typeface="Calibri"/>
              </a:rPr>
              <a:t> </a:t>
            </a:r>
            <a:r>
              <a:rPr sz="2050" spc="-20" dirty="0">
                <a:latin typeface="Calibri"/>
                <a:cs typeface="Calibri"/>
              </a:rPr>
              <a:t>sociali</a:t>
            </a:r>
            <a:endParaRPr sz="2050">
              <a:latin typeface="Calibri"/>
              <a:cs typeface="Calibri"/>
            </a:endParaRPr>
          </a:p>
        </p:txBody>
      </p:sp>
      <p:sp>
        <p:nvSpPr>
          <p:cNvPr id="4" name="object 4"/>
          <p:cNvSpPr/>
          <p:nvPr/>
        </p:nvSpPr>
        <p:spPr>
          <a:xfrm>
            <a:off x="5999759" y="984237"/>
            <a:ext cx="3144240" cy="246221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15211" y="4370476"/>
            <a:ext cx="8337550" cy="1785620"/>
          </a:xfrm>
          <a:prstGeom prst="rect">
            <a:avLst/>
          </a:prstGeom>
          <a:ln w="52916">
            <a:solidFill>
              <a:srgbClr val="FF0000"/>
            </a:solidFill>
          </a:ln>
        </p:spPr>
        <p:txBody>
          <a:bodyPr vert="horz" wrap="square" lIns="0" tIns="55244" rIns="0" bIns="0" rtlCol="0">
            <a:spAutoFit/>
          </a:bodyPr>
          <a:lstStyle/>
          <a:p>
            <a:pPr marL="434340" indent="-343535">
              <a:lnSpc>
                <a:spcPct val="100000"/>
              </a:lnSpc>
              <a:spcBef>
                <a:spcPts val="434"/>
              </a:spcBef>
              <a:buAutoNum type="arabicPeriod"/>
              <a:tabLst>
                <a:tab pos="433705" algn="l"/>
                <a:tab pos="434340" algn="l"/>
              </a:tabLst>
            </a:pPr>
            <a:r>
              <a:rPr sz="2050" spc="60" dirty="0">
                <a:latin typeface="Calibri"/>
                <a:cs typeface="Calibri"/>
              </a:rPr>
              <a:t>Competenze </a:t>
            </a:r>
            <a:r>
              <a:rPr sz="2050" spc="50" dirty="0">
                <a:latin typeface="Calibri"/>
                <a:cs typeface="Calibri"/>
              </a:rPr>
              <a:t>comunicative</a:t>
            </a:r>
            <a:r>
              <a:rPr sz="2050" spc="130" dirty="0">
                <a:latin typeface="Calibri"/>
                <a:cs typeface="Calibri"/>
              </a:rPr>
              <a:t> </a:t>
            </a:r>
            <a:r>
              <a:rPr sz="2050" spc="45" dirty="0">
                <a:latin typeface="Calibri"/>
                <a:cs typeface="Calibri"/>
              </a:rPr>
              <a:t>interpersonali;</a:t>
            </a:r>
            <a:endParaRPr sz="2050">
              <a:latin typeface="Calibri"/>
              <a:cs typeface="Calibri"/>
            </a:endParaRPr>
          </a:p>
          <a:p>
            <a:pPr marL="434340" indent="-343535">
              <a:lnSpc>
                <a:spcPct val="100000"/>
              </a:lnSpc>
              <a:spcBef>
                <a:spcPts val="40"/>
              </a:spcBef>
              <a:buAutoNum type="arabicPeriod"/>
              <a:tabLst>
                <a:tab pos="433705" algn="l"/>
                <a:tab pos="434340" algn="l"/>
              </a:tabLst>
            </a:pPr>
            <a:r>
              <a:rPr sz="2050" spc="60" dirty="0">
                <a:latin typeface="Calibri"/>
                <a:cs typeface="Calibri"/>
              </a:rPr>
              <a:t>Competenze </a:t>
            </a:r>
            <a:r>
              <a:rPr sz="2050" spc="40" dirty="0">
                <a:latin typeface="Calibri"/>
                <a:cs typeface="Calibri"/>
              </a:rPr>
              <a:t>di</a:t>
            </a:r>
            <a:r>
              <a:rPr sz="2050" spc="90" dirty="0">
                <a:latin typeface="Calibri"/>
                <a:cs typeface="Calibri"/>
              </a:rPr>
              <a:t> </a:t>
            </a:r>
            <a:r>
              <a:rPr sz="2050" spc="50" dirty="0">
                <a:latin typeface="Calibri"/>
                <a:cs typeface="Calibri"/>
              </a:rPr>
              <a:t>leadership;</a:t>
            </a:r>
            <a:endParaRPr sz="2050">
              <a:latin typeface="Calibri"/>
              <a:cs typeface="Calibri"/>
            </a:endParaRPr>
          </a:p>
          <a:p>
            <a:pPr marL="434340" indent="-343535">
              <a:lnSpc>
                <a:spcPct val="100000"/>
              </a:lnSpc>
              <a:spcBef>
                <a:spcPts val="40"/>
              </a:spcBef>
              <a:buAutoNum type="arabicPeriod"/>
              <a:tabLst>
                <a:tab pos="433705" algn="l"/>
                <a:tab pos="434340" algn="l"/>
              </a:tabLst>
            </a:pPr>
            <a:r>
              <a:rPr sz="2050" spc="60" dirty="0">
                <a:latin typeface="Calibri"/>
                <a:cs typeface="Calibri"/>
              </a:rPr>
              <a:t>Competenze </a:t>
            </a:r>
            <a:r>
              <a:rPr sz="2050" spc="40" dirty="0">
                <a:latin typeface="Calibri"/>
                <a:cs typeface="Calibri"/>
              </a:rPr>
              <a:t>di </a:t>
            </a:r>
            <a:r>
              <a:rPr sz="2050" spc="50" dirty="0">
                <a:latin typeface="Calibri"/>
                <a:cs typeface="Calibri"/>
              </a:rPr>
              <a:t>soluzione dei </a:t>
            </a:r>
            <a:r>
              <a:rPr sz="2050" spc="55" dirty="0">
                <a:latin typeface="Calibri"/>
                <a:cs typeface="Calibri"/>
              </a:rPr>
              <a:t>problemi </a:t>
            </a:r>
            <a:r>
              <a:rPr sz="2050" spc="25" dirty="0">
                <a:latin typeface="Calibri"/>
                <a:cs typeface="Calibri"/>
              </a:rPr>
              <a:t>(o </a:t>
            </a:r>
            <a:r>
              <a:rPr sz="2050" spc="50" dirty="0">
                <a:latin typeface="Calibri"/>
                <a:cs typeface="Calibri"/>
              </a:rPr>
              <a:t>problem</a:t>
            </a:r>
            <a:r>
              <a:rPr sz="2050" spc="330" dirty="0">
                <a:latin typeface="Calibri"/>
                <a:cs typeface="Calibri"/>
              </a:rPr>
              <a:t> </a:t>
            </a:r>
            <a:r>
              <a:rPr sz="2050" spc="45" dirty="0">
                <a:latin typeface="Calibri"/>
                <a:cs typeface="Calibri"/>
              </a:rPr>
              <a:t>solving);</a:t>
            </a:r>
            <a:endParaRPr sz="2050">
              <a:latin typeface="Calibri"/>
              <a:cs typeface="Calibri"/>
            </a:endParaRPr>
          </a:p>
          <a:p>
            <a:pPr marL="434340" indent="-343535">
              <a:lnSpc>
                <a:spcPct val="100000"/>
              </a:lnSpc>
              <a:spcBef>
                <a:spcPts val="440"/>
              </a:spcBef>
              <a:buAutoNum type="arabicPeriod"/>
              <a:tabLst>
                <a:tab pos="433705" algn="l"/>
                <a:tab pos="434340" algn="l"/>
              </a:tabLst>
            </a:pPr>
            <a:r>
              <a:rPr sz="2050" spc="60" dirty="0">
                <a:latin typeface="Calibri"/>
                <a:cs typeface="Calibri"/>
              </a:rPr>
              <a:t>Competenze </a:t>
            </a:r>
            <a:r>
              <a:rPr sz="2050" spc="40" dirty="0">
                <a:latin typeface="Calibri"/>
                <a:cs typeface="Calibri"/>
              </a:rPr>
              <a:t>di </a:t>
            </a:r>
            <a:r>
              <a:rPr sz="2050" spc="50" dirty="0">
                <a:latin typeface="Calibri"/>
                <a:cs typeface="Calibri"/>
              </a:rPr>
              <a:t>per una gestione </a:t>
            </a:r>
            <a:r>
              <a:rPr sz="2050" spc="40" dirty="0">
                <a:latin typeface="Calibri"/>
                <a:cs typeface="Calibri"/>
              </a:rPr>
              <a:t>positiva </a:t>
            </a:r>
            <a:r>
              <a:rPr sz="2050" spc="15" dirty="0">
                <a:latin typeface="Calibri"/>
                <a:cs typeface="Calibri"/>
              </a:rPr>
              <a:t>e </a:t>
            </a:r>
            <a:r>
              <a:rPr sz="2050" spc="40" dirty="0">
                <a:latin typeface="Calibri"/>
                <a:cs typeface="Calibri"/>
              </a:rPr>
              <a:t>costruttiva </a:t>
            </a:r>
            <a:r>
              <a:rPr sz="2050" spc="50" dirty="0">
                <a:latin typeface="Calibri"/>
                <a:cs typeface="Calibri"/>
              </a:rPr>
              <a:t>del</a:t>
            </a:r>
            <a:r>
              <a:rPr sz="2050" spc="390" dirty="0">
                <a:latin typeface="Calibri"/>
                <a:cs typeface="Calibri"/>
              </a:rPr>
              <a:t> </a:t>
            </a:r>
            <a:r>
              <a:rPr sz="2050" spc="40" dirty="0">
                <a:latin typeface="Calibri"/>
                <a:cs typeface="Calibri"/>
              </a:rPr>
              <a:t>conflitto;</a:t>
            </a:r>
            <a:endParaRPr sz="2050">
              <a:latin typeface="Calibri"/>
              <a:cs typeface="Calibri"/>
            </a:endParaRPr>
          </a:p>
          <a:p>
            <a:pPr marL="434340" indent="-343535">
              <a:lnSpc>
                <a:spcPct val="100000"/>
              </a:lnSpc>
              <a:spcBef>
                <a:spcPts val="40"/>
              </a:spcBef>
              <a:buAutoNum type="arabicPeriod"/>
              <a:tabLst>
                <a:tab pos="433705" algn="l"/>
                <a:tab pos="434340" algn="l"/>
              </a:tabLst>
            </a:pPr>
            <a:r>
              <a:rPr sz="2050" spc="60" dirty="0">
                <a:latin typeface="Calibri"/>
                <a:cs typeface="Calibri"/>
              </a:rPr>
              <a:t>Competenze </a:t>
            </a:r>
            <a:r>
              <a:rPr sz="2050" spc="50" dirty="0">
                <a:latin typeface="Calibri"/>
                <a:cs typeface="Calibri"/>
              </a:rPr>
              <a:t>decisionali </a:t>
            </a:r>
            <a:r>
              <a:rPr sz="2050" spc="25" dirty="0">
                <a:latin typeface="Calibri"/>
                <a:cs typeface="Calibri"/>
              </a:rPr>
              <a:t>(o </a:t>
            </a:r>
            <a:r>
              <a:rPr sz="2050" spc="50" dirty="0">
                <a:latin typeface="Calibri"/>
                <a:cs typeface="Calibri"/>
              </a:rPr>
              <a:t>decision</a:t>
            </a:r>
            <a:r>
              <a:rPr sz="2050" spc="210" dirty="0">
                <a:latin typeface="Calibri"/>
                <a:cs typeface="Calibri"/>
              </a:rPr>
              <a:t> </a:t>
            </a:r>
            <a:r>
              <a:rPr sz="2050" spc="60" dirty="0">
                <a:latin typeface="Calibri"/>
                <a:cs typeface="Calibri"/>
              </a:rPr>
              <a:t>making)</a:t>
            </a:r>
            <a:endParaRPr sz="2050">
              <a:latin typeface="Calibri"/>
              <a:cs typeface="Calibri"/>
            </a:endParaRPr>
          </a:p>
        </p:txBody>
      </p:sp>
      <p:sp>
        <p:nvSpPr>
          <p:cNvPr id="6" name="object 6"/>
          <p:cNvSpPr/>
          <p:nvPr/>
        </p:nvSpPr>
        <p:spPr>
          <a:xfrm>
            <a:off x="4114800" y="3657600"/>
            <a:ext cx="381000" cy="4953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688" y="214290"/>
            <a:ext cx="8572592" cy="693780"/>
          </a:xfrm>
          <a:prstGeom prst="rect">
            <a:avLst/>
          </a:prstGeom>
        </p:spPr>
        <p:txBody>
          <a:bodyPr vert="horz" wrap="square" lIns="0" tIns="16510" rIns="0" bIns="0" rtlCol="0">
            <a:spAutoFit/>
          </a:bodyPr>
          <a:lstStyle/>
          <a:p>
            <a:pPr marL="12700">
              <a:lnSpc>
                <a:spcPct val="100000"/>
              </a:lnSpc>
              <a:spcBef>
                <a:spcPts val="130"/>
              </a:spcBef>
            </a:pPr>
            <a:r>
              <a:rPr spc="-50" dirty="0"/>
              <a:t>Responsabilità </a:t>
            </a:r>
            <a:r>
              <a:rPr spc="-45" dirty="0"/>
              <a:t>Individuale </a:t>
            </a:r>
            <a:r>
              <a:rPr spc="15" dirty="0"/>
              <a:t>e</a:t>
            </a:r>
            <a:r>
              <a:rPr spc="-165" dirty="0"/>
              <a:t> </a:t>
            </a:r>
            <a:r>
              <a:rPr spc="-45" dirty="0"/>
              <a:t>Collettiva</a:t>
            </a:r>
          </a:p>
        </p:txBody>
      </p:sp>
      <p:sp>
        <p:nvSpPr>
          <p:cNvPr id="3" name="object 3"/>
          <p:cNvSpPr txBox="1"/>
          <p:nvPr/>
        </p:nvSpPr>
        <p:spPr>
          <a:xfrm>
            <a:off x="235902" y="1107017"/>
            <a:ext cx="5875655" cy="3683000"/>
          </a:xfrm>
          <a:prstGeom prst="rect">
            <a:avLst/>
          </a:prstGeom>
        </p:spPr>
        <p:txBody>
          <a:bodyPr vert="horz" wrap="square" lIns="0" tIns="11430" rIns="0" bIns="0" rtlCol="0">
            <a:spAutoFit/>
          </a:bodyPr>
          <a:lstStyle/>
          <a:p>
            <a:pPr marL="355600" marR="5080" indent="-342900" algn="just">
              <a:lnSpc>
                <a:spcPct val="101600"/>
              </a:lnSpc>
              <a:spcBef>
                <a:spcPts val="90"/>
              </a:spcBef>
              <a:buFont typeface="Arial"/>
              <a:buChar char="•"/>
              <a:tabLst>
                <a:tab pos="355600" algn="l"/>
              </a:tabLst>
            </a:pPr>
            <a:r>
              <a:rPr sz="2050" spc="-25" dirty="0">
                <a:latin typeface="Calibri"/>
                <a:cs typeface="Calibri"/>
              </a:rPr>
              <a:t>Assegnare </a:t>
            </a:r>
            <a:r>
              <a:rPr sz="2050" spc="-20" dirty="0">
                <a:latin typeface="Calibri"/>
                <a:cs typeface="Calibri"/>
              </a:rPr>
              <a:t>ruoli usando </a:t>
            </a:r>
            <a:r>
              <a:rPr sz="2050" spc="15" dirty="0">
                <a:latin typeface="Calibri"/>
                <a:cs typeface="Calibri"/>
              </a:rPr>
              <a:t>e </a:t>
            </a:r>
            <a:r>
              <a:rPr sz="2050" spc="-20" dirty="0">
                <a:latin typeface="Calibri"/>
                <a:cs typeface="Calibri"/>
              </a:rPr>
              <a:t>ridistribuendo </a:t>
            </a:r>
            <a:r>
              <a:rPr sz="2050" dirty="0">
                <a:latin typeface="Calibri"/>
                <a:cs typeface="Calibri"/>
              </a:rPr>
              <a:t>le </a:t>
            </a:r>
            <a:r>
              <a:rPr sz="2050" spc="-25" dirty="0">
                <a:latin typeface="Calibri"/>
                <a:cs typeface="Calibri"/>
              </a:rPr>
              <a:t>diverse  </a:t>
            </a:r>
            <a:r>
              <a:rPr sz="2050" spc="-20" dirty="0">
                <a:latin typeface="Calibri"/>
                <a:cs typeface="Calibri"/>
              </a:rPr>
              <a:t>abilità </a:t>
            </a:r>
            <a:r>
              <a:rPr sz="2050" spc="-25" dirty="0">
                <a:latin typeface="Calibri"/>
                <a:cs typeface="Calibri"/>
              </a:rPr>
              <a:t>personali, </a:t>
            </a:r>
            <a:r>
              <a:rPr sz="2050" spc="-20" dirty="0">
                <a:latin typeface="Calibri"/>
                <a:cs typeface="Calibri"/>
              </a:rPr>
              <a:t>all'interno </a:t>
            </a:r>
            <a:r>
              <a:rPr sz="2050" spc="-15" dirty="0">
                <a:latin typeface="Calibri"/>
                <a:cs typeface="Calibri"/>
              </a:rPr>
              <a:t>del </a:t>
            </a:r>
            <a:r>
              <a:rPr sz="2050" spc="-30" dirty="0">
                <a:latin typeface="Calibri"/>
                <a:cs typeface="Calibri"/>
              </a:rPr>
              <a:t>lavoro </a:t>
            </a:r>
            <a:r>
              <a:rPr sz="2050" spc="-15" dirty="0">
                <a:latin typeface="Calibri"/>
                <a:cs typeface="Calibri"/>
              </a:rPr>
              <a:t>del</a:t>
            </a:r>
            <a:r>
              <a:rPr sz="2050" spc="-165" dirty="0">
                <a:latin typeface="Calibri"/>
                <a:cs typeface="Calibri"/>
              </a:rPr>
              <a:t> </a:t>
            </a:r>
            <a:r>
              <a:rPr sz="2050" spc="-25" dirty="0">
                <a:latin typeface="Calibri"/>
                <a:cs typeface="Calibri"/>
              </a:rPr>
              <a:t>gruppo;</a:t>
            </a:r>
            <a:endParaRPr sz="2050">
              <a:latin typeface="Calibri"/>
              <a:cs typeface="Calibri"/>
            </a:endParaRPr>
          </a:p>
          <a:p>
            <a:pPr marL="355600" marR="6985" indent="-342900" algn="just">
              <a:lnSpc>
                <a:spcPct val="93500"/>
              </a:lnSpc>
              <a:spcBef>
                <a:spcPts val="200"/>
              </a:spcBef>
              <a:buFont typeface="Arial"/>
              <a:buChar char="•"/>
              <a:tabLst>
                <a:tab pos="355600" algn="l"/>
              </a:tabLst>
            </a:pPr>
            <a:r>
              <a:rPr sz="2050" spc="-20" dirty="0">
                <a:latin typeface="Calibri"/>
                <a:cs typeface="Calibri"/>
              </a:rPr>
              <a:t>Stabilire </a:t>
            </a:r>
            <a:r>
              <a:rPr sz="2050" dirty="0">
                <a:latin typeface="Calibri"/>
                <a:cs typeface="Calibri"/>
              </a:rPr>
              <a:t>le </a:t>
            </a:r>
            <a:r>
              <a:rPr sz="2050" spc="-30" dirty="0">
                <a:latin typeface="Calibri"/>
                <a:cs typeface="Calibri"/>
              </a:rPr>
              <a:t>sequenze </a:t>
            </a:r>
            <a:r>
              <a:rPr sz="2050" spc="-10" dirty="0">
                <a:latin typeface="Calibri"/>
                <a:cs typeface="Calibri"/>
              </a:rPr>
              <a:t>di </a:t>
            </a:r>
            <a:r>
              <a:rPr sz="2050" spc="-25" dirty="0">
                <a:latin typeface="Calibri"/>
                <a:cs typeface="Calibri"/>
              </a:rPr>
              <a:t>attività </a:t>
            </a:r>
            <a:r>
              <a:rPr sz="2050" spc="-35" dirty="0">
                <a:latin typeface="Calibri"/>
                <a:cs typeface="Calibri"/>
              </a:rPr>
              <a:t>attraverso </a:t>
            </a:r>
            <a:r>
              <a:rPr sz="2050" dirty="0">
                <a:latin typeface="Calibri"/>
                <a:cs typeface="Calibri"/>
              </a:rPr>
              <a:t>le </a:t>
            </a:r>
            <a:r>
              <a:rPr sz="2050" spc="-20" dirty="0">
                <a:latin typeface="Calibri"/>
                <a:cs typeface="Calibri"/>
              </a:rPr>
              <a:t>quali </a:t>
            </a:r>
            <a:r>
              <a:rPr sz="2050" spc="-10" dirty="0">
                <a:latin typeface="Calibri"/>
                <a:cs typeface="Calibri"/>
              </a:rPr>
              <a:t>la  </a:t>
            </a:r>
            <a:r>
              <a:rPr sz="2050" spc="-20" dirty="0">
                <a:latin typeface="Calibri"/>
                <a:cs typeface="Calibri"/>
              </a:rPr>
              <a:t>responsabilità </a:t>
            </a:r>
            <a:r>
              <a:rPr sz="2050" spc="15" dirty="0">
                <a:latin typeface="Calibri"/>
                <a:cs typeface="Calibri"/>
              </a:rPr>
              <a:t>è </a:t>
            </a:r>
            <a:r>
              <a:rPr sz="2050" spc="-25" dirty="0">
                <a:latin typeface="Calibri"/>
                <a:cs typeface="Calibri"/>
              </a:rPr>
              <a:t>realizzata </a:t>
            </a:r>
            <a:r>
              <a:rPr sz="2050" spc="-20" dirty="0">
                <a:latin typeface="Calibri"/>
                <a:cs typeface="Calibri"/>
              </a:rPr>
              <a:t>dall'azione responsabile </a:t>
            </a:r>
            <a:r>
              <a:rPr sz="2050" spc="-35" dirty="0">
                <a:latin typeface="Calibri"/>
                <a:cs typeface="Calibri"/>
              </a:rPr>
              <a:t>di  </a:t>
            </a:r>
            <a:r>
              <a:rPr sz="2050" spc="-25" dirty="0">
                <a:latin typeface="Calibri"/>
                <a:cs typeface="Calibri"/>
              </a:rPr>
              <a:t>ogni </a:t>
            </a:r>
            <a:r>
              <a:rPr sz="2050" spc="-30" dirty="0">
                <a:latin typeface="Calibri"/>
                <a:cs typeface="Calibri"/>
              </a:rPr>
              <a:t>membro </a:t>
            </a:r>
            <a:r>
              <a:rPr sz="2050" spc="-15" dirty="0">
                <a:latin typeface="Calibri"/>
                <a:cs typeface="Calibri"/>
              </a:rPr>
              <a:t>per </a:t>
            </a:r>
            <a:r>
              <a:rPr sz="2050" spc="-5" dirty="0">
                <a:latin typeface="Calibri"/>
                <a:cs typeface="Calibri"/>
              </a:rPr>
              <a:t>il </a:t>
            </a:r>
            <a:r>
              <a:rPr sz="2050" spc="-25" dirty="0">
                <a:latin typeface="Calibri"/>
                <a:cs typeface="Calibri"/>
              </a:rPr>
              <a:t>proprio</a:t>
            </a:r>
            <a:r>
              <a:rPr sz="2050" spc="-150" dirty="0">
                <a:latin typeface="Calibri"/>
                <a:cs typeface="Calibri"/>
              </a:rPr>
              <a:t> </a:t>
            </a:r>
            <a:r>
              <a:rPr sz="2050" spc="-30" dirty="0">
                <a:latin typeface="Calibri"/>
                <a:cs typeface="Calibri"/>
              </a:rPr>
              <a:t>apprendimento;</a:t>
            </a:r>
            <a:endParaRPr sz="2050">
              <a:latin typeface="Calibri"/>
              <a:cs typeface="Calibri"/>
            </a:endParaRPr>
          </a:p>
          <a:p>
            <a:pPr marL="355600" marR="5715" indent="-342900" algn="just">
              <a:lnSpc>
                <a:spcPct val="93500"/>
              </a:lnSpc>
              <a:spcBef>
                <a:spcPts val="200"/>
              </a:spcBef>
              <a:buFont typeface="Arial"/>
              <a:buChar char="•"/>
              <a:tabLst>
                <a:tab pos="355600" algn="l"/>
              </a:tabLst>
            </a:pPr>
            <a:r>
              <a:rPr sz="2050" spc="-5" dirty="0">
                <a:latin typeface="Calibri"/>
                <a:cs typeface="Calibri"/>
              </a:rPr>
              <a:t>Il </a:t>
            </a:r>
            <a:r>
              <a:rPr sz="2050" spc="-20" dirty="0">
                <a:latin typeface="Calibri"/>
                <a:cs typeface="Calibri"/>
              </a:rPr>
              <a:t>gruppo </a:t>
            </a:r>
            <a:r>
              <a:rPr sz="2050" spc="-25" dirty="0">
                <a:latin typeface="Calibri"/>
                <a:cs typeface="Calibri"/>
              </a:rPr>
              <a:t>deve </a:t>
            </a:r>
            <a:r>
              <a:rPr sz="2050" spc="-20" dirty="0">
                <a:latin typeface="Calibri"/>
                <a:cs typeface="Calibri"/>
              </a:rPr>
              <a:t>essere responsabile </a:t>
            </a:r>
            <a:r>
              <a:rPr sz="2050" spc="-15" dirty="0">
                <a:latin typeface="Calibri"/>
                <a:cs typeface="Calibri"/>
              </a:rPr>
              <a:t>del  </a:t>
            </a:r>
            <a:r>
              <a:rPr sz="2050" spc="-25" dirty="0">
                <a:latin typeface="Calibri"/>
                <a:cs typeface="Calibri"/>
              </a:rPr>
              <a:t>raggiungimento </a:t>
            </a:r>
            <a:r>
              <a:rPr sz="2050" spc="-15" dirty="0">
                <a:latin typeface="Calibri"/>
                <a:cs typeface="Calibri"/>
              </a:rPr>
              <a:t>dei </a:t>
            </a:r>
            <a:r>
              <a:rPr sz="2050" spc="-20" dirty="0">
                <a:latin typeface="Calibri"/>
                <a:cs typeface="Calibri"/>
              </a:rPr>
              <a:t>suoi </a:t>
            </a:r>
            <a:r>
              <a:rPr sz="2050" spc="-25" dirty="0">
                <a:latin typeface="Calibri"/>
                <a:cs typeface="Calibri"/>
              </a:rPr>
              <a:t>obiettivi </a:t>
            </a:r>
            <a:r>
              <a:rPr sz="2050" spc="15" dirty="0">
                <a:latin typeface="Calibri"/>
                <a:cs typeface="Calibri"/>
              </a:rPr>
              <a:t>e </a:t>
            </a:r>
            <a:r>
              <a:rPr sz="2050" spc="-25" dirty="0">
                <a:latin typeface="Calibri"/>
                <a:cs typeface="Calibri"/>
              </a:rPr>
              <a:t>ogni </a:t>
            </a:r>
            <a:r>
              <a:rPr sz="2050" spc="-30" dirty="0">
                <a:latin typeface="Calibri"/>
                <a:cs typeface="Calibri"/>
              </a:rPr>
              <a:t>membro </a:t>
            </a:r>
            <a:r>
              <a:rPr sz="2050" spc="-10" dirty="0">
                <a:latin typeface="Calibri"/>
                <a:cs typeface="Calibri"/>
              </a:rPr>
              <a:t>lo  </a:t>
            </a:r>
            <a:r>
              <a:rPr sz="2050" spc="-25" dirty="0">
                <a:latin typeface="Calibri"/>
                <a:cs typeface="Calibri"/>
              </a:rPr>
              <a:t>deve </a:t>
            </a:r>
            <a:r>
              <a:rPr sz="2050" spc="-20" dirty="0">
                <a:latin typeface="Calibri"/>
                <a:cs typeface="Calibri"/>
              </a:rPr>
              <a:t>essere </a:t>
            </a:r>
            <a:r>
              <a:rPr sz="2050" spc="-15" dirty="0">
                <a:latin typeface="Calibri"/>
                <a:cs typeface="Calibri"/>
              </a:rPr>
              <a:t>nel </a:t>
            </a:r>
            <a:r>
              <a:rPr sz="2050" spc="-25" dirty="0">
                <a:latin typeface="Calibri"/>
                <a:cs typeface="Calibri"/>
              </a:rPr>
              <a:t>contribuire </a:t>
            </a:r>
            <a:r>
              <a:rPr sz="2050" spc="-20" dirty="0">
                <a:latin typeface="Calibri"/>
                <a:cs typeface="Calibri"/>
              </a:rPr>
              <a:t>con </a:t>
            </a:r>
            <a:r>
              <a:rPr sz="2050" dirty="0">
                <a:latin typeface="Calibri"/>
                <a:cs typeface="Calibri"/>
              </a:rPr>
              <a:t>la </a:t>
            </a:r>
            <a:r>
              <a:rPr sz="2050" spc="-10" dirty="0">
                <a:latin typeface="Calibri"/>
                <a:cs typeface="Calibri"/>
              </a:rPr>
              <a:t>sua </a:t>
            </a:r>
            <a:r>
              <a:rPr sz="2050" spc="-20" dirty="0">
                <a:latin typeface="Calibri"/>
                <a:cs typeface="Calibri"/>
              </a:rPr>
              <a:t>parte</a:t>
            </a:r>
            <a:r>
              <a:rPr sz="2050" spc="-90" dirty="0">
                <a:latin typeface="Calibri"/>
                <a:cs typeface="Calibri"/>
              </a:rPr>
              <a:t> </a:t>
            </a:r>
            <a:r>
              <a:rPr sz="2050" spc="-35" dirty="0">
                <a:latin typeface="Calibri"/>
                <a:cs typeface="Calibri"/>
              </a:rPr>
              <a:t>di</a:t>
            </a:r>
            <a:endParaRPr sz="2050">
              <a:latin typeface="Calibri"/>
              <a:cs typeface="Calibri"/>
            </a:endParaRPr>
          </a:p>
          <a:p>
            <a:pPr marL="355600">
              <a:lnSpc>
                <a:spcPts val="2280"/>
              </a:lnSpc>
              <a:spcBef>
                <a:spcPts val="40"/>
              </a:spcBef>
            </a:pPr>
            <a:r>
              <a:rPr sz="2050" spc="-35" dirty="0">
                <a:latin typeface="Calibri"/>
                <a:cs typeface="Calibri"/>
              </a:rPr>
              <a:t>lavoro;</a:t>
            </a:r>
            <a:endParaRPr sz="2050">
              <a:latin typeface="Calibri"/>
              <a:cs typeface="Calibri"/>
            </a:endParaRPr>
          </a:p>
          <a:p>
            <a:pPr marL="355600" indent="-342900">
              <a:lnSpc>
                <a:spcPts val="2280"/>
              </a:lnSpc>
              <a:buFont typeface="Arial"/>
              <a:buChar char="•"/>
              <a:tabLst>
                <a:tab pos="354965" algn="l"/>
                <a:tab pos="355600" algn="l"/>
                <a:tab pos="1495425" algn="l"/>
                <a:tab pos="1838325" algn="l"/>
                <a:tab pos="3153410" algn="l"/>
                <a:tab pos="3431540" algn="l"/>
                <a:tab pos="4478655" algn="l"/>
                <a:tab pos="4747260" algn="l"/>
                <a:tab pos="5538470" algn="l"/>
              </a:tabLst>
            </a:pPr>
            <a:r>
              <a:rPr sz="2050" spc="-40" dirty="0">
                <a:latin typeface="Calibri"/>
                <a:cs typeface="Calibri"/>
              </a:rPr>
              <a:t>N</a:t>
            </a:r>
            <a:r>
              <a:rPr sz="2050" spc="-25" dirty="0">
                <a:latin typeface="Calibri"/>
                <a:cs typeface="Calibri"/>
              </a:rPr>
              <a:t>ece</a:t>
            </a:r>
            <a:r>
              <a:rPr sz="2050" spc="-20" dirty="0">
                <a:latin typeface="Calibri"/>
                <a:cs typeface="Calibri"/>
              </a:rPr>
              <a:t>ss</a:t>
            </a:r>
            <a:r>
              <a:rPr sz="2050" spc="-15" dirty="0">
                <a:latin typeface="Calibri"/>
                <a:cs typeface="Calibri"/>
              </a:rPr>
              <a:t>i</a:t>
            </a:r>
            <a:r>
              <a:rPr sz="2050" spc="-40" dirty="0">
                <a:latin typeface="Calibri"/>
                <a:cs typeface="Calibri"/>
              </a:rPr>
              <a:t>t</a:t>
            </a:r>
            <a:r>
              <a:rPr sz="2050" spc="15" dirty="0">
                <a:latin typeface="Calibri"/>
                <a:cs typeface="Calibri"/>
              </a:rPr>
              <a:t>à</a:t>
            </a:r>
            <a:r>
              <a:rPr sz="2050" dirty="0">
                <a:latin typeface="Calibri"/>
                <a:cs typeface="Calibri"/>
              </a:rPr>
              <a:t>	</a:t>
            </a:r>
            <a:r>
              <a:rPr sz="2050" spc="-30" dirty="0">
                <a:latin typeface="Calibri"/>
                <a:cs typeface="Calibri"/>
              </a:rPr>
              <a:t>d</a:t>
            </a:r>
            <a:r>
              <a:rPr sz="2050" spc="5" dirty="0">
                <a:latin typeface="Calibri"/>
                <a:cs typeface="Calibri"/>
              </a:rPr>
              <a:t>i</a:t>
            </a:r>
            <a:r>
              <a:rPr sz="2050" dirty="0">
                <a:latin typeface="Calibri"/>
                <a:cs typeface="Calibri"/>
              </a:rPr>
              <a:t>	</a:t>
            </a:r>
            <a:r>
              <a:rPr sz="2050" spc="-35" dirty="0">
                <a:latin typeface="Calibri"/>
                <a:cs typeface="Calibri"/>
              </a:rPr>
              <a:t>co</a:t>
            </a:r>
            <a:r>
              <a:rPr sz="2050" spc="-10" dirty="0">
                <a:latin typeface="Calibri"/>
                <a:cs typeface="Calibri"/>
              </a:rPr>
              <a:t>l</a:t>
            </a:r>
            <a:r>
              <a:rPr sz="2050" spc="-15" dirty="0">
                <a:latin typeface="Calibri"/>
                <a:cs typeface="Calibri"/>
              </a:rPr>
              <a:t>l</a:t>
            </a:r>
            <a:r>
              <a:rPr sz="2050" spc="-25" dirty="0">
                <a:latin typeface="Calibri"/>
                <a:cs typeface="Calibri"/>
              </a:rPr>
              <a:t>a</a:t>
            </a:r>
            <a:r>
              <a:rPr sz="2050" spc="-30" dirty="0">
                <a:latin typeface="Calibri"/>
                <a:cs typeface="Calibri"/>
              </a:rPr>
              <a:t>b</a:t>
            </a:r>
            <a:r>
              <a:rPr sz="2050" spc="-35" dirty="0">
                <a:latin typeface="Calibri"/>
                <a:cs typeface="Calibri"/>
              </a:rPr>
              <a:t>o</a:t>
            </a:r>
            <a:r>
              <a:rPr sz="2050" spc="-60" dirty="0">
                <a:latin typeface="Calibri"/>
                <a:cs typeface="Calibri"/>
              </a:rPr>
              <a:t>r</a:t>
            </a:r>
            <a:r>
              <a:rPr sz="2050" spc="-25" dirty="0">
                <a:latin typeface="Calibri"/>
                <a:cs typeface="Calibri"/>
              </a:rPr>
              <a:t>a</a:t>
            </a:r>
            <a:r>
              <a:rPr sz="2050" spc="-45" dirty="0">
                <a:latin typeface="Calibri"/>
                <a:cs typeface="Calibri"/>
              </a:rPr>
              <a:t>r</a:t>
            </a:r>
            <a:r>
              <a:rPr sz="2050" spc="15" dirty="0">
                <a:latin typeface="Calibri"/>
                <a:cs typeface="Calibri"/>
              </a:rPr>
              <a:t>e</a:t>
            </a:r>
            <a:r>
              <a:rPr sz="2050" dirty="0">
                <a:latin typeface="Calibri"/>
                <a:cs typeface="Calibri"/>
              </a:rPr>
              <a:t>	</a:t>
            </a:r>
            <a:r>
              <a:rPr sz="2050" spc="15" dirty="0">
                <a:latin typeface="Calibri"/>
                <a:cs typeface="Calibri"/>
              </a:rPr>
              <a:t>e</a:t>
            </a:r>
            <a:r>
              <a:rPr sz="2050" dirty="0">
                <a:latin typeface="Calibri"/>
                <a:cs typeface="Calibri"/>
              </a:rPr>
              <a:t>	</a:t>
            </a:r>
            <a:r>
              <a:rPr sz="2050" spc="-55" dirty="0">
                <a:latin typeface="Calibri"/>
                <a:cs typeface="Calibri"/>
              </a:rPr>
              <a:t>f</a:t>
            </a:r>
            <a:r>
              <a:rPr sz="2050" spc="-25" dirty="0">
                <a:latin typeface="Calibri"/>
                <a:cs typeface="Calibri"/>
              </a:rPr>
              <a:t>ac</a:t>
            </a:r>
            <a:r>
              <a:rPr sz="2050" spc="-10" dirty="0">
                <a:latin typeface="Calibri"/>
                <a:cs typeface="Calibri"/>
              </a:rPr>
              <a:t>ili</a:t>
            </a:r>
            <a:r>
              <a:rPr sz="2050" spc="-40" dirty="0">
                <a:latin typeface="Calibri"/>
                <a:cs typeface="Calibri"/>
              </a:rPr>
              <a:t>t</a:t>
            </a:r>
            <a:r>
              <a:rPr sz="2050" spc="-20" dirty="0">
                <a:latin typeface="Calibri"/>
                <a:cs typeface="Calibri"/>
              </a:rPr>
              <a:t>a</a:t>
            </a:r>
            <a:r>
              <a:rPr sz="2050" spc="-45" dirty="0">
                <a:latin typeface="Calibri"/>
                <a:cs typeface="Calibri"/>
              </a:rPr>
              <a:t>r</a:t>
            </a:r>
            <a:r>
              <a:rPr sz="2050" spc="15" dirty="0">
                <a:latin typeface="Calibri"/>
                <a:cs typeface="Calibri"/>
              </a:rPr>
              <a:t>e</a:t>
            </a:r>
            <a:r>
              <a:rPr sz="2050" dirty="0">
                <a:latin typeface="Calibri"/>
                <a:cs typeface="Calibri"/>
              </a:rPr>
              <a:t>	</a:t>
            </a:r>
            <a:r>
              <a:rPr sz="2050" spc="-15" dirty="0">
                <a:latin typeface="Calibri"/>
                <a:cs typeface="Calibri"/>
              </a:rPr>
              <a:t>i</a:t>
            </a:r>
            <a:r>
              <a:rPr sz="2050" spc="5" dirty="0">
                <a:latin typeface="Calibri"/>
                <a:cs typeface="Calibri"/>
              </a:rPr>
              <a:t>l</a:t>
            </a:r>
            <a:r>
              <a:rPr sz="2050" dirty="0">
                <a:latin typeface="Calibri"/>
                <a:cs typeface="Calibri"/>
              </a:rPr>
              <a:t>	</a:t>
            </a:r>
            <a:r>
              <a:rPr sz="2050" spc="-15" dirty="0">
                <a:latin typeface="Calibri"/>
                <a:cs typeface="Calibri"/>
              </a:rPr>
              <a:t>l</a:t>
            </a:r>
            <a:r>
              <a:rPr sz="2050" spc="-55" dirty="0">
                <a:latin typeface="Calibri"/>
                <a:cs typeface="Calibri"/>
              </a:rPr>
              <a:t>a</a:t>
            </a:r>
            <a:r>
              <a:rPr sz="2050" spc="-45" dirty="0">
                <a:latin typeface="Calibri"/>
                <a:cs typeface="Calibri"/>
              </a:rPr>
              <a:t>v</a:t>
            </a:r>
            <a:r>
              <a:rPr sz="2050" spc="-35" dirty="0">
                <a:latin typeface="Calibri"/>
                <a:cs typeface="Calibri"/>
              </a:rPr>
              <a:t>o</a:t>
            </a:r>
            <a:r>
              <a:rPr sz="2050" spc="-50" dirty="0">
                <a:latin typeface="Calibri"/>
                <a:cs typeface="Calibri"/>
              </a:rPr>
              <a:t>r</a:t>
            </a:r>
            <a:r>
              <a:rPr sz="2050" spc="15" dirty="0">
                <a:latin typeface="Calibri"/>
                <a:cs typeface="Calibri"/>
              </a:rPr>
              <a:t>o</a:t>
            </a:r>
            <a:r>
              <a:rPr sz="2050" dirty="0">
                <a:latin typeface="Calibri"/>
                <a:cs typeface="Calibri"/>
              </a:rPr>
              <a:t>	</a:t>
            </a:r>
            <a:r>
              <a:rPr sz="2050" spc="-30" dirty="0">
                <a:latin typeface="Calibri"/>
                <a:cs typeface="Calibri"/>
              </a:rPr>
              <a:t>d</a:t>
            </a:r>
            <a:r>
              <a:rPr sz="2050" spc="-25" dirty="0">
                <a:latin typeface="Calibri"/>
                <a:cs typeface="Calibri"/>
              </a:rPr>
              <a:t>e</a:t>
            </a:r>
            <a:r>
              <a:rPr sz="2050" spc="5" dirty="0">
                <a:latin typeface="Calibri"/>
                <a:cs typeface="Calibri"/>
              </a:rPr>
              <a:t>i</a:t>
            </a:r>
            <a:endParaRPr sz="2050">
              <a:latin typeface="Calibri"/>
              <a:cs typeface="Calibri"/>
            </a:endParaRPr>
          </a:p>
          <a:p>
            <a:pPr marL="355600">
              <a:lnSpc>
                <a:spcPct val="100000"/>
              </a:lnSpc>
              <a:spcBef>
                <a:spcPts val="40"/>
              </a:spcBef>
            </a:pPr>
            <a:r>
              <a:rPr sz="2050" spc="-30" dirty="0">
                <a:latin typeface="Calibri"/>
                <a:cs typeface="Calibri"/>
              </a:rPr>
              <a:t>compagni </a:t>
            </a:r>
            <a:r>
              <a:rPr sz="2050" dirty="0">
                <a:latin typeface="Calibri"/>
                <a:cs typeface="Calibri"/>
              </a:rPr>
              <a:t>in </a:t>
            </a:r>
            <a:r>
              <a:rPr sz="2050" spc="-25" dirty="0">
                <a:latin typeface="Calibri"/>
                <a:cs typeface="Calibri"/>
              </a:rPr>
              <a:t>difficoltà </a:t>
            </a:r>
            <a:r>
              <a:rPr sz="2050" spc="-10" dirty="0">
                <a:latin typeface="Calibri"/>
                <a:cs typeface="Calibri"/>
              </a:rPr>
              <a:t>(no</a:t>
            </a:r>
            <a:r>
              <a:rPr sz="2050" spc="-150" dirty="0">
                <a:latin typeface="Calibri"/>
                <a:cs typeface="Calibri"/>
              </a:rPr>
              <a:t> </a:t>
            </a:r>
            <a:r>
              <a:rPr sz="2050" spc="-25" dirty="0">
                <a:latin typeface="Calibri"/>
                <a:cs typeface="Calibri"/>
              </a:rPr>
              <a:t>sostituzione);</a:t>
            </a:r>
            <a:endParaRPr sz="2050">
              <a:latin typeface="Calibri"/>
              <a:cs typeface="Calibri"/>
            </a:endParaRPr>
          </a:p>
          <a:p>
            <a:pPr marL="355600" indent="-342900">
              <a:lnSpc>
                <a:spcPct val="100000"/>
              </a:lnSpc>
              <a:spcBef>
                <a:spcPts val="40"/>
              </a:spcBef>
              <a:buFont typeface="Arial"/>
              <a:buChar char="•"/>
              <a:tabLst>
                <a:tab pos="354965" algn="l"/>
                <a:tab pos="355600" algn="l"/>
              </a:tabLst>
            </a:pPr>
            <a:r>
              <a:rPr sz="2050" spc="-25" dirty="0">
                <a:latin typeface="Calibri"/>
                <a:cs typeface="Calibri"/>
              </a:rPr>
              <a:t>Concludere </a:t>
            </a:r>
            <a:r>
              <a:rPr sz="2050" spc="-5" dirty="0">
                <a:latin typeface="Calibri"/>
                <a:cs typeface="Calibri"/>
              </a:rPr>
              <a:t>il </a:t>
            </a:r>
            <a:r>
              <a:rPr sz="2050" spc="-25" dirty="0">
                <a:latin typeface="Calibri"/>
                <a:cs typeface="Calibri"/>
              </a:rPr>
              <a:t>proprio</a:t>
            </a:r>
            <a:r>
              <a:rPr sz="2050" spc="-120" dirty="0">
                <a:latin typeface="Calibri"/>
                <a:cs typeface="Calibri"/>
              </a:rPr>
              <a:t> </a:t>
            </a:r>
            <a:r>
              <a:rPr sz="2050" spc="-35" dirty="0">
                <a:latin typeface="Calibri"/>
                <a:cs typeface="Calibri"/>
              </a:rPr>
              <a:t>lavoro.</a:t>
            </a:r>
            <a:endParaRPr sz="2050">
              <a:latin typeface="Calibri"/>
              <a:cs typeface="Calibri"/>
            </a:endParaRPr>
          </a:p>
        </p:txBody>
      </p:sp>
      <p:sp>
        <p:nvSpPr>
          <p:cNvPr id="4" name="object 4"/>
          <p:cNvSpPr txBox="1"/>
          <p:nvPr/>
        </p:nvSpPr>
        <p:spPr>
          <a:xfrm>
            <a:off x="1627695" y="6142734"/>
            <a:ext cx="5445125" cy="462280"/>
          </a:xfrm>
          <a:prstGeom prst="rect">
            <a:avLst/>
          </a:prstGeom>
          <a:ln w="52916">
            <a:solidFill>
              <a:srgbClr val="FF0000"/>
            </a:solidFill>
          </a:ln>
        </p:spPr>
        <p:txBody>
          <a:bodyPr vert="horz" wrap="square" lIns="0" tIns="0" rIns="0" bIns="0" rtlCol="0">
            <a:spAutoFit/>
          </a:bodyPr>
          <a:lstStyle/>
          <a:p>
            <a:pPr marL="8255" algn="ctr">
              <a:lnSpc>
                <a:spcPts val="2930"/>
              </a:lnSpc>
            </a:pPr>
            <a:r>
              <a:rPr sz="2500" b="1" spc="-55" dirty="0">
                <a:latin typeface="Calibri"/>
                <a:cs typeface="Calibri"/>
              </a:rPr>
              <a:t>LEADERSHIP</a:t>
            </a:r>
            <a:r>
              <a:rPr sz="2500" b="1" spc="-90" dirty="0">
                <a:latin typeface="Calibri"/>
                <a:cs typeface="Calibri"/>
              </a:rPr>
              <a:t> </a:t>
            </a:r>
            <a:r>
              <a:rPr sz="2500" b="1" spc="-65" dirty="0">
                <a:latin typeface="Calibri"/>
                <a:cs typeface="Calibri"/>
              </a:rPr>
              <a:t>DISTRIBUITA</a:t>
            </a:r>
            <a:endParaRPr sz="2500">
              <a:latin typeface="Calibri"/>
              <a:cs typeface="Calibri"/>
            </a:endParaRPr>
          </a:p>
        </p:txBody>
      </p:sp>
      <p:sp>
        <p:nvSpPr>
          <p:cNvPr id="5" name="object 5"/>
          <p:cNvSpPr/>
          <p:nvPr/>
        </p:nvSpPr>
        <p:spPr>
          <a:xfrm>
            <a:off x="6186487" y="1403113"/>
            <a:ext cx="2908693" cy="419548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254500" y="5372100"/>
            <a:ext cx="368300" cy="508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4" y="260648"/>
            <a:ext cx="8229600" cy="1143000"/>
          </a:xfrm>
          <a:solidFill>
            <a:schemeClr val="accent2">
              <a:lumMod val="50000"/>
            </a:schemeClr>
          </a:solidFill>
        </p:spPr>
        <p:txBody>
          <a:bodyPr>
            <a:normAutofit fontScale="90000"/>
          </a:bodyPr>
          <a:lstStyle/>
          <a:p>
            <a:r>
              <a:rPr lang="it-IT" i="1" dirty="0" smtClean="0">
                <a:solidFill>
                  <a:schemeClr val="accent3">
                    <a:lumMod val="75000"/>
                  </a:schemeClr>
                </a:solidFill>
              </a:rPr>
              <a:t>COOPERATIVE LEARNING</a:t>
            </a:r>
            <a:br>
              <a:rPr lang="it-IT" i="1" dirty="0" smtClean="0">
                <a:solidFill>
                  <a:schemeClr val="accent3">
                    <a:lumMod val="75000"/>
                  </a:schemeClr>
                </a:solidFill>
              </a:rPr>
            </a:br>
            <a:r>
              <a:rPr lang="it-IT" i="1" dirty="0" smtClean="0">
                <a:solidFill>
                  <a:schemeClr val="accent3">
                    <a:lumMod val="75000"/>
                  </a:schemeClr>
                </a:solidFill>
              </a:rPr>
              <a:t>struttura cooperativa.</a:t>
            </a:r>
            <a:endParaRPr lang="it-IT" i="1" dirty="0">
              <a:solidFill>
                <a:schemeClr val="accent3">
                  <a:lumMod val="75000"/>
                </a:schemeClr>
              </a:solidFill>
            </a:endParaRPr>
          </a:p>
        </p:txBody>
      </p:sp>
      <p:sp>
        <p:nvSpPr>
          <p:cNvPr id="5" name="Segnaposto contenuto 4"/>
          <p:cNvSpPr>
            <a:spLocks noGrp="1"/>
          </p:cNvSpPr>
          <p:nvPr>
            <p:ph idx="1"/>
          </p:nvPr>
        </p:nvSpPr>
        <p:spPr>
          <a:solidFill>
            <a:schemeClr val="bg2">
              <a:lumMod val="75000"/>
            </a:schemeClr>
          </a:solidFill>
        </p:spPr>
        <p:txBody>
          <a:bodyPr/>
          <a:lstStyle/>
          <a:p>
            <a:pPr algn="just">
              <a:buNone/>
            </a:pPr>
            <a:r>
              <a:rPr lang="it-IT" dirty="0" smtClean="0"/>
              <a:t>Nel </a:t>
            </a:r>
            <a:r>
              <a:rPr lang="it-IT" i="1" dirty="0" smtClean="0">
                <a:solidFill>
                  <a:srgbClr val="FFFF00"/>
                </a:solidFill>
              </a:rPr>
              <a:t>gruppo cooperativo</a:t>
            </a:r>
            <a:r>
              <a:rPr lang="it-IT" dirty="0" smtClean="0"/>
              <a:t>, ciascuno può trovare uno spazio in cui imparare con il suo </a:t>
            </a:r>
            <a:r>
              <a:rPr lang="it-IT" i="1" dirty="0" smtClean="0">
                <a:solidFill>
                  <a:srgbClr val="FFFF00"/>
                </a:solidFill>
              </a:rPr>
              <a:t>stile di apprendimento</a:t>
            </a:r>
            <a:r>
              <a:rPr lang="it-IT" i="1" dirty="0" smtClean="0"/>
              <a:t> </a:t>
            </a:r>
            <a:r>
              <a:rPr lang="it-IT" dirty="0" smtClean="0"/>
              <a:t>e divenire allo stesso tempo supporto per gli altri.</a:t>
            </a:r>
            <a:endParaRPr lang="it-IT" dirty="0"/>
          </a:p>
        </p:txBody>
      </p:sp>
      <p:pic>
        <p:nvPicPr>
          <p:cNvPr id="7" name="Immagine 6" descr="Risultati immagini per cooperative learning"/>
          <p:cNvPicPr/>
          <p:nvPr/>
        </p:nvPicPr>
        <p:blipFill>
          <a:blip r:embed="rId2" cstate="print"/>
          <a:srcRect/>
          <a:stretch>
            <a:fillRect/>
          </a:stretch>
        </p:blipFill>
        <p:spPr bwMode="auto">
          <a:xfrm>
            <a:off x="2267744" y="3717032"/>
            <a:ext cx="4824536" cy="2814452"/>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5852" y="300567"/>
            <a:ext cx="5145758" cy="693780"/>
          </a:xfrm>
          <a:prstGeom prst="rect">
            <a:avLst/>
          </a:prstGeom>
        </p:spPr>
        <p:txBody>
          <a:bodyPr vert="horz" wrap="square" lIns="0" tIns="16510" rIns="0" bIns="0" rtlCol="0">
            <a:spAutoFit/>
          </a:bodyPr>
          <a:lstStyle/>
          <a:p>
            <a:pPr marL="12700">
              <a:lnSpc>
                <a:spcPct val="100000"/>
              </a:lnSpc>
              <a:spcBef>
                <a:spcPts val="130"/>
              </a:spcBef>
            </a:pPr>
            <a:r>
              <a:rPr spc="-45" dirty="0"/>
              <a:t>Assegnazione </a:t>
            </a:r>
            <a:r>
              <a:rPr spc="-35" dirty="0"/>
              <a:t>dei</a:t>
            </a:r>
            <a:r>
              <a:rPr spc="-175" dirty="0"/>
              <a:t> </a:t>
            </a:r>
            <a:r>
              <a:rPr spc="-40" dirty="0"/>
              <a:t>Ruoli</a:t>
            </a:r>
          </a:p>
        </p:txBody>
      </p:sp>
      <p:sp>
        <p:nvSpPr>
          <p:cNvPr id="3" name="object 3"/>
          <p:cNvSpPr/>
          <p:nvPr/>
        </p:nvSpPr>
        <p:spPr>
          <a:xfrm>
            <a:off x="5578234" y="4007222"/>
            <a:ext cx="3363342" cy="280278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80612" y="1159932"/>
            <a:ext cx="8202295" cy="4076700"/>
          </a:xfrm>
          <a:prstGeom prst="rect">
            <a:avLst/>
          </a:prstGeom>
        </p:spPr>
        <p:txBody>
          <a:bodyPr vert="horz" wrap="square" lIns="0" tIns="10795" rIns="0" bIns="0" rtlCol="0">
            <a:spAutoFit/>
          </a:bodyPr>
          <a:lstStyle/>
          <a:p>
            <a:pPr marL="12700" marR="8255" algn="just">
              <a:lnSpc>
                <a:spcPts val="2100"/>
              </a:lnSpc>
              <a:spcBef>
                <a:spcPts val="85"/>
              </a:spcBef>
            </a:pPr>
            <a:r>
              <a:rPr sz="1650" b="1" spc="45" dirty="0">
                <a:latin typeface="Calibri"/>
                <a:cs typeface="Calibri"/>
              </a:rPr>
              <a:t>Facilitatore-coordinatore-leader</a:t>
            </a:r>
            <a:r>
              <a:rPr sz="1650" spc="45" dirty="0">
                <a:latin typeface="Calibri"/>
                <a:cs typeface="Calibri"/>
              </a:rPr>
              <a:t>: </a:t>
            </a:r>
            <a:r>
              <a:rPr sz="1650" spc="25" dirty="0">
                <a:latin typeface="Calibri"/>
                <a:cs typeface="Calibri"/>
              </a:rPr>
              <a:t>si </a:t>
            </a:r>
            <a:r>
              <a:rPr sz="1650" spc="45" dirty="0">
                <a:latin typeface="Calibri"/>
                <a:cs typeface="Calibri"/>
              </a:rPr>
              <a:t>assicura </a:t>
            </a:r>
            <a:r>
              <a:rPr sz="1650" spc="50" dirty="0">
                <a:latin typeface="Calibri"/>
                <a:cs typeface="Calibri"/>
              </a:rPr>
              <a:t>che </a:t>
            </a:r>
            <a:r>
              <a:rPr sz="1650" spc="65" dirty="0">
                <a:latin typeface="Calibri"/>
                <a:cs typeface="Calibri"/>
              </a:rPr>
              <a:t>ognuno </a:t>
            </a:r>
            <a:r>
              <a:rPr sz="1650" spc="45" dirty="0">
                <a:latin typeface="Calibri"/>
                <a:cs typeface="Calibri"/>
              </a:rPr>
              <a:t>capisca </a:t>
            </a:r>
            <a:r>
              <a:rPr sz="1650" spc="15" dirty="0">
                <a:latin typeface="Calibri"/>
                <a:cs typeface="Calibri"/>
              </a:rPr>
              <a:t>il </a:t>
            </a:r>
            <a:r>
              <a:rPr sz="1650" spc="50" dirty="0">
                <a:latin typeface="Calibri"/>
                <a:cs typeface="Calibri"/>
              </a:rPr>
              <a:t>compito, che </a:t>
            </a:r>
            <a:r>
              <a:rPr sz="1650" spc="65" dirty="0">
                <a:latin typeface="Calibri"/>
                <a:cs typeface="Calibri"/>
              </a:rPr>
              <a:t>ognuno  </a:t>
            </a:r>
            <a:r>
              <a:rPr sz="1650" spc="50" dirty="0">
                <a:latin typeface="Calibri"/>
                <a:cs typeface="Calibri"/>
              </a:rPr>
              <a:t>partecipi </a:t>
            </a:r>
            <a:r>
              <a:rPr sz="1650" spc="5" dirty="0">
                <a:latin typeface="Calibri"/>
                <a:cs typeface="Calibri"/>
              </a:rPr>
              <a:t>e </a:t>
            </a:r>
            <a:r>
              <a:rPr sz="1650" spc="50" dirty="0">
                <a:latin typeface="Calibri"/>
                <a:cs typeface="Calibri"/>
              </a:rPr>
              <a:t>che </a:t>
            </a:r>
            <a:r>
              <a:rPr sz="1650" spc="60" dirty="0">
                <a:latin typeface="Calibri"/>
                <a:cs typeface="Calibri"/>
              </a:rPr>
              <a:t>nessuno </a:t>
            </a:r>
            <a:r>
              <a:rPr sz="1650" spc="40" dirty="0">
                <a:latin typeface="Calibri"/>
                <a:cs typeface="Calibri"/>
              </a:rPr>
              <a:t>lavori </a:t>
            </a:r>
            <a:r>
              <a:rPr sz="1650" spc="20" dirty="0">
                <a:latin typeface="Calibri"/>
                <a:cs typeface="Calibri"/>
              </a:rPr>
              <a:t>in </a:t>
            </a:r>
            <a:r>
              <a:rPr sz="1650" spc="70" dirty="0">
                <a:latin typeface="Calibri"/>
                <a:cs typeface="Calibri"/>
              </a:rPr>
              <a:t>modo </a:t>
            </a:r>
            <a:r>
              <a:rPr sz="1650" spc="40" dirty="0">
                <a:latin typeface="Calibri"/>
                <a:cs typeface="Calibri"/>
              </a:rPr>
              <a:t>isolato </a:t>
            </a:r>
            <a:r>
              <a:rPr sz="1650" spc="50" dirty="0">
                <a:latin typeface="Calibri"/>
                <a:cs typeface="Calibri"/>
              </a:rPr>
              <a:t>dal </a:t>
            </a:r>
            <a:r>
              <a:rPr sz="1650" spc="60" dirty="0">
                <a:latin typeface="Calibri"/>
                <a:cs typeface="Calibri"/>
              </a:rPr>
              <a:t>gruppo. </a:t>
            </a:r>
            <a:r>
              <a:rPr sz="1650" spc="30" dirty="0">
                <a:latin typeface="Calibri"/>
                <a:cs typeface="Calibri"/>
              </a:rPr>
              <a:t>Verifica </a:t>
            </a:r>
            <a:r>
              <a:rPr sz="1650" spc="20" dirty="0">
                <a:latin typeface="Calibri"/>
                <a:cs typeface="Calibri"/>
              </a:rPr>
              <a:t>in </a:t>
            </a:r>
            <a:r>
              <a:rPr sz="1650" spc="40" dirty="0">
                <a:latin typeface="Calibri"/>
                <a:cs typeface="Calibri"/>
              </a:rPr>
              <a:t>itinere </a:t>
            </a:r>
            <a:r>
              <a:rPr sz="1650" spc="20" dirty="0">
                <a:latin typeface="Calibri"/>
                <a:cs typeface="Calibri"/>
              </a:rPr>
              <a:t>la </a:t>
            </a:r>
            <a:r>
              <a:rPr sz="1650" spc="50" dirty="0">
                <a:latin typeface="Calibri"/>
                <a:cs typeface="Calibri"/>
              </a:rPr>
              <a:t>coerenza  del </a:t>
            </a:r>
            <a:r>
              <a:rPr sz="1650" spc="35" dirty="0">
                <a:latin typeface="Calibri"/>
                <a:cs typeface="Calibri"/>
              </a:rPr>
              <a:t>lavoro </a:t>
            </a:r>
            <a:r>
              <a:rPr sz="1650" spc="20" dirty="0">
                <a:latin typeface="Calibri"/>
                <a:cs typeface="Calibri"/>
              </a:rPr>
              <a:t>in </a:t>
            </a:r>
            <a:r>
              <a:rPr sz="1650" spc="50" dirty="0">
                <a:latin typeface="Calibri"/>
                <a:cs typeface="Calibri"/>
              </a:rPr>
              <a:t>relazione </a:t>
            </a:r>
            <a:r>
              <a:rPr sz="1650" spc="40" dirty="0">
                <a:latin typeface="Calibri"/>
                <a:cs typeface="Calibri"/>
              </a:rPr>
              <a:t>agli </a:t>
            </a:r>
            <a:r>
              <a:rPr sz="1650" spc="45" dirty="0">
                <a:latin typeface="Calibri"/>
                <a:cs typeface="Calibri"/>
              </a:rPr>
              <a:t>obiettivi </a:t>
            </a:r>
            <a:r>
              <a:rPr sz="1650" spc="35" dirty="0">
                <a:latin typeface="Calibri"/>
                <a:cs typeface="Calibri"/>
              </a:rPr>
              <a:t>stabiliti. </a:t>
            </a:r>
            <a:r>
              <a:rPr sz="1650" spc="55" dirty="0">
                <a:latin typeface="Calibri"/>
                <a:cs typeface="Calibri"/>
              </a:rPr>
              <a:t>Rappresenta </a:t>
            </a:r>
            <a:r>
              <a:rPr sz="1650" spc="15" dirty="0">
                <a:latin typeface="Calibri"/>
                <a:cs typeface="Calibri"/>
              </a:rPr>
              <a:t>il </a:t>
            </a:r>
            <a:r>
              <a:rPr sz="1650" spc="60" dirty="0">
                <a:latin typeface="Calibri"/>
                <a:cs typeface="Calibri"/>
              </a:rPr>
              <a:t>gruppo </a:t>
            </a:r>
            <a:r>
              <a:rPr sz="1650" spc="45" dirty="0">
                <a:latin typeface="Calibri"/>
                <a:cs typeface="Calibri"/>
              </a:rPr>
              <a:t>nell’interazione </a:t>
            </a:r>
            <a:r>
              <a:rPr sz="1650" spc="40" dirty="0">
                <a:latin typeface="Calibri"/>
                <a:cs typeface="Calibri"/>
              </a:rPr>
              <a:t>con  </a:t>
            </a:r>
            <a:r>
              <a:rPr sz="1650" spc="55" dirty="0">
                <a:latin typeface="Calibri"/>
                <a:cs typeface="Calibri"/>
              </a:rPr>
              <a:t>l’insegnante-animatore;</a:t>
            </a:r>
            <a:endParaRPr sz="1650">
              <a:latin typeface="Calibri"/>
              <a:cs typeface="Calibri"/>
            </a:endParaRPr>
          </a:p>
          <a:p>
            <a:pPr marL="12700" marR="1438910">
              <a:lnSpc>
                <a:spcPct val="126299"/>
              </a:lnSpc>
              <a:spcBef>
                <a:spcPts val="1510"/>
              </a:spcBef>
            </a:pPr>
            <a:r>
              <a:rPr sz="1650" b="1" spc="45" dirty="0">
                <a:latin typeface="Calibri"/>
                <a:cs typeface="Calibri"/>
              </a:rPr>
              <a:t>Relatore</a:t>
            </a:r>
            <a:r>
              <a:rPr sz="1650" spc="45" dirty="0">
                <a:latin typeface="Calibri"/>
                <a:cs typeface="Calibri"/>
              </a:rPr>
              <a:t>: </a:t>
            </a:r>
            <a:r>
              <a:rPr sz="1650" spc="40" dirty="0">
                <a:latin typeface="Calibri"/>
                <a:cs typeface="Calibri"/>
              </a:rPr>
              <a:t>organizza </a:t>
            </a:r>
            <a:r>
              <a:rPr sz="1650" spc="20" dirty="0">
                <a:latin typeface="Calibri"/>
                <a:cs typeface="Calibri"/>
              </a:rPr>
              <a:t>la </a:t>
            </a:r>
            <a:r>
              <a:rPr sz="1650" spc="55" dirty="0">
                <a:latin typeface="Calibri"/>
                <a:cs typeface="Calibri"/>
              </a:rPr>
              <a:t>presentazione </a:t>
            </a:r>
            <a:r>
              <a:rPr sz="1650" spc="50" dirty="0">
                <a:latin typeface="Calibri"/>
                <a:cs typeface="Calibri"/>
              </a:rPr>
              <a:t>del </a:t>
            </a:r>
            <a:r>
              <a:rPr sz="1650" spc="60" dirty="0">
                <a:latin typeface="Calibri"/>
                <a:cs typeface="Calibri"/>
              </a:rPr>
              <a:t>gruppo </a:t>
            </a:r>
            <a:r>
              <a:rPr sz="1650" spc="5" dirty="0">
                <a:latin typeface="Calibri"/>
                <a:cs typeface="Calibri"/>
              </a:rPr>
              <a:t>e </a:t>
            </a:r>
            <a:r>
              <a:rPr sz="1650" spc="50" dirty="0">
                <a:latin typeface="Calibri"/>
                <a:cs typeface="Calibri"/>
              </a:rPr>
              <a:t>del </a:t>
            </a:r>
            <a:r>
              <a:rPr sz="1650" spc="35" dirty="0">
                <a:latin typeface="Calibri"/>
                <a:cs typeface="Calibri"/>
              </a:rPr>
              <a:t>lavoro </a:t>
            </a:r>
            <a:r>
              <a:rPr sz="1650" spc="40" dirty="0">
                <a:latin typeface="Calibri"/>
                <a:cs typeface="Calibri"/>
              </a:rPr>
              <a:t>svolto. </a:t>
            </a:r>
            <a:r>
              <a:rPr sz="1650" spc="60" dirty="0">
                <a:latin typeface="Calibri"/>
                <a:cs typeface="Calibri"/>
              </a:rPr>
              <a:t>Si  </a:t>
            </a:r>
            <a:r>
              <a:rPr sz="1650" spc="45" dirty="0">
                <a:latin typeface="Calibri"/>
                <a:cs typeface="Calibri"/>
              </a:rPr>
              <a:t>assicura</a:t>
            </a:r>
            <a:r>
              <a:rPr sz="1650" spc="100" dirty="0">
                <a:latin typeface="Calibri"/>
                <a:cs typeface="Calibri"/>
              </a:rPr>
              <a:t> </a:t>
            </a:r>
            <a:r>
              <a:rPr sz="1650" spc="50" dirty="0">
                <a:latin typeface="Calibri"/>
                <a:cs typeface="Calibri"/>
              </a:rPr>
              <a:t>che</a:t>
            </a:r>
            <a:r>
              <a:rPr sz="1650" spc="105" dirty="0">
                <a:latin typeface="Calibri"/>
                <a:cs typeface="Calibri"/>
              </a:rPr>
              <a:t> </a:t>
            </a:r>
            <a:r>
              <a:rPr sz="1650" spc="15" dirty="0">
                <a:latin typeface="Calibri"/>
                <a:cs typeface="Calibri"/>
              </a:rPr>
              <a:t>il</a:t>
            </a:r>
            <a:r>
              <a:rPr sz="1650" spc="65" dirty="0">
                <a:latin typeface="Calibri"/>
                <a:cs typeface="Calibri"/>
              </a:rPr>
              <a:t> </a:t>
            </a:r>
            <a:r>
              <a:rPr sz="1650" spc="60" dirty="0">
                <a:latin typeface="Calibri"/>
                <a:cs typeface="Calibri"/>
              </a:rPr>
              <a:t>gruppo</a:t>
            </a:r>
            <a:r>
              <a:rPr sz="1650" spc="110" dirty="0">
                <a:latin typeface="Calibri"/>
                <a:cs typeface="Calibri"/>
              </a:rPr>
              <a:t> </a:t>
            </a:r>
            <a:r>
              <a:rPr sz="1650" spc="40" dirty="0">
                <a:latin typeface="Calibri"/>
                <a:cs typeface="Calibri"/>
              </a:rPr>
              <a:t>rispetti</a:t>
            </a:r>
            <a:r>
              <a:rPr sz="1650" spc="70" dirty="0">
                <a:latin typeface="Calibri"/>
                <a:cs typeface="Calibri"/>
              </a:rPr>
              <a:t> </a:t>
            </a:r>
            <a:r>
              <a:rPr sz="1650" dirty="0">
                <a:latin typeface="Calibri"/>
                <a:cs typeface="Calibri"/>
              </a:rPr>
              <a:t>i</a:t>
            </a:r>
            <a:r>
              <a:rPr sz="1650" spc="65" dirty="0">
                <a:latin typeface="Calibri"/>
                <a:cs typeface="Calibri"/>
              </a:rPr>
              <a:t> </a:t>
            </a:r>
            <a:r>
              <a:rPr sz="1650" spc="60" dirty="0">
                <a:latin typeface="Calibri"/>
                <a:cs typeface="Calibri"/>
              </a:rPr>
              <a:t>tempi</a:t>
            </a:r>
            <a:r>
              <a:rPr sz="1650" spc="65" dirty="0">
                <a:latin typeface="Calibri"/>
                <a:cs typeface="Calibri"/>
              </a:rPr>
              <a:t> </a:t>
            </a:r>
            <a:r>
              <a:rPr sz="1650" spc="40" dirty="0">
                <a:latin typeface="Calibri"/>
                <a:cs typeface="Calibri"/>
              </a:rPr>
              <a:t>di</a:t>
            </a:r>
            <a:r>
              <a:rPr sz="1650" spc="65" dirty="0">
                <a:latin typeface="Calibri"/>
                <a:cs typeface="Calibri"/>
              </a:rPr>
              <a:t> </a:t>
            </a:r>
            <a:r>
              <a:rPr sz="1650" spc="35" dirty="0">
                <a:latin typeface="Calibri"/>
                <a:cs typeface="Calibri"/>
              </a:rPr>
              <a:t>lavoro</a:t>
            </a:r>
            <a:r>
              <a:rPr sz="1650" spc="110" dirty="0">
                <a:latin typeface="Calibri"/>
                <a:cs typeface="Calibri"/>
              </a:rPr>
              <a:t> </a:t>
            </a:r>
            <a:r>
              <a:rPr sz="1650" spc="5" dirty="0">
                <a:latin typeface="Calibri"/>
                <a:cs typeface="Calibri"/>
              </a:rPr>
              <a:t>e</a:t>
            </a:r>
            <a:r>
              <a:rPr sz="1650" spc="114" dirty="0">
                <a:latin typeface="Calibri"/>
                <a:cs typeface="Calibri"/>
              </a:rPr>
              <a:t> </a:t>
            </a:r>
            <a:r>
              <a:rPr sz="1650" spc="55" dirty="0">
                <a:latin typeface="Calibri"/>
                <a:cs typeface="Calibri"/>
              </a:rPr>
              <a:t>segua</a:t>
            </a:r>
            <a:r>
              <a:rPr sz="1650" spc="100" dirty="0">
                <a:latin typeface="Calibri"/>
                <a:cs typeface="Calibri"/>
              </a:rPr>
              <a:t> </a:t>
            </a:r>
            <a:r>
              <a:rPr sz="1650" spc="15" dirty="0">
                <a:latin typeface="Calibri"/>
                <a:cs typeface="Calibri"/>
              </a:rPr>
              <a:t>il</a:t>
            </a:r>
            <a:r>
              <a:rPr sz="1650" spc="65" dirty="0">
                <a:latin typeface="Calibri"/>
                <a:cs typeface="Calibri"/>
              </a:rPr>
              <a:t> </a:t>
            </a:r>
            <a:r>
              <a:rPr sz="1650" spc="50" dirty="0">
                <a:latin typeface="Calibri"/>
                <a:cs typeface="Calibri"/>
              </a:rPr>
              <a:t>piano</a:t>
            </a:r>
            <a:r>
              <a:rPr sz="1650" spc="110" dirty="0">
                <a:latin typeface="Calibri"/>
                <a:cs typeface="Calibri"/>
              </a:rPr>
              <a:t> </a:t>
            </a:r>
            <a:r>
              <a:rPr sz="1650" spc="55" dirty="0">
                <a:latin typeface="Calibri"/>
                <a:cs typeface="Calibri"/>
              </a:rPr>
              <a:t>condiviso.</a:t>
            </a:r>
            <a:endParaRPr sz="1650">
              <a:latin typeface="Calibri"/>
              <a:cs typeface="Calibri"/>
            </a:endParaRPr>
          </a:p>
          <a:p>
            <a:pPr>
              <a:lnSpc>
                <a:spcPct val="100000"/>
              </a:lnSpc>
              <a:spcBef>
                <a:spcPts val="30"/>
              </a:spcBef>
            </a:pPr>
            <a:endParaRPr sz="1800">
              <a:latin typeface="Times New Roman"/>
              <a:cs typeface="Times New Roman"/>
            </a:endParaRPr>
          </a:p>
          <a:p>
            <a:pPr marL="12700" marR="5080">
              <a:lnSpc>
                <a:spcPct val="106100"/>
              </a:lnSpc>
            </a:pPr>
            <a:r>
              <a:rPr sz="1650" b="1" spc="55" dirty="0">
                <a:latin typeface="Calibri"/>
                <a:cs typeface="Calibri"/>
              </a:rPr>
              <a:t>Responsabile/i </a:t>
            </a:r>
            <a:r>
              <a:rPr sz="1650" b="1" spc="45" dirty="0">
                <a:latin typeface="Calibri"/>
                <a:cs typeface="Calibri"/>
              </a:rPr>
              <a:t>dei materiali</a:t>
            </a:r>
            <a:r>
              <a:rPr sz="1650" spc="45" dirty="0">
                <a:latin typeface="Calibri"/>
                <a:cs typeface="Calibri"/>
              </a:rPr>
              <a:t>: </a:t>
            </a:r>
            <a:r>
              <a:rPr sz="1650" spc="25" dirty="0">
                <a:latin typeface="Calibri"/>
                <a:cs typeface="Calibri"/>
              </a:rPr>
              <a:t>si </a:t>
            </a:r>
            <a:r>
              <a:rPr sz="1650" spc="45" dirty="0">
                <a:latin typeface="Calibri"/>
                <a:cs typeface="Calibri"/>
              </a:rPr>
              <a:t>assicura </a:t>
            </a:r>
            <a:r>
              <a:rPr sz="1650" spc="40" dirty="0">
                <a:latin typeface="Calibri"/>
                <a:cs typeface="Calibri"/>
              </a:rPr>
              <a:t>di </a:t>
            </a:r>
            <a:r>
              <a:rPr sz="1650" spc="45" dirty="0">
                <a:latin typeface="Calibri"/>
                <a:cs typeface="Calibri"/>
              </a:rPr>
              <a:t>reperire </a:t>
            </a:r>
            <a:r>
              <a:rPr sz="1650" spc="20" dirty="0">
                <a:latin typeface="Calibri"/>
                <a:cs typeface="Calibri"/>
              </a:rPr>
              <a:t>la </a:t>
            </a:r>
            <a:r>
              <a:rPr sz="1650" spc="60" dirty="0">
                <a:latin typeface="Calibri"/>
                <a:cs typeface="Calibri"/>
              </a:rPr>
              <a:t>documentazione </a:t>
            </a:r>
            <a:r>
              <a:rPr sz="1650" spc="5" dirty="0">
                <a:latin typeface="Calibri"/>
                <a:cs typeface="Calibri"/>
              </a:rPr>
              <a:t>e </a:t>
            </a:r>
            <a:r>
              <a:rPr sz="1650" dirty="0">
                <a:latin typeface="Calibri"/>
                <a:cs typeface="Calibri"/>
              </a:rPr>
              <a:t>i </a:t>
            </a:r>
            <a:r>
              <a:rPr sz="1650" spc="50" dirty="0">
                <a:latin typeface="Calibri"/>
                <a:cs typeface="Calibri"/>
              </a:rPr>
              <a:t>materiali  </a:t>
            </a:r>
            <a:r>
              <a:rPr sz="1650" spc="55" dirty="0">
                <a:latin typeface="Calibri"/>
                <a:cs typeface="Calibri"/>
              </a:rPr>
              <a:t>necessari </a:t>
            </a:r>
            <a:r>
              <a:rPr sz="1650" spc="50" dirty="0">
                <a:latin typeface="Calibri"/>
                <a:cs typeface="Calibri"/>
              </a:rPr>
              <a:t>per </a:t>
            </a:r>
            <a:r>
              <a:rPr sz="1650" spc="15" dirty="0">
                <a:latin typeface="Calibri"/>
                <a:cs typeface="Calibri"/>
              </a:rPr>
              <a:t>il </a:t>
            </a:r>
            <a:r>
              <a:rPr sz="1650" spc="35" dirty="0">
                <a:latin typeface="Calibri"/>
                <a:cs typeface="Calibri"/>
              </a:rPr>
              <a:t>lavoro </a:t>
            </a:r>
            <a:r>
              <a:rPr sz="1650" spc="50" dirty="0">
                <a:latin typeface="Calibri"/>
                <a:cs typeface="Calibri"/>
              </a:rPr>
              <a:t>cooperativo distribuendola </a:t>
            </a:r>
            <a:r>
              <a:rPr sz="1650" spc="35" dirty="0">
                <a:latin typeface="Calibri"/>
                <a:cs typeface="Calibri"/>
              </a:rPr>
              <a:t>ai vari</a:t>
            </a:r>
            <a:r>
              <a:rPr sz="1650" spc="390" dirty="0">
                <a:latin typeface="Calibri"/>
                <a:cs typeface="Calibri"/>
              </a:rPr>
              <a:t> </a:t>
            </a:r>
            <a:r>
              <a:rPr sz="1650" spc="60" dirty="0">
                <a:latin typeface="Calibri"/>
                <a:cs typeface="Calibri"/>
              </a:rPr>
              <a:t>componenti;</a:t>
            </a:r>
            <a:endParaRPr sz="1650">
              <a:latin typeface="Calibri"/>
              <a:cs typeface="Calibri"/>
            </a:endParaRPr>
          </a:p>
          <a:p>
            <a:pPr>
              <a:lnSpc>
                <a:spcPct val="100000"/>
              </a:lnSpc>
              <a:spcBef>
                <a:spcPts val="55"/>
              </a:spcBef>
            </a:pPr>
            <a:endParaRPr sz="1950">
              <a:latin typeface="Times New Roman"/>
              <a:cs typeface="Times New Roman"/>
            </a:endParaRPr>
          </a:p>
          <a:p>
            <a:pPr marL="12700" marR="3801745" algn="just">
              <a:lnSpc>
                <a:spcPct val="106100"/>
              </a:lnSpc>
            </a:pPr>
            <a:r>
              <a:rPr sz="1650" b="1" spc="55" dirty="0">
                <a:latin typeface="Calibri"/>
                <a:cs typeface="Calibri"/>
              </a:rPr>
              <a:t>Mediatore</a:t>
            </a:r>
            <a:r>
              <a:rPr sz="1650" spc="55" dirty="0">
                <a:latin typeface="Calibri"/>
                <a:cs typeface="Calibri"/>
              </a:rPr>
              <a:t>: </a:t>
            </a:r>
            <a:r>
              <a:rPr sz="1650" spc="45" dirty="0">
                <a:latin typeface="Calibri"/>
                <a:cs typeface="Calibri"/>
              </a:rPr>
              <a:t>garantisce </a:t>
            </a:r>
            <a:r>
              <a:rPr sz="1650" spc="50" dirty="0">
                <a:latin typeface="Calibri"/>
                <a:cs typeface="Calibri"/>
              </a:rPr>
              <a:t>relazioni </a:t>
            </a:r>
            <a:r>
              <a:rPr sz="1650" spc="45" dirty="0">
                <a:latin typeface="Calibri"/>
                <a:cs typeface="Calibri"/>
              </a:rPr>
              <a:t>positive  all’interno </a:t>
            </a:r>
            <a:r>
              <a:rPr sz="1650" spc="50" dirty="0">
                <a:latin typeface="Calibri"/>
                <a:cs typeface="Calibri"/>
              </a:rPr>
              <a:t>del </a:t>
            </a:r>
            <a:r>
              <a:rPr sz="1650" spc="60" dirty="0">
                <a:latin typeface="Calibri"/>
                <a:cs typeface="Calibri"/>
              </a:rPr>
              <a:t>gruppo </a:t>
            </a:r>
            <a:r>
              <a:rPr sz="1650" spc="5" dirty="0">
                <a:latin typeface="Calibri"/>
                <a:cs typeface="Calibri"/>
              </a:rPr>
              <a:t>e </a:t>
            </a:r>
            <a:r>
              <a:rPr sz="1650" spc="25" dirty="0">
                <a:latin typeface="Calibri"/>
                <a:cs typeface="Calibri"/>
              </a:rPr>
              <a:t>si </a:t>
            </a:r>
            <a:r>
              <a:rPr sz="1650" spc="45" dirty="0">
                <a:latin typeface="Calibri"/>
                <a:cs typeface="Calibri"/>
              </a:rPr>
              <a:t>assicura </a:t>
            </a:r>
            <a:r>
              <a:rPr sz="1650" spc="50" dirty="0">
                <a:latin typeface="Calibri"/>
                <a:cs typeface="Calibri"/>
              </a:rPr>
              <a:t>che </a:t>
            </a:r>
            <a:r>
              <a:rPr sz="1650" spc="30" dirty="0">
                <a:latin typeface="Calibri"/>
                <a:cs typeface="Calibri"/>
              </a:rPr>
              <a:t>ci </a:t>
            </a:r>
            <a:r>
              <a:rPr sz="1650" spc="25" dirty="0">
                <a:latin typeface="Calibri"/>
                <a:cs typeface="Calibri"/>
              </a:rPr>
              <a:t>sia  </a:t>
            </a:r>
            <a:r>
              <a:rPr sz="1650" spc="55" dirty="0">
                <a:latin typeface="Calibri"/>
                <a:cs typeface="Calibri"/>
              </a:rPr>
              <a:t>una </a:t>
            </a:r>
            <a:r>
              <a:rPr sz="1650" spc="45" dirty="0">
                <a:latin typeface="Calibri"/>
                <a:cs typeface="Calibri"/>
              </a:rPr>
              <a:t>atmosfera </a:t>
            </a:r>
            <a:r>
              <a:rPr sz="1650" spc="40" dirty="0">
                <a:latin typeface="Calibri"/>
                <a:cs typeface="Calibri"/>
              </a:rPr>
              <a:t>positiva </a:t>
            </a:r>
            <a:r>
              <a:rPr sz="1650" spc="60" dirty="0">
                <a:latin typeface="Calibri"/>
                <a:cs typeface="Calibri"/>
              </a:rPr>
              <a:t>intervenendo </a:t>
            </a:r>
            <a:r>
              <a:rPr sz="1650" spc="40" dirty="0">
                <a:latin typeface="Calibri"/>
                <a:cs typeface="Calibri"/>
              </a:rPr>
              <a:t>nella  </a:t>
            </a:r>
            <a:r>
              <a:rPr sz="1650" spc="50" dirty="0">
                <a:latin typeface="Calibri"/>
                <a:cs typeface="Calibri"/>
              </a:rPr>
              <a:t>gestione </a:t>
            </a:r>
            <a:r>
              <a:rPr sz="1650" spc="5" dirty="0">
                <a:latin typeface="Calibri"/>
                <a:cs typeface="Calibri"/>
              </a:rPr>
              <a:t>e </a:t>
            </a:r>
            <a:r>
              <a:rPr sz="1650" spc="50" dirty="0">
                <a:latin typeface="Calibri"/>
                <a:cs typeface="Calibri"/>
              </a:rPr>
              <a:t>risoluzione dei</a:t>
            </a:r>
            <a:r>
              <a:rPr sz="1650" spc="285" dirty="0">
                <a:latin typeface="Calibri"/>
                <a:cs typeface="Calibri"/>
              </a:rPr>
              <a:t> </a:t>
            </a:r>
            <a:r>
              <a:rPr sz="1650" spc="40" dirty="0">
                <a:latin typeface="Calibri"/>
                <a:cs typeface="Calibri"/>
              </a:rPr>
              <a:t>conflitti</a:t>
            </a:r>
            <a:endParaRPr sz="1650">
              <a:latin typeface="Calibri"/>
              <a:cs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41436" y="82550"/>
            <a:ext cx="6205855" cy="596900"/>
          </a:xfrm>
          <a:prstGeom prst="rect">
            <a:avLst/>
          </a:prstGeom>
        </p:spPr>
        <p:txBody>
          <a:bodyPr vert="horz" wrap="square" lIns="0" tIns="12700" rIns="0" bIns="0" rtlCol="0">
            <a:spAutoFit/>
          </a:bodyPr>
          <a:lstStyle/>
          <a:p>
            <a:pPr marL="12700">
              <a:lnSpc>
                <a:spcPct val="100000"/>
              </a:lnSpc>
              <a:spcBef>
                <a:spcPts val="100"/>
              </a:spcBef>
            </a:pPr>
            <a:r>
              <a:rPr sz="3750" spc="-35" dirty="0"/>
              <a:t>La </a:t>
            </a:r>
            <a:r>
              <a:rPr sz="3750" spc="-65" dirty="0"/>
              <a:t>revisione </a:t>
            </a:r>
            <a:r>
              <a:rPr sz="3750" spc="-50" dirty="0"/>
              <a:t>del </a:t>
            </a:r>
            <a:r>
              <a:rPr sz="3750" spc="-80" dirty="0"/>
              <a:t>lavoro </a:t>
            </a:r>
            <a:r>
              <a:rPr sz="3750" spc="-40" dirty="0"/>
              <a:t>di</a:t>
            </a:r>
            <a:r>
              <a:rPr sz="3750" spc="-290" dirty="0"/>
              <a:t> </a:t>
            </a:r>
            <a:r>
              <a:rPr sz="3750" spc="-60" dirty="0"/>
              <a:t>gruppo</a:t>
            </a:r>
            <a:endParaRPr sz="3750"/>
          </a:p>
        </p:txBody>
      </p:sp>
      <p:sp>
        <p:nvSpPr>
          <p:cNvPr id="3" name="object 3"/>
          <p:cNvSpPr/>
          <p:nvPr/>
        </p:nvSpPr>
        <p:spPr>
          <a:xfrm>
            <a:off x="5245100" y="3949700"/>
            <a:ext cx="3898900" cy="29083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54445" y="802217"/>
            <a:ext cx="8356600" cy="2730500"/>
          </a:xfrm>
          <a:prstGeom prst="rect">
            <a:avLst/>
          </a:prstGeom>
        </p:spPr>
        <p:txBody>
          <a:bodyPr vert="horz" wrap="square" lIns="0" tIns="11430" rIns="0" bIns="0" rtlCol="0">
            <a:spAutoFit/>
          </a:bodyPr>
          <a:lstStyle/>
          <a:p>
            <a:pPr marL="380365" marR="72390" indent="-342900" algn="just">
              <a:lnSpc>
                <a:spcPct val="101600"/>
              </a:lnSpc>
              <a:spcBef>
                <a:spcPts val="90"/>
              </a:spcBef>
              <a:buFont typeface="Arial"/>
              <a:buChar char="•"/>
              <a:tabLst>
                <a:tab pos="381000" algn="l"/>
              </a:tabLst>
            </a:pPr>
            <a:r>
              <a:rPr sz="2050" spc="-50" dirty="0">
                <a:latin typeface="Calibri"/>
                <a:cs typeface="Calibri"/>
              </a:rPr>
              <a:t>Tenendo </a:t>
            </a:r>
            <a:r>
              <a:rPr sz="2050" spc="-25" dirty="0">
                <a:latin typeface="Calibri"/>
                <a:cs typeface="Calibri"/>
              </a:rPr>
              <a:t>presenti </a:t>
            </a:r>
            <a:r>
              <a:rPr sz="2050" spc="-10" dirty="0">
                <a:latin typeface="Calibri"/>
                <a:cs typeface="Calibri"/>
              </a:rPr>
              <a:t>gli </a:t>
            </a:r>
            <a:r>
              <a:rPr sz="2050" spc="-25" dirty="0">
                <a:latin typeface="Calibri"/>
                <a:cs typeface="Calibri"/>
              </a:rPr>
              <a:t>obiettivi inizialmente </a:t>
            </a:r>
            <a:r>
              <a:rPr sz="2050" spc="-30" dirty="0">
                <a:latin typeface="Calibri"/>
                <a:cs typeface="Calibri"/>
              </a:rPr>
              <a:t>proposti, </a:t>
            </a:r>
            <a:r>
              <a:rPr sz="2050" spc="-5" dirty="0">
                <a:latin typeface="Calibri"/>
                <a:cs typeface="Calibri"/>
              </a:rPr>
              <a:t>il </a:t>
            </a:r>
            <a:r>
              <a:rPr sz="2050" spc="-20" dirty="0">
                <a:latin typeface="Calibri"/>
                <a:cs typeface="Calibri"/>
              </a:rPr>
              <a:t>gruppo riflette </a:t>
            </a:r>
            <a:r>
              <a:rPr sz="2050" dirty="0">
                <a:latin typeface="Calibri"/>
                <a:cs typeface="Calibri"/>
              </a:rPr>
              <a:t>su </a:t>
            </a:r>
            <a:r>
              <a:rPr sz="2050" spc="-5" dirty="0">
                <a:latin typeface="Calibri"/>
                <a:cs typeface="Calibri"/>
              </a:rPr>
              <a:t>ciò  </a:t>
            </a:r>
            <a:r>
              <a:rPr sz="2050" spc="-15" dirty="0">
                <a:latin typeface="Calibri"/>
                <a:cs typeface="Calibri"/>
              </a:rPr>
              <a:t>che</a:t>
            </a:r>
            <a:r>
              <a:rPr sz="2050" spc="-55" dirty="0">
                <a:latin typeface="Calibri"/>
                <a:cs typeface="Calibri"/>
              </a:rPr>
              <a:t> </a:t>
            </a:r>
            <a:r>
              <a:rPr sz="2050" spc="-10" dirty="0">
                <a:latin typeface="Calibri"/>
                <a:cs typeface="Calibri"/>
              </a:rPr>
              <a:t>ha</a:t>
            </a:r>
            <a:r>
              <a:rPr sz="2050" spc="-50" dirty="0">
                <a:latin typeface="Calibri"/>
                <a:cs typeface="Calibri"/>
              </a:rPr>
              <a:t> </a:t>
            </a:r>
            <a:r>
              <a:rPr sz="2050" spc="-25" dirty="0">
                <a:latin typeface="Calibri"/>
                <a:cs typeface="Calibri"/>
              </a:rPr>
              <a:t>funzionato</a:t>
            </a:r>
            <a:r>
              <a:rPr sz="2050" spc="-60" dirty="0">
                <a:latin typeface="Calibri"/>
                <a:cs typeface="Calibri"/>
              </a:rPr>
              <a:t> </a:t>
            </a:r>
            <a:r>
              <a:rPr sz="2050" spc="-15" dirty="0">
                <a:latin typeface="Calibri"/>
                <a:cs typeface="Calibri"/>
              </a:rPr>
              <a:t>nella</a:t>
            </a:r>
            <a:r>
              <a:rPr sz="2050" spc="-50" dirty="0">
                <a:latin typeface="Calibri"/>
                <a:cs typeface="Calibri"/>
              </a:rPr>
              <a:t> </a:t>
            </a:r>
            <a:r>
              <a:rPr sz="2050" spc="-25" dirty="0">
                <a:latin typeface="Calibri"/>
                <a:cs typeface="Calibri"/>
              </a:rPr>
              <a:t>direzione</a:t>
            </a:r>
            <a:r>
              <a:rPr sz="2050" spc="-50" dirty="0">
                <a:latin typeface="Calibri"/>
                <a:cs typeface="Calibri"/>
              </a:rPr>
              <a:t> </a:t>
            </a:r>
            <a:r>
              <a:rPr sz="2050" spc="-10" dirty="0">
                <a:latin typeface="Calibri"/>
                <a:cs typeface="Calibri"/>
              </a:rPr>
              <a:t>di</a:t>
            </a:r>
            <a:r>
              <a:rPr sz="2050" spc="-30" dirty="0">
                <a:latin typeface="Calibri"/>
                <a:cs typeface="Calibri"/>
              </a:rPr>
              <a:t> </a:t>
            </a:r>
            <a:r>
              <a:rPr sz="2050" spc="-15" dirty="0">
                <a:latin typeface="Calibri"/>
                <a:cs typeface="Calibri"/>
              </a:rPr>
              <a:t>essi</a:t>
            </a:r>
            <a:r>
              <a:rPr sz="2050" spc="-35" dirty="0">
                <a:latin typeface="Calibri"/>
                <a:cs typeface="Calibri"/>
              </a:rPr>
              <a:t> </a:t>
            </a:r>
            <a:r>
              <a:rPr sz="2050" spc="15" dirty="0">
                <a:latin typeface="Calibri"/>
                <a:cs typeface="Calibri"/>
              </a:rPr>
              <a:t>e</a:t>
            </a:r>
            <a:r>
              <a:rPr sz="2050" spc="-45" dirty="0">
                <a:latin typeface="Calibri"/>
                <a:cs typeface="Calibri"/>
              </a:rPr>
              <a:t> </a:t>
            </a:r>
            <a:r>
              <a:rPr sz="2050" spc="-5" dirty="0">
                <a:latin typeface="Calibri"/>
                <a:cs typeface="Calibri"/>
              </a:rPr>
              <a:t>ciò</a:t>
            </a:r>
            <a:r>
              <a:rPr sz="2050" spc="-65" dirty="0">
                <a:latin typeface="Calibri"/>
                <a:cs typeface="Calibri"/>
              </a:rPr>
              <a:t> </a:t>
            </a:r>
            <a:r>
              <a:rPr sz="2050" spc="-15" dirty="0">
                <a:latin typeface="Calibri"/>
                <a:cs typeface="Calibri"/>
              </a:rPr>
              <a:t>che</a:t>
            </a:r>
            <a:r>
              <a:rPr sz="2050" spc="-50" dirty="0">
                <a:latin typeface="Calibri"/>
                <a:cs typeface="Calibri"/>
              </a:rPr>
              <a:t> </a:t>
            </a:r>
            <a:r>
              <a:rPr sz="2050" spc="-25" dirty="0">
                <a:latin typeface="Calibri"/>
                <a:cs typeface="Calibri"/>
              </a:rPr>
              <a:t>invece</a:t>
            </a:r>
            <a:r>
              <a:rPr sz="2050" spc="-55" dirty="0">
                <a:latin typeface="Calibri"/>
                <a:cs typeface="Calibri"/>
              </a:rPr>
              <a:t> </a:t>
            </a:r>
            <a:r>
              <a:rPr sz="2050" spc="-15" dirty="0">
                <a:latin typeface="Calibri"/>
                <a:cs typeface="Calibri"/>
              </a:rPr>
              <a:t>non</a:t>
            </a:r>
            <a:r>
              <a:rPr sz="2050" spc="-60" dirty="0">
                <a:latin typeface="Calibri"/>
                <a:cs typeface="Calibri"/>
              </a:rPr>
              <a:t> </a:t>
            </a:r>
            <a:r>
              <a:rPr sz="2050" spc="-10" dirty="0">
                <a:latin typeface="Calibri"/>
                <a:cs typeface="Calibri"/>
              </a:rPr>
              <a:t>ha</a:t>
            </a:r>
            <a:r>
              <a:rPr sz="2050" spc="-45" dirty="0">
                <a:latin typeface="Calibri"/>
                <a:cs typeface="Calibri"/>
              </a:rPr>
              <a:t> </a:t>
            </a:r>
            <a:r>
              <a:rPr sz="2050" spc="-25" dirty="0">
                <a:latin typeface="Calibri"/>
                <a:cs typeface="Calibri"/>
              </a:rPr>
              <a:t>funzionato;</a:t>
            </a:r>
            <a:endParaRPr sz="2050">
              <a:latin typeface="Calibri"/>
              <a:cs typeface="Calibri"/>
            </a:endParaRPr>
          </a:p>
          <a:p>
            <a:pPr marL="380365" indent="-343535" algn="just">
              <a:lnSpc>
                <a:spcPct val="100000"/>
              </a:lnSpc>
              <a:spcBef>
                <a:spcPts val="440"/>
              </a:spcBef>
              <a:buFont typeface="Arial"/>
              <a:buChar char="•"/>
              <a:tabLst>
                <a:tab pos="381000" algn="l"/>
              </a:tabLst>
            </a:pPr>
            <a:r>
              <a:rPr sz="2050" spc="-20" dirty="0">
                <a:latin typeface="Calibri"/>
                <a:cs typeface="Calibri"/>
              </a:rPr>
              <a:t>Quali </a:t>
            </a:r>
            <a:r>
              <a:rPr sz="2050" spc="-30" dirty="0">
                <a:latin typeface="Calibri"/>
                <a:cs typeface="Calibri"/>
              </a:rPr>
              <a:t>comportamenti </a:t>
            </a:r>
            <a:r>
              <a:rPr sz="2050" spc="-15" dirty="0">
                <a:latin typeface="Calibri"/>
                <a:cs typeface="Calibri"/>
              </a:rPr>
              <a:t>dei </a:t>
            </a:r>
            <a:r>
              <a:rPr sz="2050" spc="-25" dirty="0">
                <a:latin typeface="Calibri"/>
                <a:cs typeface="Calibri"/>
              </a:rPr>
              <a:t>membri </a:t>
            </a:r>
            <a:r>
              <a:rPr sz="2050" spc="-15" dirty="0">
                <a:latin typeface="Calibri"/>
                <a:cs typeface="Calibri"/>
              </a:rPr>
              <a:t>sono </a:t>
            </a:r>
            <a:r>
              <a:rPr sz="2050" spc="-20" dirty="0">
                <a:latin typeface="Calibri"/>
                <a:cs typeface="Calibri"/>
              </a:rPr>
              <a:t>risultati </a:t>
            </a:r>
            <a:r>
              <a:rPr sz="2050" spc="-15" dirty="0">
                <a:latin typeface="Calibri"/>
                <a:cs typeface="Calibri"/>
              </a:rPr>
              <a:t>utili </a:t>
            </a:r>
            <a:r>
              <a:rPr sz="2050" spc="15" dirty="0">
                <a:latin typeface="Calibri"/>
                <a:cs typeface="Calibri"/>
              </a:rPr>
              <a:t>e </a:t>
            </a:r>
            <a:r>
              <a:rPr sz="2050" spc="-20" dirty="0">
                <a:latin typeface="Calibri"/>
                <a:cs typeface="Calibri"/>
              </a:rPr>
              <a:t>quali</a:t>
            </a:r>
            <a:r>
              <a:rPr sz="2050" spc="-215" dirty="0">
                <a:latin typeface="Calibri"/>
                <a:cs typeface="Calibri"/>
              </a:rPr>
              <a:t> </a:t>
            </a:r>
            <a:r>
              <a:rPr sz="2050" spc="-20" dirty="0">
                <a:latin typeface="Calibri"/>
                <a:cs typeface="Calibri"/>
              </a:rPr>
              <a:t>no;</a:t>
            </a:r>
            <a:endParaRPr sz="2050">
              <a:latin typeface="Calibri"/>
              <a:cs typeface="Calibri"/>
            </a:endParaRPr>
          </a:p>
          <a:p>
            <a:pPr marL="380365" marR="74295" indent="-342900" algn="just">
              <a:lnSpc>
                <a:spcPts val="2000"/>
              </a:lnSpc>
              <a:spcBef>
                <a:spcPts val="990"/>
              </a:spcBef>
              <a:buFont typeface="Arial"/>
              <a:buChar char="•"/>
              <a:tabLst>
                <a:tab pos="381000" algn="l"/>
              </a:tabLst>
            </a:pPr>
            <a:r>
              <a:rPr sz="2050" spc="-25" dirty="0">
                <a:latin typeface="Calibri"/>
                <a:cs typeface="Calibri"/>
              </a:rPr>
              <a:t>Individuazione </a:t>
            </a:r>
            <a:r>
              <a:rPr sz="2050" spc="-10" dirty="0">
                <a:latin typeface="Calibri"/>
                <a:cs typeface="Calibri"/>
              </a:rPr>
              <a:t>di </a:t>
            </a:r>
            <a:r>
              <a:rPr sz="2050" spc="-30" dirty="0">
                <a:latin typeface="Calibri"/>
                <a:cs typeface="Calibri"/>
              </a:rPr>
              <a:t>strategie </a:t>
            </a:r>
            <a:r>
              <a:rPr sz="2050" spc="-15" dirty="0">
                <a:latin typeface="Calibri"/>
                <a:cs typeface="Calibri"/>
              </a:rPr>
              <a:t>per </a:t>
            </a:r>
            <a:r>
              <a:rPr sz="2050" dirty="0">
                <a:latin typeface="Calibri"/>
                <a:cs typeface="Calibri"/>
              </a:rPr>
              <a:t>la </a:t>
            </a:r>
            <a:r>
              <a:rPr sz="2050" spc="-20" dirty="0">
                <a:latin typeface="Calibri"/>
                <a:cs typeface="Calibri"/>
              </a:rPr>
              <a:t>risoluzione degli </a:t>
            </a:r>
            <a:r>
              <a:rPr sz="2050" spc="-25" dirty="0">
                <a:latin typeface="Calibri"/>
                <a:cs typeface="Calibri"/>
              </a:rPr>
              <a:t>eventuali </a:t>
            </a:r>
            <a:r>
              <a:rPr sz="2050" spc="-30" dirty="0">
                <a:latin typeface="Calibri"/>
                <a:cs typeface="Calibri"/>
              </a:rPr>
              <a:t>problemi </a:t>
            </a:r>
            <a:r>
              <a:rPr sz="2050" spc="15" dirty="0">
                <a:latin typeface="Calibri"/>
                <a:cs typeface="Calibri"/>
              </a:rPr>
              <a:t>e  </a:t>
            </a:r>
            <a:r>
              <a:rPr sz="2050" spc="-15" dirty="0">
                <a:latin typeface="Calibri"/>
                <a:cs typeface="Calibri"/>
              </a:rPr>
              <a:t>criticità </a:t>
            </a:r>
            <a:r>
              <a:rPr sz="2050" spc="-10" dirty="0">
                <a:latin typeface="Calibri"/>
                <a:cs typeface="Calibri"/>
              </a:rPr>
              <a:t>di </a:t>
            </a:r>
            <a:r>
              <a:rPr sz="2050" spc="-25" dirty="0">
                <a:latin typeface="Calibri"/>
                <a:cs typeface="Calibri"/>
              </a:rPr>
              <a:t>funzionamento </a:t>
            </a:r>
            <a:r>
              <a:rPr sz="2050" spc="-15" dirty="0">
                <a:latin typeface="Calibri"/>
                <a:cs typeface="Calibri"/>
              </a:rPr>
              <a:t>del</a:t>
            </a:r>
            <a:r>
              <a:rPr sz="2050" spc="-130" dirty="0">
                <a:latin typeface="Calibri"/>
                <a:cs typeface="Calibri"/>
              </a:rPr>
              <a:t> </a:t>
            </a:r>
            <a:r>
              <a:rPr sz="2050" spc="-25" dirty="0">
                <a:latin typeface="Calibri"/>
                <a:cs typeface="Calibri"/>
              </a:rPr>
              <a:t>gruppo;</a:t>
            </a:r>
            <a:endParaRPr sz="2050">
              <a:latin typeface="Calibri"/>
              <a:cs typeface="Calibri"/>
            </a:endParaRPr>
          </a:p>
          <a:p>
            <a:pPr marL="355600" marR="5080" indent="-342900" algn="just">
              <a:lnSpc>
                <a:spcPct val="101600"/>
              </a:lnSpc>
              <a:spcBef>
                <a:spcPts val="915"/>
              </a:spcBef>
              <a:buFont typeface="Arial"/>
              <a:buChar char="•"/>
              <a:tabLst>
                <a:tab pos="355600" algn="l"/>
              </a:tabLst>
            </a:pPr>
            <a:r>
              <a:rPr sz="2050" spc="-25" dirty="0">
                <a:latin typeface="Calibri"/>
                <a:cs typeface="Calibri"/>
              </a:rPr>
              <a:t>Per migliorare </a:t>
            </a:r>
            <a:r>
              <a:rPr sz="2050" spc="-30" dirty="0">
                <a:latin typeface="Calibri"/>
                <a:cs typeface="Calibri"/>
              </a:rPr>
              <a:t>progressivamente </a:t>
            </a:r>
            <a:r>
              <a:rPr sz="2050" spc="-5" dirty="0">
                <a:latin typeface="Calibri"/>
                <a:cs typeface="Calibri"/>
              </a:rPr>
              <a:t>il </a:t>
            </a:r>
            <a:r>
              <a:rPr sz="2050" spc="-25" dirty="0">
                <a:latin typeface="Calibri"/>
                <a:cs typeface="Calibri"/>
              </a:rPr>
              <a:t>processo </a:t>
            </a:r>
            <a:r>
              <a:rPr sz="2050" spc="-10" dirty="0">
                <a:latin typeface="Calibri"/>
                <a:cs typeface="Calibri"/>
              </a:rPr>
              <a:t>di </a:t>
            </a:r>
            <a:r>
              <a:rPr sz="2050" spc="-30" dirty="0">
                <a:latin typeface="Calibri"/>
                <a:cs typeface="Calibri"/>
              </a:rPr>
              <a:t>apprendimento </a:t>
            </a:r>
            <a:r>
              <a:rPr sz="2050" spc="15" dirty="0">
                <a:latin typeface="Calibri"/>
                <a:cs typeface="Calibri"/>
              </a:rPr>
              <a:t>è </a:t>
            </a:r>
            <a:r>
              <a:rPr sz="2050" spc="-20" dirty="0">
                <a:latin typeface="Calibri"/>
                <a:cs typeface="Calibri"/>
              </a:rPr>
              <a:t>necessario  </a:t>
            </a:r>
            <a:r>
              <a:rPr sz="2050" spc="-25" dirty="0">
                <a:latin typeface="Calibri"/>
                <a:cs typeface="Calibri"/>
              </a:rPr>
              <a:t>analizzare </a:t>
            </a:r>
            <a:r>
              <a:rPr sz="2050" dirty="0">
                <a:latin typeface="Calibri"/>
                <a:cs typeface="Calibri"/>
              </a:rPr>
              <a:t>le </a:t>
            </a:r>
            <a:r>
              <a:rPr sz="2050" spc="-25" dirty="0">
                <a:latin typeface="Calibri"/>
                <a:cs typeface="Calibri"/>
              </a:rPr>
              <a:t>modalità </a:t>
            </a:r>
            <a:r>
              <a:rPr sz="2050" spc="-10" dirty="0">
                <a:latin typeface="Calibri"/>
                <a:cs typeface="Calibri"/>
              </a:rPr>
              <a:t>di </a:t>
            </a:r>
            <a:r>
              <a:rPr sz="2050" spc="-30" dirty="0">
                <a:latin typeface="Calibri"/>
                <a:cs typeface="Calibri"/>
              </a:rPr>
              <a:t>lavoro </a:t>
            </a:r>
            <a:r>
              <a:rPr sz="2050" spc="-25" dirty="0">
                <a:latin typeface="Calibri"/>
                <a:cs typeface="Calibri"/>
              </a:rPr>
              <a:t>collettivo </a:t>
            </a:r>
            <a:r>
              <a:rPr sz="2050" spc="-15" dirty="0">
                <a:latin typeface="Calibri"/>
                <a:cs typeface="Calibri"/>
              </a:rPr>
              <a:t>del </a:t>
            </a:r>
            <a:r>
              <a:rPr sz="2050" spc="-20" dirty="0">
                <a:latin typeface="Calibri"/>
                <a:cs typeface="Calibri"/>
              </a:rPr>
              <a:t>gruppo </a:t>
            </a:r>
            <a:r>
              <a:rPr sz="2050" spc="15" dirty="0">
                <a:latin typeface="Calibri"/>
                <a:cs typeface="Calibri"/>
              </a:rPr>
              <a:t>e </a:t>
            </a:r>
            <a:r>
              <a:rPr sz="2050" dirty="0">
                <a:latin typeface="Calibri"/>
                <a:cs typeface="Calibri"/>
              </a:rPr>
              <a:t>le </a:t>
            </a:r>
            <a:r>
              <a:rPr sz="2050" spc="-20" dirty="0">
                <a:latin typeface="Calibri"/>
                <a:cs typeface="Calibri"/>
              </a:rPr>
              <a:t>possibilità </a:t>
            </a:r>
            <a:r>
              <a:rPr sz="2050" spc="-35" dirty="0">
                <a:latin typeface="Calibri"/>
                <a:cs typeface="Calibri"/>
              </a:rPr>
              <a:t>di  </a:t>
            </a:r>
            <a:r>
              <a:rPr sz="2050" spc="-25" dirty="0">
                <a:latin typeface="Calibri"/>
                <a:cs typeface="Calibri"/>
              </a:rPr>
              <a:t>migliorarne</a:t>
            </a:r>
            <a:r>
              <a:rPr sz="2050" spc="-60" dirty="0">
                <a:latin typeface="Calibri"/>
                <a:cs typeface="Calibri"/>
              </a:rPr>
              <a:t> </a:t>
            </a:r>
            <a:r>
              <a:rPr sz="2050" spc="-35" dirty="0">
                <a:latin typeface="Calibri"/>
                <a:cs typeface="Calibri"/>
              </a:rPr>
              <a:t>l’efficacia</a:t>
            </a:r>
            <a:endParaRPr sz="2050">
              <a:latin typeface="Calibri"/>
              <a:cs typeface="Calibri"/>
            </a:endParaRPr>
          </a:p>
        </p:txBody>
      </p:sp>
      <p:sp>
        <p:nvSpPr>
          <p:cNvPr id="5" name="object 5"/>
          <p:cNvSpPr txBox="1"/>
          <p:nvPr/>
        </p:nvSpPr>
        <p:spPr>
          <a:xfrm>
            <a:off x="95274" y="4551375"/>
            <a:ext cx="4903470" cy="831215"/>
          </a:xfrm>
          <a:prstGeom prst="rect">
            <a:avLst/>
          </a:prstGeom>
          <a:ln w="52916">
            <a:solidFill>
              <a:srgbClr val="FF0000"/>
            </a:solidFill>
          </a:ln>
        </p:spPr>
        <p:txBody>
          <a:bodyPr vert="horz" wrap="square" lIns="0" tIns="17780" rIns="0" bIns="0" rtlCol="0">
            <a:spAutoFit/>
          </a:bodyPr>
          <a:lstStyle/>
          <a:p>
            <a:pPr marL="145415" marR="127000" indent="380365">
              <a:lnSpc>
                <a:spcPts val="2900"/>
              </a:lnSpc>
              <a:spcBef>
                <a:spcPts val="140"/>
              </a:spcBef>
            </a:pPr>
            <a:r>
              <a:rPr sz="2500" b="1" spc="-50" dirty="0">
                <a:latin typeface="Calibri"/>
                <a:cs typeface="Calibri"/>
              </a:rPr>
              <a:t>Controllare </a:t>
            </a:r>
            <a:r>
              <a:rPr sz="2500" b="1" dirty="0">
                <a:latin typeface="Calibri"/>
                <a:cs typeface="Calibri"/>
              </a:rPr>
              <a:t>e </a:t>
            </a:r>
            <a:r>
              <a:rPr sz="2500" b="1" spc="-50" dirty="0">
                <a:latin typeface="Calibri"/>
                <a:cs typeface="Calibri"/>
              </a:rPr>
              <a:t>valutare </a:t>
            </a:r>
            <a:r>
              <a:rPr sz="2500" b="1" spc="-45" dirty="0">
                <a:latin typeface="Calibri"/>
                <a:cs typeface="Calibri"/>
              </a:rPr>
              <a:t>processi  </a:t>
            </a:r>
            <a:r>
              <a:rPr sz="2500" b="1" spc="-40" dirty="0">
                <a:latin typeface="Calibri"/>
                <a:cs typeface="Calibri"/>
              </a:rPr>
              <a:t>cognitivi, </a:t>
            </a:r>
            <a:r>
              <a:rPr sz="2500" b="1" spc="-45" dirty="0">
                <a:latin typeface="Calibri"/>
                <a:cs typeface="Calibri"/>
              </a:rPr>
              <a:t>emotivi </a:t>
            </a:r>
            <a:r>
              <a:rPr sz="2500" b="1" dirty="0">
                <a:latin typeface="Calibri"/>
                <a:cs typeface="Calibri"/>
              </a:rPr>
              <a:t>e </a:t>
            </a:r>
            <a:r>
              <a:rPr sz="2500" b="1" spc="-50" dirty="0">
                <a:latin typeface="Calibri"/>
                <a:cs typeface="Calibri"/>
              </a:rPr>
              <a:t>interattivi </a:t>
            </a:r>
            <a:r>
              <a:rPr sz="2500" b="1" spc="-15" dirty="0">
                <a:latin typeface="Calibri"/>
                <a:cs typeface="Calibri"/>
              </a:rPr>
              <a:t>in</a:t>
            </a:r>
            <a:r>
              <a:rPr sz="2500" b="1" spc="-229" dirty="0">
                <a:latin typeface="Calibri"/>
                <a:cs typeface="Calibri"/>
              </a:rPr>
              <a:t> </a:t>
            </a:r>
            <a:r>
              <a:rPr sz="2500" b="1" spc="-50" dirty="0">
                <a:latin typeface="Calibri"/>
                <a:cs typeface="Calibri"/>
              </a:rPr>
              <a:t>atto</a:t>
            </a:r>
            <a:endParaRPr sz="2500">
              <a:latin typeface="Calibri"/>
              <a:cs typeface="Calibri"/>
            </a:endParaRPr>
          </a:p>
        </p:txBody>
      </p:sp>
      <p:sp>
        <p:nvSpPr>
          <p:cNvPr id="6" name="object 6"/>
          <p:cNvSpPr/>
          <p:nvPr/>
        </p:nvSpPr>
        <p:spPr>
          <a:xfrm>
            <a:off x="2552700" y="3949700"/>
            <a:ext cx="368300" cy="508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46970" y="376767"/>
            <a:ext cx="3681729" cy="533400"/>
          </a:xfrm>
          <a:prstGeom prst="rect">
            <a:avLst/>
          </a:prstGeom>
        </p:spPr>
        <p:txBody>
          <a:bodyPr vert="horz" wrap="square" lIns="0" tIns="16510" rIns="0" bIns="0" rtlCol="0">
            <a:spAutoFit/>
          </a:bodyPr>
          <a:lstStyle/>
          <a:p>
            <a:pPr marL="12700">
              <a:lnSpc>
                <a:spcPct val="100000"/>
              </a:lnSpc>
              <a:spcBef>
                <a:spcPts val="130"/>
              </a:spcBef>
            </a:pPr>
            <a:r>
              <a:rPr spc="-55" dirty="0"/>
              <a:t>Peer </a:t>
            </a:r>
            <a:r>
              <a:rPr spc="-40" dirty="0"/>
              <a:t>tutoring </a:t>
            </a:r>
            <a:r>
              <a:rPr sz="2050" b="0" spc="-20" dirty="0">
                <a:latin typeface="Calibri"/>
                <a:cs typeface="Calibri"/>
              </a:rPr>
              <a:t>(Ianes,</a:t>
            </a:r>
            <a:r>
              <a:rPr sz="2050" b="0" spc="-135" dirty="0">
                <a:latin typeface="Calibri"/>
                <a:cs typeface="Calibri"/>
              </a:rPr>
              <a:t> </a:t>
            </a:r>
            <a:r>
              <a:rPr sz="2050" b="0" spc="-25" dirty="0">
                <a:latin typeface="Calibri"/>
                <a:cs typeface="Calibri"/>
              </a:rPr>
              <a:t>2001)</a:t>
            </a:r>
            <a:endParaRPr sz="2050">
              <a:latin typeface="Calibri"/>
              <a:cs typeface="Calibri"/>
            </a:endParaRPr>
          </a:p>
        </p:txBody>
      </p:sp>
      <p:sp>
        <p:nvSpPr>
          <p:cNvPr id="3" name="object 3"/>
          <p:cNvSpPr txBox="1"/>
          <p:nvPr/>
        </p:nvSpPr>
        <p:spPr>
          <a:xfrm>
            <a:off x="2720517" y="6278710"/>
            <a:ext cx="3843654" cy="462280"/>
          </a:xfrm>
          <a:prstGeom prst="rect">
            <a:avLst/>
          </a:prstGeom>
          <a:ln w="52916">
            <a:solidFill>
              <a:srgbClr val="FF0000"/>
            </a:solidFill>
          </a:ln>
        </p:spPr>
        <p:txBody>
          <a:bodyPr vert="horz" wrap="square" lIns="0" tIns="0" rIns="0" bIns="0" rtlCol="0">
            <a:spAutoFit/>
          </a:bodyPr>
          <a:lstStyle/>
          <a:p>
            <a:pPr marL="339090">
              <a:lnSpc>
                <a:spcPts val="2960"/>
              </a:lnSpc>
            </a:pPr>
            <a:r>
              <a:rPr sz="2500" b="1" spc="-75" dirty="0">
                <a:latin typeface="Calibri"/>
                <a:cs typeface="Calibri"/>
              </a:rPr>
              <a:t>IMPARARE</a:t>
            </a:r>
            <a:r>
              <a:rPr sz="2500" b="1" spc="-90" dirty="0">
                <a:latin typeface="Calibri"/>
                <a:cs typeface="Calibri"/>
              </a:rPr>
              <a:t> </a:t>
            </a:r>
            <a:r>
              <a:rPr sz="2500" b="1" spc="-60" dirty="0">
                <a:latin typeface="Calibri"/>
                <a:cs typeface="Calibri"/>
              </a:rPr>
              <a:t>INSEGNANDO</a:t>
            </a:r>
            <a:endParaRPr sz="2500">
              <a:latin typeface="Calibri"/>
              <a:cs typeface="Calibri"/>
            </a:endParaRPr>
          </a:p>
        </p:txBody>
      </p:sp>
      <p:sp>
        <p:nvSpPr>
          <p:cNvPr id="4" name="object 4"/>
          <p:cNvSpPr txBox="1"/>
          <p:nvPr/>
        </p:nvSpPr>
        <p:spPr>
          <a:xfrm>
            <a:off x="213211" y="1081617"/>
            <a:ext cx="5429885" cy="4584700"/>
          </a:xfrm>
          <a:prstGeom prst="rect">
            <a:avLst/>
          </a:prstGeom>
        </p:spPr>
        <p:txBody>
          <a:bodyPr vert="horz" wrap="square" lIns="0" tIns="11430" rIns="0" bIns="0" rtlCol="0">
            <a:spAutoFit/>
          </a:bodyPr>
          <a:lstStyle/>
          <a:p>
            <a:pPr marL="355600" marR="14604" indent="-342900">
              <a:lnSpc>
                <a:spcPct val="101600"/>
              </a:lnSpc>
              <a:spcBef>
                <a:spcPts val="90"/>
              </a:spcBef>
              <a:buFont typeface="Arial"/>
              <a:buChar char="•"/>
              <a:tabLst>
                <a:tab pos="354965" algn="l"/>
                <a:tab pos="355600" algn="l"/>
                <a:tab pos="1181100" algn="l"/>
                <a:tab pos="2001520" algn="l"/>
                <a:tab pos="2727325" algn="l"/>
                <a:tab pos="3596004" algn="l"/>
                <a:tab pos="4144010" algn="l"/>
                <a:tab pos="5217795" algn="l"/>
              </a:tabLst>
            </a:pPr>
            <a:r>
              <a:rPr sz="2050" spc="-30" dirty="0">
                <a:latin typeface="Calibri"/>
                <a:cs typeface="Calibri"/>
              </a:rPr>
              <a:t>Ru</a:t>
            </a:r>
            <a:r>
              <a:rPr sz="2050" spc="-35" dirty="0">
                <a:latin typeface="Calibri"/>
                <a:cs typeface="Calibri"/>
              </a:rPr>
              <a:t>o</a:t>
            </a:r>
            <a:r>
              <a:rPr sz="2050" spc="-15" dirty="0">
                <a:latin typeface="Calibri"/>
                <a:cs typeface="Calibri"/>
              </a:rPr>
              <a:t>l</a:t>
            </a:r>
            <a:r>
              <a:rPr sz="2050" spc="15" dirty="0">
                <a:latin typeface="Calibri"/>
                <a:cs typeface="Calibri"/>
              </a:rPr>
              <a:t>o</a:t>
            </a:r>
            <a:r>
              <a:rPr sz="2050" dirty="0">
                <a:latin typeface="Calibri"/>
                <a:cs typeface="Calibri"/>
              </a:rPr>
              <a:t>	</a:t>
            </a:r>
            <a:r>
              <a:rPr sz="2050" spc="-45" dirty="0">
                <a:latin typeface="Calibri"/>
                <a:cs typeface="Calibri"/>
              </a:rPr>
              <a:t>at</a:t>
            </a:r>
            <a:r>
              <a:rPr sz="2050" spc="-15" dirty="0">
                <a:latin typeface="Calibri"/>
                <a:cs typeface="Calibri"/>
              </a:rPr>
              <a:t>ti</a:t>
            </a:r>
            <a:r>
              <a:rPr sz="2050" spc="-45" dirty="0">
                <a:latin typeface="Calibri"/>
                <a:cs typeface="Calibri"/>
              </a:rPr>
              <a:t>v</a:t>
            </a:r>
            <a:r>
              <a:rPr sz="2050" spc="15" dirty="0">
                <a:latin typeface="Calibri"/>
                <a:cs typeface="Calibri"/>
              </a:rPr>
              <a:t>o</a:t>
            </a:r>
            <a:r>
              <a:rPr sz="2050" dirty="0">
                <a:latin typeface="Calibri"/>
                <a:cs typeface="Calibri"/>
              </a:rPr>
              <a:t>	</a:t>
            </a:r>
            <a:r>
              <a:rPr sz="2050" spc="-30" dirty="0">
                <a:latin typeface="Calibri"/>
                <a:cs typeface="Calibri"/>
              </a:rPr>
              <a:t>d</a:t>
            </a:r>
            <a:r>
              <a:rPr sz="2050" spc="-25" dirty="0">
                <a:latin typeface="Calibri"/>
                <a:cs typeface="Calibri"/>
              </a:rPr>
              <a:t>e</a:t>
            </a:r>
            <a:r>
              <a:rPr sz="2050" spc="-30" dirty="0">
                <a:latin typeface="Calibri"/>
                <a:cs typeface="Calibri"/>
              </a:rPr>
              <a:t>g</a:t>
            </a:r>
            <a:r>
              <a:rPr sz="2050" spc="-10" dirty="0">
                <a:latin typeface="Calibri"/>
                <a:cs typeface="Calibri"/>
              </a:rPr>
              <a:t>l</a:t>
            </a:r>
            <a:r>
              <a:rPr sz="2050" spc="5" dirty="0">
                <a:latin typeface="Calibri"/>
                <a:cs typeface="Calibri"/>
              </a:rPr>
              <a:t>i</a:t>
            </a:r>
            <a:r>
              <a:rPr sz="2050" dirty="0">
                <a:latin typeface="Calibri"/>
                <a:cs typeface="Calibri"/>
              </a:rPr>
              <a:t>	</a:t>
            </a:r>
            <a:r>
              <a:rPr sz="2050" spc="-25" dirty="0">
                <a:latin typeface="Calibri"/>
                <a:cs typeface="Calibri"/>
              </a:rPr>
              <a:t>a</a:t>
            </a:r>
            <a:r>
              <a:rPr sz="2050" spc="-10" dirty="0">
                <a:latin typeface="Calibri"/>
                <a:cs typeface="Calibri"/>
              </a:rPr>
              <a:t>l</a:t>
            </a:r>
            <a:r>
              <a:rPr sz="2050" spc="-30" dirty="0">
                <a:latin typeface="Calibri"/>
                <a:cs typeface="Calibri"/>
              </a:rPr>
              <a:t>unn</a:t>
            </a:r>
            <a:r>
              <a:rPr sz="2050" spc="5" dirty="0">
                <a:latin typeface="Calibri"/>
                <a:cs typeface="Calibri"/>
              </a:rPr>
              <a:t>i</a:t>
            </a:r>
            <a:r>
              <a:rPr sz="2050" dirty="0">
                <a:latin typeface="Calibri"/>
                <a:cs typeface="Calibri"/>
              </a:rPr>
              <a:t>	</a:t>
            </a:r>
            <a:r>
              <a:rPr sz="2050" spc="-30" dirty="0">
                <a:latin typeface="Calibri"/>
                <a:cs typeface="Calibri"/>
              </a:rPr>
              <a:t>n</a:t>
            </a:r>
            <a:r>
              <a:rPr sz="2050" spc="-25" dirty="0">
                <a:latin typeface="Calibri"/>
                <a:cs typeface="Calibri"/>
              </a:rPr>
              <a:t>e</a:t>
            </a:r>
            <a:r>
              <a:rPr sz="2050" spc="5" dirty="0">
                <a:latin typeface="Calibri"/>
                <a:cs typeface="Calibri"/>
              </a:rPr>
              <a:t>i</a:t>
            </a:r>
            <a:r>
              <a:rPr sz="2050" dirty="0">
                <a:latin typeface="Calibri"/>
                <a:cs typeface="Calibri"/>
              </a:rPr>
              <a:t>	</a:t>
            </a:r>
            <a:r>
              <a:rPr sz="2050" spc="-30" dirty="0">
                <a:latin typeface="Calibri"/>
                <a:cs typeface="Calibri"/>
              </a:rPr>
              <a:t>p</a:t>
            </a:r>
            <a:r>
              <a:rPr sz="2050" spc="-50" dirty="0">
                <a:latin typeface="Calibri"/>
                <a:cs typeface="Calibri"/>
              </a:rPr>
              <a:t>r</a:t>
            </a:r>
            <a:r>
              <a:rPr sz="2050" spc="-35" dirty="0">
                <a:latin typeface="Calibri"/>
                <a:cs typeface="Calibri"/>
              </a:rPr>
              <a:t>o</a:t>
            </a:r>
            <a:r>
              <a:rPr sz="2050" spc="-25" dirty="0">
                <a:latin typeface="Calibri"/>
                <a:cs typeface="Calibri"/>
              </a:rPr>
              <a:t>ce</a:t>
            </a:r>
            <a:r>
              <a:rPr sz="2050" spc="-20" dirty="0">
                <a:latin typeface="Calibri"/>
                <a:cs typeface="Calibri"/>
              </a:rPr>
              <a:t>ss</a:t>
            </a:r>
            <a:r>
              <a:rPr sz="2050" spc="5" dirty="0">
                <a:latin typeface="Calibri"/>
                <a:cs typeface="Calibri"/>
              </a:rPr>
              <a:t>i</a:t>
            </a:r>
            <a:r>
              <a:rPr sz="2050" dirty="0">
                <a:latin typeface="Calibri"/>
                <a:cs typeface="Calibri"/>
              </a:rPr>
              <a:t>	</a:t>
            </a:r>
            <a:r>
              <a:rPr sz="2050" spc="-35" dirty="0">
                <a:latin typeface="Calibri"/>
                <a:cs typeface="Calibri"/>
              </a:rPr>
              <a:t>di  </a:t>
            </a:r>
            <a:r>
              <a:rPr sz="2050" spc="-30" dirty="0">
                <a:latin typeface="Calibri"/>
                <a:cs typeface="Calibri"/>
              </a:rPr>
              <a:t>insegnamento-apprendimento;</a:t>
            </a:r>
            <a:endParaRPr sz="2050">
              <a:latin typeface="Calibri"/>
              <a:cs typeface="Calibri"/>
            </a:endParaRPr>
          </a:p>
          <a:p>
            <a:pPr marL="355600" indent="-342900">
              <a:lnSpc>
                <a:spcPts val="2280"/>
              </a:lnSpc>
              <a:spcBef>
                <a:spcPts val="40"/>
              </a:spcBef>
              <a:buFont typeface="Arial"/>
              <a:buChar char="•"/>
              <a:tabLst>
                <a:tab pos="354965" algn="l"/>
                <a:tab pos="355600" algn="l"/>
              </a:tabLst>
            </a:pPr>
            <a:r>
              <a:rPr sz="2050" spc="-25" dirty="0">
                <a:latin typeface="Calibri"/>
                <a:cs typeface="Calibri"/>
              </a:rPr>
              <a:t>Mobilitazione </a:t>
            </a:r>
            <a:r>
              <a:rPr sz="2050" spc="-15" dirty="0">
                <a:latin typeface="Calibri"/>
                <a:cs typeface="Calibri"/>
              </a:rPr>
              <a:t>della </a:t>
            </a:r>
            <a:r>
              <a:rPr sz="2050" spc="-20" dirty="0">
                <a:latin typeface="Calibri"/>
                <a:cs typeface="Calibri"/>
              </a:rPr>
              <a:t>risorsa </a:t>
            </a:r>
            <a:r>
              <a:rPr sz="2050" spc="-15" dirty="0">
                <a:latin typeface="Calibri"/>
                <a:cs typeface="Calibri"/>
              </a:rPr>
              <a:t>dei</a:t>
            </a:r>
            <a:r>
              <a:rPr sz="2050" spc="-135" dirty="0">
                <a:latin typeface="Calibri"/>
                <a:cs typeface="Calibri"/>
              </a:rPr>
              <a:t> </a:t>
            </a:r>
            <a:r>
              <a:rPr sz="2050" spc="-15" dirty="0">
                <a:latin typeface="Calibri"/>
                <a:cs typeface="Calibri"/>
              </a:rPr>
              <a:t>pari;</a:t>
            </a:r>
            <a:endParaRPr sz="2050">
              <a:latin typeface="Calibri"/>
              <a:cs typeface="Calibri"/>
            </a:endParaRPr>
          </a:p>
          <a:p>
            <a:pPr marL="355600" indent="-342900">
              <a:lnSpc>
                <a:spcPts val="2280"/>
              </a:lnSpc>
              <a:buFont typeface="Arial"/>
              <a:buChar char="•"/>
              <a:tabLst>
                <a:tab pos="354965" algn="l"/>
                <a:tab pos="355600" algn="l"/>
                <a:tab pos="1656080" algn="l"/>
                <a:tab pos="2115185" algn="l"/>
                <a:tab pos="3264535" algn="l"/>
                <a:tab pos="5055235" algn="l"/>
              </a:tabLst>
            </a:pPr>
            <a:r>
              <a:rPr sz="2050" spc="-65" dirty="0">
                <a:latin typeface="Calibri"/>
                <a:cs typeface="Calibri"/>
              </a:rPr>
              <a:t>P</a:t>
            </a:r>
            <a:r>
              <a:rPr sz="2050" spc="-35" dirty="0">
                <a:latin typeface="Calibri"/>
                <a:cs typeface="Calibri"/>
              </a:rPr>
              <a:t>o</a:t>
            </a:r>
            <a:r>
              <a:rPr sz="2050" spc="-20" dirty="0">
                <a:latin typeface="Calibri"/>
                <a:cs typeface="Calibri"/>
              </a:rPr>
              <a:t>ss</a:t>
            </a:r>
            <a:r>
              <a:rPr sz="2050" spc="-15" dirty="0">
                <a:latin typeface="Calibri"/>
                <a:cs typeface="Calibri"/>
              </a:rPr>
              <a:t>i</a:t>
            </a:r>
            <a:r>
              <a:rPr sz="2050" spc="-30" dirty="0">
                <a:latin typeface="Calibri"/>
                <a:cs typeface="Calibri"/>
              </a:rPr>
              <a:t>b</a:t>
            </a:r>
            <a:r>
              <a:rPr sz="2050" spc="-15" dirty="0">
                <a:latin typeface="Calibri"/>
                <a:cs typeface="Calibri"/>
              </a:rPr>
              <a:t>ili</a:t>
            </a:r>
            <a:r>
              <a:rPr sz="2050" spc="-40" dirty="0">
                <a:latin typeface="Calibri"/>
                <a:cs typeface="Calibri"/>
              </a:rPr>
              <a:t>t</a:t>
            </a:r>
            <a:r>
              <a:rPr sz="2050" spc="15" dirty="0">
                <a:latin typeface="Calibri"/>
                <a:cs typeface="Calibri"/>
              </a:rPr>
              <a:t>à</a:t>
            </a:r>
            <a:r>
              <a:rPr sz="2050" dirty="0">
                <a:latin typeface="Calibri"/>
                <a:cs typeface="Calibri"/>
              </a:rPr>
              <a:t>	</a:t>
            </a:r>
            <a:r>
              <a:rPr sz="2050" spc="-30" dirty="0">
                <a:latin typeface="Calibri"/>
                <a:cs typeface="Calibri"/>
              </a:rPr>
              <a:t>d</a:t>
            </a:r>
            <a:r>
              <a:rPr sz="2050" spc="5" dirty="0">
                <a:latin typeface="Calibri"/>
                <a:cs typeface="Calibri"/>
              </a:rPr>
              <a:t>i</a:t>
            </a:r>
            <a:r>
              <a:rPr sz="2050" dirty="0">
                <a:latin typeface="Calibri"/>
                <a:cs typeface="Calibri"/>
              </a:rPr>
              <a:t>	</a:t>
            </a:r>
            <a:r>
              <a:rPr sz="2050" spc="-25" dirty="0">
                <a:latin typeface="Calibri"/>
                <a:cs typeface="Calibri"/>
              </a:rPr>
              <a:t>a</a:t>
            </a:r>
            <a:r>
              <a:rPr sz="2050" spc="-30" dirty="0">
                <a:latin typeface="Calibri"/>
                <a:cs typeface="Calibri"/>
              </a:rPr>
              <a:t>pp</a:t>
            </a:r>
            <a:r>
              <a:rPr sz="2050" spc="-50" dirty="0">
                <a:latin typeface="Calibri"/>
                <a:cs typeface="Calibri"/>
              </a:rPr>
              <a:t>r</a:t>
            </a:r>
            <a:r>
              <a:rPr sz="2050" spc="-35" dirty="0">
                <a:latin typeface="Calibri"/>
                <a:cs typeface="Calibri"/>
              </a:rPr>
              <a:t>o</a:t>
            </a:r>
            <a:r>
              <a:rPr sz="2050" spc="-25" dirty="0">
                <a:latin typeface="Calibri"/>
                <a:cs typeface="Calibri"/>
              </a:rPr>
              <a:t>cc</a:t>
            </a:r>
            <a:r>
              <a:rPr sz="2050" spc="5" dirty="0">
                <a:latin typeface="Calibri"/>
                <a:cs typeface="Calibri"/>
              </a:rPr>
              <a:t>i</a:t>
            </a:r>
            <a:r>
              <a:rPr sz="2050" dirty="0">
                <a:latin typeface="Calibri"/>
                <a:cs typeface="Calibri"/>
              </a:rPr>
              <a:t>	</a:t>
            </a:r>
            <a:r>
              <a:rPr sz="2050" spc="-15" dirty="0">
                <a:latin typeface="Calibri"/>
                <a:cs typeface="Calibri"/>
              </a:rPr>
              <a:t>i</a:t>
            </a:r>
            <a:r>
              <a:rPr sz="2050" spc="-30" dirty="0">
                <a:latin typeface="Calibri"/>
                <a:cs typeface="Calibri"/>
              </a:rPr>
              <a:t>nd</a:t>
            </a:r>
            <a:r>
              <a:rPr sz="2050" spc="-15" dirty="0">
                <a:latin typeface="Calibri"/>
                <a:cs typeface="Calibri"/>
              </a:rPr>
              <a:t>i</a:t>
            </a:r>
            <a:r>
              <a:rPr sz="2050" spc="-30" dirty="0">
                <a:latin typeface="Calibri"/>
                <a:cs typeface="Calibri"/>
              </a:rPr>
              <a:t>v</a:t>
            </a:r>
            <a:r>
              <a:rPr sz="2050" spc="-15" dirty="0">
                <a:latin typeface="Calibri"/>
                <a:cs typeface="Calibri"/>
              </a:rPr>
              <a:t>i</a:t>
            </a:r>
            <a:r>
              <a:rPr sz="2050" spc="-30" dirty="0">
                <a:latin typeface="Calibri"/>
                <a:cs typeface="Calibri"/>
              </a:rPr>
              <a:t>du</a:t>
            </a:r>
            <a:r>
              <a:rPr sz="2050" spc="-25" dirty="0">
                <a:latin typeface="Calibri"/>
                <a:cs typeface="Calibri"/>
              </a:rPr>
              <a:t>a</a:t>
            </a:r>
            <a:r>
              <a:rPr sz="2050" spc="-15" dirty="0">
                <a:latin typeface="Calibri"/>
                <a:cs typeface="Calibri"/>
              </a:rPr>
              <a:t>li</a:t>
            </a:r>
            <a:r>
              <a:rPr sz="2050" spc="-30" dirty="0">
                <a:latin typeface="Calibri"/>
                <a:cs typeface="Calibri"/>
              </a:rPr>
              <a:t>z</a:t>
            </a:r>
            <a:r>
              <a:rPr sz="2050" spc="-60" dirty="0">
                <a:latin typeface="Calibri"/>
                <a:cs typeface="Calibri"/>
              </a:rPr>
              <a:t>z</a:t>
            </a:r>
            <a:r>
              <a:rPr sz="2050" spc="-40" dirty="0">
                <a:latin typeface="Calibri"/>
                <a:cs typeface="Calibri"/>
              </a:rPr>
              <a:t>a</a:t>
            </a:r>
            <a:r>
              <a:rPr sz="2050" spc="-15" dirty="0">
                <a:latin typeface="Calibri"/>
                <a:cs typeface="Calibri"/>
              </a:rPr>
              <a:t>t</a:t>
            </a:r>
            <a:r>
              <a:rPr sz="2050" spc="5" dirty="0">
                <a:latin typeface="Calibri"/>
                <a:cs typeface="Calibri"/>
              </a:rPr>
              <a:t>i</a:t>
            </a:r>
            <a:r>
              <a:rPr sz="2050" dirty="0">
                <a:latin typeface="Calibri"/>
                <a:cs typeface="Calibri"/>
              </a:rPr>
              <a:t>	</a:t>
            </a:r>
            <a:r>
              <a:rPr sz="2050" spc="-25" dirty="0">
                <a:latin typeface="Calibri"/>
                <a:cs typeface="Calibri"/>
              </a:rPr>
              <a:t>e</a:t>
            </a:r>
            <a:r>
              <a:rPr sz="2050" spc="-55" dirty="0">
                <a:latin typeface="Calibri"/>
                <a:cs typeface="Calibri"/>
              </a:rPr>
              <a:t>/</a:t>
            </a:r>
            <a:r>
              <a:rPr sz="2050" spc="15" dirty="0">
                <a:latin typeface="Calibri"/>
                <a:cs typeface="Calibri"/>
              </a:rPr>
              <a:t>o</a:t>
            </a:r>
            <a:endParaRPr sz="2050">
              <a:latin typeface="Calibri"/>
              <a:cs typeface="Calibri"/>
            </a:endParaRPr>
          </a:p>
          <a:p>
            <a:pPr marL="355600">
              <a:lnSpc>
                <a:spcPct val="100000"/>
              </a:lnSpc>
              <a:spcBef>
                <a:spcPts val="40"/>
              </a:spcBef>
            </a:pPr>
            <a:r>
              <a:rPr sz="2050" spc="-25" dirty="0">
                <a:latin typeface="Calibri"/>
                <a:cs typeface="Calibri"/>
              </a:rPr>
              <a:t>personalizzati;</a:t>
            </a:r>
            <a:endParaRPr sz="2050">
              <a:latin typeface="Calibri"/>
              <a:cs typeface="Calibri"/>
            </a:endParaRPr>
          </a:p>
          <a:p>
            <a:pPr marL="355600" marR="6350" indent="-342900">
              <a:lnSpc>
                <a:spcPts val="2100"/>
              </a:lnSpc>
              <a:spcBef>
                <a:spcPts val="409"/>
              </a:spcBef>
              <a:buFont typeface="Arial"/>
              <a:buChar char="•"/>
              <a:tabLst>
                <a:tab pos="354965" algn="l"/>
                <a:tab pos="355600" algn="l"/>
              </a:tabLst>
            </a:pPr>
            <a:r>
              <a:rPr sz="2050" spc="-30" dirty="0">
                <a:latin typeface="Calibri"/>
                <a:cs typeface="Calibri"/>
              </a:rPr>
              <a:t>Favorisce </a:t>
            </a:r>
            <a:r>
              <a:rPr sz="2050" spc="-25" dirty="0">
                <a:latin typeface="Calibri"/>
                <a:cs typeface="Calibri"/>
              </a:rPr>
              <a:t>un’impalcatura cognitiva </a:t>
            </a:r>
            <a:r>
              <a:rPr sz="2050" spc="-15" dirty="0">
                <a:latin typeface="Calibri"/>
                <a:cs typeface="Calibri"/>
              </a:rPr>
              <a:t>dei </a:t>
            </a:r>
            <a:r>
              <a:rPr sz="2050" spc="-20" dirty="0">
                <a:latin typeface="Calibri"/>
                <a:cs typeface="Calibri"/>
              </a:rPr>
              <a:t>saperi </a:t>
            </a:r>
            <a:r>
              <a:rPr sz="2050" spc="15" dirty="0">
                <a:latin typeface="Calibri"/>
                <a:cs typeface="Calibri"/>
              </a:rPr>
              <a:t>e  </a:t>
            </a:r>
            <a:r>
              <a:rPr sz="2050" spc="-15" dirty="0">
                <a:latin typeface="Calibri"/>
                <a:cs typeface="Calibri"/>
              </a:rPr>
              <a:t>delle</a:t>
            </a:r>
            <a:r>
              <a:rPr sz="2050" spc="-55" dirty="0">
                <a:latin typeface="Calibri"/>
                <a:cs typeface="Calibri"/>
              </a:rPr>
              <a:t> </a:t>
            </a:r>
            <a:r>
              <a:rPr sz="2050" spc="-30" dirty="0">
                <a:latin typeface="Calibri"/>
                <a:cs typeface="Calibri"/>
              </a:rPr>
              <a:t>conoscenze;</a:t>
            </a:r>
            <a:endParaRPr sz="2050">
              <a:latin typeface="Calibri"/>
              <a:cs typeface="Calibri"/>
            </a:endParaRPr>
          </a:p>
          <a:p>
            <a:pPr marL="355600" indent="-342900">
              <a:lnSpc>
                <a:spcPct val="100000"/>
              </a:lnSpc>
              <a:spcBef>
                <a:spcPts val="30"/>
              </a:spcBef>
              <a:buFont typeface="Arial"/>
              <a:buChar char="•"/>
              <a:tabLst>
                <a:tab pos="354965" algn="l"/>
                <a:tab pos="355600" algn="l"/>
              </a:tabLst>
            </a:pPr>
            <a:r>
              <a:rPr sz="2050" spc="-25" dirty="0">
                <a:latin typeface="Calibri"/>
                <a:cs typeface="Calibri"/>
              </a:rPr>
              <a:t>Alternanza </a:t>
            </a:r>
            <a:r>
              <a:rPr sz="2050" spc="-15" dirty="0">
                <a:latin typeface="Calibri"/>
                <a:cs typeface="Calibri"/>
              </a:rPr>
              <a:t>dei</a:t>
            </a:r>
            <a:r>
              <a:rPr sz="2050" spc="-60" dirty="0">
                <a:latin typeface="Calibri"/>
                <a:cs typeface="Calibri"/>
              </a:rPr>
              <a:t> </a:t>
            </a:r>
            <a:r>
              <a:rPr sz="2050" spc="-20" dirty="0">
                <a:latin typeface="Calibri"/>
                <a:cs typeface="Calibri"/>
              </a:rPr>
              <a:t>ruoli;</a:t>
            </a:r>
            <a:endParaRPr sz="2050">
              <a:latin typeface="Calibri"/>
              <a:cs typeface="Calibri"/>
            </a:endParaRPr>
          </a:p>
          <a:p>
            <a:pPr marL="355600" marR="14604" indent="-342900">
              <a:lnSpc>
                <a:spcPts val="2100"/>
              </a:lnSpc>
              <a:spcBef>
                <a:spcPts val="409"/>
              </a:spcBef>
              <a:buFont typeface="Arial"/>
              <a:buChar char="•"/>
              <a:tabLst>
                <a:tab pos="354965" algn="l"/>
                <a:tab pos="355600" algn="l"/>
              </a:tabLst>
            </a:pPr>
            <a:r>
              <a:rPr sz="2050" spc="-25" dirty="0">
                <a:latin typeface="Calibri"/>
                <a:cs typeface="Calibri"/>
              </a:rPr>
              <a:t>Possibilità </a:t>
            </a:r>
            <a:r>
              <a:rPr sz="2050" spc="-15" dirty="0">
                <a:latin typeface="Calibri"/>
                <a:cs typeface="Calibri"/>
              </a:rPr>
              <a:t>per </a:t>
            </a:r>
            <a:r>
              <a:rPr sz="2050" spc="-5" dirty="0">
                <a:latin typeface="Calibri"/>
                <a:cs typeface="Calibri"/>
              </a:rPr>
              <a:t>il </a:t>
            </a:r>
            <a:r>
              <a:rPr sz="2050" spc="-20" dirty="0">
                <a:latin typeface="Calibri"/>
                <a:cs typeface="Calibri"/>
              </a:rPr>
              <a:t>tutor </a:t>
            </a:r>
            <a:r>
              <a:rPr sz="2050" spc="-10" dirty="0">
                <a:latin typeface="Calibri"/>
                <a:cs typeface="Calibri"/>
              </a:rPr>
              <a:t>di </a:t>
            </a:r>
            <a:r>
              <a:rPr sz="2050" spc="-25" dirty="0">
                <a:latin typeface="Calibri"/>
                <a:cs typeface="Calibri"/>
              </a:rPr>
              <a:t>osservare </a:t>
            </a:r>
            <a:r>
              <a:rPr sz="2050" spc="5" dirty="0">
                <a:latin typeface="Calibri"/>
                <a:cs typeface="Calibri"/>
              </a:rPr>
              <a:t>i </a:t>
            </a:r>
            <a:r>
              <a:rPr sz="2050" spc="-25" dirty="0">
                <a:latin typeface="Calibri"/>
                <a:cs typeface="Calibri"/>
              </a:rPr>
              <a:t>processi </a:t>
            </a:r>
            <a:r>
              <a:rPr sz="2050" spc="-35" dirty="0">
                <a:latin typeface="Calibri"/>
                <a:cs typeface="Calibri"/>
              </a:rPr>
              <a:t>di  </a:t>
            </a:r>
            <a:r>
              <a:rPr sz="2050" spc="-30" dirty="0">
                <a:latin typeface="Calibri"/>
                <a:cs typeface="Calibri"/>
              </a:rPr>
              <a:t>apprendimento </a:t>
            </a:r>
            <a:r>
              <a:rPr sz="2050" spc="-15" dirty="0">
                <a:latin typeface="Calibri"/>
                <a:cs typeface="Calibri"/>
              </a:rPr>
              <a:t>dal </a:t>
            </a:r>
            <a:r>
              <a:rPr sz="2050" spc="-60" dirty="0">
                <a:latin typeface="Calibri"/>
                <a:cs typeface="Calibri"/>
              </a:rPr>
              <a:t>p.d.v. </a:t>
            </a:r>
            <a:r>
              <a:rPr sz="2050" spc="-10" dirty="0">
                <a:latin typeface="Calibri"/>
                <a:cs typeface="Calibri"/>
              </a:rPr>
              <a:t>di </a:t>
            </a:r>
            <a:r>
              <a:rPr sz="2050" spc="-15" dirty="0">
                <a:latin typeface="Calibri"/>
                <a:cs typeface="Calibri"/>
              </a:rPr>
              <a:t>chi </a:t>
            </a:r>
            <a:r>
              <a:rPr sz="2050" spc="-20" dirty="0">
                <a:latin typeface="Calibri"/>
                <a:cs typeface="Calibri"/>
              </a:rPr>
              <a:t>sta</a:t>
            </a:r>
            <a:r>
              <a:rPr sz="2050" spc="-125" dirty="0">
                <a:latin typeface="Calibri"/>
                <a:cs typeface="Calibri"/>
              </a:rPr>
              <a:t> </a:t>
            </a:r>
            <a:r>
              <a:rPr sz="2050" spc="-30" dirty="0">
                <a:latin typeface="Calibri"/>
                <a:cs typeface="Calibri"/>
              </a:rPr>
              <a:t>imparando;</a:t>
            </a:r>
            <a:endParaRPr sz="2050">
              <a:latin typeface="Calibri"/>
              <a:cs typeface="Calibri"/>
            </a:endParaRPr>
          </a:p>
          <a:p>
            <a:pPr marL="355600" marR="7620" indent="-342900">
              <a:lnSpc>
                <a:spcPts val="2500"/>
              </a:lnSpc>
              <a:spcBef>
                <a:spcPts val="80"/>
              </a:spcBef>
              <a:buFont typeface="Arial"/>
              <a:buChar char="•"/>
              <a:tabLst>
                <a:tab pos="354965" algn="l"/>
                <a:tab pos="355600" algn="l"/>
              </a:tabLst>
            </a:pPr>
            <a:r>
              <a:rPr sz="2050" spc="-30" dirty="0">
                <a:latin typeface="Calibri"/>
                <a:cs typeface="Calibri"/>
              </a:rPr>
              <a:t>Reciprocità </a:t>
            </a:r>
            <a:r>
              <a:rPr sz="2050" spc="-20" dirty="0">
                <a:latin typeface="Calibri"/>
                <a:cs typeface="Calibri"/>
              </a:rPr>
              <a:t>degli </a:t>
            </a:r>
            <a:r>
              <a:rPr sz="2050" spc="-30" dirty="0">
                <a:latin typeface="Calibri"/>
                <a:cs typeface="Calibri"/>
              </a:rPr>
              <a:t>apprendimenti </a:t>
            </a:r>
            <a:r>
              <a:rPr sz="2050" spc="-20" dirty="0">
                <a:latin typeface="Calibri"/>
                <a:cs typeface="Calibri"/>
              </a:rPr>
              <a:t>tra alunni tutor  </a:t>
            </a:r>
            <a:r>
              <a:rPr sz="2050" spc="15" dirty="0">
                <a:latin typeface="Calibri"/>
                <a:cs typeface="Calibri"/>
              </a:rPr>
              <a:t>e</a:t>
            </a:r>
            <a:r>
              <a:rPr sz="2050" spc="-55" dirty="0">
                <a:latin typeface="Calibri"/>
                <a:cs typeface="Calibri"/>
              </a:rPr>
              <a:t> </a:t>
            </a:r>
            <a:r>
              <a:rPr sz="2050" spc="-20" dirty="0">
                <a:latin typeface="Calibri"/>
                <a:cs typeface="Calibri"/>
              </a:rPr>
              <a:t>non;</a:t>
            </a:r>
            <a:endParaRPr sz="2050">
              <a:latin typeface="Calibri"/>
              <a:cs typeface="Calibri"/>
            </a:endParaRPr>
          </a:p>
          <a:p>
            <a:pPr marL="355600" indent="-342900">
              <a:lnSpc>
                <a:spcPts val="2010"/>
              </a:lnSpc>
              <a:buFont typeface="Arial"/>
              <a:buChar char="•"/>
              <a:tabLst>
                <a:tab pos="354965" algn="l"/>
                <a:tab pos="355600" algn="l"/>
              </a:tabLst>
            </a:pPr>
            <a:r>
              <a:rPr sz="2050" spc="-25" dirty="0">
                <a:latin typeface="Calibri"/>
                <a:cs typeface="Calibri"/>
              </a:rPr>
              <a:t>Autostima </a:t>
            </a:r>
            <a:r>
              <a:rPr sz="2050" spc="15" dirty="0">
                <a:latin typeface="Calibri"/>
                <a:cs typeface="Calibri"/>
              </a:rPr>
              <a:t>e</a:t>
            </a:r>
            <a:r>
              <a:rPr sz="2050" spc="-85" dirty="0">
                <a:latin typeface="Calibri"/>
                <a:cs typeface="Calibri"/>
              </a:rPr>
              <a:t> </a:t>
            </a:r>
            <a:r>
              <a:rPr sz="2050" spc="-25" dirty="0">
                <a:latin typeface="Calibri"/>
                <a:cs typeface="Calibri"/>
              </a:rPr>
              <a:t>autoefficacia;</a:t>
            </a:r>
            <a:endParaRPr sz="2050">
              <a:latin typeface="Calibri"/>
              <a:cs typeface="Calibri"/>
            </a:endParaRPr>
          </a:p>
          <a:p>
            <a:pPr marL="355600" marR="12065" indent="-342900">
              <a:lnSpc>
                <a:spcPct val="101600"/>
              </a:lnSpc>
              <a:spcBef>
                <a:spcPts val="5"/>
              </a:spcBef>
              <a:buFont typeface="Arial"/>
              <a:buChar char="•"/>
              <a:tabLst>
                <a:tab pos="354965" algn="l"/>
                <a:tab pos="355600" algn="l"/>
                <a:tab pos="1385570" algn="l"/>
                <a:tab pos="1877695" algn="l"/>
                <a:tab pos="2256790" algn="l"/>
                <a:tab pos="3469004" algn="l"/>
              </a:tabLst>
            </a:pPr>
            <a:r>
              <a:rPr sz="2050" spc="-40" dirty="0">
                <a:latin typeface="Calibri"/>
                <a:cs typeface="Calibri"/>
              </a:rPr>
              <a:t>Vantaggi	</a:t>
            </a:r>
            <a:r>
              <a:rPr sz="2050" spc="-15" dirty="0">
                <a:latin typeface="Calibri"/>
                <a:cs typeface="Calibri"/>
              </a:rPr>
              <a:t>per	</a:t>
            </a:r>
            <a:r>
              <a:rPr sz="2050" spc="-10" dirty="0">
                <a:latin typeface="Calibri"/>
                <a:cs typeface="Calibri"/>
              </a:rPr>
              <a:t>gli	</a:t>
            </a:r>
            <a:r>
              <a:rPr sz="2050" spc="-25" dirty="0">
                <a:latin typeface="Calibri"/>
                <a:cs typeface="Calibri"/>
              </a:rPr>
              <a:t>insegnanti	</a:t>
            </a:r>
            <a:r>
              <a:rPr sz="2050" spc="-40" dirty="0">
                <a:latin typeface="Calibri"/>
                <a:cs typeface="Calibri"/>
              </a:rPr>
              <a:t>nell’organizzazione  </a:t>
            </a:r>
            <a:r>
              <a:rPr sz="2050" spc="-15" dirty="0">
                <a:latin typeface="Calibri"/>
                <a:cs typeface="Calibri"/>
              </a:rPr>
              <a:t>del</a:t>
            </a:r>
            <a:r>
              <a:rPr sz="2050" spc="-35" dirty="0">
                <a:latin typeface="Calibri"/>
                <a:cs typeface="Calibri"/>
              </a:rPr>
              <a:t> </a:t>
            </a:r>
            <a:r>
              <a:rPr sz="2050" spc="-30" dirty="0">
                <a:latin typeface="Calibri"/>
                <a:cs typeface="Calibri"/>
              </a:rPr>
              <a:t>lavoro</a:t>
            </a:r>
            <a:endParaRPr sz="2050">
              <a:latin typeface="Calibri"/>
              <a:cs typeface="Calibri"/>
            </a:endParaRPr>
          </a:p>
        </p:txBody>
      </p:sp>
      <p:sp>
        <p:nvSpPr>
          <p:cNvPr id="5" name="object 5"/>
          <p:cNvSpPr/>
          <p:nvPr/>
        </p:nvSpPr>
        <p:spPr>
          <a:xfrm>
            <a:off x="5715000" y="2085975"/>
            <a:ext cx="3429000" cy="27432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457700" y="5562600"/>
            <a:ext cx="368300" cy="508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7245" y="376767"/>
            <a:ext cx="5686425" cy="533400"/>
          </a:xfrm>
          <a:prstGeom prst="rect">
            <a:avLst/>
          </a:prstGeom>
        </p:spPr>
        <p:txBody>
          <a:bodyPr vert="horz" wrap="square" lIns="0" tIns="16510" rIns="0" bIns="0" rtlCol="0">
            <a:spAutoFit/>
          </a:bodyPr>
          <a:lstStyle/>
          <a:p>
            <a:pPr marL="12700">
              <a:lnSpc>
                <a:spcPct val="100000"/>
              </a:lnSpc>
              <a:spcBef>
                <a:spcPts val="130"/>
              </a:spcBef>
            </a:pPr>
            <a:r>
              <a:rPr spc="-55" dirty="0"/>
              <a:t>Peer </a:t>
            </a:r>
            <a:r>
              <a:rPr spc="-40" dirty="0"/>
              <a:t>tutoring </a:t>
            </a:r>
            <a:r>
              <a:rPr spc="-30" dirty="0"/>
              <a:t>nella </a:t>
            </a:r>
            <a:r>
              <a:rPr spc="-35" dirty="0"/>
              <a:t>classe </a:t>
            </a:r>
            <a:r>
              <a:rPr sz="2050" b="0" spc="-20" dirty="0">
                <a:latin typeface="Calibri"/>
                <a:cs typeface="Calibri"/>
              </a:rPr>
              <a:t>(Ianes,</a:t>
            </a:r>
            <a:r>
              <a:rPr sz="2050" b="0" spc="-240" dirty="0">
                <a:latin typeface="Calibri"/>
                <a:cs typeface="Calibri"/>
              </a:rPr>
              <a:t> </a:t>
            </a:r>
            <a:r>
              <a:rPr sz="2050" b="0" spc="-25" dirty="0">
                <a:latin typeface="Calibri"/>
                <a:cs typeface="Calibri"/>
              </a:rPr>
              <a:t>2001)</a:t>
            </a:r>
            <a:endParaRPr sz="2050">
              <a:latin typeface="Calibri"/>
              <a:cs typeface="Calibri"/>
            </a:endParaRPr>
          </a:p>
        </p:txBody>
      </p:sp>
      <p:sp>
        <p:nvSpPr>
          <p:cNvPr id="3" name="object 3"/>
          <p:cNvSpPr txBox="1"/>
          <p:nvPr/>
        </p:nvSpPr>
        <p:spPr>
          <a:xfrm>
            <a:off x="223941" y="1272117"/>
            <a:ext cx="7992109" cy="3352800"/>
          </a:xfrm>
          <a:prstGeom prst="rect">
            <a:avLst/>
          </a:prstGeom>
        </p:spPr>
        <p:txBody>
          <a:bodyPr vert="horz" wrap="square" lIns="0" tIns="16510" rIns="0" bIns="0" rtlCol="0">
            <a:spAutoFit/>
          </a:bodyPr>
          <a:lstStyle/>
          <a:p>
            <a:pPr marL="12700">
              <a:lnSpc>
                <a:spcPct val="100000"/>
              </a:lnSpc>
              <a:spcBef>
                <a:spcPts val="130"/>
              </a:spcBef>
            </a:pPr>
            <a:r>
              <a:rPr sz="2050" spc="-5" dirty="0">
                <a:latin typeface="Calibri"/>
                <a:cs typeface="Calibri"/>
              </a:rPr>
              <a:t>Il</a:t>
            </a:r>
            <a:r>
              <a:rPr sz="2050" spc="-35" dirty="0">
                <a:latin typeface="Calibri"/>
                <a:cs typeface="Calibri"/>
              </a:rPr>
              <a:t> </a:t>
            </a:r>
            <a:r>
              <a:rPr sz="2050" spc="-25" dirty="0">
                <a:latin typeface="Calibri"/>
                <a:cs typeface="Calibri"/>
              </a:rPr>
              <a:t>docente:</a:t>
            </a:r>
            <a:endParaRPr sz="2050">
              <a:latin typeface="Calibri"/>
              <a:cs typeface="Calibri"/>
            </a:endParaRPr>
          </a:p>
          <a:p>
            <a:pPr>
              <a:lnSpc>
                <a:spcPct val="100000"/>
              </a:lnSpc>
              <a:spcBef>
                <a:spcPts val="35"/>
              </a:spcBef>
            </a:pPr>
            <a:endParaRPr sz="2500">
              <a:latin typeface="Times New Roman"/>
              <a:cs typeface="Times New Roman"/>
            </a:endParaRPr>
          </a:p>
          <a:p>
            <a:pPr marL="355600" marR="5080" indent="-342900">
              <a:lnSpc>
                <a:spcPts val="2100"/>
              </a:lnSpc>
              <a:buFont typeface="Arial"/>
              <a:buChar char="•"/>
              <a:tabLst>
                <a:tab pos="354965" algn="l"/>
                <a:tab pos="355600" algn="l"/>
              </a:tabLst>
            </a:pPr>
            <a:r>
              <a:rPr sz="2050" spc="-20" dirty="0">
                <a:latin typeface="Calibri"/>
                <a:cs typeface="Calibri"/>
              </a:rPr>
              <a:t>Definisce piccoli </a:t>
            </a:r>
            <a:r>
              <a:rPr sz="2050" spc="-25" dirty="0">
                <a:latin typeface="Calibri"/>
                <a:cs typeface="Calibri"/>
              </a:rPr>
              <a:t>gruppi </a:t>
            </a:r>
            <a:r>
              <a:rPr sz="2050" spc="-30" dirty="0">
                <a:latin typeface="Calibri"/>
                <a:cs typeface="Calibri"/>
              </a:rPr>
              <a:t>eterogenei </a:t>
            </a:r>
            <a:r>
              <a:rPr sz="2050" spc="-10" dirty="0">
                <a:latin typeface="Calibri"/>
                <a:cs typeface="Calibri"/>
              </a:rPr>
              <a:t>al </a:t>
            </a:r>
            <a:r>
              <a:rPr sz="2050" spc="-20" dirty="0">
                <a:latin typeface="Calibri"/>
                <a:cs typeface="Calibri"/>
              </a:rPr>
              <a:t>loro </a:t>
            </a:r>
            <a:r>
              <a:rPr sz="2050" spc="-25" dirty="0">
                <a:latin typeface="Calibri"/>
                <a:cs typeface="Calibri"/>
              </a:rPr>
              <a:t>interno </a:t>
            </a:r>
            <a:r>
              <a:rPr sz="2050" spc="-5" dirty="0">
                <a:latin typeface="Calibri"/>
                <a:cs typeface="Calibri"/>
              </a:rPr>
              <a:t>ed </a:t>
            </a:r>
            <a:r>
              <a:rPr sz="2050" spc="-30" dirty="0">
                <a:latin typeface="Calibri"/>
                <a:cs typeface="Calibri"/>
              </a:rPr>
              <a:t>omogenei </a:t>
            </a:r>
            <a:r>
              <a:rPr sz="2050" spc="-25" dirty="0">
                <a:latin typeface="Calibri"/>
                <a:cs typeface="Calibri"/>
              </a:rPr>
              <a:t>rispetto  </a:t>
            </a:r>
            <a:r>
              <a:rPr sz="2050" spc="-15" dirty="0">
                <a:latin typeface="Calibri"/>
                <a:cs typeface="Calibri"/>
              </a:rPr>
              <a:t>agli altri </a:t>
            </a:r>
            <a:r>
              <a:rPr sz="2050" spc="-25" dirty="0">
                <a:latin typeface="Calibri"/>
                <a:cs typeface="Calibri"/>
              </a:rPr>
              <a:t>gruppi </a:t>
            </a:r>
            <a:r>
              <a:rPr sz="2050" spc="-15" dirty="0">
                <a:latin typeface="Calibri"/>
                <a:cs typeface="Calibri"/>
              </a:rPr>
              <a:t>della classe (4-5</a:t>
            </a:r>
            <a:r>
              <a:rPr sz="2050" spc="-175" dirty="0">
                <a:latin typeface="Calibri"/>
                <a:cs typeface="Calibri"/>
              </a:rPr>
              <a:t> </a:t>
            </a:r>
            <a:r>
              <a:rPr sz="2050" spc="-25" dirty="0">
                <a:latin typeface="Calibri"/>
                <a:cs typeface="Calibri"/>
              </a:rPr>
              <a:t>persone);</a:t>
            </a:r>
            <a:endParaRPr sz="2050">
              <a:latin typeface="Calibri"/>
              <a:cs typeface="Calibri"/>
            </a:endParaRPr>
          </a:p>
          <a:p>
            <a:pPr marL="355600" indent="-342900">
              <a:lnSpc>
                <a:spcPct val="100000"/>
              </a:lnSpc>
              <a:spcBef>
                <a:spcPts val="30"/>
              </a:spcBef>
              <a:buFont typeface="Arial"/>
              <a:buChar char="•"/>
              <a:tabLst>
                <a:tab pos="354965" algn="l"/>
                <a:tab pos="355600" algn="l"/>
              </a:tabLst>
            </a:pPr>
            <a:r>
              <a:rPr sz="2050" spc="-20" dirty="0">
                <a:latin typeface="Calibri"/>
                <a:cs typeface="Calibri"/>
              </a:rPr>
              <a:t>Individua </a:t>
            </a:r>
            <a:r>
              <a:rPr sz="2050" spc="5" dirty="0">
                <a:latin typeface="Calibri"/>
                <a:cs typeface="Calibri"/>
              </a:rPr>
              <a:t>i </a:t>
            </a:r>
            <a:r>
              <a:rPr sz="2050" spc="-20" dirty="0">
                <a:latin typeface="Calibri"/>
                <a:cs typeface="Calibri"/>
              </a:rPr>
              <a:t>tutor </a:t>
            </a:r>
            <a:r>
              <a:rPr sz="2050" spc="-25" dirty="0">
                <a:latin typeface="Calibri"/>
                <a:cs typeface="Calibri"/>
              </a:rPr>
              <a:t>tenendo </a:t>
            </a:r>
            <a:r>
              <a:rPr sz="2050" spc="-30" dirty="0">
                <a:latin typeface="Calibri"/>
                <a:cs typeface="Calibri"/>
              </a:rPr>
              <a:t>conto </a:t>
            </a:r>
            <a:r>
              <a:rPr sz="2050" spc="-15" dirty="0">
                <a:latin typeface="Calibri"/>
                <a:cs typeface="Calibri"/>
              </a:rPr>
              <a:t>non solo </a:t>
            </a:r>
            <a:r>
              <a:rPr sz="2050" spc="-10" dirty="0">
                <a:latin typeface="Calibri"/>
                <a:cs typeface="Calibri"/>
              </a:rPr>
              <a:t>di </a:t>
            </a:r>
            <a:r>
              <a:rPr sz="2050" spc="-20" dirty="0">
                <a:latin typeface="Calibri"/>
                <a:cs typeface="Calibri"/>
              </a:rPr>
              <a:t>«cosa sanno» </a:t>
            </a:r>
            <a:r>
              <a:rPr sz="2050" spc="-15" dirty="0">
                <a:latin typeface="Calibri"/>
                <a:cs typeface="Calibri"/>
              </a:rPr>
              <a:t>ma </a:t>
            </a:r>
            <a:r>
              <a:rPr sz="2050" spc="-10" dirty="0">
                <a:latin typeface="Calibri"/>
                <a:cs typeface="Calibri"/>
              </a:rPr>
              <a:t>di</a:t>
            </a:r>
            <a:r>
              <a:rPr sz="2050" spc="300" dirty="0">
                <a:latin typeface="Calibri"/>
                <a:cs typeface="Calibri"/>
              </a:rPr>
              <a:t> </a:t>
            </a:r>
            <a:r>
              <a:rPr sz="2050" spc="-20" dirty="0">
                <a:latin typeface="Calibri"/>
                <a:cs typeface="Calibri"/>
              </a:rPr>
              <a:t>cosa</a:t>
            </a:r>
            <a:endParaRPr sz="2050">
              <a:latin typeface="Calibri"/>
              <a:cs typeface="Calibri"/>
            </a:endParaRPr>
          </a:p>
          <a:p>
            <a:pPr marL="355600">
              <a:lnSpc>
                <a:spcPts val="2280"/>
              </a:lnSpc>
              <a:spcBef>
                <a:spcPts val="40"/>
              </a:spcBef>
            </a:pPr>
            <a:r>
              <a:rPr sz="2050" spc="-30" dirty="0">
                <a:latin typeface="Calibri"/>
                <a:cs typeface="Calibri"/>
              </a:rPr>
              <a:t>«devono</a:t>
            </a:r>
            <a:r>
              <a:rPr sz="2050" spc="-70" dirty="0">
                <a:latin typeface="Calibri"/>
                <a:cs typeface="Calibri"/>
              </a:rPr>
              <a:t> </a:t>
            </a:r>
            <a:r>
              <a:rPr sz="2050" spc="-30" dirty="0">
                <a:latin typeface="Calibri"/>
                <a:cs typeface="Calibri"/>
              </a:rPr>
              <a:t>imparare»;</a:t>
            </a:r>
            <a:endParaRPr sz="2050">
              <a:latin typeface="Calibri"/>
              <a:cs typeface="Calibri"/>
            </a:endParaRPr>
          </a:p>
          <a:p>
            <a:pPr marL="355600" indent="-342900">
              <a:lnSpc>
                <a:spcPts val="2280"/>
              </a:lnSpc>
              <a:buFont typeface="Arial"/>
              <a:buChar char="•"/>
              <a:tabLst>
                <a:tab pos="354965" algn="l"/>
                <a:tab pos="355600" algn="l"/>
              </a:tabLst>
            </a:pPr>
            <a:r>
              <a:rPr sz="2050" spc="-20" dirty="0">
                <a:latin typeface="Calibri"/>
                <a:cs typeface="Calibri"/>
              </a:rPr>
              <a:t>Stabilisce con </a:t>
            </a:r>
            <a:r>
              <a:rPr sz="2050" spc="-10" dirty="0">
                <a:latin typeface="Calibri"/>
                <a:cs typeface="Calibri"/>
              </a:rPr>
              <a:t>gli </a:t>
            </a:r>
            <a:r>
              <a:rPr sz="2050" spc="-20" dirty="0">
                <a:latin typeface="Calibri"/>
                <a:cs typeface="Calibri"/>
              </a:rPr>
              <a:t>alunni </a:t>
            </a:r>
            <a:r>
              <a:rPr sz="2050" spc="-10" dirty="0">
                <a:latin typeface="Calibri"/>
                <a:cs typeface="Calibri"/>
              </a:rPr>
              <a:t>gli </a:t>
            </a:r>
            <a:r>
              <a:rPr sz="2050" spc="-25" dirty="0">
                <a:latin typeface="Calibri"/>
                <a:cs typeface="Calibri"/>
              </a:rPr>
              <a:t>obiettivi </a:t>
            </a:r>
            <a:r>
              <a:rPr sz="2050" spc="15" dirty="0">
                <a:latin typeface="Calibri"/>
                <a:cs typeface="Calibri"/>
              </a:rPr>
              <a:t>e </a:t>
            </a:r>
            <a:r>
              <a:rPr sz="2050" spc="-40" dirty="0">
                <a:latin typeface="Calibri"/>
                <a:cs typeface="Calibri"/>
              </a:rPr>
              <a:t>l’organizzazione </a:t>
            </a:r>
            <a:r>
              <a:rPr sz="2050" spc="-15" dirty="0">
                <a:latin typeface="Calibri"/>
                <a:cs typeface="Calibri"/>
              </a:rPr>
              <a:t>del </a:t>
            </a:r>
            <a:r>
              <a:rPr sz="2050" spc="-30" dirty="0">
                <a:latin typeface="Calibri"/>
                <a:cs typeface="Calibri"/>
              </a:rPr>
              <a:t>lavoro</a:t>
            </a:r>
            <a:r>
              <a:rPr sz="2050" spc="75" dirty="0">
                <a:latin typeface="Calibri"/>
                <a:cs typeface="Calibri"/>
              </a:rPr>
              <a:t> </a:t>
            </a:r>
            <a:r>
              <a:rPr sz="2050" spc="-15" dirty="0">
                <a:latin typeface="Calibri"/>
                <a:cs typeface="Calibri"/>
              </a:rPr>
              <a:t>del</a:t>
            </a:r>
            <a:endParaRPr sz="2050">
              <a:latin typeface="Calibri"/>
              <a:cs typeface="Calibri"/>
            </a:endParaRPr>
          </a:p>
          <a:p>
            <a:pPr marL="355600">
              <a:lnSpc>
                <a:spcPct val="100000"/>
              </a:lnSpc>
              <a:spcBef>
                <a:spcPts val="40"/>
              </a:spcBef>
            </a:pPr>
            <a:r>
              <a:rPr sz="2050" spc="-30" dirty="0">
                <a:latin typeface="Calibri"/>
                <a:cs typeface="Calibri"/>
              </a:rPr>
              <a:t>tutorato </a:t>
            </a:r>
            <a:r>
              <a:rPr sz="2050" spc="-10" dirty="0">
                <a:latin typeface="Calibri"/>
                <a:cs typeface="Calibri"/>
              </a:rPr>
              <a:t>alla</a:t>
            </a:r>
            <a:r>
              <a:rPr sz="2050" spc="-90" dirty="0">
                <a:latin typeface="Calibri"/>
                <a:cs typeface="Calibri"/>
              </a:rPr>
              <a:t> </a:t>
            </a:r>
            <a:r>
              <a:rPr sz="2050" spc="-15" dirty="0">
                <a:latin typeface="Calibri"/>
                <a:cs typeface="Calibri"/>
              </a:rPr>
              <a:t>pari;</a:t>
            </a:r>
            <a:endParaRPr sz="2050">
              <a:latin typeface="Calibri"/>
              <a:cs typeface="Calibri"/>
            </a:endParaRPr>
          </a:p>
          <a:p>
            <a:pPr marL="355600" marR="11430" indent="-342900">
              <a:lnSpc>
                <a:spcPts val="2000"/>
              </a:lnSpc>
              <a:spcBef>
                <a:spcPts val="490"/>
              </a:spcBef>
              <a:buFont typeface="Arial"/>
              <a:buChar char="•"/>
              <a:tabLst>
                <a:tab pos="354965" algn="l"/>
                <a:tab pos="355600" algn="l"/>
              </a:tabLst>
            </a:pPr>
            <a:r>
              <a:rPr sz="2050" spc="-30" dirty="0">
                <a:latin typeface="Calibri"/>
                <a:cs typeface="Calibri"/>
              </a:rPr>
              <a:t>Favorisce </a:t>
            </a:r>
            <a:r>
              <a:rPr sz="2050" dirty="0">
                <a:latin typeface="Calibri"/>
                <a:cs typeface="Calibri"/>
              </a:rPr>
              <a:t>lo </a:t>
            </a:r>
            <a:r>
              <a:rPr sz="2050" spc="-20" dirty="0">
                <a:latin typeface="Calibri"/>
                <a:cs typeface="Calibri"/>
              </a:rPr>
              <a:t>scambio </a:t>
            </a:r>
            <a:r>
              <a:rPr sz="2050" spc="-10" dirty="0">
                <a:latin typeface="Calibri"/>
                <a:cs typeface="Calibri"/>
              </a:rPr>
              <a:t>di </a:t>
            </a:r>
            <a:r>
              <a:rPr sz="2050" spc="-20" dirty="0">
                <a:latin typeface="Calibri"/>
                <a:cs typeface="Calibri"/>
              </a:rPr>
              <a:t>ruoli </a:t>
            </a:r>
            <a:r>
              <a:rPr sz="2050" spc="-35" dirty="0">
                <a:latin typeface="Calibri"/>
                <a:cs typeface="Calibri"/>
              </a:rPr>
              <a:t>nell’alternanza </a:t>
            </a:r>
            <a:r>
              <a:rPr sz="2050" spc="-15" dirty="0">
                <a:latin typeface="Calibri"/>
                <a:cs typeface="Calibri"/>
              </a:rPr>
              <a:t>dei </a:t>
            </a:r>
            <a:r>
              <a:rPr sz="2050" spc="-20" dirty="0">
                <a:latin typeface="Calibri"/>
                <a:cs typeface="Calibri"/>
              </a:rPr>
              <a:t>tutor tra </a:t>
            </a:r>
            <a:r>
              <a:rPr sz="2050" spc="-15" dirty="0">
                <a:latin typeface="Calibri"/>
                <a:cs typeface="Calibri"/>
              </a:rPr>
              <a:t>cui </a:t>
            </a:r>
            <a:r>
              <a:rPr sz="2050" spc="-35" dirty="0">
                <a:latin typeface="Calibri"/>
                <a:cs typeface="Calibri"/>
              </a:rPr>
              <a:t>l’alunno con  </a:t>
            </a:r>
            <a:r>
              <a:rPr sz="2050" spc="-25" dirty="0">
                <a:latin typeface="Calibri"/>
                <a:cs typeface="Calibri"/>
              </a:rPr>
              <a:t>difficoltà;</a:t>
            </a:r>
            <a:endParaRPr sz="2050">
              <a:latin typeface="Calibri"/>
              <a:cs typeface="Calibri"/>
            </a:endParaRPr>
          </a:p>
          <a:p>
            <a:pPr marL="355600" indent="-342900">
              <a:lnSpc>
                <a:spcPct val="100000"/>
              </a:lnSpc>
              <a:spcBef>
                <a:spcPts val="50"/>
              </a:spcBef>
              <a:buFont typeface="Arial"/>
              <a:buChar char="•"/>
              <a:tabLst>
                <a:tab pos="354965" algn="l"/>
                <a:tab pos="355600" algn="l"/>
              </a:tabLst>
            </a:pPr>
            <a:r>
              <a:rPr sz="2050" spc="-40" dirty="0">
                <a:latin typeface="Calibri"/>
                <a:cs typeface="Calibri"/>
              </a:rPr>
              <a:t>Valuta </a:t>
            </a:r>
            <a:r>
              <a:rPr sz="2050" spc="-10" dirty="0">
                <a:latin typeface="Calibri"/>
                <a:cs typeface="Calibri"/>
              </a:rPr>
              <a:t>gli </a:t>
            </a:r>
            <a:r>
              <a:rPr sz="2050" spc="-25" dirty="0">
                <a:latin typeface="Calibri"/>
                <a:cs typeface="Calibri"/>
              </a:rPr>
              <a:t>sviluppi </a:t>
            </a:r>
            <a:r>
              <a:rPr sz="2050" spc="15" dirty="0">
                <a:latin typeface="Calibri"/>
                <a:cs typeface="Calibri"/>
              </a:rPr>
              <a:t>e </a:t>
            </a:r>
            <a:r>
              <a:rPr sz="2050" spc="5" dirty="0">
                <a:latin typeface="Calibri"/>
                <a:cs typeface="Calibri"/>
              </a:rPr>
              <a:t>i </a:t>
            </a:r>
            <a:r>
              <a:rPr sz="2050" spc="-20" dirty="0">
                <a:latin typeface="Calibri"/>
                <a:cs typeface="Calibri"/>
              </a:rPr>
              <a:t>risultati </a:t>
            </a:r>
            <a:r>
              <a:rPr sz="2050" spc="-15" dirty="0">
                <a:latin typeface="Calibri"/>
                <a:cs typeface="Calibri"/>
              </a:rPr>
              <a:t>del</a:t>
            </a:r>
            <a:r>
              <a:rPr sz="2050" spc="-200" dirty="0">
                <a:latin typeface="Calibri"/>
                <a:cs typeface="Calibri"/>
              </a:rPr>
              <a:t> </a:t>
            </a:r>
            <a:r>
              <a:rPr sz="2050" spc="-25" dirty="0">
                <a:latin typeface="Calibri"/>
                <a:cs typeface="Calibri"/>
              </a:rPr>
              <a:t>tutoraggio.</a:t>
            </a:r>
            <a:endParaRPr sz="2050">
              <a:latin typeface="Calibri"/>
              <a:cs typeface="Calibri"/>
            </a:endParaRPr>
          </a:p>
        </p:txBody>
      </p:sp>
      <p:sp>
        <p:nvSpPr>
          <p:cNvPr id="4" name="object 4"/>
          <p:cNvSpPr/>
          <p:nvPr/>
        </p:nvSpPr>
        <p:spPr>
          <a:xfrm>
            <a:off x="5150218" y="4197464"/>
            <a:ext cx="3993781" cy="266053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971550" y="2711450"/>
            <a:ext cx="7486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it-IT" sz="3600" b="1" i="1" u="sng">
                <a:solidFill>
                  <a:srgbClr val="800000"/>
                </a:solidFill>
                <a:effectLst>
                  <a:outerShdw blurRad="38100" dist="38100" dir="2700000" algn="tl">
                    <a:srgbClr val="C0C0C0"/>
                  </a:outerShdw>
                </a:effectLst>
                <a:latin typeface="Comic Sans MS" pitchFamily="66" charset="0"/>
              </a:rPr>
              <a:t>Perché la cooperazione a scuola?</a:t>
            </a:r>
          </a:p>
        </p:txBody>
      </p:sp>
      <p:pic>
        <p:nvPicPr>
          <p:cNvPr id="7171" name="Picture 3" descr="scuola"/>
          <p:cNvPicPr>
            <a:picLocks noChangeAspect="1" noChangeArrowheads="1"/>
          </p:cNvPicPr>
          <p:nvPr/>
        </p:nvPicPr>
        <p:blipFill>
          <a:blip r:embed="rId3"/>
          <a:srcRect/>
          <a:stretch>
            <a:fillRect/>
          </a:stretch>
        </p:blipFill>
        <p:spPr bwMode="auto">
          <a:xfrm>
            <a:off x="6248400" y="381000"/>
            <a:ext cx="2508250" cy="1878013"/>
          </a:xfrm>
          <a:prstGeom prst="rect">
            <a:avLst/>
          </a:prstGeom>
          <a:noFill/>
          <a:ln w="9525">
            <a:noFill/>
            <a:miter lim="800000"/>
            <a:headEnd/>
            <a:tailEnd/>
          </a:ln>
        </p:spPr>
      </p:pic>
      <p:pic>
        <p:nvPicPr>
          <p:cNvPr id="7172" name="Picture 4" descr="bartscared"/>
          <p:cNvPicPr>
            <a:picLocks noChangeAspect="1" noChangeArrowheads="1"/>
          </p:cNvPicPr>
          <p:nvPr/>
        </p:nvPicPr>
        <p:blipFill>
          <a:blip r:embed="rId4"/>
          <a:srcRect/>
          <a:stretch>
            <a:fillRect/>
          </a:stretch>
        </p:blipFill>
        <p:spPr bwMode="auto">
          <a:xfrm>
            <a:off x="457200" y="3733800"/>
            <a:ext cx="1458913"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val 2"/>
          <p:cNvSpPr>
            <a:spLocks noChangeArrowheads="1"/>
          </p:cNvSpPr>
          <p:nvPr/>
        </p:nvSpPr>
        <p:spPr bwMode="auto">
          <a:xfrm>
            <a:off x="3995738" y="5084763"/>
            <a:ext cx="1081087" cy="1008062"/>
          </a:xfrm>
          <a:prstGeom prst="ellipse">
            <a:avLst/>
          </a:prstGeom>
          <a:solidFill>
            <a:schemeClr val="accent1"/>
          </a:solidFill>
          <a:ln w="9525">
            <a:solidFill>
              <a:schemeClr val="tx1"/>
            </a:solidFill>
            <a:round/>
            <a:headEnd/>
            <a:tailEnd/>
          </a:ln>
          <a:effectLst/>
        </p:spPr>
        <p:txBody>
          <a:bodyPr wrap="none" anchor="ctr"/>
          <a:lstStyle/>
          <a:p>
            <a:endParaRPr lang="it-IT"/>
          </a:p>
        </p:txBody>
      </p:sp>
      <p:sp>
        <p:nvSpPr>
          <p:cNvPr id="65539" name="Oval 3"/>
          <p:cNvSpPr>
            <a:spLocks noChangeArrowheads="1"/>
          </p:cNvSpPr>
          <p:nvPr/>
        </p:nvSpPr>
        <p:spPr bwMode="auto">
          <a:xfrm>
            <a:off x="1403350" y="3211513"/>
            <a:ext cx="720725" cy="647700"/>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65540" name="Oval 4"/>
          <p:cNvSpPr>
            <a:spLocks noChangeArrowheads="1"/>
          </p:cNvSpPr>
          <p:nvPr/>
        </p:nvSpPr>
        <p:spPr bwMode="auto">
          <a:xfrm>
            <a:off x="3201988" y="3140075"/>
            <a:ext cx="720725" cy="647700"/>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65541" name="Oval 5"/>
          <p:cNvSpPr>
            <a:spLocks noChangeArrowheads="1"/>
          </p:cNvSpPr>
          <p:nvPr/>
        </p:nvSpPr>
        <p:spPr bwMode="auto">
          <a:xfrm>
            <a:off x="5003800" y="3140075"/>
            <a:ext cx="720725" cy="647700"/>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65542" name="Oval 6"/>
          <p:cNvSpPr>
            <a:spLocks noChangeArrowheads="1"/>
          </p:cNvSpPr>
          <p:nvPr/>
        </p:nvSpPr>
        <p:spPr bwMode="auto">
          <a:xfrm>
            <a:off x="7019925" y="3140075"/>
            <a:ext cx="720725" cy="647700"/>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65543" name="Oval 7"/>
          <p:cNvSpPr>
            <a:spLocks noChangeArrowheads="1"/>
          </p:cNvSpPr>
          <p:nvPr/>
        </p:nvSpPr>
        <p:spPr bwMode="auto">
          <a:xfrm>
            <a:off x="1331913" y="1268413"/>
            <a:ext cx="720725" cy="647700"/>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65544" name="Oval 8"/>
          <p:cNvSpPr>
            <a:spLocks noChangeArrowheads="1"/>
          </p:cNvSpPr>
          <p:nvPr/>
        </p:nvSpPr>
        <p:spPr bwMode="auto">
          <a:xfrm>
            <a:off x="3130550" y="1268413"/>
            <a:ext cx="720725" cy="647700"/>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65545" name="Oval 9"/>
          <p:cNvSpPr>
            <a:spLocks noChangeArrowheads="1"/>
          </p:cNvSpPr>
          <p:nvPr/>
        </p:nvSpPr>
        <p:spPr bwMode="auto">
          <a:xfrm>
            <a:off x="4932363" y="1268413"/>
            <a:ext cx="720725" cy="647700"/>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65546" name="Oval 10"/>
          <p:cNvSpPr>
            <a:spLocks noChangeArrowheads="1"/>
          </p:cNvSpPr>
          <p:nvPr/>
        </p:nvSpPr>
        <p:spPr bwMode="auto">
          <a:xfrm>
            <a:off x="6948488" y="1268413"/>
            <a:ext cx="720725" cy="647700"/>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65547" name="Line 11"/>
          <p:cNvSpPr>
            <a:spLocks noChangeShapeType="1"/>
          </p:cNvSpPr>
          <p:nvPr/>
        </p:nvSpPr>
        <p:spPr bwMode="auto">
          <a:xfrm>
            <a:off x="1979613" y="3859213"/>
            <a:ext cx="2016125" cy="1512887"/>
          </a:xfrm>
          <a:prstGeom prst="line">
            <a:avLst/>
          </a:prstGeom>
          <a:noFill/>
          <a:ln w="9525">
            <a:solidFill>
              <a:schemeClr val="tx1"/>
            </a:solidFill>
            <a:round/>
            <a:headEnd type="triangle" w="med" len="med"/>
            <a:tailEnd/>
          </a:ln>
          <a:effectLst/>
        </p:spPr>
        <p:txBody>
          <a:bodyPr/>
          <a:lstStyle/>
          <a:p>
            <a:endParaRPr lang="it-IT"/>
          </a:p>
        </p:txBody>
      </p:sp>
      <p:sp>
        <p:nvSpPr>
          <p:cNvPr id="65548" name="Line 12"/>
          <p:cNvSpPr>
            <a:spLocks noChangeShapeType="1"/>
          </p:cNvSpPr>
          <p:nvPr/>
        </p:nvSpPr>
        <p:spPr bwMode="auto">
          <a:xfrm flipH="1" flipV="1">
            <a:off x="3779838" y="3787775"/>
            <a:ext cx="504825" cy="1296988"/>
          </a:xfrm>
          <a:prstGeom prst="line">
            <a:avLst/>
          </a:prstGeom>
          <a:noFill/>
          <a:ln w="9525">
            <a:solidFill>
              <a:schemeClr val="tx1"/>
            </a:solidFill>
            <a:round/>
            <a:headEnd/>
            <a:tailEnd type="triangle" w="med" len="med"/>
          </a:ln>
          <a:effectLst/>
        </p:spPr>
        <p:txBody>
          <a:bodyPr/>
          <a:lstStyle/>
          <a:p>
            <a:endParaRPr lang="it-IT"/>
          </a:p>
        </p:txBody>
      </p:sp>
      <p:sp>
        <p:nvSpPr>
          <p:cNvPr id="65549" name="Line 13"/>
          <p:cNvSpPr>
            <a:spLocks noChangeShapeType="1"/>
          </p:cNvSpPr>
          <p:nvPr/>
        </p:nvSpPr>
        <p:spPr bwMode="auto">
          <a:xfrm flipV="1">
            <a:off x="4859338" y="3859213"/>
            <a:ext cx="433387" cy="1296987"/>
          </a:xfrm>
          <a:prstGeom prst="line">
            <a:avLst/>
          </a:prstGeom>
          <a:noFill/>
          <a:ln w="28575">
            <a:solidFill>
              <a:srgbClr val="000099"/>
            </a:solidFill>
            <a:round/>
            <a:headEnd type="triangle" w="med" len="med"/>
            <a:tailEnd type="triangle" w="med" len="med"/>
          </a:ln>
          <a:effectLst/>
        </p:spPr>
        <p:txBody>
          <a:bodyPr/>
          <a:lstStyle/>
          <a:p>
            <a:endParaRPr lang="it-IT"/>
          </a:p>
        </p:txBody>
      </p:sp>
      <p:sp>
        <p:nvSpPr>
          <p:cNvPr id="65550" name="Line 14"/>
          <p:cNvSpPr>
            <a:spLocks noChangeShapeType="1"/>
          </p:cNvSpPr>
          <p:nvPr/>
        </p:nvSpPr>
        <p:spPr bwMode="auto">
          <a:xfrm flipV="1">
            <a:off x="5148263" y="3787775"/>
            <a:ext cx="1944687" cy="1871663"/>
          </a:xfrm>
          <a:prstGeom prst="line">
            <a:avLst/>
          </a:prstGeom>
          <a:noFill/>
          <a:ln w="9525">
            <a:solidFill>
              <a:schemeClr val="tx1"/>
            </a:solidFill>
            <a:round/>
            <a:headEnd/>
            <a:tailEnd type="triangle" w="med" len="med"/>
          </a:ln>
          <a:effectLst/>
        </p:spPr>
        <p:txBody>
          <a:bodyPr/>
          <a:lstStyle/>
          <a:p>
            <a:endParaRPr lang="it-IT"/>
          </a:p>
        </p:txBody>
      </p:sp>
      <p:sp>
        <p:nvSpPr>
          <p:cNvPr id="65551" name="Line 15"/>
          <p:cNvSpPr>
            <a:spLocks noChangeShapeType="1"/>
          </p:cNvSpPr>
          <p:nvPr/>
        </p:nvSpPr>
        <p:spPr bwMode="auto">
          <a:xfrm flipH="1" flipV="1">
            <a:off x="1835150" y="1916113"/>
            <a:ext cx="2232025" cy="3311525"/>
          </a:xfrm>
          <a:prstGeom prst="line">
            <a:avLst/>
          </a:prstGeom>
          <a:noFill/>
          <a:ln w="9525">
            <a:solidFill>
              <a:schemeClr val="tx1"/>
            </a:solidFill>
            <a:round/>
            <a:headEnd/>
            <a:tailEnd type="triangle" w="med" len="med"/>
          </a:ln>
          <a:effectLst/>
        </p:spPr>
        <p:txBody>
          <a:bodyPr/>
          <a:lstStyle/>
          <a:p>
            <a:endParaRPr lang="it-IT"/>
          </a:p>
        </p:txBody>
      </p:sp>
      <p:sp>
        <p:nvSpPr>
          <p:cNvPr id="65552" name="Line 16"/>
          <p:cNvSpPr>
            <a:spLocks noChangeShapeType="1"/>
          </p:cNvSpPr>
          <p:nvPr/>
        </p:nvSpPr>
        <p:spPr bwMode="auto">
          <a:xfrm flipH="1" flipV="1">
            <a:off x="3635375" y="1987550"/>
            <a:ext cx="865188" cy="3097213"/>
          </a:xfrm>
          <a:prstGeom prst="line">
            <a:avLst/>
          </a:prstGeom>
          <a:noFill/>
          <a:ln w="9525">
            <a:solidFill>
              <a:schemeClr val="tx1"/>
            </a:solidFill>
            <a:round/>
            <a:headEnd/>
            <a:tailEnd type="triangle" w="med" len="med"/>
          </a:ln>
          <a:effectLst/>
        </p:spPr>
        <p:txBody>
          <a:bodyPr/>
          <a:lstStyle/>
          <a:p>
            <a:endParaRPr lang="it-IT"/>
          </a:p>
        </p:txBody>
      </p:sp>
      <p:sp>
        <p:nvSpPr>
          <p:cNvPr id="65553" name="Line 17"/>
          <p:cNvSpPr>
            <a:spLocks noChangeShapeType="1"/>
          </p:cNvSpPr>
          <p:nvPr/>
        </p:nvSpPr>
        <p:spPr bwMode="auto">
          <a:xfrm flipV="1">
            <a:off x="4643438" y="1843088"/>
            <a:ext cx="504825" cy="3168650"/>
          </a:xfrm>
          <a:prstGeom prst="line">
            <a:avLst/>
          </a:prstGeom>
          <a:noFill/>
          <a:ln w="9525">
            <a:solidFill>
              <a:schemeClr val="tx1"/>
            </a:solidFill>
            <a:round/>
            <a:headEnd/>
            <a:tailEnd type="triangle" w="med" len="med"/>
          </a:ln>
          <a:effectLst/>
        </p:spPr>
        <p:txBody>
          <a:bodyPr/>
          <a:lstStyle/>
          <a:p>
            <a:endParaRPr lang="it-IT"/>
          </a:p>
        </p:txBody>
      </p:sp>
      <p:sp>
        <p:nvSpPr>
          <p:cNvPr id="65554" name="Line 18"/>
          <p:cNvSpPr>
            <a:spLocks noChangeShapeType="1"/>
          </p:cNvSpPr>
          <p:nvPr/>
        </p:nvSpPr>
        <p:spPr bwMode="auto">
          <a:xfrm flipV="1">
            <a:off x="5076825" y="1916113"/>
            <a:ext cx="2016125" cy="3384550"/>
          </a:xfrm>
          <a:prstGeom prst="line">
            <a:avLst/>
          </a:prstGeom>
          <a:noFill/>
          <a:ln w="9525">
            <a:solidFill>
              <a:schemeClr val="tx1"/>
            </a:solidFill>
            <a:round/>
            <a:headEnd/>
            <a:tailEnd type="triangle" w="med" len="med"/>
          </a:ln>
          <a:effectLst/>
        </p:spPr>
        <p:txBody>
          <a:bodyPr/>
          <a:lstStyle/>
          <a:p>
            <a:endParaRPr lang="it-IT"/>
          </a:p>
        </p:txBody>
      </p:sp>
      <p:sp>
        <p:nvSpPr>
          <p:cNvPr id="65555" name="Text Box 19"/>
          <p:cNvSpPr txBox="1">
            <a:spLocks noChangeArrowheads="1"/>
          </p:cNvSpPr>
          <p:nvPr/>
        </p:nvSpPr>
        <p:spPr bwMode="auto">
          <a:xfrm>
            <a:off x="539750" y="404813"/>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it-IT" sz="2400" b="1">
                <a:solidFill>
                  <a:schemeClr val="accent1"/>
                </a:solidFill>
                <a:effectLst>
                  <a:outerShdw blurRad="38100" dist="38100" dir="2700000" algn="tl">
                    <a:srgbClr val="C0C0C0"/>
                  </a:outerShdw>
                </a:effectLst>
                <a:latin typeface="Comic Sans MS" pitchFamily="66" charset="0"/>
              </a:rPr>
              <a:t>LEZIONE FRONTALE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500"/>
                                        <p:tgtEl>
                                          <p:spTgt spid="6553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539"/>
                                        </p:tgtEl>
                                        <p:attrNameLst>
                                          <p:attrName>style.visibility</p:attrName>
                                        </p:attrNameLst>
                                      </p:cBhvr>
                                      <p:to>
                                        <p:strVal val="visible"/>
                                      </p:to>
                                    </p:set>
                                    <p:animEffect transition="in" filter="fade">
                                      <p:cBhvr>
                                        <p:cTn id="11" dur="500"/>
                                        <p:tgtEl>
                                          <p:spTgt spid="6553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5540"/>
                                        </p:tgtEl>
                                        <p:attrNameLst>
                                          <p:attrName>style.visibility</p:attrName>
                                        </p:attrNameLst>
                                      </p:cBhvr>
                                      <p:to>
                                        <p:strVal val="visible"/>
                                      </p:to>
                                    </p:set>
                                    <p:animEffect transition="in" filter="fade">
                                      <p:cBhvr>
                                        <p:cTn id="15" dur="500"/>
                                        <p:tgtEl>
                                          <p:spTgt spid="65540"/>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5541"/>
                                        </p:tgtEl>
                                        <p:attrNameLst>
                                          <p:attrName>style.visibility</p:attrName>
                                        </p:attrNameLst>
                                      </p:cBhvr>
                                      <p:to>
                                        <p:strVal val="visible"/>
                                      </p:to>
                                    </p:set>
                                    <p:animEffect transition="in" filter="fade">
                                      <p:cBhvr>
                                        <p:cTn id="19" dur="500"/>
                                        <p:tgtEl>
                                          <p:spTgt spid="65541"/>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5542"/>
                                        </p:tgtEl>
                                        <p:attrNameLst>
                                          <p:attrName>style.visibility</p:attrName>
                                        </p:attrNameLst>
                                      </p:cBhvr>
                                      <p:to>
                                        <p:strVal val="visible"/>
                                      </p:to>
                                    </p:set>
                                    <p:animEffect transition="in" filter="fade">
                                      <p:cBhvr>
                                        <p:cTn id="23" dur="500"/>
                                        <p:tgtEl>
                                          <p:spTgt spid="65542"/>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5543"/>
                                        </p:tgtEl>
                                        <p:attrNameLst>
                                          <p:attrName>style.visibility</p:attrName>
                                        </p:attrNameLst>
                                      </p:cBhvr>
                                      <p:to>
                                        <p:strVal val="visible"/>
                                      </p:to>
                                    </p:set>
                                    <p:animEffect transition="in" filter="fade">
                                      <p:cBhvr>
                                        <p:cTn id="27" dur="500"/>
                                        <p:tgtEl>
                                          <p:spTgt spid="65543"/>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5544"/>
                                        </p:tgtEl>
                                        <p:attrNameLst>
                                          <p:attrName>style.visibility</p:attrName>
                                        </p:attrNameLst>
                                      </p:cBhvr>
                                      <p:to>
                                        <p:strVal val="visible"/>
                                      </p:to>
                                    </p:set>
                                    <p:animEffect transition="in" filter="fade">
                                      <p:cBhvr>
                                        <p:cTn id="31" dur="500"/>
                                        <p:tgtEl>
                                          <p:spTgt spid="65544"/>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5545"/>
                                        </p:tgtEl>
                                        <p:attrNameLst>
                                          <p:attrName>style.visibility</p:attrName>
                                        </p:attrNameLst>
                                      </p:cBhvr>
                                      <p:to>
                                        <p:strVal val="visible"/>
                                      </p:to>
                                    </p:set>
                                    <p:animEffect transition="in" filter="fade">
                                      <p:cBhvr>
                                        <p:cTn id="35" dur="500"/>
                                        <p:tgtEl>
                                          <p:spTgt spid="65545"/>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5546"/>
                                        </p:tgtEl>
                                        <p:attrNameLst>
                                          <p:attrName>style.visibility</p:attrName>
                                        </p:attrNameLst>
                                      </p:cBhvr>
                                      <p:to>
                                        <p:strVal val="visible"/>
                                      </p:to>
                                    </p:set>
                                    <p:animEffect transition="in" filter="fade">
                                      <p:cBhvr>
                                        <p:cTn id="39" dur="500"/>
                                        <p:tgtEl>
                                          <p:spTgt spid="6554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5547"/>
                                        </p:tgtEl>
                                        <p:attrNameLst>
                                          <p:attrName>style.visibility</p:attrName>
                                        </p:attrNameLst>
                                      </p:cBhvr>
                                      <p:to>
                                        <p:strVal val="visible"/>
                                      </p:to>
                                    </p:set>
                                    <p:animEffect transition="in" filter="fade">
                                      <p:cBhvr>
                                        <p:cTn id="44" dur="500"/>
                                        <p:tgtEl>
                                          <p:spTgt spid="6554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5551"/>
                                        </p:tgtEl>
                                        <p:attrNameLst>
                                          <p:attrName>style.visibility</p:attrName>
                                        </p:attrNameLst>
                                      </p:cBhvr>
                                      <p:to>
                                        <p:strVal val="visible"/>
                                      </p:to>
                                    </p:set>
                                    <p:animEffect transition="in" filter="fade">
                                      <p:cBhvr>
                                        <p:cTn id="47" dur="500"/>
                                        <p:tgtEl>
                                          <p:spTgt spid="6555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5548"/>
                                        </p:tgtEl>
                                        <p:attrNameLst>
                                          <p:attrName>style.visibility</p:attrName>
                                        </p:attrNameLst>
                                      </p:cBhvr>
                                      <p:to>
                                        <p:strVal val="visible"/>
                                      </p:to>
                                    </p:set>
                                    <p:animEffect transition="in" filter="fade">
                                      <p:cBhvr>
                                        <p:cTn id="50" dur="500"/>
                                        <p:tgtEl>
                                          <p:spTgt spid="6554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5552"/>
                                        </p:tgtEl>
                                        <p:attrNameLst>
                                          <p:attrName>style.visibility</p:attrName>
                                        </p:attrNameLst>
                                      </p:cBhvr>
                                      <p:to>
                                        <p:strVal val="visible"/>
                                      </p:to>
                                    </p:set>
                                    <p:animEffect transition="in" filter="fade">
                                      <p:cBhvr>
                                        <p:cTn id="53" dur="500"/>
                                        <p:tgtEl>
                                          <p:spTgt spid="6555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5553"/>
                                        </p:tgtEl>
                                        <p:attrNameLst>
                                          <p:attrName>style.visibility</p:attrName>
                                        </p:attrNameLst>
                                      </p:cBhvr>
                                      <p:to>
                                        <p:strVal val="visible"/>
                                      </p:to>
                                    </p:set>
                                    <p:animEffect transition="in" filter="fade">
                                      <p:cBhvr>
                                        <p:cTn id="56" dur="500"/>
                                        <p:tgtEl>
                                          <p:spTgt spid="6555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549"/>
                                        </p:tgtEl>
                                        <p:attrNameLst>
                                          <p:attrName>style.visibility</p:attrName>
                                        </p:attrNameLst>
                                      </p:cBhvr>
                                      <p:to>
                                        <p:strVal val="visible"/>
                                      </p:to>
                                    </p:set>
                                    <p:animEffect transition="in" filter="fade">
                                      <p:cBhvr>
                                        <p:cTn id="59" dur="500"/>
                                        <p:tgtEl>
                                          <p:spTgt spid="6554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5554"/>
                                        </p:tgtEl>
                                        <p:attrNameLst>
                                          <p:attrName>style.visibility</p:attrName>
                                        </p:attrNameLst>
                                      </p:cBhvr>
                                      <p:to>
                                        <p:strVal val="visible"/>
                                      </p:to>
                                    </p:set>
                                    <p:animEffect transition="in" filter="fade">
                                      <p:cBhvr>
                                        <p:cTn id="62" dur="500"/>
                                        <p:tgtEl>
                                          <p:spTgt spid="6555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5550"/>
                                        </p:tgtEl>
                                        <p:attrNameLst>
                                          <p:attrName>style.visibility</p:attrName>
                                        </p:attrNameLst>
                                      </p:cBhvr>
                                      <p:to>
                                        <p:strVal val="visible"/>
                                      </p:to>
                                    </p:set>
                                    <p:animEffect transition="in" filter="fade">
                                      <p:cBhvr>
                                        <p:cTn id="65" dur="500"/>
                                        <p:tgtEl>
                                          <p:spTgt spid="65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39" grpId="0" animBg="1"/>
      <p:bldP spid="65540" grpId="0" animBg="1"/>
      <p:bldP spid="65541" grpId="0" animBg="1"/>
      <p:bldP spid="65542" grpId="0" animBg="1"/>
      <p:bldP spid="65543" grpId="0" animBg="1"/>
      <p:bldP spid="65544" grpId="0" animBg="1"/>
      <p:bldP spid="65545" grpId="0" animBg="1"/>
      <p:bldP spid="65546" grpId="0" animBg="1"/>
      <p:bldP spid="65547" grpId="0" animBg="1"/>
      <p:bldP spid="65548" grpId="0" animBg="1"/>
      <p:bldP spid="65549" grpId="0" animBg="1"/>
      <p:bldP spid="65550" grpId="0" animBg="1"/>
      <p:bldP spid="65551" grpId="0" animBg="1"/>
      <p:bldP spid="65552" grpId="0" animBg="1"/>
      <p:bldP spid="65553" grpId="0" animBg="1"/>
      <p:bldP spid="6555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val 2"/>
          <p:cNvSpPr>
            <a:spLocks noChangeArrowheads="1"/>
          </p:cNvSpPr>
          <p:nvPr/>
        </p:nvSpPr>
        <p:spPr bwMode="auto">
          <a:xfrm>
            <a:off x="3779838" y="2636838"/>
            <a:ext cx="1081087" cy="1008062"/>
          </a:xfrm>
          <a:prstGeom prst="ellipse">
            <a:avLst/>
          </a:prstGeom>
          <a:solidFill>
            <a:schemeClr val="accent1"/>
          </a:solidFill>
          <a:ln w="9525">
            <a:solidFill>
              <a:schemeClr val="tx1"/>
            </a:solidFill>
            <a:round/>
            <a:headEnd/>
            <a:tailEnd/>
          </a:ln>
          <a:effectLst/>
        </p:spPr>
        <p:txBody>
          <a:bodyPr wrap="none" anchor="ctr"/>
          <a:lstStyle/>
          <a:p>
            <a:endParaRPr lang="it-IT"/>
          </a:p>
        </p:txBody>
      </p:sp>
      <p:sp>
        <p:nvSpPr>
          <p:cNvPr id="67587" name="Oval 3"/>
          <p:cNvSpPr>
            <a:spLocks noChangeArrowheads="1"/>
          </p:cNvSpPr>
          <p:nvPr/>
        </p:nvSpPr>
        <p:spPr bwMode="auto">
          <a:xfrm>
            <a:off x="684213" y="476250"/>
            <a:ext cx="2663825" cy="2232025"/>
          </a:xfrm>
          <a:prstGeom prst="ellipse">
            <a:avLst/>
          </a:prstGeom>
          <a:noFill/>
          <a:ln w="9525">
            <a:solidFill>
              <a:srgbClr val="000099"/>
            </a:solidFill>
            <a:prstDash val="dash"/>
            <a:round/>
            <a:headEnd/>
            <a:tailEnd/>
          </a:ln>
          <a:effectLst/>
        </p:spPr>
        <p:txBody>
          <a:bodyPr wrap="none" anchor="ctr"/>
          <a:lstStyle/>
          <a:p>
            <a:endParaRPr lang="it-IT"/>
          </a:p>
        </p:txBody>
      </p:sp>
      <p:sp>
        <p:nvSpPr>
          <p:cNvPr id="67588" name="Oval 4"/>
          <p:cNvSpPr>
            <a:spLocks noChangeArrowheads="1"/>
          </p:cNvSpPr>
          <p:nvPr/>
        </p:nvSpPr>
        <p:spPr bwMode="auto">
          <a:xfrm>
            <a:off x="684213" y="3860800"/>
            <a:ext cx="2663825" cy="2232025"/>
          </a:xfrm>
          <a:prstGeom prst="ellipse">
            <a:avLst/>
          </a:prstGeom>
          <a:noFill/>
          <a:ln w="9525">
            <a:solidFill>
              <a:srgbClr val="000099"/>
            </a:solidFill>
            <a:prstDash val="dash"/>
            <a:round/>
            <a:headEnd/>
            <a:tailEnd/>
          </a:ln>
          <a:effectLst/>
        </p:spPr>
        <p:txBody>
          <a:bodyPr wrap="none" anchor="ctr"/>
          <a:lstStyle/>
          <a:p>
            <a:endParaRPr lang="it-IT"/>
          </a:p>
        </p:txBody>
      </p:sp>
      <p:sp>
        <p:nvSpPr>
          <p:cNvPr id="67589" name="Oval 5"/>
          <p:cNvSpPr>
            <a:spLocks noChangeArrowheads="1"/>
          </p:cNvSpPr>
          <p:nvPr/>
        </p:nvSpPr>
        <p:spPr bwMode="auto">
          <a:xfrm>
            <a:off x="5580063" y="3860800"/>
            <a:ext cx="2663825" cy="2232025"/>
          </a:xfrm>
          <a:prstGeom prst="ellipse">
            <a:avLst/>
          </a:prstGeom>
          <a:noFill/>
          <a:ln w="9525">
            <a:solidFill>
              <a:srgbClr val="000099"/>
            </a:solidFill>
            <a:prstDash val="dash"/>
            <a:round/>
            <a:headEnd/>
            <a:tailEnd/>
          </a:ln>
          <a:effectLst/>
        </p:spPr>
        <p:txBody>
          <a:bodyPr wrap="none" anchor="ctr"/>
          <a:lstStyle/>
          <a:p>
            <a:endParaRPr lang="it-IT"/>
          </a:p>
        </p:txBody>
      </p:sp>
      <p:sp>
        <p:nvSpPr>
          <p:cNvPr id="67590" name="Oval 6"/>
          <p:cNvSpPr>
            <a:spLocks noChangeArrowheads="1"/>
          </p:cNvSpPr>
          <p:nvPr/>
        </p:nvSpPr>
        <p:spPr bwMode="auto">
          <a:xfrm>
            <a:off x="5364163" y="549275"/>
            <a:ext cx="2663825" cy="2232025"/>
          </a:xfrm>
          <a:prstGeom prst="ellipse">
            <a:avLst/>
          </a:prstGeom>
          <a:noFill/>
          <a:ln w="9525">
            <a:solidFill>
              <a:srgbClr val="000099"/>
            </a:solidFill>
            <a:prstDash val="dash"/>
            <a:round/>
            <a:headEnd/>
            <a:tailEnd/>
          </a:ln>
          <a:effectLst/>
        </p:spPr>
        <p:txBody>
          <a:bodyPr wrap="none" anchor="ctr"/>
          <a:lstStyle/>
          <a:p>
            <a:endParaRPr lang="it-IT"/>
          </a:p>
        </p:txBody>
      </p:sp>
      <p:sp>
        <p:nvSpPr>
          <p:cNvPr id="67591" name="Line 7"/>
          <p:cNvSpPr>
            <a:spLocks noChangeShapeType="1"/>
          </p:cNvSpPr>
          <p:nvPr/>
        </p:nvSpPr>
        <p:spPr bwMode="auto">
          <a:xfrm flipH="1" flipV="1">
            <a:off x="3059113" y="2349500"/>
            <a:ext cx="792162" cy="503238"/>
          </a:xfrm>
          <a:prstGeom prst="line">
            <a:avLst/>
          </a:prstGeom>
          <a:noFill/>
          <a:ln w="57150">
            <a:solidFill>
              <a:schemeClr val="tx1"/>
            </a:solidFill>
            <a:round/>
            <a:headEnd/>
            <a:tailEnd type="triangle" w="med" len="med"/>
          </a:ln>
          <a:effectLst/>
        </p:spPr>
        <p:txBody>
          <a:bodyPr/>
          <a:lstStyle/>
          <a:p>
            <a:endParaRPr lang="it-IT"/>
          </a:p>
        </p:txBody>
      </p:sp>
      <p:sp>
        <p:nvSpPr>
          <p:cNvPr id="67592" name="Line 8"/>
          <p:cNvSpPr>
            <a:spLocks noChangeShapeType="1"/>
          </p:cNvSpPr>
          <p:nvPr/>
        </p:nvSpPr>
        <p:spPr bwMode="auto">
          <a:xfrm flipV="1">
            <a:off x="4859338" y="2420938"/>
            <a:ext cx="792162" cy="503237"/>
          </a:xfrm>
          <a:prstGeom prst="line">
            <a:avLst/>
          </a:prstGeom>
          <a:noFill/>
          <a:ln w="57150">
            <a:solidFill>
              <a:schemeClr val="tx1"/>
            </a:solidFill>
            <a:round/>
            <a:headEnd/>
            <a:tailEnd type="triangle" w="med" len="med"/>
          </a:ln>
          <a:effectLst/>
        </p:spPr>
        <p:txBody>
          <a:bodyPr/>
          <a:lstStyle/>
          <a:p>
            <a:endParaRPr lang="it-IT"/>
          </a:p>
        </p:txBody>
      </p:sp>
      <p:sp>
        <p:nvSpPr>
          <p:cNvPr id="67593" name="Line 9"/>
          <p:cNvSpPr>
            <a:spLocks noChangeShapeType="1"/>
          </p:cNvSpPr>
          <p:nvPr/>
        </p:nvSpPr>
        <p:spPr bwMode="auto">
          <a:xfrm>
            <a:off x="4787900" y="3500438"/>
            <a:ext cx="1079500" cy="792162"/>
          </a:xfrm>
          <a:prstGeom prst="line">
            <a:avLst/>
          </a:prstGeom>
          <a:noFill/>
          <a:ln w="57150">
            <a:solidFill>
              <a:srgbClr val="000099"/>
            </a:solidFill>
            <a:round/>
            <a:headEnd/>
            <a:tailEnd type="triangle" w="med" len="med"/>
          </a:ln>
          <a:effectLst/>
        </p:spPr>
        <p:txBody>
          <a:bodyPr/>
          <a:lstStyle/>
          <a:p>
            <a:endParaRPr lang="it-IT"/>
          </a:p>
        </p:txBody>
      </p:sp>
      <p:sp>
        <p:nvSpPr>
          <p:cNvPr id="67594" name="Line 10"/>
          <p:cNvSpPr>
            <a:spLocks noChangeShapeType="1"/>
          </p:cNvSpPr>
          <p:nvPr/>
        </p:nvSpPr>
        <p:spPr bwMode="auto">
          <a:xfrm flipH="1">
            <a:off x="3059113" y="3573463"/>
            <a:ext cx="865187" cy="647700"/>
          </a:xfrm>
          <a:prstGeom prst="line">
            <a:avLst/>
          </a:prstGeom>
          <a:noFill/>
          <a:ln w="57150">
            <a:solidFill>
              <a:schemeClr val="tx1"/>
            </a:solidFill>
            <a:round/>
            <a:headEnd/>
            <a:tailEnd type="triangle" w="med" len="med"/>
          </a:ln>
          <a:effectLst/>
        </p:spPr>
        <p:txBody>
          <a:bodyPr/>
          <a:lstStyle/>
          <a:p>
            <a:endParaRPr lang="it-IT"/>
          </a:p>
        </p:txBody>
      </p:sp>
      <p:grpSp>
        <p:nvGrpSpPr>
          <p:cNvPr id="2" name="Group 11"/>
          <p:cNvGrpSpPr>
            <a:grpSpLocks/>
          </p:cNvGrpSpPr>
          <p:nvPr/>
        </p:nvGrpSpPr>
        <p:grpSpPr bwMode="auto">
          <a:xfrm>
            <a:off x="1114425" y="4294188"/>
            <a:ext cx="1801813" cy="1655762"/>
            <a:chOff x="702" y="2705"/>
            <a:chExt cx="1135" cy="1043"/>
          </a:xfrm>
        </p:grpSpPr>
        <p:sp>
          <p:nvSpPr>
            <p:cNvPr id="9262" name="Oval 12"/>
            <p:cNvSpPr>
              <a:spLocks noChangeArrowheads="1"/>
            </p:cNvSpPr>
            <p:nvPr/>
          </p:nvSpPr>
          <p:spPr bwMode="auto">
            <a:xfrm>
              <a:off x="702" y="2705"/>
              <a:ext cx="454" cy="408"/>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9263" name="Oval 13"/>
            <p:cNvSpPr>
              <a:spLocks noChangeArrowheads="1"/>
            </p:cNvSpPr>
            <p:nvPr/>
          </p:nvSpPr>
          <p:spPr bwMode="auto">
            <a:xfrm>
              <a:off x="1383" y="2705"/>
              <a:ext cx="454" cy="408"/>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9264" name="Oval 14"/>
            <p:cNvSpPr>
              <a:spLocks noChangeArrowheads="1"/>
            </p:cNvSpPr>
            <p:nvPr/>
          </p:nvSpPr>
          <p:spPr bwMode="auto">
            <a:xfrm>
              <a:off x="1020" y="3340"/>
              <a:ext cx="454" cy="408"/>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9265" name="Line 15"/>
            <p:cNvSpPr>
              <a:spLocks noChangeShapeType="1"/>
            </p:cNvSpPr>
            <p:nvPr/>
          </p:nvSpPr>
          <p:spPr bwMode="auto">
            <a:xfrm>
              <a:off x="930" y="3113"/>
              <a:ext cx="136" cy="272"/>
            </a:xfrm>
            <a:prstGeom prst="line">
              <a:avLst/>
            </a:prstGeom>
            <a:noFill/>
            <a:ln w="9525">
              <a:solidFill>
                <a:schemeClr val="tx1"/>
              </a:solidFill>
              <a:round/>
              <a:headEnd type="triangle" w="med" len="med"/>
              <a:tailEnd type="triangle" w="med" len="med"/>
            </a:ln>
            <a:effectLst/>
          </p:spPr>
          <p:txBody>
            <a:bodyPr/>
            <a:lstStyle/>
            <a:p>
              <a:endParaRPr lang="it-IT"/>
            </a:p>
          </p:txBody>
        </p:sp>
        <p:sp>
          <p:nvSpPr>
            <p:cNvPr id="9266" name="Line 16"/>
            <p:cNvSpPr>
              <a:spLocks noChangeShapeType="1"/>
            </p:cNvSpPr>
            <p:nvPr/>
          </p:nvSpPr>
          <p:spPr bwMode="auto">
            <a:xfrm>
              <a:off x="1156" y="2931"/>
              <a:ext cx="227" cy="0"/>
            </a:xfrm>
            <a:prstGeom prst="line">
              <a:avLst/>
            </a:prstGeom>
            <a:noFill/>
            <a:ln w="9525">
              <a:solidFill>
                <a:schemeClr val="tx1"/>
              </a:solidFill>
              <a:round/>
              <a:headEnd type="triangle" w="med" len="med"/>
              <a:tailEnd type="triangle" w="med" len="med"/>
            </a:ln>
            <a:effectLst/>
          </p:spPr>
          <p:txBody>
            <a:bodyPr/>
            <a:lstStyle/>
            <a:p>
              <a:endParaRPr lang="it-IT"/>
            </a:p>
          </p:txBody>
        </p:sp>
        <p:sp>
          <p:nvSpPr>
            <p:cNvPr id="9267" name="Line 17"/>
            <p:cNvSpPr>
              <a:spLocks noChangeShapeType="1"/>
            </p:cNvSpPr>
            <p:nvPr/>
          </p:nvSpPr>
          <p:spPr bwMode="auto">
            <a:xfrm flipH="1">
              <a:off x="1383" y="3113"/>
              <a:ext cx="182" cy="272"/>
            </a:xfrm>
            <a:prstGeom prst="line">
              <a:avLst/>
            </a:prstGeom>
            <a:noFill/>
            <a:ln w="9525">
              <a:solidFill>
                <a:schemeClr val="tx1"/>
              </a:solidFill>
              <a:round/>
              <a:headEnd type="triangle" w="med" len="med"/>
              <a:tailEnd type="triangle" w="med" len="med"/>
            </a:ln>
            <a:effectLst/>
          </p:spPr>
          <p:txBody>
            <a:bodyPr/>
            <a:lstStyle/>
            <a:p>
              <a:endParaRPr lang="it-IT"/>
            </a:p>
          </p:txBody>
        </p:sp>
      </p:grpSp>
      <p:grpSp>
        <p:nvGrpSpPr>
          <p:cNvPr id="3" name="Group 18"/>
          <p:cNvGrpSpPr>
            <a:grpSpLocks/>
          </p:cNvGrpSpPr>
          <p:nvPr/>
        </p:nvGrpSpPr>
        <p:grpSpPr bwMode="auto">
          <a:xfrm>
            <a:off x="1116013" y="836613"/>
            <a:ext cx="1801812" cy="1655762"/>
            <a:chOff x="702" y="2705"/>
            <a:chExt cx="1135" cy="1043"/>
          </a:xfrm>
        </p:grpSpPr>
        <p:sp>
          <p:nvSpPr>
            <p:cNvPr id="9256" name="Oval 19"/>
            <p:cNvSpPr>
              <a:spLocks noChangeArrowheads="1"/>
            </p:cNvSpPr>
            <p:nvPr/>
          </p:nvSpPr>
          <p:spPr bwMode="auto">
            <a:xfrm>
              <a:off x="702" y="2705"/>
              <a:ext cx="454" cy="408"/>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9257" name="Oval 20"/>
            <p:cNvSpPr>
              <a:spLocks noChangeArrowheads="1"/>
            </p:cNvSpPr>
            <p:nvPr/>
          </p:nvSpPr>
          <p:spPr bwMode="auto">
            <a:xfrm>
              <a:off x="1383" y="2705"/>
              <a:ext cx="454" cy="408"/>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9258" name="Oval 21"/>
            <p:cNvSpPr>
              <a:spLocks noChangeArrowheads="1"/>
            </p:cNvSpPr>
            <p:nvPr/>
          </p:nvSpPr>
          <p:spPr bwMode="auto">
            <a:xfrm>
              <a:off x="1020" y="3340"/>
              <a:ext cx="454" cy="408"/>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9259" name="Line 22"/>
            <p:cNvSpPr>
              <a:spLocks noChangeShapeType="1"/>
            </p:cNvSpPr>
            <p:nvPr/>
          </p:nvSpPr>
          <p:spPr bwMode="auto">
            <a:xfrm>
              <a:off x="930" y="3113"/>
              <a:ext cx="136" cy="272"/>
            </a:xfrm>
            <a:prstGeom prst="line">
              <a:avLst/>
            </a:prstGeom>
            <a:noFill/>
            <a:ln w="9525">
              <a:solidFill>
                <a:schemeClr val="tx1"/>
              </a:solidFill>
              <a:round/>
              <a:headEnd type="triangle" w="med" len="med"/>
              <a:tailEnd type="triangle" w="med" len="med"/>
            </a:ln>
            <a:effectLst/>
          </p:spPr>
          <p:txBody>
            <a:bodyPr/>
            <a:lstStyle/>
            <a:p>
              <a:endParaRPr lang="it-IT"/>
            </a:p>
          </p:txBody>
        </p:sp>
        <p:sp>
          <p:nvSpPr>
            <p:cNvPr id="9260" name="Line 23"/>
            <p:cNvSpPr>
              <a:spLocks noChangeShapeType="1"/>
            </p:cNvSpPr>
            <p:nvPr/>
          </p:nvSpPr>
          <p:spPr bwMode="auto">
            <a:xfrm>
              <a:off x="1156" y="2931"/>
              <a:ext cx="227" cy="0"/>
            </a:xfrm>
            <a:prstGeom prst="line">
              <a:avLst/>
            </a:prstGeom>
            <a:noFill/>
            <a:ln w="9525">
              <a:solidFill>
                <a:schemeClr val="tx1"/>
              </a:solidFill>
              <a:round/>
              <a:headEnd type="triangle" w="med" len="med"/>
              <a:tailEnd type="triangle" w="med" len="med"/>
            </a:ln>
            <a:effectLst/>
          </p:spPr>
          <p:txBody>
            <a:bodyPr/>
            <a:lstStyle/>
            <a:p>
              <a:endParaRPr lang="it-IT"/>
            </a:p>
          </p:txBody>
        </p:sp>
        <p:sp>
          <p:nvSpPr>
            <p:cNvPr id="9261" name="Line 24"/>
            <p:cNvSpPr>
              <a:spLocks noChangeShapeType="1"/>
            </p:cNvSpPr>
            <p:nvPr/>
          </p:nvSpPr>
          <p:spPr bwMode="auto">
            <a:xfrm flipH="1">
              <a:off x="1383" y="3113"/>
              <a:ext cx="182" cy="272"/>
            </a:xfrm>
            <a:prstGeom prst="line">
              <a:avLst/>
            </a:prstGeom>
            <a:noFill/>
            <a:ln w="9525">
              <a:solidFill>
                <a:schemeClr val="tx1"/>
              </a:solidFill>
              <a:round/>
              <a:headEnd type="triangle" w="med" len="med"/>
              <a:tailEnd type="triangle" w="med" len="med"/>
            </a:ln>
            <a:effectLst/>
          </p:spPr>
          <p:txBody>
            <a:bodyPr/>
            <a:lstStyle/>
            <a:p>
              <a:endParaRPr lang="it-IT"/>
            </a:p>
          </p:txBody>
        </p:sp>
      </p:grpSp>
      <p:grpSp>
        <p:nvGrpSpPr>
          <p:cNvPr id="4" name="Group 25"/>
          <p:cNvGrpSpPr>
            <a:grpSpLocks/>
          </p:cNvGrpSpPr>
          <p:nvPr/>
        </p:nvGrpSpPr>
        <p:grpSpPr bwMode="auto">
          <a:xfrm>
            <a:off x="5795963" y="836613"/>
            <a:ext cx="1801812" cy="1655762"/>
            <a:chOff x="702" y="2705"/>
            <a:chExt cx="1135" cy="1043"/>
          </a:xfrm>
        </p:grpSpPr>
        <p:sp>
          <p:nvSpPr>
            <p:cNvPr id="9250" name="Oval 26"/>
            <p:cNvSpPr>
              <a:spLocks noChangeArrowheads="1"/>
            </p:cNvSpPr>
            <p:nvPr/>
          </p:nvSpPr>
          <p:spPr bwMode="auto">
            <a:xfrm>
              <a:off x="702" y="2705"/>
              <a:ext cx="454" cy="408"/>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9251" name="Oval 27"/>
            <p:cNvSpPr>
              <a:spLocks noChangeArrowheads="1"/>
            </p:cNvSpPr>
            <p:nvPr/>
          </p:nvSpPr>
          <p:spPr bwMode="auto">
            <a:xfrm>
              <a:off x="1383" y="2705"/>
              <a:ext cx="454" cy="408"/>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9252" name="Oval 28"/>
            <p:cNvSpPr>
              <a:spLocks noChangeArrowheads="1"/>
            </p:cNvSpPr>
            <p:nvPr/>
          </p:nvSpPr>
          <p:spPr bwMode="auto">
            <a:xfrm>
              <a:off x="1020" y="3340"/>
              <a:ext cx="454" cy="408"/>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9253" name="Line 29"/>
            <p:cNvSpPr>
              <a:spLocks noChangeShapeType="1"/>
            </p:cNvSpPr>
            <p:nvPr/>
          </p:nvSpPr>
          <p:spPr bwMode="auto">
            <a:xfrm>
              <a:off x="930" y="3113"/>
              <a:ext cx="136" cy="272"/>
            </a:xfrm>
            <a:prstGeom prst="line">
              <a:avLst/>
            </a:prstGeom>
            <a:noFill/>
            <a:ln w="9525">
              <a:solidFill>
                <a:schemeClr val="tx1"/>
              </a:solidFill>
              <a:round/>
              <a:headEnd type="triangle" w="med" len="med"/>
              <a:tailEnd type="triangle" w="med" len="med"/>
            </a:ln>
            <a:effectLst/>
          </p:spPr>
          <p:txBody>
            <a:bodyPr/>
            <a:lstStyle/>
            <a:p>
              <a:endParaRPr lang="it-IT"/>
            </a:p>
          </p:txBody>
        </p:sp>
        <p:sp>
          <p:nvSpPr>
            <p:cNvPr id="9254" name="Line 30"/>
            <p:cNvSpPr>
              <a:spLocks noChangeShapeType="1"/>
            </p:cNvSpPr>
            <p:nvPr/>
          </p:nvSpPr>
          <p:spPr bwMode="auto">
            <a:xfrm>
              <a:off x="1156" y="2931"/>
              <a:ext cx="227" cy="0"/>
            </a:xfrm>
            <a:prstGeom prst="line">
              <a:avLst/>
            </a:prstGeom>
            <a:noFill/>
            <a:ln w="9525">
              <a:solidFill>
                <a:schemeClr val="tx1"/>
              </a:solidFill>
              <a:round/>
              <a:headEnd type="triangle" w="med" len="med"/>
              <a:tailEnd type="triangle" w="med" len="med"/>
            </a:ln>
            <a:effectLst/>
          </p:spPr>
          <p:txBody>
            <a:bodyPr/>
            <a:lstStyle/>
            <a:p>
              <a:endParaRPr lang="it-IT"/>
            </a:p>
          </p:txBody>
        </p:sp>
        <p:sp>
          <p:nvSpPr>
            <p:cNvPr id="9255" name="Line 31"/>
            <p:cNvSpPr>
              <a:spLocks noChangeShapeType="1"/>
            </p:cNvSpPr>
            <p:nvPr/>
          </p:nvSpPr>
          <p:spPr bwMode="auto">
            <a:xfrm flipH="1">
              <a:off x="1383" y="3113"/>
              <a:ext cx="182" cy="272"/>
            </a:xfrm>
            <a:prstGeom prst="line">
              <a:avLst/>
            </a:prstGeom>
            <a:noFill/>
            <a:ln w="9525">
              <a:solidFill>
                <a:schemeClr val="tx1"/>
              </a:solidFill>
              <a:round/>
              <a:headEnd type="triangle" w="med" len="med"/>
              <a:tailEnd type="triangle" w="med" len="med"/>
            </a:ln>
            <a:effectLst/>
          </p:spPr>
          <p:txBody>
            <a:bodyPr/>
            <a:lstStyle/>
            <a:p>
              <a:endParaRPr lang="it-IT"/>
            </a:p>
          </p:txBody>
        </p:sp>
      </p:grpSp>
      <p:grpSp>
        <p:nvGrpSpPr>
          <p:cNvPr id="5" name="Group 32"/>
          <p:cNvGrpSpPr>
            <a:grpSpLocks/>
          </p:cNvGrpSpPr>
          <p:nvPr/>
        </p:nvGrpSpPr>
        <p:grpSpPr bwMode="auto">
          <a:xfrm>
            <a:off x="6011863" y="4149725"/>
            <a:ext cx="1801812" cy="1655763"/>
            <a:chOff x="702" y="2705"/>
            <a:chExt cx="1135" cy="1043"/>
          </a:xfrm>
        </p:grpSpPr>
        <p:sp>
          <p:nvSpPr>
            <p:cNvPr id="9244" name="Oval 33"/>
            <p:cNvSpPr>
              <a:spLocks noChangeArrowheads="1"/>
            </p:cNvSpPr>
            <p:nvPr/>
          </p:nvSpPr>
          <p:spPr bwMode="auto">
            <a:xfrm>
              <a:off x="702" y="2705"/>
              <a:ext cx="454" cy="408"/>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9245" name="Oval 34"/>
            <p:cNvSpPr>
              <a:spLocks noChangeArrowheads="1"/>
            </p:cNvSpPr>
            <p:nvPr/>
          </p:nvSpPr>
          <p:spPr bwMode="auto">
            <a:xfrm>
              <a:off x="1383" y="2705"/>
              <a:ext cx="454" cy="408"/>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9246" name="Oval 35"/>
            <p:cNvSpPr>
              <a:spLocks noChangeArrowheads="1"/>
            </p:cNvSpPr>
            <p:nvPr/>
          </p:nvSpPr>
          <p:spPr bwMode="auto">
            <a:xfrm>
              <a:off x="1020" y="3340"/>
              <a:ext cx="454" cy="408"/>
            </a:xfrm>
            <a:prstGeom prst="ellipse">
              <a:avLst/>
            </a:prstGeom>
            <a:solidFill>
              <a:srgbClr val="3366FF"/>
            </a:solidFill>
            <a:ln w="9525">
              <a:solidFill>
                <a:schemeClr val="tx1"/>
              </a:solidFill>
              <a:round/>
              <a:headEnd/>
              <a:tailEnd/>
            </a:ln>
            <a:effectLst/>
          </p:spPr>
          <p:txBody>
            <a:bodyPr wrap="none" anchor="ctr"/>
            <a:lstStyle/>
            <a:p>
              <a:endParaRPr lang="it-IT"/>
            </a:p>
          </p:txBody>
        </p:sp>
        <p:sp>
          <p:nvSpPr>
            <p:cNvPr id="9247" name="Line 36"/>
            <p:cNvSpPr>
              <a:spLocks noChangeShapeType="1"/>
            </p:cNvSpPr>
            <p:nvPr/>
          </p:nvSpPr>
          <p:spPr bwMode="auto">
            <a:xfrm>
              <a:off x="930" y="3113"/>
              <a:ext cx="136" cy="272"/>
            </a:xfrm>
            <a:prstGeom prst="line">
              <a:avLst/>
            </a:prstGeom>
            <a:noFill/>
            <a:ln w="9525">
              <a:solidFill>
                <a:schemeClr val="tx1"/>
              </a:solidFill>
              <a:round/>
              <a:headEnd type="triangle" w="med" len="med"/>
              <a:tailEnd type="triangle" w="med" len="med"/>
            </a:ln>
            <a:effectLst/>
          </p:spPr>
          <p:txBody>
            <a:bodyPr/>
            <a:lstStyle/>
            <a:p>
              <a:endParaRPr lang="it-IT"/>
            </a:p>
          </p:txBody>
        </p:sp>
        <p:sp>
          <p:nvSpPr>
            <p:cNvPr id="9248" name="Line 37"/>
            <p:cNvSpPr>
              <a:spLocks noChangeShapeType="1"/>
            </p:cNvSpPr>
            <p:nvPr/>
          </p:nvSpPr>
          <p:spPr bwMode="auto">
            <a:xfrm>
              <a:off x="1156" y="2931"/>
              <a:ext cx="227" cy="0"/>
            </a:xfrm>
            <a:prstGeom prst="line">
              <a:avLst/>
            </a:prstGeom>
            <a:noFill/>
            <a:ln w="9525">
              <a:solidFill>
                <a:schemeClr val="tx1"/>
              </a:solidFill>
              <a:round/>
              <a:headEnd type="triangle" w="med" len="med"/>
              <a:tailEnd type="triangle" w="med" len="med"/>
            </a:ln>
            <a:effectLst/>
          </p:spPr>
          <p:txBody>
            <a:bodyPr/>
            <a:lstStyle/>
            <a:p>
              <a:endParaRPr lang="it-IT"/>
            </a:p>
          </p:txBody>
        </p:sp>
        <p:sp>
          <p:nvSpPr>
            <p:cNvPr id="9249" name="Line 38"/>
            <p:cNvSpPr>
              <a:spLocks noChangeShapeType="1"/>
            </p:cNvSpPr>
            <p:nvPr/>
          </p:nvSpPr>
          <p:spPr bwMode="auto">
            <a:xfrm flipH="1">
              <a:off x="1383" y="3113"/>
              <a:ext cx="182" cy="272"/>
            </a:xfrm>
            <a:prstGeom prst="line">
              <a:avLst/>
            </a:prstGeom>
            <a:noFill/>
            <a:ln w="9525">
              <a:solidFill>
                <a:schemeClr val="tx1"/>
              </a:solidFill>
              <a:round/>
              <a:headEnd type="triangle" w="med" len="med"/>
              <a:tailEnd type="triangle" w="med" len="med"/>
            </a:ln>
            <a:effectLst/>
          </p:spPr>
          <p:txBody>
            <a:bodyPr/>
            <a:lstStyle/>
            <a:p>
              <a:endParaRPr lang="it-IT"/>
            </a:p>
          </p:txBody>
        </p:sp>
      </p:grpSp>
      <p:sp>
        <p:nvSpPr>
          <p:cNvPr id="67623" name="Text Box 39"/>
          <p:cNvSpPr txBox="1">
            <a:spLocks noChangeArrowheads="1"/>
          </p:cNvSpPr>
          <p:nvPr/>
        </p:nvSpPr>
        <p:spPr bwMode="auto">
          <a:xfrm>
            <a:off x="2268538" y="6211888"/>
            <a:ext cx="5545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it-IT" sz="2400" b="1">
                <a:solidFill>
                  <a:schemeClr val="accent1"/>
                </a:solidFill>
                <a:effectLst>
                  <a:outerShdw blurRad="38100" dist="38100" dir="2700000" algn="tl">
                    <a:srgbClr val="C0C0C0"/>
                  </a:outerShdw>
                </a:effectLst>
                <a:latin typeface="Comic Sans MS" pitchFamily="66" charset="0"/>
              </a:rPr>
              <a:t>LEZIONE COOPERATIVA …</a:t>
            </a:r>
          </a:p>
        </p:txBody>
      </p:sp>
      <p:sp>
        <p:nvSpPr>
          <p:cNvPr id="67624" name="Line 40"/>
          <p:cNvSpPr>
            <a:spLocks noChangeShapeType="1"/>
          </p:cNvSpPr>
          <p:nvPr/>
        </p:nvSpPr>
        <p:spPr bwMode="auto">
          <a:xfrm flipH="1" flipV="1">
            <a:off x="2771775" y="1412875"/>
            <a:ext cx="1223963" cy="1223963"/>
          </a:xfrm>
          <a:prstGeom prst="line">
            <a:avLst/>
          </a:prstGeom>
          <a:noFill/>
          <a:ln w="9525">
            <a:solidFill>
              <a:schemeClr val="tx1"/>
            </a:solidFill>
            <a:round/>
            <a:headEnd/>
            <a:tailEnd type="triangle" w="med" len="med"/>
          </a:ln>
          <a:effectLst/>
        </p:spPr>
        <p:txBody>
          <a:bodyPr/>
          <a:lstStyle/>
          <a:p>
            <a:endParaRPr lang="it-IT"/>
          </a:p>
        </p:txBody>
      </p:sp>
      <p:sp>
        <p:nvSpPr>
          <p:cNvPr id="67625" name="Line 41"/>
          <p:cNvSpPr>
            <a:spLocks noChangeShapeType="1"/>
          </p:cNvSpPr>
          <p:nvPr/>
        </p:nvSpPr>
        <p:spPr bwMode="auto">
          <a:xfrm flipH="1" flipV="1">
            <a:off x="2268538" y="2492375"/>
            <a:ext cx="1511300" cy="576263"/>
          </a:xfrm>
          <a:prstGeom prst="line">
            <a:avLst/>
          </a:prstGeom>
          <a:noFill/>
          <a:ln w="9525">
            <a:solidFill>
              <a:schemeClr val="tx1"/>
            </a:solidFill>
            <a:round/>
            <a:headEnd/>
            <a:tailEnd type="triangle" w="med" len="med"/>
          </a:ln>
          <a:effectLst/>
        </p:spPr>
        <p:txBody>
          <a:bodyPr/>
          <a:lstStyle/>
          <a:p>
            <a:endParaRPr lang="it-IT"/>
          </a:p>
        </p:txBody>
      </p:sp>
      <p:sp>
        <p:nvSpPr>
          <p:cNvPr id="67626" name="Line 42"/>
          <p:cNvSpPr>
            <a:spLocks noChangeShapeType="1"/>
          </p:cNvSpPr>
          <p:nvPr/>
        </p:nvSpPr>
        <p:spPr bwMode="auto">
          <a:xfrm flipH="1" flipV="1">
            <a:off x="1763713" y="1412875"/>
            <a:ext cx="2160587" cy="1368425"/>
          </a:xfrm>
          <a:prstGeom prst="line">
            <a:avLst/>
          </a:prstGeom>
          <a:noFill/>
          <a:ln w="9525">
            <a:solidFill>
              <a:schemeClr val="tx1"/>
            </a:solidFill>
            <a:round/>
            <a:headEnd/>
            <a:tailEnd type="triangle" w="med" len="med"/>
          </a:ln>
          <a:effectLst/>
        </p:spPr>
        <p:txBody>
          <a:bodyPr/>
          <a:lstStyle/>
          <a:p>
            <a:endParaRPr lang="it-IT"/>
          </a:p>
        </p:txBody>
      </p:sp>
      <p:sp>
        <p:nvSpPr>
          <p:cNvPr id="67627" name="Line 43"/>
          <p:cNvSpPr>
            <a:spLocks noChangeShapeType="1"/>
          </p:cNvSpPr>
          <p:nvPr/>
        </p:nvSpPr>
        <p:spPr bwMode="auto">
          <a:xfrm flipV="1">
            <a:off x="4643438" y="1341438"/>
            <a:ext cx="1152525" cy="1295400"/>
          </a:xfrm>
          <a:prstGeom prst="line">
            <a:avLst/>
          </a:prstGeom>
          <a:noFill/>
          <a:ln w="9525">
            <a:solidFill>
              <a:schemeClr val="tx1"/>
            </a:solidFill>
            <a:round/>
            <a:headEnd/>
            <a:tailEnd type="triangle" w="med" len="med"/>
          </a:ln>
          <a:effectLst/>
        </p:spPr>
        <p:txBody>
          <a:bodyPr/>
          <a:lstStyle/>
          <a:p>
            <a:endParaRPr lang="it-IT"/>
          </a:p>
        </p:txBody>
      </p:sp>
      <p:sp>
        <p:nvSpPr>
          <p:cNvPr id="67628" name="Line 44"/>
          <p:cNvSpPr>
            <a:spLocks noChangeShapeType="1"/>
          </p:cNvSpPr>
          <p:nvPr/>
        </p:nvSpPr>
        <p:spPr bwMode="auto">
          <a:xfrm flipV="1">
            <a:off x="4859338" y="2420938"/>
            <a:ext cx="1584325" cy="792162"/>
          </a:xfrm>
          <a:prstGeom prst="line">
            <a:avLst/>
          </a:prstGeom>
          <a:noFill/>
          <a:ln w="9525">
            <a:solidFill>
              <a:schemeClr val="tx1"/>
            </a:solidFill>
            <a:round/>
            <a:headEnd/>
            <a:tailEnd type="triangle" w="med" len="med"/>
          </a:ln>
          <a:effectLst/>
        </p:spPr>
        <p:txBody>
          <a:bodyPr/>
          <a:lstStyle/>
          <a:p>
            <a:endParaRPr lang="it-IT"/>
          </a:p>
        </p:txBody>
      </p:sp>
      <p:sp>
        <p:nvSpPr>
          <p:cNvPr id="67629" name="Line 45"/>
          <p:cNvSpPr>
            <a:spLocks noChangeShapeType="1"/>
          </p:cNvSpPr>
          <p:nvPr/>
        </p:nvSpPr>
        <p:spPr bwMode="auto">
          <a:xfrm flipV="1">
            <a:off x="4716463" y="1412875"/>
            <a:ext cx="2232025" cy="1368425"/>
          </a:xfrm>
          <a:prstGeom prst="line">
            <a:avLst/>
          </a:prstGeom>
          <a:noFill/>
          <a:ln w="9525">
            <a:solidFill>
              <a:schemeClr val="tx1"/>
            </a:solidFill>
            <a:round/>
            <a:headEnd/>
            <a:tailEnd type="triangle" w="med" len="med"/>
          </a:ln>
          <a:effectLst/>
        </p:spPr>
        <p:txBody>
          <a:bodyPr/>
          <a:lstStyle/>
          <a:p>
            <a:endParaRPr lang="it-IT"/>
          </a:p>
        </p:txBody>
      </p:sp>
      <p:sp>
        <p:nvSpPr>
          <p:cNvPr id="67630" name="Line 46"/>
          <p:cNvSpPr>
            <a:spLocks noChangeShapeType="1"/>
          </p:cNvSpPr>
          <p:nvPr/>
        </p:nvSpPr>
        <p:spPr bwMode="auto">
          <a:xfrm>
            <a:off x="4787900" y="3357563"/>
            <a:ext cx="2447925" cy="935037"/>
          </a:xfrm>
          <a:prstGeom prst="line">
            <a:avLst/>
          </a:prstGeom>
          <a:noFill/>
          <a:ln w="9525">
            <a:solidFill>
              <a:schemeClr val="tx1"/>
            </a:solidFill>
            <a:round/>
            <a:headEnd/>
            <a:tailEnd type="triangle" w="med" len="med"/>
          </a:ln>
          <a:effectLst/>
        </p:spPr>
        <p:txBody>
          <a:bodyPr/>
          <a:lstStyle/>
          <a:p>
            <a:endParaRPr lang="it-IT"/>
          </a:p>
        </p:txBody>
      </p:sp>
      <p:sp>
        <p:nvSpPr>
          <p:cNvPr id="67631" name="Line 47"/>
          <p:cNvSpPr>
            <a:spLocks noChangeShapeType="1"/>
          </p:cNvSpPr>
          <p:nvPr/>
        </p:nvSpPr>
        <p:spPr bwMode="auto">
          <a:xfrm>
            <a:off x="4643438" y="3644900"/>
            <a:ext cx="1800225" cy="1800225"/>
          </a:xfrm>
          <a:prstGeom prst="line">
            <a:avLst/>
          </a:prstGeom>
          <a:noFill/>
          <a:ln w="9525">
            <a:solidFill>
              <a:schemeClr val="tx1"/>
            </a:solidFill>
            <a:round/>
            <a:headEnd/>
            <a:tailEnd type="triangle" w="med" len="med"/>
          </a:ln>
          <a:effectLst/>
        </p:spPr>
        <p:txBody>
          <a:bodyPr/>
          <a:lstStyle/>
          <a:p>
            <a:endParaRPr lang="it-IT"/>
          </a:p>
        </p:txBody>
      </p:sp>
      <p:sp>
        <p:nvSpPr>
          <p:cNvPr id="67632" name="Line 48"/>
          <p:cNvSpPr>
            <a:spLocks noChangeShapeType="1"/>
          </p:cNvSpPr>
          <p:nvPr/>
        </p:nvSpPr>
        <p:spPr bwMode="auto">
          <a:xfrm>
            <a:off x="4716463" y="3573463"/>
            <a:ext cx="1223962" cy="935037"/>
          </a:xfrm>
          <a:prstGeom prst="line">
            <a:avLst/>
          </a:prstGeom>
          <a:noFill/>
          <a:ln w="9525">
            <a:solidFill>
              <a:schemeClr val="tx1"/>
            </a:solidFill>
            <a:round/>
            <a:headEnd/>
            <a:tailEnd type="triangle" w="med" len="med"/>
          </a:ln>
          <a:effectLst/>
        </p:spPr>
        <p:txBody>
          <a:bodyPr/>
          <a:lstStyle/>
          <a:p>
            <a:endParaRPr lang="it-IT"/>
          </a:p>
        </p:txBody>
      </p:sp>
      <p:sp>
        <p:nvSpPr>
          <p:cNvPr id="67633" name="Line 49"/>
          <p:cNvSpPr>
            <a:spLocks noChangeShapeType="1"/>
          </p:cNvSpPr>
          <p:nvPr/>
        </p:nvSpPr>
        <p:spPr bwMode="auto">
          <a:xfrm flipH="1">
            <a:off x="1692275" y="3357563"/>
            <a:ext cx="2159000" cy="1008062"/>
          </a:xfrm>
          <a:prstGeom prst="line">
            <a:avLst/>
          </a:prstGeom>
          <a:noFill/>
          <a:ln w="9525">
            <a:solidFill>
              <a:schemeClr val="tx1"/>
            </a:solidFill>
            <a:round/>
            <a:headEnd/>
            <a:tailEnd type="triangle" w="med" len="med"/>
          </a:ln>
          <a:effectLst/>
        </p:spPr>
        <p:txBody>
          <a:bodyPr/>
          <a:lstStyle/>
          <a:p>
            <a:endParaRPr lang="it-IT"/>
          </a:p>
        </p:txBody>
      </p:sp>
      <p:sp>
        <p:nvSpPr>
          <p:cNvPr id="67634" name="Line 50"/>
          <p:cNvSpPr>
            <a:spLocks noChangeShapeType="1"/>
          </p:cNvSpPr>
          <p:nvPr/>
        </p:nvSpPr>
        <p:spPr bwMode="auto">
          <a:xfrm flipH="1">
            <a:off x="2339975" y="3716338"/>
            <a:ext cx="1800225" cy="1873250"/>
          </a:xfrm>
          <a:prstGeom prst="line">
            <a:avLst/>
          </a:prstGeom>
          <a:noFill/>
          <a:ln w="9525">
            <a:solidFill>
              <a:schemeClr val="tx1"/>
            </a:solidFill>
            <a:round/>
            <a:headEnd/>
            <a:tailEnd type="triangle" w="med" len="med"/>
          </a:ln>
          <a:effectLst/>
        </p:spPr>
        <p:txBody>
          <a:bodyPr/>
          <a:lstStyle/>
          <a:p>
            <a:endParaRPr lang="it-IT"/>
          </a:p>
        </p:txBody>
      </p:sp>
      <p:sp>
        <p:nvSpPr>
          <p:cNvPr id="67635" name="Line 51"/>
          <p:cNvSpPr>
            <a:spLocks noChangeShapeType="1"/>
          </p:cNvSpPr>
          <p:nvPr/>
        </p:nvSpPr>
        <p:spPr bwMode="auto">
          <a:xfrm flipH="1">
            <a:off x="2771775" y="3500438"/>
            <a:ext cx="1079500" cy="792162"/>
          </a:xfrm>
          <a:prstGeom prst="line">
            <a:avLst/>
          </a:prstGeom>
          <a:noFill/>
          <a:ln w="9525">
            <a:solidFill>
              <a:schemeClr val="tx1"/>
            </a:solidFill>
            <a:round/>
            <a:headEnd/>
            <a:tailEnd type="triangle" w="med" len="med"/>
          </a:ln>
          <a:effec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500"/>
                                        <p:tgtEl>
                                          <p:spTgt spid="6758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7587"/>
                                        </p:tgtEl>
                                        <p:attrNameLst>
                                          <p:attrName>style.visibility</p:attrName>
                                        </p:attrNameLst>
                                      </p:cBhvr>
                                      <p:to>
                                        <p:strVal val="visible"/>
                                      </p:to>
                                    </p:set>
                                    <p:animEffect transition="in" filter="fade">
                                      <p:cBhvr>
                                        <p:cTn id="11" dur="500"/>
                                        <p:tgtEl>
                                          <p:spTgt spid="67587"/>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7590"/>
                                        </p:tgtEl>
                                        <p:attrNameLst>
                                          <p:attrName>style.visibility</p:attrName>
                                        </p:attrNameLst>
                                      </p:cBhvr>
                                      <p:to>
                                        <p:strVal val="visible"/>
                                      </p:to>
                                    </p:set>
                                    <p:animEffect transition="in" filter="fade">
                                      <p:cBhvr>
                                        <p:cTn id="19" dur="500"/>
                                        <p:tgtEl>
                                          <p:spTgt spid="67590"/>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7589"/>
                                        </p:tgtEl>
                                        <p:attrNameLst>
                                          <p:attrName>style.visibility</p:attrName>
                                        </p:attrNameLst>
                                      </p:cBhvr>
                                      <p:to>
                                        <p:strVal val="visible"/>
                                      </p:to>
                                    </p:set>
                                    <p:animEffect transition="in" filter="fade">
                                      <p:cBhvr>
                                        <p:cTn id="27" dur="500"/>
                                        <p:tgtEl>
                                          <p:spTgt spid="67589"/>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7588"/>
                                        </p:tgtEl>
                                        <p:attrNameLst>
                                          <p:attrName>style.visibility</p:attrName>
                                        </p:attrNameLst>
                                      </p:cBhvr>
                                      <p:to>
                                        <p:strVal val="visible"/>
                                      </p:to>
                                    </p:set>
                                    <p:animEffect transition="in" filter="fade">
                                      <p:cBhvr>
                                        <p:cTn id="35" dur="500"/>
                                        <p:tgtEl>
                                          <p:spTgt spid="67588"/>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7591"/>
                                        </p:tgtEl>
                                        <p:attrNameLst>
                                          <p:attrName>style.visibility</p:attrName>
                                        </p:attrNameLst>
                                      </p:cBhvr>
                                      <p:to>
                                        <p:strVal val="visible"/>
                                      </p:to>
                                    </p:set>
                                    <p:animEffect transition="in" filter="fade">
                                      <p:cBhvr>
                                        <p:cTn id="43" dur="500"/>
                                        <p:tgtEl>
                                          <p:spTgt spid="67591"/>
                                        </p:tgtEl>
                                      </p:cBhvr>
                                    </p:animEffect>
                                  </p:childTnLst>
                                </p:cTn>
                              </p:par>
                            </p:childTnLst>
                          </p:cTn>
                        </p:par>
                        <p:par>
                          <p:cTn id="44" fill="hold" nodeType="afterGroup">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7592"/>
                                        </p:tgtEl>
                                        <p:attrNameLst>
                                          <p:attrName>style.visibility</p:attrName>
                                        </p:attrNameLst>
                                      </p:cBhvr>
                                      <p:to>
                                        <p:strVal val="visible"/>
                                      </p:to>
                                    </p:set>
                                    <p:animEffect transition="in" filter="fade">
                                      <p:cBhvr>
                                        <p:cTn id="47" dur="500"/>
                                        <p:tgtEl>
                                          <p:spTgt spid="67592"/>
                                        </p:tgtEl>
                                      </p:cBhvr>
                                    </p:animEffect>
                                  </p:childTnLst>
                                </p:cTn>
                              </p:par>
                            </p:childTnLst>
                          </p:cTn>
                        </p:par>
                        <p:par>
                          <p:cTn id="48" fill="hold" nodeType="afterGroup">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7593"/>
                                        </p:tgtEl>
                                        <p:attrNameLst>
                                          <p:attrName>style.visibility</p:attrName>
                                        </p:attrNameLst>
                                      </p:cBhvr>
                                      <p:to>
                                        <p:strVal val="visible"/>
                                      </p:to>
                                    </p:set>
                                    <p:animEffect transition="in" filter="fade">
                                      <p:cBhvr>
                                        <p:cTn id="51" dur="500"/>
                                        <p:tgtEl>
                                          <p:spTgt spid="67593"/>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7594"/>
                                        </p:tgtEl>
                                        <p:attrNameLst>
                                          <p:attrName>style.visibility</p:attrName>
                                        </p:attrNameLst>
                                      </p:cBhvr>
                                      <p:to>
                                        <p:strVal val="visible"/>
                                      </p:to>
                                    </p:set>
                                    <p:animEffect transition="in" filter="fade">
                                      <p:cBhvr>
                                        <p:cTn id="55" dur="500"/>
                                        <p:tgtEl>
                                          <p:spTgt spid="67594"/>
                                        </p:tgtEl>
                                      </p:cBhvr>
                                    </p:animEffect>
                                  </p:childTnLst>
                                </p:cTn>
                              </p:par>
                            </p:childTnLst>
                          </p:cTn>
                        </p:par>
                        <p:par>
                          <p:cTn id="56" fill="hold" nodeType="afterGroup">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67624"/>
                                        </p:tgtEl>
                                        <p:attrNameLst>
                                          <p:attrName>style.visibility</p:attrName>
                                        </p:attrNameLst>
                                      </p:cBhvr>
                                      <p:to>
                                        <p:strVal val="visible"/>
                                      </p:to>
                                    </p:set>
                                    <p:animEffect transition="in" filter="fade">
                                      <p:cBhvr>
                                        <p:cTn id="59" dur="500"/>
                                        <p:tgtEl>
                                          <p:spTgt spid="67624"/>
                                        </p:tgtEl>
                                      </p:cBhvr>
                                    </p:animEffect>
                                  </p:childTnLst>
                                </p:cTn>
                              </p:par>
                            </p:childTnLst>
                          </p:cTn>
                        </p:par>
                        <p:par>
                          <p:cTn id="60" fill="hold" nodeType="afterGroup">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67626"/>
                                        </p:tgtEl>
                                        <p:attrNameLst>
                                          <p:attrName>style.visibility</p:attrName>
                                        </p:attrNameLst>
                                      </p:cBhvr>
                                      <p:to>
                                        <p:strVal val="visible"/>
                                      </p:to>
                                    </p:set>
                                    <p:animEffect transition="in" filter="fade">
                                      <p:cBhvr>
                                        <p:cTn id="63" dur="500"/>
                                        <p:tgtEl>
                                          <p:spTgt spid="67626"/>
                                        </p:tgtEl>
                                      </p:cBhvr>
                                    </p:animEffect>
                                  </p:childTnLst>
                                </p:cTn>
                              </p:par>
                            </p:childTnLst>
                          </p:cTn>
                        </p:par>
                        <p:par>
                          <p:cTn id="64" fill="hold" nodeType="afterGroup">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67625"/>
                                        </p:tgtEl>
                                        <p:attrNameLst>
                                          <p:attrName>style.visibility</p:attrName>
                                        </p:attrNameLst>
                                      </p:cBhvr>
                                      <p:to>
                                        <p:strVal val="visible"/>
                                      </p:to>
                                    </p:set>
                                    <p:animEffect transition="in" filter="fade">
                                      <p:cBhvr>
                                        <p:cTn id="67" dur="500"/>
                                        <p:tgtEl>
                                          <p:spTgt spid="67625"/>
                                        </p:tgtEl>
                                      </p:cBhvr>
                                    </p:animEffect>
                                  </p:childTnLst>
                                </p:cTn>
                              </p:par>
                            </p:childTnLst>
                          </p:cTn>
                        </p:par>
                        <p:par>
                          <p:cTn id="68" fill="hold" nodeType="afterGroup">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7627"/>
                                        </p:tgtEl>
                                        <p:attrNameLst>
                                          <p:attrName>style.visibility</p:attrName>
                                        </p:attrNameLst>
                                      </p:cBhvr>
                                      <p:to>
                                        <p:strVal val="visible"/>
                                      </p:to>
                                    </p:set>
                                    <p:animEffect transition="in" filter="fade">
                                      <p:cBhvr>
                                        <p:cTn id="71" dur="500"/>
                                        <p:tgtEl>
                                          <p:spTgt spid="67627"/>
                                        </p:tgtEl>
                                      </p:cBhvr>
                                    </p:animEffect>
                                  </p:childTnLst>
                                </p:cTn>
                              </p:par>
                            </p:childTnLst>
                          </p:cTn>
                        </p:par>
                        <p:par>
                          <p:cTn id="72" fill="hold" nodeType="afterGroup">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67629"/>
                                        </p:tgtEl>
                                        <p:attrNameLst>
                                          <p:attrName>style.visibility</p:attrName>
                                        </p:attrNameLst>
                                      </p:cBhvr>
                                      <p:to>
                                        <p:strVal val="visible"/>
                                      </p:to>
                                    </p:set>
                                    <p:animEffect transition="in" filter="fade">
                                      <p:cBhvr>
                                        <p:cTn id="75" dur="500"/>
                                        <p:tgtEl>
                                          <p:spTgt spid="67629"/>
                                        </p:tgtEl>
                                      </p:cBhvr>
                                    </p:animEffect>
                                  </p:childTnLst>
                                </p:cTn>
                              </p:par>
                            </p:childTnLst>
                          </p:cTn>
                        </p:par>
                        <p:par>
                          <p:cTn id="76" fill="hold" nodeType="afterGroup">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67628"/>
                                        </p:tgtEl>
                                        <p:attrNameLst>
                                          <p:attrName>style.visibility</p:attrName>
                                        </p:attrNameLst>
                                      </p:cBhvr>
                                      <p:to>
                                        <p:strVal val="visible"/>
                                      </p:to>
                                    </p:set>
                                    <p:animEffect transition="in" filter="fade">
                                      <p:cBhvr>
                                        <p:cTn id="79" dur="500"/>
                                        <p:tgtEl>
                                          <p:spTgt spid="67628"/>
                                        </p:tgtEl>
                                      </p:cBhvr>
                                    </p:animEffect>
                                  </p:childTnLst>
                                </p:cTn>
                              </p:par>
                            </p:childTnLst>
                          </p:cTn>
                        </p:par>
                        <p:par>
                          <p:cTn id="80" fill="hold" nodeType="afterGroup">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7630"/>
                                        </p:tgtEl>
                                        <p:attrNameLst>
                                          <p:attrName>style.visibility</p:attrName>
                                        </p:attrNameLst>
                                      </p:cBhvr>
                                      <p:to>
                                        <p:strVal val="visible"/>
                                      </p:to>
                                    </p:set>
                                    <p:animEffect transition="in" filter="fade">
                                      <p:cBhvr>
                                        <p:cTn id="83" dur="500"/>
                                        <p:tgtEl>
                                          <p:spTgt spid="67630"/>
                                        </p:tgtEl>
                                      </p:cBhvr>
                                    </p:animEffect>
                                  </p:childTnLst>
                                </p:cTn>
                              </p:par>
                            </p:childTnLst>
                          </p:cTn>
                        </p:par>
                        <p:par>
                          <p:cTn id="84" fill="hold" nodeType="afterGroup">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67632"/>
                                        </p:tgtEl>
                                        <p:attrNameLst>
                                          <p:attrName>style.visibility</p:attrName>
                                        </p:attrNameLst>
                                      </p:cBhvr>
                                      <p:to>
                                        <p:strVal val="visible"/>
                                      </p:to>
                                    </p:set>
                                    <p:animEffect transition="in" filter="fade">
                                      <p:cBhvr>
                                        <p:cTn id="87" dur="500"/>
                                        <p:tgtEl>
                                          <p:spTgt spid="67632"/>
                                        </p:tgtEl>
                                      </p:cBhvr>
                                    </p:animEffect>
                                  </p:childTnLst>
                                </p:cTn>
                              </p:par>
                            </p:childTnLst>
                          </p:cTn>
                        </p:par>
                        <p:par>
                          <p:cTn id="88" fill="hold" nodeType="afterGroup">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67631"/>
                                        </p:tgtEl>
                                        <p:attrNameLst>
                                          <p:attrName>style.visibility</p:attrName>
                                        </p:attrNameLst>
                                      </p:cBhvr>
                                      <p:to>
                                        <p:strVal val="visible"/>
                                      </p:to>
                                    </p:set>
                                    <p:animEffect transition="in" filter="fade">
                                      <p:cBhvr>
                                        <p:cTn id="91" dur="500"/>
                                        <p:tgtEl>
                                          <p:spTgt spid="67631"/>
                                        </p:tgtEl>
                                      </p:cBhvr>
                                    </p:animEffect>
                                  </p:childTnLst>
                                </p:cTn>
                              </p:par>
                            </p:childTnLst>
                          </p:cTn>
                        </p:par>
                        <p:par>
                          <p:cTn id="92" fill="hold" nodeType="afterGroup">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67634"/>
                                        </p:tgtEl>
                                        <p:attrNameLst>
                                          <p:attrName>style.visibility</p:attrName>
                                        </p:attrNameLst>
                                      </p:cBhvr>
                                      <p:to>
                                        <p:strVal val="visible"/>
                                      </p:to>
                                    </p:set>
                                    <p:animEffect transition="in" filter="fade">
                                      <p:cBhvr>
                                        <p:cTn id="95" dur="500"/>
                                        <p:tgtEl>
                                          <p:spTgt spid="67634"/>
                                        </p:tgtEl>
                                      </p:cBhvr>
                                    </p:animEffect>
                                  </p:childTnLst>
                                </p:cTn>
                              </p:par>
                            </p:childTnLst>
                          </p:cTn>
                        </p:par>
                        <p:par>
                          <p:cTn id="96" fill="hold" nodeType="afterGroup">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67635"/>
                                        </p:tgtEl>
                                        <p:attrNameLst>
                                          <p:attrName>style.visibility</p:attrName>
                                        </p:attrNameLst>
                                      </p:cBhvr>
                                      <p:to>
                                        <p:strVal val="visible"/>
                                      </p:to>
                                    </p:set>
                                    <p:animEffect transition="in" filter="fade">
                                      <p:cBhvr>
                                        <p:cTn id="99" dur="500"/>
                                        <p:tgtEl>
                                          <p:spTgt spid="67635"/>
                                        </p:tgtEl>
                                      </p:cBhvr>
                                    </p:animEffect>
                                  </p:childTnLst>
                                </p:cTn>
                              </p:par>
                            </p:childTnLst>
                          </p:cTn>
                        </p:par>
                        <p:par>
                          <p:cTn id="100" fill="hold" nodeType="afterGroup">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67633"/>
                                        </p:tgtEl>
                                        <p:attrNameLst>
                                          <p:attrName>style.visibility</p:attrName>
                                        </p:attrNameLst>
                                      </p:cBhvr>
                                      <p:to>
                                        <p:strVal val="visible"/>
                                      </p:to>
                                    </p:set>
                                    <p:animEffect transition="in" filter="fade">
                                      <p:cBhvr>
                                        <p:cTn id="103" dur="500"/>
                                        <p:tgtEl>
                                          <p:spTgt spid="67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P spid="67587" grpId="0" animBg="1"/>
      <p:bldP spid="67588" grpId="0" animBg="1"/>
      <p:bldP spid="67589" grpId="0" animBg="1"/>
      <p:bldP spid="67590" grpId="0" animBg="1"/>
      <p:bldP spid="67591" grpId="0" animBg="1"/>
      <p:bldP spid="67592" grpId="0" animBg="1"/>
      <p:bldP spid="67593" grpId="0" animBg="1"/>
      <p:bldP spid="67594" grpId="0" animBg="1"/>
      <p:bldP spid="67624" grpId="0" animBg="1"/>
      <p:bldP spid="67625" grpId="0" animBg="1"/>
      <p:bldP spid="67626" grpId="0" animBg="1"/>
      <p:bldP spid="67627" grpId="0" animBg="1"/>
      <p:bldP spid="67628" grpId="0" animBg="1"/>
      <p:bldP spid="67629" grpId="0" animBg="1"/>
      <p:bldP spid="67630" grpId="0" animBg="1"/>
      <p:bldP spid="67631" grpId="0" animBg="1"/>
      <p:bldP spid="67632" grpId="0" animBg="1"/>
      <p:bldP spid="67633" grpId="0" animBg="1"/>
      <p:bldP spid="67634" grpId="0" animBg="1"/>
      <p:bldP spid="67635"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611188" y="620713"/>
            <a:ext cx="8208962" cy="51181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a:spAutoFit/>
          </a:bodyPr>
          <a:lstStyle/>
          <a:p>
            <a:pPr>
              <a:lnSpc>
                <a:spcPct val="160000"/>
              </a:lnSpc>
              <a:spcBef>
                <a:spcPct val="50000"/>
              </a:spcBef>
              <a:defRPr/>
            </a:pPr>
            <a:r>
              <a:rPr lang="it-IT" sz="2000" dirty="0">
                <a:latin typeface="Comic Sans MS" pitchFamily="66" charset="0"/>
              </a:rPr>
              <a:t>“Se c’è qualcosa su cui </a:t>
            </a:r>
            <a:r>
              <a:rPr lang="it-IT" sz="2000" dirty="0">
                <a:solidFill>
                  <a:schemeClr val="hlink"/>
                </a:solidFill>
                <a:effectLst>
                  <a:outerShdw blurRad="38100" dist="38100" dir="2700000" algn="tl">
                    <a:srgbClr val="C0C0C0"/>
                  </a:outerShdw>
                </a:effectLst>
                <a:latin typeface="Comic Sans MS" pitchFamily="66" charset="0"/>
              </a:rPr>
              <a:t>tutti i ricercatori</a:t>
            </a:r>
            <a:r>
              <a:rPr lang="it-IT" sz="2000" dirty="0">
                <a:latin typeface="Comic Sans MS" pitchFamily="66" charset="0"/>
              </a:rPr>
              <a:t> nel campo educativo sono tra loro d’accordo è che la gente impara meglio non guardando ed ascoltando qualcun altro che dice loro cosa devono sapere, </a:t>
            </a:r>
            <a:r>
              <a:rPr lang="it-IT" sz="2000" dirty="0">
                <a:solidFill>
                  <a:srgbClr val="800000"/>
                </a:solidFill>
                <a:latin typeface="Comic Sans MS" pitchFamily="66" charset="0"/>
              </a:rPr>
              <a:t>ma </a:t>
            </a:r>
            <a:r>
              <a:rPr lang="it-IT" sz="2000" dirty="0">
                <a:solidFill>
                  <a:schemeClr val="hlink"/>
                </a:solidFill>
                <a:effectLst>
                  <a:outerShdw blurRad="38100" dist="38100" dir="2700000" algn="tl">
                    <a:srgbClr val="C0C0C0"/>
                  </a:outerShdw>
                </a:effectLst>
                <a:latin typeface="Comic Sans MS" pitchFamily="66" charset="0"/>
              </a:rPr>
              <a:t>facendo le cose e riflettendo su ciò che hanno fatto</a:t>
            </a:r>
            <a:r>
              <a:rPr lang="it-IT" sz="2000" dirty="0">
                <a:latin typeface="Comic Sans MS" pitchFamily="66" charset="0"/>
              </a:rPr>
              <a:t>. Mentre una buona lezione ha le capacità di insegnare e perfino motivare gli studenti … però se l’unica cosa che accade nel tempo di una lezione di 50 minuti (o di 75 o di 3 ore) è parlare, è molto probabile che gli studenti </a:t>
            </a:r>
            <a:r>
              <a:rPr lang="it-IT" sz="2000" dirty="0">
                <a:solidFill>
                  <a:schemeClr val="hlink"/>
                </a:solidFill>
                <a:effectLst>
                  <a:outerShdw blurRad="38100" dist="38100" dir="2700000" algn="tl">
                    <a:srgbClr val="C0C0C0"/>
                  </a:outerShdw>
                </a:effectLst>
                <a:latin typeface="Comic Sans MS" pitchFamily="66" charset="0"/>
              </a:rPr>
              <a:t>imparino meno di quanto imparerebbero se</a:t>
            </a:r>
            <a:r>
              <a:rPr lang="it-IT" sz="2000" dirty="0">
                <a:latin typeface="Comic Sans MS" pitchFamily="66" charset="0"/>
              </a:rPr>
              <a:t> </a:t>
            </a:r>
            <a:r>
              <a:rPr lang="it-IT" sz="2000" dirty="0">
                <a:solidFill>
                  <a:schemeClr val="hlink"/>
                </a:solidFill>
                <a:effectLst>
                  <a:outerShdw blurRad="38100" dist="38100" dir="2700000" algn="tl">
                    <a:srgbClr val="C0C0C0"/>
                  </a:outerShdw>
                </a:effectLst>
                <a:latin typeface="Comic Sans MS" pitchFamily="66" charset="0"/>
              </a:rPr>
              <a:t>altri metodi più attivi fossero mescolati nella lezione tradizionale</a:t>
            </a:r>
            <a:r>
              <a:rPr lang="it-IT" sz="2000" dirty="0">
                <a:latin typeface="Comic Sans MS" pitchFamily="66" charset="0"/>
              </a:rPr>
              <a:t>”</a:t>
            </a:r>
          </a:p>
          <a:p>
            <a:pPr algn="r">
              <a:lnSpc>
                <a:spcPct val="160000"/>
              </a:lnSpc>
              <a:spcBef>
                <a:spcPct val="50000"/>
              </a:spcBef>
              <a:defRPr/>
            </a:pPr>
            <a:r>
              <a:rPr lang="it-IT" sz="2000" dirty="0">
                <a:latin typeface="Comic Sans MS" pitchFamily="66" charset="0"/>
              </a:rPr>
              <a:t>(</a:t>
            </a:r>
            <a:r>
              <a:rPr lang="it-IT" sz="2000" dirty="0" err="1">
                <a:latin typeface="Comic Sans MS" pitchFamily="66" charset="0"/>
              </a:rPr>
              <a:t>Richiard</a:t>
            </a:r>
            <a:r>
              <a:rPr lang="it-IT" sz="2000" dirty="0">
                <a:latin typeface="Comic Sans MS" pitchFamily="66" charset="0"/>
              </a:rPr>
              <a:t> </a:t>
            </a:r>
            <a:r>
              <a:rPr lang="it-IT" sz="2000" dirty="0" err="1">
                <a:latin typeface="Comic Sans MS" pitchFamily="66" charset="0"/>
              </a:rPr>
              <a:t>Felder</a:t>
            </a:r>
            <a:r>
              <a:rPr lang="it-IT" sz="2000" dirty="0">
                <a:latin typeface="Comic Sans MS" pitchFamily="66" charset="0"/>
              </a:rPr>
              <a:t>, 2004)</a:t>
            </a:r>
          </a:p>
        </p:txBody>
      </p:sp>
      <p:sp>
        <p:nvSpPr>
          <p:cNvPr id="69635" name="Text Box 3"/>
          <p:cNvSpPr txBox="1">
            <a:spLocks noChangeArrowheads="1"/>
          </p:cNvSpPr>
          <p:nvPr/>
        </p:nvSpPr>
        <p:spPr bwMode="auto">
          <a:xfrm>
            <a:off x="5003800" y="6237288"/>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it-IT" sz="2400" b="1" i="1">
                <a:solidFill>
                  <a:schemeClr val="accent1"/>
                </a:solidFill>
                <a:effectLst>
                  <a:outerShdw blurRad="38100" dist="38100" dir="2700000" algn="tl">
                    <a:srgbClr val="C0C0C0"/>
                  </a:outerShdw>
                </a:effectLst>
                <a:latin typeface="Comic Sans MS" pitchFamily="66" charset="0"/>
              </a:rPr>
              <a:t>Perché la cooperazione?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5715</Words>
  <Application>Microsoft Office PowerPoint</Application>
  <PresentationFormat>Presentazione su schermo (4:3)</PresentationFormat>
  <Paragraphs>572</Paragraphs>
  <Slides>97</Slides>
  <Notes>7</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97</vt:i4>
      </vt:variant>
    </vt:vector>
  </HeadingPairs>
  <TitlesOfParts>
    <vt:vector size="108" baseType="lpstr">
      <vt:lpstr>Arial</vt:lpstr>
      <vt:lpstr>Arial Black</vt:lpstr>
      <vt:lpstr>Bauhaus 93</vt:lpstr>
      <vt:lpstr>Calibri</vt:lpstr>
      <vt:lpstr>Comic Sans MS</vt:lpstr>
      <vt:lpstr>Courier New</vt:lpstr>
      <vt:lpstr>Times New Roman</vt:lpstr>
      <vt:lpstr>Verdana</vt:lpstr>
      <vt:lpstr>Wingdings</vt:lpstr>
      <vt:lpstr>Wingdings 2</vt:lpstr>
      <vt:lpstr>Tema di Office</vt:lpstr>
      <vt:lpstr>Pedagogia Speciale della Gestione Integrata del Gruppo</vt:lpstr>
      <vt:lpstr>STRATEGIE COLLABORATIVE COOPERATIVE LEARNING</vt:lpstr>
      <vt:lpstr>COOPERATIVE LEARNING</vt:lpstr>
      <vt:lpstr>COOPERATIVE LEARNING</vt:lpstr>
      <vt:lpstr>COOPERATIVE LEARNING</vt:lpstr>
      <vt:lpstr>COOPERATIVE LEARNING OBIETTIVO</vt:lpstr>
      <vt:lpstr> COOPERATIVE LEARNING </vt:lpstr>
      <vt:lpstr> COOPERATIVE LEARNING </vt:lpstr>
      <vt:lpstr>COOPERATIVE LEARNING struttura cooperativa.</vt:lpstr>
      <vt:lpstr>COOPERATIVE LEARNING struttura cooperativa.</vt:lpstr>
      <vt:lpstr>COOPERATIVE LEARNING</vt:lpstr>
      <vt:lpstr> COOPERATIVE LEARNING </vt:lpstr>
      <vt:lpstr>COOPERATIVE LEARNING modalità</vt:lpstr>
      <vt:lpstr> COOPERATIVE LEARNING </vt:lpstr>
      <vt:lpstr> COOPERATIVE LEARNING </vt:lpstr>
      <vt:lpstr>  COOPERATIVE LEARNING  </vt:lpstr>
      <vt:lpstr>COOPERATIVE LEARNING</vt:lpstr>
      <vt:lpstr>COOPERATIVE LEARNING</vt:lpstr>
      <vt:lpstr> COOPERATIVE LEARNING </vt:lpstr>
      <vt:lpstr>COOPERATIVE LEARNING</vt:lpstr>
      <vt:lpstr>COOPERATIVE LEARNING</vt:lpstr>
      <vt:lpstr>COOPERATIVE LEARNING</vt:lpstr>
      <vt:lpstr>COOPERATIVE LEARNING</vt:lpstr>
      <vt:lpstr>COOPERATIVE LEARNING</vt:lpstr>
      <vt:lpstr>COOPERATIVE LEARNING</vt:lpstr>
      <vt:lpstr>COOPERATIVE LEARNING</vt:lpstr>
      <vt:lpstr>COOPERATIVE LEARNING ruolo dell’insegnante</vt:lpstr>
      <vt:lpstr>COOPERATIVE LEARNING</vt:lpstr>
      <vt:lpstr>COOPERATIVE LEARNING</vt:lpstr>
      <vt:lpstr>COOPERATIVE LEARNING</vt:lpstr>
      <vt:lpstr>COOPERATIVE LEARNING</vt:lpstr>
      <vt:lpstr>ARCHITETTURA COLLABORATIVA COOPERATIVE LEARNING</vt:lpstr>
      <vt:lpstr>MUTUO INSEGNAMENTO</vt:lpstr>
      <vt:lpstr>MUTUO INSEGNAMENTO</vt:lpstr>
      <vt:lpstr>MUTUO INSEGNAMENTO</vt:lpstr>
      <vt:lpstr>MUTUO INSEGNAMENTO</vt:lpstr>
      <vt:lpstr>MUTUO INSEGNAMENTO</vt:lpstr>
      <vt:lpstr>MUTUO INSEGNAMENTO</vt:lpstr>
      <vt:lpstr>MUTUO INSEGNAMENTO</vt:lpstr>
      <vt:lpstr>MUTUO INSEGNAMENTO Peer tutoring</vt:lpstr>
      <vt:lpstr>MUTUO INSEGNAMENTO  Peer tutoring</vt:lpstr>
      <vt:lpstr>MUTUO INSEGNAMENTO  Peer tutoring</vt:lpstr>
      <vt:lpstr>DISCUSSIONE</vt:lpstr>
      <vt:lpstr>DISCUSSIONE</vt:lpstr>
      <vt:lpstr>DISCUSSIONE</vt:lpstr>
      <vt:lpstr>DISCUSSIONE</vt:lpstr>
      <vt:lpstr>DISCUSSIONE</vt:lpstr>
      <vt:lpstr>DISCUSSIONE</vt:lpstr>
      <vt:lpstr>DISCUSSIONE</vt:lpstr>
      <vt:lpstr>DISCUSSIONE</vt:lpstr>
      <vt:lpstr>DISCUSSIONE Brainstorming</vt:lpstr>
      <vt:lpstr>DISCUSSIONE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Apprendimento Cooperativo</vt:lpstr>
      <vt:lpstr>Apprendimento Cooperativo (Johnson, Johnson, &amp; Holubec, 1996)</vt:lpstr>
      <vt:lpstr>Interdipendenza positiva</vt:lpstr>
      <vt:lpstr>Interazione promozionale</vt:lpstr>
      <vt:lpstr>Abilità Sociali</vt:lpstr>
      <vt:lpstr>Responsabilità Individuale e Collettiva</vt:lpstr>
      <vt:lpstr>Assegnazione dei Ruoli</vt:lpstr>
      <vt:lpstr>La revisione del lavoro di gruppo</vt:lpstr>
      <vt:lpstr>Peer tutoring (Ianes, 2001)</vt:lpstr>
      <vt:lpstr>Peer tutoring nella classe (Ianes, 2001)</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LEARNING</dc:title>
  <dc:creator>A.A.</dc:creator>
  <cp:lastModifiedBy>Antonio Ascione</cp:lastModifiedBy>
  <cp:revision>123</cp:revision>
  <dcterms:created xsi:type="dcterms:W3CDTF">2017-03-23T10:14:17Z</dcterms:created>
  <dcterms:modified xsi:type="dcterms:W3CDTF">2025-10-24T10:02:13Z</dcterms:modified>
</cp:coreProperties>
</file>