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4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2"/>
  </p:normalViewPr>
  <p:slideViewPr>
    <p:cSldViewPr snapToGrid="0">
      <p:cViewPr varScale="1">
        <p:scale>
          <a:sx n="104" d="100"/>
          <a:sy n="104" d="100"/>
        </p:scale>
        <p:origin x="8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78869A-79D8-1D18-7EC5-8008C904D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D1273FF-7325-8F54-C697-AC92D4ED8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3F9F7E-49DC-10B3-01A2-655EA1597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EE70E9E-7A9C-4139-86AF-76A7899D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F8DCBA-AD0A-E707-0A02-EB9A4B07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24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BA7F50-B35C-D412-3DBF-FBF980AD1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BBFC1C0-F2D6-C6F5-AC3F-0DA6755BF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DDB749-7583-3379-D9C0-D42FFE9DB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419C0D-9546-F080-856A-D3AA97C4B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51B9AC-E53F-FFC1-25E1-87EEE678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6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8BE1826-6B44-E9D0-59D2-86DC0D696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D7FE22B-291B-CE63-DE1E-2C06D9777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605963-6C5C-DE97-F432-174311D56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595E40-A25A-287F-5D5E-B6575B39D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66E12A-E6D5-180D-1A8F-27065BABF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871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F055E3-2D59-E7C8-B911-A1BAF5F35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9529D8-E5BE-6A01-5EE5-8527C0E8B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694483-DD4A-595C-B01E-C4200675A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608826-2AC9-9B6F-E5C7-D216EC9F7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8EC546-835B-FE8A-CFD8-388030D3B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054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64F513-99E4-A478-B03E-49DA601C1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77C1A5D-6AAB-851D-35EF-90236839E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57D564A-CB17-09A9-321E-5E6DA329F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7AF0DF-3F6B-9CBA-6873-CCA1E4F7E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0C3CDA-D0DB-FFA9-627C-D3C4FFDB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374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FD14D2-4485-0CF9-45C5-92A5A8F4F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10348B-A99F-BA52-91AA-123730F0DE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A91A907-995B-17FC-0E09-D8DEB68F1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A51FB6B-6485-6B5B-1526-967890B43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3B63D2-775D-C8A3-EF40-DF188C11C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903B5F-1C6C-3BFC-91EE-68248C2E3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822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470307-4FA8-1501-3660-6E0A4C5C7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9AAF4C2-98EE-AAA9-C01D-8F8761CCD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DBBF112-8864-9144-CADB-2A0794952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7988C4C-AD64-1366-114D-60AE0E093F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DA6D4C4-D9A8-CAC6-291D-C278250B69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3F55FC9-7B4F-A22B-4F25-D5F6A6D79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2476470-F42C-F501-8BB9-D9C304D6F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3611906-379D-4451-9710-2E3747EC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279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89A2FD-9A42-192B-0226-8C802F565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8FD3A87-7AE1-BD7B-56E1-BC82EDDC4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7CDB751-7B67-90EC-50B7-FEDB92D6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E08EDF3-34EA-5B18-4F46-7A09BE5C1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931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C624FF2-2F77-DBAD-97D4-CB0F57EA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C427C6B-06F2-C602-D8A1-DAD80675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31827B7-18B8-F6D6-A089-E73C7723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909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51FCA0-9DF7-45C6-7E55-F47FB9DCB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C1F60D-AF35-4399-52CE-4104C43D2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7C246C2-1832-74B7-F6AD-09772C8D4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A0D7CD-C23F-3F69-0D24-D348AA5D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965976E-90AC-E774-41D8-C929D8EB3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2C2B43-7897-8DD0-F961-168FAD14B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337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0F5B13-B26A-2A61-DDD2-C1F3CFE5A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7322DBF-FDBD-30D4-D0CA-03A4227C53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C77C71C-DE1D-6164-B380-5258F5A28F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787532B-1E59-307E-B6C3-EF3C5E8AC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9402462-7764-4A50-6F8A-DE01B0B9B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F0F8FAE-AF6C-07B1-60A5-E8CF0C86B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98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6B3EB9B-F60B-648A-4671-E72FA2F0E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2FB76E3-B525-FDB3-5032-D670F9592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166DA1-6ED6-ED93-3E80-AF39DC75B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94076F-4FE0-4248-BA5B-9A6D608BDD17}" type="datetimeFigureOut">
              <a:rPr lang="it-IT" smtClean="0"/>
              <a:t>28/05/26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AC113A-577A-24F2-1A1C-2C9C2A4ACB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CFD705-1CCD-D30E-39D7-7D4F4BD76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395145-2B0B-054D-9E10-837D91FEF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96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11E306-276F-3B16-42FF-51DA68C5A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Tutti i tipi di diabete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F8001D52-25D6-ACD2-861F-8E15E0F7DC50}"/>
              </a:ext>
            </a:extLst>
          </p:cNvPr>
          <p:cNvGraphicFramePr>
            <a:graphicFrameLocks noGrp="1"/>
          </p:cNvGraphicFramePr>
          <p:nvPr/>
        </p:nvGraphicFramePr>
        <p:xfrm>
          <a:off x="1042987" y="1310545"/>
          <a:ext cx="10306331" cy="4665423"/>
        </p:xfrm>
        <a:graphic>
          <a:graphicData uri="http://schemas.openxmlformats.org/drawingml/2006/table">
            <a:tbl>
              <a:tblPr/>
              <a:tblGrid>
                <a:gridCol w="1022481">
                  <a:extLst>
                    <a:ext uri="{9D8B030D-6E8A-4147-A177-3AD203B41FA5}">
                      <a16:colId xmlns:a16="http://schemas.microsoft.com/office/drawing/2014/main" val="4243050066"/>
                    </a:ext>
                  </a:extLst>
                </a:gridCol>
                <a:gridCol w="3646843">
                  <a:extLst>
                    <a:ext uri="{9D8B030D-6E8A-4147-A177-3AD203B41FA5}">
                      <a16:colId xmlns:a16="http://schemas.microsoft.com/office/drawing/2014/main" val="4010632317"/>
                    </a:ext>
                  </a:extLst>
                </a:gridCol>
                <a:gridCol w="5637007">
                  <a:extLst>
                    <a:ext uri="{9D8B030D-6E8A-4147-A177-3AD203B41FA5}">
                      <a16:colId xmlns:a16="http://schemas.microsoft.com/office/drawing/2014/main" val="3951788344"/>
                    </a:ext>
                  </a:extLst>
                </a:gridCol>
              </a:tblGrid>
              <a:tr h="3017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400" b="1" dirty="0"/>
                        <a:t>Tipo</a:t>
                      </a:r>
                      <a:endParaRPr lang="it-IT" sz="2400" dirty="0"/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400" b="1" dirty="0"/>
                        <a:t>Nome</a:t>
                      </a:r>
                      <a:endParaRPr lang="it-IT" sz="2400" dirty="0"/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400" b="1" dirty="0"/>
                        <a:t>Descrizione</a:t>
                      </a:r>
                      <a:endParaRPr lang="it-IT" sz="2400" dirty="0"/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419"/>
                  </a:ext>
                </a:extLst>
              </a:tr>
              <a:tr h="7543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b="1" dirty="0"/>
                        <a:t>Tipo 1</a:t>
                      </a:r>
                      <a:endParaRPr lang="it-IT" sz="1800" dirty="0"/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/>
                        <a:t>Diabete autoimmune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/>
                        <a:t>morte autoimmune delle cellule β pancreatiche → deficit assoluto di insulina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928947"/>
                  </a:ext>
                </a:extLst>
              </a:tr>
              <a:tr h="7543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b="1" dirty="0"/>
                        <a:t>Tipo 2</a:t>
                      </a:r>
                      <a:endParaRPr lang="it-IT" sz="1800" dirty="0"/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/>
                        <a:t>Diabete da </a:t>
                      </a:r>
                      <a:r>
                        <a:rPr lang="it-IT" sz="1800" dirty="0" err="1"/>
                        <a:t>insulino</a:t>
                      </a:r>
                      <a:r>
                        <a:rPr lang="it-IT" sz="1800" dirty="0"/>
                        <a:t>-resistenza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 err="1"/>
                        <a:t>insulino</a:t>
                      </a:r>
                      <a:r>
                        <a:rPr lang="it-IT" sz="1800" dirty="0"/>
                        <a:t>-resistenza + deficit relativo di secrezione insulinica; legato a obesità/stile di vita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7765989"/>
                  </a:ext>
                </a:extLst>
              </a:tr>
              <a:tr h="9806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b="1" dirty="0"/>
                        <a:t>Tipo 3</a:t>
                      </a:r>
                      <a:endParaRPr lang="it-IT" sz="1800" dirty="0"/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/>
                        <a:t>Diabete di tipo 3c (o </a:t>
                      </a:r>
                      <a:r>
                        <a:rPr lang="it-IT" sz="1800" dirty="0" err="1"/>
                        <a:t>pancreatogeno</a:t>
                      </a:r>
                      <a:r>
                        <a:rPr lang="it-IT" sz="1800" dirty="0"/>
                        <a:t>)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/>
                        <a:t>diabete secondario a danni del pancreas (es. pancreatite cronica, cancro pancreatico, chirurgia pancreatica)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536082"/>
                  </a:ext>
                </a:extLst>
              </a:tr>
              <a:tr h="9806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b="1" dirty="0"/>
                        <a:t>Tipo 4</a:t>
                      </a:r>
                      <a:endParaRPr lang="it-IT" sz="1800" dirty="0"/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/>
                        <a:t>Diabete correlato all’invecchiamento (proposto, non ancora ufficiale)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/>
                        <a:t>forma di diabete che insorge nell’anziano, caratterizzata da perdita graduale della funzione β senza grande </a:t>
                      </a:r>
                      <a:r>
                        <a:rPr lang="it-IT" sz="1800" dirty="0" err="1"/>
                        <a:t>insulino</a:t>
                      </a:r>
                      <a:r>
                        <a:rPr lang="it-IT" sz="1800" dirty="0"/>
                        <a:t>-resistenza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983370"/>
                  </a:ext>
                </a:extLst>
              </a:tr>
              <a:tr h="7543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b="1" dirty="0"/>
                        <a:t>Tipo 5</a:t>
                      </a:r>
                      <a:endParaRPr lang="it-IT" sz="1800" dirty="0"/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/>
                        <a:t>Diabete da malnutrizione (riconosciuto nel 2025)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/>
                        <a:t>diabete da sviluppo alterato del pancreas in seguito a malnutrizione grave in infanzia/adolescenza</a:t>
                      </a:r>
                    </a:p>
                  </a:txBody>
                  <a:tcPr marL="75433" marR="75433" marT="37716" marB="37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862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6716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125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Tutti i tipi di diabete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Pia Lucidi</dc:creator>
  <cp:lastModifiedBy>Pia Lucidi</cp:lastModifiedBy>
  <cp:revision>1</cp:revision>
  <dcterms:created xsi:type="dcterms:W3CDTF">2026-05-28T12:46:13Z</dcterms:created>
  <dcterms:modified xsi:type="dcterms:W3CDTF">2026-05-28T12:47:41Z</dcterms:modified>
</cp:coreProperties>
</file>