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335" r:id="rId2"/>
    <p:sldId id="431" r:id="rId3"/>
    <p:sldId id="430" r:id="rId4"/>
    <p:sldId id="460" r:id="rId5"/>
    <p:sldId id="463" r:id="rId6"/>
    <p:sldId id="461" r:id="rId7"/>
    <p:sldId id="462" r:id="rId8"/>
    <p:sldId id="464" r:id="rId9"/>
    <p:sldId id="465" r:id="rId10"/>
    <p:sldId id="466" r:id="rId11"/>
    <p:sldId id="467" r:id="rId12"/>
    <p:sldId id="468" r:id="rId13"/>
    <p:sldId id="469" r:id="rId14"/>
    <p:sldId id="470" r:id="rId15"/>
    <p:sldId id="471" r:id="rId16"/>
    <p:sldId id="472" r:id="rId17"/>
    <p:sldId id="473"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81"/>
  </p:normalViewPr>
  <p:slideViewPr>
    <p:cSldViewPr snapToGrid="0">
      <p:cViewPr varScale="1">
        <p:scale>
          <a:sx n="110" d="100"/>
          <a:sy n="110" d="100"/>
        </p:scale>
        <p:origin x="63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15/05/25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9129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06752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41790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08716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07438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80808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06444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4554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0096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3066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02883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9920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80170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36594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5500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4359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15 maggio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Responsabilità internazionale degli Stati</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6000" dirty="0"/>
          </a:p>
          <a:p>
            <a:pPr marL="0" indent="0" algn="ctr">
              <a:buNone/>
            </a:pPr>
            <a:r>
              <a:rPr lang="it-IT" sz="6000" dirty="0"/>
              <a:t>elemento oggettivo</a:t>
            </a:r>
          </a:p>
          <a:p>
            <a:pPr marL="0" indent="0" algn="ctr">
              <a:buNone/>
            </a:pPr>
            <a:r>
              <a:rPr lang="it-IT" sz="6000" dirty="0"/>
              <a:t>=</a:t>
            </a:r>
          </a:p>
          <a:p>
            <a:pPr marL="0" indent="0" algn="ctr">
              <a:buNone/>
            </a:pPr>
            <a:r>
              <a:rPr lang="it-IT" sz="6000" dirty="0"/>
              <a:t>violazione</a:t>
            </a:r>
            <a:endParaRPr lang="it-IT" sz="5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9740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6000" dirty="0"/>
          </a:p>
          <a:p>
            <a:pPr marL="0" indent="0" algn="ctr">
              <a:buNone/>
            </a:pPr>
            <a:endParaRPr lang="it-IT" sz="6000" dirty="0"/>
          </a:p>
          <a:p>
            <a:pPr marL="0" indent="0" algn="ctr">
              <a:buNone/>
            </a:pPr>
            <a:r>
              <a:rPr lang="it-IT" sz="6000" dirty="0"/>
              <a:t>cause di esclusione dell’illecito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7356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lnSpcReduction="10000"/>
          </a:bodyPr>
          <a:lstStyle/>
          <a:p>
            <a:pPr marL="0" indent="0" algn="just">
              <a:buNone/>
            </a:pPr>
            <a:endParaRPr lang="it-IT" sz="4800" dirty="0"/>
          </a:p>
          <a:p>
            <a:pPr marL="0" indent="0" algn="just">
              <a:buNone/>
            </a:pPr>
            <a:r>
              <a:rPr lang="it-IT" sz="4800" dirty="0"/>
              <a:t>Il </a:t>
            </a:r>
            <a:r>
              <a:rPr lang="it-IT" sz="4800" b="1" dirty="0"/>
              <a:t>consenso validamente dato da uno Stato </a:t>
            </a:r>
            <a:r>
              <a:rPr lang="it-IT" sz="4800" dirty="0"/>
              <a:t>alla commissione da parte di un altro Stato di un determinato atto esclude l’illiceità di tale atto nei confronti del primo Stato, sempre che l’atto medesimo resti nei limiti del consenso.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20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Consenso</a:t>
            </a:r>
          </a:p>
        </p:txBody>
      </p:sp>
    </p:spTree>
    <p:extLst>
      <p:ext uri="{BB962C8B-B14F-4D97-AF65-F5344CB8AC3E}">
        <p14:creationId xmlns:p14="http://schemas.microsoft.com/office/powerpoint/2010/main" val="3368260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endParaRPr lang="it-IT" sz="4800" dirty="0"/>
          </a:p>
          <a:p>
            <a:pPr marL="0" indent="0" algn="just">
              <a:buNone/>
            </a:pPr>
            <a:endParaRPr lang="it-IT" sz="4800" dirty="0"/>
          </a:p>
          <a:p>
            <a:pPr marL="0" indent="0" algn="just">
              <a:buNone/>
            </a:pPr>
            <a:r>
              <a:rPr lang="it-IT" sz="4800" dirty="0"/>
              <a:t>L’illiceità di un atto di uno Stato è esclusa se l’atto costituisce una </a:t>
            </a:r>
            <a:r>
              <a:rPr lang="it-IT" sz="4800" b="1" dirty="0"/>
              <a:t>misura lecita di legittima difesa </a:t>
            </a:r>
            <a:r>
              <a:rPr lang="it-IT" sz="4800" dirty="0"/>
              <a:t>presa in conformità alla Carta delle Nazioni Unite.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21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Legittima difesa</a:t>
            </a:r>
          </a:p>
        </p:txBody>
      </p:sp>
    </p:spTree>
    <p:extLst>
      <p:ext uri="{BB962C8B-B14F-4D97-AF65-F5344CB8AC3E}">
        <p14:creationId xmlns:p14="http://schemas.microsoft.com/office/powerpoint/2010/main" val="3178308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85000" lnSpcReduction="20000"/>
          </a:bodyPr>
          <a:lstStyle/>
          <a:p>
            <a:pPr marL="0" indent="0" algn="just">
              <a:buNone/>
            </a:pPr>
            <a:endParaRPr lang="it-IT" sz="4800" dirty="0"/>
          </a:p>
          <a:p>
            <a:pPr marL="0" indent="0" algn="just">
              <a:buNone/>
            </a:pPr>
            <a:r>
              <a:rPr lang="it-IT" sz="5700" dirty="0"/>
              <a:t>L’illiceità di un atto di uno Stato non conforme ad un obbligo internazionale nei confronti di un altro Stato è esclusa se e nella misura in cui tale atto costituisce una </a:t>
            </a:r>
            <a:r>
              <a:rPr lang="it-IT" sz="5700" b="1" dirty="0"/>
              <a:t>contromisura</a:t>
            </a:r>
            <a:r>
              <a:rPr lang="it-IT" sz="5700" dirty="0"/>
              <a:t> presa contro quest’ultimo Stato conformemente al capitolo II della Parte III.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22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Contromisure</a:t>
            </a:r>
          </a:p>
        </p:txBody>
      </p:sp>
    </p:spTree>
    <p:extLst>
      <p:ext uri="{BB962C8B-B14F-4D97-AF65-F5344CB8AC3E}">
        <p14:creationId xmlns:p14="http://schemas.microsoft.com/office/powerpoint/2010/main" val="1453167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47500" lnSpcReduction="20000"/>
          </a:bodyPr>
          <a:lstStyle/>
          <a:p>
            <a:pPr marL="0" indent="0" algn="just">
              <a:buNone/>
            </a:pPr>
            <a:endParaRPr lang="it-IT" sz="4800" dirty="0"/>
          </a:p>
          <a:p>
            <a:pPr marL="1143000" indent="-1143000" algn="just">
              <a:buAutoNum type="arabicPeriod"/>
            </a:pPr>
            <a:r>
              <a:rPr lang="it-IT" sz="5700" dirty="0"/>
              <a:t>L’illiceità di un atto di uno Stato non conforme  ad un obbligo di tale Stato è esclusa se l’atto è dovuto a </a:t>
            </a:r>
            <a:r>
              <a:rPr lang="it-IT" sz="5700" b="1" dirty="0"/>
              <a:t>forza maggiore, che è il verificarsi di una forza irresistibile o di un avvenimento imprevedibile</a:t>
            </a:r>
            <a:r>
              <a:rPr lang="it-IT" sz="5700" dirty="0"/>
              <a:t>, fuori dal controllo dello Stato, che rende materialmente impossibile, nelle circostanze, agire in conformità all’obbligo.</a:t>
            </a:r>
          </a:p>
          <a:p>
            <a:pPr marL="1143000" indent="-1143000" algn="just">
              <a:buAutoNum type="arabicPeriod"/>
            </a:pPr>
            <a:r>
              <a:rPr lang="it-IT" sz="5700" dirty="0"/>
              <a:t>Il paragrafo 1 non si applica se:</a:t>
            </a:r>
          </a:p>
          <a:p>
            <a:pPr marL="1600200" lvl="1" indent="-1143000" algn="just">
              <a:buFont typeface="+mj-lt"/>
              <a:buAutoNum type="alphaLcParenR"/>
            </a:pPr>
            <a:r>
              <a:rPr lang="it-IT" sz="5300" dirty="0"/>
              <a:t>La situazione di forza maggiore è da attribuirsi, sia in via esclusiva che in combinazione con altri fattori, alla condotta dello Stato che la invoca; o</a:t>
            </a:r>
          </a:p>
          <a:p>
            <a:pPr marL="1600200" lvl="1" indent="-1143000" algn="just">
              <a:buFont typeface="+mj-lt"/>
              <a:buAutoNum type="alphaLcParenR"/>
            </a:pPr>
            <a:r>
              <a:rPr lang="it-IT" sz="5300" dirty="0"/>
              <a:t>Lo Stato ha accettato il rischio che quella situazione poteva verificarsi.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23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Forza maggiore</a:t>
            </a:r>
          </a:p>
        </p:txBody>
      </p:sp>
    </p:spTree>
    <p:extLst>
      <p:ext uri="{BB962C8B-B14F-4D97-AF65-F5344CB8AC3E}">
        <p14:creationId xmlns:p14="http://schemas.microsoft.com/office/powerpoint/2010/main" val="3030407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55000" lnSpcReduction="20000"/>
          </a:bodyPr>
          <a:lstStyle/>
          <a:p>
            <a:pPr marL="914400" indent="-914400" algn="just">
              <a:buAutoNum type="arabicPeriod"/>
            </a:pPr>
            <a:endParaRPr lang="it-IT" sz="5300" dirty="0"/>
          </a:p>
          <a:p>
            <a:pPr marL="914400" indent="-914400" algn="just">
              <a:buAutoNum type="arabicPeriod"/>
            </a:pPr>
            <a:r>
              <a:rPr lang="it-IT" sz="5300" dirty="0"/>
              <a:t>L’illiceità di un atto di uno Stato non conforme ad un obbligo internazionale di uno Stato è escluso se l’autore di quell’atto non ha ragionevolmente </a:t>
            </a:r>
            <a:r>
              <a:rPr lang="it-IT" sz="5300" b="1" dirty="0"/>
              <a:t>nessun altro mezzo, in una situazione di estremo pericolo, per salvare la propria vita o quella delle altre persone affidate alle sue cure</a:t>
            </a:r>
            <a:r>
              <a:rPr lang="it-IT" sz="5300" dirty="0"/>
              <a:t>.</a:t>
            </a:r>
          </a:p>
          <a:p>
            <a:pPr marL="914400" indent="-914400" algn="just">
              <a:buAutoNum type="arabicPeriod"/>
            </a:pPr>
            <a:r>
              <a:rPr lang="it-IT" sz="5300" dirty="0"/>
              <a:t>Il paragrafo 1 non si applica:</a:t>
            </a:r>
          </a:p>
          <a:p>
            <a:pPr marL="1371600" lvl="1" indent="-914400" algn="just">
              <a:buFont typeface="+mj-lt"/>
              <a:buAutoNum type="alphaLcParenR"/>
            </a:pPr>
            <a:r>
              <a:rPr lang="it-IT" sz="4900" dirty="0"/>
              <a:t>se la situazione di estremo pericolo è dovuta, unicamente o unitamente ad altri fattori, al comportamento dello Stato che la invoca; o</a:t>
            </a:r>
          </a:p>
          <a:p>
            <a:pPr marL="1371600" lvl="1" indent="-914400" algn="just">
              <a:buFont typeface="+mj-lt"/>
              <a:buAutoNum type="alphaLcParenR"/>
            </a:pPr>
            <a:r>
              <a:rPr lang="it-IT" sz="4900" dirty="0"/>
              <a:t>se tale atto è suscettibile di creare un pericolo comparabile o più grave.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24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Distress/estremo pericolo</a:t>
            </a:r>
          </a:p>
        </p:txBody>
      </p:sp>
    </p:spTree>
    <p:extLst>
      <p:ext uri="{BB962C8B-B14F-4D97-AF65-F5344CB8AC3E}">
        <p14:creationId xmlns:p14="http://schemas.microsoft.com/office/powerpoint/2010/main" val="2028998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55000" lnSpcReduction="20000"/>
          </a:bodyPr>
          <a:lstStyle/>
          <a:p>
            <a:pPr marL="914400" indent="-914400" algn="just">
              <a:buAutoNum type="arabicPeriod"/>
            </a:pPr>
            <a:r>
              <a:rPr lang="it-IT" sz="5300" dirty="0"/>
              <a:t>Lo Stato non può invocare lo </a:t>
            </a:r>
            <a:r>
              <a:rPr lang="it-IT" sz="5300" b="1" dirty="0"/>
              <a:t>stato di necessità </a:t>
            </a:r>
            <a:r>
              <a:rPr lang="it-IT" sz="5300" dirty="0"/>
              <a:t>come causa di esclusione dell’illiceità di un atto non conforme ad uno dei suoi obblighi internazionali se non quando  tale atto: (a) costituisca per lo Stato </a:t>
            </a:r>
            <a:r>
              <a:rPr lang="it-IT" sz="5300" b="1" dirty="0"/>
              <a:t>l’unico mezzo per proteggere un interesse essenziale contro un pericolo grave ed imminente</a:t>
            </a:r>
            <a:r>
              <a:rPr lang="it-IT" sz="5300" dirty="0"/>
              <a:t>; e (b) non leda gravemente un interesse essenziale dello Stato o degli Stati nei confronti dei quali l’obbligo sussiste, oppure della comunità internazionale nel suo complesso.</a:t>
            </a:r>
          </a:p>
          <a:p>
            <a:pPr marL="914400" indent="-914400" algn="just">
              <a:buAutoNum type="arabicPeriod"/>
            </a:pPr>
            <a:r>
              <a:rPr lang="it-IT" sz="5300" dirty="0"/>
              <a:t>In ogni caso, lo stato di necessità non può essere invocato da uno Stato come motivo di esclusione dell’illiceità se</a:t>
            </a:r>
            <a:r>
              <a:rPr lang="it-IT" sz="5300"/>
              <a:t>: (a</a:t>
            </a:r>
            <a:r>
              <a:rPr lang="it-IT" sz="5300" dirty="0"/>
              <a:t>) l’obbligo internazionale </a:t>
            </a:r>
            <a:r>
              <a:rPr lang="it-IT" sz="5300"/>
              <a:t>in questione </a:t>
            </a:r>
            <a:r>
              <a:rPr lang="it-IT" sz="5300" dirty="0"/>
              <a:t>esclude la possibilità di invocare lo stato di necessità; </a:t>
            </a:r>
            <a:r>
              <a:rPr lang="it-IT" sz="5300"/>
              <a:t>o (b</a:t>
            </a:r>
            <a:r>
              <a:rPr lang="it-IT" sz="5300" dirty="0"/>
              <a:t>) lo Stato ha contribuito al verificarsi della situazione di </a:t>
            </a:r>
            <a:r>
              <a:rPr lang="it-IT" sz="5300"/>
              <a:t>necessità.</a:t>
            </a:r>
            <a:endParaRPr lang="it-IT" sz="49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25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Stato di necessità</a:t>
            </a:r>
          </a:p>
        </p:txBody>
      </p:sp>
    </p:spTree>
    <p:extLst>
      <p:ext uri="{BB962C8B-B14F-4D97-AF65-F5344CB8AC3E}">
        <p14:creationId xmlns:p14="http://schemas.microsoft.com/office/powerpoint/2010/main" val="3303987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85000" lnSpcReduction="20000"/>
          </a:bodyPr>
          <a:lstStyle/>
          <a:p>
            <a:pPr marL="0" indent="0" algn="just">
              <a:buNone/>
            </a:pPr>
            <a:r>
              <a:rPr lang="en-US" sz="3400" dirty="0"/>
              <a:t>
</a:t>
            </a:r>
          </a:p>
          <a:p>
            <a:pPr marL="0" indent="0" algn="just">
              <a:buNone/>
            </a:pPr>
            <a:r>
              <a:rPr lang="it-IT" sz="4800" dirty="0"/>
              <a:t>Sussiste un atto internazionalmente illecito di uno Stato quando un comportamento consistente in un’azione o in un’omissione:</a:t>
            </a:r>
          </a:p>
          <a:p>
            <a:pPr marL="914400" indent="-914400" algn="just">
              <a:buFont typeface="+mj-lt"/>
              <a:buAutoNum type="alphaLcParenR"/>
            </a:pPr>
            <a:r>
              <a:rPr lang="it-IT" sz="4800" dirty="0"/>
              <a:t>può essere attribuito allo Stato alla stregua del diritto internazionale; e</a:t>
            </a:r>
          </a:p>
          <a:p>
            <a:pPr marL="914400" indent="-914400" algn="just">
              <a:buFont typeface="+mj-lt"/>
              <a:buAutoNum type="alphaLcParenR"/>
            </a:pPr>
            <a:r>
              <a:rPr lang="it-IT" sz="4800" dirty="0"/>
              <a:t>costituisce una violazione di un obbligo internazionale dello Stato.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2</a:t>
            </a:r>
          </a:p>
        </p:txBody>
      </p:sp>
    </p:spTree>
    <p:extLst>
      <p:ext uri="{BB962C8B-B14F-4D97-AF65-F5344CB8AC3E}">
        <p14:creationId xmlns:p14="http://schemas.microsoft.com/office/powerpoint/2010/main" val="378366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6000" dirty="0"/>
          </a:p>
          <a:p>
            <a:pPr marL="0" indent="0" algn="ctr">
              <a:buNone/>
            </a:pPr>
            <a:r>
              <a:rPr lang="it-IT" sz="6000" dirty="0"/>
              <a:t>elemento soggettivo</a:t>
            </a:r>
          </a:p>
          <a:p>
            <a:pPr marL="0" indent="0" algn="ctr">
              <a:buNone/>
            </a:pPr>
            <a:r>
              <a:rPr lang="it-IT" sz="6000" dirty="0"/>
              <a:t>=</a:t>
            </a:r>
          </a:p>
          <a:p>
            <a:pPr marL="0" indent="0" algn="ctr">
              <a:buNone/>
            </a:pPr>
            <a:r>
              <a:rPr lang="it-IT" sz="6000" dirty="0"/>
              <a:t>attribuzione</a:t>
            </a:r>
            <a:endParaRPr lang="it-IT" sz="5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3328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0000" lnSpcReduction="20000"/>
          </a:bodyPr>
          <a:lstStyle/>
          <a:p>
            <a:pPr marL="0" indent="0" algn="just">
              <a:buNone/>
            </a:pPr>
            <a:endParaRPr lang="en-US" sz="3400" dirty="0"/>
          </a:p>
          <a:p>
            <a:pPr marL="914400" indent="-914400" algn="just">
              <a:buFont typeface="+mj-lt"/>
              <a:buAutoNum type="arabicPeriod"/>
            </a:pPr>
            <a:r>
              <a:rPr lang="it-IT" sz="4800" dirty="0"/>
              <a:t>Il </a:t>
            </a:r>
            <a:r>
              <a:rPr lang="it-IT" sz="4800" b="1" dirty="0"/>
              <a:t>comportamento di un organo dello Stato </a:t>
            </a:r>
            <a:r>
              <a:rPr lang="it-IT" sz="4800" dirty="0"/>
              <a:t>sarà considerato come un atto dello Stato ai sensi del diritto internazionale, sia che tale organo eserciti funzioni legislative, esecutive, giudiziarie o altre, qualsiasi posizione abbia nell’organizzazione dello Stato e quale che sia la sua natura come organo del governo centrale o di un’unità territoriale dello Stato.</a:t>
            </a:r>
          </a:p>
          <a:p>
            <a:pPr marL="914400" indent="-914400" algn="just">
              <a:buFont typeface="+mj-lt"/>
              <a:buAutoNum type="arabicPeriod"/>
            </a:pPr>
            <a:r>
              <a:rPr lang="it-IT" sz="4800" dirty="0"/>
              <a:t>Un organo comprende qualsiasi persona o ente che rivesta tale posizione secondo il diritto interno dello Stato.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4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Condotte di organi</a:t>
            </a:r>
          </a:p>
        </p:txBody>
      </p:sp>
    </p:spTree>
    <p:extLst>
      <p:ext uri="{BB962C8B-B14F-4D97-AF65-F5344CB8AC3E}">
        <p14:creationId xmlns:p14="http://schemas.microsoft.com/office/powerpoint/2010/main" val="3321795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0" indent="0" algn="just">
              <a:buNone/>
            </a:pPr>
            <a:endParaRPr lang="en-US" sz="3400" dirty="0"/>
          </a:p>
          <a:p>
            <a:pPr marL="0" indent="0" algn="just">
              <a:buNone/>
            </a:pPr>
            <a:r>
              <a:rPr lang="it-IT" sz="4800" dirty="0"/>
              <a:t>Il comportamento di un organo di uno Stato o di una persona o di un ente abilitati ad esercitare prerogative dell’autorità di governo sarà considerato come un atto dello Stato ai sensi del diritto internazionale, se quell’organo, persona o ente agisce in tale qualità, </a:t>
            </a:r>
            <a:r>
              <a:rPr lang="it-IT" sz="4800" b="1" dirty="0"/>
              <a:t>anche se eccede la propria competenza o contravviene ad istruzioni</a:t>
            </a:r>
            <a:r>
              <a:rPr lang="it-IT" sz="48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7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Atti ultra </a:t>
            </a:r>
            <a:r>
              <a:rPr kumimoji="0" lang="it-IT" sz="4400" b="0" i="1" u="none" strike="noStrike" kern="1200" cap="none" spc="0" normalizeH="0" baseline="0" noProof="0" dirty="0" err="1">
                <a:ln>
                  <a:noFill/>
                </a:ln>
                <a:solidFill>
                  <a:prstClr val="black"/>
                </a:solidFill>
                <a:effectLst/>
                <a:uLnTx/>
                <a:uFillTx/>
                <a:latin typeface="Calibri" panose="020F0502020204030204"/>
                <a:ea typeface="+mn-ea"/>
                <a:cs typeface="+mn-cs"/>
              </a:rPr>
              <a:t>vires</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0784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85000" lnSpcReduction="20000"/>
          </a:bodyPr>
          <a:lstStyle/>
          <a:p>
            <a:pPr marL="0" indent="0" algn="just">
              <a:buNone/>
            </a:pPr>
            <a:endParaRPr lang="en-US" sz="3400" dirty="0"/>
          </a:p>
          <a:p>
            <a:pPr marL="0" indent="0" algn="just">
              <a:buNone/>
            </a:pPr>
            <a:r>
              <a:rPr lang="it-IT" sz="4800" dirty="0"/>
              <a:t>Il comportamento di una </a:t>
            </a:r>
            <a:r>
              <a:rPr lang="it-IT" sz="4800" b="1" dirty="0"/>
              <a:t>persona o di un ente che non è un organo dello Stato ai sensi dell’articolo 4, ma che è abilitato dal diritto di quello Stato ad esercitare prerogative dell’attività di governo</a:t>
            </a:r>
            <a:r>
              <a:rPr lang="it-IT" sz="4800" dirty="0"/>
              <a:t>, sarà considerato come un atto dello Stato ai sensi del diritto internazionale purché, nel caso in questione, la persona o l’ente abbiano agito in tale qualità.</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5</a:t>
            </a:r>
          </a:p>
        </p:txBody>
      </p:sp>
    </p:spTree>
    <p:extLst>
      <p:ext uri="{BB962C8B-B14F-4D97-AF65-F5344CB8AC3E}">
        <p14:creationId xmlns:p14="http://schemas.microsoft.com/office/powerpoint/2010/main" val="319722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0" indent="0" algn="just">
              <a:buNone/>
            </a:pPr>
            <a:endParaRPr lang="en-US" sz="3400" dirty="0"/>
          </a:p>
          <a:p>
            <a:pPr marL="0" indent="0" algn="just">
              <a:buNone/>
            </a:pPr>
            <a:r>
              <a:rPr lang="it-IT" sz="4800" dirty="0"/>
              <a:t>Il comportamento di un </a:t>
            </a:r>
            <a:r>
              <a:rPr lang="it-IT" sz="4800" b="1" dirty="0"/>
              <a:t>organo messo a disposizione di uno Stato da parte di un altro Stato</a:t>
            </a:r>
            <a:r>
              <a:rPr lang="it-IT" sz="4800" dirty="0"/>
              <a:t> sarà considerato un atto del primo Stato ai sensi del diritto internazionale se tale organo agisce nell’esercizio di prerogative dell’autorità di governo dello Stato a disposizione del quale è messo.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6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Prestito di organi</a:t>
            </a:r>
          </a:p>
        </p:txBody>
      </p:sp>
    </p:spTree>
    <p:extLst>
      <p:ext uri="{BB962C8B-B14F-4D97-AF65-F5344CB8AC3E}">
        <p14:creationId xmlns:p14="http://schemas.microsoft.com/office/powerpoint/2010/main" val="2053565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0" indent="0" algn="just">
              <a:buNone/>
            </a:pPr>
            <a:endParaRPr lang="it-IT" sz="4800" dirty="0"/>
          </a:p>
          <a:p>
            <a:pPr marL="0" indent="0" algn="just">
              <a:buNone/>
            </a:pPr>
            <a:r>
              <a:rPr lang="it-IT" sz="4800" dirty="0"/>
              <a:t>Un comportamento che non è attribuibile ad uno Stato ai sensi degli articoli precedenti sarà ciononostante considerato un atto di quello Stato ai sensi del diritto internazionale se e nella misura in cui </a:t>
            </a:r>
            <a:r>
              <a:rPr lang="it-IT" sz="4800" b="1" dirty="0"/>
              <a:t>quello Stato riconosca e adotti il comportamento in questione come proprio</a:t>
            </a:r>
            <a:r>
              <a:rPr lang="it-IT" sz="48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11</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8386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0" indent="0" algn="just">
              <a:buNone/>
            </a:pPr>
            <a:endParaRPr lang="it-IT" sz="4800" dirty="0"/>
          </a:p>
          <a:p>
            <a:pPr marL="0" indent="0" algn="just">
              <a:buNone/>
            </a:pPr>
            <a:r>
              <a:rPr lang="it-IT" sz="4800" dirty="0"/>
              <a:t>Il comportamento di una persona o di un gruppo di persone sarà considerato un atto di uno Stato ai sensi del diritto internazionale se la persona o il gruppo di persone di fatto agiscono </a:t>
            </a:r>
            <a:r>
              <a:rPr lang="it-IT" sz="4800" b="1" dirty="0"/>
              <a:t>su istruzione, o sotto la direzione o il controllo di quello Stato </a:t>
            </a:r>
            <a:r>
              <a:rPr lang="it-IT" sz="4800" dirty="0"/>
              <a:t>nel porre in essere quel comportamento.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8</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341786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7946</TotalTime>
  <Words>1067</Words>
  <Application>Microsoft Macintosh PowerPoint</Application>
  <PresentationFormat>Widescreen</PresentationFormat>
  <Paragraphs>95</Paragraphs>
  <Slides>17</Slides>
  <Notes>17</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17</vt:i4>
      </vt:variant>
    </vt:vector>
  </HeadingPairs>
  <TitlesOfParts>
    <vt:vector size="23"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380</cp:revision>
  <dcterms:created xsi:type="dcterms:W3CDTF">2023-02-07T10:10:48Z</dcterms:created>
  <dcterms:modified xsi:type="dcterms:W3CDTF">2025-05-14T23:15:54Z</dcterms:modified>
</cp:coreProperties>
</file>