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61" r:id="rId2"/>
    <p:sldId id="362" r:id="rId3"/>
    <p:sldId id="363" r:id="rId4"/>
    <p:sldId id="364" r:id="rId5"/>
    <p:sldId id="371" r:id="rId6"/>
    <p:sldId id="372" r:id="rId7"/>
    <p:sldId id="374" r:id="rId8"/>
    <p:sldId id="376" r:id="rId9"/>
    <p:sldId id="375" r:id="rId10"/>
    <p:sldId id="365" r:id="rId11"/>
    <p:sldId id="373" r:id="rId12"/>
    <p:sldId id="366" r:id="rId13"/>
    <p:sldId id="377" r:id="rId14"/>
    <p:sldId id="378" r:id="rId15"/>
    <p:sldId id="379" r:id="rId16"/>
    <p:sldId id="387" r:id="rId17"/>
    <p:sldId id="380" r:id="rId18"/>
    <p:sldId id="381" r:id="rId19"/>
    <p:sldId id="382" r:id="rId20"/>
    <p:sldId id="386" r:id="rId21"/>
    <p:sldId id="385" r:id="rId22"/>
    <p:sldId id="392" r:id="rId23"/>
    <p:sldId id="393" r:id="rId24"/>
    <p:sldId id="394" r:id="rId25"/>
    <p:sldId id="395" r:id="rId26"/>
    <p:sldId id="402" r:id="rId27"/>
    <p:sldId id="403" r:id="rId28"/>
    <p:sldId id="405" r:id="rId29"/>
    <p:sldId id="406" r:id="rId30"/>
    <p:sldId id="407" r:id="rId31"/>
    <p:sldId id="408" r:id="rId32"/>
    <p:sldId id="411" r:id="rId33"/>
    <p:sldId id="413" r:id="rId34"/>
    <p:sldId id="414" r:id="rId35"/>
    <p:sldId id="415" r:id="rId36"/>
    <p:sldId id="416" r:id="rId37"/>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0929"/>
  </p:normalViewPr>
  <p:slideViewPr>
    <p:cSldViewPr>
      <p:cViewPr varScale="1">
        <p:scale>
          <a:sx n="74" d="100"/>
          <a:sy n="74" d="100"/>
        </p:scale>
        <p:origin x="166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F91DABD3-7181-4B88-9508-2707284D03F4}" type="slidenum">
              <a:rPr lang="it-IT"/>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0D6C684B-9396-4372-889F-93FBE0C4ABDE}" type="slidenum">
              <a:rPr lang="it-IT"/>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A33C6612-5E57-4F01-A0DB-628EE08EEA8E}" type="slidenum">
              <a:rPr lang="it-IT"/>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15CA6FF5-07A7-454C-B927-7F3797A3E4DC}" type="slidenum">
              <a:rPr lang="it-IT"/>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CF22276C-CB83-4B0B-97DA-6543F83CB621}" type="slidenum">
              <a:rPr lang="it-IT"/>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946AD232-7743-4C01-86A8-B7D777454F9F}" type="slidenum">
              <a:rPr lang="it-IT"/>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E7BBFD7D-0B23-400D-BAFC-65533661DB89}" type="slidenum">
              <a:rPr lang="it-IT"/>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144EC54C-B814-40DE-806E-64385B1FE902}" type="slidenum">
              <a:rPr lang="it-IT"/>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D553B448-D856-465F-87B0-AFAC2ECC1A67}" type="slidenum">
              <a:rPr lang="it-IT"/>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E9CC5FED-0336-47B1-895D-AC617E70DA17}" type="slidenum">
              <a:rPr lang="it-IT"/>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E438AF19-784E-46FB-8A95-63E8EB9F5B91}" type="slidenum">
              <a:rPr lang="it-IT"/>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ADDBB76-09C9-4DDF-A391-9631A98DCDCA}"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23528" y="692696"/>
            <a:ext cx="7772400" cy="1143000"/>
          </a:xfrm>
        </p:spPr>
        <p:txBody>
          <a:bodyPr/>
          <a:lstStyle/>
          <a:p>
            <a:r>
              <a:rPr lang="it-IT" dirty="0" smtClean="0"/>
              <a:t>Elementi di storia del pensiero criminologico</a:t>
            </a:r>
            <a:endParaRPr lang="it-IT" dirty="0"/>
          </a:p>
        </p:txBody>
      </p:sp>
      <p:sp>
        <p:nvSpPr>
          <p:cNvPr id="3" name="Segnaposto contenuto 2"/>
          <p:cNvSpPr>
            <a:spLocks noGrp="1"/>
          </p:cNvSpPr>
          <p:nvPr>
            <p:ph idx="1"/>
          </p:nvPr>
        </p:nvSpPr>
        <p:spPr/>
        <p:txBody>
          <a:bodyPr/>
          <a:lstStyle/>
          <a:p>
            <a:r>
              <a:rPr lang="it-IT" dirty="0" smtClean="0"/>
              <a:t>Ampio contesto culturale</a:t>
            </a:r>
          </a:p>
          <a:p>
            <a:pPr marL="0" indent="0">
              <a:buNone/>
            </a:pPr>
            <a:r>
              <a:rPr lang="it-IT" dirty="0" smtClean="0"/>
              <a:t>Fino al XVIII secolo</a:t>
            </a:r>
          </a:p>
          <a:p>
            <a:pPr marL="0" indent="0">
              <a:buNone/>
            </a:pPr>
            <a:r>
              <a:rPr lang="it-IT" sz="2400" dirty="0" smtClean="0"/>
              <a:t>Dualismo: violazione della legge:  intervento di divinità e forze terrene / agenti fisici e materiali</a:t>
            </a:r>
          </a:p>
          <a:p>
            <a:pPr marL="0" indent="0">
              <a:buNone/>
            </a:pPr>
            <a:r>
              <a:rPr lang="it-IT" sz="2400" dirty="0" smtClean="0"/>
              <a:t>Illuminismo – interesse per opere di carattere scientifico</a:t>
            </a:r>
          </a:p>
          <a:p>
            <a:pPr marL="0" indent="0">
              <a:buNone/>
            </a:pPr>
            <a:r>
              <a:rPr lang="it-IT" dirty="0" smtClean="0"/>
              <a:t>Seconda metà del ‘700</a:t>
            </a:r>
          </a:p>
          <a:p>
            <a:pPr marL="0" indent="0">
              <a:buNone/>
            </a:pPr>
            <a:r>
              <a:rPr lang="it-IT" dirty="0" smtClean="0"/>
              <a:t>SCUOLA CLASSICA : nuova visione dell’individuo, del diritto e  della giustizia</a:t>
            </a:r>
          </a:p>
          <a:p>
            <a:pPr marL="0" indent="0">
              <a:buNone/>
            </a:pPr>
            <a:endParaRPr lang="it-IT" dirty="0"/>
          </a:p>
        </p:txBody>
      </p:sp>
    </p:spTree>
    <p:extLst>
      <p:ext uri="{BB962C8B-B14F-4D97-AF65-F5344CB8AC3E}">
        <p14:creationId xmlns:p14="http://schemas.microsoft.com/office/powerpoint/2010/main" val="27468812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classica</a:t>
            </a:r>
            <a:endParaRPr lang="it-IT" dirty="0"/>
          </a:p>
        </p:txBody>
      </p:sp>
      <p:sp>
        <p:nvSpPr>
          <p:cNvPr id="3" name="Segnaposto contenuto 2"/>
          <p:cNvSpPr>
            <a:spLocks noGrp="1"/>
          </p:cNvSpPr>
          <p:nvPr>
            <p:ph idx="1"/>
          </p:nvPr>
        </p:nvSpPr>
        <p:spPr/>
        <p:txBody>
          <a:bodyPr/>
          <a:lstStyle/>
          <a:p>
            <a:r>
              <a:rPr lang="it-IT" dirty="0" smtClean="0"/>
              <a:t>Cesarie Beccaria (1738-1794)</a:t>
            </a:r>
          </a:p>
          <a:p>
            <a:r>
              <a:rPr lang="it-IT" dirty="0" smtClean="0"/>
              <a:t>Jeremy </a:t>
            </a:r>
            <a:r>
              <a:rPr lang="it-IT" dirty="0" err="1" smtClean="0"/>
              <a:t>Bentham</a:t>
            </a:r>
            <a:r>
              <a:rPr lang="it-IT" dirty="0" smtClean="0"/>
              <a:t> (1748-1832)</a:t>
            </a:r>
          </a:p>
          <a:p>
            <a:r>
              <a:rPr lang="it-IT" dirty="0" smtClean="0"/>
              <a:t>Critica alla amministrazione delle giustizia, sentenze barbariche  e inefficaci</a:t>
            </a:r>
          </a:p>
          <a:p>
            <a:r>
              <a:rPr lang="it-IT" dirty="0" smtClean="0"/>
              <a:t>Principio: l’uomo  e quindi anche il criminale , agisce razionalmente per evitare il dolore e incontrare il piacere</a:t>
            </a:r>
            <a:endParaRPr lang="it-IT" dirty="0"/>
          </a:p>
        </p:txBody>
      </p:sp>
    </p:spTree>
    <p:extLst>
      <p:ext uri="{BB962C8B-B14F-4D97-AF65-F5344CB8AC3E}">
        <p14:creationId xmlns:p14="http://schemas.microsoft.com/office/powerpoint/2010/main" val="25607148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Deterrenza: certezza pena, appropriata severità della sentenza</a:t>
            </a:r>
          </a:p>
          <a:p>
            <a:r>
              <a:rPr lang="it-IT" dirty="0" smtClean="0"/>
              <a:t>Codici penali ( punizioni uniformi per reati  diversi, non più piena discrezionalità dei magistrati)</a:t>
            </a:r>
          </a:p>
          <a:p>
            <a:pPr marL="0" indent="0">
              <a:buNone/>
            </a:pPr>
            <a:endParaRPr lang="it-IT" dirty="0"/>
          </a:p>
        </p:txBody>
      </p:sp>
    </p:spTree>
    <p:extLst>
      <p:ext uri="{BB962C8B-B14F-4D97-AF65-F5344CB8AC3E}">
        <p14:creationId xmlns:p14="http://schemas.microsoft.com/office/powerpoint/2010/main" val="25385076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299120"/>
          </a:xfrm>
        </p:spPr>
        <p:txBody>
          <a:bodyPr/>
          <a:lstStyle/>
          <a:p>
            <a:endParaRPr lang="it-IT" dirty="0"/>
          </a:p>
        </p:txBody>
      </p:sp>
      <p:sp>
        <p:nvSpPr>
          <p:cNvPr id="3" name="Segnaposto contenuto 2"/>
          <p:cNvSpPr>
            <a:spLocks noGrp="1"/>
          </p:cNvSpPr>
          <p:nvPr>
            <p:ph idx="1"/>
          </p:nvPr>
        </p:nvSpPr>
        <p:spPr>
          <a:xfrm>
            <a:off x="685800" y="1124744"/>
            <a:ext cx="7772400" cy="4971256"/>
          </a:xfrm>
        </p:spPr>
        <p:txBody>
          <a:bodyPr/>
          <a:lstStyle/>
          <a:p>
            <a:pPr marL="0" indent="0">
              <a:buNone/>
            </a:pPr>
            <a:r>
              <a:rPr lang="it-IT" dirty="0" smtClean="0"/>
              <a:t>Beccaria  </a:t>
            </a:r>
            <a:r>
              <a:rPr lang="it-IT" i="1" dirty="0" smtClean="0"/>
              <a:t>Dei delitti e delle pene</a:t>
            </a:r>
            <a:r>
              <a:rPr lang="it-IT" dirty="0" smtClean="0"/>
              <a:t> (1764)</a:t>
            </a:r>
          </a:p>
          <a:p>
            <a:pPr marL="0" indent="0">
              <a:buNone/>
            </a:pPr>
            <a:endParaRPr lang="it-IT" dirty="0"/>
          </a:p>
          <a:p>
            <a:pPr marL="0" indent="0">
              <a:buNone/>
            </a:pPr>
            <a:r>
              <a:rPr lang="it-IT" dirty="0" smtClean="0"/>
              <a:t>Diritto di punire, contratto sociale</a:t>
            </a:r>
          </a:p>
          <a:p>
            <a:pPr marL="0" indent="0">
              <a:buNone/>
            </a:pPr>
            <a:r>
              <a:rPr lang="it-IT" dirty="0" smtClean="0"/>
              <a:t>Jeremy </a:t>
            </a:r>
            <a:r>
              <a:rPr lang="it-IT" dirty="0" err="1" smtClean="0"/>
              <a:t>Bentham</a:t>
            </a:r>
            <a:r>
              <a:rPr lang="it-IT" dirty="0" smtClean="0"/>
              <a:t>, </a:t>
            </a:r>
            <a:r>
              <a:rPr lang="en-US" i="1" dirty="0" smtClean="0"/>
              <a:t>An </a:t>
            </a:r>
            <a:r>
              <a:rPr lang="en-US" i="1" dirty="0"/>
              <a:t>Introduction to the Principles of Morals and Legislation</a:t>
            </a:r>
            <a:r>
              <a:rPr lang="en-US" dirty="0"/>
              <a:t> </a:t>
            </a:r>
            <a:r>
              <a:rPr lang="en-US" dirty="0" smtClean="0"/>
              <a:t> (1789)</a:t>
            </a:r>
            <a:endParaRPr lang="it-IT" dirty="0"/>
          </a:p>
        </p:txBody>
      </p:sp>
    </p:spTree>
    <p:extLst>
      <p:ext uri="{BB962C8B-B14F-4D97-AF65-F5344CB8AC3E}">
        <p14:creationId xmlns:p14="http://schemas.microsoft.com/office/powerpoint/2010/main" val="6001038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positiva</a:t>
            </a:r>
            <a:endParaRPr lang="it-IT" dirty="0"/>
          </a:p>
        </p:txBody>
      </p:sp>
      <p:sp>
        <p:nvSpPr>
          <p:cNvPr id="3" name="Segnaposto contenuto 2"/>
          <p:cNvSpPr>
            <a:spLocks noGrp="1"/>
          </p:cNvSpPr>
          <p:nvPr>
            <p:ph idx="1"/>
          </p:nvPr>
        </p:nvSpPr>
        <p:spPr/>
        <p:txBody>
          <a:bodyPr/>
          <a:lstStyle/>
          <a:p>
            <a:r>
              <a:rPr lang="it-IT" sz="2800" dirty="0" smtClean="0"/>
              <a:t>Approccio che studia il  comportamento umano con l’uso del metodo scientifico tradizionale:</a:t>
            </a:r>
          </a:p>
          <a:p>
            <a:pPr>
              <a:buFontTx/>
              <a:buChar char="-"/>
            </a:pPr>
            <a:r>
              <a:rPr lang="it-IT" sz="2800" dirty="0" smtClean="0"/>
              <a:t>Osservazione – prove – e fatti : </a:t>
            </a:r>
            <a:r>
              <a:rPr lang="it-IT" sz="2800" dirty="0" err="1" smtClean="0"/>
              <a:t>com</a:t>
            </a:r>
            <a:r>
              <a:rPr lang="it-IT" sz="2800" dirty="0" smtClean="0"/>
              <a:t> metodo deduttivo dal generale al particolare</a:t>
            </a:r>
          </a:p>
          <a:p>
            <a:pPr marL="0" indent="0">
              <a:buNone/>
            </a:pPr>
            <a:r>
              <a:rPr lang="it-IT" sz="2800" i="1" dirty="0" smtClean="0"/>
              <a:t>Premesse intellettuali</a:t>
            </a:r>
          </a:p>
          <a:p>
            <a:pPr marL="0" indent="0">
              <a:buNone/>
            </a:pPr>
            <a:r>
              <a:rPr lang="it-IT" sz="2800" dirty="0" smtClean="0"/>
              <a:t>Auguste </a:t>
            </a:r>
            <a:r>
              <a:rPr lang="it-IT" sz="2800" dirty="0" err="1" smtClean="0"/>
              <a:t>Comte</a:t>
            </a:r>
            <a:r>
              <a:rPr lang="it-IT" sz="2800" dirty="0" smtClean="0"/>
              <a:t> (1853) – studio dei fenomeni sociali: studio scientifico del comportamento sociale umano</a:t>
            </a:r>
            <a:endParaRPr lang="it-IT" sz="2800" dirty="0"/>
          </a:p>
        </p:txBody>
      </p:sp>
    </p:spTree>
    <p:extLst>
      <p:ext uri="{BB962C8B-B14F-4D97-AF65-F5344CB8AC3E}">
        <p14:creationId xmlns:p14="http://schemas.microsoft.com/office/powerpoint/2010/main" val="4049110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515144"/>
          </a:xfrm>
        </p:spPr>
        <p:txBody>
          <a:bodyPr/>
          <a:lstStyle/>
          <a:p>
            <a:endParaRPr lang="it-IT" dirty="0"/>
          </a:p>
        </p:txBody>
      </p:sp>
      <p:sp>
        <p:nvSpPr>
          <p:cNvPr id="3" name="Segnaposto contenuto 2"/>
          <p:cNvSpPr>
            <a:spLocks noGrp="1"/>
          </p:cNvSpPr>
          <p:nvPr>
            <p:ph idx="1"/>
          </p:nvPr>
        </p:nvSpPr>
        <p:spPr>
          <a:xfrm>
            <a:off x="685800" y="1268760"/>
            <a:ext cx="8206680" cy="4827240"/>
          </a:xfrm>
        </p:spPr>
        <p:txBody>
          <a:bodyPr/>
          <a:lstStyle/>
          <a:p>
            <a:r>
              <a:rPr lang="it-IT" sz="2800" dirty="0" smtClean="0"/>
              <a:t>Ascesa della Filosofia Positiva</a:t>
            </a:r>
          </a:p>
          <a:p>
            <a:r>
              <a:rPr lang="it-IT" sz="2800" dirty="0" smtClean="0"/>
              <a:t>Si delinea un movimento di reazione alla metafisica idealistica :  successo del pensiero scientifico. Studio dell’uomo come studio dei «fatti»  di ciò che si può constatare e sperimentare concretamente con lo stesso metodo delle scienze naturali </a:t>
            </a:r>
          </a:p>
          <a:p>
            <a:r>
              <a:rPr lang="it-IT" sz="2800" dirty="0" smtClean="0"/>
              <a:t>Si privilegia lo studio della realtà concreta, sperimentale quindi «positiva»</a:t>
            </a:r>
          </a:p>
          <a:p>
            <a:r>
              <a:rPr lang="it-IT" sz="2800" dirty="0" smtClean="0"/>
              <a:t>. </a:t>
            </a:r>
            <a:endParaRPr lang="it-IT" sz="2800" dirty="0"/>
          </a:p>
        </p:txBody>
      </p:sp>
    </p:spTree>
    <p:extLst>
      <p:ext uri="{BB962C8B-B14F-4D97-AF65-F5344CB8AC3E}">
        <p14:creationId xmlns:p14="http://schemas.microsoft.com/office/powerpoint/2010/main" val="2736086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a:xfrm>
            <a:off x="685800" y="1988840"/>
            <a:ext cx="7772400" cy="4114800"/>
          </a:xfrm>
        </p:spPr>
        <p:txBody>
          <a:bodyPr/>
          <a:lstStyle/>
          <a:p>
            <a:r>
              <a:rPr lang="it-IT" sz="2400" dirty="0"/>
              <a:t>Ascesa del concetto di «evoluzione» anche prima di </a:t>
            </a:r>
            <a:r>
              <a:rPr lang="it-IT" sz="2400" dirty="0" smtClean="0"/>
              <a:t>Darwin «le </a:t>
            </a:r>
            <a:r>
              <a:rPr lang="it-IT" sz="2400" dirty="0"/>
              <a:t>società umane si evolvono continuamente</a:t>
            </a:r>
            <a:r>
              <a:rPr lang="it-IT" sz="2400" dirty="0" smtClean="0"/>
              <a:t>»</a:t>
            </a:r>
          </a:p>
          <a:p>
            <a:pPr marL="0" indent="0">
              <a:buNone/>
            </a:pPr>
            <a:r>
              <a:rPr lang="it-IT" sz="2400" dirty="0" smtClean="0"/>
              <a:t>Lamarck (1809) :  </a:t>
            </a:r>
            <a:r>
              <a:rPr lang="it-IT" sz="2000" dirty="0" smtClean="0"/>
              <a:t>organismi </a:t>
            </a:r>
            <a:r>
              <a:rPr lang="it-IT" sz="2000" dirty="0"/>
              <a:t> </a:t>
            </a:r>
            <a:r>
              <a:rPr lang="it-IT" sz="2000" dirty="0" smtClean="0"/>
              <a:t>erano il </a:t>
            </a:r>
            <a:r>
              <a:rPr lang="it-IT" sz="2000" dirty="0"/>
              <a:t>risultato di un processo graduale di modificazione che avveniva sotto la pressione delle condizioni ambientali. </a:t>
            </a:r>
            <a:r>
              <a:rPr lang="it-IT" sz="2000" dirty="0" smtClean="0"/>
              <a:t>Alternativa al dogma della fissità della specie (</a:t>
            </a:r>
            <a:r>
              <a:rPr lang="it-IT" sz="2000" dirty="0" err="1" smtClean="0"/>
              <a:t>crazionismo</a:t>
            </a:r>
            <a:r>
              <a:rPr lang="it-IT" sz="2000" dirty="0" smtClean="0"/>
              <a:t>) </a:t>
            </a:r>
          </a:p>
          <a:p>
            <a:pPr marL="0" indent="0">
              <a:buNone/>
            </a:pPr>
            <a:r>
              <a:rPr lang="it-IT" sz="2400" dirty="0" smtClean="0"/>
              <a:t>Darwin (1859) concetto di selezione naturale come lotta per la sopravvivenza.  </a:t>
            </a:r>
            <a:r>
              <a:rPr lang="it-IT" sz="2000" dirty="0" smtClean="0"/>
              <a:t>A seguito di differenze che  si presentano alla nascita  tra organismi della stessa specie  alcuni diventano meglio dotati  a sostenere la lotta per la vita   e si possono adattare all’ambiente in cui vivono e così sopravvivere  trasmettendo tali variazioni per eredità; altri organismi  che hanno subito variazioni che li rendono meno forti  soccombono senza lasciare discendenti . </a:t>
            </a:r>
            <a:endParaRPr lang="it-IT" sz="2000" dirty="0"/>
          </a:p>
        </p:txBody>
      </p:sp>
    </p:spTree>
    <p:extLst>
      <p:ext uri="{BB962C8B-B14F-4D97-AF65-F5344CB8AC3E}">
        <p14:creationId xmlns:p14="http://schemas.microsoft.com/office/powerpoint/2010/main" val="971372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marL="0" indent="0">
              <a:buNone/>
            </a:pPr>
            <a:r>
              <a:rPr lang="it-IT" dirty="0" smtClean="0"/>
              <a:t>Darwin: </a:t>
            </a:r>
            <a:r>
              <a:rPr lang="it-IT" sz="2400" dirty="0" smtClean="0"/>
              <a:t>l’uomo  e tutti gli altri animali vertebrati sono stati costruiti sullo stesso  modello generale  passano attraverso gli stessi stadi primitivi di sviluppo e conservano  certi caratteri in comune quindi hanno una comune origine. L’uomo ha la peculiarità  di una coscienza e senso morale  ma ciò gli deriverebbe dal livello cui è giunto nella scala evolutiva, la differenza con gli altri esseri viventi non è qualitativa ma quantitativa  cioè non deriva da una particolare «natura umana».</a:t>
            </a:r>
            <a:endParaRPr lang="it-IT" sz="2400" dirty="0"/>
          </a:p>
        </p:txBody>
      </p:sp>
    </p:spTree>
    <p:extLst>
      <p:ext uri="{BB962C8B-B14F-4D97-AF65-F5344CB8AC3E}">
        <p14:creationId xmlns:p14="http://schemas.microsoft.com/office/powerpoint/2010/main" val="969978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Emerge l’Antropologia: esistenza di società «primitive» meno evolute e civilizzate delle società europee</a:t>
            </a:r>
          </a:p>
          <a:p>
            <a:endParaRPr lang="it-IT" dirty="0"/>
          </a:p>
        </p:txBody>
      </p:sp>
    </p:spTree>
    <p:extLst>
      <p:ext uri="{BB962C8B-B14F-4D97-AF65-F5344CB8AC3E}">
        <p14:creationId xmlns:p14="http://schemas.microsoft.com/office/powerpoint/2010/main" val="2283667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371600"/>
          </a:xfrm>
        </p:spPr>
        <p:txBody>
          <a:bodyPr/>
          <a:lstStyle/>
          <a:p>
            <a:r>
              <a:rPr lang="it-IT" sz="2800" dirty="0" smtClean="0"/>
              <a:t>Inizio XIX secolo </a:t>
            </a:r>
            <a:br>
              <a:rPr lang="it-IT" sz="2800" dirty="0" smtClean="0"/>
            </a:br>
            <a:r>
              <a:rPr lang="it-IT" sz="2800" dirty="0" smtClean="0"/>
              <a:t>le prime opere di criminologia di impronta positivista</a:t>
            </a:r>
            <a:endParaRPr lang="it-IT" sz="2800" dirty="0"/>
          </a:p>
        </p:txBody>
      </p:sp>
      <p:sp>
        <p:nvSpPr>
          <p:cNvPr id="3" name="Segnaposto contenuto 2"/>
          <p:cNvSpPr>
            <a:spLocks noGrp="1"/>
          </p:cNvSpPr>
          <p:nvPr>
            <p:ph idx="1"/>
          </p:nvPr>
        </p:nvSpPr>
        <p:spPr>
          <a:xfrm>
            <a:off x="685800" y="1981200"/>
            <a:ext cx="7772400" cy="4400128"/>
          </a:xfrm>
        </p:spPr>
        <p:txBody>
          <a:bodyPr/>
          <a:lstStyle/>
          <a:p>
            <a:r>
              <a:rPr lang="it-IT" dirty="0" err="1" smtClean="0"/>
              <a:t>Guerry</a:t>
            </a:r>
            <a:r>
              <a:rPr lang="it-IT" dirty="0" smtClean="0"/>
              <a:t>, Francia, 1833</a:t>
            </a:r>
          </a:p>
          <a:p>
            <a:r>
              <a:rPr lang="it-IT" dirty="0" err="1" smtClean="0"/>
              <a:t>Quetelet</a:t>
            </a:r>
            <a:r>
              <a:rPr lang="it-IT" dirty="0" smtClean="0"/>
              <a:t>, Belgio</a:t>
            </a:r>
          </a:p>
          <a:p>
            <a:pPr marL="0" indent="0">
              <a:buNone/>
            </a:pPr>
            <a:r>
              <a:rPr lang="it-IT" dirty="0" smtClean="0"/>
              <a:t>Approccio statistico  - statistiche sociali- </a:t>
            </a:r>
          </a:p>
          <a:p>
            <a:pPr marL="0" indent="0">
              <a:buNone/>
            </a:pPr>
            <a:r>
              <a:rPr lang="it-IT" dirty="0" smtClean="0"/>
              <a:t>Dati ufficiali, fonti archivistiche </a:t>
            </a:r>
          </a:p>
          <a:p>
            <a:pPr marL="0" indent="0">
              <a:buNone/>
            </a:pPr>
            <a:r>
              <a:rPr lang="it-IT" dirty="0" smtClean="0"/>
              <a:t>Tradizione quantitativa,  situazione Olanda, Belgio, Francia, Lussemburgo</a:t>
            </a:r>
          </a:p>
          <a:p>
            <a:pPr marL="0" indent="0">
              <a:buNone/>
            </a:pPr>
            <a:r>
              <a:rPr lang="it-IT" dirty="0" smtClean="0"/>
              <a:t>Distribuzione geografica criminalità – efficienza polizia</a:t>
            </a:r>
            <a:endParaRPr lang="it-IT" dirty="0"/>
          </a:p>
        </p:txBody>
      </p:sp>
    </p:spTree>
    <p:extLst>
      <p:ext uri="{BB962C8B-B14F-4D97-AF65-F5344CB8AC3E}">
        <p14:creationId xmlns:p14="http://schemas.microsoft.com/office/powerpoint/2010/main" val="1412574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sz="2800" dirty="0" err="1" smtClean="0"/>
              <a:t>Quetelet</a:t>
            </a:r>
            <a:r>
              <a:rPr lang="it-IT" sz="2800" dirty="0" smtClean="0"/>
              <a:t>  (1831) : applicò ai dati la teoria della probabilità – concetto di «uomo medio» esteso ai tassi di criminalità. Variazione dei tassi di criminalità  in base a clima, stagione, sesso, età</a:t>
            </a:r>
            <a:endParaRPr lang="it-IT" sz="2800" dirty="0"/>
          </a:p>
        </p:txBody>
      </p:sp>
    </p:spTree>
    <p:extLst>
      <p:ext uri="{BB962C8B-B14F-4D97-AF65-F5344CB8AC3E}">
        <p14:creationId xmlns:p14="http://schemas.microsoft.com/office/powerpoint/2010/main" val="4218423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947192"/>
          </a:xfrm>
        </p:spPr>
        <p:txBody>
          <a:bodyPr/>
          <a:lstStyle/>
          <a:p>
            <a:r>
              <a:rPr lang="it-IT" sz="2800" i="1" dirty="0" smtClean="0"/>
              <a:t>sempre </a:t>
            </a:r>
            <a:r>
              <a:rPr lang="it-IT" sz="2800" i="1" dirty="0"/>
              <a:t>n</a:t>
            </a:r>
            <a:r>
              <a:rPr lang="it-IT" sz="2800" i="1" dirty="0" smtClean="0"/>
              <a:t>el corso dell’800</a:t>
            </a:r>
            <a:endParaRPr lang="it-IT" sz="2800" i="1" dirty="0"/>
          </a:p>
        </p:txBody>
      </p:sp>
      <p:sp>
        <p:nvSpPr>
          <p:cNvPr id="3" name="Segnaposto contenuto 2"/>
          <p:cNvSpPr>
            <a:spLocks noGrp="1"/>
          </p:cNvSpPr>
          <p:nvPr>
            <p:ph idx="1"/>
          </p:nvPr>
        </p:nvSpPr>
        <p:spPr/>
        <p:txBody>
          <a:bodyPr/>
          <a:lstStyle/>
          <a:p>
            <a:pPr marL="0" indent="0">
              <a:buNone/>
            </a:pPr>
            <a:r>
              <a:rPr lang="it-IT" sz="2800" dirty="0" smtClean="0"/>
              <a:t>La </a:t>
            </a:r>
            <a:r>
              <a:rPr lang="it-IT" sz="2800" i="1" dirty="0" smtClean="0"/>
              <a:t>criminologia biologica</a:t>
            </a:r>
          </a:p>
          <a:p>
            <a:r>
              <a:rPr lang="it-IT" sz="2800" dirty="0" smtClean="0"/>
              <a:t>Cesare Lombroso (1835-1909) </a:t>
            </a:r>
            <a:r>
              <a:rPr lang="it-IT" sz="2400" dirty="0" smtClean="0"/>
              <a:t>freniatra, medico legale,  cattedra di antropologia criminale Pavia e Torino </a:t>
            </a:r>
          </a:p>
          <a:p>
            <a:r>
              <a:rPr lang="it-IT" sz="2800" dirty="0" smtClean="0"/>
              <a:t>– «L’uomo delinquente»  (1876) cinque edizioni (fino al 1897)</a:t>
            </a:r>
          </a:p>
          <a:p>
            <a:r>
              <a:rPr lang="it-IT" sz="2800" dirty="0" smtClean="0"/>
              <a:t>Nucleo originario di  delle moderne dottrine sul comportamento deviante di stampo </a:t>
            </a:r>
            <a:r>
              <a:rPr lang="it-IT" sz="2800" dirty="0"/>
              <a:t>prevalentemente </a:t>
            </a:r>
            <a:r>
              <a:rPr lang="it-IT" sz="2800" dirty="0" smtClean="0"/>
              <a:t>biologico: </a:t>
            </a:r>
            <a:r>
              <a:rPr lang="it-IT" sz="2800" dirty="0"/>
              <a:t>il criminale è </a:t>
            </a:r>
            <a:r>
              <a:rPr lang="it-IT" sz="2800" dirty="0" err="1"/>
              <a:t>fisiotipologicamente</a:t>
            </a:r>
            <a:r>
              <a:rPr lang="it-IT" sz="2800" dirty="0"/>
              <a:t> diverso  dal non-criminale</a:t>
            </a:r>
          </a:p>
          <a:p>
            <a:endParaRPr lang="it-IT" sz="2800" dirty="0" smtClean="0"/>
          </a:p>
        </p:txBody>
      </p:sp>
    </p:spTree>
    <p:extLst>
      <p:ext uri="{BB962C8B-B14F-4D97-AF65-F5344CB8AC3E}">
        <p14:creationId xmlns:p14="http://schemas.microsoft.com/office/powerpoint/2010/main" val="25001950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idx="1"/>
          </p:nvPr>
        </p:nvSpPr>
        <p:spPr/>
        <p:txBody>
          <a:bodyPr/>
          <a:lstStyle/>
          <a:p>
            <a:pPr marL="0" indent="0">
              <a:buNone/>
            </a:pPr>
            <a:r>
              <a:rPr lang="it-IT" sz="2400" dirty="0" smtClean="0"/>
              <a:t>Influenze delle teorie evoluzionistiche </a:t>
            </a:r>
            <a:r>
              <a:rPr lang="it-IT" sz="2400" b="1" dirty="0" smtClean="0"/>
              <a:t>Darwin</a:t>
            </a:r>
            <a:r>
              <a:rPr lang="it-IT" sz="2400" dirty="0" smtClean="0"/>
              <a:t> </a:t>
            </a:r>
            <a:r>
              <a:rPr lang="it-IT" sz="2400" dirty="0"/>
              <a:t>(1859</a:t>
            </a:r>
            <a:r>
              <a:rPr lang="it-IT" sz="2400" dirty="0" smtClean="0"/>
              <a:t>) ma anche  di </a:t>
            </a:r>
            <a:r>
              <a:rPr lang="it-IT" sz="2400" i="1" dirty="0" err="1" smtClean="0"/>
              <a:t>Haeckel</a:t>
            </a:r>
            <a:r>
              <a:rPr lang="it-IT" sz="2400" i="1" dirty="0" smtClean="0"/>
              <a:t> </a:t>
            </a:r>
            <a:r>
              <a:rPr lang="it-IT" sz="2400" dirty="0" smtClean="0"/>
              <a:t>(1866): «: principio biogenetico fondamentale» l’</a:t>
            </a:r>
            <a:r>
              <a:rPr lang="it-IT" sz="2400" i="1" dirty="0" smtClean="0"/>
              <a:t>ontogenesi </a:t>
            </a:r>
            <a:r>
              <a:rPr lang="it-IT" sz="2400" dirty="0" smtClean="0"/>
              <a:t> cioè la genesi dell’</a:t>
            </a:r>
            <a:r>
              <a:rPr lang="it-IT" sz="2400" i="1" dirty="0" smtClean="0"/>
              <a:t>individuo</a:t>
            </a:r>
            <a:r>
              <a:rPr lang="it-IT" sz="2400" dirty="0" smtClean="0"/>
              <a:t>, è una ricapitolazione abbreviata della </a:t>
            </a:r>
            <a:r>
              <a:rPr lang="it-IT" sz="2400" i="1" dirty="0" smtClean="0"/>
              <a:t>filogenesi</a:t>
            </a:r>
            <a:r>
              <a:rPr lang="it-IT" sz="2400" dirty="0" smtClean="0"/>
              <a:t> cioè la genesi del </a:t>
            </a:r>
            <a:r>
              <a:rPr lang="it-IT" sz="2400" i="1" dirty="0" smtClean="0"/>
              <a:t>gruppo stirpe, </a:t>
            </a:r>
            <a:r>
              <a:rPr lang="it-IT" sz="2400" dirty="0" smtClean="0"/>
              <a:t>in termini di discendenza evolutiva. Lo sviluppo dell’embrione ripercorre le tappe principali dell’evoluzione seguita da quella specie. </a:t>
            </a:r>
            <a:r>
              <a:rPr lang="it-IT" sz="2400" u="sng" dirty="0" smtClean="0"/>
              <a:t>Superate</a:t>
            </a:r>
            <a:r>
              <a:rPr lang="it-IT" sz="2400" dirty="0" smtClean="0"/>
              <a:t> le tesi </a:t>
            </a:r>
            <a:r>
              <a:rPr lang="it-IT" sz="2400" dirty="0"/>
              <a:t>della fisiognomica </a:t>
            </a:r>
            <a:r>
              <a:rPr lang="it-IT" sz="2400" dirty="0" smtClean="0"/>
              <a:t> di </a:t>
            </a:r>
            <a:r>
              <a:rPr lang="it-IT" sz="2400" i="1" dirty="0" err="1" smtClean="0"/>
              <a:t>Lavater</a:t>
            </a:r>
            <a:r>
              <a:rPr lang="it-IT" sz="2400" dirty="0" smtClean="0"/>
              <a:t> (1778) (</a:t>
            </a:r>
            <a:r>
              <a:rPr lang="it-IT" sz="2000" dirty="0" smtClean="0"/>
              <a:t>i </a:t>
            </a:r>
            <a:r>
              <a:rPr lang="it-IT" sz="2000" dirty="0"/>
              <a:t>caratteri spirituali degl'individui dal loro aspetto corporeo, e particolarmente dai tratti del loro </a:t>
            </a:r>
            <a:r>
              <a:rPr lang="it-IT" sz="2000" dirty="0" smtClean="0"/>
              <a:t>volto), </a:t>
            </a:r>
            <a:r>
              <a:rPr lang="it-IT" sz="2400" dirty="0" smtClean="0"/>
              <a:t>influenze della Frenologia – correlazione tra cranio-cervello e anomalie comportamentali</a:t>
            </a:r>
            <a:endParaRPr lang="it-IT" sz="2400" dirty="0"/>
          </a:p>
          <a:p>
            <a:endParaRPr lang="it-IT" sz="2400" dirty="0"/>
          </a:p>
        </p:txBody>
      </p:sp>
    </p:spTree>
    <p:extLst>
      <p:ext uri="{BB962C8B-B14F-4D97-AF65-F5344CB8AC3E}">
        <p14:creationId xmlns:p14="http://schemas.microsoft.com/office/powerpoint/2010/main" val="860151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200" dirty="0" smtClean="0"/>
              <a:t>Frenologia: </a:t>
            </a:r>
            <a:r>
              <a:rPr lang="it-IT" sz="3200" dirty="0" err="1" smtClean="0"/>
              <a:t>Gall</a:t>
            </a:r>
            <a:r>
              <a:rPr lang="it-IT" sz="3200" dirty="0" smtClean="0"/>
              <a:t> e  </a:t>
            </a:r>
            <a:r>
              <a:rPr lang="it-IT" sz="3200" dirty="0" err="1" smtClean="0"/>
              <a:t>Spurzheim</a:t>
            </a:r>
            <a:r>
              <a:rPr lang="it-IT" sz="3200" dirty="0" smtClean="0"/>
              <a:t> (1809)</a:t>
            </a:r>
            <a:endParaRPr lang="it-IT" sz="3200" dirty="0"/>
          </a:p>
        </p:txBody>
      </p:sp>
      <p:sp>
        <p:nvSpPr>
          <p:cNvPr id="3" name="Segnaposto contenuto 2"/>
          <p:cNvSpPr>
            <a:spLocks noGrp="1"/>
          </p:cNvSpPr>
          <p:nvPr>
            <p:ph idx="1"/>
          </p:nvPr>
        </p:nvSpPr>
        <p:spPr/>
        <p:txBody>
          <a:bodyPr/>
          <a:lstStyle/>
          <a:p>
            <a:pPr marL="0" indent="0">
              <a:buNone/>
            </a:pPr>
            <a:r>
              <a:rPr lang="it-IT" sz="2400" dirty="0" smtClean="0"/>
              <a:t>Teoria superata che correlava la forma esteriore del cranio (insolite protuberanze craniali o altre anormalità) e la struttura del cervello  a ogni funzione psichica corrisponderebbero particolari rilievi del cranio, in base ai quali potrebbero essere determinate le caratteristiche psichiche di un individuo.</a:t>
            </a:r>
            <a:endParaRPr lang="it-IT" sz="2400" dirty="0"/>
          </a:p>
        </p:txBody>
      </p:sp>
    </p:spTree>
    <p:extLst>
      <p:ext uri="{BB962C8B-B14F-4D97-AF65-F5344CB8AC3E}">
        <p14:creationId xmlns:p14="http://schemas.microsoft.com/office/powerpoint/2010/main" val="992331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Cesare Lombroso</a:t>
            </a:r>
            <a:endParaRPr lang="it-IT" dirty="0"/>
          </a:p>
        </p:txBody>
      </p:sp>
      <p:sp>
        <p:nvSpPr>
          <p:cNvPr id="3" name="Segnaposto contenuto 2"/>
          <p:cNvSpPr>
            <a:spLocks noGrp="1"/>
          </p:cNvSpPr>
          <p:nvPr>
            <p:ph idx="1"/>
          </p:nvPr>
        </p:nvSpPr>
        <p:spPr/>
        <p:txBody>
          <a:bodyPr/>
          <a:lstStyle/>
          <a:p>
            <a:r>
              <a:rPr lang="it-IT" sz="2800" dirty="0" smtClean="0"/>
              <a:t>«</a:t>
            </a:r>
            <a:r>
              <a:rPr lang="it-IT" sz="2800" dirty="0"/>
              <a:t>L’uomo delinquente»  (1876) cinque edizioni (fino al 1897</a:t>
            </a:r>
            <a:r>
              <a:rPr lang="it-IT" sz="2800" dirty="0" smtClean="0"/>
              <a:t>) ed altre numerose opere</a:t>
            </a:r>
          </a:p>
          <a:p>
            <a:pPr marL="0" indent="0">
              <a:buNone/>
            </a:pPr>
            <a:r>
              <a:rPr lang="it-IT" sz="2800" dirty="0" smtClean="0"/>
              <a:t>Il criminale è il prodotto di un arresto dello sviluppo ontogenetico cioè un individuo filogeneticamente arretrate, un atavico.  «</a:t>
            </a:r>
            <a:r>
              <a:rPr lang="it-IT" sz="2800" i="1" dirty="0" smtClean="0"/>
              <a:t>Il delinquente nato mostra in una porzione del 33% numerose caratteristiche specifiche che sono quasi sempre ataviche … i tratti riscontabili tra le popolazioni selvagge sono comuni tra i delinquenti nati</a:t>
            </a:r>
            <a:r>
              <a:rPr lang="it-IT" sz="2800" dirty="0" smtClean="0"/>
              <a:t>»</a:t>
            </a:r>
            <a:endParaRPr lang="it-IT" sz="2800" dirty="0"/>
          </a:p>
          <a:p>
            <a:endParaRPr lang="it-IT" dirty="0"/>
          </a:p>
        </p:txBody>
      </p:sp>
    </p:spTree>
    <p:extLst>
      <p:ext uri="{BB962C8B-B14F-4D97-AF65-F5344CB8AC3E}">
        <p14:creationId xmlns:p14="http://schemas.microsoft.com/office/powerpoint/2010/main" val="1359917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Nel corso di una autopsia  del brigante Villella:</a:t>
            </a:r>
          </a:p>
          <a:p>
            <a:r>
              <a:rPr lang="it-IT" dirty="0"/>
              <a:t>Anomalie nel cranio e nella materia cerebrale</a:t>
            </a:r>
          </a:p>
          <a:p>
            <a:r>
              <a:rPr lang="it-IT" dirty="0"/>
              <a:t>«homo </a:t>
            </a:r>
            <a:r>
              <a:rPr lang="it-IT" dirty="0" err="1"/>
              <a:t>delinquens</a:t>
            </a:r>
            <a:r>
              <a:rPr lang="it-IT" dirty="0"/>
              <a:t>»  «L’uomo criminale»</a:t>
            </a:r>
          </a:p>
          <a:p>
            <a:endParaRPr lang="it-IT" dirty="0"/>
          </a:p>
        </p:txBody>
      </p:sp>
    </p:spTree>
    <p:extLst>
      <p:ext uri="{BB962C8B-B14F-4D97-AF65-F5344CB8AC3E}">
        <p14:creationId xmlns:p14="http://schemas.microsoft.com/office/powerpoint/2010/main" val="2790588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400" dirty="0" smtClean="0"/>
              <a:t>Atavismo: possibilità di ricomparsa, a distanza di generazioni di caratteristiche dell’uomo primitivo </a:t>
            </a:r>
            <a:endParaRPr lang="it-IT" sz="2400" dirty="0"/>
          </a:p>
        </p:txBody>
      </p:sp>
      <p:sp>
        <p:nvSpPr>
          <p:cNvPr id="3" name="Segnaposto contenuto 2"/>
          <p:cNvSpPr>
            <a:spLocks noGrp="1"/>
          </p:cNvSpPr>
          <p:nvPr>
            <p:ph idx="1"/>
          </p:nvPr>
        </p:nvSpPr>
        <p:spPr>
          <a:xfrm>
            <a:off x="685800" y="1628800"/>
            <a:ext cx="7772400" cy="4467200"/>
          </a:xfrm>
        </p:spPr>
        <p:txBody>
          <a:bodyPr/>
          <a:lstStyle/>
          <a:p>
            <a:r>
              <a:rPr lang="it-IT" sz="2200" dirty="0" smtClean="0"/>
              <a:t>Ricerca su osservazioni sistematiche, dati su misurazioni caratteristiche fisiche di soldati, criminali, malati mentali e resto della popolazione. I criminali rispetto ai non criminali  sono affetti da anormalità multiple, di natura atavica (subumana o primitiva) o degenerativa. </a:t>
            </a:r>
          </a:p>
          <a:p>
            <a:r>
              <a:rPr lang="it-IT" sz="2200" dirty="0" smtClean="0"/>
              <a:t>Note somatiche , psichiche e comportamentali tipiche dell’uomo delinquente</a:t>
            </a:r>
          </a:p>
          <a:p>
            <a:r>
              <a:rPr lang="it-IT" sz="2200" dirty="0" smtClean="0"/>
              <a:t> Il «delinquente nato» - mancanza di moralità, assenza di rimorso, espressioni gergali, tatuaggi. Altri tipi di criminali: il malato mentale – pazzo morale - l’epilettico</a:t>
            </a:r>
            <a:r>
              <a:rPr lang="it-IT" sz="2200" dirty="0"/>
              <a:t>, l’occasionale, «epilessia larvata», la quale poteva indurre comportamenti devianti anche in assenza di traumi fisici.</a:t>
            </a:r>
            <a:endParaRPr lang="it-IT" sz="2200" dirty="0" smtClean="0"/>
          </a:p>
          <a:p>
            <a:endParaRPr lang="it-IT" sz="2200" dirty="0" smtClean="0"/>
          </a:p>
          <a:p>
            <a:endParaRPr lang="it-IT" dirty="0"/>
          </a:p>
        </p:txBody>
      </p:sp>
    </p:spTree>
    <p:extLst>
      <p:ext uri="{BB962C8B-B14F-4D97-AF65-F5344CB8AC3E}">
        <p14:creationId xmlns:p14="http://schemas.microsoft.com/office/powerpoint/2010/main" val="3795856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299120"/>
          </a:xfrm>
        </p:spPr>
        <p:txBody>
          <a:bodyPr/>
          <a:lstStyle/>
          <a:p>
            <a:endParaRPr lang="it-IT" dirty="0"/>
          </a:p>
        </p:txBody>
      </p:sp>
      <p:sp>
        <p:nvSpPr>
          <p:cNvPr id="3" name="Segnaposto contenuto 2"/>
          <p:cNvSpPr>
            <a:spLocks noGrp="1"/>
          </p:cNvSpPr>
          <p:nvPr>
            <p:ph idx="1"/>
          </p:nvPr>
        </p:nvSpPr>
        <p:spPr>
          <a:xfrm>
            <a:off x="685800" y="1196752"/>
            <a:ext cx="7772400" cy="4899248"/>
          </a:xfrm>
        </p:spPr>
        <p:txBody>
          <a:bodyPr/>
          <a:lstStyle/>
          <a:p>
            <a:pPr marL="0" indent="0">
              <a:buNone/>
            </a:pPr>
            <a:r>
              <a:rPr lang="it-IT" i="1" dirty="0" smtClean="0"/>
              <a:t>Genio e follia </a:t>
            </a:r>
            <a:r>
              <a:rPr lang="it-IT" dirty="0" smtClean="0"/>
              <a:t>1864</a:t>
            </a:r>
          </a:p>
          <a:p>
            <a:pPr marL="0" indent="0">
              <a:buNone/>
            </a:pPr>
            <a:r>
              <a:rPr lang="it-IT" i="1" dirty="0" smtClean="0"/>
              <a:t>L’uomo di genio </a:t>
            </a:r>
            <a:r>
              <a:rPr lang="it-IT" dirty="0" smtClean="0"/>
              <a:t>1888</a:t>
            </a:r>
          </a:p>
          <a:p>
            <a:pPr marL="0" indent="0">
              <a:buNone/>
            </a:pPr>
            <a:r>
              <a:rPr lang="it-IT" i="1" dirty="0" smtClean="0"/>
              <a:t>Genio e degenerazione </a:t>
            </a:r>
            <a:r>
              <a:rPr lang="it-IT" dirty="0" smtClean="0"/>
              <a:t>1897</a:t>
            </a:r>
          </a:p>
          <a:p>
            <a:pPr marL="0" indent="0">
              <a:buNone/>
            </a:pPr>
            <a:r>
              <a:rPr lang="it-IT" sz="2800" dirty="0" smtClean="0"/>
              <a:t>Anche il genio è dovuto  a una particolare costituzione psicofisica nella quale alcune attitudini sono molto  sviluppate a danno di altre per cui spesso il genio si accompagna all’immoralità  o persino alla follia</a:t>
            </a:r>
            <a:endParaRPr lang="it-IT" sz="2800" dirty="0"/>
          </a:p>
        </p:txBody>
      </p:sp>
    </p:spTree>
    <p:extLst>
      <p:ext uri="{BB962C8B-B14F-4D97-AF65-F5344CB8AC3E}">
        <p14:creationId xmlns:p14="http://schemas.microsoft.com/office/powerpoint/2010/main" val="4705065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515144"/>
          </a:xfrm>
        </p:spPr>
        <p:txBody>
          <a:bodyPr/>
          <a:lstStyle/>
          <a:p>
            <a:endParaRPr lang="it-IT" dirty="0"/>
          </a:p>
        </p:txBody>
      </p:sp>
      <p:sp>
        <p:nvSpPr>
          <p:cNvPr id="3" name="Segnaposto contenuto 2"/>
          <p:cNvSpPr>
            <a:spLocks noGrp="1"/>
          </p:cNvSpPr>
          <p:nvPr>
            <p:ph idx="1"/>
          </p:nvPr>
        </p:nvSpPr>
        <p:spPr>
          <a:xfrm>
            <a:off x="685800" y="1268760"/>
            <a:ext cx="7772400" cy="4827240"/>
          </a:xfrm>
        </p:spPr>
        <p:txBody>
          <a:bodyPr/>
          <a:lstStyle/>
          <a:p>
            <a:pPr marL="0" indent="0">
              <a:buNone/>
            </a:pPr>
            <a:r>
              <a:rPr lang="it-IT" dirty="0" smtClean="0"/>
              <a:t>«La donna  delinquente» (1893) insieme a Ferrero</a:t>
            </a:r>
          </a:p>
          <a:p>
            <a:pPr marL="0" indent="0">
              <a:buNone/>
            </a:pPr>
            <a:r>
              <a:rPr lang="it-IT" sz="2800" dirty="0" smtClean="0"/>
              <a:t>La prostituzione nella donna è l’equivalente della criminalità dell’uomo. La prostituzione offrirebbe alla donna una modalità di esprimere un comportamento parimenti disadattato come quello criminoso.</a:t>
            </a:r>
          </a:p>
          <a:p>
            <a:pPr marL="0" indent="0">
              <a:buNone/>
            </a:pPr>
            <a:endParaRPr lang="it-IT" sz="2800" dirty="0"/>
          </a:p>
        </p:txBody>
      </p:sp>
    </p:spTree>
    <p:extLst>
      <p:ext uri="{BB962C8B-B14F-4D97-AF65-F5344CB8AC3E}">
        <p14:creationId xmlns:p14="http://schemas.microsoft.com/office/powerpoint/2010/main" val="39847210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587152"/>
          </a:xfrm>
        </p:spPr>
        <p:txBody>
          <a:bodyPr/>
          <a:lstStyle/>
          <a:p>
            <a:endParaRPr lang="it-IT" dirty="0"/>
          </a:p>
        </p:txBody>
      </p:sp>
      <p:sp>
        <p:nvSpPr>
          <p:cNvPr id="3" name="Segnaposto contenuto 2"/>
          <p:cNvSpPr>
            <a:spLocks noGrp="1"/>
          </p:cNvSpPr>
          <p:nvPr>
            <p:ph idx="1"/>
          </p:nvPr>
        </p:nvSpPr>
        <p:spPr>
          <a:xfrm>
            <a:off x="685800" y="1484784"/>
            <a:ext cx="7772400" cy="4611216"/>
          </a:xfrm>
        </p:spPr>
        <p:txBody>
          <a:bodyPr/>
          <a:lstStyle/>
          <a:p>
            <a:r>
              <a:rPr lang="it-IT" sz="2000" dirty="0" smtClean="0"/>
              <a:t>Per L. la </a:t>
            </a:r>
            <a:r>
              <a:rPr lang="it-IT" sz="2000" dirty="0"/>
              <a:t>donna apparteneva a un gradino inferiore, nella scala dell’evoluzione, rispetto a quello dell’uomo. Il fatto, in accordo con la sua teoria della tendenza criminale come frutto di un processo di reversione atavica, avrebbe dovuto spingere le donne verso il crimine con un’incidenza percentuale maggiore rispetto a quella degli uomini. La realtà, però, </a:t>
            </a:r>
            <a:r>
              <a:rPr lang="it-IT" sz="2000" dirty="0" smtClean="0"/>
              <a:t>smentiva </a:t>
            </a:r>
            <a:r>
              <a:rPr lang="it-IT" sz="2000" dirty="0"/>
              <a:t>questa teoria. La soluzione al problema fu data, da Lombroso e </a:t>
            </a:r>
            <a:r>
              <a:rPr lang="it-IT" sz="2000" dirty="0" smtClean="0"/>
              <a:t>Ferrero, </a:t>
            </a:r>
            <a:r>
              <a:rPr lang="it-IT" sz="2000" dirty="0"/>
              <a:t> </a:t>
            </a:r>
            <a:r>
              <a:rPr lang="it-IT" sz="2000" dirty="0" smtClean="0"/>
              <a:t>individuando </a:t>
            </a:r>
            <a:r>
              <a:rPr lang="it-IT" sz="2000" dirty="0" smtClean="0"/>
              <a:t>nella </a:t>
            </a:r>
            <a:r>
              <a:rPr lang="it-IT" sz="2000" dirty="0"/>
              <a:t>prostituzione femminile l’equivalente del delitto </a:t>
            </a:r>
            <a:r>
              <a:rPr lang="it-IT" sz="2000" dirty="0" smtClean="0"/>
              <a:t>maschile</a:t>
            </a:r>
            <a:r>
              <a:rPr lang="it-IT" sz="2000" dirty="0" smtClean="0"/>
              <a:t>, </a:t>
            </a:r>
            <a:r>
              <a:rPr lang="it-IT" sz="2000" dirty="0" smtClean="0"/>
              <a:t> </a:t>
            </a:r>
            <a:r>
              <a:rPr lang="it-IT" sz="2000" dirty="0"/>
              <a:t>aggiungendo i tassi di prostituzione a quelli di criminalità, si sarebbe potuta quantificare l’entità reale della devianza femminile</a:t>
            </a:r>
            <a:r>
              <a:rPr lang="it-IT" sz="2000" dirty="0" smtClean="0"/>
              <a:t>. (Marchetti P., voce Lombroso, Treccani)</a:t>
            </a:r>
            <a:endParaRPr lang="it-IT" sz="2000" dirty="0"/>
          </a:p>
        </p:txBody>
      </p:sp>
    </p:spTree>
    <p:extLst>
      <p:ext uri="{BB962C8B-B14F-4D97-AF65-F5344CB8AC3E}">
        <p14:creationId xmlns:p14="http://schemas.microsoft.com/office/powerpoint/2010/main" val="30662273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rielaborazioni</a:t>
            </a:r>
            <a:endParaRPr lang="it-IT" dirty="0"/>
          </a:p>
        </p:txBody>
      </p:sp>
      <p:sp>
        <p:nvSpPr>
          <p:cNvPr id="3" name="Segnaposto contenuto 2"/>
          <p:cNvSpPr>
            <a:spLocks noGrp="1"/>
          </p:cNvSpPr>
          <p:nvPr>
            <p:ph idx="1"/>
          </p:nvPr>
        </p:nvSpPr>
        <p:spPr/>
        <p:txBody>
          <a:bodyPr/>
          <a:lstStyle/>
          <a:p>
            <a:pPr marL="0" indent="0">
              <a:buNone/>
            </a:pPr>
            <a:r>
              <a:rPr lang="it-IT" dirty="0" smtClean="0"/>
              <a:t>1888 -  maggiore attenzione ai fattori psicologici e sociali: </a:t>
            </a:r>
          </a:p>
          <a:p>
            <a:pPr marL="0" indent="0">
              <a:buNone/>
            </a:pPr>
            <a:r>
              <a:rPr lang="it-IT" dirty="0" smtClean="0"/>
              <a:t>Sempre  ritenuti  destinati a giocare un ruolo secondario nei soggetti «cattivi per natura» e  dunque predisposti a delinquere</a:t>
            </a:r>
            <a:endParaRPr lang="it-IT" dirty="0"/>
          </a:p>
        </p:txBody>
      </p:sp>
    </p:spTree>
    <p:extLst>
      <p:ext uri="{BB962C8B-B14F-4D97-AF65-F5344CB8AC3E}">
        <p14:creationId xmlns:p14="http://schemas.microsoft.com/office/powerpoint/2010/main" val="3598977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sz="2000" dirty="0"/>
              <a:t>Enrico Ferri </a:t>
            </a:r>
            <a:endParaRPr lang="it-IT" sz="2000" dirty="0"/>
          </a:p>
          <a:p>
            <a:r>
              <a:rPr lang="it-IT" sz="2000" dirty="0" smtClean="0"/>
              <a:t>Il positivismo di Ferri: </a:t>
            </a:r>
            <a:r>
              <a:rPr lang="it-IT" sz="2000" dirty="0" smtClean="0"/>
              <a:t> </a:t>
            </a:r>
            <a:r>
              <a:rPr lang="it-IT" sz="2000" dirty="0"/>
              <a:t>tematiche giuridico-penali;</a:t>
            </a:r>
          </a:p>
          <a:p>
            <a:r>
              <a:rPr lang="it-IT" sz="2000" dirty="0" smtClean="0"/>
              <a:t> Ferri: </a:t>
            </a:r>
            <a:r>
              <a:rPr lang="it-IT" sz="2000" dirty="0"/>
              <a:t>“</a:t>
            </a:r>
            <a:r>
              <a:rPr lang="it-IT" sz="2000" i="1" dirty="0"/>
              <a:t>il delitto non è un frangente naturale – come il fulmine </a:t>
            </a:r>
            <a:r>
              <a:rPr lang="it-IT" sz="2000" i="1" dirty="0" smtClean="0"/>
              <a:t>o l’inondazione </a:t>
            </a:r>
            <a:r>
              <a:rPr lang="it-IT" sz="2000" i="1" dirty="0"/>
              <a:t>o il terremoto – ma è l’azione di un uomo, ed è quest’uomo che bisogna conoscere ed è a quest’uomo che bisogna adattare i provvedimenti di tutela giuridica o meglio di difesa sociale, anziché alla obbiettività del delitto</a:t>
            </a:r>
            <a:r>
              <a:rPr lang="it-IT" sz="2000" dirty="0"/>
              <a:t>”</a:t>
            </a:r>
          </a:p>
          <a:p>
            <a:r>
              <a:rPr lang="it-IT" sz="2000" dirty="0" smtClean="0"/>
              <a:t>una </a:t>
            </a:r>
            <a:r>
              <a:rPr lang="it-IT" sz="2000" dirty="0"/>
              <a:t>giustizia più umana per i delinquenti meno pericolosi e riutilizzabili come cittadini e lavoratori. una maggiore attenzione per la rieducazione del condannato. </a:t>
            </a:r>
          </a:p>
          <a:p>
            <a:endParaRPr lang="it-IT" sz="2000" dirty="0"/>
          </a:p>
        </p:txBody>
      </p:sp>
    </p:spTree>
    <p:extLst>
      <p:ext uri="{BB962C8B-B14F-4D97-AF65-F5344CB8AC3E}">
        <p14:creationId xmlns:p14="http://schemas.microsoft.com/office/powerpoint/2010/main" val="505099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539552" y="141405"/>
            <a:ext cx="7056784" cy="4524315"/>
          </a:xfrm>
          <a:prstGeom prst="rect">
            <a:avLst/>
          </a:prstGeom>
        </p:spPr>
        <p:txBody>
          <a:bodyPr wrap="square">
            <a:spAutoFit/>
          </a:bodyPr>
          <a:lstStyle/>
          <a:p>
            <a:r>
              <a:rPr lang="it-IT" dirty="0"/>
              <a:t>secondo  Ferri </a:t>
            </a:r>
            <a:endParaRPr lang="it-IT" dirty="0" smtClean="0"/>
          </a:p>
          <a:p>
            <a:pPr marL="342900" indent="-342900">
              <a:buFont typeface="Arial" panose="020B0604020202020204" pitchFamily="34" charset="0"/>
              <a:buChar char="•"/>
            </a:pPr>
            <a:r>
              <a:rPr lang="it-IT" dirty="0" smtClean="0"/>
              <a:t>la </a:t>
            </a:r>
            <a:r>
              <a:rPr lang="it-IT" dirty="0" smtClean="0"/>
              <a:t>maggior parte  </a:t>
            </a:r>
            <a:r>
              <a:rPr lang="it-IT" dirty="0"/>
              <a:t>degli autori di delitti </a:t>
            </a:r>
            <a:r>
              <a:rPr lang="it-IT" dirty="0" smtClean="0"/>
              <a:t>sono i  </a:t>
            </a:r>
            <a:r>
              <a:rPr lang="it-IT" b="1" dirty="0"/>
              <a:t>delinquenti occasionali </a:t>
            </a:r>
            <a:r>
              <a:rPr lang="it-IT" dirty="0" smtClean="0"/>
              <a:t>per </a:t>
            </a:r>
            <a:r>
              <a:rPr lang="it-IT" dirty="0"/>
              <a:t>i quali </a:t>
            </a:r>
            <a:r>
              <a:rPr lang="it-IT" dirty="0" smtClean="0"/>
              <a:t>è più efficace il </a:t>
            </a:r>
            <a:r>
              <a:rPr lang="it-IT" dirty="0"/>
              <a:t>reinserimento sociale. </a:t>
            </a:r>
            <a:endParaRPr lang="it-IT" dirty="0" smtClean="0"/>
          </a:p>
          <a:p>
            <a:endParaRPr lang="it-IT" dirty="0"/>
          </a:p>
          <a:p>
            <a:pPr marL="342900" indent="-342900">
              <a:buFont typeface="Arial" panose="020B0604020202020204" pitchFamily="34" charset="0"/>
              <a:buChar char="•"/>
            </a:pPr>
            <a:r>
              <a:rPr lang="it-IT" dirty="0"/>
              <a:t> differenti sanzioni repressive, secondo i diversi tipi di delinquenti (comuni, pazzi, passionali, immaturi); </a:t>
            </a:r>
          </a:p>
          <a:p>
            <a:endParaRPr lang="it-IT" dirty="0" smtClean="0"/>
          </a:p>
          <a:p>
            <a:pPr marL="342900" indent="-342900">
              <a:buFont typeface="Arial" panose="020B0604020202020204" pitchFamily="34" charset="0"/>
              <a:buChar char="•"/>
            </a:pPr>
            <a:r>
              <a:rPr lang="it-IT" dirty="0" smtClean="0"/>
              <a:t>pena-difesa : per i più pericolosi e spesso incorreggibili </a:t>
            </a:r>
          </a:p>
          <a:p>
            <a:pPr marL="342900" indent="-342900">
              <a:buFont typeface="Arial" panose="020B0604020202020204" pitchFamily="34" charset="0"/>
              <a:buChar char="•"/>
            </a:pPr>
            <a:r>
              <a:rPr lang="it-IT" dirty="0" smtClean="0"/>
              <a:t>p</a:t>
            </a:r>
            <a:r>
              <a:rPr lang="it-IT" dirty="0" smtClean="0"/>
              <a:t>ena-educazione</a:t>
            </a:r>
            <a:r>
              <a:rPr lang="it-IT" dirty="0" smtClean="0"/>
              <a:t>: </a:t>
            </a:r>
            <a:r>
              <a:rPr lang="it-IT" dirty="0" smtClean="0"/>
              <a:t> per i </a:t>
            </a:r>
            <a:r>
              <a:rPr lang="it-IT" dirty="0"/>
              <a:t>meno pericolosi e più </a:t>
            </a:r>
            <a:r>
              <a:rPr lang="it-IT" dirty="0" smtClean="0"/>
              <a:t>riadattabili nella società</a:t>
            </a:r>
            <a:endParaRPr lang="it-IT" dirty="0"/>
          </a:p>
        </p:txBody>
      </p:sp>
    </p:spTree>
    <p:extLst>
      <p:ext uri="{BB962C8B-B14F-4D97-AF65-F5344CB8AC3E}">
        <p14:creationId xmlns:p14="http://schemas.microsoft.com/office/powerpoint/2010/main" val="1945710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755576" y="548680"/>
            <a:ext cx="8064896" cy="5318379"/>
          </a:xfrm>
          <a:prstGeom prst="rect">
            <a:avLst/>
          </a:prstGeom>
        </p:spPr>
        <p:txBody>
          <a:bodyPr wrap="square">
            <a:spAutoFit/>
          </a:bodyPr>
          <a:lstStyle/>
          <a:p>
            <a:pPr>
              <a:lnSpc>
                <a:spcPct val="107000"/>
              </a:lnSpc>
              <a:spcAft>
                <a:spcPts val="800"/>
              </a:spcAft>
            </a:pPr>
            <a:r>
              <a:rPr lang="it-IT" sz="2000" b="1" dirty="0" smtClean="0">
                <a:ea typeface="Calibri" panose="020F0502020204030204" pitchFamily="34" charset="0"/>
                <a:cs typeface="Times New Roman" panose="02020603050405020304" pitchFamily="18" charset="0"/>
              </a:rPr>
              <a:t>Ferri</a:t>
            </a:r>
          </a:p>
          <a:p>
            <a:pPr>
              <a:lnSpc>
                <a:spcPct val="107000"/>
              </a:lnSpc>
              <a:spcAft>
                <a:spcPts val="800"/>
              </a:spcAft>
            </a:pPr>
            <a:r>
              <a:rPr lang="it-IT" sz="2000" dirty="0" smtClean="0">
                <a:ea typeface="Calibri" panose="020F0502020204030204" pitchFamily="34" charset="0"/>
                <a:cs typeface="Times New Roman" panose="02020603050405020304" pitchFamily="18" charset="0"/>
              </a:rPr>
              <a:t>c.d</a:t>
            </a:r>
            <a:r>
              <a:rPr lang="it-IT" sz="2000" dirty="0">
                <a:ea typeface="Calibri" panose="020F0502020204030204" pitchFamily="34" charset="0"/>
                <a:cs typeface="Times New Roman" panose="02020603050405020304" pitchFamily="18" charset="0"/>
              </a:rPr>
              <a:t>. </a:t>
            </a:r>
            <a:r>
              <a:rPr lang="it-IT" sz="2000" b="1" dirty="0">
                <a:ea typeface="Calibri" panose="020F0502020204030204" pitchFamily="34" charset="0"/>
                <a:cs typeface="Times New Roman" panose="02020603050405020304" pitchFamily="18" charset="0"/>
              </a:rPr>
              <a:t>sostitutivi penali</a:t>
            </a:r>
            <a:r>
              <a:rPr lang="it-IT" sz="2000" dirty="0" smtClean="0">
                <a:ea typeface="Calibri" panose="020F0502020204030204" pitchFamily="34" charset="0"/>
                <a:cs typeface="Times New Roman" panose="02020603050405020304" pitchFamily="18" charset="0"/>
              </a:rPr>
              <a:t>,</a:t>
            </a:r>
          </a:p>
          <a:p>
            <a:pPr marL="342900" indent="-342900">
              <a:lnSpc>
                <a:spcPct val="107000"/>
              </a:lnSpc>
              <a:spcAft>
                <a:spcPts val="800"/>
              </a:spcAft>
              <a:buFont typeface="Arial" panose="020B0604020202020204" pitchFamily="34" charset="0"/>
              <a:buChar char="•"/>
            </a:pPr>
            <a:r>
              <a:rPr lang="it-IT" sz="2000" b="1" dirty="0">
                <a:ea typeface="Calibri" panose="020F0502020204030204" pitchFamily="34" charset="0"/>
                <a:cs typeface="Times New Roman" panose="02020603050405020304" pitchFamily="18" charset="0"/>
              </a:rPr>
              <a:t>prevenzione indiretta  </a:t>
            </a:r>
            <a:r>
              <a:rPr lang="it-IT" sz="2000" dirty="0">
                <a:ea typeface="Calibri" panose="020F0502020204030204" pitchFamily="34" charset="0"/>
                <a:cs typeface="Times New Roman" panose="02020603050405020304" pitchFamily="18" charset="0"/>
              </a:rPr>
              <a:t>strumenti – posti al di fuori dell’ordinamento penale </a:t>
            </a:r>
            <a:r>
              <a:rPr lang="it-IT" sz="2000" dirty="0" smtClean="0">
                <a:ea typeface="Calibri" panose="020F0502020204030204" pitchFamily="34" charset="0"/>
                <a:cs typeface="Times New Roman" panose="02020603050405020304" pitchFamily="18" charset="0"/>
              </a:rPr>
              <a:t>diretti alla eliminazione o </a:t>
            </a:r>
            <a:r>
              <a:rPr lang="it-IT" sz="2000" dirty="0" err="1" smtClean="0">
                <a:ea typeface="Calibri" panose="020F0502020204030204" pitchFamily="34" charset="0"/>
                <a:cs typeface="Times New Roman" panose="02020603050405020304" pitchFamily="18" charset="0"/>
              </a:rPr>
              <a:t>attenuazione,delle</a:t>
            </a: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cause sociali della criminalità </a:t>
            </a:r>
            <a:endParaRPr lang="it-IT" sz="2000" dirty="0" smtClean="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it-IT" sz="2000" b="1" dirty="0" smtClean="0">
                <a:ea typeface="Calibri" panose="020F0502020204030204" pitchFamily="34" charset="0"/>
                <a:cs typeface="Times New Roman" panose="02020603050405020304" pitchFamily="18" charset="0"/>
              </a:rPr>
              <a:t>prevenzione </a:t>
            </a:r>
            <a:r>
              <a:rPr lang="it-IT" sz="2000" b="1" dirty="0">
                <a:ea typeface="Calibri" panose="020F0502020204030204" pitchFamily="34" charset="0"/>
                <a:cs typeface="Times New Roman" panose="02020603050405020304" pitchFamily="18" charset="0"/>
              </a:rPr>
              <a:t>diretta  </a:t>
            </a:r>
            <a:r>
              <a:rPr lang="it-IT" sz="2000" dirty="0">
                <a:ea typeface="Calibri" panose="020F0502020204030204" pitchFamily="34" charset="0"/>
                <a:cs typeface="Times New Roman" panose="02020603050405020304" pitchFamily="18" charset="0"/>
              </a:rPr>
              <a:t>polizia di sicurezza - misure di polizia (ante </a:t>
            </a:r>
            <a:r>
              <a:rPr lang="it-IT" sz="2000" dirty="0" err="1">
                <a:ea typeface="Calibri" panose="020F0502020204030204" pitchFamily="34" charset="0"/>
                <a:cs typeface="Times New Roman" panose="02020603050405020304" pitchFamily="18" charset="0"/>
              </a:rPr>
              <a:t>delictum</a:t>
            </a:r>
            <a:r>
              <a:rPr lang="it-IT" sz="2000" dirty="0" smtClean="0">
                <a:ea typeface="Calibri" panose="020F0502020204030204" pitchFamily="34" charset="0"/>
                <a:cs typeface="Times New Roman" panose="02020603050405020304" pitchFamily="18" charset="0"/>
              </a:rPr>
              <a:t>), che si distinguono  </a:t>
            </a:r>
            <a:r>
              <a:rPr lang="it-IT" sz="2000" dirty="0">
                <a:ea typeface="Calibri" panose="020F0502020204030204" pitchFamily="34" charset="0"/>
                <a:cs typeface="Times New Roman" panose="02020603050405020304" pitchFamily="18" charset="0"/>
              </a:rPr>
              <a:t>dalle misure di sicurezza (post </a:t>
            </a:r>
            <a:r>
              <a:rPr lang="it-IT" sz="2000" dirty="0" err="1">
                <a:ea typeface="Calibri" panose="020F0502020204030204" pitchFamily="34" charset="0"/>
                <a:cs typeface="Times New Roman" panose="02020603050405020304" pitchFamily="18" charset="0"/>
              </a:rPr>
              <a:t>delictum</a:t>
            </a:r>
            <a:r>
              <a:rPr lang="it-IT" sz="2000" dirty="0">
                <a:ea typeface="Calibri" panose="020F0502020204030204" pitchFamily="34" charset="0"/>
                <a:cs typeface="Times New Roman" panose="02020603050405020304" pitchFamily="18" charset="0"/>
              </a:rPr>
              <a:t>)</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smtClean="0">
                <a:ea typeface="Calibri" panose="020F0502020204030204" pitchFamily="34" charset="0"/>
                <a:cs typeface="Times New Roman" panose="02020603050405020304" pitchFamily="18" charset="0"/>
              </a:rPr>
              <a:t>codice </a:t>
            </a:r>
            <a:r>
              <a:rPr lang="it-IT" sz="2000" dirty="0">
                <a:ea typeface="Calibri" panose="020F0502020204030204" pitchFamily="34" charset="0"/>
                <a:cs typeface="Times New Roman" panose="02020603050405020304" pitchFamily="18" charset="0"/>
              </a:rPr>
              <a:t>Rocco del </a:t>
            </a:r>
            <a:r>
              <a:rPr lang="it-IT" sz="2000" dirty="0" smtClean="0">
                <a:ea typeface="Calibri" panose="020F0502020204030204" pitchFamily="34" charset="0"/>
                <a:cs typeface="Times New Roman" panose="02020603050405020304" pitchFamily="18" charset="0"/>
              </a:rPr>
              <a:t>1930:</a:t>
            </a:r>
          </a:p>
          <a:p>
            <a:pPr>
              <a:lnSpc>
                <a:spcPct val="107000"/>
              </a:lnSpc>
              <a:spcAft>
                <a:spcPts val="800"/>
              </a:spcAft>
            </a:pPr>
            <a:r>
              <a:rPr lang="it-IT" sz="2000" dirty="0" smtClean="0">
                <a:ea typeface="Calibri" panose="020F0502020204030204" pitchFamily="34" charset="0"/>
                <a:cs typeface="Times New Roman" panose="02020603050405020304" pitchFamily="18" charset="0"/>
              </a:rPr>
              <a:t>introduzione </a:t>
            </a:r>
            <a:r>
              <a:rPr lang="it-IT" sz="2000" dirty="0">
                <a:ea typeface="Calibri" panose="020F0502020204030204" pitchFamily="34" charset="0"/>
                <a:cs typeface="Times New Roman" panose="02020603050405020304" pitchFamily="18" charset="0"/>
              </a:rPr>
              <a:t>del sistema   </a:t>
            </a:r>
            <a:r>
              <a:rPr lang="it-IT" sz="2000" dirty="0" smtClean="0">
                <a:ea typeface="Calibri" panose="020F0502020204030204" pitchFamily="34" charset="0"/>
                <a:cs typeface="Times New Roman" panose="02020603050405020304" pitchFamily="18" charset="0"/>
              </a:rPr>
              <a:t>del </a:t>
            </a:r>
            <a:r>
              <a:rPr lang="it-IT" sz="2000" b="1" dirty="0">
                <a:ea typeface="Calibri" panose="020F0502020204030204" pitchFamily="34" charset="0"/>
                <a:cs typeface="Times New Roman" panose="02020603050405020304" pitchFamily="18" charset="0"/>
              </a:rPr>
              <a:t>doppio </a:t>
            </a:r>
            <a:r>
              <a:rPr lang="it-IT" sz="2000" b="1" dirty="0" smtClean="0">
                <a:ea typeface="Calibri" panose="020F0502020204030204" pitchFamily="34" charset="0"/>
                <a:cs typeface="Times New Roman" panose="02020603050405020304" pitchFamily="18" charset="0"/>
              </a:rPr>
              <a:t>binario</a:t>
            </a:r>
            <a:r>
              <a:rPr lang="it-IT" sz="2000" dirty="0">
                <a:ea typeface="Calibri" panose="020F0502020204030204" pitchFamily="34" charset="0"/>
                <a:cs typeface="Times New Roman" panose="02020603050405020304" pitchFamily="18" charset="0"/>
              </a:rPr>
              <a:t> </a:t>
            </a:r>
            <a:r>
              <a:rPr lang="it-IT" sz="2000" dirty="0" smtClean="0">
                <a:ea typeface="Calibri" panose="020F0502020204030204" pitchFamily="34" charset="0"/>
                <a:cs typeface="Times New Roman" panose="02020603050405020304" pitchFamily="18" charset="0"/>
              </a:rPr>
              <a:t>(definizione di Ferri): recepimento de</a:t>
            </a:r>
            <a:r>
              <a:rPr lang="it-IT" sz="2000" dirty="0" smtClean="0">
                <a:ea typeface="Calibri" panose="020F0502020204030204" pitchFamily="34" charset="0"/>
                <a:cs typeface="Times New Roman" panose="02020603050405020304" pitchFamily="18" charset="0"/>
              </a:rPr>
              <a:t>lle istanze della </a:t>
            </a:r>
            <a:r>
              <a:rPr lang="it-IT" sz="2000" dirty="0">
                <a:ea typeface="Calibri" panose="020F0502020204030204" pitchFamily="34" charset="0"/>
                <a:cs typeface="Times New Roman" panose="02020603050405020304" pitchFamily="18" charset="0"/>
              </a:rPr>
              <a:t>Scuola </a:t>
            </a:r>
            <a:r>
              <a:rPr lang="it-IT" sz="2000" dirty="0" smtClean="0">
                <a:ea typeface="Calibri" panose="020F0502020204030204" pitchFamily="34" charset="0"/>
                <a:cs typeface="Times New Roman" panose="02020603050405020304" pitchFamily="18" charset="0"/>
              </a:rPr>
              <a:t>Classica ( responsabilità del criminale e  </a:t>
            </a:r>
            <a:r>
              <a:rPr lang="it-IT" sz="2000" dirty="0">
                <a:ea typeface="Calibri" panose="020F0502020204030204" pitchFamily="34" charset="0"/>
                <a:cs typeface="Times New Roman" panose="02020603050405020304" pitchFamily="18" charset="0"/>
              </a:rPr>
              <a:t>applicazione delle pene </a:t>
            </a:r>
            <a:r>
              <a:rPr lang="it-IT" sz="2000" dirty="0" smtClean="0">
                <a:ea typeface="Calibri" panose="020F0502020204030204" pitchFamily="34" charset="0"/>
                <a:cs typeface="Times New Roman" panose="02020603050405020304" pitchFamily="18" charset="0"/>
              </a:rPr>
              <a:t>di </a:t>
            </a:r>
            <a:r>
              <a:rPr lang="it-IT" sz="2000" dirty="0">
                <a:ea typeface="Calibri" panose="020F0502020204030204" pitchFamily="34" charset="0"/>
                <a:cs typeface="Times New Roman" panose="02020603050405020304" pitchFamily="18" charset="0"/>
              </a:rPr>
              <a:t>durata </a:t>
            </a:r>
            <a:r>
              <a:rPr lang="it-IT" sz="2000" dirty="0" smtClean="0">
                <a:ea typeface="Calibri" panose="020F0502020204030204" pitchFamily="34" charset="0"/>
                <a:cs typeface="Times New Roman" panose="02020603050405020304" pitchFamily="18" charset="0"/>
              </a:rPr>
              <a:t>determinata ed  altro); </a:t>
            </a:r>
          </a:p>
          <a:p>
            <a:pPr>
              <a:lnSpc>
                <a:spcPct val="107000"/>
              </a:lnSpc>
              <a:spcAft>
                <a:spcPts val="800"/>
              </a:spcAft>
            </a:pPr>
            <a:r>
              <a:rPr lang="it-IT" sz="2000" dirty="0" smtClean="0">
                <a:ea typeface="Calibri" panose="020F0502020204030204" pitchFamily="34" charset="0"/>
                <a:cs typeface="Times New Roman" panose="02020603050405020304" pitchFamily="18" charset="0"/>
              </a:rPr>
              <a:t>recepimento delle </a:t>
            </a:r>
            <a:r>
              <a:rPr lang="it-IT" sz="2000" dirty="0">
                <a:ea typeface="Calibri" panose="020F0502020204030204" pitchFamily="34" charset="0"/>
                <a:cs typeface="Times New Roman" panose="02020603050405020304" pitchFamily="18" charset="0"/>
              </a:rPr>
              <a:t>istanze della Scuola Positiva, </a:t>
            </a:r>
            <a:r>
              <a:rPr lang="it-IT" sz="2000" dirty="0" smtClean="0">
                <a:ea typeface="Calibri" panose="020F0502020204030204" pitchFamily="34" charset="0"/>
                <a:cs typeface="Times New Roman" panose="02020603050405020304" pitchFamily="18" charset="0"/>
              </a:rPr>
              <a:t>pericolosità </a:t>
            </a:r>
            <a:r>
              <a:rPr lang="it-IT" sz="2000" dirty="0">
                <a:ea typeface="Calibri" panose="020F0502020204030204" pitchFamily="34" charset="0"/>
                <a:cs typeface="Times New Roman" panose="02020603050405020304" pitchFamily="18" charset="0"/>
              </a:rPr>
              <a:t>del delinquente, </a:t>
            </a: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applicazione delle misure di sicurezza (di durata </a:t>
            </a:r>
            <a:r>
              <a:rPr lang="it-IT" sz="2000" dirty="0" smtClean="0">
                <a:ea typeface="Calibri" panose="020F0502020204030204" pitchFamily="34" charset="0"/>
                <a:cs typeface="Times New Roman" panose="02020603050405020304" pitchFamily="18" charset="0"/>
              </a:rPr>
              <a:t>indeterminata con valutazione giudiziaria della revoca ed altro)</a:t>
            </a:r>
            <a:endParaRPr lang="it-IT"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7370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67544" y="0"/>
            <a:ext cx="8136904" cy="5552546"/>
          </a:xfrm>
          <a:prstGeom prst="rect">
            <a:avLst/>
          </a:prstGeom>
        </p:spPr>
        <p:txBody>
          <a:bodyPr wrap="square">
            <a:spAutoFit/>
          </a:bodyPr>
          <a:lstStyle/>
          <a:p>
            <a:pPr>
              <a:lnSpc>
                <a:spcPct val="107000"/>
              </a:lnSpc>
              <a:spcAft>
                <a:spcPts val="800"/>
              </a:spcAft>
            </a:pPr>
            <a:r>
              <a:rPr lang="it-IT" b="1" dirty="0" smtClean="0">
                <a:ea typeface="Calibri" panose="020F0502020204030204" pitchFamily="34" charset="0"/>
                <a:cs typeface="Times New Roman" panose="02020603050405020304" pitchFamily="18" charset="0"/>
              </a:rPr>
              <a:t>Ferri</a:t>
            </a:r>
            <a:r>
              <a:rPr lang="it-IT" dirty="0" smtClean="0">
                <a:ea typeface="Calibri" panose="020F0502020204030204" pitchFamily="34" charset="0"/>
                <a:cs typeface="Times New Roman" panose="02020603050405020304" pitchFamily="18" charset="0"/>
              </a:rPr>
              <a:t>:</a:t>
            </a:r>
          </a:p>
          <a:p>
            <a:pPr>
              <a:lnSpc>
                <a:spcPct val="107000"/>
              </a:lnSpc>
              <a:spcAft>
                <a:spcPts val="800"/>
              </a:spcAft>
            </a:pPr>
            <a:r>
              <a:rPr lang="it-IT" dirty="0" smtClean="0">
                <a:ea typeface="Calibri" panose="020F0502020204030204" pitchFamily="34" charset="0"/>
                <a:cs typeface="Times New Roman" panose="02020603050405020304" pitchFamily="18" charset="0"/>
              </a:rPr>
              <a:t>il </a:t>
            </a:r>
            <a:r>
              <a:rPr lang="it-IT" dirty="0">
                <a:ea typeface="Calibri" panose="020F0502020204030204" pitchFamily="34" charset="0"/>
                <a:cs typeface="Times New Roman" panose="02020603050405020304" pitchFamily="18" charset="0"/>
              </a:rPr>
              <a:t>c.d. </a:t>
            </a:r>
            <a:r>
              <a:rPr lang="it-IT" b="1" dirty="0">
                <a:ea typeface="Calibri" panose="020F0502020204030204" pitchFamily="34" charset="0"/>
                <a:cs typeface="Times New Roman" panose="02020603050405020304" pitchFamily="18" charset="0"/>
              </a:rPr>
              <a:t>pentagono criminale</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smtClean="0">
                <a:ea typeface="Calibri" panose="020F0502020204030204" pitchFamily="34" charset="0"/>
                <a:cs typeface="Times New Roman" panose="02020603050405020304" pitchFamily="18" charset="0"/>
              </a:rPr>
              <a:t>oltre alle </a:t>
            </a:r>
            <a:r>
              <a:rPr lang="it-IT" dirty="0">
                <a:ea typeface="Calibri" panose="020F0502020204030204" pitchFamily="34" charset="0"/>
                <a:cs typeface="Times New Roman" panose="02020603050405020304" pitchFamily="18" charset="0"/>
              </a:rPr>
              <a:t>diverse cause individuali ed ambientali che possono aver portato all’insorgere, nel tipo delinquenziale, di particolari anomalie </a:t>
            </a:r>
            <a:r>
              <a:rPr lang="it-IT" dirty="0" err="1">
                <a:ea typeface="Calibri" panose="020F0502020204030204" pitchFamily="34" charset="0"/>
                <a:cs typeface="Times New Roman" panose="02020603050405020304" pitchFamily="18" charset="0"/>
              </a:rPr>
              <a:t>bio</a:t>
            </a:r>
            <a:r>
              <a:rPr lang="it-IT" dirty="0">
                <a:ea typeface="Calibri" panose="020F0502020204030204" pitchFamily="34" charset="0"/>
                <a:cs typeface="Times New Roman" panose="02020603050405020304" pitchFamily="18" charset="0"/>
              </a:rPr>
              <a:t>-psichiche, </a:t>
            </a:r>
            <a:r>
              <a:rPr lang="it-IT" dirty="0" smtClean="0">
                <a:ea typeface="Calibri" panose="020F0502020204030204" pitchFamily="34" charset="0"/>
                <a:cs typeface="Times New Roman" panose="02020603050405020304" pitchFamily="18" charset="0"/>
              </a:rPr>
              <a:t>viene individuata anche </a:t>
            </a:r>
            <a:r>
              <a:rPr lang="it-IT" dirty="0">
                <a:ea typeface="Calibri" panose="020F0502020204030204" pitchFamily="34" charset="0"/>
                <a:cs typeface="Times New Roman" panose="02020603050405020304" pitchFamily="18" charset="0"/>
              </a:rPr>
              <a:t>la tendenza a delinquere di ciascun tipo e la conseguente pericolosità e </a:t>
            </a:r>
            <a:r>
              <a:rPr lang="it-IT" dirty="0" err="1">
                <a:ea typeface="Calibri" panose="020F0502020204030204" pitchFamily="34" charset="0"/>
                <a:cs typeface="Times New Roman" panose="02020603050405020304" pitchFamily="18" charset="0"/>
              </a:rPr>
              <a:t>riadattabilità</a:t>
            </a:r>
            <a:r>
              <a:rPr lang="it-IT" dirty="0">
                <a:ea typeface="Calibri" panose="020F0502020204030204" pitchFamily="34" charset="0"/>
                <a:cs typeface="Times New Roman" panose="02020603050405020304" pitchFamily="18" charset="0"/>
              </a:rPr>
              <a:t> sociale.</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a:ea typeface="Calibri" panose="020F0502020204030204" pitchFamily="34" charset="0"/>
                <a:cs typeface="Times New Roman" panose="02020603050405020304" pitchFamily="18" charset="0"/>
              </a:rPr>
              <a:t>1.Delinquente nato o istintivo o per tendenza congenita;</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a:ea typeface="Calibri" panose="020F0502020204030204" pitchFamily="34" charset="0"/>
                <a:cs typeface="Times New Roman" panose="02020603050405020304" pitchFamily="18" charset="0"/>
              </a:rPr>
              <a:t>2. Delinquente pazzo;</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a:ea typeface="Calibri" panose="020F0502020204030204" pitchFamily="34" charset="0"/>
                <a:cs typeface="Times New Roman" panose="02020603050405020304" pitchFamily="18" charset="0"/>
              </a:rPr>
              <a:t>3. Delinquente abituale;</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a:ea typeface="Calibri" panose="020F0502020204030204" pitchFamily="34" charset="0"/>
                <a:cs typeface="Times New Roman" panose="02020603050405020304" pitchFamily="18" charset="0"/>
              </a:rPr>
              <a:t>4. Delinquente occasionale;</a:t>
            </a:r>
            <a:endParaRPr lang="it-IT"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dirty="0">
                <a:ea typeface="Calibri" panose="020F0502020204030204" pitchFamily="34" charset="0"/>
                <a:cs typeface="Times New Roman" panose="02020603050405020304" pitchFamily="18" charset="0"/>
              </a:rPr>
              <a:t>5. Delinquente passionale.</a:t>
            </a:r>
            <a:endParaRPr lang="it-IT"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9509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27584" y="764704"/>
            <a:ext cx="7848872" cy="3320909"/>
          </a:xfrm>
          <a:prstGeom prst="rect">
            <a:avLst/>
          </a:prstGeom>
        </p:spPr>
        <p:txBody>
          <a:bodyPr wrap="square">
            <a:spAutoFit/>
          </a:bodyPr>
          <a:lstStyle/>
          <a:p>
            <a:pPr>
              <a:lnSpc>
                <a:spcPct val="107000"/>
              </a:lnSpc>
              <a:spcAft>
                <a:spcPts val="800"/>
              </a:spcAft>
            </a:pPr>
            <a:r>
              <a:rPr lang="it-IT" sz="2000" dirty="0">
                <a:ea typeface="Calibri" panose="020F0502020204030204" pitchFamily="34" charset="0"/>
                <a:cs typeface="Times New Roman" panose="02020603050405020304" pitchFamily="18" charset="0"/>
              </a:rPr>
              <a:t>in ognuna delle cinque categorie antropologiche: </a:t>
            </a:r>
            <a:r>
              <a:rPr lang="it-IT" sz="2000" b="1" dirty="0">
                <a:ea typeface="Calibri" panose="020F0502020204030204" pitchFamily="34" charset="0"/>
                <a:cs typeface="Times New Roman" panose="02020603050405020304" pitchFamily="18" charset="0"/>
              </a:rPr>
              <a:t>sotto-tipi </a:t>
            </a:r>
            <a:r>
              <a:rPr lang="it-IT" sz="2000" b="1" dirty="0" smtClean="0">
                <a:ea typeface="Calibri" panose="020F0502020204030204" pitchFamily="34" charset="0"/>
                <a:cs typeface="Times New Roman" panose="02020603050405020304" pitchFamily="18" charset="0"/>
              </a:rPr>
              <a:t>delinquenziali</a:t>
            </a:r>
            <a:r>
              <a:rPr lang="it-IT" sz="2000" dirty="0">
                <a:ea typeface="Calibri" panose="020F0502020204030204" pitchFamily="34" charset="0"/>
                <a:cs typeface="Times New Roman" panose="02020603050405020304" pitchFamily="18" charset="0"/>
              </a:rPr>
              <a:t>; </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n</a:t>
            </a:r>
            <a:r>
              <a:rPr lang="it-IT" sz="2000" dirty="0" smtClean="0">
                <a:ea typeface="Calibri" panose="020F0502020204030204" pitchFamily="34" charset="0"/>
                <a:cs typeface="Times New Roman" panose="02020603050405020304" pitchFamily="18" charset="0"/>
              </a:rPr>
              <a:t>ella </a:t>
            </a:r>
            <a:r>
              <a:rPr lang="it-IT" sz="2000" dirty="0">
                <a:ea typeface="Calibri" panose="020F0502020204030204" pitchFamily="34" charset="0"/>
                <a:cs typeface="Times New Roman" panose="02020603050405020304" pitchFamily="18" charset="0"/>
              </a:rPr>
              <a:t>categoria dei delinquenti nati: “delinquenti primitivi”, </a:t>
            </a:r>
            <a:r>
              <a:rPr lang="it-IT" sz="2000" dirty="0" err="1" smtClean="0">
                <a:ea typeface="Calibri" panose="020F0502020204030204" pitchFamily="34" charset="0"/>
                <a:cs typeface="Times New Roman" panose="02020603050405020304" pitchFamily="18" charset="0"/>
              </a:rPr>
              <a:t>i“delinquenti</a:t>
            </a: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bestiali” e </a:t>
            </a: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“delinquenti genialoidi”. </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il </a:t>
            </a:r>
            <a:r>
              <a:rPr lang="it-IT" sz="2000" b="1" dirty="0">
                <a:ea typeface="Calibri" panose="020F0502020204030204" pitchFamily="34" charset="0"/>
                <a:cs typeface="Times New Roman" panose="02020603050405020304" pitchFamily="18" charset="0"/>
              </a:rPr>
              <a:t>principio della difesa sociale</a:t>
            </a:r>
            <a:r>
              <a:rPr lang="it-IT" sz="2000" dirty="0">
                <a:ea typeface="Calibri" panose="020F0502020204030204" pitchFamily="34" charset="0"/>
                <a:cs typeface="Times New Roman" panose="02020603050405020304" pitchFamily="18" charset="0"/>
              </a:rPr>
              <a:t>: </a:t>
            </a:r>
            <a:r>
              <a:rPr lang="it-IT" sz="2000" dirty="0" smtClean="0">
                <a:ea typeface="Calibri" panose="020F0502020204030204" pitchFamily="34" charset="0"/>
                <a:cs typeface="Times New Roman" panose="02020603050405020304" pitchFamily="18" charset="0"/>
              </a:rPr>
              <a:t>l’autore </a:t>
            </a:r>
            <a:r>
              <a:rPr lang="it-IT" sz="2000" dirty="0">
                <a:ea typeface="Calibri" panose="020F0502020204030204" pitchFamily="34" charset="0"/>
                <a:cs typeface="Times New Roman" panose="02020603050405020304" pitchFamily="18" charset="0"/>
              </a:rPr>
              <a:t>del </a:t>
            </a:r>
            <a:r>
              <a:rPr lang="it-IT" sz="2000" dirty="0" smtClean="0">
                <a:ea typeface="Calibri" panose="020F0502020204030204" pitchFamily="34" charset="0"/>
                <a:cs typeface="Times New Roman" panose="02020603050405020304" pitchFamily="18" charset="0"/>
              </a:rPr>
              <a:t>delitto va analizzato per comprenderne  </a:t>
            </a:r>
            <a:r>
              <a:rPr lang="it-IT" sz="2000" dirty="0">
                <a:ea typeface="Calibri" panose="020F0502020204030204" pitchFamily="34" charset="0"/>
                <a:cs typeface="Times New Roman" panose="02020603050405020304" pitchFamily="18" charset="0"/>
              </a:rPr>
              <a:t>la potenzialità offensiva </a:t>
            </a:r>
            <a:r>
              <a:rPr lang="it-IT" sz="2000" dirty="0" smtClean="0">
                <a:ea typeface="Calibri" panose="020F0502020204030204" pitchFamily="34" charset="0"/>
                <a:cs typeface="Times New Roman" panose="02020603050405020304" pitchFamily="18" charset="0"/>
              </a:rPr>
              <a:t>e </a:t>
            </a:r>
            <a:r>
              <a:rPr lang="it-IT" sz="2000" dirty="0">
                <a:ea typeface="Calibri" panose="020F0502020204030204" pitchFamily="34" charset="0"/>
                <a:cs typeface="Times New Roman" panose="02020603050405020304" pitchFamily="18" charset="0"/>
              </a:rPr>
              <a:t>per </a:t>
            </a:r>
            <a:r>
              <a:rPr lang="it-IT" sz="2000" dirty="0" smtClean="0">
                <a:ea typeface="Calibri" panose="020F0502020204030204" pitchFamily="34" charset="0"/>
                <a:cs typeface="Times New Roman" panose="02020603050405020304" pitchFamily="18" charset="0"/>
              </a:rPr>
              <a:t>valutare non solo </a:t>
            </a:r>
            <a:r>
              <a:rPr lang="it-IT" sz="2000" dirty="0">
                <a:ea typeface="Calibri" panose="020F0502020204030204" pitchFamily="34" charset="0"/>
                <a:cs typeface="Times New Roman" panose="02020603050405020304" pitchFamily="18" charset="0"/>
              </a:rPr>
              <a:t> </a:t>
            </a:r>
            <a:r>
              <a:rPr lang="it-IT" sz="2000" dirty="0" smtClean="0">
                <a:ea typeface="Calibri" panose="020F0502020204030204" pitchFamily="34" charset="0"/>
                <a:cs typeface="Times New Roman" panose="02020603050405020304" pitchFamily="18" charset="0"/>
              </a:rPr>
              <a:t>il danno prodotto ma anche la </a:t>
            </a:r>
            <a:r>
              <a:rPr lang="it-IT" sz="2000" dirty="0">
                <a:ea typeface="Calibri" panose="020F0502020204030204" pitchFamily="34" charset="0"/>
                <a:cs typeface="Times New Roman" panose="02020603050405020304" pitchFamily="18" charset="0"/>
              </a:rPr>
              <a:t>sua </a:t>
            </a:r>
            <a:r>
              <a:rPr lang="it-IT" sz="2000" dirty="0" smtClean="0">
                <a:ea typeface="Calibri" panose="020F0502020204030204" pitchFamily="34" charset="0"/>
                <a:cs typeface="Times New Roman" panose="02020603050405020304" pitchFamily="18" charset="0"/>
              </a:rPr>
              <a:t>pericolosità nell’ottica di probabilità </a:t>
            </a:r>
            <a:r>
              <a:rPr lang="it-IT" sz="2000" dirty="0">
                <a:ea typeface="Calibri" panose="020F0502020204030204" pitchFamily="34" charset="0"/>
                <a:cs typeface="Times New Roman" panose="02020603050405020304" pitchFamily="18" charset="0"/>
              </a:rPr>
              <a:t>di </a:t>
            </a:r>
            <a:r>
              <a:rPr lang="it-IT" sz="2000" dirty="0" smtClean="0">
                <a:ea typeface="Calibri" panose="020F0502020204030204" pitchFamily="34" charset="0"/>
                <a:cs typeface="Times New Roman" panose="02020603050405020304" pitchFamily="18" charset="0"/>
              </a:rPr>
              <a:t>reiterazione del </a:t>
            </a:r>
            <a:r>
              <a:rPr lang="it-IT" sz="2000" dirty="0">
                <a:ea typeface="Calibri" panose="020F0502020204030204" pitchFamily="34" charset="0"/>
                <a:cs typeface="Times New Roman" panose="02020603050405020304" pitchFamily="18" charset="0"/>
              </a:rPr>
              <a:t>reato.</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r>
              <a:rPr lang="it-IT" sz="2000" dirty="0">
                <a:ea typeface="Calibri" panose="020F0502020204030204" pitchFamily="34" charset="0"/>
              </a:rPr>
              <a:t>la </a:t>
            </a:r>
            <a:r>
              <a:rPr lang="it-IT" sz="2000" dirty="0" smtClean="0">
                <a:ea typeface="Calibri" panose="020F0502020204030204" pitchFamily="34" charset="0"/>
              </a:rPr>
              <a:t>“</a:t>
            </a:r>
            <a:r>
              <a:rPr lang="it-IT" sz="2000" b="1" dirty="0">
                <a:ea typeface="Calibri" panose="020F0502020204030204" pitchFamily="34" charset="0"/>
              </a:rPr>
              <a:t>capacità a </a:t>
            </a:r>
            <a:r>
              <a:rPr lang="it-IT" sz="2000" b="1" dirty="0" smtClean="0">
                <a:ea typeface="Calibri" panose="020F0502020204030204" pitchFamily="34" charset="0"/>
              </a:rPr>
              <a:t>delinquere</a:t>
            </a:r>
          </a:p>
          <a:p>
            <a:r>
              <a:rPr lang="it-IT" sz="2000" dirty="0">
                <a:ea typeface="Calibri" panose="020F0502020204030204" pitchFamily="34" charset="0"/>
              </a:rPr>
              <a:t>criterio di difesa sociale preventiva e </a:t>
            </a:r>
            <a:r>
              <a:rPr lang="it-IT" sz="2000" dirty="0" smtClean="0">
                <a:ea typeface="Calibri" panose="020F0502020204030204" pitchFamily="34" charset="0"/>
              </a:rPr>
              <a:t>repressiva</a:t>
            </a:r>
            <a:endParaRPr lang="it-IT" sz="2000" dirty="0" smtClean="0">
              <a:ea typeface="Calibri" panose="020F0502020204030204" pitchFamily="34" charset="0"/>
            </a:endParaRPr>
          </a:p>
        </p:txBody>
      </p:sp>
    </p:spTree>
    <p:extLst>
      <p:ext uri="{BB962C8B-B14F-4D97-AF65-F5344CB8AC3E}">
        <p14:creationId xmlns:p14="http://schemas.microsoft.com/office/powerpoint/2010/main" val="3279065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75048" y="1412776"/>
            <a:ext cx="8568952" cy="2873735"/>
          </a:xfrm>
          <a:prstGeom prst="rect">
            <a:avLst/>
          </a:prstGeom>
        </p:spPr>
        <p:txBody>
          <a:bodyPr wrap="square">
            <a:spAutoFit/>
          </a:bodyPr>
          <a:lstStyle/>
          <a:p>
            <a:pPr>
              <a:lnSpc>
                <a:spcPct val="107000"/>
              </a:lnSpc>
              <a:spcAft>
                <a:spcPts val="800"/>
              </a:spcAft>
            </a:pPr>
            <a:r>
              <a:rPr lang="it-IT" b="1" dirty="0" smtClean="0">
                <a:ea typeface="Calibri" panose="020F0502020204030204" pitchFamily="34" charset="0"/>
                <a:cs typeface="Times New Roman" panose="02020603050405020304" pitchFamily="18" charset="0"/>
              </a:rPr>
              <a:t>Ferri:</a:t>
            </a:r>
          </a:p>
          <a:p>
            <a:pPr>
              <a:lnSpc>
                <a:spcPct val="107000"/>
              </a:lnSpc>
              <a:spcAft>
                <a:spcPts val="800"/>
              </a:spcAft>
            </a:pPr>
            <a:r>
              <a:rPr lang="it-IT" b="1" dirty="0" smtClean="0">
                <a:ea typeface="Calibri" panose="020F0502020204030204" pitchFamily="34" charset="0"/>
                <a:cs typeface="Times New Roman" panose="02020603050405020304" pitchFamily="18" charset="0"/>
              </a:rPr>
              <a:t>pericolosità </a:t>
            </a:r>
            <a:r>
              <a:rPr lang="it-IT" b="1" dirty="0">
                <a:ea typeface="Calibri" panose="020F0502020204030204" pitchFamily="34" charset="0"/>
                <a:cs typeface="Times New Roman" panose="02020603050405020304" pitchFamily="18" charset="0"/>
              </a:rPr>
              <a:t>sociale</a:t>
            </a:r>
            <a:r>
              <a:rPr lang="it-IT" dirty="0">
                <a:ea typeface="Calibri" panose="020F0502020204030204" pitchFamily="34" charset="0"/>
                <a:cs typeface="Times New Roman" panose="02020603050405020304" pitchFamily="18" charset="0"/>
              </a:rPr>
              <a:t> – riscontrabile attraverso la </a:t>
            </a:r>
            <a:r>
              <a:rPr lang="it-IT" dirty="0" smtClean="0">
                <a:ea typeface="Calibri" panose="020F0502020204030204" pitchFamily="34" charset="0"/>
                <a:cs typeface="Times New Roman" panose="02020603050405020304" pitchFamily="18" charset="0"/>
              </a:rPr>
              <a:t>valutazione </a:t>
            </a:r>
            <a:r>
              <a:rPr lang="it-IT" dirty="0">
                <a:ea typeface="Calibri" panose="020F0502020204030204" pitchFamily="34" charset="0"/>
                <a:cs typeface="Times New Roman" panose="02020603050405020304" pitchFamily="18" charset="0"/>
              </a:rPr>
              <a:t>della </a:t>
            </a:r>
            <a:r>
              <a:rPr lang="it-IT" dirty="0" smtClean="0">
                <a:ea typeface="Calibri" panose="020F0502020204030204" pitchFamily="34" charset="0"/>
                <a:cs typeface="Times New Roman" panose="02020603050405020304" pitchFamily="18" charset="0"/>
              </a:rPr>
              <a:t>capacità a </a:t>
            </a:r>
            <a:r>
              <a:rPr lang="it-IT" dirty="0">
                <a:ea typeface="Calibri" panose="020F0502020204030204" pitchFamily="34" charset="0"/>
                <a:cs typeface="Times New Roman" panose="02020603050405020304" pitchFamily="18" charset="0"/>
              </a:rPr>
              <a:t>delinquere del </a:t>
            </a:r>
            <a:r>
              <a:rPr lang="it-IT" dirty="0" smtClean="0">
                <a:ea typeface="Calibri" panose="020F0502020204030204" pitchFamily="34" charset="0"/>
                <a:cs typeface="Times New Roman" panose="02020603050405020304" pitchFamily="18" charset="0"/>
              </a:rPr>
              <a:t>soggetto</a:t>
            </a:r>
          </a:p>
          <a:p>
            <a:pPr>
              <a:lnSpc>
                <a:spcPct val="107000"/>
              </a:lnSpc>
              <a:spcAft>
                <a:spcPts val="800"/>
              </a:spcAft>
            </a:pPr>
            <a:r>
              <a:rPr lang="it-IT" dirty="0">
                <a:ea typeface="Calibri" panose="020F0502020204030204" pitchFamily="34" charset="0"/>
                <a:cs typeface="Times New Roman" panose="02020603050405020304" pitchFamily="18" charset="0"/>
              </a:rPr>
              <a:t>polizia di sicurezza (ante </a:t>
            </a:r>
            <a:r>
              <a:rPr lang="it-IT" dirty="0" err="1">
                <a:ea typeface="Calibri" panose="020F0502020204030204" pitchFamily="34" charset="0"/>
                <a:cs typeface="Times New Roman" panose="02020603050405020304" pitchFamily="18" charset="0"/>
              </a:rPr>
              <a:t>delictum</a:t>
            </a:r>
            <a:r>
              <a:rPr lang="it-IT" dirty="0">
                <a:ea typeface="Calibri" panose="020F0502020204030204" pitchFamily="34" charset="0"/>
                <a:cs typeface="Times New Roman" panose="02020603050405020304" pitchFamily="18" charset="0"/>
              </a:rPr>
              <a:t>) </a:t>
            </a:r>
            <a:endParaRPr lang="it-IT" dirty="0" smtClean="0">
              <a:ea typeface="Calibri" panose="020F0502020204030204" pitchFamily="34" charset="0"/>
              <a:cs typeface="Times New Roman" panose="02020603050405020304" pitchFamily="18" charset="0"/>
            </a:endParaRPr>
          </a:p>
          <a:p>
            <a:pPr>
              <a:lnSpc>
                <a:spcPct val="107000"/>
              </a:lnSpc>
              <a:spcAft>
                <a:spcPts val="800"/>
              </a:spcAft>
            </a:pPr>
            <a:r>
              <a:rPr lang="it-IT" dirty="0" smtClean="0">
                <a:ea typeface="Calibri" panose="020F0502020204030204" pitchFamily="34" charset="0"/>
                <a:cs typeface="Times New Roman" panose="02020603050405020304" pitchFamily="18" charset="0"/>
              </a:rPr>
              <a:t> </a:t>
            </a:r>
            <a:r>
              <a:rPr lang="it-IT" b="1" dirty="0" smtClean="0">
                <a:ea typeface="Calibri" panose="020F0502020204030204" pitchFamily="34" charset="0"/>
              </a:rPr>
              <a:t>pericolosità criminale -</a:t>
            </a:r>
            <a:r>
              <a:rPr lang="it-IT" dirty="0" smtClean="0">
                <a:ea typeface="Calibri" panose="020F0502020204030204" pitchFamily="34" charset="0"/>
              </a:rPr>
              <a:t> </a:t>
            </a:r>
            <a:r>
              <a:rPr lang="it-IT" dirty="0">
                <a:ea typeface="Calibri" panose="020F0502020204030204" pitchFamily="34" charset="0"/>
              </a:rPr>
              <a:t>pericolosità effettiva, </a:t>
            </a:r>
            <a:endParaRPr lang="it-IT" dirty="0" smtClean="0">
              <a:ea typeface="Calibri" panose="020F0502020204030204" pitchFamily="34" charset="0"/>
            </a:endParaRPr>
          </a:p>
          <a:p>
            <a:pPr>
              <a:lnSpc>
                <a:spcPct val="107000"/>
              </a:lnSpc>
              <a:spcAft>
                <a:spcPts val="800"/>
              </a:spcAft>
            </a:pPr>
            <a:r>
              <a:rPr lang="it-IT" dirty="0" smtClean="0"/>
              <a:t>giustizia </a:t>
            </a:r>
            <a:r>
              <a:rPr lang="it-IT" dirty="0"/>
              <a:t>penale (post </a:t>
            </a:r>
            <a:r>
              <a:rPr lang="it-IT" dirty="0" err="1" smtClean="0"/>
              <a:t>delictum</a:t>
            </a:r>
            <a:r>
              <a:rPr lang="it-IT" dirty="0" smtClean="0"/>
              <a:t>)</a:t>
            </a:r>
            <a:endParaRPr lang="it-IT" dirty="0"/>
          </a:p>
        </p:txBody>
      </p:sp>
    </p:spTree>
    <p:extLst>
      <p:ext uri="{BB962C8B-B14F-4D97-AF65-F5344CB8AC3E}">
        <p14:creationId xmlns:p14="http://schemas.microsoft.com/office/powerpoint/2010/main" val="2753773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67544" y="908720"/>
            <a:ext cx="8352928" cy="4761625"/>
          </a:xfrm>
          <a:prstGeom prst="rect">
            <a:avLst/>
          </a:prstGeom>
        </p:spPr>
        <p:txBody>
          <a:bodyPr wrap="square">
            <a:spAutoFit/>
          </a:bodyPr>
          <a:lstStyle/>
          <a:p>
            <a:pPr>
              <a:lnSpc>
                <a:spcPct val="107000"/>
              </a:lnSpc>
              <a:spcAft>
                <a:spcPts val="800"/>
              </a:spcAft>
            </a:pPr>
            <a:r>
              <a:rPr lang="it-IT" sz="2000" b="1" dirty="0">
                <a:latin typeface="+mj-lt"/>
                <a:ea typeface="Calibri" panose="020F0502020204030204" pitchFamily="34" charset="0"/>
                <a:cs typeface="Times New Roman" panose="02020603050405020304" pitchFamily="18" charset="0"/>
              </a:rPr>
              <a:t>Raffaele  Garofalo </a:t>
            </a:r>
          </a:p>
          <a:p>
            <a:pPr>
              <a:lnSpc>
                <a:spcPct val="107000"/>
              </a:lnSpc>
              <a:spcAft>
                <a:spcPts val="800"/>
              </a:spcAft>
            </a:pPr>
            <a:r>
              <a:rPr lang="it-IT" sz="2000" dirty="0">
                <a:latin typeface="+mj-lt"/>
                <a:ea typeface="Calibri" panose="020F0502020204030204" pitchFamily="34" charset="0"/>
                <a:cs typeface="Times New Roman" panose="02020603050405020304" pitchFamily="18" charset="0"/>
              </a:rPr>
              <a:t>indagini antropologiche </a:t>
            </a:r>
            <a:r>
              <a:rPr lang="it-IT" sz="2000" dirty="0" smtClean="0">
                <a:latin typeface="+mj-lt"/>
                <a:ea typeface="Calibri" panose="020F0502020204030204" pitchFamily="34" charset="0"/>
                <a:cs typeface="Times New Roman" panose="02020603050405020304" pitchFamily="18" charset="0"/>
              </a:rPr>
              <a:t>dirette a </a:t>
            </a:r>
            <a:r>
              <a:rPr lang="it-IT" sz="2000" dirty="0">
                <a:latin typeface="+mj-lt"/>
                <a:ea typeface="Calibri" panose="020F0502020204030204" pitchFamily="34" charset="0"/>
                <a:cs typeface="Times New Roman" panose="02020603050405020304" pitchFamily="18" charset="0"/>
              </a:rPr>
              <a:t>dimostrare l’esistenza di anomalie </a:t>
            </a:r>
            <a:r>
              <a:rPr lang="it-IT" sz="2000" dirty="0" smtClean="0">
                <a:latin typeface="+mj-lt"/>
                <a:ea typeface="Calibri" panose="020F0502020204030204" pitchFamily="34" charset="0"/>
                <a:cs typeface="Times New Roman" panose="02020603050405020304" pitchFamily="18" charset="0"/>
              </a:rPr>
              <a:t>fisiche </a:t>
            </a:r>
            <a:r>
              <a:rPr lang="it-IT" sz="2000" dirty="0">
                <a:latin typeface="+mj-lt"/>
                <a:ea typeface="Calibri" panose="020F0502020204030204" pitchFamily="34" charset="0"/>
                <a:cs typeface="Times New Roman" panose="02020603050405020304" pitchFamily="18" charset="0"/>
              </a:rPr>
              <a:t>del </a:t>
            </a:r>
            <a:r>
              <a:rPr lang="it-IT" sz="2000" dirty="0" smtClean="0">
                <a:latin typeface="+mj-lt"/>
                <a:ea typeface="Calibri" panose="020F0502020204030204" pitchFamily="34" charset="0"/>
                <a:cs typeface="Times New Roman" panose="02020603050405020304" pitchFamily="18" charset="0"/>
              </a:rPr>
              <a:t>cervello  </a:t>
            </a:r>
            <a:r>
              <a:rPr lang="it-IT" sz="2000" dirty="0">
                <a:latin typeface="+mj-lt"/>
                <a:ea typeface="Calibri" panose="020F0502020204030204" pitchFamily="34" charset="0"/>
                <a:cs typeface="Times New Roman" panose="02020603050405020304" pitchFamily="18" charset="0"/>
              </a:rPr>
              <a:t>negli autori di </a:t>
            </a:r>
            <a:r>
              <a:rPr lang="it-IT" sz="2000" dirty="0" smtClean="0">
                <a:latin typeface="+mj-lt"/>
                <a:ea typeface="Calibri" panose="020F0502020204030204" pitchFamily="34" charset="0"/>
                <a:cs typeface="Times New Roman" panose="02020603050405020304" pitchFamily="18" charset="0"/>
              </a:rPr>
              <a:t>delitti, i  </a:t>
            </a:r>
            <a:r>
              <a:rPr lang="it-IT" sz="2000" dirty="0">
                <a:latin typeface="+mj-lt"/>
                <a:ea typeface="Calibri" panose="020F0502020204030204" pitchFamily="34" charset="0"/>
                <a:cs typeface="Times New Roman" panose="02020603050405020304" pitchFamily="18" charset="0"/>
              </a:rPr>
              <a:t>delinquenti sono caratterizzati da anomalia </a:t>
            </a:r>
            <a:r>
              <a:rPr lang="it-IT" sz="2000" dirty="0" smtClean="0">
                <a:latin typeface="+mj-lt"/>
                <a:ea typeface="Calibri" panose="020F0502020204030204" pitchFamily="34" charset="0"/>
                <a:cs typeface="Times New Roman" panose="02020603050405020304" pitchFamily="18" charset="0"/>
              </a:rPr>
              <a:t>psichica che li colloca  </a:t>
            </a:r>
            <a:r>
              <a:rPr lang="it-IT" sz="2000" dirty="0">
                <a:latin typeface="+mj-lt"/>
                <a:ea typeface="Calibri" panose="020F0502020204030204" pitchFamily="34" charset="0"/>
                <a:cs typeface="Times New Roman" panose="02020603050405020304" pitchFamily="18" charset="0"/>
              </a:rPr>
              <a:t>in uno stato d’inferiorità rispetto alla razza a cui appartengono</a:t>
            </a:r>
            <a:r>
              <a:rPr lang="it-IT" sz="2000" dirty="0" smtClean="0">
                <a:latin typeface="+mj-lt"/>
                <a:ea typeface="Calibri" panose="020F0502020204030204" pitchFamily="34" charset="0"/>
                <a:cs typeface="Times New Roman" panose="02020603050405020304" pitchFamily="18" charset="0"/>
              </a:rPr>
              <a:t>,( definito stato di «degenerazione”) presente in autori </a:t>
            </a:r>
            <a:r>
              <a:rPr lang="it-IT" sz="2000" dirty="0">
                <a:latin typeface="+mj-lt"/>
                <a:ea typeface="Calibri" panose="020F0502020204030204" pitchFamily="34" charset="0"/>
                <a:cs typeface="Times New Roman" panose="02020603050405020304" pitchFamily="18" charset="0"/>
              </a:rPr>
              <a:t>di reati </a:t>
            </a:r>
            <a:r>
              <a:rPr lang="it-IT" sz="2000" dirty="0" smtClean="0">
                <a:latin typeface="+mj-lt"/>
                <a:ea typeface="Calibri" panose="020F0502020204030204" pitchFamily="34" charset="0"/>
                <a:cs typeface="Times New Roman" panose="02020603050405020304" pitchFamily="18" charset="0"/>
              </a:rPr>
              <a:t>ad  </a:t>
            </a:r>
            <a:r>
              <a:rPr lang="it-IT" sz="2000" dirty="0">
                <a:latin typeface="+mj-lt"/>
                <a:ea typeface="Calibri" panose="020F0502020204030204" pitchFamily="34" charset="0"/>
                <a:cs typeface="Times New Roman" panose="02020603050405020304" pitchFamily="18" charset="0"/>
              </a:rPr>
              <a:t>alto grado di criminalità;</a:t>
            </a:r>
          </a:p>
          <a:p>
            <a:pPr>
              <a:lnSpc>
                <a:spcPct val="107000"/>
              </a:lnSpc>
              <a:spcAft>
                <a:spcPts val="800"/>
              </a:spcAft>
            </a:pPr>
            <a:r>
              <a:rPr lang="it-IT" sz="2000" dirty="0" smtClean="0">
                <a:latin typeface="+mj-lt"/>
                <a:ea typeface="Calibri" panose="020F0502020204030204" pitchFamily="34" charset="0"/>
                <a:cs typeface="Times New Roman" panose="02020603050405020304" pitchFamily="18" charset="0"/>
              </a:rPr>
              <a:t>Gli autori </a:t>
            </a:r>
            <a:r>
              <a:rPr lang="it-IT" sz="2000" dirty="0" smtClean="0">
                <a:latin typeface="+mj-lt"/>
                <a:ea typeface="Calibri" panose="020F0502020204030204" pitchFamily="34" charset="0"/>
                <a:cs typeface="Times New Roman" panose="02020603050405020304" pitchFamily="18" charset="0"/>
              </a:rPr>
              <a:t> </a:t>
            </a:r>
            <a:r>
              <a:rPr lang="it-IT" sz="2000" dirty="0">
                <a:latin typeface="+mj-lt"/>
                <a:ea typeface="Calibri" panose="020F0502020204030204" pitchFamily="34" charset="0"/>
                <a:cs typeface="Times New Roman" panose="02020603050405020304" pitchFamily="18" charset="0"/>
              </a:rPr>
              <a:t>meno malvagi presentano  comunque anomalie psichiche, ma meno evidenti </a:t>
            </a:r>
            <a:r>
              <a:rPr lang="it-IT" sz="2000" dirty="0" smtClean="0">
                <a:latin typeface="+mj-lt"/>
                <a:ea typeface="Calibri" panose="020F0502020204030204" pitchFamily="34" charset="0"/>
                <a:cs typeface="Times New Roman" panose="02020603050405020304" pitchFamily="18" charset="0"/>
              </a:rPr>
              <a:t> in quanto più vicini  </a:t>
            </a:r>
            <a:r>
              <a:rPr lang="it-IT" sz="2000" dirty="0">
                <a:latin typeface="+mj-lt"/>
                <a:ea typeface="Calibri" panose="020F0502020204030204" pitchFamily="34" charset="0"/>
                <a:cs typeface="Times New Roman" panose="02020603050405020304" pitchFamily="18" charset="0"/>
              </a:rPr>
              <a:t>allo “stato normale”</a:t>
            </a:r>
          </a:p>
          <a:p>
            <a:pPr>
              <a:lnSpc>
                <a:spcPct val="107000"/>
              </a:lnSpc>
              <a:spcAft>
                <a:spcPts val="800"/>
              </a:spcAft>
            </a:pPr>
            <a:r>
              <a:rPr lang="it-IT" sz="2000" dirty="0" smtClean="0">
                <a:latin typeface="+mj-lt"/>
                <a:ea typeface="Calibri" panose="020F0502020204030204" pitchFamily="34" charset="0"/>
                <a:cs typeface="Times New Roman" panose="02020603050405020304" pitchFamily="18" charset="0"/>
              </a:rPr>
              <a:t>L’</a:t>
            </a:r>
            <a:r>
              <a:rPr lang="it-IT" sz="2000" dirty="0" smtClean="0">
                <a:latin typeface="+mj-lt"/>
                <a:ea typeface="Calibri" panose="020F0502020204030204" pitchFamily="34" charset="0"/>
                <a:cs typeface="Times New Roman" panose="02020603050405020304" pitchFamily="18" charset="0"/>
              </a:rPr>
              <a:t> </a:t>
            </a:r>
            <a:r>
              <a:rPr lang="it-IT" sz="2000" dirty="0">
                <a:latin typeface="+mj-lt"/>
                <a:ea typeface="Calibri" panose="020F0502020204030204" pitchFamily="34" charset="0"/>
                <a:cs typeface="Times New Roman" panose="02020603050405020304" pitchFamily="18" charset="0"/>
              </a:rPr>
              <a:t>assassino, ritenuto “delinquente tipico”, </a:t>
            </a:r>
            <a:r>
              <a:rPr lang="it-IT" sz="2000" dirty="0" smtClean="0">
                <a:latin typeface="+mj-lt"/>
                <a:ea typeface="Calibri" panose="020F0502020204030204" pitchFamily="34" charset="0"/>
                <a:cs typeface="Times New Roman" panose="02020603050405020304" pitchFamily="18" charset="0"/>
              </a:rPr>
              <a:t>è caratterizzato </a:t>
            </a:r>
            <a:r>
              <a:rPr lang="it-IT" sz="2000" dirty="0">
                <a:latin typeface="+mj-lt"/>
                <a:ea typeface="Calibri" panose="020F0502020204030204" pitchFamily="34" charset="0"/>
                <a:cs typeface="Times New Roman" panose="02020603050405020304" pitchFamily="18" charset="0"/>
              </a:rPr>
              <a:t>dalla </a:t>
            </a:r>
            <a:r>
              <a:rPr lang="it-IT" sz="2000" dirty="0" smtClean="0">
                <a:latin typeface="+mj-lt"/>
                <a:ea typeface="Calibri" panose="020F0502020204030204" pitchFamily="34" charset="0"/>
                <a:cs typeface="Times New Roman" panose="02020603050405020304" pitchFamily="18" charset="0"/>
              </a:rPr>
              <a:t>mancanza di sentimenti </a:t>
            </a:r>
            <a:r>
              <a:rPr lang="it-IT" sz="2000" dirty="0" smtClean="0">
                <a:latin typeface="+mj-lt"/>
                <a:ea typeface="Calibri" panose="020F0502020204030204" pitchFamily="34" charset="0"/>
                <a:cs typeface="Times New Roman" panose="02020603050405020304" pitchFamily="18" charset="0"/>
              </a:rPr>
              <a:t>di  </a:t>
            </a:r>
            <a:r>
              <a:rPr lang="it-IT" sz="2000" dirty="0" err="1" smtClean="0">
                <a:latin typeface="+mj-lt"/>
                <a:ea typeface="Calibri" panose="020F0502020204030204" pitchFamily="34" charset="0"/>
                <a:cs typeface="Times New Roman" panose="02020603050405020304" pitchFamily="18" charset="0"/>
              </a:rPr>
              <a:t>altruità</a:t>
            </a:r>
            <a:r>
              <a:rPr lang="it-IT" sz="2000" dirty="0">
                <a:latin typeface="+mj-lt"/>
                <a:ea typeface="Calibri" panose="020F0502020204030204" pitchFamily="34" charset="0"/>
                <a:cs typeface="Times New Roman" panose="02020603050405020304" pitchFamily="18" charset="0"/>
              </a:rPr>
              <a:t>; </a:t>
            </a:r>
            <a:r>
              <a:rPr lang="it-IT" sz="2000" dirty="0" smtClean="0">
                <a:latin typeface="+mj-lt"/>
                <a:ea typeface="Calibri" panose="020F0502020204030204" pitchFamily="34" charset="0"/>
                <a:cs typeface="Times New Roman" panose="02020603050405020304" pitchFamily="18" charset="0"/>
              </a:rPr>
              <a:t>caratteristiche fisiche: arcate e </a:t>
            </a:r>
            <a:r>
              <a:rPr lang="it-IT" sz="2000" dirty="0">
                <a:latin typeface="+mj-lt"/>
                <a:ea typeface="Calibri" panose="020F0502020204030204" pitchFamily="34" charset="0"/>
                <a:cs typeface="Times New Roman" panose="02020603050405020304" pitchFamily="18" charset="0"/>
              </a:rPr>
              <a:t>zigomi sporgenti, </a:t>
            </a:r>
            <a:r>
              <a:rPr lang="it-IT" sz="2000" dirty="0" smtClean="0">
                <a:latin typeface="+mj-lt"/>
                <a:ea typeface="Calibri" panose="020F0502020204030204" pitchFamily="34" charset="0"/>
                <a:cs typeface="Times New Roman" panose="02020603050405020304" pitchFamily="18" charset="0"/>
              </a:rPr>
              <a:t> </a:t>
            </a:r>
            <a:r>
              <a:rPr lang="it-IT" sz="2000" dirty="0">
                <a:latin typeface="+mj-lt"/>
                <a:ea typeface="Calibri" panose="020F0502020204030204" pitchFamily="34" charset="0"/>
                <a:cs typeface="Times New Roman" panose="02020603050405020304" pitchFamily="18" charset="0"/>
              </a:rPr>
              <a:t>larghezza </a:t>
            </a:r>
            <a:r>
              <a:rPr lang="it-IT" sz="2000" dirty="0" smtClean="0">
                <a:latin typeface="+mj-lt"/>
                <a:ea typeface="Calibri" panose="020F0502020204030204" pitchFamily="34" charset="0"/>
                <a:cs typeface="Times New Roman" panose="02020603050405020304" pitchFamily="18" charset="0"/>
              </a:rPr>
              <a:t>bizigomatica, </a:t>
            </a:r>
            <a:r>
              <a:rPr lang="it-IT" sz="2000" dirty="0">
                <a:latin typeface="+mj-lt"/>
                <a:ea typeface="Calibri" panose="020F0502020204030204" pitchFamily="34" charset="0"/>
                <a:cs typeface="Times New Roman" panose="02020603050405020304" pitchFamily="18" charset="0"/>
              </a:rPr>
              <a:t>lunghezza sproporzionata </a:t>
            </a:r>
            <a:r>
              <a:rPr lang="it-IT" sz="2000" dirty="0" smtClean="0">
                <a:latin typeface="+mj-lt"/>
                <a:ea typeface="Calibri" panose="020F0502020204030204" pitchFamily="34" charset="0"/>
                <a:cs typeface="Times New Roman" panose="02020603050405020304" pitchFamily="18" charset="0"/>
              </a:rPr>
              <a:t>del volto rispetto al cranio.</a:t>
            </a:r>
          </a:p>
          <a:p>
            <a:pPr>
              <a:lnSpc>
                <a:spcPct val="107000"/>
              </a:lnSpc>
              <a:spcAft>
                <a:spcPts val="800"/>
              </a:spcAft>
            </a:pPr>
            <a:r>
              <a:rPr lang="it-IT" sz="2000" dirty="0" smtClean="0">
                <a:latin typeface="+mj-lt"/>
                <a:ea typeface="Calibri" panose="020F0502020204030204" pitchFamily="34" charset="0"/>
                <a:cs typeface="Times New Roman" panose="02020603050405020304" pitchFamily="18" charset="0"/>
              </a:rPr>
              <a:t>Secondo Garofalo </a:t>
            </a:r>
            <a:r>
              <a:rPr lang="it-IT" sz="2000" dirty="0" smtClean="0">
                <a:latin typeface="+mj-lt"/>
                <a:ea typeface="Calibri" panose="020F0502020204030204" pitchFamily="34" charset="0"/>
                <a:cs typeface="Times New Roman" panose="02020603050405020304" pitchFamily="18" charset="0"/>
              </a:rPr>
              <a:t> l’autore di reato  presenta  degenerazione morale che può avere  </a:t>
            </a:r>
            <a:r>
              <a:rPr lang="it-IT" sz="2000" dirty="0">
                <a:latin typeface="+mj-lt"/>
                <a:ea typeface="Calibri" panose="020F0502020204030204" pitchFamily="34" charset="0"/>
                <a:cs typeface="Times New Roman" panose="02020603050405020304" pitchFamily="18" charset="0"/>
              </a:rPr>
              <a:t>segni fisici </a:t>
            </a:r>
            <a:r>
              <a:rPr lang="it-IT" sz="2000" dirty="0" smtClean="0">
                <a:latin typeface="+mj-lt"/>
                <a:ea typeface="Calibri" panose="020F0502020204030204" pitchFamily="34" charset="0"/>
                <a:cs typeface="Times New Roman" panose="02020603050405020304" pitchFamily="18" charset="0"/>
              </a:rPr>
              <a:t>esterni </a:t>
            </a:r>
            <a:endParaRPr lang="it-IT" sz="20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9511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27584" y="836712"/>
            <a:ext cx="7128792" cy="3965766"/>
          </a:xfrm>
          <a:prstGeom prst="rect">
            <a:avLst/>
          </a:prstGeom>
        </p:spPr>
        <p:txBody>
          <a:bodyPr wrap="square">
            <a:spAutoFit/>
          </a:bodyPr>
          <a:lstStyle/>
          <a:p>
            <a:pPr>
              <a:lnSpc>
                <a:spcPct val="107000"/>
              </a:lnSpc>
              <a:spcAft>
                <a:spcPts val="800"/>
              </a:spcAft>
            </a:pPr>
            <a:r>
              <a:rPr lang="it-IT" b="1" dirty="0" smtClean="0">
                <a:ea typeface="Calibri" panose="020F0502020204030204" pitchFamily="34" charset="0"/>
                <a:cs typeface="Times New Roman" panose="02020603050405020304" pitchFamily="18" charset="0"/>
              </a:rPr>
              <a:t>Tipologie criminali </a:t>
            </a:r>
            <a:r>
              <a:rPr lang="it-IT" dirty="0" smtClean="0">
                <a:ea typeface="Calibri" panose="020F0502020204030204" pitchFamily="34" charset="0"/>
                <a:cs typeface="Times New Roman" panose="02020603050405020304" pitchFamily="18" charset="0"/>
              </a:rPr>
              <a:t>di Garofalo: i </a:t>
            </a:r>
            <a:r>
              <a:rPr lang="it-IT" dirty="0">
                <a:ea typeface="Calibri" panose="020F0502020204030204" pitchFamily="34" charset="0"/>
                <a:cs typeface="Times New Roman" panose="02020603050405020304" pitchFamily="18" charset="0"/>
              </a:rPr>
              <a:t>caratteri fisici anomali </a:t>
            </a:r>
            <a:r>
              <a:rPr lang="it-IT" dirty="0" smtClean="0">
                <a:ea typeface="Calibri" panose="020F0502020204030204" pitchFamily="34" charset="0"/>
                <a:cs typeface="Times New Roman" panose="02020603050405020304" pitchFamily="18" charset="0"/>
              </a:rPr>
              <a:t>presenti </a:t>
            </a:r>
            <a:r>
              <a:rPr lang="it-IT" dirty="0">
                <a:ea typeface="Calibri" panose="020F0502020204030204" pitchFamily="34" charset="0"/>
                <a:cs typeface="Times New Roman" panose="02020603050405020304" pitchFamily="18" charset="0"/>
              </a:rPr>
              <a:t>nei delinquenti </a:t>
            </a:r>
            <a:r>
              <a:rPr lang="it-IT" dirty="0" smtClean="0">
                <a:ea typeface="Calibri" panose="020F0502020204030204" pitchFamily="34" charset="0"/>
                <a:cs typeface="Times New Roman" panose="02020603050405020304" pitchFamily="18" charset="0"/>
              </a:rPr>
              <a:t>sono </a:t>
            </a:r>
            <a:r>
              <a:rPr lang="it-IT" dirty="0">
                <a:ea typeface="Calibri" panose="020F0502020204030204" pitchFamily="34" charset="0"/>
                <a:cs typeface="Times New Roman" panose="02020603050405020304" pitchFamily="18" charset="0"/>
              </a:rPr>
              <a:t>differenti a seconda </a:t>
            </a:r>
            <a:r>
              <a:rPr lang="it-IT" dirty="0" smtClean="0">
                <a:ea typeface="Calibri" panose="020F0502020204030204" pitchFamily="34" charset="0"/>
                <a:cs typeface="Times New Roman" panose="02020603050405020304" pitchFamily="18" charset="0"/>
              </a:rPr>
              <a:t>dei tipi di criminali così che sono distinguibili.</a:t>
            </a:r>
            <a:endParaRPr lang="it-IT" dirty="0">
              <a:latin typeface="Calibri" panose="020F0502020204030204" pitchFamily="34" charset="0"/>
              <a:ea typeface="Calibri" panose="020F0502020204030204" pitchFamily="34" charset="0"/>
              <a:cs typeface="Times New Roman" panose="02020603050405020304" pitchFamily="18" charset="0"/>
            </a:endParaRPr>
          </a:p>
          <a:p>
            <a:r>
              <a:rPr lang="it-IT" dirty="0" smtClean="0">
                <a:ea typeface="Calibri" panose="020F0502020204030204" pitchFamily="34" charset="0"/>
              </a:rPr>
              <a:t>Il </a:t>
            </a:r>
            <a:r>
              <a:rPr lang="it-IT" dirty="0" smtClean="0">
                <a:ea typeface="Calibri" panose="020F0502020204030204" pitchFamily="34" charset="0"/>
              </a:rPr>
              <a:t> </a:t>
            </a:r>
            <a:r>
              <a:rPr lang="it-IT" b="1" dirty="0" smtClean="0">
                <a:ea typeface="Calibri" panose="020F0502020204030204" pitchFamily="34" charset="0"/>
              </a:rPr>
              <a:t>pazzo</a:t>
            </a:r>
            <a:r>
              <a:rPr lang="it-IT" dirty="0" smtClean="0">
                <a:ea typeface="Calibri" panose="020F0502020204030204" pitchFamily="34" charset="0"/>
              </a:rPr>
              <a:t>: l</a:t>
            </a:r>
            <a:r>
              <a:rPr lang="it-IT" dirty="0" smtClean="0">
                <a:ea typeface="Calibri" panose="020F0502020204030204" pitchFamily="34" charset="0"/>
              </a:rPr>
              <a:t>a </a:t>
            </a:r>
            <a:r>
              <a:rPr lang="it-IT" dirty="0">
                <a:ea typeface="Calibri" panose="020F0502020204030204" pitchFamily="34" charset="0"/>
              </a:rPr>
              <a:t>commissione </a:t>
            </a:r>
            <a:r>
              <a:rPr lang="it-IT" dirty="0" smtClean="0">
                <a:ea typeface="Calibri" panose="020F0502020204030204" pitchFamily="34" charset="0"/>
              </a:rPr>
              <a:t>del delitto </a:t>
            </a:r>
            <a:r>
              <a:rPr lang="it-IT" dirty="0">
                <a:ea typeface="Calibri" panose="020F0502020204030204" pitchFamily="34" charset="0"/>
              </a:rPr>
              <a:t> </a:t>
            </a:r>
            <a:r>
              <a:rPr lang="it-IT" dirty="0" smtClean="0">
                <a:ea typeface="Calibri" panose="020F0502020204030204" pitchFamily="34" charset="0"/>
              </a:rPr>
              <a:t>è riconducibile ad un </a:t>
            </a:r>
            <a:r>
              <a:rPr lang="it-IT" dirty="0" smtClean="0">
                <a:ea typeface="Calibri" panose="020F0502020204030204" pitchFamily="34" charset="0"/>
              </a:rPr>
              <a:t> </a:t>
            </a:r>
            <a:r>
              <a:rPr lang="it-IT" dirty="0">
                <a:ea typeface="Calibri" panose="020F0502020204030204" pitchFamily="34" charset="0"/>
              </a:rPr>
              <a:t>eccitamento interno non </a:t>
            </a:r>
            <a:r>
              <a:rPr lang="it-IT" dirty="0" smtClean="0">
                <a:ea typeface="Calibri" panose="020F0502020204030204" pitchFamily="34" charset="0"/>
              </a:rPr>
              <a:t>rinvenibile da  stimoli provenienti  dell’ambiente.</a:t>
            </a:r>
          </a:p>
          <a:p>
            <a:r>
              <a:rPr lang="it-IT" dirty="0" smtClean="0">
                <a:ea typeface="Calibri" panose="020F0502020204030204" pitchFamily="34" charset="0"/>
              </a:rPr>
              <a:t>Il </a:t>
            </a:r>
            <a:r>
              <a:rPr lang="it-IT" b="1" dirty="0" smtClean="0">
                <a:ea typeface="Calibri" panose="020F0502020204030204" pitchFamily="34" charset="0"/>
              </a:rPr>
              <a:t>delinquente:</a:t>
            </a:r>
            <a:r>
              <a:rPr lang="it-IT" dirty="0" smtClean="0">
                <a:ea typeface="Calibri" panose="020F0502020204030204" pitchFamily="34" charset="0"/>
              </a:rPr>
              <a:t> l’azione criminale deriva  dagli stessi  </a:t>
            </a:r>
            <a:r>
              <a:rPr lang="it-IT" dirty="0">
                <a:ea typeface="Calibri" panose="020F0502020204030204" pitchFamily="34" charset="0"/>
              </a:rPr>
              <a:t>impulsi che </a:t>
            </a:r>
            <a:r>
              <a:rPr lang="it-IT" dirty="0" smtClean="0">
                <a:ea typeface="Calibri" panose="020F0502020204030204" pitchFamily="34" charset="0"/>
              </a:rPr>
              <a:t>si ritrovano negli </a:t>
            </a:r>
            <a:r>
              <a:rPr lang="it-IT" dirty="0">
                <a:ea typeface="Calibri" panose="020F0502020204030204" pitchFamily="34" charset="0"/>
              </a:rPr>
              <a:t>uomini </a:t>
            </a:r>
            <a:r>
              <a:rPr lang="it-IT" dirty="0" smtClean="0">
                <a:ea typeface="Calibri" panose="020F0502020204030204" pitchFamily="34" charset="0"/>
              </a:rPr>
              <a:t>normali;  </a:t>
            </a:r>
            <a:r>
              <a:rPr lang="it-IT" dirty="0">
                <a:ea typeface="Calibri" panose="020F0502020204030204" pitchFamily="34" charset="0"/>
              </a:rPr>
              <a:t>nei delinquenti non </a:t>
            </a:r>
            <a:r>
              <a:rPr lang="it-IT" dirty="0" smtClean="0">
                <a:ea typeface="Calibri" panose="020F0502020204030204" pitchFamily="34" charset="0"/>
              </a:rPr>
              <a:t>si presentano le  </a:t>
            </a:r>
            <a:r>
              <a:rPr lang="it-IT" dirty="0">
                <a:ea typeface="Calibri" panose="020F0502020204030204" pitchFamily="34" charset="0"/>
              </a:rPr>
              <a:t>inibizione </a:t>
            </a:r>
            <a:r>
              <a:rPr lang="it-IT" dirty="0" smtClean="0">
                <a:ea typeface="Calibri" panose="020F0502020204030204" pitchFamily="34" charset="0"/>
              </a:rPr>
              <a:t>per l’assenza del </a:t>
            </a:r>
            <a:r>
              <a:rPr lang="it-IT" b="1" dirty="0" smtClean="0">
                <a:ea typeface="Calibri" panose="020F0502020204030204" pitchFamily="34" charset="0"/>
              </a:rPr>
              <a:t>senso </a:t>
            </a:r>
            <a:r>
              <a:rPr lang="it-IT" b="1" dirty="0">
                <a:ea typeface="Calibri" panose="020F0502020204030204" pitchFamily="34" charset="0"/>
              </a:rPr>
              <a:t>morale</a:t>
            </a:r>
            <a:r>
              <a:rPr lang="it-IT" dirty="0">
                <a:ea typeface="Calibri" panose="020F0502020204030204" pitchFamily="34" charset="0"/>
              </a:rPr>
              <a:t> che caratterizza </a:t>
            </a:r>
            <a:r>
              <a:rPr lang="it-IT" dirty="0" smtClean="0">
                <a:ea typeface="Calibri" panose="020F0502020204030204" pitchFamily="34" charset="0"/>
              </a:rPr>
              <a:t>l’uomo </a:t>
            </a:r>
            <a:r>
              <a:rPr lang="it-IT" dirty="0">
                <a:ea typeface="Calibri" panose="020F0502020204030204" pitchFamily="34" charset="0"/>
              </a:rPr>
              <a:t>normale</a:t>
            </a:r>
            <a:endParaRPr lang="it-IT" dirty="0"/>
          </a:p>
        </p:txBody>
      </p:sp>
    </p:spTree>
    <p:extLst>
      <p:ext uri="{BB962C8B-B14F-4D97-AF65-F5344CB8AC3E}">
        <p14:creationId xmlns:p14="http://schemas.microsoft.com/office/powerpoint/2010/main" val="13061095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79512" y="116632"/>
            <a:ext cx="8784976" cy="3627275"/>
          </a:xfrm>
          <a:prstGeom prst="rect">
            <a:avLst/>
          </a:prstGeom>
        </p:spPr>
        <p:txBody>
          <a:bodyPr wrap="square">
            <a:spAutoFit/>
          </a:bodyPr>
          <a:lstStyle/>
          <a:p>
            <a:pPr>
              <a:lnSpc>
                <a:spcPct val="107000"/>
              </a:lnSpc>
              <a:spcAft>
                <a:spcPts val="800"/>
              </a:spcAft>
            </a:pPr>
            <a:r>
              <a:rPr lang="it-IT" sz="2800" b="1" dirty="0">
                <a:ea typeface="Calibri" panose="020F0502020204030204" pitchFamily="34" charset="0"/>
                <a:cs typeface="Times New Roman" panose="02020603050405020304" pitchFamily="18" charset="0"/>
              </a:rPr>
              <a:t>i pazzi </a:t>
            </a:r>
            <a:r>
              <a:rPr lang="it-IT" sz="2800" dirty="0" smtClean="0">
                <a:ea typeface="Calibri" panose="020F0502020204030204" pitchFamily="34" charset="0"/>
                <a:cs typeface="Times New Roman" panose="02020603050405020304" pitchFamily="18" charset="0"/>
              </a:rPr>
              <a:t>agiscono </a:t>
            </a:r>
            <a:r>
              <a:rPr lang="it-IT" sz="2800" dirty="0" smtClean="0">
                <a:ea typeface="Calibri" panose="020F0502020204030204" pitchFamily="34" charset="0"/>
                <a:cs typeface="Times New Roman" panose="02020603050405020304" pitchFamily="18" charset="0"/>
              </a:rPr>
              <a:t>senza </a:t>
            </a:r>
            <a:r>
              <a:rPr lang="it-IT" sz="2800" dirty="0">
                <a:ea typeface="Calibri" panose="020F0502020204030204" pitchFamily="34" charset="0"/>
                <a:cs typeface="Times New Roman" panose="02020603050405020304" pitchFamily="18" charset="0"/>
              </a:rPr>
              <a:t>una reale </a:t>
            </a:r>
            <a:r>
              <a:rPr lang="it-IT" sz="2800" dirty="0" smtClean="0">
                <a:ea typeface="Calibri" panose="020F0502020204030204" pitchFamily="34" charset="0"/>
                <a:cs typeface="Times New Roman" panose="02020603050405020304" pitchFamily="18" charset="0"/>
              </a:rPr>
              <a:t>causa esterna</a:t>
            </a:r>
          </a:p>
          <a:p>
            <a:pPr>
              <a:lnSpc>
                <a:spcPct val="107000"/>
              </a:lnSpc>
              <a:spcAft>
                <a:spcPts val="800"/>
              </a:spcAft>
            </a:pPr>
            <a:r>
              <a:rPr lang="it-IT" sz="2800" dirty="0" smtClean="0">
                <a:ea typeface="Calibri" panose="020F0502020204030204" pitchFamily="34" charset="0"/>
                <a:cs typeface="Times New Roman" panose="02020603050405020304" pitchFamily="18" charset="0"/>
              </a:rPr>
              <a:t> </a:t>
            </a:r>
            <a:r>
              <a:rPr lang="it-IT" sz="2800" dirty="0">
                <a:ea typeface="Calibri" panose="020F0502020204030204" pitchFamily="34" charset="0"/>
                <a:cs typeface="Times New Roman" panose="02020603050405020304" pitchFamily="18" charset="0"/>
              </a:rPr>
              <a:t>mancanza di senso morale </a:t>
            </a:r>
            <a:endParaRPr lang="it-IT" sz="2800" dirty="0" smtClean="0">
              <a:ea typeface="Calibri" panose="020F0502020204030204" pitchFamily="34" charset="0"/>
              <a:cs typeface="Times New Roman" panose="02020603050405020304" pitchFamily="18" charset="0"/>
            </a:endParaRPr>
          </a:p>
          <a:p>
            <a:pPr>
              <a:lnSpc>
                <a:spcPct val="107000"/>
              </a:lnSpc>
              <a:spcAft>
                <a:spcPts val="800"/>
              </a:spcAft>
            </a:pPr>
            <a:r>
              <a:rPr lang="it-IT" sz="2800" dirty="0" smtClean="0">
                <a:ea typeface="Calibri" panose="020F0502020204030204" pitchFamily="34" charset="0"/>
                <a:cs typeface="Times New Roman" panose="02020603050405020304" pitchFamily="18" charset="0"/>
              </a:rPr>
              <a:t>sia </a:t>
            </a:r>
            <a:r>
              <a:rPr lang="it-IT" sz="2800" dirty="0">
                <a:ea typeface="Calibri" panose="020F0502020204030204" pitchFamily="34" charset="0"/>
                <a:cs typeface="Times New Roman" panose="02020603050405020304" pitchFamily="18" charset="0"/>
              </a:rPr>
              <a:t>nell’uomo primitivo che nel delinquente </a:t>
            </a:r>
            <a:r>
              <a:rPr lang="it-IT" sz="2800" dirty="0" smtClean="0">
                <a:ea typeface="Calibri" panose="020F0502020204030204" pitchFamily="34" charset="0"/>
                <a:cs typeface="Times New Roman" panose="02020603050405020304" pitchFamily="18" charset="0"/>
              </a:rPr>
              <a:t>tipico</a:t>
            </a:r>
          </a:p>
          <a:p>
            <a:pPr>
              <a:lnSpc>
                <a:spcPct val="107000"/>
              </a:lnSpc>
              <a:spcAft>
                <a:spcPts val="800"/>
              </a:spcAft>
            </a:pPr>
            <a:r>
              <a:rPr lang="it-IT" sz="2800" dirty="0" smtClean="0">
                <a:ea typeface="Calibri" panose="020F0502020204030204" pitchFamily="34" charset="0"/>
                <a:cs typeface="Times New Roman" panose="02020603050405020304" pitchFamily="18" charset="0"/>
              </a:rPr>
              <a:t>Ma con cause differenti: </a:t>
            </a:r>
            <a:r>
              <a:rPr lang="it-IT" sz="2800" u="sng" dirty="0" smtClean="0">
                <a:ea typeface="Calibri" panose="020F0502020204030204" pitchFamily="34" charset="0"/>
                <a:cs typeface="Times New Roman" panose="02020603050405020304" pitchFamily="18" charset="0"/>
              </a:rPr>
              <a:t>nel primitivo </a:t>
            </a:r>
            <a:r>
              <a:rPr lang="it-IT" sz="2800" dirty="0" smtClean="0">
                <a:ea typeface="Calibri" panose="020F0502020204030204" pitchFamily="34" charset="0"/>
                <a:cs typeface="Times New Roman" panose="02020603050405020304" pitchFamily="18" charset="0"/>
              </a:rPr>
              <a:t>il </a:t>
            </a:r>
            <a:r>
              <a:rPr lang="it-IT" sz="2800" b="1" dirty="0" smtClean="0">
                <a:ea typeface="Calibri" panose="020F0502020204030204" pitchFamily="34" charset="0"/>
                <a:cs typeface="Times New Roman" panose="02020603050405020304" pitchFamily="18" charset="0"/>
              </a:rPr>
              <a:t>senso morale altruistico </a:t>
            </a:r>
            <a:r>
              <a:rPr lang="it-IT" sz="2800" dirty="0" smtClean="0">
                <a:ea typeface="Calibri" panose="020F0502020204030204" pitchFamily="34" charset="0"/>
                <a:cs typeface="Times New Roman" panose="02020603050405020304" pitchFamily="18" charset="0"/>
              </a:rPr>
              <a:t>non si è generato per mancanza  </a:t>
            </a:r>
            <a:r>
              <a:rPr lang="it-IT" sz="2800" dirty="0">
                <a:ea typeface="Calibri" panose="020F0502020204030204" pitchFamily="34" charset="0"/>
                <a:cs typeface="Times New Roman" panose="02020603050405020304" pitchFamily="18" charset="0"/>
              </a:rPr>
              <a:t>di vita sociale, </a:t>
            </a:r>
            <a:r>
              <a:rPr lang="it-IT" sz="2800" u="sng" dirty="0">
                <a:ea typeface="Calibri" panose="020F0502020204030204" pitchFamily="34" charset="0"/>
                <a:cs typeface="Times New Roman" panose="02020603050405020304" pitchFamily="18" charset="0"/>
              </a:rPr>
              <a:t>nel delinquente </a:t>
            </a:r>
            <a:r>
              <a:rPr lang="it-IT" sz="2800" dirty="0">
                <a:ea typeface="Calibri" panose="020F0502020204030204" pitchFamily="34" charset="0"/>
                <a:cs typeface="Times New Roman" panose="02020603050405020304" pitchFamily="18" charset="0"/>
              </a:rPr>
              <a:t>l’altruismo non </a:t>
            </a:r>
            <a:r>
              <a:rPr lang="it-IT" sz="2800" dirty="0" smtClean="0">
                <a:ea typeface="Calibri" panose="020F0502020204030204" pitchFamily="34" charset="0"/>
                <a:cs typeface="Times New Roman" panose="02020603050405020304" pitchFamily="18" charset="0"/>
              </a:rPr>
              <a:t> è presente malgrado l’appartenenza  a forme di socialità</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76960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87624" y="620688"/>
            <a:ext cx="6678488" cy="3898503"/>
          </a:xfrm>
          <a:prstGeom prst="rect">
            <a:avLst/>
          </a:prstGeom>
        </p:spPr>
        <p:txBody>
          <a:bodyPr wrap="square">
            <a:spAutoFit/>
          </a:bodyPr>
          <a:lstStyle/>
          <a:p>
            <a:pPr>
              <a:lnSpc>
                <a:spcPct val="107000"/>
              </a:lnSpc>
              <a:spcAft>
                <a:spcPts val="800"/>
              </a:spcAft>
            </a:pPr>
            <a:r>
              <a:rPr lang="it-IT" sz="2000" dirty="0" smtClean="0">
                <a:ea typeface="Calibri" panose="020F0502020204030204" pitchFamily="34" charset="0"/>
                <a:cs typeface="Times New Roman" panose="02020603050405020304" pitchFamily="18" charset="0"/>
              </a:rPr>
              <a:t>Anche </a:t>
            </a:r>
            <a:r>
              <a:rPr lang="it-IT" sz="2000" dirty="0">
                <a:ea typeface="Calibri" panose="020F0502020204030204" pitchFamily="34" charset="0"/>
                <a:cs typeface="Times New Roman" panose="02020603050405020304" pitchFamily="18" charset="0"/>
              </a:rPr>
              <a:t>per Garofalo,  </a:t>
            </a:r>
            <a:r>
              <a:rPr lang="it-IT" sz="2000" dirty="0" smtClean="0">
                <a:ea typeface="Calibri" panose="020F0502020204030204" pitchFamily="34" charset="0"/>
                <a:cs typeface="Times New Roman" panose="02020603050405020304" pitchFamily="18" charset="0"/>
              </a:rPr>
              <a:t> esistono nei </a:t>
            </a:r>
            <a:r>
              <a:rPr lang="it-IT" sz="2000" dirty="0">
                <a:ea typeface="Calibri" panose="020F0502020204030204" pitchFamily="34" charset="0"/>
                <a:cs typeface="Times New Roman" panose="02020603050405020304" pitchFamily="18" charset="0"/>
              </a:rPr>
              <a:t>delinquenti </a:t>
            </a:r>
            <a:r>
              <a:rPr lang="it-IT" sz="2000" dirty="0" smtClean="0">
                <a:ea typeface="Calibri" panose="020F0502020204030204" pitchFamily="34" charset="0"/>
                <a:cs typeface="Times New Roman" panose="02020603050405020304" pitchFamily="18" charset="0"/>
              </a:rPr>
              <a:t> </a:t>
            </a:r>
            <a:r>
              <a:rPr lang="it-IT" sz="2000" b="1" dirty="0">
                <a:ea typeface="Calibri" panose="020F0502020204030204" pitchFamily="34" charset="0"/>
                <a:cs typeface="Times New Roman" panose="02020603050405020304" pitchFamily="18" charset="0"/>
              </a:rPr>
              <a:t>caratteri </a:t>
            </a:r>
            <a:r>
              <a:rPr lang="it-IT" sz="2000" b="1" dirty="0" smtClean="0">
                <a:ea typeface="Calibri" panose="020F0502020204030204" pitchFamily="34" charset="0"/>
                <a:cs typeface="Times New Roman" panose="02020603050405020304" pitchFamily="18" charset="0"/>
              </a:rPr>
              <a:t>regressivi</a:t>
            </a:r>
            <a:r>
              <a:rPr lang="it-IT" sz="2000" dirty="0" smtClean="0">
                <a:ea typeface="Calibri" panose="020F0502020204030204" pitchFamily="34" charset="0"/>
                <a:cs typeface="Times New Roman" panose="02020603050405020304" pitchFamily="18" charset="0"/>
              </a:rPr>
              <a:t>, un minor grado di evoluzione umana, </a:t>
            </a:r>
          </a:p>
          <a:p>
            <a:pPr>
              <a:lnSpc>
                <a:spcPct val="107000"/>
              </a:lnSpc>
              <a:spcAft>
                <a:spcPts val="800"/>
              </a:spcAft>
            </a:pPr>
            <a:r>
              <a:rPr lang="it-IT" sz="2000" dirty="0" smtClean="0">
                <a:ea typeface="Calibri" panose="020F0502020204030204" pitchFamily="34" charset="0"/>
                <a:cs typeface="Times New Roman" panose="02020603050405020304" pitchFamily="18" charset="0"/>
              </a:rPr>
              <a:t> non per il concetto di atavismo  formulato da Lombroso ma  per una </a:t>
            </a:r>
            <a:r>
              <a:rPr lang="it-IT" sz="2000" dirty="0">
                <a:ea typeface="Calibri" panose="020F0502020204030204" pitchFamily="34" charset="0"/>
                <a:cs typeface="Times New Roman" panose="02020603050405020304" pitchFamily="18" charset="0"/>
              </a:rPr>
              <a:t>“degenerazione </a:t>
            </a:r>
            <a:r>
              <a:rPr lang="it-IT" sz="2000" dirty="0" smtClean="0">
                <a:ea typeface="Calibri" panose="020F0502020204030204" pitchFamily="34" charset="0"/>
                <a:cs typeface="Times New Roman" panose="02020603050405020304" pitchFamily="18" charset="0"/>
              </a:rPr>
              <a:t>ereditaria»  «selezione </a:t>
            </a:r>
            <a:r>
              <a:rPr lang="it-IT" sz="2000" dirty="0">
                <a:ea typeface="Calibri" panose="020F0502020204030204" pitchFamily="34" charset="0"/>
                <a:cs typeface="Times New Roman" panose="02020603050405020304" pitchFamily="18" charset="0"/>
              </a:rPr>
              <a:t>a </a:t>
            </a:r>
            <a:r>
              <a:rPr lang="it-IT" sz="2000" dirty="0" smtClean="0">
                <a:ea typeface="Calibri" panose="020F0502020204030204" pitchFamily="34" charset="0"/>
                <a:cs typeface="Times New Roman" panose="02020603050405020304" pitchFamily="18" charset="0"/>
              </a:rPr>
              <a:t>rovescio»</a:t>
            </a:r>
          </a:p>
          <a:p>
            <a:pPr>
              <a:lnSpc>
                <a:spcPct val="107000"/>
              </a:lnSpc>
              <a:spcAft>
                <a:spcPts val="800"/>
              </a:spcAft>
            </a:pPr>
            <a:r>
              <a:rPr lang="it-IT" sz="2000" dirty="0">
                <a:ea typeface="Calibri" panose="020F0502020204030204" pitchFamily="34" charset="0"/>
                <a:cs typeface="Times New Roman" panose="02020603050405020304" pitchFamily="18" charset="0"/>
              </a:rPr>
              <a:t>le cause </a:t>
            </a:r>
            <a:r>
              <a:rPr lang="it-IT" sz="2000" dirty="0" smtClean="0">
                <a:ea typeface="Calibri" panose="020F0502020204030204" pitchFamily="34" charset="0"/>
                <a:cs typeface="Times New Roman" panose="02020603050405020304" pitchFamily="18" charset="0"/>
              </a:rPr>
              <a:t>dell’anormalità </a:t>
            </a:r>
            <a:r>
              <a:rPr lang="it-IT" sz="2000" dirty="0">
                <a:ea typeface="Calibri" panose="020F0502020204030204" pitchFamily="34" charset="0"/>
                <a:cs typeface="Times New Roman" panose="02020603050405020304" pitchFamily="18" charset="0"/>
              </a:rPr>
              <a:t>morale e fisica, </a:t>
            </a:r>
            <a:r>
              <a:rPr lang="it-IT" sz="2000" dirty="0" smtClean="0">
                <a:ea typeface="Calibri" panose="020F0502020204030204" pitchFamily="34" charset="0"/>
                <a:cs typeface="Times New Roman" panose="02020603050405020304" pitchFamily="18" charset="0"/>
              </a:rPr>
              <a:t>sono rinvenibili  nei  genitori o </a:t>
            </a:r>
            <a:r>
              <a:rPr lang="it-IT" sz="2000" dirty="0">
                <a:ea typeface="Calibri" panose="020F0502020204030204" pitchFamily="34" charset="0"/>
                <a:cs typeface="Times New Roman" panose="02020603050405020304" pitchFamily="18" charset="0"/>
              </a:rPr>
              <a:t>avi </a:t>
            </a:r>
            <a:r>
              <a:rPr lang="it-IT" sz="2000" dirty="0" smtClean="0">
                <a:ea typeface="Calibri" panose="020F0502020204030204" pitchFamily="34" charset="0"/>
                <a:cs typeface="Times New Roman" panose="02020603050405020304" pitchFamily="18" charset="0"/>
              </a:rPr>
              <a:t>  e non è necessario risalire ai lontani </a:t>
            </a:r>
            <a:r>
              <a:rPr lang="it-IT" sz="2000" dirty="0">
                <a:ea typeface="Calibri" panose="020F0502020204030204" pitchFamily="34" charset="0"/>
                <a:cs typeface="Times New Roman" panose="02020603050405020304" pitchFamily="18" charset="0"/>
              </a:rPr>
              <a:t>antenati</a:t>
            </a:r>
            <a:r>
              <a:rPr lang="it-IT" sz="2000" dirty="0" smtClean="0">
                <a:ea typeface="Calibri" panose="020F0502020204030204" pitchFamily="34" charset="0"/>
                <a:cs typeface="Times New Roman" panose="02020603050405020304" pitchFamily="18" charset="0"/>
              </a:rPr>
              <a:t>,</a:t>
            </a:r>
          </a:p>
          <a:p>
            <a:pPr>
              <a:lnSpc>
                <a:spcPct val="107000"/>
              </a:lnSpc>
              <a:spcAft>
                <a:spcPts val="800"/>
              </a:spcAft>
            </a:pPr>
            <a:r>
              <a:rPr lang="it-IT" sz="2000" dirty="0">
                <a:ea typeface="Calibri" panose="020F0502020204030204" pitchFamily="34" charset="0"/>
                <a:cs typeface="Times New Roman" panose="02020603050405020304" pitchFamily="18" charset="0"/>
              </a:rPr>
              <a:t>La classificazione di Garofalo  sottolinea il grado di anormalità  e le  diverse cause </a:t>
            </a:r>
          </a:p>
          <a:p>
            <a:pPr>
              <a:lnSpc>
                <a:spcPct val="107000"/>
              </a:lnSpc>
              <a:spcAft>
                <a:spcPts val="800"/>
              </a:spcAft>
            </a:pPr>
            <a:endParaRPr lang="it-IT" sz="2000" dirty="0" smtClean="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 </a:t>
            </a:r>
            <a:endParaRPr lang="it-IT"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3555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0" y="980729"/>
            <a:ext cx="8532440" cy="6284797"/>
          </a:xfrm>
          <a:prstGeom prst="rect">
            <a:avLst/>
          </a:prstGeom>
        </p:spPr>
        <p:txBody>
          <a:bodyPr wrap="square">
            <a:spAutoFit/>
          </a:bodyPr>
          <a:lstStyle/>
          <a:p>
            <a:pPr>
              <a:lnSpc>
                <a:spcPct val="107000"/>
              </a:lnSpc>
              <a:spcAft>
                <a:spcPts val="800"/>
              </a:spcAft>
            </a:pPr>
            <a:r>
              <a:rPr lang="it-IT" sz="2000" dirty="0">
                <a:ea typeface="Calibri" panose="020F0502020204030204" pitchFamily="34" charset="0"/>
                <a:cs typeface="Times New Roman" panose="02020603050405020304" pitchFamily="18" charset="0"/>
              </a:rPr>
              <a:t>(delinquente tipico) </a:t>
            </a:r>
            <a:r>
              <a:rPr lang="it-IT" sz="2000" dirty="0" smtClean="0">
                <a:ea typeface="Calibri" panose="020F0502020204030204" pitchFamily="34" charset="0"/>
                <a:cs typeface="Times New Roman" panose="02020603050405020304" pitchFamily="18" charset="0"/>
              </a:rPr>
              <a:t>alto </a:t>
            </a:r>
            <a:r>
              <a:rPr lang="it-IT" sz="2000" dirty="0">
                <a:ea typeface="Calibri" panose="020F0502020204030204" pitchFamily="34" charset="0"/>
                <a:cs typeface="Times New Roman" panose="02020603050405020304" pitchFamily="18" charset="0"/>
              </a:rPr>
              <a:t>livello di anormalità  </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(delinquente violento e criminali autori di delitti contro la proprietà) </a:t>
            </a:r>
            <a:endParaRPr lang="it-IT" sz="2000" dirty="0" smtClean="0">
              <a:ea typeface="Calibri" panose="020F0502020204030204" pitchFamily="34" charset="0"/>
              <a:cs typeface="Times New Roman" panose="02020603050405020304" pitchFamily="18" charset="0"/>
            </a:endParaRPr>
          </a:p>
          <a:p>
            <a:pPr>
              <a:lnSpc>
                <a:spcPct val="107000"/>
              </a:lnSpc>
              <a:spcAft>
                <a:spcPts val="800"/>
              </a:spcAft>
            </a:pPr>
            <a:r>
              <a:rPr lang="it-IT" sz="2000" dirty="0" smtClean="0">
                <a:ea typeface="Calibri" panose="020F0502020204030204" pitchFamily="34" charset="0"/>
                <a:cs typeface="Times New Roman" panose="02020603050405020304" pitchFamily="18" charset="0"/>
              </a:rPr>
              <a:t>anormalità </a:t>
            </a:r>
            <a:r>
              <a:rPr lang="it-IT" sz="2000" dirty="0">
                <a:ea typeface="Calibri" panose="020F0502020204030204" pitchFamily="34" charset="0"/>
                <a:cs typeface="Times New Roman" panose="02020603050405020304" pitchFamily="18" charset="0"/>
              </a:rPr>
              <a:t>più affievolita</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b="1" dirty="0">
                <a:ea typeface="Calibri" panose="020F0502020204030204" pitchFamily="34" charset="0"/>
                <a:cs typeface="Times New Roman" panose="02020603050405020304" pitchFamily="18" charset="0"/>
              </a:rPr>
              <a:t>delinquente tipico o assassino</a:t>
            </a:r>
            <a:r>
              <a:rPr lang="it-IT" sz="2000" dirty="0">
                <a:ea typeface="Calibri" panose="020F0502020204030204" pitchFamily="34" charset="0"/>
                <a:cs typeface="Times New Roman" panose="02020603050405020304" pitchFamily="18" charset="0"/>
              </a:rPr>
              <a:t>, </a:t>
            </a:r>
            <a:r>
              <a:rPr lang="it-IT" sz="2000" dirty="0" smtClean="0">
                <a:ea typeface="Calibri" panose="020F0502020204030204" pitchFamily="34" charset="0"/>
                <a:cs typeface="Times New Roman" panose="02020603050405020304" pitchFamily="18" charset="0"/>
              </a:rPr>
              <a:t>livello più alto della </a:t>
            </a:r>
            <a:r>
              <a:rPr lang="it-IT" sz="2000" dirty="0">
                <a:ea typeface="Calibri" panose="020F0502020204030204" pitchFamily="34" charset="0"/>
                <a:cs typeface="Times New Roman" panose="02020603050405020304" pitchFamily="18" charset="0"/>
              </a:rPr>
              <a:t>criminalità. </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assenza totale di altruismo e di ogni istinto di benevolenza </a:t>
            </a:r>
            <a:r>
              <a:rPr lang="it-IT" sz="2000" dirty="0" smtClean="0">
                <a:ea typeface="Calibri" panose="020F0502020204030204" pitchFamily="34" charset="0"/>
                <a:cs typeface="Times New Roman" panose="02020603050405020304" pitchFamily="18" charset="0"/>
              </a:rPr>
              <a:t>e  </a:t>
            </a:r>
            <a:r>
              <a:rPr lang="it-IT" sz="2000" dirty="0">
                <a:ea typeface="Calibri" panose="020F0502020204030204" pitchFamily="34" charset="0"/>
                <a:cs typeface="Times New Roman" panose="02020603050405020304" pitchFamily="18" charset="0"/>
              </a:rPr>
              <a:t>di pietà, </a:t>
            </a:r>
            <a:r>
              <a:rPr lang="it-IT" sz="2000" dirty="0" smtClean="0">
                <a:ea typeface="Calibri" panose="020F0502020204030204" pitchFamily="34" charset="0"/>
                <a:cs typeface="Times New Roman" panose="02020603050405020304" pitchFamily="18" charset="0"/>
              </a:rPr>
              <a:t>scarso</a:t>
            </a: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grado di senso </a:t>
            </a:r>
            <a:r>
              <a:rPr lang="it-IT" sz="2000" dirty="0" smtClean="0">
                <a:ea typeface="Calibri" panose="020F0502020204030204" pitchFamily="34" charset="0"/>
                <a:cs typeface="Times New Roman" panose="02020603050405020304" pitchFamily="18" charset="0"/>
              </a:rPr>
              <a:t>morale, assenza </a:t>
            </a:r>
            <a:r>
              <a:rPr lang="it-IT" sz="2000" dirty="0">
                <a:ea typeface="Calibri" panose="020F0502020204030204" pitchFamily="34" charset="0"/>
                <a:cs typeface="Times New Roman" panose="02020603050405020304" pitchFamily="18" charset="0"/>
              </a:rPr>
              <a:t>del sentimento di </a:t>
            </a:r>
            <a:r>
              <a:rPr lang="it-IT" sz="2000" dirty="0" smtClean="0">
                <a:ea typeface="Calibri" panose="020F0502020204030204" pitchFamily="34" charset="0"/>
                <a:cs typeface="Times New Roman" panose="02020603050405020304" pitchFamily="18" charset="0"/>
              </a:rPr>
              <a:t>giustizia.</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2000" dirty="0">
                <a:ea typeface="Calibri" panose="020F0502020204030204" pitchFamily="34" charset="0"/>
                <a:cs typeface="Times New Roman" panose="02020603050405020304" pitchFamily="18" charset="0"/>
              </a:rPr>
              <a:t> </a:t>
            </a:r>
            <a:r>
              <a:rPr lang="it-IT" sz="2000" b="1" dirty="0">
                <a:ea typeface="Calibri" panose="020F0502020204030204" pitchFamily="34" charset="0"/>
                <a:cs typeface="Times New Roman" panose="02020603050405020304" pitchFamily="18" charset="0"/>
              </a:rPr>
              <a:t>delinquente  </a:t>
            </a:r>
            <a:r>
              <a:rPr lang="it-IT" sz="2000" b="1" dirty="0" smtClean="0">
                <a:ea typeface="Calibri" panose="020F0502020204030204" pitchFamily="34" charset="0"/>
                <a:cs typeface="Times New Roman" panose="02020603050405020304" pitchFamily="18" charset="0"/>
              </a:rPr>
              <a:t>violento</a:t>
            </a:r>
          </a:p>
          <a:p>
            <a:pPr>
              <a:lnSpc>
                <a:spcPct val="107000"/>
              </a:lnSpc>
              <a:spcAft>
                <a:spcPts val="800"/>
              </a:spcAft>
            </a:pPr>
            <a:r>
              <a:rPr lang="it-IT" sz="2000" b="1" dirty="0" smtClean="0">
                <a:ea typeface="Calibri" panose="020F0502020204030204" pitchFamily="34" charset="0"/>
                <a:cs typeface="Times New Roman" panose="02020603050405020304" pitchFamily="18" charset="0"/>
              </a:rPr>
              <a:t>criminali </a:t>
            </a:r>
            <a:r>
              <a:rPr lang="it-IT" sz="2000" b="1" dirty="0">
                <a:ea typeface="Calibri" panose="020F0502020204030204" pitchFamily="34" charset="0"/>
                <a:cs typeface="Times New Roman" panose="02020603050405020304" pitchFamily="18" charset="0"/>
              </a:rPr>
              <a:t>autori di delitti contro la </a:t>
            </a:r>
            <a:r>
              <a:rPr lang="it-IT" sz="2000" b="1" dirty="0" smtClean="0">
                <a:ea typeface="Calibri" panose="020F0502020204030204" pitchFamily="34" charset="0"/>
                <a:cs typeface="Times New Roman" panose="02020603050405020304" pitchFamily="18" charset="0"/>
              </a:rPr>
              <a:t>proprietà</a:t>
            </a:r>
            <a:endParaRPr lang="it-IT" sz="2000" dirty="0">
              <a:ea typeface="Calibri" panose="020F0502020204030204" pitchFamily="34" charset="0"/>
              <a:cs typeface="Times New Roman" panose="02020603050405020304" pitchFamily="18" charset="0"/>
            </a:endParaRPr>
          </a:p>
          <a:p>
            <a:pPr>
              <a:lnSpc>
                <a:spcPct val="107000"/>
              </a:lnSpc>
              <a:spcAft>
                <a:spcPts val="800"/>
              </a:spcAft>
            </a:pPr>
            <a:r>
              <a:rPr lang="it-IT" sz="2000" dirty="0" smtClean="0">
                <a:ea typeface="Calibri" panose="020F0502020204030204" pitchFamily="34" charset="0"/>
                <a:cs typeface="Times New Roman" panose="02020603050405020304" pitchFamily="18" charset="0"/>
              </a:rPr>
              <a:t> </a:t>
            </a:r>
            <a:r>
              <a:rPr lang="it-IT" sz="2000" dirty="0">
                <a:ea typeface="Calibri" panose="020F0502020204030204" pitchFamily="34" charset="0"/>
                <a:cs typeface="Times New Roman" panose="02020603050405020304" pitchFamily="18" charset="0"/>
              </a:rPr>
              <a:t>entrambe le </a:t>
            </a:r>
            <a:r>
              <a:rPr lang="it-IT" sz="2000" dirty="0" smtClean="0">
                <a:ea typeface="Calibri" panose="020F0502020204030204" pitchFamily="34" charset="0"/>
                <a:cs typeface="Times New Roman" panose="02020603050405020304" pitchFamily="18" charset="0"/>
              </a:rPr>
              <a:t>tipologie  </a:t>
            </a:r>
            <a:r>
              <a:rPr lang="it-IT" sz="2000" dirty="0">
                <a:ea typeface="Calibri" panose="020F0502020204030204" pitchFamily="34" charset="0"/>
                <a:cs typeface="Times New Roman" panose="02020603050405020304" pitchFamily="18" charset="0"/>
              </a:rPr>
              <a:t>non </a:t>
            </a:r>
            <a:r>
              <a:rPr lang="it-IT" sz="2000" dirty="0" smtClean="0">
                <a:ea typeface="Calibri" panose="020F0502020204030204" pitchFamily="34" charset="0"/>
                <a:cs typeface="Times New Roman" panose="02020603050405020304" pitchFamily="18" charset="0"/>
              </a:rPr>
              <a:t>sono completamente mancanti </a:t>
            </a:r>
            <a:r>
              <a:rPr lang="it-IT" sz="2000" dirty="0">
                <a:ea typeface="Calibri" panose="020F0502020204030204" pitchFamily="34" charset="0"/>
                <a:cs typeface="Times New Roman" panose="02020603050405020304" pitchFamily="18" charset="0"/>
              </a:rPr>
              <a:t>di senso morale </a:t>
            </a:r>
            <a:r>
              <a:rPr lang="it-IT" sz="2000" dirty="0" smtClean="0">
                <a:ea typeface="Calibri" panose="020F0502020204030204" pitchFamily="34" charset="0"/>
                <a:cs typeface="Times New Roman" panose="02020603050405020304" pitchFamily="18" charset="0"/>
              </a:rPr>
              <a:t>ma presentano  </a:t>
            </a:r>
            <a:r>
              <a:rPr lang="it-IT" sz="2000" dirty="0">
                <a:ea typeface="Calibri" panose="020F0502020204030204" pitchFamily="34" charset="0"/>
                <a:cs typeface="Times New Roman" panose="02020603050405020304" pitchFamily="18" charset="0"/>
              </a:rPr>
              <a:t>un </a:t>
            </a:r>
            <a:r>
              <a:rPr lang="it-IT" sz="2000" b="1" dirty="0">
                <a:ea typeface="Calibri" panose="020F0502020204030204" pitchFamily="34" charset="0"/>
                <a:cs typeface="Times New Roman" panose="02020603050405020304" pitchFamily="18" charset="0"/>
              </a:rPr>
              <a:t>senso morale affievolito</a:t>
            </a:r>
            <a:r>
              <a:rPr lang="it-IT" sz="2000" dirty="0">
                <a:ea typeface="Calibri" panose="020F0502020204030204" pitchFamily="34" charset="0"/>
                <a:cs typeface="Times New Roman" panose="02020603050405020304" pitchFamily="18" charset="0"/>
              </a:rPr>
              <a:t> rispetto al livello minimo di moralità </a:t>
            </a:r>
            <a:r>
              <a:rPr lang="it-IT" sz="2000" dirty="0" smtClean="0">
                <a:ea typeface="Calibri" panose="020F0502020204030204" pitchFamily="34" charset="0"/>
                <a:cs typeface="Times New Roman" panose="02020603050405020304" pitchFamily="18" charset="0"/>
              </a:rPr>
              <a:t> comune</a:t>
            </a:r>
          </a:p>
          <a:p>
            <a:pPr>
              <a:lnSpc>
                <a:spcPct val="107000"/>
              </a:lnSpc>
              <a:spcAft>
                <a:spcPts val="800"/>
              </a:spcAft>
            </a:pPr>
            <a:r>
              <a:rPr lang="it-IT" sz="2000" dirty="0">
                <a:ea typeface="Calibri" panose="020F0502020204030204" pitchFamily="34" charset="0"/>
                <a:cs typeface="Times New Roman" panose="02020603050405020304" pitchFamily="18" charset="0"/>
              </a:rPr>
              <a:t>sottocategoria dei delinquenti  violenti sono i </a:t>
            </a:r>
            <a:r>
              <a:rPr lang="it-IT" sz="2000" b="1" dirty="0">
                <a:ea typeface="Calibri" panose="020F0502020204030204" pitchFamily="34" charset="0"/>
                <a:cs typeface="Times New Roman" panose="02020603050405020304" pitchFamily="18" charset="0"/>
              </a:rPr>
              <a:t>delinquenti impulsivi</a:t>
            </a:r>
            <a:r>
              <a:rPr lang="it-IT" sz="2000" dirty="0">
                <a:ea typeface="Calibri" panose="020F0502020204030204" pitchFamily="34" charset="0"/>
                <a:cs typeface="Times New Roman" panose="02020603050405020304" pitchFamily="18" charset="0"/>
              </a:rPr>
              <a:t>, soggetti che presentano gli impulsi della collera o  sovreccitazione nervosa. presentano caratteristiche fisiche differenti violenti,  spesso affetti da nevrosi e asimmetrie del cranio o della faccia ma possono essere simili ai soggetti  normali </a:t>
            </a:r>
          </a:p>
          <a:p>
            <a:pPr>
              <a:lnSpc>
                <a:spcPct val="107000"/>
              </a:lnSpc>
              <a:spcAft>
                <a:spcPts val="800"/>
              </a:spcAft>
            </a:pPr>
            <a:endParaRPr lang="it-IT"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8878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4819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79512" y="1269595"/>
            <a:ext cx="8352928" cy="2046714"/>
          </a:xfrm>
          <a:prstGeom prst="rect">
            <a:avLst/>
          </a:prstGeom>
        </p:spPr>
        <p:txBody>
          <a:bodyPr wrap="square">
            <a:spAutoFit/>
          </a:bodyPr>
          <a:lstStyle/>
          <a:p>
            <a:pPr>
              <a:lnSpc>
                <a:spcPct val="107000"/>
              </a:lnSpc>
              <a:spcAft>
                <a:spcPts val="800"/>
              </a:spcAft>
            </a:pPr>
            <a:r>
              <a:rPr lang="it-IT" sz="2000" b="1" dirty="0">
                <a:ea typeface="Calibri" panose="020F0502020204030204" pitchFamily="34" charset="0"/>
                <a:cs typeface="Times New Roman" panose="02020603050405020304" pitchFamily="18" charset="0"/>
              </a:rPr>
              <a:t>delinquenti occasionali</a:t>
            </a:r>
            <a:r>
              <a:rPr lang="it-IT" sz="2000" dirty="0">
                <a:ea typeface="Calibri" panose="020F0502020204030204" pitchFamily="34" charset="0"/>
                <a:cs typeface="Times New Roman" panose="02020603050405020304" pitchFamily="18" charset="0"/>
              </a:rPr>
              <a:t>, </a:t>
            </a:r>
            <a:r>
              <a:rPr lang="it-IT" sz="2000" dirty="0" smtClean="0">
                <a:ea typeface="Calibri" panose="020F0502020204030204" pitchFamily="34" charset="0"/>
                <a:cs typeface="Times New Roman" panose="02020603050405020304" pitchFamily="18" charset="0"/>
              </a:rPr>
              <a:t>il crimine è un </a:t>
            </a:r>
            <a:r>
              <a:rPr lang="it-IT" sz="2000" dirty="0">
                <a:ea typeface="Calibri" panose="020F0502020204030204" pitchFamily="34" charset="0"/>
                <a:cs typeface="Times New Roman" panose="02020603050405020304" pitchFamily="18" charset="0"/>
              </a:rPr>
              <a:t>fatto isolato ed eccezionale nella </a:t>
            </a:r>
            <a:r>
              <a:rPr lang="it-IT" sz="2000" dirty="0" err="1" smtClean="0">
                <a:ea typeface="Calibri" panose="020F0502020204030204" pitchFamily="34" charset="0"/>
                <a:cs typeface="Times New Roman" panose="02020603050405020304" pitchFamily="18" charset="0"/>
              </a:rPr>
              <a:t>vitaed</a:t>
            </a:r>
            <a:r>
              <a:rPr lang="it-IT" sz="2000" dirty="0" smtClean="0">
                <a:ea typeface="Calibri" panose="020F0502020204030204" pitchFamily="34" charset="0"/>
                <a:cs typeface="Times New Roman" panose="02020603050405020304" pitchFamily="18" charset="0"/>
              </a:rPr>
              <a:t> il soggetto è privo di anormalità antropologiche</a:t>
            </a:r>
          </a:p>
          <a:p>
            <a:pPr>
              <a:lnSpc>
                <a:spcPct val="107000"/>
              </a:lnSpc>
              <a:spcAft>
                <a:spcPts val="800"/>
              </a:spcAft>
            </a:pPr>
            <a:r>
              <a:rPr lang="it-IT" sz="2000" b="1" dirty="0">
                <a:ea typeface="Calibri" panose="020F0502020204030204" pitchFamily="34" charset="0"/>
                <a:cs typeface="Times New Roman" panose="02020603050405020304" pitchFamily="18" charset="0"/>
              </a:rPr>
              <a:t>autori di crimini contro la proprietà</a:t>
            </a:r>
            <a:r>
              <a:rPr lang="it-IT" sz="2000" dirty="0">
                <a:ea typeface="Calibri" panose="020F0502020204030204" pitchFamily="34" charset="0"/>
                <a:cs typeface="Times New Roman" panose="02020603050405020304" pitchFamily="18" charset="0"/>
              </a:rPr>
              <a:t> </a:t>
            </a:r>
          </a:p>
          <a:p>
            <a:pPr>
              <a:lnSpc>
                <a:spcPct val="107000"/>
              </a:lnSpc>
              <a:spcAft>
                <a:spcPts val="800"/>
              </a:spcAft>
            </a:pPr>
            <a:r>
              <a:rPr lang="it-IT" sz="2000" dirty="0">
                <a:ea typeface="Calibri" panose="020F0502020204030204" pitchFamily="34" charset="0"/>
                <a:cs typeface="Times New Roman" panose="02020603050405020304" pitchFamily="18" charset="0"/>
              </a:rPr>
              <a:t>Mancanza di  probità ma anche fattori sociali, familiari, avversione al lavoro.</a:t>
            </a:r>
            <a:endParaRPr lang="it-IT"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it-IT"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2889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980728"/>
            <a:ext cx="8352928" cy="1258421"/>
          </a:xfrm>
          <a:prstGeom prst="rect">
            <a:avLst/>
          </a:prstGeom>
        </p:spPr>
        <p:txBody>
          <a:bodyPr wrap="square">
            <a:spAutoFit/>
          </a:bodyPr>
          <a:lstStyle/>
          <a:p>
            <a:pPr>
              <a:lnSpc>
                <a:spcPct val="107000"/>
              </a:lnSpc>
              <a:spcAft>
                <a:spcPts val="800"/>
              </a:spcAft>
            </a:pPr>
            <a:r>
              <a:rPr lang="it-IT" dirty="0" smtClean="0">
                <a:ea typeface="Calibri" panose="020F0502020204030204" pitchFamily="34" charset="0"/>
                <a:cs typeface="Times New Roman" panose="02020603050405020304" pitchFamily="18" charset="0"/>
              </a:rPr>
              <a:t>Per Garofalo il </a:t>
            </a:r>
            <a:r>
              <a:rPr lang="it-IT" dirty="0">
                <a:ea typeface="Calibri" panose="020F0502020204030204" pitchFamily="34" charset="0"/>
                <a:cs typeface="Times New Roman" panose="02020603050405020304" pitchFamily="18" charset="0"/>
              </a:rPr>
              <a:t>diritto </a:t>
            </a:r>
            <a:r>
              <a:rPr lang="it-IT" dirty="0" smtClean="0">
                <a:ea typeface="Calibri" panose="020F0502020204030204" pitchFamily="34" charset="0"/>
                <a:cs typeface="Times New Roman" panose="02020603050405020304" pitchFamily="18" charset="0"/>
              </a:rPr>
              <a:t>penale è necessario per  evitare  </a:t>
            </a:r>
            <a:r>
              <a:rPr lang="it-IT" dirty="0">
                <a:ea typeface="Calibri" panose="020F0502020204030204" pitchFamily="34" charset="0"/>
                <a:cs typeface="Times New Roman" panose="02020603050405020304" pitchFamily="18" charset="0"/>
              </a:rPr>
              <a:t>il rischio di recidive (</a:t>
            </a:r>
            <a:r>
              <a:rPr lang="it-IT" i="1" dirty="0">
                <a:ea typeface="Calibri" panose="020F0502020204030204" pitchFamily="34" charset="0"/>
                <a:cs typeface="Times New Roman" panose="02020603050405020304" pitchFamily="18" charset="0"/>
              </a:rPr>
              <a:t>impedire al reo di far nuovi danni ai suoi cittadini</a:t>
            </a:r>
            <a:r>
              <a:rPr lang="it-IT" dirty="0">
                <a:ea typeface="Calibri" panose="020F0502020204030204" pitchFamily="34" charset="0"/>
                <a:cs typeface="Times New Roman" panose="02020603050405020304" pitchFamily="18" charset="0"/>
              </a:rPr>
              <a:t>) attraverso le misure di sicurezza.</a:t>
            </a:r>
            <a:endParaRPr lang="it-IT"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44100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83568" y="548680"/>
            <a:ext cx="8352928" cy="6005490"/>
          </a:xfrm>
          <a:prstGeom prst="rect">
            <a:avLst/>
          </a:prstGeom>
        </p:spPr>
        <p:txBody>
          <a:bodyPr wrap="square">
            <a:spAutoFit/>
          </a:bodyPr>
          <a:lstStyle/>
          <a:p>
            <a:pPr>
              <a:spcBef>
                <a:spcPts val="600"/>
              </a:spcBef>
              <a:spcAft>
                <a:spcPts val="600"/>
              </a:spcAft>
            </a:pPr>
            <a:r>
              <a:rPr lang="it-IT" sz="1800" dirty="0" smtClean="0">
                <a:solidFill>
                  <a:srgbClr val="222222"/>
                </a:solidFill>
                <a:latin typeface="Arial" panose="020B0604020202020204" pitchFamily="34" charset="0"/>
                <a:ea typeface="Times New Roman" panose="02020603050405020304" pitchFamily="18" charset="0"/>
              </a:rPr>
              <a:t>Attualmente le </a:t>
            </a:r>
            <a:r>
              <a:rPr lang="it-IT" sz="1800" b="1" dirty="0">
                <a:solidFill>
                  <a:srgbClr val="222222"/>
                </a:solidFill>
                <a:latin typeface="Arial" panose="020B0604020202020204" pitchFamily="34" charset="0"/>
                <a:ea typeface="Times New Roman" panose="02020603050405020304" pitchFamily="18" charset="0"/>
              </a:rPr>
              <a:t>misure di sicurezza</a:t>
            </a:r>
            <a:r>
              <a:rPr lang="it-IT" sz="1800" dirty="0">
                <a:solidFill>
                  <a:srgbClr val="222222"/>
                </a:solidFill>
                <a:latin typeface="Arial" panose="020B0604020202020204" pitchFamily="34" charset="0"/>
                <a:ea typeface="Times New Roman" panose="02020603050405020304" pitchFamily="18" charset="0"/>
              </a:rPr>
              <a:t> si applicano </a:t>
            </a:r>
            <a:r>
              <a:rPr lang="it-IT" sz="1800" dirty="0" smtClean="0">
                <a:solidFill>
                  <a:srgbClr val="222222"/>
                </a:solidFill>
                <a:latin typeface="Arial" panose="020B0604020202020204" pitchFamily="34" charset="0"/>
                <a:ea typeface="Times New Roman" panose="02020603050405020304" pitchFamily="18" charset="0"/>
              </a:rPr>
              <a:t>se </a:t>
            </a:r>
            <a:r>
              <a:rPr lang="it-IT" sz="1800" dirty="0">
                <a:solidFill>
                  <a:srgbClr val="222222"/>
                </a:solidFill>
                <a:latin typeface="Arial" panose="020B0604020202020204" pitchFamily="34" charset="0"/>
                <a:ea typeface="Times New Roman" panose="02020603050405020304" pitchFamily="18" charset="0"/>
              </a:rPr>
              <a:t>si verificano due condizioni, ovvero l'esistenza di un reato commesso e della pericolosità </a:t>
            </a:r>
            <a:r>
              <a:rPr lang="it-IT" sz="1800" dirty="0" smtClean="0">
                <a:solidFill>
                  <a:srgbClr val="222222"/>
                </a:solidFill>
                <a:latin typeface="Arial" panose="020B0604020202020204" pitchFamily="34" charset="0"/>
                <a:ea typeface="Times New Roman" panose="02020603050405020304" pitchFamily="18" charset="0"/>
              </a:rPr>
              <a:t>del reo. </a:t>
            </a:r>
            <a:r>
              <a:rPr lang="it-IT" sz="1800" dirty="0">
                <a:solidFill>
                  <a:srgbClr val="222222"/>
                </a:solidFill>
                <a:latin typeface="Arial" panose="020B0604020202020204" pitchFamily="34" charset="0"/>
                <a:ea typeface="Times New Roman" panose="02020603050405020304" pitchFamily="18" charset="0"/>
              </a:rPr>
              <a:t>La prima condizione può subire una deroga eccezionale soltanto nel caso del </a:t>
            </a:r>
            <a:r>
              <a:rPr lang="it-IT" sz="1800" i="1" dirty="0">
                <a:solidFill>
                  <a:srgbClr val="222222"/>
                </a:solidFill>
                <a:latin typeface="Arial" panose="020B0604020202020204" pitchFamily="34" charset="0"/>
                <a:ea typeface="Times New Roman" panose="02020603050405020304" pitchFamily="18" charset="0"/>
              </a:rPr>
              <a:t>delitto impossibile</a:t>
            </a:r>
            <a:r>
              <a:rPr lang="it-IT" sz="1800" dirty="0">
                <a:solidFill>
                  <a:srgbClr val="222222"/>
                </a:solidFill>
                <a:latin typeface="Arial" panose="020B0604020202020204" pitchFamily="34" charset="0"/>
                <a:ea typeface="Times New Roman" panose="02020603050405020304" pitchFamily="18" charset="0"/>
              </a:rPr>
              <a:t> e dell'accordo o istigazione senza commissione (</a:t>
            </a:r>
            <a:r>
              <a:rPr lang="it-IT" sz="1800" i="1" dirty="0">
                <a:solidFill>
                  <a:srgbClr val="222222"/>
                </a:solidFill>
                <a:latin typeface="Arial" panose="020B0604020202020204" pitchFamily="34" charset="0"/>
                <a:ea typeface="Times New Roman" panose="02020603050405020304" pitchFamily="18" charset="0"/>
              </a:rPr>
              <a:t>semi-reati</a:t>
            </a:r>
            <a:r>
              <a:rPr lang="it-IT" sz="1800" dirty="0" smtClean="0">
                <a:solidFill>
                  <a:srgbClr val="222222"/>
                </a:solidFill>
                <a:latin typeface="Arial" panose="020B0604020202020204" pitchFamily="34" charset="0"/>
                <a:ea typeface="Times New Roman" panose="02020603050405020304" pitchFamily="18" charset="0"/>
              </a:rPr>
              <a:t>). In </a:t>
            </a:r>
            <a:r>
              <a:rPr lang="it-IT" sz="1800" dirty="0">
                <a:solidFill>
                  <a:srgbClr val="222222"/>
                </a:solidFill>
                <a:latin typeface="Arial" panose="020B0604020202020204" pitchFamily="34" charset="0"/>
                <a:ea typeface="Times New Roman" panose="02020603050405020304" pitchFamily="18" charset="0"/>
              </a:rPr>
              <a:t>passato le misure di sicurezza detentive erano state oggetto di numerose critiche, poiché il legislatore non aveva previsto una durata massima e la misura poteva estendersi sino alla morte del soggetto </a:t>
            </a:r>
            <a:r>
              <a:rPr lang="it-IT" sz="1800" dirty="0" smtClean="0">
                <a:solidFill>
                  <a:srgbClr val="222222"/>
                </a:solidFill>
                <a:latin typeface="Arial" panose="020B0604020202020204" pitchFamily="34" charset="0"/>
                <a:ea typeface="Times New Roman" panose="02020603050405020304" pitchFamily="18" charset="0"/>
              </a:rPr>
              <a:t>(</a:t>
            </a:r>
            <a:r>
              <a:rPr lang="it-IT" sz="1800" dirty="0" smtClean="0">
                <a:solidFill>
                  <a:srgbClr val="222222"/>
                </a:solidFill>
                <a:latin typeface="Arial" panose="020B0604020202020204" pitchFamily="34" charset="0"/>
                <a:ea typeface="Times New Roman" panose="02020603050405020304" pitchFamily="18" charset="0"/>
              </a:rPr>
              <a:t>cd.</a:t>
            </a:r>
            <a:r>
              <a:rPr lang="it-IT" sz="1800" dirty="0" smtClean="0">
                <a:solidFill>
                  <a:srgbClr val="222222"/>
                </a:solidFill>
                <a:latin typeface="Arial" panose="020B0604020202020204" pitchFamily="34" charset="0"/>
                <a:ea typeface="Times New Roman" panose="02020603050405020304" pitchFamily="18" charset="0"/>
              </a:rPr>
              <a:t> </a:t>
            </a:r>
            <a:r>
              <a:rPr lang="it-IT" sz="1800" dirty="0">
                <a:solidFill>
                  <a:srgbClr val="222222"/>
                </a:solidFill>
                <a:latin typeface="Arial" panose="020B0604020202020204" pitchFamily="34" charset="0"/>
                <a:ea typeface="Times New Roman" panose="02020603050405020304" pitchFamily="18" charset="0"/>
              </a:rPr>
              <a:t>"ergastolo bianco"). La durata della misura di sicurezza è comunque 'relativa', il magistrato di sorveglianza è tenuto a controllare periodicamente il reo per verificare se persista la pericolosità sociale.</a:t>
            </a:r>
            <a:endParaRPr lang="it-IT" sz="1800" dirty="0">
              <a:ea typeface="Times New Roman" panose="02020603050405020304" pitchFamily="18" charset="0"/>
            </a:endParaRPr>
          </a:p>
          <a:p>
            <a:pPr>
              <a:lnSpc>
                <a:spcPct val="107000"/>
              </a:lnSpc>
              <a:spcAft>
                <a:spcPts val="800"/>
              </a:spcAft>
            </a:pPr>
            <a:r>
              <a:rPr lang="it-IT" sz="1800" u="sng" dirty="0" smtClean="0">
                <a:ea typeface="Calibri" panose="020F0502020204030204" pitchFamily="34" charset="0"/>
                <a:cs typeface="Times New Roman" panose="02020603050405020304" pitchFamily="18" charset="0"/>
              </a:rPr>
              <a:t>M. di s. PERSONALI  </a:t>
            </a:r>
            <a:r>
              <a:rPr lang="it-IT" sz="1800" u="sng" dirty="0" err="1" smtClean="0">
                <a:ea typeface="Calibri" panose="020F0502020204030204" pitchFamily="34" charset="0"/>
                <a:cs typeface="Times New Roman" panose="02020603050405020304" pitchFamily="18" charset="0"/>
              </a:rPr>
              <a:t>detentive</a:t>
            </a:r>
            <a:r>
              <a:rPr lang="it-IT" sz="1800" dirty="0" err="1" smtClean="0">
                <a:ea typeface="Calibri" panose="020F0502020204030204" pitchFamily="34" charset="0"/>
                <a:cs typeface="Times New Roman" panose="02020603050405020304" pitchFamily="18" charset="0"/>
              </a:rPr>
              <a:t>:colonia</a:t>
            </a:r>
            <a:r>
              <a:rPr lang="it-IT" sz="1800" dirty="0" smtClean="0">
                <a:ea typeface="Calibri" panose="020F0502020204030204" pitchFamily="34" charset="0"/>
                <a:cs typeface="Times New Roman" panose="02020603050405020304" pitchFamily="18" charset="0"/>
              </a:rPr>
              <a:t> </a:t>
            </a:r>
            <a:r>
              <a:rPr lang="it-IT" sz="1800" dirty="0">
                <a:ea typeface="Calibri" panose="020F0502020204030204" pitchFamily="34" charset="0"/>
                <a:cs typeface="Times New Roman" panose="02020603050405020304" pitchFamily="18" charset="0"/>
              </a:rPr>
              <a:t>agricola e la casa di lavoro (artt.216-218 c.p.). In passato era previsto per soggetti non imputabili il ricovero in un ospedale psichiatrico giudiziario (art.222 c.p.), in casa di cura e di custodia (artt.219-221 c.p.) per soggetti semi-imputabili. Dal 1º aprile 2015, l'esecuzione nelle case di cura e custodia e il ricovero negli ospedali psichiatrici giudiziari è sostituita dall'esecuzione nelle residenze per l'esecuzione delle misure di sicurezza (REMS</a:t>
            </a:r>
            <a:r>
              <a:rPr lang="it-IT" sz="1800" u="sng" dirty="0">
                <a:ea typeface="Calibri" panose="020F0502020204030204" pitchFamily="34" charset="0"/>
                <a:cs typeface="Times New Roman" panose="02020603050405020304" pitchFamily="18" charset="0"/>
              </a:rPr>
              <a:t>); </a:t>
            </a:r>
            <a:r>
              <a:rPr lang="it-IT" sz="1800" u="sng" dirty="0" smtClean="0">
                <a:ea typeface="Calibri" panose="020F0502020204030204" pitchFamily="34" charset="0"/>
                <a:cs typeface="Times New Roman" panose="02020603050405020304" pitchFamily="18" charset="0"/>
              </a:rPr>
              <a:t> Misure </a:t>
            </a:r>
            <a:r>
              <a:rPr lang="it-IT" sz="1800" u="sng" dirty="0">
                <a:ea typeface="Calibri" panose="020F0502020204030204" pitchFamily="34" charset="0"/>
                <a:cs typeface="Times New Roman" panose="02020603050405020304" pitchFamily="18" charset="0"/>
              </a:rPr>
              <a:t>non detentive personali </a:t>
            </a:r>
            <a:r>
              <a:rPr lang="it-IT" sz="1800" dirty="0" smtClean="0">
                <a:ea typeface="Calibri" panose="020F0502020204030204" pitchFamily="34" charset="0"/>
                <a:cs typeface="Times New Roman" panose="02020603050405020304" pitchFamily="18" charset="0"/>
              </a:rPr>
              <a:t>: </a:t>
            </a:r>
            <a:r>
              <a:rPr lang="it-IT" sz="1800" dirty="0" smtClean="0">
                <a:ea typeface="Calibri" panose="020F0502020204030204" pitchFamily="34" charset="0"/>
                <a:cs typeface="Times New Roman" panose="02020603050405020304" pitchFamily="18" charset="0"/>
              </a:rPr>
              <a:t>libertà </a:t>
            </a:r>
            <a:r>
              <a:rPr lang="it-IT" sz="1800" dirty="0" err="1" smtClean="0">
                <a:ea typeface="Calibri" panose="020F0502020204030204" pitchFamily="34" charset="0"/>
                <a:cs typeface="Times New Roman" panose="02020603050405020304" pitchFamily="18" charset="0"/>
              </a:rPr>
              <a:t>vigilata,divieto</a:t>
            </a:r>
            <a:r>
              <a:rPr lang="it-IT" sz="1800" dirty="0" smtClean="0">
                <a:ea typeface="Calibri" panose="020F0502020204030204" pitchFamily="34" charset="0"/>
                <a:cs typeface="Times New Roman" panose="02020603050405020304" pitchFamily="18" charset="0"/>
              </a:rPr>
              <a:t> </a:t>
            </a:r>
            <a:r>
              <a:rPr lang="it-IT" sz="1800" dirty="0">
                <a:ea typeface="Calibri" panose="020F0502020204030204" pitchFamily="34" charset="0"/>
                <a:cs typeface="Times New Roman" panose="02020603050405020304" pitchFamily="18" charset="0"/>
              </a:rPr>
              <a:t>di soggiorno in uno o più comuni o in una o più </a:t>
            </a:r>
            <a:r>
              <a:rPr lang="it-IT" sz="1800" dirty="0" smtClean="0">
                <a:ea typeface="Calibri" panose="020F0502020204030204" pitchFamily="34" charset="0"/>
                <a:cs typeface="Times New Roman" panose="02020603050405020304" pitchFamily="18" charset="0"/>
              </a:rPr>
              <a:t>province espulsione </a:t>
            </a:r>
            <a:r>
              <a:rPr lang="it-IT" sz="1800" dirty="0">
                <a:ea typeface="Calibri" panose="020F0502020204030204" pitchFamily="34" charset="0"/>
                <a:cs typeface="Times New Roman" panose="02020603050405020304" pitchFamily="18" charset="0"/>
              </a:rPr>
              <a:t>dello straniero dallo </a:t>
            </a:r>
            <a:r>
              <a:rPr lang="it-IT" sz="1800" dirty="0" smtClean="0">
                <a:ea typeface="Calibri" panose="020F0502020204030204" pitchFamily="34" charset="0"/>
                <a:cs typeface="Times New Roman" panose="02020603050405020304" pitchFamily="18" charset="0"/>
              </a:rPr>
              <a:t>Stato, divieto </a:t>
            </a:r>
            <a:r>
              <a:rPr lang="it-IT" sz="1800" dirty="0">
                <a:ea typeface="Calibri" panose="020F0502020204030204" pitchFamily="34" charset="0"/>
                <a:cs typeface="Times New Roman" panose="02020603050405020304" pitchFamily="18" charset="0"/>
              </a:rPr>
              <a:t>di frequentare osterie e pubblici spacci di bevande alcooliche</a:t>
            </a:r>
            <a:endParaRPr lang="it-IT"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it-IT" sz="1800" u="sng" dirty="0" smtClean="0">
                <a:ea typeface="Calibri" panose="020F0502020204030204" pitchFamily="34" charset="0"/>
                <a:cs typeface="Times New Roman" panose="02020603050405020304" pitchFamily="18" charset="0"/>
              </a:rPr>
              <a:t>M. Di S. </a:t>
            </a:r>
            <a:r>
              <a:rPr lang="it-IT" sz="1800" u="sng" dirty="0" smtClean="0">
                <a:ea typeface="Calibri" panose="020F0502020204030204" pitchFamily="34" charset="0"/>
                <a:cs typeface="Times New Roman" panose="02020603050405020304" pitchFamily="18" charset="0"/>
              </a:rPr>
              <a:t>PATRIMONIALI</a:t>
            </a:r>
            <a:r>
              <a:rPr lang="it-IT" sz="1800" dirty="0" smtClean="0">
                <a:ea typeface="Calibri" panose="020F0502020204030204" pitchFamily="34" charset="0"/>
                <a:cs typeface="Times New Roman" panose="02020603050405020304" pitchFamily="18" charset="0"/>
              </a:rPr>
              <a:t>:  </a:t>
            </a:r>
            <a:r>
              <a:rPr lang="it-IT" sz="1800" dirty="0">
                <a:ea typeface="Calibri" panose="020F0502020204030204" pitchFamily="34" charset="0"/>
                <a:cs typeface="Times New Roman" panose="02020603050405020304" pitchFamily="18" charset="0"/>
              </a:rPr>
              <a:t>cauzione di buona condotta e </a:t>
            </a:r>
            <a:r>
              <a:rPr lang="it-IT" sz="1800" dirty="0" smtClean="0">
                <a:ea typeface="Calibri" panose="020F0502020204030204" pitchFamily="34" charset="0"/>
                <a:cs typeface="Times New Roman" panose="02020603050405020304" pitchFamily="18" charset="0"/>
              </a:rPr>
              <a:t>confisca</a:t>
            </a:r>
            <a:r>
              <a:rPr lang="it-IT" sz="1800" dirty="0">
                <a:ea typeface="Calibri" panose="020F0502020204030204" pitchFamily="34" charset="0"/>
                <a:cs typeface="Times New Roman" panose="02020603050405020304" pitchFamily="18" charset="0"/>
              </a:rPr>
              <a:t>.</a:t>
            </a: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711779"/>
      </p:ext>
    </p:extLst>
  </p:cSld>
  <p:clrMapOvr>
    <a:masterClrMapping/>
  </p:clrMapOvr>
</p:sld>
</file>

<file path=ppt/theme/theme1.xml><?xml version="1.0" encoding="utf-8"?>
<a:theme xmlns:a="http://schemas.openxmlformats.org/drawingml/2006/main" name="Struttura predefinita">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12608</TotalTime>
  <Words>2251</Words>
  <Application>Microsoft Office PowerPoint</Application>
  <PresentationFormat>Presentazione su schermo (4:3)</PresentationFormat>
  <Paragraphs>138</Paragraphs>
  <Slides>36</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36</vt:i4>
      </vt:variant>
    </vt:vector>
  </HeadingPairs>
  <TitlesOfParts>
    <vt:vector size="40" baseType="lpstr">
      <vt:lpstr>Arial</vt:lpstr>
      <vt:lpstr>Calibri</vt:lpstr>
      <vt:lpstr>Times New Roman</vt:lpstr>
      <vt:lpstr>Struttura predefinita</vt:lpstr>
      <vt:lpstr>Elementi di storia del pensiero criminologico</vt:lpstr>
      <vt:lpstr>Scuola classica</vt:lpstr>
      <vt:lpstr>Presentazione standard di PowerPoint</vt:lpstr>
      <vt:lpstr>Presentazione standard di PowerPoint</vt:lpstr>
      <vt:lpstr>Scuola positiva</vt:lpstr>
      <vt:lpstr>Presentazione standard di PowerPoint</vt:lpstr>
      <vt:lpstr>Presentazione standard di PowerPoint</vt:lpstr>
      <vt:lpstr>Presentazione standard di PowerPoint</vt:lpstr>
      <vt:lpstr>Presentazione standard di PowerPoint</vt:lpstr>
      <vt:lpstr>Inizio XIX secolo  le prime opere di criminologia di impronta positivista</vt:lpstr>
      <vt:lpstr>Presentazione standard di PowerPoint</vt:lpstr>
      <vt:lpstr>sempre nel corso dell’800</vt:lpstr>
      <vt:lpstr>Presentazione standard di PowerPoint</vt:lpstr>
      <vt:lpstr>Frenologia: Gall e  Spurzheim (1809)</vt:lpstr>
      <vt:lpstr>Cesare Lombroso</vt:lpstr>
      <vt:lpstr>Presentazione standard di PowerPoint</vt:lpstr>
      <vt:lpstr>Atavismo: possibilità di ricomparsa, a distanza di generazioni di caratteristiche dell’uomo primitivo </vt:lpstr>
      <vt:lpstr>Presentazione standard di PowerPoint</vt:lpstr>
      <vt:lpstr>Presentazione standard di PowerPoint</vt:lpstr>
      <vt:lpstr>Presentazione standard di PowerPoint</vt:lpstr>
      <vt:lpstr>Le rielaborazioni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violenza intrafamiliare sui minori</dc:title>
  <dc:creator>Di Filippo Laura</dc:creator>
  <cp:lastModifiedBy>Fac-Giurisprudenza</cp:lastModifiedBy>
  <cp:revision>81</cp:revision>
  <dcterms:created xsi:type="dcterms:W3CDTF">2004-02-29T17:00:14Z</dcterms:created>
  <dcterms:modified xsi:type="dcterms:W3CDTF">2020-04-23T14:36:59Z</dcterms:modified>
</cp:coreProperties>
</file>