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8" r:id="rId2"/>
    <p:sldId id="259" r:id="rId3"/>
    <p:sldId id="263" r:id="rId4"/>
    <p:sldId id="264" r:id="rId5"/>
    <p:sldId id="265" r:id="rId6"/>
    <p:sldId id="266" r:id="rId7"/>
    <p:sldId id="267" r:id="rId8"/>
    <p:sldId id="268" r:id="rId9"/>
    <p:sldId id="269" r:id="rId10"/>
    <p:sldId id="270" r:id="rId11"/>
    <p:sldId id="271" r:id="rId12"/>
    <p:sldId id="272" r:id="rId13"/>
    <p:sldId id="273" r:id="rId14"/>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0929"/>
  </p:normalViewPr>
  <p:slideViewPr>
    <p:cSldViewPr>
      <p:cViewPr varScale="1">
        <p:scale>
          <a:sx n="74" d="100"/>
          <a:sy n="74" d="100"/>
        </p:scale>
        <p:origin x="171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smtClean="0"/>
              <a:t>Fare clic per modificare lo stile del titolo</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1DABD3-7181-4B88-9508-2707284D03F4}" type="slidenum">
              <a:rPr lang="it-IT" smtClean="0"/>
              <a:pPr/>
              <a:t>‹N›</a:t>
            </a:fld>
            <a:endParaRPr lang="it-IT"/>
          </a:p>
        </p:txBody>
      </p:sp>
    </p:spTree>
    <p:extLst>
      <p:ext uri="{BB962C8B-B14F-4D97-AF65-F5344CB8AC3E}">
        <p14:creationId xmlns:p14="http://schemas.microsoft.com/office/powerpoint/2010/main" val="3060628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D6C684B-9396-4372-889F-93FBE0C4ABDE}" type="slidenum">
              <a:rPr lang="it-IT" smtClean="0"/>
              <a:pPr/>
              <a:t>‹N›</a:t>
            </a:fld>
            <a:endParaRPr lang="it-IT"/>
          </a:p>
        </p:txBody>
      </p:sp>
    </p:spTree>
    <p:extLst>
      <p:ext uri="{BB962C8B-B14F-4D97-AF65-F5344CB8AC3E}">
        <p14:creationId xmlns:p14="http://schemas.microsoft.com/office/powerpoint/2010/main" val="1243366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33C6612-5E57-4F01-A0DB-628EE08EEA8E}" type="slidenum">
              <a:rPr lang="it-IT" smtClean="0"/>
              <a:pPr/>
              <a:t>‹N›</a:t>
            </a:fld>
            <a:endParaRPr lang="it-IT"/>
          </a:p>
        </p:txBody>
      </p:sp>
    </p:spTree>
    <p:extLst>
      <p:ext uri="{BB962C8B-B14F-4D97-AF65-F5344CB8AC3E}">
        <p14:creationId xmlns:p14="http://schemas.microsoft.com/office/powerpoint/2010/main" val="2007634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5CA6FF5-07A7-454C-B927-7F3797A3E4DC}" type="slidenum">
              <a:rPr lang="it-IT" smtClean="0"/>
              <a:pPr/>
              <a:t>‹N›</a:t>
            </a:fld>
            <a:endParaRPr lang="it-IT"/>
          </a:p>
        </p:txBody>
      </p:sp>
    </p:spTree>
    <p:extLst>
      <p:ext uri="{BB962C8B-B14F-4D97-AF65-F5344CB8AC3E}">
        <p14:creationId xmlns:p14="http://schemas.microsoft.com/office/powerpoint/2010/main" val="160516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CF22276C-CB83-4B0B-97DA-6543F83CB621}" type="slidenum">
              <a:rPr lang="it-IT" smtClean="0"/>
              <a:pPr/>
              <a:t>‹N›</a:t>
            </a:fld>
            <a:endParaRPr lang="it-IT"/>
          </a:p>
        </p:txBody>
      </p:sp>
    </p:spTree>
    <p:extLst>
      <p:ext uri="{BB962C8B-B14F-4D97-AF65-F5344CB8AC3E}">
        <p14:creationId xmlns:p14="http://schemas.microsoft.com/office/powerpoint/2010/main" val="2371963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946AD232-7743-4C01-86A8-B7D777454F9F}" type="slidenum">
              <a:rPr lang="it-IT" smtClean="0"/>
              <a:pPr/>
              <a:t>‹N›</a:t>
            </a:fld>
            <a:endParaRPr lang="it-IT"/>
          </a:p>
        </p:txBody>
      </p:sp>
    </p:spTree>
    <p:extLst>
      <p:ext uri="{BB962C8B-B14F-4D97-AF65-F5344CB8AC3E}">
        <p14:creationId xmlns:p14="http://schemas.microsoft.com/office/powerpoint/2010/main" val="1039859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E7BBFD7D-0B23-400D-BAFC-65533661DB89}" type="slidenum">
              <a:rPr lang="it-IT" smtClean="0"/>
              <a:pPr/>
              <a:t>‹N›</a:t>
            </a:fld>
            <a:endParaRPr lang="it-IT"/>
          </a:p>
        </p:txBody>
      </p:sp>
    </p:spTree>
    <p:extLst>
      <p:ext uri="{BB962C8B-B14F-4D97-AF65-F5344CB8AC3E}">
        <p14:creationId xmlns:p14="http://schemas.microsoft.com/office/powerpoint/2010/main" val="880820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44EC54C-B814-40DE-806E-64385B1FE902}" type="slidenum">
              <a:rPr lang="it-IT" smtClean="0"/>
              <a:pPr/>
              <a:t>‹N›</a:t>
            </a:fld>
            <a:endParaRPr lang="it-IT"/>
          </a:p>
        </p:txBody>
      </p:sp>
    </p:spTree>
    <p:extLst>
      <p:ext uri="{BB962C8B-B14F-4D97-AF65-F5344CB8AC3E}">
        <p14:creationId xmlns:p14="http://schemas.microsoft.com/office/powerpoint/2010/main" val="2638667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D553B448-D856-465F-87B0-AFAC2ECC1A67}" type="slidenum">
              <a:rPr lang="it-IT" smtClean="0"/>
              <a:pPr/>
              <a:t>‹N›</a:t>
            </a:fld>
            <a:endParaRPr lang="it-IT"/>
          </a:p>
        </p:txBody>
      </p:sp>
    </p:spTree>
    <p:extLst>
      <p:ext uri="{BB962C8B-B14F-4D97-AF65-F5344CB8AC3E}">
        <p14:creationId xmlns:p14="http://schemas.microsoft.com/office/powerpoint/2010/main" val="804396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438AF19-784E-46FB-8A95-63E8EB9F5B91}" type="slidenum">
              <a:rPr lang="it-IT" smtClean="0"/>
              <a:pPr/>
              <a:t>‹N›</a:t>
            </a:fld>
            <a:endParaRPr lang="it-IT"/>
          </a:p>
        </p:txBody>
      </p:sp>
    </p:spTree>
    <p:extLst>
      <p:ext uri="{BB962C8B-B14F-4D97-AF65-F5344CB8AC3E}">
        <p14:creationId xmlns:p14="http://schemas.microsoft.com/office/powerpoint/2010/main" val="3875682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9CC5FED-0336-47B1-895D-AC617E70DA17}" type="slidenum">
              <a:rPr lang="it-IT" smtClean="0"/>
              <a:pPr/>
              <a:t>‹N›</a:t>
            </a:fld>
            <a:endParaRPr lang="it-IT"/>
          </a:p>
        </p:txBody>
      </p:sp>
    </p:spTree>
    <p:extLst>
      <p:ext uri="{BB962C8B-B14F-4D97-AF65-F5344CB8AC3E}">
        <p14:creationId xmlns:p14="http://schemas.microsoft.com/office/powerpoint/2010/main" val="650362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it-IT"/>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DDBB76-09C9-4DDF-A391-9631A98DCDCA}" type="slidenum">
              <a:rPr lang="it-IT" smtClean="0"/>
              <a:pPr/>
              <a:t>‹N›</a:t>
            </a:fld>
            <a:endParaRPr lang="it-IT"/>
          </a:p>
        </p:txBody>
      </p:sp>
    </p:spTree>
    <p:extLst>
      <p:ext uri="{BB962C8B-B14F-4D97-AF65-F5344CB8AC3E}">
        <p14:creationId xmlns:p14="http://schemas.microsoft.com/office/powerpoint/2010/main" val="41291841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con </a:t>
            </a:r>
            <a:r>
              <a:rPr lang="it-IT" dirty="0" smtClean="0"/>
              <a:t>Lombroso </a:t>
            </a:r>
            <a:r>
              <a:rPr lang="it-IT" dirty="0"/>
              <a:t>la Scuola Criminale Antropologica, coltivata dai suoi allievi Mario Carrara (Reggio Emilia 1866 - Torino 1937) nell’Università di Torino e Salvatore </a:t>
            </a:r>
            <a:r>
              <a:rPr lang="it-IT" dirty="0" err="1"/>
              <a:t>Ottolenghi</a:t>
            </a:r>
            <a:r>
              <a:rPr lang="it-IT" dirty="0"/>
              <a:t> (Asti 1861 - Roma 1934) nell’Università di Roma, fondatore e organizzatore della Scuola di polizia scientifica, e sviluppata con originalità da Benigno Di Tullio (Forlì del Sannio 1896 - Roma 1979</a:t>
            </a:r>
            <a:r>
              <a:rPr lang="it-IT" dirty="0" smtClean="0"/>
              <a:t>),discepolo </a:t>
            </a:r>
            <a:r>
              <a:rPr lang="it-IT" dirty="0"/>
              <a:t>dell’</a:t>
            </a:r>
            <a:r>
              <a:rPr lang="it-IT" dirty="0" err="1"/>
              <a:t>Ottolenghi</a:t>
            </a:r>
            <a:r>
              <a:rPr lang="it-IT" dirty="0"/>
              <a:t>, che continuò, con orientamento costituzionalistico, lo studio delle caratteristiche </a:t>
            </a:r>
            <a:r>
              <a:rPr lang="it-IT" dirty="0" err="1"/>
              <a:t>bio</a:t>
            </a:r>
            <a:r>
              <a:rPr lang="it-IT" dirty="0"/>
              <a:t>-psicologiche dei delinquenti .</a:t>
            </a:r>
          </a:p>
          <a:p>
            <a:endParaRPr lang="it-IT" dirty="0"/>
          </a:p>
        </p:txBody>
      </p:sp>
    </p:spTree>
    <p:extLst>
      <p:ext uri="{BB962C8B-B14F-4D97-AF65-F5344CB8AC3E}">
        <p14:creationId xmlns:p14="http://schemas.microsoft.com/office/powerpoint/2010/main" val="7011113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Di </a:t>
            </a:r>
            <a:r>
              <a:rPr lang="it-IT" dirty="0" smtClean="0"/>
              <a:t>Tullio riprese </a:t>
            </a:r>
            <a:r>
              <a:rPr lang="it-IT" dirty="0"/>
              <a:t>con una nuova impostazione la teoria </a:t>
            </a:r>
            <a:r>
              <a:rPr lang="it-IT" dirty="0" smtClean="0"/>
              <a:t>lombrosiana</a:t>
            </a:r>
            <a:r>
              <a:rPr lang="it-IT" dirty="0"/>
              <a:t>, iniziò uno studio clinico e pluridisciplinare della criminalità, cui erano chiamati a collaborare la biologia per l’individuazione dei </a:t>
            </a:r>
            <a:r>
              <a:rPr lang="it-IT" dirty="0" smtClean="0"/>
              <a:t>fattori </a:t>
            </a:r>
            <a:r>
              <a:rPr lang="it-IT" dirty="0"/>
              <a:t>organici del delitto, la psicologia per lo studio dei meccanismi individuali e di gruppo che conducono all’azione delittuosa, e la sociologia per la precisazione dei fattori ambientali. Confortato dai risultati di ampie e sistematiche ricerche, condotte su una massa di circa 15.000 delinquenti, nelle conclusioni della sua monografia</a:t>
            </a:r>
          </a:p>
          <a:p>
            <a:endParaRPr lang="it-IT" dirty="0"/>
          </a:p>
        </p:txBody>
      </p:sp>
    </p:spTree>
    <p:extLst>
      <p:ext uri="{BB962C8B-B14F-4D97-AF65-F5344CB8AC3E}">
        <p14:creationId xmlns:p14="http://schemas.microsoft.com/office/powerpoint/2010/main" val="27929330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Di Tullio</a:t>
            </a:r>
            <a:endParaRPr lang="it-IT" dirty="0"/>
          </a:p>
        </p:txBody>
      </p:sp>
      <p:sp>
        <p:nvSpPr>
          <p:cNvPr id="3" name="Segnaposto contenuto 2"/>
          <p:cNvSpPr>
            <a:spLocks noGrp="1"/>
          </p:cNvSpPr>
          <p:nvPr>
            <p:ph idx="1"/>
          </p:nvPr>
        </p:nvSpPr>
        <p:spPr/>
        <p:txBody>
          <a:bodyPr>
            <a:normAutofit fontScale="92500" lnSpcReduction="20000"/>
          </a:bodyPr>
          <a:lstStyle/>
          <a:p>
            <a:r>
              <a:rPr lang="it-IT" dirty="0"/>
              <a:t>.la vera </a:t>
            </a:r>
            <a:r>
              <a:rPr lang="it-IT" dirty="0" smtClean="0"/>
              <a:t>criminalità</a:t>
            </a:r>
            <a:r>
              <a:rPr lang="it-IT" dirty="0"/>
              <a:t>, non quella occasionale né quella politico- sociale, si sviluppa sempre sulla base di un’individualità abnorme indicata con il nome di costituzione </a:t>
            </a:r>
            <a:r>
              <a:rPr lang="it-IT" dirty="0" smtClean="0"/>
              <a:t>delinquenziale </a:t>
            </a:r>
            <a:r>
              <a:rPr lang="it-IT" dirty="0"/>
              <a:t>che è la conseguenza di una ereditarietà morbosa o degenerativa, che «agisce alterando le cellule germinali e lo sviluppo, </a:t>
            </a:r>
            <a:r>
              <a:rPr lang="it-IT" dirty="0" err="1"/>
              <a:t>embrio</a:t>
            </a:r>
            <a:r>
              <a:rPr lang="it-IT" dirty="0"/>
              <a:t>-fetale specialmente, della personalità individuale, che viene così in generale a presentarsi limitata e difettosa, specialmente per lo scarso sviluppo di quelli che sono gli attributi morfo-</a:t>
            </a:r>
            <a:r>
              <a:rPr lang="it-IT" dirty="0" err="1"/>
              <a:t>fisio</a:t>
            </a:r>
            <a:r>
              <a:rPr lang="it-IT" dirty="0"/>
              <a:t>-psichici di maggiore dignità evolutiva e quindi di maggiore importanza per la socializzazione e la moralizzazione dell’individuo stesso»;</a:t>
            </a:r>
          </a:p>
        </p:txBody>
      </p:sp>
    </p:spTree>
    <p:extLst>
      <p:ext uri="{BB962C8B-B14F-4D97-AF65-F5344CB8AC3E}">
        <p14:creationId xmlns:p14="http://schemas.microsoft.com/office/powerpoint/2010/main" val="31284355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le diverse anomalie psico-fisiche, che si riscontrano nei delinquenti, sono manifestazioni varie della costituzione delinquenziale;</a:t>
            </a:r>
          </a:p>
          <a:p>
            <a:r>
              <a:rPr lang="it-IT" dirty="0"/>
              <a:t>i più importanti orientamenti della costituzione delinquenziale sono: l’</a:t>
            </a:r>
            <a:r>
              <a:rPr lang="it-IT" dirty="0" err="1"/>
              <a:t>ipo</a:t>
            </a:r>
            <a:r>
              <a:rPr lang="it-IT" dirty="0"/>
              <a:t>-evolutivo o regressivo atavico, il neuro-psicopatico Io psicopatico e il misto;</a:t>
            </a:r>
          </a:p>
          <a:p>
            <a:r>
              <a:rPr lang="it-IT" dirty="0"/>
              <a:t>il concetto di costituzione delinquenziale chiarisce il meccanismo di sviluppo delle diverse forme di </a:t>
            </a:r>
            <a:r>
              <a:rPr lang="it-IT" dirty="0" smtClean="0"/>
              <a:t>criminalità; la </a:t>
            </a:r>
            <a:r>
              <a:rPr lang="it-IT" dirty="0"/>
              <a:t>personalità abnorme o costituzione delinquenziale rappresenta il fattore essenziale e specifico della vera criminalità, mentre gli altri (di tipo</a:t>
            </a:r>
          </a:p>
          <a:p>
            <a:pPr marL="0" indent="0">
              <a:buNone/>
            </a:pPr>
            <a:r>
              <a:rPr lang="it-IT" dirty="0" smtClean="0"/>
              <a:t>psicologico </a:t>
            </a:r>
            <a:r>
              <a:rPr lang="it-IT" dirty="0"/>
              <a:t>e sociologico) sono sempre </a:t>
            </a:r>
            <a:r>
              <a:rPr lang="it-IT" dirty="0" smtClean="0"/>
              <a:t>seconda importanza</a:t>
            </a:r>
            <a:endParaRPr lang="it-IT" dirty="0"/>
          </a:p>
          <a:p>
            <a:endParaRPr lang="it-IT" dirty="0"/>
          </a:p>
        </p:txBody>
      </p:sp>
    </p:spTree>
    <p:extLst>
      <p:ext uri="{BB962C8B-B14F-4D97-AF65-F5344CB8AC3E}">
        <p14:creationId xmlns:p14="http://schemas.microsoft.com/office/powerpoint/2010/main" val="41448789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pPr marL="0" indent="0">
              <a:buNone/>
            </a:pPr>
            <a:r>
              <a:rPr lang="it-IT" dirty="0" smtClean="0"/>
              <a:t>Questi fattori agiscono </a:t>
            </a:r>
            <a:r>
              <a:rPr lang="it-IT" dirty="0"/>
              <a:t>attivando le tendenze e le attitudini delinquenziali originarie, favorendone la realizzazione. Tanto, «anche allo scopo di una più facile ed esatta comprensione del meccanismo di sviluppo della stessa pericolosità criminale, e delle sue forme diverse, da quelle cioè più gravi, in cui le stesse tendenze e attitudini delinquenziali originarie si presentano con una facilità maggiore a realizzarsi in forme </a:t>
            </a:r>
            <a:r>
              <a:rPr lang="it-IT" dirty="0" smtClean="0"/>
              <a:t>criminose comuni</a:t>
            </a:r>
            <a:r>
              <a:rPr lang="it-IT" dirty="0"/>
              <a:t>, da quelle invece meno gravi, in cui la realizzazione delle varie tendenze delinquenziali originarie è subordinata più o meno fortemente all’influenza di quei particolari fattori secondari», che sono sempre di duplice natura: biologica e sociologica,</a:t>
            </a:r>
          </a:p>
          <a:p>
            <a:r>
              <a:rPr lang="it-IT" dirty="0"/>
              <a:t>- la conoscenza della costituzione delinquenziale ha </a:t>
            </a:r>
            <a:r>
              <a:rPr lang="it-IT" dirty="0" smtClean="0"/>
              <a:t>importanza nella </a:t>
            </a:r>
            <a:r>
              <a:rPr lang="it-IT" dirty="0"/>
              <a:t>lotta contro la </a:t>
            </a:r>
            <a:r>
              <a:rPr lang="it-IT" dirty="0" smtClean="0"/>
              <a:t>criminalità</a:t>
            </a:r>
            <a:endParaRPr lang="it-IT" dirty="0"/>
          </a:p>
          <a:p>
            <a:endParaRPr lang="it-IT" dirty="0"/>
          </a:p>
        </p:txBody>
      </p:sp>
    </p:spTree>
    <p:extLst>
      <p:ext uri="{BB962C8B-B14F-4D97-AF65-F5344CB8AC3E}">
        <p14:creationId xmlns:p14="http://schemas.microsoft.com/office/powerpoint/2010/main" val="15088020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531440"/>
            <a:ext cx="7886700" cy="1325563"/>
          </a:xfrm>
        </p:spPr>
        <p:txBody>
          <a:bodyPr/>
          <a:lstStyle/>
          <a:p>
            <a:endParaRPr lang="it-IT" dirty="0"/>
          </a:p>
        </p:txBody>
      </p:sp>
      <p:sp>
        <p:nvSpPr>
          <p:cNvPr id="3" name="Segnaposto contenuto 2"/>
          <p:cNvSpPr>
            <a:spLocks noGrp="1"/>
          </p:cNvSpPr>
          <p:nvPr>
            <p:ph idx="1"/>
          </p:nvPr>
        </p:nvSpPr>
        <p:spPr>
          <a:xfrm>
            <a:off x="628650" y="794123"/>
            <a:ext cx="7886700" cy="5382840"/>
          </a:xfrm>
        </p:spPr>
        <p:txBody>
          <a:bodyPr>
            <a:normAutofit fontScale="85000" lnSpcReduction="20000"/>
          </a:bodyPr>
          <a:lstStyle/>
          <a:p>
            <a:r>
              <a:rPr lang="it-IT" dirty="0"/>
              <a:t>In definitiva, l’azione di fattori biologici e psicologici, </a:t>
            </a:r>
            <a:r>
              <a:rPr lang="it-IT" dirty="0" err="1"/>
              <a:t>biopatologici</a:t>
            </a:r>
            <a:r>
              <a:rPr lang="it-IT" dirty="0"/>
              <a:t> e psicopatologici - preformati rispetto al crimine e formatisi nel corso delle situazioni criminose - è sempre, o quasi sempre, facilitata, nella genesi dell’atto criminoso, dalla spinta di una latente predisposizione al comportamento asociale che si trova nella costituzione individuale. Mentre nella generalità degli individui definiti normali questi fattori </a:t>
            </a:r>
            <a:r>
              <a:rPr lang="it-IT" dirty="0" err="1"/>
              <a:t>crimino</a:t>
            </a:r>
            <a:r>
              <a:rPr lang="it-IT" dirty="0"/>
              <a:t>-impellenti costituzionali sono contenuti ed equilibrati da altri </a:t>
            </a:r>
            <a:r>
              <a:rPr lang="it-IT" dirty="0" err="1"/>
              <a:t>crimino</a:t>
            </a:r>
            <a:r>
              <a:rPr lang="it-IT" dirty="0"/>
              <a:t>-repellenti, nei delinquenti costituzionali le pulsioni criminogene risultano più accentuate e, quindi, più facilmente riescono a travolgere la resistenza individuale. Il criminologo deve studiare il reo cosi come il medico studia il suo paziente, allo scopo di individuare caso per caso l’importanza dei vari gruppi di fattori causali, tenendo presente che ogni autore di reati è un individualità </a:t>
            </a:r>
            <a:r>
              <a:rPr lang="it-IT" dirty="0" err="1"/>
              <a:t>psico</a:t>
            </a:r>
            <a:r>
              <a:rPr lang="it-IT" dirty="0"/>
              <a:t>-biologica che, per un insieme di caratteristiche, si differenzia da ogni altra</a:t>
            </a:r>
          </a:p>
        </p:txBody>
      </p:sp>
    </p:spTree>
    <p:extLst>
      <p:ext uri="{BB962C8B-B14F-4D97-AF65-F5344CB8AC3E}">
        <p14:creationId xmlns:p14="http://schemas.microsoft.com/office/powerpoint/2010/main" val="977053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 Di Tullio, tra i fondatori della Società Internazionale di Criminologia (1934), </a:t>
            </a:r>
            <a:r>
              <a:rPr lang="it-IT" dirty="0" smtClean="0"/>
              <a:t>ha il merito di aver </a:t>
            </a:r>
            <a:r>
              <a:rPr lang="it-IT" dirty="0"/>
              <a:t>conservato e utilizzato gli spunti migliori del pensiero lombrosiano, </a:t>
            </a:r>
            <a:r>
              <a:rPr lang="it-IT" dirty="0" smtClean="0"/>
              <a:t>arricchendone l’eccessivo </a:t>
            </a:r>
            <a:r>
              <a:rPr lang="it-IT" dirty="0" err="1"/>
              <a:t>somatismo</a:t>
            </a:r>
            <a:r>
              <a:rPr lang="it-IT" dirty="0"/>
              <a:t> con le intuizioni sociologiche del Ferri </a:t>
            </a:r>
          </a:p>
        </p:txBody>
      </p:sp>
    </p:spTree>
    <p:extLst>
      <p:ext uri="{BB962C8B-B14F-4D97-AF65-F5344CB8AC3E}">
        <p14:creationId xmlns:p14="http://schemas.microsoft.com/office/powerpoint/2010/main" val="33079639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Edoardo, frate Agostino, Gemelli </a:t>
            </a:r>
          </a:p>
        </p:txBody>
      </p:sp>
      <p:sp>
        <p:nvSpPr>
          <p:cNvPr id="3" name="Segnaposto contenuto 2"/>
          <p:cNvSpPr>
            <a:spLocks noGrp="1"/>
          </p:cNvSpPr>
          <p:nvPr>
            <p:ph idx="1"/>
          </p:nvPr>
        </p:nvSpPr>
        <p:spPr/>
        <p:txBody>
          <a:bodyPr>
            <a:normAutofit fontScale="92500" lnSpcReduction="20000"/>
          </a:bodyPr>
          <a:lstStyle/>
          <a:p>
            <a:r>
              <a:rPr lang="it-IT" dirty="0"/>
              <a:t>Tra i critici della Scuola Positiva si annovera, tra gli altri, Edoardo, frate Agostino, Gemelli (Milano 1878 - 1959) che nel </a:t>
            </a:r>
            <a:r>
              <a:rPr lang="it-IT" dirty="0" smtClean="0"/>
              <a:t>1911 </a:t>
            </a:r>
            <a:r>
              <a:rPr lang="it-IT" dirty="0"/>
              <a:t>dopo la morte di Lombroso, intitolava un suo scritto </a:t>
            </a:r>
            <a:r>
              <a:rPr lang="it-IT" i="1" dirty="0" smtClean="0"/>
              <a:t>Cesare </a:t>
            </a:r>
            <a:r>
              <a:rPr lang="it-IT" i="1" dirty="0"/>
              <a:t>Lombroso: i funerali di un uomo e di una dottrina</a:t>
            </a:r>
            <a:r>
              <a:rPr lang="it-IT" dirty="0"/>
              <a:t>. Egli contesta la validità scientifica delle concezioni naturalistiche e deterministiche del reato, che conducono a considerare il delitto come </a:t>
            </a:r>
            <a:r>
              <a:rPr lang="it-IT" dirty="0" smtClean="0"/>
              <a:t>atto </a:t>
            </a:r>
            <a:r>
              <a:rPr lang="it-IT" dirty="0"/>
              <a:t>necessitato. La reazione del Gemelli e della sua Scuola si inquadra nell’opposizione al positivismo e nella difesa del libero arbitrio posto a </a:t>
            </a:r>
            <a:r>
              <a:rPr lang="it-IT" dirty="0" smtClean="0"/>
              <a:t>fondamento </a:t>
            </a:r>
            <a:r>
              <a:rPr lang="it-IT" dirty="0"/>
              <a:t>della responsabilità individuale che la tesi </a:t>
            </a:r>
            <a:r>
              <a:rPr lang="it-IT" dirty="0" err="1" smtClean="0"/>
              <a:t>dellorigine</a:t>
            </a:r>
            <a:r>
              <a:rPr lang="it-IT" dirty="0" smtClean="0"/>
              <a:t> </a:t>
            </a:r>
            <a:r>
              <a:rPr lang="it-IT" dirty="0"/>
              <a:t>biologica del delitto finiva per disconoscere. </a:t>
            </a:r>
          </a:p>
        </p:txBody>
      </p:sp>
    </p:spTree>
    <p:extLst>
      <p:ext uri="{BB962C8B-B14F-4D97-AF65-F5344CB8AC3E}">
        <p14:creationId xmlns:p14="http://schemas.microsoft.com/office/powerpoint/2010/main" val="14866249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a:bodyPr>
          <a:lstStyle/>
          <a:p>
            <a:r>
              <a:rPr lang="it-IT" dirty="0"/>
              <a:t>Il </a:t>
            </a:r>
            <a:r>
              <a:rPr lang="it-IT" dirty="0" smtClean="0"/>
              <a:t>delinquente </a:t>
            </a:r>
            <a:r>
              <a:rPr lang="it-IT" dirty="0"/>
              <a:t>con le </a:t>
            </a:r>
            <a:r>
              <a:rPr lang="it-IT" dirty="0" smtClean="0"/>
              <a:t>sue </a:t>
            </a:r>
            <a:r>
              <a:rPr lang="it-IT" dirty="0"/>
              <a:t>azioni persegue fini personali che a lui si presentano «come valori», e l’intelligenza e la volontà costituiscono il principio unitario e di guida del complesso della personalità, capace di </a:t>
            </a:r>
            <a:r>
              <a:rPr lang="it-IT" dirty="0" smtClean="0"/>
              <a:t>controllare anche </a:t>
            </a:r>
            <a:r>
              <a:rPr lang="it-IT" dirty="0"/>
              <a:t>condizioni biologiche predisponenti, che non siano tali da acquisire significato di malattia mentale; pure le cause esterne, per divenire motivo </a:t>
            </a:r>
            <a:r>
              <a:rPr lang="it-IT" dirty="0" smtClean="0"/>
              <a:t>dell’azione </a:t>
            </a:r>
            <a:r>
              <a:rPr lang="it-IT" dirty="0"/>
              <a:t>criminosa, devono essere interiorizzate ed elaborate nella psiche individuale</a:t>
            </a:r>
          </a:p>
          <a:p>
            <a:endParaRPr lang="it-IT" dirty="0"/>
          </a:p>
        </p:txBody>
      </p:sp>
    </p:spTree>
    <p:extLst>
      <p:ext uri="{BB962C8B-B14F-4D97-AF65-F5344CB8AC3E}">
        <p14:creationId xmlns:p14="http://schemas.microsoft.com/office/powerpoint/2010/main" val="27038896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a:t>
            </a:r>
            <a:r>
              <a:rPr lang="it-IT" dirty="0" smtClean="0"/>
              <a:t>delitto si </a:t>
            </a:r>
            <a:r>
              <a:rPr lang="it-IT" dirty="0"/>
              <a:t>consuma tutto nella personalità umana che lo idea, lo prepara, lo organizza e lo realizza, per influenza anche di condizioni esterne che agiscono come stimoli. Agostino Gemelli, che vedeva scossi con il positivismo i postulati della sua fede, difende il libero arbitrio e si oppone a qualsiasi spiegazione che necessariamente, con un’interpretazione totalizzante dell’etiologia del crimine, teorizzi il delitto come destino</a:t>
            </a:r>
          </a:p>
        </p:txBody>
      </p:sp>
    </p:spTree>
    <p:extLst>
      <p:ext uri="{BB962C8B-B14F-4D97-AF65-F5344CB8AC3E}">
        <p14:creationId xmlns:p14="http://schemas.microsoft.com/office/powerpoint/2010/main" val="3299619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 l’approccio psicologico del Gemelli e quello costituzionalistico del Di Tullio trovano però un punto di incontro laddove entrambi affermano la necessità di spostare l’indagine dal reato al reo e di approfondire l’esame della sua personalità, per cogliere, nella palpitante realtà, le cause e i motivi della sua condotta. </a:t>
            </a:r>
          </a:p>
        </p:txBody>
      </p:sp>
    </p:spTree>
    <p:extLst>
      <p:ext uri="{BB962C8B-B14F-4D97-AF65-F5344CB8AC3E}">
        <p14:creationId xmlns:p14="http://schemas.microsoft.com/office/powerpoint/2010/main" val="3961704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Così, gli studi di antropologia criminale - orientati già con Di Tullio </a:t>
            </a:r>
            <a:r>
              <a:rPr lang="it-IT" dirty="0" err="1"/>
              <a:t>all</a:t>
            </a:r>
            <a:r>
              <a:rPr lang="it-IT" dirty="0"/>
              <a:t> identificazione dei fattori </a:t>
            </a:r>
            <a:r>
              <a:rPr lang="it-IT" dirty="0" err="1"/>
              <a:t>bio</a:t>
            </a:r>
            <a:r>
              <a:rPr lang="it-IT" dirty="0"/>
              <a:t>-</a:t>
            </a:r>
            <a:r>
              <a:rPr lang="it-IT" dirty="0" err="1"/>
              <a:t>psico</a:t>
            </a:r>
            <a:r>
              <a:rPr lang="it-IT" dirty="0"/>
              <a:t>-sociologici concorrenti a determinare il comportamento criminoso, e tesi, attraverso proposte di prevenzione e di trattamento individualizzato, alla difesa sociale - finirono per trovare consensi anche nell’ambiente cattolico</a:t>
            </a:r>
          </a:p>
        </p:txBody>
      </p:sp>
    </p:spTree>
    <p:extLst>
      <p:ext uri="{BB962C8B-B14F-4D97-AF65-F5344CB8AC3E}">
        <p14:creationId xmlns:p14="http://schemas.microsoft.com/office/powerpoint/2010/main" val="1178002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 ogni approccio individualistico, è di per sé incapace di fornire spiegazioni scientifiche a un </a:t>
            </a:r>
            <a:r>
              <a:rPr lang="it-IT" dirty="0" smtClean="0"/>
              <a:t>fenomeno </a:t>
            </a:r>
            <a:r>
              <a:rPr lang="it-IT" dirty="0"/>
              <a:t>la cui definizione e la cui esistenza sono dialetticamente connesse con variabili economico-sociali, politiche, culturali e normative</a:t>
            </a:r>
          </a:p>
        </p:txBody>
      </p:sp>
    </p:spTree>
    <p:extLst>
      <p:ext uri="{BB962C8B-B14F-4D97-AF65-F5344CB8AC3E}">
        <p14:creationId xmlns:p14="http://schemas.microsoft.com/office/powerpoint/2010/main" val="505714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12025</TotalTime>
  <Words>1064</Words>
  <Application>Microsoft Office PowerPoint</Application>
  <PresentationFormat>Presentazione su schermo (4:3)</PresentationFormat>
  <Paragraphs>19</Paragraphs>
  <Slides>13</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13</vt:i4>
      </vt:variant>
    </vt:vector>
  </HeadingPairs>
  <TitlesOfParts>
    <vt:vector size="16" baseType="lpstr">
      <vt:lpstr>Arial</vt:lpstr>
      <vt:lpstr>Times New Roman</vt:lpstr>
      <vt:lpstr>Office Theme</vt:lpstr>
      <vt:lpstr>Presentazione standard di PowerPoint</vt:lpstr>
      <vt:lpstr>Presentazione standard di PowerPoint</vt:lpstr>
      <vt:lpstr>Di Tullio</vt:lpstr>
      <vt:lpstr>Presentazione standard di PowerPoint</vt:lpstr>
      <vt:lpstr>Presentazione standard di PowerPoint</vt:lpstr>
      <vt:lpstr>Presentazione standard di PowerPoint</vt:lpstr>
      <vt:lpstr>Presentazione standard di PowerPoint</vt:lpstr>
      <vt:lpstr>Edoardo, frate Agostino, Gemelli </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violenza intrafamiliare sui minori</dc:title>
  <dc:creator>Di Filippo Laura</dc:creator>
  <cp:lastModifiedBy>Fac-Giurisprudenza</cp:lastModifiedBy>
  <cp:revision>80</cp:revision>
  <dcterms:created xsi:type="dcterms:W3CDTF">2004-02-29T17:00:14Z</dcterms:created>
  <dcterms:modified xsi:type="dcterms:W3CDTF">2020-04-23T21:13:05Z</dcterms:modified>
</cp:coreProperties>
</file>