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52" d="100"/>
          <a:sy n="52" d="100"/>
        </p:scale>
        <p:origin x="122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52996F-4CDA-5050-3B93-DDEB1F7749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A4D17FA-7327-9E98-91D0-B75A07B981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7B74933-DB3E-7E7D-8222-EED81E57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331C7-5B6D-47F4-897A-55E6DE50785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9697FFD-9FAC-D5B4-4831-409655EE3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F533372-D262-A48E-BF0F-379A97210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90BDD-148A-43FA-8ADC-6FB558F6CC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600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3699E1-EAAC-E6B9-5CB4-3CED51234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1A81AA-D85E-4D7E-C396-2D1D901B38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761090-8121-C6D0-38BC-4D330FA4D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331C7-5B6D-47F4-897A-55E6DE50785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A3F0A23-565C-F51C-6348-FC0E09530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7D13813-F8E0-2011-48D1-E6FA57AB1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90BDD-148A-43FA-8ADC-6FB558F6CC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5101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AB8BF0E-82B3-CF54-5015-9B132AAB55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8AA4668-9E79-88B0-D2D2-2A39673C6A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CF4BF0C-F1AE-7C98-1F18-7E9597480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331C7-5B6D-47F4-897A-55E6DE50785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1E68174-BBB1-C33D-F78D-C6050CD39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20C0A73-8F80-B205-8ED7-B8368201D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90BDD-148A-43FA-8ADC-6FB558F6CC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194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DC7F72-0872-B944-0F27-5291A1A22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9C44DC-E0EC-8F29-88C6-5BFA260FC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DD5034-1FCC-EA86-1332-72A23E510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331C7-5B6D-47F4-897A-55E6DE50785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75825D8-3AB0-CF59-47A4-05022AA8E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1C74D49-259F-495D-AEFE-425BDB0C4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90BDD-148A-43FA-8ADC-6FB558F6CC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0075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062BE1-7C62-1B33-6B17-78D81565E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D70C9A3-B865-E693-4EEF-EAF3144FA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5BB29C6-8428-38DF-6146-AAF287FDB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331C7-5B6D-47F4-897A-55E6DE50785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2485590-D3C8-4DF1-4329-FE400805B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7FD3086-D2A4-D2EE-3770-8C503B0FD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90BDD-148A-43FA-8ADC-6FB558F6CC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9367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E160F2-1E4F-2448-0C4C-C30160DAF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7306DD-95D9-99AC-AE80-DA7ECD6FB8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590F346-D517-37FB-6DEE-41D933082C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B5FBE4-71EB-E71B-AFB4-FB76C1300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331C7-5B6D-47F4-897A-55E6DE50785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61E717E-208A-A78D-5DB7-80B2B95B1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AEF37BD-DD5B-7807-DB3C-C1368A891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90BDD-148A-43FA-8ADC-6FB558F6CC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868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372579-92FE-52F2-4908-236402D54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157F860-3CD5-C6D3-10B2-6E063BF280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BE73AD8-1DFC-0E83-58DE-FABFBB6873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5571508-1F91-9D5D-C2FF-F8A902DAC6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A775825-4D40-0F23-FD08-49C0C006B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7A0D020-4DB1-A52F-71B5-CB07D0C87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331C7-5B6D-47F4-897A-55E6DE50785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1F6A66B-5F0A-EEC8-E2BA-8254DE000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1997F4D-5B74-7B6C-6CA5-520966875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90BDD-148A-43FA-8ADC-6FB558F6CC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709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7C3271-484E-C519-349F-7604318BD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12F4837-DA56-D5ED-5676-F4CB65AD5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331C7-5B6D-47F4-897A-55E6DE50785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6D85355-FE0A-2023-7818-798588681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F70C993-B76F-248E-F790-D4907FEAE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90BDD-148A-43FA-8ADC-6FB558F6CC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21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DA7B29F-E345-D7CE-8588-E1D69C418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331C7-5B6D-47F4-897A-55E6DE50785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2B9AC11-0FFE-D094-0FEA-4226DE479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8F088C4-0486-74A9-50EC-F5BFF7C44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90BDD-148A-43FA-8ADC-6FB558F6CC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638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92E0D4-8367-47C4-AF90-45F208D16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B623FB-047D-D375-68F2-D453EFBDC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C4175FC-AF18-C53A-91E6-25466B9154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D97CD6B-F6A0-5EC8-7A25-65098A1DC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331C7-5B6D-47F4-897A-55E6DE50785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1323AF4-962A-6EE9-9289-B7D3C0BF9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6D97C80-8CA2-549A-6A1A-7532B7909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90BDD-148A-43FA-8ADC-6FB558F6CC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3010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7B5F1E-FA4C-3F56-7A10-EEC7AD5DF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34D587F-9FA4-BBE6-BAE9-04D1087611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58751B0-7CB1-7151-FF5F-518FFD0372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F1D60F1-5049-0654-1DE0-1DBAD73B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331C7-5B6D-47F4-897A-55E6DE50785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664555F-B22B-660B-B4FE-A426D1901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5531E60-4C6D-44FD-A810-1365EEE7C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90BDD-148A-43FA-8ADC-6FB558F6CC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151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0399744-E296-555F-DE90-28C286425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131AFFA-D321-CB09-EB84-FD9C66879D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496D1D2-E6B7-66D3-EAD6-9FAF9C902C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D331C7-5B6D-47F4-897A-55E6DE50785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2DC4A0-E3D2-9791-6406-7B67539C25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792A581-DDF8-9FA4-2129-D3007B4D64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A90BDD-148A-43FA-8ADC-6FB558F6CC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1847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AAE9C1-D32E-5039-F57E-055FBC5786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latin typeface="Verdana" panose="020B0604030504040204" pitchFamily="34" charset="0"/>
                <a:ea typeface="Verdana" panose="020B0604030504040204" pitchFamily="34" charset="0"/>
              </a:rPr>
              <a:t>Il modello della comunicazione pubblica bidirezionale</a:t>
            </a:r>
            <a:endParaRPr lang="en-GB" sz="4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E43DFEF-295A-DC2C-AAED-775545C0B1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0227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F22B9DD-5031-52A8-EBBB-A812D9AA0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anchor="ctr">
            <a:normAutofit/>
          </a:bodyPr>
          <a:lstStyle/>
          <a:p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Comunicazione autoprodotta e media relation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onnsiteX0" fmla="*/ 0 w 18288"/>
              <a:gd name="connsiteY0" fmla="*/ 0 h 5590381"/>
              <a:gd name="connsiteX1" fmla="*/ 18288 w 18288"/>
              <a:gd name="connsiteY1" fmla="*/ 0 h 5590381"/>
              <a:gd name="connsiteX2" fmla="*/ 18288 w 18288"/>
              <a:gd name="connsiteY2" fmla="*/ 754701 h 5590381"/>
              <a:gd name="connsiteX3" fmla="*/ 18288 w 18288"/>
              <a:gd name="connsiteY3" fmla="*/ 1565307 h 5590381"/>
              <a:gd name="connsiteX4" fmla="*/ 18288 w 18288"/>
              <a:gd name="connsiteY4" fmla="*/ 2152297 h 5590381"/>
              <a:gd name="connsiteX5" fmla="*/ 18288 w 18288"/>
              <a:gd name="connsiteY5" fmla="*/ 2906998 h 5590381"/>
              <a:gd name="connsiteX6" fmla="*/ 18288 w 18288"/>
              <a:gd name="connsiteY6" fmla="*/ 3549892 h 5590381"/>
              <a:gd name="connsiteX7" fmla="*/ 18288 w 18288"/>
              <a:gd name="connsiteY7" fmla="*/ 4080978 h 5590381"/>
              <a:gd name="connsiteX8" fmla="*/ 18288 w 18288"/>
              <a:gd name="connsiteY8" fmla="*/ 4835680 h 5590381"/>
              <a:gd name="connsiteX9" fmla="*/ 18288 w 18288"/>
              <a:gd name="connsiteY9" fmla="*/ 5590381 h 5590381"/>
              <a:gd name="connsiteX10" fmla="*/ 0 w 18288"/>
              <a:gd name="connsiteY10" fmla="*/ 5590381 h 5590381"/>
              <a:gd name="connsiteX11" fmla="*/ 0 w 18288"/>
              <a:gd name="connsiteY11" fmla="*/ 4835680 h 5590381"/>
              <a:gd name="connsiteX12" fmla="*/ 0 w 18288"/>
              <a:gd name="connsiteY12" fmla="*/ 4304593 h 5590381"/>
              <a:gd name="connsiteX13" fmla="*/ 0 w 18288"/>
              <a:gd name="connsiteY13" fmla="*/ 3773507 h 5590381"/>
              <a:gd name="connsiteX14" fmla="*/ 0 w 18288"/>
              <a:gd name="connsiteY14" fmla="*/ 3186517 h 5590381"/>
              <a:gd name="connsiteX15" fmla="*/ 0 w 18288"/>
              <a:gd name="connsiteY15" fmla="*/ 2487720 h 5590381"/>
              <a:gd name="connsiteX16" fmla="*/ 0 w 18288"/>
              <a:gd name="connsiteY16" fmla="*/ 1956633 h 5590381"/>
              <a:gd name="connsiteX17" fmla="*/ 0 w 18288"/>
              <a:gd name="connsiteY17" fmla="*/ 1425547 h 5590381"/>
              <a:gd name="connsiteX18" fmla="*/ 0 w 18288"/>
              <a:gd name="connsiteY18" fmla="*/ 614942 h 5590381"/>
              <a:gd name="connsiteX19" fmla="*/ 0 w 18288"/>
              <a:gd name="connsiteY19" fmla="*/ 0 h 559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24DCFC1-78E7-4B36-74C4-B7C3B0381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6760" y="126170"/>
            <a:ext cx="6894576" cy="3447289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A8A0C6-9FEB-D2C9-5B9D-C064E4DDE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3818021"/>
            <a:ext cx="6894576" cy="2913809"/>
          </a:xfrm>
        </p:spPr>
        <p:txBody>
          <a:bodyPr anchor="t">
            <a:normAutofit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l modello di Mancini (1996, 2002):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Comunicazione autoprodotta dalla PA (campagne, URP, siti)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Ruolo centrale dei media di massa: comunicazione </a:t>
            </a:r>
            <a:r>
              <a:rPr lang="it-IT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eteroprodotta</a:t>
            </a:r>
            <a:endParaRPr lang="it-IT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Cura delle relazioni con i cittadini e con i media (</a:t>
            </a:r>
            <a:r>
              <a:rPr lang="it-IT" sz="2200" i="1" dirty="0">
                <a:latin typeface="Verdana" panose="020B0604030504040204" pitchFamily="34" charset="0"/>
                <a:ea typeface="Verdana" panose="020B0604030504040204" pitchFamily="34" charset="0"/>
              </a:rPr>
              <a:t>media relation</a:t>
            </a: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147187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73A337-0F4D-221D-CDCD-06CF61446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dirty="0">
                <a:latin typeface="Verdana" panose="020B0604030504040204" pitchFamily="34" charset="0"/>
                <a:ea typeface="Verdana" panose="020B0604030504040204" pitchFamily="34" charset="0"/>
              </a:rPr>
              <a:t>Il gap </a:t>
            </a:r>
            <a:r>
              <a:rPr lang="en-GB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comunicativo</a:t>
            </a:r>
            <a:endParaRPr lang="en-GB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EE348A9-C571-ED4D-B383-BA32EC7B7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Persistono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pratiche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unidirezionali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URP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spesso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usati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solo come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sportelli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o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uffici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reclami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I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siti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PA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sono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ancora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siti-vetrina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, poco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interattivi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(Lovari 2013).</a:t>
            </a: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Gap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tra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cultura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interna e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percezione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esterna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ben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progettata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all’interno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, poco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visibile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partecipata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all’esterno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Problema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più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acuto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in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alcune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amministrazioni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territori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Faccioli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2013a)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9656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La Legge n. 150/2000:</a:t>
            </a:r>
            <a:b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Verso la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relazionale</a:t>
            </a:r>
            <a:endParaRPr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La Legge 150/2000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segna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l’istituzionalizzazione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in Italia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Nasce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come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legge-quadro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per le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attività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informazione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delle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PA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Rende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obbligatoria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verso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cittadini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come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funzione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permanente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e non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episodica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Accompagna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ampio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processo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riforma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amministrativa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modernizzazione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(DPR 422/2001,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Direttiva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Frattini 2002)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Unica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nel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panorama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europeo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all’epoca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Rovinetti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2002)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Ambiti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strumenti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endParaRPr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legge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distingue: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esterna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(verso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cittadini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interna (verso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dipendenti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Media relations (verso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media)</a:t>
            </a:r>
          </a:p>
          <a:p>
            <a:pPr marL="0" indent="0"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Strumenti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previsti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Pubblicità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, URP,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Uffici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stampa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affissioni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eventi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reti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civiche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sistemi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informatici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Mix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comunicativo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estensivo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integrato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Strutture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e figure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professionali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nella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endParaRPr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200" dirty="0" err="1">
                <a:latin typeface="Verdana" panose="020B0604030504040204" pitchFamily="34" charset="0"/>
                <a:ea typeface="Verdana" panose="020B0604030504040204" pitchFamily="34" charset="0"/>
              </a:rPr>
              <a:t>Ufficio</a:t>
            </a:r>
            <a:r>
              <a:rPr sz="2200" dirty="0">
                <a:latin typeface="Verdana" panose="020B0604030504040204" pitchFamily="34" charset="0"/>
                <a:ea typeface="Verdana" panose="020B0604030504040204" pitchFamily="34" charset="0"/>
              </a:rPr>
              <a:t> Stampa (art. 9): </a:t>
            </a:r>
            <a:r>
              <a:rPr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200" dirty="0" err="1">
                <a:latin typeface="Verdana" panose="020B0604030504040204" pitchFamily="34" charset="0"/>
                <a:ea typeface="Verdana" panose="020B0604030504040204" pitchFamily="34" charset="0"/>
              </a:rPr>
              <a:t>istituzionale</a:t>
            </a:r>
            <a:r>
              <a:rPr sz="2200" dirty="0">
                <a:latin typeface="Verdana" panose="020B0604030504040204" pitchFamily="34" charset="0"/>
                <a:ea typeface="Verdana" panose="020B0604030504040204" pitchFamily="34" charset="0"/>
              </a:rPr>
              <a:t> verso </a:t>
            </a:r>
            <a:r>
              <a:rPr sz="220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z="2200" dirty="0">
                <a:latin typeface="Verdana" panose="020B0604030504040204" pitchFamily="34" charset="0"/>
                <a:ea typeface="Verdana" panose="020B0604030504040204" pitchFamily="34" charset="0"/>
              </a:rPr>
              <a:t> media</a:t>
            </a:r>
            <a:endParaRPr lang="it-IT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200" dirty="0">
                <a:latin typeface="Verdana" panose="020B0604030504040204" pitchFamily="34" charset="0"/>
                <a:ea typeface="Verdana" panose="020B0604030504040204" pitchFamily="34" charset="0"/>
              </a:rPr>
              <a:t>URP (art. 8): </a:t>
            </a:r>
            <a:r>
              <a:rPr sz="2200" dirty="0" err="1">
                <a:latin typeface="Verdana" panose="020B0604030504040204" pitchFamily="34" charset="0"/>
                <a:ea typeface="Verdana" panose="020B0604030504040204" pitchFamily="34" charset="0"/>
              </a:rPr>
              <a:t>ascolto</a:t>
            </a:r>
            <a:r>
              <a:rPr sz="22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dialogo</a:t>
            </a:r>
            <a:r>
              <a:rPr sz="2200" dirty="0"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sz="220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cittadini</a:t>
            </a:r>
            <a:endParaRPr lang="it-IT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200" dirty="0">
                <a:latin typeface="Verdana" panose="020B0604030504040204" pitchFamily="34" charset="0"/>
                <a:ea typeface="Verdana" panose="020B0604030504040204" pitchFamily="34" charset="0"/>
              </a:rPr>
              <a:t>Figure </a:t>
            </a:r>
            <a:r>
              <a:rPr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professionali</a:t>
            </a:r>
            <a:r>
              <a:rPr sz="220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endParaRPr lang="it-IT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	&lt; </a:t>
            </a:r>
            <a:r>
              <a:rPr sz="2200" dirty="0" err="1">
                <a:latin typeface="Verdana" panose="020B0604030504040204" pitchFamily="34" charset="0"/>
                <a:ea typeface="Verdana" panose="020B0604030504040204" pitchFamily="34" charset="0"/>
              </a:rPr>
              <a:t>Responsabile</a:t>
            </a:r>
            <a:r>
              <a:rPr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endParaRPr lang="it-IT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	&lt; </a:t>
            </a:r>
            <a:r>
              <a:rPr sz="2200" dirty="0" err="1">
                <a:latin typeface="Verdana" panose="020B0604030504040204" pitchFamily="34" charset="0"/>
                <a:ea typeface="Verdana" panose="020B0604030504040204" pitchFamily="34" charset="0"/>
              </a:rPr>
              <a:t>Addetto</a:t>
            </a:r>
            <a:r>
              <a:rPr sz="2200" dirty="0">
                <a:latin typeface="Verdana" panose="020B0604030504040204" pitchFamily="34" charset="0"/>
                <a:ea typeface="Verdana" panose="020B0604030504040204" pitchFamily="34" charset="0"/>
              </a:rPr>
              <a:t> URP</a:t>
            </a:r>
            <a:endParaRPr lang="it-IT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	&lt; Giornalista (almeno pubblicista, iscritto all’Albo; figura prevista 	ma non pienamente riconosciuta nei contratti pubblici)</a:t>
            </a:r>
          </a:p>
          <a:p>
            <a:pPr marL="0" indent="0"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200" dirty="0">
                <a:latin typeface="Verdana" panose="020B0604030504040204" pitchFamily="34" charset="0"/>
                <a:ea typeface="Verdana" panose="020B0604030504040204" pitchFamily="34" charset="0"/>
              </a:rPr>
              <a:t>DPR 422/2001: </a:t>
            </a:r>
            <a:r>
              <a:rPr sz="2200" dirty="0" err="1">
                <a:latin typeface="Verdana" panose="020B0604030504040204" pitchFamily="34" charset="0"/>
                <a:ea typeface="Verdana" panose="020B0604030504040204" pitchFamily="34" charset="0"/>
              </a:rPr>
              <a:t>requisiti</a:t>
            </a:r>
            <a:r>
              <a:rPr sz="22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percorsi</a:t>
            </a:r>
            <a:r>
              <a:rPr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200" dirty="0" err="1">
                <a:latin typeface="Verdana" panose="020B0604030504040204" pitchFamily="34" charset="0"/>
                <a:ea typeface="Verdana" panose="020B0604030504040204" pitchFamily="34" charset="0"/>
              </a:rPr>
              <a:t>formativi</a:t>
            </a:r>
            <a:r>
              <a:rPr sz="2200" dirty="0">
                <a:latin typeface="Verdana" panose="020B0604030504040204" pitchFamily="34" charset="0"/>
                <a:ea typeface="Verdana" panose="020B0604030504040204" pitchFamily="34" charset="0"/>
              </a:rPr>
              <a:t> (es. </a:t>
            </a:r>
            <a:r>
              <a:rPr sz="2200" dirty="0" err="1">
                <a:latin typeface="Verdana" panose="020B0604030504040204" pitchFamily="34" charset="0"/>
                <a:ea typeface="Verdana" panose="020B0604030504040204" pitchFamily="34" charset="0"/>
              </a:rPr>
              <a:t>Scienze</a:t>
            </a:r>
            <a:r>
              <a:rPr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sz="22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Struttura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coordinamento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e</a:t>
            </a:r>
            <a:b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Piano di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endParaRPr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ts val="3600"/>
              </a:lnSpc>
              <a:buFontTx/>
              <a:buChar char="-"/>
            </a:pPr>
            <a:r>
              <a:rPr lang="en-GB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Direttiva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Frattini (2002):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ogni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PA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può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istituire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una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struttura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coordinamento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ts val="3600"/>
              </a:lnSpc>
              <a:buFontTx/>
              <a:buChar char="-"/>
            </a:pP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Include URP,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Ufficio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Stampa,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Portavoce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ts val="3600"/>
              </a:lnSpc>
              <a:buFontTx/>
              <a:buChar char="-"/>
            </a:pP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Piano di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entro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 il 30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</a:rPr>
              <a:t>novembre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</a:rPr>
              <a:t>):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lvl="1" indent="0">
              <a:lnSpc>
                <a:spcPts val="3600"/>
              </a:lnSpc>
              <a:buNone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&lt; O</a:t>
            </a:r>
            <a:r>
              <a:rPr dirty="0" err="1">
                <a:latin typeface="Verdana" panose="020B0604030504040204" pitchFamily="34" charset="0"/>
                <a:ea typeface="Verdana" panose="020B0604030504040204" pitchFamily="34" charset="0"/>
              </a:rPr>
              <a:t>biettivi</a:t>
            </a:r>
            <a:r>
              <a:rPr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dirty="0" err="1">
                <a:latin typeface="Verdana" panose="020B0604030504040204" pitchFamily="34" charset="0"/>
                <a:ea typeface="Verdana" panose="020B0604030504040204" pitchFamily="34" charset="0"/>
              </a:rPr>
              <a:t>strategia</a:t>
            </a:r>
            <a:endParaRPr lang="it-IT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lvl="1" indent="0">
              <a:lnSpc>
                <a:spcPts val="3600"/>
              </a:lnSpc>
              <a:buNone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&lt; </a:t>
            </a:r>
            <a:r>
              <a:rPr dirty="0" err="1">
                <a:latin typeface="Verdana" panose="020B0604030504040204" pitchFamily="34" charset="0"/>
                <a:ea typeface="Verdana" panose="020B0604030504040204" pitchFamily="34" charset="0"/>
              </a:rPr>
              <a:t>Azioni</a:t>
            </a:r>
            <a:r>
              <a:rPr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dirty="0" err="1">
                <a:latin typeface="Verdana" panose="020B0604030504040204" pitchFamily="34" charset="0"/>
                <a:ea typeface="Verdana" panose="020B0604030504040204" pitchFamily="34" charset="0"/>
              </a:rPr>
              <a:t>calendario</a:t>
            </a:r>
            <a:endParaRPr lang="it-IT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lvl="1" indent="0">
              <a:lnSpc>
                <a:spcPts val="3600"/>
              </a:lnSpc>
              <a:buNone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&lt; </a:t>
            </a:r>
            <a:r>
              <a:rPr dirty="0">
                <a:latin typeface="Verdana" panose="020B0604030504040204" pitchFamily="34" charset="0"/>
                <a:ea typeface="Verdana" panose="020B0604030504040204" pitchFamily="34" charset="0"/>
              </a:rPr>
              <a:t>Budget e </a:t>
            </a:r>
            <a:r>
              <a:rPr dirty="0" err="1">
                <a:latin typeface="Verdana" panose="020B0604030504040204" pitchFamily="34" charset="0"/>
                <a:ea typeface="Verdana" panose="020B0604030504040204" pitchFamily="34" charset="0"/>
              </a:rPr>
              <a:t>mezzi</a:t>
            </a:r>
            <a:endParaRPr lang="it-IT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lvl="1" indent="0">
              <a:lnSpc>
                <a:spcPts val="3600"/>
              </a:lnSpc>
              <a:buNone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&lt; </a:t>
            </a:r>
            <a:r>
              <a:rPr dirty="0" err="1">
                <a:latin typeface="Verdana" panose="020B0604030504040204" pitchFamily="34" charset="0"/>
                <a:ea typeface="Verdana" panose="020B0604030504040204" pitchFamily="34" charset="0"/>
              </a:rPr>
              <a:t>Monitoraggio</a:t>
            </a:r>
            <a:r>
              <a:rPr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dirty="0" err="1">
                <a:latin typeface="Verdana" panose="020B0604030504040204" pitchFamily="34" charset="0"/>
                <a:ea typeface="Verdana" panose="020B0604030504040204" pitchFamily="34" charset="0"/>
              </a:rPr>
              <a:t>valutazione</a:t>
            </a:r>
            <a:endParaRPr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Semplificazione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del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linguaggio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e Progetto Chiaro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Circolare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20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aprile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2001 +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Direttiva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8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maggio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2002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Regole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raccomandazioni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per la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formulazione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tecnica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dei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testi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Progetto Chiaro: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consulenza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linguistica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alle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amministrazioni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Best practice per la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semplificazione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amministrativa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Obiettivo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chiarezza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accessibilità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trasparenza</a:t>
            </a:r>
            <a:endParaRPr sz="2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Digitalizzazione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, e-government e e-democracy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Anni 2000: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inizio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informatizzazione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PA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E-government =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efficienza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nei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servizi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tramite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web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E-democracy =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nuove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forme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partecipazione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civica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Linee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guida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su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usabilità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accessibilità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dei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siti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PA (2001)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Piano e-government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nazionale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(2001):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tre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obiettivi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chiave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1.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Efficienza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interna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2.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Servizi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integrati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per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cittadini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/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imprese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3. Accesso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telematico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informazioni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/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servizi</a:t>
            </a:r>
            <a:endParaRPr sz="2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Sussidiarietà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ruolo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attivo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dei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cittadini</a:t>
            </a:r>
            <a:endParaRPr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Introduzione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del principio di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sussidiarietà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(Titolo V, 2001):</a:t>
            </a:r>
          </a:p>
          <a:p>
            <a:pPr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Orizzontale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cittadini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associazioni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co-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protagonisti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delle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politiche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Verticale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relazione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cooperativa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tra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livelli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istituzionali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Rafforza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il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diritto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alla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partecipazione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Stimola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il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dialogo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e la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trasparenza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nelle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decisioni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pubbliche</a:t>
            </a:r>
            <a:endParaRPr sz="2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Limiti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applicativi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Legge 150/2000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Applicazione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disomogenea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(«a macchia di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leopardo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»)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Mancato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riconoscimento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delle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professioni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comunicatore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pubblico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, capo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ufficio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stampa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Assenza di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sanzioni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per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inadempienze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Gap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tra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norme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prassi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attuativa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Differenze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territoriali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tra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eccellenze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aree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meno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sviluppate</a:t>
            </a:r>
            <a:endParaRPr sz="2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29B206-0525-BED2-D08A-DE153143C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1993–1999: Comunicazione pubblica bidirezionale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17CC72-34EF-189F-EC53-217CB0541F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Dopo le leggi del 1990, si afferma la comunicazione pubblica come disciplina autonoma e professionale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Modello ideale: comunicazione bidirezionale, orientata all’ascolto e al dialogo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Faccioli (2013a): fase di “sperimentazione e professionalizzazione”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8495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Figure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professionali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nella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(Legge 150/2000)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5431314"/>
          </a:xfrm>
        </p:spPr>
        <p:txBody>
          <a:bodyPr>
            <a:normAutofit fontScale="77500" lnSpcReduction="20000"/>
          </a:bodyPr>
          <a:lstStyle/>
          <a:p>
            <a:pPr marL="0" indent="0" algn="just" fontAlgn="base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Per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l'URP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struttura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obbligatoria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	&lt;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Responsabile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Coordina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attività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interna ed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esterna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	&lt;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Tecnico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per le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relazioni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con il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pubblico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Addetto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URP)</a:t>
            </a: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Cura il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rapporto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cittadini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svolge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attività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di front-office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	&lt;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Documentalista</a:t>
            </a: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Opera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nel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back-office;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archivia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aggiorna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le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banche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dati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informative.</a:t>
            </a:r>
          </a:p>
          <a:p>
            <a:pPr algn="just" fontAlgn="base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Per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l’Ufficio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Stampa (non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obbligatorio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	&lt; 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Capo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ufficio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stampa</a:t>
            </a: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Giornalista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professionista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;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coordina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l’informazione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istituzionale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rapporti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media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	&lt;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Addetto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stampa</a:t>
            </a: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Cura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strumenti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come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comunicati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conferenze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rassegne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; </a:t>
            </a: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anche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iscritto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all’Albo</a:t>
            </a:r>
            <a:endParaRPr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Requisiti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preferenziali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Laurea in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Scienze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o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Relazioni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pubbliche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Riferimenti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normativi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DPR n. 422/2001</a:t>
            </a: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Direttiva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Funzione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7/2/2002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2.4.2 | Dal 2003 al 2009:</a:t>
            </a:r>
            <a:b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criteri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misurazione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valutazione</a:t>
            </a:r>
            <a:endParaRPr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Nuove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misure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per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riformare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la PA dopo la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crisi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economica</a:t>
            </a: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Introduzione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criteri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misurazione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performance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meno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centrale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nel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processo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modernizzazione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Ruolo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del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comunicatore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pubblico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marginalizzato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Faccioli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2013a)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Formazione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nuove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risorse</a:t>
            </a:r>
            <a:endParaRPr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Dal 2002: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attività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formative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promosse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da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Formez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Compubblica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Corsi da 60, 90 o 120 ore (in base ad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anzianità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titoli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DPR 422/2001: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bandi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per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nuove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assunzioni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laurea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in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Scienze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Rilevanza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formazione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per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informazione</a:t>
            </a: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E-government e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digitalizzazione</a:t>
            </a:r>
            <a:endParaRPr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Seconda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fase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dell’e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-government (dal 2003)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Approccio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federale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, focus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sulle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Regioni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Investimenti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in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infrastrutture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cittadinanza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digitale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Risultati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non sempre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omogenei</a:t>
            </a: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Accessibilità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inclusione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: la Legge Stanca (2004)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Accessibilità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dei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siti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web per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persone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disabilità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fisiche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/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sensoriali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Siti web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considerati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strumenti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essenziali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Basata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sul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principio di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uguaglianza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costituzionale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(art. 3)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Il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Codice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dell’Amministrazione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Digitale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(2005)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CAD (n. 82/2005): base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normativa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dell’e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-government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Interoperabilità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tra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banche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dati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anagrafi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Unificazione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dei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servizi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orientamento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al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cittadino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Superare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limiti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organizzativi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PA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Il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contesto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europeo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: e-Europe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Consiglio di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Lisbona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(1999):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strategia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«e-Europe 2002»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Aggiornata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nel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2003 come «e-Europe 2005»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Obiettivo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uso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efficace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di Internet e accesso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multipiattaforma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Nascita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di t-government e m-government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Riforma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Brunetta (2009)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Legge 15/2009 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D.Lgs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. 150/2009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Obiettivo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misurare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produttività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e performance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Introduzione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di un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sistema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valutazione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sanzioni</a:t>
            </a: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Centrata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su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trasparenza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responsabilità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efficienza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accessibilità</a:t>
            </a:r>
            <a:r>
              <a:rPr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600" dirty="0" err="1">
                <a:latin typeface="Verdana" panose="020B0604030504040204" pitchFamily="34" charset="0"/>
                <a:ea typeface="Verdana" panose="020B0604030504040204" pitchFamily="34" charset="0"/>
              </a:rPr>
              <a:t>totale</a:t>
            </a:r>
            <a:endParaRPr sz="2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Trasparenza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tecnologie</a:t>
            </a:r>
            <a:r>
              <a:rPr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3200" dirty="0" err="1">
                <a:latin typeface="Verdana" panose="020B0604030504040204" pitchFamily="34" charset="0"/>
                <a:ea typeface="Verdana" panose="020B0604030504040204" pitchFamily="34" charset="0"/>
              </a:rPr>
              <a:t>digitali</a:t>
            </a:r>
            <a:endParaRPr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dirty="0" err="1"/>
              <a:t>Trasparenza</a:t>
            </a:r>
            <a:r>
              <a:rPr dirty="0"/>
              <a:t> come </a:t>
            </a:r>
            <a:r>
              <a:rPr dirty="0" err="1"/>
              <a:t>accessibilità</a:t>
            </a:r>
            <a:r>
              <a:rPr dirty="0"/>
              <a:t> </a:t>
            </a:r>
            <a:r>
              <a:rPr dirty="0" err="1"/>
              <a:t>totale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cittadini</a:t>
            </a:r>
            <a:r>
              <a:rPr dirty="0"/>
              <a:t> ai </a:t>
            </a:r>
            <a:r>
              <a:rPr dirty="0" err="1"/>
              <a:t>dati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PA</a:t>
            </a:r>
            <a:endParaRPr lang="it-IT" dirty="0"/>
          </a:p>
          <a:p>
            <a:pPr>
              <a:buFontTx/>
              <a:buChar char="-"/>
            </a:pPr>
            <a:r>
              <a:rPr dirty="0" err="1"/>
              <a:t>Indicatori</a:t>
            </a:r>
            <a:r>
              <a:rPr dirty="0"/>
              <a:t> di performance, </a:t>
            </a:r>
            <a:r>
              <a:rPr dirty="0" err="1"/>
              <a:t>uso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risorse</a:t>
            </a:r>
            <a:r>
              <a:rPr dirty="0"/>
              <a:t>, </a:t>
            </a:r>
            <a:r>
              <a:rPr dirty="0" err="1"/>
              <a:t>risultati</a:t>
            </a:r>
            <a:endParaRPr lang="it-IT" dirty="0"/>
          </a:p>
          <a:p>
            <a:pPr>
              <a:buFontTx/>
              <a:buChar char="-"/>
            </a:pPr>
            <a:r>
              <a:rPr dirty="0" err="1"/>
              <a:t>Tecnologie</a:t>
            </a:r>
            <a:r>
              <a:rPr dirty="0"/>
              <a:t> </a:t>
            </a:r>
            <a:r>
              <a:rPr dirty="0" err="1"/>
              <a:t>digitali</a:t>
            </a:r>
            <a:r>
              <a:rPr dirty="0"/>
              <a:t> </a:t>
            </a:r>
            <a:r>
              <a:rPr dirty="0" err="1"/>
              <a:t>essenziali</a:t>
            </a:r>
            <a:r>
              <a:rPr dirty="0"/>
              <a:t> per </a:t>
            </a:r>
            <a:r>
              <a:rPr dirty="0" err="1"/>
              <a:t>garantire</a:t>
            </a:r>
            <a:r>
              <a:rPr dirty="0"/>
              <a:t> </a:t>
            </a:r>
            <a:r>
              <a:rPr dirty="0" err="1"/>
              <a:t>apertura</a:t>
            </a:r>
            <a:r>
              <a:rPr dirty="0"/>
              <a:t> e </a:t>
            </a:r>
            <a:r>
              <a:rPr dirty="0" err="1"/>
              <a:t>responsabilità</a:t>
            </a:r>
            <a:endParaRPr lang="it-IT" dirty="0"/>
          </a:p>
          <a:p>
            <a:pPr>
              <a:buFontTx/>
              <a:buChar char="-"/>
            </a:pPr>
            <a:r>
              <a:rPr dirty="0" err="1"/>
              <a:t>Programma</a:t>
            </a:r>
            <a:r>
              <a:rPr dirty="0"/>
              <a:t> </a:t>
            </a:r>
            <a:r>
              <a:rPr dirty="0" err="1"/>
              <a:t>triennale</a:t>
            </a:r>
            <a:r>
              <a:rPr dirty="0"/>
              <a:t> per la </a:t>
            </a:r>
            <a:r>
              <a:rPr dirty="0" err="1"/>
              <a:t>trasparenza</a:t>
            </a:r>
            <a:r>
              <a:rPr dirty="0"/>
              <a:t> e </a:t>
            </a:r>
            <a:r>
              <a:rPr dirty="0" err="1"/>
              <a:t>l’integrità</a:t>
            </a:r>
            <a:r>
              <a:rPr dirty="0"/>
              <a:t> (Ducci </a:t>
            </a:r>
            <a:r>
              <a:t>2017)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E1A95D-8334-040A-EC56-D0FB95D3E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Contesto sociale e culturale degli anni '90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295D00E-E457-679E-D409-1E8A9F448EB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64028" y="1499486"/>
            <a:ext cx="10689771" cy="5003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8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Modernizzazione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PA 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nascita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Seconda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Repubblica.</a:t>
            </a: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Crescita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progettualità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riorganizzazione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amministrativa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(Rolando 2001, 2014)</a:t>
            </a: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Nascono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primi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corsi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Scienze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(1992-93).</a:t>
            </a: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Cresce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consapevolezza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diritti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cittadinanza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e il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ruolo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media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pubblici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Nascita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diffusione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di Internet (web 1.0):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nuova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arena di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apertura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dialogo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partecipazione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(Sorrentino 2008, Ducci 2017, Lovari 2013)</a:t>
            </a:r>
          </a:p>
        </p:txBody>
      </p:sp>
    </p:spTree>
    <p:extLst>
      <p:ext uri="{BB962C8B-B14F-4D97-AF65-F5344CB8AC3E}">
        <p14:creationId xmlns:p14="http://schemas.microsoft.com/office/powerpoint/2010/main" val="3907242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CCF5DC-95CB-E6F7-7D5F-DEAF15FD8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Norme centrali per la comunicazione pubblica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D61BE2-5801-72BA-8DE0-3976592F1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20998"/>
          </a:xfrm>
        </p:spPr>
        <p:txBody>
          <a:bodyPr/>
          <a:lstStyle/>
          <a:p>
            <a:pPr marL="0" indent="0" algn="just">
              <a:lnSpc>
                <a:spcPts val="3400"/>
              </a:lnSpc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-</a:t>
            </a:r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D.Lgs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 29/1993 (poi </a:t>
            </a:r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D.Lgs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 165/2001):</a:t>
            </a:r>
          </a:p>
          <a:p>
            <a:pPr lvl="1" algn="just">
              <a:lnSpc>
                <a:spcPts val="3400"/>
              </a:lnSpc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Introduce l’obbligo di curare la comunicazione interna/esterna</a:t>
            </a:r>
          </a:p>
          <a:p>
            <a:pPr lvl="1" algn="just">
              <a:lnSpc>
                <a:spcPts val="3400"/>
              </a:lnSpc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Istituisce gli URP:</a:t>
            </a:r>
          </a:p>
          <a:p>
            <a:pPr marL="914400" lvl="2" indent="0" algn="just">
              <a:lnSpc>
                <a:spcPts val="3400"/>
              </a:lnSpc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&lt; Comunicazione, ascolto, monitoraggio, ricerche sull’utenza</a:t>
            </a:r>
          </a:p>
          <a:p>
            <a:pPr marL="914400" lvl="2" indent="0" algn="just">
              <a:lnSpc>
                <a:spcPts val="3400"/>
              </a:lnSpc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&lt; Strutture permanenti con personale formato.</a:t>
            </a:r>
          </a:p>
          <a:p>
            <a:pPr marL="0" indent="0" algn="just">
              <a:lnSpc>
                <a:spcPts val="3400"/>
              </a:lnSpc>
              <a:buNone/>
            </a:pPr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D.Lgs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 39/1993:</a:t>
            </a:r>
          </a:p>
          <a:p>
            <a:pPr lvl="1" algn="just">
              <a:lnSpc>
                <a:spcPts val="3400"/>
              </a:lnSpc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Avvia l’informatizzazione e la digitalizzazione della PA.</a:t>
            </a:r>
          </a:p>
          <a:p>
            <a:pPr lvl="1" algn="just">
              <a:lnSpc>
                <a:spcPts val="3400"/>
              </a:lnSpc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Preludio all’e-government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63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8B149A-F836-6B75-D57F-2C6D72D9A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Codici e direttive per</a:t>
            </a:r>
            <a:b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la qualità della comunicazione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DCFBFF-6EA2-5D66-2E09-B60947E9A8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i="1" dirty="0"/>
              <a:t>Codice di stile</a:t>
            </a:r>
            <a:r>
              <a:rPr lang="it-IT" dirty="0"/>
              <a:t>, </a:t>
            </a:r>
            <a:r>
              <a:rPr lang="it-IT" i="1" dirty="0"/>
              <a:t>Codice di comportamento dei dipendenti</a:t>
            </a:r>
            <a:r>
              <a:rPr lang="it-IT" dirty="0"/>
              <a:t>, </a:t>
            </a:r>
            <a:r>
              <a:rPr lang="it-IT" i="1" dirty="0"/>
              <a:t>Carte dei servizi</a:t>
            </a:r>
            <a:r>
              <a:rPr lang="it-IT" dirty="0"/>
              <a:t>, </a:t>
            </a:r>
            <a:r>
              <a:rPr lang="it-IT" i="1" dirty="0"/>
              <a:t>Cento progetti</a:t>
            </a:r>
            <a:r>
              <a:rPr lang="it-IT" dirty="0"/>
              <a:t>, </a:t>
            </a:r>
            <a:r>
              <a:rPr lang="it-IT" i="1" dirty="0"/>
              <a:t>Sportelli polifunzionali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dirty="0"/>
              <a:t>Direttive Ciampi e Berlusconi su URP e servizi pubblici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dirty="0"/>
              <a:t>Clima di entusiasmo e innovazione nella PA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1634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034491-8409-8CCF-CD18-B333BA987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Semplificazione e cultura della qualità</a:t>
            </a:r>
            <a:br>
              <a:rPr lang="it-IT" b="1" dirty="0"/>
            </a:b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8AE026-3D0A-722D-6F8D-9F5A2409C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ts val="3600"/>
              </a:lnSpc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Lotta al burocratese:</a:t>
            </a:r>
          </a:p>
          <a:p>
            <a:pPr lvl="1" algn="just">
              <a:lnSpc>
                <a:spcPts val="3600"/>
              </a:lnSpc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Cassese (1994): </a:t>
            </a:r>
            <a:r>
              <a:rPr lang="it-IT" i="1" dirty="0">
                <a:latin typeface="Verdana" panose="020B0604030504040204" pitchFamily="34" charset="0"/>
                <a:ea typeface="Verdana" panose="020B0604030504040204" pitchFamily="34" charset="0"/>
              </a:rPr>
              <a:t>Codice di stile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 → semplificazione del linguaggio PA</a:t>
            </a:r>
          </a:p>
          <a:p>
            <a:pPr lvl="1" algn="just">
              <a:lnSpc>
                <a:spcPts val="3600"/>
              </a:lnSpc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Fioritto (1997): </a:t>
            </a:r>
            <a:r>
              <a:rPr lang="it-IT" i="1" dirty="0">
                <a:latin typeface="Verdana" panose="020B0604030504040204" pitchFamily="34" charset="0"/>
                <a:ea typeface="Verdana" panose="020B0604030504040204" pitchFamily="34" charset="0"/>
              </a:rPr>
              <a:t>Manuale di stile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 → scrittura chiara, diritto alla conoscibilità.</a:t>
            </a:r>
          </a:p>
          <a:p>
            <a:pPr marL="0" indent="0" algn="just">
              <a:lnSpc>
                <a:spcPts val="3600"/>
              </a:lnSpc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Carta dei servizi pubblici (Fiorentini 1995):</a:t>
            </a:r>
          </a:p>
          <a:p>
            <a:pPr lvl="1" algn="just">
              <a:lnSpc>
                <a:spcPts val="3600"/>
              </a:lnSpc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Introduce standard di qualità e approccio orientato al cittadino</a:t>
            </a:r>
          </a:p>
          <a:p>
            <a:pPr lvl="1" algn="just">
              <a:lnSpc>
                <a:spcPts val="3600"/>
              </a:lnSpc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Marketing pubblico per migliorare l’efficienza e la relazione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8797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F2AFE0-E758-E569-239E-DAA2D3D18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Una comunità professionale in crescita:</a:t>
            </a:r>
            <a:b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il </a:t>
            </a:r>
            <a:r>
              <a:rPr lang="it-IT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ComPA</a:t>
            </a: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it-IT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Compubblica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EFB6991-AABA-1972-613D-0CD2526A03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776486"/>
            <a:ext cx="10417629" cy="4449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Anni '90: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entusiasmo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innovazione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nella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Nasce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l’Associazione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Italiana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Istituzionale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Compubblica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0" marR="0" lvl="0" indent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Organizza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a Bologna il Salone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ComPA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(dal 1994),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spazio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confronto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tra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PA,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università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professionisti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Il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ComPA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diventa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Salone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Europeo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Collaborazioni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europee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: Club di Venezia, Association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Publique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Federazione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europea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077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BA7B42-8B21-6826-466A-44AB7F69E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Le leggi Bassanini (1997):</a:t>
            </a:r>
            <a:b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riforme per modernizzare la PA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5442319-B818-3276-5D02-6AFA719CA4C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600637"/>
            <a:ext cx="10901126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Legge 59/1997:</a:t>
            </a:r>
          </a:p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Federalismo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amministrativo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Trasferimento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funzioni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Regioni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Province 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Comuni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Criteri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efficienza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efficacia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economicità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valutazione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risultati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Legge 127/1997:</a:t>
            </a:r>
          </a:p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Semplificazione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amministrativa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Introduzione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dell’autocertificazione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Validità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legale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firma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digitale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565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D00C5E-88C4-77ED-965A-AEAEC7043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84666"/>
            <a:ext cx="10515600" cy="1325563"/>
          </a:xfrm>
        </p:spPr>
        <p:txBody>
          <a:bodyPr/>
          <a:lstStyle/>
          <a:p>
            <a:pPr algn="ctr"/>
            <a:r>
              <a:rPr lang="en-GB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Tecnologia</a:t>
            </a:r>
            <a:r>
              <a:rPr lang="en-GB" sz="32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GB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partecipazione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A84A635-75C8-7D8E-FA5D-801973E8676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149232"/>
            <a:ext cx="10428514" cy="5704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Cresce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centralità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del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cittadino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ascolto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partecipazione</a:t>
            </a:r>
            <a:endParaRPr lang="en-US" altLang="en-U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fontAlgn="base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Strumenti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innovativi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: Citizen satisfaction,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portali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istituzionali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reti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civiche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piattaforme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partecipative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, feedback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digitali</a:t>
            </a:r>
            <a:endParaRPr lang="en-US" altLang="en-U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fontAlgn="base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GB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fontAlgn="base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GB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Modello</a:t>
            </a: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bidirezionale</a:t>
            </a: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n-GB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riferimenti</a:t>
            </a: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teorici</a:t>
            </a:r>
            <a:endParaRPr lang="en-GB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fontAlgn="base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Modello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a due vie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ispirato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a: Newcomb (1953) e Schramm (1960),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modelli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circolari</a:t>
            </a:r>
            <a:endParaRPr lang="en-US" altLang="en-U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fontAlgn="base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Teorie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sugli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effetti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limitati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dei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media</a:t>
            </a:r>
          </a:p>
          <a:p>
            <a:pPr fontAlgn="base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en-US" altLang="en-U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fontAlgn="base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Il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cittadino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: Non è un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ricevente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passivo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, ma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interpreta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risponde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(feedback)</a:t>
            </a:r>
          </a:p>
          <a:p>
            <a:pPr fontAlgn="base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L'amministrazione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deve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decodificare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ricodificare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messaggi</a:t>
            </a:r>
            <a:endParaRPr lang="en-US" altLang="en-U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fontAlgn="base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Interlocutori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cittadini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singoli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associati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imprese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, stakeholder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5530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1534</Words>
  <Application>Microsoft Office PowerPoint</Application>
  <PresentationFormat>Widescreen</PresentationFormat>
  <Paragraphs>175</Paragraphs>
  <Slides>28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3" baseType="lpstr">
      <vt:lpstr>Aptos</vt:lpstr>
      <vt:lpstr>Aptos Display</vt:lpstr>
      <vt:lpstr>Arial</vt:lpstr>
      <vt:lpstr>Verdana</vt:lpstr>
      <vt:lpstr>Tema di Office</vt:lpstr>
      <vt:lpstr>Il modello della comunicazione pubblica bidirezionale</vt:lpstr>
      <vt:lpstr>1993–1999: Comunicazione pubblica bidirezionale</vt:lpstr>
      <vt:lpstr>Contesto sociale e culturale degli anni '90</vt:lpstr>
      <vt:lpstr>Norme centrali per la comunicazione pubblica</vt:lpstr>
      <vt:lpstr>Codici e direttive per la qualità della comunicazione</vt:lpstr>
      <vt:lpstr>Semplificazione e cultura della qualità </vt:lpstr>
      <vt:lpstr>Una comunità professionale in crescita: il ComPA e Compubblica</vt:lpstr>
      <vt:lpstr>Le leggi Bassanini (1997): riforme per modernizzare la PA</vt:lpstr>
      <vt:lpstr>Tecnologia e partecipazione</vt:lpstr>
      <vt:lpstr>Comunicazione autoprodotta e media relation</vt:lpstr>
      <vt:lpstr>Il gap comunicativo</vt:lpstr>
      <vt:lpstr>La Legge n. 150/2000: Verso la comunicazione pubblica relazionale</vt:lpstr>
      <vt:lpstr>Ambiti e strumenti della comunicazione pubblica</vt:lpstr>
      <vt:lpstr>Strutture e figure professionali nella comunicazione pubblica</vt:lpstr>
      <vt:lpstr>Struttura di coordinamento e Piano di comunicazione</vt:lpstr>
      <vt:lpstr>Semplificazione del linguaggio e Progetto Chiaro</vt:lpstr>
      <vt:lpstr>Digitalizzazione, e-government e e-democracy</vt:lpstr>
      <vt:lpstr>Sussidiarietà e ruolo attivo dei cittadini</vt:lpstr>
      <vt:lpstr>Limiti applicativi della Legge 150/2000</vt:lpstr>
      <vt:lpstr>Figure professionali nella comunicazione pubblica (Legge 150/2000)</vt:lpstr>
      <vt:lpstr>2.4.2 | Dal 2003 al 2009: criteri di misurazione e valutazione</vt:lpstr>
      <vt:lpstr>Formazione e nuove risorse</vt:lpstr>
      <vt:lpstr>E-government e digitalizzazione</vt:lpstr>
      <vt:lpstr>Accessibilità e inclusione: la Legge Stanca (2004)</vt:lpstr>
      <vt:lpstr>Il Codice dell’Amministrazione Digitale (2005)</vt:lpstr>
      <vt:lpstr>Il contesto europeo: e-Europe</vt:lpstr>
      <vt:lpstr>La Riforma Brunetta (2009)</vt:lpstr>
      <vt:lpstr>Trasparenza e tecnologie digitali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nicola strizzolo</dc:creator>
  <cp:lastModifiedBy>nicola strizzolo</cp:lastModifiedBy>
  <cp:revision>21</cp:revision>
  <dcterms:created xsi:type="dcterms:W3CDTF">2025-05-05T16:53:56Z</dcterms:created>
  <dcterms:modified xsi:type="dcterms:W3CDTF">2025-05-05T20:23:39Z</dcterms:modified>
</cp:coreProperties>
</file>