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DA04F7-B468-610A-0F65-7F41AE8FDB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C20AAAF-26EB-52EF-37F5-3E9A28FBBF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25798AB-A65B-887F-977A-02C8594B6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5EE3-7FA9-4605-8BEB-8CDD61674A90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F5110B-60DF-7E23-0E8F-8AFED42BD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5DAA7BB-3CF5-A381-CF25-035F03EA0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68935-75ED-4DE2-AD19-530CF08CE9D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721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85EC0B-C864-7295-1D1B-79CEF2E7D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FD63278-526C-A95F-A607-3519A76B71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506C26-47F2-D2D3-FF8C-042AE7922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5EE3-7FA9-4605-8BEB-8CDD61674A90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800C230-9C37-5432-80B2-7E6F45112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03E4612-BA72-F405-C8E4-6275CAF45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68935-75ED-4DE2-AD19-530CF08CE9D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690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553D0DF-18B6-C860-C6B2-F14F6C6DE8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0C9F96F-6F64-B404-073E-0031AAB8CE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B895B34-3A25-6AC3-7F6D-34C12D2D1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5EE3-7FA9-4605-8BEB-8CDD61674A90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76B7D2-2779-40C4-A628-CFFA1310D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EFD1C3E-A4DB-8590-EF5B-409457F95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68935-75ED-4DE2-AD19-530CF08CE9D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708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F90985-B9B4-E996-628C-236836995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A7988F-AC14-49E1-8A19-F61A5DA62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B182019-026A-0A8F-6441-AFA0560DF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5EE3-7FA9-4605-8BEB-8CDD61674A90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FA0B469-AC9C-C7A9-7831-40019958A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08641C-0B35-0B37-48ED-4BED6794D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68935-75ED-4DE2-AD19-530CF08CE9D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309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346ED3-4A22-834A-F090-D0FB06E87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6C0D1C9-C4A4-8AC9-DFF7-23BC134FC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E574337-0435-81C7-ADF5-E76D42CFE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5EE3-7FA9-4605-8BEB-8CDD61674A90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DB03CD4-56FC-91FB-2FC7-8D4ECBE02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1806CF0-9378-A29B-E685-76F86F229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68935-75ED-4DE2-AD19-530CF08CE9D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561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F21BEE-337B-5507-5DBF-8682D3A69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E58F53-2738-E0B7-9235-CE724476A7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25994CB-1C7A-D283-E530-4518B39C2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F3857A2-BE8F-6392-3A46-8C5046FA5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5EE3-7FA9-4605-8BEB-8CDD61674A90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CA585B6-FCF2-A0A8-9F1A-6CCA8329C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4062879-176B-5BE5-6E16-5ABEF7A4C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68935-75ED-4DE2-AD19-530CF08CE9D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430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671C32-8274-2BE7-3921-9C86F01A8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773BA02-AB3E-3EFD-08BD-3B7F142D0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7804BB-69C2-6970-DAB5-D372FDDD89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F0B4973-F97D-9492-3CD1-01CF3418F9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C50FA00-C5F1-92A2-4722-4C145F56AB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939DEC3-495E-7C57-FEAF-523B98FBF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5EE3-7FA9-4605-8BEB-8CDD61674A90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53D09CF-1BD4-ACC5-6EB6-BF037FD80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18B9096-B7D1-8A2A-1308-CDDDB102B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68935-75ED-4DE2-AD19-530CF08CE9D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443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48C84D-6802-0F3A-0DC8-804A5831B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C7E3DBC-08BF-04B9-ACCB-FBFEFBA97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5EE3-7FA9-4605-8BEB-8CDD61674A90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3A711F4-F4DF-B6E4-2E10-639845243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7A73183-0CAB-B48C-06C8-50CBA6993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68935-75ED-4DE2-AD19-530CF08CE9D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243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BFE3A8E-31E2-8401-05DF-90CD8C6A2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5EE3-7FA9-4605-8BEB-8CDD61674A90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9939226-CF70-2459-576D-D6BFF4AB1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4302819-46F0-E510-E0A5-1070F0DE0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68935-75ED-4DE2-AD19-530CF08CE9D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12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567A35-3502-8AE9-D594-36CD7DAD1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A6D716-B10A-4C9A-16E5-6BB76401D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5512141-AB1B-7483-06E4-9A6C6769DC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1AFF0F0-AF5E-466A-40F1-A8926CF14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5EE3-7FA9-4605-8BEB-8CDD61674A90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45EE32B-3358-F7EB-7D35-5804C810D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AF57E01-85E9-ED55-01D2-38BC57502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68935-75ED-4DE2-AD19-530CF08CE9D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9083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49C614-B144-64EB-0C99-E51B5C66B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EEA30C3-0F94-75AB-7500-C2646D4116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942F146-A6AA-F76B-4AC9-A0FCB789CF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24961A7-F11F-99EA-123C-49C41CE77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5EE3-7FA9-4605-8BEB-8CDD61674A90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3015846-F772-7A14-9B6A-BC8783979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DA378B0-D1EE-E451-A93B-2CBC01372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68935-75ED-4DE2-AD19-530CF08CE9D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163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3B0F393-8E99-C355-0B37-A06FD8D5B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52860BF-EBFF-A029-24F7-3045139F3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0E8ED22-62C5-DD6A-9EE0-CEDD20877F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835EE3-7FA9-4605-8BEB-8CDD61674A90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44B8603-DBAC-7F9E-3F50-DFE2B02C9D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DD5583A-5467-B176-D5AC-2718F2795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768935-75ED-4DE2-AD19-530CF08CE9D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908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517CA0-090A-F4A5-49FE-F238C4CC35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latin typeface="Verdana" panose="020B0604030504040204" pitchFamily="34" charset="0"/>
                <a:ea typeface="Verdana" panose="020B0604030504040204" pitchFamily="34" charset="0"/>
              </a:rPr>
              <a:t>Quando parliamo di</a:t>
            </a:r>
            <a:br>
              <a:rPr lang="it-IT" sz="44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4400" dirty="0">
                <a:latin typeface="Verdana" panose="020B0604030504040204" pitchFamily="34" charset="0"/>
                <a:ea typeface="Verdana" panose="020B0604030504040204" pitchFamily="34" charset="0"/>
              </a:rPr>
              <a:t>settore pubblico</a:t>
            </a:r>
            <a:endParaRPr lang="en-GB" sz="4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258A600-B10E-1C31-C97D-BE6C81239B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911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EE9593-5532-077F-BAA7-1C6C45851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Le Amministrazioni Locali nella PA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4BC79A-07D1-40F1-60AC-7C750BBFB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2339"/>
            <a:ext cx="10515600" cy="5020536"/>
          </a:xfrm>
        </p:spPr>
        <p:txBody>
          <a:bodyPr>
            <a:normAutofit/>
          </a:bodyPr>
          <a:lstStyle/>
          <a:p>
            <a:pPr marL="0" indent="0" algn="ctr">
              <a:lnSpc>
                <a:spcPts val="3000"/>
              </a:lnSpc>
              <a:spcBef>
                <a:spcPts val="0"/>
              </a:spcBef>
              <a:buNone/>
            </a:pP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Struttura istituzionale principale</a:t>
            </a:r>
          </a:p>
          <a:p>
            <a:pPr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Regioni e Province autonome</a:t>
            </a:r>
          </a:p>
          <a:p>
            <a:pPr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Province e Città metropolitane</a:t>
            </a:r>
          </a:p>
          <a:p>
            <a:pPr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Comuni</a:t>
            </a:r>
          </a:p>
          <a:p>
            <a:pPr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Comunità montane</a:t>
            </a:r>
          </a:p>
          <a:p>
            <a:pPr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Unioni di comuni</a:t>
            </a:r>
          </a:p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lnSpc>
                <a:spcPts val="3000"/>
              </a:lnSpc>
              <a:spcBef>
                <a:spcPts val="0"/>
              </a:spcBef>
              <a:buNone/>
            </a:pP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Strutture specializzate con funzioni tecniche:</a:t>
            </a:r>
          </a:p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Agenzie/enti regionali e provinciali per:</a:t>
            </a:r>
          </a:p>
          <a:p>
            <a:pPr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Diritto allo studio, turismo, lavoro, formazione</a:t>
            </a:r>
          </a:p>
          <a:p>
            <a:pPr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Ricerca, ambiente, rappresentanza negoziale</a:t>
            </a:r>
          </a:p>
          <a:p>
            <a:pPr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Agricoltura, sanità, gestione rifiuti, acqua, porti</a:t>
            </a:r>
          </a:p>
        </p:txBody>
      </p:sp>
    </p:spTree>
    <p:extLst>
      <p:ext uri="{BB962C8B-B14F-4D97-AF65-F5344CB8AC3E}">
        <p14:creationId xmlns:p14="http://schemas.microsoft.com/office/powerpoint/2010/main" val="365742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B90D28-E637-EE67-E40F-81D90CD51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>
            <a:normAutofit/>
          </a:bodyPr>
          <a:lstStyle/>
          <a:p>
            <a:pPr marL="0" indent="0" algn="ctr">
              <a:lnSpc>
                <a:spcPts val="3000"/>
              </a:lnSpc>
              <a:spcBef>
                <a:spcPts val="0"/>
              </a:spcBef>
              <a:buNone/>
            </a:pP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Organizzazioni sanitarie locali: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Aziende ospedaliere e ospedaliero-universitarie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Policlinici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Istituti di Ricovero e Cura a Carattere Scientifico (IRCS)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Aziende sanitarie locali (ASL)</a:t>
            </a:r>
          </a:p>
          <a:p>
            <a:pPr>
              <a:lnSpc>
                <a:spcPts val="3000"/>
              </a:lnSpc>
              <a:spcBef>
                <a:spcPts val="0"/>
              </a:spcBef>
              <a:buNone/>
            </a:pPr>
            <a:endParaRPr lang="it-IT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lnSpc>
                <a:spcPts val="3000"/>
              </a:lnSpc>
              <a:spcBef>
                <a:spcPts val="0"/>
              </a:spcBef>
              <a:buNone/>
            </a:pP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Altri enti e consorzi territoriali: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Camere di commercio, artigianato e agricoltura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Unioni regionali, consorzi di bacino montano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Consorzi tra amministrazioni locali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Enti gestori di parchi nazionali e aree protette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Consorzi interuniversitari di ricerca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Agenzie per lo sviluppo agricolo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6414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B5BD2C-AE30-F285-2896-5167891F2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9383"/>
            <a:ext cx="10515600" cy="5107580"/>
          </a:xfrm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2600" b="1" dirty="0">
                <a:latin typeface="Verdana" panose="020B0604030504040204" pitchFamily="34" charset="0"/>
                <a:ea typeface="Verdana" panose="020B0604030504040204" pitchFamily="34" charset="0"/>
              </a:rPr>
              <a:t>Enti culturali e formativi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Fondazioni lirico-sinfoniche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Teatri nazionali e di interesse culturale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Università e istituti pubblici universitari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endParaRPr lang="it-IT" sz="26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2600" b="1" dirty="0">
                <a:latin typeface="Verdana" panose="020B0604030504040204" pitchFamily="34" charset="0"/>
                <a:ea typeface="Verdana" panose="020B0604030504040204" pitchFamily="34" charset="0"/>
              </a:rPr>
              <a:t>Categoria residuale: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“Altre amministrazioni locali”: include numerose organizzazioni non classificabili altrove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0591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F7EFA5-4147-DBF8-4573-17F445FAA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36908"/>
            <a:ext cx="10515600" cy="534005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</a:rPr>
              <a:t>Le Amministrazioni Centrali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rappresentano il cuore istituzionale, regolativo, tecnico e culturale dello Stato, articolato in una rete di soggetti pubblici con finalità diverse ma convergenti nel garantire l’interesse generale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it-IT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</a:rPr>
              <a:t>Le Amministrazioni Locali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sono una rete articolata di enti territoriali e funzionali che operano a livello regionale e locale per garantire servizi pubblici essenziali, sviluppo, cultura e welfare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061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9D2AFF-9CD8-3D47-5F34-4D2104C03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9989" y="368730"/>
            <a:ext cx="6120539" cy="612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889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FB167A-35CF-34D3-6B95-C8D6FBE62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726" y="120811"/>
            <a:ext cx="10515600" cy="4351338"/>
          </a:xfrm>
        </p:spPr>
        <p:txBody>
          <a:bodyPr>
            <a:normAutofit fontScale="25000" lnSpcReduction="20000"/>
          </a:bodyPr>
          <a:lstStyle/>
          <a:p>
            <a:pPr marL="0" indent="0" algn="just" eaLnBrk="0" fontAlgn="base" hangingPunct="0">
              <a:lnSpc>
                <a:spcPts val="2600"/>
              </a:lnSpc>
              <a:spcBef>
                <a:spcPct val="0"/>
              </a:spcBef>
              <a:buFontTx/>
              <a:buNone/>
            </a:pPr>
            <a:r>
              <a:rPr lang="it-IT" sz="8000" i="1" dirty="0">
                <a:latin typeface="Verdana" panose="020B0604030504040204" pitchFamily="34" charset="0"/>
                <a:ea typeface="Verdana" panose="020B0604030504040204" pitchFamily="34" charset="0"/>
              </a:rPr>
              <a:t>Il settore pubblico comprende «le organizzazioni possedute e controllate dallo Stato/governo, oltre a qualsiasi organizzazione coinvolta nella fornitura di servizi pubblici» - Canel &amp; </a:t>
            </a:r>
            <a:r>
              <a:rPr lang="it-IT" sz="8000" i="1" dirty="0" err="1">
                <a:latin typeface="Verdana" panose="020B0604030504040204" pitchFamily="34" charset="0"/>
                <a:ea typeface="Verdana" panose="020B0604030504040204" pitchFamily="34" charset="0"/>
              </a:rPr>
              <a:t>Luoma-aho</a:t>
            </a:r>
            <a:r>
              <a:rPr lang="it-IT" sz="8000" i="1" dirty="0">
                <a:latin typeface="Verdana" panose="020B0604030504040204" pitchFamily="34" charset="0"/>
                <a:ea typeface="Verdana" panose="020B0604030504040204" pitchFamily="34" charset="0"/>
              </a:rPr>
              <a:t> (2019)</a:t>
            </a:r>
          </a:p>
          <a:p>
            <a:pPr algn="just" eaLnBrk="0" fontAlgn="base" hangingPunct="0">
              <a:lnSpc>
                <a:spcPts val="26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it-IT" sz="8000" i="1" dirty="0">
                <a:latin typeface="Verdana" panose="020B0604030504040204" pitchFamily="34" charset="0"/>
                <a:ea typeface="Verdana" panose="020B0604030504040204" pitchFamily="34" charset="0"/>
              </a:rPr>
              <a:t>Caratteristiche del settore pubblico:</a:t>
            </a:r>
            <a:endParaRPr lang="en-GB" sz="80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0" fontAlgn="base" hangingPunct="0">
              <a:lnSpc>
                <a:spcPts val="2600"/>
              </a:lnSpc>
              <a:spcBef>
                <a:spcPct val="0"/>
              </a:spcBef>
              <a:spcAft>
                <a:spcPts val="800"/>
              </a:spcAft>
              <a:buFontTx/>
              <a:buChar char="-"/>
            </a:pPr>
            <a:r>
              <a:rPr lang="it-IT" sz="8000" i="1" dirty="0">
                <a:latin typeface="Verdana" panose="020B0604030504040204" pitchFamily="34" charset="0"/>
                <a:ea typeface="Verdana" panose="020B0604030504040204" pitchFamily="34" charset="0"/>
              </a:rPr>
              <a:t>Non è uguale in tutti i Paesi: dipende dall’ordinamento giuridico nazionale</a:t>
            </a:r>
            <a:endParaRPr lang="en-GB" sz="80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0" fontAlgn="base" hangingPunct="0">
              <a:lnSpc>
                <a:spcPts val="2600"/>
              </a:lnSpc>
              <a:spcBef>
                <a:spcPct val="0"/>
              </a:spcBef>
              <a:spcAft>
                <a:spcPts val="800"/>
              </a:spcAft>
              <a:buFontTx/>
              <a:buChar char="-"/>
            </a:pPr>
            <a:r>
              <a:rPr lang="it-IT" sz="8000" i="1" dirty="0">
                <a:latin typeface="Verdana" panose="020B0604030504040204" pitchFamily="34" charset="0"/>
                <a:ea typeface="Verdana" panose="020B0604030504040204" pitchFamily="34" charset="0"/>
              </a:rPr>
              <a:t>Comprende enti che svolgono attività di interesse pubblico</a:t>
            </a:r>
            <a:endParaRPr lang="en-GB" sz="80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0" fontAlgn="base" hangingPunct="0">
              <a:lnSpc>
                <a:spcPts val="2600"/>
              </a:lnSpc>
              <a:spcBef>
                <a:spcPct val="0"/>
              </a:spcBef>
              <a:spcAft>
                <a:spcPts val="800"/>
              </a:spcAft>
              <a:buFontTx/>
              <a:buChar char="-"/>
            </a:pPr>
            <a:r>
              <a:rPr lang="it-IT" sz="8000" i="1" dirty="0">
                <a:latin typeface="Verdana" panose="020B0604030504040204" pitchFamily="34" charset="0"/>
                <a:ea typeface="Verdana" panose="020B0604030504040204" pitchFamily="34" charset="0"/>
              </a:rPr>
              <a:t>Si distingue dal settore privato per finalità e responsabilità collettive</a:t>
            </a:r>
          </a:p>
          <a:p>
            <a:pPr algn="just" eaLnBrk="0" fontAlgn="base" hangingPunct="0">
              <a:lnSpc>
                <a:spcPts val="26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n-GB" sz="8000" i="1" dirty="0" err="1">
                <a:latin typeface="Verdana" panose="020B0604030504040204" pitchFamily="34" charset="0"/>
                <a:ea typeface="Verdana" panose="020B0604030504040204" pitchFamily="34" charset="0"/>
              </a:rPr>
              <a:t>Esempi</a:t>
            </a:r>
            <a:r>
              <a:rPr lang="en-GB" sz="8000" i="1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GB" sz="8000" i="1" dirty="0" err="1">
                <a:latin typeface="Verdana" panose="020B0604030504040204" pitchFamily="34" charset="0"/>
                <a:ea typeface="Verdana" panose="020B0604030504040204" pitchFamily="34" charset="0"/>
              </a:rPr>
              <a:t>articolazione</a:t>
            </a:r>
            <a:r>
              <a:rPr lang="en-GB" sz="8000" i="1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algn="just" eaLnBrk="0" fontAlgn="base" hangingPunct="0">
              <a:lnSpc>
                <a:spcPts val="2600"/>
              </a:lnSpc>
              <a:spcBef>
                <a:spcPct val="0"/>
              </a:spcBef>
              <a:spcAft>
                <a:spcPts val="800"/>
              </a:spcAft>
              <a:buFontTx/>
              <a:buChar char="-"/>
            </a:pPr>
            <a:r>
              <a:rPr lang="it-IT" sz="8000" i="1" dirty="0">
                <a:latin typeface="Verdana" panose="020B0604030504040204" pitchFamily="34" charset="0"/>
                <a:ea typeface="Verdana" panose="020B0604030504040204" pitchFamily="34" charset="0"/>
              </a:rPr>
              <a:t>Esternalizzazione (outsourcing): affidamento di servizi a soggetti esterni</a:t>
            </a:r>
            <a:endParaRPr lang="en-GB" sz="80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0" fontAlgn="base" hangingPunct="0">
              <a:lnSpc>
                <a:spcPts val="2600"/>
              </a:lnSpc>
              <a:spcBef>
                <a:spcPct val="0"/>
              </a:spcBef>
              <a:spcAft>
                <a:spcPts val="800"/>
              </a:spcAft>
              <a:buFontTx/>
              <a:buChar char="-"/>
            </a:pPr>
            <a:r>
              <a:rPr lang="it-IT" sz="8000" i="1" dirty="0">
                <a:latin typeface="Verdana" panose="020B0604030504040204" pitchFamily="34" charset="0"/>
                <a:ea typeface="Verdana" panose="020B0604030504040204" pitchFamily="34" charset="0"/>
              </a:rPr>
              <a:t>Privatizzazione di servizi essenziali (es. acqua, trasporti, rifiuti, ecc.)</a:t>
            </a:r>
            <a:endParaRPr lang="en-GB" sz="80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0" fontAlgn="base" hangingPunct="0">
              <a:lnSpc>
                <a:spcPts val="2600"/>
              </a:lnSpc>
              <a:spcBef>
                <a:spcPct val="0"/>
              </a:spcBef>
              <a:spcAft>
                <a:spcPts val="800"/>
              </a:spcAft>
              <a:buFontTx/>
              <a:buChar char="-"/>
            </a:pPr>
            <a:r>
              <a:rPr lang="it-IT" sz="8000" i="1" dirty="0">
                <a:latin typeface="Verdana" panose="020B0604030504040204" pitchFamily="34" charset="0"/>
                <a:ea typeface="Verdana" panose="020B0604030504040204" pitchFamily="34" charset="0"/>
              </a:rPr>
              <a:t>Diversa diffusione e modalità nei vari contesti nazionali</a:t>
            </a:r>
            <a:endParaRPr lang="en-GB" sz="80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0" fontAlgn="base" hangingPunct="0">
              <a:lnSpc>
                <a:spcPts val="26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it-IT" sz="8000" i="1" dirty="0"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it-IT" sz="8000" i="1" dirty="0" err="1">
                <a:latin typeface="Verdana" panose="020B0604030504040204" pitchFamily="34" charset="0"/>
                <a:ea typeface="Verdana" panose="020B0604030504040204" pitchFamily="34" charset="0"/>
              </a:rPr>
              <a:t>Publicness</a:t>
            </a:r>
            <a:r>
              <a:rPr lang="it-IT" sz="8000" i="1" dirty="0">
                <a:latin typeface="Verdana" panose="020B0604030504040204" pitchFamily="34" charset="0"/>
                <a:ea typeface="Verdana" panose="020B0604030504040204" pitchFamily="34" charset="0"/>
              </a:rPr>
              <a:t> fan» (ventaglio di possibilità), le diverse sfumature della dimensione pubblica:</a:t>
            </a:r>
            <a:endParaRPr lang="en-GB" sz="80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eaLnBrk="0" fontAlgn="base" hangingPunct="0">
              <a:lnSpc>
                <a:spcPts val="26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n-GB" sz="8000" i="1" dirty="0"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en-GB" sz="8000" i="1" dirty="0" err="1">
                <a:latin typeface="Verdana" panose="020B0604030504040204" pitchFamily="34" charset="0"/>
                <a:ea typeface="Verdana" panose="020B0604030504040204" pitchFamily="34" charset="0"/>
              </a:rPr>
              <a:t>Variabili</a:t>
            </a:r>
            <a:r>
              <a:rPr lang="en-GB" sz="80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8000" i="1" dirty="0" err="1">
                <a:latin typeface="Verdana" panose="020B0604030504040204" pitchFamily="34" charset="0"/>
                <a:ea typeface="Verdana" panose="020B0604030504040204" pitchFamily="34" charset="0"/>
              </a:rPr>
              <a:t>chiave</a:t>
            </a:r>
            <a:r>
              <a:rPr lang="en-GB" sz="8000" i="1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GB" sz="8000" i="1" dirty="0" err="1">
                <a:latin typeface="Verdana" panose="020B0604030504040204" pitchFamily="34" charset="0"/>
                <a:ea typeface="Verdana" panose="020B0604030504040204" pitchFamily="34" charset="0"/>
              </a:rPr>
              <a:t>finanziamento</a:t>
            </a:r>
            <a:r>
              <a:rPr lang="en-GB" sz="8000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GB" sz="8000" i="1" dirty="0" err="1">
                <a:latin typeface="Verdana" panose="020B0604030504040204" pitchFamily="34" charset="0"/>
                <a:ea typeface="Verdana" panose="020B0604030504040204" pitchFamily="34" charset="0"/>
              </a:rPr>
              <a:t>controllo</a:t>
            </a:r>
            <a:r>
              <a:rPr lang="en-GB" sz="8000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GB" sz="8000" i="1" dirty="0" err="1">
                <a:latin typeface="Verdana" panose="020B0604030504040204" pitchFamily="34" charset="0"/>
                <a:ea typeface="Verdana" panose="020B0604030504040204" pitchFamily="34" charset="0"/>
              </a:rPr>
              <a:t>finalità</a:t>
            </a:r>
            <a:r>
              <a:rPr lang="en-GB" sz="8000" i="1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0" indent="0" algn="just" eaLnBrk="0" fontAlgn="base" hangingPunct="0">
              <a:lnSpc>
                <a:spcPts val="26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it-IT" sz="8000" i="1" dirty="0">
                <a:latin typeface="Verdana" panose="020B0604030504040204" pitchFamily="34" charset="0"/>
                <a:ea typeface="Verdana" panose="020B0604030504040204" pitchFamily="34" charset="0"/>
              </a:rPr>
              <a:t>Il settore pubblico è un insieme dinamico di attori e organizzazioni, connessi dalla comune missione di gestire beni e servizi per il bene comune</a:t>
            </a:r>
            <a:endParaRPr lang="en-GB" sz="80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8410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ECDD84-BFC1-F2BA-47A7-6C504DFC1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In Italia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09A33C-4529-F8CF-2B75-3FC8894C9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5167312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ts val="3360"/>
              </a:lnSpc>
              <a:spcBef>
                <a:spcPts val="0"/>
              </a:spcBef>
              <a:buNone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Per amministrazioni pubbliche si intendono tutte le amministrazioni dello Stato, ivi compresi gli istituti e scuole di ogni ordine e grado e le istituzioni educative, le aziende e amministrazioni dello Stato a ordinamento autonomo, le regioni, le province, i comuni, le comunità montane, e loro consorzi e associazioni, le istituzioni universitarie, gli istituti autonomi case popolari, le camere di commercio, industria, artigianato e agricoltura e le loro associazioni, tutti gli enti pubblici non economici nazionali, regionali e locali, le amministrazioni, le aziende e gli enti del Servizio sanitario nazionale.</a:t>
            </a:r>
            <a:b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it-IT" dirty="0" err="1">
                <a:latin typeface="Verdana" panose="020B0604030504040204" pitchFamily="34" charset="0"/>
                <a:ea typeface="Verdana" panose="020B0604030504040204" pitchFamily="34" charset="0"/>
              </a:rPr>
              <a:t>D.Lgs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 n. 29/1993, art. 1 comma 2)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984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E2B43D-42E5-C3DF-FF3F-CA33E7076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Le PA secondo il raggruppamento ISTAT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C1276A9-A639-92E2-49A7-3ABFDD73A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125" y="1809449"/>
            <a:ext cx="8773749" cy="430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821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0ED22F-2CF1-8B39-0E70-7D26857C3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Quali sono?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B1CF27-9A0E-7DDF-9BE0-1218758EB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837"/>
            <a:ext cx="10515600" cy="5005038"/>
          </a:xfrm>
        </p:spPr>
        <p:txBody>
          <a:bodyPr>
            <a:normAutofit fontScale="92500"/>
          </a:bodyPr>
          <a:lstStyle/>
          <a:p>
            <a:pPr algn="ctr">
              <a:lnSpc>
                <a:spcPts val="3400"/>
              </a:lnSpc>
              <a:spcBef>
                <a:spcPts val="0"/>
              </a:spcBef>
              <a:buNone/>
            </a:pPr>
            <a:r>
              <a:rPr lang="it-IT" sz="3100" b="1" dirty="0">
                <a:latin typeface="Verdana" panose="020B0604030504040204" pitchFamily="34" charset="0"/>
                <a:ea typeface="Verdana" panose="020B0604030504040204" pitchFamily="34" charset="0"/>
              </a:rPr>
              <a:t>L’area delle Amministrazioni Centrali</a:t>
            </a:r>
          </a:p>
          <a:p>
            <a:pPr algn="just">
              <a:lnSpc>
                <a:spcPts val="3400"/>
              </a:lnSpc>
              <a:spcBef>
                <a:spcPts val="0"/>
              </a:spcBef>
              <a:buFontTx/>
              <a:buChar char="-"/>
            </a:pPr>
            <a:r>
              <a:rPr lang="it-IT" sz="3100" dirty="0">
                <a:latin typeface="Verdana" panose="020B0604030504040204" pitchFamily="34" charset="0"/>
                <a:ea typeface="Verdana" panose="020B0604030504040204" pitchFamily="34" charset="0"/>
              </a:rPr>
              <a:t>Organi costituzionali</a:t>
            </a:r>
          </a:p>
          <a:p>
            <a:pPr algn="just">
              <a:lnSpc>
                <a:spcPts val="3400"/>
              </a:lnSpc>
              <a:spcBef>
                <a:spcPts val="0"/>
              </a:spcBef>
              <a:buFontTx/>
              <a:buChar char="-"/>
            </a:pPr>
            <a:r>
              <a:rPr lang="it-IT" sz="3100" i="1" dirty="0">
                <a:latin typeface="Verdana" panose="020B0604030504040204" pitchFamily="34" charset="0"/>
                <a:ea typeface="Verdana" panose="020B0604030504040204" pitchFamily="34" charset="0"/>
              </a:rPr>
              <a:t>(Presidente della Repubblica, Parlamento, Corte Costituzionale, Governo)</a:t>
            </a:r>
          </a:p>
          <a:p>
            <a:pPr algn="just">
              <a:lnSpc>
                <a:spcPts val="3400"/>
              </a:lnSpc>
              <a:spcBef>
                <a:spcPts val="0"/>
              </a:spcBef>
              <a:buFontTx/>
              <a:buChar char="-"/>
            </a:pPr>
            <a:r>
              <a:rPr lang="it-IT" sz="3100" dirty="0">
                <a:latin typeface="Verdana" panose="020B0604030504040204" pitchFamily="34" charset="0"/>
                <a:ea typeface="Verdana" panose="020B0604030504040204" pitchFamily="34" charset="0"/>
              </a:rPr>
              <a:t>Organi di rilievo costituzionale</a:t>
            </a:r>
          </a:p>
          <a:p>
            <a:pPr marL="0" indent="0" algn="just">
              <a:lnSpc>
                <a:spcPts val="3400"/>
              </a:lnSpc>
              <a:spcBef>
                <a:spcPts val="0"/>
              </a:spcBef>
              <a:buNone/>
            </a:pPr>
            <a:r>
              <a:rPr lang="it-IT" sz="3100" i="1" dirty="0">
                <a:latin typeface="Verdana" panose="020B0604030504040204" pitchFamily="34" charset="0"/>
                <a:ea typeface="Verdana" panose="020B0604030504040204" pitchFamily="34" charset="0"/>
              </a:rPr>
              <a:t>(CNEL, Consiglio di Stato, Corte dei Conti, CSM, Consiglio Supremo della Difesa)</a:t>
            </a:r>
          </a:p>
          <a:p>
            <a:pPr algn="just">
              <a:lnSpc>
                <a:spcPts val="3400"/>
              </a:lnSpc>
              <a:spcBef>
                <a:spcPts val="0"/>
              </a:spcBef>
              <a:buFontTx/>
              <a:buChar char="-"/>
            </a:pPr>
            <a:r>
              <a:rPr lang="it-IT" sz="3100" dirty="0">
                <a:latin typeface="Verdana" panose="020B0604030504040204" pitchFamily="34" charset="0"/>
                <a:ea typeface="Verdana" panose="020B0604030504040204" pitchFamily="34" charset="0"/>
              </a:rPr>
              <a:t>Presidenza del Consiglio dei Ministri e singoli Ministeri</a:t>
            </a:r>
          </a:p>
          <a:p>
            <a:pPr algn="just">
              <a:lnSpc>
                <a:spcPts val="3400"/>
              </a:lnSpc>
              <a:spcBef>
                <a:spcPts val="0"/>
              </a:spcBef>
              <a:buFontTx/>
              <a:buChar char="-"/>
            </a:pPr>
            <a:r>
              <a:rPr lang="it-IT" sz="3100" dirty="0">
                <a:latin typeface="Verdana" panose="020B0604030504040204" pitchFamily="34" charset="0"/>
                <a:ea typeface="Verdana" panose="020B0604030504040204" pitchFamily="34" charset="0"/>
              </a:rPr>
              <a:t>Agenzie fiscali</a:t>
            </a:r>
          </a:p>
          <a:p>
            <a:pPr marL="0" indent="0" algn="just">
              <a:lnSpc>
                <a:spcPts val="3400"/>
              </a:lnSpc>
              <a:spcBef>
                <a:spcPts val="0"/>
              </a:spcBef>
              <a:buNone/>
            </a:pPr>
            <a:r>
              <a:rPr lang="it-IT" sz="3100" i="1" dirty="0">
                <a:latin typeface="Verdana" panose="020B0604030504040204" pitchFamily="34" charset="0"/>
                <a:ea typeface="Verdana" panose="020B0604030504040204" pitchFamily="34" charset="0"/>
              </a:rPr>
              <a:t>(Agenzia del Demanio, Agenzia delle Dogane e dei Monopoli, Agenzia delle Entrate)</a:t>
            </a:r>
            <a:endParaRPr lang="it-IT" sz="3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415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94C530-7039-6ACD-83A2-C03DBE502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Enti dell’Amministrazione centrale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B1B52E-0B4E-FA88-DBEF-B9D771990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9350"/>
            <a:ext cx="10515600" cy="5478650"/>
          </a:xfrm>
        </p:spPr>
        <p:txBody>
          <a:bodyPr>
            <a:normAutofit/>
          </a:bodyPr>
          <a:lstStyle/>
          <a:p>
            <a:pPr algn="ctr">
              <a:lnSpc>
                <a:spcPts val="3400"/>
              </a:lnSpc>
              <a:spcBef>
                <a:spcPts val="0"/>
              </a:spcBef>
              <a:buNone/>
            </a:pP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Enti di regolazione dell’attività economica</a:t>
            </a:r>
          </a:p>
          <a:p>
            <a:pPr algn="just">
              <a:lnSpc>
                <a:spcPts val="34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Agenzia Italiana del Farmaco (AIFA)</a:t>
            </a:r>
          </a:p>
          <a:p>
            <a:pPr algn="just">
              <a:lnSpc>
                <a:spcPts val="34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Agenzia per l’Italia Digitale (AGID)</a:t>
            </a:r>
          </a:p>
          <a:p>
            <a:pPr algn="just">
              <a:lnSpc>
                <a:spcPts val="34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Ispettorato Nazionale del Lavoro</a:t>
            </a:r>
          </a:p>
          <a:p>
            <a:pPr marL="0" indent="0" algn="just">
              <a:lnSpc>
                <a:spcPts val="3400"/>
              </a:lnSpc>
              <a:spcBef>
                <a:spcPts val="0"/>
              </a:spcBef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Enti produttori di servizi economici</a:t>
            </a:r>
          </a:p>
          <a:p>
            <a:pPr marL="0" indent="0" algn="just">
              <a:lnSpc>
                <a:spcPts val="3400"/>
              </a:lnSpc>
              <a:spcBef>
                <a:spcPts val="0"/>
              </a:spcBef>
              <a:buNone/>
            </a:pP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lnSpc>
                <a:spcPts val="3400"/>
              </a:lnSpc>
              <a:spcBef>
                <a:spcPts val="0"/>
              </a:spcBef>
              <a:buNone/>
            </a:pP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Agenzia delle Entrate – Riscossione</a:t>
            </a:r>
          </a:p>
          <a:p>
            <a:pPr algn="just">
              <a:lnSpc>
                <a:spcPts val="34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Equitalia Giustizia S.p.A.</a:t>
            </a:r>
          </a:p>
          <a:p>
            <a:pPr algn="just">
              <a:lnSpc>
                <a:spcPts val="34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Fondo per la Crescita Sostenibile</a:t>
            </a:r>
          </a:p>
          <a:p>
            <a:pPr algn="just">
              <a:lnSpc>
                <a:spcPts val="3400"/>
              </a:lnSpc>
              <a:spcBef>
                <a:spcPts val="0"/>
              </a:spcBef>
              <a:buFontTx/>
              <a:buChar char="-"/>
            </a:pPr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FormezPA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 (centro servizi, assistenza, formazione per l’ammodernamento della PA)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5451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500D59B2-F755-877A-5708-5BC93FDBEC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871959" y="675823"/>
            <a:ext cx="8448082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400" b="1" dirty="0" err="1">
                <a:latin typeface="Verdana" panose="020B0604030504040204" pitchFamily="34" charset="0"/>
                <a:ea typeface="Verdana" panose="020B0604030504040204" pitchFamily="34" charset="0"/>
              </a:rPr>
              <a:t>Autorità</a:t>
            </a:r>
            <a:r>
              <a:rPr lang="en-US" alt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b="1" dirty="0" err="1">
                <a:latin typeface="Verdana" panose="020B0604030504040204" pitchFamily="34" charset="0"/>
                <a:ea typeface="Verdana" panose="020B0604030504040204" pitchFamily="34" charset="0"/>
              </a:rPr>
              <a:t>amministrative</a:t>
            </a:r>
            <a:r>
              <a:rPr lang="en-US" alt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b="1" dirty="0" err="1">
                <a:latin typeface="Verdana" panose="020B0604030504040204" pitchFamily="34" charset="0"/>
                <a:ea typeface="Verdana" panose="020B0604030504040204" pitchFamily="34" charset="0"/>
              </a:rPr>
              <a:t>indipendenti</a:t>
            </a:r>
            <a:endParaRPr lang="en-US" altLang="en-US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ANVUR (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Valutazione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sistema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universitario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ricerca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R="0" lvl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ANAC (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Anticorruzione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R="0" lvl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AGCOM (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R="0" lvl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GPDP (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Garante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Privacy)</a:t>
            </a: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ctr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Enti a </a:t>
            </a:r>
            <a:r>
              <a:rPr lang="en-US" altLang="en-US" sz="2400" b="1" dirty="0" err="1">
                <a:latin typeface="Verdana" panose="020B0604030504040204" pitchFamily="34" charset="0"/>
                <a:ea typeface="Verdana" panose="020B0604030504040204" pitchFamily="34" charset="0"/>
              </a:rPr>
              <a:t>struttura</a:t>
            </a:r>
            <a:r>
              <a:rPr lang="en-US" alt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b="1" dirty="0" err="1">
                <a:latin typeface="Verdana" panose="020B0604030504040204" pitchFamily="34" charset="0"/>
                <a:ea typeface="Verdana" panose="020B0604030504040204" pitchFamily="34" charset="0"/>
              </a:rPr>
              <a:t>associativa</a:t>
            </a:r>
            <a:endParaRPr lang="en-US" altLang="en-US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- ANCI (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Associazione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Nazionale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Comuni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Italiani)</a:t>
            </a: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- UNIONCAMERE (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Camere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Commercio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324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39C0A78F-7836-D7DF-1524-DF6C54CF6A0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905184"/>
            <a:ext cx="10372132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Enti </a:t>
            </a:r>
            <a:r>
              <a:rPr lang="en-US" altLang="en-US" sz="2400" b="1" dirty="0" err="1">
                <a:latin typeface="Verdana" panose="020B0604030504040204" pitchFamily="34" charset="0"/>
                <a:ea typeface="Verdana" panose="020B0604030504040204" pitchFamily="34" charset="0"/>
              </a:rPr>
              <a:t>produttori</a:t>
            </a:r>
            <a:r>
              <a:rPr lang="en-US" alt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400" b="1" dirty="0" err="1">
                <a:latin typeface="Verdana" panose="020B0604030504040204" pitchFamily="34" charset="0"/>
                <a:ea typeface="Verdana" panose="020B0604030504040204" pitchFamily="34" charset="0"/>
              </a:rPr>
              <a:t>servizi</a:t>
            </a:r>
            <a:r>
              <a:rPr lang="en-US" alt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b="1" dirty="0" err="1">
                <a:latin typeface="Verdana" panose="020B0604030504040204" pitchFamily="34" charset="0"/>
                <a:ea typeface="Verdana" panose="020B0604030504040204" pitchFamily="34" charset="0"/>
              </a:rPr>
              <a:t>assistenziali</a:t>
            </a:r>
            <a:r>
              <a:rPr lang="en-US" alt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400" b="1" dirty="0" err="1">
                <a:latin typeface="Verdana" panose="020B0604030504040204" pitchFamily="34" charset="0"/>
                <a:ea typeface="Verdana" panose="020B0604030504040204" pitchFamily="34" charset="0"/>
              </a:rPr>
              <a:t>ricreativi</a:t>
            </a:r>
            <a:r>
              <a:rPr lang="en-US" alt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sz="2400" b="1" dirty="0" err="1">
                <a:latin typeface="Verdana" panose="020B0604030504040204" pitchFamily="34" charset="0"/>
                <a:ea typeface="Verdana" panose="020B0604030504040204" pitchFamily="34" charset="0"/>
              </a:rPr>
              <a:t>culturali</a:t>
            </a:r>
            <a:endParaRPr lang="en-US" altLang="en-US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Accademia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Crusca, Croce Rossa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Italiana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CIP, CONI,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federazioni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sportive</a:t>
            </a: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CSC (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Cinematografia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), Luce-Cinecittà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S.r.l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RAI –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Radiotelevisione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Italiana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S.p.A.</a:t>
            </a: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Enti e </a:t>
            </a:r>
            <a:r>
              <a:rPr lang="en-US" altLang="en-US" sz="2400" b="1" dirty="0" err="1">
                <a:latin typeface="Verdana" panose="020B0604030504040204" pitchFamily="34" charset="0"/>
                <a:ea typeface="Verdana" panose="020B0604030504040204" pitchFamily="34" charset="0"/>
              </a:rPr>
              <a:t>istituzioni</a:t>
            </a:r>
            <a:r>
              <a:rPr lang="en-US" alt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400" b="1" dirty="0" err="1">
                <a:latin typeface="Verdana" panose="020B0604030504040204" pitchFamily="34" charset="0"/>
                <a:ea typeface="Verdana" panose="020B0604030504040204" pitchFamily="34" charset="0"/>
              </a:rPr>
              <a:t>ricerca</a:t>
            </a:r>
            <a:endParaRPr lang="en-US" altLang="en-US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ENEA, CNR, ISTAT</a:t>
            </a: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Istituti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zooprofilattici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sperimentali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737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C1E765E-6523-A66D-51E9-71E0C7900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8993" y="360981"/>
            <a:ext cx="6136037" cy="613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8595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742</Words>
  <Application>Microsoft Office PowerPoint</Application>
  <PresentationFormat>Widescreen</PresentationFormat>
  <Paragraphs>92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Verdana</vt:lpstr>
      <vt:lpstr>Tema di Office</vt:lpstr>
      <vt:lpstr>Quando parliamo di settore pubblico</vt:lpstr>
      <vt:lpstr>Presentazione standard di PowerPoint</vt:lpstr>
      <vt:lpstr>In Italia</vt:lpstr>
      <vt:lpstr>Le PA secondo il raggruppamento ISTAT</vt:lpstr>
      <vt:lpstr>Quali sono?</vt:lpstr>
      <vt:lpstr>Enti dell’Amministrazione centrale</vt:lpstr>
      <vt:lpstr>Presentazione standard di PowerPoint</vt:lpstr>
      <vt:lpstr>Presentazione standard di PowerPoint</vt:lpstr>
      <vt:lpstr>Presentazione standard di PowerPoint</vt:lpstr>
      <vt:lpstr>Le Amministrazioni Locali nella PA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nicola strizzolo</dc:creator>
  <cp:lastModifiedBy>nicola strizzolo</cp:lastModifiedBy>
  <cp:revision>18</cp:revision>
  <dcterms:created xsi:type="dcterms:W3CDTF">2025-04-07T06:25:38Z</dcterms:created>
  <dcterms:modified xsi:type="dcterms:W3CDTF">2025-04-27T16:23:19Z</dcterms:modified>
</cp:coreProperties>
</file>