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35BBD-02A4-F047-8EA6-727CFD10ABC9}" type="datetimeFigureOut">
              <a:rPr lang="en-IT" smtClean="0"/>
              <a:t>14/03/24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EE28CD-C270-C84A-BD4F-E483383B7D8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868852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E28CD-C270-C84A-BD4F-E483383B7D8B}" type="slidenum">
              <a:rPr lang="en-IT" smtClean="0"/>
              <a:t>5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358468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E28CD-C270-C84A-BD4F-E483383B7D8B}" type="slidenum">
              <a:rPr lang="en-IT" smtClean="0"/>
              <a:t>9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11941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48002-315D-49B1-B10F-137139C4B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896" y="1122363"/>
            <a:ext cx="7276733" cy="3381398"/>
          </a:xfrm>
        </p:spPr>
        <p:txBody>
          <a:bodyPr anchor="b">
            <a:normAutofit/>
          </a:bodyPr>
          <a:lstStyle>
            <a:lvl1pPr algn="l">
              <a:defRPr sz="4800" cap="none"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4535E0-4D9C-4DCA-8569-64503C5DC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4894" y="4612942"/>
            <a:ext cx="7276733" cy="1181683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83B68-70CF-4A98-948C-6EA4BD68D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C2EF9-7F83-4AD3-B3F6-B9D4618D6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B751B-3464-41CD-B728-A72BB191E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80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B5731-248B-49C2-93DE-8A3260C9F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4D5C5-3D5A-4F3D-8A08-7053DACF1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E5372-3FC6-4227-B2DD-6CB24E651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1B1B1-B637-4E46-B64C-F082B54C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567AD-4B78-41F6-B814-726D4BD4C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09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674D5E-67E6-4C23-B80A-0C66B53315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76299"/>
            <a:ext cx="2628900" cy="5181601"/>
          </a:xfrm>
        </p:spPr>
        <p:txBody>
          <a:bodyPr vert="eaVert"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FEFF2A-08E8-447D-85C7-7D5A9C422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76299"/>
            <a:ext cx="7734300" cy="51816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0030D-E580-4B0C-B5A8-2C8A094D9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DCAEB-1B6E-492E-918E-47179AF48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E4A38-A745-436E-9E33-63B9F81C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744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BFD42-94A9-4345-AF38-7D562B502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4C458-A63B-4032-B4EC-732DAC188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855B5-7F2F-408B-800D-92CB34B99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03412-EA6B-43CA-8B3A-F502587CB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6E9EE-F895-4ECE-B4B2-586D65ED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784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8193F-AFAD-4A9A-B0EF-530DFB19D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876299"/>
            <a:ext cx="7876722" cy="371316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1BBE4-9FC1-4F89-B120-1C49D816F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46170"/>
            <a:ext cx="6781301" cy="104845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30A6B-E3FD-4920-8128-C263CA1D6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66B85-0649-47DB-AD69-458D8F600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25931-A293-42E9-BDF5-B2AE121D7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0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262B-ECD6-47BB-A6F1-92A6033E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B8779-51E9-44D1-9F7B-28F3C6D3C4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8474" y="2080517"/>
            <a:ext cx="4970124" cy="39773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E8BFB-5295-4C5E-9CB1-E276E9D0E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0899" y="2080517"/>
            <a:ext cx="4970124" cy="39773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E22BF-1819-4301-B699-EF5A2F4D9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00A2DF-39DE-49C3-A213-3E8423C7A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55D3A8-238B-4A68-A9F9-672D2F060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23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7D468-D010-4225-B024-DCEF543B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71955"/>
            <a:ext cx="10441236" cy="139835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D60A0-FCAB-425A-9ECD-94CDE4F47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926" y="1983242"/>
            <a:ext cx="5007110" cy="814387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2000" b="0" cap="all" spc="14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6F986B-07CB-4FB0-9419-2AAB318B8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0063" y="2813959"/>
            <a:ext cx="5007110" cy="32439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9D784-7968-4E8B-B704-E42EE8F187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9255" y="1983242"/>
            <a:ext cx="5031769" cy="814387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2000" b="0" cap="all" spc="14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45754F-08D1-4593-988F-95F0ED1A01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9255" y="2813959"/>
            <a:ext cx="5031769" cy="32439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ED2E61-83B4-4C8F-BBFE-D95920342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3/14/24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80C136-A664-4013-8073-B0C6BDEF8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AE9547-8EE7-461B-9E99-484B11E91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27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2E667-0EFA-4EE6-8E4D-20805309A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59" y="895440"/>
            <a:ext cx="10138451" cy="1832349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EE4825-BB8C-4567-B407-B4452409D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3/14/24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838892-25DB-4A4E-9D43-6058C45C5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C3DDDA-48EF-4B42-9980-4762AF509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4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EFA7D9-6801-4DD0-8D7D-505212F46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3/14/24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6FA3EA-1519-4178-AC3A-231A5BAA7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23DBE-6FD6-4D60-8336-7843B4BD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06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2D9AE-CA1A-4751-9B33-0AC09CE62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996948"/>
            <a:ext cx="3046410" cy="1479551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2400" cap="all" spc="4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F9941-76E5-42B5-8464-C1A7010D9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796" y="876300"/>
            <a:ext cx="5758235" cy="5181599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4785D8-F112-415F-9AB4-5F2AC060D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666144"/>
            <a:ext cx="3046409" cy="319490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0A0B3-4E9C-4FAC-B1D1-2673F7B5A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AA370A-33F5-48A6-962A-47C0F15D4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8AD606-A37D-4697-AA7A-EAE4F101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4E0B5E-1030-4A34-AB09-05ACB45CE993}"/>
              </a:ext>
            </a:extLst>
          </p:cNvPr>
          <p:cNvCxnSpPr>
            <a:cxnSpLocks/>
          </p:cNvCxnSpPr>
          <p:nvPr/>
        </p:nvCxnSpPr>
        <p:spPr>
          <a:xfrm>
            <a:off x="4610100" y="898989"/>
            <a:ext cx="0" cy="51387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306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21D4C-0A93-40A6-9645-5EF7DE6C5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989314"/>
            <a:ext cx="3046409" cy="1487185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2F9455-852F-4604-87D4-801E8D5DB5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4" y="876300"/>
            <a:ext cx="5943596" cy="51815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842061-B161-4973-9EE4-76D0B73FC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666143"/>
            <a:ext cx="3046409" cy="319490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DCE2E0-050A-4BC2-91DF-7A00811D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AB003-B443-4B96-9DD9-4284E7E1E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179DBA-16C0-4FFB-B367-B96169B4B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F2BD78-1D6B-4742-9726-75646D91F4AC}"/>
              </a:ext>
            </a:extLst>
          </p:cNvPr>
          <p:cNvCxnSpPr>
            <a:cxnSpLocks/>
          </p:cNvCxnSpPr>
          <p:nvPr/>
        </p:nvCxnSpPr>
        <p:spPr>
          <a:xfrm>
            <a:off x="4610100" y="898989"/>
            <a:ext cx="0" cy="51387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06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98CBCD-166B-4F97-A6DF-DAA3BF2B2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60" y="876302"/>
            <a:ext cx="10427840" cy="1086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4D6D9-636D-450B-839A-22AE0CED2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9758" y="2065984"/>
            <a:ext cx="10427841" cy="3903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6CAEC-1EE5-4B71-9646-5C378EEBEF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2838" y="6356350"/>
            <a:ext cx="33613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326951E3-958F-4611-B170-D081BA0250F9}" type="datetimeFigureOut">
              <a:rPr lang="en-US" smtClean="0"/>
              <a:pPr/>
              <a:t>3/14/24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70EF8-70B2-4AFC-8388-691A146AA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87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07DC7-D05C-4038-B51A-F00B7B9C99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0400" y="6356350"/>
            <a:ext cx="6176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i="1">
                <a:solidFill>
                  <a:schemeClr val="tx2"/>
                </a:solidFill>
              </a:defRPr>
            </a:lvl1pPr>
          </a:lstStyle>
          <a:p>
            <a:fld id="{57871EFB-7B9E-4E86-A89E-697E8EBB06F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AD4CCDA-06BF-4D2A-B44F-195AEC0B5B22}"/>
              </a:ext>
            </a:extLst>
          </p:cNvPr>
          <p:cNvCxnSpPr>
            <a:cxnSpLocks/>
          </p:cNvCxnSpPr>
          <p:nvPr/>
        </p:nvCxnSpPr>
        <p:spPr>
          <a:xfrm>
            <a:off x="952498" y="6252722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081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SzPct val="70000"/>
        <a:buFontTx/>
        <a:buNone/>
        <a:defRPr sz="1800" i="1" kern="1200">
          <a:solidFill>
            <a:schemeClr val="tx2"/>
          </a:solidFill>
          <a:latin typeface="+mn-lt"/>
          <a:ea typeface="+mn-ea"/>
          <a:cs typeface="+mn-cs"/>
        </a:defRPr>
      </a:lvl2pPr>
      <a:lvl3pPr marL="502920" indent="-228600" algn="l" defTabSz="914400" rtl="0" eaLnBrk="1" latinLnBrk="0" hangingPunct="1">
        <a:lnSpc>
          <a:spcPct val="12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20000"/>
        </a:lnSpc>
        <a:spcBef>
          <a:spcPts val="500"/>
        </a:spcBef>
        <a:buSzPct val="70000"/>
        <a:buFont typeface="Arial" panose="020B0604020202020204" pitchFamily="34" charset="0"/>
        <a:buNone/>
        <a:defRPr sz="1600" i="1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8C10BD4-F3F8-4089-8DB0-71FB15FD9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B2AD59-0055-1024-BCBA-62C106D567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74" y="1176617"/>
            <a:ext cx="4949719" cy="2432203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3400" i="1" dirty="0"/>
              <a:t>La “</a:t>
            </a:r>
            <a:r>
              <a:rPr lang="en-GB" sz="3400" i="1" dirty="0" err="1"/>
              <a:t>modernizzazione</a:t>
            </a:r>
            <a:r>
              <a:rPr lang="en-GB" sz="3400" i="1" dirty="0"/>
              <a:t> </a:t>
            </a:r>
            <a:r>
              <a:rPr lang="en-GB" sz="3400" i="1" dirty="0" err="1"/>
              <a:t>europea</a:t>
            </a:r>
            <a:r>
              <a:rPr lang="en-GB" sz="3400" i="1" dirty="0"/>
              <a:t>”: </a:t>
            </a:r>
            <a:r>
              <a:rPr lang="en-GB" sz="3400" i="1" dirty="0" err="1"/>
              <a:t>tra</a:t>
            </a:r>
            <a:r>
              <a:rPr lang="en-GB" sz="3400" i="1" dirty="0"/>
              <a:t> </a:t>
            </a:r>
            <a:r>
              <a:rPr lang="en-GB" sz="3400" i="1" dirty="0" err="1"/>
              <a:t>eredità</a:t>
            </a:r>
            <a:r>
              <a:rPr lang="en-GB" sz="3400" i="1" dirty="0"/>
              <a:t> </a:t>
            </a:r>
            <a:r>
              <a:rPr lang="en-GB" sz="3400" i="1" dirty="0" err="1"/>
              <a:t>imperiale</a:t>
            </a:r>
            <a:r>
              <a:rPr lang="en-GB" sz="3400" i="1" dirty="0"/>
              <a:t>, </a:t>
            </a:r>
            <a:r>
              <a:rPr lang="en-GB" sz="3400" i="1" dirty="0" err="1"/>
              <a:t>sviluppo</a:t>
            </a:r>
            <a:r>
              <a:rPr lang="en-GB" sz="3400" i="1" dirty="0"/>
              <a:t> e (</a:t>
            </a:r>
            <a:r>
              <a:rPr lang="en-GB" sz="3400" i="1" dirty="0" err="1"/>
              <a:t>im</a:t>
            </a:r>
            <a:r>
              <a:rPr lang="en-GB" sz="3400" i="1" dirty="0"/>
              <a:t>)</a:t>
            </a:r>
            <a:r>
              <a:rPr lang="en-GB" sz="3400" i="1" dirty="0" err="1"/>
              <a:t>potenza</a:t>
            </a:r>
            <a:br>
              <a:rPr lang="en-GB" sz="3400" i="1" dirty="0"/>
            </a:br>
            <a:endParaRPr lang="en-IT" sz="3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793282-8C59-837C-BA30-D5F970C15B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9739" y="5084857"/>
            <a:ext cx="3847365" cy="1024942"/>
          </a:xfrm>
        </p:spPr>
        <p:txBody>
          <a:bodyPr anchor="b">
            <a:normAutofit/>
          </a:bodyPr>
          <a:lstStyle/>
          <a:p>
            <a:endParaRPr lang="en-IT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A5D06F-DF26-4A88-BF73-C1B592E66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61995" y="3924728"/>
            <a:ext cx="0" cy="2115714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erson and person reading a newspaper&#10;&#10;Description automatically generated">
            <a:extLst>
              <a:ext uri="{FF2B5EF4-FFF2-40B4-BE49-F238E27FC236}">
                <a16:creationId xmlns:a16="http://schemas.microsoft.com/office/drawing/2014/main" id="{86768307-1C2D-C38F-369F-3D5ADC321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1577247"/>
            <a:ext cx="5181600" cy="383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24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38A565D8-E642-4598-BD4F-7ED84917B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4B50DB2-5844-4710-8205-A7AB1FF46C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2679" b="2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6FF1C02-CDFF-4C42-A0F1-09EDEF913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498" y="6252722"/>
            <a:ext cx="10325101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310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A66AF-5EB2-8CD4-3E48-A91113270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T" dirty="0"/>
              <a:t>Crisi di Suez 1956: perché vi fu intervento anglo-francese?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F419C-7AE3-987C-B31E-1002857DB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it-IT" dirty="0">
              <a:effectLst/>
              <a:latin typeface="Beirut" pitchFamily="2" charset="-78"/>
              <a:ea typeface="Calibri" panose="020F0502020204030204" pitchFamily="34" charset="0"/>
              <a:cs typeface="Beirut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it-IT" dirty="0">
                <a:effectLst/>
                <a:latin typeface="Beirut" pitchFamily="2" charset="-78"/>
                <a:ea typeface="Calibri" panose="020F0502020204030204" pitchFamily="34" charset="0"/>
                <a:cs typeface="Beirut" pitchFamily="2" charset="-78"/>
              </a:rPr>
              <a:t>tutelare la navigazione internazionale del Canale e quindi i propri interessi; </a:t>
            </a:r>
            <a:endParaRPr lang="it-IT" dirty="0">
              <a:latin typeface="Beirut" pitchFamily="2" charset="-78"/>
              <a:ea typeface="Calibri" panose="020F0502020204030204" pitchFamily="34" charset="0"/>
              <a:cs typeface="Beirut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it-IT" dirty="0">
                <a:effectLst/>
                <a:latin typeface="Beirut" pitchFamily="2" charset="-78"/>
                <a:ea typeface="Calibri" panose="020F0502020204030204" pitchFamily="34" charset="0"/>
                <a:cs typeface="Beirut" pitchFamily="2" charset="-78"/>
              </a:rPr>
              <a:t>impedire che – seguendo l’esempio di Nasser – altri attori regionali minacciassero il loro ruolo imperiale nel Mediterraneo e in Medio Oriente;</a:t>
            </a:r>
          </a:p>
          <a:p>
            <a:pPr algn="just">
              <a:lnSpc>
                <a:spcPct val="150000"/>
              </a:lnSpc>
            </a:pPr>
            <a:r>
              <a:rPr lang="it-IT" dirty="0">
                <a:effectLst/>
                <a:latin typeface="Beirut" pitchFamily="2" charset="-78"/>
                <a:ea typeface="Calibri" panose="020F0502020204030204" pitchFamily="34" charset="0"/>
                <a:cs typeface="Beirut" pitchFamily="2" charset="-78"/>
              </a:rPr>
              <a:t>per difendere lo status internazionale dell’ «Europa», contestare il suo ruolo di «vassallo» nel mantenimento di un ordine globale a egemonia statunitense</a:t>
            </a:r>
            <a:endParaRPr lang="en-IT" dirty="0">
              <a:latin typeface="Beirut" pitchFamily="2" charset="-78"/>
              <a:cs typeface="Beiru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3586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FFF51-ABE0-17AA-269A-7FE4227E3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Significato della crisi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F3924-80C3-FA59-DB3F-57D707FEE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T" dirty="0"/>
              <a:t>USA: </a:t>
            </a:r>
            <a:r>
              <a:rPr lang="it-IT" kern="0" dirty="0">
                <a:effectLst/>
                <a:ea typeface="Calibri" panose="020F0502020204030204" pitchFamily="34" charset="0"/>
              </a:rPr>
              <a:t>l’occupazione del Canale aveva infiammato il panarabismo contribuendo ad allargare il perimetro della guerra fredda al teatro mediorientale</a:t>
            </a:r>
            <a:r>
              <a:rPr lang="en-IT" kern="0" dirty="0">
                <a:ea typeface="Calibri" panose="020F0502020204030204" pitchFamily="34" charset="0"/>
              </a:rPr>
              <a:t>; rafforzato la posizione sovietica</a:t>
            </a:r>
          </a:p>
          <a:p>
            <a:endParaRPr lang="en-IT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P</a:t>
            </a:r>
            <a:r>
              <a:rPr lang="en-IT" dirty="0"/>
              <a:t>ressione su alleati europei</a:t>
            </a:r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A44EBB5D-0D22-F3B6-D5D5-808735CA31ED}"/>
              </a:ext>
            </a:extLst>
          </p:cNvPr>
          <p:cNvSpPr/>
          <p:nvPr/>
        </p:nvSpPr>
        <p:spPr>
          <a:xfrm>
            <a:off x="5853684" y="308267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339397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AF60D-C938-3FFB-2784-74D1AC16E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Lezioni della crisi di Suez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B28E12-4D51-CF28-25C3-8A3263E833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Gran bretagna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4205F-AF45-DF68-A1F1-54AF7D0278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accelerò una presa di coscienza rispetto alla dissoluzione dell’impero britannico</a:t>
            </a:r>
            <a:r>
              <a:rPr lang="en-IT" sz="1800" kern="0" dirty="0"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0" indent="0">
              <a:buNone/>
            </a:pPr>
            <a:r>
              <a:rPr lang="en-IT" sz="1800" kern="0" dirty="0">
                <a:latin typeface="Times New Roman" panose="02020603050405020304" pitchFamily="18" charset="0"/>
                <a:ea typeface="Calibri" panose="020F0502020204030204" pitchFamily="34" charset="0"/>
              </a:rPr>
              <a:t>rafforzò la “special relationship”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3EA090-2B2F-8A40-D8CA-FD61AAE207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T" dirty="0"/>
              <a:t>FRANCIA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4DCFEBC-FD02-1E6D-B168-9CFFC5048F5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/>
              <a:t>S</a:t>
            </a:r>
            <a:r>
              <a:rPr lang="en-IT" dirty="0"/>
              <a:t>pinta verso più stretta collaborazione europea</a:t>
            </a:r>
          </a:p>
        </p:txBody>
      </p:sp>
    </p:spTree>
    <p:extLst>
      <p:ext uri="{BB962C8B-B14F-4D97-AF65-F5344CB8AC3E}">
        <p14:creationId xmlns:p14="http://schemas.microsoft.com/office/powerpoint/2010/main" val="928663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12">
            <a:extLst>
              <a:ext uri="{FF2B5EF4-FFF2-40B4-BE49-F238E27FC236}">
                <a16:creationId xmlns:a16="http://schemas.microsoft.com/office/drawing/2014/main" id="{EAD4CCDA-06BF-4D2A-B44F-195AEC0B5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498" y="6252722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4" name="Rectangle 14">
            <a:extLst>
              <a:ext uri="{FF2B5EF4-FFF2-40B4-BE49-F238E27FC236}">
                <a16:creationId xmlns:a16="http://schemas.microsoft.com/office/drawing/2014/main" id="{FF4F1B1F-38C9-4BA3-8793-E2B6FC978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16">
            <a:extLst>
              <a:ext uri="{FF2B5EF4-FFF2-40B4-BE49-F238E27FC236}">
                <a16:creationId xmlns:a16="http://schemas.microsoft.com/office/drawing/2014/main" id="{40A82C2B-B640-4B39-A4B8-3189B458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4990" y="859953"/>
            <a:ext cx="4379010" cy="5197947"/>
          </a:xfrm>
          <a:custGeom>
            <a:avLst/>
            <a:gdLst>
              <a:gd name="connsiteX0" fmla="*/ 2209538 w 4419600"/>
              <a:gd name="connsiteY0" fmla="*/ 0 h 5246128"/>
              <a:gd name="connsiteX1" fmla="*/ 2210062 w 4419600"/>
              <a:gd name="connsiteY1" fmla="*/ 0 h 5246128"/>
              <a:gd name="connsiteX2" fmla="*/ 4419600 w 4419600"/>
              <a:gd name="connsiteY2" fmla="*/ 2209541 h 5246128"/>
              <a:gd name="connsiteX3" fmla="*/ 4419600 w 4419600"/>
              <a:gd name="connsiteY3" fmla="*/ 2480538 h 5246128"/>
              <a:gd name="connsiteX4" fmla="*/ 4419600 w 4419600"/>
              <a:gd name="connsiteY4" fmla="*/ 4975131 h 5246128"/>
              <a:gd name="connsiteX5" fmla="*/ 4419600 w 4419600"/>
              <a:gd name="connsiteY5" fmla="*/ 5246128 h 5246128"/>
              <a:gd name="connsiteX6" fmla="*/ 0 w 4419600"/>
              <a:gd name="connsiteY6" fmla="*/ 5246128 h 5246128"/>
              <a:gd name="connsiteX7" fmla="*/ 0 w 4419600"/>
              <a:gd name="connsiteY7" fmla="*/ 4975131 h 5246128"/>
              <a:gd name="connsiteX8" fmla="*/ 0 w 4419600"/>
              <a:gd name="connsiteY8" fmla="*/ 2480538 h 5246128"/>
              <a:gd name="connsiteX9" fmla="*/ 0 w 4419600"/>
              <a:gd name="connsiteY9" fmla="*/ 2209541 h 5246128"/>
              <a:gd name="connsiteX10" fmla="*/ 2209538 w 4419600"/>
              <a:gd name="connsiteY10" fmla="*/ 0 h 5246128"/>
              <a:gd name="connsiteX0" fmla="*/ 2209538 w 4419600"/>
              <a:gd name="connsiteY0" fmla="*/ 0 h 5246128"/>
              <a:gd name="connsiteX1" fmla="*/ 2210062 w 4419600"/>
              <a:gd name="connsiteY1" fmla="*/ 0 h 5246128"/>
              <a:gd name="connsiteX2" fmla="*/ 4419600 w 4419600"/>
              <a:gd name="connsiteY2" fmla="*/ 2209541 h 5246128"/>
              <a:gd name="connsiteX3" fmla="*/ 4419600 w 4419600"/>
              <a:gd name="connsiteY3" fmla="*/ 4975131 h 5246128"/>
              <a:gd name="connsiteX4" fmla="*/ 4419600 w 4419600"/>
              <a:gd name="connsiteY4" fmla="*/ 5246128 h 5246128"/>
              <a:gd name="connsiteX5" fmla="*/ 0 w 4419600"/>
              <a:gd name="connsiteY5" fmla="*/ 5246128 h 5246128"/>
              <a:gd name="connsiteX6" fmla="*/ 0 w 4419600"/>
              <a:gd name="connsiteY6" fmla="*/ 4975131 h 5246128"/>
              <a:gd name="connsiteX7" fmla="*/ 0 w 4419600"/>
              <a:gd name="connsiteY7" fmla="*/ 2480538 h 5246128"/>
              <a:gd name="connsiteX8" fmla="*/ 0 w 4419600"/>
              <a:gd name="connsiteY8" fmla="*/ 2209541 h 5246128"/>
              <a:gd name="connsiteX9" fmla="*/ 2209538 w 4419600"/>
              <a:gd name="connsiteY9" fmla="*/ 0 h 5246128"/>
              <a:gd name="connsiteX0" fmla="*/ 2209538 w 4419600"/>
              <a:gd name="connsiteY0" fmla="*/ 0 h 5246128"/>
              <a:gd name="connsiteX1" fmla="*/ 2210062 w 4419600"/>
              <a:gd name="connsiteY1" fmla="*/ 0 h 5246128"/>
              <a:gd name="connsiteX2" fmla="*/ 4419600 w 4419600"/>
              <a:gd name="connsiteY2" fmla="*/ 2209541 h 5246128"/>
              <a:gd name="connsiteX3" fmla="*/ 4419600 w 4419600"/>
              <a:gd name="connsiteY3" fmla="*/ 5246128 h 5246128"/>
              <a:gd name="connsiteX4" fmla="*/ 0 w 4419600"/>
              <a:gd name="connsiteY4" fmla="*/ 5246128 h 5246128"/>
              <a:gd name="connsiteX5" fmla="*/ 0 w 4419600"/>
              <a:gd name="connsiteY5" fmla="*/ 4975131 h 5246128"/>
              <a:gd name="connsiteX6" fmla="*/ 0 w 4419600"/>
              <a:gd name="connsiteY6" fmla="*/ 2480538 h 5246128"/>
              <a:gd name="connsiteX7" fmla="*/ 0 w 4419600"/>
              <a:gd name="connsiteY7" fmla="*/ 2209541 h 5246128"/>
              <a:gd name="connsiteX8" fmla="*/ 2209538 w 4419600"/>
              <a:gd name="connsiteY8" fmla="*/ 0 h 5246128"/>
              <a:gd name="connsiteX0" fmla="*/ 2209538 w 4419600"/>
              <a:gd name="connsiteY0" fmla="*/ 0 h 5246128"/>
              <a:gd name="connsiteX1" fmla="*/ 2210062 w 4419600"/>
              <a:gd name="connsiteY1" fmla="*/ 0 h 5246128"/>
              <a:gd name="connsiteX2" fmla="*/ 4419600 w 4419600"/>
              <a:gd name="connsiteY2" fmla="*/ 2209541 h 5246128"/>
              <a:gd name="connsiteX3" fmla="*/ 4419600 w 4419600"/>
              <a:gd name="connsiteY3" fmla="*/ 5246128 h 5246128"/>
              <a:gd name="connsiteX4" fmla="*/ 0 w 4419600"/>
              <a:gd name="connsiteY4" fmla="*/ 5246128 h 5246128"/>
              <a:gd name="connsiteX5" fmla="*/ 0 w 4419600"/>
              <a:gd name="connsiteY5" fmla="*/ 2480538 h 5246128"/>
              <a:gd name="connsiteX6" fmla="*/ 0 w 4419600"/>
              <a:gd name="connsiteY6" fmla="*/ 2209541 h 5246128"/>
              <a:gd name="connsiteX7" fmla="*/ 2209538 w 4419600"/>
              <a:gd name="connsiteY7" fmla="*/ 0 h 5246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19600" h="5246128">
                <a:moveTo>
                  <a:pt x="2209538" y="0"/>
                </a:moveTo>
                <a:lnTo>
                  <a:pt x="2210062" y="0"/>
                </a:lnTo>
                <a:cubicBezTo>
                  <a:pt x="3430375" y="0"/>
                  <a:pt x="4419600" y="989251"/>
                  <a:pt x="4419600" y="2209541"/>
                </a:cubicBezTo>
                <a:lnTo>
                  <a:pt x="4419600" y="5246128"/>
                </a:lnTo>
                <a:lnTo>
                  <a:pt x="0" y="5246128"/>
                </a:lnTo>
                <a:lnTo>
                  <a:pt x="0" y="2480538"/>
                </a:lnTo>
                <a:lnTo>
                  <a:pt x="0" y="2209541"/>
                </a:lnTo>
                <a:cubicBezTo>
                  <a:pt x="0" y="989251"/>
                  <a:pt x="989222" y="0"/>
                  <a:pt x="2209538" y="0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D3221E-1025-6475-0005-3F302A267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145" y="1799771"/>
            <a:ext cx="3374701" cy="184849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100" dirty="0" err="1"/>
              <a:t>Trattati</a:t>
            </a:r>
            <a:r>
              <a:rPr lang="en-US" sz="4100" dirty="0"/>
              <a:t> di Roma (1957) - CEE</a:t>
            </a:r>
          </a:p>
        </p:txBody>
      </p:sp>
      <p:cxnSp>
        <p:nvCxnSpPr>
          <p:cNvPr id="26" name="Straight Connector 18">
            <a:extLst>
              <a:ext uri="{FF2B5EF4-FFF2-40B4-BE49-F238E27FC236}">
                <a16:creationId xmlns:a16="http://schemas.microsoft.com/office/drawing/2014/main" id="{7091899A-6176-48DA-BF9E-4D278C5FB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415286" y="4316294"/>
            <a:ext cx="1458419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798DA4E-EA32-B0CC-6D65-0B8D6DD4A7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9245"/>
          <a:stretch/>
        </p:blipFill>
        <p:spPr>
          <a:xfrm>
            <a:off x="6288990" y="2055874"/>
            <a:ext cx="4988610" cy="280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45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8A565D8-E642-4598-BD4F-7ED84917B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28073A5-339E-D56C-4E85-32E3965D2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6FF1C02-CDFF-4C42-A0F1-09EDEF913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498" y="6252722"/>
            <a:ext cx="10325101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763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83EEB-B681-07B7-72C9-AA53C7ED1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Regime di Associazione con </a:t>
            </a:r>
            <a:r>
              <a:rPr lang="en-GB" dirty="0"/>
              <a:t>I</a:t>
            </a:r>
            <a:r>
              <a:rPr lang="en-IT" dirty="0"/>
              <a:t> PTOM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53AC6-D6F7-9C68-F18A-45757C581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it-IT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Finalità: promuovere lo sviluppo economico e sociale dei paesi associati; instaurare strette relazioni economiche tra questi ultimi e la Comunità. </a:t>
            </a:r>
          </a:p>
          <a:p>
            <a:pPr algn="just">
              <a:lnSpc>
                <a:spcPct val="150000"/>
              </a:lnSpc>
            </a:pPr>
            <a:r>
              <a:rPr lang="it-IT" sz="1800" dirty="0"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it-IT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odalità pratiche di tale regime: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t-IT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politica commerciale: realizzazione di un sistema preferenziale degli scambi, nell’ambito del quale ciascun membro associato avrebbe beneficiato della progressiva abolizione dei dazi doganali gravanti sulle importazioni provenienti dagli stati della CEE e dai PTOM.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t-IT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Politica </a:t>
            </a:r>
            <a:r>
              <a:rPr lang="it-IT" sz="1800" dirty="0">
                <a:ea typeface="Calibri" panose="020F0502020204030204" pitchFamily="34" charset="0"/>
                <a:cs typeface="Times New Roman" panose="02020603050405020304" pitchFamily="18" charset="0"/>
              </a:rPr>
              <a:t>di sviluppo: </a:t>
            </a:r>
            <a:r>
              <a:rPr lang="it-IT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istituzione di un fondo europeo di sviluppo (FES), alimentato con le quote versate dai sei stati membri della Comunità e funzionale alla costruzione di infrastrutture economiche e sociali nei paesi coinvolti. </a:t>
            </a:r>
            <a:endParaRPr lang="en-IT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904713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2D0B59-EBE4-8E16-51FF-4FB1698C6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2714624"/>
            <a:ext cx="4114800" cy="23717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E206A9-B2D1-CFD7-6970-67C05FBF9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5938" y="1527174"/>
            <a:ext cx="6223000" cy="42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99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AD4CCDA-06BF-4D2A-B44F-195AEC0B5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498" y="6252722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69F96FE-C3F5-4F02-8428-78ADCB975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AF13D1-C50D-7ECB-9478-85F43CDB8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70" y="5209099"/>
            <a:ext cx="10388030" cy="9816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>
                <a:effectLst/>
              </a:rPr>
              <a:t>Convenzi</a:t>
            </a:r>
            <a:r>
              <a:rPr lang="en-US" sz="4800"/>
              <a:t>o</a:t>
            </a:r>
            <a:r>
              <a:rPr lang="en-US" sz="4800">
                <a:effectLst/>
              </a:rPr>
              <a:t>ne di Yaoundé </a:t>
            </a:r>
            <a:endParaRPr lang="en-US" sz="48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E908F2D-3DEA-DF18-361B-64C09F757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501" y="1288522"/>
            <a:ext cx="5905500" cy="30861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6BEECB0-0766-4C59-B86E-5D26B7D8E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4990" y="5150063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83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AD4CCDA-06BF-4D2A-B44F-195AEC0B5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498" y="6252722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0BA761B-DE6B-4078-B4C9-0FFE37D23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59C446-A877-BC10-15FE-B143EFFA0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60" y="876302"/>
            <a:ext cx="10427840" cy="108605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1" i="1" u="sng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Differenti</a:t>
            </a:r>
            <a:r>
              <a:rPr lang="en-US" sz="41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approcci al Sud del mondo (1960s)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C630D5-1ADF-4994-883A-6501F0DFC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952500" y="2053613"/>
            <a:ext cx="10325100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DC4C41-F72B-FB98-17E2-722A29AD6963}"/>
              </a:ext>
            </a:extLst>
          </p:cNvPr>
          <p:cNvSpPr>
            <a:spLocks/>
          </p:cNvSpPr>
          <p:nvPr/>
        </p:nvSpPr>
        <p:spPr>
          <a:xfrm>
            <a:off x="1515663" y="2536723"/>
            <a:ext cx="4413457" cy="717832"/>
          </a:xfrm>
          <a:prstGeom prst="rect">
            <a:avLst/>
          </a:prstGeom>
        </p:spPr>
        <p:txBody>
          <a:bodyPr/>
          <a:lstStyle/>
          <a:p>
            <a:pPr defTabSz="804672">
              <a:spcAft>
                <a:spcPts val="600"/>
              </a:spcAft>
            </a:pPr>
            <a:r>
              <a:rPr lang="en-GB" sz="1584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IT" sz="1584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isione americana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2BF10-DB8E-021C-723D-67D5A7810AE3}"/>
              </a:ext>
            </a:extLst>
          </p:cNvPr>
          <p:cNvSpPr>
            <a:spLocks/>
          </p:cNvSpPr>
          <p:nvPr/>
        </p:nvSpPr>
        <p:spPr>
          <a:xfrm>
            <a:off x="1520191" y="3268948"/>
            <a:ext cx="4413457" cy="2859334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804672">
              <a:spcAft>
                <a:spcPts val="600"/>
              </a:spcAft>
            </a:pPr>
            <a:r>
              <a:rPr lang="it-IT" sz="1584" kern="0">
                <a:solidFill>
                  <a:schemeClr val="tx1"/>
                </a:solidFill>
                <a:latin typeface="+mn-lt"/>
                <a:ea typeface="+mn-ea"/>
                <a:cs typeface="Beirut" pitchFamily="2" charset="-78"/>
              </a:rPr>
              <a:t>principi del liberalismo statunitense; </a:t>
            </a:r>
          </a:p>
          <a:p>
            <a:pPr defTabSz="804672">
              <a:spcAft>
                <a:spcPts val="600"/>
              </a:spcAft>
            </a:pPr>
            <a:r>
              <a:rPr lang="it-IT" sz="1584" kern="0">
                <a:solidFill>
                  <a:schemeClr val="tx1"/>
                </a:solidFill>
                <a:latin typeface="+mn-lt"/>
                <a:ea typeface="+mn-ea"/>
                <a:cs typeface="Beirut" pitchFamily="2" charset="-78"/>
              </a:rPr>
              <a:t>visione messianica ed </a:t>
            </a:r>
            <a:r>
              <a:rPr lang="it-IT" sz="1584" kern="0" err="1">
                <a:solidFill>
                  <a:schemeClr val="tx1"/>
                </a:solidFill>
                <a:latin typeface="+mn-lt"/>
                <a:ea typeface="+mn-ea"/>
                <a:cs typeface="Beirut" pitchFamily="2" charset="-78"/>
              </a:rPr>
              <a:t>eccezionalista</a:t>
            </a:r>
            <a:r>
              <a:rPr lang="it-IT" sz="1584" kern="0">
                <a:solidFill>
                  <a:schemeClr val="tx1"/>
                </a:solidFill>
                <a:latin typeface="+mn-lt"/>
                <a:ea typeface="+mn-ea"/>
                <a:cs typeface="Beirut" pitchFamily="2" charset="-78"/>
              </a:rPr>
              <a:t> del paese</a:t>
            </a:r>
          </a:p>
          <a:p>
            <a:pPr defTabSz="804672">
              <a:spcAft>
                <a:spcPts val="600"/>
              </a:spcAft>
            </a:pPr>
            <a:r>
              <a:rPr lang="it-IT" sz="1584" kern="0">
                <a:solidFill>
                  <a:schemeClr val="tx1"/>
                </a:solidFill>
                <a:latin typeface="+mn-lt"/>
                <a:ea typeface="+mn-ea"/>
                <a:cs typeface="Beirut" pitchFamily="2" charset="-78"/>
              </a:rPr>
              <a:t>aspirazioni della cultura cristiana, intrecciata a un perdurante spirito civilizzatore</a:t>
            </a:r>
          </a:p>
          <a:p>
            <a:pPr defTabSz="804672">
              <a:spcAft>
                <a:spcPts val="600"/>
              </a:spcAft>
            </a:pPr>
            <a:r>
              <a:rPr lang="it-IT" sz="1584" kern="0">
                <a:solidFill>
                  <a:schemeClr val="tx1"/>
                </a:solidFill>
                <a:latin typeface="+mn-lt"/>
                <a:ea typeface="+mn-ea"/>
                <a:cs typeface="Beirut" pitchFamily="2" charset="-78"/>
              </a:rPr>
              <a:t>imperativo strategico dell’anticomunismo. </a:t>
            </a:r>
            <a:endParaRPr lang="en-IT">
              <a:latin typeface="Beirut" pitchFamily="2" charset="-78"/>
              <a:cs typeface="Beirut" pitchFamily="2" charset="-78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A37629-A018-EEE4-A062-AE9E201EA8E3}"/>
              </a:ext>
            </a:extLst>
          </p:cNvPr>
          <p:cNvSpPr>
            <a:spLocks/>
          </p:cNvSpPr>
          <p:nvPr/>
        </p:nvSpPr>
        <p:spPr>
          <a:xfrm>
            <a:off x="6279244" y="2536723"/>
            <a:ext cx="4435192" cy="717832"/>
          </a:xfrm>
          <a:prstGeom prst="rect">
            <a:avLst/>
          </a:prstGeom>
        </p:spPr>
        <p:txBody>
          <a:bodyPr/>
          <a:lstStyle/>
          <a:p>
            <a:pPr defTabSz="804672">
              <a:spcAft>
                <a:spcPts val="600"/>
              </a:spcAft>
            </a:pPr>
            <a:r>
              <a:rPr lang="en-GB" sz="1584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IT" sz="1584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isione europea</a:t>
            </a:r>
            <a:endParaRPr lang="en-IT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E669D1C-815C-51A4-260D-5A35FDA1F01C}"/>
              </a:ext>
            </a:extLst>
          </p:cNvPr>
          <p:cNvSpPr>
            <a:spLocks/>
          </p:cNvSpPr>
          <p:nvPr/>
        </p:nvSpPr>
        <p:spPr>
          <a:xfrm>
            <a:off x="6279244" y="3268948"/>
            <a:ext cx="4435192" cy="2859334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804672">
              <a:spcAft>
                <a:spcPts val="600"/>
              </a:spcAft>
            </a:pPr>
            <a:r>
              <a:rPr lang="it-IT" sz="1584" kern="0">
                <a:solidFill>
                  <a:schemeClr val="tx1"/>
                </a:solidFill>
                <a:latin typeface="+mn-lt"/>
                <a:ea typeface="+mn-ea"/>
                <a:cs typeface="Beirut" pitchFamily="2" charset="-78"/>
              </a:rPr>
              <a:t>ambizioni di modernizzazione europea – centrata sulla trasformazione delle strutture economiche dei paesi di recente indipendenza attraverso una politica di cooperazione e aiuto allo sviluppo </a:t>
            </a:r>
          </a:p>
          <a:p>
            <a:pPr defTabSz="804672">
              <a:spcAft>
                <a:spcPts val="600"/>
              </a:spcAft>
            </a:pPr>
            <a:r>
              <a:rPr lang="it-IT" sz="1584" kern="0">
                <a:solidFill>
                  <a:schemeClr val="tx1"/>
                </a:solidFill>
                <a:latin typeface="+mn-lt"/>
                <a:ea typeface="+mn-ea"/>
                <a:cs typeface="Beirut" pitchFamily="2" charset="-78"/>
              </a:rPr>
              <a:t>Strategia regionale, accordi bilaterali CEE-stati africani, progetti ad hoc</a:t>
            </a:r>
          </a:p>
          <a:p>
            <a:pPr defTabSz="804672">
              <a:spcAft>
                <a:spcPts val="600"/>
              </a:spcAft>
            </a:pPr>
            <a:r>
              <a:rPr lang="it-IT" sz="1584" kern="0">
                <a:solidFill>
                  <a:schemeClr val="tx1"/>
                </a:solidFill>
                <a:latin typeface="+mn-lt"/>
                <a:ea typeface="+mn-ea"/>
                <a:cs typeface="Beirut" pitchFamily="2" charset="-78"/>
              </a:rPr>
              <a:t>Retaggi di cultura imperiale </a:t>
            </a:r>
          </a:p>
          <a:p>
            <a:pPr defTabSz="804672">
              <a:spcAft>
                <a:spcPts val="600"/>
              </a:spcAft>
            </a:pPr>
            <a:r>
              <a:rPr lang="it-IT" sz="1584" kern="0">
                <a:solidFill>
                  <a:schemeClr val="tx1"/>
                </a:solidFill>
                <a:latin typeface="+mn-lt"/>
                <a:ea typeface="+mn-ea"/>
                <a:cs typeface="Beirut" pitchFamily="2" charset="-78"/>
              </a:rPr>
              <a:t>Scetticismo rispetto al potere trasformativo dell’ingegneria sociale</a:t>
            </a:r>
            <a:r>
              <a:rPr lang="en-IT" sz="1584" kern="1200">
                <a:solidFill>
                  <a:schemeClr val="tx1"/>
                </a:solidFill>
                <a:latin typeface="+mn-lt"/>
                <a:ea typeface="+mn-ea"/>
                <a:cs typeface="Beirut" pitchFamily="2" charset="-78"/>
              </a:rPr>
              <a:t> </a:t>
            </a:r>
          </a:p>
          <a:p>
            <a:pPr>
              <a:spcAft>
                <a:spcPts val="600"/>
              </a:spcAft>
            </a:pPr>
            <a:endParaRPr lang="en-IT">
              <a:latin typeface="Beirut" pitchFamily="2" charset="-78"/>
              <a:cs typeface="Beiru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6313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8C310-3C34-17BE-F062-BB7B202CB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Temi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5264C-A6DE-9E64-6CA9-BD8E6A736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T" sz="2400" dirty="0"/>
          </a:p>
          <a:p>
            <a:r>
              <a:rPr lang="en-IT" sz="2400" dirty="0"/>
              <a:t>USA e Europea occidentale tra decolonizzazione e politiche di sviluppo (1950—1960s)</a:t>
            </a:r>
          </a:p>
          <a:p>
            <a:r>
              <a:rPr lang="en-GB" sz="2400" dirty="0"/>
              <a:t>I</a:t>
            </a:r>
            <a:r>
              <a:rPr lang="en-IT" sz="2400" dirty="0"/>
              <a:t>l NOEI: USA vs CEE negli anni Settanta</a:t>
            </a:r>
          </a:p>
          <a:p>
            <a:r>
              <a:rPr lang="en-IT" sz="2400" dirty="0"/>
              <a:t>Convergenze e Washington Consensus</a:t>
            </a:r>
          </a:p>
          <a:p>
            <a:r>
              <a:rPr lang="en-IT" sz="2400" dirty="0"/>
              <a:t>“The New Scramble for Africa”?</a:t>
            </a:r>
          </a:p>
        </p:txBody>
      </p:sp>
    </p:spTree>
    <p:extLst>
      <p:ext uri="{BB962C8B-B14F-4D97-AF65-F5344CB8AC3E}">
        <p14:creationId xmlns:p14="http://schemas.microsoft.com/office/powerpoint/2010/main" val="18278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EDB391-3007-2228-23A3-F0D69CC748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59" r="543" b="1"/>
          <a:stretch/>
        </p:blipFill>
        <p:spPr>
          <a:xfrm>
            <a:off x="8715375" y="1143000"/>
            <a:ext cx="3020902" cy="39281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050239-78F7-102A-C891-077718F2E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3" y="983932"/>
            <a:ext cx="7772400" cy="489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154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F02845A-8571-40C5-9F56-8F9B3F7C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92489AE-D625-029D-2F88-DD32EEEA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2193" y="895440"/>
            <a:ext cx="6398207" cy="1560083"/>
          </a:xfrm>
        </p:spPr>
        <p:txBody>
          <a:bodyPr>
            <a:normAutofit/>
          </a:bodyPr>
          <a:lstStyle/>
          <a:p>
            <a:r>
              <a:rPr lang="en-IT" dirty="0">
                <a:latin typeface="Beirut" pitchFamily="2" charset="-78"/>
                <a:cs typeface="Beirut" pitchFamily="2" charset="-78"/>
              </a:rPr>
              <a:t>SHOCK DEGLI ANNI SETTANTA</a:t>
            </a:r>
            <a:endParaRPr lang="en-IT">
              <a:latin typeface="Beirut" pitchFamily="2" charset="-78"/>
              <a:cs typeface="Beirut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6BC138-D1CA-A9AD-85B3-0391305681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" b="1952"/>
          <a:stretch/>
        </p:blipFill>
        <p:spPr>
          <a:xfrm>
            <a:off x="6472257" y="3636674"/>
            <a:ext cx="3886185" cy="22862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4EB92A-FAF9-2EDD-75A6-F24C589DFD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13" b="3"/>
          <a:stretch/>
        </p:blipFill>
        <p:spPr>
          <a:xfrm>
            <a:off x="238544" y="599914"/>
            <a:ext cx="3886203" cy="22862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1093A2-8373-609B-89F8-E4EDCED262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9" r="14201"/>
          <a:stretch/>
        </p:blipFill>
        <p:spPr>
          <a:xfrm>
            <a:off x="218707" y="3514529"/>
            <a:ext cx="3886203" cy="2286252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0BB598-81B4-41BB-BC44-CD9C29AE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10100" y="2871627"/>
            <a:ext cx="0" cy="3186701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069A560-7F91-EC5F-08B8-6A4B3D720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672" y="2753546"/>
            <a:ext cx="5575728" cy="3384289"/>
          </a:xfrm>
        </p:spPr>
        <p:txBody>
          <a:bodyPr anchor="b">
            <a:normAutofit/>
          </a:bodyPr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8639345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02845A-8571-40C5-9F56-8F9B3F7C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4A1034-1569-BCE4-C98E-8D0D289EB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593" y="895440"/>
            <a:ext cx="4569407" cy="1560083"/>
          </a:xfrm>
        </p:spPr>
        <p:txBody>
          <a:bodyPr>
            <a:normAutofit/>
          </a:bodyPr>
          <a:lstStyle/>
          <a:p>
            <a:r>
              <a:rPr lang="en-IT" dirty="0"/>
              <a:t>NOEI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30BB598-81B4-41BB-BC44-CD9C29AE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500" y="2871627"/>
            <a:ext cx="0" cy="3186701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DC839-A9B6-046D-8695-AD8612B96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0033" y="2753546"/>
            <a:ext cx="3746928" cy="3402555"/>
          </a:xfrm>
        </p:spPr>
        <p:txBody>
          <a:bodyPr anchor="t">
            <a:normAutofit/>
          </a:bodyPr>
          <a:lstStyle/>
          <a:p>
            <a:r>
              <a:rPr lang="it-IT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esercizio da parte dei paesi in via di sviluppo del controllo sulle proprie risorse naturali e sugli investimenti stranieri; </a:t>
            </a:r>
          </a:p>
          <a:p>
            <a:r>
              <a:rPr lang="it-IT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migliori termini di scambio </a:t>
            </a:r>
            <a:endParaRPr lang="it-IT" sz="1800" kern="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it-IT" sz="18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iù</a:t>
            </a:r>
            <a:r>
              <a:rPr lang="it-IT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ampio accesso ai mercati e alle tecnologie dei paesi industrializzati, </a:t>
            </a:r>
          </a:p>
          <a:p>
            <a:r>
              <a:rPr lang="it-IT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aumento degli aiuti allo sviluppo</a:t>
            </a:r>
            <a:r>
              <a:rPr lang="en-IT" dirty="0">
                <a:effectLst/>
              </a:rPr>
              <a:t> </a:t>
            </a:r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45A960-0A65-372C-65A9-4D54E7F076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8" r="3508" b="1"/>
          <a:stretch/>
        </p:blipFill>
        <p:spPr>
          <a:xfrm>
            <a:off x="6096000" y="-16591"/>
            <a:ext cx="6107073" cy="687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491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625A1E-029A-2C16-A5F5-D99418ADC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REAZIONE EUROPA OCCIDENTALE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F02A645-56A4-7152-BD21-AF787C7D2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kern="0" dirty="0">
                <a:effectLst/>
                <a:latin typeface="Beirut" pitchFamily="2" charset="-78"/>
                <a:ea typeface="Calibri" panose="020F0502020204030204" pitchFamily="34" charset="0"/>
                <a:cs typeface="Beirut" pitchFamily="2" charset="-78"/>
              </a:rPr>
              <a:t>sensibilità rispetto al TERZOMONDISMO</a:t>
            </a:r>
          </a:p>
          <a:p>
            <a:r>
              <a:rPr lang="it-IT" kern="0" dirty="0">
                <a:effectLst/>
                <a:latin typeface="Beirut" pitchFamily="2" charset="-78"/>
                <a:ea typeface="Calibri" panose="020F0502020204030204" pitchFamily="34" charset="0"/>
                <a:cs typeface="Beirut" pitchFamily="2" charset="-78"/>
              </a:rPr>
              <a:t>il dialogo internazionale, la cooperazione economica e l’incremento degli aiuti allo sviluppo</a:t>
            </a:r>
            <a:r>
              <a:rPr lang="en-IT" dirty="0">
                <a:effectLst/>
                <a:latin typeface="Beirut" pitchFamily="2" charset="-78"/>
                <a:cs typeface="Beirut" pitchFamily="2" charset="-78"/>
              </a:rPr>
              <a:t> </a:t>
            </a:r>
          </a:p>
          <a:p>
            <a:r>
              <a:rPr lang="en-GB" dirty="0">
                <a:latin typeface="Beirut" pitchFamily="2" charset="-78"/>
                <a:cs typeface="Beirut" pitchFamily="2" charset="-78"/>
              </a:rPr>
              <a:t>D</a:t>
            </a:r>
            <a:r>
              <a:rPr lang="en-IT" dirty="0">
                <a:latin typeface="Beirut" pitchFamily="2" charset="-78"/>
                <a:cs typeface="Beirut" pitchFamily="2" charset="-78"/>
              </a:rPr>
              <a:t>ipendenza energetica + pressioni sociali</a:t>
            </a:r>
          </a:p>
          <a:p>
            <a:pPr marL="0" indent="0">
              <a:buNone/>
            </a:pPr>
            <a:endParaRPr lang="en-IT" dirty="0">
              <a:latin typeface="Beirut" pitchFamily="2" charset="-78"/>
              <a:cs typeface="Beirut" pitchFamily="2" charset="-78"/>
            </a:endParaRPr>
          </a:p>
          <a:p>
            <a:pPr marL="0" indent="0">
              <a:buNone/>
            </a:pPr>
            <a:endParaRPr lang="en-IT" dirty="0">
              <a:latin typeface="Beirut" pitchFamily="2" charset="-78"/>
              <a:cs typeface="Beirut" pitchFamily="2" charset="-78"/>
            </a:endParaRPr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0E009BC5-12E0-569F-7230-78AF02B08F67}"/>
              </a:ext>
            </a:extLst>
          </p:cNvPr>
          <p:cNvSpPr/>
          <p:nvPr/>
        </p:nvSpPr>
        <p:spPr>
          <a:xfrm>
            <a:off x="5853684" y="365961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EA02E4-69DC-B3C0-6A97-A294064EA210}"/>
              </a:ext>
            </a:extLst>
          </p:cNvPr>
          <p:cNvSpPr txBox="1"/>
          <p:nvPr/>
        </p:nvSpPr>
        <p:spPr>
          <a:xfrm>
            <a:off x="1687286" y="4996543"/>
            <a:ext cx="9427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CONVENZIONE DI LOMÉ, 1975</a:t>
            </a:r>
          </a:p>
        </p:txBody>
      </p:sp>
    </p:spTree>
    <p:extLst>
      <p:ext uri="{BB962C8B-B14F-4D97-AF65-F5344CB8AC3E}">
        <p14:creationId xmlns:p14="http://schemas.microsoft.com/office/powerpoint/2010/main" val="20441988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02845A-8571-40C5-9F56-8F9B3F7C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3F901D-1F0F-222F-B171-8DE8B44B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885039"/>
            <a:ext cx="5262778" cy="1570485"/>
          </a:xfrm>
        </p:spPr>
        <p:txBody>
          <a:bodyPr anchor="b">
            <a:normAutofit/>
          </a:bodyPr>
          <a:lstStyle/>
          <a:p>
            <a:r>
              <a:rPr lang="en-IT" dirty="0"/>
              <a:t>Novità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F17E-C871-732D-89B3-EEE562B7C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2813959"/>
            <a:ext cx="5262778" cy="3159001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it-IT" ker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l’assenza di reciprocità dei vantaggi tariffari</a:t>
            </a:r>
          </a:p>
          <a:p>
            <a:pPr>
              <a:lnSpc>
                <a:spcPct val="110000"/>
              </a:lnSpc>
            </a:pPr>
            <a:r>
              <a:rPr lang="it-IT" ker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meccanismo di stabilizzazione dei proventi derivanti dalle esportazioni (lo STABEX)</a:t>
            </a:r>
          </a:p>
          <a:p>
            <a:pPr>
              <a:lnSpc>
                <a:spcPct val="110000"/>
              </a:lnSpc>
            </a:pPr>
            <a:r>
              <a:rPr lang="it-IT" ker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nuovo titolo relativo alla cooperazione industriale </a:t>
            </a:r>
          </a:p>
          <a:p>
            <a:pPr>
              <a:lnSpc>
                <a:spcPct val="110000"/>
              </a:lnSpc>
            </a:pPr>
            <a:r>
              <a:rPr lang="it-IT" ker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protocollo commerciale sullo zucchero: prodotto che avrebbe goduto di una garanzia comunitaria per il prezzo e la vendita</a:t>
            </a:r>
            <a:r>
              <a:rPr lang="en-IT" dirty="0">
                <a:effectLst/>
              </a:rPr>
              <a:t> </a:t>
            </a:r>
            <a:endParaRPr lang="en-I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FB294B-19DF-D765-0105-3142BAB14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7705" y="1747846"/>
            <a:ext cx="4392385" cy="324800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30BB598-81B4-41BB-BC44-CD9C29AE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954990" y="6283931"/>
            <a:ext cx="10325100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113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02845A-8571-40C5-9F56-8F9B3F7C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9D545-1878-4A4D-EB48-7BDA1D41A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593" y="895440"/>
            <a:ext cx="4569407" cy="1560083"/>
          </a:xfrm>
        </p:spPr>
        <p:txBody>
          <a:bodyPr>
            <a:normAutofit/>
          </a:bodyPr>
          <a:lstStyle/>
          <a:p>
            <a:endParaRPr lang="en-IT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30BB598-81B4-41BB-BC44-CD9C29AE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500" y="2871627"/>
            <a:ext cx="0" cy="3186701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4106D-0D37-81A5-F161-6DEFA9ACF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0033" y="2753546"/>
            <a:ext cx="3746928" cy="3402555"/>
          </a:xfrm>
        </p:spPr>
        <p:txBody>
          <a:bodyPr anchor="t">
            <a:normAutofit/>
          </a:bodyPr>
          <a:lstStyle/>
          <a:p>
            <a:r>
              <a:rPr lang="it-IT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«ai clamorosi appelli dei paesi in via di sviluppo per una ridistribuzione della ricchezza dicendo: No, piuttosto pensate ai diritti umani</a:t>
            </a:r>
            <a:r>
              <a:rPr lang="en-IT" kern="0" dirty="0"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</a:p>
          <a:p>
            <a:endParaRPr lang="en-IT" kern="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IT" kern="0" dirty="0">
                <a:latin typeface="Times New Roman" panose="02020603050405020304" pitchFamily="18" charset="0"/>
                <a:ea typeface="Calibri" panose="020F0502020204030204" pitchFamily="34" charset="0"/>
              </a:rPr>
              <a:t>B. Keys </a:t>
            </a:r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0612A-B8D3-F6E0-0228-78003351F3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64" r="17804"/>
          <a:stretch/>
        </p:blipFill>
        <p:spPr>
          <a:xfrm>
            <a:off x="6096000" y="-16591"/>
            <a:ext cx="6107073" cy="687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31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D4CCDA-06BF-4D2A-B44F-195AEC0B5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498" y="6252722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8C10BD4-F3F8-4089-8DB0-71FB15FD9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E1F22D-BF74-4DAE-32C6-614DD7A253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81275" y="1176617"/>
            <a:ext cx="6076725" cy="2432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Le superpotenze e la decolonizzazione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30FB49-11C4-C985-8C63-41FB42000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470"/>
          <a:stretch/>
        </p:blipFill>
        <p:spPr>
          <a:xfrm>
            <a:off x="7852145" y="1110909"/>
            <a:ext cx="3425456" cy="192684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6A5D06F-DF26-4A88-BF73-C1B592E66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500" y="3924728"/>
            <a:ext cx="0" cy="2115714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09CFDA-926E-6402-CC6A-EF4104D802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" b="4507"/>
          <a:stretch/>
        </p:blipFill>
        <p:spPr>
          <a:xfrm>
            <a:off x="7852145" y="3896449"/>
            <a:ext cx="3425456" cy="192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312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AD4CCDA-06BF-4D2A-B44F-195AEC0B5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498" y="6252722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1103961-3F43-462E-9588-B5C7B4E9A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75D8C2-4692-D2AF-892A-8CFF53885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9886" y="1527786"/>
            <a:ext cx="4535714" cy="312153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1900" dirty="0"/>
              <a:t>“</a:t>
            </a:r>
            <a:r>
              <a:rPr lang="en-US" sz="1900" dirty="0">
                <a:effectLst/>
              </a:rPr>
              <a:t>Eisenhower </a:t>
            </a:r>
            <a:r>
              <a:rPr lang="en-US" sz="1900" dirty="0" err="1">
                <a:effectLst/>
              </a:rPr>
              <a:t>manifestava</a:t>
            </a:r>
            <a:r>
              <a:rPr lang="en-US" sz="1900" dirty="0">
                <a:effectLst/>
              </a:rPr>
              <a:t> ben poco interesse per il carattere </a:t>
            </a:r>
            <a:r>
              <a:rPr lang="en-US" sz="1900" dirty="0" err="1">
                <a:effectLst/>
              </a:rPr>
              <a:t>emancipatorio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dei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movimenti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anticoloniali</a:t>
            </a:r>
            <a:r>
              <a:rPr lang="en-US" sz="1900" dirty="0">
                <a:effectLst/>
              </a:rPr>
              <a:t>, verso </a:t>
            </a:r>
            <a:r>
              <a:rPr lang="en-US" sz="1900" dirty="0" err="1">
                <a:effectLst/>
              </a:rPr>
              <a:t>i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quali</a:t>
            </a:r>
            <a:r>
              <a:rPr lang="en-US" sz="1900" dirty="0">
                <a:effectLst/>
              </a:rPr>
              <a:t> non </a:t>
            </a:r>
            <a:r>
              <a:rPr lang="en-US" sz="1900" dirty="0" err="1">
                <a:effectLst/>
              </a:rPr>
              <a:t>nutriva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simpatia</a:t>
            </a:r>
            <a:r>
              <a:rPr lang="en-US" sz="1900" dirty="0">
                <a:effectLst/>
              </a:rPr>
              <a:t>. Per </a:t>
            </a:r>
            <a:r>
              <a:rPr lang="en-US" sz="1900" dirty="0" err="1">
                <a:effectLst/>
              </a:rPr>
              <a:t>sfiducia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culturale</a:t>
            </a:r>
            <a:r>
              <a:rPr lang="en-US" sz="1900" dirty="0">
                <a:effectLst/>
              </a:rPr>
              <a:t>, </a:t>
            </a:r>
            <a:r>
              <a:rPr lang="en-US" sz="1900" dirty="0" err="1">
                <a:effectLst/>
              </a:rPr>
              <a:t>malcelata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condiscendenza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razziale</a:t>
            </a:r>
            <a:r>
              <a:rPr lang="en-US" sz="1900" dirty="0">
                <a:effectLst/>
              </a:rPr>
              <a:t> e </a:t>
            </a:r>
            <a:r>
              <a:rPr lang="en-US" sz="1900" dirty="0" err="1">
                <a:effectLst/>
              </a:rPr>
              <a:t>preoccupazione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geopolitica</a:t>
            </a:r>
            <a:r>
              <a:rPr lang="en-US" sz="1900" dirty="0">
                <a:effectLst/>
              </a:rPr>
              <a:t>, </a:t>
            </a:r>
            <a:r>
              <a:rPr lang="en-US" sz="1900" dirty="0" err="1">
                <a:effectLst/>
              </a:rPr>
              <a:t>l’amministrazione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anteponeva</a:t>
            </a:r>
            <a:r>
              <a:rPr lang="en-US" sz="1900" dirty="0">
                <a:effectLst/>
              </a:rPr>
              <a:t> il </a:t>
            </a:r>
            <a:r>
              <a:rPr lang="en-US" sz="1900" dirty="0" err="1">
                <a:effectLst/>
              </a:rPr>
              <a:t>consolidamento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delle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posizioni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occidentali</a:t>
            </a:r>
            <a:r>
              <a:rPr lang="en-US" sz="1900" dirty="0">
                <a:effectLst/>
              </a:rPr>
              <a:t> a </a:t>
            </a:r>
            <a:r>
              <a:rPr lang="en-US" sz="1900" dirty="0" err="1">
                <a:effectLst/>
              </a:rPr>
              <a:t>ogni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altra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considerazione</a:t>
            </a:r>
            <a:r>
              <a:rPr lang="en-US" sz="1900" dirty="0">
                <a:effectLst/>
              </a:rPr>
              <a:t>”  </a:t>
            </a:r>
            <a:br>
              <a:rPr lang="en-US" sz="1900" dirty="0">
                <a:effectLst/>
              </a:rPr>
            </a:br>
            <a:br>
              <a:rPr lang="en-US" sz="1900" dirty="0">
                <a:effectLst/>
              </a:rPr>
            </a:br>
            <a:r>
              <a:rPr lang="en-US" sz="1900" dirty="0">
                <a:effectLst/>
              </a:rPr>
              <a:t>F. Romero</a:t>
            </a:r>
            <a:br>
              <a:rPr lang="en-US" sz="1900" dirty="0">
                <a:effectLst/>
              </a:rPr>
            </a:br>
            <a:endParaRPr lang="en-US" sz="1900" dirty="0"/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2048D584-20A8-B1B9-6679-086F552AA1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/>
          </a:blip>
          <a:srcRect r="-1" b="8936"/>
          <a:stretch/>
        </p:blipFill>
        <p:spPr>
          <a:xfrm>
            <a:off x="954990" y="875439"/>
            <a:ext cx="4392515" cy="4994953"/>
          </a:xfrm>
          <a:custGeom>
            <a:avLst/>
            <a:gdLst/>
            <a:ahLst/>
            <a:cxnLst/>
            <a:rect l="l" t="t" r="r" b="b"/>
            <a:pathLst>
              <a:path w="4392515" h="4994953">
                <a:moveTo>
                  <a:pt x="2195998" y="0"/>
                </a:moveTo>
                <a:cubicBezTo>
                  <a:pt x="2196152" y="0"/>
                  <a:pt x="2196359" y="0"/>
                  <a:pt x="2196519" y="0"/>
                </a:cubicBezTo>
                <a:cubicBezTo>
                  <a:pt x="3409352" y="0"/>
                  <a:pt x="4392515" y="983187"/>
                  <a:pt x="4392515" y="2195998"/>
                </a:cubicBezTo>
                <a:lnTo>
                  <a:pt x="4392515" y="4994953"/>
                </a:lnTo>
                <a:lnTo>
                  <a:pt x="0" y="4994953"/>
                </a:lnTo>
                <a:lnTo>
                  <a:pt x="0" y="2195998"/>
                </a:lnTo>
                <a:cubicBezTo>
                  <a:pt x="0" y="983187"/>
                  <a:pt x="983161" y="0"/>
                  <a:pt x="2195998" y="0"/>
                </a:cubicBezTo>
                <a:close/>
              </a:path>
            </a:pathLst>
          </a:cu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77D2E09-61AE-44FF-8043-0EC739283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498" y="6252722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895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02845A-8571-40C5-9F56-8F9B3F7C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9DF0FD-62EF-903B-F7B0-2058E8E56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593" y="895440"/>
            <a:ext cx="4569407" cy="1560083"/>
          </a:xfrm>
        </p:spPr>
        <p:txBody>
          <a:bodyPr>
            <a:normAutofit/>
          </a:bodyPr>
          <a:lstStyle/>
          <a:p>
            <a:r>
              <a:rPr lang="en-IT" dirty="0"/>
              <a:t>Approccio Einsehower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30BB598-81B4-41BB-BC44-CD9C29AE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500" y="2871627"/>
            <a:ext cx="0" cy="3186701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04935-8C98-22AB-7378-A8ED09A5B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0033" y="2753546"/>
            <a:ext cx="3746928" cy="3402555"/>
          </a:xfrm>
        </p:spPr>
        <p:txBody>
          <a:bodyPr anchor="t">
            <a:normAutofit/>
          </a:bodyPr>
          <a:lstStyle/>
          <a:p>
            <a:r>
              <a:rPr lang="en-IT" dirty="0"/>
              <a:t>Promuovere allineamento con Occidente: SEATO; CENTO</a:t>
            </a:r>
          </a:p>
          <a:p>
            <a:r>
              <a:rPr lang="en-IT" dirty="0"/>
              <a:t>New Look: sostegno a forze conservatrici; operazioni clandestine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8EC019-6E5C-66A3-8333-143BFF0B1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54" r="23993" b="1"/>
          <a:stretch/>
        </p:blipFill>
        <p:spPr>
          <a:xfrm>
            <a:off x="6096000" y="-16591"/>
            <a:ext cx="6107073" cy="687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847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02845A-8571-40C5-9F56-8F9B3F7C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5F1601-F11A-0A41-6159-F6F79A75A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2238" y="895440"/>
            <a:ext cx="6125361" cy="1560083"/>
          </a:xfrm>
        </p:spPr>
        <p:txBody>
          <a:bodyPr>
            <a:normAutofit/>
          </a:bodyPr>
          <a:lstStyle/>
          <a:p>
            <a:r>
              <a:rPr lang="en-IT" dirty="0"/>
              <a:t>Vantaggio sovietico: perché?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FB4137-C755-382E-2AC0-D9FED976BB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425" r="9309" b="-2"/>
          <a:stretch/>
        </p:blipFill>
        <p:spPr>
          <a:xfrm>
            <a:off x="1" y="-16591"/>
            <a:ext cx="4610100" cy="687459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30BB598-81B4-41BB-BC44-CD9C29AE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40145" y="2871627"/>
            <a:ext cx="0" cy="3186701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45672-A51C-6D95-0746-F63707F86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4717" y="2753546"/>
            <a:ext cx="5302882" cy="3494854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endParaRPr lang="en-GB"/>
          </a:p>
          <a:p>
            <a:pPr marL="457200" indent="-457200">
              <a:buFont typeface="+mj-lt"/>
              <a:buAutoNum type="arabicPeriod"/>
            </a:pPr>
            <a:endParaRPr lang="en-GB"/>
          </a:p>
          <a:p>
            <a:pPr marL="457200" indent="-457200">
              <a:buFont typeface="+mj-lt"/>
              <a:buAutoNum type="arabicPeriod"/>
            </a:pPr>
            <a:r>
              <a:rPr lang="en-GB"/>
              <a:t>M</a:t>
            </a:r>
            <a:r>
              <a:rPr lang="en-IT"/>
              <a:t>odello economico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I</a:t>
            </a:r>
            <a:r>
              <a:rPr lang="en-IT"/>
              <a:t>ncongruenze sistema americano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L</a:t>
            </a:r>
            <a:r>
              <a:rPr lang="en-IT"/>
              <a:t>egame americano con potenze coloniali europee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901049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BBC09-75A5-E11D-1397-437B106B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A</a:t>
            </a:r>
            <a:r>
              <a:rPr lang="en-IT" dirty="0"/>
              <a:t>nticolonismo americano: perché?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B2B92-C437-B6D0-38F6-6A98CC967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1800" kern="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it-IT" kern="0" dirty="0">
                <a:effectLst/>
                <a:latin typeface="Beirut" pitchFamily="2" charset="-78"/>
                <a:ea typeface="Calibri" panose="020F0502020204030204" pitchFamily="34" charset="0"/>
                <a:cs typeface="Beirut" pitchFamily="2" charset="-78"/>
              </a:rPr>
              <a:t>elemento cardine del processo di originaria emancipazione delle colonie nordamericane dall’Europa</a:t>
            </a:r>
          </a:p>
          <a:p>
            <a:pPr algn="just"/>
            <a:r>
              <a:rPr lang="it-IT" kern="0" dirty="0">
                <a:effectLst/>
                <a:latin typeface="Beirut" pitchFamily="2" charset="-78"/>
                <a:ea typeface="Calibri" panose="020F0502020204030204" pitchFamily="34" charset="0"/>
                <a:cs typeface="Beirut" pitchFamily="2" charset="-78"/>
              </a:rPr>
              <a:t>necessità di non perdere l’accesso a risorse e materie prime dei paesi in via di indipendenza </a:t>
            </a:r>
            <a:endParaRPr lang="it-IT" kern="0" dirty="0">
              <a:latin typeface="Beirut" pitchFamily="2" charset="-78"/>
              <a:ea typeface="Calibri" panose="020F0502020204030204" pitchFamily="34" charset="0"/>
              <a:cs typeface="Beirut" pitchFamily="2" charset="-78"/>
            </a:endParaRPr>
          </a:p>
          <a:p>
            <a:pPr algn="just"/>
            <a:r>
              <a:rPr lang="it-IT" kern="0" dirty="0">
                <a:effectLst/>
                <a:latin typeface="Beirut" pitchFamily="2" charset="-78"/>
                <a:ea typeface="Calibri" panose="020F0502020204030204" pitchFamily="34" charset="0"/>
                <a:cs typeface="Beirut" pitchFamily="2" charset="-78"/>
              </a:rPr>
              <a:t>timore che l’implosione degli imperi europei potesse generare condizioni di instabilità potenzialmente favorevoli al nemico sovietico</a:t>
            </a:r>
          </a:p>
          <a:p>
            <a:pPr algn="just"/>
            <a:r>
              <a:rPr lang="it-IT" kern="0" dirty="0">
                <a:latin typeface="Beirut" pitchFamily="2" charset="-78"/>
                <a:cs typeface="Beirut" pitchFamily="2" charset="-78"/>
              </a:rPr>
              <a:t>Forza del panarabismo</a:t>
            </a:r>
            <a:endParaRPr lang="en-IT" dirty="0">
              <a:latin typeface="Beirut" pitchFamily="2" charset="-78"/>
              <a:cs typeface="Beiru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28319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82D61A-6183-29DB-83F9-00D7F4F96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125" y="254000"/>
            <a:ext cx="4711700" cy="635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9C7775-5456-62CD-5989-4EE231942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5" y="711200"/>
            <a:ext cx="6230402" cy="390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0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5D4C4-14A1-2DCE-A350-A7268B9B4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>
                <a:latin typeface="Beirut" pitchFamily="2" charset="-78"/>
                <a:cs typeface="Beirut" pitchFamily="2" charset="-78"/>
              </a:rPr>
              <a:t>La “minaccia Nasser”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0C7A5-2126-97D9-EE83-87E6E132B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400" kern="0" dirty="0">
              <a:effectLst/>
              <a:latin typeface="Beirut" pitchFamily="2" charset="-78"/>
              <a:ea typeface="Calibri" panose="020F0502020204030204" pitchFamily="34" charset="0"/>
              <a:cs typeface="Beirut" pitchFamily="2" charset="-78"/>
            </a:endParaRPr>
          </a:p>
          <a:p>
            <a:r>
              <a:rPr lang="it-IT" sz="2400" kern="0" dirty="0">
                <a:effectLst/>
                <a:latin typeface="Beirut" pitchFamily="2" charset="-78"/>
                <a:ea typeface="Calibri" panose="020F0502020204030204" pitchFamily="34" charset="0"/>
                <a:cs typeface="Beirut" pitchFamily="2" charset="-78"/>
              </a:rPr>
              <a:t>invocò</a:t>
            </a:r>
            <a:r>
              <a:rPr lang="it-IT" sz="2400" kern="0" dirty="0">
                <a:latin typeface="Beirut" pitchFamily="2" charset="-78"/>
                <a:ea typeface="Calibri" panose="020F0502020204030204" pitchFamily="34" charset="0"/>
                <a:cs typeface="Beirut" pitchFamily="2" charset="-78"/>
              </a:rPr>
              <a:t> </a:t>
            </a:r>
            <a:r>
              <a:rPr lang="it-IT" sz="2400" kern="0" dirty="0">
                <a:effectLst/>
                <a:latin typeface="Beirut" pitchFamily="2" charset="-78"/>
                <a:ea typeface="Calibri" panose="020F0502020204030204" pitchFamily="34" charset="0"/>
                <a:cs typeface="Beirut" pitchFamily="2" charset="-78"/>
              </a:rPr>
              <a:t>la dipartita dei soldati britannici dal paese contravvenendo agli accordi del Patto di Baghdad</a:t>
            </a:r>
          </a:p>
          <a:p>
            <a:r>
              <a:rPr lang="it-IT" sz="2400" kern="0" dirty="0">
                <a:effectLst/>
                <a:latin typeface="Beirut" pitchFamily="2" charset="-78"/>
                <a:ea typeface="Calibri" panose="020F0502020204030204" pitchFamily="34" charset="0"/>
                <a:cs typeface="Beirut" pitchFamily="2" charset="-78"/>
              </a:rPr>
              <a:t>accettò il finanziamento della Banca Mondiale per la diga di Assuan e </a:t>
            </a:r>
          </a:p>
          <a:p>
            <a:r>
              <a:rPr lang="it-IT" sz="2400" kern="0" dirty="0">
                <a:effectLst/>
                <a:latin typeface="Beirut" pitchFamily="2" charset="-78"/>
                <a:ea typeface="Calibri" panose="020F0502020204030204" pitchFamily="34" charset="0"/>
                <a:cs typeface="Beirut" pitchFamily="2" charset="-78"/>
              </a:rPr>
              <a:t>strinse accordi con i Sovietici per l’invio – tramite la Cecoslovacchia – di materiale militare</a:t>
            </a:r>
            <a:r>
              <a:rPr lang="en-IT" sz="2400" dirty="0">
                <a:effectLst/>
                <a:latin typeface="Beirut" pitchFamily="2" charset="-78"/>
                <a:cs typeface="Beirut" pitchFamily="2" charset="-78"/>
              </a:rPr>
              <a:t> </a:t>
            </a:r>
            <a:endParaRPr lang="en-IT" sz="2400" dirty="0">
              <a:latin typeface="Beirut" pitchFamily="2" charset="-78"/>
              <a:cs typeface="Beiru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6216790"/>
      </p:ext>
    </p:extLst>
  </p:cSld>
  <p:clrMapOvr>
    <a:masterClrMapping/>
  </p:clrMapOvr>
</p:sld>
</file>

<file path=ppt/theme/theme1.xml><?xml version="1.0" encoding="utf-8"?>
<a:theme xmlns:a="http://schemas.openxmlformats.org/drawingml/2006/main" name="VaultVTI">
  <a:themeElements>
    <a:clrScheme name="archway">
      <a:dk1>
        <a:sysClr val="windowText" lastClr="000000"/>
      </a:dk1>
      <a:lt1>
        <a:sysClr val="window" lastClr="FFFFFF"/>
      </a:lt1>
      <a:dk2>
        <a:srgbClr val="262626"/>
      </a:dk2>
      <a:lt2>
        <a:srgbClr val="CCC9C2"/>
      </a:lt2>
      <a:accent1>
        <a:srgbClr val="A85E3E"/>
      </a:accent1>
      <a:accent2>
        <a:srgbClr val="C3743C"/>
      </a:accent2>
      <a:accent3>
        <a:srgbClr val="CF6749"/>
      </a:accent3>
      <a:accent4>
        <a:srgbClr val="7D8B71"/>
      </a:accent4>
      <a:accent5>
        <a:srgbClr val="A37A59"/>
      </a:accent5>
      <a:accent6>
        <a:srgbClr val="AB8244"/>
      </a:accent6>
      <a:hlink>
        <a:srgbClr val="B94F31"/>
      </a:hlink>
      <a:folHlink>
        <a:srgbClr val="667458"/>
      </a:folHlink>
    </a:clrScheme>
    <a:fontScheme name="Custom 5">
      <a:majorFont>
        <a:latin typeface="Georgia Pro Light"/>
        <a:ea typeface=""/>
        <a:cs typeface=""/>
      </a:majorFont>
      <a:minorFont>
        <a:latin typeface="Georgia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ultVTI" id="{144E1EB0-F9F9-4F8D-8264-A2820BA0C47A}" vid="{3A992A48-7697-4A22-A884-B4A11E6218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1969</TotalTime>
  <Words>744</Words>
  <Application>Microsoft Macintosh PowerPoint</Application>
  <PresentationFormat>Widescreen</PresentationFormat>
  <Paragraphs>85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Aptos</vt:lpstr>
      <vt:lpstr>Arial</vt:lpstr>
      <vt:lpstr>Beirut</vt:lpstr>
      <vt:lpstr>Calibri</vt:lpstr>
      <vt:lpstr>Georgia Pro Light</vt:lpstr>
      <vt:lpstr>Times New Roman</vt:lpstr>
      <vt:lpstr>VaultVTI</vt:lpstr>
      <vt:lpstr>La “modernizzazione europea”: tra eredità imperiale, sviluppo e (im)potenza </vt:lpstr>
      <vt:lpstr>Temi</vt:lpstr>
      <vt:lpstr>Le superpotenze e la decolonizzazione</vt:lpstr>
      <vt:lpstr>“Eisenhower manifestava ben poco interesse per il carattere emancipatorio dei movimenti anticoloniali, verso i quali non nutriva simpatia. Per sfiducia culturale, malcelata condiscendenza razziale e preoccupazione geopolitica, l’amministrazione anteponeva il consolidamento delle posizioni occidentali a ogni altra considerazione”    F. Romero </vt:lpstr>
      <vt:lpstr>Approccio Einsehower</vt:lpstr>
      <vt:lpstr>Vantaggio sovietico: perché?</vt:lpstr>
      <vt:lpstr>Anticolonismo americano: perché?</vt:lpstr>
      <vt:lpstr>PowerPoint Presentation</vt:lpstr>
      <vt:lpstr>La “minaccia Nasser”</vt:lpstr>
      <vt:lpstr>PowerPoint Presentation</vt:lpstr>
      <vt:lpstr>Crisi di Suez 1956: perché vi fu intervento anglo-francese?</vt:lpstr>
      <vt:lpstr>Significato della crisi</vt:lpstr>
      <vt:lpstr>Lezioni della crisi di Suez</vt:lpstr>
      <vt:lpstr>Trattati di Roma (1957) - CEE</vt:lpstr>
      <vt:lpstr>PowerPoint Presentation</vt:lpstr>
      <vt:lpstr>Regime di Associazione con I PTOM</vt:lpstr>
      <vt:lpstr>PowerPoint Presentation</vt:lpstr>
      <vt:lpstr>Convenzione di Yaoundé </vt:lpstr>
      <vt:lpstr>Differenti approcci al Sud del mondo (1960s)</vt:lpstr>
      <vt:lpstr>PowerPoint Presentation</vt:lpstr>
      <vt:lpstr>SHOCK DEGLI ANNI SETTANTA</vt:lpstr>
      <vt:lpstr>NOEI</vt:lpstr>
      <vt:lpstr>REAZIONE EUROPA OCCIDENTALE</vt:lpstr>
      <vt:lpstr>Novità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Sud del mondo nelle relazioni transatlantiche </dc:title>
  <dc:creator>Alessandra Bitumi</dc:creator>
  <cp:lastModifiedBy>Alessandra Bitumi</cp:lastModifiedBy>
  <cp:revision>9</cp:revision>
  <dcterms:created xsi:type="dcterms:W3CDTF">2023-04-20T10:17:50Z</dcterms:created>
  <dcterms:modified xsi:type="dcterms:W3CDTF">2024-03-14T20:55:12Z</dcterms:modified>
</cp:coreProperties>
</file>