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3"/>
  </p:notesMasterIdLst>
  <p:handoutMasterIdLst>
    <p:handoutMasterId r:id="rId64"/>
  </p:handoutMasterIdLst>
  <p:sldIdLst>
    <p:sldId id="256" r:id="rId2"/>
    <p:sldId id="260" r:id="rId3"/>
    <p:sldId id="274" r:id="rId4"/>
    <p:sldId id="275" r:id="rId5"/>
    <p:sldId id="276" r:id="rId6"/>
    <p:sldId id="333" r:id="rId7"/>
    <p:sldId id="335" r:id="rId8"/>
    <p:sldId id="334" r:id="rId9"/>
    <p:sldId id="336" r:id="rId10"/>
    <p:sldId id="337" r:id="rId11"/>
    <p:sldId id="338" r:id="rId12"/>
    <p:sldId id="339" r:id="rId13"/>
    <p:sldId id="340" r:id="rId14"/>
    <p:sldId id="421" r:id="rId15"/>
    <p:sldId id="422" r:id="rId16"/>
    <p:sldId id="423" r:id="rId17"/>
    <p:sldId id="424" r:id="rId18"/>
    <p:sldId id="425" r:id="rId19"/>
    <p:sldId id="426" r:id="rId20"/>
    <p:sldId id="427" r:id="rId21"/>
    <p:sldId id="428" r:id="rId22"/>
    <p:sldId id="429" r:id="rId23"/>
    <p:sldId id="430" r:id="rId24"/>
    <p:sldId id="431" r:id="rId25"/>
    <p:sldId id="432" r:id="rId26"/>
    <p:sldId id="433" r:id="rId27"/>
    <p:sldId id="434" r:id="rId28"/>
    <p:sldId id="435" r:id="rId29"/>
    <p:sldId id="436" r:id="rId30"/>
    <p:sldId id="437" r:id="rId31"/>
    <p:sldId id="343" r:id="rId32"/>
    <p:sldId id="349" r:id="rId33"/>
    <p:sldId id="351" r:id="rId34"/>
    <p:sldId id="282" r:id="rId35"/>
    <p:sldId id="283" r:id="rId36"/>
    <p:sldId id="291" r:id="rId37"/>
    <p:sldId id="292" r:id="rId38"/>
    <p:sldId id="293" r:id="rId39"/>
    <p:sldId id="289" r:id="rId40"/>
    <p:sldId id="290" r:id="rId41"/>
    <p:sldId id="352" r:id="rId42"/>
    <p:sldId id="354" r:id="rId43"/>
    <p:sldId id="353" r:id="rId44"/>
    <p:sldId id="377" r:id="rId45"/>
    <p:sldId id="378" r:id="rId46"/>
    <p:sldId id="379" r:id="rId47"/>
    <p:sldId id="380" r:id="rId48"/>
    <p:sldId id="381" r:id="rId49"/>
    <p:sldId id="383" r:id="rId50"/>
    <p:sldId id="385" r:id="rId51"/>
    <p:sldId id="390" r:id="rId52"/>
    <p:sldId id="392" r:id="rId53"/>
    <p:sldId id="400" r:id="rId54"/>
    <p:sldId id="401" r:id="rId55"/>
    <p:sldId id="402" r:id="rId56"/>
    <p:sldId id="403" r:id="rId57"/>
    <p:sldId id="404" r:id="rId58"/>
    <p:sldId id="405" r:id="rId59"/>
    <p:sldId id="406" r:id="rId60"/>
    <p:sldId id="407" r:id="rId61"/>
    <p:sldId id="420" r:id="rId62"/>
  </p:sldIdLst>
  <p:sldSz cx="12192000" cy="6858000"/>
  <p:notesSz cx="6810375" cy="994251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701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9" autoAdjust="0"/>
    <p:restoredTop sz="94660"/>
  </p:normalViewPr>
  <p:slideViewPr>
    <p:cSldViewPr snapToGrid="0" showGuides="1">
      <p:cViewPr varScale="1">
        <p:scale>
          <a:sx n="112" d="100"/>
          <a:sy n="112" d="100"/>
        </p:scale>
        <p:origin x="414" y="96"/>
      </p:cViewPr>
      <p:guideLst>
        <p:guide orient="horz" pos="2160"/>
        <p:guide pos="701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57625" y="0"/>
            <a:ext cx="295116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BD537C-E9BC-4EB7-B75F-ABAC16754F3D}" type="datetimeFigureOut">
              <a:rPr lang="it-IT" smtClean="0"/>
              <a:t>14/12/2020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44038"/>
            <a:ext cx="295116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57625" y="9444038"/>
            <a:ext cx="295116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E2DE32-AE0E-4CB9-A905-9DE9C1FA62F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72303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7625" y="0"/>
            <a:ext cx="295116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C80FE4-3563-4171-BB99-380EA5DE8313}" type="datetimeFigureOut">
              <a:rPr lang="it-IT" smtClean="0"/>
              <a:t>14/12/2020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5825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1038" y="4784725"/>
            <a:ext cx="5448300" cy="3914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44038"/>
            <a:ext cx="295116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7625" y="9444038"/>
            <a:ext cx="295116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58CE08-97C6-4819-A057-8788362FD0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97208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egnaposto immagine diapositiva 1">
            <a:extLst>
              <a:ext uri="{FF2B5EF4-FFF2-40B4-BE49-F238E27FC236}">
                <a16:creationId xmlns:a16="http://schemas.microsoft.com/office/drawing/2014/main" id="{06C1705E-BF5C-46DD-8971-6AFC8EAA02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2" name="Segnaposto note 2">
            <a:extLst>
              <a:ext uri="{FF2B5EF4-FFF2-40B4-BE49-F238E27FC236}">
                <a16:creationId xmlns:a16="http://schemas.microsoft.com/office/drawing/2014/main" id="{B2A9AF4E-C97E-4302-BA15-F3E6603485D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altLang="it-IT"/>
          </a:p>
        </p:txBody>
      </p:sp>
      <p:sp>
        <p:nvSpPr>
          <p:cNvPr id="25603" name="Segnaposto numero diapositiva 3">
            <a:extLst>
              <a:ext uri="{FF2B5EF4-FFF2-40B4-BE49-F238E27FC236}">
                <a16:creationId xmlns:a16="http://schemas.microsoft.com/office/drawing/2014/main" id="{54F58364-815F-401F-9364-EE82E99BBF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8F631E-16FA-4DED-A5A6-C55380A4AB8D}" type="slidenum">
              <a:rPr kumimoji="0" lang="it-IT" altLang="it-IT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it-IT" alt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62279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FF5400B-E51E-4540-9104-F953DFA6E1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A14E68C-E0EE-4ED8-BAED-629B39464D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E3D9852-84DC-4B4E-AFF5-59C446F41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D56E-AEFE-4AFA-BC57-962610AA23B8}" type="datetimeFigureOut">
              <a:rPr lang="it-IT" smtClean="0"/>
              <a:t>14/12/2020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1F917DB-82E1-41A9-862B-EDE57B8D92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9B0F940-D4C9-4C71-A961-DF2C1ED64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B2DE9-70CE-49DF-B1C4-9EBEF2B8B61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006679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FC82F89-3F4F-42CB-86C2-A93FA0B4F1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29FB4DC1-5E14-4AC3-AD78-9C728FA4EC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AB57563-EDBF-4AF6-A3A0-46FB92C6AD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D56E-AEFE-4AFA-BC57-962610AA23B8}" type="datetimeFigureOut">
              <a:rPr lang="it-IT" smtClean="0"/>
              <a:t>14/12/2020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13AAD4F-85D2-44DE-8C37-DC67D8FF5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B4BFF65-74A6-4B42-95F0-510D173184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B2DE9-70CE-49DF-B1C4-9EBEF2B8B61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272072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CEE677F-2D98-41A1-8638-47BC77AEF0A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CDCC154-3539-4637-810C-4BC5E1E218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8D59A64-1A78-4916-B3AF-89E5245E6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D56E-AEFE-4AFA-BC57-962610AA23B8}" type="datetimeFigureOut">
              <a:rPr lang="it-IT" smtClean="0"/>
              <a:t>14/12/2020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067029D-09B9-45D8-8A20-CFBD36796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879C95C-8A29-4A9C-9799-E551BB1A7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B2DE9-70CE-49DF-B1C4-9EBEF2B8B61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66663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C72E880-4379-4A85-A8A5-4615A68C5C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340DA2A-7709-4CB5-A170-887BE61A64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221E53D-2403-4772-9E89-B472CA2264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D56E-AEFE-4AFA-BC57-962610AA23B8}" type="datetimeFigureOut">
              <a:rPr lang="it-IT" smtClean="0"/>
              <a:t>14/12/2020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2F09E02-33E8-4B08-88C9-3E9B4415A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37BC2B3-9C35-46B2-A923-B395DA0B5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B2DE9-70CE-49DF-B1C4-9EBEF2B8B61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95669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7E9F835-5079-499C-8488-9B4B19D0BC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2FB1C42-CD6A-4D2B-BBCC-442ED0BA26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0EFEC91-45A9-4345-A5BB-780874A31B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D56E-AEFE-4AFA-BC57-962610AA23B8}" type="datetimeFigureOut">
              <a:rPr lang="it-IT" smtClean="0"/>
              <a:t>14/12/2020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D391046-FCFC-4817-88C5-16E233662B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9A8A53A-C3A6-4DAF-9859-CC5879B6CF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B2DE9-70CE-49DF-B1C4-9EBEF2B8B61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49858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B43790F-569A-466F-8F3C-276C71768A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2E28818-25DA-4A06-8C27-2E90755C88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E4E25D3-B21C-48C5-A094-3758CAE03F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3B03A50-C9F8-478E-83C3-808007E88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D56E-AEFE-4AFA-BC57-962610AA23B8}" type="datetimeFigureOut">
              <a:rPr lang="it-IT" smtClean="0"/>
              <a:t>14/12/2020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0DC4F5-C045-4072-9251-4BC014142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468FF96-4E5C-44DD-9203-C1D5C5B0D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B2DE9-70CE-49DF-B1C4-9EBEF2B8B61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54505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9346E75-806A-492B-A359-00ADB86DD6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1C97E86-3D74-4195-9073-0E872560DA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D2A181F-C957-45B7-A306-53560220A7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3CE82DC4-EC3F-4E30-B615-CB704530FA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5F1AA59C-EB72-4C1E-9CE8-08E5775201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310F1EB4-855E-49FD-8E74-60BD2A9246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D56E-AEFE-4AFA-BC57-962610AA23B8}" type="datetimeFigureOut">
              <a:rPr lang="it-IT" smtClean="0"/>
              <a:t>14/12/2020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AE08C555-EE5A-4EFA-B320-D19D429696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866DEBFB-82AC-4645-8C81-14814C345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B2DE9-70CE-49DF-B1C4-9EBEF2B8B61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2243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1D48477-2B31-4292-AFE7-7612FDD0E0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C70A67F6-C20C-48EE-A608-66CF0C47D2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D56E-AEFE-4AFA-BC57-962610AA23B8}" type="datetimeFigureOut">
              <a:rPr lang="it-IT" smtClean="0"/>
              <a:t>14/12/2020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5084E58-D744-499E-956E-C31A692EA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975F4C7-3ABE-4DF9-B88E-39598FFE8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B2DE9-70CE-49DF-B1C4-9EBEF2B8B61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30397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907EA3AB-52A8-4583-BE0C-59AC2B179B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D56E-AEFE-4AFA-BC57-962610AA23B8}" type="datetimeFigureOut">
              <a:rPr lang="it-IT" smtClean="0"/>
              <a:t>14/12/2020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5EA8B40A-CBEE-412D-B93E-FDC638F20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52F512F-1CE7-4555-91A7-6DC63CE4BA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B2DE9-70CE-49DF-B1C4-9EBEF2B8B61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45706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932A20A-F50C-46A4-8EEE-1F85B22BE9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47A1A81-BD4B-472B-9865-64EB84D67D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6E28F40-1E65-405E-8A1B-3154ACC951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334AED2-03E3-4A44-B42A-977272C88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D56E-AEFE-4AFA-BC57-962610AA23B8}" type="datetimeFigureOut">
              <a:rPr lang="it-IT" smtClean="0"/>
              <a:t>14/12/2020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E9F3DA7-A888-401B-8690-A70252C04C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2C9A2C2-0634-4C88-8D46-9B8AA45785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B2DE9-70CE-49DF-B1C4-9EBEF2B8B61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539098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7771177-A060-498A-9B4D-A59EE05A1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4C604350-57F4-440E-BA3F-E611923E3B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7EA705A-3D8C-40AA-93FE-491FD17ECA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6849669-CD81-4759-BFFC-C1E38B3FA1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D56E-AEFE-4AFA-BC57-962610AA23B8}" type="datetimeFigureOut">
              <a:rPr lang="it-IT" smtClean="0"/>
              <a:t>14/12/2020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4346F2B-250D-4A8D-BC6B-330D45FCBB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15FC5AB-AC29-4E3E-B083-5350E68F8D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B2DE9-70CE-49DF-B1C4-9EBEF2B8B61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730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03A2FB6E-9131-44FB-9A2D-290F1B8126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E146FBC-7605-4375-924B-F68F33AE36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55C250B-A2E5-49C8-A39F-C08E16A051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39D56E-AEFE-4AFA-BC57-962610AA23B8}" type="datetimeFigureOut">
              <a:rPr lang="it-IT" smtClean="0"/>
              <a:t>14/12/2020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95CFB0D-A3EC-4292-995F-CA9FAE4E14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79C1256-7415-4036-9F06-48C8D7007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5B2DE9-70CE-49DF-B1C4-9EBEF2B8B61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27222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12C4325E-FA7D-43AB-81B7-1BC98390A8E3}"/>
              </a:ext>
            </a:extLst>
          </p:cNvPr>
          <p:cNvSpPr/>
          <p:nvPr/>
        </p:nvSpPr>
        <p:spPr>
          <a:xfrm>
            <a:off x="1059443" y="1443841"/>
            <a:ext cx="10077318" cy="4524315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Nell’ultimo decennio il mondo del </a:t>
            </a:r>
            <a:r>
              <a:rPr lang="it-IT" sz="2400" b="1" i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pet food </a:t>
            </a:r>
            <a:r>
              <a:rPr lang="it-IT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ha sviluppato, oltre al comune cibo commerciale umido e secco, una serie di molteplici </a:t>
            </a:r>
            <a:r>
              <a:rPr lang="it-IT" sz="2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filosofie alimentari</a:t>
            </a:r>
            <a:r>
              <a:rPr lang="it-IT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diverse fra loro.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Una fra queste è il </a:t>
            </a:r>
            <a:r>
              <a:rPr lang="it-IT" sz="2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Crudismo o </a:t>
            </a:r>
            <a:r>
              <a:rPr lang="it-IT" sz="2400" b="1" i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Raw</a:t>
            </a:r>
            <a:r>
              <a:rPr lang="it-IT" sz="24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400" b="1" i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meat-based</a:t>
            </a:r>
            <a:r>
              <a:rPr lang="it-IT" sz="24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400" b="1" i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diets</a:t>
            </a:r>
            <a:r>
              <a:rPr lang="it-IT" sz="24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it-IT" sz="24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RMBDs</a:t>
            </a:r>
            <a:r>
              <a:rPr lang="it-IT" sz="2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it-IT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ovvero diete a base di ingredienti rigorosamente crudi che possono provenire da diverse specie sia di animali domestici (come pollo, manzo, tacchino, </a:t>
            </a:r>
            <a:r>
              <a:rPr lang="it-IT" sz="24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ecc</a:t>
            </a:r>
            <a:r>
              <a:rPr lang="it-IT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 che di selvaggina (cinghiale, faraona, anatra, </a:t>
            </a:r>
            <a:r>
              <a:rPr lang="it-IT" sz="24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ecc</a:t>
            </a:r>
            <a:r>
              <a:rPr lang="it-IT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 questi animali possono essere utilizzate carcasse intere, muscolo, interiora o anche ossa.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Anche derivati di origine animale vengono spesso impiegati come formaggi, kefir oppure uova.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DC0499ED-0154-4AB2-A1FC-50A4F76A4612}"/>
              </a:ext>
            </a:extLst>
          </p:cNvPr>
          <p:cNvSpPr txBox="1"/>
          <p:nvPr/>
        </p:nvSpPr>
        <p:spPr>
          <a:xfrm>
            <a:off x="1059443" y="592783"/>
            <a:ext cx="10077318" cy="646331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CRUDISMO</a:t>
            </a:r>
            <a:endParaRPr lang="it-IT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5790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DAB874D3-D54A-4EFE-A42E-4D4DA19161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648" y="1365292"/>
            <a:ext cx="11576703" cy="4785337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0EF9D9FB-9A05-400D-9A44-A441C2D8DDA7}"/>
              </a:ext>
            </a:extLst>
          </p:cNvPr>
          <p:cNvSpPr txBox="1"/>
          <p:nvPr/>
        </p:nvSpPr>
        <p:spPr>
          <a:xfrm>
            <a:off x="1065749" y="283780"/>
            <a:ext cx="10077318" cy="646331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DIETA BARF</a:t>
            </a:r>
          </a:p>
        </p:txBody>
      </p:sp>
    </p:spTree>
    <p:extLst>
      <p:ext uri="{BB962C8B-B14F-4D97-AF65-F5344CB8AC3E}">
        <p14:creationId xmlns:p14="http://schemas.microsoft.com/office/powerpoint/2010/main" val="4181658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971C3AF2-B471-4447-AF40-CE825F2B96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468" y="1375959"/>
            <a:ext cx="11465607" cy="4639650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10190CE3-637D-4648-ABC9-8F7813F990D8}"/>
              </a:ext>
            </a:extLst>
          </p:cNvPr>
          <p:cNvSpPr txBox="1"/>
          <p:nvPr/>
        </p:nvSpPr>
        <p:spPr>
          <a:xfrm>
            <a:off x="1065749" y="227024"/>
            <a:ext cx="10077318" cy="646331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DIETA BARF</a:t>
            </a:r>
          </a:p>
        </p:txBody>
      </p:sp>
    </p:spTree>
    <p:extLst>
      <p:ext uri="{BB962C8B-B14F-4D97-AF65-F5344CB8AC3E}">
        <p14:creationId xmlns:p14="http://schemas.microsoft.com/office/powerpoint/2010/main" val="2661950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550657AF-C855-4F75-BFA1-C2E359408BA3}"/>
              </a:ext>
            </a:extLst>
          </p:cNvPr>
          <p:cNvSpPr/>
          <p:nvPr/>
        </p:nvSpPr>
        <p:spPr>
          <a:xfrm>
            <a:off x="333286" y="1594243"/>
            <a:ext cx="11519731" cy="3046988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 quantità totale della razione dovrebbe essere calcolata su un </a:t>
            </a:r>
            <a:r>
              <a:rPr lang="it-IT" sz="32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2-4% del peso corporeo dell’animale</a:t>
            </a:r>
            <a:r>
              <a:rPr lang="it-IT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 differenza di percentuale si basa sulle attività del cane, sulla sua età o sulla sua fase </a:t>
            </a:r>
            <a:r>
              <a:rPr lang="it-IT" sz="32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vitale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32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Per </a:t>
            </a:r>
            <a:r>
              <a:rPr lang="it-IT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un cucciolo le percentuali saranno molto superiori fino addirittura ad un 6-8% del </a:t>
            </a:r>
            <a:r>
              <a:rPr lang="it-IT" sz="32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suo peso vivo.</a:t>
            </a:r>
            <a:endParaRPr lang="it-IT" sz="32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621AA789-CCEC-432E-9730-FF9862EB2A48}"/>
              </a:ext>
            </a:extLst>
          </p:cNvPr>
          <p:cNvSpPr txBox="1"/>
          <p:nvPr/>
        </p:nvSpPr>
        <p:spPr>
          <a:xfrm>
            <a:off x="1059443" y="592783"/>
            <a:ext cx="10077318" cy="646331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DIETA BARF</a:t>
            </a:r>
          </a:p>
        </p:txBody>
      </p:sp>
    </p:spTree>
    <p:extLst>
      <p:ext uri="{BB962C8B-B14F-4D97-AF65-F5344CB8AC3E}">
        <p14:creationId xmlns:p14="http://schemas.microsoft.com/office/powerpoint/2010/main" val="3466727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0B8CC45D-40DE-47B5-AA3C-9093991ADCA5}"/>
              </a:ext>
            </a:extLst>
          </p:cNvPr>
          <p:cNvSpPr/>
          <p:nvPr/>
        </p:nvSpPr>
        <p:spPr>
          <a:xfrm>
            <a:off x="324740" y="1646046"/>
            <a:ext cx="11528277" cy="4031873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it-IT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Ad esempio, un cane di </a:t>
            </a:r>
            <a:r>
              <a:rPr lang="it-IT" sz="32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 </a:t>
            </a:r>
            <a:r>
              <a:rPr lang="it-IT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kg, in peso forma, livello medio di attività, dovrebbe assumere una quantità di cibo totale pari al 3% del P.V. pari a circa </a:t>
            </a:r>
            <a:r>
              <a:rPr lang="it-IT" sz="32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600 </a:t>
            </a:r>
            <a:r>
              <a:rPr lang="it-IT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 che corrispondo a: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45% ossa polpose = </a:t>
            </a:r>
            <a:r>
              <a:rPr lang="it-IT" sz="32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270 g</a:t>
            </a:r>
            <a:endParaRPr lang="it-IT" sz="32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25% carne senza osso = </a:t>
            </a:r>
            <a:r>
              <a:rPr lang="it-IT" sz="32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150 g</a:t>
            </a:r>
            <a:endParaRPr lang="it-IT" sz="32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10% organi = </a:t>
            </a:r>
            <a:r>
              <a:rPr lang="it-IT" sz="32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60 g</a:t>
            </a:r>
            <a:endParaRPr lang="it-IT" sz="32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10% trippa = </a:t>
            </a:r>
            <a:r>
              <a:rPr lang="it-IT" sz="32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60 g</a:t>
            </a:r>
            <a:endParaRPr lang="it-IT" sz="32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10% verdura = </a:t>
            </a:r>
            <a:r>
              <a:rPr lang="it-IT" sz="32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60 g</a:t>
            </a:r>
            <a:endParaRPr lang="it-IT" sz="32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C43E7759-6659-4433-8E49-3BB91909BB54}"/>
              </a:ext>
            </a:extLst>
          </p:cNvPr>
          <p:cNvSpPr txBox="1"/>
          <p:nvPr/>
        </p:nvSpPr>
        <p:spPr>
          <a:xfrm>
            <a:off x="1059443" y="592783"/>
            <a:ext cx="10077318" cy="646331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DIETA BARF</a:t>
            </a:r>
          </a:p>
        </p:txBody>
      </p:sp>
    </p:spTree>
    <p:extLst>
      <p:ext uri="{BB962C8B-B14F-4D97-AF65-F5344CB8AC3E}">
        <p14:creationId xmlns:p14="http://schemas.microsoft.com/office/powerpoint/2010/main" val="1973848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860C7F44-EE8C-46D5-A660-8C1C074E412C}"/>
              </a:ext>
            </a:extLst>
          </p:cNvPr>
          <p:cNvSpPr/>
          <p:nvPr/>
        </p:nvSpPr>
        <p:spPr>
          <a:xfrm>
            <a:off x="338295" y="1231787"/>
            <a:ext cx="11515134" cy="4832092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Regole per una dieta a base di Carne, Ossa e Organi crudi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Gatto adulto sano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Pesare il gatto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3% P.V. = quantità alimento/d (gatto di 6 kg = 180 g/d)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Questi 180 g dovranno essere costituiti da: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65 % carne senza </a:t>
            </a:r>
            <a:r>
              <a:rPr kumimoji="0" lang="it-IT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osso (CSO)</a:t>
            </a:r>
            <a:endParaRPr kumimoji="0" lang="it-IT" sz="2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15% di ossa polpose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10% cuore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5% altre interiora </a:t>
            </a:r>
            <a:r>
              <a:rPr kumimoji="0" lang="it-IT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(durelli </a:t>
            </a: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polmoni , rene , </a:t>
            </a:r>
            <a:r>
              <a:rPr kumimoji="0" lang="it-IT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milza, etc.)</a:t>
            </a:r>
            <a:endParaRPr kumimoji="0" lang="it-IT" sz="2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5% fegato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Verdure foglia verde, zucca </a:t>
            </a:r>
            <a:r>
              <a:rPr kumimoji="0" lang="it-IT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cotta (se </a:t>
            </a: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il gatto </a:t>
            </a:r>
            <a:r>
              <a:rPr kumimoji="0" lang="it-IT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gradisce).</a:t>
            </a:r>
            <a:endParaRPr kumimoji="0" lang="it-IT" sz="2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C925F6A-B557-4ACC-9E2F-C59EEF6F67A1}"/>
              </a:ext>
            </a:extLst>
          </p:cNvPr>
          <p:cNvSpPr txBox="1"/>
          <p:nvPr/>
        </p:nvSpPr>
        <p:spPr>
          <a:xfrm>
            <a:off x="1065749" y="422516"/>
            <a:ext cx="10077318" cy="646331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DIETA BARF</a:t>
            </a:r>
          </a:p>
        </p:txBody>
      </p:sp>
    </p:spTree>
    <p:extLst>
      <p:ext uri="{BB962C8B-B14F-4D97-AF65-F5344CB8AC3E}">
        <p14:creationId xmlns:p14="http://schemas.microsoft.com/office/powerpoint/2010/main" val="485624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E9C68AF4-82F5-4C9F-B003-9A7950E4FDD3}"/>
              </a:ext>
            </a:extLst>
          </p:cNvPr>
          <p:cNvSpPr/>
          <p:nvPr/>
        </p:nvSpPr>
        <p:spPr>
          <a:xfrm>
            <a:off x="340535" y="1544835"/>
            <a:ext cx="11521440" cy="3970318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ESEMPIO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Gatto 5 kg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Quantità alimento (3% P.V.) = 150 g (1.050 g settimanali).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 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QUANTITA’ SETTIMANALI</a:t>
            </a: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70% di CSO = 735 g </a:t>
            </a:r>
            <a:r>
              <a:rPr kumimoji="0" lang="it-IT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CSO (Carne</a:t>
            </a:r>
            <a:r>
              <a:rPr kumimoji="0" lang="it-IT" sz="28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Senza Osso)</a:t>
            </a:r>
            <a:endParaRPr kumimoji="0" lang="it-IT" sz="2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5% fegato = 52,5 g fegato</a:t>
            </a: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10% cuore = 105 g cuore</a:t>
            </a: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15% osso puro (pari a 30% OP) = 157,5 </a:t>
            </a:r>
            <a:r>
              <a:rPr kumimoji="0" lang="it-IT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 </a:t>
            </a: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osso puro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66B7DD62-6A00-4B85-A185-7A6E9DDA1AAF}"/>
              </a:ext>
            </a:extLst>
          </p:cNvPr>
          <p:cNvSpPr txBox="1"/>
          <p:nvPr/>
        </p:nvSpPr>
        <p:spPr>
          <a:xfrm>
            <a:off x="1059443" y="592783"/>
            <a:ext cx="10077318" cy="646331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DIETA BARF</a:t>
            </a:r>
          </a:p>
        </p:txBody>
      </p:sp>
    </p:spTree>
    <p:extLst>
      <p:ext uri="{BB962C8B-B14F-4D97-AF65-F5344CB8AC3E}">
        <p14:creationId xmlns:p14="http://schemas.microsoft.com/office/powerpoint/2010/main" val="183923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66734FA6-42A6-476E-902A-BA6DC435E1B9}"/>
              </a:ext>
            </a:extLst>
          </p:cNvPr>
          <p:cNvSpPr/>
          <p:nvPr/>
        </p:nvSpPr>
        <p:spPr>
          <a:xfrm>
            <a:off x="1059443" y="1687650"/>
            <a:ext cx="10083624" cy="3046988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Quali sono le Ossa Polpose?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colli e ali (pollo, faraona, anatra)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costato di coniglio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ossa morbide della carcassa/schiena del pollo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piccole coste di manzo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zampe di pollo.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6A6B5400-8F3B-4B05-A9D3-A0224135C528}"/>
              </a:ext>
            </a:extLst>
          </p:cNvPr>
          <p:cNvSpPr txBox="1"/>
          <p:nvPr/>
        </p:nvSpPr>
        <p:spPr>
          <a:xfrm>
            <a:off x="1059443" y="592783"/>
            <a:ext cx="10077318" cy="646331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DIETA BARF</a:t>
            </a:r>
          </a:p>
        </p:txBody>
      </p:sp>
    </p:spTree>
    <p:extLst>
      <p:ext uri="{BB962C8B-B14F-4D97-AF65-F5344CB8AC3E}">
        <p14:creationId xmlns:p14="http://schemas.microsoft.com/office/powerpoint/2010/main" val="1547543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93402D73-E1D8-406B-A6CB-7498C451C400}"/>
              </a:ext>
            </a:extLst>
          </p:cNvPr>
          <p:cNvSpPr/>
          <p:nvPr/>
        </p:nvSpPr>
        <p:spPr>
          <a:xfrm>
            <a:off x="340535" y="1147926"/>
            <a:ext cx="11527746" cy="5570756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Che carni usare?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Possibilmente allevate a terra/meglio </a:t>
            </a:r>
            <a:r>
              <a:rPr kumimoji="0" lang="it-IT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bio</a:t>
            </a:r>
            <a:endParaRPr kumimoji="0" lang="it-IT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Alternare almeno 4 fonti diverse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Alternare anche i tipi di interiora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Variare è la chiave per evitare carenze, sovradosaggi e intolleranze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8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Carni </a:t>
            </a: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consigliate: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Coniglio, quaglia, faraona, anatra, manzo, cavallo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tacchino, pollo struzzo, piccione, pulcini, topolini.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Carni opzionali: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Pesce: non più di 1 volta/settimana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Manzo: non più di 1/2 volte/settimana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Maiale: attenzione morbo di </a:t>
            </a:r>
            <a:r>
              <a:rPr kumimoji="0" lang="it-IT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Aujezeky</a:t>
            </a:r>
            <a:endParaRPr kumimoji="0" lang="it-IT" sz="2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F43E8FF1-1A22-49E8-A247-1830CD5C9020}"/>
              </a:ext>
            </a:extLst>
          </p:cNvPr>
          <p:cNvSpPr txBox="1"/>
          <p:nvPr/>
        </p:nvSpPr>
        <p:spPr>
          <a:xfrm>
            <a:off x="1065749" y="283780"/>
            <a:ext cx="10077318" cy="646331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DIETA BARF</a:t>
            </a:r>
          </a:p>
        </p:txBody>
      </p:sp>
    </p:spTree>
    <p:extLst>
      <p:ext uri="{BB962C8B-B14F-4D97-AF65-F5344CB8AC3E}">
        <p14:creationId xmlns:p14="http://schemas.microsoft.com/office/powerpoint/2010/main" val="3458146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7711F8B1-626C-47F5-BE0B-129A00FEBC00}"/>
              </a:ext>
            </a:extLst>
          </p:cNvPr>
          <p:cNvSpPr/>
          <p:nvPr/>
        </p:nvSpPr>
        <p:spPr>
          <a:xfrm>
            <a:off x="1059443" y="1190170"/>
            <a:ext cx="10083624" cy="5324535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INTEGRAZIONI CON ALIMENTI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Fino a 2 tuorli d’uovo (si può dare anche il bianco, ma deve essere cotto a differenza del tuorlo).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Yogurt bianco senza zucchero o Kefir a piacere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olio di salmone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perle di olio di pesce (Omega 3)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perle di olio di krill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gamberetti, vongole, scampi, polpo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lievito di birra secco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Spirulina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Sale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Olio di girasole (o semi vari)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Sangue in polvere o congelato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Gusci d uovo in polvere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AFB74009-B10D-42FB-A87F-C2A58CE7B969}"/>
              </a:ext>
            </a:extLst>
          </p:cNvPr>
          <p:cNvSpPr txBox="1"/>
          <p:nvPr/>
        </p:nvSpPr>
        <p:spPr>
          <a:xfrm>
            <a:off x="1065749" y="296392"/>
            <a:ext cx="10077318" cy="646331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DIETA BARF</a:t>
            </a:r>
          </a:p>
        </p:txBody>
      </p:sp>
    </p:spTree>
    <p:extLst>
      <p:ext uri="{BB962C8B-B14F-4D97-AF65-F5344CB8AC3E}">
        <p14:creationId xmlns:p14="http://schemas.microsoft.com/office/powerpoint/2010/main" val="1675958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575F8CCA-2739-43BC-8261-E75255D07FF0}"/>
              </a:ext>
            </a:extLst>
          </p:cNvPr>
          <p:cNvSpPr/>
          <p:nvPr/>
        </p:nvSpPr>
        <p:spPr>
          <a:xfrm>
            <a:off x="1059443" y="1154704"/>
            <a:ext cx="10089931" cy="5262979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Una delle difficoltà maggiori che si incontrano nella formulazione di una dieta a crudo per i carnivori domestici è quella di stabilire quale sia la corretta quantità di ossa da utilizzare.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Partendo dallo schema base (80/10/10 - 80% muscolo - 10% ossa - 10% organi interni - di cui il 5% di fegato)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Cosa significa effettivamente il 10% di ossa?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Per conoscere l’esatta quantità bisognerebbe spolpare alla perfezione un taglio di carne e pesare l'osso che ne abbiamo ricavato.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Più semplice conoscere la percentuale media di osso "puro" contenuta in determinati tagli di carne, in modo da poter identificare la quantità effettiva.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03A0EA80-117B-41EC-92C1-74B389BB4CCF}"/>
              </a:ext>
            </a:extLst>
          </p:cNvPr>
          <p:cNvSpPr txBox="1"/>
          <p:nvPr/>
        </p:nvSpPr>
        <p:spPr>
          <a:xfrm>
            <a:off x="1065749" y="346842"/>
            <a:ext cx="10077318" cy="646331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DIETA BARF</a:t>
            </a:r>
          </a:p>
        </p:txBody>
      </p:sp>
    </p:spTree>
    <p:extLst>
      <p:ext uri="{BB962C8B-B14F-4D97-AF65-F5344CB8AC3E}">
        <p14:creationId xmlns:p14="http://schemas.microsoft.com/office/powerpoint/2010/main" val="316202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3B740B0A-35B2-4B20-B672-651C3763A1A9}"/>
              </a:ext>
            </a:extLst>
          </p:cNvPr>
          <p:cNvSpPr/>
          <p:nvPr/>
        </p:nvSpPr>
        <p:spPr>
          <a:xfrm>
            <a:off x="1059891" y="1912667"/>
            <a:ext cx="10076870" cy="4031873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it-IT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Nel caso delle diete crude </a:t>
            </a:r>
            <a:r>
              <a:rPr lang="it-IT" sz="32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casalinghe esistono </a:t>
            </a:r>
            <a:r>
              <a:rPr lang="it-IT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diverse linee di pensiero possibili: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32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it-IT" sz="3200" b="1" i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Prey</a:t>
            </a:r>
            <a:r>
              <a:rPr lang="it-IT" sz="3200" b="1" i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Model </a:t>
            </a:r>
            <a:r>
              <a:rPr lang="it-IT" sz="3200" b="1" i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Diet</a:t>
            </a:r>
            <a:r>
              <a:rPr lang="it-IT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it-IT" sz="3200" b="1" i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Ultimate </a:t>
            </a:r>
            <a:r>
              <a:rPr lang="it-IT" sz="3200" b="1" i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Diet</a:t>
            </a:r>
            <a:r>
              <a:rPr lang="it-IT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3200" b="1" i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it-IT" sz="3200" b="1" i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Volhard</a:t>
            </a:r>
            <a:r>
              <a:rPr lang="it-IT" sz="3200" b="1" i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200" b="1" i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Diet</a:t>
            </a:r>
            <a:r>
              <a:rPr lang="it-IT" sz="3200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 più famosa e diffusa è la </a:t>
            </a:r>
            <a:r>
              <a:rPr lang="it-IT" sz="32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dieta BARF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it-IT" sz="3200" b="1" i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nate tutte tra il 1990 e il 2000.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33F29121-3615-4EB3-989B-636739373B30}"/>
              </a:ext>
            </a:extLst>
          </p:cNvPr>
          <p:cNvSpPr txBox="1"/>
          <p:nvPr/>
        </p:nvSpPr>
        <p:spPr>
          <a:xfrm>
            <a:off x="1059443" y="592783"/>
            <a:ext cx="10077318" cy="646331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CRUDISMO</a:t>
            </a:r>
            <a:endParaRPr lang="it-IT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4182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D9004EA3-7BAC-436A-AE93-72937C78701E}"/>
              </a:ext>
            </a:extLst>
          </p:cNvPr>
          <p:cNvSpPr/>
          <p:nvPr/>
        </p:nvSpPr>
        <p:spPr>
          <a:xfrm>
            <a:off x="1065749" y="1582341"/>
            <a:ext cx="10071012" cy="4832092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QUANTITÀ DI OSSA/TIPO DI CARNE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 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Topo			4,89%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Ratto			4,71%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Coniglio		9,52%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Pollo			32%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Tacchino		21%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Quaglia		10% 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 densità ossea di una preda è direttamente proporzionale alla sua dimensione.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FAC89E0-C86B-4D54-AD77-8B956F8117CC}"/>
              </a:ext>
            </a:extLst>
          </p:cNvPr>
          <p:cNvSpPr txBox="1"/>
          <p:nvPr/>
        </p:nvSpPr>
        <p:spPr>
          <a:xfrm>
            <a:off x="1059443" y="592783"/>
            <a:ext cx="10077318" cy="646331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DIETA BARF</a:t>
            </a:r>
          </a:p>
        </p:txBody>
      </p:sp>
    </p:spTree>
    <p:extLst>
      <p:ext uri="{BB962C8B-B14F-4D97-AF65-F5344CB8AC3E}">
        <p14:creationId xmlns:p14="http://schemas.microsoft.com/office/powerpoint/2010/main" val="4157877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B94B3CFF-A2CF-401D-9CA5-723B569757A2}"/>
              </a:ext>
            </a:extLst>
          </p:cNvPr>
          <p:cNvSpPr/>
          <p:nvPr/>
        </p:nvSpPr>
        <p:spPr>
          <a:xfrm>
            <a:off x="1053137" y="1174095"/>
            <a:ext cx="10089931" cy="4401205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Utile </a:t>
            </a: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conoscere la % di ossa dei principali tagli di carne (e non solo nella preda intera), in modo da poterne calcolare la giusta quantità da somministrare: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 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Ali di pollo		</a:t>
            </a:r>
            <a:r>
              <a:rPr kumimoji="0" lang="it-IT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46</a:t>
            </a: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%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Cosce di pollo	</a:t>
            </a:r>
            <a:r>
              <a:rPr kumimoji="0" lang="it-IT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27</a:t>
            </a: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%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Colli di pollo		36%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Schiena di </a:t>
            </a:r>
            <a:r>
              <a:rPr kumimoji="0" lang="it-IT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pollo	</a:t>
            </a: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44%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Ali di tacchino	</a:t>
            </a:r>
            <a:r>
              <a:rPr kumimoji="0" lang="it-IT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33</a:t>
            </a: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%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Colli di tacchino	21%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758DEEE9-6209-4D58-B65C-198359EADF59}"/>
              </a:ext>
            </a:extLst>
          </p:cNvPr>
          <p:cNvSpPr txBox="1"/>
          <p:nvPr/>
        </p:nvSpPr>
        <p:spPr>
          <a:xfrm>
            <a:off x="1065749" y="340536"/>
            <a:ext cx="10077318" cy="646331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DIETA BARF</a:t>
            </a:r>
          </a:p>
        </p:txBody>
      </p:sp>
    </p:spTree>
    <p:extLst>
      <p:ext uri="{BB962C8B-B14F-4D97-AF65-F5344CB8AC3E}">
        <p14:creationId xmlns:p14="http://schemas.microsoft.com/office/powerpoint/2010/main" val="349225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D4C31536-C16D-4830-AD10-CF85311463AF}"/>
              </a:ext>
            </a:extLst>
          </p:cNvPr>
          <p:cNvSpPr/>
          <p:nvPr/>
        </p:nvSpPr>
        <p:spPr>
          <a:xfrm>
            <a:off x="1059443" y="1864637"/>
            <a:ext cx="10077318" cy="4031873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 gatto adulto del peso di 5 kg, che segue una dieta pari al 3% del suo peso corporeo, deve assumere giornalmente 150 grammi di cibo di cui: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 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120 grammi di carne di muscolo	(80%)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15 grammi di ossa				(10%)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7,5 grammi di fegato				(5%)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7,5 grammi di altri organi			(5%)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6B000DB5-0975-4F36-A07B-83E157BAA2F5}"/>
              </a:ext>
            </a:extLst>
          </p:cNvPr>
          <p:cNvSpPr txBox="1"/>
          <p:nvPr/>
        </p:nvSpPr>
        <p:spPr>
          <a:xfrm>
            <a:off x="1059443" y="592783"/>
            <a:ext cx="10077318" cy="646331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DIETA BARF</a:t>
            </a:r>
          </a:p>
        </p:txBody>
      </p:sp>
    </p:spTree>
    <p:extLst>
      <p:ext uri="{BB962C8B-B14F-4D97-AF65-F5344CB8AC3E}">
        <p14:creationId xmlns:p14="http://schemas.microsoft.com/office/powerpoint/2010/main" val="1667851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CF3BF5E2-1FC2-4EEB-A786-909AC30DE1B1}"/>
              </a:ext>
            </a:extLst>
          </p:cNvPr>
          <p:cNvSpPr/>
          <p:nvPr/>
        </p:nvSpPr>
        <p:spPr>
          <a:xfrm>
            <a:off x="1059443" y="1305342"/>
            <a:ext cx="10077318" cy="4893647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 le ali di pollo contengono circa il 46 % di ossa significa che quotidianamente il gatto ne dovrà assumere 32 grammi per poter arrivare ai 15 grammi di ossa </a:t>
            </a:r>
            <a:r>
              <a:rPr kumimoji="0" lang="it-IT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necessari (15/0,46).</a:t>
            </a:r>
            <a:endParaRPr kumimoji="0" lang="it-IT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E' complicato calcolare il bilanciamento quotidiano mentre risulta molto più semplice e flessibile gestire il tutto su base settimanale. Seguendo questo ragionamento ne consegue dunque che un gatto di 5 kg deve assumere una dose di cibo settimanale pari a circa 1,050 kg di cui: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 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840 grammi di carne di muscolo	(80%)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105 grammi di ossa			(10%)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52,5 grammi di fegato			(5%)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52,5 grammi di altri organi		(5%)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38D64D91-D540-44CF-AC53-8880B19AEE2B}"/>
              </a:ext>
            </a:extLst>
          </p:cNvPr>
          <p:cNvSpPr txBox="1"/>
          <p:nvPr/>
        </p:nvSpPr>
        <p:spPr>
          <a:xfrm>
            <a:off x="1059443" y="592783"/>
            <a:ext cx="10077318" cy="646331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DIETA BARF</a:t>
            </a:r>
          </a:p>
        </p:txBody>
      </p:sp>
    </p:spTree>
    <p:extLst>
      <p:ext uri="{BB962C8B-B14F-4D97-AF65-F5344CB8AC3E}">
        <p14:creationId xmlns:p14="http://schemas.microsoft.com/office/powerpoint/2010/main" val="462967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E2409959-CF95-414B-A434-E882F1915FD9}"/>
              </a:ext>
            </a:extLst>
          </p:cNvPr>
          <p:cNvSpPr/>
          <p:nvPr/>
        </p:nvSpPr>
        <p:spPr>
          <a:xfrm>
            <a:off x="1055239" y="1148398"/>
            <a:ext cx="10077318" cy="4524315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 decidiamo di fornire la dose di ossa utilizzando, ad esempio, le ali di pollo occorrerà diluire circa 225 grammi di ali di pollo nell'arco dei sette giorni.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 il 46% è costituito da ossa, il 54% è invece composto da muscolo e pelle. Dunque la tabella settimanale può verosimilmente avvicinarsi a uno schema di questo tipo: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 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718 grammi di carne di muscolo (abbiamo ricavato circa 122 grammi di muscolo dalle ali di pollo)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225 grammi di ali di pollo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52,5 grammi di fegato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52,5 grammi di altri organi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A18D65CA-85AE-4FC2-9F44-29463EEB14AE}"/>
              </a:ext>
            </a:extLst>
          </p:cNvPr>
          <p:cNvSpPr txBox="1"/>
          <p:nvPr/>
        </p:nvSpPr>
        <p:spPr>
          <a:xfrm>
            <a:off x="1065749" y="365760"/>
            <a:ext cx="10077318" cy="646331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DIETA BARF</a:t>
            </a:r>
          </a:p>
        </p:txBody>
      </p:sp>
    </p:spTree>
    <p:extLst>
      <p:ext uri="{BB962C8B-B14F-4D97-AF65-F5344CB8AC3E}">
        <p14:creationId xmlns:p14="http://schemas.microsoft.com/office/powerpoint/2010/main" val="517540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6F06116D-510B-4B6A-997F-806A1E5BEC49}"/>
              </a:ext>
            </a:extLst>
          </p:cNvPr>
          <p:cNvSpPr/>
          <p:nvPr/>
        </p:nvSpPr>
        <p:spPr>
          <a:xfrm>
            <a:off x="341832" y="1708426"/>
            <a:ext cx="11511185" cy="3908762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RAPPORTO Ca/P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 maggior parte dei cibi per animali non contengono un rapporto bilanciato calcio/fosforo.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Bisogna correggere questo potenziale squilibrio.</a:t>
            </a:r>
            <a:endParaRPr kumimoji="0" lang="it-IT" sz="28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Meglio utilizzare una fonte che abbia una bassa % di P, come il carbonato di calcio, lattato di calcio o gluconato di calcio.</a:t>
            </a:r>
            <a:endParaRPr kumimoji="0" lang="it-IT" sz="28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Per raggiungere il rapporto consigliato sopra, è necessario aggiungere 1000 mg di calcio (circa 3 grammi di polvere di guscio d'uovo) a 1 kg di carne cruda senza ossa. </a:t>
            </a:r>
            <a:endParaRPr kumimoji="0" lang="it-IT" sz="28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ACA25659-523B-4E9C-9C0E-7E534499877D}"/>
              </a:ext>
            </a:extLst>
          </p:cNvPr>
          <p:cNvSpPr txBox="1"/>
          <p:nvPr/>
        </p:nvSpPr>
        <p:spPr>
          <a:xfrm>
            <a:off x="1059443" y="592783"/>
            <a:ext cx="10077318" cy="646331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DIETA BARF</a:t>
            </a:r>
          </a:p>
        </p:txBody>
      </p:sp>
    </p:spTree>
    <p:extLst>
      <p:ext uri="{BB962C8B-B14F-4D97-AF65-F5344CB8AC3E}">
        <p14:creationId xmlns:p14="http://schemas.microsoft.com/office/powerpoint/2010/main" val="1898670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BDEF672A-9EE6-47E1-9C66-19F696DDF6C1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334965" y="1937242"/>
          <a:ext cx="11522071" cy="28041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7587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117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87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416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793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0660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5967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40552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4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Cereali</a:t>
                      </a:r>
                      <a:endParaRPr lang="it-IT" sz="24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76" marR="68576" marT="0" marB="0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4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Latticini</a:t>
                      </a:r>
                      <a:endParaRPr lang="it-IT" sz="24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76" marR="68576" marT="0" marB="0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4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Carne</a:t>
                      </a:r>
                      <a:endParaRPr lang="it-IT" sz="24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76" marR="68576" marT="0" marB="0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4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Verdura</a:t>
                      </a:r>
                      <a:endParaRPr lang="it-IT" sz="24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76" marR="68576" marT="0" marB="0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4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Frutta</a:t>
                      </a:r>
                      <a:endParaRPr lang="it-IT" sz="24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76" marR="68576" marT="0" marB="0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4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Spezie</a:t>
                      </a:r>
                      <a:endParaRPr lang="it-IT" sz="24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76" marR="68576" marT="0" marB="0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4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Olio</a:t>
                      </a:r>
                      <a:endParaRPr lang="it-IT" sz="24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76" marR="68576" marT="0" marB="0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4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Vitamine</a:t>
                      </a:r>
                      <a:endParaRPr lang="it-IT" sz="24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76" marR="68576" marT="0" marB="0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2009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Avena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Orzo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Miglio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Riso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Segale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Crusca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Semola</a:t>
                      </a:r>
                    </a:p>
                  </a:txBody>
                  <a:tcPr marL="68576" marR="68576" marT="0" marB="0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Latte di capra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Yogurt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formaggio</a:t>
                      </a:r>
                    </a:p>
                  </a:txBody>
                  <a:tcPr marL="68576" marR="68576" marT="0" marB="0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Manzo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Capra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Agnello</a:t>
                      </a:r>
                      <a:endParaRPr lang="it-IT" sz="20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Cavallo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Pollo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Pesce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Uova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frattaglie</a:t>
                      </a:r>
                      <a:endParaRPr lang="it-IT" sz="20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76" marR="68576" marT="0" marB="0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Insalata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Carote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Zucchine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Broccoli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Ortica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Sedano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patate</a:t>
                      </a:r>
                    </a:p>
                  </a:txBody>
                  <a:tcPr marL="68576" marR="68576" marT="0" marB="0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Mele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Banane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Prugne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Pere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Arance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kiwi</a:t>
                      </a:r>
                    </a:p>
                  </a:txBody>
                  <a:tcPr marL="68576" marR="68576" marT="0" marB="0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Rosa canina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Prezzemolo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Aneto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Borragine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alghe</a:t>
                      </a:r>
                    </a:p>
                  </a:txBody>
                  <a:tcPr marL="68576" marR="68576" marT="0" marB="0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pesce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oliva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canapa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lino</a:t>
                      </a:r>
                    </a:p>
                  </a:txBody>
                  <a:tcPr marL="68576" marR="68576" marT="0" marB="0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0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Vit. C</a:t>
                      </a:r>
                      <a:endParaRPr lang="it-IT" sz="20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0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Vit. K1</a:t>
                      </a:r>
                      <a:endParaRPr lang="it-IT" sz="20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0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Vit. E</a:t>
                      </a:r>
                      <a:endParaRPr lang="it-IT" sz="20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0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Vit. B</a:t>
                      </a:r>
                      <a:endParaRPr lang="it-IT" sz="20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76" marR="68576" marT="0" marB="0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CasellaDiTesto 6">
            <a:extLst>
              <a:ext uri="{FF2B5EF4-FFF2-40B4-BE49-F238E27FC236}">
                <a16:creationId xmlns:a16="http://schemas.microsoft.com/office/drawing/2014/main" id="{ACA25659-523B-4E9C-9C0E-7E534499877D}"/>
              </a:ext>
            </a:extLst>
          </p:cNvPr>
          <p:cNvSpPr txBox="1"/>
          <p:nvPr/>
        </p:nvSpPr>
        <p:spPr>
          <a:xfrm>
            <a:off x="1059443" y="592783"/>
            <a:ext cx="10077318" cy="646331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ALIMENTI BARF</a:t>
            </a:r>
            <a:endParaRPr kumimoji="0" lang="it-IT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8498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Segnaposto contenuto 5">
            <a:extLst>
              <a:ext uri="{FF2B5EF4-FFF2-40B4-BE49-F238E27FC236}">
                <a16:creationId xmlns:a16="http://schemas.microsoft.com/office/drawing/2014/main" id="{EAF47488-6456-4D68-A250-9CB6C5B27AC0}"/>
              </a:ext>
            </a:extLst>
          </p:cNvPr>
          <p:cNvGraphicFramePr>
            <a:graphicFrameLocks noGrp="1"/>
          </p:cNvGraphicFramePr>
          <p:nvPr>
            <p:ph sz="half" idx="1"/>
            <p:extLst/>
          </p:nvPr>
        </p:nvGraphicFramePr>
        <p:xfrm>
          <a:off x="1161992" y="2856432"/>
          <a:ext cx="5025163" cy="175315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0251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40281">
                <a:tc>
                  <a:txBody>
                    <a:bodyPr/>
                    <a:lstStyle/>
                    <a:p>
                      <a:pPr algn="ctr"/>
                      <a:r>
                        <a:rPr lang="it-IT" sz="18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CANE ADULTO NON CASTRATO CHE FA  MODERATA ATTIVITA’ </a:t>
                      </a:r>
                      <a:r>
                        <a:rPr lang="it-IT" sz="18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FISICA di</a:t>
                      </a:r>
                      <a:r>
                        <a:rPr lang="it-IT" sz="1800" b="1" baseline="0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30 kg P.V.</a:t>
                      </a:r>
                      <a:endParaRPr lang="it-IT" sz="18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873" marR="44873" marT="45734" marB="45734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957">
                <a:tc>
                  <a:txBody>
                    <a:bodyPr/>
                    <a:lstStyle/>
                    <a:p>
                      <a:pPr algn="ctr"/>
                      <a:r>
                        <a:rPr lang="it-IT" sz="18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2% P.V.</a:t>
                      </a:r>
                      <a:endParaRPr lang="it-IT" sz="18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873" marR="44873" marT="45734" marB="45734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957">
                <a:tc>
                  <a:txBody>
                    <a:bodyPr/>
                    <a:lstStyle/>
                    <a:p>
                      <a:pPr algn="ctr"/>
                      <a:r>
                        <a:rPr lang="it-IT" sz="18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30*0,02 = 600 g/d</a:t>
                      </a:r>
                      <a:endParaRPr lang="it-IT" sz="18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873" marR="44873" marT="45734" marB="45734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8311513"/>
                  </a:ext>
                </a:extLst>
              </a:tr>
              <a:tr h="370957">
                <a:tc>
                  <a:txBody>
                    <a:bodyPr/>
                    <a:lstStyle/>
                    <a:p>
                      <a:pPr algn="ctr"/>
                      <a:r>
                        <a:rPr lang="it-IT" sz="18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4.200 g/settimana</a:t>
                      </a:r>
                      <a:endParaRPr lang="it-IT" sz="18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873" marR="44873" marT="45734" marB="45734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89926"/>
                  </a:ext>
                </a:extLst>
              </a:tr>
            </a:tbl>
          </a:graphicData>
        </a:graphic>
      </p:graphicFrame>
      <p:pic>
        <p:nvPicPr>
          <p:cNvPr id="22539" name="Immagine 15" descr="husky.jpeg">
            <a:extLst>
              <a:ext uri="{FF2B5EF4-FFF2-40B4-BE49-F238E27FC236}">
                <a16:creationId xmlns:a16="http://schemas.microsoft.com/office/drawing/2014/main" id="{08E3547F-83CB-43BB-885B-40E4C38EF9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1284" y="2627135"/>
            <a:ext cx="2232025" cy="24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ACA25659-523B-4E9C-9C0E-7E534499877D}"/>
              </a:ext>
            </a:extLst>
          </p:cNvPr>
          <p:cNvSpPr txBox="1"/>
          <p:nvPr/>
        </p:nvSpPr>
        <p:spPr>
          <a:xfrm>
            <a:off x="1059443" y="592783"/>
            <a:ext cx="10077318" cy="646331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RAZIONAMENTO BARF</a:t>
            </a:r>
            <a:endParaRPr kumimoji="0" lang="it-IT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2615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" name="Tabella 31">
            <a:extLst>
              <a:ext uri="{FF2B5EF4-FFF2-40B4-BE49-F238E27FC236}">
                <a16:creationId xmlns:a16="http://schemas.microsoft.com/office/drawing/2014/main" id="{BF39484B-7BFA-4C2C-B6E0-6023835EC1B5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342899" y="2374900"/>
          <a:ext cx="11514138" cy="38481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860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2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34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529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144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523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4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Prodotti vegetali 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400" b="1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20% 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400" b="1" dirty="0" smtClean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840 g </a:t>
                      </a:r>
                      <a:endParaRPr lang="it-IT" sz="2400" b="1" dirty="0">
                        <a:solidFill>
                          <a:srgbClr val="0000FF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4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Prodotti di origine animale 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400" b="1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80% 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400" b="1" dirty="0" smtClean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3360 g </a:t>
                      </a:r>
                      <a:endParaRPr lang="it-IT" sz="2400" b="1" dirty="0">
                        <a:solidFill>
                          <a:srgbClr val="0000FF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400" b="1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Verdura 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400" b="1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75% 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400" b="1" dirty="0" smtClean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630 g </a:t>
                      </a:r>
                      <a:endParaRPr lang="it-IT" sz="2400" b="1" dirty="0">
                        <a:solidFill>
                          <a:srgbClr val="0000FF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400" b="1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Carne magra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400" b="1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50% 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400" b="1" dirty="0" smtClean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1680 g</a:t>
                      </a:r>
                      <a:endParaRPr lang="it-IT" sz="2400" b="1" dirty="0">
                        <a:solidFill>
                          <a:srgbClr val="0000FF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400" b="1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Frutta 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400" b="1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25% 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400" b="1" dirty="0" smtClean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210 g </a:t>
                      </a:r>
                      <a:endParaRPr lang="it-IT" sz="2400" b="1" dirty="0">
                        <a:solidFill>
                          <a:srgbClr val="0000FF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400" b="1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Trippa 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400" b="1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20% 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400" b="1" dirty="0" smtClean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672 g </a:t>
                      </a:r>
                      <a:endParaRPr lang="it-IT" sz="2400" b="1" dirty="0">
                        <a:solidFill>
                          <a:srgbClr val="0000FF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400" b="1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- 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400" b="1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- 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400" b="1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- 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400" b="1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Frattaglie 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400" b="1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15%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400" b="1" dirty="0" smtClean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504 g </a:t>
                      </a:r>
                      <a:endParaRPr lang="it-IT" sz="2400" b="1" dirty="0">
                        <a:solidFill>
                          <a:srgbClr val="0000FF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400" b="1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- 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400" b="1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- 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400" b="1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- 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400" b="1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Ossa/cartilagine 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400" b="1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15% 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400" b="1" dirty="0" smtClean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504 g </a:t>
                      </a:r>
                      <a:endParaRPr lang="it-IT" sz="2400" b="1" dirty="0">
                        <a:solidFill>
                          <a:srgbClr val="0000FF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4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Prodotti vegetali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400" b="1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30% 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400" b="1" dirty="0" smtClean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1260 g </a:t>
                      </a:r>
                      <a:endParaRPr lang="it-IT" sz="2400" b="1" dirty="0">
                        <a:solidFill>
                          <a:srgbClr val="0000FF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4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Prodotti di origine animale 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400" b="1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70% 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400" b="1" dirty="0" smtClean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2940 g</a:t>
                      </a:r>
                      <a:endParaRPr lang="it-IT" sz="2400" b="1" dirty="0">
                        <a:solidFill>
                          <a:srgbClr val="0000FF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400" b="1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Verdura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400" b="1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40% 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400" b="1" dirty="0" smtClean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504 g </a:t>
                      </a:r>
                      <a:endParaRPr lang="it-IT" sz="2400" b="1" dirty="0">
                        <a:solidFill>
                          <a:srgbClr val="0000FF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400" b="1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Carne magra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400" b="1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50%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400" b="1" dirty="0" smtClean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1470 g</a:t>
                      </a:r>
                      <a:endParaRPr lang="it-IT" sz="2400" b="1" dirty="0">
                        <a:solidFill>
                          <a:srgbClr val="0000FF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400" b="1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Cereali 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400" b="1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40% 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400" b="1" dirty="0" smtClean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504 g </a:t>
                      </a:r>
                      <a:endParaRPr lang="it-IT" sz="2400" b="1" dirty="0">
                        <a:solidFill>
                          <a:srgbClr val="0000FF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400" b="1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Trippa 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400" b="1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20% 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400" b="1" dirty="0" smtClean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672 g </a:t>
                      </a:r>
                      <a:endParaRPr lang="it-IT" sz="2400" b="1" dirty="0">
                        <a:solidFill>
                          <a:srgbClr val="0000FF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400" b="1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Frutta 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400" b="1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20% 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400" b="1" dirty="0" smtClean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252 g </a:t>
                      </a:r>
                      <a:endParaRPr lang="it-IT" sz="2400" b="1" dirty="0">
                        <a:solidFill>
                          <a:srgbClr val="0000FF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400" b="1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Frattaglie 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400" b="1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15% 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400" b="1" dirty="0" smtClean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504 g </a:t>
                      </a:r>
                      <a:endParaRPr lang="it-IT" sz="2400" b="1" dirty="0">
                        <a:solidFill>
                          <a:srgbClr val="0000FF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400" b="1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- 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400" b="1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- 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400" b="1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400" b="1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Ossa/cartilagine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400" b="1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15% 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400" b="1" dirty="0" smtClean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504 g </a:t>
                      </a:r>
                      <a:endParaRPr lang="it-IT" sz="2400" b="1" dirty="0">
                        <a:solidFill>
                          <a:srgbClr val="0000FF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23633" name="Rettangolo 3">
            <a:extLst>
              <a:ext uri="{FF2B5EF4-FFF2-40B4-BE49-F238E27FC236}">
                <a16:creationId xmlns:a16="http://schemas.microsoft.com/office/drawing/2014/main" id="{F9BEE8E0-2B16-4951-B208-F318BAD5F2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899" y="1144588"/>
            <a:ext cx="1151413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Distribuzione percentuale dei componenti alimentari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Senza </a:t>
            </a:r>
            <a:r>
              <a:rPr kumimoji="0" lang="it-IT" altLang="it-IT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cereali/con </a:t>
            </a:r>
            <a:r>
              <a:rPr kumimoji="0" lang="it-IT" alt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cereali alla settimana. </a:t>
            </a:r>
            <a:r>
              <a:rPr kumimoji="0" lang="it-IT" altLang="it-IT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Quantità totale: 4200 g/settimana </a:t>
            </a:r>
            <a:endParaRPr kumimoji="0" lang="it-IT" altLang="it-IT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ACA25659-523B-4E9C-9C0E-7E534499877D}"/>
              </a:ext>
            </a:extLst>
          </p:cNvPr>
          <p:cNvSpPr txBox="1"/>
          <p:nvPr/>
        </p:nvSpPr>
        <p:spPr>
          <a:xfrm>
            <a:off x="342900" y="169863"/>
            <a:ext cx="11514138" cy="646331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CALCOLO QUANTITA’</a:t>
            </a:r>
            <a:endParaRPr kumimoji="0" lang="it-IT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7574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asellaDiTesto 13">
            <a:extLst>
              <a:ext uri="{FF2B5EF4-FFF2-40B4-BE49-F238E27FC236}">
                <a16:creationId xmlns:a16="http://schemas.microsoft.com/office/drawing/2014/main" id="{1B2BBCA1-7C12-4DA7-ADA0-5668FE769F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2314" y="5661025"/>
            <a:ext cx="74644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graphicFrame>
        <p:nvGraphicFramePr>
          <p:cNvPr id="7" name="Segnaposto contenuto 6">
            <a:extLst>
              <a:ext uri="{FF2B5EF4-FFF2-40B4-BE49-F238E27FC236}">
                <a16:creationId xmlns:a16="http://schemas.microsoft.com/office/drawing/2014/main" id="{62483079-19B9-4B25-8509-0EEB6C79CFD6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334958" y="2154865"/>
          <a:ext cx="11522080" cy="225171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985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9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30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716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525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335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2711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it-IT" sz="16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8378" marR="8378" marT="9526" marB="9526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Lunedi</a:t>
                      </a:r>
                      <a:endParaRPr lang="it-IT" sz="16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8378" marR="8378" marT="9526" marB="9526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Martedì </a:t>
                      </a:r>
                      <a:endParaRPr lang="it-IT" sz="16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8378" marR="8378" marT="9526" marB="9526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Mercoledì</a:t>
                      </a:r>
                      <a:endParaRPr lang="it-IT" sz="16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8378" marR="8378" marT="9526" marB="9526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Giovedì</a:t>
                      </a:r>
                      <a:endParaRPr lang="it-IT" sz="16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8378" marR="8378" marT="9526" marB="9526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Venerdì</a:t>
                      </a:r>
                      <a:endParaRPr lang="it-IT" sz="16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8378" marR="8378" marT="9526" marB="9526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Sabato </a:t>
                      </a:r>
                      <a:endParaRPr lang="it-IT" sz="16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8378" marR="8378" marT="9526" marB="9526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Domenica </a:t>
                      </a:r>
                      <a:endParaRPr lang="it-IT" sz="16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8378" marR="8378" marT="9526" marB="9526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mattino </a:t>
                      </a:r>
                    </a:p>
                  </a:txBody>
                  <a:tcPr marL="8378" marR="8378" marT="9526" marB="9526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it-IT" sz="16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250 g trippa</a:t>
                      </a:r>
                    </a:p>
                    <a:p>
                      <a:pPr marL="285750" indent="-285750" algn="l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it-IT" sz="16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250 g carne + cartilagine </a:t>
                      </a:r>
                      <a:r>
                        <a:rPr lang="it-IT" sz="16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50% </a:t>
                      </a:r>
                    </a:p>
                  </a:txBody>
                  <a:tcPr marL="8378" marR="8378" marT="9526" marB="9526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it-IT" sz="16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100 g fegato</a:t>
                      </a:r>
                    </a:p>
                    <a:p>
                      <a:pPr marL="285750" indent="-285750" algn="l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it-IT" sz="16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100 g </a:t>
                      </a:r>
                      <a:r>
                        <a:rPr lang="it-IT" sz="16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mix di verdura </a:t>
                      </a:r>
                    </a:p>
                  </a:txBody>
                  <a:tcPr marL="8378" marR="8378" marT="9526" marB="9526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it-IT" sz="16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100 g </a:t>
                      </a:r>
                      <a:r>
                        <a:rPr lang="it-IT" sz="16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mix di </a:t>
                      </a:r>
                      <a:r>
                        <a:rPr lang="it-IT" sz="16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frutta</a:t>
                      </a:r>
                    </a:p>
                    <a:p>
                      <a:pPr marL="285750" indent="-285750" algn="l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it-IT" sz="16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250 g </a:t>
                      </a:r>
                      <a:r>
                        <a:rPr lang="it-IT" sz="16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carne senza ossa</a:t>
                      </a:r>
                    </a:p>
                  </a:txBody>
                  <a:tcPr marL="8378" marR="8378" marT="9526" marB="9526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it-IT" sz="16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100 g fegato</a:t>
                      </a:r>
                    </a:p>
                    <a:p>
                      <a:pPr marL="285750" indent="-285750" algn="l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it-IT" sz="16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100 g </a:t>
                      </a:r>
                      <a:r>
                        <a:rPr lang="it-IT" sz="16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mix di frutta </a:t>
                      </a:r>
                    </a:p>
                  </a:txBody>
                  <a:tcPr marL="8378" marR="8378" marT="9526" marB="9526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it-IT" sz="16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100 g </a:t>
                      </a:r>
                      <a:r>
                        <a:rPr lang="it-IT" sz="16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mix di </a:t>
                      </a:r>
                      <a:r>
                        <a:rPr lang="it-IT" sz="16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verdure</a:t>
                      </a:r>
                    </a:p>
                    <a:p>
                      <a:pPr marL="285750" indent="-285750" algn="l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it-IT" sz="16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200 g </a:t>
                      </a:r>
                      <a:r>
                        <a:rPr lang="it-IT" sz="16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di carne magra</a:t>
                      </a:r>
                    </a:p>
                  </a:txBody>
                  <a:tcPr marL="8378" marR="8378" marT="9526" marB="9526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it-IT" sz="16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100 g </a:t>
                      </a:r>
                      <a:r>
                        <a:rPr lang="it-IT" sz="16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mix di </a:t>
                      </a:r>
                      <a:r>
                        <a:rPr lang="it-IT" sz="16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frutta</a:t>
                      </a:r>
                    </a:p>
                    <a:p>
                      <a:pPr marL="285750" indent="-285750" algn="l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it-IT" sz="16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100 g </a:t>
                      </a:r>
                      <a:r>
                        <a:rPr lang="it-IT" sz="16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mix di verdure</a:t>
                      </a:r>
                    </a:p>
                  </a:txBody>
                  <a:tcPr marL="8378" marR="8378" marT="9526" marB="9526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it-IT" sz="16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digiuno</a:t>
                      </a:r>
                    </a:p>
                  </a:txBody>
                  <a:tcPr marL="8378" marR="8378" marT="9526" marB="9526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sera </a:t>
                      </a:r>
                    </a:p>
                  </a:txBody>
                  <a:tcPr marL="8378" marR="8378" marT="9526" marB="9526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it-IT" sz="16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200 g cuore</a:t>
                      </a:r>
                    </a:p>
                    <a:p>
                      <a:pPr marL="285750" indent="-285750" algn="l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it-IT" sz="16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300 g </a:t>
                      </a:r>
                      <a:r>
                        <a:rPr lang="it-IT" sz="16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carne magra </a:t>
                      </a:r>
                    </a:p>
                  </a:txBody>
                  <a:tcPr marL="8378" marR="8378" marT="9526" marB="9526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it-IT" sz="16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250 g </a:t>
                      </a:r>
                      <a:r>
                        <a:rPr lang="it-IT" sz="16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di </a:t>
                      </a:r>
                      <a:r>
                        <a:rPr lang="it-IT" sz="16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costato</a:t>
                      </a:r>
                    </a:p>
                    <a:p>
                      <a:pPr marL="285750" indent="-285750" algn="l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it-IT" sz="16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250 g </a:t>
                      </a:r>
                      <a:r>
                        <a:rPr lang="it-IT" sz="16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di carne grassa senza ossa </a:t>
                      </a:r>
                    </a:p>
                  </a:txBody>
                  <a:tcPr marL="8378" marR="8378" marT="9526" marB="9526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it-IT" sz="16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100 g </a:t>
                      </a:r>
                      <a:r>
                        <a:rPr lang="it-IT" sz="16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rene o </a:t>
                      </a:r>
                      <a:r>
                        <a:rPr lang="it-IT" sz="16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polmone</a:t>
                      </a:r>
                    </a:p>
                    <a:p>
                      <a:pPr marL="285750" indent="-285750" algn="l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it-IT" sz="16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250 g </a:t>
                      </a:r>
                      <a:r>
                        <a:rPr lang="it-IT" sz="16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carne magra s/o</a:t>
                      </a:r>
                    </a:p>
                  </a:txBody>
                  <a:tcPr marL="8378" marR="8378" marT="9526" marB="9526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it-IT" sz="16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250 g </a:t>
                      </a:r>
                      <a:r>
                        <a:rPr lang="it-IT" sz="16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colli di </a:t>
                      </a:r>
                      <a:r>
                        <a:rPr lang="it-IT" sz="16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pollo</a:t>
                      </a:r>
                    </a:p>
                    <a:p>
                      <a:pPr marL="285750" indent="-285750" algn="l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it-IT" sz="16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250g </a:t>
                      </a:r>
                      <a:r>
                        <a:rPr lang="it-IT" sz="16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carne magra s/o </a:t>
                      </a:r>
                    </a:p>
                  </a:txBody>
                  <a:tcPr marL="8378" marR="8378" marT="9526" marB="9526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it-IT" sz="16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400 g </a:t>
                      </a:r>
                      <a:r>
                        <a:rPr lang="it-IT" sz="16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trippa</a:t>
                      </a:r>
                    </a:p>
                  </a:txBody>
                  <a:tcPr marL="8378" marR="8378" marT="9526" marB="9526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it-IT" sz="16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200 g </a:t>
                      </a:r>
                      <a:r>
                        <a:rPr lang="it-IT" sz="16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mix di verdure </a:t>
                      </a:r>
                    </a:p>
                  </a:txBody>
                  <a:tcPr marL="8378" marR="8378" marT="9526" marB="9526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it-IT" sz="16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digiuno </a:t>
                      </a:r>
                    </a:p>
                  </a:txBody>
                  <a:tcPr marL="8378" marR="8378" marT="9526" marB="9526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4617" name="Rettangolo 7">
            <a:extLst>
              <a:ext uri="{FF2B5EF4-FFF2-40B4-BE49-F238E27FC236}">
                <a16:creationId xmlns:a16="http://schemas.microsoft.com/office/drawing/2014/main" id="{2E92E308-E312-4253-98AC-5E1553A957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963" y="5080001"/>
            <a:ext cx="11522075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Calcoliamo 6 giorni di cibo e 1 di </a:t>
            </a:r>
            <a:r>
              <a:rPr kumimoji="0" lang="it-IT" altLang="it-IT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digiuno (12 pasti/settimana </a:t>
            </a:r>
            <a:r>
              <a:rPr kumimoji="0" lang="it-IT" altLang="it-IT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 cui 2 senza </a:t>
            </a:r>
            <a:r>
              <a:rPr kumimoji="0" lang="it-IT" altLang="it-IT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carne).</a:t>
            </a:r>
            <a:endParaRPr kumimoji="0" lang="it-IT" altLang="it-IT" sz="2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Integrazioni (1-2 </a:t>
            </a:r>
            <a:r>
              <a:rPr kumimoji="0" lang="it-IT" altLang="it-IT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volte a </a:t>
            </a:r>
            <a:r>
              <a:rPr kumimoji="0" lang="it-IT" altLang="it-IT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settimana):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 </a:t>
            </a:r>
            <a:r>
              <a:rPr kumimoji="0" lang="it-IT" altLang="it-IT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cucchiaino di olio di fegato di </a:t>
            </a:r>
            <a:r>
              <a:rPr kumimoji="0" lang="it-IT" altLang="it-IT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merluzzo, sale, uno </a:t>
            </a:r>
            <a:r>
              <a:rPr kumimoji="0" lang="it-IT" altLang="it-IT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spicchio d’aglio.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ACA25659-523B-4E9C-9C0E-7E534499877D}"/>
              </a:ext>
            </a:extLst>
          </p:cNvPr>
          <p:cNvSpPr txBox="1"/>
          <p:nvPr/>
        </p:nvSpPr>
        <p:spPr>
          <a:xfrm>
            <a:off x="342900" y="169863"/>
            <a:ext cx="11514138" cy="954107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Distribuzione delle componenti  alimentari su una settimana</a:t>
            </a:r>
            <a:b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esempio per un cane di </a:t>
            </a:r>
            <a:r>
              <a:rPr kumimoji="0" lang="it-IT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30Kg</a:t>
            </a:r>
            <a:endParaRPr kumimoji="0" lang="it-IT" sz="2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8861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0A5A627E-9A94-4443-B019-2F71A1456095}"/>
              </a:ext>
            </a:extLst>
          </p:cNvPr>
          <p:cNvSpPr/>
          <p:nvPr/>
        </p:nvSpPr>
        <p:spPr>
          <a:xfrm>
            <a:off x="1059443" y="2117575"/>
            <a:ext cx="10077318" cy="3970318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it-IT" sz="3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it-IT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dieta BARF (</a:t>
            </a:r>
            <a:r>
              <a:rPr lang="it-IT" sz="3600" b="1" i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Biologically</a:t>
            </a:r>
            <a:r>
              <a:rPr lang="it-IT" sz="36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Appropriate </a:t>
            </a:r>
            <a:r>
              <a:rPr lang="it-IT" sz="3600" b="1" i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Raw</a:t>
            </a:r>
            <a:r>
              <a:rPr lang="it-IT" sz="36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600" b="1" i="1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Food</a:t>
            </a:r>
            <a:r>
              <a:rPr lang="it-IT" sz="3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it-IT" sz="3600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(o per alcuni </a:t>
            </a:r>
            <a:r>
              <a:rPr lang="it-IT" sz="3600" b="1" i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Bones</a:t>
            </a:r>
            <a:r>
              <a:rPr lang="it-IT" sz="36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it-IT" sz="3600" b="1" i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Raw</a:t>
            </a:r>
            <a:r>
              <a:rPr lang="it-IT" sz="36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Food</a:t>
            </a:r>
            <a:r>
              <a:rPr lang="it-IT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), è nata a partire dai primi anni Novanta da un’idea del Dr. </a:t>
            </a:r>
            <a:r>
              <a:rPr lang="it-IT" sz="36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Billinghurst</a:t>
            </a:r>
            <a:r>
              <a:rPr lang="it-IT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medico veterinario di origine australiana e resa ufficiale con la pubblicazione del suo libro </a:t>
            </a:r>
            <a:r>
              <a:rPr lang="it-IT" sz="3600" b="1" i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it-IT" sz="3600" b="1" i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Give</a:t>
            </a:r>
            <a:r>
              <a:rPr lang="it-IT" sz="3600" b="1" i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600" b="1" i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it-IT" sz="3600" b="1" i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dog a bone”</a:t>
            </a:r>
            <a:r>
              <a:rPr lang="it-IT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avvenuta nel 1993.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1CD6149B-C0C2-488A-B3F3-5B88F28C7860}"/>
              </a:ext>
            </a:extLst>
          </p:cNvPr>
          <p:cNvSpPr txBox="1"/>
          <p:nvPr/>
        </p:nvSpPr>
        <p:spPr>
          <a:xfrm>
            <a:off x="1059443" y="592783"/>
            <a:ext cx="10077318" cy="707886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DIETA BARF</a:t>
            </a:r>
          </a:p>
        </p:txBody>
      </p:sp>
    </p:spTree>
    <p:extLst>
      <p:ext uri="{BB962C8B-B14F-4D97-AF65-F5344CB8AC3E}">
        <p14:creationId xmlns:p14="http://schemas.microsoft.com/office/powerpoint/2010/main" val="117994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0AF5054A-2477-4F3E-A5F4-0B74CFEA74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9876" y="197666"/>
            <a:ext cx="9254327" cy="6462667"/>
          </a:xfrm>
          <a:prstGeom prst="rect">
            <a:avLst/>
          </a:prstGeom>
          <a:ln>
            <a:solidFill>
              <a:srgbClr val="0000FF"/>
            </a:solidFill>
          </a:ln>
        </p:spPr>
      </p:pic>
    </p:spTree>
    <p:extLst>
      <p:ext uri="{BB962C8B-B14F-4D97-AF65-F5344CB8AC3E}">
        <p14:creationId xmlns:p14="http://schemas.microsoft.com/office/powerpoint/2010/main" val="2699045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02C8D8E5-3554-4758-82FC-9A687D57B947}"/>
              </a:ext>
            </a:extLst>
          </p:cNvPr>
          <p:cNvSpPr/>
          <p:nvPr/>
        </p:nvSpPr>
        <p:spPr>
          <a:xfrm>
            <a:off x="340535" y="1273966"/>
            <a:ext cx="11508828" cy="4524315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DIETA BARF CONTRO DIETE COMMERCIALI COTTE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 “</a:t>
            </a:r>
            <a:r>
              <a:rPr lang="it-IT" sz="24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Barfisti</a:t>
            </a:r>
            <a:r>
              <a:rPr lang="it-IT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”, apprezzano </a:t>
            </a:r>
            <a:r>
              <a:rPr lang="it-IT" sz="2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l’inalterata </a:t>
            </a:r>
            <a:r>
              <a:rPr lang="it-IT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presenza di principi nutritivi, che vengono spesso denaturati per effetto del calore utilizzato nella cottura.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Molti nutrienti sono termolabili </a:t>
            </a:r>
            <a:r>
              <a:rPr lang="it-IT" sz="2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(Vitamine </a:t>
            </a:r>
            <a:r>
              <a:rPr lang="it-IT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del gruppo B e la </a:t>
            </a:r>
            <a:r>
              <a:rPr lang="it-IT" sz="2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Vitamina A).</a:t>
            </a:r>
            <a:endParaRPr lang="it-IT" sz="24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Alcuni nutrienti risultano essere maggiormente biodisponibili in seguito alla cottura, come avviene ad esempio per alcune proteine di origine vegetale.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Per quanto riguarda l’alimento commerciale, invece, le proteine sono sottoposte a notevoli cambiamenti dovuti alle lavorazioni a cui l’alimento è sottoposto (come estrusione, calore, alta pressione o aggiunta di acqua), che possono portare ad un’alterazione della loro digeribilità e biodisponibilità.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E8678E06-04BC-411E-AA6F-763100258835}"/>
              </a:ext>
            </a:extLst>
          </p:cNvPr>
          <p:cNvSpPr txBox="1"/>
          <p:nvPr/>
        </p:nvSpPr>
        <p:spPr>
          <a:xfrm>
            <a:off x="340535" y="296392"/>
            <a:ext cx="11508828" cy="646331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DIETA BARF</a:t>
            </a:r>
          </a:p>
        </p:txBody>
      </p:sp>
    </p:spTree>
    <p:extLst>
      <p:ext uri="{BB962C8B-B14F-4D97-AF65-F5344CB8AC3E}">
        <p14:creationId xmlns:p14="http://schemas.microsoft.com/office/powerpoint/2010/main" val="1171967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02C8D8E5-3554-4758-82FC-9A687D57B947}"/>
              </a:ext>
            </a:extLst>
          </p:cNvPr>
          <p:cNvSpPr/>
          <p:nvPr/>
        </p:nvSpPr>
        <p:spPr>
          <a:xfrm>
            <a:off x="346840" y="1210904"/>
            <a:ext cx="11515133" cy="5262979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Un altro problema imputato alla cottura del cibo è la minore digeribilità.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Molti </a:t>
            </a:r>
            <a:r>
              <a:rPr lang="it-IT" sz="28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barfisti</a:t>
            </a:r>
            <a:r>
              <a:rPr lang="it-IT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dichiarano di notare una riduzione della quantità di feci prodotte dai cani che ne fanno uso, segno di una maggiore digeribilità della dieta cruda.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 cottura può causare, se fatta in maniera scorretta, l’alterazione della biodisponibilità di alcuni elementi: una fra le reazione che causano maggiori danni è quella di </a:t>
            </a:r>
            <a:r>
              <a:rPr lang="it-IT" sz="28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Maillard</a:t>
            </a:r>
            <a:r>
              <a:rPr lang="it-IT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Uno studio di </a:t>
            </a:r>
            <a:r>
              <a:rPr lang="it-IT" sz="28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Vester</a:t>
            </a:r>
            <a:r>
              <a:rPr lang="it-IT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et al. (2010) sui felini esotici ha rivelato che in queste diete risultano essere più digeribili le proteine crude ma meno i </a:t>
            </a:r>
            <a:r>
              <a:rPr lang="it-IT" sz="2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grassi, con una minore efficienza </a:t>
            </a:r>
            <a:r>
              <a:rPr lang="it-IT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 conversione energetica, rispetto ad una dieta commerciale secca.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E8678E06-04BC-411E-AA6F-763100258835}"/>
              </a:ext>
            </a:extLst>
          </p:cNvPr>
          <p:cNvSpPr txBox="1"/>
          <p:nvPr/>
        </p:nvSpPr>
        <p:spPr>
          <a:xfrm>
            <a:off x="346841" y="264861"/>
            <a:ext cx="11515134" cy="646331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DIETA BARF</a:t>
            </a:r>
          </a:p>
        </p:txBody>
      </p:sp>
    </p:spTree>
    <p:extLst>
      <p:ext uri="{BB962C8B-B14F-4D97-AF65-F5344CB8AC3E}">
        <p14:creationId xmlns:p14="http://schemas.microsoft.com/office/powerpoint/2010/main" val="1857954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02C8D8E5-3554-4758-82FC-9A687D57B947}"/>
              </a:ext>
            </a:extLst>
          </p:cNvPr>
          <p:cNvSpPr/>
          <p:nvPr/>
        </p:nvSpPr>
        <p:spPr>
          <a:xfrm>
            <a:off x="346840" y="1273966"/>
            <a:ext cx="11515133" cy="4832092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 ogni caso, la mancanza di aminoacidi essenziali non dovrebbe essere un problema per cani e gatti se viene loro fornita una dieta di qualità, sia essa commerciale o casalinga, con la presenza di un alto contenuto di proteine animali ad alto valore biologico.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Uno studio di Kerr et al. (2012), </a:t>
            </a:r>
            <a:r>
              <a:rPr lang="it-IT" sz="2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ha comparato </a:t>
            </a:r>
            <a:r>
              <a:rPr lang="it-IT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tre diverse diete, commerciale secca, cruda e casalinga cotta su gatti domestici e ne è stata valutata la digeribilità: nella dieta cruda è stata rilevata una maggiore digeribilità per macronutrienti ed energia rispetto alla dieta commerciale secca, ma nessuna differenza significativa tra la dieta cruda e quella cotta.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E8678E06-04BC-411E-AA6F-763100258835}"/>
              </a:ext>
            </a:extLst>
          </p:cNvPr>
          <p:cNvSpPr txBox="1"/>
          <p:nvPr/>
        </p:nvSpPr>
        <p:spPr>
          <a:xfrm>
            <a:off x="346841" y="264861"/>
            <a:ext cx="11515134" cy="646331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DIETA BARF</a:t>
            </a:r>
          </a:p>
        </p:txBody>
      </p:sp>
    </p:spTree>
    <p:extLst>
      <p:ext uri="{BB962C8B-B14F-4D97-AF65-F5344CB8AC3E}">
        <p14:creationId xmlns:p14="http://schemas.microsoft.com/office/powerpoint/2010/main" val="3209550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2F4971B2-4CEB-4CB1-8D71-3505AC24A5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926" y="757785"/>
            <a:ext cx="11269054" cy="5819012"/>
          </a:xfrm>
          <a:prstGeom prst="rect">
            <a:avLst/>
          </a:prstGeom>
          <a:ln>
            <a:solidFill>
              <a:srgbClr val="0000FF"/>
            </a:solidFill>
          </a:ln>
        </p:spPr>
      </p:pic>
    </p:spTree>
    <p:extLst>
      <p:ext uri="{BB962C8B-B14F-4D97-AF65-F5344CB8AC3E}">
        <p14:creationId xmlns:p14="http://schemas.microsoft.com/office/powerpoint/2010/main" val="3829539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FE10EAF1-F7A6-4799-A2DB-142E05E9D4F0}"/>
              </a:ext>
            </a:extLst>
          </p:cNvPr>
          <p:cNvSpPr/>
          <p:nvPr/>
        </p:nvSpPr>
        <p:spPr>
          <a:xfrm>
            <a:off x="346841" y="481559"/>
            <a:ext cx="11515134" cy="5262979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CONCLUSIONI..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L’addomesticamento del cane è stato accompagnato dalla selezione di tre geni con ruoli chiave nella digestione dell’amido: AMY2B, MGAM e SGLT1.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 risultati mostrano che gli adattamenti che hanno permesso ai primi antenati dei cani moderni a prosperare su una dieta ricca di amido, rispetto alla dieta carnivora di lupi, hanno costituito un passo cruciale nella rapida trasformazione da selvatico a domestico.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Questo può suggerire un cambiamento di nicchia ecologica che avrebbe potuto essere la forza trainante del processo di </a:t>
            </a:r>
            <a:r>
              <a:rPr lang="it-IT" sz="2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domesticazione.</a:t>
            </a:r>
          </a:p>
        </p:txBody>
      </p:sp>
    </p:spTree>
    <p:extLst>
      <p:ext uri="{BB962C8B-B14F-4D97-AF65-F5344CB8AC3E}">
        <p14:creationId xmlns:p14="http://schemas.microsoft.com/office/powerpoint/2010/main" val="498490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B83870AD-A531-49E7-8181-76EA45AD09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9519" y="132015"/>
            <a:ext cx="9015013" cy="6593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723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213FE8CD-0985-4AE0-B2C1-C84CC803FB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711" y="376821"/>
            <a:ext cx="8391033" cy="6104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599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D74DD70B-C87F-4207-9674-4BF0F7FC3F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4617" y="252443"/>
            <a:ext cx="8602769" cy="6353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068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7405F993-E445-4AEA-BA9C-9CDCFEB505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2414" y="299102"/>
            <a:ext cx="8304653" cy="6362344"/>
          </a:xfrm>
          <a:prstGeom prst="rect">
            <a:avLst/>
          </a:prstGeom>
          <a:ln>
            <a:solidFill>
              <a:srgbClr val="0000FF"/>
            </a:solidFill>
          </a:ln>
        </p:spPr>
      </p:pic>
    </p:spTree>
    <p:extLst>
      <p:ext uri="{BB962C8B-B14F-4D97-AF65-F5344CB8AC3E}">
        <p14:creationId xmlns:p14="http://schemas.microsoft.com/office/powerpoint/2010/main" val="710533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8644C748-8B49-4BDB-8DA7-7B30E4F8C127}"/>
              </a:ext>
            </a:extLst>
          </p:cNvPr>
          <p:cNvSpPr/>
          <p:nvPr/>
        </p:nvSpPr>
        <p:spPr>
          <a:xfrm>
            <a:off x="333286" y="1859340"/>
            <a:ext cx="11528277" cy="3108543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it-IT" sz="2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cosa </a:t>
            </a:r>
            <a:r>
              <a:rPr lang="it-IT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consiste una dieta BARF</a:t>
            </a:r>
            <a:r>
              <a:rPr lang="it-IT" sz="2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2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all’animale </a:t>
            </a:r>
            <a:r>
              <a:rPr lang="it-IT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viene fornito un pasto a base essenzialmente di </a:t>
            </a:r>
            <a:r>
              <a:rPr lang="it-IT" sz="2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carne </a:t>
            </a:r>
            <a:r>
              <a:rPr lang="it-IT" sz="28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cruda (compresi gli organi)</a:t>
            </a:r>
            <a:r>
              <a:rPr lang="it-IT" sz="2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2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elevata </a:t>
            </a:r>
            <a:r>
              <a:rPr lang="it-IT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percentuale di </a:t>
            </a:r>
            <a:r>
              <a:rPr lang="it-IT" sz="2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ossa </a:t>
            </a:r>
            <a:r>
              <a:rPr lang="it-IT" sz="28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polpose</a:t>
            </a:r>
            <a:r>
              <a:rPr lang="it-IT" sz="2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ovvero ossa </a:t>
            </a:r>
            <a:r>
              <a:rPr lang="it-IT" sz="2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 </a:t>
            </a:r>
            <a:r>
              <a:rPr lang="it-IT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una notevole presenza di carne ancora </a:t>
            </a:r>
            <a:r>
              <a:rPr lang="it-IT" sz="2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attaccata: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2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le ossa polpose possono </a:t>
            </a:r>
            <a:r>
              <a:rPr lang="it-IT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essere somministrate </a:t>
            </a:r>
            <a:r>
              <a:rPr lang="it-IT" sz="2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tal quali</a:t>
            </a:r>
            <a:r>
              <a:rPr lang="it-IT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oppure previa </a:t>
            </a:r>
            <a:r>
              <a:rPr lang="it-IT" sz="2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macinazione</a:t>
            </a:r>
            <a:r>
              <a:rPr lang="it-IT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70B7E3E-E620-4CE4-8C89-742355EDE3C1}"/>
              </a:ext>
            </a:extLst>
          </p:cNvPr>
          <p:cNvSpPr txBox="1"/>
          <p:nvPr/>
        </p:nvSpPr>
        <p:spPr>
          <a:xfrm>
            <a:off x="1059443" y="592783"/>
            <a:ext cx="10077318" cy="646331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DIETA BARF</a:t>
            </a:r>
          </a:p>
        </p:txBody>
      </p:sp>
    </p:spTree>
    <p:extLst>
      <p:ext uri="{BB962C8B-B14F-4D97-AF65-F5344CB8AC3E}">
        <p14:creationId xmlns:p14="http://schemas.microsoft.com/office/powerpoint/2010/main" val="543559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8CEBDE63-C1A3-44E4-9BE6-C75EBB2D64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3523" y="178598"/>
            <a:ext cx="8835538" cy="6619581"/>
          </a:xfrm>
          <a:prstGeom prst="rect">
            <a:avLst/>
          </a:prstGeom>
          <a:ln>
            <a:solidFill>
              <a:srgbClr val="0000FF"/>
            </a:solidFill>
          </a:ln>
        </p:spPr>
      </p:pic>
    </p:spTree>
    <p:extLst>
      <p:ext uri="{BB962C8B-B14F-4D97-AF65-F5344CB8AC3E}">
        <p14:creationId xmlns:p14="http://schemas.microsoft.com/office/powerpoint/2010/main" val="3894770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A269BB47-C635-434A-9950-B0BCCB758E4C}"/>
              </a:ext>
            </a:extLst>
          </p:cNvPr>
          <p:cNvSpPr/>
          <p:nvPr/>
        </p:nvSpPr>
        <p:spPr>
          <a:xfrm>
            <a:off x="1059443" y="1674088"/>
            <a:ext cx="10076870" cy="4585871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VANTAGGI DELLA DIETA BARF</a:t>
            </a:r>
          </a:p>
          <a:p>
            <a:endParaRPr lang="it-IT" sz="32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CONOSCERE L’ORIGINE DEL CIBO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it-IT" sz="32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NESSUN ADDITIVO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it-IT" sz="32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NIENTE CEREALI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it-IT" sz="32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MAGGIORE SALUTE </a:t>
            </a:r>
            <a:r>
              <a:rPr lang="it-IT" sz="32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DENTALE (?)</a:t>
            </a:r>
            <a:endParaRPr lang="it-IT" sz="3200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10E67DE6-2F42-4D76-B750-674FA4D9F1D7}"/>
              </a:ext>
            </a:extLst>
          </p:cNvPr>
          <p:cNvSpPr txBox="1"/>
          <p:nvPr/>
        </p:nvSpPr>
        <p:spPr>
          <a:xfrm>
            <a:off x="1059443" y="592783"/>
            <a:ext cx="10077318" cy="646331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DIETA BARF</a:t>
            </a:r>
          </a:p>
        </p:txBody>
      </p:sp>
    </p:spTree>
    <p:extLst>
      <p:ext uri="{BB962C8B-B14F-4D97-AF65-F5344CB8AC3E}">
        <p14:creationId xmlns:p14="http://schemas.microsoft.com/office/powerpoint/2010/main" val="1896737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BA66D04C-48EC-4C3D-9CA5-43C844E9F912}"/>
              </a:ext>
            </a:extLst>
          </p:cNvPr>
          <p:cNvSpPr/>
          <p:nvPr/>
        </p:nvSpPr>
        <p:spPr>
          <a:xfrm>
            <a:off x="1061544" y="1882192"/>
            <a:ext cx="10077317" cy="4370427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GLI SVANTAGGI DELLA DIETA BARF</a:t>
            </a:r>
          </a:p>
          <a:p>
            <a:endParaRPr lang="it-IT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RISCHI MICROBIOLOGICI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32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PROBLEMI DOVUTI ALLA PRESENZA DI OSSA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32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32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SQUILIBRI NUTRIZIONALI</a:t>
            </a:r>
            <a:endParaRPr lang="it-IT" sz="32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32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32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QUANTITA’ ALIMENTO GIORNALIERO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E69EDBD-E932-4DD8-A530-B0B3561FB60B}"/>
              </a:ext>
            </a:extLst>
          </p:cNvPr>
          <p:cNvSpPr txBox="1"/>
          <p:nvPr/>
        </p:nvSpPr>
        <p:spPr>
          <a:xfrm>
            <a:off x="1059443" y="592783"/>
            <a:ext cx="10077318" cy="646331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DIETA BARF</a:t>
            </a:r>
          </a:p>
        </p:txBody>
      </p:sp>
    </p:spTree>
    <p:extLst>
      <p:ext uri="{BB962C8B-B14F-4D97-AF65-F5344CB8AC3E}">
        <p14:creationId xmlns:p14="http://schemas.microsoft.com/office/powerpoint/2010/main" val="3075853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94414840-F267-48E4-AA29-4E2910E06E59}"/>
              </a:ext>
            </a:extLst>
          </p:cNvPr>
          <p:cNvSpPr/>
          <p:nvPr/>
        </p:nvSpPr>
        <p:spPr>
          <a:xfrm>
            <a:off x="334229" y="1314635"/>
            <a:ext cx="11527746" cy="5201424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GLI SVANTAGGI DELLA DIETA BARF</a:t>
            </a:r>
          </a:p>
          <a:p>
            <a:pPr algn="just"/>
            <a:endParaRPr lang="it-IT" sz="20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SQUILIBRI NUTRIZIONALI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Contenuto proteico molto elevato: normalmente non è un problema per un cane sano, risulta invece più problematico per un soggetto anziano o che soffre di patologie epatiche o renali;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Contenuto proteico basso: è sicuramente più raro e dovuto principalmente all’uso di carni molto grasse;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Contenuto elevato in grassi: si definiscono in eccesso nel caso in cui superino il 30</a:t>
            </a:r>
            <a:r>
              <a:rPr lang="it-IT" sz="2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% </a:t>
            </a:r>
            <a:r>
              <a:rPr lang="it-IT" sz="2000" b="1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s.s.</a:t>
            </a:r>
            <a:r>
              <a:rPr lang="it-IT" sz="2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il cui risultato è un più alto rischio di pancreatite;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Integrazione eccessiva o deficitaria di calcio o alterazione del rapporto </a:t>
            </a:r>
            <a:r>
              <a:rPr lang="it-IT" sz="2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calcio/fosforo</a:t>
            </a:r>
            <a:r>
              <a:rPr lang="it-IT" sz="2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 già verificate in diversi studi e particolarmente pericolosa in soggetti in accrescimento e anziani;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Carenza di vitamina A, E </a:t>
            </a:r>
            <a:r>
              <a:rPr lang="it-IT" sz="20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it-IT" sz="2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D;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Carenza di oligoelementi come zinco, rame o iodio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Uso spropositato, inutile e dannoso di alcuni integratori.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DB53A788-A1E2-47FA-B459-B6CC79863BB2}"/>
              </a:ext>
            </a:extLst>
          </p:cNvPr>
          <p:cNvSpPr txBox="1"/>
          <p:nvPr/>
        </p:nvSpPr>
        <p:spPr>
          <a:xfrm>
            <a:off x="334230" y="321618"/>
            <a:ext cx="11527746" cy="646331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DIETA BARF</a:t>
            </a:r>
          </a:p>
        </p:txBody>
      </p:sp>
    </p:spTree>
    <p:extLst>
      <p:ext uri="{BB962C8B-B14F-4D97-AF65-F5344CB8AC3E}">
        <p14:creationId xmlns:p14="http://schemas.microsoft.com/office/powerpoint/2010/main" val="1837440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99C115D3-72D1-4CEF-A9F0-98B56861CE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6836" y="2654329"/>
            <a:ext cx="6453170" cy="3769125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95BA483F-164A-44C1-AAD5-8971007C7DC8}"/>
              </a:ext>
            </a:extLst>
          </p:cNvPr>
          <p:cNvSpPr txBox="1"/>
          <p:nvPr/>
        </p:nvSpPr>
        <p:spPr>
          <a:xfrm>
            <a:off x="2781037" y="561252"/>
            <a:ext cx="664476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 ora parliamo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 contaminazioni………</a:t>
            </a:r>
          </a:p>
        </p:txBody>
      </p:sp>
    </p:spTree>
    <p:extLst>
      <p:ext uri="{BB962C8B-B14F-4D97-AF65-F5344CB8AC3E}">
        <p14:creationId xmlns:p14="http://schemas.microsoft.com/office/powerpoint/2010/main" val="1876458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8DEED024-1D7C-4376-8139-274652F675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0883" y="0"/>
            <a:ext cx="93102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123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572208D7-2BA7-4052-8278-89EA4AABAB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5604" y="0"/>
            <a:ext cx="92607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222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40163AB2-A741-4492-824E-5EE1C48E90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9576" y="0"/>
            <a:ext cx="92928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39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04C83076-FD18-41EA-99DC-EF78A3A81F43}"/>
              </a:ext>
            </a:extLst>
          </p:cNvPr>
          <p:cNvSpPr/>
          <p:nvPr/>
        </p:nvSpPr>
        <p:spPr>
          <a:xfrm>
            <a:off x="1065749" y="1127865"/>
            <a:ext cx="1007687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…Sulla contaminazione…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32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Esistono altri studi che individuano altri ceppi contaminanti nelle feci come la </a:t>
            </a:r>
            <a:r>
              <a:rPr kumimoji="0" lang="it-IT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lysteria</a:t>
            </a: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coli </a:t>
            </a:r>
            <a:r>
              <a:rPr kumimoji="0" lang="it-IT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ec</a:t>
            </a: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Andrebbe valutato il rischio di amplificazione della </a:t>
            </a:r>
            <a:r>
              <a:rPr kumimoji="0" lang="it-IT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contaminazione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indagare </a:t>
            </a: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sull’eventualità di un amplificazione delle resistenze</a:t>
            </a:r>
          </a:p>
        </p:txBody>
      </p:sp>
    </p:spTree>
    <p:extLst>
      <p:ext uri="{BB962C8B-B14F-4D97-AF65-F5344CB8AC3E}">
        <p14:creationId xmlns:p14="http://schemas.microsoft.com/office/powerpoint/2010/main" val="2812599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E3C96C5-7BF9-4CAA-A474-CFF46D4A56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475" y="0"/>
            <a:ext cx="101910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478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92398747-0B2D-4A8E-8A56-ED8E279B2AAD}"/>
              </a:ext>
            </a:extLst>
          </p:cNvPr>
          <p:cNvSpPr/>
          <p:nvPr/>
        </p:nvSpPr>
        <p:spPr>
          <a:xfrm>
            <a:off x="333286" y="1898744"/>
            <a:ext cx="11528277" cy="3108543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Vengono </a:t>
            </a:r>
            <a:r>
              <a:rPr lang="it-IT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somministrati </a:t>
            </a:r>
            <a:r>
              <a:rPr lang="it-IT" sz="2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verdura</a:t>
            </a:r>
            <a:r>
              <a:rPr lang="it-IT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2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frutta</a:t>
            </a:r>
            <a:r>
              <a:rPr lang="it-IT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oltre a </a:t>
            </a:r>
            <a:r>
              <a:rPr lang="it-IT" sz="2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noci</a:t>
            </a:r>
            <a:r>
              <a:rPr lang="it-IT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2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oli</a:t>
            </a:r>
            <a:r>
              <a:rPr lang="it-IT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2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erbe aromatiche</a:t>
            </a:r>
            <a:r>
              <a:rPr lang="it-IT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2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uova</a:t>
            </a:r>
            <a:r>
              <a:rPr lang="it-IT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it-IT" sz="2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latticini</a:t>
            </a:r>
            <a:r>
              <a:rPr lang="it-IT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anche se in quantità molto inferiori rispetto alle percentuali attribuite alla carne.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 presenza di </a:t>
            </a:r>
            <a:r>
              <a:rPr lang="it-IT" sz="2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cereali</a:t>
            </a:r>
            <a:r>
              <a:rPr lang="it-IT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non è raccomandata, tuttavia </a:t>
            </a:r>
            <a:r>
              <a:rPr lang="it-IT" sz="2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come fonte di amido vengono forniti </a:t>
            </a:r>
            <a:r>
              <a:rPr lang="it-IT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all’animale </a:t>
            </a:r>
            <a:r>
              <a:rPr lang="it-IT" sz="2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patate</a:t>
            </a:r>
            <a:r>
              <a:rPr lang="it-IT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it-IT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legumi</a:t>
            </a:r>
            <a:r>
              <a:rPr lang="it-IT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(cotti).</a:t>
            </a:r>
            <a:endParaRPr lang="it-IT" sz="28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Uso </a:t>
            </a:r>
            <a:r>
              <a:rPr lang="it-IT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 </a:t>
            </a:r>
            <a:r>
              <a:rPr lang="it-IT" sz="28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integratori</a:t>
            </a:r>
            <a:r>
              <a:rPr lang="it-IT" sz="2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(mangimi complementari) appositamente </a:t>
            </a:r>
            <a:r>
              <a:rPr lang="it-IT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studiati per integrare le razioni di questa </a:t>
            </a:r>
            <a:r>
              <a:rPr lang="it-IT" sz="2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dieta.</a:t>
            </a:r>
            <a:endParaRPr lang="it-IT" sz="28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479182BE-75DB-4D9B-B342-ADAD4FA8EDFD}"/>
              </a:ext>
            </a:extLst>
          </p:cNvPr>
          <p:cNvSpPr txBox="1"/>
          <p:nvPr/>
        </p:nvSpPr>
        <p:spPr>
          <a:xfrm>
            <a:off x="1059443" y="592783"/>
            <a:ext cx="10077318" cy="646331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DIETA BARF</a:t>
            </a:r>
          </a:p>
        </p:txBody>
      </p:sp>
    </p:spTree>
    <p:extLst>
      <p:ext uri="{BB962C8B-B14F-4D97-AF65-F5344CB8AC3E}">
        <p14:creationId xmlns:p14="http://schemas.microsoft.com/office/powerpoint/2010/main" val="3827749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8AE86A7B-9546-4C0E-8CCA-C3ACE4573D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8649" y="230736"/>
            <a:ext cx="9674702" cy="6251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267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428D7B20-34A0-44BA-AC47-49A03DA00C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69126"/>
            <a:ext cx="12192000" cy="3919748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7ECD06E6-7A59-46D8-BB86-0B551E43D7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8087" y="5867031"/>
            <a:ext cx="7784776" cy="69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046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61276B10-F4BB-4D3D-BEE1-847DF461D9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68111"/>
            <a:ext cx="12192000" cy="3521778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DB0737ED-150B-44ED-AE4C-43E82809C7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7503" y="5791356"/>
            <a:ext cx="7682345" cy="69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424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FA7B0D4A-8726-4218-8470-215637FE18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7114" y="6177010"/>
            <a:ext cx="5838582" cy="621000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0C75A0B5-68D3-41F2-9478-BBBF4104E5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71607"/>
            <a:ext cx="12192000" cy="4514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910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27C8F041-D312-41C1-9F4C-072AAB60E0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64998"/>
            <a:ext cx="12192000" cy="4528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070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34142E3D-D909-4D8C-BF98-BA2125AABF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8919"/>
            <a:ext cx="12192000" cy="5780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640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3B8CD289-FBDC-4FD6-A83C-49816D97B2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79375"/>
            <a:ext cx="12192000" cy="5899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772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56D35E54-74C0-4BD4-B524-B7F4A7EDE0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92796"/>
            <a:ext cx="12192000" cy="4472408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F214CED4-D0EF-44BB-A062-4895AF9D0E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9087" y="6043562"/>
            <a:ext cx="5019132" cy="534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981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4856F547-BB0E-4471-859A-5C27FB0976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2408" y="0"/>
            <a:ext cx="67871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195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7E3F13CD-C81A-480B-AC60-753072814C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7440" y="0"/>
            <a:ext cx="661711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785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094F15EF-7668-4B63-9D1E-624953FEC0C8}"/>
              </a:ext>
            </a:extLst>
          </p:cNvPr>
          <p:cNvSpPr/>
          <p:nvPr/>
        </p:nvSpPr>
        <p:spPr>
          <a:xfrm>
            <a:off x="341832" y="1808481"/>
            <a:ext cx="11511185" cy="3416320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 il cane o il gatto non </a:t>
            </a:r>
            <a:r>
              <a:rPr lang="it-IT" sz="2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è abituato </a:t>
            </a:r>
            <a:r>
              <a:rPr lang="it-IT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alla dieta BARF è assolutamente necessario un </a:t>
            </a:r>
            <a:r>
              <a:rPr lang="it-IT" sz="2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periodo di lenta introduzione</a:t>
            </a:r>
            <a:r>
              <a:rPr lang="it-IT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per permettere loro di abituarsi ad un regime alimentare “più impegnativo” dal punto di vista digestivo.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L’animale a seguito di un cambio di dieta, potrà manifestare episodi di feci </a:t>
            </a:r>
            <a:r>
              <a:rPr lang="it-IT" sz="2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molli, raramente</a:t>
            </a:r>
            <a:r>
              <a:rPr lang="it-IT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al contrario, si hanno problemi di costipazione, </a:t>
            </a:r>
            <a:r>
              <a:rPr lang="it-IT" sz="2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dovuti </a:t>
            </a:r>
            <a:r>
              <a:rPr lang="it-IT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alla somministrazione di ossa </a:t>
            </a:r>
            <a:r>
              <a:rPr lang="it-IT" sz="2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polpose, che </a:t>
            </a:r>
            <a:r>
              <a:rPr lang="it-IT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dovrebbero infatti essere somministrate tritate nel primo periodo.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Inoltre, si consiglia di associare inizialmente le ossa polpose, principale causa di costipazione, agli organi, principale causa invece, di feci molli.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A1FBB21C-BCFC-4133-8A73-11CD935F2704}"/>
              </a:ext>
            </a:extLst>
          </p:cNvPr>
          <p:cNvSpPr txBox="1"/>
          <p:nvPr/>
        </p:nvSpPr>
        <p:spPr>
          <a:xfrm>
            <a:off x="1059443" y="592783"/>
            <a:ext cx="10077318" cy="646331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DIETA BARF</a:t>
            </a:r>
          </a:p>
        </p:txBody>
      </p:sp>
    </p:spTree>
    <p:extLst>
      <p:ext uri="{BB962C8B-B14F-4D97-AF65-F5344CB8AC3E}">
        <p14:creationId xmlns:p14="http://schemas.microsoft.com/office/powerpoint/2010/main" val="553616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1EBB65C7-2DE6-4803-BA1C-3E070B41FE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0530"/>
            <a:ext cx="12192000" cy="5576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651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199E2079-9DA1-4E8B-A1CF-42CB326E67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3510" y="0"/>
            <a:ext cx="93649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945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28D87B55-00A1-4006-97A6-328E2BEA7E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004" y="2018569"/>
            <a:ext cx="11815985" cy="2913580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23C8EE96-A62D-45CB-87C1-A3FDD520700E}"/>
              </a:ext>
            </a:extLst>
          </p:cNvPr>
          <p:cNvSpPr txBox="1"/>
          <p:nvPr/>
        </p:nvSpPr>
        <p:spPr>
          <a:xfrm>
            <a:off x="1059443" y="592783"/>
            <a:ext cx="10077318" cy="646331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DIETA BARF</a:t>
            </a:r>
          </a:p>
        </p:txBody>
      </p:sp>
    </p:spTree>
    <p:extLst>
      <p:ext uri="{BB962C8B-B14F-4D97-AF65-F5344CB8AC3E}">
        <p14:creationId xmlns:p14="http://schemas.microsoft.com/office/powerpoint/2010/main" val="1483976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05539397-E540-4A83-B7FC-5F22BABFEE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278" y="1606311"/>
            <a:ext cx="11909989" cy="4340927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97873AEC-A19F-4AD4-8FF4-AEFE428693D2}"/>
              </a:ext>
            </a:extLst>
          </p:cNvPr>
          <p:cNvSpPr txBox="1"/>
          <p:nvPr/>
        </p:nvSpPr>
        <p:spPr>
          <a:xfrm>
            <a:off x="1059443" y="592783"/>
            <a:ext cx="10077318" cy="646331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DIETA BARF</a:t>
            </a:r>
          </a:p>
        </p:txBody>
      </p:sp>
    </p:spTree>
    <p:extLst>
      <p:ext uri="{BB962C8B-B14F-4D97-AF65-F5344CB8AC3E}">
        <p14:creationId xmlns:p14="http://schemas.microsoft.com/office/powerpoint/2010/main" val="657023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8F822BE9-B878-4172-A191-CDF5D7739A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10" y="2006769"/>
            <a:ext cx="12038176" cy="2881277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D4AE3F1D-52E0-4192-920D-67F5BC437939}"/>
              </a:ext>
            </a:extLst>
          </p:cNvPr>
          <p:cNvSpPr txBox="1"/>
          <p:nvPr/>
        </p:nvSpPr>
        <p:spPr>
          <a:xfrm>
            <a:off x="1059443" y="592783"/>
            <a:ext cx="10077318" cy="646331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DIETA BARF</a:t>
            </a:r>
          </a:p>
        </p:txBody>
      </p:sp>
    </p:spTree>
    <p:extLst>
      <p:ext uri="{BB962C8B-B14F-4D97-AF65-F5344CB8AC3E}">
        <p14:creationId xmlns:p14="http://schemas.microsoft.com/office/powerpoint/2010/main" val="194259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519</TotalTime>
  <Words>2330</Words>
  <Application>Microsoft Office PowerPoint</Application>
  <PresentationFormat>Widescreen</PresentationFormat>
  <Paragraphs>374</Paragraphs>
  <Slides>61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61</vt:i4>
      </vt:variant>
    </vt:vector>
  </HeadingPairs>
  <TitlesOfParts>
    <vt:vector size="66" baseType="lpstr">
      <vt:lpstr>Arial</vt:lpstr>
      <vt:lpstr>Calibri</vt:lpstr>
      <vt:lpstr>Calibri Light</vt:lpstr>
      <vt:lpstr>Times New Roman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UTENTE</dc:creator>
  <cp:lastModifiedBy>Alessandro Gramenzi</cp:lastModifiedBy>
  <cp:revision>35</cp:revision>
  <cp:lastPrinted>2019-12-13T08:25:52Z</cp:lastPrinted>
  <dcterms:created xsi:type="dcterms:W3CDTF">2019-11-13T14:54:32Z</dcterms:created>
  <dcterms:modified xsi:type="dcterms:W3CDTF">2020-12-14T11:54:24Z</dcterms:modified>
</cp:coreProperties>
</file>