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253" r:id="rId1"/>
  </p:sldMasterIdLst>
  <p:notesMasterIdLst>
    <p:notesMasterId r:id="rId29"/>
  </p:notesMasterIdLst>
  <p:sldIdLst>
    <p:sldId id="301" r:id="rId2"/>
    <p:sldId id="342" r:id="rId3"/>
    <p:sldId id="343" r:id="rId4"/>
    <p:sldId id="344" r:id="rId5"/>
    <p:sldId id="314" r:id="rId6"/>
    <p:sldId id="318" r:id="rId7"/>
    <p:sldId id="354" r:id="rId8"/>
    <p:sldId id="355" r:id="rId9"/>
    <p:sldId id="357" r:id="rId10"/>
    <p:sldId id="358" r:id="rId11"/>
    <p:sldId id="359" r:id="rId12"/>
    <p:sldId id="360" r:id="rId13"/>
    <p:sldId id="362" r:id="rId14"/>
    <p:sldId id="364" r:id="rId15"/>
    <p:sldId id="365" r:id="rId16"/>
    <p:sldId id="367" r:id="rId17"/>
    <p:sldId id="368" r:id="rId18"/>
    <p:sldId id="369" r:id="rId19"/>
    <p:sldId id="371" r:id="rId20"/>
    <p:sldId id="372" r:id="rId21"/>
    <p:sldId id="373" r:id="rId22"/>
    <p:sldId id="374" r:id="rId23"/>
    <p:sldId id="375" r:id="rId24"/>
    <p:sldId id="376" r:id="rId25"/>
    <p:sldId id="378" r:id="rId26"/>
    <p:sldId id="379" r:id="rId27"/>
    <p:sldId id="380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9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41" autoAdjust="0"/>
    <p:restoredTop sz="93484" autoAdjust="0"/>
  </p:normalViewPr>
  <p:slideViewPr>
    <p:cSldViewPr snapToGrid="0" snapToObjects="1">
      <p:cViewPr varScale="1">
        <p:scale>
          <a:sx n="104" d="100"/>
          <a:sy n="104" d="100"/>
        </p:scale>
        <p:origin x="660" y="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8784ED-728B-904A-895E-99EE9709C898}" type="datetimeFigureOut">
              <a:rPr lang="it-IT" smtClean="0"/>
              <a:pPr/>
              <a:t>24/11/2020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0D7013-C6D3-4D4B-98B7-B94CE8FF5CA0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596060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B61BEF0D-F0BB-DE4B-95CE-6DB70DBA9567}" type="datetimeFigureOut">
              <a:rPr lang="en-US" smtClean="0"/>
              <a:pPr/>
              <a:t>11/24/2020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smtClean="0"/>
              <a:pPr/>
              <a:t>11/24/2020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smtClean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smtClean="0"/>
              <a:pPr/>
              <a:t>11/24/2020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/>
              <a:pPr/>
              <a:t>‹N›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dirty="0"/>
              <a:t>Trascinare l'immagine su un segnaposto o fare clic sull'icona per aggiungerla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B61BEF0D-F0BB-DE4B-95CE-6DB70DBA9567}" type="datetimeFigureOut">
              <a:rPr lang="en-US" smtClean="0"/>
              <a:pPr/>
              <a:t>11/24/2020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5384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4" r:id="rId1"/>
    <p:sldLayoutId id="2147484255" r:id="rId2"/>
    <p:sldLayoutId id="2147484256" r:id="rId3"/>
    <p:sldLayoutId id="2147484257" r:id="rId4"/>
    <p:sldLayoutId id="2147484258" r:id="rId5"/>
    <p:sldLayoutId id="2147484259" r:id="rId6"/>
    <p:sldLayoutId id="2147484260" r:id="rId7"/>
    <p:sldLayoutId id="2147484261" r:id="rId8"/>
    <p:sldLayoutId id="2147484262" r:id="rId9"/>
    <p:sldLayoutId id="2147484263" r:id="rId10"/>
    <p:sldLayoutId id="2147484264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4">
            <a:extLst>
              <a:ext uri="{FF2B5EF4-FFF2-40B4-BE49-F238E27FC236}">
                <a16:creationId xmlns:a16="http://schemas.microsoft.com/office/drawing/2014/main" id="{7EAD31EE-7472-436F-B407-D3ECA809B300}"/>
              </a:ext>
            </a:extLst>
          </p:cNvPr>
          <p:cNvSpPr txBox="1"/>
          <p:nvPr/>
        </p:nvSpPr>
        <p:spPr>
          <a:xfrm>
            <a:off x="1305678" y="5257944"/>
            <a:ext cx="9601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pPr algn="ctr"/>
            <a:r>
              <a:rPr lang="it-IT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Prof. Alessandro </a:t>
            </a:r>
            <a:r>
              <a:rPr lang="it-IT" sz="2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GRAMENZI</a:t>
            </a:r>
            <a:endParaRPr lang="it-IT" sz="28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746FEEAC-3342-4B33-A136-91F47CDC6BE3}"/>
              </a:ext>
            </a:extLst>
          </p:cNvPr>
          <p:cNvSpPr/>
          <p:nvPr/>
        </p:nvSpPr>
        <p:spPr>
          <a:xfrm>
            <a:off x="343589" y="2687897"/>
            <a:ext cx="11519168" cy="12003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7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 DIETA CASALINGA</a:t>
            </a:r>
            <a:endParaRPr lang="it-IT" sz="7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3038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9810" y="264141"/>
            <a:ext cx="8512380" cy="6329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0747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8600" y="227365"/>
            <a:ext cx="9034800" cy="6403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2887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3920" y="194392"/>
            <a:ext cx="8684160" cy="6469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5180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2366" y="239823"/>
            <a:ext cx="8867267" cy="6378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8556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8880" y="187952"/>
            <a:ext cx="8974239" cy="6441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0525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9690" y="218623"/>
            <a:ext cx="9052620" cy="6420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3027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5094" y="501662"/>
            <a:ext cx="9921812" cy="5304777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1520857" y="5168554"/>
            <a:ext cx="9436173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it-IT" sz="2800" dirty="0" smtClean="0"/>
              <a:t>Grammi olio = </a:t>
            </a:r>
            <a:r>
              <a:rPr lang="it-IT" sz="2800" dirty="0" smtClean="0"/>
              <a:t>(17/900</a:t>
            </a:r>
            <a:r>
              <a:rPr lang="it-IT" sz="2800" dirty="0" smtClean="0"/>
              <a:t>)*100 = </a:t>
            </a:r>
            <a:r>
              <a:rPr lang="it-IT" sz="2800" dirty="0" smtClean="0"/>
              <a:t>2 </a:t>
            </a:r>
            <a:r>
              <a:rPr lang="it-IT" sz="2800" dirty="0" smtClean="0"/>
              <a:t>grammi </a:t>
            </a:r>
            <a:r>
              <a:rPr lang="it-IT" sz="2800" dirty="0" smtClean="0"/>
              <a:t>(1/2 cucchiaino raso)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2256543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5078" y="255422"/>
            <a:ext cx="8861844" cy="6225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795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4540" y="117238"/>
            <a:ext cx="9442920" cy="6623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0193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722" y="410420"/>
            <a:ext cx="10412555" cy="5453170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2705499" y="5177790"/>
            <a:ext cx="8182561" cy="5847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it-IT" sz="3200" dirty="0" smtClean="0"/>
              <a:t>Grammi verdura = </a:t>
            </a:r>
            <a:r>
              <a:rPr lang="it-IT" sz="3200" dirty="0" smtClean="0"/>
              <a:t>(8,9/24</a:t>
            </a:r>
            <a:r>
              <a:rPr lang="it-IT" sz="3200" dirty="0" smtClean="0"/>
              <a:t>)*100 = </a:t>
            </a:r>
            <a:r>
              <a:rPr lang="it-IT" sz="3200" dirty="0" smtClean="0"/>
              <a:t>37 grammi</a:t>
            </a:r>
            <a:endParaRPr lang="it-IT" sz="3200" dirty="0"/>
          </a:p>
        </p:txBody>
      </p:sp>
      <p:sp>
        <p:nvSpPr>
          <p:cNvPr id="4" name="Rettangolo 3"/>
          <p:cNvSpPr/>
          <p:nvPr/>
        </p:nvSpPr>
        <p:spPr>
          <a:xfrm>
            <a:off x="1237673" y="2207491"/>
            <a:ext cx="8829963" cy="10067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318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1195" y="180246"/>
            <a:ext cx="9209610" cy="6547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3967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9995" y="226825"/>
            <a:ext cx="7172010" cy="640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8675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8690" y="217186"/>
            <a:ext cx="8974620" cy="642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4475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8952" y="177570"/>
            <a:ext cx="9654095" cy="6360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6925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235" y="199822"/>
            <a:ext cx="9673530" cy="6458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0510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9810" y="377190"/>
            <a:ext cx="8512380" cy="6274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99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262" y="414885"/>
            <a:ext cx="10249476" cy="6028230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1918765" y="5485293"/>
            <a:ext cx="7673056" cy="95410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dirty="0" smtClean="0"/>
              <a:t>100 grammi di riso = 330 kcal</a:t>
            </a:r>
          </a:p>
          <a:p>
            <a:pPr algn="ctr"/>
            <a:r>
              <a:rPr lang="it-IT" sz="2800" dirty="0" smtClean="0"/>
              <a:t>Grammi riso = </a:t>
            </a:r>
            <a:r>
              <a:rPr lang="it-IT" sz="2800" dirty="0" smtClean="0"/>
              <a:t>(88/330</a:t>
            </a:r>
            <a:r>
              <a:rPr lang="it-IT" sz="2800" dirty="0" smtClean="0"/>
              <a:t>)*100 = </a:t>
            </a:r>
            <a:r>
              <a:rPr lang="it-IT" sz="2800" dirty="0" smtClean="0"/>
              <a:t>27 </a:t>
            </a:r>
            <a:r>
              <a:rPr lang="it-IT" sz="2800" dirty="0" smtClean="0"/>
              <a:t>grammi</a:t>
            </a:r>
            <a:endParaRPr lang="it-IT" sz="2800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1225539" y="4687309"/>
            <a:ext cx="7265130" cy="5847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it-IT" sz="3200" dirty="0" smtClean="0"/>
              <a:t>CHO (kcal) = </a:t>
            </a:r>
            <a:r>
              <a:rPr lang="it-IT" sz="3200" dirty="0" smtClean="0"/>
              <a:t>177 </a:t>
            </a:r>
            <a:r>
              <a:rPr lang="it-IT" sz="3200" dirty="0" smtClean="0"/>
              <a:t>– </a:t>
            </a:r>
            <a:r>
              <a:rPr lang="it-IT" sz="3200" dirty="0" smtClean="0"/>
              <a:t>63-17-8,9 </a:t>
            </a:r>
            <a:r>
              <a:rPr lang="it-IT" sz="3200" dirty="0" smtClean="0"/>
              <a:t>= </a:t>
            </a:r>
            <a:r>
              <a:rPr lang="it-IT" sz="3200" dirty="0" smtClean="0"/>
              <a:t>88 </a:t>
            </a:r>
            <a:r>
              <a:rPr lang="it-IT" sz="3200" dirty="0" smtClean="0"/>
              <a:t>kcal</a:t>
            </a: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39119263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9005" y="325702"/>
            <a:ext cx="9333990" cy="6274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2282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6590" y="344446"/>
            <a:ext cx="8918820" cy="6276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8741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5877" y="219110"/>
            <a:ext cx="9340245" cy="6181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5301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1890" y="211010"/>
            <a:ext cx="8888220" cy="6429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545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o 4"/>
          <p:cNvGrpSpPr/>
          <p:nvPr/>
        </p:nvGrpSpPr>
        <p:grpSpPr>
          <a:xfrm>
            <a:off x="1784850" y="241182"/>
            <a:ext cx="8622300" cy="6375636"/>
            <a:chOff x="1784850" y="241182"/>
            <a:chExt cx="8622300" cy="6375636"/>
          </a:xfrm>
        </p:grpSpPr>
        <p:pic>
          <p:nvPicPr>
            <p:cNvPr id="2" name="Immagin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84850" y="241182"/>
              <a:ext cx="8622300" cy="6375636"/>
            </a:xfrm>
            <a:prstGeom prst="rect">
              <a:avLst/>
            </a:prstGeom>
          </p:spPr>
        </p:pic>
        <p:sp>
          <p:nvSpPr>
            <p:cNvPr id="3" name="CasellaDiTesto 2"/>
            <p:cNvSpPr txBox="1"/>
            <p:nvPr/>
          </p:nvSpPr>
          <p:spPr>
            <a:xfrm>
              <a:off x="5569527" y="5033818"/>
              <a:ext cx="2414444" cy="40011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it-IT" sz="2000" dirty="0" smtClean="0"/>
                <a:t>100*2,53 = 253 kcal</a:t>
              </a:r>
              <a:endParaRPr lang="it-IT" sz="2000" dirty="0"/>
            </a:p>
          </p:txBody>
        </p:sp>
        <p:sp>
          <p:nvSpPr>
            <p:cNvPr id="4" name="CasellaDiTesto 3"/>
            <p:cNvSpPr txBox="1"/>
            <p:nvPr/>
          </p:nvSpPr>
          <p:spPr>
            <a:xfrm>
              <a:off x="6336144" y="5864059"/>
              <a:ext cx="1934344" cy="40011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it-IT" sz="2000" dirty="0" smtClean="0"/>
                <a:t>FE = 253*0,7 =</a:t>
              </a:r>
              <a:endParaRPr lang="it-IT" sz="2000" dirty="0"/>
            </a:p>
          </p:txBody>
        </p:sp>
      </p:grpSp>
    </p:spTree>
    <p:extLst>
      <p:ext uri="{BB962C8B-B14F-4D97-AF65-F5344CB8AC3E}">
        <p14:creationId xmlns:p14="http://schemas.microsoft.com/office/powerpoint/2010/main" val="3502020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5155" y="236989"/>
            <a:ext cx="9021690" cy="6384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562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9025" y="265868"/>
            <a:ext cx="9013950" cy="6326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0074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6642" y="252331"/>
            <a:ext cx="8818716" cy="6353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3504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6370" y="26650"/>
            <a:ext cx="8419260" cy="6216773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5959932" y="3047366"/>
            <a:ext cx="3961021" cy="4001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it-IT" sz="2000" dirty="0" smtClean="0"/>
              <a:t>(100*177)/1000 = 18 g di proteine</a:t>
            </a:r>
            <a:endParaRPr lang="it-IT" sz="2000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1969498" y="3770508"/>
            <a:ext cx="3889463" cy="4924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it-IT" sz="2600" dirty="0" smtClean="0"/>
              <a:t>Carne (g) = 18/0,2 = 90 g</a:t>
            </a:r>
            <a:endParaRPr lang="it-IT" sz="2600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3484607" y="6341495"/>
            <a:ext cx="4950651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it-IT" sz="2400" dirty="0" smtClean="0"/>
              <a:t>Kcal da proteine = </a:t>
            </a:r>
            <a:r>
              <a:rPr lang="it-IT" sz="2400" dirty="0" smtClean="0"/>
              <a:t>18*3,5 </a:t>
            </a:r>
            <a:r>
              <a:rPr lang="it-IT" sz="2400" dirty="0" smtClean="0"/>
              <a:t>= </a:t>
            </a:r>
            <a:r>
              <a:rPr lang="it-IT" sz="2400" dirty="0" smtClean="0"/>
              <a:t>63 </a:t>
            </a:r>
            <a:r>
              <a:rPr lang="it-IT" sz="2400" dirty="0" smtClean="0"/>
              <a:t>kcal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44784980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e">
  <a:themeElements>
    <a:clrScheme name="Orange Red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Integrale">
      <a:majorFont>
        <a:latin typeface="Tw Cen MT Condensed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e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090DCB5F-146D-478A-852A-34B16FE9F3A8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10305</TotalTime>
  <Words>94</Words>
  <Application>Microsoft Office PowerPoint</Application>
  <PresentationFormat>Widescreen</PresentationFormat>
  <Paragraphs>12</Paragraphs>
  <Slides>27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27</vt:i4>
      </vt:variant>
    </vt:vector>
  </HeadingPairs>
  <TitlesOfParts>
    <vt:vector size="33" baseType="lpstr">
      <vt:lpstr>Arial</vt:lpstr>
      <vt:lpstr>Calibri</vt:lpstr>
      <vt:lpstr>Tw Cen MT</vt:lpstr>
      <vt:lpstr>Tw Cen MT Condensed</vt:lpstr>
      <vt:lpstr>Wingdings 3</vt:lpstr>
      <vt:lpstr>Integrale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Carevit Ultra Cane</dc:title>
  <dc:creator>Barbara Tonini</dc:creator>
  <cp:lastModifiedBy>Alessandro Gramenzi</cp:lastModifiedBy>
  <cp:revision>125</cp:revision>
  <dcterms:created xsi:type="dcterms:W3CDTF">2019-03-05T11:57:22Z</dcterms:created>
  <dcterms:modified xsi:type="dcterms:W3CDTF">2020-11-24T08:21:28Z</dcterms:modified>
</cp:coreProperties>
</file>