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9"/>
    <p:restoredTop sz="94599"/>
  </p:normalViewPr>
  <p:slideViewPr>
    <p:cSldViewPr snapToGrid="0" snapToObjects="1">
      <p:cViewPr varScale="1">
        <p:scale>
          <a:sx n="94" d="100"/>
          <a:sy n="94" d="100"/>
        </p:scale>
        <p:origin x="20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5D4FFA7-F964-934B-92EE-12167C9FFD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ED349AF6-E9E3-9F4D-8519-8385BE4A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E47A554-0CB6-E240-8DBC-C1CA851F8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7A4D127B-3D47-3449-88A3-4E3131D85D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EE3CE50-47C1-9E4F-92DE-E067F36A39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784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C437C7F-7808-BA4C-953C-F91013EFA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04103EC-3E3F-484D-9006-18B79B1F72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B04AA1D6-F8C9-A74D-9B13-B23D7A415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63F1394-099B-AF42-B629-F563B6A19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11A7FEC-D46F-3549-A980-1EEE84F771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3293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434D13BC-4439-3C42-9419-C697974908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D2AC4592-BA1F-F44E-B48A-967DBE4F99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13DBFFB-0F05-7D4D-B119-BD38356AC7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04095DD-5CB9-3148-B5EA-1BCD6282C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3A5739D-075E-F848-A046-346FCC524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5257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AA9B2BF-FCCC-1342-9AFE-D1A38B7C2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BD8216C-5E02-934A-BC91-22787638AD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986D54B-E3B8-5446-AB37-66C361A62D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D4BB353-5FCE-E841-B24B-951C66005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9EA8937E-4BD1-9F48-988F-B08BD9454B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51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1741346-623F-DB4F-A1E9-7F348D0680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5F739D05-9582-AF4A-8C4E-01BD37AB2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A852A30-F42E-EF45-B977-6FEBD60F7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819011E-260E-2B4B-9C95-78AFB81F30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74A358EC-A2FC-BF45-A6BA-50CD98A61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1313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CD991FB-4D54-CF4C-A269-D589DF3FE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A58547A8-2B62-D84A-8A38-4EF6514A8E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796498EF-500D-3646-BD81-27E84CE978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B5AC37C-388E-0548-98CC-340C473D5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643C153-F25A-E34D-B78D-019AA36CE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C78C665B-7F48-A74E-B93E-0E66012E4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3069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56D54C7-6C1E-E14B-B1CE-DBA64F7F3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4AD9B8E-198D-A448-8AAE-FA32B2DF0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F4C027A-6E79-884C-B886-2CCA8A5ECD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A34B236F-6533-7840-A3C3-1EB2FCD213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88B4EB3-889D-974A-944F-D887FBFC1F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2C017802-C1B1-5A4E-82C0-DD79B48CF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3F0AD6C6-743F-654D-BE97-6C3506021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A07B7701-2276-C643-BB2F-4DBB0BE183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9145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6050107-1A97-4F4B-BAB8-6510828189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CBA0BF0-2B78-D54F-81DE-4EC91DFC7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AF898CE-8848-B648-B519-8D82B0A09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4B8FB37A-8960-1B46-B503-9E2F25C55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292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CA4393D7-F3C1-4A46-B9CD-738F22C5E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5FE31555-B28D-4545-BB7B-09E0697C9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CDE6C3D1-439B-9E44-9A98-65533A21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9897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825B32-7D5E-B949-A4FA-7BE91EBCD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6B9D30D-F081-B143-B282-AEC5B10509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F41C27E0-E368-334E-898C-C2B1C4A628D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2E5CEA3-CB7B-F04C-ADF4-DE28E88EF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EEE0369-0884-A645-808C-151E39A91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70D81516-D7BE-9B4E-A9E3-CE63A8783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5188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BD11783-C515-614E-838A-E82EB9C5CA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C7DDB08A-32A7-9645-BA44-0ACDA01B1E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C0FD1EC-6849-D34F-86B8-09FCBADEED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67A30CFB-6895-6945-B724-493383834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4DC106D-BF85-B040-9367-B0203B8A8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7AEFF7A-5A8C-FB40-B1EE-DDEBEA3DE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8775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2327C860-6013-EC46-9657-15A587FE1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A5FD71B9-2A93-2844-8BFE-08F8C660C5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934F36C4-0A29-5945-A85D-F30BBCB37E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290F9-C90E-4642-9539-646727E27C32}" type="datetimeFigureOut">
              <a:rPr lang="en-GB" smtClean="0"/>
              <a:t>23/09/2019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115369E-4A04-D646-A080-4BBB455549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C5EBF73-C71F-E24B-AF29-013E6D9EA1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D5224-B6A8-2D4A-93EB-6F28C3B94122}" type="slidenum">
              <a:rPr lang="en-GB" smtClean="0"/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6116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5168E7B-6D42-4B3A-B7A1-17D4C49EC9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8200" y="0"/>
            <a:ext cx="10910292" cy="6858000"/>
          </a:xfrm>
          <a:prstGeom prst="rect">
            <a:avLst/>
          </a:prstGeom>
          <a:gradFill>
            <a:gsLst>
              <a:gs pos="0">
                <a:schemeClr val="accent1">
                  <a:lumMod val="90000"/>
                </a:schemeClr>
              </a:gs>
              <a:gs pos="25000">
                <a:schemeClr val="accent1">
                  <a:lumMod val="90000"/>
                </a:schemeClr>
              </a:gs>
              <a:gs pos="94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A030C2-9F23-4593-9F99-7B73C232A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15A45D4C-E342-F549-8950-10D14CA86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26432" y="1741337"/>
            <a:ext cx="6739136" cy="2387918"/>
          </a:xfrm>
        </p:spPr>
        <p:txBody>
          <a:bodyPr anchor="b">
            <a:normAutofit/>
          </a:bodyPr>
          <a:lstStyle/>
          <a:p>
            <a:r>
              <a:rPr lang="en-GB" sz="6600" dirty="0" err="1">
                <a:solidFill>
                  <a:srgbClr val="FFFFFF"/>
                </a:solidFill>
              </a:rPr>
              <a:t>Apparato</a:t>
            </a:r>
            <a:br>
              <a:rPr lang="en-GB" sz="6600" dirty="0">
                <a:solidFill>
                  <a:srgbClr val="FFFFFF"/>
                </a:solidFill>
              </a:rPr>
            </a:br>
            <a:r>
              <a:rPr lang="en-GB" sz="6600" dirty="0">
                <a:solidFill>
                  <a:srgbClr val="FFFFFF"/>
                </a:solidFill>
              </a:rPr>
              <a:t>Gastro-</a:t>
            </a:r>
            <a:r>
              <a:rPr lang="en-GB" sz="6600" dirty="0" err="1">
                <a:solidFill>
                  <a:srgbClr val="FFFFFF"/>
                </a:solidFill>
              </a:rPr>
              <a:t>intestinale</a:t>
            </a:r>
            <a:endParaRPr lang="en-GB" sz="6600" dirty="0">
              <a:solidFill>
                <a:srgbClr val="FFFFFF"/>
              </a:solidFill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96144DBC-E0F4-EA42-B20A-258876D875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29559" y="4200522"/>
            <a:ext cx="6740685" cy="682079"/>
          </a:xfrm>
        </p:spPr>
        <p:txBody>
          <a:bodyPr>
            <a:normAutofit/>
          </a:bodyPr>
          <a:lstStyle/>
          <a:p>
            <a:r>
              <a:rPr lang="en-GB" dirty="0" err="1">
                <a:solidFill>
                  <a:srgbClr val="FFFFFF"/>
                </a:solidFill>
              </a:rPr>
              <a:t>Valutazioni</a:t>
            </a:r>
            <a:r>
              <a:rPr lang="en-GB" dirty="0">
                <a:solidFill>
                  <a:srgbClr val="FFFFFF"/>
                </a:solidFill>
              </a:rPr>
              <a:t> </a:t>
            </a:r>
            <a:r>
              <a:rPr lang="en-GB" dirty="0" err="1">
                <a:solidFill>
                  <a:srgbClr val="FFFFFF"/>
                </a:solidFill>
              </a:rPr>
              <a:t>Cliniche-laboratoristiche</a:t>
            </a:r>
            <a:endParaRPr lang="en-GB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24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471F05E4-31CB-6C4E-8BA8-421AB61CCB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0053" y="218364"/>
            <a:ext cx="11230947" cy="2596467"/>
          </a:xfrm>
          <a:prstGeom prst="rect">
            <a:avLst/>
          </a:prstGeom>
        </p:spPr>
      </p:pic>
      <p:pic>
        <p:nvPicPr>
          <p:cNvPr id="5" name="Immagine 4">
            <a:extLst>
              <a:ext uri="{FF2B5EF4-FFF2-40B4-BE49-F238E27FC236}">
                <a16:creationId xmlns:a16="http://schemas.microsoft.com/office/drawing/2014/main" id="{667EDF36-476E-EB47-922D-3D7F889BBE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980993"/>
            <a:ext cx="11430000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4196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>
            <a:extLst>
              <a:ext uri="{FF2B5EF4-FFF2-40B4-BE49-F238E27FC236}">
                <a16:creationId xmlns:a16="http://schemas.microsoft.com/office/drawing/2014/main" id="{20019A23-2135-8846-B3D9-A85998175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700" y="242531"/>
            <a:ext cx="11404600" cy="2933700"/>
          </a:xfrm>
          <a:prstGeom prst="rect">
            <a:avLst/>
          </a:prstGeom>
        </p:spPr>
      </p:pic>
      <p:pic>
        <p:nvPicPr>
          <p:cNvPr id="6" name="Immagine 5">
            <a:extLst>
              <a:ext uri="{FF2B5EF4-FFF2-40B4-BE49-F238E27FC236}">
                <a16:creationId xmlns:a16="http://schemas.microsoft.com/office/drawing/2014/main" id="{40567A7C-6052-F94F-81CD-E8C381B0D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3429000"/>
            <a:ext cx="11684000" cy="280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36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B2D6AB3-9A48-4E43-8D1E-2938941DB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Segni Clinici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7996670-9198-5647-A0ED-243D6C70B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505585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it-IT" dirty="0"/>
              <a:t>Comuni: diarrea, vomito, perdita di peso…</a:t>
            </a:r>
          </a:p>
          <a:p>
            <a:pPr marL="0" indent="0">
              <a:buNone/>
            </a:pPr>
            <a:r>
              <a:rPr lang="it-IT" dirty="0"/>
              <a:t>…dolorabilità, letargia-depressione del sensorio, disoressia, disfagia</a:t>
            </a:r>
          </a:p>
          <a:p>
            <a:pPr marL="0" indent="0">
              <a:buNone/>
            </a:pPr>
            <a:endParaRPr lang="it-IT" dirty="0"/>
          </a:p>
          <a:p>
            <a:r>
              <a:rPr lang="it-IT" dirty="0"/>
              <a:t>Sfida diagnostica: </a:t>
            </a:r>
            <a:r>
              <a:rPr lang="it-IT" sz="3200" dirty="0">
                <a:highlight>
                  <a:srgbClr val="FFFF00"/>
                </a:highlight>
              </a:rPr>
              <a:t>diagnosi differenziale</a:t>
            </a:r>
            <a:r>
              <a:rPr lang="it-IT" dirty="0"/>
              <a:t>.</a:t>
            </a:r>
          </a:p>
          <a:p>
            <a:r>
              <a:rPr lang="it-IT" dirty="0"/>
              <a:t>Malattie che possono portare secondariamente a sintomi GI (</a:t>
            </a:r>
            <a:r>
              <a:rPr lang="it-IT" dirty="0" err="1"/>
              <a:t>extraintestinali</a:t>
            </a:r>
            <a:r>
              <a:rPr lang="it-IT" dirty="0"/>
              <a:t>)</a:t>
            </a:r>
          </a:p>
          <a:p>
            <a:r>
              <a:rPr lang="it-IT" dirty="0"/>
              <a:t>Malattie GI «COMUNI» … «RARE» (POSSIBILITA’)</a:t>
            </a:r>
          </a:p>
          <a:p>
            <a:r>
              <a:rPr lang="it-IT" dirty="0"/>
              <a:t>Piano diagnostico: da semplice, non-invasivo a complesso, costoso ed invasivo</a:t>
            </a:r>
          </a:p>
          <a:p>
            <a:r>
              <a:rPr lang="it-IT" dirty="0"/>
              <a:t>Risposta alla terapia dietetica, Esami di laboratorio, esami cito ed istopatologici</a:t>
            </a:r>
          </a:p>
        </p:txBody>
      </p:sp>
    </p:spTree>
    <p:extLst>
      <p:ext uri="{BB962C8B-B14F-4D97-AF65-F5344CB8AC3E}">
        <p14:creationId xmlns:p14="http://schemas.microsoft.com/office/powerpoint/2010/main" val="3101999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EDF58D1-44BF-E041-894D-268478800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Valutazione laboratoristica per specifiche eziologie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E03020D-AD91-CF4D-A5CA-E393A54413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MIASTENIA GRAVIS</a:t>
            </a:r>
          </a:p>
          <a:p>
            <a:r>
              <a:rPr lang="it-IT" dirty="0"/>
              <a:t>Segni GI: rigurgito, vomito</a:t>
            </a:r>
          </a:p>
          <a:p>
            <a:r>
              <a:rPr lang="it-IT" dirty="0"/>
              <a:t>Segni extra GI: tosse, respiro affannato</a:t>
            </a:r>
          </a:p>
          <a:p>
            <a:r>
              <a:rPr lang="it-IT" dirty="0"/>
              <a:t>Segni sistemici: aumento della frequenza del respiro, della frequenza del polso, della temperatura corporea</a:t>
            </a:r>
          </a:p>
          <a:p>
            <a:r>
              <a:rPr lang="it-IT" dirty="0"/>
              <a:t>Diagnosi</a:t>
            </a:r>
            <a:r>
              <a:rPr lang="it-IT" dirty="0">
                <a:sym typeface="Wingdings" pitchFamily="2" charset="2"/>
              </a:rPr>
              <a:t> dimostrazione di anticorpi diretti ai recettori per l’acetilcolina (</a:t>
            </a:r>
            <a:r>
              <a:rPr lang="it-IT" dirty="0" err="1">
                <a:sym typeface="Wingdings" pitchFamily="2" charset="2"/>
              </a:rPr>
              <a:t>piridostigmina</a:t>
            </a:r>
            <a:r>
              <a:rPr lang="it-IT" dirty="0">
                <a:sym typeface="Wingdings" pitchFamily="2" charset="2"/>
              </a:rPr>
              <a:t>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16901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AC1EEDB-A99F-5B4B-9A8E-B1C011F0E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Enteropatogeni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1BE3DCF-40D3-4341-8F37-F3EA20DF86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Helicobacter</a:t>
            </a:r>
            <a:r>
              <a:rPr lang="it-IT" dirty="0"/>
              <a:t> –</a:t>
            </a:r>
            <a:r>
              <a:rPr lang="it-IT" dirty="0" err="1"/>
              <a:t>like</a:t>
            </a:r>
            <a:r>
              <a:rPr lang="it-IT" dirty="0"/>
              <a:t> </a:t>
            </a:r>
            <a:r>
              <a:rPr lang="it-IT" dirty="0" err="1"/>
              <a:t>organisms</a:t>
            </a:r>
            <a:endParaRPr lang="it-IT" dirty="0"/>
          </a:p>
          <a:p>
            <a:r>
              <a:rPr lang="it-IT" dirty="0"/>
              <a:t>Diagnosi con specifiche colorazioni (</a:t>
            </a:r>
            <a:r>
              <a:rPr lang="it-IT" dirty="0" err="1"/>
              <a:t>Wartin</a:t>
            </a:r>
            <a:r>
              <a:rPr lang="it-IT" dirty="0"/>
              <a:t>- </a:t>
            </a:r>
            <a:r>
              <a:rPr lang="it-IT" dirty="0" err="1"/>
              <a:t>Starry</a:t>
            </a:r>
            <a:r>
              <a:rPr lang="it-IT" dirty="0"/>
              <a:t>) </a:t>
            </a:r>
          </a:p>
          <a:p>
            <a:r>
              <a:rPr lang="it-IT" dirty="0"/>
              <a:t>PCR</a:t>
            </a:r>
          </a:p>
          <a:p>
            <a:r>
              <a:rPr lang="it-IT" dirty="0"/>
              <a:t>FISH (</a:t>
            </a:r>
            <a:r>
              <a:rPr lang="it-IT" dirty="0" err="1"/>
              <a:t>Fluorescence</a:t>
            </a:r>
            <a:r>
              <a:rPr lang="it-IT" dirty="0"/>
              <a:t> in situ </a:t>
            </a:r>
            <a:r>
              <a:rPr lang="it-IT" dirty="0" err="1"/>
              <a:t>Hybridization</a:t>
            </a:r>
            <a:r>
              <a:rPr lang="it-IT" dirty="0"/>
              <a:t>)</a:t>
            </a:r>
          </a:p>
          <a:p>
            <a:r>
              <a:rPr lang="it-IT" dirty="0"/>
              <a:t>Endoscopia- biopsia:  test dell’ureasi, C-urea </a:t>
            </a:r>
            <a:r>
              <a:rPr lang="it-IT" dirty="0" err="1"/>
              <a:t>blood</a:t>
            </a:r>
            <a:r>
              <a:rPr lang="it-IT" dirty="0"/>
              <a:t> or urine test (uomo)</a:t>
            </a:r>
          </a:p>
        </p:txBody>
      </p:sp>
    </p:spTree>
    <p:extLst>
      <p:ext uri="{BB962C8B-B14F-4D97-AF65-F5344CB8AC3E}">
        <p14:creationId xmlns:p14="http://schemas.microsoft.com/office/powerpoint/2010/main" val="378017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499099-43FB-144D-9DEF-4F62A8892C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enteropatogeni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3500111-C431-5441-BB03-A261B8EFFE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i="1" dirty="0" err="1"/>
              <a:t>Parvovirus</a:t>
            </a:r>
            <a:endParaRPr lang="it-IT" i="1" dirty="0"/>
          </a:p>
          <a:p>
            <a:r>
              <a:rPr lang="it-IT" i="1" dirty="0"/>
              <a:t>Salmonella </a:t>
            </a:r>
            <a:r>
              <a:rPr lang="it-IT" i="1" dirty="0" err="1"/>
              <a:t>sp</a:t>
            </a:r>
            <a:endParaRPr lang="it-IT" i="1" dirty="0"/>
          </a:p>
          <a:p>
            <a:r>
              <a:rPr lang="it-IT" i="1" dirty="0" err="1"/>
              <a:t>Campylobacter</a:t>
            </a:r>
            <a:r>
              <a:rPr lang="it-IT" i="1" dirty="0"/>
              <a:t> </a:t>
            </a:r>
            <a:r>
              <a:rPr lang="it-IT" i="1" dirty="0" err="1"/>
              <a:t>sp</a:t>
            </a:r>
            <a:endParaRPr lang="it-IT" i="1" dirty="0"/>
          </a:p>
          <a:p>
            <a:r>
              <a:rPr lang="it-IT" i="1" dirty="0" err="1"/>
              <a:t>Clostridium</a:t>
            </a:r>
            <a:r>
              <a:rPr lang="it-IT" i="1" dirty="0"/>
              <a:t> difficile e </a:t>
            </a:r>
            <a:r>
              <a:rPr lang="it-IT" i="1" dirty="0" err="1"/>
              <a:t>perfrigens</a:t>
            </a:r>
            <a:endParaRPr lang="it-IT" i="1" dirty="0"/>
          </a:p>
          <a:p>
            <a:r>
              <a:rPr lang="it-IT" i="1" dirty="0" err="1"/>
              <a:t>E.Coli</a:t>
            </a:r>
            <a:r>
              <a:rPr lang="it-IT" i="1" dirty="0"/>
              <a:t> </a:t>
            </a:r>
            <a:r>
              <a:rPr lang="it-IT" i="1" dirty="0" err="1"/>
              <a:t>enteroinvasivo</a:t>
            </a:r>
            <a:r>
              <a:rPr lang="it-IT" i="1" dirty="0"/>
              <a:t> (FISH)</a:t>
            </a:r>
          </a:p>
        </p:txBody>
      </p:sp>
    </p:spTree>
    <p:extLst>
      <p:ext uri="{BB962C8B-B14F-4D97-AF65-F5344CB8AC3E}">
        <p14:creationId xmlns:p14="http://schemas.microsoft.com/office/powerpoint/2010/main" val="291584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61D88C8-96B0-F842-A62F-076A6C46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endoparassiti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B58653B7-6761-2946-B84D-083CD198C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997835"/>
          </a:xfrm>
        </p:spPr>
        <p:txBody>
          <a:bodyPr/>
          <a:lstStyle/>
          <a:p>
            <a:r>
              <a:rPr lang="it-IT" dirty="0"/>
              <a:t>Striscio fecale</a:t>
            </a:r>
          </a:p>
          <a:p>
            <a:r>
              <a:rPr lang="it-IT" dirty="0"/>
              <a:t>Flottazione</a:t>
            </a:r>
          </a:p>
          <a:p>
            <a:r>
              <a:rPr lang="it-IT" dirty="0"/>
              <a:t>Immunofluorescenza (</a:t>
            </a:r>
            <a:r>
              <a:rPr lang="it-IT" i="1" dirty="0"/>
              <a:t>Giardia, </a:t>
            </a:r>
            <a:r>
              <a:rPr lang="it-IT" i="1" dirty="0" err="1"/>
              <a:t>Cryptosporidium</a:t>
            </a:r>
            <a:r>
              <a:rPr lang="it-IT" dirty="0"/>
              <a:t>)</a:t>
            </a:r>
          </a:p>
          <a:p>
            <a:r>
              <a:rPr lang="it-IT" dirty="0"/>
              <a:t>ELISA (</a:t>
            </a:r>
            <a:r>
              <a:rPr lang="it-IT" i="1" dirty="0"/>
              <a:t>Giardia Lamblia</a:t>
            </a:r>
            <a:r>
              <a:rPr lang="it-IT" dirty="0"/>
              <a:t>)</a:t>
            </a:r>
          </a:p>
          <a:p>
            <a:r>
              <a:rPr lang="it-IT" dirty="0"/>
              <a:t>PCR (</a:t>
            </a:r>
            <a:r>
              <a:rPr lang="it-IT" i="1" dirty="0" err="1"/>
              <a:t>Tritrichomonas</a:t>
            </a:r>
            <a:r>
              <a:rPr lang="it-IT" i="1" dirty="0"/>
              <a:t> </a:t>
            </a:r>
            <a:r>
              <a:rPr lang="it-IT" i="1" dirty="0" err="1"/>
              <a:t>foetus</a:t>
            </a:r>
            <a:r>
              <a:rPr lang="it-IT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570020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B78324-E2AF-0F44-8F3F-D578272ED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Test funzionali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6E23D51-096A-544C-B7DE-32F42AAB7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err="1"/>
              <a:t>Folati</a:t>
            </a:r>
            <a:r>
              <a:rPr lang="it-IT" dirty="0"/>
              <a:t> sierici</a:t>
            </a:r>
          </a:p>
          <a:p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EC44A95-E8DF-6348-B8C4-9EA3776871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5552" y="434340"/>
            <a:ext cx="8006448" cy="5989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531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D3B78324-E2AF-0F44-8F3F-D578272ED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Test funzionali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6E23D51-096A-544C-B7DE-32F42AAB72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476500" cy="791845"/>
          </a:xfrm>
        </p:spPr>
        <p:txBody>
          <a:bodyPr/>
          <a:lstStyle/>
          <a:p>
            <a:r>
              <a:rPr lang="it-IT" dirty="0" err="1"/>
              <a:t>Cobalamina</a:t>
            </a:r>
            <a:endParaRPr lang="it-IT" dirty="0"/>
          </a:p>
          <a:p>
            <a:endParaRPr lang="it-IT" dirty="0"/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63D3833E-3DF0-D14A-A76B-4F5D29D73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1931" y="365125"/>
            <a:ext cx="8020374" cy="6514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607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D291F97-D894-9840-A89B-A1BFCC9DB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756" y="2216785"/>
            <a:ext cx="4476750" cy="1325563"/>
          </a:xfrm>
        </p:spPr>
        <p:txBody>
          <a:bodyPr>
            <a:normAutofit/>
          </a:bodyPr>
          <a:lstStyle/>
          <a:p>
            <a:r>
              <a:rPr lang="it-IT" sz="2400" dirty="0" err="1"/>
              <a:t>Fecal</a:t>
            </a:r>
            <a:r>
              <a:rPr lang="it-IT" sz="2400" dirty="0"/>
              <a:t> alpha-1-Proteinase</a:t>
            </a:r>
          </a:p>
        </p:txBody>
      </p:sp>
      <p:pic>
        <p:nvPicPr>
          <p:cNvPr id="4" name="Segnaposto contenuto 3">
            <a:extLst>
              <a:ext uri="{FF2B5EF4-FFF2-40B4-BE49-F238E27FC236}">
                <a16:creationId xmlns:a16="http://schemas.microsoft.com/office/drawing/2014/main" id="{96B4EB6E-C1AD-5B43-A1A4-F0FA7B2B6B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159" t="8484" r="7216"/>
          <a:stretch/>
        </p:blipFill>
        <p:spPr>
          <a:xfrm>
            <a:off x="4135272" y="0"/>
            <a:ext cx="7743575" cy="6645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2275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zione standard1" id="{DC02163E-2264-0E42-A926-F7D31DD554B2}" vid="{1130FD9C-463E-B940-A378-682A4DB0151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 di Office</Template>
  <TotalTime>78</TotalTime>
  <Words>212</Words>
  <Application>Microsoft Macintosh PowerPoint</Application>
  <PresentationFormat>Widescreen</PresentationFormat>
  <Paragraphs>40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di Office</vt:lpstr>
      <vt:lpstr>Apparato Gastro-intestinale</vt:lpstr>
      <vt:lpstr>Segni Clinici</vt:lpstr>
      <vt:lpstr>Valutazione laboratoristica per specifiche eziologie</vt:lpstr>
      <vt:lpstr>Enteropatogeni</vt:lpstr>
      <vt:lpstr>enteropatogeni</vt:lpstr>
      <vt:lpstr>endoparassiti</vt:lpstr>
      <vt:lpstr>Test funzionali</vt:lpstr>
      <vt:lpstr>Test funzionali</vt:lpstr>
      <vt:lpstr>Fecal alpha-1-Proteinase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Apparato Gastro-intestinale</dc:title>
  <dc:creator>Giovanni  ASTE</dc:creator>
  <cp:lastModifiedBy>Giovanni  ASTE</cp:lastModifiedBy>
  <cp:revision>5</cp:revision>
  <dcterms:created xsi:type="dcterms:W3CDTF">2019-09-23T12:29:51Z</dcterms:created>
  <dcterms:modified xsi:type="dcterms:W3CDTF">2019-09-23T13:48:24Z</dcterms:modified>
</cp:coreProperties>
</file>