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7" r:id="rId2"/>
    <p:sldId id="259" r:id="rId3"/>
    <p:sldId id="260" r:id="rId4"/>
    <p:sldId id="277" r:id="rId5"/>
    <p:sldId id="278" r:id="rId6"/>
    <p:sldId id="280" r:id="rId7"/>
    <p:sldId id="279" r:id="rId8"/>
    <p:sldId id="281" r:id="rId9"/>
    <p:sldId id="282" r:id="rId10"/>
    <p:sldId id="284" r:id="rId11"/>
    <p:sldId id="283" r:id="rId12"/>
    <p:sldId id="285" r:id="rId13"/>
    <p:sldId id="286" r:id="rId14"/>
    <p:sldId id="287" r:id="rId15"/>
    <p:sldId id="289" r:id="rId16"/>
    <p:sldId id="288" r:id="rId17"/>
    <p:sldId id="438" r:id="rId18"/>
    <p:sldId id="439" r:id="rId19"/>
    <p:sldId id="440" r:id="rId20"/>
    <p:sldId id="290" r:id="rId21"/>
    <p:sldId id="291" r:id="rId22"/>
    <p:sldId id="292" r:id="rId23"/>
    <p:sldId id="293" r:id="rId24"/>
    <p:sldId id="262" r:id="rId25"/>
    <p:sldId id="441" r:id="rId26"/>
    <p:sldId id="295" r:id="rId27"/>
    <p:sldId id="296" r:id="rId28"/>
    <p:sldId id="263" r:id="rId29"/>
    <p:sldId id="297" r:id="rId30"/>
    <p:sldId id="264" r:id="rId31"/>
    <p:sldId id="298" r:id="rId32"/>
    <p:sldId id="299" r:id="rId33"/>
    <p:sldId id="335" r:id="rId34"/>
    <p:sldId id="442" r:id="rId35"/>
    <p:sldId id="258" r:id="rId36"/>
    <p:sldId id="443" r:id="rId37"/>
    <p:sldId id="444" r:id="rId38"/>
    <p:sldId id="261" r:id="rId39"/>
    <p:sldId id="445" r:id="rId40"/>
    <p:sldId id="446" r:id="rId41"/>
    <p:sldId id="447" r:id="rId42"/>
    <p:sldId id="265" r:id="rId43"/>
    <p:sldId id="266" r:id="rId44"/>
    <p:sldId id="267" r:id="rId45"/>
    <p:sldId id="268" r:id="rId46"/>
    <p:sldId id="269" r:id="rId47"/>
    <p:sldId id="270" r:id="rId48"/>
    <p:sldId id="271" r:id="rId49"/>
    <p:sldId id="273" r:id="rId50"/>
    <p:sldId id="274"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10"/>
    <p:restoredTop sz="94646"/>
  </p:normalViewPr>
  <p:slideViewPr>
    <p:cSldViewPr snapToGrid="0">
      <p:cViewPr varScale="1">
        <p:scale>
          <a:sx n="98" d="100"/>
          <a:sy n="98" d="100"/>
        </p:scale>
        <p:origin x="776"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70C0"/>
                </a:solidFill>
                <a:effectLst/>
                <a:highlight>
                  <a:srgbClr val="FFFFFF"/>
                </a:highlight>
                <a:latin typeface="+mn-lt"/>
              </a:rPr>
              <a:t>Diritto dell’Integrazione europea</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6</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a:xfrm>
            <a:off x="838200" y="365126"/>
            <a:ext cx="10515600" cy="975160"/>
          </a:xfrm>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a:xfrm>
            <a:off x="438411" y="1340287"/>
            <a:ext cx="10915389" cy="5398716"/>
          </a:xfrm>
        </p:spPr>
        <p:txBody>
          <a:bodyPr>
            <a:normAutofit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sostenuto che:</a:t>
            </a:r>
          </a:p>
          <a:p>
            <a:pPr lvl="1"/>
            <a:r>
              <a:rPr lang="it-IT" dirty="0"/>
              <a:t>Inoltre, l’applicazione delle leggi nazionali (ossia dello Stato membro dove è distaccato) è subordinata alle condizioni che i lavoratori interessati non godano di una protezione equivalente in forza degli obblighi cui il loro datore di lavoro è già soggetto nello Stato membro della sua sede principale.</a:t>
            </a:r>
          </a:p>
          <a:p>
            <a:pPr lvl="1"/>
            <a:r>
              <a:rPr lang="it-IT" dirty="0"/>
              <a:t>In sintesi, la Corte di giustizia ha affermato che le norme lussemburghesi relative alle 4 materie descritte in precedenza non sono applicabili alle imprese che distaccano i lavoratori di altri Stati membri.</a:t>
            </a:r>
          </a:p>
          <a:p>
            <a:pPr lvl="1"/>
            <a:r>
              <a:rPr lang="it-IT" dirty="0"/>
              <a:t>In più, Invocare in modo generico obiettivi di protezione del potere di acquisto dei lavoratori e di pace sociale, non costituisce per la Corte una valida dimostrazione dell’esistenza di gravi ragioni inerenti all’ordine pubblico tali da giustificare l’imposizione di obblighi supplementari alle imprese prestatrici di servizi che distaccano lavoratori.</a:t>
            </a:r>
          </a:p>
        </p:txBody>
      </p:sp>
    </p:spTree>
    <p:extLst>
      <p:ext uri="{BB962C8B-B14F-4D97-AF65-F5344CB8AC3E}">
        <p14:creationId xmlns:p14="http://schemas.microsoft.com/office/powerpoint/2010/main" val="156303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a:t>
            </a:r>
          </a:p>
          <a:p>
            <a:pPr lvl="1"/>
            <a:r>
              <a:rPr lang="it-IT" dirty="0"/>
              <a:t>Se la durata effettiva del distacco supera i dodici mesi, lo Stato membro di accoglienza sarà tenuto ad applicare, e a far applicare alle imprese che distaccano lavoratori su suo territorio, non soltanto le proprie norme  di diritto di lavoro, legislative o di contrattazione collettiva, disciplinanti le 9 materie contenute nell’art. 3, par. 1, della dir. 96/71/CE, ma anche le normative legislative e o contrattuali vigenti in tutte le altre materie attinenti il rapporto di lavoro.</a:t>
            </a:r>
          </a:p>
          <a:p>
            <a:pPr lvl="1"/>
            <a:r>
              <a:rPr lang="it-IT" dirty="0"/>
              <a:t>Eccezioni alla regola dei 12 mesi: a) procedure, formalità e condizioni per la conclusione e la cessazione del contratto di lavoro, comprese le clausole di non concorrenza; b) regimi pensionistici integrativi di categoria. </a:t>
            </a:r>
          </a:p>
          <a:p>
            <a:endParaRPr lang="it-IT" dirty="0"/>
          </a:p>
        </p:txBody>
      </p:sp>
    </p:spTree>
    <p:extLst>
      <p:ext uri="{BB962C8B-B14F-4D97-AF65-F5344CB8AC3E}">
        <p14:creationId xmlns:p14="http://schemas.microsoft.com/office/powerpoint/2010/main" val="14778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 e prevenzioni di abuso della rapida successione di distacchi di lavoratori:</a:t>
            </a:r>
          </a:p>
          <a:p>
            <a:r>
              <a:rPr lang="it-IT" sz="2400" dirty="0">
                <a:effectLst/>
                <a:latin typeface="EUAlbertina"/>
              </a:rPr>
              <a:t>Se un’impresa di cui all’articolo 1, paragrafo 1, sostituisce un lavoratore distaccato con un altro lavoratore distac</a:t>
            </a:r>
            <a:r>
              <a:rPr lang="it-IT" sz="2400" dirty="0">
                <a:effectLst/>
                <a:latin typeface="EUAlbertina-Regu-Identity-H"/>
              </a:rPr>
              <a:t>­</a:t>
            </a:r>
            <a:r>
              <a:rPr lang="it-IT" sz="2400" dirty="0">
                <a:effectLst/>
                <a:latin typeface="EUAlbertina"/>
              </a:rPr>
              <a:t>cato che espleta le stesse mansioni nello stesso luogo, la durata del distacco ai fini del presente paragrafo corrisponde alla durata complessiva dei periodi di distacco dei singoli lavoratori distaccati interessati. </a:t>
            </a:r>
            <a:endParaRPr lang="it-IT" sz="3600" dirty="0"/>
          </a:p>
          <a:p>
            <a:r>
              <a:rPr lang="it-IT" sz="2400" dirty="0">
                <a:effectLst/>
                <a:latin typeface="EUAlbertina"/>
              </a:rPr>
              <a:t>Possibile proroga della regola dei 12 mesi: qualora il prestatore di servizi presenti una notifica motivata, lo Stato membro in cui è prestato il servizio estende il periodo di cui al primo comma a 18 mesi. </a:t>
            </a:r>
            <a:endParaRPr lang="it-IT" sz="3600" dirty="0"/>
          </a:p>
          <a:p>
            <a:endParaRPr lang="it-IT" dirty="0"/>
          </a:p>
        </p:txBody>
      </p:sp>
    </p:spTree>
    <p:extLst>
      <p:ext uri="{BB962C8B-B14F-4D97-AF65-F5344CB8AC3E}">
        <p14:creationId xmlns:p14="http://schemas.microsoft.com/office/powerpoint/2010/main" val="2996673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r>
              <a:rPr lang="it-IT" dirty="0"/>
              <a:t>Retribuzione da intendersi come il livello di salario effettivamente applicato in un dato settore di attività economica dai datori dello Stato di esecuzione della prestazione di servizi.</a:t>
            </a:r>
          </a:p>
          <a:p>
            <a:pPr lvl="1" algn="just"/>
            <a:r>
              <a:rPr lang="it-IT" dirty="0"/>
              <a:t>In più, il concetto di retribuzione è determinato dalla normativa e/o dalle prassi nazionali dello Stato membro nel cui territorio il lavoratore è distaccato e con esso si intendono tutti gli elementi costitutivi della retribuzione resi obbligatori da disposizioni legislative, regolamentari o amministrative nazionali, da contratti collettivi o da arbitrati che sono stati dichiarati di applicazione generale nello Stato membro in questione o altrimenti applicabili a norma del paragrafo 8. </a:t>
            </a:r>
          </a:p>
          <a:p>
            <a:endParaRPr lang="it-IT" dirty="0"/>
          </a:p>
        </p:txBody>
      </p:sp>
    </p:spTree>
    <p:extLst>
      <p:ext uri="{BB962C8B-B14F-4D97-AF65-F5344CB8AC3E}">
        <p14:creationId xmlns:p14="http://schemas.microsoft.com/office/powerpoint/2010/main" val="3583502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effectLst/>
                <a:latin typeface="EUAlbertina"/>
              </a:rPr>
              <a:t>Le </a:t>
            </a:r>
            <a:r>
              <a:rPr lang="it-IT" sz="2600" b="1" dirty="0">
                <a:solidFill>
                  <a:srgbClr val="00B0F0"/>
                </a:solidFill>
                <a:effectLst/>
                <a:latin typeface="EUAlbertina"/>
              </a:rPr>
              <a:t>indennità </a:t>
            </a:r>
            <a:r>
              <a:rPr lang="it-IT" sz="2600" dirty="0">
                <a:effectLst/>
                <a:latin typeface="EUAlbertina"/>
              </a:rPr>
              <a:t>specifiche per il distacco sono considerate parte della retribuzione, purché non siano versate a titolo di rimborso delle spese effettivamente sostenute a causa del distacco, come le spese di viaggio, vitto e alloggio.</a:t>
            </a:r>
          </a:p>
          <a:p>
            <a:pPr lvl="1" algn="just"/>
            <a:r>
              <a:rPr lang="it-IT" sz="2600" dirty="0">
                <a:latin typeface="EUAlbertina"/>
              </a:rPr>
              <a:t>I</a:t>
            </a:r>
            <a:r>
              <a:rPr lang="it-IT" sz="2600" dirty="0">
                <a:effectLst/>
                <a:latin typeface="EUAlbertina"/>
              </a:rPr>
              <a:t>l datore di lavoro provvede a rimborsare tali spese al lavoratore distaccato, in conformità della normativa e/o delle prassi nazionali applicabili al rapporto di lavoro. </a:t>
            </a:r>
            <a:endParaRPr lang="it-IT" sz="3900" dirty="0"/>
          </a:p>
          <a:p>
            <a:endParaRPr lang="it-IT" dirty="0"/>
          </a:p>
        </p:txBody>
      </p:sp>
    </p:spTree>
    <p:extLst>
      <p:ext uri="{BB962C8B-B14F-4D97-AF65-F5344CB8AC3E}">
        <p14:creationId xmlns:p14="http://schemas.microsoft.com/office/powerpoint/2010/main" val="1458163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latin typeface="EUAlbertina"/>
              </a:rPr>
              <a:t>L</a:t>
            </a:r>
            <a:r>
              <a:rPr lang="it-IT" sz="2600" dirty="0">
                <a:effectLst/>
                <a:latin typeface="EUAlbertina"/>
              </a:rPr>
              <a:t>’</a:t>
            </a:r>
            <a:r>
              <a:rPr lang="it-IT" sz="2600" b="1" dirty="0">
                <a:solidFill>
                  <a:srgbClr val="00B0F0"/>
                </a:solidFill>
                <a:effectLst/>
                <a:latin typeface="EUAlbertina"/>
              </a:rPr>
              <a:t>intera indennità </a:t>
            </a:r>
            <a:r>
              <a:rPr lang="it-IT" sz="2600" dirty="0">
                <a:effectLst/>
                <a:latin typeface="EUAlbertina"/>
              </a:rPr>
              <a:t>è considerata versata a titolo di rimborso delle spese nel momento in cui le condizioni di lavoro e di occupazione applicabili al rapporto di lavoro non determinino </a:t>
            </a:r>
          </a:p>
          <a:p>
            <a:pPr lvl="1" algn="just"/>
            <a:r>
              <a:rPr lang="it-IT" sz="2600" dirty="0">
                <a:effectLst/>
                <a:latin typeface="EUAlbertina"/>
              </a:rPr>
              <a:t>se elementi dell’indennità specifica per il distacco sono versati a titolo di rimborso delle spese effettivamente sostenute a causa del distacco </a:t>
            </a:r>
          </a:p>
          <a:p>
            <a:pPr lvl="1" algn="just"/>
            <a:r>
              <a:rPr lang="it-IT" sz="2600" dirty="0">
                <a:effectLst/>
                <a:latin typeface="EUAlbertina"/>
              </a:rPr>
              <a:t>o se fanno parte della retribuzione e, nel caso, quali siano detti elementi.</a:t>
            </a:r>
            <a:endParaRPr lang="it-IT" sz="3900" dirty="0"/>
          </a:p>
          <a:p>
            <a:pPr marL="0" indent="0">
              <a:buNone/>
            </a:pPr>
            <a:endParaRPr lang="it-IT" dirty="0"/>
          </a:p>
        </p:txBody>
      </p:sp>
    </p:spTree>
    <p:extLst>
      <p:ext uri="{BB962C8B-B14F-4D97-AF65-F5344CB8AC3E}">
        <p14:creationId xmlns:p14="http://schemas.microsoft.com/office/powerpoint/2010/main" val="3924963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FF0000"/>
                </a:solidFill>
              </a:rPr>
              <a:t>Applicazione dei contratti collettivi</a:t>
            </a:r>
            <a:r>
              <a:rPr lang="it-IT" dirty="0"/>
              <a:t>:</a:t>
            </a:r>
          </a:p>
          <a:p>
            <a:pPr lvl="1"/>
            <a:r>
              <a:rPr lang="it-IT" dirty="0"/>
              <a:t>Soppressione del campo di applicazione dei contratti collettivi di lavoro dello Stato di esecuzione della prestazione alle sole attività del settore delle costruzioni.</a:t>
            </a:r>
          </a:p>
          <a:p>
            <a:pPr lvl="1"/>
            <a:r>
              <a:rPr lang="it-IT" dirty="0"/>
              <a:t>Dal 30 luglio 2020, tutti i contratti collettivi di lavoro dello Stato di accoglienza in vigore in tutti i settori di attività economica sono ipso iure applicabili ai lavoratori distaccati da imprese situate in altri Stati membri sempre nelle nove materie enumerate dall’art. 3.1.</a:t>
            </a:r>
          </a:p>
          <a:p>
            <a:pPr lvl="1"/>
            <a:r>
              <a:rPr lang="it-IT" dirty="0"/>
              <a:t>Aggiunto: Gli Stati membri possono di accoglienza possono applicare ai lavoratori distaccati sul loro territorio i contratti collettivi conclusi dalle organizzazioni delle parti sociali più rappresentative sul piano nazionale e che sono applicati in tutto il territorio nazionale </a:t>
            </a:r>
          </a:p>
          <a:p>
            <a:endParaRPr lang="it-IT" dirty="0"/>
          </a:p>
          <a:p>
            <a:endParaRPr lang="it-IT" dirty="0"/>
          </a:p>
        </p:txBody>
      </p:sp>
    </p:spTree>
    <p:extLst>
      <p:ext uri="{BB962C8B-B14F-4D97-AF65-F5344CB8AC3E}">
        <p14:creationId xmlns:p14="http://schemas.microsoft.com/office/powerpoint/2010/main" val="400098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Parità di trattamento (Parte A) </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17</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Fonti UE del principio parità di trattamento</a:t>
            </a: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fontScale="92500"/>
          </a:bodyPr>
          <a:lstStyle/>
          <a:p>
            <a:endParaRPr lang="it-IT" dirty="0"/>
          </a:p>
          <a:p>
            <a:r>
              <a:rPr lang="it-IT" dirty="0"/>
              <a:t>Parità di trattamento uomo e donna: fonti primarie</a:t>
            </a:r>
          </a:p>
          <a:p>
            <a:pPr lvl="1"/>
            <a:r>
              <a:rPr lang="it-IT" dirty="0"/>
              <a:t>Principio fondamentale dell’ordinamento UE, avente efficacia diretta, in quanto espressione di una disposizione </a:t>
            </a:r>
            <a:r>
              <a:rPr lang="it-IT" b="1" i="1" dirty="0">
                <a:solidFill>
                  <a:srgbClr val="00B0F0"/>
                </a:solidFill>
              </a:rPr>
              <a:t>self-</a:t>
            </a:r>
            <a:r>
              <a:rPr lang="it-IT" b="1" i="1" dirty="0" err="1">
                <a:solidFill>
                  <a:srgbClr val="00B0F0"/>
                </a:solidFill>
              </a:rPr>
              <a:t>executing</a:t>
            </a:r>
            <a:r>
              <a:rPr lang="it-IT" dirty="0"/>
              <a:t>, non solo nei confronti degli Stati membri, ma anche die datori di lavoro (CGEU, C-43/75, </a:t>
            </a:r>
            <a:r>
              <a:rPr lang="it-IT" i="1" dirty="0" err="1"/>
              <a:t>Defrenne</a:t>
            </a:r>
            <a:r>
              <a:rPr lang="it-IT" dirty="0"/>
              <a:t>).</a:t>
            </a:r>
          </a:p>
          <a:p>
            <a:pPr lvl="1"/>
            <a:r>
              <a:rPr lang="it-IT" dirty="0"/>
              <a:t>Art. 8 TFUE eliminazione delle inuguaglianze e la promozione della parità tra i sessi</a:t>
            </a:r>
          </a:p>
          <a:p>
            <a:pPr lvl="1"/>
            <a:r>
              <a:rPr lang="it-IT" dirty="0"/>
              <a:t>Art. 19 TFUE contrasto delle discriminazioni basate sul sesso</a:t>
            </a:r>
          </a:p>
          <a:p>
            <a:pPr lvl="1"/>
            <a:r>
              <a:rPr lang="it-IT" dirty="0"/>
              <a:t>Art. 157 TFUE parità in materia di lavoro</a:t>
            </a:r>
          </a:p>
          <a:p>
            <a:pPr lvl="1"/>
            <a:r>
              <a:rPr lang="it-IT" dirty="0"/>
              <a:t>Art. 21 Carta dei diritti fondamentali, vietata qualsiasi discriminazione fondata sul sesso, razza…</a:t>
            </a:r>
          </a:p>
          <a:p>
            <a:pPr lvl="1"/>
            <a:r>
              <a:rPr lang="it-IT" dirty="0"/>
              <a:t>Art. 23 Carta dei diritti fondamentali, parità tra uomini e donne in tutti i campi, compresi l’occupazione, il lavoro e la retribuzione</a:t>
            </a:r>
          </a:p>
          <a:p>
            <a:pPr lvl="1"/>
            <a:endParaRPr lang="it-IT" dirty="0"/>
          </a:p>
        </p:txBody>
      </p:sp>
    </p:spTree>
    <p:extLst>
      <p:ext uri="{BB962C8B-B14F-4D97-AF65-F5344CB8AC3E}">
        <p14:creationId xmlns:p14="http://schemas.microsoft.com/office/powerpoint/2010/main" val="1191368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Fonti UE del principio parità di trattamento</a:t>
            </a: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00B0F0"/>
                </a:solidFill>
              </a:rPr>
              <a:t>Direttive specifiche</a:t>
            </a:r>
            <a:r>
              <a:rPr lang="it-IT" dirty="0"/>
              <a:t>:</a:t>
            </a:r>
          </a:p>
          <a:p>
            <a:pPr lvl="1"/>
            <a:r>
              <a:rPr lang="it-IT" dirty="0"/>
              <a:t>Dir. 75/117/CE, parità retributiva uomo-donna;</a:t>
            </a:r>
          </a:p>
          <a:p>
            <a:pPr lvl="1"/>
            <a:r>
              <a:rPr lang="it-IT" dirty="0"/>
              <a:t>Dir. 76/207/CE, parità tra generi nell’accesso all’occupazione, alla formazione professionale e nelle condizioni di lavoro</a:t>
            </a:r>
          </a:p>
          <a:p>
            <a:pPr lvl="1"/>
            <a:r>
              <a:rPr lang="it-IT" dirty="0"/>
              <a:t>Dir. 79/7/CE, parità di trattamento nell’ambito della sicurezza sociale</a:t>
            </a:r>
          </a:p>
          <a:p>
            <a:pPr lvl="1"/>
            <a:r>
              <a:rPr lang="it-IT" dirty="0"/>
              <a:t>Dir. 86/378/CE principio di parità esteso ai regimi professionali di sicurezza sociale</a:t>
            </a:r>
          </a:p>
          <a:p>
            <a:pPr lvl="1"/>
            <a:r>
              <a:rPr lang="it-IT" dirty="0"/>
              <a:t>Dir. 97/80/CE onere della prova della discriminazione per motivi di genere</a:t>
            </a:r>
          </a:p>
          <a:p>
            <a:pPr lvl="1"/>
            <a:r>
              <a:rPr lang="it-IT" dirty="0"/>
              <a:t>Dir. 2010/41/UE principio di parità esteso ai regimi di sicurezza sociale dei lavoratori autonomi</a:t>
            </a:r>
          </a:p>
          <a:p>
            <a:pPr lvl="1"/>
            <a:r>
              <a:rPr lang="it-IT" dirty="0"/>
              <a:t>Dir. 2019/1158/UE parità sui congedi parentali</a:t>
            </a:r>
          </a:p>
          <a:p>
            <a:endParaRPr lang="it-IT" dirty="0"/>
          </a:p>
        </p:txBody>
      </p:sp>
    </p:spTree>
    <p:extLst>
      <p:ext uri="{BB962C8B-B14F-4D97-AF65-F5344CB8AC3E}">
        <p14:creationId xmlns:p14="http://schemas.microsoft.com/office/powerpoint/2010/main" val="42003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16</a:t>
            </a:r>
          </a:p>
          <a:p>
            <a:r>
              <a:rPr lang="it-IT" dirty="0">
                <a:solidFill>
                  <a:srgbClr val="00B0F0"/>
                </a:solidFill>
              </a:rPr>
              <a:t>Lavoratori distaccati (Parte B)</a:t>
            </a:r>
          </a:p>
          <a:p>
            <a:pPr marL="0" indent="0">
              <a:buNone/>
            </a:pPr>
            <a:endParaRPr lang="it-IT" dirty="0"/>
          </a:p>
          <a:p>
            <a:r>
              <a:rPr lang="it-IT" dirty="0">
                <a:solidFill>
                  <a:srgbClr val="0070C0"/>
                </a:solidFill>
              </a:rPr>
              <a:t>Lezione 17</a:t>
            </a:r>
          </a:p>
          <a:p>
            <a:r>
              <a:rPr lang="it-IT" dirty="0">
                <a:solidFill>
                  <a:srgbClr val="00B0F0"/>
                </a:solidFill>
              </a:rPr>
              <a:t>Parità di trattamento (Parte A) </a:t>
            </a:r>
          </a:p>
          <a:p>
            <a:endParaRPr lang="it-IT" dirty="0"/>
          </a:p>
          <a:p>
            <a:r>
              <a:rPr lang="it-IT" dirty="0">
                <a:solidFill>
                  <a:srgbClr val="0070C0"/>
                </a:solidFill>
              </a:rPr>
              <a:t>Lezione 18</a:t>
            </a:r>
          </a:p>
          <a:p>
            <a:r>
              <a:rPr lang="it-IT" dirty="0">
                <a:solidFill>
                  <a:srgbClr val="00B0F0"/>
                </a:solidFill>
              </a:rPr>
              <a:t>Parità di trattamento (Parte B) </a:t>
            </a:r>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0E60C-BABB-2065-5C5F-73B69158682F}"/>
              </a:ext>
            </a:extLst>
          </p:cNvPr>
          <p:cNvSpPr>
            <a:spLocks noGrp="1"/>
          </p:cNvSpPr>
          <p:nvPr>
            <p:ph type="title"/>
          </p:nvPr>
        </p:nvSpPr>
        <p:spPr/>
        <p:txBody>
          <a:bodyPr/>
          <a:lstStyle/>
          <a:p>
            <a:r>
              <a:rPr lang="it-IT" b="1" dirty="0">
                <a:solidFill>
                  <a:srgbClr val="00B0F0"/>
                </a:solidFill>
              </a:rPr>
              <a:t>Divieto di discriminazione diretta </a:t>
            </a:r>
          </a:p>
        </p:txBody>
      </p:sp>
      <p:sp>
        <p:nvSpPr>
          <p:cNvPr id="3" name="Segnaposto contenuto 2">
            <a:extLst>
              <a:ext uri="{FF2B5EF4-FFF2-40B4-BE49-F238E27FC236}">
                <a16:creationId xmlns:a16="http://schemas.microsoft.com/office/drawing/2014/main" id="{D81699E8-32C0-7D81-0032-BE32B31C1605}"/>
              </a:ext>
            </a:extLst>
          </p:cNvPr>
          <p:cNvSpPr>
            <a:spLocks noGrp="1"/>
          </p:cNvSpPr>
          <p:nvPr>
            <p:ph idx="1"/>
          </p:nvPr>
        </p:nvSpPr>
        <p:spPr>
          <a:xfrm>
            <a:off x="838200" y="1825625"/>
            <a:ext cx="10515600" cy="4667250"/>
          </a:xfrm>
        </p:spPr>
        <p:txBody>
          <a:bodyPr>
            <a:normAutofit fontScale="92500"/>
          </a:bodyPr>
          <a:lstStyle/>
          <a:p>
            <a:r>
              <a:rPr lang="it-IT" dirty="0"/>
              <a:t>La </a:t>
            </a:r>
            <a:r>
              <a:rPr lang="it-IT" b="1" dirty="0">
                <a:solidFill>
                  <a:srgbClr val="00B0F0"/>
                </a:solidFill>
              </a:rPr>
              <a:t>discriminazione diretta </a:t>
            </a:r>
            <a:r>
              <a:rPr lang="it-IT" dirty="0"/>
              <a:t>del lavoratore sussiste quando:</a:t>
            </a:r>
          </a:p>
          <a:p>
            <a:pPr lvl="1"/>
            <a:r>
              <a:rPr lang="it-IT" dirty="0"/>
              <a:t>In ragione del sesso o di uno dei fattori di rischio, una persona è trattata in maniera meno favorevole di quanto sia, sia stata o sarebbe stata trattata un’altra persona in una situazione analoga</a:t>
            </a:r>
          </a:p>
          <a:p>
            <a:pPr lvl="1"/>
            <a:r>
              <a:rPr lang="it-IT" dirty="0"/>
              <a:t>Si v. Dir. 2000/43/CE e Dir. 2000/78/CE</a:t>
            </a:r>
          </a:p>
          <a:p>
            <a:r>
              <a:rPr lang="it-IT" dirty="0"/>
              <a:t>La </a:t>
            </a:r>
            <a:r>
              <a:rPr lang="it-IT" b="1" dirty="0">
                <a:solidFill>
                  <a:srgbClr val="00B0F0"/>
                </a:solidFill>
              </a:rPr>
              <a:t>discriminazione indiretta </a:t>
            </a:r>
            <a:r>
              <a:rPr lang="it-IT" dirty="0"/>
              <a:t>del lavoratore sussiste quando:</a:t>
            </a:r>
          </a:p>
          <a:p>
            <a:pPr lvl="1"/>
            <a:r>
              <a:rPr lang="it-IT" dirty="0"/>
              <a:t>Una disposizione, un criterio o una prassi apparentemente neutri possono mettere in una posizione di particolare svantaggio, rispetto ad altre persone, le persone che appartengono a un determinato sesso o che professano una determinata religione o convinzione personale, disabilità</a:t>
            </a:r>
          </a:p>
          <a:p>
            <a:pPr lvl="1"/>
            <a:r>
              <a:rPr lang="it-IT" dirty="0"/>
              <a:t>A meno che non siano oggettivamente giustificati da una finalità legittima e i mezzi impiegati per il suo conseguimento siano appropriati e necessari.</a:t>
            </a:r>
          </a:p>
          <a:p>
            <a:pPr lvl="1"/>
            <a:r>
              <a:rPr lang="it-IT" dirty="0"/>
              <a:t>Si v. Art. 2, dir. 2006/54/CE</a:t>
            </a:r>
          </a:p>
        </p:txBody>
      </p:sp>
    </p:spTree>
    <p:extLst>
      <p:ext uri="{BB962C8B-B14F-4D97-AF65-F5344CB8AC3E}">
        <p14:creationId xmlns:p14="http://schemas.microsoft.com/office/powerpoint/2010/main" val="3472377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08DE57-85B3-0ED3-84E8-AF66D63A2304}"/>
              </a:ext>
            </a:extLst>
          </p:cNvPr>
          <p:cNvSpPr>
            <a:spLocks noGrp="1"/>
          </p:cNvSpPr>
          <p:nvPr>
            <p:ph type="title"/>
          </p:nvPr>
        </p:nvSpPr>
        <p:spPr/>
        <p:txBody>
          <a:bodyPr/>
          <a:lstStyle/>
          <a:p>
            <a:r>
              <a:rPr lang="it-IT" b="1" dirty="0">
                <a:solidFill>
                  <a:srgbClr val="00B0F0"/>
                </a:solidFill>
              </a:rPr>
              <a:t>Altre forme di discriminazione</a:t>
            </a:r>
          </a:p>
        </p:txBody>
      </p:sp>
      <p:sp>
        <p:nvSpPr>
          <p:cNvPr id="3" name="Segnaposto contenuto 2">
            <a:extLst>
              <a:ext uri="{FF2B5EF4-FFF2-40B4-BE49-F238E27FC236}">
                <a16:creationId xmlns:a16="http://schemas.microsoft.com/office/drawing/2014/main" id="{2E3B5549-C273-6AC0-DCBB-CEA31E1286E6}"/>
              </a:ext>
            </a:extLst>
          </p:cNvPr>
          <p:cNvSpPr>
            <a:spLocks noGrp="1"/>
          </p:cNvSpPr>
          <p:nvPr>
            <p:ph idx="1"/>
          </p:nvPr>
        </p:nvSpPr>
        <p:spPr/>
        <p:txBody>
          <a:bodyPr/>
          <a:lstStyle/>
          <a:p>
            <a:r>
              <a:rPr lang="it-IT" dirty="0"/>
              <a:t>Trattamento meno favorevole riservato ad una donna per ragioni collegate alla gravidanza o al congedo per maternità </a:t>
            </a:r>
          </a:p>
          <a:p>
            <a:r>
              <a:rPr lang="it-IT" dirty="0"/>
              <a:t>Si v. CGUE, C-460/06, </a:t>
            </a:r>
            <a:r>
              <a:rPr lang="it-IT" i="1" dirty="0" err="1"/>
              <a:t>Paquay</a:t>
            </a:r>
            <a:endParaRPr lang="it-IT" dirty="0"/>
          </a:p>
          <a:p>
            <a:r>
              <a:rPr lang="it-IT" dirty="0"/>
              <a:t>Molestie e molestie sessuali: elemento dell’</a:t>
            </a:r>
            <a:r>
              <a:rPr lang="it-IT" dirty="0" err="1"/>
              <a:t>indesideratezza</a:t>
            </a:r>
            <a:r>
              <a:rPr lang="it-IT" dirty="0"/>
              <a:t> degli atti da parte del soggetto che li subisce.</a:t>
            </a:r>
          </a:p>
        </p:txBody>
      </p:sp>
    </p:spTree>
    <p:extLst>
      <p:ext uri="{BB962C8B-B14F-4D97-AF65-F5344CB8AC3E}">
        <p14:creationId xmlns:p14="http://schemas.microsoft.com/office/powerpoint/2010/main" val="1697230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6F35B6-33C1-8EC7-069C-C5A0CFB6F33A}"/>
              </a:ext>
            </a:extLst>
          </p:cNvPr>
          <p:cNvSpPr>
            <a:spLocks noGrp="1"/>
          </p:cNvSpPr>
          <p:nvPr>
            <p:ph type="title"/>
          </p:nvPr>
        </p:nvSpPr>
        <p:spPr/>
        <p:txBody>
          <a:bodyPr/>
          <a:lstStyle/>
          <a:p>
            <a:r>
              <a:rPr lang="it-IT" b="1" dirty="0">
                <a:solidFill>
                  <a:srgbClr val="00B0F0"/>
                </a:solidFill>
              </a:rPr>
              <a:t>Onere della prova e discriminazioni</a:t>
            </a:r>
          </a:p>
        </p:txBody>
      </p:sp>
      <p:sp>
        <p:nvSpPr>
          <p:cNvPr id="3" name="Segnaposto contenuto 2">
            <a:extLst>
              <a:ext uri="{FF2B5EF4-FFF2-40B4-BE49-F238E27FC236}">
                <a16:creationId xmlns:a16="http://schemas.microsoft.com/office/drawing/2014/main" id="{7DF90F69-BEAE-2532-C73B-F300CD706D88}"/>
              </a:ext>
            </a:extLst>
          </p:cNvPr>
          <p:cNvSpPr>
            <a:spLocks noGrp="1"/>
          </p:cNvSpPr>
          <p:nvPr>
            <p:ph idx="1"/>
          </p:nvPr>
        </p:nvSpPr>
        <p:spPr/>
        <p:txBody>
          <a:bodyPr/>
          <a:lstStyle/>
          <a:p>
            <a:r>
              <a:rPr lang="it-IT" dirty="0"/>
              <a:t>Dir. 2006/54/CE: </a:t>
            </a:r>
          </a:p>
          <a:p>
            <a:r>
              <a:rPr lang="it-IT" dirty="0"/>
              <a:t>sistema probatorio favorevole per la parte del ricorrente, che può dedurre in giudizio a fondamento della propria istanza di tutela elementi di fatto in virtù dei quali si possa presumere che vi sia stata discriminazione diretta o indiretta.</a:t>
            </a:r>
          </a:p>
          <a:p>
            <a:r>
              <a:rPr lang="it-IT" dirty="0"/>
              <a:t>Spetta invece alla controparte la più impegnativa prova della non sussistenza della violazione del principio della parità di trattamento denunciata dal ricorrente.</a:t>
            </a:r>
          </a:p>
        </p:txBody>
      </p:sp>
    </p:spTree>
    <p:extLst>
      <p:ext uri="{BB962C8B-B14F-4D97-AF65-F5344CB8AC3E}">
        <p14:creationId xmlns:p14="http://schemas.microsoft.com/office/powerpoint/2010/main" val="2269707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7FE6-9F63-E2D3-9A72-42D5F1C01456}"/>
              </a:ext>
            </a:extLst>
          </p:cNvPr>
          <p:cNvSpPr>
            <a:spLocks noGrp="1"/>
          </p:cNvSpPr>
          <p:nvPr>
            <p:ph type="title"/>
          </p:nvPr>
        </p:nvSpPr>
        <p:spPr/>
        <p:txBody>
          <a:bodyPr/>
          <a:lstStyle/>
          <a:p>
            <a:r>
              <a:rPr lang="it-IT" b="1" dirty="0">
                <a:solidFill>
                  <a:srgbClr val="00B0F0"/>
                </a:solidFill>
              </a:rPr>
              <a:t>Parità retributiva</a:t>
            </a:r>
          </a:p>
        </p:txBody>
      </p:sp>
      <p:sp>
        <p:nvSpPr>
          <p:cNvPr id="3" name="Segnaposto contenuto 2">
            <a:extLst>
              <a:ext uri="{FF2B5EF4-FFF2-40B4-BE49-F238E27FC236}">
                <a16:creationId xmlns:a16="http://schemas.microsoft.com/office/drawing/2014/main" id="{5CC42889-2BCE-3C1E-C9F6-20A9EFDA5819}"/>
              </a:ext>
            </a:extLst>
          </p:cNvPr>
          <p:cNvSpPr>
            <a:spLocks noGrp="1"/>
          </p:cNvSpPr>
          <p:nvPr>
            <p:ph idx="1"/>
          </p:nvPr>
        </p:nvSpPr>
        <p:spPr>
          <a:xfrm>
            <a:off x="838200" y="1825625"/>
            <a:ext cx="10515600" cy="4921164"/>
          </a:xfrm>
        </p:spPr>
        <p:txBody>
          <a:bodyPr>
            <a:normAutofit fontScale="92500"/>
          </a:bodyPr>
          <a:lstStyle/>
          <a:p>
            <a:pPr algn="just"/>
            <a:r>
              <a:rPr lang="it-IT" b="1" dirty="0">
                <a:solidFill>
                  <a:srgbClr val="00B0F0"/>
                </a:solidFill>
              </a:rPr>
              <a:t>Art. 157 TFUE: </a:t>
            </a:r>
          </a:p>
          <a:p>
            <a:pPr lvl="1" algn="just"/>
            <a:r>
              <a:rPr lang="it-IT" dirty="0"/>
              <a:t>Stabilisce il principio della parità retributiva tra lavoratori uomini e lavoratrici donne </a:t>
            </a:r>
          </a:p>
          <a:p>
            <a:pPr lvl="1" algn="just"/>
            <a:r>
              <a:rPr lang="it-IT" dirty="0"/>
              <a:t>L’articolo individua il parametro della parità di retribuzione nel «lavoro di pari valore».</a:t>
            </a:r>
          </a:p>
          <a:p>
            <a:pPr lvl="1" algn="just"/>
            <a:r>
              <a:rPr lang="it-IT" dirty="0"/>
              <a:t>Spetta al giudice nazionale stabilire se due tipi di lavoro sono di pari valore.</a:t>
            </a:r>
          </a:p>
          <a:p>
            <a:pPr algn="just"/>
            <a:r>
              <a:rPr lang="it-IT" b="1" dirty="0">
                <a:solidFill>
                  <a:srgbClr val="00B0F0"/>
                </a:solidFill>
              </a:rPr>
              <a:t>Art. 4 dir. 2006/54/CE:</a:t>
            </a:r>
          </a:p>
          <a:p>
            <a:pPr lvl="1" algn="just"/>
            <a:r>
              <a:rPr lang="it-IT" dirty="0">
                <a:effectLst/>
                <a:cs typeface="Calibri" panose="020F0502020204030204" pitchFamily="34" charset="0"/>
              </a:rPr>
              <a:t>Per quanto riguarda uno stesso lavoro o un lavoro al quale è attribuito un valore uguale, occorre eliminare la discriminazione diretta e indiretta basata sul sesso e concernente un qualunque aspetto o condizione delle retribuzioni. </a:t>
            </a:r>
            <a:endParaRPr lang="it-IT" sz="3600" dirty="0">
              <a:cs typeface="Calibri" panose="020F0502020204030204" pitchFamily="34" charset="0"/>
            </a:endParaRPr>
          </a:p>
          <a:p>
            <a:pPr lvl="1" algn="just"/>
            <a:r>
              <a:rPr lang="it-IT" dirty="0">
                <a:effectLst/>
                <a:cs typeface="Calibri" panose="020F0502020204030204" pitchFamily="34" charset="0"/>
              </a:rPr>
              <a:t>In particolare, qualora si utilizzi un sistema di classificazione professionale per determinare le retribuzioni, questo deve basarsi su principi comuni per i lavoratori di sesso maschile e per quelli di sesso femminile ed essere elaborato in modo da eliminare le discriminazioni fondate sul sesso.</a:t>
            </a:r>
            <a:endParaRPr lang="it-IT" sz="3600" dirty="0">
              <a:cs typeface="Calibri" panose="020F0502020204030204" pitchFamily="34" charset="0"/>
            </a:endParaRPr>
          </a:p>
          <a:p>
            <a:endParaRPr lang="it-IT" dirty="0"/>
          </a:p>
        </p:txBody>
      </p:sp>
    </p:spTree>
    <p:extLst>
      <p:ext uri="{BB962C8B-B14F-4D97-AF65-F5344CB8AC3E}">
        <p14:creationId xmlns:p14="http://schemas.microsoft.com/office/powerpoint/2010/main" val="4264289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01CEC1B-F019-EA32-490E-A91555D1415D}"/>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3257550" y="125975"/>
            <a:ext cx="5500687" cy="632716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190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8741A8D3-119C-330B-8D28-C323E6FA7E24}"/>
              </a:ext>
            </a:extLst>
          </p:cNvPr>
          <p:cNvPicPr>
            <a:picLocks noGrp="1" noChangeAspect="1"/>
          </p:cNvPicPr>
          <p:nvPr>
            <p:ph idx="1"/>
          </p:nvPr>
        </p:nvPicPr>
        <p:blipFill>
          <a:blip r:embed="rId2"/>
          <a:stretch>
            <a:fillRect/>
          </a:stretch>
        </p:blipFill>
        <p:spPr>
          <a:xfrm>
            <a:off x="643467" y="920835"/>
            <a:ext cx="10905066" cy="5016329"/>
          </a:xfrm>
          <a:prstGeom prst="rect">
            <a:avLst/>
          </a:prstGeom>
          <a:ln>
            <a:noFill/>
          </a:ln>
        </p:spPr>
      </p:pic>
    </p:spTree>
    <p:extLst>
      <p:ext uri="{BB962C8B-B14F-4D97-AF65-F5344CB8AC3E}">
        <p14:creationId xmlns:p14="http://schemas.microsoft.com/office/powerpoint/2010/main" val="1268292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7FE6-9F63-E2D3-9A72-42D5F1C01456}"/>
              </a:ext>
            </a:extLst>
          </p:cNvPr>
          <p:cNvSpPr>
            <a:spLocks noGrp="1"/>
          </p:cNvSpPr>
          <p:nvPr>
            <p:ph type="title"/>
          </p:nvPr>
        </p:nvSpPr>
        <p:spPr/>
        <p:txBody>
          <a:bodyPr/>
          <a:lstStyle/>
          <a:p>
            <a:r>
              <a:rPr lang="it-IT" b="1" dirty="0">
                <a:solidFill>
                  <a:srgbClr val="00B0F0"/>
                </a:solidFill>
              </a:rPr>
              <a:t>Parità retributiva</a:t>
            </a:r>
          </a:p>
        </p:txBody>
      </p:sp>
      <p:sp>
        <p:nvSpPr>
          <p:cNvPr id="3" name="Segnaposto contenuto 2">
            <a:extLst>
              <a:ext uri="{FF2B5EF4-FFF2-40B4-BE49-F238E27FC236}">
                <a16:creationId xmlns:a16="http://schemas.microsoft.com/office/drawing/2014/main" id="{5CC42889-2BCE-3C1E-C9F6-20A9EFDA5819}"/>
              </a:ext>
            </a:extLst>
          </p:cNvPr>
          <p:cNvSpPr>
            <a:spLocks noGrp="1"/>
          </p:cNvSpPr>
          <p:nvPr>
            <p:ph idx="1"/>
          </p:nvPr>
        </p:nvSpPr>
        <p:spPr>
          <a:xfrm>
            <a:off x="838200" y="1825625"/>
            <a:ext cx="10515600" cy="4389824"/>
          </a:xfrm>
        </p:spPr>
        <p:txBody>
          <a:bodyPr>
            <a:normAutofit fontScale="92500" lnSpcReduction="10000"/>
          </a:bodyPr>
          <a:lstStyle/>
          <a:p>
            <a:pPr algn="just"/>
            <a:r>
              <a:rPr lang="it-IT" b="1" dirty="0">
                <a:solidFill>
                  <a:srgbClr val="00B0F0"/>
                </a:solidFill>
              </a:rPr>
              <a:t>Definizione di lavoratore: </a:t>
            </a:r>
          </a:p>
          <a:p>
            <a:pPr lvl="1" algn="just"/>
            <a:r>
              <a:rPr lang="it-IT" dirty="0"/>
              <a:t>Persona che fornisca, per un certo periodo di tempo, a favore di un’altra o sotto la direzione di quest’ultima, prestazioni in contropartita delle quali riceve una retribuzione (CGUE, C-256/01, </a:t>
            </a:r>
            <a:r>
              <a:rPr lang="it-IT" i="1" dirty="0" err="1"/>
              <a:t>Allonby</a:t>
            </a:r>
            <a:r>
              <a:rPr lang="it-IT" dirty="0"/>
              <a:t>),</a:t>
            </a:r>
          </a:p>
          <a:p>
            <a:pPr lvl="1" algn="just"/>
            <a:r>
              <a:rPr lang="it-IT" dirty="0"/>
              <a:t>In tale definizione non sono inclusi i prestatori di servizi, i quali non sono legati da un vincolo di subordinazione al beneficiario dei servizi (CGUE, C-256/01, </a:t>
            </a:r>
            <a:r>
              <a:rPr lang="it-IT" i="1" dirty="0" err="1"/>
              <a:t>Allonby</a:t>
            </a:r>
            <a:r>
              <a:rPr lang="it-IT" dirty="0"/>
              <a:t>).</a:t>
            </a:r>
          </a:p>
          <a:p>
            <a:pPr algn="just"/>
            <a:r>
              <a:rPr lang="it-IT" b="1" dirty="0">
                <a:solidFill>
                  <a:srgbClr val="00B0F0"/>
                </a:solidFill>
              </a:rPr>
              <a:t>Definizione di retribuzione:</a:t>
            </a:r>
          </a:p>
          <a:p>
            <a:pPr lvl="1" algn="just"/>
            <a:r>
              <a:rPr lang="it-IT" dirty="0"/>
              <a:t>Art. 157, par. 2, TFUE: Salario o trattamento normale di base o minimo e tutti gli altri vantaggi pagati direttamente o indirettamente, in contanti o in natura, dal datore di lavoro al lavoratore in ragione dell’impiego di quest’ultimo.</a:t>
            </a:r>
          </a:p>
          <a:p>
            <a:pPr lvl="1" algn="just"/>
            <a:r>
              <a:rPr lang="it-IT" dirty="0"/>
              <a:t>Rientrano nella definizioni tutti gli emolumenti collegati al rapporto di lavoro, compresi i contributi previdenziali.</a:t>
            </a:r>
          </a:p>
          <a:p>
            <a:pPr algn="just"/>
            <a:endParaRPr lang="it-IT" b="1" dirty="0">
              <a:solidFill>
                <a:srgbClr val="00B0F0"/>
              </a:solidFill>
            </a:endParaRPr>
          </a:p>
          <a:p>
            <a:endParaRPr lang="it-IT" dirty="0"/>
          </a:p>
        </p:txBody>
      </p:sp>
    </p:spTree>
    <p:extLst>
      <p:ext uri="{BB962C8B-B14F-4D97-AF65-F5344CB8AC3E}">
        <p14:creationId xmlns:p14="http://schemas.microsoft.com/office/powerpoint/2010/main" val="3630401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A7CBE-3471-2229-42CB-854763C5D648}"/>
              </a:ext>
            </a:extLst>
          </p:cNvPr>
          <p:cNvSpPr>
            <a:spLocks noGrp="1"/>
          </p:cNvSpPr>
          <p:nvPr>
            <p:ph type="title"/>
          </p:nvPr>
        </p:nvSpPr>
        <p:spPr/>
        <p:txBody>
          <a:bodyPr>
            <a:normAutofit/>
          </a:bodyPr>
          <a:lstStyle/>
          <a:p>
            <a:pPr algn="just"/>
            <a:r>
              <a:rPr lang="it-IT" sz="3600" b="1" dirty="0">
                <a:solidFill>
                  <a:srgbClr val="00B0F0"/>
                </a:solidFill>
              </a:rPr>
              <a:t>Parità di trattamento tra uomo e donna nel rapporto di lavoro</a:t>
            </a:r>
          </a:p>
        </p:txBody>
      </p:sp>
      <p:sp>
        <p:nvSpPr>
          <p:cNvPr id="3" name="Segnaposto contenuto 2">
            <a:extLst>
              <a:ext uri="{FF2B5EF4-FFF2-40B4-BE49-F238E27FC236}">
                <a16:creationId xmlns:a16="http://schemas.microsoft.com/office/drawing/2014/main" id="{2EB86170-5887-FD0F-0D7B-B8D097BE0439}"/>
              </a:ext>
            </a:extLst>
          </p:cNvPr>
          <p:cNvSpPr>
            <a:spLocks noGrp="1"/>
          </p:cNvSpPr>
          <p:nvPr>
            <p:ph idx="1"/>
          </p:nvPr>
        </p:nvSpPr>
        <p:spPr/>
        <p:txBody>
          <a:bodyPr/>
          <a:lstStyle/>
          <a:p>
            <a:r>
              <a:rPr lang="it-IT" b="1" dirty="0">
                <a:solidFill>
                  <a:srgbClr val="00B0F0"/>
                </a:solidFill>
              </a:rPr>
              <a:t>Art. 14-16, Dir. 2006/54/CE</a:t>
            </a:r>
            <a:r>
              <a:rPr lang="it-IT" dirty="0"/>
              <a:t>, parità di trattamento anche riguardo:</a:t>
            </a:r>
          </a:p>
          <a:p>
            <a:r>
              <a:rPr lang="it-IT" dirty="0"/>
              <a:t>Accesso al lavoro, </a:t>
            </a:r>
          </a:p>
          <a:p>
            <a:r>
              <a:rPr lang="it-IT" dirty="0"/>
              <a:t>formazione, </a:t>
            </a:r>
          </a:p>
          <a:p>
            <a:r>
              <a:rPr lang="it-IT" dirty="0"/>
              <a:t>promozione professionale, </a:t>
            </a:r>
          </a:p>
          <a:p>
            <a:r>
              <a:rPr lang="it-IT" dirty="0"/>
              <a:t>condizioni di lavoro</a:t>
            </a:r>
          </a:p>
        </p:txBody>
      </p:sp>
    </p:spTree>
    <p:extLst>
      <p:ext uri="{BB962C8B-B14F-4D97-AF65-F5344CB8AC3E}">
        <p14:creationId xmlns:p14="http://schemas.microsoft.com/office/powerpoint/2010/main" val="2727343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8A81827-43F2-5E3F-7925-AC85F49210D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05401" y="351367"/>
            <a:ext cx="6004983" cy="600498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110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63318-90BF-E210-B430-1EE3915BA55F}"/>
              </a:ext>
            </a:extLst>
          </p:cNvPr>
          <p:cNvSpPr>
            <a:spLocks noGrp="1"/>
          </p:cNvSpPr>
          <p:nvPr>
            <p:ph type="title"/>
          </p:nvPr>
        </p:nvSpPr>
        <p:spPr/>
        <p:txBody>
          <a:bodyPr/>
          <a:lstStyle/>
          <a:p>
            <a:r>
              <a:rPr lang="it-IT" sz="4400" b="1" dirty="0">
                <a:solidFill>
                  <a:srgbClr val="00B0F0"/>
                </a:solidFill>
              </a:rPr>
              <a:t>Parità di trattamento tra uomo e donna nel rapporto di lavoro</a:t>
            </a:r>
            <a:endParaRPr lang="it-IT" dirty="0"/>
          </a:p>
        </p:txBody>
      </p:sp>
      <p:sp>
        <p:nvSpPr>
          <p:cNvPr id="3" name="Segnaposto contenuto 2">
            <a:extLst>
              <a:ext uri="{FF2B5EF4-FFF2-40B4-BE49-F238E27FC236}">
                <a16:creationId xmlns:a16="http://schemas.microsoft.com/office/drawing/2014/main" id="{AEA712A3-F605-440C-5A7C-80B58496FF0D}"/>
              </a:ext>
            </a:extLst>
          </p:cNvPr>
          <p:cNvSpPr>
            <a:spLocks noGrp="1"/>
          </p:cNvSpPr>
          <p:nvPr>
            <p:ph idx="1"/>
          </p:nvPr>
        </p:nvSpPr>
        <p:spPr>
          <a:xfrm>
            <a:off x="838200" y="1825625"/>
            <a:ext cx="10515600" cy="4667250"/>
          </a:xfrm>
        </p:spPr>
        <p:txBody>
          <a:bodyPr>
            <a:normAutofit/>
          </a:bodyPr>
          <a:lstStyle/>
          <a:p>
            <a:pPr marL="0" indent="0">
              <a:buNone/>
            </a:pPr>
            <a:r>
              <a:rPr lang="it-IT" sz="1800" dirty="0">
                <a:effectLst/>
                <a:latin typeface="Calibri" panose="020F0502020204030204" pitchFamily="34" charset="0"/>
                <a:cs typeface="Calibri" panose="020F0502020204030204" pitchFamily="34" charset="0"/>
              </a:rPr>
              <a:t>Art. 14, Dir. 2006/54/CE:</a:t>
            </a:r>
          </a:p>
          <a:p>
            <a:pPr marL="0" indent="0">
              <a:buNone/>
            </a:pPr>
            <a:r>
              <a:rPr lang="it-IT" sz="1800" dirty="0">
                <a:effectLst/>
                <a:latin typeface="Calibri" panose="020F0502020204030204" pitchFamily="34" charset="0"/>
                <a:cs typeface="Calibri" panose="020F0502020204030204" pitchFamily="34" charset="0"/>
              </a:rPr>
              <a:t>1. È vietata qualsiasi discriminazione diretta o indiretta fondata sul sesso nei settori pubblico o privato, compresi gli enti di diritto pubblico, per quanto attiene: </a:t>
            </a:r>
            <a:endParaRPr lang="it-IT" dirty="0">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a)  alle condizioni di accesso all'occupazione e al lavoro, sia dipendente che autonomo, compresi i 	criteri di selezione e le condizioni di assunzione indipendentemente dal ramo di attività e a tutti i 	livelli della gerarchia professionale, nonché alla promozione;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b)  all'accesso a tutti i tipi e livelli di orientamento e formazione professionale, perfezionamento e 	riqualificazione professionale, inclusi i tirocini professionali;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c)  all'occupazione e alle condizioni di lavoro, comprese le condizioni di licenziamento e la 	retribuzione come previsto dal trattato, art. 157, par. 4, TFUE;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d)  all'affiliazione e all'attività in un'organizzazione di lavora- tori o datori di lavoro, o in qualunque 	organizzazione i cui membri esercitino una particolare professione, nonch</a:t>
            </a:r>
            <a:r>
              <a:rPr lang="it-IT" sz="1800" dirty="0">
                <a:latin typeface="Calibri" panose="020F0502020204030204" pitchFamily="34" charset="0"/>
                <a:cs typeface="Calibri" panose="020F0502020204030204" pitchFamily="34" charset="0"/>
              </a:rPr>
              <a:t>é</a:t>
            </a:r>
            <a:r>
              <a:rPr lang="it-IT" sz="1800" dirty="0">
                <a:effectLst/>
                <a:latin typeface="Calibri" panose="020F0502020204030204" pitchFamily="34" charset="0"/>
                <a:cs typeface="Calibri" panose="020F0502020204030204" pitchFamily="34" charset="0"/>
              </a:rPr>
              <a:t> alle prestazioni erogate 	da tali organizzazioni. </a:t>
            </a:r>
            <a:endParaRPr lang="it-IT" dirty="0">
              <a:effectLs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86495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Lavoratori distaccati (Parte B)</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16</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67F1B55-5552-2D22-492C-AFC19E26DB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57626" y="267892"/>
            <a:ext cx="4724810" cy="601452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040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63318-90BF-E210-B430-1EE3915BA55F}"/>
              </a:ext>
            </a:extLst>
          </p:cNvPr>
          <p:cNvSpPr>
            <a:spLocks noGrp="1"/>
          </p:cNvSpPr>
          <p:nvPr>
            <p:ph type="title"/>
          </p:nvPr>
        </p:nvSpPr>
        <p:spPr/>
        <p:txBody>
          <a:bodyPr/>
          <a:lstStyle/>
          <a:p>
            <a:r>
              <a:rPr lang="it-IT" sz="4400" b="1" dirty="0">
                <a:solidFill>
                  <a:srgbClr val="00B0F0"/>
                </a:solidFill>
              </a:rPr>
              <a:t>Parità di trattamento tra uomo e donna nel rapporto di lavoro</a:t>
            </a:r>
            <a:endParaRPr lang="it-IT" dirty="0"/>
          </a:p>
        </p:txBody>
      </p:sp>
      <p:sp>
        <p:nvSpPr>
          <p:cNvPr id="3" name="Segnaposto contenuto 2">
            <a:extLst>
              <a:ext uri="{FF2B5EF4-FFF2-40B4-BE49-F238E27FC236}">
                <a16:creationId xmlns:a16="http://schemas.microsoft.com/office/drawing/2014/main" id="{AEA712A3-F605-440C-5A7C-80B58496FF0D}"/>
              </a:ext>
            </a:extLst>
          </p:cNvPr>
          <p:cNvSpPr>
            <a:spLocks noGrp="1"/>
          </p:cNvSpPr>
          <p:nvPr>
            <p:ph idx="1"/>
          </p:nvPr>
        </p:nvSpPr>
        <p:spPr>
          <a:xfrm>
            <a:off x="838200" y="1825625"/>
            <a:ext cx="10515600" cy="4667250"/>
          </a:xfrm>
        </p:spPr>
        <p:txBody>
          <a:bodyPr>
            <a:normAutofit/>
          </a:bodyPr>
          <a:lstStyle/>
          <a:p>
            <a:r>
              <a:rPr lang="it-IT" dirty="0">
                <a:effectLst/>
                <a:latin typeface="Calibri" panose="020F0502020204030204" pitchFamily="34" charset="0"/>
                <a:cs typeface="Calibri" panose="020F0502020204030204" pitchFamily="34" charset="0"/>
              </a:rPr>
              <a:t>Art. 14, par. 2, Dir. 2006/54/CE:</a:t>
            </a:r>
          </a:p>
          <a:p>
            <a:r>
              <a:rPr lang="it-IT" b="1" dirty="0">
                <a:solidFill>
                  <a:srgbClr val="00B0F0"/>
                </a:solidFill>
                <a:latin typeface="Calibri" panose="020F0502020204030204" pitchFamily="34" charset="0"/>
                <a:cs typeface="Calibri" panose="020F0502020204030204" pitchFamily="34" charset="0"/>
              </a:rPr>
              <a:t>Deroga:</a:t>
            </a:r>
          </a:p>
          <a:p>
            <a:pPr algn="just"/>
            <a:r>
              <a:rPr lang="it-IT" dirty="0">
                <a:effectLst/>
                <a:latin typeface="EUAlbertina"/>
              </a:rPr>
              <a:t>Per quanto riguarda l'accesso al lavoro, inclusa la relativa formazione, gli Stati membri possono stabilire che:</a:t>
            </a:r>
          </a:p>
          <a:p>
            <a:pPr algn="just"/>
            <a:r>
              <a:rPr lang="it-IT" dirty="0">
                <a:effectLst/>
                <a:latin typeface="EUAlbertina"/>
              </a:rPr>
              <a:t> una differenza di trattamento basata su una caratteristica specifica di un sesso non costituisca discriminazione laddove, per la particolare natura delle attivit</a:t>
            </a:r>
            <a:r>
              <a:rPr lang="it-IT" dirty="0">
                <a:latin typeface="EUAlbertina"/>
              </a:rPr>
              <a:t>à</a:t>
            </a:r>
            <a:r>
              <a:rPr lang="it-IT" dirty="0">
                <a:effectLst/>
                <a:latin typeface="EUAlbertina"/>
              </a:rPr>
              <a:t> lavorative di cui trattasi o per il contesto in cui esse vengono espletate, tale caratteristica costituisca un requisito essenziale e determinante per lo svolgimento dell'attività lavorativa, purché l'obiettivo sia legittimo e il requisito proporzionato. </a:t>
            </a:r>
            <a:endParaRPr lang="it-IT" sz="2400" dirty="0"/>
          </a:p>
          <a:p>
            <a:endParaRPr lang="it-IT" sz="24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5019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5C4858-2462-6596-849A-87F66780B0B1}"/>
              </a:ext>
            </a:extLst>
          </p:cNvPr>
          <p:cNvSpPr>
            <a:spLocks noGrp="1"/>
          </p:cNvSpPr>
          <p:nvPr>
            <p:ph type="title"/>
          </p:nvPr>
        </p:nvSpPr>
        <p:spPr/>
        <p:txBody>
          <a:bodyPr/>
          <a:lstStyle/>
          <a:p>
            <a:r>
              <a:rPr lang="it-IT" b="1" dirty="0">
                <a:solidFill>
                  <a:srgbClr val="00B0F0"/>
                </a:solidFill>
              </a:rPr>
              <a:t>Particolare tutela per le lavoratrici</a:t>
            </a:r>
          </a:p>
        </p:txBody>
      </p:sp>
      <p:sp>
        <p:nvSpPr>
          <p:cNvPr id="3" name="Segnaposto contenuto 2">
            <a:extLst>
              <a:ext uri="{FF2B5EF4-FFF2-40B4-BE49-F238E27FC236}">
                <a16:creationId xmlns:a16="http://schemas.microsoft.com/office/drawing/2014/main" id="{2F855678-DBCF-235B-789D-7F58613DFCA7}"/>
              </a:ext>
            </a:extLst>
          </p:cNvPr>
          <p:cNvSpPr>
            <a:spLocks noGrp="1"/>
          </p:cNvSpPr>
          <p:nvPr>
            <p:ph idx="1"/>
          </p:nvPr>
        </p:nvSpPr>
        <p:spPr/>
        <p:txBody>
          <a:bodyPr/>
          <a:lstStyle/>
          <a:p>
            <a:r>
              <a:rPr lang="it-IT" sz="2400" b="1" dirty="0">
                <a:solidFill>
                  <a:srgbClr val="00B0F0"/>
                </a:solidFill>
                <a:effectLst/>
                <a:latin typeface="EUAlbertina"/>
              </a:rPr>
              <a:t>Art</a:t>
            </a:r>
            <a:r>
              <a:rPr lang="it-IT" sz="2400" b="1" dirty="0">
                <a:solidFill>
                  <a:srgbClr val="00B0F0"/>
                </a:solidFill>
                <a:effectLst/>
                <a:latin typeface="Calibri" panose="020F0502020204030204" pitchFamily="34" charset="0"/>
                <a:cs typeface="Calibri" panose="020F0502020204030204" pitchFamily="34" charset="0"/>
              </a:rPr>
              <a:t>. 15, Dir. 2006/54/CE</a:t>
            </a:r>
            <a:r>
              <a:rPr lang="it-IT" sz="2400" b="1" dirty="0">
                <a:solidFill>
                  <a:srgbClr val="00B0F0"/>
                </a:solidFill>
                <a:latin typeface="Calibri" panose="020F0502020204030204" pitchFamily="34" charset="0"/>
                <a:cs typeface="Calibri" panose="020F0502020204030204" pitchFamily="34" charset="0"/>
              </a:rPr>
              <a:t>: rientro congedo maternità</a:t>
            </a:r>
          </a:p>
          <a:p>
            <a:pPr algn="just"/>
            <a:r>
              <a:rPr lang="it-IT" dirty="0">
                <a:effectLst/>
                <a:latin typeface="Calibri" panose="020F0502020204030204" pitchFamily="34" charset="0"/>
                <a:cs typeface="Calibri" panose="020F0502020204030204" pitchFamily="34" charset="0"/>
              </a:rPr>
              <a:t>Alla fine del periodo di congedo per maternità, la donna ha diritto di riprendere il proprio lavoro o un posto equivalente secondo termini e condizioni che non le siano meno favorevoli, e a beneficiare di eventuali miglioramenti delle condizioni di lavoro che le sarebbero spettati durante la sua assenza. </a:t>
            </a:r>
          </a:p>
          <a:p>
            <a:pPr algn="just"/>
            <a:r>
              <a:rPr lang="it-IT" sz="2400" b="1" dirty="0">
                <a:solidFill>
                  <a:srgbClr val="00B0F0"/>
                </a:solidFill>
                <a:latin typeface="Calibri" panose="020F0502020204030204" pitchFamily="34" charset="0"/>
                <a:cs typeface="Calibri" panose="020F0502020204030204" pitchFamily="34" charset="0"/>
              </a:rPr>
              <a:t>Art. 3, </a:t>
            </a:r>
            <a:r>
              <a:rPr lang="it-IT" sz="2400" b="1" dirty="0">
                <a:solidFill>
                  <a:srgbClr val="00B0F0"/>
                </a:solidFill>
                <a:effectLst/>
                <a:latin typeface="Calibri" panose="020F0502020204030204" pitchFamily="34" charset="0"/>
                <a:cs typeface="Calibri" panose="020F0502020204030204" pitchFamily="34" charset="0"/>
              </a:rPr>
              <a:t>Dir. 2006/54/CE</a:t>
            </a:r>
            <a:r>
              <a:rPr lang="it-IT" sz="2400" b="1" dirty="0">
                <a:solidFill>
                  <a:srgbClr val="00B0F0"/>
                </a:solidFill>
                <a:latin typeface="Calibri" panose="020F0502020204030204" pitchFamily="34" charset="0"/>
                <a:cs typeface="Calibri" panose="020F0502020204030204" pitchFamily="34" charset="0"/>
              </a:rPr>
              <a:t>: </a:t>
            </a:r>
            <a:r>
              <a:rPr lang="it-IT" sz="2400" b="1">
                <a:solidFill>
                  <a:srgbClr val="00B0F0"/>
                </a:solidFill>
                <a:latin typeface="Calibri" panose="020F0502020204030204" pitchFamily="34" charset="0"/>
                <a:cs typeface="Calibri" panose="020F0502020204030204" pitchFamily="34" charset="0"/>
              </a:rPr>
              <a:t>azione positiva</a:t>
            </a:r>
            <a:endParaRPr lang="it-IT" sz="2400" dirty="0">
              <a:latin typeface="Calibri" panose="020F0502020204030204" pitchFamily="34" charset="0"/>
              <a:cs typeface="Calibri" panose="020F0502020204030204" pitchFamily="34" charset="0"/>
            </a:endParaRPr>
          </a:p>
          <a:p>
            <a:pPr algn="just"/>
            <a:r>
              <a:rPr lang="it-IT" dirty="0">
                <a:effectLst/>
                <a:latin typeface="Calibri" panose="020F0502020204030204" pitchFamily="34" charset="0"/>
                <a:cs typeface="Calibri" panose="020F0502020204030204" pitchFamily="34" charset="0"/>
              </a:rPr>
              <a:t>Gli Stati membri possono mantenere o adottare misure ai sensi dell'articolo 157, paragrafo 4, del TFUE volte ad assicurare nella pratica la piena parità tra gli uomini e le donne nella vita lavorativa. </a:t>
            </a:r>
            <a:endParaRPr lang="it-IT" sz="3600" dirty="0">
              <a:latin typeface="Calibri" panose="020F0502020204030204" pitchFamily="34" charset="0"/>
              <a:cs typeface="Calibri" panose="020F0502020204030204" pitchFamily="34" charset="0"/>
            </a:endParaRPr>
          </a:p>
          <a:p>
            <a:pPr algn="just"/>
            <a:endParaRPr lang="it-IT" sz="3600" dirty="0"/>
          </a:p>
          <a:p>
            <a:endParaRPr lang="it-IT" dirty="0"/>
          </a:p>
        </p:txBody>
      </p:sp>
    </p:spTree>
    <p:extLst>
      <p:ext uri="{BB962C8B-B14F-4D97-AF65-F5344CB8AC3E}">
        <p14:creationId xmlns:p14="http://schemas.microsoft.com/office/powerpoint/2010/main" val="311316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B0F0"/>
                </a:solidFill>
              </a:rPr>
              <a:t>Parità di trattamento (Parte B) </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18</a:t>
            </a:r>
          </a:p>
        </p:txBody>
      </p:sp>
    </p:spTree>
    <p:extLst>
      <p:ext uri="{BB962C8B-B14F-4D97-AF65-F5344CB8AC3E}">
        <p14:creationId xmlns:p14="http://schemas.microsoft.com/office/powerpoint/2010/main" val="1245566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0C2EED-4F31-333D-3BA0-0279DAA8836D}"/>
              </a:ext>
            </a:extLst>
          </p:cNvPr>
          <p:cNvSpPr>
            <a:spLocks noGrp="1"/>
          </p:cNvSpPr>
          <p:nvPr>
            <p:ph type="title"/>
          </p:nvPr>
        </p:nvSpPr>
        <p:spPr>
          <a:xfrm>
            <a:off x="838200" y="365126"/>
            <a:ext cx="10515600" cy="1080616"/>
          </a:xfrm>
        </p:spPr>
        <p:txBody>
          <a:bodyPr>
            <a:normAutofit fontScale="90000"/>
          </a:bodyPr>
          <a:lstStyle/>
          <a:p>
            <a:pPr algn="just"/>
            <a:r>
              <a:rPr lang="it-IT" sz="3600" b="1" dirty="0">
                <a:solidFill>
                  <a:srgbClr val="00B0F0"/>
                </a:solidFill>
              </a:rPr>
              <a:t>Parità di trattamento e regimi professionali di sicurezza sociale</a:t>
            </a:r>
          </a:p>
        </p:txBody>
      </p:sp>
      <p:sp>
        <p:nvSpPr>
          <p:cNvPr id="3" name="Segnaposto contenuto 2">
            <a:extLst>
              <a:ext uri="{FF2B5EF4-FFF2-40B4-BE49-F238E27FC236}">
                <a16:creationId xmlns:a16="http://schemas.microsoft.com/office/drawing/2014/main" id="{C7E31126-DE55-30E8-1877-83C08EA91769}"/>
              </a:ext>
            </a:extLst>
          </p:cNvPr>
          <p:cNvSpPr>
            <a:spLocks noGrp="1"/>
          </p:cNvSpPr>
          <p:nvPr>
            <p:ph idx="1"/>
          </p:nvPr>
        </p:nvSpPr>
        <p:spPr>
          <a:xfrm>
            <a:off x="838200" y="1594022"/>
            <a:ext cx="10515600" cy="4582941"/>
          </a:xfrm>
        </p:spPr>
        <p:txBody>
          <a:bodyPr/>
          <a:lstStyle/>
          <a:p>
            <a:r>
              <a:rPr lang="it-IT" b="1" dirty="0">
                <a:solidFill>
                  <a:srgbClr val="00B0F0"/>
                </a:solidFill>
              </a:rPr>
              <a:t>Art. 5-13 della Dir. 2006/54/CE:</a:t>
            </a:r>
          </a:p>
          <a:p>
            <a:r>
              <a:rPr lang="it-IT" sz="3200" dirty="0"/>
              <a:t>Vieta qualsiasi discriminazione, diretta o indiretta, fondata sul sesso, per quanto riguarda:</a:t>
            </a:r>
          </a:p>
          <a:p>
            <a:pPr lvl="1"/>
            <a:r>
              <a:rPr lang="it-IT" sz="2800" dirty="0"/>
              <a:t>il campo di applicazione soggettivo ed oggettivo dei regimi professionali,</a:t>
            </a:r>
          </a:p>
          <a:p>
            <a:pPr lvl="1"/>
            <a:r>
              <a:rPr lang="it-IT" sz="2800" dirty="0"/>
              <a:t>le condizioni di accesso ad essi,</a:t>
            </a:r>
          </a:p>
          <a:p>
            <a:pPr lvl="1"/>
            <a:r>
              <a:rPr lang="it-IT" sz="2800" dirty="0"/>
              <a:t>l’obbligo di versare i contributi ed il calcolo degli stessi, l’ammontare delle prestazioni, </a:t>
            </a:r>
          </a:p>
          <a:p>
            <a:pPr lvl="1"/>
            <a:r>
              <a:rPr lang="it-IT" sz="2800" dirty="0"/>
              <a:t>le condizioni relative alla durata ed al mantenimento del diritto alle prestazioni</a:t>
            </a:r>
          </a:p>
        </p:txBody>
      </p:sp>
    </p:spTree>
    <p:extLst>
      <p:ext uri="{BB962C8B-B14F-4D97-AF65-F5344CB8AC3E}">
        <p14:creationId xmlns:p14="http://schemas.microsoft.com/office/powerpoint/2010/main" val="1760046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BF39C7-079D-C4CE-7DCD-B89E6F6EC6EF}"/>
              </a:ext>
            </a:extLst>
          </p:cNvPr>
          <p:cNvSpPr>
            <a:spLocks noGrp="1"/>
          </p:cNvSpPr>
          <p:nvPr>
            <p:ph type="title"/>
          </p:nvPr>
        </p:nvSpPr>
        <p:spPr>
          <a:xfrm>
            <a:off x="838200" y="365125"/>
            <a:ext cx="10515600" cy="1105329"/>
          </a:xfrm>
        </p:spPr>
        <p:txBody>
          <a:bodyPr>
            <a:normAutofit fontScale="90000"/>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1B1953F2-47AC-8BF5-CC04-2558150748D7}"/>
              </a:ext>
            </a:extLst>
          </p:cNvPr>
          <p:cNvSpPr>
            <a:spLocks noGrp="1"/>
          </p:cNvSpPr>
          <p:nvPr>
            <p:ph idx="1"/>
          </p:nvPr>
        </p:nvSpPr>
        <p:spPr/>
        <p:txBody>
          <a:bodyPr>
            <a:normAutofit lnSpcReduction="10000"/>
          </a:bodyPr>
          <a:lstStyle/>
          <a:p>
            <a:r>
              <a:rPr lang="it-IT" dirty="0"/>
              <a:t>La direttiva definisce i regimi professionali di sicurezza sociale come (art. 2, par. 1, </a:t>
            </a:r>
            <a:r>
              <a:rPr lang="it-IT" dirty="0" err="1"/>
              <a:t>let</a:t>
            </a:r>
            <a:r>
              <a:rPr lang="it-IT" dirty="0"/>
              <a:t>. </a:t>
            </a:r>
            <a:r>
              <a:rPr lang="it-IT" dirty="0" err="1"/>
              <a:t>f</a:t>
            </a:r>
            <a:r>
              <a:rPr lang="it-IT" dirty="0"/>
              <a:t>, Dir. 2006/54/CE) (</a:t>
            </a:r>
            <a:r>
              <a:rPr lang="it-IT" b="1" dirty="0">
                <a:solidFill>
                  <a:srgbClr val="00B0F0"/>
                </a:solidFill>
              </a:rPr>
              <a:t>ambito di applicazione oggettivo</a:t>
            </a:r>
            <a:r>
              <a:rPr lang="it-IT" dirty="0"/>
              <a:t>):</a:t>
            </a:r>
          </a:p>
          <a:p>
            <a:pPr lvl="1" algn="just"/>
            <a:r>
              <a:rPr lang="it-IT" dirty="0">
                <a:effectLst/>
                <a:latin typeface="EUAlbertina"/>
              </a:rPr>
              <a:t>regimi non regolati dalla direttiva 79/7/CEE del Consiglio, del 19 dicembre 1978, relativa alla graduale attuazione del principio di parità di trattamento tra gli uomini e le donne in materia di sicurezza sociale </a:t>
            </a:r>
          </a:p>
          <a:p>
            <a:pPr lvl="1" algn="just"/>
            <a:r>
              <a:rPr lang="it-IT" dirty="0">
                <a:effectLst/>
                <a:latin typeface="EUAlbertina"/>
              </a:rPr>
              <a:t>aventi lo scopo di fornire ai lavoratori, subordinati o autonomi, raggruppati nell'ambito di un'impresa o di un gruppo di imprese, di un ramo economico o di un settore professionale o interprofessionale, prestazioni destinate a integrare le prestazioni fornite dai regimi legali di sicurezza sociale o di sostituirsi ad esse,</a:t>
            </a:r>
          </a:p>
          <a:p>
            <a:pPr lvl="1" algn="just"/>
            <a:r>
              <a:rPr lang="it-IT" dirty="0">
                <a:effectLst/>
                <a:latin typeface="EUAlbertina"/>
              </a:rPr>
              <a:t>indipendentemente dal fatto che l'affiliazione a questi regimi sia obbligatoria o facoltativa. </a:t>
            </a:r>
            <a:endParaRPr lang="it-IT" sz="3600" dirty="0">
              <a:effectLst/>
            </a:endParaRPr>
          </a:p>
          <a:p>
            <a:endParaRPr lang="it-IT" dirty="0"/>
          </a:p>
        </p:txBody>
      </p:sp>
    </p:spTree>
    <p:extLst>
      <p:ext uri="{BB962C8B-B14F-4D97-AF65-F5344CB8AC3E}">
        <p14:creationId xmlns:p14="http://schemas.microsoft.com/office/powerpoint/2010/main" val="3549505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59AA89-EDBE-A17D-3CC1-6D0545076491}"/>
              </a:ext>
            </a:extLst>
          </p:cNvPr>
          <p:cNvSpPr>
            <a:spLocks noGrp="1"/>
          </p:cNvSpPr>
          <p:nvPr>
            <p:ph type="title"/>
          </p:nvPr>
        </p:nvSpPr>
        <p:spPr/>
        <p:txBody>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870BE849-5AFA-0E67-B88C-6AC908915EC5}"/>
              </a:ext>
            </a:extLst>
          </p:cNvPr>
          <p:cNvSpPr>
            <a:spLocks noGrp="1"/>
          </p:cNvSpPr>
          <p:nvPr>
            <p:ph idx="1"/>
          </p:nvPr>
        </p:nvSpPr>
        <p:spPr/>
        <p:txBody>
          <a:bodyPr/>
          <a:lstStyle/>
          <a:p>
            <a:r>
              <a:rPr lang="it-IT" dirty="0">
                <a:solidFill>
                  <a:srgbClr val="00B0F0"/>
                </a:solidFill>
              </a:rPr>
              <a:t>Ambito di applicazione soggettivo</a:t>
            </a:r>
            <a:r>
              <a:rPr lang="it-IT" dirty="0"/>
              <a:t>:</a:t>
            </a:r>
          </a:p>
          <a:p>
            <a:pPr lvl="1" algn="just"/>
            <a:r>
              <a:rPr lang="it-IT" dirty="0">
                <a:solidFill>
                  <a:srgbClr val="00B0F0"/>
                </a:solidFill>
                <a:effectLst/>
                <a:latin typeface="EUAlbertina"/>
              </a:rPr>
              <a:t>Art. 6, </a:t>
            </a:r>
            <a:r>
              <a:rPr lang="it-IT" dirty="0">
                <a:solidFill>
                  <a:srgbClr val="00B0F0"/>
                </a:solidFill>
              </a:rPr>
              <a:t>Dir. 2006/54/CE:</a:t>
            </a:r>
            <a:r>
              <a:rPr lang="it-IT" dirty="0">
                <a:effectLst/>
                <a:latin typeface="EUAlbertina"/>
              </a:rPr>
              <a:t> popolazione attiva, compresi i lavoratori autonomi, i lavoratori la cui attivit</a:t>
            </a:r>
            <a:r>
              <a:rPr lang="it-IT" dirty="0">
                <a:latin typeface="EUAlbertina"/>
              </a:rPr>
              <a:t>à</a:t>
            </a:r>
            <a:r>
              <a:rPr lang="it-IT" dirty="0">
                <a:effectLst/>
                <a:latin typeface="EUAlbertina"/>
              </a:rPr>
              <a:t> è interrotta per malattia, maternit</a:t>
            </a:r>
            <a:r>
              <a:rPr lang="it-IT" dirty="0">
                <a:latin typeface="EUAlbertina"/>
              </a:rPr>
              <a:t>à</a:t>
            </a:r>
            <a:r>
              <a:rPr lang="it-IT" dirty="0">
                <a:effectLst/>
                <a:latin typeface="EUAlbertina"/>
              </a:rPr>
              <a:t>, infortunio o disoccupazione involontaria e le persone in cerca di lavoro, ai lavoratori pensionati e ai lavoratori invalidi, nonché agli aventi causa di questi lavoratori in base alle normative e/o prassi nazionali. </a:t>
            </a:r>
            <a:endParaRPr lang="it-IT" sz="3600" dirty="0"/>
          </a:p>
          <a:p>
            <a:pPr lvl="1" algn="just"/>
            <a:r>
              <a:rPr lang="it-IT" dirty="0">
                <a:solidFill>
                  <a:srgbClr val="00B0F0"/>
                </a:solidFill>
                <a:effectLst/>
                <a:latin typeface="EUAlbertina"/>
              </a:rPr>
              <a:t>Art. 7, par. </a:t>
            </a:r>
            <a:r>
              <a:rPr lang="it-IT" dirty="0">
                <a:solidFill>
                  <a:srgbClr val="00B0F0"/>
                </a:solidFill>
                <a:latin typeface="EUAlbertina"/>
              </a:rPr>
              <a:t>2, </a:t>
            </a:r>
            <a:r>
              <a:rPr lang="it-IT" dirty="0">
                <a:solidFill>
                  <a:srgbClr val="00B0F0"/>
                </a:solidFill>
              </a:rPr>
              <a:t>Dir. 2006/54/CE</a:t>
            </a:r>
            <a:r>
              <a:rPr lang="it-IT" dirty="0">
                <a:solidFill>
                  <a:srgbClr val="00B0F0"/>
                </a:solidFill>
                <a:latin typeface="EUAlbertina"/>
              </a:rPr>
              <a:t>: </a:t>
            </a:r>
            <a:r>
              <a:rPr lang="it-IT" dirty="0">
                <a:effectLst/>
                <a:latin typeface="EUAlbertina"/>
              </a:rPr>
              <a:t>regimi pensionistici di una categoria particolare di lavoratori come quella dei dipendenti pubblici, se le relative prestazioni sono versate al beneficiario a motivo del suo rapporto di lavoro con il datore di lavoro pubblico. Tale disposizione si applica anche nell'ipotesi in cui il regime in questione faccia parte di un regime legale generale. </a:t>
            </a:r>
            <a:endParaRPr lang="it-IT" sz="3600" dirty="0"/>
          </a:p>
          <a:p>
            <a:endParaRPr lang="it-IT" dirty="0"/>
          </a:p>
        </p:txBody>
      </p:sp>
    </p:spTree>
    <p:extLst>
      <p:ext uri="{BB962C8B-B14F-4D97-AF65-F5344CB8AC3E}">
        <p14:creationId xmlns:p14="http://schemas.microsoft.com/office/powerpoint/2010/main" val="3415714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B4A686-0D72-0D33-B161-499466F16C39}"/>
              </a:ext>
            </a:extLst>
          </p:cNvPr>
          <p:cNvSpPr>
            <a:spLocks noGrp="1"/>
          </p:cNvSpPr>
          <p:nvPr>
            <p:ph type="title"/>
          </p:nvPr>
        </p:nvSpPr>
        <p:spPr/>
        <p:txBody>
          <a:bodyPr/>
          <a:lstStyle/>
          <a:p>
            <a:r>
              <a:rPr lang="it-IT" b="1" dirty="0">
                <a:solidFill>
                  <a:srgbClr val="00B0F0"/>
                </a:solidFill>
              </a:rPr>
              <a:t>Azioni positive</a:t>
            </a:r>
          </a:p>
        </p:txBody>
      </p:sp>
      <p:sp>
        <p:nvSpPr>
          <p:cNvPr id="3" name="Segnaposto contenuto 2">
            <a:extLst>
              <a:ext uri="{FF2B5EF4-FFF2-40B4-BE49-F238E27FC236}">
                <a16:creationId xmlns:a16="http://schemas.microsoft.com/office/drawing/2014/main" id="{05F7D307-61C0-CD3D-413F-B0297C94EEDA}"/>
              </a:ext>
            </a:extLst>
          </p:cNvPr>
          <p:cNvSpPr>
            <a:spLocks noGrp="1"/>
          </p:cNvSpPr>
          <p:nvPr>
            <p:ph idx="1"/>
          </p:nvPr>
        </p:nvSpPr>
        <p:spPr>
          <a:xfrm>
            <a:off x="838200" y="1690688"/>
            <a:ext cx="10515600" cy="4486275"/>
          </a:xfrm>
        </p:spPr>
        <p:txBody>
          <a:bodyPr>
            <a:normAutofit lnSpcReduction="10000"/>
          </a:bodyPr>
          <a:lstStyle/>
          <a:p>
            <a:pPr algn="just"/>
            <a:r>
              <a:rPr lang="it-IT" sz="2400" b="1" dirty="0">
                <a:solidFill>
                  <a:srgbClr val="00B0F0"/>
                </a:solidFill>
                <a:effectLst/>
              </a:rPr>
              <a:t>Art. 3, </a:t>
            </a:r>
            <a:r>
              <a:rPr lang="it-IT" sz="2400" b="1" dirty="0">
                <a:solidFill>
                  <a:srgbClr val="00B0F0"/>
                </a:solidFill>
              </a:rPr>
              <a:t>Dir. 2006/54/CE</a:t>
            </a:r>
            <a:r>
              <a:rPr lang="it-IT" sz="2400" dirty="0">
                <a:solidFill>
                  <a:srgbClr val="00B0F0"/>
                </a:solidFill>
              </a:rPr>
              <a:t>:</a:t>
            </a:r>
            <a:endParaRPr lang="it-IT" sz="2400" dirty="0">
              <a:effectLst/>
            </a:endParaRPr>
          </a:p>
          <a:p>
            <a:pPr algn="just"/>
            <a:r>
              <a:rPr lang="it-IT" sz="2400" dirty="0">
                <a:effectLst/>
              </a:rPr>
              <a:t>Gli Stati membri possono mantenere o adottare misure ai sensi dell'articolo 141, paragrafo 4, del trattato volte ad assicurare nella pratica la piena </a:t>
            </a:r>
            <a:r>
              <a:rPr lang="it-IT" sz="2400" dirty="0" err="1">
                <a:effectLst/>
              </a:rPr>
              <a:t>parita</a:t>
            </a:r>
            <a:r>
              <a:rPr lang="it-IT" sz="2400" dirty="0">
                <a:effectLst/>
              </a:rPr>
              <a:t>̀ tra gli uomini e le donne nella vita lavorativa. </a:t>
            </a:r>
          </a:p>
          <a:p>
            <a:pPr algn="just"/>
            <a:r>
              <a:rPr lang="it-IT" sz="2400" b="1" dirty="0">
                <a:solidFill>
                  <a:srgbClr val="00B0F0"/>
                </a:solidFill>
              </a:rPr>
              <a:t>Giurisprudenza altalenante</a:t>
            </a:r>
            <a:r>
              <a:rPr lang="it-IT" sz="2400" dirty="0"/>
              <a:t>: </a:t>
            </a:r>
          </a:p>
          <a:p>
            <a:pPr algn="just"/>
            <a:r>
              <a:rPr lang="it-IT" sz="2400" dirty="0"/>
              <a:t>CGUE, C-450/93, </a:t>
            </a:r>
            <a:r>
              <a:rPr lang="it-IT" sz="2400" i="1" dirty="0" err="1"/>
              <a:t>Kalanke</a:t>
            </a:r>
            <a:r>
              <a:rPr lang="it-IT" sz="2400" dirty="0"/>
              <a:t>: tale sentenza escludeva la legittimità di una normativa nazionale che prevedeva meccanismi automatici di promozione dell’occupazione femminile.</a:t>
            </a:r>
          </a:p>
          <a:p>
            <a:pPr algn="just"/>
            <a:r>
              <a:rPr lang="it-IT" sz="2400" dirty="0"/>
              <a:t>CGUE, 409/95, </a:t>
            </a:r>
            <a:r>
              <a:rPr lang="it-IT" sz="2400" i="1" dirty="0"/>
              <a:t>Marshall</a:t>
            </a:r>
            <a:r>
              <a:rPr lang="it-IT" sz="2400" dirty="0"/>
              <a:t>: ha stabilito la legittimità della normativa nazionale che accorda la preferenza nelle assunzioni alle candidate, a parità di idoneità e competenza rispetto ai candidati maschi, poiché non esclude la possibilità che i candidati vengono valutati sulla base di criteri diversi dal genere.</a:t>
            </a:r>
            <a:endParaRPr lang="it-IT" sz="3600" dirty="0"/>
          </a:p>
          <a:p>
            <a:endParaRPr lang="it-IT" dirty="0"/>
          </a:p>
        </p:txBody>
      </p:sp>
    </p:spTree>
    <p:extLst>
      <p:ext uri="{BB962C8B-B14F-4D97-AF65-F5344CB8AC3E}">
        <p14:creationId xmlns:p14="http://schemas.microsoft.com/office/powerpoint/2010/main" val="116115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parentali</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dirty="0"/>
              <a:t>Esigenza di equilibrio dei ruoli e redistribuzione delle responsabilità all’interno della famiglia</a:t>
            </a:r>
          </a:p>
          <a:p>
            <a:r>
              <a:rPr lang="it-IT" b="1" dirty="0">
                <a:solidFill>
                  <a:srgbClr val="00B0F0"/>
                </a:solidFill>
              </a:rPr>
              <a:t>Dir. 2010/18/UE</a:t>
            </a:r>
            <a:r>
              <a:rPr lang="it-IT" dirty="0"/>
              <a:t>:</a:t>
            </a:r>
          </a:p>
          <a:p>
            <a:r>
              <a:rPr lang="it-IT" dirty="0"/>
              <a:t>Si applica a tutti i lavoratori aventi un contratto di lavoro o un rapporto di lavoro, anche se a tempo parziale o a tempo determinato.</a:t>
            </a:r>
          </a:p>
          <a:p>
            <a:r>
              <a:rPr lang="it-IT" dirty="0"/>
              <a:t>Diritto al congedo come diritto individuale</a:t>
            </a:r>
          </a:p>
          <a:p>
            <a:r>
              <a:rPr lang="it-IT" dirty="0"/>
              <a:t>Diritto a ritornare alla stessa posizione lavorativa dopo il congedo</a:t>
            </a:r>
          </a:p>
        </p:txBody>
      </p:sp>
    </p:spTree>
    <p:extLst>
      <p:ext uri="{BB962C8B-B14F-4D97-AF65-F5344CB8AC3E}">
        <p14:creationId xmlns:p14="http://schemas.microsoft.com/office/powerpoint/2010/main" val="2536960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per cause di forza maggiore</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b="1" dirty="0">
                <a:solidFill>
                  <a:srgbClr val="00B0F0"/>
                </a:solidFill>
              </a:rPr>
              <a:t>Clausola 7, Dir. 2010/18/UE</a:t>
            </a:r>
            <a:r>
              <a:rPr lang="it-IT" dirty="0"/>
              <a:t>:</a:t>
            </a:r>
          </a:p>
          <a:p>
            <a:r>
              <a:rPr lang="it-IT" dirty="0"/>
              <a:t>Ulteriore ipotesi di sospensione del rapporto di lavoro</a:t>
            </a:r>
          </a:p>
          <a:p>
            <a:r>
              <a:rPr lang="it-IT" dirty="0"/>
              <a:t>Cause di forza maggiore:</a:t>
            </a:r>
          </a:p>
          <a:p>
            <a:pPr algn="just"/>
            <a:r>
              <a:rPr lang="it-IT" sz="2400" dirty="0">
                <a:effectLst/>
                <a:latin typeface="Calibri" panose="020F0502020204030204" pitchFamily="34" charset="0"/>
                <a:cs typeface="Calibri" panose="020F0502020204030204" pitchFamily="34" charset="0"/>
              </a:rPr>
              <a:t>Gli Stati membri e/o le parti sociali prendono le misure necessarie per autorizzare i lavoratori ad assentarsi dal lavoro, conformemente alle leggi, ai contratti collettivi e/o alle prassi nazionali, per cause di forza maggiore derivanti da ragioni familiari urgenti connesse a malattie o infortuni che rendono indispensabile la presenza immediata del lavoratore. </a:t>
            </a:r>
          </a:p>
          <a:p>
            <a:pPr algn="just"/>
            <a:r>
              <a:rPr lang="it-IT" sz="2400" dirty="0">
                <a:latin typeface="Calibri" panose="020F0502020204030204" pitchFamily="34" charset="0"/>
                <a:cs typeface="Calibri" panose="020F0502020204030204" pitchFamily="34" charset="0"/>
              </a:rPr>
              <a:t>Stati membri definiscono le misure necessarie a garantire la fruizione di tale diritto</a:t>
            </a:r>
            <a:endParaRPr lang="it-IT" sz="2400" dirty="0">
              <a:effectLs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30448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a:solidFill>
                  <a:srgbClr val="00B0F0"/>
                </a:solidFill>
              </a:rPr>
              <a:t>Commissione c. Germania</a:t>
            </a:r>
            <a:r>
              <a:rPr lang="it-IT" dirty="0"/>
              <a:t>, C-341/02: la Corte di giustizia elabora una distinzione che integra le disposizioni in materia di </a:t>
            </a:r>
            <a:r>
              <a:rPr lang="it-IT" b="1" dirty="0">
                <a:solidFill>
                  <a:srgbClr val="00B0F0"/>
                </a:solidFill>
              </a:rPr>
              <a:t>retribuzione</a:t>
            </a:r>
            <a:r>
              <a:rPr lang="it-IT" dirty="0"/>
              <a:t>:</a:t>
            </a:r>
          </a:p>
          <a:p>
            <a:pPr marL="457200" lvl="1" indent="0">
              <a:buNone/>
            </a:pPr>
            <a:endParaRPr lang="it-IT" dirty="0"/>
          </a:p>
          <a:p>
            <a:pPr lvl="1"/>
            <a:r>
              <a:rPr lang="it-IT" dirty="0"/>
              <a:t>Ai fini della retribuzione minima non devono essere considerati i compensi versati dal datore di lavoro per prestazioni particolari o supplementari richieste al lavoratore, come attività lavorative disagiate, faticose o pericolose.</a:t>
            </a:r>
          </a:p>
          <a:p>
            <a:pPr marL="457200" lvl="1" indent="0">
              <a:buNone/>
            </a:pPr>
            <a:r>
              <a:rPr lang="it-IT" dirty="0"/>
              <a:t> </a:t>
            </a:r>
          </a:p>
          <a:p>
            <a:pPr lvl="1"/>
            <a:r>
              <a:rPr lang="it-IT" dirty="0"/>
              <a:t>Tali maggiorazioni o supplementi di salario modificano infatti il rapporto fra la prestazione del lavoratore ed il corrispettivo da questi percepito</a:t>
            </a:r>
          </a:p>
        </p:txBody>
      </p:sp>
    </p:spTree>
    <p:extLst>
      <p:ext uri="{BB962C8B-B14F-4D97-AF65-F5344CB8AC3E}">
        <p14:creationId xmlns:p14="http://schemas.microsoft.com/office/powerpoint/2010/main" val="446130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p:txBody>
          <a:bodyPr>
            <a:normAutofit/>
          </a:bodyPr>
          <a:lstStyle/>
          <a:p>
            <a:r>
              <a:rPr lang="it-IT" b="1" dirty="0">
                <a:solidFill>
                  <a:srgbClr val="00B0F0"/>
                </a:solidFill>
              </a:rPr>
              <a:t>Congedo di paternità, Art. 4,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 garantire che il padre o, laddove e nella misura in cui il diritto nazionale lo riconosce, un secondo genitore equivalente abbia diritto a un congedo di paternità di dieci giorni lavorativi da fruire in occasione della nascita di un figlio del lavoratore. </a:t>
            </a:r>
          </a:p>
          <a:p>
            <a:pPr lvl="1" algn="just"/>
            <a:r>
              <a:rPr lang="it-IT" b="0" i="0" u="none" strike="noStrike" dirty="0">
                <a:effectLst/>
                <a:latin typeface="Calibri" panose="020F0502020204030204" pitchFamily="34" charset="0"/>
                <a:cs typeface="Calibri" panose="020F0502020204030204" pitchFamily="34" charset="0"/>
              </a:rPr>
              <a:t>Gli Stati membri possono stabilire se il congedo di paternità possa essere fruito parzialmente prima della nascita del figlio o solo dopo la nascita del figlio e se possa essere fruito secondo modalità flessibili.</a:t>
            </a:r>
          </a:p>
          <a:p>
            <a:pPr lvl="1" algn="just"/>
            <a:r>
              <a:rPr lang="it-IT" b="0" i="0" u="none" strike="noStrike" dirty="0">
                <a:effectLst/>
                <a:latin typeface="Calibri" panose="020F0502020204030204" pitchFamily="34" charset="0"/>
                <a:cs typeface="Calibri" panose="020F0502020204030204" pitchFamily="34" charset="0"/>
              </a:rPr>
              <a:t>Il diritto al congedo di paternità non è subordinato a una determinata anzianità lavorativa o di servizio.</a:t>
            </a:r>
          </a:p>
          <a:p>
            <a:pPr lvl="1" algn="just"/>
            <a:r>
              <a:rPr lang="it-IT" b="0" i="0" u="none" strike="noStrike" dirty="0">
                <a:effectLst/>
                <a:latin typeface="Calibri" panose="020F0502020204030204" pitchFamily="34" charset="0"/>
                <a:cs typeface="Calibri" panose="020F0502020204030204" pitchFamily="34" charset="0"/>
              </a:rPr>
              <a:t>Il diritto al congedo di paternità è concesso a prescindere dallo stato civile o di famiglia del lavoratore, come definiti dal diritto nazionale.</a:t>
            </a:r>
          </a:p>
          <a:p>
            <a:endParaRPr lang="it-IT" dirty="0"/>
          </a:p>
        </p:txBody>
      </p:sp>
    </p:spTree>
    <p:extLst>
      <p:ext uri="{BB962C8B-B14F-4D97-AF65-F5344CB8AC3E}">
        <p14:creationId xmlns:p14="http://schemas.microsoft.com/office/powerpoint/2010/main" val="2879546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a:xfrm>
            <a:off x="838200" y="1825625"/>
            <a:ext cx="10515600" cy="4847024"/>
          </a:xfrm>
        </p:spPr>
        <p:txBody>
          <a:bodyPr>
            <a:normAutofit/>
          </a:bodyPr>
          <a:lstStyle/>
          <a:p>
            <a:r>
              <a:rPr lang="it-IT" b="1" dirty="0">
                <a:solidFill>
                  <a:srgbClr val="00B0F0"/>
                </a:solidFill>
              </a:rPr>
              <a:t>Congedo ai prestatori di assistenza, Art. 6,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affinché ciascun lavoratore abbia diritto di usufruire di un congedo per i prestatori di assistenza di cinque giorni lavorativi all'anno. </a:t>
            </a:r>
          </a:p>
          <a:p>
            <a:pPr lvl="1" algn="just"/>
            <a:r>
              <a:rPr lang="it-IT" b="0" i="0" u="none" strike="noStrike" dirty="0">
                <a:effectLst/>
                <a:latin typeface="Calibri" panose="020F0502020204030204" pitchFamily="34" charset="0"/>
                <a:cs typeface="Calibri" panose="020F0502020204030204" pitchFamily="34" charset="0"/>
              </a:rPr>
              <a:t>Gli Stati membri possono specificare modalità supplementari riguardo all'ambito e alle condizioni del congedo dei prestatori di assistenza in conformità del diritto o delle prassi nazionali. </a:t>
            </a:r>
          </a:p>
          <a:p>
            <a:pPr lvl="1" algn="just"/>
            <a:r>
              <a:rPr lang="it-IT" b="0" i="0" u="none" strike="noStrike" dirty="0">
                <a:effectLst/>
                <a:latin typeface="Calibri" panose="020F0502020204030204" pitchFamily="34" charset="0"/>
                <a:cs typeface="Calibri" panose="020F0502020204030204" pitchFamily="34" charset="0"/>
              </a:rPr>
              <a:t>La fruizione di tale diritto può essere subordinata a un'adeguata attestazione, in conformità del diritto o delle prassi nazionali.</a:t>
            </a:r>
          </a:p>
          <a:p>
            <a:pPr lvl="1" algn="just"/>
            <a:r>
              <a:rPr lang="it-IT" b="0" i="0" u="none" strike="noStrike" dirty="0">
                <a:effectLst/>
                <a:latin typeface="Calibri" panose="020F0502020204030204" pitchFamily="34" charset="0"/>
                <a:cs typeface="Calibri" panose="020F0502020204030204" pitchFamily="34" charset="0"/>
              </a:rPr>
              <a:t>Gli Stati membri possono assegnare il congedo dei prestatori di assistenza sulla base di un periodo di riferimento diverso da un anno, per singola persona che necessita di assistenza o sostegno o per singolo caso.</a:t>
            </a:r>
          </a:p>
          <a:p>
            <a:pPr lvl="1" algn="just"/>
            <a:endParaRPr lang="it-IT" dirty="0"/>
          </a:p>
        </p:txBody>
      </p:sp>
    </p:spTree>
    <p:extLst>
      <p:ext uri="{BB962C8B-B14F-4D97-AF65-F5344CB8AC3E}">
        <p14:creationId xmlns:p14="http://schemas.microsoft.com/office/powerpoint/2010/main" val="1275314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1A942-30C4-E11C-AC03-0E9A1D3C0FB1}"/>
              </a:ext>
            </a:extLst>
          </p:cNvPr>
          <p:cNvSpPr>
            <a:spLocks noGrp="1"/>
          </p:cNvSpPr>
          <p:nvPr>
            <p:ph type="title"/>
          </p:nvPr>
        </p:nvSpPr>
        <p:spPr>
          <a:xfrm>
            <a:off x="838200" y="365126"/>
            <a:ext cx="10515600" cy="932334"/>
          </a:xfrm>
        </p:spPr>
        <p:txBody>
          <a:bodyPr/>
          <a:lstStyle/>
          <a:p>
            <a:r>
              <a:rPr lang="it-IT" b="1" dirty="0">
                <a:solidFill>
                  <a:srgbClr val="00B0F0"/>
                </a:solidFill>
              </a:rPr>
              <a:t>Azioni di difesa contro le discriminazioni</a:t>
            </a:r>
          </a:p>
        </p:txBody>
      </p:sp>
      <p:sp>
        <p:nvSpPr>
          <p:cNvPr id="3" name="Segnaposto contenuto 2">
            <a:extLst>
              <a:ext uri="{FF2B5EF4-FFF2-40B4-BE49-F238E27FC236}">
                <a16:creationId xmlns:a16="http://schemas.microsoft.com/office/drawing/2014/main" id="{67A99F59-A947-0287-2485-172E8A61F10D}"/>
              </a:ext>
            </a:extLst>
          </p:cNvPr>
          <p:cNvSpPr>
            <a:spLocks noGrp="1"/>
          </p:cNvSpPr>
          <p:nvPr>
            <p:ph idx="1"/>
          </p:nvPr>
        </p:nvSpPr>
        <p:spPr>
          <a:xfrm>
            <a:off x="838200" y="1495168"/>
            <a:ext cx="10515600" cy="4997707"/>
          </a:xfrm>
        </p:spPr>
        <p:txBody>
          <a:bodyPr>
            <a:normAutofit fontScale="92500" lnSpcReduction="20000"/>
          </a:bodyPr>
          <a:lstStyle/>
          <a:p>
            <a:r>
              <a:rPr lang="it-IT" dirty="0"/>
              <a:t>Stati dispongano apposite procedure giurisdizionali di tutela contro le discriminazioni</a:t>
            </a:r>
          </a:p>
          <a:p>
            <a:r>
              <a:rPr lang="it-IT" dirty="0"/>
              <a:t>Art. 17, par. 2, Dir. 2006/54/CE: soggetti legittimati ad agire</a:t>
            </a:r>
          </a:p>
          <a:p>
            <a:pPr marL="914400" lvl="2" indent="0" algn="just">
              <a:buNone/>
            </a:pPr>
            <a:r>
              <a:rPr lang="it-IT" sz="1900" dirty="0">
                <a:latin typeface="EUAlbertina"/>
              </a:rPr>
              <a:t>Gli Stati membri riconoscono alle associazioni, organizza- zioni o altre persone giuridiche, che, conformemente ai criteri stabiliti dalle rispettive legislazioni nazionali, abbiano un legittimo interesse a garantire che le disposizioni della presente direttiva siano rispettate, il diritto di avviare, in via giurisdizionale e/o amministrativa, per conto o a sostegno della persona che si ritiene lesa e con il suo consenso, una procedura finalizzata all'esecuzione degli obblighi derivanti dalla presente direttiva. </a:t>
            </a:r>
          </a:p>
          <a:p>
            <a:r>
              <a:rPr lang="it-IT" dirty="0"/>
              <a:t>Art. 23, dir. 2006/54/CE: rimedi suggeriti dalla normativa europea</a:t>
            </a:r>
          </a:p>
          <a:p>
            <a:pPr marL="914400" lvl="2" indent="0">
              <a:buNone/>
            </a:pPr>
            <a:r>
              <a:rPr lang="it-IT" sz="1700" dirty="0">
                <a:latin typeface="EUAlbertina"/>
              </a:rPr>
              <a:t>Gli Stati membri prendono tutte le misure necessarie per assicurare che: </a:t>
            </a:r>
          </a:p>
          <a:p>
            <a:pPr marL="0" indent="0">
              <a:buNone/>
            </a:pPr>
            <a:r>
              <a:rPr lang="it-IT" sz="1700" dirty="0">
                <a:effectLst/>
                <a:latin typeface="EUAlbertina"/>
              </a:rPr>
              <a:t>	a)  tutte le disposizioni legislative, regolamentari e amministrative contrarie al principio della parità di 	trattamento siano abrogate; </a:t>
            </a:r>
            <a:endParaRPr lang="it-IT" sz="2600" dirty="0">
              <a:effectLst/>
            </a:endParaRPr>
          </a:p>
          <a:p>
            <a:pPr marL="0" indent="0">
              <a:buNone/>
            </a:pPr>
            <a:r>
              <a:rPr lang="it-IT" sz="1700" dirty="0">
                <a:effectLst/>
                <a:latin typeface="EUAlbertina"/>
              </a:rPr>
              <a:t>	b)  le disposizioni contrarie al principio della parità di trattamento contenute nei contratti individuali o 	collettivi, nei regolamenti interni delle aziende o nelle regole che disciplinano il lavoro autonomo e le 	organizzazioni dei lavoratori e dei datori di lavoro o in qualsiasi altro accordo siano o possano essere 	dichiarate nulle e prive di effetto oppure siano modificate; </a:t>
            </a:r>
            <a:endParaRPr lang="it-IT" sz="2600" dirty="0">
              <a:effectLst/>
            </a:endParaRPr>
          </a:p>
          <a:p>
            <a:pPr marL="0" indent="0">
              <a:buNone/>
            </a:pPr>
            <a:r>
              <a:rPr lang="it-IT" sz="1700" dirty="0">
                <a:effectLst/>
                <a:latin typeface="EUAlbertina"/>
              </a:rPr>
              <a:t>	c)  i regimi professionali di sicurezza sociale contenenti siffatte disposizioni non possano essere oggetto di 	misure amministrative di approvazione o di estensione. </a:t>
            </a:r>
            <a:endParaRPr lang="it-IT" sz="2600" dirty="0">
              <a:effectLst/>
            </a:endParaRPr>
          </a:p>
          <a:p>
            <a:endParaRPr lang="it-IT" dirty="0"/>
          </a:p>
        </p:txBody>
      </p:sp>
    </p:spTree>
    <p:extLst>
      <p:ext uri="{BB962C8B-B14F-4D97-AF65-F5344CB8AC3E}">
        <p14:creationId xmlns:p14="http://schemas.microsoft.com/office/powerpoint/2010/main" val="890740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CC18C-8B39-80BE-73A6-65A048710425}"/>
              </a:ext>
            </a:extLst>
          </p:cNvPr>
          <p:cNvSpPr>
            <a:spLocks noGrp="1"/>
          </p:cNvSpPr>
          <p:nvPr>
            <p:ph type="title"/>
          </p:nvPr>
        </p:nvSpPr>
        <p:spPr/>
        <p:txBody>
          <a:bodyPr/>
          <a:lstStyle/>
          <a:p>
            <a:r>
              <a:rPr lang="it-IT" b="1" dirty="0">
                <a:solidFill>
                  <a:srgbClr val="00B0F0"/>
                </a:solidFill>
              </a:rPr>
              <a:t>Azioni contro il licenziamento discriminatorio</a:t>
            </a:r>
          </a:p>
        </p:txBody>
      </p:sp>
      <p:sp>
        <p:nvSpPr>
          <p:cNvPr id="3" name="Segnaposto contenuto 2">
            <a:extLst>
              <a:ext uri="{FF2B5EF4-FFF2-40B4-BE49-F238E27FC236}">
                <a16:creationId xmlns:a16="http://schemas.microsoft.com/office/drawing/2014/main" id="{57E6AE13-75FF-0049-10AD-E732D6076546}"/>
              </a:ext>
            </a:extLst>
          </p:cNvPr>
          <p:cNvSpPr>
            <a:spLocks noGrp="1"/>
          </p:cNvSpPr>
          <p:nvPr>
            <p:ph idx="1"/>
          </p:nvPr>
        </p:nvSpPr>
        <p:spPr/>
        <p:txBody>
          <a:bodyPr/>
          <a:lstStyle/>
          <a:p>
            <a:r>
              <a:rPr lang="it-IT" b="1" dirty="0">
                <a:solidFill>
                  <a:srgbClr val="00B0F0"/>
                </a:solidFill>
              </a:rPr>
              <a:t>Licenziamento discriminatorio</a:t>
            </a:r>
            <a:r>
              <a:rPr lang="it-IT" dirty="0"/>
              <a:t>:</a:t>
            </a:r>
          </a:p>
          <a:p>
            <a:pPr algn="just"/>
            <a:r>
              <a:rPr lang="it-IT" dirty="0"/>
              <a:t>La Corte di giustizia ha chiarito che rappresentano sanzioni adeguate per il datore di lavoro, la reintegrazione della vittima della discriminazione nel posto di lavoro e il pieno risarcimento del danno subito a causa del licenziamento, senza la possibilità per la legge nazionale di fissare un limite massimo all’importo del risarcimento.</a:t>
            </a:r>
          </a:p>
          <a:p>
            <a:pPr algn="just"/>
            <a:r>
              <a:rPr lang="it-IT" dirty="0"/>
              <a:t>CGUE, C- 407/14, </a:t>
            </a:r>
            <a:r>
              <a:rPr lang="it-IT" i="1" dirty="0" err="1"/>
              <a:t>Camacho</a:t>
            </a:r>
            <a:endParaRPr lang="it-IT" i="1" dirty="0"/>
          </a:p>
        </p:txBody>
      </p:sp>
    </p:spTree>
    <p:extLst>
      <p:ext uri="{BB962C8B-B14F-4D97-AF65-F5344CB8AC3E}">
        <p14:creationId xmlns:p14="http://schemas.microsoft.com/office/powerpoint/2010/main" val="4054106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p:txBody>
          <a:bodyPr/>
          <a:lstStyle/>
          <a:p>
            <a:r>
              <a:rPr lang="it-IT" b="1" dirty="0">
                <a:solidFill>
                  <a:srgbClr val="00B0F0"/>
                </a:solidFill>
              </a:rPr>
              <a:t>Tutela contro le discriminazioni non di genere</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p:txBody>
          <a:bodyPr/>
          <a:lstStyle/>
          <a:p>
            <a:r>
              <a:rPr lang="it-IT" b="1" dirty="0">
                <a:solidFill>
                  <a:srgbClr val="00B0F0"/>
                </a:solidFill>
              </a:rPr>
              <a:t>Dir. 2000/43CE</a:t>
            </a:r>
          </a:p>
          <a:p>
            <a:pPr marL="0" indent="0">
              <a:buNone/>
            </a:pPr>
            <a:endParaRPr lang="it-IT" dirty="0"/>
          </a:p>
          <a:p>
            <a:r>
              <a:rPr lang="it-IT" dirty="0"/>
              <a:t>Tutela verso i soggetti discriminati per razza od origine etnica</a:t>
            </a:r>
          </a:p>
          <a:p>
            <a:pPr marL="0" indent="0">
              <a:buNone/>
            </a:pPr>
            <a:endParaRPr lang="it-IT" dirty="0"/>
          </a:p>
          <a:p>
            <a:r>
              <a:rPr lang="it-IT" b="1" dirty="0">
                <a:solidFill>
                  <a:srgbClr val="00B0F0"/>
                </a:solidFill>
              </a:rPr>
              <a:t>Dir. 2000/78/CE</a:t>
            </a:r>
          </a:p>
          <a:p>
            <a:endParaRPr lang="it-IT" dirty="0"/>
          </a:p>
          <a:p>
            <a:r>
              <a:rPr lang="it-IT" dirty="0"/>
              <a:t>Tutela verso i soggetti discriminati per religione, convinzioni personali, età o tendenze sessuali</a:t>
            </a:r>
          </a:p>
          <a:p>
            <a:endParaRPr lang="it-IT" dirty="0"/>
          </a:p>
          <a:p>
            <a:endParaRPr lang="it-IT" dirty="0"/>
          </a:p>
        </p:txBody>
      </p:sp>
    </p:spTree>
    <p:extLst>
      <p:ext uri="{BB962C8B-B14F-4D97-AF65-F5344CB8AC3E}">
        <p14:creationId xmlns:p14="http://schemas.microsoft.com/office/powerpoint/2010/main" val="592631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fontScale="92500"/>
          </a:bodyPr>
          <a:lstStyle/>
          <a:p>
            <a:endParaRPr lang="it-IT" dirty="0"/>
          </a:p>
          <a:p>
            <a:r>
              <a:rPr lang="it-IT" dirty="0"/>
              <a:t>Condizionalità e Next Generation EU</a:t>
            </a:r>
          </a:p>
          <a:p>
            <a:r>
              <a:rPr lang="it-IT" b="1" dirty="0">
                <a:solidFill>
                  <a:srgbClr val="0070C0"/>
                </a:solidFill>
              </a:rPr>
              <a:t>Articolo 18, paragrafo 4, lettera o), del regolamento (UE) 2021/241 </a:t>
            </a:r>
            <a:r>
              <a:rPr lang="it-IT" dirty="0"/>
              <a:t>del 12 febbraio 2021 che istituisce il Recovery and </a:t>
            </a:r>
            <a:r>
              <a:rPr lang="it-IT" dirty="0" err="1"/>
              <a:t>Resilience</a:t>
            </a:r>
            <a:r>
              <a:rPr lang="it-IT" dirty="0"/>
              <a:t> Facility: </a:t>
            </a:r>
          </a:p>
          <a:p>
            <a:r>
              <a:rPr lang="it-IT" dirty="0"/>
              <a:t>Il piano di recupero e resilienza è debitamente motivato e giustificato. In particolare, esso contiene i seguenti elementi: [ ...]</a:t>
            </a:r>
          </a:p>
          <a:p>
            <a:r>
              <a:rPr lang="it-IT" dirty="0"/>
              <a:t>lett. (o) una spiegazione di come si prevede che le misure del piano di ripresa e resilienza contribuiscano all'uguaglianza di genere e alle pari opportunità per tutti e all'integrazione di tali obiettivi, in linea con i principi 2 e 3 del Pilastro europeo dei diritti sociali, con l'Obiettivo 5 di sviluppo sostenibile delle Nazioni Unite e, se del caso, con la strategia nazionale per la parità di genere.</a:t>
            </a:r>
          </a:p>
          <a:p>
            <a:endParaRPr lang="it-IT" dirty="0"/>
          </a:p>
        </p:txBody>
      </p:sp>
    </p:spTree>
    <p:extLst>
      <p:ext uri="{BB962C8B-B14F-4D97-AF65-F5344CB8AC3E}">
        <p14:creationId xmlns:p14="http://schemas.microsoft.com/office/powerpoint/2010/main" val="993702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5222875"/>
          </a:xfrm>
        </p:spPr>
        <p:txBody>
          <a:bodyPr>
            <a:normAutofit fontScale="32500" lnSpcReduction="20000"/>
          </a:bodyPr>
          <a:lstStyle/>
          <a:p>
            <a:endParaRPr lang="it-IT" dirty="0"/>
          </a:p>
          <a:p>
            <a:pPr algn="just"/>
            <a:r>
              <a:rPr lang="it-IT" sz="7400" dirty="0">
                <a:latin typeface="+mj-lt"/>
              </a:rPr>
              <a:t>Condizionalità e Next Generation EU</a:t>
            </a:r>
          </a:p>
          <a:p>
            <a:pPr algn="just"/>
            <a:r>
              <a:rPr lang="it-IT" sz="7400" b="1" dirty="0">
                <a:latin typeface="+mj-lt"/>
              </a:rPr>
              <a:t> </a:t>
            </a:r>
            <a:r>
              <a:rPr lang="it-IT" sz="7400" dirty="0">
                <a:latin typeface="+mj-lt"/>
              </a:rPr>
              <a:t>gli Stati membri dovrebbero delineare:</a:t>
            </a:r>
          </a:p>
          <a:p>
            <a:pPr algn="just"/>
            <a:r>
              <a:rPr lang="it-IT" sz="7400" dirty="0">
                <a:latin typeface="+mj-lt"/>
              </a:rPr>
              <a:t>sfide in termini di uguaglianza di genere, comprese quelle relative alla crisi COVID-19, ad esempio in termini di </a:t>
            </a:r>
            <a:r>
              <a:rPr lang="it-IT" sz="7400" b="1" dirty="0">
                <a:solidFill>
                  <a:srgbClr val="0070C0"/>
                </a:solidFill>
                <a:latin typeface="+mj-lt"/>
              </a:rPr>
              <a:t>parità di trattamento e di opportunità nel mercato del lavoro, di condizioni di vita e di lavoro</a:t>
            </a:r>
            <a:r>
              <a:rPr lang="it-IT" sz="7400" dirty="0">
                <a:latin typeface="+mj-lt"/>
              </a:rPr>
              <a:t>.</a:t>
            </a:r>
          </a:p>
          <a:p>
            <a:pPr algn="just"/>
            <a:r>
              <a:rPr lang="it-IT" sz="7400" dirty="0">
                <a:latin typeface="+mj-lt"/>
              </a:rPr>
              <a:t>ad esempio in termini di parità di trattamento e di opportunità nel mercato del lavoro, di condizioni di impiego, </a:t>
            </a:r>
            <a:r>
              <a:rPr lang="it-IT" sz="7400" b="1" dirty="0">
                <a:solidFill>
                  <a:srgbClr val="0070C0"/>
                </a:solidFill>
                <a:latin typeface="+mj-lt"/>
              </a:rPr>
              <a:t>di avanzamento di carriera e di parità di retribuzione per un lavoro di pari valore</a:t>
            </a:r>
            <a:r>
              <a:rPr lang="it-IT" sz="7400" dirty="0">
                <a:latin typeface="+mj-lt"/>
              </a:rPr>
              <a:t>.</a:t>
            </a:r>
          </a:p>
          <a:p>
            <a:pPr algn="just"/>
            <a:r>
              <a:rPr lang="it-IT" sz="7400" dirty="0">
                <a:latin typeface="+mj-lt"/>
              </a:rPr>
              <a:t>condizioni di impiego, </a:t>
            </a:r>
            <a:r>
              <a:rPr lang="it-IT" sz="7400" b="1" dirty="0">
                <a:solidFill>
                  <a:srgbClr val="0070C0"/>
                </a:solidFill>
                <a:latin typeface="+mj-lt"/>
              </a:rPr>
              <a:t>progressione di carriera e parità di retribuzione per lavori di pari valore</a:t>
            </a:r>
            <a:r>
              <a:rPr lang="it-IT" sz="7400" dirty="0">
                <a:latin typeface="+mj-lt"/>
              </a:rPr>
              <a:t>;</a:t>
            </a:r>
          </a:p>
          <a:p>
            <a:pPr algn="just">
              <a:buFont typeface="Wingdings" pitchFamily="2" charset="2"/>
              <a:buChar char="ü"/>
            </a:pPr>
            <a:r>
              <a:rPr lang="it-IT" sz="7400" dirty="0">
                <a:latin typeface="+mj-lt"/>
              </a:rPr>
              <a:t>come le riforme e gli investimenti descritti nel piano saranno strumentali al superamento delle sfide sopra citate;</a:t>
            </a:r>
          </a:p>
          <a:p>
            <a:pPr algn="just">
              <a:buFont typeface="Wingdings" pitchFamily="2" charset="2"/>
              <a:buChar char="ü"/>
            </a:pPr>
            <a:r>
              <a:rPr lang="it-IT" sz="7400" dirty="0">
                <a:latin typeface="+mj-lt"/>
              </a:rPr>
              <a:t>come il piano garantisca e promuova l'uguaglianza tra donne e uomini e come attenui l'impatto economico della crisi sulle donne, le donne e gli uomini.</a:t>
            </a:r>
          </a:p>
        </p:txBody>
      </p:sp>
    </p:spTree>
    <p:extLst>
      <p:ext uri="{BB962C8B-B14F-4D97-AF65-F5344CB8AC3E}">
        <p14:creationId xmlns:p14="http://schemas.microsoft.com/office/powerpoint/2010/main" val="1149199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fontScale="47500" lnSpcReduction="20000"/>
          </a:bodyPr>
          <a:lstStyle/>
          <a:p>
            <a:endParaRPr lang="it-IT" dirty="0"/>
          </a:p>
          <a:p>
            <a:pPr algn="just"/>
            <a:r>
              <a:rPr lang="it-IT" sz="5100" dirty="0">
                <a:latin typeface="+mj-lt"/>
              </a:rPr>
              <a:t>Condizionalità e Next Generation EU</a:t>
            </a:r>
          </a:p>
          <a:p>
            <a:pPr algn="just"/>
            <a:r>
              <a:rPr lang="it-IT" sz="5100" dirty="0">
                <a:latin typeface="+mj-lt"/>
              </a:rPr>
              <a:t>gli Stati membri dovrebbero delineare:</a:t>
            </a:r>
          </a:p>
          <a:p>
            <a:pPr algn="just"/>
            <a:r>
              <a:rPr lang="it-IT" sz="5100" dirty="0">
                <a:latin typeface="+mj-lt"/>
              </a:rPr>
              <a:t>impatto economico della crisi sulle donne, compresa la violenza domestica e di genere;</a:t>
            </a:r>
          </a:p>
          <a:p>
            <a:pPr algn="just"/>
            <a:r>
              <a:rPr lang="it-IT" sz="5100" dirty="0">
                <a:latin typeface="+mj-lt"/>
              </a:rPr>
              <a:t>come il piano contribuisce al raggiungimento dell'Obiettivo 5 di Sviluppo Sostenibile delle Nazioni Unite e dei relativi obiettivi; e</a:t>
            </a:r>
          </a:p>
          <a:p>
            <a:pPr algn="just"/>
            <a:r>
              <a:rPr lang="it-IT" sz="5100" dirty="0">
                <a:latin typeface="+mj-lt"/>
              </a:rPr>
              <a:t>delle Nazioni Unite per lo sviluppo sostenibile e i suoi obiettivi; e</a:t>
            </a:r>
          </a:p>
          <a:p>
            <a:pPr algn="just"/>
            <a:r>
              <a:rPr lang="it-IT" sz="5100" dirty="0">
                <a:latin typeface="+mj-lt"/>
              </a:rPr>
              <a:t>come le misure previste dal piano </a:t>
            </a:r>
            <a:r>
              <a:rPr lang="it-IT" sz="5100" dirty="0">
                <a:solidFill>
                  <a:srgbClr val="0070C0"/>
                </a:solidFill>
                <a:latin typeface="+mj-lt"/>
              </a:rPr>
              <a:t>miglioreranno la situazione in termini di uguaglianza di genere e delle sue diverse dimensioni, come l'istruzione, la formazione e l'educazione</a:t>
            </a:r>
            <a:r>
              <a:rPr lang="it-IT" sz="5100" dirty="0">
                <a:latin typeface="+mj-lt"/>
              </a:rPr>
              <a:t>.</a:t>
            </a:r>
          </a:p>
          <a:p>
            <a:pPr algn="just"/>
            <a:r>
              <a:rPr lang="it-IT" sz="5100" dirty="0">
                <a:latin typeface="+mj-lt"/>
              </a:rPr>
              <a:t>diverse dimensioni, come l'istruzione, la formazione, le competenze, il divario occupazionale, le condizioni di lavoro, la protezione sociale, ecc.</a:t>
            </a:r>
          </a:p>
          <a:p>
            <a:pPr algn="just"/>
            <a:r>
              <a:rPr lang="it-IT" sz="5100" dirty="0">
                <a:latin typeface="+mj-lt"/>
              </a:rPr>
              <a:t>condizioni di lavoro, protezione sociale, ecc.</a:t>
            </a:r>
          </a:p>
        </p:txBody>
      </p:sp>
    </p:spTree>
    <p:extLst>
      <p:ext uri="{BB962C8B-B14F-4D97-AF65-F5344CB8AC3E}">
        <p14:creationId xmlns:p14="http://schemas.microsoft.com/office/powerpoint/2010/main" val="3687972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a:bodyPr>
          <a:lstStyle/>
          <a:p>
            <a:r>
              <a:rPr lang="it-IT" sz="2600" dirty="0">
                <a:latin typeface="+mj-lt"/>
              </a:rPr>
              <a:t>L'uguaglianza di genere nel Pilastro europeo dei diritti sociali</a:t>
            </a:r>
          </a:p>
          <a:p>
            <a:r>
              <a:rPr lang="it-IT" sz="2600" dirty="0">
                <a:latin typeface="+mj-lt"/>
              </a:rPr>
              <a:t>Proclamato nel 2017 al Vertice di Göteborg, il Pilastro europeo dei diritti sociali definisce 20 principi che guidano l'UE verso un'economia e una società più sociale, equa e inclusiva.</a:t>
            </a:r>
          </a:p>
          <a:p>
            <a:r>
              <a:rPr lang="it-IT" sz="2600" dirty="0">
                <a:latin typeface="+mj-lt"/>
              </a:rPr>
              <a:t>Primo principio: l'UE verso un'economia e una società più sociale, equa e inclusiva. </a:t>
            </a:r>
          </a:p>
          <a:p>
            <a:r>
              <a:rPr lang="it-IT" sz="2600" dirty="0">
                <a:latin typeface="+mj-lt"/>
              </a:rPr>
              <a:t>Il secondo punto dell'elenco dei principi è dedicato all'uguaglianza di genere:</a:t>
            </a:r>
          </a:p>
          <a:p>
            <a:r>
              <a:rPr lang="it-IT" sz="2600" dirty="0">
                <a:latin typeface="+mj-lt"/>
              </a:rPr>
              <a:t>La parità di trattamento e di opportunità tra donne e uomini deve essere garantita e promossa in tutti i settori, partecipazione al mercato del lavoro, alle condizioni di impiego e alla progressione di carriera. Le donne e gli uomini hanno diritto alla parità di retribuzione per un lavoro di pari valore.</a:t>
            </a:r>
          </a:p>
          <a:p>
            <a:endParaRPr lang="it-IT" sz="2600" dirty="0">
              <a:latin typeface="+mj-lt"/>
            </a:endParaRPr>
          </a:p>
          <a:p>
            <a:endParaRPr lang="it-IT" dirty="0"/>
          </a:p>
          <a:p>
            <a:endParaRPr lang="it-IT" dirty="0"/>
          </a:p>
        </p:txBody>
      </p:sp>
    </p:spTree>
    <p:extLst>
      <p:ext uri="{BB962C8B-B14F-4D97-AF65-F5344CB8AC3E}">
        <p14:creationId xmlns:p14="http://schemas.microsoft.com/office/powerpoint/2010/main" val="1413303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08751-77AA-1F1B-7841-6D32D6939F3F}"/>
              </a:ext>
            </a:extLst>
          </p:cNvPr>
          <p:cNvSpPr>
            <a:spLocks noGrp="1"/>
          </p:cNvSpPr>
          <p:nvPr>
            <p:ph type="title"/>
          </p:nvPr>
        </p:nvSpPr>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613A61D1-CEA3-54D8-7EB7-1F0A70780BBD}"/>
              </a:ext>
            </a:extLst>
          </p:cNvPr>
          <p:cNvSpPr>
            <a:spLocks noGrp="1"/>
          </p:cNvSpPr>
          <p:nvPr>
            <p:ph idx="1"/>
          </p:nvPr>
        </p:nvSpPr>
        <p:spPr>
          <a:xfrm>
            <a:off x="88900" y="1825625"/>
            <a:ext cx="10744200" cy="4351338"/>
          </a:xfrm>
        </p:spPr>
        <p:txBody>
          <a:bodyPr>
            <a:normAutofit/>
          </a:bodyPr>
          <a:lstStyle/>
          <a:p>
            <a:pPr lvl="2" algn="just" fontAlgn="base">
              <a:spcBef>
                <a:spcPts val="1200"/>
              </a:spcBef>
            </a:pPr>
            <a:r>
              <a:rPr lang="it-IT" sz="2400" dirty="0"/>
              <a:t>Attivismo normativo dopo il Pilastro sociale europeo:</a:t>
            </a:r>
          </a:p>
          <a:p>
            <a:pPr lvl="2" algn="just" fontAlgn="base">
              <a:spcBef>
                <a:spcPts val="1200"/>
              </a:spcBef>
              <a:buFont typeface="Wingdings" pitchFamily="2" charset="2"/>
              <a:buChar char="ü"/>
            </a:pPr>
            <a:r>
              <a:rPr lang="it-IT" sz="2400" dirty="0"/>
              <a:t>Direttiva UE 2019/1158 sul bilanciamento tra vita privata e condizioni di lavoro (Contrasto del gender care gap):</a:t>
            </a:r>
          </a:p>
          <a:p>
            <a:pPr lvl="2" algn="just" fontAlgn="base">
              <a:spcBef>
                <a:spcPts val="1200"/>
              </a:spcBef>
            </a:pPr>
            <a:r>
              <a:rPr lang="it-IT" sz="2400" b="0" i="0" u="none" strike="noStrike" dirty="0">
                <a:solidFill>
                  <a:srgbClr val="333333"/>
                </a:solidFill>
                <a:effectLst/>
                <a:highlight>
                  <a:srgbClr val="FFFFFF"/>
                </a:highlight>
                <a:latin typeface="cabin"/>
              </a:rPr>
              <a:t>La direttiva mette invece sotto i riflettori la necessità di un</a:t>
            </a:r>
            <a:r>
              <a:rPr lang="it-IT" sz="2400" b="1" i="0" u="none" strike="noStrike" dirty="0">
                <a:solidFill>
                  <a:srgbClr val="333333"/>
                </a:solidFill>
                <a:effectLst/>
                <a:latin typeface="cabin"/>
              </a:rPr>
              <a:t> </a:t>
            </a:r>
            <a:r>
              <a:rPr lang="it-IT" sz="2400" b="1" i="0" u="none" strike="noStrike" dirty="0">
                <a:solidFill>
                  <a:srgbClr val="0070C0"/>
                </a:solidFill>
                <a:effectLst/>
                <a:latin typeface="cabin"/>
              </a:rPr>
              <a:t>aumento del ruolo attivo dei padri nell’assistenza</a:t>
            </a:r>
            <a:r>
              <a:rPr lang="it-IT" sz="2400" b="0" i="0" u="none" strike="noStrike" dirty="0">
                <a:solidFill>
                  <a:srgbClr val="333333"/>
                </a:solidFill>
                <a:effectLst/>
                <a:highlight>
                  <a:srgbClr val="FFFFFF"/>
                </a:highlight>
                <a:latin typeface="cabin"/>
              </a:rPr>
              <a:t> quale strumento capace di incidere positivamente anche sul miglioramento delle possibilità per le madri di mantenere e rafforzare la propria posizione nel mercato del lavoro. In questo modo, la direttiva mira a </a:t>
            </a:r>
            <a:r>
              <a:rPr lang="it-IT" sz="2400" b="1" i="0" u="none" strike="noStrike" dirty="0">
                <a:solidFill>
                  <a:srgbClr val="0070C0"/>
                </a:solidFill>
                <a:effectLst/>
                <a:latin typeface="cabin"/>
              </a:rPr>
              <a:t>promuovere il cambiamento dei ruoli di genere, </a:t>
            </a:r>
            <a:r>
              <a:rPr lang="it-IT" sz="2400" b="0" i="0" u="none" strike="noStrike" dirty="0">
                <a:solidFill>
                  <a:srgbClr val="333333"/>
                </a:solidFill>
                <a:effectLst/>
                <a:highlight>
                  <a:srgbClr val="FFFFFF"/>
                </a:highlight>
                <a:latin typeface="cabin"/>
              </a:rPr>
              <a:t>attraverso l’adozione di politiche di </a:t>
            </a:r>
            <a:r>
              <a:rPr lang="it-IT" sz="2400" b="0" i="0" u="none" strike="noStrike" dirty="0" err="1">
                <a:solidFill>
                  <a:srgbClr val="333333"/>
                </a:solidFill>
                <a:effectLst/>
                <a:highlight>
                  <a:srgbClr val="FFFFFF"/>
                </a:highlight>
                <a:latin typeface="cabin"/>
              </a:rPr>
              <a:t>degenderizzazione</a:t>
            </a:r>
            <a:r>
              <a:rPr lang="it-IT" sz="2400" b="0" i="0" u="none" strike="noStrike" dirty="0">
                <a:solidFill>
                  <a:srgbClr val="333333"/>
                </a:solidFill>
                <a:effectLst/>
                <a:highlight>
                  <a:srgbClr val="FFFFFF"/>
                </a:highlight>
                <a:latin typeface="cabin"/>
              </a:rPr>
              <a:t> relative all’equilibrio tra lavoro e vita privata.</a:t>
            </a:r>
            <a:endParaRPr lang="it-IT" sz="2400" dirty="0"/>
          </a:p>
          <a:p>
            <a:endParaRPr lang="it-IT" dirty="0"/>
          </a:p>
        </p:txBody>
      </p:sp>
    </p:spTree>
    <p:extLst>
      <p:ext uri="{BB962C8B-B14F-4D97-AF65-F5344CB8AC3E}">
        <p14:creationId xmlns:p14="http://schemas.microsoft.com/office/powerpoint/2010/main" val="1326902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Isibir</a:t>
            </a:r>
            <a:r>
              <a:rPr lang="it-IT" dirty="0"/>
              <a:t>, C-522/12:</a:t>
            </a:r>
          </a:p>
          <a:p>
            <a:pPr lvl="1"/>
            <a:r>
              <a:rPr lang="it-IT" dirty="0"/>
              <a:t>In mancanza di una definizione degli elementi costitutivi della retribuzione nella dir. 96/71/CE, tale definizione rimane di competenza dello Stato membro in cui viene eseguita la prestazione, a condizione che la legislazione e i contratti collettivi non ostacolino la libera prestazione dei servizi fra Stati membri.</a:t>
            </a:r>
          </a:p>
          <a:p>
            <a:pPr lvl="1"/>
            <a:r>
              <a:rPr lang="it-IT" dirty="0"/>
              <a:t>Pagamenti forfettari corrisposti al di furi del periodo di lavoro e in occasione della negoziazione o entrata in vigore di un accordo collettivo di lavoro, sono da ritenersi come parte della normale prestazione di lavoro.</a:t>
            </a:r>
          </a:p>
          <a:p>
            <a:pPr lvl="1"/>
            <a:r>
              <a:rPr lang="it-IT" dirty="0"/>
              <a:t>Un piano di risparmio pluriennale riconosciuto al termine della carriera lavorativa corrisponde ad una prestazione supplementare.</a:t>
            </a:r>
          </a:p>
        </p:txBody>
      </p:sp>
    </p:spTree>
    <p:extLst>
      <p:ext uri="{BB962C8B-B14F-4D97-AF65-F5344CB8AC3E}">
        <p14:creationId xmlns:p14="http://schemas.microsoft.com/office/powerpoint/2010/main" val="150996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E7B2F-2679-1317-B784-962021AA6C85}"/>
              </a:ext>
            </a:extLst>
          </p:cNvPr>
          <p:cNvSpPr>
            <a:spLocks noGrp="1"/>
          </p:cNvSpPr>
          <p:nvPr>
            <p:ph type="title"/>
          </p:nvPr>
        </p:nvSpPr>
        <p:spPr>
          <a:xfrm>
            <a:off x="838200" y="365125"/>
            <a:ext cx="10515600" cy="955675"/>
          </a:xfrm>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5AA02A13-7154-8CF9-0F88-00E91CB565AB}"/>
              </a:ext>
            </a:extLst>
          </p:cNvPr>
          <p:cNvSpPr>
            <a:spLocks noGrp="1"/>
          </p:cNvSpPr>
          <p:nvPr>
            <p:ph idx="1"/>
          </p:nvPr>
        </p:nvSpPr>
        <p:spPr>
          <a:xfrm>
            <a:off x="838200" y="1562100"/>
            <a:ext cx="10515600" cy="4930775"/>
          </a:xfrm>
        </p:spPr>
        <p:txBody>
          <a:bodyPr>
            <a:normAutofit fontScale="70000" lnSpcReduction="20000"/>
          </a:bodyPr>
          <a:lstStyle/>
          <a:p>
            <a:r>
              <a:rPr lang="it-IT" sz="2800" dirty="0"/>
              <a:t>Attivismo normativo dopo il Pilastro sociale europeo:</a:t>
            </a:r>
            <a:endParaRPr lang="it-IT" dirty="0"/>
          </a:p>
          <a:p>
            <a:r>
              <a:rPr lang="it-IT" dirty="0"/>
              <a:t>Direttiva UE 2023/970 sulla trasparenza retributiva (Contrasto gender </a:t>
            </a:r>
            <a:r>
              <a:rPr lang="it-IT" dirty="0" err="1"/>
              <a:t>pay</a:t>
            </a:r>
            <a:r>
              <a:rPr lang="it-IT" dirty="0"/>
              <a:t> gap);</a:t>
            </a:r>
          </a:p>
          <a:p>
            <a:pPr>
              <a:buFont typeface="Wingdings" pitchFamily="2" charset="2"/>
              <a:buChar char="ü"/>
            </a:pPr>
            <a:r>
              <a:rPr lang="it-IT" dirty="0"/>
              <a:t>Il cuore dell’intervento è sicuramente rappresentato dalle misure a garanzia della trasparenza delle retribuzioni. </a:t>
            </a:r>
          </a:p>
          <a:p>
            <a:pPr>
              <a:buFont typeface="Wingdings" pitchFamily="2" charset="2"/>
              <a:buChar char="ü"/>
            </a:pPr>
            <a:r>
              <a:rPr lang="it-IT" dirty="0"/>
              <a:t>La trasparenza deve essere garantita già nella fase assuntiva, per assicurare ai candidati e alle candidate la possibilità di contrattare attivamente e con piena consapevolezza le condizioni di lavoro, peraltro in linea e a integrazione con quanto già disposto dall’art. 14 Direttiva (CE) 54/2006. Le informazioni riguardano, in particolare, la retribuzione e l’inquadramento iniziale, i relativi criteri di assegnazione e le fonti di regolazione (art. 5). </a:t>
            </a:r>
            <a:br>
              <a:rPr lang="it-IT" dirty="0"/>
            </a:br>
            <a:r>
              <a:rPr lang="it-IT" dirty="0"/>
              <a:t>Nella fase di svolgimento del rapporto, </a:t>
            </a:r>
          </a:p>
          <a:p>
            <a:pPr>
              <a:buFont typeface="Wingdings" pitchFamily="2" charset="2"/>
              <a:buChar char="ü"/>
            </a:pPr>
            <a:r>
              <a:rPr lang="it-IT" dirty="0"/>
              <a:t>i </a:t>
            </a:r>
            <a:r>
              <a:rPr lang="it-IT" b="1" dirty="0">
                <a:solidFill>
                  <a:srgbClr val="00B0F0"/>
                </a:solidFill>
              </a:rPr>
              <a:t>datori di lavoro devono rendere accessibili ai lavoratori i criteri utilizzati per la determinazione della retribuzione</a:t>
            </a:r>
            <a:r>
              <a:rPr lang="it-IT" dirty="0"/>
              <a:t>, </a:t>
            </a:r>
          </a:p>
          <a:p>
            <a:pPr>
              <a:buFont typeface="Wingdings" pitchFamily="2" charset="2"/>
              <a:buChar char="ü"/>
            </a:pPr>
            <a:r>
              <a:rPr lang="it-IT" dirty="0">
                <a:solidFill>
                  <a:srgbClr val="00B0F0"/>
                </a:solidFill>
              </a:rPr>
              <a:t>i livelli retributivi e i criteri di progressione che devono essere, </a:t>
            </a:r>
            <a:r>
              <a:rPr lang="it-IT" dirty="0" err="1">
                <a:solidFill>
                  <a:srgbClr val="00B0F0"/>
                </a:solidFill>
              </a:rPr>
              <a:t>ça</a:t>
            </a:r>
            <a:r>
              <a:rPr lang="it-IT" dirty="0">
                <a:solidFill>
                  <a:srgbClr val="00B0F0"/>
                </a:solidFill>
              </a:rPr>
              <a:t> va sans dire, oggettivi e neutri sotto il profilo del genere</a:t>
            </a:r>
            <a:r>
              <a:rPr lang="it-IT" dirty="0"/>
              <a:t> (art. 6) </a:t>
            </a:r>
          </a:p>
          <a:p>
            <a:pPr>
              <a:buFont typeface="Wingdings" pitchFamily="2" charset="2"/>
              <a:buChar char="ü"/>
            </a:pPr>
            <a:r>
              <a:rPr lang="it-IT" dirty="0"/>
              <a:t>e devono </a:t>
            </a:r>
            <a:r>
              <a:rPr lang="it-IT" b="1" dirty="0">
                <a:solidFill>
                  <a:srgbClr val="00B0F0"/>
                </a:solidFill>
              </a:rPr>
              <a:t>fornire le informazioni richieste dai lavoratori</a:t>
            </a:r>
            <a:r>
              <a:rPr lang="it-IT" dirty="0"/>
              <a:t>, anche tramite i loro rappresentanti o un organismo di parità, relative non solo al livello retributivo loro spettante, </a:t>
            </a:r>
          </a:p>
          <a:p>
            <a:pPr>
              <a:buFont typeface="Wingdings" pitchFamily="2" charset="2"/>
              <a:buChar char="ü"/>
            </a:pPr>
            <a:r>
              <a:rPr lang="it-IT" b="1" dirty="0">
                <a:solidFill>
                  <a:srgbClr val="00B0F0"/>
                </a:solidFill>
              </a:rPr>
              <a:t>ma anche sui livelli retributivi medi, ripartiti per sesso, delle categorie di lavoratori che svolgono lo stesso lavoro o un lavoro di pari valore</a:t>
            </a:r>
            <a:r>
              <a:rPr lang="it-IT" b="1" dirty="0"/>
              <a:t> </a:t>
            </a:r>
            <a:r>
              <a:rPr lang="it-IT" dirty="0"/>
              <a:t>(art. 7).</a:t>
            </a:r>
          </a:p>
        </p:txBody>
      </p:sp>
    </p:spTree>
    <p:extLst>
      <p:ext uri="{BB962C8B-B14F-4D97-AF65-F5344CB8AC3E}">
        <p14:creationId xmlns:p14="http://schemas.microsoft.com/office/powerpoint/2010/main" val="2704434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Sahkoalojen</a:t>
            </a:r>
            <a:r>
              <a:rPr lang="it-IT" dirty="0"/>
              <a:t>, C-396/13:</a:t>
            </a:r>
          </a:p>
          <a:p>
            <a:pPr lvl="1"/>
            <a:r>
              <a:rPr lang="it-IT" dirty="0"/>
              <a:t>Le norme dello Stato membro ospitante, la Finlandia in questo caso, possono legittimamente prevedere che il calcolo della retribuzione possa essere effettuato su base oraria o a cottimo.</a:t>
            </a:r>
          </a:p>
          <a:p>
            <a:pPr lvl="1"/>
            <a:r>
              <a:rPr lang="it-IT" dirty="0"/>
              <a:t>Per essere opponibili ad un datore di lavoro stabilito in un altro Stato membro, tali norme devono essere vincolanti per tutti i lavoratori del settore, nazionali e distaccati e devono essere accessibili alle imprese di altri Stati membri.</a:t>
            </a:r>
          </a:p>
          <a:p>
            <a:pPr lvl="1"/>
            <a:r>
              <a:rPr lang="it-IT" dirty="0"/>
              <a:t>Per la Corte di giustizia costituiscono parte integrante della retribuzione: l’indennità di distacco; l’indennità per il tragitto giornaliero dei lavoratori; le ferie</a:t>
            </a:r>
          </a:p>
        </p:txBody>
      </p:sp>
    </p:spTree>
    <p:extLst>
      <p:ext uri="{BB962C8B-B14F-4D97-AF65-F5344CB8AC3E}">
        <p14:creationId xmlns:p14="http://schemas.microsoft.com/office/powerpoint/2010/main" val="119193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tratta di limiti impliciti ed espliciti, derivanti dalle prescrizioni della dir. 96/71/CE per i legislatori nazionali e la questione dei loro margini residuali.</a:t>
            </a:r>
          </a:p>
          <a:p>
            <a:r>
              <a:rPr lang="it-IT" dirty="0"/>
              <a:t>Il Lussemburgo, nella propria disciplina sulle condizioni di lavoro dei lavoratori distaccati aveva qualificato come disposizioni imperative di ordine pubblico nazionali tutte le legislazioni e tutte le clausole dei contratti collettivi disciplinanti 14 materie, molte delle quali non menzionate all’art. 3, par. 1 della dir. 96/71/CE.</a:t>
            </a:r>
          </a:p>
        </p:txBody>
      </p:sp>
    </p:spTree>
    <p:extLst>
      <p:ext uri="{BB962C8B-B14F-4D97-AF65-F5344CB8AC3E}">
        <p14:creationId xmlns:p14="http://schemas.microsoft.com/office/powerpoint/2010/main" val="74876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fontScale="85000"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La Corte di giustizia afferma che:</a:t>
            </a:r>
          </a:p>
          <a:p>
            <a:pPr marL="0" indent="0">
              <a:buNone/>
            </a:pPr>
            <a:r>
              <a:rPr lang="it-IT" dirty="0"/>
              <a:t>	1. L’art. 3, par. 1, della direttiva elenca in maniera tassativa le 9 	materie per le quali lo Stato membro ospitante può imporre la 	propria legislazione alle imprese che distaccano lavoratori sul suo 	territorio.</a:t>
            </a:r>
          </a:p>
          <a:p>
            <a:pPr marL="0" indent="0">
              <a:buNone/>
            </a:pPr>
            <a:r>
              <a:rPr lang="it-IT" dirty="0"/>
              <a:t>	2. ordine pubblico può essere invocato solo per giustificare 	disposizioni la cui osservanza è reputata cruciale per la 	salvaguardia dell’organizzazione politica, sociale, o economica 	dello Stato.</a:t>
            </a:r>
          </a:p>
          <a:p>
            <a:pPr marL="0" indent="0">
              <a:buNone/>
            </a:pPr>
            <a:r>
              <a:rPr lang="it-IT" dirty="0"/>
              <a:t>	3. Trattandosi di libera circolazione dei servizi, l’eccezione attinente 	l’ordine pubblico è soggetta al controllo delle istituzioni europee</a:t>
            </a:r>
          </a:p>
        </p:txBody>
      </p:sp>
    </p:spTree>
    <p:extLst>
      <p:ext uri="{BB962C8B-B14F-4D97-AF65-F5344CB8AC3E}">
        <p14:creationId xmlns:p14="http://schemas.microsoft.com/office/powerpoint/2010/main" val="342927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escluso che:</a:t>
            </a:r>
          </a:p>
          <a:p>
            <a:pPr lvl="1"/>
            <a:r>
              <a:rPr lang="it-IT" dirty="0"/>
              <a:t>Uno Stato membro possa invocare validamente ragioni di ordine pubblico per imporre la propria legislazione di quattro materie:</a:t>
            </a:r>
          </a:p>
          <a:p>
            <a:pPr lvl="3"/>
            <a:r>
              <a:rPr lang="it-IT" sz="2400" dirty="0"/>
              <a:t>Le norme disciplinati l’esigenza di un contratto scritto</a:t>
            </a:r>
          </a:p>
          <a:p>
            <a:pPr lvl="3"/>
            <a:r>
              <a:rPr lang="it-IT" sz="2400" dirty="0"/>
              <a:t>Adeguamento automatico della retribuzione all’evoluzione del costo della vita</a:t>
            </a:r>
          </a:p>
          <a:p>
            <a:pPr lvl="3"/>
            <a:r>
              <a:rPr lang="it-IT" sz="2400" dirty="0"/>
              <a:t>La legislazione del contratto di lavoro a tempo parziale </a:t>
            </a:r>
          </a:p>
          <a:p>
            <a:pPr lvl="3"/>
            <a:r>
              <a:rPr lang="it-IT" sz="2400" dirty="0"/>
              <a:t>Complesso delle clausole contenute in tutti i contratti collettivi di lavoro vigenti nello Stato membro di distacco</a:t>
            </a:r>
          </a:p>
          <a:p>
            <a:endParaRPr lang="it-IT" dirty="0"/>
          </a:p>
        </p:txBody>
      </p:sp>
    </p:spTree>
    <p:extLst>
      <p:ext uri="{BB962C8B-B14F-4D97-AF65-F5344CB8AC3E}">
        <p14:creationId xmlns:p14="http://schemas.microsoft.com/office/powerpoint/2010/main" val="1778072840"/>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93</TotalTime>
  <Words>5210</Words>
  <Application>Microsoft Macintosh PowerPoint</Application>
  <PresentationFormat>Widescreen</PresentationFormat>
  <Paragraphs>272</Paragraphs>
  <Slides>50</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50</vt:i4>
      </vt:variant>
    </vt:vector>
  </HeadingPairs>
  <TitlesOfParts>
    <vt:vector size="59" baseType="lpstr">
      <vt:lpstr>Aptos</vt:lpstr>
      <vt:lpstr>Aptos Display</vt:lpstr>
      <vt:lpstr>Arial</vt:lpstr>
      <vt:lpstr>cabin</vt:lpstr>
      <vt:lpstr>Calibri</vt:lpstr>
      <vt:lpstr>EUAlbertina</vt:lpstr>
      <vt:lpstr>EUAlbertina-Regu-Identity-H</vt:lpstr>
      <vt:lpstr>Wingdings</vt:lpstr>
      <vt:lpstr>Tema di Office</vt:lpstr>
      <vt:lpstr>Diritto dell’Integrazione europea Prof. Alessandro Nato</vt:lpstr>
      <vt:lpstr>Indice </vt:lpstr>
      <vt:lpstr>Lavoratori distaccati (Parte B)</vt:lpstr>
      <vt:lpstr>Corte di giustizia e distacco dei lavoratori</vt:lpstr>
      <vt:lpstr>Corte di giustizia e distacco dei lavoratori</vt:lpstr>
      <vt:lpstr>Corte di giustizia e distacco dei lavoratori</vt:lpstr>
      <vt:lpstr>Corte di giustizia e distacco dei</vt:lpstr>
      <vt:lpstr>Corte di giustizia e distacco dei</vt:lpstr>
      <vt:lpstr>Corte di giustizia e distacco dei</vt:lpstr>
      <vt:lpstr>Corte di giustizia e distacco dei</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Parità di trattamento (Parte A) </vt:lpstr>
      <vt:lpstr>Fonti UE del principio parità di trattamento</vt:lpstr>
      <vt:lpstr>Fonti UE del principio parità di trattamento</vt:lpstr>
      <vt:lpstr>Divieto di discriminazione diretta </vt:lpstr>
      <vt:lpstr>Altre forme di discriminazione</vt:lpstr>
      <vt:lpstr>Onere della prova e discriminazioni</vt:lpstr>
      <vt:lpstr>Parità retributiva</vt:lpstr>
      <vt:lpstr>Presentazione standard di PowerPoint</vt:lpstr>
      <vt:lpstr>Presentazione standard di PowerPoint</vt:lpstr>
      <vt:lpstr>Parità retributiva</vt:lpstr>
      <vt:lpstr>Parità di trattamento tra uomo e donna nel rapporto di lavoro</vt:lpstr>
      <vt:lpstr>Presentazione standard di PowerPoint</vt:lpstr>
      <vt:lpstr>Parità di trattamento tra uomo e donna nel rapporto di lavoro</vt:lpstr>
      <vt:lpstr>Presentazione standard di PowerPoint</vt:lpstr>
      <vt:lpstr>Parità di trattamento tra uomo e donna nel rapporto di lavoro</vt:lpstr>
      <vt:lpstr>Particolare tutela per le lavoratrici</vt:lpstr>
      <vt:lpstr>    Parità di trattamento (Parte B)  </vt:lpstr>
      <vt:lpstr>Parità di trattamento e regimi professionali di sicurezza sociale</vt:lpstr>
      <vt:lpstr>Parità di trattamento e regimi professionali di sicurezza sociale</vt:lpstr>
      <vt:lpstr>Parità di trattamento e regimi professionali di sicurezza sociale</vt:lpstr>
      <vt:lpstr>Azioni positive</vt:lpstr>
      <vt:lpstr>Congedi parentali</vt:lpstr>
      <vt:lpstr>Congedi per cause di forza maggiore</vt:lpstr>
      <vt:lpstr>Congedo di paternità e ai prestatori di assistenza</vt:lpstr>
      <vt:lpstr>Congedo di paternità e ai prestatori di assistenza</vt:lpstr>
      <vt:lpstr>Azioni di difesa contro le discriminazioni</vt:lpstr>
      <vt:lpstr>Azioni contro il licenziamento discriminatorio</vt:lpstr>
      <vt:lpstr>Tutela contro le discriminazioni non di genere</vt:lpstr>
      <vt:lpstr>Parità di genere oggi</vt:lpstr>
      <vt:lpstr>Parità di genere oggi</vt:lpstr>
      <vt:lpstr>Parità di genere oggi</vt:lpstr>
      <vt:lpstr>Parità di genere oggi</vt:lpstr>
      <vt:lpstr>Parità di genere oggi</vt:lpstr>
      <vt:lpstr>Parità di genere oggi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38</cp:revision>
  <dcterms:created xsi:type="dcterms:W3CDTF">2026-07-07T08:59:16Z</dcterms:created>
  <dcterms:modified xsi:type="dcterms:W3CDTF">2026-07-07T10:46:14Z</dcterms:modified>
</cp:coreProperties>
</file>