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8"/>
  </p:notesMasterIdLst>
  <p:sldIdLst>
    <p:sldId id="257" r:id="rId2"/>
    <p:sldId id="259" r:id="rId3"/>
    <p:sldId id="260" r:id="rId4"/>
    <p:sldId id="452" r:id="rId5"/>
    <p:sldId id="453" r:id="rId6"/>
    <p:sldId id="454" r:id="rId7"/>
    <p:sldId id="455" r:id="rId8"/>
    <p:sldId id="456" r:id="rId9"/>
    <p:sldId id="457" r:id="rId10"/>
    <p:sldId id="264" r:id="rId11"/>
    <p:sldId id="265" r:id="rId12"/>
    <p:sldId id="266" r:id="rId13"/>
    <p:sldId id="267" r:id="rId14"/>
    <p:sldId id="268" r:id="rId15"/>
    <p:sldId id="269" r:id="rId16"/>
    <p:sldId id="458" r:id="rId17"/>
    <p:sldId id="449" r:id="rId18"/>
    <p:sldId id="258" r:id="rId19"/>
    <p:sldId id="450" r:id="rId20"/>
    <p:sldId id="451" r:id="rId21"/>
    <p:sldId id="261" r:id="rId22"/>
    <p:sldId id="262" r:id="rId23"/>
    <p:sldId id="263" r:id="rId24"/>
    <p:sldId id="270" r:id="rId25"/>
    <p:sldId id="448" r:id="rId26"/>
    <p:sldId id="302" r:id="rId27"/>
    <p:sldId id="459" r:id="rId28"/>
    <p:sldId id="303" r:id="rId29"/>
    <p:sldId id="304" r:id="rId30"/>
    <p:sldId id="305" r:id="rId31"/>
    <p:sldId id="306" r:id="rId32"/>
    <p:sldId id="307" r:id="rId33"/>
    <p:sldId id="308" r:id="rId34"/>
    <p:sldId id="309" r:id="rId35"/>
    <p:sldId id="310" r:id="rId36"/>
    <p:sldId id="311" r:id="rId37"/>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310"/>
    <p:restoredTop sz="94646"/>
  </p:normalViewPr>
  <p:slideViewPr>
    <p:cSldViewPr snapToGrid="0">
      <p:cViewPr varScale="1">
        <p:scale>
          <a:sx n="98" d="100"/>
          <a:sy n="98" d="100"/>
        </p:scale>
        <p:origin x="776"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AA0196-FEE2-E24F-B3D9-A20BC6486FFB}" type="datetimeFigureOut">
              <a:rPr lang="it-IT" smtClean="0"/>
              <a:t>07/07/26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829596-19C1-6848-9E62-E1CFDA07B5E5}" type="slidenum">
              <a:rPr lang="it-IT" smtClean="0"/>
              <a:t>‹N›</a:t>
            </a:fld>
            <a:endParaRPr lang="it-IT"/>
          </a:p>
        </p:txBody>
      </p:sp>
    </p:spTree>
    <p:extLst>
      <p:ext uri="{BB962C8B-B14F-4D97-AF65-F5344CB8AC3E}">
        <p14:creationId xmlns:p14="http://schemas.microsoft.com/office/powerpoint/2010/main" val="25082966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F5950D6-56C7-A2CC-BA4F-B7A7817DF0B3}"/>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8C62FD9B-EE5A-8D6C-1E02-8D46C23ED00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E68DA0C9-3ABA-50D0-B16B-79135AD60787}"/>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0BC03CF4-D5A9-136A-E813-CCDA5D1F42B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4D56477-ECB2-E44A-BBD4-D41BB1D71147}"/>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36743276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1FA259-F806-7668-7343-5403107BB6CA}"/>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BF1DFF25-F0E2-D26D-2B20-F94FF6258B11}"/>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FABA6DB-5CB2-2D83-444C-3AE49B473CF3}"/>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DE038FAD-EBDB-D9BA-672A-8B79ABE9EF4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8EB89C8-F049-BFDE-9F0F-FFDD95D66869}"/>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30724093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50550139-BF6A-F43B-19B8-D7539FA42C57}"/>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F1D4F21B-BC2A-F8A6-ECF3-11E6A68E373E}"/>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C96C021-7EF8-F102-0D62-D0CE375EBC08}"/>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FFA4B833-79A3-5DE2-EED9-DF1A4745141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64CE5DE-7603-2CBE-BF90-F87085D1DBBD}"/>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35107052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9AA324-A95F-8CBD-A734-FE91AF1CDF68}"/>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52997B3-38C8-6BC9-4245-5271AE800768}"/>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054E39E-C709-FD92-7797-861968FB4509}"/>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0AA139CF-B78A-1E10-8F6F-A7DB30E7BA2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4DBCF18-E7EB-6000-24E0-9D1EABEFA43F}"/>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1471914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0B9DF1-0095-CB28-6CB2-998E3372B5FE}"/>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088A6D92-BE42-B472-39BC-D5F313D3817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81701B8E-0D6E-E308-C10F-50B8584E1C61}"/>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C8CA2F42-28A2-8E06-4FDB-88AB680F60E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F8A9F1A-FB7D-3D1F-C679-CB8304D84B1E}"/>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28734970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5986E0-E81F-5C12-C789-57BF65880CF6}"/>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352B8A7-7631-C018-3071-6C12C965FE25}"/>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AB364E01-1AE9-0E01-F8AF-B9FD2BD49D97}"/>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195F7847-C509-667B-AC62-87780C11C717}"/>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6" name="Segnaposto piè di pagina 5">
            <a:extLst>
              <a:ext uri="{FF2B5EF4-FFF2-40B4-BE49-F238E27FC236}">
                <a16:creationId xmlns:a16="http://schemas.microsoft.com/office/drawing/2014/main" id="{FD8DE594-019A-5D35-13DF-28E08ED4E333}"/>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967FE778-AABB-C6E4-238D-2C8946DB3ADD}"/>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24162100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885527-7CD4-04EF-B9D9-E7D66A1AAD02}"/>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A9958CB3-B484-91B6-6D30-0D6981121A6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7DD56450-5CC2-8BD7-0B2B-05C0CE7F395F}"/>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EDBC9E67-957C-379B-CF50-EE11074A564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A7BA1B4B-F128-5FE4-462A-1E05EC93D81C}"/>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0BA69BDA-F931-98AD-5A51-6B8608145388}"/>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8" name="Segnaposto piè di pagina 7">
            <a:extLst>
              <a:ext uri="{FF2B5EF4-FFF2-40B4-BE49-F238E27FC236}">
                <a16:creationId xmlns:a16="http://schemas.microsoft.com/office/drawing/2014/main" id="{BE42341C-BCFD-0A63-CFA9-5F5C0C14A2B8}"/>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6C006EC5-AD80-A762-FCBB-694BF8AA5876}"/>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42911351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1A576A-AE27-B056-4050-021BA60C6D70}"/>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34DB659A-CC04-7A3E-CE35-079BB49C9792}"/>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4" name="Segnaposto piè di pagina 3">
            <a:extLst>
              <a:ext uri="{FF2B5EF4-FFF2-40B4-BE49-F238E27FC236}">
                <a16:creationId xmlns:a16="http://schemas.microsoft.com/office/drawing/2014/main" id="{8441FC3A-0783-634A-C200-E65C0B790B84}"/>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283F0589-698F-9E3E-803A-CD0D14CB4141}"/>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54481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69EAF40-0146-2834-CFAB-8DC2F1ED172C}"/>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3" name="Segnaposto piè di pagina 2">
            <a:extLst>
              <a:ext uri="{FF2B5EF4-FFF2-40B4-BE49-F238E27FC236}">
                <a16:creationId xmlns:a16="http://schemas.microsoft.com/office/drawing/2014/main" id="{FF786243-5D34-D544-8710-796193D5EEF8}"/>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3A2BAE84-961A-FD3C-C6EE-D19AEDB68ACB}"/>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8869286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3256B2-ACD0-AC35-E301-4BE48062D2B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BF62F23-8A95-BE07-716F-7F4184C7F4B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23F28487-D342-BF30-5DDE-D269CE1D1B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E491AE65-C0C7-CE63-1651-EA29D74FD519}"/>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6" name="Segnaposto piè di pagina 5">
            <a:extLst>
              <a:ext uri="{FF2B5EF4-FFF2-40B4-BE49-F238E27FC236}">
                <a16:creationId xmlns:a16="http://schemas.microsoft.com/office/drawing/2014/main" id="{18DF7167-7F08-C48B-3495-76C76354346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73EDD65A-BA54-1F63-BD20-7A432C090D59}"/>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41540605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5193DE-5286-B392-6426-B15DE45E05CC}"/>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40B4B74D-5E9D-EE4C-4C7A-8634B5E89B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43AFEC88-1FB5-FE12-2361-B74D362031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328E1533-5C5C-BB3E-498C-A65655251765}"/>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6" name="Segnaposto piè di pagina 5">
            <a:extLst>
              <a:ext uri="{FF2B5EF4-FFF2-40B4-BE49-F238E27FC236}">
                <a16:creationId xmlns:a16="http://schemas.microsoft.com/office/drawing/2014/main" id="{DC7F4A25-0E69-4C76-999E-EA7E29964114}"/>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DC93194-7EC4-4EDA-C904-42A85AF5F695}"/>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22914225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508F8DDF-511A-5058-8E8C-9ED1D0576EE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40B630F6-7BD4-61CB-0B8E-84C0F86C7CF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DE9CC77-C35C-0945-C07D-6C214EEF5C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736259A4-7620-C773-5430-478A7FCACB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it-IT"/>
          </a:p>
        </p:txBody>
      </p:sp>
      <p:sp>
        <p:nvSpPr>
          <p:cNvPr id="6" name="Segnaposto numero diapositiva 5">
            <a:extLst>
              <a:ext uri="{FF2B5EF4-FFF2-40B4-BE49-F238E27FC236}">
                <a16:creationId xmlns:a16="http://schemas.microsoft.com/office/drawing/2014/main" id="{B34CD0EB-6118-4027-5438-5585E981419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90FC41C-4AF3-E444-8488-E788A42BBE8E}" type="slidenum">
              <a:rPr lang="it-IT" smtClean="0"/>
              <a:t>‹N›</a:t>
            </a:fld>
            <a:endParaRPr lang="it-IT"/>
          </a:p>
        </p:txBody>
      </p:sp>
    </p:spTree>
    <p:extLst>
      <p:ext uri="{BB962C8B-B14F-4D97-AF65-F5344CB8AC3E}">
        <p14:creationId xmlns:p14="http://schemas.microsoft.com/office/powerpoint/2010/main" val="31274257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11222D-2129-BAAE-00EC-2F84CEC3954F}"/>
              </a:ext>
            </a:extLst>
          </p:cNvPr>
          <p:cNvSpPr>
            <a:spLocks noGrp="1"/>
          </p:cNvSpPr>
          <p:nvPr>
            <p:ph type="ctrTitle"/>
          </p:nvPr>
        </p:nvSpPr>
        <p:spPr>
          <a:xfrm>
            <a:off x="1524000" y="279400"/>
            <a:ext cx="9144000" cy="1662135"/>
          </a:xfrm>
        </p:spPr>
        <p:txBody>
          <a:bodyPr>
            <a:noAutofit/>
          </a:bodyPr>
          <a:lstStyle/>
          <a:p>
            <a:pPr algn="l"/>
            <a:r>
              <a:rPr lang="it-IT" sz="3600" b="1" i="0" u="none" strike="noStrike" dirty="0">
                <a:solidFill>
                  <a:srgbClr val="0070C0"/>
                </a:solidFill>
                <a:effectLst/>
                <a:highlight>
                  <a:srgbClr val="FFFFFF"/>
                </a:highlight>
                <a:latin typeface="+mn-lt"/>
              </a:rPr>
              <a:t>Diritto dell’Integrazione europea</a:t>
            </a:r>
            <a:br>
              <a:rPr lang="it-IT" sz="4000" b="1" dirty="0">
                <a:solidFill>
                  <a:srgbClr val="00B0F0"/>
                </a:solidFill>
              </a:rPr>
            </a:br>
            <a:r>
              <a:rPr lang="it-IT" sz="4000" b="1" dirty="0">
                <a:solidFill>
                  <a:srgbClr val="00B0F0"/>
                </a:solidFill>
              </a:rPr>
              <a:t>Prof. Alessandro Nato</a:t>
            </a:r>
          </a:p>
        </p:txBody>
      </p:sp>
      <p:sp>
        <p:nvSpPr>
          <p:cNvPr id="3" name="Sottotitolo 2">
            <a:extLst>
              <a:ext uri="{FF2B5EF4-FFF2-40B4-BE49-F238E27FC236}">
                <a16:creationId xmlns:a16="http://schemas.microsoft.com/office/drawing/2014/main" id="{217CB69F-F640-CEDA-212E-18CE2713562F}"/>
              </a:ext>
            </a:extLst>
          </p:cNvPr>
          <p:cNvSpPr>
            <a:spLocks noGrp="1"/>
          </p:cNvSpPr>
          <p:nvPr>
            <p:ph type="subTitle" idx="1"/>
          </p:nvPr>
        </p:nvSpPr>
        <p:spPr>
          <a:xfrm>
            <a:off x="1524000" y="2855934"/>
            <a:ext cx="9144000" cy="2401866"/>
          </a:xfrm>
        </p:spPr>
        <p:txBody>
          <a:bodyPr>
            <a:normAutofit/>
          </a:bodyPr>
          <a:lstStyle/>
          <a:p>
            <a:endParaRPr lang="it-IT" sz="3600" b="1" dirty="0">
              <a:solidFill>
                <a:srgbClr val="00B050"/>
              </a:solidFill>
            </a:endParaRPr>
          </a:p>
          <a:p>
            <a:r>
              <a:rPr lang="it-IT" sz="3600" b="1" dirty="0">
                <a:solidFill>
                  <a:srgbClr val="0070C0"/>
                </a:solidFill>
              </a:rPr>
              <a:t>Settimana 9</a:t>
            </a:r>
          </a:p>
          <a:p>
            <a:r>
              <a:rPr lang="it-IT" b="1" i="1" dirty="0">
                <a:solidFill>
                  <a:srgbClr val="00B0F0"/>
                </a:solidFill>
                <a:effectLst/>
                <a:ea typeface="Arial" panose="020B0604020202020204" pitchFamily="34" charset="0"/>
              </a:rPr>
              <a:t>Corte di Giustizia dell’Unione europea</a:t>
            </a:r>
            <a:endParaRPr lang="it-IT" sz="4400" b="1" dirty="0">
              <a:solidFill>
                <a:srgbClr val="00B0F0"/>
              </a:solidFill>
            </a:endParaRPr>
          </a:p>
        </p:txBody>
      </p:sp>
      <p:pic>
        <p:nvPicPr>
          <p:cNvPr id="7" name="Immagine 6">
            <a:extLst>
              <a:ext uri="{FF2B5EF4-FFF2-40B4-BE49-F238E27FC236}">
                <a16:creationId xmlns:a16="http://schemas.microsoft.com/office/drawing/2014/main" id="{728E83C0-5B68-8240-2A2D-3BEC5CDAD1B3}"/>
              </a:ext>
            </a:extLst>
          </p:cNvPr>
          <p:cNvPicPr>
            <a:picLocks noChangeAspect="1"/>
          </p:cNvPicPr>
          <p:nvPr/>
        </p:nvPicPr>
        <p:blipFill>
          <a:blip r:embed="rId2"/>
          <a:stretch>
            <a:fillRect/>
          </a:stretch>
        </p:blipFill>
        <p:spPr>
          <a:xfrm>
            <a:off x="8887725" y="0"/>
            <a:ext cx="3304275" cy="1339306"/>
          </a:xfrm>
          <a:prstGeom prst="rect">
            <a:avLst/>
          </a:prstGeom>
        </p:spPr>
      </p:pic>
      <p:pic>
        <p:nvPicPr>
          <p:cNvPr id="8" name="Immagine 7">
            <a:extLst>
              <a:ext uri="{FF2B5EF4-FFF2-40B4-BE49-F238E27FC236}">
                <a16:creationId xmlns:a16="http://schemas.microsoft.com/office/drawing/2014/main" id="{2CDBFDDD-99C0-0B17-ECF6-CB10F08DD456}"/>
              </a:ext>
            </a:extLst>
          </p:cNvPr>
          <p:cNvPicPr>
            <a:picLocks noChangeAspect="1"/>
          </p:cNvPicPr>
          <p:nvPr/>
        </p:nvPicPr>
        <p:blipFill>
          <a:blip r:embed="rId3"/>
          <a:stretch>
            <a:fillRect/>
          </a:stretch>
        </p:blipFill>
        <p:spPr>
          <a:xfrm>
            <a:off x="2209800" y="4902200"/>
            <a:ext cx="7772400" cy="1539110"/>
          </a:xfrm>
          <a:prstGeom prst="rect">
            <a:avLst/>
          </a:prstGeom>
        </p:spPr>
      </p:pic>
    </p:spTree>
    <p:extLst>
      <p:ext uri="{BB962C8B-B14F-4D97-AF65-F5344CB8AC3E}">
        <p14:creationId xmlns:p14="http://schemas.microsoft.com/office/powerpoint/2010/main" val="2264764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7AE03F8-06E1-B7CB-9485-9594A7B9664C}"/>
              </a:ext>
            </a:extLst>
          </p:cNvPr>
          <p:cNvSpPr>
            <a:spLocks noGrp="1"/>
          </p:cNvSpPr>
          <p:nvPr>
            <p:ph type="title"/>
          </p:nvPr>
        </p:nvSpPr>
        <p:spPr>
          <a:xfrm>
            <a:off x="838200" y="365126"/>
            <a:ext cx="10515600" cy="812322"/>
          </a:xfrm>
        </p:spPr>
        <p:txBody>
          <a:bodyPr/>
          <a:lstStyle/>
          <a:p>
            <a:r>
              <a:rPr lang="it-IT" b="1" dirty="0">
                <a:solidFill>
                  <a:srgbClr val="00B0F0"/>
                </a:solidFill>
              </a:rPr>
              <a:t>Procedura di infrazione</a:t>
            </a:r>
            <a:endParaRPr lang="it-IT" dirty="0"/>
          </a:p>
        </p:txBody>
      </p:sp>
      <p:sp>
        <p:nvSpPr>
          <p:cNvPr id="3" name="Segnaposto contenuto 2">
            <a:extLst>
              <a:ext uri="{FF2B5EF4-FFF2-40B4-BE49-F238E27FC236}">
                <a16:creationId xmlns:a16="http://schemas.microsoft.com/office/drawing/2014/main" id="{55F7EC21-37F1-A55A-6201-C45063E57AF4}"/>
              </a:ext>
            </a:extLst>
          </p:cNvPr>
          <p:cNvSpPr>
            <a:spLocks noGrp="1"/>
          </p:cNvSpPr>
          <p:nvPr>
            <p:ph idx="1"/>
          </p:nvPr>
        </p:nvSpPr>
        <p:spPr>
          <a:xfrm>
            <a:off x="838200" y="1453019"/>
            <a:ext cx="10515600" cy="4723944"/>
          </a:xfrm>
        </p:spPr>
        <p:txBody>
          <a:bodyPr/>
          <a:lstStyle/>
          <a:p>
            <a:r>
              <a:rPr lang="it-IT" altLang="it-IT" b="1" i="1" dirty="0">
                <a:solidFill>
                  <a:srgbClr val="0070C0"/>
                </a:solidFill>
              </a:rPr>
              <a:t>Fase contenziosa</a:t>
            </a:r>
            <a:r>
              <a:rPr lang="it-IT" altLang="it-IT" b="1" dirty="0"/>
              <a:t>.</a:t>
            </a:r>
          </a:p>
          <a:p>
            <a:r>
              <a:rPr lang="it-IT" altLang="it-IT" dirty="0"/>
              <a:t>La Commissione propone il ricorso dinanzi alla Corte di giustizia se lo Stato membro non si conforma al parere motivato, </a:t>
            </a:r>
          </a:p>
          <a:p>
            <a:r>
              <a:rPr lang="it-IT" altLang="it-IT" dirty="0"/>
              <a:t>Oppure uno Stato membro può avanzare ricorso se un altro stato membro non si conforma al pare motivato.</a:t>
            </a:r>
          </a:p>
          <a:p>
            <a:r>
              <a:rPr lang="it-IT" altLang="it-IT" dirty="0"/>
              <a:t>Inesistenza di un obbligo della Commissione o di un termine per esercitare l’azione.</a:t>
            </a:r>
          </a:p>
          <a:p>
            <a:r>
              <a:rPr lang="it-IT" altLang="it-IT" dirty="0"/>
              <a:t>La Commissione ha l’onere di provare l’esistenza della violazione da parte dello Stato membro.</a:t>
            </a:r>
          </a:p>
          <a:p>
            <a:endParaRPr lang="it-IT" dirty="0"/>
          </a:p>
        </p:txBody>
      </p:sp>
    </p:spTree>
    <p:extLst>
      <p:ext uri="{BB962C8B-B14F-4D97-AF65-F5344CB8AC3E}">
        <p14:creationId xmlns:p14="http://schemas.microsoft.com/office/powerpoint/2010/main" val="29633790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FA240A-35CF-5A44-D3D9-85790480D0F2}"/>
              </a:ext>
            </a:extLst>
          </p:cNvPr>
          <p:cNvSpPr>
            <a:spLocks noGrp="1"/>
          </p:cNvSpPr>
          <p:nvPr>
            <p:ph type="title"/>
          </p:nvPr>
        </p:nvSpPr>
        <p:spPr/>
        <p:txBody>
          <a:bodyPr/>
          <a:lstStyle/>
          <a:p>
            <a:r>
              <a:rPr lang="it-IT" b="1" dirty="0">
                <a:solidFill>
                  <a:srgbClr val="00B0F0"/>
                </a:solidFill>
              </a:rPr>
              <a:t>Procedura di infrazione</a:t>
            </a:r>
            <a:endParaRPr lang="it-IT" dirty="0"/>
          </a:p>
        </p:txBody>
      </p:sp>
      <p:sp>
        <p:nvSpPr>
          <p:cNvPr id="3" name="Segnaposto contenuto 2">
            <a:extLst>
              <a:ext uri="{FF2B5EF4-FFF2-40B4-BE49-F238E27FC236}">
                <a16:creationId xmlns:a16="http://schemas.microsoft.com/office/drawing/2014/main" id="{63CCDEE4-825E-37B0-7AB7-F1AC8DED5258}"/>
              </a:ext>
            </a:extLst>
          </p:cNvPr>
          <p:cNvSpPr>
            <a:spLocks noGrp="1"/>
          </p:cNvSpPr>
          <p:nvPr>
            <p:ph idx="1"/>
          </p:nvPr>
        </p:nvSpPr>
        <p:spPr/>
        <p:txBody>
          <a:bodyPr/>
          <a:lstStyle/>
          <a:p>
            <a:pPr>
              <a:defRPr/>
            </a:pPr>
            <a:r>
              <a:rPr lang="it-IT" altLang="it-IT" dirty="0"/>
              <a:t>L’inadempimento deve oggettivamente essere comprato. </a:t>
            </a:r>
          </a:p>
          <a:p>
            <a:pPr>
              <a:defRPr/>
            </a:pPr>
            <a:r>
              <a:rPr lang="it-IT" altLang="it-IT" dirty="0"/>
              <a:t>Non costituiscono attenuanti:</a:t>
            </a:r>
          </a:p>
          <a:p>
            <a:pPr>
              <a:buFont typeface="Courier New" panose="02070309020205020404" pitchFamily="49" charset="0"/>
              <a:buChar char="o"/>
              <a:defRPr/>
            </a:pPr>
            <a:r>
              <a:rPr lang="it-IT" altLang="it-IT" dirty="0"/>
              <a:t>l’assenza di colpa dello SM;</a:t>
            </a:r>
          </a:p>
          <a:p>
            <a:pPr>
              <a:buFont typeface="Courier New" panose="02070309020205020404" pitchFamily="49" charset="0"/>
              <a:buChar char="o"/>
              <a:defRPr/>
            </a:pPr>
            <a:r>
              <a:rPr lang="it-IT" altLang="it-IT" dirty="0"/>
              <a:t>l’esistenza di disposizioni di diritto interno, anche di rango costituzionale;</a:t>
            </a:r>
          </a:p>
          <a:p>
            <a:pPr>
              <a:buFont typeface="Courier New" panose="02070309020205020404" pitchFamily="49" charset="0"/>
              <a:buChar char="o"/>
              <a:defRPr/>
            </a:pPr>
            <a:r>
              <a:rPr lang="it-IT" altLang="it-IT" dirty="0"/>
              <a:t>mutamenti successivi al ricorso;</a:t>
            </a:r>
          </a:p>
          <a:p>
            <a:pPr>
              <a:buFont typeface="Courier New" panose="02070309020205020404" pitchFamily="49" charset="0"/>
              <a:buChar char="o"/>
              <a:defRPr/>
            </a:pPr>
            <a:r>
              <a:rPr lang="it-IT" altLang="it-IT" dirty="0"/>
              <a:t>possibili vizi dell’atto UE invocato dalla Commissione.</a:t>
            </a:r>
          </a:p>
          <a:p>
            <a:endParaRPr lang="it-IT" dirty="0"/>
          </a:p>
        </p:txBody>
      </p:sp>
    </p:spTree>
    <p:extLst>
      <p:ext uri="{BB962C8B-B14F-4D97-AF65-F5344CB8AC3E}">
        <p14:creationId xmlns:p14="http://schemas.microsoft.com/office/powerpoint/2010/main" val="10196920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320A17-D53B-0865-A204-D60437159865}"/>
              </a:ext>
            </a:extLst>
          </p:cNvPr>
          <p:cNvSpPr>
            <a:spLocks noGrp="1"/>
          </p:cNvSpPr>
          <p:nvPr>
            <p:ph type="title"/>
          </p:nvPr>
        </p:nvSpPr>
        <p:spPr>
          <a:xfrm>
            <a:off x="838200" y="365126"/>
            <a:ext cx="10515600" cy="912530"/>
          </a:xfrm>
        </p:spPr>
        <p:txBody>
          <a:bodyPr/>
          <a:lstStyle/>
          <a:p>
            <a:r>
              <a:rPr lang="it-IT" b="1" dirty="0">
                <a:solidFill>
                  <a:srgbClr val="00B0F0"/>
                </a:solidFill>
              </a:rPr>
              <a:t>Procedura di infrazione</a:t>
            </a:r>
            <a:endParaRPr lang="it-IT" dirty="0"/>
          </a:p>
        </p:txBody>
      </p:sp>
      <p:sp>
        <p:nvSpPr>
          <p:cNvPr id="3" name="Segnaposto contenuto 2">
            <a:extLst>
              <a:ext uri="{FF2B5EF4-FFF2-40B4-BE49-F238E27FC236}">
                <a16:creationId xmlns:a16="http://schemas.microsoft.com/office/drawing/2014/main" id="{0748D330-BCAD-407D-6B0B-5AD35B31282B}"/>
              </a:ext>
            </a:extLst>
          </p:cNvPr>
          <p:cNvSpPr>
            <a:spLocks noGrp="1"/>
          </p:cNvSpPr>
          <p:nvPr>
            <p:ph idx="1"/>
          </p:nvPr>
        </p:nvSpPr>
        <p:spPr>
          <a:xfrm>
            <a:off x="838200" y="1515649"/>
            <a:ext cx="10515600" cy="4661314"/>
          </a:xfrm>
        </p:spPr>
        <p:txBody>
          <a:bodyPr>
            <a:normAutofit/>
          </a:bodyPr>
          <a:lstStyle/>
          <a:p>
            <a:pPr marL="0" indent="0">
              <a:buFontTx/>
              <a:buNone/>
            </a:pPr>
            <a:r>
              <a:rPr lang="it-IT" altLang="it-IT" b="1" i="1" dirty="0">
                <a:solidFill>
                  <a:srgbClr val="0070C0"/>
                </a:solidFill>
              </a:rPr>
              <a:t>Come si conclude la procedura di infrazione? </a:t>
            </a:r>
          </a:p>
          <a:p>
            <a:r>
              <a:rPr lang="it-IT" altLang="it-IT" dirty="0"/>
              <a:t>Quando la Corte di giustizia dell'Unione europea </a:t>
            </a:r>
            <a:r>
              <a:rPr lang="it-IT" altLang="it-IT" b="1" dirty="0">
                <a:solidFill>
                  <a:srgbClr val="0070C0"/>
                </a:solidFill>
              </a:rPr>
              <a:t>riconosca</a:t>
            </a:r>
            <a:r>
              <a:rPr lang="it-IT" altLang="it-IT" dirty="0"/>
              <a:t> che uno Stato membro ha mancato ad uno degli obblighi ad esso incombenti in virtù dei trattati, tale Stato è tenuto a prendere i provvedimenti che l'esecuzione della sentenza della Corte comporta </a:t>
            </a:r>
            <a:r>
              <a:rPr lang="it-IT" altLang="it-IT" b="1" dirty="0"/>
              <a:t>(Art. 260, par. 1, TFUE) </a:t>
            </a:r>
            <a:r>
              <a:rPr lang="it-IT" altLang="it-IT" dirty="0"/>
              <a:t>.</a:t>
            </a:r>
          </a:p>
          <a:p>
            <a:r>
              <a:rPr lang="it-IT" altLang="it-IT" sz="2800" dirty="0"/>
              <a:t>Se la Corte di giustizia ritiene che lo Stato membro non abbia preso le misure che l'esecuzione della sentenza della Corte comporta‚ la Commissione, dopo aver posto lo Stato membro in condizione di presentare osservazioni, può adire la Corte </a:t>
            </a:r>
            <a:r>
              <a:rPr lang="it-IT" altLang="it-IT" b="1" dirty="0"/>
              <a:t>(Art. 260, par. 2, TFUE) </a:t>
            </a:r>
            <a:r>
              <a:rPr lang="it-IT" altLang="it-IT" dirty="0"/>
              <a:t>.</a:t>
            </a:r>
          </a:p>
          <a:p>
            <a:endParaRPr lang="it-IT" altLang="it-IT" dirty="0"/>
          </a:p>
          <a:p>
            <a:pPr marL="0" indent="0">
              <a:buNone/>
            </a:pPr>
            <a:endParaRPr lang="it-IT" dirty="0"/>
          </a:p>
        </p:txBody>
      </p:sp>
    </p:spTree>
    <p:extLst>
      <p:ext uri="{BB962C8B-B14F-4D97-AF65-F5344CB8AC3E}">
        <p14:creationId xmlns:p14="http://schemas.microsoft.com/office/powerpoint/2010/main" val="23737370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13E4937-5C24-3570-D508-591F1978DC51}"/>
              </a:ext>
            </a:extLst>
          </p:cNvPr>
          <p:cNvSpPr>
            <a:spLocks noGrp="1"/>
          </p:cNvSpPr>
          <p:nvPr>
            <p:ph type="title"/>
          </p:nvPr>
        </p:nvSpPr>
        <p:spPr/>
        <p:txBody>
          <a:bodyPr/>
          <a:lstStyle/>
          <a:p>
            <a:r>
              <a:rPr lang="it-IT" b="1" dirty="0">
                <a:solidFill>
                  <a:srgbClr val="00B0F0"/>
                </a:solidFill>
              </a:rPr>
              <a:t>Procedura di infrazione</a:t>
            </a:r>
            <a:endParaRPr lang="it-IT" dirty="0"/>
          </a:p>
        </p:txBody>
      </p:sp>
      <p:sp>
        <p:nvSpPr>
          <p:cNvPr id="3" name="Segnaposto contenuto 2">
            <a:extLst>
              <a:ext uri="{FF2B5EF4-FFF2-40B4-BE49-F238E27FC236}">
                <a16:creationId xmlns:a16="http://schemas.microsoft.com/office/drawing/2014/main" id="{39477418-D8EE-3314-342F-C607CE3885DF}"/>
              </a:ext>
            </a:extLst>
          </p:cNvPr>
          <p:cNvSpPr>
            <a:spLocks noGrp="1"/>
          </p:cNvSpPr>
          <p:nvPr>
            <p:ph idx="1"/>
          </p:nvPr>
        </p:nvSpPr>
        <p:spPr/>
        <p:txBody>
          <a:bodyPr>
            <a:normAutofit/>
          </a:bodyPr>
          <a:lstStyle/>
          <a:p>
            <a:pPr marL="0" indent="0">
              <a:buNone/>
            </a:pPr>
            <a:r>
              <a:rPr lang="it-IT" altLang="it-IT" b="1" i="1" dirty="0">
                <a:solidFill>
                  <a:srgbClr val="0070C0"/>
                </a:solidFill>
              </a:rPr>
              <a:t>Come si conclude la procedura di infrazione? </a:t>
            </a:r>
            <a:endParaRPr lang="it-IT" altLang="it-IT" b="1" dirty="0"/>
          </a:p>
          <a:p>
            <a:r>
              <a:rPr lang="it-IT" altLang="it-IT" sz="2800" dirty="0"/>
              <a:t>La Corte, qualora riconosca che lo Stato membro non si è conformato alla sentenza da essa pronunciata, può comminargli il </a:t>
            </a:r>
            <a:r>
              <a:rPr lang="it-IT" altLang="it-IT" sz="2800" b="1" dirty="0">
                <a:solidFill>
                  <a:srgbClr val="0070C0"/>
                </a:solidFill>
              </a:rPr>
              <a:t>pagamento di una somma forfettaria o di una penalità</a:t>
            </a:r>
            <a:r>
              <a:rPr lang="it-IT" altLang="it-IT" b="1" dirty="0">
                <a:solidFill>
                  <a:srgbClr val="0070C0"/>
                </a:solidFill>
              </a:rPr>
              <a:t> </a:t>
            </a:r>
            <a:r>
              <a:rPr lang="it-IT" altLang="it-IT" b="1" dirty="0"/>
              <a:t>(</a:t>
            </a:r>
            <a:r>
              <a:rPr lang="it-IT" altLang="it-IT" sz="2800" b="1" dirty="0"/>
              <a:t>Art. 260 par. 3, TFUE)</a:t>
            </a:r>
            <a:r>
              <a:rPr lang="it-IT" altLang="it-IT" sz="2800" dirty="0"/>
              <a:t>.</a:t>
            </a:r>
          </a:p>
          <a:p>
            <a:r>
              <a:rPr lang="it-IT" altLang="it-IT" dirty="0"/>
              <a:t>La Commissione, quando propone ricorso … reputando che lo SM non abbia adempiuto all'obbligo di comunicare le </a:t>
            </a:r>
            <a:r>
              <a:rPr lang="it-IT" altLang="it-IT" b="1" dirty="0">
                <a:solidFill>
                  <a:srgbClr val="0070C0"/>
                </a:solidFill>
              </a:rPr>
              <a:t>misure di attuazione di una direttiva adottata secondo una procedura legislativa</a:t>
            </a:r>
            <a:r>
              <a:rPr lang="it-IT" altLang="it-IT" dirty="0"/>
              <a:t>, può, se lo ritiene opportuno, indicare l'importo della somma forfettaria o della penalità (</a:t>
            </a:r>
            <a:r>
              <a:rPr lang="it-IT" altLang="it-IT" b="1" dirty="0"/>
              <a:t>Art. 260, par. 3, TFUE)</a:t>
            </a:r>
          </a:p>
          <a:p>
            <a:endParaRPr lang="it-IT" altLang="it-IT" dirty="0"/>
          </a:p>
          <a:p>
            <a:endParaRPr lang="it-IT" dirty="0"/>
          </a:p>
        </p:txBody>
      </p:sp>
    </p:spTree>
    <p:extLst>
      <p:ext uri="{BB962C8B-B14F-4D97-AF65-F5344CB8AC3E}">
        <p14:creationId xmlns:p14="http://schemas.microsoft.com/office/powerpoint/2010/main" val="23296136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F1884FCC-9E92-9AAB-BF3B-CED9DBEFF903}"/>
              </a:ext>
            </a:extLst>
          </p:cNvPr>
          <p:cNvSpPr>
            <a:spLocks noGrp="1"/>
          </p:cNvSpPr>
          <p:nvPr>
            <p:ph type="title"/>
          </p:nvPr>
        </p:nvSpPr>
        <p:spPr>
          <a:xfrm>
            <a:off x="838200" y="365125"/>
            <a:ext cx="10515600" cy="849313"/>
          </a:xfrm>
        </p:spPr>
        <p:txBody>
          <a:bodyPr/>
          <a:lstStyle/>
          <a:p>
            <a:r>
              <a:rPr lang="it-IT" b="1" dirty="0">
                <a:solidFill>
                  <a:srgbClr val="00B0F0"/>
                </a:solidFill>
              </a:rPr>
              <a:t>Procedura di infrazione</a:t>
            </a:r>
            <a:endParaRPr lang="it-IT" dirty="0"/>
          </a:p>
        </p:txBody>
      </p:sp>
      <p:pic>
        <p:nvPicPr>
          <p:cNvPr id="4" name="Segnaposto contenuto 3">
            <a:extLst>
              <a:ext uri="{FF2B5EF4-FFF2-40B4-BE49-F238E27FC236}">
                <a16:creationId xmlns:a16="http://schemas.microsoft.com/office/drawing/2014/main" id="{B9B439E3-0F49-3F5D-7884-E6B7B297B07C}"/>
              </a:ext>
            </a:extLst>
          </p:cNvPr>
          <p:cNvPicPr>
            <a:picLocks noGrp="1" noChangeAspect="1"/>
          </p:cNvPicPr>
          <p:nvPr>
            <p:ph idx="1"/>
          </p:nvPr>
        </p:nvPicPr>
        <p:blipFill>
          <a:blip r:embed="rId2"/>
          <a:stretch>
            <a:fillRect/>
          </a:stretch>
        </p:blipFill>
        <p:spPr>
          <a:xfrm>
            <a:off x="2714625" y="1414463"/>
            <a:ext cx="6130775" cy="4762500"/>
          </a:xfrm>
          <a:prstGeom prst="rect">
            <a:avLst/>
          </a:prstGeom>
        </p:spPr>
      </p:pic>
    </p:spTree>
    <p:extLst>
      <p:ext uri="{BB962C8B-B14F-4D97-AF65-F5344CB8AC3E}">
        <p14:creationId xmlns:p14="http://schemas.microsoft.com/office/powerpoint/2010/main" val="42778797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35DD5AD1-DCB8-55B7-9B0E-D087842801DB}"/>
              </a:ext>
            </a:extLst>
          </p:cNvPr>
          <p:cNvSpPr>
            <a:spLocks noGrp="1"/>
          </p:cNvSpPr>
          <p:nvPr>
            <p:ph type="title"/>
          </p:nvPr>
        </p:nvSpPr>
        <p:spPr>
          <a:xfrm>
            <a:off x="838200" y="57150"/>
            <a:ext cx="10515600" cy="806450"/>
          </a:xfrm>
        </p:spPr>
        <p:txBody>
          <a:bodyPr/>
          <a:lstStyle/>
          <a:p>
            <a:r>
              <a:rPr lang="it-IT" b="1" dirty="0">
                <a:solidFill>
                  <a:srgbClr val="00B0F0"/>
                </a:solidFill>
              </a:rPr>
              <a:t>Procedura di infrazione</a:t>
            </a:r>
            <a:endParaRPr lang="it-IT" dirty="0"/>
          </a:p>
        </p:txBody>
      </p:sp>
      <p:pic>
        <p:nvPicPr>
          <p:cNvPr id="4" name="Segnaposto contenuto 3">
            <a:extLst>
              <a:ext uri="{FF2B5EF4-FFF2-40B4-BE49-F238E27FC236}">
                <a16:creationId xmlns:a16="http://schemas.microsoft.com/office/drawing/2014/main" id="{FAD3FAD9-A387-A4D8-C8E9-7C6FED8F779A}"/>
              </a:ext>
            </a:extLst>
          </p:cNvPr>
          <p:cNvPicPr>
            <a:picLocks noGrp="1" noChangeAspect="1"/>
          </p:cNvPicPr>
          <p:nvPr>
            <p:ph idx="1"/>
          </p:nvPr>
        </p:nvPicPr>
        <p:blipFill>
          <a:blip r:embed="rId2"/>
          <a:stretch>
            <a:fillRect/>
          </a:stretch>
        </p:blipFill>
        <p:spPr>
          <a:xfrm>
            <a:off x="838200" y="814099"/>
            <a:ext cx="8362828" cy="4699311"/>
          </a:xfrm>
          <a:prstGeom prst="rect">
            <a:avLst/>
          </a:prstGeom>
        </p:spPr>
      </p:pic>
      <p:pic>
        <p:nvPicPr>
          <p:cNvPr id="6" name="Immagine 5">
            <a:extLst>
              <a:ext uri="{FF2B5EF4-FFF2-40B4-BE49-F238E27FC236}">
                <a16:creationId xmlns:a16="http://schemas.microsoft.com/office/drawing/2014/main" id="{525DC24B-50B2-AD6E-3E8A-F4C7F334806F}"/>
              </a:ext>
            </a:extLst>
          </p:cNvPr>
          <p:cNvPicPr>
            <a:picLocks noChangeAspect="1"/>
          </p:cNvPicPr>
          <p:nvPr/>
        </p:nvPicPr>
        <p:blipFill>
          <a:blip r:embed="rId3"/>
          <a:stretch>
            <a:fillRect/>
          </a:stretch>
        </p:blipFill>
        <p:spPr>
          <a:xfrm>
            <a:off x="5529384" y="5513410"/>
            <a:ext cx="6662616" cy="1344589"/>
          </a:xfrm>
          <a:prstGeom prst="rect">
            <a:avLst/>
          </a:prstGeom>
        </p:spPr>
      </p:pic>
    </p:spTree>
    <p:extLst>
      <p:ext uri="{BB962C8B-B14F-4D97-AF65-F5344CB8AC3E}">
        <p14:creationId xmlns:p14="http://schemas.microsoft.com/office/powerpoint/2010/main" val="14256230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7A6A59-576E-BBFD-DC42-38DADFFAA0BD}"/>
              </a:ext>
            </a:extLst>
          </p:cNvPr>
          <p:cNvSpPr>
            <a:spLocks noGrp="1"/>
          </p:cNvSpPr>
          <p:nvPr>
            <p:ph type="title"/>
          </p:nvPr>
        </p:nvSpPr>
        <p:spPr>
          <a:xfrm>
            <a:off x="838200" y="365126"/>
            <a:ext cx="10515600" cy="863600"/>
          </a:xfrm>
        </p:spPr>
        <p:txBody>
          <a:bodyPr/>
          <a:lstStyle/>
          <a:p>
            <a:r>
              <a:rPr lang="it-IT" b="1" dirty="0">
                <a:solidFill>
                  <a:srgbClr val="00B0F0"/>
                </a:solidFill>
              </a:rPr>
              <a:t>Procedura di infrazione</a:t>
            </a:r>
            <a:endParaRPr lang="it-IT" dirty="0"/>
          </a:p>
        </p:txBody>
      </p:sp>
      <p:pic>
        <p:nvPicPr>
          <p:cNvPr id="4" name="Segnaposto contenuto 3">
            <a:extLst>
              <a:ext uri="{FF2B5EF4-FFF2-40B4-BE49-F238E27FC236}">
                <a16:creationId xmlns:a16="http://schemas.microsoft.com/office/drawing/2014/main" id="{64992F65-0EDE-EA8B-F5BF-FDE27061E617}"/>
              </a:ext>
            </a:extLst>
          </p:cNvPr>
          <p:cNvPicPr>
            <a:picLocks noGrp="1" noChangeAspect="1"/>
          </p:cNvPicPr>
          <p:nvPr>
            <p:ph idx="1"/>
          </p:nvPr>
        </p:nvPicPr>
        <p:blipFill>
          <a:blip r:embed="rId2"/>
          <a:stretch>
            <a:fillRect/>
          </a:stretch>
        </p:blipFill>
        <p:spPr>
          <a:xfrm>
            <a:off x="2200276" y="1255695"/>
            <a:ext cx="7358062" cy="5417356"/>
          </a:xfrm>
          <a:prstGeom prst="rect">
            <a:avLst/>
          </a:prstGeom>
        </p:spPr>
      </p:pic>
    </p:spTree>
    <p:extLst>
      <p:ext uri="{BB962C8B-B14F-4D97-AF65-F5344CB8AC3E}">
        <p14:creationId xmlns:p14="http://schemas.microsoft.com/office/powerpoint/2010/main" val="39499099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6031E37-D842-7738-E1C4-227F47CC7C03}"/>
              </a:ext>
            </a:extLst>
          </p:cNvPr>
          <p:cNvSpPr>
            <a:spLocks noGrp="1"/>
          </p:cNvSpPr>
          <p:nvPr>
            <p:ph type="title"/>
          </p:nvPr>
        </p:nvSpPr>
        <p:spPr>
          <a:xfrm>
            <a:off x="838200" y="365126"/>
            <a:ext cx="10515600" cy="697555"/>
          </a:xfrm>
        </p:spPr>
        <p:txBody>
          <a:bodyPr>
            <a:normAutofit fontScale="90000"/>
          </a:bodyPr>
          <a:lstStyle/>
          <a:p>
            <a:r>
              <a:rPr lang="it-IT" b="1" dirty="0">
                <a:solidFill>
                  <a:srgbClr val="00B0F0"/>
                </a:solidFill>
              </a:rPr>
              <a:t>Ricorso di annullamento</a:t>
            </a:r>
          </a:p>
        </p:txBody>
      </p:sp>
      <p:sp>
        <p:nvSpPr>
          <p:cNvPr id="3" name="Segnaposto contenuto 2">
            <a:extLst>
              <a:ext uri="{FF2B5EF4-FFF2-40B4-BE49-F238E27FC236}">
                <a16:creationId xmlns:a16="http://schemas.microsoft.com/office/drawing/2014/main" id="{E38B3E62-537D-80E7-DB18-2C12148795C1}"/>
              </a:ext>
            </a:extLst>
          </p:cNvPr>
          <p:cNvSpPr>
            <a:spLocks noGrp="1"/>
          </p:cNvSpPr>
          <p:nvPr>
            <p:ph idx="1"/>
          </p:nvPr>
        </p:nvSpPr>
        <p:spPr>
          <a:xfrm>
            <a:off x="838200" y="1223319"/>
            <a:ext cx="10515600" cy="5461686"/>
          </a:xfrm>
        </p:spPr>
        <p:txBody>
          <a:bodyPr>
            <a:normAutofit/>
          </a:bodyPr>
          <a:lstStyle/>
          <a:p>
            <a:pPr algn="just"/>
            <a:r>
              <a:rPr lang="it-IT" sz="2400" dirty="0"/>
              <a:t>Il ricorso per annullamento fa parte dei ricorsi che si possono presentare dinanzi alla Corte di giustizia dell’Unione europea ed è disciplinato all’art. 263 TFUE:</a:t>
            </a:r>
          </a:p>
          <a:p>
            <a:pPr algn="just"/>
            <a:r>
              <a:rPr lang="it-IT" sz="2400" dirty="0"/>
              <a:t>Con tale ricorso, </a:t>
            </a:r>
            <a:r>
              <a:rPr lang="it-IT" sz="2400" b="1" i="1" dirty="0">
                <a:solidFill>
                  <a:srgbClr val="0070C0"/>
                </a:solidFill>
              </a:rPr>
              <a:t>il ricorrente chiede l’annullamento di un atto adottato da una istituzione, un organo o un organismo dell’Unione europea</a:t>
            </a:r>
            <a:r>
              <a:rPr lang="it-IT" sz="2400" dirty="0"/>
              <a:t>.</a:t>
            </a:r>
          </a:p>
          <a:p>
            <a:pPr algn="just"/>
            <a:r>
              <a:rPr lang="it-IT" sz="2400" dirty="0"/>
              <a:t>Il ricorso per annullamento è una procedura giudiziaria proposta dinanzi alla Corte di giustizia:</a:t>
            </a:r>
          </a:p>
          <a:p>
            <a:pPr lvl="1" algn="just">
              <a:buFont typeface="Courier New" panose="02070309020205020404" pitchFamily="49" charset="0"/>
              <a:buChar char="o"/>
            </a:pPr>
            <a:r>
              <a:rPr lang="it-IT" dirty="0"/>
              <a:t>Tale tipo di ricorso permette alla Corte di giustizia di controllare la legalità degli atti adottati dalle istituzioni, dagli organi e dagli organismi europei. </a:t>
            </a:r>
          </a:p>
          <a:p>
            <a:pPr lvl="1" algn="just">
              <a:buFont typeface="Courier New" panose="02070309020205020404" pitchFamily="49" charset="0"/>
              <a:buChar char="o"/>
            </a:pPr>
            <a:r>
              <a:rPr lang="it-IT" dirty="0"/>
              <a:t>La Corte decide l’annullamento dell’atto in oggetto quando lo ritiene contrario al diritto UE.</a:t>
            </a:r>
          </a:p>
          <a:p>
            <a:pPr lvl="1" algn="just">
              <a:buFont typeface="Courier New" panose="02070309020205020404" pitchFamily="49" charset="0"/>
              <a:buChar char="o"/>
            </a:pPr>
            <a:r>
              <a:rPr lang="it-IT" dirty="0"/>
              <a:t>Il ricorso per annullamento può essere proposto dalle istituzioni europee o da privati a certe condizioni.</a:t>
            </a:r>
          </a:p>
          <a:p>
            <a:endParaRPr lang="it-IT" dirty="0"/>
          </a:p>
        </p:txBody>
      </p:sp>
    </p:spTree>
    <p:extLst>
      <p:ext uri="{BB962C8B-B14F-4D97-AF65-F5344CB8AC3E}">
        <p14:creationId xmlns:p14="http://schemas.microsoft.com/office/powerpoint/2010/main" val="34284059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FA61DCA-4B77-83D1-7C3F-E63CA7507DA0}"/>
              </a:ext>
            </a:extLst>
          </p:cNvPr>
          <p:cNvSpPr>
            <a:spLocks noGrp="1"/>
          </p:cNvSpPr>
          <p:nvPr>
            <p:ph type="title"/>
          </p:nvPr>
        </p:nvSpPr>
        <p:spPr>
          <a:xfrm>
            <a:off x="838200" y="365126"/>
            <a:ext cx="10515600" cy="623416"/>
          </a:xfrm>
        </p:spPr>
        <p:txBody>
          <a:bodyPr>
            <a:normAutofit fontScale="90000"/>
          </a:bodyPr>
          <a:lstStyle/>
          <a:p>
            <a:r>
              <a:rPr lang="it-IT" b="1" dirty="0">
                <a:solidFill>
                  <a:srgbClr val="00B0F0"/>
                </a:solidFill>
              </a:rPr>
              <a:t>Ricorso di annullamento</a:t>
            </a:r>
            <a:endParaRPr lang="it-IT" dirty="0"/>
          </a:p>
        </p:txBody>
      </p:sp>
      <p:sp>
        <p:nvSpPr>
          <p:cNvPr id="3" name="Segnaposto contenuto 2">
            <a:extLst>
              <a:ext uri="{FF2B5EF4-FFF2-40B4-BE49-F238E27FC236}">
                <a16:creationId xmlns:a16="http://schemas.microsoft.com/office/drawing/2014/main" id="{5FA0D22A-57BB-395A-ACED-80D589274A38}"/>
              </a:ext>
            </a:extLst>
          </p:cNvPr>
          <p:cNvSpPr>
            <a:spLocks noGrp="1"/>
          </p:cNvSpPr>
          <p:nvPr>
            <p:ph idx="1"/>
          </p:nvPr>
        </p:nvSpPr>
        <p:spPr>
          <a:xfrm>
            <a:off x="838200" y="1161535"/>
            <a:ext cx="10515600" cy="5189838"/>
          </a:xfrm>
        </p:spPr>
        <p:txBody>
          <a:bodyPr>
            <a:normAutofit/>
          </a:bodyPr>
          <a:lstStyle/>
          <a:p>
            <a:pPr marL="0" indent="0">
              <a:buNone/>
            </a:pPr>
            <a:r>
              <a:rPr lang="it-IT" sz="2800" b="1" i="1" dirty="0">
                <a:solidFill>
                  <a:srgbClr val="0070C0"/>
                </a:solidFill>
              </a:rPr>
              <a:t>Oggetto del ricorso di annullamento:</a:t>
            </a:r>
          </a:p>
          <a:p>
            <a:pPr algn="just"/>
            <a:r>
              <a:rPr lang="it-IT" sz="2400" dirty="0"/>
              <a:t>Il ricorso per annullamento consiste in un controllo della legalità degli atti europei che può portare all’annullamento dell’atto in oggetto. </a:t>
            </a:r>
          </a:p>
          <a:p>
            <a:pPr algn="just"/>
            <a:r>
              <a:rPr lang="it-IT" sz="2400" dirty="0"/>
              <a:t>Tale ricorso può riguardare:</a:t>
            </a:r>
          </a:p>
          <a:p>
            <a:pPr lvl="1" algn="just">
              <a:buFont typeface="Courier New" panose="02070309020205020404" pitchFamily="49" charset="0"/>
              <a:buChar char="o"/>
            </a:pPr>
            <a:r>
              <a:rPr lang="it-IT" dirty="0"/>
              <a:t>tutti gli atti legislativi;</a:t>
            </a:r>
          </a:p>
          <a:p>
            <a:pPr lvl="1" algn="just">
              <a:buFont typeface="Courier New" panose="02070309020205020404" pitchFamily="49" charset="0"/>
              <a:buChar char="o"/>
            </a:pPr>
            <a:r>
              <a:rPr lang="it-IT" dirty="0"/>
              <a:t>gli atti adottati dal Consiglio, dalla Commissione, dalla Banca centrale europea, dal Parlamento europeo e dal Consiglio europeo, quando tali atti sono destinati a produrre effetti giuridici nei confronti di terzi;</a:t>
            </a:r>
          </a:p>
          <a:p>
            <a:pPr lvl="1" algn="just">
              <a:buFont typeface="Courier New" panose="02070309020205020404" pitchFamily="49" charset="0"/>
              <a:buChar char="o"/>
            </a:pPr>
            <a:r>
              <a:rPr lang="it-IT" dirty="0"/>
              <a:t>gli atti adottati dagli organi o dagli organismi europei quando tali atti sono destinati a produrre effetti giuridici nei confronti di terzi;</a:t>
            </a:r>
          </a:p>
          <a:p>
            <a:pPr lvl="1" algn="just">
              <a:buFont typeface="Courier New" panose="02070309020205020404" pitchFamily="49" charset="0"/>
              <a:buChar char="o"/>
            </a:pPr>
            <a:r>
              <a:rPr lang="it-IT" dirty="0"/>
              <a:t>le delibere del consiglio dei governatori o del consiglio di amministrazione della Banca europea per gli investimenti, secondo le condizioni dell’art. 271 TFUE.</a:t>
            </a:r>
          </a:p>
          <a:p>
            <a:endParaRPr lang="it-IT" dirty="0"/>
          </a:p>
        </p:txBody>
      </p:sp>
    </p:spTree>
    <p:extLst>
      <p:ext uri="{BB962C8B-B14F-4D97-AF65-F5344CB8AC3E}">
        <p14:creationId xmlns:p14="http://schemas.microsoft.com/office/powerpoint/2010/main" val="377812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64EBF94-EDE7-B8C8-D2D0-71FFE91F1CE5}"/>
              </a:ext>
            </a:extLst>
          </p:cNvPr>
          <p:cNvSpPr>
            <a:spLocks noGrp="1"/>
          </p:cNvSpPr>
          <p:nvPr>
            <p:ph type="title"/>
          </p:nvPr>
        </p:nvSpPr>
        <p:spPr>
          <a:xfrm>
            <a:off x="838200" y="365125"/>
            <a:ext cx="10515600" cy="648129"/>
          </a:xfrm>
        </p:spPr>
        <p:txBody>
          <a:bodyPr>
            <a:normAutofit fontScale="90000"/>
          </a:bodyPr>
          <a:lstStyle/>
          <a:p>
            <a:r>
              <a:rPr lang="it-IT" b="1" dirty="0">
                <a:solidFill>
                  <a:srgbClr val="00B0F0"/>
                </a:solidFill>
              </a:rPr>
              <a:t>Ricorso di annullamento</a:t>
            </a:r>
            <a:endParaRPr lang="it-IT" dirty="0"/>
          </a:p>
        </p:txBody>
      </p:sp>
      <p:sp>
        <p:nvSpPr>
          <p:cNvPr id="3" name="Segnaposto contenuto 2">
            <a:extLst>
              <a:ext uri="{FF2B5EF4-FFF2-40B4-BE49-F238E27FC236}">
                <a16:creationId xmlns:a16="http://schemas.microsoft.com/office/drawing/2014/main" id="{ED21C3A0-1D60-144F-002D-3DD41E3554A1}"/>
              </a:ext>
            </a:extLst>
          </p:cNvPr>
          <p:cNvSpPr>
            <a:spLocks noGrp="1"/>
          </p:cNvSpPr>
          <p:nvPr>
            <p:ph idx="1"/>
          </p:nvPr>
        </p:nvSpPr>
        <p:spPr>
          <a:xfrm>
            <a:off x="838200" y="1297460"/>
            <a:ext cx="10515600" cy="5325762"/>
          </a:xfrm>
        </p:spPr>
        <p:txBody>
          <a:bodyPr>
            <a:normAutofit fontScale="62500" lnSpcReduction="20000"/>
          </a:bodyPr>
          <a:lstStyle/>
          <a:p>
            <a:r>
              <a:rPr lang="it-IT" sz="3400" b="1" i="1" dirty="0">
                <a:solidFill>
                  <a:srgbClr val="0070C0"/>
                </a:solidFill>
              </a:rPr>
              <a:t>Chi sono i ricorrenti?</a:t>
            </a:r>
          </a:p>
          <a:p>
            <a:r>
              <a:rPr lang="it-IT" sz="3400" b="1" i="1" dirty="0"/>
              <a:t>Ricorrenti privilegiati:</a:t>
            </a:r>
          </a:p>
          <a:p>
            <a:pPr algn="just"/>
            <a:r>
              <a:rPr lang="it-IT" sz="3400" dirty="0"/>
              <a:t>L’Art. 263 TFUE distingue varie categorie di ricorrenti. In primo luogo, prende in considerazione i ricorrenti privilegiati, cioè gli Stati membri, la Commissione, il Parlamento europeo e il Consiglio. </a:t>
            </a:r>
          </a:p>
          <a:p>
            <a:pPr algn="just"/>
            <a:r>
              <a:rPr lang="it-IT" sz="3400" dirty="0"/>
              <a:t>Questi ricorrenti sono detti privilegiati perché possono presentare un ricorso per annullamento dinanzi alla CGUE senza dover dimostrare l’interesse ad agire.</a:t>
            </a:r>
            <a:endParaRPr lang="it-IT" sz="3400" b="1" i="1" dirty="0">
              <a:solidFill>
                <a:srgbClr val="0070C0"/>
              </a:solidFill>
            </a:endParaRPr>
          </a:p>
          <a:p>
            <a:pPr>
              <a:buFont typeface="Courier New" panose="02070309020205020404" pitchFamily="49" charset="0"/>
              <a:buChar char="o"/>
            </a:pPr>
            <a:r>
              <a:rPr lang="it-IT" sz="3400" b="1" dirty="0"/>
              <a:t>Legittimazione passiva (convenuti):</a:t>
            </a:r>
          </a:p>
          <a:p>
            <a:pPr marL="514350" indent="-514350">
              <a:buFont typeface="+mj-lt"/>
              <a:buAutoNum type="alphaLcParenR"/>
            </a:pPr>
            <a:r>
              <a:rPr lang="it-IT" sz="3400" dirty="0"/>
              <a:t>le istituzioni UE, escluse CGUE e Corte dei Conti;</a:t>
            </a:r>
          </a:p>
          <a:p>
            <a:pPr marL="514350" indent="-514350">
              <a:buFont typeface="+mj-lt"/>
              <a:buAutoNum type="alphaLcParenR"/>
            </a:pPr>
            <a:r>
              <a:rPr lang="it-IT" sz="3400" dirty="0"/>
              <a:t>organi e organismi UE i cui atti producono effetti giuridici verso terzi.</a:t>
            </a:r>
          </a:p>
          <a:p>
            <a:pPr marL="514350" indent="-514350">
              <a:buFont typeface="+mj-lt"/>
              <a:buAutoNum type="alphaLcParenR"/>
            </a:pPr>
            <a:r>
              <a:rPr lang="it-IT" sz="3400" dirty="0"/>
              <a:t>Necessità di un sistema completo, ma recente tendenza ad un’interpretazione restrittiva.</a:t>
            </a:r>
          </a:p>
          <a:p>
            <a:pPr>
              <a:buFont typeface="Courier New" panose="02070309020205020404" pitchFamily="49" charset="0"/>
              <a:buChar char="o"/>
            </a:pPr>
            <a:r>
              <a:rPr lang="it-IT" sz="3400" b="1" dirty="0"/>
              <a:t>Legittimazione attiva:</a:t>
            </a:r>
          </a:p>
          <a:p>
            <a:pPr marL="514350" indent="-514350">
              <a:buFont typeface="+mj-lt"/>
              <a:buAutoNum type="alphaLcParenR"/>
            </a:pPr>
            <a:r>
              <a:rPr lang="it-IT" sz="3400" dirty="0"/>
              <a:t>Categoria dei c.d. </a:t>
            </a:r>
            <a:r>
              <a:rPr lang="it-IT" sz="3400" b="1" dirty="0"/>
              <a:t>ricorrenti intermedi</a:t>
            </a:r>
            <a:r>
              <a:rPr lang="it-IT" sz="3400" dirty="0"/>
              <a:t>: Corte dei Conti; Banca Centrale Europea; Comitato delle Regioni.</a:t>
            </a:r>
          </a:p>
          <a:p>
            <a:pPr marL="0" indent="0">
              <a:buNone/>
            </a:pPr>
            <a:endParaRPr lang="it-IT" sz="2800" dirty="0"/>
          </a:p>
          <a:p>
            <a:endParaRPr lang="it-IT" dirty="0"/>
          </a:p>
        </p:txBody>
      </p:sp>
    </p:spTree>
    <p:extLst>
      <p:ext uri="{BB962C8B-B14F-4D97-AF65-F5344CB8AC3E}">
        <p14:creationId xmlns:p14="http://schemas.microsoft.com/office/powerpoint/2010/main" val="3039935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48C699C-F0DA-D57C-FAE3-FB5DE6F454D1}"/>
              </a:ext>
            </a:extLst>
          </p:cNvPr>
          <p:cNvSpPr>
            <a:spLocks noGrp="1"/>
          </p:cNvSpPr>
          <p:nvPr>
            <p:ph type="title"/>
          </p:nvPr>
        </p:nvSpPr>
        <p:spPr/>
        <p:txBody>
          <a:bodyPr/>
          <a:lstStyle/>
          <a:p>
            <a:r>
              <a:rPr lang="it-IT" dirty="0">
                <a:solidFill>
                  <a:srgbClr val="0070C0"/>
                </a:solidFill>
              </a:rPr>
              <a:t>Indice </a:t>
            </a:r>
          </a:p>
        </p:txBody>
      </p:sp>
      <p:sp>
        <p:nvSpPr>
          <p:cNvPr id="3" name="Segnaposto contenuto 2">
            <a:extLst>
              <a:ext uri="{FF2B5EF4-FFF2-40B4-BE49-F238E27FC236}">
                <a16:creationId xmlns:a16="http://schemas.microsoft.com/office/drawing/2014/main" id="{B7C5BDD6-AD93-29C9-9839-6186D3364FE9}"/>
              </a:ext>
            </a:extLst>
          </p:cNvPr>
          <p:cNvSpPr>
            <a:spLocks noGrp="1"/>
          </p:cNvSpPr>
          <p:nvPr>
            <p:ph idx="1"/>
          </p:nvPr>
        </p:nvSpPr>
        <p:spPr/>
        <p:txBody>
          <a:bodyPr/>
          <a:lstStyle/>
          <a:p>
            <a:r>
              <a:rPr lang="it-IT" dirty="0">
                <a:solidFill>
                  <a:srgbClr val="0070C0"/>
                </a:solidFill>
              </a:rPr>
              <a:t>Lezione 25</a:t>
            </a:r>
          </a:p>
          <a:p>
            <a:r>
              <a:rPr lang="it-IT" dirty="0">
                <a:solidFill>
                  <a:srgbClr val="00B0F0"/>
                </a:solidFill>
              </a:rPr>
              <a:t>Corte di giustizia e procedura di infrazione e ricorso di annullamento </a:t>
            </a:r>
          </a:p>
          <a:p>
            <a:endParaRPr lang="it-IT" dirty="0"/>
          </a:p>
          <a:p>
            <a:r>
              <a:rPr lang="it-IT" dirty="0">
                <a:solidFill>
                  <a:srgbClr val="0070C0"/>
                </a:solidFill>
              </a:rPr>
              <a:t>Lezione 26</a:t>
            </a:r>
          </a:p>
          <a:p>
            <a:r>
              <a:rPr lang="it-IT" dirty="0">
                <a:solidFill>
                  <a:srgbClr val="00B0F0"/>
                </a:solidFill>
              </a:rPr>
              <a:t>Corte di giustizia e rinvio pregiudiziale </a:t>
            </a:r>
          </a:p>
        </p:txBody>
      </p:sp>
    </p:spTree>
    <p:extLst>
      <p:ext uri="{BB962C8B-B14F-4D97-AF65-F5344CB8AC3E}">
        <p14:creationId xmlns:p14="http://schemas.microsoft.com/office/powerpoint/2010/main" val="33807462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F80A13E-8AAB-EC01-1C2B-1AA4E789FC05}"/>
              </a:ext>
            </a:extLst>
          </p:cNvPr>
          <p:cNvSpPr>
            <a:spLocks noGrp="1"/>
          </p:cNvSpPr>
          <p:nvPr>
            <p:ph type="title"/>
          </p:nvPr>
        </p:nvSpPr>
        <p:spPr>
          <a:xfrm>
            <a:off x="838200" y="365125"/>
            <a:ext cx="10515600" cy="845837"/>
          </a:xfrm>
        </p:spPr>
        <p:txBody>
          <a:bodyPr/>
          <a:lstStyle/>
          <a:p>
            <a:r>
              <a:rPr lang="it-IT" b="1" dirty="0">
                <a:solidFill>
                  <a:srgbClr val="00B0F0"/>
                </a:solidFill>
              </a:rPr>
              <a:t>Ricorso di annullamento</a:t>
            </a:r>
            <a:endParaRPr lang="it-IT" dirty="0"/>
          </a:p>
        </p:txBody>
      </p:sp>
      <p:sp>
        <p:nvSpPr>
          <p:cNvPr id="3" name="Segnaposto contenuto 2">
            <a:extLst>
              <a:ext uri="{FF2B5EF4-FFF2-40B4-BE49-F238E27FC236}">
                <a16:creationId xmlns:a16="http://schemas.microsoft.com/office/drawing/2014/main" id="{0B300D3A-345B-B8EA-3E86-FD6E3E8E72F3}"/>
              </a:ext>
            </a:extLst>
          </p:cNvPr>
          <p:cNvSpPr>
            <a:spLocks noGrp="1"/>
          </p:cNvSpPr>
          <p:nvPr>
            <p:ph idx="1"/>
          </p:nvPr>
        </p:nvSpPr>
        <p:spPr>
          <a:xfrm>
            <a:off x="838200" y="1556951"/>
            <a:ext cx="10515600" cy="4620012"/>
          </a:xfrm>
        </p:spPr>
        <p:txBody>
          <a:bodyPr/>
          <a:lstStyle/>
          <a:p>
            <a:pPr algn="just"/>
            <a:r>
              <a:rPr lang="it-IT" b="1" i="1" dirty="0"/>
              <a:t>Ricorrenti non privilegiati</a:t>
            </a:r>
            <a:r>
              <a:rPr lang="it-IT" dirty="0"/>
              <a:t>:</a:t>
            </a:r>
          </a:p>
          <a:p>
            <a:pPr algn="just">
              <a:buFont typeface="Courier New" panose="02070309020205020404" pitchFamily="49" charset="0"/>
              <a:buChar char="o"/>
            </a:pPr>
            <a:r>
              <a:rPr lang="it-IT" dirty="0"/>
              <a:t>Anche i privati possono rivolgersi alla Corte di giustizia. Essi costituiscono la categoria dei ricorrenti non privilegiati.</a:t>
            </a:r>
          </a:p>
          <a:p>
            <a:pPr algn="just">
              <a:buFont typeface="Courier New" panose="02070309020205020404" pitchFamily="49" charset="0"/>
              <a:buChar char="o"/>
            </a:pPr>
            <a:r>
              <a:rPr lang="it-IT" dirty="0"/>
              <a:t>Legittimazione attiva</a:t>
            </a:r>
          </a:p>
          <a:p>
            <a:pPr algn="just">
              <a:buFont typeface="Courier New" panose="02070309020205020404" pitchFamily="49" charset="0"/>
              <a:buChar char="o"/>
            </a:pPr>
            <a:r>
              <a:rPr lang="it-IT" sz="2800" dirty="0"/>
              <a:t>Qualsiasi persona fisica o giuridica può proporre‚ alle condizioni previste al primo e secondo comma del 263 TFUE, un ricorso contro gli atti adottati nei suoi confronti o che la riguardano direttamente e individualmente, e contro gli atti regolamentari che la riguardano direttamente e che non comportano alcuna misura d'esecuzione (</a:t>
            </a:r>
            <a:r>
              <a:rPr lang="it-IT" sz="2800" b="1" dirty="0"/>
              <a:t>Art. 263, par. 4 TFUE);</a:t>
            </a:r>
          </a:p>
          <a:p>
            <a:pPr marL="0" indent="0">
              <a:buNone/>
            </a:pPr>
            <a:endParaRPr lang="it-IT" sz="2800" dirty="0"/>
          </a:p>
          <a:p>
            <a:endParaRPr lang="it-IT" dirty="0"/>
          </a:p>
        </p:txBody>
      </p:sp>
    </p:spTree>
    <p:extLst>
      <p:ext uri="{BB962C8B-B14F-4D97-AF65-F5344CB8AC3E}">
        <p14:creationId xmlns:p14="http://schemas.microsoft.com/office/powerpoint/2010/main" val="35636596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97785A9-27FD-BB28-97BA-41DEF84C5BBD}"/>
              </a:ext>
            </a:extLst>
          </p:cNvPr>
          <p:cNvSpPr>
            <a:spLocks noGrp="1"/>
          </p:cNvSpPr>
          <p:nvPr>
            <p:ph type="title"/>
          </p:nvPr>
        </p:nvSpPr>
        <p:spPr/>
        <p:txBody>
          <a:bodyPr/>
          <a:lstStyle/>
          <a:p>
            <a:r>
              <a:rPr lang="it-IT" b="1" dirty="0">
                <a:solidFill>
                  <a:srgbClr val="00B0F0"/>
                </a:solidFill>
              </a:rPr>
              <a:t>Ricorso di annullamento</a:t>
            </a:r>
            <a:endParaRPr lang="it-IT" dirty="0"/>
          </a:p>
        </p:txBody>
      </p:sp>
      <p:sp>
        <p:nvSpPr>
          <p:cNvPr id="3" name="Segnaposto contenuto 2">
            <a:extLst>
              <a:ext uri="{FF2B5EF4-FFF2-40B4-BE49-F238E27FC236}">
                <a16:creationId xmlns:a16="http://schemas.microsoft.com/office/drawing/2014/main" id="{FD6543DC-4B31-6501-9DD7-8621E519E317}"/>
              </a:ext>
            </a:extLst>
          </p:cNvPr>
          <p:cNvSpPr>
            <a:spLocks noGrp="1"/>
          </p:cNvSpPr>
          <p:nvPr>
            <p:ph idx="1"/>
          </p:nvPr>
        </p:nvSpPr>
        <p:spPr/>
        <p:txBody>
          <a:bodyPr>
            <a:normAutofit/>
          </a:bodyPr>
          <a:lstStyle/>
          <a:p>
            <a:r>
              <a:rPr lang="it-IT" sz="2800" b="1" dirty="0"/>
              <a:t>Legittimazione attiva</a:t>
            </a:r>
            <a:r>
              <a:rPr lang="it-IT" b="1" dirty="0"/>
              <a:t> delle </a:t>
            </a:r>
            <a:r>
              <a:rPr lang="it-IT" sz="2800" dirty="0"/>
              <a:t>persone fisiche e giuridiche ai sensi dell’art. 263, par. 4, TFUE:</a:t>
            </a:r>
          </a:p>
          <a:p>
            <a:pPr>
              <a:buFont typeface="Courier New" panose="02070309020205020404" pitchFamily="49" charset="0"/>
              <a:buChar char="o"/>
            </a:pPr>
            <a:r>
              <a:rPr lang="it-IT" sz="2800" dirty="0"/>
              <a:t>atti emessi nei loro diretti confronti;</a:t>
            </a:r>
          </a:p>
          <a:p>
            <a:pPr>
              <a:buFont typeface="Courier New" panose="02070309020205020404" pitchFamily="49" charset="0"/>
              <a:buChar char="o"/>
            </a:pPr>
            <a:r>
              <a:rPr lang="it-IT" sz="2800" dirty="0"/>
              <a:t>atti che le riguardano </a:t>
            </a:r>
            <a:r>
              <a:rPr lang="it-IT" sz="2800" b="1" dirty="0"/>
              <a:t>direttamente e individualmente</a:t>
            </a:r>
            <a:r>
              <a:rPr lang="it-IT" sz="2800" dirty="0"/>
              <a:t>;</a:t>
            </a:r>
          </a:p>
          <a:p>
            <a:pPr>
              <a:buFont typeface="Courier New" panose="02070309020205020404" pitchFamily="49" charset="0"/>
              <a:buChar char="o"/>
            </a:pPr>
            <a:r>
              <a:rPr lang="it-IT" sz="2800" dirty="0"/>
              <a:t>atti regolamentari che le riguardano direttamente e non richiedono misure di esecuzione.</a:t>
            </a:r>
          </a:p>
          <a:p>
            <a:endParaRPr lang="it-IT" dirty="0"/>
          </a:p>
        </p:txBody>
      </p:sp>
    </p:spTree>
    <p:extLst>
      <p:ext uri="{BB962C8B-B14F-4D97-AF65-F5344CB8AC3E}">
        <p14:creationId xmlns:p14="http://schemas.microsoft.com/office/powerpoint/2010/main" val="16044334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2729604-E0F8-CFF4-DA8B-32A8698D0C61}"/>
              </a:ext>
            </a:extLst>
          </p:cNvPr>
          <p:cNvSpPr>
            <a:spLocks noGrp="1"/>
          </p:cNvSpPr>
          <p:nvPr>
            <p:ph type="title"/>
          </p:nvPr>
        </p:nvSpPr>
        <p:spPr>
          <a:xfrm>
            <a:off x="838200" y="365125"/>
            <a:ext cx="10515600" cy="808767"/>
          </a:xfrm>
        </p:spPr>
        <p:txBody>
          <a:bodyPr/>
          <a:lstStyle/>
          <a:p>
            <a:r>
              <a:rPr lang="it-IT" b="1" dirty="0">
                <a:solidFill>
                  <a:srgbClr val="00B0F0"/>
                </a:solidFill>
              </a:rPr>
              <a:t>Ricorso di annullamento</a:t>
            </a:r>
            <a:endParaRPr lang="it-IT" dirty="0"/>
          </a:p>
        </p:txBody>
      </p:sp>
      <p:sp>
        <p:nvSpPr>
          <p:cNvPr id="3" name="Segnaposto contenuto 2">
            <a:extLst>
              <a:ext uri="{FF2B5EF4-FFF2-40B4-BE49-F238E27FC236}">
                <a16:creationId xmlns:a16="http://schemas.microsoft.com/office/drawing/2014/main" id="{D025AB82-2DB7-BC4D-6AE2-0574C6F05EEA}"/>
              </a:ext>
            </a:extLst>
          </p:cNvPr>
          <p:cNvSpPr>
            <a:spLocks noGrp="1"/>
          </p:cNvSpPr>
          <p:nvPr>
            <p:ph idx="1"/>
          </p:nvPr>
        </p:nvSpPr>
        <p:spPr>
          <a:xfrm>
            <a:off x="838200" y="1581665"/>
            <a:ext cx="10515600" cy="4911210"/>
          </a:xfrm>
        </p:spPr>
        <p:txBody>
          <a:bodyPr>
            <a:normAutofit fontScale="92500" lnSpcReduction="10000"/>
          </a:bodyPr>
          <a:lstStyle/>
          <a:p>
            <a:r>
              <a:rPr lang="it-IT" sz="2800" b="1" dirty="0">
                <a:solidFill>
                  <a:srgbClr val="0070C0"/>
                </a:solidFill>
              </a:rPr>
              <a:t>Quali sono i termini entro cui ricorrere?</a:t>
            </a:r>
          </a:p>
          <a:p>
            <a:pPr>
              <a:buFont typeface="Courier New" panose="02070309020205020404" pitchFamily="49" charset="0"/>
              <a:buChar char="o"/>
            </a:pPr>
            <a:r>
              <a:rPr lang="it-IT" sz="2800" dirty="0"/>
              <a:t>I ricorsi previsti dal presente articolo devono essere proposti nel </a:t>
            </a:r>
            <a:r>
              <a:rPr lang="it-IT" sz="2800" b="1" dirty="0"/>
              <a:t>termine di due mesi </a:t>
            </a:r>
            <a:r>
              <a:rPr lang="it-IT" sz="2800" dirty="0"/>
              <a:t>a decorrere, secondo i casi, dalla pubblicazione dell'atto, dalla sua notificazione al ricorrente ovvero, in mancanza, dal giorno in cui il ricorrente ne ha avuto conoscenza</a:t>
            </a:r>
            <a:r>
              <a:rPr lang="it-IT" dirty="0"/>
              <a:t> </a:t>
            </a:r>
            <a:r>
              <a:rPr lang="it-IT" b="1" dirty="0"/>
              <a:t>(</a:t>
            </a:r>
            <a:r>
              <a:rPr lang="it-IT" sz="2800" b="1" dirty="0"/>
              <a:t>Art. 263, par. 6, TFUE).</a:t>
            </a:r>
            <a:endParaRPr lang="it-IT" sz="2800" dirty="0"/>
          </a:p>
          <a:p>
            <a:r>
              <a:rPr lang="it-IT" sz="2800" b="1" dirty="0">
                <a:solidFill>
                  <a:srgbClr val="0070C0"/>
                </a:solidFill>
              </a:rPr>
              <a:t>Quali sono i motivi di annullamento? </a:t>
            </a:r>
            <a:r>
              <a:rPr lang="it-IT" sz="2800" b="1" dirty="0"/>
              <a:t>(art. 263</a:t>
            </a:r>
            <a:r>
              <a:rPr lang="it-IT" b="1" dirty="0"/>
              <a:t>, par. 2,</a:t>
            </a:r>
            <a:r>
              <a:rPr lang="it-IT" sz="2800" b="1" dirty="0"/>
              <a:t> TFUE)</a:t>
            </a:r>
          </a:p>
          <a:p>
            <a:pPr>
              <a:buFont typeface="Courier New" panose="02070309020205020404" pitchFamily="49" charset="0"/>
              <a:buChar char="o"/>
            </a:pPr>
            <a:r>
              <a:rPr lang="it-IT" sz="2800" dirty="0"/>
              <a:t>incompetenza;</a:t>
            </a:r>
          </a:p>
          <a:p>
            <a:pPr>
              <a:buFont typeface="Courier New" panose="02070309020205020404" pitchFamily="49" charset="0"/>
              <a:buChar char="o"/>
            </a:pPr>
            <a:r>
              <a:rPr lang="it-IT" sz="2800" dirty="0"/>
              <a:t>violazione delle forme sostanziali;</a:t>
            </a:r>
          </a:p>
          <a:p>
            <a:pPr>
              <a:buFont typeface="Courier New" panose="02070309020205020404" pitchFamily="49" charset="0"/>
              <a:buChar char="o"/>
            </a:pPr>
            <a:r>
              <a:rPr lang="it-IT" sz="2800" dirty="0"/>
              <a:t>violazione dei Trattati e di qualsiasi regola di diritto relativa alla loro applicazione;</a:t>
            </a:r>
          </a:p>
          <a:p>
            <a:pPr>
              <a:buFont typeface="Courier New" panose="02070309020205020404" pitchFamily="49" charset="0"/>
              <a:buChar char="o"/>
            </a:pPr>
            <a:r>
              <a:rPr lang="it-IT" sz="2800" dirty="0"/>
              <a:t>sviamento di potere.</a:t>
            </a:r>
          </a:p>
          <a:p>
            <a:pPr marL="0" indent="0">
              <a:buNone/>
            </a:pPr>
            <a:endParaRPr lang="it-IT" sz="2800" dirty="0"/>
          </a:p>
          <a:p>
            <a:pPr marL="0" indent="0">
              <a:buNone/>
            </a:pPr>
            <a:endParaRPr lang="it-IT" sz="2800" dirty="0"/>
          </a:p>
          <a:p>
            <a:endParaRPr lang="it-IT" dirty="0"/>
          </a:p>
        </p:txBody>
      </p:sp>
    </p:spTree>
    <p:extLst>
      <p:ext uri="{BB962C8B-B14F-4D97-AF65-F5344CB8AC3E}">
        <p14:creationId xmlns:p14="http://schemas.microsoft.com/office/powerpoint/2010/main" val="17355234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7C6F382-566B-16A9-99D3-E80CE2BC52C1}"/>
              </a:ext>
            </a:extLst>
          </p:cNvPr>
          <p:cNvSpPr>
            <a:spLocks noGrp="1"/>
          </p:cNvSpPr>
          <p:nvPr>
            <p:ph type="title"/>
          </p:nvPr>
        </p:nvSpPr>
        <p:spPr/>
        <p:txBody>
          <a:bodyPr/>
          <a:lstStyle/>
          <a:p>
            <a:r>
              <a:rPr lang="it-IT" b="1" dirty="0">
                <a:solidFill>
                  <a:srgbClr val="00B0F0"/>
                </a:solidFill>
              </a:rPr>
              <a:t>Ricorso di annullamento</a:t>
            </a:r>
            <a:endParaRPr lang="it-IT" dirty="0"/>
          </a:p>
        </p:txBody>
      </p:sp>
      <p:sp>
        <p:nvSpPr>
          <p:cNvPr id="3" name="Segnaposto contenuto 2">
            <a:extLst>
              <a:ext uri="{FF2B5EF4-FFF2-40B4-BE49-F238E27FC236}">
                <a16:creationId xmlns:a16="http://schemas.microsoft.com/office/drawing/2014/main" id="{6F3F994B-80C2-6084-B01B-A6DDAE693B18}"/>
              </a:ext>
            </a:extLst>
          </p:cNvPr>
          <p:cNvSpPr>
            <a:spLocks noGrp="1"/>
          </p:cNvSpPr>
          <p:nvPr>
            <p:ph idx="1"/>
          </p:nvPr>
        </p:nvSpPr>
        <p:spPr/>
        <p:txBody>
          <a:bodyPr>
            <a:normAutofit lnSpcReduction="10000"/>
          </a:bodyPr>
          <a:lstStyle/>
          <a:p>
            <a:r>
              <a:rPr lang="it-IT" sz="2800" b="1" i="1" dirty="0">
                <a:solidFill>
                  <a:srgbClr val="0070C0"/>
                </a:solidFill>
              </a:rPr>
              <a:t>Quali sono gli effetti dell’ annullamento?</a:t>
            </a:r>
            <a:r>
              <a:rPr lang="it-IT" b="1" i="1" dirty="0">
                <a:solidFill>
                  <a:srgbClr val="0070C0"/>
                </a:solidFill>
              </a:rPr>
              <a:t> </a:t>
            </a:r>
            <a:r>
              <a:rPr lang="it-IT" b="1" dirty="0">
                <a:solidFill>
                  <a:srgbClr val="0070C0"/>
                </a:solidFill>
              </a:rPr>
              <a:t>(</a:t>
            </a:r>
            <a:r>
              <a:rPr lang="it-IT" sz="2800" b="1" dirty="0">
                <a:solidFill>
                  <a:srgbClr val="0070C0"/>
                </a:solidFill>
              </a:rPr>
              <a:t>Art. 264 TFUE)</a:t>
            </a:r>
          </a:p>
          <a:p>
            <a:r>
              <a:rPr lang="it-IT" sz="2800" dirty="0"/>
              <a:t>Se  il  ricorso  è  fondato,  la  Corte  di  giustizia  dell'Unione  europea  dichiara  nullo  e  non  avvenuto  l'atto  impugnato. </a:t>
            </a:r>
          </a:p>
          <a:p>
            <a:r>
              <a:rPr lang="it-IT" sz="2800" dirty="0"/>
              <a:t>Tuttavia  la  Corte,  ove  lo  reputi  necessario,  precisa  gli  effetti  dell'atto  annullato  che  devono  essere  considerati  definitivi</a:t>
            </a:r>
          </a:p>
          <a:p>
            <a:r>
              <a:rPr lang="it-IT" dirty="0"/>
              <a:t>Latto o le disposizioni annullate non hanno quindi più alcun valore giuridico. </a:t>
            </a:r>
          </a:p>
          <a:p>
            <a:r>
              <a:rPr lang="it-IT" dirty="0"/>
              <a:t>Inoltre, l’istituzione, l’organo o l’organismo che aveva adottato l’atto annullato deve colmare il vuoto normativo conformemente alla sentenza emessa dalla Corte.</a:t>
            </a:r>
          </a:p>
          <a:p>
            <a:endParaRPr lang="it-IT" dirty="0"/>
          </a:p>
        </p:txBody>
      </p:sp>
    </p:spTree>
    <p:extLst>
      <p:ext uri="{BB962C8B-B14F-4D97-AF65-F5344CB8AC3E}">
        <p14:creationId xmlns:p14="http://schemas.microsoft.com/office/powerpoint/2010/main" val="30048177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7ABA1B9-2312-C1B7-5761-9DBCFF97F016}"/>
              </a:ext>
            </a:extLst>
          </p:cNvPr>
          <p:cNvSpPr>
            <a:spLocks noGrp="1"/>
          </p:cNvSpPr>
          <p:nvPr>
            <p:ph type="title"/>
          </p:nvPr>
        </p:nvSpPr>
        <p:spPr>
          <a:xfrm>
            <a:off x="838200" y="365125"/>
            <a:ext cx="10515600" cy="784053"/>
          </a:xfrm>
        </p:spPr>
        <p:txBody>
          <a:bodyPr/>
          <a:lstStyle/>
          <a:p>
            <a:r>
              <a:rPr lang="it-IT" b="1" dirty="0">
                <a:solidFill>
                  <a:srgbClr val="00B0F0"/>
                </a:solidFill>
              </a:rPr>
              <a:t>Ricorso di annullamento</a:t>
            </a:r>
            <a:endParaRPr lang="it-IT" dirty="0"/>
          </a:p>
        </p:txBody>
      </p:sp>
      <p:sp>
        <p:nvSpPr>
          <p:cNvPr id="3" name="Segnaposto contenuto 2">
            <a:extLst>
              <a:ext uri="{FF2B5EF4-FFF2-40B4-BE49-F238E27FC236}">
                <a16:creationId xmlns:a16="http://schemas.microsoft.com/office/drawing/2014/main" id="{976B4D88-37BE-B16D-D377-C22F9132BE2F}"/>
              </a:ext>
            </a:extLst>
          </p:cNvPr>
          <p:cNvSpPr>
            <a:spLocks noGrp="1"/>
          </p:cNvSpPr>
          <p:nvPr>
            <p:ph idx="1"/>
          </p:nvPr>
        </p:nvSpPr>
        <p:spPr>
          <a:xfrm>
            <a:off x="838200" y="1445741"/>
            <a:ext cx="10515600" cy="4731222"/>
          </a:xfrm>
        </p:spPr>
        <p:txBody>
          <a:bodyPr>
            <a:normAutofit lnSpcReduction="10000"/>
          </a:bodyPr>
          <a:lstStyle/>
          <a:p>
            <a:pPr algn="just"/>
            <a:r>
              <a:rPr lang="it-IT" sz="3000" b="1" i="1" dirty="0">
                <a:solidFill>
                  <a:srgbClr val="0070C0"/>
                </a:solidFill>
              </a:rPr>
              <a:t>Come vengono ripartite le competenze per il ricorso di annullamento tra la Corte di giustizia e il Tribunale?</a:t>
            </a:r>
          </a:p>
          <a:p>
            <a:pPr algn="just"/>
            <a:r>
              <a:rPr lang="it-IT" sz="3000" dirty="0"/>
              <a:t>La </a:t>
            </a:r>
            <a:r>
              <a:rPr lang="it-IT" sz="3000" b="1" i="1" dirty="0"/>
              <a:t>Corte di giustizia </a:t>
            </a:r>
            <a:r>
              <a:rPr lang="it-IT" sz="3000" dirty="0"/>
              <a:t>è competente per:</a:t>
            </a:r>
          </a:p>
          <a:p>
            <a:pPr algn="just">
              <a:buFont typeface="Courier New" panose="02070309020205020404" pitchFamily="49" charset="0"/>
              <a:buChar char="o"/>
            </a:pPr>
            <a:r>
              <a:rPr lang="it-IT" sz="3000" dirty="0"/>
              <a:t>i ricorsi proposti dagli Stati membri contro il Parlamento europeo o il Consiglio;</a:t>
            </a:r>
          </a:p>
          <a:p>
            <a:pPr algn="just">
              <a:buFont typeface="Courier New" panose="02070309020205020404" pitchFamily="49" charset="0"/>
              <a:buChar char="o"/>
            </a:pPr>
            <a:r>
              <a:rPr lang="it-IT" sz="3000" dirty="0"/>
              <a:t>i ricorsi proposti da un’istituzione contro un’altra istituzione.</a:t>
            </a:r>
          </a:p>
          <a:p>
            <a:pPr algn="just"/>
            <a:r>
              <a:rPr lang="it-IT" sz="3000" dirty="0"/>
              <a:t>Il </a:t>
            </a:r>
            <a:r>
              <a:rPr lang="it-IT" sz="3000" b="1" i="1" dirty="0"/>
              <a:t>Tribunale</a:t>
            </a:r>
            <a:r>
              <a:rPr lang="it-IT" sz="3000" dirty="0"/>
              <a:t> è competente a conoscere, in prima istanza, di tutti gli altri tipi di ricorso e in particolare dei ricorsi proposti dai privati.</a:t>
            </a:r>
          </a:p>
          <a:p>
            <a:pPr marL="0" indent="0">
              <a:buNone/>
            </a:pPr>
            <a:br>
              <a:rPr lang="it-IT" dirty="0"/>
            </a:br>
            <a:endParaRPr lang="it-IT" dirty="0"/>
          </a:p>
        </p:txBody>
      </p:sp>
    </p:spTree>
    <p:extLst>
      <p:ext uri="{BB962C8B-B14F-4D97-AF65-F5344CB8AC3E}">
        <p14:creationId xmlns:p14="http://schemas.microsoft.com/office/powerpoint/2010/main" val="12382846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F5497C-EEFD-6059-8EF4-89D620E95DD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D26D8E70-B04F-DC2D-81AD-D98295DAC0F7}"/>
              </a:ext>
            </a:extLst>
          </p:cNvPr>
          <p:cNvSpPr>
            <a:spLocks noGrp="1"/>
          </p:cNvSpPr>
          <p:nvPr>
            <p:ph type="ctrTitle"/>
          </p:nvPr>
        </p:nvSpPr>
        <p:spPr/>
        <p:txBody>
          <a:bodyPr>
            <a:normAutofit/>
          </a:bodyPr>
          <a:lstStyle/>
          <a:p>
            <a:r>
              <a:rPr lang="it-IT" dirty="0">
                <a:solidFill>
                  <a:srgbClr val="00B0F0"/>
                </a:solidFill>
              </a:rPr>
              <a:t>Corte di giustizia e rinvio pregiudiziale </a:t>
            </a:r>
          </a:p>
        </p:txBody>
      </p:sp>
      <p:sp>
        <p:nvSpPr>
          <p:cNvPr id="3" name="Sottotitolo 2">
            <a:extLst>
              <a:ext uri="{FF2B5EF4-FFF2-40B4-BE49-F238E27FC236}">
                <a16:creationId xmlns:a16="http://schemas.microsoft.com/office/drawing/2014/main" id="{EF8825F1-028F-D25C-A9EA-7F9DD81E4A74}"/>
              </a:ext>
            </a:extLst>
          </p:cNvPr>
          <p:cNvSpPr>
            <a:spLocks noGrp="1"/>
          </p:cNvSpPr>
          <p:nvPr>
            <p:ph type="subTitle" idx="1"/>
          </p:nvPr>
        </p:nvSpPr>
        <p:spPr/>
        <p:txBody>
          <a:bodyPr/>
          <a:lstStyle/>
          <a:p>
            <a:r>
              <a:rPr lang="it-IT" dirty="0">
                <a:solidFill>
                  <a:srgbClr val="0070C0"/>
                </a:solidFill>
              </a:rPr>
              <a:t>Lezione 26</a:t>
            </a:r>
          </a:p>
          <a:p>
            <a:endParaRPr lang="it-IT" dirty="0"/>
          </a:p>
        </p:txBody>
      </p:sp>
    </p:spTree>
    <p:extLst>
      <p:ext uri="{BB962C8B-B14F-4D97-AF65-F5344CB8AC3E}">
        <p14:creationId xmlns:p14="http://schemas.microsoft.com/office/powerpoint/2010/main" val="12114107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6166ED-F382-9FA0-1886-D9FD66004172}"/>
              </a:ext>
            </a:extLst>
          </p:cNvPr>
          <p:cNvSpPr>
            <a:spLocks noGrp="1"/>
          </p:cNvSpPr>
          <p:nvPr>
            <p:ph type="title"/>
          </p:nvPr>
        </p:nvSpPr>
        <p:spPr/>
        <p:txBody>
          <a:bodyPr/>
          <a:lstStyle/>
          <a:p>
            <a:r>
              <a:rPr lang="it-IT" b="1" dirty="0">
                <a:solidFill>
                  <a:srgbClr val="00B0F0"/>
                </a:solidFill>
              </a:rPr>
              <a:t>Procedura pregiudiziale</a:t>
            </a:r>
          </a:p>
        </p:txBody>
      </p:sp>
      <p:sp>
        <p:nvSpPr>
          <p:cNvPr id="3" name="Segnaposto contenuto 2">
            <a:extLst>
              <a:ext uri="{FF2B5EF4-FFF2-40B4-BE49-F238E27FC236}">
                <a16:creationId xmlns:a16="http://schemas.microsoft.com/office/drawing/2014/main" id="{810B6B60-C8F8-AD9D-6013-D1771D13B948}"/>
              </a:ext>
            </a:extLst>
          </p:cNvPr>
          <p:cNvSpPr>
            <a:spLocks noGrp="1"/>
          </p:cNvSpPr>
          <p:nvPr>
            <p:ph idx="1"/>
          </p:nvPr>
        </p:nvSpPr>
        <p:spPr>
          <a:xfrm>
            <a:off x="838200" y="1690688"/>
            <a:ext cx="10515600" cy="4486275"/>
          </a:xfrm>
        </p:spPr>
        <p:txBody>
          <a:bodyPr>
            <a:normAutofit fontScale="92500" lnSpcReduction="20000"/>
          </a:bodyPr>
          <a:lstStyle/>
          <a:p>
            <a:pPr algn="just"/>
            <a:r>
              <a:rPr lang="it-IT" dirty="0"/>
              <a:t>L’art. 267 TFUE attribuisce alla Corte di Giustizia la competenza a pronunciarsi, in seguito a richiesta di un organo giurisdizionale di uno Stato membro:</a:t>
            </a:r>
          </a:p>
          <a:p>
            <a:pPr marL="514350" indent="-514350" algn="just">
              <a:buFont typeface="+mj-lt"/>
              <a:buAutoNum type="alphaLcParenR"/>
            </a:pPr>
            <a:r>
              <a:rPr lang="it-IT" dirty="0"/>
              <a:t>sull'interpretazione dei trattati</a:t>
            </a:r>
          </a:p>
          <a:p>
            <a:pPr marL="514350" indent="-514350" algn="just">
              <a:buFont typeface="+mj-lt"/>
              <a:buAutoNum type="alphaLcParenR"/>
            </a:pPr>
            <a:r>
              <a:rPr lang="it-IT" dirty="0"/>
              <a:t>sulla validità e l'interpretazione degli atti compiuti dalle istituzioni, dagli organi o dagli organismi dell'Unione.</a:t>
            </a:r>
          </a:p>
          <a:p>
            <a:pPr algn="just"/>
            <a:r>
              <a:rPr lang="it-IT" dirty="0"/>
              <a:t>Caratteristiche principali:</a:t>
            </a:r>
          </a:p>
          <a:p>
            <a:pPr>
              <a:buFont typeface="Courier New" panose="02070309020205020404" pitchFamily="49" charset="0"/>
              <a:buChar char="o"/>
            </a:pPr>
            <a:r>
              <a:rPr lang="it-IT" sz="2800" dirty="0"/>
              <a:t>Meccanismo di </a:t>
            </a:r>
            <a:r>
              <a:rPr lang="it-IT" sz="2800" b="1" dirty="0">
                <a:solidFill>
                  <a:srgbClr val="0070C0"/>
                </a:solidFill>
              </a:rPr>
              <a:t>cooperazione</a:t>
            </a:r>
            <a:r>
              <a:rPr lang="it-IT" sz="2800" dirty="0"/>
              <a:t> tra giudici nazionali e giudici europei.</a:t>
            </a:r>
          </a:p>
          <a:p>
            <a:pPr>
              <a:buFont typeface="Courier New" panose="02070309020205020404" pitchFamily="49" charset="0"/>
              <a:buChar char="o"/>
            </a:pPr>
            <a:r>
              <a:rPr lang="it-IT" sz="2800" dirty="0"/>
              <a:t>Obiettivo dell’interpretazione e dell’applicazione </a:t>
            </a:r>
            <a:r>
              <a:rPr lang="it-IT" sz="2800" b="1" dirty="0">
                <a:solidFill>
                  <a:srgbClr val="0070C0"/>
                </a:solidFill>
              </a:rPr>
              <a:t>uniforme</a:t>
            </a:r>
            <a:r>
              <a:rPr lang="it-IT" sz="2800" dirty="0"/>
              <a:t> del diritto UE.</a:t>
            </a:r>
          </a:p>
          <a:p>
            <a:pPr>
              <a:buFont typeface="Courier New" panose="02070309020205020404" pitchFamily="49" charset="0"/>
              <a:buChar char="o"/>
            </a:pPr>
            <a:r>
              <a:rPr lang="it-IT" dirty="0"/>
              <a:t>Procedura</a:t>
            </a:r>
            <a:r>
              <a:rPr lang="it-IT" sz="2800" dirty="0"/>
              <a:t> </a:t>
            </a:r>
            <a:r>
              <a:rPr lang="it-IT" sz="2800" b="1" dirty="0">
                <a:solidFill>
                  <a:srgbClr val="0070C0"/>
                </a:solidFill>
              </a:rPr>
              <a:t>incidentale </a:t>
            </a:r>
            <a:r>
              <a:rPr lang="it-IT" sz="2800" dirty="0"/>
              <a:t>rispetto a un giudizio dinanzi a un giudice nazionale.</a:t>
            </a:r>
          </a:p>
          <a:p>
            <a:endParaRPr lang="it-IT" dirty="0"/>
          </a:p>
        </p:txBody>
      </p:sp>
    </p:spTree>
    <p:extLst>
      <p:ext uri="{BB962C8B-B14F-4D97-AF65-F5344CB8AC3E}">
        <p14:creationId xmlns:p14="http://schemas.microsoft.com/office/powerpoint/2010/main" val="32750989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F0F9A61-A544-C949-3E3D-4613189B4FCD}"/>
              </a:ext>
            </a:extLst>
          </p:cNvPr>
          <p:cNvSpPr>
            <a:spLocks noGrp="1"/>
          </p:cNvSpPr>
          <p:nvPr>
            <p:ph type="title"/>
          </p:nvPr>
        </p:nvSpPr>
        <p:spPr>
          <a:xfrm>
            <a:off x="838200" y="365126"/>
            <a:ext cx="10515600" cy="912529"/>
          </a:xfrm>
        </p:spPr>
        <p:txBody>
          <a:bodyPr/>
          <a:lstStyle/>
          <a:p>
            <a:r>
              <a:rPr lang="it-IT" b="1" dirty="0">
                <a:solidFill>
                  <a:srgbClr val="00B0F0"/>
                </a:solidFill>
              </a:rPr>
              <a:t>Procedura pregiudiziale</a:t>
            </a:r>
            <a:endParaRPr lang="it-IT" dirty="0">
              <a:solidFill>
                <a:srgbClr val="00B0F0"/>
              </a:solidFill>
            </a:endParaRPr>
          </a:p>
        </p:txBody>
      </p:sp>
      <p:sp>
        <p:nvSpPr>
          <p:cNvPr id="3" name="Segnaposto contenuto 2">
            <a:extLst>
              <a:ext uri="{FF2B5EF4-FFF2-40B4-BE49-F238E27FC236}">
                <a16:creationId xmlns:a16="http://schemas.microsoft.com/office/drawing/2014/main" id="{26828D15-F75A-8762-7659-E3579AB9B8AE}"/>
              </a:ext>
            </a:extLst>
          </p:cNvPr>
          <p:cNvSpPr>
            <a:spLocks noGrp="1"/>
          </p:cNvSpPr>
          <p:nvPr>
            <p:ph idx="1"/>
          </p:nvPr>
        </p:nvSpPr>
        <p:spPr>
          <a:xfrm>
            <a:off x="838200" y="1515648"/>
            <a:ext cx="10515600" cy="4977225"/>
          </a:xfrm>
        </p:spPr>
        <p:txBody>
          <a:bodyPr>
            <a:normAutofit fontScale="70000" lnSpcReduction="20000"/>
          </a:bodyPr>
          <a:lstStyle/>
          <a:p>
            <a:r>
              <a:rPr lang="it-IT" sz="2800" b="1" i="1" dirty="0">
                <a:solidFill>
                  <a:srgbClr val="0070C0"/>
                </a:solidFill>
              </a:rPr>
              <a:t>Quale giudice nazionale può </a:t>
            </a:r>
            <a:r>
              <a:rPr lang="it-IT" b="1" i="1" dirty="0">
                <a:solidFill>
                  <a:srgbClr val="0070C0"/>
                </a:solidFill>
              </a:rPr>
              <a:t>proporre un rinvio pregiudiziale?</a:t>
            </a:r>
          </a:p>
          <a:p>
            <a:pPr marL="0" indent="0">
              <a:buNone/>
            </a:pPr>
            <a:endParaRPr lang="it-IT" sz="2800" dirty="0"/>
          </a:p>
          <a:p>
            <a:r>
              <a:rPr lang="it-IT" sz="2800" dirty="0"/>
              <a:t>Caratteristiche dell’organo giurisdizionale nazionale:</a:t>
            </a:r>
          </a:p>
          <a:p>
            <a:pPr marL="514350" indent="-514350">
              <a:buFont typeface="+mj-lt"/>
              <a:buAutoNum type="alphaLcParenR"/>
            </a:pPr>
            <a:r>
              <a:rPr lang="it-IT" sz="2800" dirty="0"/>
              <a:t>L’organo deve poter esercitare una </a:t>
            </a:r>
            <a:r>
              <a:rPr lang="it-IT" sz="2800" b="1" dirty="0">
                <a:solidFill>
                  <a:srgbClr val="0070C0"/>
                </a:solidFill>
              </a:rPr>
              <a:t>funzione giurisdizionale</a:t>
            </a:r>
            <a:r>
              <a:rPr lang="it-IT" sz="2800" dirty="0"/>
              <a:t>;</a:t>
            </a:r>
          </a:p>
          <a:p>
            <a:pPr marL="514350" indent="-514350">
              <a:buFont typeface="+mj-lt"/>
              <a:buAutoNum type="alphaLcParenR"/>
            </a:pPr>
            <a:r>
              <a:rPr lang="it-IT" sz="2800" dirty="0"/>
              <a:t>L’organo deve essere </a:t>
            </a:r>
            <a:r>
              <a:rPr lang="it-IT" sz="2800" b="1" dirty="0">
                <a:solidFill>
                  <a:srgbClr val="0070C0"/>
                </a:solidFill>
              </a:rPr>
              <a:t>indipendente</a:t>
            </a:r>
            <a:r>
              <a:rPr lang="it-IT" sz="2800" dirty="0"/>
              <a:t>;</a:t>
            </a:r>
          </a:p>
          <a:p>
            <a:pPr marL="514350" indent="-514350">
              <a:buFont typeface="+mj-lt"/>
              <a:buAutoNum type="alphaLcParenR"/>
            </a:pPr>
            <a:r>
              <a:rPr lang="it-IT" sz="2800" dirty="0"/>
              <a:t>L’</a:t>
            </a:r>
            <a:r>
              <a:rPr lang="it-IT" dirty="0"/>
              <a:t>organo deve avere una </a:t>
            </a:r>
            <a:r>
              <a:rPr lang="it-IT" sz="2800" b="1" dirty="0">
                <a:solidFill>
                  <a:srgbClr val="0070C0"/>
                </a:solidFill>
              </a:rPr>
              <a:t>origine legale</a:t>
            </a:r>
            <a:r>
              <a:rPr lang="it-IT" sz="2800" dirty="0">
                <a:solidFill>
                  <a:srgbClr val="0070C0"/>
                </a:solidFill>
              </a:rPr>
              <a:t> </a:t>
            </a:r>
            <a:r>
              <a:rPr lang="it-IT" sz="2800" dirty="0"/>
              <a:t>(CGUE, sentenza 23 marzo 1982, </a:t>
            </a:r>
            <a:r>
              <a:rPr lang="it-IT" sz="2800" i="1" dirty="0" err="1"/>
              <a:t>Nordsee</a:t>
            </a:r>
            <a:r>
              <a:rPr lang="it-IT" sz="2800" dirty="0"/>
              <a:t>);</a:t>
            </a:r>
          </a:p>
          <a:p>
            <a:pPr marL="514350" indent="-514350">
              <a:buFont typeface="+mj-lt"/>
              <a:buAutoNum type="alphaLcParenR"/>
            </a:pPr>
            <a:r>
              <a:rPr lang="it-IT" sz="2800" dirty="0" err="1"/>
              <a:t>lI</a:t>
            </a:r>
            <a:r>
              <a:rPr lang="it-IT" sz="2800" dirty="0"/>
              <a:t> procedimento deve avere natura </a:t>
            </a:r>
            <a:r>
              <a:rPr lang="it-IT" sz="2800" b="1" dirty="0">
                <a:solidFill>
                  <a:srgbClr val="0070C0"/>
                </a:solidFill>
              </a:rPr>
              <a:t>contraddittoria</a:t>
            </a:r>
            <a:r>
              <a:rPr lang="it-IT" sz="2800" dirty="0"/>
              <a:t>.</a:t>
            </a:r>
          </a:p>
          <a:p>
            <a:pPr marL="0" indent="0">
              <a:buNone/>
            </a:pPr>
            <a:endParaRPr lang="it-IT" sz="2800" dirty="0"/>
          </a:p>
          <a:p>
            <a:r>
              <a:rPr lang="it-IT" dirty="0"/>
              <a:t>Rientrano in questa tra i giudici che possono avanzare un rinvio pregiudiziale</a:t>
            </a:r>
            <a:r>
              <a:rPr lang="it-IT" sz="2800" dirty="0"/>
              <a:t>:</a:t>
            </a:r>
          </a:p>
          <a:p>
            <a:pPr>
              <a:buFont typeface="Courier New" panose="02070309020205020404" pitchFamily="49" charset="0"/>
              <a:buChar char="o"/>
            </a:pPr>
            <a:r>
              <a:rPr lang="it-IT" sz="2800" dirty="0"/>
              <a:t>Corti costituzionali nazionali;</a:t>
            </a:r>
          </a:p>
          <a:p>
            <a:pPr>
              <a:buFont typeface="Courier New" panose="02070309020205020404" pitchFamily="49" charset="0"/>
              <a:buChar char="o"/>
            </a:pPr>
            <a:r>
              <a:rPr lang="it-IT" sz="2800" dirty="0"/>
              <a:t>giudici che esercitano funzioni di volontaria giurisdizione o di mero controllo dell’attività amministrativa;</a:t>
            </a:r>
          </a:p>
          <a:p>
            <a:pPr>
              <a:buFont typeface="Courier New" panose="02070309020205020404" pitchFamily="49" charset="0"/>
              <a:buChar char="o"/>
            </a:pPr>
            <a:r>
              <a:rPr lang="it-IT" sz="2800" dirty="0"/>
              <a:t>arbitri;</a:t>
            </a:r>
          </a:p>
          <a:p>
            <a:pPr>
              <a:buFont typeface="Courier New" panose="02070309020205020404" pitchFamily="49" charset="0"/>
              <a:buChar char="o"/>
            </a:pPr>
            <a:r>
              <a:rPr lang="it-IT" sz="2800" dirty="0"/>
              <a:t>autorità amministrative.</a:t>
            </a:r>
          </a:p>
          <a:p>
            <a:endParaRPr lang="it-IT" dirty="0"/>
          </a:p>
        </p:txBody>
      </p:sp>
    </p:spTree>
    <p:extLst>
      <p:ext uri="{BB962C8B-B14F-4D97-AF65-F5344CB8AC3E}">
        <p14:creationId xmlns:p14="http://schemas.microsoft.com/office/powerpoint/2010/main" val="21421569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9AB4592-DC6F-7E82-A26D-FC7D381DA6B6}"/>
              </a:ext>
            </a:extLst>
          </p:cNvPr>
          <p:cNvSpPr>
            <a:spLocks noGrp="1"/>
          </p:cNvSpPr>
          <p:nvPr>
            <p:ph type="title"/>
          </p:nvPr>
        </p:nvSpPr>
        <p:spPr>
          <a:xfrm>
            <a:off x="838200" y="365126"/>
            <a:ext cx="10515600" cy="987686"/>
          </a:xfrm>
        </p:spPr>
        <p:txBody>
          <a:bodyPr/>
          <a:lstStyle/>
          <a:p>
            <a:r>
              <a:rPr lang="it-IT" b="1" dirty="0">
                <a:solidFill>
                  <a:srgbClr val="00B0F0"/>
                </a:solidFill>
              </a:rPr>
              <a:t>Procedura pregiudiziale</a:t>
            </a:r>
            <a:endParaRPr lang="it-IT" dirty="0">
              <a:solidFill>
                <a:srgbClr val="00B0F0"/>
              </a:solidFill>
            </a:endParaRPr>
          </a:p>
        </p:txBody>
      </p:sp>
      <p:sp>
        <p:nvSpPr>
          <p:cNvPr id="3" name="Segnaposto contenuto 2">
            <a:extLst>
              <a:ext uri="{FF2B5EF4-FFF2-40B4-BE49-F238E27FC236}">
                <a16:creationId xmlns:a16="http://schemas.microsoft.com/office/drawing/2014/main" id="{E1F2BC06-866A-9C50-E630-DF8BF8409883}"/>
              </a:ext>
            </a:extLst>
          </p:cNvPr>
          <p:cNvSpPr>
            <a:spLocks noGrp="1"/>
          </p:cNvSpPr>
          <p:nvPr>
            <p:ph idx="1"/>
          </p:nvPr>
        </p:nvSpPr>
        <p:spPr>
          <a:xfrm>
            <a:off x="838200" y="1578279"/>
            <a:ext cx="10515600" cy="4598684"/>
          </a:xfrm>
        </p:spPr>
        <p:txBody>
          <a:bodyPr>
            <a:normAutofit/>
          </a:bodyPr>
          <a:lstStyle/>
          <a:p>
            <a:r>
              <a:rPr lang="it-IT" sz="2400" b="1" i="1" dirty="0">
                <a:solidFill>
                  <a:srgbClr val="0070C0"/>
                </a:solidFill>
              </a:rPr>
              <a:t>Quando un giudice nazionale può inoltrare un rinvio pregiudiziale?</a:t>
            </a:r>
          </a:p>
          <a:p>
            <a:pPr algn="just"/>
            <a:r>
              <a:rPr lang="it-IT" sz="2400" dirty="0"/>
              <a:t>Quando  una  questione  di interpretazione o validità è  sollevata  dinanzi  ad  una  giurisdizione  di  uno  degli  Stati  membri,  </a:t>
            </a:r>
            <a:r>
              <a:rPr lang="it-IT" sz="2400" b="1" dirty="0">
                <a:solidFill>
                  <a:srgbClr val="0070C0"/>
                </a:solidFill>
              </a:rPr>
              <a:t>tale  giurisdizione  può</a:t>
            </a:r>
            <a:r>
              <a:rPr lang="it-IT" sz="2400" dirty="0"/>
              <a:t>,  qualora  reputi  necessaria  per  emanare  la  sua  sentenza  una  decisione  su  questo  punto,  domandare  alla  Corte  di  pronunciarsi  sulla  questione (</a:t>
            </a:r>
            <a:r>
              <a:rPr lang="it-IT" sz="2400" b="1" dirty="0"/>
              <a:t>Art. 267.2 TFUE);</a:t>
            </a:r>
            <a:endParaRPr lang="it-IT" sz="2400" dirty="0"/>
          </a:p>
          <a:p>
            <a:r>
              <a:rPr lang="it-IT" sz="2400" dirty="0"/>
              <a:t>Quando  una  questione  di validità o interpretazione è sollevata in  un  giudizio  pendente  davanti  a  una  </a:t>
            </a:r>
            <a:r>
              <a:rPr lang="it-IT" sz="2400" b="1" dirty="0">
                <a:solidFill>
                  <a:srgbClr val="0070C0"/>
                </a:solidFill>
              </a:rPr>
              <a:t>giurisdizione  nazionale,  avverso  le  cui  decisioni  non  possa  proporsi  un  ricorso  giurisdizionale  di  diritto  interno</a:t>
            </a:r>
            <a:r>
              <a:rPr lang="it-IT" sz="2400" dirty="0"/>
              <a:t>,  tale  giurisdizione  </a:t>
            </a:r>
            <a:r>
              <a:rPr lang="it-IT" sz="2400" b="1" dirty="0">
                <a:solidFill>
                  <a:srgbClr val="0070C0"/>
                </a:solidFill>
              </a:rPr>
              <a:t>è  tenuta</a:t>
            </a:r>
            <a:r>
              <a:rPr lang="it-IT" sz="2400" dirty="0">
                <a:solidFill>
                  <a:srgbClr val="0070C0"/>
                </a:solidFill>
              </a:rPr>
              <a:t>  </a:t>
            </a:r>
            <a:r>
              <a:rPr lang="it-IT" sz="2400" dirty="0"/>
              <a:t>a  rivolgersi  alla  Corte (</a:t>
            </a:r>
            <a:r>
              <a:rPr lang="it-IT" sz="2400" b="1" dirty="0"/>
              <a:t>Art. 267.3 TFUE).</a:t>
            </a:r>
          </a:p>
          <a:p>
            <a:pPr marL="0" indent="0">
              <a:buNone/>
            </a:pPr>
            <a:endParaRPr lang="it-IT" sz="2800" dirty="0"/>
          </a:p>
          <a:p>
            <a:endParaRPr lang="it-IT" dirty="0"/>
          </a:p>
        </p:txBody>
      </p:sp>
    </p:spTree>
    <p:extLst>
      <p:ext uri="{BB962C8B-B14F-4D97-AF65-F5344CB8AC3E}">
        <p14:creationId xmlns:p14="http://schemas.microsoft.com/office/powerpoint/2010/main" val="33728880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B3E418-9A9B-D372-5E24-6C4CAB7BB721}"/>
              </a:ext>
            </a:extLst>
          </p:cNvPr>
          <p:cNvSpPr>
            <a:spLocks noGrp="1"/>
          </p:cNvSpPr>
          <p:nvPr>
            <p:ph type="title"/>
          </p:nvPr>
        </p:nvSpPr>
        <p:spPr>
          <a:xfrm>
            <a:off x="838200" y="365126"/>
            <a:ext cx="10515600" cy="624430"/>
          </a:xfrm>
        </p:spPr>
        <p:txBody>
          <a:bodyPr>
            <a:normAutofit fontScale="90000"/>
          </a:bodyPr>
          <a:lstStyle/>
          <a:p>
            <a:r>
              <a:rPr lang="it-IT" b="1" dirty="0">
                <a:solidFill>
                  <a:srgbClr val="00B0F0"/>
                </a:solidFill>
              </a:rPr>
              <a:t>Procedura pregiudiziale</a:t>
            </a:r>
            <a:endParaRPr lang="it-IT" dirty="0">
              <a:solidFill>
                <a:srgbClr val="00B0F0"/>
              </a:solidFill>
            </a:endParaRPr>
          </a:p>
        </p:txBody>
      </p:sp>
      <p:sp>
        <p:nvSpPr>
          <p:cNvPr id="3" name="Segnaposto contenuto 2">
            <a:extLst>
              <a:ext uri="{FF2B5EF4-FFF2-40B4-BE49-F238E27FC236}">
                <a16:creationId xmlns:a16="http://schemas.microsoft.com/office/drawing/2014/main" id="{7427F469-9D8D-988E-5B5B-D64B2CD9DA62}"/>
              </a:ext>
            </a:extLst>
          </p:cNvPr>
          <p:cNvSpPr>
            <a:spLocks noGrp="1"/>
          </p:cNvSpPr>
          <p:nvPr>
            <p:ph idx="1"/>
          </p:nvPr>
        </p:nvSpPr>
        <p:spPr>
          <a:xfrm>
            <a:off x="838200" y="1252604"/>
            <a:ext cx="10515600" cy="4924359"/>
          </a:xfrm>
        </p:spPr>
        <p:txBody>
          <a:bodyPr>
            <a:normAutofit fontScale="85000" lnSpcReduction="10000"/>
          </a:bodyPr>
          <a:lstStyle/>
          <a:p>
            <a:r>
              <a:rPr lang="it-IT" sz="2800" b="1" i="1" dirty="0">
                <a:solidFill>
                  <a:srgbClr val="0070C0"/>
                </a:solidFill>
              </a:rPr>
              <a:t>Quando si verifica la facoltà di rinvio pregiudiziale?</a:t>
            </a:r>
          </a:p>
          <a:p>
            <a:pPr>
              <a:buFont typeface="Courier New" panose="02070309020205020404" pitchFamily="49" charset="0"/>
              <a:buChar char="o"/>
            </a:pPr>
            <a:r>
              <a:rPr lang="it-IT" sz="2800" dirty="0"/>
              <a:t> per i giurisdizioni nazionali </a:t>
            </a:r>
            <a:r>
              <a:rPr lang="it-IT" sz="2800" b="1" dirty="0">
                <a:solidFill>
                  <a:srgbClr val="0070C0"/>
                </a:solidFill>
              </a:rPr>
              <a:t>non</a:t>
            </a:r>
            <a:r>
              <a:rPr lang="it-IT" sz="2800" b="1" dirty="0"/>
              <a:t> </a:t>
            </a:r>
            <a:r>
              <a:rPr lang="it-IT" sz="2800" dirty="0"/>
              <a:t>di ultima istanza si configura la facoltà di rinvio;</a:t>
            </a:r>
          </a:p>
          <a:p>
            <a:r>
              <a:rPr lang="it-IT" sz="2800" b="1" i="1" dirty="0">
                <a:solidFill>
                  <a:srgbClr val="0070C0"/>
                </a:solidFill>
              </a:rPr>
              <a:t>Quando un giudice nazionale è obbligato ad effettuare il rinvio pregiudiziale alla Corte di giustizia? </a:t>
            </a:r>
          </a:p>
          <a:p>
            <a:pPr>
              <a:buFont typeface="Courier New" panose="02070309020205020404" pitchFamily="49" charset="0"/>
              <a:buChar char="o"/>
            </a:pPr>
            <a:r>
              <a:rPr lang="it-IT" sz="2800" dirty="0"/>
              <a:t> giurisdizioni nazionali </a:t>
            </a:r>
            <a:r>
              <a:rPr lang="it-IT" sz="2800" b="1" dirty="0">
                <a:solidFill>
                  <a:srgbClr val="0070C0"/>
                </a:solidFill>
              </a:rPr>
              <a:t>di ultima istanza</a:t>
            </a:r>
            <a:r>
              <a:rPr lang="it-IT" sz="2800" dirty="0">
                <a:solidFill>
                  <a:srgbClr val="0070C0"/>
                </a:solidFill>
              </a:rPr>
              <a:t> </a:t>
            </a:r>
            <a:r>
              <a:rPr lang="it-IT" sz="2800" dirty="0"/>
              <a:t>sono obbligati al rinvio.</a:t>
            </a:r>
          </a:p>
          <a:p>
            <a:r>
              <a:rPr lang="it-IT" sz="2800" b="1" i="1" dirty="0">
                <a:solidFill>
                  <a:srgbClr val="0070C0"/>
                </a:solidFill>
              </a:rPr>
              <a:t>Esistono dei limiti all’obbligo di rinvio? </a:t>
            </a:r>
            <a:endParaRPr lang="it-IT" b="1" i="1" dirty="0">
              <a:solidFill>
                <a:srgbClr val="0070C0"/>
              </a:solidFill>
            </a:endParaRPr>
          </a:p>
          <a:p>
            <a:r>
              <a:rPr lang="it-IT" sz="2800" b="1" dirty="0"/>
              <a:t> </a:t>
            </a:r>
            <a:r>
              <a:rPr lang="it-IT" b="1" dirty="0">
                <a:solidFill>
                  <a:srgbClr val="0070C0"/>
                </a:solidFill>
              </a:rPr>
              <a:t>Si</a:t>
            </a:r>
            <a:r>
              <a:rPr lang="it-IT" b="1" dirty="0"/>
              <a:t> </a:t>
            </a:r>
            <a:r>
              <a:rPr lang="it-IT" sz="2800" dirty="0"/>
              <a:t>e sono i seguenti </a:t>
            </a:r>
            <a:r>
              <a:rPr lang="it-IT" dirty="0"/>
              <a:t>(</a:t>
            </a:r>
            <a:r>
              <a:rPr lang="it-IT" sz="2800" dirty="0"/>
              <a:t>sentenza CGUE 6 ottobre 1982, </a:t>
            </a:r>
            <a:r>
              <a:rPr lang="it-IT" sz="2800" i="1" dirty="0"/>
              <a:t>CILFIT</a:t>
            </a:r>
            <a:r>
              <a:rPr lang="it-IT" sz="2800" dirty="0"/>
              <a:t>) :</a:t>
            </a:r>
          </a:p>
          <a:p>
            <a:pPr marL="514350" indent="-514350">
              <a:buFont typeface="+mj-lt"/>
              <a:buAutoNum type="alphaLcParenR"/>
            </a:pPr>
            <a:r>
              <a:rPr lang="it-IT" sz="2800" dirty="0"/>
              <a:t>La questione pregiudiziale  è stata già decisa con precedente sentenza;</a:t>
            </a:r>
          </a:p>
          <a:p>
            <a:pPr marL="514350" indent="-514350">
              <a:buFont typeface="+mj-lt"/>
              <a:buAutoNum type="alphaLcParenR"/>
            </a:pPr>
            <a:r>
              <a:rPr lang="it-IT" sz="2800" dirty="0"/>
              <a:t>La questione pregiudiziale è risolvibile sulla base della costante giurisprudenza della CGUE;</a:t>
            </a:r>
          </a:p>
          <a:p>
            <a:pPr marL="514350" indent="-514350">
              <a:buFont typeface="+mj-lt"/>
              <a:buAutoNum type="alphaLcParenR"/>
            </a:pPr>
            <a:r>
              <a:rPr lang="it-IT" sz="2800" dirty="0"/>
              <a:t>L’interpretazione dell’atto UE non lascia adito ad alcun dubbio (c.d. teoria dell’</a:t>
            </a:r>
            <a:r>
              <a:rPr lang="it-IT" sz="2800" i="1" dirty="0" err="1"/>
              <a:t>acte</a:t>
            </a:r>
            <a:r>
              <a:rPr lang="it-IT" sz="2800" i="1" dirty="0"/>
              <a:t> </a:t>
            </a:r>
            <a:r>
              <a:rPr lang="it-IT" sz="2800" i="1" dirty="0" err="1"/>
              <a:t>clair</a:t>
            </a:r>
            <a:r>
              <a:rPr lang="it-IT" sz="2800" dirty="0"/>
              <a:t>).</a:t>
            </a:r>
          </a:p>
          <a:p>
            <a:endParaRPr lang="it-IT" dirty="0"/>
          </a:p>
        </p:txBody>
      </p:sp>
    </p:spTree>
    <p:extLst>
      <p:ext uri="{BB962C8B-B14F-4D97-AF65-F5344CB8AC3E}">
        <p14:creationId xmlns:p14="http://schemas.microsoft.com/office/powerpoint/2010/main" val="11201949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D94DE5-4987-56A7-C9F4-A00ECAA5C1A0}"/>
              </a:ext>
            </a:extLst>
          </p:cNvPr>
          <p:cNvSpPr>
            <a:spLocks noGrp="1"/>
          </p:cNvSpPr>
          <p:nvPr>
            <p:ph type="ctrTitle"/>
          </p:nvPr>
        </p:nvSpPr>
        <p:spPr/>
        <p:txBody>
          <a:bodyPr>
            <a:normAutofit fontScale="90000"/>
          </a:bodyPr>
          <a:lstStyle/>
          <a:p>
            <a:r>
              <a:rPr lang="it-IT" dirty="0">
                <a:solidFill>
                  <a:srgbClr val="00B0F0"/>
                </a:solidFill>
              </a:rPr>
              <a:t>Corte di giustizia e procedura di infrazione e ricorso di annullamento </a:t>
            </a:r>
          </a:p>
        </p:txBody>
      </p:sp>
      <p:sp>
        <p:nvSpPr>
          <p:cNvPr id="3" name="Sottotitolo 2">
            <a:extLst>
              <a:ext uri="{FF2B5EF4-FFF2-40B4-BE49-F238E27FC236}">
                <a16:creationId xmlns:a16="http://schemas.microsoft.com/office/drawing/2014/main" id="{AF9B5EE1-463C-7E90-A925-BC271A15837B}"/>
              </a:ext>
            </a:extLst>
          </p:cNvPr>
          <p:cNvSpPr>
            <a:spLocks noGrp="1"/>
          </p:cNvSpPr>
          <p:nvPr>
            <p:ph type="subTitle" idx="1"/>
          </p:nvPr>
        </p:nvSpPr>
        <p:spPr/>
        <p:txBody>
          <a:bodyPr/>
          <a:lstStyle/>
          <a:p>
            <a:r>
              <a:rPr lang="it-IT" dirty="0">
                <a:solidFill>
                  <a:srgbClr val="0070C0"/>
                </a:solidFill>
              </a:rPr>
              <a:t>Lezione 25</a:t>
            </a:r>
          </a:p>
          <a:p>
            <a:endParaRPr lang="it-IT" dirty="0"/>
          </a:p>
        </p:txBody>
      </p:sp>
    </p:spTree>
    <p:extLst>
      <p:ext uri="{BB962C8B-B14F-4D97-AF65-F5344CB8AC3E}">
        <p14:creationId xmlns:p14="http://schemas.microsoft.com/office/powerpoint/2010/main" val="27781950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674F72D-6511-D1EA-9AAA-3DC21091B311}"/>
              </a:ext>
            </a:extLst>
          </p:cNvPr>
          <p:cNvSpPr>
            <a:spLocks noGrp="1"/>
          </p:cNvSpPr>
          <p:nvPr>
            <p:ph type="title"/>
          </p:nvPr>
        </p:nvSpPr>
        <p:spPr/>
        <p:txBody>
          <a:bodyPr/>
          <a:lstStyle/>
          <a:p>
            <a:r>
              <a:rPr lang="it-IT" b="1" dirty="0">
                <a:solidFill>
                  <a:srgbClr val="00B0F0"/>
                </a:solidFill>
              </a:rPr>
              <a:t>Procedura pregiudiziale</a:t>
            </a:r>
            <a:endParaRPr lang="it-IT" dirty="0">
              <a:solidFill>
                <a:srgbClr val="00B0F0"/>
              </a:solidFill>
            </a:endParaRPr>
          </a:p>
        </p:txBody>
      </p:sp>
      <p:sp>
        <p:nvSpPr>
          <p:cNvPr id="3" name="Segnaposto contenuto 2">
            <a:extLst>
              <a:ext uri="{FF2B5EF4-FFF2-40B4-BE49-F238E27FC236}">
                <a16:creationId xmlns:a16="http://schemas.microsoft.com/office/drawing/2014/main" id="{2AAF6772-AC60-A50D-47B3-DDC7AEF75CC5}"/>
              </a:ext>
            </a:extLst>
          </p:cNvPr>
          <p:cNvSpPr>
            <a:spLocks noGrp="1"/>
          </p:cNvSpPr>
          <p:nvPr>
            <p:ph idx="1"/>
          </p:nvPr>
        </p:nvSpPr>
        <p:spPr/>
        <p:txBody>
          <a:bodyPr>
            <a:normAutofit lnSpcReduction="10000"/>
          </a:bodyPr>
          <a:lstStyle/>
          <a:p>
            <a:r>
              <a:rPr lang="it-IT" dirty="0"/>
              <a:t>La domanda di pronuncia pregiudiziale </a:t>
            </a:r>
            <a:r>
              <a:rPr lang="it-IT" b="1" dirty="0">
                <a:solidFill>
                  <a:srgbClr val="0070C0"/>
                </a:solidFill>
              </a:rPr>
              <a:t>deve riguardare l'interpretazione o la validità del diritto dell'Unione</a:t>
            </a:r>
            <a:r>
              <a:rPr lang="it-IT" dirty="0"/>
              <a:t>, e non l'interpretazione delle norme del diritto nazionale o questioni di fatto sollevate nell'ambito del procedimento principale</a:t>
            </a:r>
            <a:r>
              <a:rPr lang="it-IT" b="0" i="0" u="none" strike="noStrike" dirty="0">
                <a:solidFill>
                  <a:srgbClr val="0C0C0F"/>
                </a:solidFill>
                <a:effectLst/>
                <a:latin typeface="Lato" panose="020F0502020204030203" pitchFamily="34" charset="0"/>
              </a:rPr>
              <a:t>.</a:t>
            </a:r>
            <a:endParaRPr lang="it-IT" dirty="0"/>
          </a:p>
          <a:p>
            <a:r>
              <a:rPr lang="it-IT" dirty="0"/>
              <a:t>La Corte di giustizia è chiamata in via pregiudiziale a pronunciarsi su una questione di </a:t>
            </a:r>
            <a:r>
              <a:rPr lang="it-IT" b="1" dirty="0">
                <a:solidFill>
                  <a:srgbClr val="0070C0"/>
                </a:solidFill>
              </a:rPr>
              <a:t>interpretazione </a:t>
            </a:r>
            <a:r>
              <a:rPr lang="it-IT" dirty="0"/>
              <a:t>quando riguarda (art. 267 TFUE):</a:t>
            </a:r>
          </a:p>
          <a:p>
            <a:pPr>
              <a:buFont typeface="Courier New" panose="02070309020205020404" pitchFamily="49" charset="0"/>
              <a:buChar char="o"/>
            </a:pPr>
            <a:r>
              <a:rPr lang="it-IT" sz="2800" dirty="0"/>
              <a:t> Interpretazione dei Trattati;</a:t>
            </a:r>
          </a:p>
          <a:p>
            <a:pPr>
              <a:buFont typeface="Courier New" panose="02070309020205020404" pitchFamily="49" charset="0"/>
              <a:buChar char="o"/>
            </a:pPr>
            <a:r>
              <a:rPr lang="it-IT" sz="2800" dirty="0"/>
              <a:t>Interpretazione di accordi internazionali conclusi dall’UE;</a:t>
            </a:r>
          </a:p>
          <a:p>
            <a:pPr>
              <a:buFont typeface="Courier New" panose="02070309020205020404" pitchFamily="49" charset="0"/>
              <a:buChar char="o"/>
            </a:pPr>
            <a:r>
              <a:rPr lang="it-IT" sz="2800" dirty="0"/>
              <a:t>Interpretazione di atti di diritto derivato, anche non vincolanti.</a:t>
            </a:r>
          </a:p>
          <a:p>
            <a:endParaRPr lang="it-IT" dirty="0"/>
          </a:p>
        </p:txBody>
      </p:sp>
    </p:spTree>
    <p:extLst>
      <p:ext uri="{BB962C8B-B14F-4D97-AF65-F5344CB8AC3E}">
        <p14:creationId xmlns:p14="http://schemas.microsoft.com/office/powerpoint/2010/main" val="42574677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0E685476-C2F8-D792-7981-46985051B176}"/>
              </a:ext>
            </a:extLst>
          </p:cNvPr>
          <p:cNvSpPr>
            <a:spLocks noGrp="1"/>
          </p:cNvSpPr>
          <p:nvPr>
            <p:ph type="title"/>
          </p:nvPr>
        </p:nvSpPr>
        <p:spPr/>
        <p:txBody>
          <a:bodyPr/>
          <a:lstStyle/>
          <a:p>
            <a:r>
              <a:rPr lang="it-IT" b="1" dirty="0">
                <a:solidFill>
                  <a:srgbClr val="00B0F0"/>
                </a:solidFill>
              </a:rPr>
              <a:t>Procedura pregiudiziale</a:t>
            </a:r>
            <a:endParaRPr lang="it-IT" dirty="0">
              <a:solidFill>
                <a:srgbClr val="00B0F0"/>
              </a:solidFill>
            </a:endParaRPr>
          </a:p>
        </p:txBody>
      </p:sp>
      <p:sp>
        <p:nvSpPr>
          <p:cNvPr id="6" name="Segnaposto contenuto 5">
            <a:extLst>
              <a:ext uri="{FF2B5EF4-FFF2-40B4-BE49-F238E27FC236}">
                <a16:creationId xmlns:a16="http://schemas.microsoft.com/office/drawing/2014/main" id="{F785CCD1-28C8-8958-7297-C21D98292BA1}"/>
              </a:ext>
            </a:extLst>
          </p:cNvPr>
          <p:cNvSpPr>
            <a:spLocks noGrp="1"/>
          </p:cNvSpPr>
          <p:nvPr>
            <p:ph idx="1"/>
          </p:nvPr>
        </p:nvSpPr>
        <p:spPr/>
        <p:txBody>
          <a:bodyPr>
            <a:normAutofit fontScale="92500"/>
          </a:bodyPr>
          <a:lstStyle/>
          <a:p>
            <a:r>
              <a:rPr lang="it-IT" dirty="0"/>
              <a:t>La Corte di giustizia è chiamata in via pregiudiziale a pronunciarsi su una questione di </a:t>
            </a:r>
            <a:r>
              <a:rPr lang="it-IT" sz="2800" b="1" dirty="0">
                <a:solidFill>
                  <a:srgbClr val="0070C0"/>
                </a:solidFill>
              </a:rPr>
              <a:t>validità</a:t>
            </a:r>
            <a:r>
              <a:rPr lang="it-IT" sz="2800" b="1" dirty="0"/>
              <a:t>:</a:t>
            </a:r>
          </a:p>
          <a:p>
            <a:pPr>
              <a:buFont typeface="Courier New" panose="02070309020205020404" pitchFamily="49" charset="0"/>
              <a:buChar char="o"/>
            </a:pPr>
            <a:r>
              <a:rPr lang="it-IT" sz="2800" dirty="0"/>
              <a:t>Validità degli atti delle istituzioni (regolamenti</a:t>
            </a:r>
            <a:r>
              <a:rPr lang="it-IT" dirty="0"/>
              <a:t>, direttive…)</a:t>
            </a:r>
            <a:r>
              <a:rPr lang="it-IT" sz="2800" dirty="0"/>
              <a:t>. </a:t>
            </a:r>
          </a:p>
          <a:p>
            <a:r>
              <a:rPr lang="it-IT" sz="2800" dirty="0"/>
              <a:t>Concentrazione del controllo di validità presso la Corte di giustizia. </a:t>
            </a:r>
          </a:p>
          <a:p>
            <a:r>
              <a:rPr lang="it-IT" sz="2800" dirty="0"/>
              <a:t>Rapporti con altri meccanismi di controllo (art. 263 TFUE, art. 277 TFUE).</a:t>
            </a:r>
          </a:p>
          <a:p>
            <a:r>
              <a:rPr lang="it-IT" sz="2800" dirty="0"/>
              <a:t>Attenuazione della differenza tra giudici di ultima istanza e non;</a:t>
            </a:r>
            <a:endParaRPr lang="it-IT" sz="2800" b="1" dirty="0"/>
          </a:p>
          <a:p>
            <a:r>
              <a:rPr lang="it-IT" sz="2800" dirty="0"/>
              <a:t>Il giudice nazionale non di ultima istanza che ritiene invalido l’atto UE deve obbligatoriamente e sempre rivolgersi alla CGUE sollevando la questione pregiudiziale (CGUE </a:t>
            </a:r>
            <a:r>
              <a:rPr lang="it-IT" sz="2800" dirty="0" err="1"/>
              <a:t>sent</a:t>
            </a:r>
            <a:r>
              <a:rPr lang="it-IT" sz="2800" dirty="0"/>
              <a:t>. 22 ottobre 1987, </a:t>
            </a:r>
            <a:r>
              <a:rPr lang="it-IT" sz="2800" i="1" dirty="0"/>
              <a:t>Foto-Frost</a:t>
            </a:r>
            <a:r>
              <a:rPr lang="it-IT" sz="2800" dirty="0"/>
              <a:t>).</a:t>
            </a:r>
          </a:p>
          <a:p>
            <a:pPr marL="0" indent="0">
              <a:buNone/>
            </a:pPr>
            <a:endParaRPr lang="it-IT" sz="2800" dirty="0"/>
          </a:p>
          <a:p>
            <a:endParaRPr lang="it-IT" dirty="0"/>
          </a:p>
        </p:txBody>
      </p:sp>
    </p:spTree>
    <p:extLst>
      <p:ext uri="{BB962C8B-B14F-4D97-AF65-F5344CB8AC3E}">
        <p14:creationId xmlns:p14="http://schemas.microsoft.com/office/powerpoint/2010/main" val="15222040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073C09-C4BA-7B1C-9527-97C7EA036448}"/>
              </a:ext>
            </a:extLst>
          </p:cNvPr>
          <p:cNvSpPr>
            <a:spLocks noGrp="1"/>
          </p:cNvSpPr>
          <p:nvPr>
            <p:ph type="title"/>
          </p:nvPr>
        </p:nvSpPr>
        <p:spPr/>
        <p:txBody>
          <a:bodyPr/>
          <a:lstStyle/>
          <a:p>
            <a:r>
              <a:rPr lang="it-IT" b="1" dirty="0">
                <a:solidFill>
                  <a:srgbClr val="00B0F0"/>
                </a:solidFill>
              </a:rPr>
              <a:t>Procedura pregiudiziale</a:t>
            </a:r>
            <a:endParaRPr lang="it-IT" dirty="0">
              <a:solidFill>
                <a:srgbClr val="00B0F0"/>
              </a:solidFill>
            </a:endParaRPr>
          </a:p>
        </p:txBody>
      </p:sp>
      <p:sp>
        <p:nvSpPr>
          <p:cNvPr id="5" name="Segnaposto contenuto 4">
            <a:extLst>
              <a:ext uri="{FF2B5EF4-FFF2-40B4-BE49-F238E27FC236}">
                <a16:creationId xmlns:a16="http://schemas.microsoft.com/office/drawing/2014/main" id="{D750D002-52E3-C64C-9901-9F660418BD3E}"/>
              </a:ext>
            </a:extLst>
          </p:cNvPr>
          <p:cNvSpPr>
            <a:spLocks noGrp="1"/>
          </p:cNvSpPr>
          <p:nvPr>
            <p:ph idx="1"/>
          </p:nvPr>
        </p:nvSpPr>
        <p:spPr/>
        <p:txBody>
          <a:bodyPr/>
          <a:lstStyle/>
          <a:p>
            <a:r>
              <a:rPr lang="it-IT" sz="2800" b="1" i="1" dirty="0">
                <a:solidFill>
                  <a:srgbClr val="0070C0"/>
                </a:solidFill>
              </a:rPr>
              <a:t>Quali sono le differenze tra questione pregiudiziale di validità e ricorso di annullamento?</a:t>
            </a:r>
          </a:p>
          <a:p>
            <a:endParaRPr lang="it-IT" sz="2800" b="1" i="1" dirty="0">
              <a:solidFill>
                <a:srgbClr val="0070C0"/>
              </a:solidFill>
            </a:endParaRPr>
          </a:p>
          <a:p>
            <a:pPr>
              <a:buFont typeface="Courier New" panose="02070309020205020404" pitchFamily="49" charset="0"/>
              <a:buChar char="o"/>
            </a:pPr>
            <a:r>
              <a:rPr lang="it-IT" sz="2800" dirty="0"/>
              <a:t>inesistenza di diverse categorie di legittimati;</a:t>
            </a:r>
          </a:p>
          <a:p>
            <a:pPr marL="0" indent="0">
              <a:buNone/>
            </a:pPr>
            <a:endParaRPr lang="it-IT" sz="2800" dirty="0"/>
          </a:p>
          <a:p>
            <a:pPr>
              <a:buFont typeface="Courier New" panose="02070309020205020404" pitchFamily="49" charset="0"/>
              <a:buChar char="o"/>
            </a:pPr>
            <a:r>
              <a:rPr lang="it-IT" sz="2800" dirty="0"/>
              <a:t>non necessità di rispettare il termine di due mesi;</a:t>
            </a:r>
          </a:p>
          <a:p>
            <a:endParaRPr lang="it-IT" dirty="0"/>
          </a:p>
        </p:txBody>
      </p:sp>
    </p:spTree>
    <p:extLst>
      <p:ext uri="{BB962C8B-B14F-4D97-AF65-F5344CB8AC3E}">
        <p14:creationId xmlns:p14="http://schemas.microsoft.com/office/powerpoint/2010/main" val="25275613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BA7F43B-F82A-C7AE-E283-53F5905D513C}"/>
              </a:ext>
            </a:extLst>
          </p:cNvPr>
          <p:cNvSpPr>
            <a:spLocks noGrp="1"/>
          </p:cNvSpPr>
          <p:nvPr>
            <p:ph type="title"/>
          </p:nvPr>
        </p:nvSpPr>
        <p:spPr/>
        <p:txBody>
          <a:bodyPr/>
          <a:lstStyle/>
          <a:p>
            <a:r>
              <a:rPr lang="it-IT" b="1" dirty="0">
                <a:solidFill>
                  <a:srgbClr val="00B0F0"/>
                </a:solidFill>
              </a:rPr>
              <a:t>Procedura pregiudiziale</a:t>
            </a:r>
            <a:endParaRPr lang="it-IT" dirty="0">
              <a:solidFill>
                <a:srgbClr val="00B0F0"/>
              </a:solidFill>
            </a:endParaRPr>
          </a:p>
        </p:txBody>
      </p:sp>
      <p:sp>
        <p:nvSpPr>
          <p:cNvPr id="3" name="Segnaposto contenuto 2">
            <a:extLst>
              <a:ext uri="{FF2B5EF4-FFF2-40B4-BE49-F238E27FC236}">
                <a16:creationId xmlns:a16="http://schemas.microsoft.com/office/drawing/2014/main" id="{5E89BD71-B7C5-E971-5036-8E1E1BF8C148}"/>
              </a:ext>
            </a:extLst>
          </p:cNvPr>
          <p:cNvSpPr>
            <a:spLocks noGrp="1"/>
          </p:cNvSpPr>
          <p:nvPr>
            <p:ph idx="1"/>
          </p:nvPr>
        </p:nvSpPr>
        <p:spPr/>
        <p:txBody>
          <a:bodyPr/>
          <a:lstStyle/>
          <a:p>
            <a:r>
              <a:rPr lang="it-IT" sz="2800" b="1" i="1" dirty="0">
                <a:solidFill>
                  <a:srgbClr val="0070C0"/>
                </a:solidFill>
              </a:rPr>
              <a:t>Quando un rinvio pregiudiziale è ammissibile e rilevante? </a:t>
            </a:r>
          </a:p>
          <a:p>
            <a:pPr>
              <a:buFont typeface="Courier New" panose="02070309020205020404" pitchFamily="49" charset="0"/>
              <a:buChar char="o"/>
            </a:pPr>
            <a:r>
              <a:rPr lang="it-IT" sz="2800" dirty="0"/>
              <a:t>Le questioni pregiudiziali devono essere rilevanti</a:t>
            </a:r>
          </a:p>
          <a:p>
            <a:pPr>
              <a:buFont typeface="Courier New" panose="02070309020205020404" pitchFamily="49" charset="0"/>
              <a:buChar char="o"/>
            </a:pPr>
            <a:r>
              <a:rPr lang="it-IT" sz="2800" dirty="0"/>
              <a:t> Le questioni pregiudiziali non sono rilevanti quando:</a:t>
            </a:r>
          </a:p>
          <a:p>
            <a:pPr marL="514350" indent="-514350">
              <a:buFont typeface="+mj-lt"/>
              <a:buAutoNum type="alphaLcParenR"/>
            </a:pPr>
            <a:r>
              <a:rPr lang="it-IT" sz="2800" dirty="0"/>
              <a:t>insufficiente definizione delle questioni di fatto e di diritto;</a:t>
            </a:r>
          </a:p>
          <a:p>
            <a:pPr marL="514350" indent="-514350">
              <a:buFont typeface="+mj-lt"/>
              <a:buAutoNum type="alphaLcParenR"/>
            </a:pPr>
            <a:r>
              <a:rPr lang="it-IT" sz="2800" dirty="0"/>
              <a:t>questioni manifestamente irrilevanti;</a:t>
            </a:r>
          </a:p>
          <a:p>
            <a:pPr marL="514350" indent="-514350">
              <a:buFont typeface="+mj-lt"/>
              <a:buAutoNum type="alphaLcParenR"/>
            </a:pPr>
            <a:r>
              <a:rPr lang="it-IT" sz="2800" dirty="0"/>
              <a:t>questioni ipotetiche;</a:t>
            </a:r>
          </a:p>
          <a:p>
            <a:pPr marL="514350" indent="-514350">
              <a:buFont typeface="+mj-lt"/>
              <a:buAutoNum type="alphaLcParenR"/>
            </a:pPr>
            <a:r>
              <a:rPr lang="it-IT" sz="2800" dirty="0"/>
              <a:t>controversie fittizie.</a:t>
            </a:r>
          </a:p>
          <a:p>
            <a:endParaRPr lang="it-IT" dirty="0"/>
          </a:p>
        </p:txBody>
      </p:sp>
    </p:spTree>
    <p:extLst>
      <p:ext uri="{BB962C8B-B14F-4D97-AF65-F5344CB8AC3E}">
        <p14:creationId xmlns:p14="http://schemas.microsoft.com/office/powerpoint/2010/main" val="41278223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BD547AD-6271-6F19-9137-6EDA8DB86BF1}"/>
              </a:ext>
            </a:extLst>
          </p:cNvPr>
          <p:cNvSpPr>
            <a:spLocks noGrp="1"/>
          </p:cNvSpPr>
          <p:nvPr>
            <p:ph type="title"/>
          </p:nvPr>
        </p:nvSpPr>
        <p:spPr>
          <a:xfrm>
            <a:off x="838200" y="365126"/>
            <a:ext cx="10515600" cy="799796"/>
          </a:xfrm>
        </p:spPr>
        <p:txBody>
          <a:bodyPr/>
          <a:lstStyle/>
          <a:p>
            <a:r>
              <a:rPr lang="it-IT" b="1" dirty="0">
                <a:solidFill>
                  <a:srgbClr val="00B0F0"/>
                </a:solidFill>
              </a:rPr>
              <a:t>Procedura pregiudiziale</a:t>
            </a:r>
            <a:endParaRPr lang="it-IT" dirty="0">
              <a:solidFill>
                <a:srgbClr val="00B0F0"/>
              </a:solidFill>
            </a:endParaRPr>
          </a:p>
        </p:txBody>
      </p:sp>
      <p:sp>
        <p:nvSpPr>
          <p:cNvPr id="3" name="Segnaposto contenuto 2">
            <a:extLst>
              <a:ext uri="{FF2B5EF4-FFF2-40B4-BE49-F238E27FC236}">
                <a16:creationId xmlns:a16="http://schemas.microsoft.com/office/drawing/2014/main" id="{5355B61A-B1D8-E050-562F-58D6D4B4ECBA}"/>
              </a:ext>
            </a:extLst>
          </p:cNvPr>
          <p:cNvSpPr>
            <a:spLocks noGrp="1"/>
          </p:cNvSpPr>
          <p:nvPr>
            <p:ph idx="1"/>
          </p:nvPr>
        </p:nvSpPr>
        <p:spPr>
          <a:xfrm>
            <a:off x="838200" y="1365336"/>
            <a:ext cx="10515600" cy="5127537"/>
          </a:xfrm>
        </p:spPr>
        <p:txBody>
          <a:bodyPr>
            <a:normAutofit fontScale="62500" lnSpcReduction="20000"/>
          </a:bodyPr>
          <a:lstStyle/>
          <a:p>
            <a:pPr algn="l"/>
            <a:r>
              <a:rPr lang="it-IT" sz="4000" b="1" i="1" dirty="0">
                <a:solidFill>
                  <a:srgbClr val="0070C0"/>
                </a:solidFill>
              </a:rPr>
              <a:t>Quale è Il contenuto di una domanda di pronuncia pregiudiziale? </a:t>
            </a:r>
          </a:p>
          <a:p>
            <a:pPr algn="l"/>
            <a:r>
              <a:rPr lang="it-IT" sz="4000" dirty="0"/>
              <a:t>Oltre al testo stesso delle questioni sottoposte alla Corte in via pregiudiziale, la domanda di pronuncia pregiudiziale deve contenere (art. 94 dello Statuto della Corte di giustizia):</a:t>
            </a:r>
          </a:p>
          <a:p>
            <a:pPr marL="514350" indent="-514350" algn="l">
              <a:buFont typeface="+mj-lt"/>
              <a:buAutoNum type="alphaLcParenR"/>
            </a:pPr>
            <a:r>
              <a:rPr lang="it-IT" sz="4000" dirty="0"/>
              <a:t>un'illustrazione sommaria dell'oggetto della controversia nonché dei fatti rilevanti, quali accertati dal giudice del rinvio o, quanto meno, un'illustrazione delle circostanze di fatto sulle quali si basano le questioni pregiudiziali;</a:t>
            </a:r>
          </a:p>
          <a:p>
            <a:pPr marL="514350" indent="-514350" algn="l">
              <a:buFont typeface="+mj-lt"/>
              <a:buAutoNum type="alphaLcParenR"/>
            </a:pPr>
            <a:r>
              <a:rPr lang="it-IT" sz="4000" dirty="0"/>
              <a:t>il contenuto delle norme nazionali applicabili alla fattispecie e, se del caso, la giurisprudenza nazionale in materia;</a:t>
            </a:r>
          </a:p>
          <a:p>
            <a:pPr marL="514350" indent="-514350" algn="l">
              <a:buFont typeface="+mj-lt"/>
              <a:buAutoNum type="alphaLcParenR"/>
            </a:pPr>
            <a:r>
              <a:rPr lang="it-IT" sz="4000" dirty="0"/>
              <a:t>l'illustrazione dei motivi che hanno indotto il giudice del rinvio a interrogarsi sull'interpretazione o sulla validità di determinate disposizioni del diritto dell'Unione, nonché il collegamento che esso stabilisce tra dette disposizioni e la normativa nazionale applicabile alla causa principale</a:t>
            </a:r>
          </a:p>
          <a:p>
            <a:endParaRPr lang="it-IT" dirty="0"/>
          </a:p>
        </p:txBody>
      </p:sp>
    </p:spTree>
    <p:extLst>
      <p:ext uri="{BB962C8B-B14F-4D97-AF65-F5344CB8AC3E}">
        <p14:creationId xmlns:p14="http://schemas.microsoft.com/office/powerpoint/2010/main" val="14991451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F25A127-439E-6B68-0986-BE2297259ECA}"/>
              </a:ext>
            </a:extLst>
          </p:cNvPr>
          <p:cNvSpPr>
            <a:spLocks noGrp="1"/>
          </p:cNvSpPr>
          <p:nvPr>
            <p:ph type="title"/>
          </p:nvPr>
        </p:nvSpPr>
        <p:spPr/>
        <p:txBody>
          <a:bodyPr/>
          <a:lstStyle/>
          <a:p>
            <a:r>
              <a:rPr lang="it-IT" b="1" dirty="0">
                <a:solidFill>
                  <a:srgbClr val="00B0F0"/>
                </a:solidFill>
              </a:rPr>
              <a:t>Procedura pregiudiziale</a:t>
            </a:r>
            <a:endParaRPr lang="it-IT" dirty="0">
              <a:solidFill>
                <a:srgbClr val="00B0F0"/>
              </a:solidFill>
            </a:endParaRPr>
          </a:p>
        </p:txBody>
      </p:sp>
      <p:sp>
        <p:nvSpPr>
          <p:cNvPr id="3" name="Segnaposto contenuto 2">
            <a:extLst>
              <a:ext uri="{FF2B5EF4-FFF2-40B4-BE49-F238E27FC236}">
                <a16:creationId xmlns:a16="http://schemas.microsoft.com/office/drawing/2014/main" id="{7AE03E43-D322-3D9F-8439-63BD428DD13B}"/>
              </a:ext>
            </a:extLst>
          </p:cNvPr>
          <p:cNvSpPr>
            <a:spLocks noGrp="1"/>
          </p:cNvSpPr>
          <p:nvPr>
            <p:ph idx="1"/>
          </p:nvPr>
        </p:nvSpPr>
        <p:spPr/>
        <p:txBody>
          <a:bodyPr>
            <a:normAutofit fontScale="92500" lnSpcReduction="20000"/>
          </a:bodyPr>
          <a:lstStyle/>
          <a:p>
            <a:r>
              <a:rPr lang="it-IT" dirty="0"/>
              <a:t>La Corte di giustizia distingue inoltre tra il contenuto della causa dinanzi il giudice nazionale, e il principio di diritto che ne possa derivare. </a:t>
            </a:r>
          </a:p>
          <a:p>
            <a:r>
              <a:rPr lang="it-IT" dirty="0"/>
              <a:t>Se è vero che per rendere la propria decisione </a:t>
            </a:r>
            <a:r>
              <a:rPr lang="it-IT" b="1" dirty="0">
                <a:solidFill>
                  <a:srgbClr val="0070C0"/>
                </a:solidFill>
              </a:rPr>
              <a:t>la Corte di giustizia </a:t>
            </a:r>
            <a:r>
              <a:rPr lang="it-IT" dirty="0"/>
              <a:t>prende necessariamente in considerazione il contesto di diritto e di fatto della controversia principale, come definito dal giudice del rinvio nella sua domanda di pronuncia pregiudiziale, </a:t>
            </a:r>
            <a:r>
              <a:rPr lang="it-IT" b="1" dirty="0">
                <a:solidFill>
                  <a:srgbClr val="0070C0"/>
                </a:solidFill>
              </a:rPr>
              <a:t>essa non applica direttamente il diritto dell'Unione a tale controversia</a:t>
            </a:r>
            <a:r>
              <a:rPr lang="it-IT" dirty="0"/>
              <a:t>. </a:t>
            </a:r>
          </a:p>
          <a:p>
            <a:r>
              <a:rPr lang="it-IT" dirty="0"/>
              <a:t>Quando si pronuncia sull'interpretazione o sulla validità del diritto dell'Unione, la Corte cerca di dare una </a:t>
            </a:r>
            <a:r>
              <a:rPr lang="it-IT" b="1" dirty="0">
                <a:solidFill>
                  <a:srgbClr val="0070C0"/>
                </a:solidFill>
              </a:rPr>
              <a:t>risposta utile per la definizione della controversia principale</a:t>
            </a:r>
            <a:r>
              <a:rPr lang="it-IT" dirty="0"/>
              <a:t>, </a:t>
            </a:r>
            <a:r>
              <a:rPr lang="it-IT" b="1" dirty="0">
                <a:solidFill>
                  <a:srgbClr val="0070C0"/>
                </a:solidFill>
              </a:rPr>
              <a:t>ma spetta al giudice del rinvio trarne le conseguenze concrete</a:t>
            </a:r>
            <a:r>
              <a:rPr lang="it-IT" dirty="0"/>
              <a:t>, </a:t>
            </a:r>
            <a:r>
              <a:rPr lang="it-IT" b="1" u="sng" dirty="0">
                <a:solidFill>
                  <a:srgbClr val="0070C0"/>
                </a:solidFill>
              </a:rPr>
              <a:t>disapplicando</a:t>
            </a:r>
            <a:r>
              <a:rPr lang="it-IT" dirty="0"/>
              <a:t> all'occorrenza la norma nazionale giudicata incompatibile con il diritto dell'Unione.</a:t>
            </a:r>
          </a:p>
        </p:txBody>
      </p:sp>
    </p:spTree>
    <p:extLst>
      <p:ext uri="{BB962C8B-B14F-4D97-AF65-F5344CB8AC3E}">
        <p14:creationId xmlns:p14="http://schemas.microsoft.com/office/powerpoint/2010/main" val="32964956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F30D77-5C40-F096-9B05-70D39586F66D}"/>
              </a:ext>
            </a:extLst>
          </p:cNvPr>
          <p:cNvSpPr>
            <a:spLocks noGrp="1"/>
          </p:cNvSpPr>
          <p:nvPr>
            <p:ph type="title"/>
          </p:nvPr>
        </p:nvSpPr>
        <p:spPr/>
        <p:txBody>
          <a:bodyPr/>
          <a:lstStyle/>
          <a:p>
            <a:r>
              <a:rPr lang="it-IT" b="1" dirty="0">
                <a:solidFill>
                  <a:srgbClr val="00B0F0"/>
                </a:solidFill>
              </a:rPr>
              <a:t>Procedura pregiudiziale</a:t>
            </a:r>
            <a:endParaRPr lang="it-IT" dirty="0">
              <a:solidFill>
                <a:srgbClr val="00B0F0"/>
              </a:solidFill>
            </a:endParaRPr>
          </a:p>
        </p:txBody>
      </p:sp>
      <p:sp>
        <p:nvSpPr>
          <p:cNvPr id="3" name="Segnaposto contenuto 2">
            <a:extLst>
              <a:ext uri="{FF2B5EF4-FFF2-40B4-BE49-F238E27FC236}">
                <a16:creationId xmlns:a16="http://schemas.microsoft.com/office/drawing/2014/main" id="{0AD6DD04-BB4E-3986-873A-A4F301894E86}"/>
              </a:ext>
            </a:extLst>
          </p:cNvPr>
          <p:cNvSpPr>
            <a:spLocks noGrp="1"/>
          </p:cNvSpPr>
          <p:nvPr>
            <p:ph idx="1"/>
          </p:nvPr>
        </p:nvSpPr>
        <p:spPr>
          <a:xfrm>
            <a:off x="838200" y="1690688"/>
            <a:ext cx="10515600" cy="4647481"/>
          </a:xfrm>
        </p:spPr>
        <p:txBody>
          <a:bodyPr>
            <a:normAutofit lnSpcReduction="10000"/>
          </a:bodyPr>
          <a:lstStyle/>
          <a:p>
            <a:r>
              <a:rPr lang="it-IT" sz="2800" b="1" i="1" dirty="0">
                <a:solidFill>
                  <a:srgbClr val="0070C0"/>
                </a:solidFill>
              </a:rPr>
              <a:t>Quali sono gli effetti delle sentenze pregiudiziali della Corte di giustizia?</a:t>
            </a:r>
          </a:p>
          <a:p>
            <a:pPr marL="0" indent="0">
              <a:buNone/>
            </a:pPr>
            <a:endParaRPr lang="it-IT" sz="2800" b="1" i="1" dirty="0">
              <a:solidFill>
                <a:srgbClr val="0070C0"/>
              </a:solidFill>
            </a:endParaRPr>
          </a:p>
          <a:p>
            <a:r>
              <a:rPr lang="it-IT" sz="2800" dirty="0"/>
              <a:t>Valore generale ed </a:t>
            </a:r>
            <a:r>
              <a:rPr lang="it-IT" sz="2800" i="1" dirty="0"/>
              <a:t>erga omnes</a:t>
            </a:r>
            <a:r>
              <a:rPr lang="it-IT" sz="2800" dirty="0"/>
              <a:t> delle sentenze sia di interpretazione che di validità. </a:t>
            </a:r>
          </a:p>
          <a:p>
            <a:endParaRPr lang="it-IT" sz="2800" dirty="0"/>
          </a:p>
          <a:p>
            <a:r>
              <a:rPr lang="it-IT" sz="2800" dirty="0"/>
              <a:t>Efficacia retroattiva (salvi rapporti esauriti e giudicato).</a:t>
            </a:r>
          </a:p>
          <a:p>
            <a:endParaRPr lang="it-IT" sz="2800" dirty="0"/>
          </a:p>
          <a:p>
            <a:r>
              <a:rPr lang="it-IT" sz="2800" dirty="0"/>
              <a:t>Potere della Corte di giustizia di limitare l’efficacia delle sentenze nel tempo.</a:t>
            </a:r>
          </a:p>
          <a:p>
            <a:endParaRPr lang="it-IT" dirty="0"/>
          </a:p>
        </p:txBody>
      </p:sp>
    </p:spTree>
    <p:extLst>
      <p:ext uri="{BB962C8B-B14F-4D97-AF65-F5344CB8AC3E}">
        <p14:creationId xmlns:p14="http://schemas.microsoft.com/office/powerpoint/2010/main" val="20146365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0BFEC05-6E6B-2298-FFCA-8843F5854976}"/>
              </a:ext>
            </a:extLst>
          </p:cNvPr>
          <p:cNvSpPr>
            <a:spLocks noGrp="1"/>
          </p:cNvSpPr>
          <p:nvPr>
            <p:ph type="title"/>
          </p:nvPr>
        </p:nvSpPr>
        <p:spPr>
          <a:xfrm>
            <a:off x="838200" y="365125"/>
            <a:ext cx="10515600" cy="687061"/>
          </a:xfrm>
        </p:spPr>
        <p:txBody>
          <a:bodyPr>
            <a:normAutofit fontScale="90000"/>
          </a:bodyPr>
          <a:lstStyle/>
          <a:p>
            <a:r>
              <a:rPr lang="it-IT" b="1" dirty="0">
                <a:solidFill>
                  <a:srgbClr val="00B0F0"/>
                </a:solidFill>
              </a:rPr>
              <a:t>Procedura di infrazione</a:t>
            </a:r>
          </a:p>
        </p:txBody>
      </p:sp>
      <p:sp>
        <p:nvSpPr>
          <p:cNvPr id="3" name="Segnaposto contenuto 2">
            <a:extLst>
              <a:ext uri="{FF2B5EF4-FFF2-40B4-BE49-F238E27FC236}">
                <a16:creationId xmlns:a16="http://schemas.microsoft.com/office/drawing/2014/main" id="{FAC304F8-834E-C7A3-26F9-797C9517C1AD}"/>
              </a:ext>
            </a:extLst>
          </p:cNvPr>
          <p:cNvSpPr>
            <a:spLocks noGrp="1"/>
          </p:cNvSpPr>
          <p:nvPr>
            <p:ph sz="half" idx="1"/>
          </p:nvPr>
        </p:nvSpPr>
        <p:spPr>
          <a:xfrm>
            <a:off x="838200" y="1240076"/>
            <a:ext cx="10122074" cy="5348613"/>
          </a:xfrm>
        </p:spPr>
        <p:txBody>
          <a:bodyPr>
            <a:normAutofit fontScale="85000" lnSpcReduction="20000"/>
          </a:bodyPr>
          <a:lstStyle/>
          <a:p>
            <a:r>
              <a:rPr lang="it-IT" altLang="it-IT" b="1" i="1" dirty="0">
                <a:solidFill>
                  <a:srgbClr val="0070C0"/>
                </a:solidFill>
              </a:rPr>
              <a:t>Quale è la funzione della Procedura di infrazione (art. 258 TFUE) ?</a:t>
            </a:r>
          </a:p>
          <a:p>
            <a:pPr>
              <a:buFont typeface="Courier New" panose="02070309020205020404" pitchFamily="49" charset="0"/>
              <a:buChar char="o"/>
            </a:pPr>
            <a:r>
              <a:rPr lang="it-IT" altLang="it-IT" dirty="0"/>
              <a:t>Necessità di garantire il rispetto del diritto dell’Unione europea da parte degli Stati membri.</a:t>
            </a:r>
          </a:p>
          <a:p>
            <a:r>
              <a:rPr lang="it-IT" altLang="it-IT" b="1" i="1" dirty="0">
                <a:solidFill>
                  <a:srgbClr val="0070C0"/>
                </a:solidFill>
              </a:rPr>
              <a:t>Quali istituzioni UE sono coinvolte nella procedura di infrazione?</a:t>
            </a:r>
          </a:p>
          <a:p>
            <a:pPr>
              <a:buFont typeface="Courier New" panose="02070309020205020404" pitchFamily="49" charset="0"/>
              <a:buChar char="o"/>
            </a:pPr>
            <a:r>
              <a:rPr lang="it-IT" altLang="it-IT" dirty="0"/>
              <a:t>Ruolo preponderante della Commissione e della Corte di giustizia come custodi dell’osservanza del diritto dell’Unione europea.</a:t>
            </a:r>
          </a:p>
          <a:p>
            <a:r>
              <a:rPr lang="it-IT" altLang="it-IT" b="1" i="1" dirty="0">
                <a:solidFill>
                  <a:srgbClr val="0070C0"/>
                </a:solidFill>
              </a:rPr>
              <a:t>Quale è il presupposto per attivare la procedura? </a:t>
            </a:r>
          </a:p>
          <a:p>
            <a:pPr>
              <a:buFont typeface="Courier New" panose="02070309020205020404" pitchFamily="49" charset="0"/>
              <a:buChar char="o"/>
            </a:pPr>
            <a:r>
              <a:rPr lang="it-IT" altLang="it-IT" dirty="0"/>
              <a:t>Violazione di uno degli obblighi derivanti dai Trattati.</a:t>
            </a:r>
          </a:p>
          <a:p>
            <a:pPr>
              <a:buFont typeface="Courier New" panose="02070309020205020404" pitchFamily="49" charset="0"/>
              <a:buChar char="o"/>
              <a:defRPr/>
            </a:pPr>
            <a:r>
              <a:rPr lang="it-IT" altLang="it-IT" dirty="0"/>
              <a:t>Oggetto della violazione: qualunque obbligo derivante dal diritto dell’Unione europea.</a:t>
            </a:r>
          </a:p>
          <a:p>
            <a:pPr>
              <a:defRPr/>
            </a:pPr>
            <a:r>
              <a:rPr lang="it-IT" altLang="it-IT" b="1" i="1" dirty="0">
                <a:solidFill>
                  <a:srgbClr val="0070C0"/>
                </a:solidFill>
              </a:rPr>
              <a:t>Ci sono delle eccezioni? </a:t>
            </a:r>
          </a:p>
          <a:p>
            <a:pPr>
              <a:buFont typeface="Courier New" panose="02070309020205020404" pitchFamily="49" charset="0"/>
              <a:buChar char="o"/>
              <a:defRPr/>
            </a:pPr>
            <a:r>
              <a:rPr lang="it-IT" altLang="it-IT" dirty="0"/>
              <a:t>Atti PESC;</a:t>
            </a:r>
          </a:p>
          <a:p>
            <a:pPr>
              <a:buFont typeface="Courier New" panose="02070309020205020404" pitchFamily="49" charset="0"/>
              <a:buChar char="o"/>
              <a:defRPr/>
            </a:pPr>
            <a:r>
              <a:rPr lang="it-IT" altLang="it-IT" dirty="0"/>
              <a:t>Divieto di disavanzi eccessivi;</a:t>
            </a:r>
          </a:p>
          <a:p>
            <a:pPr>
              <a:buFont typeface="Courier New" panose="02070309020205020404" pitchFamily="49" charset="0"/>
              <a:buChar char="o"/>
              <a:defRPr/>
            </a:pPr>
            <a:r>
              <a:rPr lang="it-IT" altLang="it-IT" dirty="0"/>
              <a:t>Violazione grave e persistente dei valori di cui all’art. 2.</a:t>
            </a:r>
          </a:p>
          <a:p>
            <a:endParaRPr lang="it-IT" altLang="it-IT" dirty="0"/>
          </a:p>
          <a:p>
            <a:pPr marL="0" indent="0">
              <a:buFontTx/>
              <a:buNone/>
            </a:pPr>
            <a:endParaRPr lang="it-IT" altLang="it-IT" dirty="0"/>
          </a:p>
          <a:p>
            <a:endParaRPr lang="it-IT" dirty="0"/>
          </a:p>
        </p:txBody>
      </p:sp>
    </p:spTree>
    <p:extLst>
      <p:ext uri="{BB962C8B-B14F-4D97-AF65-F5344CB8AC3E}">
        <p14:creationId xmlns:p14="http://schemas.microsoft.com/office/powerpoint/2010/main" val="35752831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A3D67ED-7445-8C4A-55A5-75C17638C253}"/>
              </a:ext>
            </a:extLst>
          </p:cNvPr>
          <p:cNvSpPr>
            <a:spLocks noGrp="1"/>
          </p:cNvSpPr>
          <p:nvPr>
            <p:ph type="title"/>
          </p:nvPr>
        </p:nvSpPr>
        <p:spPr>
          <a:xfrm>
            <a:off x="838200" y="365125"/>
            <a:ext cx="10515600" cy="774743"/>
          </a:xfrm>
        </p:spPr>
        <p:txBody>
          <a:bodyPr/>
          <a:lstStyle/>
          <a:p>
            <a:r>
              <a:rPr lang="it-IT" b="1" dirty="0">
                <a:solidFill>
                  <a:srgbClr val="00B0F0"/>
                </a:solidFill>
              </a:rPr>
              <a:t>Procedura di infrazione</a:t>
            </a:r>
            <a:endParaRPr lang="it-IT" dirty="0"/>
          </a:p>
        </p:txBody>
      </p:sp>
      <p:sp>
        <p:nvSpPr>
          <p:cNvPr id="3" name="Segnaposto contenuto 2">
            <a:extLst>
              <a:ext uri="{FF2B5EF4-FFF2-40B4-BE49-F238E27FC236}">
                <a16:creationId xmlns:a16="http://schemas.microsoft.com/office/drawing/2014/main" id="{9094161D-E832-EAA9-3CEA-92970734C3D4}"/>
              </a:ext>
            </a:extLst>
          </p:cNvPr>
          <p:cNvSpPr>
            <a:spLocks noGrp="1"/>
          </p:cNvSpPr>
          <p:nvPr>
            <p:ph idx="1"/>
          </p:nvPr>
        </p:nvSpPr>
        <p:spPr>
          <a:xfrm>
            <a:off x="838200" y="1265129"/>
            <a:ext cx="10515600" cy="4911834"/>
          </a:xfrm>
        </p:spPr>
        <p:txBody>
          <a:bodyPr/>
          <a:lstStyle/>
          <a:p>
            <a:pPr marL="0" indent="0">
              <a:buFontTx/>
              <a:buNone/>
              <a:defRPr/>
            </a:pPr>
            <a:r>
              <a:rPr lang="it-IT" altLang="it-IT" b="1" i="1" dirty="0">
                <a:solidFill>
                  <a:srgbClr val="0070C0"/>
                </a:solidFill>
              </a:rPr>
              <a:t>Chi sono i soggetti legittimati passivamente? </a:t>
            </a:r>
          </a:p>
          <a:p>
            <a:pPr>
              <a:defRPr/>
            </a:pPr>
            <a:r>
              <a:rPr lang="it-IT" altLang="it-IT" dirty="0"/>
              <a:t>Stati membri: occorre considerarli nella loro accezione derivante dalla nozione internazionalistica.</a:t>
            </a:r>
          </a:p>
          <a:p>
            <a:pPr>
              <a:defRPr/>
            </a:pPr>
            <a:r>
              <a:rPr lang="it-IT" altLang="it-IT" dirty="0"/>
              <a:t>Possibilità che la violazione sia commessa da un’autorità statale, ma anche sub-statale, qualunque sia il tipo di potere esercitato.</a:t>
            </a:r>
          </a:p>
          <a:p>
            <a:pPr>
              <a:defRPr/>
            </a:pPr>
            <a:r>
              <a:rPr lang="it-IT" altLang="it-IT" b="1" i="1" dirty="0">
                <a:solidFill>
                  <a:srgbClr val="0070C0"/>
                </a:solidFill>
              </a:rPr>
              <a:t>Chi è legittimato attivamente a far scattare la </a:t>
            </a:r>
            <a:r>
              <a:rPr lang="it-IT" altLang="it-IT" b="1" i="1" dirty="0" err="1">
                <a:solidFill>
                  <a:srgbClr val="0070C0"/>
                </a:solidFill>
              </a:rPr>
              <a:t>porcedura</a:t>
            </a:r>
            <a:r>
              <a:rPr lang="it-IT" altLang="it-IT" b="1" i="1" dirty="0">
                <a:solidFill>
                  <a:srgbClr val="0070C0"/>
                </a:solidFill>
              </a:rPr>
              <a:t> di infrazione (legittimazione attiva)?</a:t>
            </a:r>
          </a:p>
          <a:p>
            <a:pPr>
              <a:defRPr/>
            </a:pPr>
            <a:r>
              <a:rPr lang="it-IT" altLang="it-IT" dirty="0"/>
              <a:t>Commissione europea ai sensi dell’art. 258 TFUE;</a:t>
            </a:r>
          </a:p>
          <a:p>
            <a:pPr>
              <a:defRPr/>
            </a:pPr>
            <a:r>
              <a:rPr lang="it-IT" altLang="it-IT" dirty="0"/>
              <a:t>Un altro Stato membro ai sensi dell’art. 259 TFUE.</a:t>
            </a:r>
          </a:p>
          <a:p>
            <a:endParaRPr lang="it-IT" dirty="0"/>
          </a:p>
        </p:txBody>
      </p:sp>
    </p:spTree>
    <p:extLst>
      <p:ext uri="{BB962C8B-B14F-4D97-AF65-F5344CB8AC3E}">
        <p14:creationId xmlns:p14="http://schemas.microsoft.com/office/powerpoint/2010/main" val="34731077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9713DE-5DA4-D975-8024-5DC01F275326}"/>
              </a:ext>
            </a:extLst>
          </p:cNvPr>
          <p:cNvSpPr>
            <a:spLocks noGrp="1"/>
          </p:cNvSpPr>
          <p:nvPr>
            <p:ph type="title"/>
          </p:nvPr>
        </p:nvSpPr>
        <p:spPr>
          <a:xfrm>
            <a:off x="838200" y="365126"/>
            <a:ext cx="10515600" cy="824848"/>
          </a:xfrm>
        </p:spPr>
        <p:txBody>
          <a:bodyPr/>
          <a:lstStyle/>
          <a:p>
            <a:r>
              <a:rPr lang="it-IT" b="1" dirty="0">
                <a:solidFill>
                  <a:srgbClr val="00B0F0"/>
                </a:solidFill>
              </a:rPr>
              <a:t>Procedura di infrazione</a:t>
            </a:r>
            <a:endParaRPr lang="it-IT" dirty="0"/>
          </a:p>
        </p:txBody>
      </p:sp>
      <p:sp>
        <p:nvSpPr>
          <p:cNvPr id="3" name="Segnaposto contenuto 2">
            <a:extLst>
              <a:ext uri="{FF2B5EF4-FFF2-40B4-BE49-F238E27FC236}">
                <a16:creationId xmlns:a16="http://schemas.microsoft.com/office/drawing/2014/main" id="{7A5BB707-9D58-11C3-C769-ADF46F25CB53}"/>
              </a:ext>
            </a:extLst>
          </p:cNvPr>
          <p:cNvSpPr>
            <a:spLocks noGrp="1"/>
          </p:cNvSpPr>
          <p:nvPr>
            <p:ph idx="1"/>
          </p:nvPr>
        </p:nvSpPr>
        <p:spPr>
          <a:xfrm>
            <a:off x="838200" y="1578280"/>
            <a:ext cx="10515600" cy="4598684"/>
          </a:xfrm>
        </p:spPr>
        <p:txBody>
          <a:bodyPr>
            <a:normAutofit lnSpcReduction="10000"/>
          </a:bodyPr>
          <a:lstStyle/>
          <a:p>
            <a:pPr>
              <a:defRPr/>
            </a:pPr>
            <a:r>
              <a:rPr lang="it-IT" altLang="it-IT" b="1" i="1" dirty="0">
                <a:solidFill>
                  <a:srgbClr val="0070C0"/>
                </a:solidFill>
              </a:rPr>
              <a:t>Prima fase: precontenziosa</a:t>
            </a:r>
            <a:r>
              <a:rPr lang="it-IT" altLang="it-IT" i="1" dirty="0"/>
              <a:t>: </a:t>
            </a:r>
          </a:p>
          <a:p>
            <a:pPr>
              <a:defRPr/>
            </a:pPr>
            <a:r>
              <a:rPr lang="it-IT" altLang="it-IT" dirty="0"/>
              <a:t>Avvio del procedimento da parte della Commissione: essa non è obbligata ad avviare il procedimento. </a:t>
            </a:r>
          </a:p>
          <a:p>
            <a:pPr>
              <a:defRPr/>
            </a:pPr>
            <a:r>
              <a:rPr lang="it-IT" altLang="it-IT" dirty="0"/>
              <a:t>Funzione:</a:t>
            </a:r>
          </a:p>
          <a:p>
            <a:pPr>
              <a:buFont typeface="Courier New" panose="02070309020205020404" pitchFamily="49" charset="0"/>
              <a:buChar char="o"/>
              <a:defRPr/>
            </a:pPr>
            <a:r>
              <a:rPr lang="it-IT" altLang="it-IT" dirty="0"/>
              <a:t>definizione del </a:t>
            </a:r>
            <a:r>
              <a:rPr lang="it-IT" altLang="it-IT" i="1" dirty="0" err="1"/>
              <a:t>thema</a:t>
            </a:r>
            <a:r>
              <a:rPr lang="it-IT" altLang="it-IT" i="1" dirty="0"/>
              <a:t> </a:t>
            </a:r>
            <a:r>
              <a:rPr lang="it-IT" altLang="it-IT" i="1" dirty="0" err="1"/>
              <a:t>decidendum</a:t>
            </a:r>
            <a:r>
              <a:rPr lang="it-IT" altLang="it-IT" dirty="0"/>
              <a:t>, che non può essere poi ampliato;</a:t>
            </a:r>
          </a:p>
          <a:p>
            <a:pPr>
              <a:buFont typeface="Courier New" panose="02070309020205020404" pitchFamily="49" charset="0"/>
              <a:buChar char="o"/>
              <a:defRPr/>
            </a:pPr>
            <a:r>
              <a:rPr lang="it-IT" altLang="it-IT" dirty="0"/>
              <a:t>possibilità di sistemazione amichevole.</a:t>
            </a:r>
          </a:p>
          <a:p>
            <a:pPr>
              <a:defRPr/>
            </a:pPr>
            <a:r>
              <a:rPr lang="it-IT" altLang="it-IT" b="1" i="1" dirty="0">
                <a:solidFill>
                  <a:srgbClr val="0070C0"/>
                </a:solidFill>
              </a:rPr>
              <a:t>Seconda Fase: contenziosa</a:t>
            </a:r>
          </a:p>
          <a:p>
            <a:pPr>
              <a:buFont typeface="Courier New" panose="02070309020205020404" pitchFamily="49" charset="0"/>
              <a:buChar char="o"/>
              <a:defRPr/>
            </a:pPr>
            <a:r>
              <a:rPr lang="it-IT" dirty="0"/>
              <a:t>Contenzioso davanti alla Corte di giustizia</a:t>
            </a:r>
          </a:p>
          <a:p>
            <a:pPr>
              <a:buFont typeface="Courier New" panose="02070309020205020404" pitchFamily="49" charset="0"/>
              <a:buChar char="o"/>
              <a:defRPr/>
            </a:pPr>
            <a:r>
              <a:rPr lang="it-IT" dirty="0"/>
              <a:t>Funzione di ricomporre la violazione</a:t>
            </a:r>
          </a:p>
        </p:txBody>
      </p:sp>
    </p:spTree>
    <p:extLst>
      <p:ext uri="{BB962C8B-B14F-4D97-AF65-F5344CB8AC3E}">
        <p14:creationId xmlns:p14="http://schemas.microsoft.com/office/powerpoint/2010/main" val="2378201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A8B1C3-4FFB-9BF6-DBA9-C9B834FF50FA}"/>
              </a:ext>
            </a:extLst>
          </p:cNvPr>
          <p:cNvSpPr>
            <a:spLocks noGrp="1"/>
          </p:cNvSpPr>
          <p:nvPr>
            <p:ph type="title"/>
          </p:nvPr>
        </p:nvSpPr>
        <p:spPr/>
        <p:txBody>
          <a:bodyPr/>
          <a:lstStyle/>
          <a:p>
            <a:r>
              <a:rPr lang="it-IT" b="1" dirty="0">
                <a:solidFill>
                  <a:srgbClr val="00B0F0"/>
                </a:solidFill>
              </a:rPr>
              <a:t>Procedura di infrazione</a:t>
            </a:r>
            <a:endParaRPr lang="it-IT" dirty="0"/>
          </a:p>
        </p:txBody>
      </p:sp>
      <p:sp>
        <p:nvSpPr>
          <p:cNvPr id="3" name="Segnaposto contenuto 2">
            <a:extLst>
              <a:ext uri="{FF2B5EF4-FFF2-40B4-BE49-F238E27FC236}">
                <a16:creationId xmlns:a16="http://schemas.microsoft.com/office/drawing/2014/main" id="{70E613D3-25F5-4729-A639-E52742E1CA32}"/>
              </a:ext>
            </a:extLst>
          </p:cNvPr>
          <p:cNvSpPr>
            <a:spLocks noGrp="1"/>
          </p:cNvSpPr>
          <p:nvPr>
            <p:ph idx="1"/>
          </p:nvPr>
        </p:nvSpPr>
        <p:spPr>
          <a:xfrm>
            <a:off x="838200" y="1690688"/>
            <a:ext cx="10515600" cy="4486275"/>
          </a:xfrm>
        </p:spPr>
        <p:txBody>
          <a:bodyPr/>
          <a:lstStyle/>
          <a:p>
            <a:r>
              <a:rPr lang="it-IT" altLang="it-IT" b="1" dirty="0">
                <a:solidFill>
                  <a:srgbClr val="0070C0"/>
                </a:solidFill>
              </a:rPr>
              <a:t>Fase precontenziosa (Art. 259 TFUE):</a:t>
            </a:r>
          </a:p>
          <a:p>
            <a:r>
              <a:rPr lang="it-IT" altLang="it-IT" dirty="0"/>
              <a:t>La Commissione, quando reputi che uno Stato membro abbia mancato a uno degli obblighi a lui incombenti in virtù dei trattati, emette un parere motivato, dopo aver posto lo SM in condizioni di presentare le sue osservazioni.</a:t>
            </a:r>
          </a:p>
          <a:p>
            <a:r>
              <a:rPr lang="it-IT" altLang="it-IT" dirty="0"/>
              <a:t>Nel momento in cui lo Stato membro non si conformi a tale parere nel termine fissato dalla Commissione, questa può adire la Corte di Giustizia.</a:t>
            </a:r>
          </a:p>
          <a:p>
            <a:endParaRPr lang="it-IT" dirty="0"/>
          </a:p>
        </p:txBody>
      </p:sp>
    </p:spTree>
    <p:extLst>
      <p:ext uri="{BB962C8B-B14F-4D97-AF65-F5344CB8AC3E}">
        <p14:creationId xmlns:p14="http://schemas.microsoft.com/office/powerpoint/2010/main" val="33417975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A7253F-6E7B-72C1-1580-E3551B1C52A0}"/>
              </a:ext>
            </a:extLst>
          </p:cNvPr>
          <p:cNvSpPr>
            <a:spLocks noGrp="1"/>
          </p:cNvSpPr>
          <p:nvPr>
            <p:ph type="title"/>
          </p:nvPr>
        </p:nvSpPr>
        <p:spPr>
          <a:xfrm>
            <a:off x="838200" y="365126"/>
            <a:ext cx="10515600" cy="849900"/>
          </a:xfrm>
        </p:spPr>
        <p:txBody>
          <a:bodyPr/>
          <a:lstStyle/>
          <a:p>
            <a:r>
              <a:rPr lang="it-IT" b="1" dirty="0">
                <a:solidFill>
                  <a:srgbClr val="00B0F0"/>
                </a:solidFill>
              </a:rPr>
              <a:t>Procedura di infrazione</a:t>
            </a:r>
            <a:endParaRPr lang="it-IT" dirty="0"/>
          </a:p>
        </p:txBody>
      </p:sp>
      <p:sp>
        <p:nvSpPr>
          <p:cNvPr id="3" name="Segnaposto contenuto 2">
            <a:extLst>
              <a:ext uri="{FF2B5EF4-FFF2-40B4-BE49-F238E27FC236}">
                <a16:creationId xmlns:a16="http://schemas.microsoft.com/office/drawing/2014/main" id="{39B3D0E3-C750-9879-6A9D-0FE655AEA5C2}"/>
              </a:ext>
            </a:extLst>
          </p:cNvPr>
          <p:cNvSpPr>
            <a:spLocks noGrp="1"/>
          </p:cNvSpPr>
          <p:nvPr>
            <p:ph idx="1"/>
          </p:nvPr>
        </p:nvSpPr>
        <p:spPr>
          <a:xfrm>
            <a:off x="838200" y="1440493"/>
            <a:ext cx="10515600" cy="4736470"/>
          </a:xfrm>
        </p:spPr>
        <p:txBody>
          <a:bodyPr>
            <a:normAutofit/>
          </a:bodyPr>
          <a:lstStyle/>
          <a:p>
            <a:pPr>
              <a:defRPr/>
            </a:pPr>
            <a:r>
              <a:rPr lang="it-IT" altLang="it-IT" sz="2800" b="1" i="1" dirty="0">
                <a:solidFill>
                  <a:srgbClr val="0070C0"/>
                </a:solidFill>
              </a:rPr>
              <a:t>Fase precontenziosa avviata dalla Commissione europea</a:t>
            </a:r>
            <a:r>
              <a:rPr lang="it-IT" altLang="it-IT" sz="2800" dirty="0"/>
              <a:t>: </a:t>
            </a:r>
          </a:p>
          <a:p>
            <a:pPr>
              <a:defRPr/>
            </a:pPr>
            <a:r>
              <a:rPr lang="it-IT" altLang="it-IT" dirty="0"/>
              <a:t>Passaggi</a:t>
            </a:r>
            <a:r>
              <a:rPr lang="it-IT" altLang="it-IT" sz="2800" dirty="0"/>
              <a:t>:</a:t>
            </a:r>
          </a:p>
          <a:p>
            <a:pPr marL="742950" indent="-742950">
              <a:buFontTx/>
              <a:buAutoNum type="arabicParenR"/>
              <a:defRPr/>
            </a:pPr>
            <a:r>
              <a:rPr lang="it-IT" altLang="it-IT" sz="2800" dirty="0"/>
              <a:t>lettera di </a:t>
            </a:r>
            <a:r>
              <a:rPr lang="it-IT" altLang="it-IT" sz="2800" b="1" dirty="0">
                <a:solidFill>
                  <a:srgbClr val="0070C0"/>
                </a:solidFill>
              </a:rPr>
              <a:t>messa in mora</a:t>
            </a:r>
            <a:r>
              <a:rPr lang="it-IT" altLang="it-IT" sz="2800" dirty="0">
                <a:solidFill>
                  <a:srgbClr val="0070C0"/>
                </a:solidFill>
              </a:rPr>
              <a:t> </a:t>
            </a:r>
            <a:r>
              <a:rPr lang="it-IT" altLang="it-IT" sz="2800" dirty="0"/>
              <a:t>della Commissione;</a:t>
            </a:r>
          </a:p>
          <a:p>
            <a:pPr marL="514350" indent="-514350">
              <a:buFontTx/>
              <a:buAutoNum type="arabicParenR"/>
              <a:defRPr/>
            </a:pPr>
            <a:r>
              <a:rPr lang="it-IT" altLang="it-IT" sz="2800" b="1" dirty="0">
                <a:solidFill>
                  <a:srgbClr val="0070C0"/>
                </a:solidFill>
              </a:rPr>
              <a:t>osservazioni </a:t>
            </a:r>
            <a:r>
              <a:rPr lang="it-IT" altLang="it-IT" sz="2800" dirty="0"/>
              <a:t>dello Stato membro entro un termine;</a:t>
            </a:r>
          </a:p>
          <a:p>
            <a:pPr marL="514350" indent="-514350">
              <a:buFontTx/>
              <a:buAutoNum type="arabicParenR"/>
              <a:defRPr/>
            </a:pPr>
            <a:r>
              <a:rPr lang="it-IT" altLang="it-IT" sz="2800" dirty="0"/>
              <a:t>emanazione del </a:t>
            </a:r>
            <a:r>
              <a:rPr lang="it-IT" altLang="it-IT" sz="2800" b="1" dirty="0">
                <a:solidFill>
                  <a:srgbClr val="0070C0"/>
                </a:solidFill>
              </a:rPr>
              <a:t>parere motivato </a:t>
            </a:r>
            <a:r>
              <a:rPr lang="it-IT" altLang="it-IT" sz="2800" dirty="0"/>
              <a:t>della Commissione.</a:t>
            </a:r>
            <a:endParaRPr lang="it-IT" altLang="it-IT" dirty="0"/>
          </a:p>
          <a:p>
            <a:endParaRPr lang="it-IT" dirty="0"/>
          </a:p>
        </p:txBody>
      </p:sp>
    </p:spTree>
    <p:extLst>
      <p:ext uri="{BB962C8B-B14F-4D97-AF65-F5344CB8AC3E}">
        <p14:creationId xmlns:p14="http://schemas.microsoft.com/office/powerpoint/2010/main" val="4367989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4416FD-78E4-684C-4992-4D75718ACAC0}"/>
              </a:ext>
            </a:extLst>
          </p:cNvPr>
          <p:cNvSpPr>
            <a:spLocks noGrp="1"/>
          </p:cNvSpPr>
          <p:nvPr>
            <p:ph type="title"/>
          </p:nvPr>
        </p:nvSpPr>
        <p:spPr>
          <a:xfrm>
            <a:off x="838200" y="365125"/>
            <a:ext cx="10515600" cy="636957"/>
          </a:xfrm>
        </p:spPr>
        <p:txBody>
          <a:bodyPr>
            <a:normAutofit fontScale="90000"/>
          </a:bodyPr>
          <a:lstStyle/>
          <a:p>
            <a:r>
              <a:rPr lang="it-IT" b="1" dirty="0">
                <a:solidFill>
                  <a:srgbClr val="00B0F0"/>
                </a:solidFill>
              </a:rPr>
              <a:t>Procedura di infrazione</a:t>
            </a:r>
            <a:endParaRPr lang="it-IT" dirty="0"/>
          </a:p>
        </p:txBody>
      </p:sp>
      <p:sp>
        <p:nvSpPr>
          <p:cNvPr id="3" name="Segnaposto contenuto 2">
            <a:extLst>
              <a:ext uri="{FF2B5EF4-FFF2-40B4-BE49-F238E27FC236}">
                <a16:creationId xmlns:a16="http://schemas.microsoft.com/office/drawing/2014/main" id="{09848360-3EA0-2CF8-9A57-0C7242BD42CE}"/>
              </a:ext>
            </a:extLst>
          </p:cNvPr>
          <p:cNvSpPr>
            <a:spLocks noGrp="1"/>
          </p:cNvSpPr>
          <p:nvPr>
            <p:ph idx="1"/>
          </p:nvPr>
        </p:nvSpPr>
        <p:spPr>
          <a:xfrm>
            <a:off x="838200" y="1152396"/>
            <a:ext cx="10515600" cy="5073040"/>
          </a:xfrm>
        </p:spPr>
        <p:txBody>
          <a:bodyPr>
            <a:normAutofit fontScale="92500" lnSpcReduction="20000"/>
          </a:bodyPr>
          <a:lstStyle/>
          <a:p>
            <a:r>
              <a:rPr lang="it-IT" altLang="it-IT" sz="2800" b="1" dirty="0">
                <a:solidFill>
                  <a:srgbClr val="0070C0"/>
                </a:solidFill>
              </a:rPr>
              <a:t>Fase precontenziosa</a:t>
            </a:r>
            <a:r>
              <a:rPr lang="it-IT" altLang="it-IT" sz="2800" dirty="0">
                <a:solidFill>
                  <a:srgbClr val="0070C0"/>
                </a:solidFill>
              </a:rPr>
              <a:t> </a:t>
            </a:r>
            <a:r>
              <a:rPr lang="it-IT" altLang="it-IT" sz="2800" b="1" i="1" dirty="0">
                <a:solidFill>
                  <a:srgbClr val="0070C0"/>
                </a:solidFill>
              </a:rPr>
              <a:t>avviata da una richiesta di uno Stato membro </a:t>
            </a:r>
            <a:r>
              <a:rPr lang="it-IT" altLang="it-IT" sz="2800" dirty="0"/>
              <a:t>(art. 259 TFUE).</a:t>
            </a:r>
          </a:p>
          <a:p>
            <a:r>
              <a:rPr lang="it-IT" sz="2900" dirty="0"/>
              <a:t>Ciascuno degli Stati membri può adire la Corte di giustizia dell'Unione europea quando reputi che un altro Stato membro ha mancato a uno degli obblighi a lui incombenti in virtù dei trattati</a:t>
            </a:r>
            <a:endParaRPr lang="it-IT" altLang="it-IT" sz="2900" dirty="0"/>
          </a:p>
          <a:p>
            <a:r>
              <a:rPr lang="it-IT" altLang="it-IT" sz="2900" b="1" i="1" dirty="0">
                <a:solidFill>
                  <a:srgbClr val="0070C0"/>
                </a:solidFill>
              </a:rPr>
              <a:t>Uno SM, prima </a:t>
            </a:r>
            <a:r>
              <a:rPr lang="it-IT" altLang="it-IT" sz="2900" b="1" dirty="0"/>
              <a:t>di </a:t>
            </a:r>
            <a:r>
              <a:rPr lang="it-IT" altLang="it-IT" dirty="0"/>
              <a:t>proporre contro un altro SM un ricorso fondato su una pretesa violazione degli obblighi che a quest'ultimo incombono in virtù dei trattati, </a:t>
            </a:r>
            <a:r>
              <a:rPr lang="it-IT" altLang="it-IT" b="1" i="1" dirty="0">
                <a:solidFill>
                  <a:srgbClr val="0070C0"/>
                </a:solidFill>
              </a:rPr>
              <a:t>deve rivolgersi alla Commissione</a:t>
            </a:r>
            <a:r>
              <a:rPr lang="it-IT" altLang="it-IT" dirty="0"/>
              <a:t>. La Commissione emette un parere motivato dopo che gli SM siano posti in condizione di presentare in contraddittorio osservazioni scritte e orali».</a:t>
            </a:r>
          </a:p>
          <a:p>
            <a:r>
              <a:rPr lang="it-IT" altLang="it-IT" dirty="0"/>
              <a:t>Passaggi</a:t>
            </a:r>
            <a:r>
              <a:rPr lang="it-IT" altLang="it-IT" sz="2800" dirty="0"/>
              <a:t>:</a:t>
            </a:r>
          </a:p>
          <a:p>
            <a:pPr marL="0" indent="0">
              <a:buFontTx/>
              <a:buNone/>
            </a:pPr>
            <a:r>
              <a:rPr lang="it-IT" altLang="it-IT" sz="2800" dirty="0"/>
              <a:t>1) richiesta dello Stato membro alla Commissione;</a:t>
            </a:r>
          </a:p>
          <a:p>
            <a:pPr marL="0" indent="0">
              <a:buFontTx/>
              <a:buNone/>
            </a:pPr>
            <a:r>
              <a:rPr lang="it-IT" altLang="it-IT" sz="2800" dirty="0"/>
              <a:t>2) presentazione di osservazioni da parte dei due SM;</a:t>
            </a:r>
          </a:p>
          <a:p>
            <a:pPr marL="0" indent="0">
              <a:buFontTx/>
              <a:buNone/>
            </a:pPr>
            <a:r>
              <a:rPr lang="it-IT" altLang="it-IT" sz="2800" dirty="0"/>
              <a:t>3) parere motivato Commissione entro 3 mesi.</a:t>
            </a:r>
          </a:p>
          <a:p>
            <a:endParaRPr lang="it-IT" dirty="0"/>
          </a:p>
        </p:txBody>
      </p:sp>
    </p:spTree>
    <p:extLst>
      <p:ext uri="{BB962C8B-B14F-4D97-AF65-F5344CB8AC3E}">
        <p14:creationId xmlns:p14="http://schemas.microsoft.com/office/powerpoint/2010/main" val="1299935179"/>
      </p:ext>
    </p:extLst>
  </p:cSld>
  <p:clrMapOvr>
    <a:masterClrMapping/>
  </p:clrMapOvr>
</p:sld>
</file>

<file path=ppt/theme/theme1.xml><?xml version="1.0" encoding="utf-8"?>
<a:theme xmlns:a="http://schemas.openxmlformats.org/drawingml/2006/main" name="Tema di Office">
  <a:themeElements>
    <a:clrScheme name="Blu">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Parcel</Template>
  <TotalTime>123</TotalTime>
  <Words>2708</Words>
  <Application>Microsoft Macintosh PowerPoint</Application>
  <PresentationFormat>Widescreen</PresentationFormat>
  <Paragraphs>224</Paragraphs>
  <Slides>36</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36</vt:i4>
      </vt:variant>
    </vt:vector>
  </HeadingPairs>
  <TitlesOfParts>
    <vt:vector size="42" baseType="lpstr">
      <vt:lpstr>Aptos</vt:lpstr>
      <vt:lpstr>Aptos Display</vt:lpstr>
      <vt:lpstr>Arial</vt:lpstr>
      <vt:lpstr>Courier New</vt:lpstr>
      <vt:lpstr>Lato</vt:lpstr>
      <vt:lpstr>Tema di Office</vt:lpstr>
      <vt:lpstr>Diritto dell’Integrazione europea Prof. Alessandro Nato</vt:lpstr>
      <vt:lpstr>Indice </vt:lpstr>
      <vt:lpstr>Corte di giustizia e procedura di infrazione e ricorso di annullamento </vt:lpstr>
      <vt:lpstr>Procedura di infrazione</vt:lpstr>
      <vt:lpstr>Procedura di infrazione</vt:lpstr>
      <vt:lpstr>Procedura di infrazione</vt:lpstr>
      <vt:lpstr>Procedura di infrazione</vt:lpstr>
      <vt:lpstr>Procedura di infrazione</vt:lpstr>
      <vt:lpstr>Procedura di infrazione</vt:lpstr>
      <vt:lpstr>Procedura di infrazione</vt:lpstr>
      <vt:lpstr>Procedura di infrazione</vt:lpstr>
      <vt:lpstr>Procedura di infrazione</vt:lpstr>
      <vt:lpstr>Procedura di infrazione</vt:lpstr>
      <vt:lpstr>Procedura di infrazione</vt:lpstr>
      <vt:lpstr>Procedura di infrazione</vt:lpstr>
      <vt:lpstr>Procedura di infrazione</vt:lpstr>
      <vt:lpstr>Ricorso di annullamento</vt:lpstr>
      <vt:lpstr>Ricorso di annullamento</vt:lpstr>
      <vt:lpstr>Ricorso di annullamento</vt:lpstr>
      <vt:lpstr>Ricorso di annullamento</vt:lpstr>
      <vt:lpstr>Ricorso di annullamento</vt:lpstr>
      <vt:lpstr>Ricorso di annullamento</vt:lpstr>
      <vt:lpstr>Ricorso di annullamento</vt:lpstr>
      <vt:lpstr>Ricorso di annullamento</vt:lpstr>
      <vt:lpstr>Corte di giustizia e rinvio pregiudiziale </vt:lpstr>
      <vt:lpstr>Procedura pregiudiziale</vt:lpstr>
      <vt:lpstr>Procedura pregiudiziale</vt:lpstr>
      <vt:lpstr>Procedura pregiudiziale</vt:lpstr>
      <vt:lpstr>Procedura pregiudiziale</vt:lpstr>
      <vt:lpstr>Procedura pregiudiziale</vt:lpstr>
      <vt:lpstr>Procedura pregiudiziale</vt:lpstr>
      <vt:lpstr>Procedura pregiudiziale</vt:lpstr>
      <vt:lpstr>Procedura pregiudiziale</vt:lpstr>
      <vt:lpstr>Procedura pregiudiziale</vt:lpstr>
      <vt:lpstr>Procedura pregiudiziale</vt:lpstr>
      <vt:lpstr>Procedura pregiudiziale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Alessandro Nato</dc:creator>
  <cp:lastModifiedBy>Alessandro Nato</cp:lastModifiedBy>
  <cp:revision>50</cp:revision>
  <dcterms:created xsi:type="dcterms:W3CDTF">2026-07-07T08:59:16Z</dcterms:created>
  <dcterms:modified xsi:type="dcterms:W3CDTF">2026-07-07T11:27:43Z</dcterms:modified>
</cp:coreProperties>
</file>