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7"/>
  </p:notesMasterIdLst>
  <p:sldIdLst>
    <p:sldId id="257" r:id="rId2"/>
    <p:sldId id="259" r:id="rId3"/>
    <p:sldId id="260" r:id="rId4"/>
    <p:sldId id="336" r:id="rId5"/>
    <p:sldId id="337" r:id="rId6"/>
    <p:sldId id="295" r:id="rId7"/>
    <p:sldId id="296" r:id="rId8"/>
    <p:sldId id="297" r:id="rId9"/>
    <p:sldId id="338" r:id="rId10"/>
    <p:sldId id="339" r:id="rId11"/>
    <p:sldId id="300" r:id="rId12"/>
    <p:sldId id="301" r:id="rId13"/>
    <p:sldId id="302" r:id="rId14"/>
    <p:sldId id="303" r:id="rId15"/>
    <p:sldId id="304" r:id="rId16"/>
    <p:sldId id="305" r:id="rId17"/>
    <p:sldId id="340" r:id="rId18"/>
    <p:sldId id="310" r:id="rId19"/>
    <p:sldId id="341" r:id="rId20"/>
    <p:sldId id="342" r:id="rId21"/>
    <p:sldId id="343" r:id="rId22"/>
    <p:sldId id="261" r:id="rId23"/>
    <p:sldId id="262" r:id="rId24"/>
    <p:sldId id="263" r:id="rId25"/>
    <p:sldId id="264" r:id="rId26"/>
    <p:sldId id="265" r:id="rId27"/>
    <p:sldId id="266" r:id="rId28"/>
    <p:sldId id="267" r:id="rId29"/>
    <p:sldId id="268" r:id="rId30"/>
    <p:sldId id="269" r:id="rId31"/>
    <p:sldId id="270" r:id="rId32"/>
    <p:sldId id="271" r:id="rId33"/>
    <p:sldId id="272" r:id="rId34"/>
    <p:sldId id="273" r:id="rId35"/>
    <p:sldId id="274" r:id="rId36"/>
    <p:sldId id="292" r:id="rId37"/>
    <p:sldId id="293" r:id="rId38"/>
    <p:sldId id="294" r:id="rId39"/>
    <p:sldId id="344" r:id="rId40"/>
    <p:sldId id="335" r:id="rId41"/>
    <p:sldId id="345" r:id="rId42"/>
    <p:sldId id="308" r:id="rId43"/>
    <p:sldId id="347" r:id="rId44"/>
    <p:sldId id="348" r:id="rId45"/>
    <p:sldId id="349" r:id="rId46"/>
    <p:sldId id="350" r:id="rId47"/>
    <p:sldId id="307" r:id="rId48"/>
    <p:sldId id="351" r:id="rId49"/>
    <p:sldId id="352" r:id="rId50"/>
    <p:sldId id="353" r:id="rId51"/>
    <p:sldId id="354" r:id="rId52"/>
    <p:sldId id="355" r:id="rId53"/>
    <p:sldId id="356" r:id="rId54"/>
    <p:sldId id="357" r:id="rId55"/>
    <p:sldId id="358" r:id="rId56"/>
    <p:sldId id="359" r:id="rId57"/>
    <p:sldId id="360" r:id="rId58"/>
    <p:sldId id="361" r:id="rId59"/>
    <p:sldId id="362" r:id="rId60"/>
    <p:sldId id="363" r:id="rId61"/>
    <p:sldId id="364" r:id="rId62"/>
    <p:sldId id="365" r:id="rId63"/>
    <p:sldId id="366" r:id="rId64"/>
    <p:sldId id="367" r:id="rId65"/>
    <p:sldId id="368" r:id="rId66"/>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367"/>
    <p:restoredTop sz="94655"/>
  </p:normalViewPr>
  <p:slideViewPr>
    <p:cSldViewPr snapToGrid="0">
      <p:cViewPr varScale="1">
        <p:scale>
          <a:sx n="99" d="100"/>
          <a:sy n="99" d="100"/>
        </p:scale>
        <p:origin x="848"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AA0196-FEE2-E24F-B3D9-A20BC6486FFB}" type="datetimeFigureOut">
              <a:rPr lang="it-IT" smtClean="0"/>
              <a:t>07/07/26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829596-19C1-6848-9E62-E1CFDA07B5E5}" type="slidenum">
              <a:rPr lang="it-IT" smtClean="0"/>
              <a:t>‹N›</a:t>
            </a:fld>
            <a:endParaRPr lang="it-IT"/>
          </a:p>
        </p:txBody>
      </p:sp>
    </p:spTree>
    <p:extLst>
      <p:ext uri="{BB962C8B-B14F-4D97-AF65-F5344CB8AC3E}">
        <p14:creationId xmlns:p14="http://schemas.microsoft.com/office/powerpoint/2010/main" val="25082966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2" name="Google Shape;30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5" name="Google Shape;36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0" name="Google Shape;38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6" name="Google Shape;38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5" name="Google Shape;395;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1" name="Google Shape;401;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3" name="Google Shape;413;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9" name="Google Shape;41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Google Shape;578;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9" name="Google Shape;579;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5" name="Google Shape;585;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1" name="Google Shape;591;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8" name="Google Shape;30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1" name="Google Shape;601;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2" name="Google Shape;30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8" name="Google Shape;30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4" name="Google Shape;31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0" name="Google Shape;32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6" name="Google Shape;32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2" name="Google Shape;332;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8" name="Google Shape;33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4" name="Google Shape;34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0" name="Google Shape;35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4" name="Google Shape;31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6" name="Google Shape;356;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2" name="Google Shape;32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1" name="Google Shape;33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7" name="Google Shape;33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3" name="Google Shape;34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3" name="Google Shape;353;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9" name="Google Shape;35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5950D6-56C7-A2CC-BA4F-B7A7817DF0B3}"/>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8C62FD9B-EE5A-8D6C-1E02-8D46C23ED0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68DA0C9-3ABA-50D0-B16B-79135AD60787}"/>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0BC03CF4-D5A9-136A-E813-CCDA5D1F42B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4D56477-ECB2-E44A-BBD4-D41BB1D71147}"/>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36743276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1FA259-F806-7668-7343-5403107BB6CA}"/>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F1DFF25-F0E2-D26D-2B20-F94FF6258B11}"/>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FABA6DB-5CB2-2D83-444C-3AE49B473CF3}"/>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DE038FAD-EBDB-D9BA-672A-8B79ABE9EF4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8EB89C8-F049-BFDE-9F0F-FFDD95D66869}"/>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3072409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50550139-BF6A-F43B-19B8-D7539FA42C57}"/>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1D4F21B-BC2A-F8A6-ECF3-11E6A68E373E}"/>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C96C021-7EF8-F102-0D62-D0CE375EBC08}"/>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FFA4B833-79A3-5DE2-EED9-DF1A4745141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64CE5DE-7603-2CBE-BF90-F87085D1DBBD}"/>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3510705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olo e contenuto">
  <p:cSld name="1_Titolo e contenuto">
    <p:spTree>
      <p:nvGrpSpPr>
        <p:cNvPr id="1" name="Shape 80"/>
        <p:cNvGrpSpPr/>
        <p:nvPr/>
      </p:nvGrpSpPr>
      <p:grpSpPr>
        <a:xfrm>
          <a:off x="0" y="0"/>
          <a:ext cx="0" cy="0"/>
          <a:chOff x="0" y="0"/>
          <a:chExt cx="0" cy="0"/>
        </a:xfrm>
      </p:grpSpPr>
      <p:sp>
        <p:nvSpPr>
          <p:cNvPr id="81" name="Google Shape;81;p45"/>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3A70"/>
              </a:buClr>
              <a:buSzPts val="26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45"/>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a:bodyPr>
          <a:lstStyle>
            <a:lvl1pPr marL="457200" lvl="0" indent="-431800" algn="l">
              <a:lnSpc>
                <a:spcPct val="110000"/>
              </a:lnSpc>
              <a:spcBef>
                <a:spcPts val="1800"/>
              </a:spcBef>
              <a:spcAft>
                <a:spcPts val="0"/>
              </a:spcAft>
              <a:buClr>
                <a:srgbClr val="595959"/>
              </a:buClr>
              <a:buSzPts val="3200"/>
              <a:buChar char="•"/>
              <a:defRPr sz="3200">
                <a:solidFill>
                  <a:srgbClr val="595959"/>
                </a:solidFill>
                <a:latin typeface="Arial"/>
                <a:ea typeface="Arial"/>
                <a:cs typeface="Arial"/>
                <a:sym typeface="Aria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 name="Google Shape;83;p45"/>
          <p:cNvSpPr txBox="1">
            <a:spLocks noGrp="1"/>
          </p:cNvSpPr>
          <p:nvPr>
            <p:ph type="dt" idx="10"/>
          </p:nvPr>
        </p:nvSpPr>
        <p:spPr>
          <a:xfrm>
            <a:off x="8445500" y="6224587"/>
            <a:ext cx="2286000" cy="365125"/>
          </a:xfrm>
          <a:prstGeom prst="rect">
            <a:avLst/>
          </a:prstGeom>
          <a:noFill/>
          <a:ln>
            <a:noFill/>
          </a:ln>
        </p:spPr>
        <p:txBody>
          <a:bodyPr spcFirstLastPara="1" wrap="square" lIns="72000" tIns="0" rIns="7200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45"/>
          <p:cNvSpPr txBox="1">
            <a:spLocks noGrp="1"/>
          </p:cNvSpPr>
          <p:nvPr>
            <p:ph type="ftr" idx="11"/>
          </p:nvPr>
        </p:nvSpPr>
        <p:spPr>
          <a:xfrm>
            <a:off x="2572692" y="6224587"/>
            <a:ext cx="5707708" cy="365125"/>
          </a:xfrm>
          <a:prstGeom prst="rect">
            <a:avLst/>
          </a:prstGeom>
          <a:noFill/>
          <a:ln>
            <a:noFill/>
          </a:ln>
        </p:spPr>
        <p:txBody>
          <a:bodyPr spcFirstLastPara="1" wrap="square" lIns="72000" tIns="0" rIns="72000" bIns="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45"/>
          <p:cNvSpPr txBox="1">
            <a:spLocks noGrp="1"/>
          </p:cNvSpPr>
          <p:nvPr>
            <p:ph type="sldNum" idx="12"/>
          </p:nvPr>
        </p:nvSpPr>
        <p:spPr>
          <a:xfrm>
            <a:off x="10896600" y="6224587"/>
            <a:ext cx="858838" cy="365125"/>
          </a:xfrm>
          <a:prstGeom prst="rect">
            <a:avLst/>
          </a:prstGeom>
          <a:noFill/>
          <a:ln>
            <a:noFill/>
          </a:ln>
        </p:spPr>
        <p:txBody>
          <a:bodyPr spcFirstLastPara="1" wrap="square" lIns="72000" tIns="0" rIns="7200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pic>
        <p:nvPicPr>
          <p:cNvPr id="86" name="Google Shape;86;p45"/>
          <p:cNvPicPr preferRelativeResize="0"/>
          <p:nvPr/>
        </p:nvPicPr>
        <p:blipFill rotWithShape="1">
          <a:blip r:embed="rId2">
            <a:alphaModFix/>
          </a:blip>
          <a:srcRect/>
          <a:stretch/>
        </p:blipFill>
        <p:spPr>
          <a:xfrm>
            <a:off x="515508" y="6250912"/>
            <a:ext cx="1714284" cy="288000"/>
          </a:xfrm>
          <a:prstGeom prst="rect">
            <a:avLst/>
          </a:prstGeom>
          <a:noFill/>
          <a:ln>
            <a:noFill/>
          </a:ln>
        </p:spPr>
      </p:pic>
    </p:spTree>
    <p:extLst>
      <p:ext uri="{BB962C8B-B14F-4D97-AF65-F5344CB8AC3E}">
        <p14:creationId xmlns:p14="http://schemas.microsoft.com/office/powerpoint/2010/main" val="2433336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9AA324-A95F-8CBD-A734-FE91AF1CDF6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52997B3-38C8-6BC9-4245-5271AE800768}"/>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054E39E-C709-FD92-7797-861968FB4509}"/>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0AA139CF-B78A-1E10-8F6F-A7DB30E7BA2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4DBCF18-E7EB-6000-24E0-9D1EABEFA43F}"/>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1471914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0B9DF1-0095-CB28-6CB2-998E3372B5FE}"/>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088A6D92-BE42-B472-39BC-D5F313D3817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81701B8E-0D6E-E308-C10F-50B8584E1C61}"/>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C8CA2F42-28A2-8E06-4FDB-88AB680F60E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F8A9F1A-FB7D-3D1F-C679-CB8304D84B1E}"/>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2873497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5986E0-E81F-5C12-C789-57BF65880CF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352B8A7-7631-C018-3071-6C12C965FE25}"/>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AB364E01-1AE9-0E01-F8AF-B9FD2BD49D97}"/>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195F7847-C509-667B-AC62-87780C11C717}"/>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6" name="Segnaposto piè di pagina 5">
            <a:extLst>
              <a:ext uri="{FF2B5EF4-FFF2-40B4-BE49-F238E27FC236}">
                <a16:creationId xmlns:a16="http://schemas.microsoft.com/office/drawing/2014/main" id="{FD8DE594-019A-5D35-13DF-28E08ED4E33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67FE778-AABB-C6E4-238D-2C8946DB3ADD}"/>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2416210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885527-7CD4-04EF-B9D9-E7D66A1AAD02}"/>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9958CB3-B484-91B6-6D30-0D6981121A6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7DD56450-5CC2-8BD7-0B2B-05C0CE7F395F}"/>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EDBC9E67-957C-379B-CF50-EE11074A56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A7BA1B4B-F128-5FE4-462A-1E05EC93D81C}"/>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0BA69BDA-F931-98AD-5A51-6B8608145388}"/>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8" name="Segnaposto piè di pagina 7">
            <a:extLst>
              <a:ext uri="{FF2B5EF4-FFF2-40B4-BE49-F238E27FC236}">
                <a16:creationId xmlns:a16="http://schemas.microsoft.com/office/drawing/2014/main" id="{BE42341C-BCFD-0A63-CFA9-5F5C0C14A2B8}"/>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C006EC5-AD80-A762-FCBB-694BF8AA5876}"/>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4291135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1A576A-AE27-B056-4050-021BA60C6D70}"/>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34DB659A-CC04-7A3E-CE35-079BB49C9792}"/>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4" name="Segnaposto piè di pagina 3">
            <a:extLst>
              <a:ext uri="{FF2B5EF4-FFF2-40B4-BE49-F238E27FC236}">
                <a16:creationId xmlns:a16="http://schemas.microsoft.com/office/drawing/2014/main" id="{8441FC3A-0783-634A-C200-E65C0B790B84}"/>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283F0589-698F-9E3E-803A-CD0D14CB4141}"/>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54481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69EAF40-0146-2834-CFAB-8DC2F1ED172C}"/>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3" name="Segnaposto piè di pagina 2">
            <a:extLst>
              <a:ext uri="{FF2B5EF4-FFF2-40B4-BE49-F238E27FC236}">
                <a16:creationId xmlns:a16="http://schemas.microsoft.com/office/drawing/2014/main" id="{FF786243-5D34-D544-8710-796193D5EEF8}"/>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3A2BAE84-961A-FD3C-C6EE-D19AEDB68ACB}"/>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886928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3256B2-ACD0-AC35-E301-4BE48062D2B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BF62F23-8A95-BE07-716F-7F4184C7F4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23F28487-D342-BF30-5DDE-D269CE1D1B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491AE65-C0C7-CE63-1651-EA29D74FD519}"/>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6" name="Segnaposto piè di pagina 5">
            <a:extLst>
              <a:ext uri="{FF2B5EF4-FFF2-40B4-BE49-F238E27FC236}">
                <a16:creationId xmlns:a16="http://schemas.microsoft.com/office/drawing/2014/main" id="{18DF7167-7F08-C48B-3495-76C76354346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3EDD65A-BA54-1F63-BD20-7A432C090D59}"/>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4154060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5193DE-5286-B392-6426-B15DE45E05CC}"/>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40B4B74D-5E9D-EE4C-4C7A-8634B5E89B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43AFEC88-1FB5-FE12-2361-B74D362031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28E1533-5C5C-BB3E-498C-A65655251765}"/>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6" name="Segnaposto piè di pagina 5">
            <a:extLst>
              <a:ext uri="{FF2B5EF4-FFF2-40B4-BE49-F238E27FC236}">
                <a16:creationId xmlns:a16="http://schemas.microsoft.com/office/drawing/2014/main" id="{DC7F4A25-0E69-4C76-999E-EA7E2996411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DC93194-7EC4-4EDA-C904-42A85AF5F695}"/>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2291422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508F8DDF-511A-5058-8E8C-9ED1D0576E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0B630F6-7BD4-61CB-0B8E-84C0F86C7C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DE9CC77-C35C-0945-C07D-6C214EEF5C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736259A4-7620-C773-5430-478A7FCACB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B34CD0EB-6118-4027-5438-5585E98141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90FC41C-4AF3-E444-8488-E788A42BBE8E}" type="slidenum">
              <a:rPr lang="it-IT" smtClean="0"/>
              <a:t>‹N›</a:t>
            </a:fld>
            <a:endParaRPr lang="it-IT"/>
          </a:p>
        </p:txBody>
      </p:sp>
    </p:spTree>
    <p:extLst>
      <p:ext uri="{BB962C8B-B14F-4D97-AF65-F5344CB8AC3E}">
        <p14:creationId xmlns:p14="http://schemas.microsoft.com/office/powerpoint/2010/main" val="31274257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16.jpg"/></Relationships>
</file>

<file path=ppt/slides/_rels/slide39.xml.rels><?xml version="1.0" encoding="UTF-8" standalone="yes"?>
<Relationships xmlns="http://schemas.openxmlformats.org/package/2006/relationships"><Relationship Id="rId3" Type="http://schemas.openxmlformats.org/officeDocument/2006/relationships/hyperlink" Target="http://curia.europa.eu/jcms/jcms/Jo2_7024/it/" TargetMode="External"/><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hyperlink" Target="http://curia.europa.eu/jcms/jcms/Jo2_7033/it/"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ctrTitle"/>
          </p:nvPr>
        </p:nvSpPr>
        <p:spPr>
          <a:xfrm>
            <a:off x="1524000" y="279400"/>
            <a:ext cx="9144000" cy="1662135"/>
          </a:xfrm>
        </p:spPr>
        <p:txBody>
          <a:bodyPr>
            <a:noAutofit/>
          </a:bodyPr>
          <a:lstStyle/>
          <a:p>
            <a:pPr algn="l"/>
            <a:r>
              <a:rPr lang="it-IT" sz="3600" b="1">
                <a:solidFill>
                  <a:srgbClr val="0070C0"/>
                </a:solidFill>
                <a:highlight>
                  <a:srgbClr val="FFFFFF"/>
                </a:highlight>
              </a:rPr>
              <a:t>Diritto </a:t>
            </a:r>
            <a:r>
              <a:rPr lang="it-IT" sz="3600" b="1" dirty="0">
                <a:solidFill>
                  <a:srgbClr val="0070C0"/>
                </a:solidFill>
                <a:highlight>
                  <a:srgbClr val="FFFFFF"/>
                </a:highlight>
              </a:rPr>
              <a:t>del Lavoro europeo</a:t>
            </a:r>
            <a:br>
              <a:rPr lang="it-IT" sz="4000" b="1" dirty="0">
                <a:solidFill>
                  <a:srgbClr val="00B0F0"/>
                </a:solidFill>
              </a:rPr>
            </a:br>
            <a:r>
              <a:rPr lang="it-IT" sz="4000" b="1" dirty="0">
                <a:solidFill>
                  <a:srgbClr val="00B0F0"/>
                </a:solidFill>
              </a:rPr>
              <a:t>Prof.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type="subTitle" idx="1"/>
          </p:nvPr>
        </p:nvSpPr>
        <p:spPr>
          <a:xfrm>
            <a:off x="1524000" y="2855934"/>
            <a:ext cx="9144000" cy="2401866"/>
          </a:xfrm>
        </p:spPr>
        <p:txBody>
          <a:bodyPr>
            <a:normAutofit/>
          </a:bodyPr>
          <a:lstStyle/>
          <a:p>
            <a:endParaRPr lang="it-IT" sz="3600" b="1" dirty="0">
              <a:solidFill>
                <a:srgbClr val="00B050"/>
              </a:solidFill>
            </a:endParaRPr>
          </a:p>
          <a:p>
            <a:r>
              <a:rPr lang="it-IT" sz="3600" b="1" dirty="0">
                <a:solidFill>
                  <a:srgbClr val="0070C0"/>
                </a:solidFill>
              </a:rPr>
              <a:t>Settimana 2</a:t>
            </a:r>
          </a:p>
          <a:p>
            <a:r>
              <a:rPr lang="it-IT" b="1" i="1" dirty="0">
                <a:solidFill>
                  <a:srgbClr val="00B0F0"/>
                </a:solidFill>
                <a:effectLst/>
                <a:ea typeface="Arial" panose="020B0604020202020204" pitchFamily="34" charset="0"/>
              </a:rPr>
              <a:t>Il quadro istituzionale e le procedure decisionali</a:t>
            </a:r>
            <a:endParaRPr lang="it-IT" sz="4400" b="1" dirty="0">
              <a:solidFill>
                <a:srgbClr val="00B0F0"/>
              </a:solidFill>
            </a:endParaRPr>
          </a:p>
        </p:txBody>
      </p:sp>
      <p:pic>
        <p:nvPicPr>
          <p:cNvPr id="7" name="Immagine 6">
            <a:extLst>
              <a:ext uri="{FF2B5EF4-FFF2-40B4-BE49-F238E27FC236}">
                <a16:creationId xmlns:a16="http://schemas.microsoft.com/office/drawing/2014/main" id="{728E83C0-5B68-8240-2A2D-3BEC5CDAD1B3}"/>
              </a:ext>
            </a:extLst>
          </p:cNvPr>
          <p:cNvPicPr>
            <a:picLocks noChangeAspect="1"/>
          </p:cNvPicPr>
          <p:nvPr/>
        </p:nvPicPr>
        <p:blipFill>
          <a:blip r:embed="rId2"/>
          <a:stretch>
            <a:fillRect/>
          </a:stretch>
        </p:blipFill>
        <p:spPr>
          <a:xfrm>
            <a:off x="8887725" y="0"/>
            <a:ext cx="3304275" cy="1339306"/>
          </a:xfrm>
          <a:prstGeom prst="rect">
            <a:avLst/>
          </a:prstGeom>
        </p:spPr>
      </p:pic>
      <p:pic>
        <p:nvPicPr>
          <p:cNvPr id="8" name="Immagine 7">
            <a:extLst>
              <a:ext uri="{FF2B5EF4-FFF2-40B4-BE49-F238E27FC236}">
                <a16:creationId xmlns:a16="http://schemas.microsoft.com/office/drawing/2014/main" id="{2CDBFDDD-99C0-0B17-ECF6-CB10F08DD456}"/>
              </a:ext>
            </a:extLst>
          </p:cNvPr>
          <p:cNvPicPr>
            <a:picLocks noChangeAspect="1"/>
          </p:cNvPicPr>
          <p:nvPr/>
        </p:nvPicPr>
        <p:blipFill>
          <a:blip r:embed="rId3"/>
          <a:stretch>
            <a:fillRect/>
          </a:stretch>
        </p:blipFill>
        <p:spPr>
          <a:xfrm>
            <a:off x="2209800" y="4902200"/>
            <a:ext cx="7772400" cy="1539110"/>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A44525-E1A7-9F31-CA7E-094AFA071C7B}"/>
              </a:ext>
            </a:extLst>
          </p:cNvPr>
          <p:cNvSpPr>
            <a:spLocks noGrp="1"/>
          </p:cNvSpPr>
          <p:nvPr>
            <p:ph type="title"/>
          </p:nvPr>
        </p:nvSpPr>
        <p:spPr>
          <a:xfrm>
            <a:off x="838200" y="365126"/>
            <a:ext cx="10515600" cy="787270"/>
          </a:xfrm>
        </p:spPr>
        <p:txBody>
          <a:bodyPr>
            <a:normAutofit/>
          </a:bodyPr>
          <a:lstStyle/>
          <a:p>
            <a:r>
              <a:rPr lang="it-IT" b="1" dirty="0">
                <a:solidFill>
                  <a:srgbClr val="0070C0"/>
                </a:solidFill>
                <a:effectLst/>
                <a:ea typeface="Aptos Narrow" panose="020B0004020202020204" pitchFamily="34" charset="0"/>
                <a:cs typeface="Aptos Narrow" panose="020B0004020202020204" pitchFamily="34" charset="0"/>
              </a:rPr>
              <a:t>Consiglio Europeo</a:t>
            </a:r>
            <a:endParaRPr lang="it-IT" dirty="0">
              <a:solidFill>
                <a:srgbClr val="0070C0"/>
              </a:solidFill>
            </a:endParaRPr>
          </a:p>
        </p:txBody>
      </p:sp>
      <p:sp>
        <p:nvSpPr>
          <p:cNvPr id="3" name="Segnaposto contenuto 2">
            <a:extLst>
              <a:ext uri="{FF2B5EF4-FFF2-40B4-BE49-F238E27FC236}">
                <a16:creationId xmlns:a16="http://schemas.microsoft.com/office/drawing/2014/main" id="{488450F8-4E21-B43D-1CC2-017499C3CD4D}"/>
              </a:ext>
            </a:extLst>
          </p:cNvPr>
          <p:cNvSpPr>
            <a:spLocks noGrp="1"/>
          </p:cNvSpPr>
          <p:nvPr>
            <p:ph idx="1"/>
          </p:nvPr>
        </p:nvSpPr>
        <p:spPr>
          <a:xfrm>
            <a:off x="838201" y="1152397"/>
            <a:ext cx="4614759" cy="5024566"/>
          </a:xfrm>
        </p:spPr>
        <p:txBody>
          <a:bodyPr>
            <a:normAutofit/>
          </a:bodyPr>
          <a:lstStyle/>
          <a:p>
            <a:r>
              <a:rPr lang="it-IT" sz="1400" b="1" dirty="0"/>
              <a:t>Funzioni del Presidente del Consiglio Europeo (art. 15 TUE): </a:t>
            </a:r>
          </a:p>
          <a:p>
            <a:pPr marL="228600" lvl="1">
              <a:spcBef>
                <a:spcPts val="1800"/>
              </a:spcBef>
            </a:pPr>
            <a:r>
              <a:rPr lang="it-IT" sz="1400" dirty="0">
                <a:latin typeface="Luiss Sans" pitchFamily="2" charset="0"/>
                <a:cs typeface="Calibri" panose="020F0502020204030204" pitchFamily="34" charset="0"/>
              </a:rPr>
              <a:t>è eletto dal Consiglio europeo a maggioranza qualificata rafforzata (2 anni e mezzo rinnovabili una sola volta)</a:t>
            </a:r>
          </a:p>
          <a:p>
            <a:pPr marL="228600" lvl="1">
              <a:spcBef>
                <a:spcPts val="1800"/>
              </a:spcBef>
            </a:pPr>
            <a:r>
              <a:rPr lang="it-IT" sz="1400" dirty="0">
                <a:latin typeface="Luiss Sans" pitchFamily="2" charset="0"/>
                <a:cs typeface="Calibri" panose="020F0502020204030204" pitchFamily="34" charset="0"/>
              </a:rPr>
              <a:t>presiedere le riunioni e animare i lavori del Consiglio europeo</a:t>
            </a:r>
          </a:p>
          <a:p>
            <a:pPr marL="228600" lvl="1">
              <a:spcBef>
                <a:spcPts val="1800"/>
              </a:spcBef>
            </a:pPr>
            <a:r>
              <a:rPr lang="it-IT" sz="1400" dirty="0">
                <a:latin typeface="Luiss Sans" pitchFamily="2" charset="0"/>
                <a:cs typeface="Calibri" panose="020F0502020204030204" pitchFamily="34" charset="0"/>
              </a:rPr>
              <a:t>assicurare la preparazione delle riunioni e la continuità dei lavori del Consiglio europeo, in cooperazione con il presidente della Commissione e in base ai lavori della formazione «Affari generali» del Consiglio</a:t>
            </a:r>
          </a:p>
          <a:p>
            <a:pPr marL="228600" lvl="1">
              <a:spcBef>
                <a:spcPts val="1800"/>
              </a:spcBef>
            </a:pPr>
            <a:r>
              <a:rPr lang="it-IT" sz="1400" dirty="0">
                <a:latin typeface="Luiss Sans" pitchFamily="2" charset="0"/>
                <a:cs typeface="Calibri" panose="020F0502020204030204" pitchFamily="34" charset="0"/>
              </a:rPr>
              <a:t>adoperarsi per facilitare la coesione e il consenso in seno al Consiglio europeo</a:t>
            </a:r>
          </a:p>
          <a:p>
            <a:pPr marL="228600" lvl="1">
              <a:spcBef>
                <a:spcPts val="1800"/>
              </a:spcBef>
            </a:pPr>
            <a:r>
              <a:rPr lang="it-IT" sz="1400" dirty="0">
                <a:latin typeface="Luiss Sans" pitchFamily="2" charset="0"/>
                <a:cs typeface="Calibri" panose="020F0502020204030204" pitchFamily="34" charset="0"/>
              </a:rPr>
              <a:t>presentare al Parlamento europeo una relazione dopo ciascuna delle riunioni del Consiglio europeo</a:t>
            </a:r>
          </a:p>
          <a:p>
            <a:pPr marL="228600" lvl="1">
              <a:spcBef>
                <a:spcPts val="1800"/>
              </a:spcBef>
            </a:pPr>
            <a:r>
              <a:rPr lang="it-IT" sz="1400" b="1" dirty="0">
                <a:solidFill>
                  <a:srgbClr val="00B0F0"/>
                </a:solidFill>
                <a:latin typeface="Luiss Sans" pitchFamily="2" charset="0"/>
                <a:cs typeface="Calibri" panose="020F0502020204030204" pitchFamily="34" charset="0"/>
              </a:rPr>
              <a:t>Attuale presidente: Antonio Costa</a:t>
            </a:r>
          </a:p>
          <a:p>
            <a:endParaRPr lang="it-IT" sz="1400" dirty="0"/>
          </a:p>
        </p:txBody>
      </p:sp>
      <p:pic>
        <p:nvPicPr>
          <p:cNvPr id="1026" name="Picture 2" descr="Il ruolo del presidente - Consilium">
            <a:extLst>
              <a:ext uri="{FF2B5EF4-FFF2-40B4-BE49-F238E27FC236}">
                <a16:creationId xmlns:a16="http://schemas.microsoft.com/office/drawing/2014/main" id="{AB448C42-F5D4-9C63-B963-7D07B774C2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3580" r="5829"/>
          <a:stretch/>
        </p:blipFill>
        <p:spPr bwMode="auto">
          <a:xfrm>
            <a:off x="6101338" y="2015168"/>
            <a:ext cx="5283866" cy="4210442"/>
          </a:xfrm>
          <a:custGeom>
            <a:avLst/>
            <a:gdLst/>
            <a:ahLst/>
            <a:cxnLst/>
            <a:rect l="l" t="t" r="r" b="b"/>
            <a:pathLst>
              <a:path w="5283866" h="4210442">
                <a:moveTo>
                  <a:pt x="839883" y="18"/>
                </a:moveTo>
                <a:cubicBezTo>
                  <a:pt x="851945" y="328"/>
                  <a:pt x="864423" y="4671"/>
                  <a:pt x="875727" y="6050"/>
                </a:cubicBezTo>
                <a:cubicBezTo>
                  <a:pt x="1125267" y="36932"/>
                  <a:pt x="1374804" y="70296"/>
                  <a:pt x="1624617" y="99799"/>
                </a:cubicBezTo>
                <a:cubicBezTo>
                  <a:pt x="1858164" y="127373"/>
                  <a:pt x="2093363" y="133714"/>
                  <a:pt x="2328012" y="148051"/>
                </a:cubicBezTo>
                <a:cubicBezTo>
                  <a:pt x="2612016" y="165424"/>
                  <a:pt x="2895470" y="189965"/>
                  <a:pt x="3177820" y="228566"/>
                </a:cubicBezTo>
                <a:cubicBezTo>
                  <a:pt x="3373866" y="255590"/>
                  <a:pt x="3571843" y="274338"/>
                  <a:pt x="3770646" y="252831"/>
                </a:cubicBezTo>
                <a:cubicBezTo>
                  <a:pt x="3780572" y="251727"/>
                  <a:pt x="3791878" y="248144"/>
                  <a:pt x="3800149" y="251727"/>
                </a:cubicBezTo>
                <a:cubicBezTo>
                  <a:pt x="3896658" y="291986"/>
                  <a:pt x="4001986" y="263033"/>
                  <a:pt x="4102076" y="288400"/>
                </a:cubicBezTo>
                <a:cubicBezTo>
                  <a:pt x="4076434" y="386286"/>
                  <a:pt x="3966416" y="378289"/>
                  <a:pt x="3904377" y="446120"/>
                </a:cubicBezTo>
                <a:cubicBezTo>
                  <a:pt x="4005570" y="473141"/>
                  <a:pt x="4096562" y="500439"/>
                  <a:pt x="4188933" y="520843"/>
                </a:cubicBezTo>
                <a:cubicBezTo>
                  <a:pt x="4286818" y="542350"/>
                  <a:pt x="4369813" y="600531"/>
                  <a:pt x="4465492" y="626449"/>
                </a:cubicBezTo>
                <a:cubicBezTo>
                  <a:pt x="4485897" y="631964"/>
                  <a:pt x="4510437" y="651264"/>
                  <a:pt x="4517606" y="670015"/>
                </a:cubicBezTo>
                <a:cubicBezTo>
                  <a:pt x="4540768" y="730677"/>
                  <a:pt x="5003171" y="900804"/>
                  <a:pt x="4948576" y="954847"/>
                </a:cubicBezTo>
                <a:cubicBezTo>
                  <a:pt x="4925966" y="977182"/>
                  <a:pt x="4896738" y="993174"/>
                  <a:pt x="4866132" y="1015233"/>
                </a:cubicBezTo>
                <a:cubicBezTo>
                  <a:pt x="4912180" y="1056869"/>
                  <a:pt x="4964017" y="1075067"/>
                  <a:pt x="5019164" y="1087474"/>
                </a:cubicBezTo>
                <a:cubicBezTo>
                  <a:pt x="5035708" y="1091335"/>
                  <a:pt x="5051977" y="1099055"/>
                  <a:pt x="5053630" y="1117806"/>
                </a:cubicBezTo>
                <a:cubicBezTo>
                  <a:pt x="5055284" y="1137382"/>
                  <a:pt x="5038464" y="1145101"/>
                  <a:pt x="5024404" y="1154202"/>
                </a:cubicBezTo>
                <a:cubicBezTo>
                  <a:pt x="5004826" y="1166885"/>
                  <a:pt x="4985800" y="1177916"/>
                  <a:pt x="4960984" y="1179569"/>
                </a:cubicBezTo>
                <a:cubicBezTo>
                  <a:pt x="4920176" y="1182051"/>
                  <a:pt x="4900600" y="1217344"/>
                  <a:pt x="4876887" y="1243814"/>
                </a:cubicBezTo>
                <a:cubicBezTo>
                  <a:pt x="4863652" y="1258705"/>
                  <a:pt x="4857034" y="1288759"/>
                  <a:pt x="4880195" y="1293998"/>
                </a:cubicBezTo>
                <a:cubicBezTo>
                  <a:pt x="4935892" y="1306682"/>
                  <a:pt x="4931480" y="1343355"/>
                  <a:pt x="4930104" y="1384991"/>
                </a:cubicBezTo>
                <a:cubicBezTo>
                  <a:pt x="4928173" y="1436553"/>
                  <a:pt x="4895360" y="1460265"/>
                  <a:pt x="4855103" y="1480119"/>
                </a:cubicBezTo>
                <a:cubicBezTo>
                  <a:pt x="4841316" y="1487011"/>
                  <a:pt x="4821740" y="1486735"/>
                  <a:pt x="4816500" y="1508242"/>
                </a:cubicBezTo>
                <a:cubicBezTo>
                  <a:pt x="4839110" y="1528648"/>
                  <a:pt x="4866684" y="1512103"/>
                  <a:pt x="4890949" y="1517893"/>
                </a:cubicBezTo>
                <a:cubicBezTo>
                  <a:pt x="4911077" y="1522581"/>
                  <a:pt x="4944441" y="1520100"/>
                  <a:pt x="4916868" y="1557599"/>
                </a:cubicBezTo>
                <a:cubicBezTo>
                  <a:pt x="4908870" y="1568352"/>
                  <a:pt x="4918245" y="1576625"/>
                  <a:pt x="4928448" y="1577453"/>
                </a:cubicBezTo>
                <a:cubicBezTo>
                  <a:pt x="5010066" y="1586000"/>
                  <a:pt x="4972566" y="1661827"/>
                  <a:pt x="4998760" y="1701809"/>
                </a:cubicBezTo>
                <a:cubicBezTo>
                  <a:pt x="5005928" y="1712836"/>
                  <a:pt x="4998208" y="1731862"/>
                  <a:pt x="4986903" y="1736550"/>
                </a:cubicBezTo>
                <a:cubicBezTo>
                  <a:pt x="4914660" y="1767432"/>
                  <a:pt x="4904735" y="1841053"/>
                  <a:pt x="4869716" y="1904472"/>
                </a:cubicBezTo>
                <a:cubicBezTo>
                  <a:pt x="4907768" y="1929562"/>
                  <a:pt x="4953264" y="1935077"/>
                  <a:pt x="4994348" y="1951346"/>
                </a:cubicBezTo>
                <a:cubicBezTo>
                  <a:pt x="5037087" y="1968441"/>
                  <a:pt x="5037087" y="1981125"/>
                  <a:pt x="5001792" y="2030756"/>
                </a:cubicBezTo>
                <a:cubicBezTo>
                  <a:pt x="5093611" y="2041511"/>
                  <a:pt x="5093611" y="2041511"/>
                  <a:pt x="5065212" y="2119543"/>
                </a:cubicBezTo>
                <a:cubicBezTo>
                  <a:pt x="5142142" y="2126712"/>
                  <a:pt x="5192876" y="2163660"/>
                  <a:pt x="5204732" y="2244450"/>
                </a:cubicBezTo>
                <a:cubicBezTo>
                  <a:pt x="5210523" y="2283604"/>
                  <a:pt x="5245265" y="2302077"/>
                  <a:pt x="5283866" y="2328272"/>
                </a:cubicBezTo>
                <a:cubicBezTo>
                  <a:pt x="5235890" y="2353641"/>
                  <a:pt x="5203354" y="2406580"/>
                  <a:pt x="5147380" y="2350606"/>
                </a:cubicBezTo>
                <a:cubicBezTo>
                  <a:pt x="5126976" y="2330203"/>
                  <a:pt x="5128904" y="2356121"/>
                  <a:pt x="5126148" y="2363566"/>
                </a:cubicBezTo>
                <a:cubicBezTo>
                  <a:pt x="5119532" y="2381764"/>
                  <a:pt x="5133316" y="2393897"/>
                  <a:pt x="5142417" y="2407682"/>
                </a:cubicBezTo>
                <a:cubicBezTo>
                  <a:pt x="5151240" y="2421470"/>
                  <a:pt x="5161718" y="2436083"/>
                  <a:pt x="5164200" y="2451526"/>
                </a:cubicBezTo>
                <a:cubicBezTo>
                  <a:pt x="5165852" y="2462279"/>
                  <a:pt x="5157858" y="2477994"/>
                  <a:pt x="5149034" y="2485992"/>
                </a:cubicBezTo>
                <a:cubicBezTo>
                  <a:pt x="5102710" y="2528178"/>
                  <a:pt x="5130284" y="2623031"/>
                  <a:pt x="5042601" y="2635164"/>
                </a:cubicBezTo>
                <a:cubicBezTo>
                  <a:pt x="5003171" y="2640677"/>
                  <a:pt x="4984146" y="2675420"/>
                  <a:pt x="4955194" y="2694445"/>
                </a:cubicBezTo>
                <a:cubicBezTo>
                  <a:pt x="4854552" y="2760897"/>
                  <a:pt x="4787272" y="2846375"/>
                  <a:pt x="4756116" y="2963836"/>
                </a:cubicBezTo>
                <a:cubicBezTo>
                  <a:pt x="4747568" y="2996372"/>
                  <a:pt x="4714754" y="3022569"/>
                  <a:pt x="4693523" y="3051244"/>
                </a:cubicBezTo>
                <a:cubicBezTo>
                  <a:pt x="4703726" y="3072199"/>
                  <a:pt x="4759424" y="3026979"/>
                  <a:pt x="4739848" y="3082125"/>
                </a:cubicBezTo>
                <a:cubicBezTo>
                  <a:pt x="4724958" y="3123486"/>
                  <a:pt x="4686906" y="3149129"/>
                  <a:pt x="4651060" y="3173670"/>
                </a:cubicBezTo>
                <a:cubicBezTo>
                  <a:pt x="4610252" y="3201518"/>
                  <a:pt x="4565032" y="3223852"/>
                  <a:pt x="4546556" y="3275413"/>
                </a:cubicBezTo>
                <a:cubicBezTo>
                  <a:pt x="4542697" y="3286444"/>
                  <a:pt x="4530288" y="3298024"/>
                  <a:pt x="4519261" y="3302437"/>
                </a:cubicBezTo>
                <a:cubicBezTo>
                  <a:pt x="3944081" y="4209875"/>
                  <a:pt x="2528194" y="4215939"/>
                  <a:pt x="2364961" y="4209597"/>
                </a:cubicBezTo>
                <a:cubicBezTo>
                  <a:pt x="2167260" y="4201602"/>
                  <a:pt x="1980313" y="4145627"/>
                  <a:pt x="1796951" y="4075867"/>
                </a:cubicBezTo>
                <a:cubicBezTo>
                  <a:pt x="1719469" y="4046365"/>
                  <a:pt x="1647505" y="4004453"/>
                  <a:pt x="1572227" y="3971917"/>
                </a:cubicBezTo>
                <a:cubicBezTo>
                  <a:pt x="1468277" y="3926971"/>
                  <a:pt x="1388040" y="3841219"/>
                  <a:pt x="1284364" y="3805097"/>
                </a:cubicBezTo>
                <a:cubicBezTo>
                  <a:pt x="1177655" y="3767873"/>
                  <a:pt x="1086388" y="3699767"/>
                  <a:pt x="976645" y="3670815"/>
                </a:cubicBezTo>
                <a:cubicBezTo>
                  <a:pt x="918742" y="3655375"/>
                  <a:pt x="862768" y="3627527"/>
                  <a:pt x="871866" y="3547839"/>
                </a:cubicBezTo>
                <a:cubicBezTo>
                  <a:pt x="874349" y="3525228"/>
                  <a:pt x="859184" y="3506755"/>
                  <a:pt x="835195" y="3513373"/>
                </a:cubicBezTo>
                <a:cubicBezTo>
                  <a:pt x="789424" y="3525780"/>
                  <a:pt x="768744" y="3492967"/>
                  <a:pt x="743375" y="3468427"/>
                </a:cubicBezTo>
                <a:cubicBezTo>
                  <a:pt x="698156" y="3424863"/>
                  <a:pt x="655142" y="3378540"/>
                  <a:pt x="583175" y="3371370"/>
                </a:cubicBezTo>
                <a:cubicBezTo>
                  <a:pt x="596961" y="3337178"/>
                  <a:pt x="620399" y="3342142"/>
                  <a:pt x="641906" y="3349311"/>
                </a:cubicBezTo>
                <a:cubicBezTo>
                  <a:pt x="698432" y="3368062"/>
                  <a:pt x="754405" y="3389293"/>
                  <a:pt x="810930" y="3408042"/>
                </a:cubicBezTo>
                <a:cubicBezTo>
                  <a:pt x="847878" y="3420175"/>
                  <a:pt x="884551" y="3437271"/>
                  <a:pt x="933908" y="3423758"/>
                </a:cubicBezTo>
                <a:cubicBezTo>
                  <a:pt x="891445" y="3354826"/>
                  <a:pt x="819202" y="3342418"/>
                  <a:pt x="760747" y="3321187"/>
                </a:cubicBezTo>
                <a:cubicBezTo>
                  <a:pt x="687678" y="3294441"/>
                  <a:pt x="644664" y="3243980"/>
                  <a:pt x="593101" y="3187731"/>
                </a:cubicBezTo>
                <a:cubicBezTo>
                  <a:pt x="646869" y="3174220"/>
                  <a:pt x="680233" y="3215581"/>
                  <a:pt x="722419" y="3213374"/>
                </a:cubicBezTo>
                <a:cubicBezTo>
                  <a:pt x="724627" y="3206207"/>
                  <a:pt x="728486" y="3195729"/>
                  <a:pt x="727934" y="3195451"/>
                </a:cubicBezTo>
                <a:cubicBezTo>
                  <a:pt x="659002" y="3164570"/>
                  <a:pt x="626741" y="3106666"/>
                  <a:pt x="615987" y="3036630"/>
                </a:cubicBezTo>
                <a:cubicBezTo>
                  <a:pt x="610473" y="3000510"/>
                  <a:pt x="585381" y="2989205"/>
                  <a:pt x="560564" y="2972660"/>
                </a:cubicBezTo>
                <a:cubicBezTo>
                  <a:pt x="473984" y="2913930"/>
                  <a:pt x="382441" y="2860713"/>
                  <a:pt x="311302" y="2779924"/>
                </a:cubicBezTo>
                <a:cubicBezTo>
                  <a:pt x="393471" y="2790677"/>
                  <a:pt x="459371" y="2843341"/>
                  <a:pt x="547882" y="2865952"/>
                </a:cubicBezTo>
                <a:cubicBezTo>
                  <a:pt x="477570" y="2777166"/>
                  <a:pt x="386577" y="2732222"/>
                  <a:pt x="303582" y="2678453"/>
                </a:cubicBezTo>
                <a:cubicBezTo>
                  <a:pt x="265806" y="2653913"/>
                  <a:pt x="230790" y="2622479"/>
                  <a:pt x="185016" y="2609244"/>
                </a:cubicBezTo>
                <a:cubicBezTo>
                  <a:pt x="168748" y="2604556"/>
                  <a:pt x="142002" y="2594630"/>
                  <a:pt x="154963" y="2568435"/>
                </a:cubicBezTo>
                <a:cubicBezTo>
                  <a:pt x="165990" y="2546654"/>
                  <a:pt x="187773" y="2553269"/>
                  <a:pt x="207627" y="2559612"/>
                </a:cubicBezTo>
                <a:cubicBezTo>
                  <a:pt x="255328" y="2575330"/>
                  <a:pt x="304685" y="2575604"/>
                  <a:pt x="369207" y="2575330"/>
                </a:cubicBezTo>
                <a:cubicBezTo>
                  <a:pt x="315163" y="2503363"/>
                  <a:pt x="216174" y="2524871"/>
                  <a:pt x="169852" y="2449319"/>
                </a:cubicBezTo>
                <a:cubicBezTo>
                  <a:pt x="227755" y="2436083"/>
                  <a:pt x="272424" y="2463381"/>
                  <a:pt x="319299" y="2468619"/>
                </a:cubicBezTo>
                <a:cubicBezTo>
                  <a:pt x="361761" y="2473307"/>
                  <a:pt x="372239" y="2460624"/>
                  <a:pt x="362313" y="2418988"/>
                </a:cubicBezTo>
                <a:cubicBezTo>
                  <a:pt x="346873" y="2354190"/>
                  <a:pt x="370034" y="2321102"/>
                  <a:pt x="431798" y="2338750"/>
                </a:cubicBezTo>
                <a:cubicBezTo>
                  <a:pt x="489149" y="2355293"/>
                  <a:pt x="495215" y="2331030"/>
                  <a:pt x="479775" y="2294082"/>
                </a:cubicBezTo>
                <a:cubicBezTo>
                  <a:pt x="457716" y="2240315"/>
                  <a:pt x="482807" y="2198678"/>
                  <a:pt x="499903" y="2153458"/>
                </a:cubicBezTo>
                <a:cubicBezTo>
                  <a:pt x="526099" y="2084525"/>
                  <a:pt x="515069" y="2050885"/>
                  <a:pt x="458544" y="1999599"/>
                </a:cubicBezTo>
                <a:cubicBezTo>
                  <a:pt x="426835" y="1970921"/>
                  <a:pt x="392645" y="1946658"/>
                  <a:pt x="346596" y="1921843"/>
                </a:cubicBezTo>
                <a:cubicBezTo>
                  <a:pt x="452753" y="1908331"/>
                  <a:pt x="341358" y="1862836"/>
                  <a:pt x="378857" y="1834435"/>
                </a:cubicBezTo>
                <a:cubicBezTo>
                  <a:pt x="453856" y="1822854"/>
                  <a:pt x="515069" y="1913294"/>
                  <a:pt x="617091" y="1887376"/>
                </a:cubicBezTo>
                <a:cubicBezTo>
                  <a:pt x="491080" y="1809066"/>
                  <a:pt x="351835" y="1783423"/>
                  <a:pt x="260568" y="1679198"/>
                </a:cubicBezTo>
                <a:cubicBezTo>
                  <a:pt x="281523" y="1655484"/>
                  <a:pt x="302479" y="1677543"/>
                  <a:pt x="320402" y="1668720"/>
                </a:cubicBezTo>
                <a:cubicBezTo>
                  <a:pt x="319850" y="1663205"/>
                  <a:pt x="321230" y="1654932"/>
                  <a:pt x="317920" y="1652452"/>
                </a:cubicBezTo>
                <a:cubicBezTo>
                  <a:pt x="249815" y="1595650"/>
                  <a:pt x="248711" y="1594273"/>
                  <a:pt x="321779" y="1552359"/>
                </a:cubicBezTo>
                <a:cubicBezTo>
                  <a:pt x="347424" y="1537746"/>
                  <a:pt x="345218" y="1524786"/>
                  <a:pt x="331707" y="1506313"/>
                </a:cubicBezTo>
                <a:cubicBezTo>
                  <a:pt x="322055" y="1493353"/>
                  <a:pt x="310475" y="1481772"/>
                  <a:pt x="315990" y="1453371"/>
                </a:cubicBezTo>
                <a:cubicBezTo>
                  <a:pt x="355971" y="1489769"/>
                  <a:pt x="549259" y="1477912"/>
                  <a:pt x="583450" y="1474052"/>
                </a:cubicBezTo>
                <a:cubicBezTo>
                  <a:pt x="621777" y="1469917"/>
                  <a:pt x="659553" y="1452269"/>
                  <a:pt x="699809" y="1461919"/>
                </a:cubicBezTo>
                <a:cubicBezTo>
                  <a:pt x="732070" y="1469641"/>
                  <a:pt x="881516" y="1544364"/>
                  <a:pt x="902750" y="1458612"/>
                </a:cubicBezTo>
                <a:cubicBezTo>
                  <a:pt x="903853" y="1454475"/>
                  <a:pt x="964237" y="1464127"/>
                  <a:pt x="996774" y="1468814"/>
                </a:cubicBezTo>
                <a:cubicBezTo>
                  <a:pt x="1025451" y="1472674"/>
                  <a:pt x="1057712" y="1489769"/>
                  <a:pt x="1077012" y="1455578"/>
                </a:cubicBezTo>
                <a:cubicBezTo>
                  <a:pt x="1088317" y="1435450"/>
                  <a:pt x="1041719" y="1396571"/>
                  <a:pt x="1000083" y="1393262"/>
                </a:cubicBezTo>
                <a:cubicBezTo>
                  <a:pt x="963961" y="1390229"/>
                  <a:pt x="926186" y="1385817"/>
                  <a:pt x="891720" y="1394089"/>
                </a:cubicBezTo>
                <a:cubicBezTo>
                  <a:pt x="849258" y="1404017"/>
                  <a:pt x="826372" y="1388024"/>
                  <a:pt x="814515" y="1353557"/>
                </a:cubicBezTo>
                <a:cubicBezTo>
                  <a:pt x="801280" y="1315506"/>
                  <a:pt x="775911" y="1297858"/>
                  <a:pt x="740895" y="1280211"/>
                </a:cubicBezTo>
                <a:cubicBezTo>
                  <a:pt x="655967" y="1237474"/>
                  <a:pt x="574352" y="1188118"/>
                  <a:pt x="481154" y="1163301"/>
                </a:cubicBezTo>
                <a:cubicBezTo>
                  <a:pt x="462679" y="1158337"/>
                  <a:pt x="442276" y="1151719"/>
                  <a:pt x="433728" y="1118909"/>
                </a:cubicBezTo>
                <a:cubicBezTo>
                  <a:pt x="686023" y="1167987"/>
                  <a:pt x="915984" y="1295929"/>
                  <a:pt x="1176276" y="1288484"/>
                </a:cubicBezTo>
                <a:cubicBezTo>
                  <a:pt x="1105137" y="1247950"/>
                  <a:pt x="1022694" y="1245745"/>
                  <a:pt x="946867" y="1217344"/>
                </a:cubicBezTo>
                <a:cubicBezTo>
                  <a:pt x="1000635" y="1196113"/>
                  <a:pt x="1051094" y="1218172"/>
                  <a:pt x="1102104" y="1230304"/>
                </a:cubicBezTo>
                <a:cubicBezTo>
                  <a:pt x="1144843" y="1240230"/>
                  <a:pt x="1183446" y="1241885"/>
                  <a:pt x="1188133" y="1182603"/>
                </a:cubicBezTo>
                <a:cubicBezTo>
                  <a:pt x="1186478" y="1178742"/>
                  <a:pt x="1186754" y="1173780"/>
                  <a:pt x="1187030" y="1169092"/>
                </a:cubicBezTo>
                <a:cubicBezTo>
                  <a:pt x="1172690" y="1144552"/>
                  <a:pt x="1150358" y="1131868"/>
                  <a:pt x="1123887" y="1124698"/>
                </a:cubicBezTo>
                <a:cubicBezTo>
                  <a:pt x="1107894" y="1120286"/>
                  <a:pt x="1086663" y="1113668"/>
                  <a:pt x="1086938" y="1096023"/>
                </a:cubicBezTo>
                <a:cubicBezTo>
                  <a:pt x="1087765" y="1030674"/>
                  <a:pt x="1036756" y="1011647"/>
                  <a:pt x="985744" y="992622"/>
                </a:cubicBezTo>
                <a:cubicBezTo>
                  <a:pt x="1014145" y="960086"/>
                  <a:pt x="1036479" y="984074"/>
                  <a:pt x="1057987" y="981594"/>
                </a:cubicBezTo>
                <a:cubicBezTo>
                  <a:pt x="1072049" y="979939"/>
                  <a:pt x="1084733" y="976906"/>
                  <a:pt x="1084733" y="960086"/>
                </a:cubicBezTo>
                <a:cubicBezTo>
                  <a:pt x="1085008" y="946023"/>
                  <a:pt x="1078390" y="930030"/>
                  <a:pt x="1064605" y="929756"/>
                </a:cubicBezTo>
                <a:cubicBezTo>
                  <a:pt x="978300" y="927273"/>
                  <a:pt x="930599" y="836833"/>
                  <a:pt x="840985" y="836558"/>
                </a:cubicBezTo>
                <a:cubicBezTo>
                  <a:pt x="787493" y="836558"/>
                  <a:pt x="868834" y="785547"/>
                  <a:pt x="823615" y="764315"/>
                </a:cubicBezTo>
                <a:cubicBezTo>
                  <a:pt x="813687" y="759628"/>
                  <a:pt x="849533" y="752460"/>
                  <a:pt x="865526" y="753562"/>
                </a:cubicBezTo>
                <a:cubicBezTo>
                  <a:pt x="881242" y="754665"/>
                  <a:pt x="895304" y="768175"/>
                  <a:pt x="914331" y="758525"/>
                </a:cubicBezTo>
                <a:cubicBezTo>
                  <a:pt x="924808" y="724059"/>
                  <a:pt x="897787" y="711375"/>
                  <a:pt x="875452" y="701724"/>
                </a:cubicBezTo>
                <a:cubicBezTo>
                  <a:pt x="823889" y="679390"/>
                  <a:pt x="773706" y="652369"/>
                  <a:pt x="717181" y="644371"/>
                </a:cubicBezTo>
                <a:cubicBezTo>
                  <a:pt x="697053" y="641614"/>
                  <a:pt x="746133" y="604666"/>
                  <a:pt x="755783" y="591707"/>
                </a:cubicBezTo>
                <a:cubicBezTo>
                  <a:pt x="528304" y="455496"/>
                  <a:pt x="254778" y="462388"/>
                  <a:pt x="0" y="352370"/>
                </a:cubicBezTo>
                <a:cubicBezTo>
                  <a:pt x="56250" y="330864"/>
                  <a:pt x="97610" y="346580"/>
                  <a:pt x="135937" y="349889"/>
                </a:cubicBezTo>
                <a:cubicBezTo>
                  <a:pt x="231615" y="358160"/>
                  <a:pt x="326193" y="375256"/>
                  <a:pt x="421595" y="385458"/>
                </a:cubicBezTo>
                <a:cubicBezTo>
                  <a:pt x="468469" y="390421"/>
                  <a:pt x="512035" y="409172"/>
                  <a:pt x="564424" y="379393"/>
                </a:cubicBezTo>
                <a:cubicBezTo>
                  <a:pt x="599443" y="359540"/>
                  <a:pt x="655418" y="381046"/>
                  <a:pt x="698432" y="398694"/>
                </a:cubicBezTo>
                <a:cubicBezTo>
                  <a:pt x="734000" y="413307"/>
                  <a:pt x="767916" y="417167"/>
                  <a:pt x="815067" y="398694"/>
                </a:cubicBezTo>
                <a:cubicBezTo>
                  <a:pt x="772328" y="387389"/>
                  <a:pt x="739515" y="377463"/>
                  <a:pt x="705876" y="370568"/>
                </a:cubicBezTo>
                <a:cubicBezTo>
                  <a:pt x="679130" y="365055"/>
                  <a:pt x="742825" y="342719"/>
                  <a:pt x="775360" y="345477"/>
                </a:cubicBezTo>
                <a:cubicBezTo>
                  <a:pt x="820857" y="349337"/>
                  <a:pt x="795214" y="335000"/>
                  <a:pt x="787493" y="315146"/>
                </a:cubicBezTo>
                <a:cubicBezTo>
                  <a:pt x="779221" y="293915"/>
                  <a:pt x="803761" y="287298"/>
                  <a:pt x="819202" y="291709"/>
                </a:cubicBezTo>
                <a:cubicBezTo>
                  <a:pt x="878484" y="309081"/>
                  <a:pt x="937491" y="278474"/>
                  <a:pt x="998705" y="303291"/>
                </a:cubicBezTo>
                <a:cubicBezTo>
                  <a:pt x="983263" y="242077"/>
                  <a:pt x="949899" y="215331"/>
                  <a:pt x="880139" y="206783"/>
                </a:cubicBezTo>
                <a:cubicBezTo>
                  <a:pt x="853944" y="203475"/>
                  <a:pt x="826647" y="208438"/>
                  <a:pt x="804037" y="190790"/>
                </a:cubicBezTo>
                <a:cubicBezTo>
                  <a:pt x="791076" y="180590"/>
                  <a:pt x="776463" y="168457"/>
                  <a:pt x="786666" y="149707"/>
                </a:cubicBezTo>
                <a:cubicBezTo>
                  <a:pt x="793834" y="136471"/>
                  <a:pt x="809276" y="136471"/>
                  <a:pt x="821960" y="140884"/>
                </a:cubicBezTo>
                <a:cubicBezTo>
                  <a:pt x="878761" y="160461"/>
                  <a:pt x="938043" y="167630"/>
                  <a:pt x="997325" y="174800"/>
                </a:cubicBezTo>
                <a:cubicBezTo>
                  <a:pt x="1006426" y="175902"/>
                  <a:pt x="1016626" y="179487"/>
                  <a:pt x="1026829" y="161287"/>
                </a:cubicBezTo>
                <a:cubicBezTo>
                  <a:pt x="915984" y="131783"/>
                  <a:pt x="810655" y="89872"/>
                  <a:pt x="696777" y="73604"/>
                </a:cubicBezTo>
                <a:cubicBezTo>
                  <a:pt x="698432" y="65884"/>
                  <a:pt x="700086" y="58164"/>
                  <a:pt x="701741" y="50444"/>
                </a:cubicBezTo>
                <a:cubicBezTo>
                  <a:pt x="790801" y="61471"/>
                  <a:pt x="879864" y="72501"/>
                  <a:pt x="992362" y="86289"/>
                </a:cubicBezTo>
                <a:cubicBezTo>
                  <a:pt x="923153" y="42446"/>
                  <a:pt x="857805" y="57060"/>
                  <a:pt x="806519" y="18183"/>
                </a:cubicBezTo>
                <a:cubicBezTo>
                  <a:pt x="816170" y="3431"/>
                  <a:pt x="827820" y="-292"/>
                  <a:pt x="839883" y="18"/>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12567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A44525-E1A7-9F31-CA7E-094AFA071C7B}"/>
              </a:ext>
            </a:extLst>
          </p:cNvPr>
          <p:cNvSpPr>
            <a:spLocks noGrp="1"/>
          </p:cNvSpPr>
          <p:nvPr>
            <p:ph type="title"/>
          </p:nvPr>
        </p:nvSpPr>
        <p:spPr>
          <a:xfrm>
            <a:off x="838200" y="365125"/>
            <a:ext cx="10802938" cy="993775"/>
          </a:xfrm>
        </p:spPr>
        <p:txBody>
          <a:bodyPr/>
          <a:lstStyle/>
          <a:p>
            <a:r>
              <a:rPr lang="it-IT" sz="3200" b="1" dirty="0">
                <a:solidFill>
                  <a:srgbClr val="0070C0"/>
                </a:solidFill>
                <a:effectLst/>
                <a:ea typeface="Aptos Narrow" panose="020B0004020202020204" pitchFamily="34" charset="0"/>
                <a:cs typeface="Aptos Narrow" panose="020B0004020202020204" pitchFamily="34" charset="0"/>
              </a:rPr>
              <a:t>Consiglio Europeo</a:t>
            </a:r>
            <a:endParaRPr lang="it-IT" sz="3200" dirty="0">
              <a:solidFill>
                <a:srgbClr val="0070C0"/>
              </a:solidFill>
            </a:endParaRPr>
          </a:p>
        </p:txBody>
      </p:sp>
      <p:sp>
        <p:nvSpPr>
          <p:cNvPr id="3" name="Segnaposto contenuto 2">
            <a:extLst>
              <a:ext uri="{FF2B5EF4-FFF2-40B4-BE49-F238E27FC236}">
                <a16:creationId xmlns:a16="http://schemas.microsoft.com/office/drawing/2014/main" id="{488450F8-4E21-B43D-1CC2-017499C3CD4D}"/>
              </a:ext>
            </a:extLst>
          </p:cNvPr>
          <p:cNvSpPr>
            <a:spLocks noGrp="1"/>
          </p:cNvSpPr>
          <p:nvPr>
            <p:ph idx="1"/>
          </p:nvPr>
        </p:nvSpPr>
        <p:spPr>
          <a:xfrm>
            <a:off x="838200" y="1143001"/>
            <a:ext cx="10515600" cy="4740966"/>
          </a:xfrm>
        </p:spPr>
        <p:txBody>
          <a:bodyPr>
            <a:normAutofit/>
          </a:bodyPr>
          <a:lstStyle/>
          <a:p>
            <a:pPr marL="228600" lvl="1">
              <a:lnSpc>
                <a:spcPct val="100000"/>
              </a:lnSpc>
              <a:spcBef>
                <a:spcPts val="1800"/>
              </a:spcBef>
            </a:pPr>
            <a:r>
              <a:rPr lang="it-IT" sz="2000" b="1" dirty="0">
                <a:solidFill>
                  <a:srgbClr val="00B0F0"/>
                </a:solidFill>
                <a:latin typeface="Luiss Sans" pitchFamily="2" charset="0"/>
                <a:cs typeface="Calibri" panose="020F0502020204030204" pitchFamily="34" charset="0"/>
              </a:rPr>
              <a:t>Funzioni del Presidente del Consiglio Europeo (art. 15 TUE): </a:t>
            </a:r>
          </a:p>
          <a:p>
            <a:pPr marL="228600" lvl="1">
              <a:lnSpc>
                <a:spcPct val="100000"/>
              </a:lnSpc>
              <a:spcBef>
                <a:spcPts val="1800"/>
              </a:spcBef>
            </a:pPr>
            <a:r>
              <a:rPr lang="it-IT" sz="2000" dirty="0">
                <a:solidFill>
                  <a:schemeClr val="tx1">
                    <a:lumMod val="65000"/>
                    <a:lumOff val="35000"/>
                  </a:schemeClr>
                </a:solidFill>
                <a:latin typeface="Luiss Sans" pitchFamily="2" charset="0"/>
                <a:cs typeface="Calibri" panose="020F0502020204030204" pitchFamily="34" charset="0"/>
              </a:rPr>
              <a:t>Il presidente del Consiglio europeo assicura inoltre la rappresentanza esterna dell'UE a livello di capi di Stato o di governo:</a:t>
            </a:r>
          </a:p>
          <a:p>
            <a:pPr marL="228600" lvl="1">
              <a:lnSpc>
                <a:spcPct val="100000"/>
              </a:lnSpc>
              <a:spcBef>
                <a:spcPts val="1800"/>
              </a:spcBef>
            </a:pPr>
            <a:r>
              <a:rPr lang="it-IT" sz="2000" dirty="0">
                <a:solidFill>
                  <a:schemeClr val="tx1">
                    <a:lumMod val="65000"/>
                    <a:lumOff val="35000"/>
                  </a:schemeClr>
                </a:solidFill>
                <a:latin typeface="Luiss Sans" pitchFamily="2" charset="0"/>
                <a:cs typeface="Calibri" panose="020F0502020204030204" pitchFamily="34" charset="0"/>
              </a:rPr>
              <a:t>per le materie relative alla politica estera e di sicurezza comune (PESC) dell'UE, insieme all'alto rappresentante dell'Unione per gli affari esteri e la politica di sicurezza, che contribuisce a mettere in atto la PESC e ad assicurarne l'unità, la coerenza e l'efficacia</a:t>
            </a:r>
          </a:p>
          <a:p>
            <a:pPr marL="228600" lvl="1">
              <a:lnSpc>
                <a:spcPct val="100000"/>
              </a:lnSpc>
              <a:spcBef>
                <a:spcPts val="1800"/>
              </a:spcBef>
            </a:pPr>
            <a:r>
              <a:rPr lang="it-IT" sz="2000" dirty="0">
                <a:solidFill>
                  <a:schemeClr val="tx1">
                    <a:lumMod val="65000"/>
                    <a:lumOff val="35000"/>
                  </a:schemeClr>
                </a:solidFill>
                <a:latin typeface="Luiss Sans" pitchFamily="2" charset="0"/>
                <a:cs typeface="Calibri" panose="020F0502020204030204" pitchFamily="34" charset="0"/>
              </a:rPr>
              <a:t>nei vertici internazionali, di norma con il presidente della Commissione europea</a:t>
            </a:r>
          </a:p>
          <a:p>
            <a:endParaRPr lang="it-IT" dirty="0">
              <a:solidFill>
                <a:srgbClr val="00B0F0"/>
              </a:solidFill>
            </a:endParaRPr>
          </a:p>
        </p:txBody>
      </p:sp>
    </p:spTree>
    <p:extLst>
      <p:ext uri="{BB962C8B-B14F-4D97-AF65-F5344CB8AC3E}">
        <p14:creationId xmlns:p14="http://schemas.microsoft.com/office/powerpoint/2010/main" val="36072301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A44525-E1A7-9F31-CA7E-094AFA071C7B}"/>
              </a:ext>
            </a:extLst>
          </p:cNvPr>
          <p:cNvSpPr>
            <a:spLocks noGrp="1"/>
          </p:cNvSpPr>
          <p:nvPr>
            <p:ph type="title"/>
          </p:nvPr>
        </p:nvSpPr>
        <p:spPr>
          <a:xfrm>
            <a:off x="838200" y="365125"/>
            <a:ext cx="10802938" cy="757997"/>
          </a:xfrm>
        </p:spPr>
        <p:txBody>
          <a:bodyPr/>
          <a:lstStyle/>
          <a:p>
            <a:r>
              <a:rPr lang="it-IT" sz="3200" b="1" dirty="0">
                <a:solidFill>
                  <a:srgbClr val="0070C0"/>
                </a:solidFill>
                <a:effectLst/>
                <a:ea typeface="Aptos Narrow" panose="020B0004020202020204" pitchFamily="34" charset="0"/>
                <a:cs typeface="Aptos Narrow" panose="020B0004020202020204" pitchFamily="34" charset="0"/>
              </a:rPr>
              <a:t>Consiglio Europeo</a:t>
            </a:r>
            <a:endParaRPr lang="it-IT" sz="3200" dirty="0">
              <a:solidFill>
                <a:srgbClr val="0070C0"/>
              </a:solidFill>
            </a:endParaRPr>
          </a:p>
        </p:txBody>
      </p:sp>
      <p:sp>
        <p:nvSpPr>
          <p:cNvPr id="3" name="Segnaposto contenuto 2">
            <a:extLst>
              <a:ext uri="{FF2B5EF4-FFF2-40B4-BE49-F238E27FC236}">
                <a16:creationId xmlns:a16="http://schemas.microsoft.com/office/drawing/2014/main" id="{488450F8-4E21-B43D-1CC2-017499C3CD4D}"/>
              </a:ext>
            </a:extLst>
          </p:cNvPr>
          <p:cNvSpPr>
            <a:spLocks noGrp="1"/>
          </p:cNvSpPr>
          <p:nvPr>
            <p:ph idx="1"/>
          </p:nvPr>
        </p:nvSpPr>
        <p:spPr>
          <a:xfrm>
            <a:off x="838200" y="1272209"/>
            <a:ext cx="10515600" cy="4820478"/>
          </a:xfrm>
        </p:spPr>
        <p:txBody>
          <a:bodyPr>
            <a:normAutofit/>
          </a:bodyPr>
          <a:lstStyle/>
          <a:p>
            <a:endParaRPr lang="it-IT" sz="3000" dirty="0">
              <a:solidFill>
                <a:srgbClr val="00B0F0"/>
              </a:solidFill>
            </a:endParaRPr>
          </a:p>
          <a:p>
            <a:r>
              <a:rPr lang="it-IT" sz="2000" b="1" dirty="0">
                <a:solidFill>
                  <a:srgbClr val="00B0F0"/>
                </a:solidFill>
              </a:rPr>
              <a:t>Metodo decisionale (art. 15 TUE): </a:t>
            </a:r>
          </a:p>
          <a:p>
            <a:r>
              <a:rPr lang="it-IT" sz="2000" i="1" u="sng" dirty="0">
                <a:solidFill>
                  <a:srgbClr val="00B0F0"/>
                </a:solidFill>
              </a:rPr>
              <a:t>Consensus</a:t>
            </a:r>
            <a:r>
              <a:rPr lang="it-IT" sz="2000" dirty="0">
                <a:solidFill>
                  <a:srgbClr val="00B0F0"/>
                </a:solidFill>
              </a:rPr>
              <a:t>: </a:t>
            </a:r>
            <a:r>
              <a:rPr lang="it-IT" sz="2000" dirty="0"/>
              <a:t>una proposta si ritiene approvata, senza formale votazione, in assenza di contestazioni;</a:t>
            </a:r>
          </a:p>
          <a:p>
            <a:r>
              <a:rPr lang="it-IT" sz="2000" i="1" u="sng" dirty="0">
                <a:solidFill>
                  <a:srgbClr val="00B0F0"/>
                </a:solidFill>
              </a:rPr>
              <a:t>Unanimità</a:t>
            </a:r>
            <a:r>
              <a:rPr lang="it-IT" sz="2000" dirty="0">
                <a:solidFill>
                  <a:srgbClr val="00B0F0"/>
                </a:solidFill>
              </a:rPr>
              <a:t>:</a:t>
            </a:r>
            <a:r>
              <a:rPr lang="it-IT" sz="2000" dirty="0"/>
              <a:t> l’astensione di un membro non osta all’adozione della deliberazione (es. PESC);</a:t>
            </a:r>
          </a:p>
          <a:p>
            <a:r>
              <a:rPr lang="it-IT" sz="2000" i="1" u="sng" dirty="0">
                <a:solidFill>
                  <a:srgbClr val="00B0F0"/>
                </a:solidFill>
              </a:rPr>
              <a:t>Maggioranza semplice</a:t>
            </a:r>
            <a:r>
              <a:rPr lang="it-IT" sz="2000" dirty="0">
                <a:solidFill>
                  <a:srgbClr val="00B0F0"/>
                </a:solidFill>
              </a:rPr>
              <a:t>: </a:t>
            </a:r>
            <a:r>
              <a:rPr lang="it-IT" sz="2000" dirty="0"/>
              <a:t>per questioni procedurali interne all’istituzione</a:t>
            </a:r>
          </a:p>
          <a:p>
            <a:r>
              <a:rPr lang="it-IT" sz="2000" i="1" u="sng" dirty="0">
                <a:solidFill>
                  <a:srgbClr val="00B0F0"/>
                </a:solidFill>
              </a:rPr>
              <a:t>Maggioranza qualificata</a:t>
            </a:r>
            <a:r>
              <a:rPr lang="it-IT" sz="2000" dirty="0">
                <a:solidFill>
                  <a:srgbClr val="00B0F0"/>
                </a:solidFill>
              </a:rPr>
              <a:t>: </a:t>
            </a:r>
            <a:r>
              <a:rPr lang="it-IT" sz="2000" dirty="0"/>
              <a:t>seguendo le stesse regole previste per il Consiglio (es. designazione Presidente CE.</a:t>
            </a:r>
          </a:p>
          <a:p>
            <a:r>
              <a:rPr lang="it-IT" sz="2000" dirty="0"/>
              <a:t>Presidente della Commissione europea e del Consiglio Europeo non partecipano al voto</a:t>
            </a:r>
          </a:p>
          <a:p>
            <a:endParaRPr lang="it-IT" dirty="0"/>
          </a:p>
          <a:p>
            <a:endParaRPr lang="it-IT" dirty="0">
              <a:solidFill>
                <a:srgbClr val="00B0F0"/>
              </a:solidFill>
            </a:endParaRPr>
          </a:p>
        </p:txBody>
      </p:sp>
    </p:spTree>
    <p:extLst>
      <p:ext uri="{BB962C8B-B14F-4D97-AF65-F5344CB8AC3E}">
        <p14:creationId xmlns:p14="http://schemas.microsoft.com/office/powerpoint/2010/main" val="23484390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A44525-E1A7-9F31-CA7E-094AFA071C7B}"/>
              </a:ext>
            </a:extLst>
          </p:cNvPr>
          <p:cNvSpPr>
            <a:spLocks noGrp="1"/>
          </p:cNvSpPr>
          <p:nvPr>
            <p:ph type="title"/>
          </p:nvPr>
        </p:nvSpPr>
        <p:spPr>
          <a:xfrm>
            <a:off x="1003852" y="365126"/>
            <a:ext cx="10637286" cy="857388"/>
          </a:xfrm>
        </p:spPr>
        <p:txBody>
          <a:bodyPr/>
          <a:lstStyle/>
          <a:p>
            <a:r>
              <a:rPr lang="it-IT" sz="3200" b="1" dirty="0">
                <a:solidFill>
                  <a:srgbClr val="0070C0"/>
                </a:solidFill>
                <a:effectLst/>
                <a:ea typeface="Aptos Narrow" panose="020B0004020202020204" pitchFamily="34" charset="0"/>
                <a:cs typeface="Aptos Narrow" panose="020B0004020202020204" pitchFamily="34" charset="0"/>
              </a:rPr>
              <a:t>Consiglio Europeo</a:t>
            </a:r>
            <a:endParaRPr lang="it-IT" sz="3200" dirty="0">
              <a:solidFill>
                <a:srgbClr val="0070C0"/>
              </a:solidFill>
            </a:endParaRPr>
          </a:p>
        </p:txBody>
      </p:sp>
      <p:sp>
        <p:nvSpPr>
          <p:cNvPr id="3" name="Segnaposto contenuto 2">
            <a:extLst>
              <a:ext uri="{FF2B5EF4-FFF2-40B4-BE49-F238E27FC236}">
                <a16:creationId xmlns:a16="http://schemas.microsoft.com/office/drawing/2014/main" id="{488450F8-4E21-B43D-1CC2-017499C3CD4D}"/>
              </a:ext>
            </a:extLst>
          </p:cNvPr>
          <p:cNvSpPr>
            <a:spLocks noGrp="1"/>
          </p:cNvSpPr>
          <p:nvPr>
            <p:ph idx="1"/>
          </p:nvPr>
        </p:nvSpPr>
        <p:spPr>
          <a:xfrm>
            <a:off x="1003852" y="1222514"/>
            <a:ext cx="10349948" cy="4571999"/>
          </a:xfrm>
        </p:spPr>
        <p:txBody>
          <a:bodyPr>
            <a:normAutofit/>
          </a:bodyPr>
          <a:lstStyle/>
          <a:p>
            <a:r>
              <a:rPr lang="it-IT" sz="2400" dirty="0">
                <a:solidFill>
                  <a:srgbClr val="00B0F0"/>
                </a:solidFill>
              </a:rPr>
              <a:t>Il Consiglio può adottare decisioni all’unanimità su:</a:t>
            </a:r>
          </a:p>
          <a:p>
            <a:r>
              <a:rPr lang="it-IT" sz="2400" dirty="0"/>
              <a:t>Composizione del PE, sistema di rotazione dei membri della CE</a:t>
            </a:r>
          </a:p>
          <a:p>
            <a:r>
              <a:rPr lang="it-IT" sz="2400" dirty="0"/>
              <a:t>Procedure di revisione semplificata dei Trattati</a:t>
            </a:r>
          </a:p>
          <a:p>
            <a:r>
              <a:rPr lang="it-IT" sz="2400" dirty="0"/>
              <a:t>Recesso di uno SM</a:t>
            </a:r>
          </a:p>
          <a:p>
            <a:r>
              <a:rPr lang="it-IT" sz="2400" dirty="0"/>
              <a:t>Istituzione EPPO e sue competenze</a:t>
            </a:r>
          </a:p>
          <a:p>
            <a:r>
              <a:rPr lang="it-IT" sz="2400" dirty="0"/>
              <a:t>Gli atti del Consiglio Europeo sono soggetti al </a:t>
            </a:r>
            <a:r>
              <a:rPr lang="it-IT" sz="2400" dirty="0">
                <a:solidFill>
                  <a:srgbClr val="00B0F0"/>
                </a:solidFill>
              </a:rPr>
              <a:t>controllo della CGE </a:t>
            </a:r>
            <a:r>
              <a:rPr lang="it-IT" sz="2400" dirty="0"/>
              <a:t>quando destinati a produrre effetti giuridici nei confronti di terzi, tranne atti PESC (ex art. 263 TFUE)</a:t>
            </a:r>
          </a:p>
        </p:txBody>
      </p:sp>
    </p:spTree>
    <p:extLst>
      <p:ext uri="{BB962C8B-B14F-4D97-AF65-F5344CB8AC3E}">
        <p14:creationId xmlns:p14="http://schemas.microsoft.com/office/powerpoint/2010/main" val="40842602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A44525-E1A7-9F31-CA7E-094AFA071C7B}"/>
              </a:ext>
            </a:extLst>
          </p:cNvPr>
          <p:cNvSpPr>
            <a:spLocks noGrp="1"/>
          </p:cNvSpPr>
          <p:nvPr>
            <p:ph type="title"/>
          </p:nvPr>
        </p:nvSpPr>
        <p:spPr>
          <a:xfrm>
            <a:off x="838201" y="643467"/>
            <a:ext cx="3888526" cy="764195"/>
          </a:xfrm>
        </p:spPr>
        <p:txBody>
          <a:bodyPr>
            <a:noAutofit/>
          </a:bodyPr>
          <a:lstStyle/>
          <a:p>
            <a:r>
              <a:rPr lang="it-IT" sz="2800" b="1" dirty="0">
                <a:solidFill>
                  <a:srgbClr val="0070C0"/>
                </a:solidFill>
                <a:effectLst/>
                <a:ea typeface="Aptos Narrow" panose="020B0004020202020204" pitchFamily="34" charset="0"/>
                <a:cs typeface="Aptos Narrow" panose="020B0004020202020204" pitchFamily="34" charset="0"/>
              </a:rPr>
              <a:t>Consiglio </a:t>
            </a:r>
            <a:r>
              <a:rPr lang="it-IT" sz="2800" b="1" dirty="0">
                <a:solidFill>
                  <a:srgbClr val="0070C0"/>
                </a:solidFill>
                <a:ea typeface="Aptos Narrow" panose="020B0004020202020204" pitchFamily="34" charset="0"/>
                <a:cs typeface="Aptos Narrow" panose="020B0004020202020204" pitchFamily="34" charset="0"/>
              </a:rPr>
              <a:t>dell’Unione europea</a:t>
            </a:r>
            <a:endParaRPr lang="it-IT" sz="2800" dirty="0">
              <a:solidFill>
                <a:srgbClr val="0070C0"/>
              </a:solidFill>
            </a:endParaRPr>
          </a:p>
        </p:txBody>
      </p:sp>
      <p:sp>
        <p:nvSpPr>
          <p:cNvPr id="3" name="Segnaposto contenuto 2">
            <a:extLst>
              <a:ext uri="{FF2B5EF4-FFF2-40B4-BE49-F238E27FC236}">
                <a16:creationId xmlns:a16="http://schemas.microsoft.com/office/drawing/2014/main" id="{488450F8-4E21-B43D-1CC2-017499C3CD4D}"/>
              </a:ext>
            </a:extLst>
          </p:cNvPr>
          <p:cNvSpPr>
            <a:spLocks noGrp="1"/>
          </p:cNvSpPr>
          <p:nvPr>
            <p:ph idx="1"/>
          </p:nvPr>
        </p:nvSpPr>
        <p:spPr>
          <a:xfrm>
            <a:off x="838201" y="1407663"/>
            <a:ext cx="3888528" cy="4769300"/>
          </a:xfrm>
        </p:spPr>
        <p:txBody>
          <a:bodyPr>
            <a:normAutofit lnSpcReduction="10000"/>
          </a:bodyPr>
          <a:lstStyle/>
          <a:p>
            <a:pPr>
              <a:lnSpc>
                <a:spcPct val="100000"/>
              </a:lnSpc>
            </a:pPr>
            <a:r>
              <a:rPr lang="it-IT" sz="1800" b="1" dirty="0"/>
              <a:t>Art. 16, par. 2, TUE, Composizione:</a:t>
            </a:r>
          </a:p>
          <a:p>
            <a:pPr>
              <a:lnSpc>
                <a:spcPct val="100000"/>
              </a:lnSpc>
            </a:pPr>
            <a:r>
              <a:rPr lang="it-IT" sz="1800" dirty="0"/>
              <a:t>«Il Consiglio è composto da un rappresentante di ciascuno Stato membro a livello ministeriale, abilitato a impegnare il governo dello Stato membro che rappresenta e ad esercitare il diritto di voto.»</a:t>
            </a:r>
          </a:p>
          <a:p>
            <a:pPr fontAlgn="base">
              <a:lnSpc>
                <a:spcPct val="100000"/>
              </a:lnSpc>
              <a:spcAft>
                <a:spcPts val="0"/>
              </a:spcAft>
            </a:pPr>
            <a:r>
              <a:rPr lang="it-IT" sz="1800" dirty="0"/>
              <a:t>Il Consiglio è un organo intergovernativo e le decisioni dei sono prese dai rappresentanti degli SM.</a:t>
            </a:r>
          </a:p>
          <a:p>
            <a:pPr>
              <a:lnSpc>
                <a:spcPct val="100000"/>
              </a:lnSpc>
            </a:pPr>
            <a:r>
              <a:rPr lang="it-IT" sz="1800" dirty="0"/>
              <a:t>Il Consiglio esprime una volontà propria, distinta da quella degli Stati membri</a:t>
            </a:r>
          </a:p>
        </p:txBody>
      </p:sp>
      <p:pic>
        <p:nvPicPr>
          <p:cNvPr id="3074" name="Picture 2">
            <a:extLst>
              <a:ext uri="{FF2B5EF4-FFF2-40B4-BE49-F238E27FC236}">
                <a16:creationId xmlns:a16="http://schemas.microsoft.com/office/drawing/2014/main" id="{E4FA59F6-BE81-802A-D426-EF02B4CF9FC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800986" y="1407662"/>
            <a:ext cx="4747547" cy="40710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01475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A44525-E1A7-9F31-CA7E-094AFA071C7B}"/>
              </a:ext>
            </a:extLst>
          </p:cNvPr>
          <p:cNvSpPr>
            <a:spLocks noGrp="1"/>
          </p:cNvSpPr>
          <p:nvPr>
            <p:ph type="title"/>
          </p:nvPr>
        </p:nvSpPr>
        <p:spPr>
          <a:xfrm>
            <a:off x="876693" y="741392"/>
            <a:ext cx="5219307" cy="550379"/>
          </a:xfrm>
        </p:spPr>
        <p:txBody>
          <a:bodyPr anchor="b">
            <a:normAutofit fontScale="90000"/>
          </a:bodyPr>
          <a:lstStyle/>
          <a:p>
            <a:r>
              <a:rPr lang="it-IT" sz="3200" b="1" dirty="0">
                <a:solidFill>
                  <a:srgbClr val="0070C0"/>
                </a:solidFill>
                <a:effectLst/>
                <a:ea typeface="Aptos Narrow" panose="020B0004020202020204" pitchFamily="34" charset="0"/>
                <a:cs typeface="Aptos Narrow" panose="020B0004020202020204" pitchFamily="34" charset="0"/>
              </a:rPr>
              <a:t>Consiglio </a:t>
            </a:r>
            <a:r>
              <a:rPr lang="it-IT" sz="3200" b="1" dirty="0">
                <a:solidFill>
                  <a:srgbClr val="0070C0"/>
                </a:solidFill>
                <a:ea typeface="Aptos Narrow" panose="020B0004020202020204" pitchFamily="34" charset="0"/>
                <a:cs typeface="Aptos Narrow" panose="020B0004020202020204" pitchFamily="34" charset="0"/>
              </a:rPr>
              <a:t>dell’Unione europea</a:t>
            </a:r>
            <a:endParaRPr lang="it-IT" sz="3200" dirty="0">
              <a:solidFill>
                <a:srgbClr val="0070C0"/>
              </a:solidFill>
            </a:endParaRPr>
          </a:p>
        </p:txBody>
      </p:sp>
      <p:sp>
        <p:nvSpPr>
          <p:cNvPr id="3" name="Segnaposto contenuto 2">
            <a:extLst>
              <a:ext uri="{FF2B5EF4-FFF2-40B4-BE49-F238E27FC236}">
                <a16:creationId xmlns:a16="http://schemas.microsoft.com/office/drawing/2014/main" id="{488450F8-4E21-B43D-1CC2-017499C3CD4D}"/>
              </a:ext>
            </a:extLst>
          </p:cNvPr>
          <p:cNvSpPr>
            <a:spLocks noGrp="1"/>
          </p:cNvSpPr>
          <p:nvPr>
            <p:ph idx="1"/>
          </p:nvPr>
        </p:nvSpPr>
        <p:spPr>
          <a:xfrm>
            <a:off x="876692" y="1596571"/>
            <a:ext cx="5219307" cy="4474315"/>
          </a:xfrm>
        </p:spPr>
        <p:txBody>
          <a:bodyPr anchor="t">
            <a:normAutofit fontScale="92500" lnSpcReduction="10000"/>
          </a:bodyPr>
          <a:lstStyle/>
          <a:p>
            <a:r>
              <a:rPr lang="it-IT" sz="1600" b="1" dirty="0"/>
              <a:t>Art. 16, par. 2, TUE, Composizione:</a:t>
            </a:r>
          </a:p>
          <a:p>
            <a:r>
              <a:rPr lang="it-IT" sz="1600" dirty="0">
                <a:solidFill>
                  <a:schemeClr val="tx1"/>
                </a:solidFill>
                <a:latin typeface="Luiss Sans" pitchFamily="2" charset="0"/>
                <a:cs typeface="Calibri" panose="020F0502020204030204" pitchFamily="34" charset="0"/>
              </a:rPr>
              <a:t>Si riunisce dietro convocazione del presidente, su iniziativa di uno Stato Membro o della Commissione europea</a:t>
            </a:r>
            <a:endParaRPr lang="it-IT" sz="1600" dirty="0">
              <a:solidFill>
                <a:schemeClr val="tx1"/>
              </a:solidFill>
            </a:endParaRPr>
          </a:p>
          <a:p>
            <a:pPr marL="228600" lvl="1">
              <a:spcBef>
                <a:spcPts val="1800"/>
              </a:spcBef>
            </a:pPr>
            <a:r>
              <a:rPr lang="it-IT" sz="1600" dirty="0">
                <a:latin typeface="Luiss Sans" pitchFamily="2" charset="0"/>
                <a:cs typeface="Calibri" panose="020F0502020204030204" pitchFamily="34" charset="0"/>
              </a:rPr>
              <a:t>La sua composizione varia in base alle materie trattate. Tuttavia, ci sono delle formazioni espressamente previste (art. 16, par. 6 TUE):</a:t>
            </a:r>
          </a:p>
          <a:p>
            <a:pPr marL="228600" lvl="1">
              <a:spcBef>
                <a:spcPts val="1800"/>
              </a:spcBef>
            </a:pPr>
            <a:r>
              <a:rPr lang="it-IT" sz="1600" dirty="0">
                <a:latin typeface="Luiss Sans" pitchFamily="2" charset="0"/>
                <a:cs typeface="Calibri" panose="020F0502020204030204" pitchFamily="34" charset="0"/>
              </a:rPr>
              <a:t>Consiglio Affari generali: prepara le riunioni del Consiglio.</a:t>
            </a:r>
          </a:p>
          <a:p>
            <a:pPr marL="228600" lvl="1">
              <a:spcBef>
                <a:spcPts val="1800"/>
              </a:spcBef>
            </a:pPr>
            <a:r>
              <a:rPr lang="it-IT" sz="1600" dirty="0">
                <a:latin typeface="Luiss Sans" pitchFamily="2" charset="0"/>
                <a:cs typeface="Calibri" panose="020F0502020204030204" pitchFamily="34" charset="0"/>
              </a:rPr>
              <a:t>Consiglio Affari esteri: elabora l’azione esterna dell’UE ed è presieduto dall’Alto rappresentante</a:t>
            </a:r>
          </a:p>
          <a:p>
            <a:pPr marL="228600" lvl="1">
              <a:spcBef>
                <a:spcPts val="1800"/>
              </a:spcBef>
            </a:pPr>
            <a:r>
              <a:rPr lang="it-IT" sz="1600" dirty="0">
                <a:latin typeface="Luiss Sans" pitchFamily="2" charset="0"/>
                <a:cs typeface="Calibri" panose="020F0502020204030204" pitchFamily="34" charset="0"/>
              </a:rPr>
              <a:t>Altre formazioni sono decise a maggioranza qualificata dal Consiglio (es. ECOFIN). Si v. Decisione 2009/878/UE.</a:t>
            </a:r>
          </a:p>
          <a:p>
            <a:pPr marL="228600" lvl="1">
              <a:spcBef>
                <a:spcPts val="1800"/>
              </a:spcBef>
            </a:pPr>
            <a:r>
              <a:rPr lang="it-IT" sz="1600" dirty="0">
                <a:latin typeface="Luiss Sans" pitchFamily="2" charset="0"/>
                <a:cs typeface="Calibri" panose="020F0502020204030204" pitchFamily="34" charset="0"/>
              </a:rPr>
              <a:t>Presidenza è esercitata a turno da ciascuno Stato membro per 6 mesi: poteri organizzativi</a:t>
            </a:r>
          </a:p>
          <a:p>
            <a:pPr marL="228600" lvl="1">
              <a:spcBef>
                <a:spcPts val="1800"/>
              </a:spcBef>
            </a:pPr>
            <a:r>
              <a:rPr lang="it-IT" sz="1600" dirty="0">
                <a:latin typeface="Luiss Sans" pitchFamily="2" charset="0"/>
                <a:cs typeface="Calibri" panose="020F0502020204030204" pitchFamily="34" charset="0"/>
              </a:rPr>
              <a:t>COREPER (organo composto da diplomatici): prepara i lavori del Consiglio</a:t>
            </a:r>
          </a:p>
          <a:p>
            <a:pPr lvl="1"/>
            <a:endParaRPr lang="it-IT" sz="1000" dirty="0">
              <a:latin typeface="Calibri" panose="020F0502020204030204" pitchFamily="34" charset="0"/>
            </a:endParaRPr>
          </a:p>
        </p:txBody>
      </p:sp>
      <p:pic>
        <p:nvPicPr>
          <p:cNvPr id="4098" name="Picture 2" descr="Presidenza del Consiglio dell'Unione europea - Wikipedia">
            <a:extLst>
              <a:ext uri="{FF2B5EF4-FFF2-40B4-BE49-F238E27FC236}">
                <a16:creationId xmlns:a16="http://schemas.microsoft.com/office/drawing/2014/main" id="{4C6434B9-9D09-FE55-DD2A-1DDD54D75EC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008019" y="2007252"/>
            <a:ext cx="4273463" cy="284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36356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11B46C-1DB8-7A69-FD9E-8E94A603DD61}"/>
              </a:ext>
            </a:extLst>
          </p:cNvPr>
          <p:cNvSpPr>
            <a:spLocks noGrp="1"/>
          </p:cNvSpPr>
          <p:nvPr>
            <p:ph type="title"/>
          </p:nvPr>
        </p:nvSpPr>
        <p:spPr>
          <a:xfrm>
            <a:off x="1142998" y="365125"/>
            <a:ext cx="10210801" cy="993775"/>
          </a:xfrm>
        </p:spPr>
        <p:txBody>
          <a:bodyPr>
            <a:normAutofit/>
          </a:bodyPr>
          <a:lstStyle/>
          <a:p>
            <a:r>
              <a:rPr lang="it-IT" sz="3200" b="1" dirty="0">
                <a:solidFill>
                  <a:srgbClr val="0070C0"/>
                </a:solidFill>
                <a:effectLst/>
                <a:ea typeface="Aptos Narrow" panose="020B0004020202020204" pitchFamily="34" charset="0"/>
                <a:cs typeface="Aptos Narrow" panose="020B0004020202020204" pitchFamily="34" charset="0"/>
              </a:rPr>
              <a:t>Consiglio </a:t>
            </a:r>
            <a:r>
              <a:rPr lang="it-IT" sz="3200" b="1" dirty="0">
                <a:solidFill>
                  <a:srgbClr val="0070C0"/>
                </a:solidFill>
                <a:ea typeface="Aptos Narrow" panose="020B0004020202020204" pitchFamily="34" charset="0"/>
                <a:cs typeface="Aptos Narrow" panose="020B0004020202020204" pitchFamily="34" charset="0"/>
              </a:rPr>
              <a:t>dell’Unione europea</a:t>
            </a:r>
            <a:endParaRPr lang="it-IT" sz="3200" dirty="0">
              <a:solidFill>
                <a:srgbClr val="0070C0"/>
              </a:solidFill>
            </a:endParaRPr>
          </a:p>
        </p:txBody>
      </p:sp>
      <p:sp>
        <p:nvSpPr>
          <p:cNvPr id="3" name="Segnaposto contenuto 2">
            <a:extLst>
              <a:ext uri="{FF2B5EF4-FFF2-40B4-BE49-F238E27FC236}">
                <a16:creationId xmlns:a16="http://schemas.microsoft.com/office/drawing/2014/main" id="{6A1107BF-C7E7-77CD-1C65-AF62887F4050}"/>
              </a:ext>
            </a:extLst>
          </p:cNvPr>
          <p:cNvSpPr>
            <a:spLocks noGrp="1"/>
          </p:cNvSpPr>
          <p:nvPr>
            <p:ph idx="1"/>
          </p:nvPr>
        </p:nvSpPr>
        <p:spPr>
          <a:xfrm>
            <a:off x="1143000" y="1202635"/>
            <a:ext cx="10210800" cy="4790661"/>
          </a:xfrm>
        </p:spPr>
        <p:txBody>
          <a:bodyPr>
            <a:normAutofit/>
          </a:bodyPr>
          <a:lstStyle/>
          <a:p>
            <a:pPr marL="228600" lvl="1">
              <a:lnSpc>
                <a:spcPct val="130000"/>
              </a:lnSpc>
              <a:spcBef>
                <a:spcPts val="1800"/>
              </a:spcBef>
            </a:pPr>
            <a:r>
              <a:rPr lang="it-IT" sz="1700" b="1" dirty="0">
                <a:solidFill>
                  <a:srgbClr val="00B0F0"/>
                </a:solidFill>
                <a:latin typeface="Luiss Sans" pitchFamily="2" charset="0"/>
                <a:cs typeface="Calibri" panose="020F0502020204030204" pitchFamily="34" charset="0"/>
              </a:rPr>
              <a:t>Metodi di adozione delle decisioni:</a:t>
            </a:r>
          </a:p>
          <a:p>
            <a:pPr marL="228600" lvl="1">
              <a:lnSpc>
                <a:spcPct val="130000"/>
              </a:lnSpc>
              <a:spcBef>
                <a:spcPts val="1800"/>
              </a:spcBef>
            </a:pPr>
            <a:r>
              <a:rPr lang="it-IT" sz="1700" i="1" u="sng" dirty="0">
                <a:solidFill>
                  <a:srgbClr val="00B0F0"/>
                </a:solidFill>
                <a:latin typeface="Luiss Sans" pitchFamily="2" charset="0"/>
                <a:cs typeface="Calibri" panose="020F0502020204030204" pitchFamily="34" charset="0"/>
              </a:rPr>
              <a:t>Unanimità:</a:t>
            </a:r>
            <a:r>
              <a:rPr lang="it-IT" sz="1700" dirty="0">
                <a:solidFill>
                  <a:schemeClr val="tx1">
                    <a:lumMod val="65000"/>
                    <a:lumOff val="35000"/>
                  </a:schemeClr>
                </a:solidFill>
                <a:latin typeface="Luiss Sans" pitchFamily="2" charset="0"/>
                <a:cs typeface="Calibri" panose="020F0502020204030204" pitchFamily="34" charset="0"/>
              </a:rPr>
              <a:t> le astensioni dei membri presenti o dei rappresentanti non costituisce ostacolo all’adozione delle delibere. Viene usata per: modalità di elezioni del PE (art. 22 TFUE); adozione di una legge elettorale europea (art. 223 TFUE); risorse proprie UE (art. 311 TFUE); uso clausola di flessibilità (art. 352 TFUE); ammissione di nuovi Stati (art. 49 TUE); ravvicinamento delle legislazioni degli Stati membri (art. 115 TFUE); alcune misure di politica ambientale (art. 192 TFUE), PESC (art. 24 TUE) e ogni volta che il Consiglio intende discostarsi dalla posizione della Commissione europea (art. 293 TFUE).</a:t>
            </a:r>
            <a:endParaRPr lang="it-IT" sz="1700" b="1" dirty="0">
              <a:solidFill>
                <a:srgbClr val="00B0F0"/>
              </a:solidFill>
              <a:latin typeface="Luiss Sans" pitchFamily="2" charset="0"/>
              <a:cs typeface="Calibri" panose="020F0502020204030204" pitchFamily="34" charset="0"/>
            </a:endParaRPr>
          </a:p>
          <a:p>
            <a:pPr marL="228600" lvl="1">
              <a:lnSpc>
                <a:spcPct val="130000"/>
              </a:lnSpc>
              <a:spcBef>
                <a:spcPts val="1800"/>
              </a:spcBef>
            </a:pPr>
            <a:r>
              <a:rPr lang="it-IT" sz="1700" i="1" u="sng" dirty="0">
                <a:solidFill>
                  <a:srgbClr val="00B0F0"/>
                </a:solidFill>
                <a:latin typeface="Luiss Sans" pitchFamily="2" charset="0"/>
                <a:cs typeface="Calibri" panose="020F0502020204030204" pitchFamily="34" charset="0"/>
              </a:rPr>
              <a:t>Maggioranza semplice</a:t>
            </a:r>
            <a:r>
              <a:rPr lang="it-IT" sz="1700" dirty="0">
                <a:solidFill>
                  <a:schemeClr val="tx1">
                    <a:lumMod val="65000"/>
                    <a:lumOff val="35000"/>
                  </a:schemeClr>
                </a:solidFill>
                <a:latin typeface="Luiss Sans" pitchFamily="2" charset="0"/>
                <a:cs typeface="Calibri" panose="020F0502020204030204" pitchFamily="34" charset="0"/>
              </a:rPr>
              <a:t>: per adozione del regolamento interno (art. 242 TFUE) e per la definizione dello statuto dei comitati previsti dai Trattati (art. 241 TFUE);</a:t>
            </a:r>
          </a:p>
          <a:p>
            <a:pPr marL="228600" lvl="1">
              <a:lnSpc>
                <a:spcPct val="130000"/>
              </a:lnSpc>
              <a:spcBef>
                <a:spcPts val="1800"/>
              </a:spcBef>
            </a:pPr>
            <a:r>
              <a:rPr lang="it-IT" sz="1700" i="1" u="sng" dirty="0">
                <a:solidFill>
                  <a:srgbClr val="00B0F0"/>
                </a:solidFill>
                <a:latin typeface="Luiss Sans" pitchFamily="2" charset="0"/>
                <a:cs typeface="Calibri" panose="020F0502020204030204" pitchFamily="34" charset="0"/>
              </a:rPr>
              <a:t>Maggioranza speciale: </a:t>
            </a:r>
            <a:r>
              <a:rPr lang="it-IT" sz="1700" dirty="0">
                <a:solidFill>
                  <a:schemeClr val="tx1">
                    <a:lumMod val="65000"/>
                    <a:lumOff val="35000"/>
                  </a:schemeClr>
                </a:solidFill>
                <a:latin typeface="Luiss Sans" pitchFamily="2" charset="0"/>
                <a:cs typeface="Calibri" panose="020F0502020204030204" pitchFamily="34" charset="0"/>
              </a:rPr>
              <a:t>maggioranza dei 4/5 degli Stati Membri per constatazione dell’evidente rischio di violazione dei principi ex art. 2 TUE (si v. art. 7 TUE).</a:t>
            </a:r>
          </a:p>
        </p:txBody>
      </p:sp>
    </p:spTree>
    <p:extLst>
      <p:ext uri="{BB962C8B-B14F-4D97-AF65-F5344CB8AC3E}">
        <p14:creationId xmlns:p14="http://schemas.microsoft.com/office/powerpoint/2010/main" val="17704720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11B46C-1DB8-7A69-FD9E-8E94A603DD61}"/>
              </a:ext>
            </a:extLst>
          </p:cNvPr>
          <p:cNvSpPr>
            <a:spLocks noGrp="1"/>
          </p:cNvSpPr>
          <p:nvPr>
            <p:ph type="title"/>
          </p:nvPr>
        </p:nvSpPr>
        <p:spPr>
          <a:xfrm>
            <a:off x="838200" y="365125"/>
            <a:ext cx="10515600" cy="668545"/>
          </a:xfrm>
        </p:spPr>
        <p:txBody>
          <a:bodyPr>
            <a:normAutofit/>
          </a:bodyPr>
          <a:lstStyle/>
          <a:p>
            <a:r>
              <a:rPr lang="it-IT" sz="3200" b="1" dirty="0">
                <a:solidFill>
                  <a:srgbClr val="0070C0"/>
                </a:solidFill>
                <a:effectLst/>
                <a:ea typeface="Aptos Narrow" panose="020B0004020202020204" pitchFamily="34" charset="0"/>
                <a:cs typeface="Aptos Narrow" panose="020B0004020202020204" pitchFamily="34" charset="0"/>
              </a:rPr>
              <a:t>Consiglio </a:t>
            </a:r>
            <a:r>
              <a:rPr lang="it-IT" sz="3200" b="1" dirty="0">
                <a:solidFill>
                  <a:srgbClr val="0070C0"/>
                </a:solidFill>
                <a:ea typeface="Aptos Narrow" panose="020B0004020202020204" pitchFamily="34" charset="0"/>
                <a:cs typeface="Aptos Narrow" panose="020B0004020202020204" pitchFamily="34" charset="0"/>
              </a:rPr>
              <a:t>dell’Unione europea</a:t>
            </a:r>
            <a:endParaRPr lang="it-IT" sz="3200" dirty="0">
              <a:solidFill>
                <a:srgbClr val="0070C0"/>
              </a:solidFill>
            </a:endParaRPr>
          </a:p>
        </p:txBody>
      </p:sp>
      <p:sp>
        <p:nvSpPr>
          <p:cNvPr id="3" name="Segnaposto contenuto 2">
            <a:extLst>
              <a:ext uri="{FF2B5EF4-FFF2-40B4-BE49-F238E27FC236}">
                <a16:creationId xmlns:a16="http://schemas.microsoft.com/office/drawing/2014/main" id="{6A1107BF-C7E7-77CD-1C65-AF62887F4050}"/>
              </a:ext>
            </a:extLst>
          </p:cNvPr>
          <p:cNvSpPr>
            <a:spLocks noGrp="1"/>
          </p:cNvSpPr>
          <p:nvPr>
            <p:ph idx="1"/>
          </p:nvPr>
        </p:nvSpPr>
        <p:spPr>
          <a:xfrm>
            <a:off x="838200" y="1358900"/>
            <a:ext cx="10515600" cy="4783483"/>
          </a:xfrm>
        </p:spPr>
        <p:txBody>
          <a:bodyPr>
            <a:normAutofit/>
          </a:bodyPr>
          <a:lstStyle/>
          <a:p>
            <a:pPr marL="228600" lvl="1" fontAlgn="base">
              <a:lnSpc>
                <a:spcPct val="130000"/>
              </a:lnSpc>
              <a:spcBef>
                <a:spcPts val="1800"/>
              </a:spcBef>
              <a:spcAft>
                <a:spcPts val="0"/>
              </a:spcAft>
            </a:pPr>
            <a:r>
              <a:rPr lang="it-IT" sz="1700" b="1" i="1" u="sng" dirty="0">
                <a:solidFill>
                  <a:srgbClr val="00B0F0"/>
                </a:solidFill>
                <a:latin typeface="Luiss Sans" pitchFamily="2" charset="0"/>
                <a:cs typeface="Calibri" panose="020F0502020204030204" pitchFamily="34" charset="0"/>
              </a:rPr>
              <a:t>Maggioranza qualificata: </a:t>
            </a:r>
          </a:p>
          <a:p>
            <a:pPr marL="228600" lvl="1" fontAlgn="base">
              <a:lnSpc>
                <a:spcPct val="130000"/>
              </a:lnSpc>
              <a:spcBef>
                <a:spcPts val="1800"/>
              </a:spcBef>
            </a:pPr>
            <a:r>
              <a:rPr lang="it-IT" sz="1700" dirty="0">
                <a:solidFill>
                  <a:schemeClr val="tx1">
                    <a:lumMod val="65000"/>
                    <a:lumOff val="35000"/>
                  </a:schemeClr>
                </a:solidFill>
                <a:latin typeface="Luiss Sans" pitchFamily="2" charset="0"/>
                <a:cs typeface="Calibri" panose="020F0502020204030204" pitchFamily="34" charset="0"/>
              </a:rPr>
              <a:t>Questa procedura è nota anche come regola della "doppia maggioranza".</a:t>
            </a:r>
          </a:p>
          <a:p>
            <a:pPr marL="228600" lvl="1" fontAlgn="base">
              <a:lnSpc>
                <a:spcPct val="130000"/>
              </a:lnSpc>
              <a:spcBef>
                <a:spcPts val="1800"/>
              </a:spcBef>
            </a:pPr>
            <a:r>
              <a:rPr lang="it-IT" sz="1700" dirty="0">
                <a:solidFill>
                  <a:schemeClr val="tx1">
                    <a:lumMod val="65000"/>
                    <a:lumOff val="35000"/>
                  </a:schemeClr>
                </a:solidFill>
                <a:latin typeface="Luiss Sans" pitchFamily="2" charset="0"/>
                <a:cs typeface="Calibri" panose="020F0502020204030204" pitchFamily="34" charset="0"/>
              </a:rPr>
              <a:t>Quando il Consiglio vota una proposta della Commissione o dell'alto rappresentante dell'Unione per gli affari esteri e la politica di sicurezza, si raggiunge la maggioranza qualificata soltanto se sono soddisfatte due condizioni:</a:t>
            </a:r>
          </a:p>
          <a:p>
            <a:pPr marL="228600" lvl="1" fontAlgn="base">
              <a:lnSpc>
                <a:spcPct val="130000"/>
              </a:lnSpc>
              <a:spcBef>
                <a:spcPts val="1800"/>
              </a:spcBef>
            </a:pPr>
            <a:r>
              <a:rPr lang="it-IT" sz="1700" dirty="0">
                <a:solidFill>
                  <a:schemeClr val="tx1">
                    <a:lumMod val="65000"/>
                    <a:lumOff val="35000"/>
                  </a:schemeClr>
                </a:solidFill>
                <a:latin typeface="Luiss Sans" pitchFamily="2" charset="0"/>
                <a:cs typeface="Calibri" panose="020F0502020204030204" pitchFamily="34" charset="0"/>
              </a:rPr>
              <a:t>Il 55% degli Stati membri vota a favore - in pratica ciò equivale a 15 paesi su 27 (criterio politico)</a:t>
            </a:r>
          </a:p>
          <a:p>
            <a:pPr marL="228600" lvl="1" fontAlgn="base">
              <a:lnSpc>
                <a:spcPct val="130000"/>
              </a:lnSpc>
              <a:spcBef>
                <a:spcPts val="1800"/>
              </a:spcBef>
              <a:spcAft>
                <a:spcPts val="0"/>
              </a:spcAft>
            </a:pPr>
            <a:r>
              <a:rPr lang="it-IT" sz="1700" dirty="0">
                <a:solidFill>
                  <a:schemeClr val="tx1">
                    <a:lumMod val="65000"/>
                    <a:lumOff val="35000"/>
                  </a:schemeClr>
                </a:solidFill>
                <a:latin typeface="Luiss Sans" pitchFamily="2" charset="0"/>
                <a:cs typeface="Calibri" panose="020F0502020204030204" pitchFamily="34" charset="0"/>
              </a:rPr>
              <a:t>Gli Stati membri che appoggiano la proposta rappresentano almeno il 65% della popolazione totale dell’UE (criterio demografico)</a:t>
            </a:r>
          </a:p>
          <a:p>
            <a:pPr marL="228600" lvl="1" fontAlgn="base">
              <a:lnSpc>
                <a:spcPct val="130000"/>
              </a:lnSpc>
              <a:spcBef>
                <a:spcPts val="1800"/>
              </a:spcBef>
            </a:pPr>
            <a:r>
              <a:rPr lang="it-IT" sz="1700" dirty="0">
                <a:solidFill>
                  <a:schemeClr val="tx1">
                    <a:lumMod val="65000"/>
                    <a:lumOff val="35000"/>
                  </a:schemeClr>
                </a:solidFill>
                <a:latin typeface="Luiss Sans" pitchFamily="2" charset="0"/>
                <a:cs typeface="Calibri" panose="020F0502020204030204" pitchFamily="34" charset="0"/>
              </a:rPr>
              <a:t>La minoranza di blocco deve includere almeno quattro membri del Consiglio, che rappresentino oltre il 35% della popolazione dell’UE.</a:t>
            </a:r>
          </a:p>
          <a:p>
            <a:pPr marL="742950" lvl="1" indent="-285750" algn="l" rtl="0" fontAlgn="base">
              <a:spcBef>
                <a:spcPts val="500"/>
              </a:spcBef>
              <a:spcAft>
                <a:spcPts val="0"/>
              </a:spcAft>
              <a:buFont typeface="Arial" panose="020B0604020202020204" pitchFamily="34" charset="0"/>
              <a:buChar char="•"/>
            </a:pPr>
            <a:endParaRPr lang="it-IT" b="0" i="0" u="none" strike="noStrike" dirty="0">
              <a:solidFill>
                <a:srgbClr val="000000"/>
              </a:solidFill>
              <a:effectLst/>
              <a:latin typeface="Arial" panose="020B0604020202020204" pitchFamily="34" charset="0"/>
            </a:endParaRPr>
          </a:p>
          <a:p>
            <a:pPr marL="457200" lvl="1" indent="0">
              <a:buNone/>
            </a:pPr>
            <a:endParaRPr lang="it-IT" dirty="0"/>
          </a:p>
        </p:txBody>
      </p:sp>
    </p:spTree>
    <p:extLst>
      <p:ext uri="{BB962C8B-B14F-4D97-AF65-F5344CB8AC3E}">
        <p14:creationId xmlns:p14="http://schemas.microsoft.com/office/powerpoint/2010/main" val="14903228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F73B2E-9165-D838-1706-C807AE965E13}"/>
              </a:ext>
            </a:extLst>
          </p:cNvPr>
          <p:cNvSpPr>
            <a:spLocks noGrp="1"/>
          </p:cNvSpPr>
          <p:nvPr>
            <p:ph type="ctrTitle"/>
          </p:nvPr>
        </p:nvSpPr>
        <p:spPr/>
        <p:txBody>
          <a:bodyPr>
            <a:normAutofit/>
          </a:bodyPr>
          <a:lstStyle/>
          <a:p>
            <a:r>
              <a:rPr lang="it-IT" dirty="0">
                <a:solidFill>
                  <a:srgbClr val="00B0F0"/>
                </a:solidFill>
              </a:rPr>
              <a:t>Il quadro istituzionale (Parte B)</a:t>
            </a:r>
            <a:endParaRPr lang="it-IT" dirty="0"/>
          </a:p>
        </p:txBody>
      </p:sp>
      <p:sp>
        <p:nvSpPr>
          <p:cNvPr id="3" name="Sottotitolo 2">
            <a:extLst>
              <a:ext uri="{FF2B5EF4-FFF2-40B4-BE49-F238E27FC236}">
                <a16:creationId xmlns:a16="http://schemas.microsoft.com/office/drawing/2014/main" id="{C7586710-2C65-7619-40F4-4D130BF632E6}"/>
              </a:ext>
            </a:extLst>
          </p:cNvPr>
          <p:cNvSpPr>
            <a:spLocks noGrp="1"/>
          </p:cNvSpPr>
          <p:nvPr>
            <p:ph type="subTitle" idx="1"/>
          </p:nvPr>
        </p:nvSpPr>
        <p:spPr/>
        <p:txBody>
          <a:bodyPr/>
          <a:lstStyle/>
          <a:p>
            <a:r>
              <a:rPr lang="it-IT" dirty="0">
                <a:solidFill>
                  <a:srgbClr val="0070C0"/>
                </a:solidFill>
              </a:rPr>
              <a:t>Lezione 5</a:t>
            </a:r>
          </a:p>
          <a:p>
            <a:endParaRPr lang="it-IT" dirty="0"/>
          </a:p>
        </p:txBody>
      </p:sp>
    </p:spTree>
    <p:extLst>
      <p:ext uri="{BB962C8B-B14F-4D97-AF65-F5344CB8AC3E}">
        <p14:creationId xmlns:p14="http://schemas.microsoft.com/office/powerpoint/2010/main" val="25447640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82B336-F957-F4E9-FF49-5383C085D612}"/>
              </a:ext>
            </a:extLst>
          </p:cNvPr>
          <p:cNvSpPr>
            <a:spLocks noGrp="1"/>
          </p:cNvSpPr>
          <p:nvPr>
            <p:ph type="title"/>
          </p:nvPr>
        </p:nvSpPr>
        <p:spPr/>
        <p:txBody>
          <a:bodyPr/>
          <a:lstStyle/>
          <a:p>
            <a:r>
              <a:rPr lang="it-IT" dirty="0">
                <a:solidFill>
                  <a:srgbClr val="0070C0"/>
                </a:solidFill>
              </a:rPr>
              <a:t>Lezione 5</a:t>
            </a:r>
          </a:p>
        </p:txBody>
      </p:sp>
      <p:sp>
        <p:nvSpPr>
          <p:cNvPr id="3" name="Segnaposto contenuto 2">
            <a:extLst>
              <a:ext uri="{FF2B5EF4-FFF2-40B4-BE49-F238E27FC236}">
                <a16:creationId xmlns:a16="http://schemas.microsoft.com/office/drawing/2014/main" id="{AFC4340A-9CB6-B525-415F-B1D6FD726ED3}"/>
              </a:ext>
            </a:extLst>
          </p:cNvPr>
          <p:cNvSpPr>
            <a:spLocks noGrp="1"/>
          </p:cNvSpPr>
          <p:nvPr>
            <p:ph idx="1"/>
          </p:nvPr>
        </p:nvSpPr>
        <p:spPr/>
        <p:txBody>
          <a:bodyPr/>
          <a:lstStyle/>
          <a:p>
            <a:pPr marL="0" lvl="0" indent="0" algn="just">
              <a:lnSpc>
                <a:spcPct val="110000"/>
              </a:lnSpc>
              <a:spcBef>
                <a:spcPts val="0"/>
              </a:spcBef>
              <a:buClr>
                <a:schemeClr val="lt1"/>
              </a:buClr>
              <a:buSzPts val="2800"/>
              <a:buNone/>
            </a:pPr>
            <a:r>
              <a:rPr lang="it-IT" dirty="0" err="1"/>
              <a:t>b.i</a:t>
            </a:r>
            <a:r>
              <a:rPr lang="it-IT" dirty="0"/>
              <a:t>.</a:t>
            </a:r>
            <a:r>
              <a:rPr lang="it-IT" i="1" dirty="0"/>
              <a:t> </a:t>
            </a:r>
            <a:r>
              <a:rPr lang="it-IT" dirty="0"/>
              <a:t>Commissione europea: struttura, funzioni e poteri; </a:t>
            </a:r>
          </a:p>
          <a:p>
            <a:pPr marL="0" lvl="0" indent="0" algn="just">
              <a:lnSpc>
                <a:spcPct val="110000"/>
              </a:lnSpc>
              <a:spcBef>
                <a:spcPts val="0"/>
              </a:spcBef>
              <a:buClr>
                <a:schemeClr val="lt1"/>
              </a:buClr>
              <a:buSzPts val="2800"/>
              <a:buNone/>
            </a:pPr>
            <a:endParaRPr lang="it-IT" dirty="0"/>
          </a:p>
          <a:p>
            <a:pPr marL="0" lvl="0" indent="0" algn="just">
              <a:lnSpc>
                <a:spcPct val="110000"/>
              </a:lnSpc>
              <a:spcBef>
                <a:spcPts val="1800"/>
              </a:spcBef>
              <a:buClr>
                <a:schemeClr val="lt1"/>
              </a:buClr>
              <a:buSzPts val="2800"/>
              <a:buNone/>
            </a:pPr>
            <a:r>
              <a:rPr lang="it-IT" i="1" dirty="0" err="1"/>
              <a:t>b.ii</a:t>
            </a:r>
            <a:r>
              <a:rPr lang="it-IT" i="1" dirty="0"/>
              <a:t>. </a:t>
            </a:r>
            <a:r>
              <a:rPr lang="it-IT" dirty="0"/>
              <a:t>Parlamento Europeo struttura, funzioni e poteri;</a:t>
            </a:r>
            <a:r>
              <a:rPr lang="it-IT" i="1" dirty="0"/>
              <a:t> </a:t>
            </a:r>
          </a:p>
          <a:p>
            <a:pPr marL="0" lvl="0" indent="0" algn="just">
              <a:lnSpc>
                <a:spcPct val="110000"/>
              </a:lnSpc>
              <a:spcBef>
                <a:spcPts val="1800"/>
              </a:spcBef>
              <a:buClr>
                <a:schemeClr val="lt1"/>
              </a:buClr>
              <a:buSzPts val="2800"/>
              <a:buNone/>
            </a:pPr>
            <a:endParaRPr lang="it-IT" dirty="0"/>
          </a:p>
          <a:p>
            <a:pPr marL="0" lvl="0" indent="0" algn="just">
              <a:lnSpc>
                <a:spcPct val="110000"/>
              </a:lnSpc>
              <a:spcBef>
                <a:spcPts val="1800"/>
              </a:spcBef>
              <a:buClr>
                <a:schemeClr val="lt1"/>
              </a:buClr>
              <a:buSzPts val="2800"/>
              <a:buNone/>
            </a:pPr>
            <a:r>
              <a:rPr lang="it-IT" i="1" dirty="0" err="1"/>
              <a:t>b.iii</a:t>
            </a:r>
            <a:r>
              <a:rPr lang="it-IT" i="1" dirty="0"/>
              <a:t>.</a:t>
            </a:r>
            <a:r>
              <a:rPr lang="it-IT" dirty="0"/>
              <a:t> Corte di giustizia. </a:t>
            </a:r>
          </a:p>
          <a:p>
            <a:endParaRPr lang="it-IT" dirty="0"/>
          </a:p>
        </p:txBody>
      </p:sp>
    </p:spTree>
    <p:extLst>
      <p:ext uri="{BB962C8B-B14F-4D97-AF65-F5344CB8AC3E}">
        <p14:creationId xmlns:p14="http://schemas.microsoft.com/office/powerpoint/2010/main" val="898430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8C699C-F0DA-D57C-FAE3-FB5DE6F454D1}"/>
              </a:ext>
            </a:extLst>
          </p:cNvPr>
          <p:cNvSpPr>
            <a:spLocks noGrp="1"/>
          </p:cNvSpPr>
          <p:nvPr>
            <p:ph type="title"/>
          </p:nvPr>
        </p:nvSpPr>
        <p:spPr/>
        <p:txBody>
          <a:bodyPr/>
          <a:lstStyle/>
          <a:p>
            <a:r>
              <a:rPr lang="it-IT" dirty="0">
                <a:solidFill>
                  <a:srgbClr val="0070C0"/>
                </a:solidFill>
              </a:rPr>
              <a:t>Indice </a:t>
            </a:r>
          </a:p>
        </p:txBody>
      </p:sp>
      <p:sp>
        <p:nvSpPr>
          <p:cNvPr id="3" name="Segnaposto contenuto 2">
            <a:extLst>
              <a:ext uri="{FF2B5EF4-FFF2-40B4-BE49-F238E27FC236}">
                <a16:creationId xmlns:a16="http://schemas.microsoft.com/office/drawing/2014/main" id="{B7C5BDD6-AD93-29C9-9839-6186D3364FE9}"/>
              </a:ext>
            </a:extLst>
          </p:cNvPr>
          <p:cNvSpPr>
            <a:spLocks noGrp="1"/>
          </p:cNvSpPr>
          <p:nvPr>
            <p:ph idx="1"/>
          </p:nvPr>
        </p:nvSpPr>
        <p:spPr/>
        <p:txBody>
          <a:bodyPr/>
          <a:lstStyle/>
          <a:p>
            <a:r>
              <a:rPr lang="it-IT" dirty="0">
                <a:solidFill>
                  <a:srgbClr val="0070C0"/>
                </a:solidFill>
              </a:rPr>
              <a:t>Lezione 4</a:t>
            </a:r>
          </a:p>
          <a:p>
            <a:r>
              <a:rPr lang="it-IT" dirty="0">
                <a:solidFill>
                  <a:srgbClr val="00B0F0"/>
                </a:solidFill>
              </a:rPr>
              <a:t>Il quadro istituzionale (Parte A)</a:t>
            </a:r>
          </a:p>
          <a:p>
            <a:pPr marL="0" indent="0">
              <a:buNone/>
            </a:pPr>
            <a:endParaRPr lang="it-IT" dirty="0"/>
          </a:p>
          <a:p>
            <a:r>
              <a:rPr lang="it-IT" dirty="0">
                <a:solidFill>
                  <a:srgbClr val="0070C0"/>
                </a:solidFill>
              </a:rPr>
              <a:t>Lezione 5</a:t>
            </a:r>
          </a:p>
          <a:p>
            <a:r>
              <a:rPr lang="it-IT" dirty="0">
                <a:solidFill>
                  <a:srgbClr val="00B0F0"/>
                </a:solidFill>
              </a:rPr>
              <a:t>Il quadro istituzionale (Parte B) </a:t>
            </a:r>
          </a:p>
          <a:p>
            <a:endParaRPr lang="it-IT" dirty="0"/>
          </a:p>
          <a:p>
            <a:r>
              <a:rPr lang="it-IT" dirty="0">
                <a:solidFill>
                  <a:srgbClr val="0070C0"/>
                </a:solidFill>
              </a:rPr>
              <a:t>Lezione 6</a:t>
            </a:r>
          </a:p>
          <a:p>
            <a:r>
              <a:rPr lang="it-IT" dirty="0">
                <a:solidFill>
                  <a:srgbClr val="00B0F0"/>
                </a:solidFill>
              </a:rPr>
              <a:t>Le procedure decisionali </a:t>
            </a:r>
          </a:p>
          <a:p>
            <a:endParaRPr lang="it-IT" dirty="0"/>
          </a:p>
        </p:txBody>
      </p:sp>
    </p:spTree>
    <p:extLst>
      <p:ext uri="{BB962C8B-B14F-4D97-AF65-F5344CB8AC3E}">
        <p14:creationId xmlns:p14="http://schemas.microsoft.com/office/powerpoint/2010/main" val="33807462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4"/>
          <p:cNvSpPr txBox="1">
            <a:spLocks noGrp="1"/>
          </p:cNvSpPr>
          <p:nvPr>
            <p:ph type="title"/>
          </p:nvPr>
        </p:nvSpPr>
        <p:spPr>
          <a:xfrm>
            <a:off x="924338" y="365126"/>
            <a:ext cx="10429462" cy="67848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Commissione europea</a:t>
            </a:r>
            <a:endParaRPr/>
          </a:p>
        </p:txBody>
      </p:sp>
      <p:sp>
        <p:nvSpPr>
          <p:cNvPr id="305" name="Google Shape;305;p4"/>
          <p:cNvSpPr txBox="1">
            <a:spLocks noGrp="1"/>
          </p:cNvSpPr>
          <p:nvPr>
            <p:ph type="body" idx="1"/>
          </p:nvPr>
        </p:nvSpPr>
        <p:spPr>
          <a:xfrm>
            <a:off x="924338" y="1162878"/>
            <a:ext cx="10429461" cy="4651513"/>
          </a:xfrm>
          <a:prstGeom prst="rect">
            <a:avLst/>
          </a:prstGeom>
          <a:noFill/>
          <a:ln>
            <a:noFill/>
          </a:ln>
        </p:spPr>
        <p:txBody>
          <a:bodyPr spcFirstLastPara="1" wrap="square" lIns="91425" tIns="45700" rIns="91425" bIns="45700" anchor="ctr" anchorCtr="0">
            <a:normAutofit fontScale="85000" lnSpcReduction="10000"/>
          </a:bodyPr>
          <a:lstStyle/>
          <a:p>
            <a:pPr marL="228600" lvl="1" indent="-128777" algn="l" rtl="0">
              <a:lnSpc>
                <a:spcPct val="130000"/>
              </a:lnSpc>
              <a:spcBef>
                <a:spcPts val="0"/>
              </a:spcBef>
              <a:spcAft>
                <a:spcPts val="0"/>
              </a:spcAft>
              <a:buClr>
                <a:schemeClr val="dk1"/>
              </a:buClr>
              <a:buSzPct val="100000"/>
              <a:buNone/>
            </a:pPr>
            <a:endParaRPr sz="1700">
              <a:solidFill>
                <a:srgbClr val="595959"/>
              </a:solidFill>
              <a:latin typeface="Arial"/>
              <a:ea typeface="Arial"/>
              <a:cs typeface="Arial"/>
              <a:sym typeface="Arial"/>
            </a:endParaRPr>
          </a:p>
          <a:p>
            <a:pPr marL="228600" lvl="1" indent="-228631" algn="l" rtl="0">
              <a:lnSpc>
                <a:spcPct val="130000"/>
              </a:lnSpc>
              <a:spcBef>
                <a:spcPts val="1800"/>
              </a:spcBef>
              <a:spcAft>
                <a:spcPts val="0"/>
              </a:spcAft>
              <a:buClr>
                <a:srgbClr val="00B0F0"/>
              </a:buClr>
              <a:buSzPct val="100000"/>
              <a:buChar char="•"/>
            </a:pPr>
            <a:r>
              <a:rPr lang="it-IT" sz="1700" b="1">
                <a:solidFill>
                  <a:srgbClr val="00B0F0"/>
                </a:solidFill>
                <a:latin typeface="Arial"/>
                <a:ea typeface="Arial"/>
                <a:cs typeface="Arial"/>
                <a:sym typeface="Arial"/>
              </a:rPr>
              <a:t>Art. 17, par. 3, TUE, Composizione: </a:t>
            </a:r>
            <a:endParaRPr/>
          </a:p>
          <a:p>
            <a:pPr marL="228600" lvl="1" indent="-228631" algn="l" rtl="0">
              <a:lnSpc>
                <a:spcPct val="130000"/>
              </a:lnSpc>
              <a:spcBef>
                <a:spcPts val="1800"/>
              </a:spcBef>
              <a:spcAft>
                <a:spcPts val="0"/>
              </a:spcAft>
              <a:buClr>
                <a:srgbClr val="595959"/>
              </a:buClr>
              <a:buSzPct val="100000"/>
              <a:buChar char="•"/>
            </a:pPr>
            <a:r>
              <a:rPr lang="it-IT" sz="1700">
                <a:solidFill>
                  <a:srgbClr val="595959"/>
                </a:solidFill>
                <a:latin typeface="Arial"/>
                <a:ea typeface="Arial"/>
                <a:cs typeface="Arial"/>
                <a:sym typeface="Arial"/>
              </a:rPr>
              <a:t>«I membri della Commissione sono scelti in base </a:t>
            </a:r>
            <a:r>
              <a:rPr lang="it-IT" sz="1700">
                <a:solidFill>
                  <a:srgbClr val="00B0F0"/>
                </a:solidFill>
                <a:latin typeface="Arial"/>
                <a:ea typeface="Arial"/>
                <a:cs typeface="Arial"/>
                <a:sym typeface="Arial"/>
              </a:rPr>
              <a:t>alla loro competenza general</a:t>
            </a:r>
            <a:r>
              <a:rPr lang="it-IT" sz="1700">
                <a:solidFill>
                  <a:srgbClr val="595959"/>
                </a:solidFill>
                <a:latin typeface="Arial"/>
                <a:ea typeface="Arial"/>
                <a:cs typeface="Arial"/>
                <a:sym typeface="Arial"/>
              </a:rPr>
              <a:t>e e al loro impegno europeo e tra personalità che offrono tutte le garanzie di indipendenza. </a:t>
            </a:r>
            <a:endParaRPr/>
          </a:p>
          <a:p>
            <a:pPr marL="228600" lvl="1" indent="-228631" algn="l" rtl="0">
              <a:lnSpc>
                <a:spcPct val="130000"/>
              </a:lnSpc>
              <a:spcBef>
                <a:spcPts val="1800"/>
              </a:spcBef>
              <a:spcAft>
                <a:spcPts val="0"/>
              </a:spcAft>
              <a:buClr>
                <a:srgbClr val="595959"/>
              </a:buClr>
              <a:buSzPct val="100000"/>
              <a:buChar char="•"/>
            </a:pPr>
            <a:r>
              <a:rPr lang="it-IT" sz="1700">
                <a:solidFill>
                  <a:srgbClr val="595959"/>
                </a:solidFill>
                <a:latin typeface="Arial"/>
                <a:ea typeface="Arial"/>
                <a:cs typeface="Arial"/>
                <a:sym typeface="Arial"/>
              </a:rPr>
              <a:t>La Commissione esercita le sue responsabilità in piena </a:t>
            </a:r>
            <a:r>
              <a:rPr lang="it-IT" sz="1700">
                <a:solidFill>
                  <a:srgbClr val="00B0F0"/>
                </a:solidFill>
                <a:latin typeface="Arial"/>
                <a:ea typeface="Arial"/>
                <a:cs typeface="Arial"/>
                <a:sym typeface="Arial"/>
              </a:rPr>
              <a:t>indipendenza </a:t>
            </a:r>
            <a:r>
              <a:rPr lang="it-IT" sz="1700">
                <a:solidFill>
                  <a:srgbClr val="595959"/>
                </a:solidFill>
                <a:latin typeface="Arial"/>
                <a:ea typeface="Arial"/>
                <a:cs typeface="Arial"/>
                <a:sym typeface="Arial"/>
              </a:rPr>
              <a:t>[…] i membri della Commissione </a:t>
            </a:r>
            <a:r>
              <a:rPr lang="it-IT" sz="1700">
                <a:solidFill>
                  <a:srgbClr val="00B0F0"/>
                </a:solidFill>
                <a:latin typeface="Arial"/>
                <a:ea typeface="Arial"/>
                <a:cs typeface="Arial"/>
                <a:sym typeface="Arial"/>
              </a:rPr>
              <a:t>non sollecitano né accettano istruzioni da alcun governo</a:t>
            </a:r>
            <a:r>
              <a:rPr lang="it-IT" sz="1700">
                <a:solidFill>
                  <a:srgbClr val="595959"/>
                </a:solidFill>
                <a:latin typeface="Arial"/>
                <a:ea typeface="Arial"/>
                <a:cs typeface="Arial"/>
                <a:sym typeface="Arial"/>
              </a:rPr>
              <a:t>, istituzione, organo o organismo. Essi si astengono da ogni atto incompatibile con le loro funzioni o con l'esecuzione dei loro compiti.»</a:t>
            </a:r>
            <a:endParaRPr/>
          </a:p>
          <a:p>
            <a:pPr marL="228600" lvl="1" indent="-228631" algn="l" rtl="0">
              <a:lnSpc>
                <a:spcPct val="130000"/>
              </a:lnSpc>
              <a:spcBef>
                <a:spcPts val="1800"/>
              </a:spcBef>
              <a:spcAft>
                <a:spcPts val="0"/>
              </a:spcAft>
              <a:buClr>
                <a:srgbClr val="595959"/>
              </a:buClr>
              <a:buSzPct val="100000"/>
              <a:buChar char="•"/>
            </a:pPr>
            <a:r>
              <a:rPr lang="it-IT" sz="1700">
                <a:solidFill>
                  <a:srgbClr val="595959"/>
                </a:solidFill>
                <a:latin typeface="Arial"/>
                <a:ea typeface="Arial"/>
                <a:cs typeface="Arial"/>
                <a:sym typeface="Arial"/>
              </a:rPr>
              <a:t>È composta da un cittadino per ogni Stato membro (art. 17, par. 4, TFEU).</a:t>
            </a:r>
            <a:endParaRPr/>
          </a:p>
          <a:p>
            <a:pPr marL="228600" lvl="1" indent="-228631" algn="l" rtl="0">
              <a:lnSpc>
                <a:spcPct val="130000"/>
              </a:lnSpc>
              <a:spcBef>
                <a:spcPts val="1800"/>
              </a:spcBef>
              <a:spcAft>
                <a:spcPts val="0"/>
              </a:spcAft>
              <a:buClr>
                <a:srgbClr val="595959"/>
              </a:buClr>
              <a:buSzPct val="100000"/>
              <a:buChar char="•"/>
            </a:pPr>
            <a:r>
              <a:rPr lang="it-IT" sz="1700">
                <a:solidFill>
                  <a:srgbClr val="595959"/>
                </a:solidFill>
                <a:latin typeface="Arial"/>
                <a:ea typeface="Arial"/>
                <a:cs typeface="Arial"/>
                <a:sym typeface="Arial"/>
              </a:rPr>
              <a:t>Possibile riduzione (art. 17, par. 5, TFEU)</a:t>
            </a:r>
            <a:endParaRPr/>
          </a:p>
          <a:p>
            <a:pPr marL="228600" lvl="1" indent="-228631" algn="l" rtl="0">
              <a:lnSpc>
                <a:spcPct val="130000"/>
              </a:lnSpc>
              <a:spcBef>
                <a:spcPts val="1800"/>
              </a:spcBef>
              <a:spcAft>
                <a:spcPts val="0"/>
              </a:spcAft>
              <a:buClr>
                <a:srgbClr val="595959"/>
              </a:buClr>
              <a:buSzPct val="100000"/>
              <a:buChar char="•"/>
            </a:pPr>
            <a:r>
              <a:rPr lang="it-IT" sz="1700">
                <a:solidFill>
                  <a:srgbClr val="595959"/>
                </a:solidFill>
                <a:latin typeface="Arial"/>
                <a:ea typeface="Arial"/>
                <a:cs typeface="Arial"/>
                <a:sym typeface="Arial"/>
              </a:rPr>
              <a:t>La Commissione europea è un </a:t>
            </a:r>
            <a:r>
              <a:rPr lang="it-IT" sz="1700">
                <a:solidFill>
                  <a:srgbClr val="00B0F0"/>
                </a:solidFill>
                <a:latin typeface="Arial"/>
                <a:ea typeface="Arial"/>
                <a:cs typeface="Arial"/>
                <a:sym typeface="Arial"/>
              </a:rPr>
              <a:t>organo di individui</a:t>
            </a:r>
            <a:r>
              <a:rPr lang="it-IT" sz="1700">
                <a:solidFill>
                  <a:srgbClr val="595959"/>
                </a:solidFill>
                <a:latin typeface="Arial"/>
                <a:ea typeface="Arial"/>
                <a:cs typeface="Arial"/>
                <a:sym typeface="Arial"/>
              </a:rPr>
              <a:t>, caratterizzato dai requisiti di indipendenza e di professionalità.</a:t>
            </a:r>
            <a:endParaRPr/>
          </a:p>
          <a:p>
            <a:pPr marL="228600" lvl="1" indent="-228631" algn="l" rtl="0">
              <a:lnSpc>
                <a:spcPct val="130000"/>
              </a:lnSpc>
              <a:spcBef>
                <a:spcPts val="1800"/>
              </a:spcBef>
              <a:spcAft>
                <a:spcPts val="0"/>
              </a:spcAft>
              <a:buClr>
                <a:srgbClr val="595959"/>
              </a:buClr>
              <a:buSzPct val="100000"/>
              <a:buChar char="•"/>
            </a:pPr>
            <a:r>
              <a:rPr lang="it-IT" sz="1700">
                <a:solidFill>
                  <a:srgbClr val="595959"/>
                </a:solidFill>
                <a:latin typeface="Arial"/>
                <a:ea typeface="Arial"/>
                <a:cs typeface="Arial"/>
                <a:sym typeface="Arial"/>
              </a:rPr>
              <a:t>Persegue interessi dell’Unione europea</a:t>
            </a:r>
            <a:endParaRPr/>
          </a:p>
          <a:p>
            <a:pPr marL="685800" lvl="1" indent="-87630" algn="l" rtl="0">
              <a:lnSpc>
                <a:spcPct val="90000"/>
              </a:lnSpc>
              <a:spcBef>
                <a:spcPts val="500"/>
              </a:spcBef>
              <a:spcAft>
                <a:spcPts val="0"/>
              </a:spcAft>
              <a:buClr>
                <a:schemeClr val="dk1"/>
              </a:buClr>
              <a:buSzPct val="100000"/>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5"/>
          <p:cNvSpPr txBox="1">
            <a:spLocks noGrp="1"/>
          </p:cNvSpPr>
          <p:nvPr>
            <p:ph type="title"/>
          </p:nvPr>
        </p:nvSpPr>
        <p:spPr>
          <a:xfrm>
            <a:off x="1093304" y="365126"/>
            <a:ext cx="10547834" cy="67848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Commissione europea</a:t>
            </a:r>
            <a:endParaRPr sz="3200">
              <a:solidFill>
                <a:srgbClr val="0070C0"/>
              </a:solidFill>
            </a:endParaRPr>
          </a:p>
        </p:txBody>
      </p:sp>
      <p:sp>
        <p:nvSpPr>
          <p:cNvPr id="311" name="Google Shape;311;p5"/>
          <p:cNvSpPr txBox="1">
            <a:spLocks noGrp="1"/>
          </p:cNvSpPr>
          <p:nvPr>
            <p:ph type="body" idx="1"/>
          </p:nvPr>
        </p:nvSpPr>
        <p:spPr>
          <a:xfrm>
            <a:off x="1093304" y="1043610"/>
            <a:ext cx="10260496" cy="4522303"/>
          </a:xfrm>
          <a:prstGeom prst="rect">
            <a:avLst/>
          </a:prstGeom>
          <a:noFill/>
          <a:ln>
            <a:noFill/>
          </a:ln>
        </p:spPr>
        <p:txBody>
          <a:bodyPr spcFirstLastPara="1" wrap="square" lIns="91425" tIns="45700" rIns="91425" bIns="45700" anchor="ctr" anchorCtr="0">
            <a:normAutofit/>
          </a:bodyPr>
          <a:lstStyle/>
          <a:p>
            <a:pPr marL="228600" lvl="1" indent="-228600" algn="l" rtl="0">
              <a:lnSpc>
                <a:spcPct val="110000"/>
              </a:lnSpc>
              <a:spcBef>
                <a:spcPts val="0"/>
              </a:spcBef>
              <a:spcAft>
                <a:spcPts val="0"/>
              </a:spcAft>
              <a:buClr>
                <a:srgbClr val="00B0F0"/>
              </a:buClr>
              <a:buSzPts val="2000"/>
              <a:buChar char="•"/>
            </a:pPr>
            <a:r>
              <a:rPr lang="it-IT" sz="2000">
                <a:solidFill>
                  <a:srgbClr val="00B0F0"/>
                </a:solidFill>
                <a:latin typeface="Arial"/>
                <a:ea typeface="Arial"/>
                <a:cs typeface="Arial"/>
                <a:sym typeface="Arial"/>
              </a:rPr>
              <a:t>Procedura di nomina della Commissione europea (Art. 17, par. 7, TUE):</a:t>
            </a:r>
            <a:endParaRPr/>
          </a:p>
          <a:p>
            <a:pPr marL="342900" lvl="1" indent="-342900" algn="l" rtl="0">
              <a:lnSpc>
                <a:spcPct val="110000"/>
              </a:lnSpc>
              <a:spcBef>
                <a:spcPts val="1800"/>
              </a:spcBef>
              <a:spcAft>
                <a:spcPts val="0"/>
              </a:spcAft>
              <a:buClr>
                <a:srgbClr val="595959"/>
              </a:buClr>
              <a:buSzPts val="2000"/>
              <a:buFont typeface="Calibri"/>
              <a:buAutoNum type="arabicPeriod"/>
            </a:pPr>
            <a:r>
              <a:rPr lang="it-IT" sz="2000">
                <a:solidFill>
                  <a:srgbClr val="595959"/>
                </a:solidFill>
                <a:latin typeface="Arial"/>
                <a:ea typeface="Arial"/>
                <a:cs typeface="Arial"/>
                <a:sym typeface="Arial"/>
              </a:rPr>
              <a:t> Consiglio europeo propone il nome del Presidente della Commissione;</a:t>
            </a:r>
            <a:endParaRPr/>
          </a:p>
          <a:p>
            <a:pPr marL="342900" lvl="1" indent="-342900" algn="l" rtl="0">
              <a:lnSpc>
                <a:spcPct val="110000"/>
              </a:lnSpc>
              <a:spcBef>
                <a:spcPts val="1800"/>
              </a:spcBef>
              <a:spcAft>
                <a:spcPts val="0"/>
              </a:spcAft>
              <a:buClr>
                <a:srgbClr val="595959"/>
              </a:buClr>
              <a:buSzPts val="2000"/>
              <a:buFont typeface="Calibri"/>
              <a:buAutoNum type="arabicPeriod"/>
            </a:pPr>
            <a:r>
              <a:rPr lang="it-IT" sz="2000">
                <a:solidFill>
                  <a:srgbClr val="595959"/>
                </a:solidFill>
                <a:latin typeface="Arial"/>
                <a:ea typeface="Arial"/>
                <a:cs typeface="Arial"/>
                <a:sym typeface="Arial"/>
              </a:rPr>
              <a:t> Il Parlamento europeo approva il Presidente della Commissione;</a:t>
            </a:r>
            <a:endParaRPr/>
          </a:p>
          <a:p>
            <a:pPr marL="342900" lvl="1" indent="-342900" algn="l" rtl="0">
              <a:lnSpc>
                <a:spcPct val="110000"/>
              </a:lnSpc>
              <a:spcBef>
                <a:spcPts val="1800"/>
              </a:spcBef>
              <a:spcAft>
                <a:spcPts val="0"/>
              </a:spcAft>
              <a:buClr>
                <a:srgbClr val="595959"/>
              </a:buClr>
              <a:buSzPts val="2000"/>
              <a:buFont typeface="Calibri"/>
              <a:buAutoNum type="arabicPeriod"/>
            </a:pPr>
            <a:r>
              <a:rPr lang="it-IT" sz="2000">
                <a:solidFill>
                  <a:srgbClr val="595959"/>
                </a:solidFill>
                <a:latin typeface="Arial"/>
                <a:ea typeface="Arial"/>
                <a:cs typeface="Arial"/>
                <a:sym typeface="Arial"/>
              </a:rPr>
              <a:t> SM propongono il nome dei commissari, poi il Consiglio d’intesa col Presidente della Commissione scelgono i commissari;</a:t>
            </a:r>
            <a:endParaRPr/>
          </a:p>
          <a:p>
            <a:pPr marL="342900" lvl="1" indent="-342900" algn="l" rtl="0">
              <a:lnSpc>
                <a:spcPct val="110000"/>
              </a:lnSpc>
              <a:spcBef>
                <a:spcPts val="1800"/>
              </a:spcBef>
              <a:spcAft>
                <a:spcPts val="0"/>
              </a:spcAft>
              <a:buClr>
                <a:srgbClr val="595959"/>
              </a:buClr>
              <a:buSzPts val="2000"/>
              <a:buFont typeface="Calibri"/>
              <a:buAutoNum type="arabicPeriod"/>
            </a:pPr>
            <a:r>
              <a:rPr lang="it-IT" sz="2000">
                <a:solidFill>
                  <a:srgbClr val="595959"/>
                </a:solidFill>
                <a:latin typeface="Arial"/>
                <a:ea typeface="Arial"/>
                <a:cs typeface="Arial"/>
                <a:sym typeface="Arial"/>
              </a:rPr>
              <a:t> I commissari devono essere approvati dal Parlamento europeo;</a:t>
            </a:r>
            <a:endParaRPr/>
          </a:p>
          <a:p>
            <a:pPr marL="342900" lvl="1" indent="-342900" algn="l" rtl="0">
              <a:lnSpc>
                <a:spcPct val="110000"/>
              </a:lnSpc>
              <a:spcBef>
                <a:spcPts val="1800"/>
              </a:spcBef>
              <a:spcAft>
                <a:spcPts val="0"/>
              </a:spcAft>
              <a:buClr>
                <a:srgbClr val="595959"/>
              </a:buClr>
              <a:buSzPts val="2000"/>
              <a:buFont typeface="Calibri"/>
              <a:buAutoNum type="arabicPeriod"/>
            </a:pPr>
            <a:r>
              <a:rPr lang="it-IT" sz="2000">
                <a:solidFill>
                  <a:srgbClr val="595959"/>
                </a:solidFill>
                <a:latin typeface="Arial"/>
                <a:ea typeface="Arial"/>
                <a:cs typeface="Arial"/>
                <a:sym typeface="Arial"/>
              </a:rPr>
              <a:t> Il Consiglio europeo nomina formalmente la Commissione (presidente + commissari).</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pic>
        <p:nvPicPr>
          <p:cNvPr id="316" name="Google Shape;316;p6" descr="Chi sono i membri più importanti della nuova Commissione europea"/>
          <p:cNvPicPr preferRelativeResize="0">
            <a:picLocks noGrp="1"/>
          </p:cNvPicPr>
          <p:nvPr>
            <p:ph type="body" idx="1"/>
          </p:nvPr>
        </p:nvPicPr>
        <p:blipFill rotWithShape="1">
          <a:blip r:embed="rId3">
            <a:alphaModFix/>
          </a:blip>
          <a:srcRect/>
          <a:stretch/>
        </p:blipFill>
        <p:spPr>
          <a:xfrm>
            <a:off x="2319005" y="643466"/>
            <a:ext cx="7553989" cy="5571067"/>
          </a:xfrm>
          <a:prstGeom prst="rect">
            <a:avLst/>
          </a:prstGeom>
          <a:noFill/>
          <a:ln>
            <a:noFill/>
          </a:ln>
        </p:spPr>
      </p:pic>
      <p:sp>
        <p:nvSpPr>
          <p:cNvPr id="317" name="Google Shape;317;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None/>
            </a:pPr>
            <a:r>
              <a:rPr lang="it-IT" sz="1200">
                <a:solidFill>
                  <a:srgbClr val="888888"/>
                </a:solidFill>
                <a:latin typeface="Calibri"/>
                <a:ea typeface="Calibri"/>
                <a:cs typeface="Calibri"/>
                <a:sym typeface="Calibri"/>
              </a:rPr>
              <a:t>February 20, 2025</a:t>
            </a:r>
            <a:endParaRPr sz="1200">
              <a:solidFill>
                <a:srgbClr val="888888"/>
              </a:solidFill>
              <a:latin typeface="Calibri"/>
              <a:ea typeface="Calibri"/>
              <a:cs typeface="Calibri"/>
              <a:sym typeface="Calibri"/>
            </a:endParaRPr>
          </a:p>
        </p:txBody>
      </p:sp>
      <p:sp>
        <p:nvSpPr>
          <p:cNvPr id="318" name="Google Shape;318;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None/>
            </a:pPr>
            <a:r>
              <a:rPr lang="it-IT" sz="1200">
                <a:solidFill>
                  <a:srgbClr val="888888"/>
                </a:solidFill>
                <a:latin typeface="Calibri"/>
                <a:ea typeface="Calibri"/>
                <a:cs typeface="Calibri"/>
                <a:sym typeface="Calibri"/>
              </a:rPr>
              <a:t>Titolo della Presentazione/Sezione</a:t>
            </a:r>
            <a:endParaRPr/>
          </a:p>
        </p:txBody>
      </p:sp>
      <p:sp>
        <p:nvSpPr>
          <p:cNvPr id="319" name="Google Shape;319;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it-IT" sz="1200">
                <a:solidFill>
                  <a:srgbClr val="888888"/>
                </a:solidFill>
                <a:latin typeface="Calibri"/>
                <a:ea typeface="Calibri"/>
                <a:cs typeface="Calibri"/>
                <a:sym typeface="Calibri"/>
              </a:rPr>
              <a:t>22</a:t>
            </a:fld>
            <a:endParaRPr sz="1200">
              <a:solidFill>
                <a:srgbClr val="888888"/>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7"/>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5" name="Google Shape;325;p7"/>
          <p:cNvSpPr/>
          <p:nvPr/>
        </p:nvSpPr>
        <p:spPr>
          <a:xfrm>
            <a:off x="-1" y="-4290"/>
            <a:ext cx="12192000" cy="1733407"/>
          </a:xfrm>
          <a:prstGeom prst="rect">
            <a:avLst/>
          </a:prstGeom>
          <a:solidFill>
            <a:schemeClr val="lt1"/>
          </a:solidFill>
          <a:ln>
            <a:noFill/>
          </a:ln>
          <a:effectLst>
            <a:outerShdw blurRad="254000" dist="38100" dir="5460000" sx="94000" sy="94000" algn="t" rotWithShape="0">
              <a:srgbClr val="000000">
                <a:alpha val="2980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6" name="Google Shape;326;p7"/>
          <p:cNvSpPr txBox="1">
            <a:spLocks noGrp="1"/>
          </p:cNvSpPr>
          <p:nvPr>
            <p:ph type="title"/>
          </p:nvPr>
        </p:nvSpPr>
        <p:spPr>
          <a:xfrm>
            <a:off x="761802" y="240241"/>
            <a:ext cx="10760054" cy="122829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3A70"/>
              </a:buClr>
              <a:buSzPts val="4000"/>
              <a:buFont typeface="Arial"/>
              <a:buNone/>
            </a:pPr>
            <a:r>
              <a:rPr lang="it-IT" sz="4000" b="1"/>
              <a:t>Commissione europea</a:t>
            </a:r>
            <a:endParaRPr sz="4000"/>
          </a:p>
        </p:txBody>
      </p:sp>
      <p:sp>
        <p:nvSpPr>
          <p:cNvPr id="327" name="Google Shape;327;p7"/>
          <p:cNvSpPr txBox="1">
            <a:spLocks noGrp="1"/>
          </p:cNvSpPr>
          <p:nvPr>
            <p:ph type="body" idx="1"/>
          </p:nvPr>
        </p:nvSpPr>
        <p:spPr>
          <a:xfrm>
            <a:off x="761802" y="1969358"/>
            <a:ext cx="4864875" cy="4202842"/>
          </a:xfrm>
          <a:prstGeom prst="rect">
            <a:avLst/>
          </a:prstGeom>
          <a:noFill/>
          <a:ln>
            <a:noFill/>
          </a:ln>
        </p:spPr>
        <p:txBody>
          <a:bodyPr spcFirstLastPara="1" wrap="square" lIns="91425" tIns="45700" rIns="91425" bIns="45700" anchor="ctr" anchorCtr="0">
            <a:normAutofit/>
          </a:bodyPr>
          <a:lstStyle/>
          <a:p>
            <a:pPr marL="342900" lvl="1" indent="-342900" algn="l" rtl="0">
              <a:lnSpc>
                <a:spcPct val="90000"/>
              </a:lnSpc>
              <a:spcBef>
                <a:spcPts val="0"/>
              </a:spcBef>
              <a:spcAft>
                <a:spcPts val="0"/>
              </a:spcAft>
              <a:buClr>
                <a:srgbClr val="00B0F0"/>
              </a:buClr>
              <a:buSzPts val="1900"/>
              <a:buChar char="•"/>
            </a:pPr>
            <a:r>
              <a:rPr lang="it-IT" sz="1900" b="1">
                <a:solidFill>
                  <a:srgbClr val="00B0F0"/>
                </a:solidFill>
                <a:latin typeface="Arial"/>
                <a:ea typeface="Arial"/>
                <a:cs typeface="Arial"/>
                <a:sym typeface="Arial"/>
              </a:rPr>
              <a:t>Durata mandato della Commissione europea:</a:t>
            </a:r>
            <a:endParaRPr/>
          </a:p>
          <a:p>
            <a:pPr marL="342900" lvl="1" indent="-342900" algn="l" rtl="0">
              <a:lnSpc>
                <a:spcPct val="90000"/>
              </a:lnSpc>
              <a:spcBef>
                <a:spcPts val="1800"/>
              </a:spcBef>
              <a:spcAft>
                <a:spcPts val="0"/>
              </a:spcAft>
              <a:buClr>
                <a:schemeClr val="dk1"/>
              </a:buClr>
              <a:buSzPts val="1900"/>
              <a:buFont typeface="Calibri"/>
              <a:buAutoNum type="arabicPeriod"/>
            </a:pPr>
            <a:r>
              <a:rPr lang="it-IT" sz="1900">
                <a:latin typeface="Arial"/>
                <a:ea typeface="Arial"/>
                <a:cs typeface="Arial"/>
                <a:sym typeface="Arial"/>
              </a:rPr>
              <a:t>Il mandato è di 5 anni (art. 17, par. 3, TFEU) e coincide con la durata del mandato dei membri del PE;</a:t>
            </a:r>
            <a:endParaRPr/>
          </a:p>
          <a:p>
            <a:pPr marL="342900" lvl="1" indent="-342900" algn="l" rtl="0">
              <a:lnSpc>
                <a:spcPct val="90000"/>
              </a:lnSpc>
              <a:spcBef>
                <a:spcPts val="1800"/>
              </a:spcBef>
              <a:spcAft>
                <a:spcPts val="0"/>
              </a:spcAft>
              <a:buClr>
                <a:schemeClr val="dk1"/>
              </a:buClr>
              <a:buSzPts val="1900"/>
              <a:buFont typeface="Calibri"/>
              <a:buAutoNum type="arabicPeriod"/>
            </a:pPr>
            <a:r>
              <a:rPr lang="it-IT" sz="1900">
                <a:latin typeface="Arial"/>
                <a:ea typeface="Arial"/>
                <a:cs typeface="Arial"/>
                <a:sym typeface="Arial"/>
              </a:rPr>
              <a:t>Cessazione anticipata del mandato: </a:t>
            </a:r>
            <a:endParaRPr/>
          </a:p>
          <a:p>
            <a:pPr marL="342900" lvl="1" indent="-342900" algn="l" rtl="0">
              <a:lnSpc>
                <a:spcPct val="90000"/>
              </a:lnSpc>
              <a:spcBef>
                <a:spcPts val="1800"/>
              </a:spcBef>
              <a:spcAft>
                <a:spcPts val="0"/>
              </a:spcAft>
              <a:buClr>
                <a:schemeClr val="dk1"/>
              </a:buClr>
              <a:buSzPts val="1900"/>
              <a:buFont typeface="Calibri"/>
              <a:buAutoNum type="arabicPeriod"/>
            </a:pPr>
            <a:r>
              <a:rPr lang="it-IT" sz="1900">
                <a:latin typeface="Arial"/>
                <a:ea typeface="Arial"/>
                <a:cs typeface="Arial"/>
                <a:sym typeface="Arial"/>
              </a:rPr>
              <a:t>Dimissioni individuali o collettive; </a:t>
            </a:r>
            <a:endParaRPr/>
          </a:p>
          <a:p>
            <a:pPr marL="342900" lvl="1" indent="-342900" algn="l" rtl="0">
              <a:lnSpc>
                <a:spcPct val="90000"/>
              </a:lnSpc>
              <a:spcBef>
                <a:spcPts val="1800"/>
              </a:spcBef>
              <a:spcAft>
                <a:spcPts val="0"/>
              </a:spcAft>
              <a:buClr>
                <a:schemeClr val="dk1"/>
              </a:buClr>
              <a:buSzPts val="1900"/>
              <a:buFont typeface="Calibri"/>
              <a:buAutoNum type="arabicPeriod"/>
            </a:pPr>
            <a:r>
              <a:rPr lang="it-IT" sz="1900">
                <a:latin typeface="Arial"/>
                <a:ea typeface="Arial"/>
                <a:cs typeface="Arial"/>
                <a:sym typeface="Arial"/>
              </a:rPr>
              <a:t>Dimissioni pronunciate dalla Corte di giustizia; </a:t>
            </a:r>
            <a:endParaRPr/>
          </a:p>
          <a:p>
            <a:pPr marL="342900" lvl="1" indent="-342900" algn="l" rtl="0">
              <a:lnSpc>
                <a:spcPct val="90000"/>
              </a:lnSpc>
              <a:spcBef>
                <a:spcPts val="1800"/>
              </a:spcBef>
              <a:spcAft>
                <a:spcPts val="0"/>
              </a:spcAft>
              <a:buClr>
                <a:schemeClr val="dk1"/>
              </a:buClr>
              <a:buSzPts val="1900"/>
              <a:buFont typeface="Calibri"/>
              <a:buAutoNum type="arabicPeriod"/>
            </a:pPr>
            <a:r>
              <a:rPr lang="it-IT" sz="1900">
                <a:latin typeface="Arial"/>
                <a:ea typeface="Arial"/>
                <a:cs typeface="Arial"/>
                <a:sym typeface="Arial"/>
              </a:rPr>
              <a:t>Mozione di censura PE.</a:t>
            </a:r>
            <a:endParaRPr/>
          </a:p>
          <a:p>
            <a:pPr marL="228600" lvl="0" indent="-107950" algn="l" rtl="0">
              <a:lnSpc>
                <a:spcPct val="110000"/>
              </a:lnSpc>
              <a:spcBef>
                <a:spcPts val="1800"/>
              </a:spcBef>
              <a:spcAft>
                <a:spcPts val="0"/>
              </a:spcAft>
              <a:buClr>
                <a:srgbClr val="595959"/>
              </a:buClr>
              <a:buSzPts val="1900"/>
              <a:buNone/>
            </a:pPr>
            <a:endParaRPr sz="1900"/>
          </a:p>
        </p:txBody>
      </p:sp>
      <p:pic>
        <p:nvPicPr>
          <p:cNvPr id="328" name="Google Shape;328;p7"/>
          <p:cNvPicPr preferRelativeResize="0"/>
          <p:nvPr/>
        </p:nvPicPr>
        <p:blipFill rotWithShape="1">
          <a:blip r:embed="rId3">
            <a:alphaModFix/>
          </a:blip>
          <a:srcRect/>
          <a:stretch/>
        </p:blipFill>
        <p:spPr>
          <a:xfrm>
            <a:off x="6343650" y="2432228"/>
            <a:ext cx="5178206" cy="358590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8"/>
          <p:cNvSpPr txBox="1">
            <a:spLocks noGrp="1"/>
          </p:cNvSpPr>
          <p:nvPr>
            <p:ph type="title"/>
          </p:nvPr>
        </p:nvSpPr>
        <p:spPr>
          <a:xfrm>
            <a:off x="1083364" y="365125"/>
            <a:ext cx="10270436" cy="66854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Commissione europea</a:t>
            </a:r>
            <a:endParaRPr sz="3200">
              <a:solidFill>
                <a:srgbClr val="0070C0"/>
              </a:solidFill>
            </a:endParaRPr>
          </a:p>
        </p:txBody>
      </p:sp>
      <p:sp>
        <p:nvSpPr>
          <p:cNvPr id="334" name="Google Shape;334;p8"/>
          <p:cNvSpPr txBox="1">
            <a:spLocks noGrp="1"/>
          </p:cNvSpPr>
          <p:nvPr>
            <p:ph type="body" idx="1"/>
          </p:nvPr>
        </p:nvSpPr>
        <p:spPr>
          <a:xfrm>
            <a:off x="1083364" y="1130301"/>
            <a:ext cx="10270435" cy="4942508"/>
          </a:xfrm>
          <a:prstGeom prst="rect">
            <a:avLst/>
          </a:prstGeom>
          <a:noFill/>
          <a:ln>
            <a:noFill/>
          </a:ln>
        </p:spPr>
        <p:txBody>
          <a:bodyPr spcFirstLastPara="1" wrap="square" lIns="91425" tIns="45700" rIns="91425" bIns="45700" anchor="ctr" anchorCtr="0">
            <a:noAutofit/>
          </a:bodyPr>
          <a:lstStyle/>
          <a:p>
            <a:pPr marL="342900" lvl="1" indent="-342900" algn="l" rtl="0">
              <a:lnSpc>
                <a:spcPct val="120000"/>
              </a:lnSpc>
              <a:spcBef>
                <a:spcPts val="0"/>
              </a:spcBef>
              <a:spcAft>
                <a:spcPts val="0"/>
              </a:spcAft>
              <a:buClr>
                <a:srgbClr val="00B0F0"/>
              </a:buClr>
              <a:buSzPts val="1600"/>
              <a:buChar char="•"/>
            </a:pPr>
            <a:r>
              <a:rPr lang="it-IT" sz="1600">
                <a:solidFill>
                  <a:srgbClr val="00B0F0"/>
                </a:solidFill>
                <a:latin typeface="Arial"/>
                <a:ea typeface="Arial"/>
                <a:cs typeface="Arial"/>
                <a:sym typeface="Arial"/>
              </a:rPr>
              <a:t>Competenze della Commissione Europea:</a:t>
            </a:r>
            <a:endParaRPr/>
          </a:p>
          <a:p>
            <a:pPr marL="342900" lvl="1" indent="-342900" algn="l" rtl="0">
              <a:lnSpc>
                <a:spcPct val="120000"/>
              </a:lnSpc>
              <a:spcBef>
                <a:spcPts val="1800"/>
              </a:spcBef>
              <a:spcAft>
                <a:spcPts val="0"/>
              </a:spcAft>
              <a:buClr>
                <a:srgbClr val="00B0F0"/>
              </a:buClr>
              <a:buSzPts val="1600"/>
              <a:buFont typeface="Calibri"/>
              <a:buAutoNum type="arabicPeriod"/>
            </a:pPr>
            <a:r>
              <a:rPr lang="it-IT" sz="1600" i="1" u="sng">
                <a:solidFill>
                  <a:srgbClr val="00B0F0"/>
                </a:solidFill>
                <a:latin typeface="Arial"/>
                <a:ea typeface="Arial"/>
                <a:cs typeface="Arial"/>
                <a:sym typeface="Arial"/>
              </a:rPr>
              <a:t>Iniziativa legislativa </a:t>
            </a:r>
            <a:r>
              <a:rPr lang="it-IT" sz="1600">
                <a:solidFill>
                  <a:srgbClr val="595959"/>
                </a:solidFill>
                <a:latin typeface="Arial"/>
                <a:ea typeface="Arial"/>
                <a:cs typeface="Arial"/>
                <a:sym typeface="Arial"/>
              </a:rPr>
              <a:t>(art. 17, par. 2, TUE); </a:t>
            </a:r>
            <a:endParaRPr/>
          </a:p>
          <a:p>
            <a:pPr marL="342900" lvl="1" indent="-342900" algn="l" rtl="0">
              <a:lnSpc>
                <a:spcPct val="120000"/>
              </a:lnSpc>
              <a:spcBef>
                <a:spcPts val="1800"/>
              </a:spcBef>
              <a:spcAft>
                <a:spcPts val="0"/>
              </a:spcAft>
              <a:buClr>
                <a:srgbClr val="00B0F0"/>
              </a:buClr>
              <a:buSzPts val="1600"/>
              <a:buFont typeface="Calibri"/>
              <a:buAutoNum type="arabicPeriod"/>
            </a:pPr>
            <a:r>
              <a:rPr lang="it-IT" sz="1600" i="1" u="sng">
                <a:solidFill>
                  <a:srgbClr val="00B0F0"/>
                </a:solidFill>
                <a:latin typeface="Arial"/>
                <a:ea typeface="Arial"/>
                <a:cs typeface="Arial"/>
                <a:sym typeface="Arial"/>
              </a:rPr>
              <a:t>Poteri di controllo:</a:t>
            </a:r>
            <a:r>
              <a:rPr lang="it-IT" sz="1600">
                <a:solidFill>
                  <a:srgbClr val="595959"/>
                </a:solidFill>
                <a:latin typeface="Arial"/>
                <a:ea typeface="Arial"/>
                <a:cs typeface="Arial"/>
                <a:sym typeface="Arial"/>
              </a:rPr>
              <a:t> Vigila sull'applicazione dei trattati e delle misure adottate dalle istituzioni in virtù dei trattati (art. 17, par. 1, TUE). Vigila sull'applicazione del diritto dell'Unione sotto il controllo della Corte di giustizia dell'Unione europea (art. 17, par. 1, TUE). A tal fine dispone di vari poteri di verifica e di controllo sia preventivi che successivi, nonché sanzionatori. Nei confronti delle altre istituzioni la Commissione può richiamarle al rispetto dei Trattati tramite il ricorso per annullamento (art. 263 TFUE) sia quello in carenza (art. 265 TFUE).</a:t>
            </a:r>
            <a:endParaRPr/>
          </a:p>
          <a:p>
            <a:pPr marL="342900" lvl="1" indent="-342900" algn="l" rtl="0">
              <a:lnSpc>
                <a:spcPct val="120000"/>
              </a:lnSpc>
              <a:spcBef>
                <a:spcPts val="1800"/>
              </a:spcBef>
              <a:spcAft>
                <a:spcPts val="0"/>
              </a:spcAft>
              <a:buClr>
                <a:srgbClr val="00B0F0"/>
              </a:buClr>
              <a:buSzPts val="1600"/>
              <a:buFont typeface="Calibri"/>
              <a:buAutoNum type="arabicPeriod"/>
            </a:pPr>
            <a:r>
              <a:rPr lang="it-IT" sz="1600" i="1" u="sng">
                <a:solidFill>
                  <a:srgbClr val="00B0F0"/>
                </a:solidFill>
                <a:latin typeface="Arial"/>
                <a:ea typeface="Arial"/>
                <a:cs typeface="Arial"/>
                <a:sym typeface="Arial"/>
              </a:rPr>
              <a:t>Procedura di infrazione </a:t>
            </a:r>
            <a:r>
              <a:rPr lang="it-IT" sz="1600">
                <a:solidFill>
                  <a:srgbClr val="595959"/>
                </a:solidFill>
                <a:latin typeface="Arial"/>
                <a:ea typeface="Arial"/>
                <a:cs typeface="Arial"/>
                <a:sym typeface="Arial"/>
              </a:rPr>
              <a:t>(art. 258 TFUE)</a:t>
            </a:r>
            <a:endParaRPr/>
          </a:p>
          <a:p>
            <a:pPr marL="342900" lvl="1" indent="-342900" algn="l" rtl="0">
              <a:lnSpc>
                <a:spcPct val="120000"/>
              </a:lnSpc>
              <a:spcBef>
                <a:spcPts val="1800"/>
              </a:spcBef>
              <a:spcAft>
                <a:spcPts val="0"/>
              </a:spcAft>
              <a:buClr>
                <a:srgbClr val="00B0F0"/>
              </a:buClr>
              <a:buSzPts val="1600"/>
              <a:buFont typeface="Calibri"/>
              <a:buAutoNum type="arabicPeriod"/>
            </a:pPr>
            <a:r>
              <a:rPr lang="it-IT" sz="1600" i="1" u="sng">
                <a:solidFill>
                  <a:srgbClr val="00B0F0"/>
                </a:solidFill>
                <a:latin typeface="Arial"/>
                <a:ea typeface="Arial"/>
                <a:cs typeface="Arial"/>
                <a:sym typeface="Arial"/>
              </a:rPr>
              <a:t>Potere di gestione:</a:t>
            </a:r>
            <a:r>
              <a:rPr lang="it-IT" sz="1600">
                <a:solidFill>
                  <a:srgbClr val="595959"/>
                </a:solidFill>
                <a:latin typeface="Arial"/>
                <a:ea typeface="Arial"/>
                <a:cs typeface="Arial"/>
                <a:sym typeface="Arial"/>
              </a:rPr>
              <a:t> gestione degli strumenti finanziari indispensabili per l’attuazione delle politiche dell’UE (art. 274 TFUE). Es. FESR, fondi strutturali.</a:t>
            </a:r>
            <a:endParaRPr/>
          </a:p>
          <a:p>
            <a:pPr marL="342900" lvl="1" indent="-342900" algn="l" rtl="0">
              <a:lnSpc>
                <a:spcPct val="120000"/>
              </a:lnSpc>
              <a:spcBef>
                <a:spcPts val="1800"/>
              </a:spcBef>
              <a:spcAft>
                <a:spcPts val="0"/>
              </a:spcAft>
              <a:buClr>
                <a:srgbClr val="00B0F0"/>
              </a:buClr>
              <a:buSzPts val="1600"/>
              <a:buFont typeface="Calibri"/>
              <a:buAutoNum type="arabicPeriod"/>
            </a:pPr>
            <a:r>
              <a:rPr lang="it-IT" sz="1600" i="1" u="sng">
                <a:solidFill>
                  <a:srgbClr val="00B0F0"/>
                </a:solidFill>
                <a:latin typeface="Arial"/>
                <a:ea typeface="Arial"/>
                <a:cs typeface="Arial"/>
                <a:sym typeface="Arial"/>
              </a:rPr>
              <a:t>Relazioni esterne: </a:t>
            </a:r>
            <a:r>
              <a:rPr lang="it-IT" sz="1600">
                <a:solidFill>
                  <a:srgbClr val="595959"/>
                </a:solidFill>
                <a:latin typeface="Arial"/>
                <a:ea typeface="Arial"/>
                <a:cs typeface="Arial"/>
                <a:sym typeface="Arial"/>
              </a:rPr>
              <a:t>insieme al Consiglio garantisce la coerenza tra i vari settori dell’azione esterna UE (art. 21, par. 3, TFUE); negozia gli accordi con Stati terzi o organizzazioni internazionali, specie in materia di accordi commerciali (art. 207</a:t>
            </a:r>
            <a:r>
              <a:rPr lang="it-IT" sz="1600"/>
              <a:t> </a:t>
            </a:r>
            <a:r>
              <a:rPr lang="it-IT" sz="1600">
                <a:solidFill>
                  <a:srgbClr val="595959"/>
                </a:solidFill>
                <a:latin typeface="Arial"/>
                <a:ea typeface="Arial"/>
                <a:cs typeface="Arial"/>
                <a:sym typeface="Arial"/>
              </a:rPr>
              <a:t>TFUE).</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9"/>
          <p:cNvSpPr txBox="1">
            <a:spLocks noGrp="1"/>
          </p:cNvSpPr>
          <p:nvPr>
            <p:ph type="title"/>
          </p:nvPr>
        </p:nvSpPr>
        <p:spPr>
          <a:xfrm>
            <a:off x="1063486" y="365125"/>
            <a:ext cx="10577652" cy="99377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Commissione europea</a:t>
            </a:r>
            <a:endParaRPr sz="3200">
              <a:solidFill>
                <a:srgbClr val="0070C0"/>
              </a:solidFill>
            </a:endParaRPr>
          </a:p>
        </p:txBody>
      </p:sp>
      <p:sp>
        <p:nvSpPr>
          <p:cNvPr id="340" name="Google Shape;340;p9"/>
          <p:cNvSpPr txBox="1">
            <a:spLocks noGrp="1"/>
          </p:cNvSpPr>
          <p:nvPr>
            <p:ph type="body" idx="1"/>
          </p:nvPr>
        </p:nvSpPr>
        <p:spPr>
          <a:xfrm>
            <a:off x="1063486" y="1222514"/>
            <a:ext cx="10290313" cy="4800600"/>
          </a:xfrm>
          <a:prstGeom prst="rect">
            <a:avLst/>
          </a:prstGeom>
          <a:noFill/>
          <a:ln>
            <a:noFill/>
          </a:ln>
        </p:spPr>
        <p:txBody>
          <a:bodyPr spcFirstLastPara="1" wrap="square" lIns="91425" tIns="45700" rIns="91425" bIns="45700" anchor="ctr" anchorCtr="0">
            <a:normAutofit fontScale="85000" lnSpcReduction="20000"/>
          </a:bodyPr>
          <a:lstStyle/>
          <a:p>
            <a:pPr marL="342900" lvl="1" indent="-342900" algn="l" rtl="0">
              <a:lnSpc>
                <a:spcPct val="110000"/>
              </a:lnSpc>
              <a:spcBef>
                <a:spcPts val="0"/>
              </a:spcBef>
              <a:spcAft>
                <a:spcPts val="0"/>
              </a:spcAft>
              <a:buClr>
                <a:srgbClr val="00B0F0"/>
              </a:buClr>
              <a:buSzPct val="100000"/>
              <a:buChar char="•"/>
            </a:pPr>
            <a:r>
              <a:rPr lang="it-IT" sz="2000" b="1">
                <a:solidFill>
                  <a:srgbClr val="00B0F0"/>
                </a:solidFill>
                <a:latin typeface="Arial"/>
                <a:ea typeface="Arial"/>
                <a:cs typeface="Arial"/>
                <a:sym typeface="Arial"/>
              </a:rPr>
              <a:t>Competenze della Commissione Europea:</a:t>
            </a:r>
            <a:endParaRPr/>
          </a:p>
          <a:p>
            <a:pPr marL="342900" lvl="1" indent="-342900" algn="l" rtl="0">
              <a:lnSpc>
                <a:spcPct val="110000"/>
              </a:lnSpc>
              <a:spcBef>
                <a:spcPts val="1800"/>
              </a:spcBef>
              <a:spcAft>
                <a:spcPts val="0"/>
              </a:spcAft>
              <a:buClr>
                <a:srgbClr val="00B0F0"/>
              </a:buClr>
              <a:buSzPct val="100000"/>
              <a:buChar char="•"/>
            </a:pPr>
            <a:r>
              <a:rPr lang="it-IT" sz="2000" i="1" u="sng">
                <a:solidFill>
                  <a:srgbClr val="00B0F0"/>
                </a:solidFill>
                <a:latin typeface="Arial"/>
                <a:ea typeface="Arial"/>
                <a:cs typeface="Arial"/>
                <a:sym typeface="Arial"/>
              </a:rPr>
              <a:t>Potere decisionale: </a:t>
            </a:r>
            <a:r>
              <a:rPr lang="it-IT" sz="2000">
                <a:solidFill>
                  <a:srgbClr val="595959"/>
                </a:solidFill>
                <a:latin typeface="Arial"/>
                <a:ea typeface="Arial"/>
                <a:cs typeface="Arial"/>
                <a:sym typeface="Arial"/>
              </a:rPr>
              <a:t>potere autonomo di decisione in specifiche ipotesi del Trattato:</a:t>
            </a:r>
            <a:endParaRPr/>
          </a:p>
          <a:p>
            <a:pPr marL="342900" lvl="1" indent="-342900" algn="l" rtl="0">
              <a:lnSpc>
                <a:spcPct val="110000"/>
              </a:lnSpc>
              <a:spcBef>
                <a:spcPts val="1800"/>
              </a:spcBef>
              <a:spcAft>
                <a:spcPts val="0"/>
              </a:spcAft>
              <a:buClr>
                <a:srgbClr val="595959"/>
              </a:buClr>
              <a:buSzPct val="100000"/>
              <a:buChar char="•"/>
            </a:pPr>
            <a:r>
              <a:rPr lang="it-IT" sz="2000">
                <a:solidFill>
                  <a:srgbClr val="595959"/>
                </a:solidFill>
                <a:latin typeface="Arial"/>
                <a:ea typeface="Arial"/>
                <a:cs typeface="Arial"/>
                <a:sym typeface="Arial"/>
              </a:rPr>
              <a:t>contestazione delle infrazioni con decisione motivata (art. 105, par. 2, TFUE); </a:t>
            </a:r>
            <a:endParaRPr/>
          </a:p>
          <a:p>
            <a:pPr marL="342900" lvl="1" indent="-342900" algn="l" rtl="0">
              <a:lnSpc>
                <a:spcPct val="110000"/>
              </a:lnSpc>
              <a:spcBef>
                <a:spcPts val="1800"/>
              </a:spcBef>
              <a:spcAft>
                <a:spcPts val="0"/>
              </a:spcAft>
              <a:buClr>
                <a:srgbClr val="595959"/>
              </a:buClr>
              <a:buSzPct val="100000"/>
              <a:buChar char="•"/>
            </a:pPr>
            <a:r>
              <a:rPr lang="it-IT" sz="2000">
                <a:solidFill>
                  <a:srgbClr val="595959"/>
                </a:solidFill>
                <a:latin typeface="Arial"/>
                <a:ea typeface="Arial"/>
                <a:cs typeface="Arial"/>
                <a:sym typeface="Arial"/>
              </a:rPr>
              <a:t>controllo sulla disciplina delle imprese pubbliche (art. 106, par. 3, TFUE); </a:t>
            </a:r>
            <a:endParaRPr/>
          </a:p>
          <a:p>
            <a:pPr marL="342900" lvl="1" indent="-342900" algn="l" rtl="0">
              <a:lnSpc>
                <a:spcPct val="110000"/>
              </a:lnSpc>
              <a:spcBef>
                <a:spcPts val="1800"/>
              </a:spcBef>
              <a:spcAft>
                <a:spcPts val="0"/>
              </a:spcAft>
              <a:buClr>
                <a:srgbClr val="595959"/>
              </a:buClr>
              <a:buSzPct val="100000"/>
              <a:buChar char="•"/>
            </a:pPr>
            <a:r>
              <a:rPr lang="it-IT" sz="2000">
                <a:solidFill>
                  <a:srgbClr val="595959"/>
                </a:solidFill>
                <a:latin typeface="Arial"/>
                <a:ea typeface="Arial"/>
                <a:cs typeface="Arial"/>
                <a:sym typeface="Arial"/>
              </a:rPr>
              <a:t>sorveglianza sulla compatibilità degli aiuti di Stato col mercato interno (art. 108, par. 2, TFUE); </a:t>
            </a:r>
            <a:endParaRPr/>
          </a:p>
          <a:p>
            <a:pPr marL="342900" lvl="1" indent="-342900" algn="l" rtl="0">
              <a:lnSpc>
                <a:spcPct val="110000"/>
              </a:lnSpc>
              <a:spcBef>
                <a:spcPts val="1800"/>
              </a:spcBef>
              <a:spcAft>
                <a:spcPts val="0"/>
              </a:spcAft>
              <a:buClr>
                <a:srgbClr val="595959"/>
              </a:buClr>
              <a:buSzPct val="100000"/>
              <a:buChar char="•"/>
            </a:pPr>
            <a:r>
              <a:rPr lang="it-IT" sz="2000">
                <a:solidFill>
                  <a:srgbClr val="595959"/>
                </a:solidFill>
                <a:latin typeface="Arial"/>
                <a:ea typeface="Arial"/>
                <a:cs typeface="Arial"/>
                <a:sym typeface="Arial"/>
              </a:rPr>
              <a:t>adozione di atti a portata generale su delega di un atto legislativo, al fine di integrare o modificare determinati elementi non essenziali dell’atto stesso (art. 290 TFUE).</a:t>
            </a:r>
            <a:endParaRPr/>
          </a:p>
          <a:p>
            <a:pPr marL="342900" lvl="1" indent="-342900" algn="l" rtl="0">
              <a:lnSpc>
                <a:spcPct val="110000"/>
              </a:lnSpc>
              <a:spcBef>
                <a:spcPts val="1800"/>
              </a:spcBef>
              <a:spcAft>
                <a:spcPts val="0"/>
              </a:spcAft>
              <a:buClr>
                <a:srgbClr val="00B0F0"/>
              </a:buClr>
              <a:buSzPct val="100000"/>
              <a:buChar char="•"/>
            </a:pPr>
            <a:r>
              <a:rPr lang="it-IT" sz="2000" i="1" u="sng">
                <a:solidFill>
                  <a:srgbClr val="00B0F0"/>
                </a:solidFill>
                <a:latin typeface="Arial"/>
                <a:ea typeface="Arial"/>
                <a:cs typeface="Arial"/>
                <a:sym typeface="Arial"/>
              </a:rPr>
              <a:t>Potere di esecuzione: </a:t>
            </a:r>
            <a:endParaRPr/>
          </a:p>
          <a:p>
            <a:pPr marL="342900" lvl="1" indent="-342900" algn="l" rtl="0">
              <a:lnSpc>
                <a:spcPct val="110000"/>
              </a:lnSpc>
              <a:spcBef>
                <a:spcPts val="1800"/>
              </a:spcBef>
              <a:spcAft>
                <a:spcPts val="0"/>
              </a:spcAft>
              <a:buClr>
                <a:srgbClr val="595959"/>
              </a:buClr>
              <a:buSzPct val="100000"/>
              <a:buChar char="•"/>
            </a:pPr>
            <a:r>
              <a:rPr lang="it-IT" sz="2000">
                <a:solidFill>
                  <a:srgbClr val="595959"/>
                </a:solidFill>
                <a:latin typeface="Arial"/>
                <a:ea typeface="Arial"/>
                <a:cs typeface="Arial"/>
                <a:sym typeface="Arial"/>
              </a:rPr>
              <a:t>esecuzione del bilancio (art. 317 TFUE); </a:t>
            </a:r>
            <a:endParaRPr/>
          </a:p>
          <a:p>
            <a:pPr marL="342900" lvl="1" indent="-342900" algn="l" rtl="0">
              <a:lnSpc>
                <a:spcPct val="110000"/>
              </a:lnSpc>
              <a:spcBef>
                <a:spcPts val="1800"/>
              </a:spcBef>
              <a:spcAft>
                <a:spcPts val="0"/>
              </a:spcAft>
              <a:buClr>
                <a:srgbClr val="595959"/>
              </a:buClr>
              <a:buSzPct val="100000"/>
              <a:buChar char="•"/>
            </a:pPr>
            <a:r>
              <a:rPr lang="it-IT" sz="2000">
                <a:solidFill>
                  <a:srgbClr val="595959"/>
                </a:solidFill>
                <a:latin typeface="Arial"/>
                <a:ea typeface="Arial"/>
                <a:cs typeface="Arial"/>
                <a:sym typeface="Arial"/>
              </a:rPr>
              <a:t>potere di esecuzione attribuito alla Commissione al fine di precisare il contenuto di un atto legislativo e adottare gli atti necessari per assicurare l’esecuzione uniforme degli atti normativi (art. 291 TFUE), i quali devono in tal caso conferire alla Commissione le competenze di esecuzione.</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10"/>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6" name="Google Shape;346;p10"/>
          <p:cNvSpPr txBox="1">
            <a:spLocks noGrp="1"/>
          </p:cNvSpPr>
          <p:nvPr>
            <p:ph type="title"/>
          </p:nvPr>
        </p:nvSpPr>
        <p:spPr>
          <a:xfrm>
            <a:off x="1149716" y="499397"/>
            <a:ext cx="5929422" cy="164018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003A70"/>
              </a:buClr>
              <a:buSzPts val="3700"/>
              <a:buFont typeface="Calibri"/>
              <a:buNone/>
            </a:pPr>
            <a:r>
              <a:rPr lang="it-IT" sz="3700" b="1" i="0" u="none" strike="noStrike">
                <a:latin typeface="Calibri"/>
                <a:ea typeface="Calibri"/>
                <a:cs typeface="Calibri"/>
                <a:sym typeface="Calibri"/>
              </a:rPr>
              <a:t>Alto rappresentante UE per gli affari esteri e la sicurezza</a:t>
            </a:r>
            <a:endParaRPr sz="3700" b="1"/>
          </a:p>
        </p:txBody>
      </p:sp>
      <p:sp>
        <p:nvSpPr>
          <p:cNvPr id="347" name="Google Shape;347;p10"/>
          <p:cNvSpPr txBox="1">
            <a:spLocks noGrp="1"/>
          </p:cNvSpPr>
          <p:nvPr>
            <p:ph type="body" idx="1"/>
          </p:nvPr>
        </p:nvSpPr>
        <p:spPr>
          <a:xfrm>
            <a:off x="1149717" y="2423821"/>
            <a:ext cx="5929422" cy="3519780"/>
          </a:xfrm>
          <a:prstGeom prst="rect">
            <a:avLst/>
          </a:prstGeom>
          <a:noFill/>
          <a:ln>
            <a:noFill/>
          </a:ln>
        </p:spPr>
        <p:txBody>
          <a:bodyPr spcFirstLastPara="1" wrap="square" lIns="91425" tIns="45700" rIns="91425" bIns="45700" anchor="ctr" anchorCtr="0">
            <a:normAutofit lnSpcReduction="10000"/>
          </a:bodyPr>
          <a:lstStyle/>
          <a:p>
            <a:pPr marL="342900" lvl="1" indent="-342900" algn="l" rtl="0">
              <a:lnSpc>
                <a:spcPct val="90000"/>
              </a:lnSpc>
              <a:spcBef>
                <a:spcPts val="0"/>
              </a:spcBef>
              <a:spcAft>
                <a:spcPts val="0"/>
              </a:spcAft>
              <a:buClr>
                <a:schemeClr val="dk1"/>
              </a:buClr>
              <a:buSzPts val="1700"/>
              <a:buChar char="•"/>
            </a:pPr>
            <a:r>
              <a:rPr lang="it-IT" sz="1700">
                <a:latin typeface="Arial"/>
                <a:ea typeface="Arial"/>
                <a:cs typeface="Arial"/>
                <a:sym typeface="Arial"/>
              </a:rPr>
              <a:t>L’Alto Rappresentante UE è nominato dal Consiglio Europeo, con l'accordo del presidente della Commissione.</a:t>
            </a:r>
            <a:endParaRPr/>
          </a:p>
          <a:p>
            <a:pPr marL="342900" lvl="1" indent="-342900" algn="l" rtl="0">
              <a:lnSpc>
                <a:spcPct val="90000"/>
              </a:lnSpc>
              <a:spcBef>
                <a:spcPts val="1800"/>
              </a:spcBef>
              <a:spcAft>
                <a:spcPts val="0"/>
              </a:spcAft>
              <a:buClr>
                <a:schemeClr val="dk1"/>
              </a:buClr>
              <a:buSzPts val="1700"/>
              <a:buChar char="•"/>
            </a:pPr>
            <a:r>
              <a:rPr lang="it-IT" sz="1700">
                <a:latin typeface="Arial"/>
                <a:ea typeface="Arial"/>
                <a:cs typeface="Arial"/>
                <a:sym typeface="Arial"/>
              </a:rPr>
              <a:t>L’Alto rappresentante è sia il:</a:t>
            </a:r>
            <a:endParaRPr/>
          </a:p>
          <a:p>
            <a:pPr marL="342900" lvl="1" indent="-342900" algn="l" rtl="0">
              <a:lnSpc>
                <a:spcPct val="90000"/>
              </a:lnSpc>
              <a:spcBef>
                <a:spcPts val="1800"/>
              </a:spcBef>
              <a:spcAft>
                <a:spcPts val="0"/>
              </a:spcAft>
              <a:buClr>
                <a:schemeClr val="dk1"/>
              </a:buClr>
              <a:buSzPts val="1700"/>
              <a:buChar char="•"/>
            </a:pPr>
            <a:r>
              <a:rPr lang="it-IT" sz="1700">
                <a:latin typeface="Arial"/>
                <a:ea typeface="Arial"/>
                <a:cs typeface="Arial"/>
                <a:sym typeface="Arial"/>
              </a:rPr>
              <a:t>il presiede il Consiglio Affari esteri e, quindi, partecipa al Consiglio europeo;</a:t>
            </a:r>
            <a:endParaRPr/>
          </a:p>
          <a:p>
            <a:pPr marL="342900" lvl="1" indent="-342900" algn="l" rtl="0">
              <a:lnSpc>
                <a:spcPct val="90000"/>
              </a:lnSpc>
              <a:spcBef>
                <a:spcPts val="1800"/>
              </a:spcBef>
              <a:spcAft>
                <a:spcPts val="0"/>
              </a:spcAft>
              <a:buClr>
                <a:schemeClr val="dk1"/>
              </a:buClr>
              <a:buSzPts val="1700"/>
              <a:buChar char="•"/>
            </a:pPr>
            <a:r>
              <a:rPr lang="it-IT" sz="1700">
                <a:latin typeface="Arial"/>
                <a:ea typeface="Arial"/>
                <a:cs typeface="Arial"/>
                <a:sym typeface="Arial"/>
              </a:rPr>
              <a:t>che uno dei vicepresidenti della Commissione ed è soggetto alle procedure che regolano l’azione di quest’ultima.</a:t>
            </a:r>
            <a:endParaRPr/>
          </a:p>
          <a:p>
            <a:pPr marL="342900" lvl="1" indent="-342900" algn="l" rtl="0">
              <a:lnSpc>
                <a:spcPct val="90000"/>
              </a:lnSpc>
              <a:spcBef>
                <a:spcPts val="1800"/>
              </a:spcBef>
              <a:spcAft>
                <a:spcPts val="0"/>
              </a:spcAft>
              <a:buClr>
                <a:schemeClr val="dk1"/>
              </a:buClr>
              <a:buSzPts val="1700"/>
              <a:buChar char="•"/>
            </a:pPr>
            <a:r>
              <a:rPr lang="it-IT" sz="1700">
                <a:latin typeface="Arial"/>
                <a:ea typeface="Arial"/>
                <a:cs typeface="Arial"/>
                <a:sym typeface="Arial"/>
              </a:rPr>
              <a:t>Competenza in materia PESC</a:t>
            </a:r>
            <a:endParaRPr/>
          </a:p>
          <a:p>
            <a:pPr marL="342900" lvl="1" indent="-342900" algn="l" rtl="0">
              <a:lnSpc>
                <a:spcPct val="90000"/>
              </a:lnSpc>
              <a:spcBef>
                <a:spcPts val="1800"/>
              </a:spcBef>
              <a:spcAft>
                <a:spcPts val="0"/>
              </a:spcAft>
              <a:buClr>
                <a:srgbClr val="00B0F0"/>
              </a:buClr>
              <a:buSzPts val="1700"/>
              <a:buChar char="•"/>
            </a:pPr>
            <a:r>
              <a:rPr lang="it-IT" sz="1700" b="1">
                <a:solidFill>
                  <a:srgbClr val="00B0F0"/>
                </a:solidFill>
                <a:latin typeface="Arial"/>
                <a:ea typeface="Arial"/>
                <a:cs typeface="Arial"/>
                <a:sym typeface="Arial"/>
              </a:rPr>
              <a:t>Attuale: Kaja Kallas</a:t>
            </a:r>
            <a:endParaRPr/>
          </a:p>
          <a:p>
            <a:pPr marL="228600" lvl="0" indent="-120650" algn="l" rtl="0">
              <a:lnSpc>
                <a:spcPct val="110000"/>
              </a:lnSpc>
              <a:spcBef>
                <a:spcPts val="1800"/>
              </a:spcBef>
              <a:spcAft>
                <a:spcPts val="0"/>
              </a:spcAft>
              <a:buClr>
                <a:srgbClr val="595959"/>
              </a:buClr>
              <a:buSzPts val="1700"/>
              <a:buNone/>
            </a:pPr>
            <a:endParaRPr sz="1700"/>
          </a:p>
        </p:txBody>
      </p:sp>
      <p:pic>
        <p:nvPicPr>
          <p:cNvPr id="348" name="Google Shape;348;p10" descr="Alto rappresentante dell'Unione per gli affari esteri e la politica di  sicurezza - Wikipedia"/>
          <p:cNvPicPr preferRelativeResize="0"/>
          <p:nvPr/>
        </p:nvPicPr>
        <p:blipFill rotWithShape="1">
          <a:blip r:embed="rId3">
            <a:alphaModFix/>
          </a:blip>
          <a:srcRect/>
          <a:stretch/>
        </p:blipFill>
        <p:spPr>
          <a:xfrm>
            <a:off x="7915835" y="806824"/>
            <a:ext cx="3424517" cy="5136776"/>
          </a:xfrm>
          <a:prstGeom prst="rect">
            <a:avLst/>
          </a:prstGeom>
          <a:noFill/>
          <a:ln>
            <a:noFill/>
          </a:ln>
        </p:spPr>
      </p:pic>
      <p:sp>
        <p:nvSpPr>
          <p:cNvPr id="349" name="Google Shape;349;p10"/>
          <p:cNvSpPr/>
          <p:nvPr/>
        </p:nvSpPr>
        <p:spPr>
          <a:xfrm flipH="1">
            <a:off x="0" y="6406116"/>
            <a:ext cx="12191998" cy="461774"/>
          </a:xfrm>
          <a:prstGeom prst="rect">
            <a:avLst/>
          </a:prstGeom>
          <a:gradFill>
            <a:gsLst>
              <a:gs pos="0">
                <a:srgbClr val="000000"/>
              </a:gs>
              <a:gs pos="100000">
                <a:srgbClr val="2F5496"/>
              </a:gs>
            </a:gsLst>
            <a:lin ang="15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0" name="Google Shape;350;p10"/>
          <p:cNvSpPr/>
          <p:nvPr/>
        </p:nvSpPr>
        <p:spPr>
          <a:xfrm flipH="1">
            <a:off x="8115300" y="6406115"/>
            <a:ext cx="4076698" cy="464399"/>
          </a:xfrm>
          <a:prstGeom prst="rect">
            <a:avLst/>
          </a:prstGeom>
          <a:gradFill>
            <a:gsLst>
              <a:gs pos="0">
                <a:srgbClr val="000000">
                  <a:alpha val="45882"/>
                </a:srgbClr>
              </a:gs>
              <a:gs pos="19000">
                <a:srgbClr val="000000">
                  <a:alpha val="45882"/>
                </a:srgbClr>
              </a:gs>
              <a:gs pos="99000">
                <a:schemeClr val="accent1"/>
              </a:gs>
              <a:gs pos="100000">
                <a:schemeClr val="accent1"/>
              </a:gs>
            </a:gsLst>
            <a:lin ang="13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11"/>
          <p:cNvSpPr txBox="1">
            <a:spLocks noGrp="1"/>
          </p:cNvSpPr>
          <p:nvPr>
            <p:ph type="title"/>
          </p:nvPr>
        </p:nvSpPr>
        <p:spPr>
          <a:xfrm>
            <a:off x="1013790" y="418685"/>
            <a:ext cx="10515600" cy="84358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Parlamento europeo</a:t>
            </a:r>
            <a:endParaRPr/>
          </a:p>
        </p:txBody>
      </p:sp>
      <p:sp>
        <p:nvSpPr>
          <p:cNvPr id="356" name="Google Shape;356;p11"/>
          <p:cNvSpPr txBox="1">
            <a:spLocks noGrp="1"/>
          </p:cNvSpPr>
          <p:nvPr>
            <p:ph type="body" idx="1"/>
          </p:nvPr>
        </p:nvSpPr>
        <p:spPr>
          <a:xfrm>
            <a:off x="1013790" y="1381539"/>
            <a:ext cx="10340009" cy="4581940"/>
          </a:xfrm>
          <a:prstGeom prst="rect">
            <a:avLst/>
          </a:prstGeom>
          <a:noFill/>
          <a:ln>
            <a:noFill/>
          </a:ln>
        </p:spPr>
        <p:txBody>
          <a:bodyPr spcFirstLastPara="1" wrap="square" lIns="91425" tIns="45700" rIns="91425" bIns="45700" anchor="ctr" anchorCtr="0">
            <a:normAutofit fontScale="47500" lnSpcReduction="20000"/>
          </a:bodyPr>
          <a:lstStyle/>
          <a:p>
            <a:pPr marL="342900" lvl="1" indent="-342900" algn="l" rtl="0">
              <a:lnSpc>
                <a:spcPct val="120000"/>
              </a:lnSpc>
              <a:spcBef>
                <a:spcPts val="0"/>
              </a:spcBef>
              <a:spcAft>
                <a:spcPts val="0"/>
              </a:spcAft>
              <a:buClr>
                <a:srgbClr val="00B0F0"/>
              </a:buClr>
              <a:buSzPct val="100000"/>
              <a:buChar char="•"/>
            </a:pPr>
            <a:r>
              <a:rPr lang="it-IT" sz="3300" b="1">
                <a:solidFill>
                  <a:srgbClr val="00B0F0"/>
                </a:solidFill>
                <a:latin typeface="Arial"/>
                <a:ea typeface="Arial"/>
                <a:cs typeface="Arial"/>
                <a:sym typeface="Arial"/>
              </a:rPr>
              <a:t>Art. 14, par. 3, TUE, Composizione:</a:t>
            </a:r>
            <a:endParaRPr/>
          </a:p>
          <a:p>
            <a:pPr marL="342900" lvl="1" indent="-342900" algn="l" rtl="0">
              <a:lnSpc>
                <a:spcPct val="120000"/>
              </a:lnSpc>
              <a:spcBef>
                <a:spcPts val="1800"/>
              </a:spcBef>
              <a:spcAft>
                <a:spcPts val="0"/>
              </a:spcAft>
              <a:buClr>
                <a:srgbClr val="595959"/>
              </a:buClr>
              <a:buSzPct val="100000"/>
              <a:buChar char="•"/>
            </a:pPr>
            <a:r>
              <a:rPr lang="it-IT" sz="3300">
                <a:solidFill>
                  <a:srgbClr val="595959"/>
                </a:solidFill>
                <a:latin typeface="Arial"/>
                <a:ea typeface="Arial"/>
                <a:cs typeface="Arial"/>
                <a:sym typeface="Arial"/>
              </a:rPr>
              <a:t>Art. 14, par. 2, TUE: «Il Parlamento europeo è composto di rappresentanti dei cittadini dell’Unione».</a:t>
            </a:r>
            <a:endParaRPr/>
          </a:p>
          <a:p>
            <a:pPr marL="342900" lvl="1" indent="-342900" algn="l" rtl="0">
              <a:lnSpc>
                <a:spcPct val="120000"/>
              </a:lnSpc>
              <a:spcBef>
                <a:spcPts val="1800"/>
              </a:spcBef>
              <a:spcAft>
                <a:spcPts val="0"/>
              </a:spcAft>
              <a:buClr>
                <a:srgbClr val="595959"/>
              </a:buClr>
              <a:buSzPct val="100000"/>
              <a:buChar char="•"/>
            </a:pPr>
            <a:r>
              <a:rPr lang="it-IT" sz="3300">
                <a:solidFill>
                  <a:srgbClr val="595959"/>
                </a:solidFill>
                <a:latin typeface="Arial"/>
                <a:ea typeface="Arial"/>
                <a:cs typeface="Arial"/>
                <a:sym typeface="Arial"/>
              </a:rPr>
              <a:t>Art. 14, par. 3, TUE: «I membri del Parlamento europeo sono eletti a suffragio universale diretto, libero e segreto».</a:t>
            </a:r>
            <a:endParaRPr/>
          </a:p>
          <a:p>
            <a:pPr marL="342900" lvl="1" indent="-342900" algn="l" rtl="0">
              <a:lnSpc>
                <a:spcPct val="120000"/>
              </a:lnSpc>
              <a:spcBef>
                <a:spcPts val="1800"/>
              </a:spcBef>
              <a:spcAft>
                <a:spcPts val="0"/>
              </a:spcAft>
              <a:buClr>
                <a:srgbClr val="595959"/>
              </a:buClr>
              <a:buSzPct val="100000"/>
              <a:buChar char="•"/>
            </a:pPr>
            <a:r>
              <a:rPr lang="it-IT" sz="3300">
                <a:solidFill>
                  <a:srgbClr val="595959"/>
                </a:solidFill>
                <a:latin typeface="Arial"/>
                <a:ea typeface="Arial"/>
                <a:cs typeface="Arial"/>
                <a:sym typeface="Arial"/>
              </a:rPr>
              <a:t>Non c’è una singola legge elettorale europea.</a:t>
            </a:r>
            <a:endParaRPr/>
          </a:p>
          <a:p>
            <a:pPr marL="342900" lvl="1" indent="-342900" algn="l" rtl="0">
              <a:lnSpc>
                <a:spcPct val="120000"/>
              </a:lnSpc>
              <a:spcBef>
                <a:spcPts val="1800"/>
              </a:spcBef>
              <a:spcAft>
                <a:spcPts val="0"/>
              </a:spcAft>
              <a:buClr>
                <a:srgbClr val="595959"/>
              </a:buClr>
              <a:buSzPct val="100000"/>
              <a:buChar char="•"/>
            </a:pPr>
            <a:r>
              <a:rPr lang="it-IT" sz="3300">
                <a:solidFill>
                  <a:srgbClr val="595959"/>
                </a:solidFill>
                <a:latin typeface="Arial"/>
                <a:ea typeface="Arial"/>
                <a:cs typeface="Arial"/>
                <a:sym typeface="Arial"/>
              </a:rPr>
              <a:t>Ogni Stato membro utilizza una propria legge elettorale per eleggere i rappresentanti al Parlamento europeo procedura elettorale uniforme.</a:t>
            </a:r>
            <a:endParaRPr/>
          </a:p>
          <a:p>
            <a:pPr marL="342900" lvl="1" indent="-342900" algn="l" rtl="0">
              <a:lnSpc>
                <a:spcPct val="120000"/>
              </a:lnSpc>
              <a:spcBef>
                <a:spcPts val="1800"/>
              </a:spcBef>
              <a:spcAft>
                <a:spcPts val="0"/>
              </a:spcAft>
              <a:buClr>
                <a:srgbClr val="595959"/>
              </a:buClr>
              <a:buSzPct val="100000"/>
              <a:buChar char="•"/>
            </a:pPr>
            <a:r>
              <a:rPr lang="it-IT" sz="3300">
                <a:solidFill>
                  <a:srgbClr val="595959"/>
                </a:solidFill>
                <a:latin typeface="Arial"/>
                <a:ea typeface="Arial"/>
                <a:cs typeface="Arial"/>
                <a:sym typeface="Arial"/>
              </a:rPr>
              <a:t>Persegue gli interessi dei cittadini europei.</a:t>
            </a:r>
            <a:endParaRPr/>
          </a:p>
          <a:p>
            <a:pPr marL="0" lvl="0" indent="0" algn="l" rtl="0">
              <a:lnSpc>
                <a:spcPct val="110000"/>
              </a:lnSpc>
              <a:spcBef>
                <a:spcPts val="1800"/>
              </a:spcBef>
              <a:spcAft>
                <a:spcPts val="0"/>
              </a:spcAft>
              <a:buClr>
                <a:srgbClr val="000000"/>
              </a:buClr>
              <a:buSzPct val="100000"/>
              <a:buNone/>
            </a:pPr>
            <a:br>
              <a:rPr lang="it-IT" b="0" i="0" u="none" strike="noStrike">
                <a:solidFill>
                  <a:srgbClr val="000000"/>
                </a:solidFill>
              </a:rPr>
            </a:br>
            <a:br>
              <a:rPr lang="it-IT"/>
            </a:b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12"/>
          <p:cNvSpPr txBox="1">
            <a:spLocks noGrp="1"/>
          </p:cNvSpPr>
          <p:nvPr>
            <p:ph type="title"/>
          </p:nvPr>
        </p:nvSpPr>
        <p:spPr>
          <a:xfrm>
            <a:off x="1063486" y="365126"/>
            <a:ext cx="10577652" cy="7480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Parlamento europeo</a:t>
            </a:r>
            <a:endParaRPr sz="3200">
              <a:solidFill>
                <a:srgbClr val="0070C0"/>
              </a:solidFill>
            </a:endParaRPr>
          </a:p>
        </p:txBody>
      </p:sp>
      <p:sp>
        <p:nvSpPr>
          <p:cNvPr id="362" name="Google Shape;362;p12"/>
          <p:cNvSpPr txBox="1">
            <a:spLocks noGrp="1"/>
          </p:cNvSpPr>
          <p:nvPr>
            <p:ph type="body" idx="1"/>
          </p:nvPr>
        </p:nvSpPr>
        <p:spPr>
          <a:xfrm>
            <a:off x="1063486" y="1358900"/>
            <a:ext cx="10290313" cy="4366039"/>
          </a:xfrm>
          <a:prstGeom prst="rect">
            <a:avLst/>
          </a:prstGeom>
          <a:noFill/>
          <a:ln>
            <a:noFill/>
          </a:ln>
        </p:spPr>
        <p:txBody>
          <a:bodyPr spcFirstLastPara="1" wrap="square" lIns="91425" tIns="45700" rIns="91425" bIns="45700" anchor="ctr" anchorCtr="0">
            <a:normAutofit/>
          </a:bodyPr>
          <a:lstStyle/>
          <a:p>
            <a:pPr marL="342900" lvl="1" indent="-342900" algn="l" rtl="0">
              <a:lnSpc>
                <a:spcPct val="120000"/>
              </a:lnSpc>
              <a:spcBef>
                <a:spcPts val="0"/>
              </a:spcBef>
              <a:spcAft>
                <a:spcPts val="0"/>
              </a:spcAft>
              <a:buClr>
                <a:srgbClr val="00B0F0"/>
              </a:buClr>
              <a:buSzPts val="1800"/>
              <a:buChar char="•"/>
            </a:pPr>
            <a:r>
              <a:rPr lang="it-IT" sz="1800" b="1">
                <a:solidFill>
                  <a:srgbClr val="00B0F0"/>
                </a:solidFill>
                <a:latin typeface="Arial"/>
                <a:ea typeface="Arial"/>
                <a:cs typeface="Arial"/>
                <a:sym typeface="Arial"/>
              </a:rPr>
              <a:t>Elezioni membri del PE, norme comuni:</a:t>
            </a:r>
            <a:endParaRPr/>
          </a:p>
          <a:p>
            <a:pPr marL="342900" lvl="1" indent="-342900" algn="l" rtl="0">
              <a:lnSpc>
                <a:spcPct val="120000"/>
              </a:lnSpc>
              <a:spcBef>
                <a:spcPts val="1800"/>
              </a:spcBef>
              <a:spcAft>
                <a:spcPts val="0"/>
              </a:spcAft>
              <a:buClr>
                <a:srgbClr val="00B0F0"/>
              </a:buClr>
              <a:buSzPts val="1800"/>
              <a:buChar char="•"/>
            </a:pPr>
            <a:r>
              <a:rPr lang="it-IT" sz="1800" i="1" u="sng">
                <a:solidFill>
                  <a:srgbClr val="00B0F0"/>
                </a:solidFill>
                <a:latin typeface="Arial"/>
                <a:ea typeface="Arial"/>
                <a:cs typeface="Arial"/>
                <a:sym typeface="Arial"/>
              </a:rPr>
              <a:t>Art. 223 TFUE: </a:t>
            </a:r>
            <a:r>
              <a:rPr lang="it-IT" sz="1800">
                <a:solidFill>
                  <a:srgbClr val="595959"/>
                </a:solidFill>
                <a:latin typeface="Arial"/>
                <a:ea typeface="Arial"/>
                <a:cs typeface="Arial"/>
                <a:sym typeface="Arial"/>
              </a:rPr>
              <a:t>Il Consiglio stabilisce le disposizioni necessarie per l’elezione dei membri del PE</a:t>
            </a:r>
            <a:endParaRPr/>
          </a:p>
          <a:p>
            <a:pPr marL="342900" lvl="1" indent="-342900" algn="l" rtl="0">
              <a:lnSpc>
                <a:spcPct val="120000"/>
              </a:lnSpc>
              <a:spcBef>
                <a:spcPts val="1800"/>
              </a:spcBef>
              <a:spcAft>
                <a:spcPts val="0"/>
              </a:spcAft>
              <a:buClr>
                <a:srgbClr val="00B0F0"/>
              </a:buClr>
              <a:buSzPts val="1800"/>
              <a:buChar char="•"/>
            </a:pPr>
            <a:r>
              <a:rPr lang="it-IT" sz="1800" i="1" u="sng">
                <a:solidFill>
                  <a:srgbClr val="00B0F0"/>
                </a:solidFill>
                <a:latin typeface="Arial"/>
                <a:ea typeface="Arial"/>
                <a:cs typeface="Arial"/>
                <a:sym typeface="Arial"/>
              </a:rPr>
              <a:t>Decisione 2002/772/CE: </a:t>
            </a:r>
            <a:r>
              <a:rPr lang="it-IT" sz="1800">
                <a:solidFill>
                  <a:srgbClr val="595959"/>
                </a:solidFill>
                <a:latin typeface="Arial"/>
                <a:ea typeface="Arial"/>
                <a:cs typeface="Arial"/>
                <a:sym typeface="Arial"/>
              </a:rPr>
              <a:t>le elezioni europee si svolgono con il metodo proporzionale; gli SM possono stabilire i requisiti per l’eleggibilità attiva e passiva e come disciplinare la procedura elettorale; incompatibilità delle cariche di parlamentare nazionale ed europeo e con le cariche di governo nazionali, alla Commissione europea o alla Corte di giustizia. </a:t>
            </a:r>
            <a:endParaRPr/>
          </a:p>
          <a:p>
            <a:pPr marL="342900" lvl="1" indent="-342900" algn="l" rtl="0">
              <a:lnSpc>
                <a:spcPct val="120000"/>
              </a:lnSpc>
              <a:spcBef>
                <a:spcPts val="1800"/>
              </a:spcBef>
              <a:spcAft>
                <a:spcPts val="0"/>
              </a:spcAft>
              <a:buClr>
                <a:srgbClr val="00B0F0"/>
              </a:buClr>
              <a:buSzPts val="1800"/>
              <a:buChar char="•"/>
            </a:pPr>
            <a:r>
              <a:rPr lang="it-IT" sz="1800" i="1" u="sng">
                <a:solidFill>
                  <a:srgbClr val="00B0F0"/>
                </a:solidFill>
                <a:latin typeface="Arial"/>
                <a:ea typeface="Arial"/>
                <a:cs typeface="Arial"/>
                <a:sym typeface="Arial"/>
              </a:rPr>
              <a:t>Gruppi politici: </a:t>
            </a:r>
            <a:r>
              <a:rPr lang="it-IT" sz="1800">
                <a:solidFill>
                  <a:srgbClr val="595959"/>
                </a:solidFill>
                <a:latin typeface="Arial"/>
                <a:ea typeface="Arial"/>
                <a:cs typeface="Arial"/>
                <a:sym typeface="Arial"/>
              </a:rPr>
              <a:t>i MEP sono organizzati in gruppi politici per affinità politica e non per nazionalità. Un gruppo politico è formato dai deputati eletti in almeno ¼ degli Stati membri e da un numero minimo di 25 membri.</a:t>
            </a:r>
            <a:endParaRPr/>
          </a:p>
          <a:p>
            <a:pPr marL="342900" lvl="1" indent="-342900" algn="l" rtl="0">
              <a:lnSpc>
                <a:spcPct val="120000"/>
              </a:lnSpc>
              <a:spcBef>
                <a:spcPts val="1800"/>
              </a:spcBef>
              <a:spcAft>
                <a:spcPts val="0"/>
              </a:spcAft>
              <a:buClr>
                <a:srgbClr val="00B0F0"/>
              </a:buClr>
              <a:buSzPts val="1800"/>
              <a:buChar char="•"/>
            </a:pPr>
            <a:r>
              <a:rPr lang="it-IT" sz="1800" i="1" u="sng">
                <a:solidFill>
                  <a:srgbClr val="00B0F0"/>
                </a:solidFill>
                <a:latin typeface="Arial"/>
                <a:ea typeface="Arial"/>
                <a:cs typeface="Arial"/>
                <a:sym typeface="Arial"/>
              </a:rPr>
              <a:t>Durata mandato: </a:t>
            </a:r>
            <a:r>
              <a:rPr lang="it-IT" sz="1800">
                <a:solidFill>
                  <a:srgbClr val="595959"/>
                </a:solidFill>
                <a:latin typeface="Arial"/>
                <a:ea typeface="Arial"/>
                <a:cs typeface="Arial"/>
                <a:sym typeface="Arial"/>
              </a:rPr>
              <a:t>5 anni</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13"/>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8" name="Google Shape;368;p13"/>
          <p:cNvSpPr/>
          <p:nvPr/>
        </p:nvSpPr>
        <p:spPr>
          <a:xfrm rot="-2700000" flipH="1">
            <a:off x="-376156" y="-253670"/>
            <a:ext cx="1827638" cy="1376989"/>
          </a:xfrm>
          <a:custGeom>
            <a:avLst/>
            <a:gdLst/>
            <a:ahLst/>
            <a:cxnLst/>
            <a:rect l="l" t="t" r="r" b="b"/>
            <a:pathLst>
              <a:path w="1827638" h="1376989" extrusionOk="0">
                <a:moveTo>
                  <a:pt x="0" y="987379"/>
                </a:moveTo>
                <a:lnTo>
                  <a:pt x="987379" y="0"/>
                </a:lnTo>
                <a:lnTo>
                  <a:pt x="1827638" y="840260"/>
                </a:lnTo>
                <a:lnTo>
                  <a:pt x="1827638" y="1376989"/>
                </a:lnTo>
                <a:lnTo>
                  <a:pt x="0" y="1376989"/>
                </a:lnTo>
                <a:close/>
              </a:path>
            </a:pathLst>
          </a:custGeom>
          <a:solidFill>
            <a:schemeClr val="accen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9" name="Google Shape;369;p13"/>
          <p:cNvSpPr/>
          <p:nvPr/>
        </p:nvSpPr>
        <p:spPr>
          <a:xfrm rot="-2700000" flipH="1">
            <a:off x="891641" y="422146"/>
            <a:ext cx="645368" cy="645368"/>
          </a:xfrm>
          <a:prstGeom prst="rect">
            <a:avLst/>
          </a:prstGeom>
          <a:solidFill>
            <a:schemeClr val="accen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0" name="Google Shape;370;p13"/>
          <p:cNvSpPr/>
          <p:nvPr/>
        </p:nvSpPr>
        <p:spPr>
          <a:xfrm rot="-2700000" flipH="1">
            <a:off x="10043482" y="655140"/>
            <a:ext cx="687472" cy="687472"/>
          </a:xfrm>
          <a:prstGeom prst="rect">
            <a:avLst/>
          </a:prstGeom>
          <a:solidFill>
            <a:schemeClr val="accent4">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1" name="Google Shape;371;p13"/>
          <p:cNvSpPr/>
          <p:nvPr/>
        </p:nvSpPr>
        <p:spPr>
          <a:xfrm rot="10800000" flipH="1">
            <a:off x="9356643" y="0"/>
            <a:ext cx="2835357" cy="1480837"/>
          </a:xfrm>
          <a:custGeom>
            <a:avLst/>
            <a:gdLst/>
            <a:ahLst/>
            <a:cxnLst/>
            <a:rect l="l" t="t" r="r" b="b"/>
            <a:pathLst>
              <a:path w="2835357" h="1480837" extrusionOk="0">
                <a:moveTo>
                  <a:pt x="2835357" y="1480837"/>
                </a:moveTo>
                <a:lnTo>
                  <a:pt x="0" y="1480837"/>
                </a:lnTo>
                <a:lnTo>
                  <a:pt x="1552727" y="0"/>
                </a:lnTo>
                <a:lnTo>
                  <a:pt x="2835357" y="1223245"/>
                </a:lnTo>
                <a:close/>
              </a:path>
            </a:pathLst>
          </a:custGeom>
          <a:solidFill>
            <a:schemeClr val="accent4">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2" name="Google Shape;372;p13"/>
          <p:cNvSpPr txBox="1">
            <a:spLocks noGrp="1"/>
          </p:cNvSpPr>
          <p:nvPr>
            <p:ph type="dt" idx="10"/>
          </p:nvPr>
        </p:nvSpPr>
        <p:spPr>
          <a:xfrm>
            <a:off x="643467" y="6356350"/>
            <a:ext cx="2743200" cy="365125"/>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None/>
            </a:pPr>
            <a:r>
              <a:rPr lang="it-IT" sz="1200">
                <a:solidFill>
                  <a:srgbClr val="888888"/>
                </a:solidFill>
                <a:latin typeface="Calibri"/>
                <a:ea typeface="Calibri"/>
                <a:cs typeface="Calibri"/>
                <a:sym typeface="Calibri"/>
              </a:rPr>
              <a:t>February 20, 2025</a:t>
            </a:r>
            <a:endParaRPr sz="1200">
              <a:solidFill>
                <a:srgbClr val="888888"/>
              </a:solidFill>
              <a:latin typeface="Calibri"/>
              <a:ea typeface="Calibri"/>
              <a:cs typeface="Calibri"/>
              <a:sym typeface="Calibri"/>
            </a:endParaRPr>
          </a:p>
        </p:txBody>
      </p:sp>
      <p:sp>
        <p:nvSpPr>
          <p:cNvPr id="373" name="Google Shape;37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None/>
            </a:pPr>
            <a:r>
              <a:rPr lang="it-IT" sz="1200">
                <a:solidFill>
                  <a:srgbClr val="888888"/>
                </a:solidFill>
                <a:latin typeface="Calibri"/>
                <a:ea typeface="Calibri"/>
                <a:cs typeface="Calibri"/>
                <a:sym typeface="Calibri"/>
              </a:rPr>
              <a:t>Titolo della Presentazione/Sezione</a:t>
            </a:r>
            <a:endParaRPr/>
          </a:p>
        </p:txBody>
      </p:sp>
      <p:sp>
        <p:nvSpPr>
          <p:cNvPr id="374" name="Google Shape;374;p13"/>
          <p:cNvSpPr txBox="1">
            <a:spLocks noGrp="1"/>
          </p:cNvSpPr>
          <p:nvPr>
            <p:ph type="sldNum" idx="12"/>
          </p:nvPr>
        </p:nvSpPr>
        <p:spPr>
          <a:xfrm>
            <a:off x="8805333" y="6356350"/>
            <a:ext cx="2743200"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it-IT" sz="1200">
                <a:solidFill>
                  <a:srgbClr val="888888"/>
                </a:solidFill>
                <a:latin typeface="Calibri"/>
                <a:ea typeface="Calibri"/>
                <a:cs typeface="Calibri"/>
                <a:sym typeface="Calibri"/>
              </a:rPr>
              <a:t>29</a:t>
            </a:fld>
            <a:endParaRPr sz="1200">
              <a:solidFill>
                <a:srgbClr val="888888"/>
              </a:solidFill>
              <a:latin typeface="Calibri"/>
              <a:ea typeface="Calibri"/>
              <a:cs typeface="Calibri"/>
              <a:sym typeface="Calibri"/>
            </a:endParaRPr>
          </a:p>
        </p:txBody>
      </p:sp>
      <p:sp>
        <p:nvSpPr>
          <p:cNvPr id="375" name="Google Shape;375;p13"/>
          <p:cNvSpPr/>
          <p:nvPr/>
        </p:nvSpPr>
        <p:spPr>
          <a:xfrm flipH="1">
            <a:off x="7976344" y="6115501"/>
            <a:ext cx="1494513" cy="742499"/>
          </a:xfrm>
          <a:prstGeom prst="triangle">
            <a:avLst>
              <a:gd name="adj" fmla="val 50000"/>
            </a:avLst>
          </a:prstGeom>
          <a:solidFill>
            <a:schemeClr val="accen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76" name="Google Shape;376;p13"/>
          <p:cNvPicPr preferRelativeResize="0">
            <a:picLocks noGrp="1"/>
          </p:cNvPicPr>
          <p:nvPr>
            <p:ph type="body" idx="1"/>
          </p:nvPr>
        </p:nvPicPr>
        <p:blipFill rotWithShape="1">
          <a:blip r:embed="rId3">
            <a:alphaModFix/>
          </a:blip>
          <a:srcRect/>
          <a:stretch/>
        </p:blipFill>
        <p:spPr>
          <a:xfrm>
            <a:off x="3091543" y="54143"/>
            <a:ext cx="6618514" cy="6046176"/>
          </a:xfrm>
          <a:prstGeom prst="rect">
            <a:avLst/>
          </a:prstGeom>
          <a:noFill/>
          <a:ln>
            <a:noFill/>
          </a:ln>
        </p:spPr>
      </p:pic>
      <p:sp>
        <p:nvSpPr>
          <p:cNvPr id="377" name="Google Shape;377;p13"/>
          <p:cNvSpPr/>
          <p:nvPr/>
        </p:nvSpPr>
        <p:spPr>
          <a:xfrm flipH="1">
            <a:off x="7604080" y="6453143"/>
            <a:ext cx="814903" cy="404857"/>
          </a:xfrm>
          <a:prstGeom prst="triangle">
            <a:avLst>
              <a:gd name="adj" fmla="val 50000"/>
            </a:avLst>
          </a:prstGeom>
          <a:solidFill>
            <a:schemeClr val="accen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D94DE5-4987-56A7-C9F4-A00ECAA5C1A0}"/>
              </a:ext>
            </a:extLst>
          </p:cNvPr>
          <p:cNvSpPr>
            <a:spLocks noGrp="1"/>
          </p:cNvSpPr>
          <p:nvPr>
            <p:ph type="ctrTitle"/>
          </p:nvPr>
        </p:nvSpPr>
        <p:spPr/>
        <p:txBody>
          <a:bodyPr>
            <a:normAutofit/>
          </a:bodyPr>
          <a:lstStyle/>
          <a:p>
            <a:r>
              <a:rPr lang="it-IT" dirty="0">
                <a:solidFill>
                  <a:srgbClr val="00B0F0"/>
                </a:solidFill>
              </a:rPr>
              <a:t>Il quadro istituzionale (Parte A)</a:t>
            </a:r>
          </a:p>
        </p:txBody>
      </p:sp>
      <p:sp>
        <p:nvSpPr>
          <p:cNvPr id="3" name="Sottotitolo 2">
            <a:extLst>
              <a:ext uri="{FF2B5EF4-FFF2-40B4-BE49-F238E27FC236}">
                <a16:creationId xmlns:a16="http://schemas.microsoft.com/office/drawing/2014/main" id="{AF9B5EE1-463C-7E90-A925-BC271A15837B}"/>
              </a:ext>
            </a:extLst>
          </p:cNvPr>
          <p:cNvSpPr>
            <a:spLocks noGrp="1"/>
          </p:cNvSpPr>
          <p:nvPr>
            <p:ph type="subTitle" idx="1"/>
          </p:nvPr>
        </p:nvSpPr>
        <p:spPr/>
        <p:txBody>
          <a:bodyPr/>
          <a:lstStyle/>
          <a:p>
            <a:r>
              <a:rPr lang="it-IT" dirty="0">
                <a:solidFill>
                  <a:srgbClr val="0070C0"/>
                </a:solidFill>
              </a:rPr>
              <a:t>Lezione 4</a:t>
            </a:r>
          </a:p>
          <a:p>
            <a:endParaRPr lang="it-IT" dirty="0"/>
          </a:p>
        </p:txBody>
      </p:sp>
    </p:spTree>
    <p:extLst>
      <p:ext uri="{BB962C8B-B14F-4D97-AF65-F5344CB8AC3E}">
        <p14:creationId xmlns:p14="http://schemas.microsoft.com/office/powerpoint/2010/main" val="27781950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14"/>
          <p:cNvSpPr txBox="1">
            <a:spLocks noGrp="1"/>
          </p:cNvSpPr>
          <p:nvPr>
            <p:ph type="title"/>
          </p:nvPr>
        </p:nvSpPr>
        <p:spPr>
          <a:xfrm>
            <a:off x="1133061" y="365126"/>
            <a:ext cx="10508076" cy="76793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Parlamento europeo</a:t>
            </a:r>
            <a:endParaRPr sz="3200">
              <a:solidFill>
                <a:srgbClr val="0070C0"/>
              </a:solidFill>
            </a:endParaRPr>
          </a:p>
        </p:txBody>
      </p:sp>
      <p:sp>
        <p:nvSpPr>
          <p:cNvPr id="383" name="Google Shape;383;p14"/>
          <p:cNvSpPr txBox="1">
            <a:spLocks noGrp="1"/>
          </p:cNvSpPr>
          <p:nvPr>
            <p:ph type="body" idx="1"/>
          </p:nvPr>
        </p:nvSpPr>
        <p:spPr>
          <a:xfrm>
            <a:off x="1133061" y="1133062"/>
            <a:ext cx="10508076" cy="4743863"/>
          </a:xfrm>
          <a:prstGeom prst="rect">
            <a:avLst/>
          </a:prstGeom>
          <a:noFill/>
          <a:ln>
            <a:noFill/>
          </a:ln>
        </p:spPr>
        <p:txBody>
          <a:bodyPr spcFirstLastPara="1" wrap="square" lIns="91425" tIns="45700" rIns="91425" bIns="45700" anchor="ctr" anchorCtr="0">
            <a:normAutofit/>
          </a:bodyPr>
          <a:lstStyle/>
          <a:p>
            <a:pPr marL="342900" lvl="1" indent="-342900" algn="l" rtl="0">
              <a:lnSpc>
                <a:spcPct val="100000"/>
              </a:lnSpc>
              <a:spcBef>
                <a:spcPts val="0"/>
              </a:spcBef>
              <a:spcAft>
                <a:spcPts val="0"/>
              </a:spcAft>
              <a:buClr>
                <a:srgbClr val="00B0F0"/>
              </a:buClr>
              <a:buSzPts val="1800"/>
              <a:buChar char="•"/>
            </a:pPr>
            <a:r>
              <a:rPr lang="it-IT" sz="1800">
                <a:solidFill>
                  <a:srgbClr val="00B0F0"/>
                </a:solidFill>
                <a:latin typeface="Arial"/>
                <a:ea typeface="Arial"/>
                <a:cs typeface="Arial"/>
                <a:sym typeface="Arial"/>
              </a:rPr>
              <a:t>Status e immunità dei membri del parlamento europeo (si v. Protocollo 7 e 8  e 9 ai Trattati): </a:t>
            </a:r>
            <a:endParaRPr/>
          </a:p>
          <a:p>
            <a:pPr marL="342900" lvl="1" indent="-342900" algn="l" rtl="0">
              <a:lnSpc>
                <a:spcPct val="100000"/>
              </a:lnSpc>
              <a:spcBef>
                <a:spcPts val="1800"/>
              </a:spcBef>
              <a:spcAft>
                <a:spcPts val="0"/>
              </a:spcAft>
              <a:buClr>
                <a:srgbClr val="595959"/>
              </a:buClr>
              <a:buSzPts val="1800"/>
              <a:buChar char="•"/>
            </a:pPr>
            <a:r>
              <a:rPr lang="it-IT" sz="1800">
                <a:solidFill>
                  <a:srgbClr val="595959"/>
                </a:solidFill>
                <a:latin typeface="Arial"/>
                <a:ea typeface="Arial"/>
                <a:cs typeface="Arial"/>
                <a:sym typeface="Arial"/>
              </a:rPr>
              <a:t>Nessuna restrizione di ordine amministrativo o di altro genere può essere apportata alla libertà di movimento dei membri del PE;</a:t>
            </a:r>
            <a:endParaRPr/>
          </a:p>
          <a:p>
            <a:pPr marL="342900" lvl="1" indent="-342900" algn="l" rtl="0">
              <a:lnSpc>
                <a:spcPct val="100000"/>
              </a:lnSpc>
              <a:spcBef>
                <a:spcPts val="1800"/>
              </a:spcBef>
              <a:spcAft>
                <a:spcPts val="0"/>
              </a:spcAft>
              <a:buClr>
                <a:srgbClr val="595959"/>
              </a:buClr>
              <a:buSzPts val="1800"/>
              <a:buChar char="•"/>
            </a:pPr>
            <a:r>
              <a:rPr lang="it-IT" sz="1800">
                <a:solidFill>
                  <a:srgbClr val="595959"/>
                </a:solidFill>
                <a:latin typeface="Arial"/>
                <a:ea typeface="Arial"/>
                <a:cs typeface="Arial"/>
                <a:sym typeface="Arial"/>
              </a:rPr>
              <a:t>I MEP non possono essere ricercati, detenuti o perseguiti a motivi di opinioni o dei voti espressi nell’esercizio delle sue funzioni;</a:t>
            </a:r>
            <a:endParaRPr/>
          </a:p>
          <a:p>
            <a:pPr marL="342900" lvl="1" indent="-342900" algn="l" rtl="0">
              <a:lnSpc>
                <a:spcPct val="100000"/>
              </a:lnSpc>
              <a:spcBef>
                <a:spcPts val="1800"/>
              </a:spcBef>
              <a:spcAft>
                <a:spcPts val="0"/>
              </a:spcAft>
              <a:buClr>
                <a:srgbClr val="595959"/>
              </a:buClr>
              <a:buSzPts val="1800"/>
              <a:buChar char="•"/>
            </a:pPr>
            <a:r>
              <a:rPr lang="it-IT" sz="1800">
                <a:solidFill>
                  <a:srgbClr val="595959"/>
                </a:solidFill>
                <a:latin typeface="Arial"/>
                <a:ea typeface="Arial"/>
                <a:cs typeface="Arial"/>
                <a:sym typeface="Arial"/>
              </a:rPr>
              <a:t>I MEP godono nel territorio dello SM di elezione, delle medesime immunità riconosciute ai parlamentari nazionali.</a:t>
            </a:r>
            <a:endParaRPr/>
          </a:p>
          <a:p>
            <a:pPr marL="342900" lvl="1" indent="-342900" algn="l" rtl="0">
              <a:lnSpc>
                <a:spcPct val="100000"/>
              </a:lnSpc>
              <a:spcBef>
                <a:spcPts val="1800"/>
              </a:spcBef>
              <a:spcAft>
                <a:spcPts val="0"/>
              </a:spcAft>
              <a:buClr>
                <a:srgbClr val="595959"/>
              </a:buClr>
              <a:buSzPts val="1800"/>
              <a:buChar char="•"/>
            </a:pPr>
            <a:r>
              <a:rPr lang="it-IT" sz="1800">
                <a:solidFill>
                  <a:srgbClr val="595959"/>
                </a:solidFill>
                <a:latin typeface="Arial"/>
                <a:ea typeface="Arial"/>
                <a:cs typeface="Arial"/>
                <a:sym typeface="Arial"/>
              </a:rPr>
              <a:t>I MEP sono esenti da ogni provvedimento di detenzione e di ogni procedimento giudiziario sul territorio degli Stati membri.</a:t>
            </a:r>
            <a:endParaRPr/>
          </a:p>
          <a:p>
            <a:pPr marL="228600" lvl="0" indent="-25400" algn="l" rtl="0">
              <a:lnSpc>
                <a:spcPct val="110000"/>
              </a:lnSpc>
              <a:spcBef>
                <a:spcPts val="1800"/>
              </a:spcBef>
              <a:spcAft>
                <a:spcPts val="0"/>
              </a:spcAft>
              <a:buClr>
                <a:srgbClr val="595959"/>
              </a:buClr>
              <a:buSzPts val="3200"/>
              <a:buNone/>
            </a:pP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15"/>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9" name="Google Shape;389;p15"/>
          <p:cNvSpPr/>
          <p:nvPr/>
        </p:nvSpPr>
        <p:spPr>
          <a:xfrm>
            <a:off x="0" y="0"/>
            <a:ext cx="6741994" cy="6858000"/>
          </a:xfrm>
          <a:custGeom>
            <a:avLst/>
            <a:gdLst/>
            <a:ahLst/>
            <a:cxnLst/>
            <a:rect l="l" t="t" r="r" b="b"/>
            <a:pathLst>
              <a:path w="6568309" h="6858000" extrusionOk="0">
                <a:moveTo>
                  <a:pt x="0" y="0"/>
                </a:moveTo>
                <a:lnTo>
                  <a:pt x="362841" y="0"/>
                </a:lnTo>
                <a:lnTo>
                  <a:pt x="523269" y="0"/>
                </a:lnTo>
                <a:lnTo>
                  <a:pt x="1343025" y="0"/>
                </a:lnTo>
                <a:lnTo>
                  <a:pt x="1705866" y="0"/>
                </a:lnTo>
                <a:lnTo>
                  <a:pt x="1866294" y="0"/>
                </a:lnTo>
                <a:lnTo>
                  <a:pt x="5225154" y="0"/>
                </a:lnTo>
                <a:lnTo>
                  <a:pt x="6568179" y="0"/>
                </a:lnTo>
                <a:lnTo>
                  <a:pt x="6568309" y="1"/>
                </a:lnTo>
                <a:lnTo>
                  <a:pt x="6562951" y="30700"/>
                </a:lnTo>
                <a:cubicBezTo>
                  <a:pt x="6559126" y="84364"/>
                  <a:pt x="6548218" y="241149"/>
                  <a:pt x="6547446" y="310025"/>
                </a:cubicBezTo>
                <a:cubicBezTo>
                  <a:pt x="6550151" y="367544"/>
                  <a:pt x="6557712" y="408251"/>
                  <a:pt x="6558316" y="443960"/>
                </a:cubicBezTo>
                <a:cubicBezTo>
                  <a:pt x="6555224" y="499397"/>
                  <a:pt x="6534767" y="604434"/>
                  <a:pt x="6528896" y="642659"/>
                </a:cubicBezTo>
                <a:cubicBezTo>
                  <a:pt x="6535204" y="657287"/>
                  <a:pt x="6515365" y="658191"/>
                  <a:pt x="6523095" y="673307"/>
                </a:cubicBezTo>
                <a:cubicBezTo>
                  <a:pt x="6523388" y="693769"/>
                  <a:pt x="6506868" y="797295"/>
                  <a:pt x="6496169" y="839641"/>
                </a:cubicBezTo>
                <a:cubicBezTo>
                  <a:pt x="6484119" y="887148"/>
                  <a:pt x="6457817" y="937731"/>
                  <a:pt x="6450789" y="958357"/>
                </a:cubicBezTo>
                <a:cubicBezTo>
                  <a:pt x="6443760" y="978983"/>
                  <a:pt x="6459217" y="936930"/>
                  <a:pt x="6453996" y="963398"/>
                </a:cubicBezTo>
                <a:cubicBezTo>
                  <a:pt x="6448777" y="989867"/>
                  <a:pt x="6425575" y="1087010"/>
                  <a:pt x="6419467" y="1117169"/>
                </a:cubicBezTo>
                <a:cubicBezTo>
                  <a:pt x="6431540" y="1118586"/>
                  <a:pt x="6409651" y="1135372"/>
                  <a:pt x="6417348" y="1144352"/>
                </a:cubicBezTo>
                <a:cubicBezTo>
                  <a:pt x="6424109" y="1150681"/>
                  <a:pt x="6419047" y="1157251"/>
                  <a:pt x="6418473" y="1164484"/>
                </a:cubicBezTo>
                <a:cubicBezTo>
                  <a:pt x="6423767" y="1173524"/>
                  <a:pt x="6413947" y="1205209"/>
                  <a:pt x="6406979" y="1213829"/>
                </a:cubicBezTo>
                <a:cubicBezTo>
                  <a:pt x="6382818" y="1235037"/>
                  <a:pt x="6400452" y="1277327"/>
                  <a:pt x="6381928" y="1294823"/>
                </a:cubicBezTo>
                <a:cubicBezTo>
                  <a:pt x="6379195" y="1300845"/>
                  <a:pt x="6378069" y="1306615"/>
                  <a:pt x="6377948" y="1312193"/>
                </a:cubicBezTo>
                <a:lnTo>
                  <a:pt x="6379894" y="1327626"/>
                </a:lnTo>
                <a:lnTo>
                  <a:pt x="6385024" y="1331644"/>
                </a:lnTo>
                <a:lnTo>
                  <a:pt x="6383696" y="1341276"/>
                </a:lnTo>
                <a:cubicBezTo>
                  <a:pt x="6383952" y="1342166"/>
                  <a:pt x="6384208" y="1343055"/>
                  <a:pt x="6384464" y="1343945"/>
                </a:cubicBezTo>
                <a:cubicBezTo>
                  <a:pt x="6385957" y="1349040"/>
                  <a:pt x="6387253" y="1354080"/>
                  <a:pt x="6387748" y="1359134"/>
                </a:cubicBezTo>
                <a:cubicBezTo>
                  <a:pt x="6384363" y="1373109"/>
                  <a:pt x="6372802" y="1397612"/>
                  <a:pt x="6364157" y="1427803"/>
                </a:cubicBezTo>
                <a:cubicBezTo>
                  <a:pt x="6348141" y="1460349"/>
                  <a:pt x="6348362" y="1505076"/>
                  <a:pt x="6335874" y="1540278"/>
                </a:cubicBezTo>
                <a:lnTo>
                  <a:pt x="6331892" y="1547262"/>
                </a:lnTo>
                <a:lnTo>
                  <a:pt x="6332744" y="1577056"/>
                </a:lnTo>
                <a:cubicBezTo>
                  <a:pt x="6335859" y="1582205"/>
                  <a:pt x="6336674" y="1589568"/>
                  <a:pt x="6333604" y="1595898"/>
                </a:cubicBezTo>
                <a:lnTo>
                  <a:pt x="6324749" y="1703726"/>
                </a:lnTo>
                <a:cubicBezTo>
                  <a:pt x="6324080" y="1739332"/>
                  <a:pt x="6318019" y="1754453"/>
                  <a:pt x="6329594" y="1809535"/>
                </a:cubicBezTo>
                <a:cubicBezTo>
                  <a:pt x="6344930" y="1868036"/>
                  <a:pt x="6323725" y="1952670"/>
                  <a:pt x="6329062" y="2018310"/>
                </a:cubicBezTo>
                <a:cubicBezTo>
                  <a:pt x="6308075" y="2053162"/>
                  <a:pt x="6326925" y="2034561"/>
                  <a:pt x="6321735" y="2071355"/>
                </a:cubicBezTo>
                <a:lnTo>
                  <a:pt x="6322678" y="2141166"/>
                </a:lnTo>
                <a:lnTo>
                  <a:pt x="6321340" y="2154548"/>
                </a:lnTo>
                <a:lnTo>
                  <a:pt x="6316582" y="2158153"/>
                </a:lnTo>
                <a:lnTo>
                  <a:pt x="6311428" y="2178174"/>
                </a:lnTo>
                <a:cubicBezTo>
                  <a:pt x="6310177" y="2185696"/>
                  <a:pt x="6309622" y="2193828"/>
                  <a:pt x="6310192" y="2202858"/>
                </a:cubicBezTo>
                <a:cubicBezTo>
                  <a:pt x="6319667" y="2232772"/>
                  <a:pt x="6296459" y="2283357"/>
                  <a:pt x="6309211" y="2320214"/>
                </a:cubicBezTo>
                <a:cubicBezTo>
                  <a:pt x="6307537" y="2355906"/>
                  <a:pt x="6302490" y="2394678"/>
                  <a:pt x="6300151" y="2417011"/>
                </a:cubicBezTo>
                <a:cubicBezTo>
                  <a:pt x="6292303" y="2426377"/>
                  <a:pt x="6304439" y="2456509"/>
                  <a:pt x="6295176" y="2454207"/>
                </a:cubicBezTo>
                <a:cubicBezTo>
                  <a:pt x="6299335" y="2464947"/>
                  <a:pt x="6297305" y="2476105"/>
                  <a:pt x="6293727" y="2487203"/>
                </a:cubicBezTo>
                <a:lnTo>
                  <a:pt x="6285477" y="2512282"/>
                </a:lnTo>
                <a:cubicBezTo>
                  <a:pt x="6285720" y="2512961"/>
                  <a:pt x="6285962" y="2513640"/>
                  <a:pt x="6286205" y="2514318"/>
                </a:cubicBezTo>
                <a:cubicBezTo>
                  <a:pt x="6292347" y="2534324"/>
                  <a:pt x="6298487" y="2554328"/>
                  <a:pt x="6304629" y="2574334"/>
                </a:cubicBezTo>
                <a:lnTo>
                  <a:pt x="6303842" y="2579877"/>
                </a:lnTo>
                <a:cubicBezTo>
                  <a:pt x="6303729" y="2585644"/>
                  <a:pt x="6304006" y="2603388"/>
                  <a:pt x="6303953" y="2608928"/>
                </a:cubicBezTo>
                <a:lnTo>
                  <a:pt x="6303530" y="2613111"/>
                </a:lnTo>
                <a:lnTo>
                  <a:pt x="6297474" y="2621996"/>
                </a:lnTo>
                <a:lnTo>
                  <a:pt x="6299263" y="2634265"/>
                </a:lnTo>
                <a:lnTo>
                  <a:pt x="6293065" y="2647237"/>
                </a:lnTo>
                <a:cubicBezTo>
                  <a:pt x="6294685" y="2648158"/>
                  <a:pt x="6296180" y="2649356"/>
                  <a:pt x="6297496" y="2650786"/>
                </a:cubicBezTo>
                <a:lnTo>
                  <a:pt x="6301708" y="2661993"/>
                </a:lnTo>
                <a:lnTo>
                  <a:pt x="6295884" y="2670949"/>
                </a:lnTo>
                <a:cubicBezTo>
                  <a:pt x="6304913" y="2672007"/>
                  <a:pt x="6294429" y="2681695"/>
                  <a:pt x="6291714" y="2690255"/>
                </a:cubicBezTo>
                <a:lnTo>
                  <a:pt x="6292327" y="2695683"/>
                </a:lnTo>
                <a:lnTo>
                  <a:pt x="6284410" y="2713964"/>
                </a:lnTo>
                <a:lnTo>
                  <a:pt x="6280410" y="2730175"/>
                </a:lnTo>
                <a:lnTo>
                  <a:pt x="6288082" y="2763497"/>
                </a:lnTo>
                <a:lnTo>
                  <a:pt x="6260924" y="3051539"/>
                </a:lnTo>
                <a:cubicBezTo>
                  <a:pt x="6251455" y="3165645"/>
                  <a:pt x="6222174" y="3216611"/>
                  <a:pt x="6210151" y="3335396"/>
                </a:cubicBezTo>
                <a:lnTo>
                  <a:pt x="6212034" y="3456509"/>
                </a:lnTo>
                <a:lnTo>
                  <a:pt x="6197490" y="3531827"/>
                </a:lnTo>
                <a:lnTo>
                  <a:pt x="6208018" y="3570877"/>
                </a:lnTo>
                <a:lnTo>
                  <a:pt x="6205920" y="3583849"/>
                </a:lnTo>
                <a:lnTo>
                  <a:pt x="6199616" y="3592763"/>
                </a:lnTo>
                <a:cubicBezTo>
                  <a:pt x="6191839" y="3613948"/>
                  <a:pt x="6196204" y="3641245"/>
                  <a:pt x="6181288" y="3653485"/>
                </a:cubicBezTo>
                <a:cubicBezTo>
                  <a:pt x="6178087" y="3659316"/>
                  <a:pt x="6176516" y="3664985"/>
                  <a:pt x="6175963" y="3670528"/>
                </a:cubicBezTo>
                <a:lnTo>
                  <a:pt x="6176722" y="3685990"/>
                </a:lnTo>
                <a:lnTo>
                  <a:pt x="6181549" y="3690283"/>
                </a:lnTo>
                <a:lnTo>
                  <a:pt x="6179476" y="3699787"/>
                </a:lnTo>
                <a:cubicBezTo>
                  <a:pt x="6179664" y="3700686"/>
                  <a:pt x="6179852" y="3701586"/>
                  <a:pt x="6180040" y="3702486"/>
                </a:cubicBezTo>
                <a:cubicBezTo>
                  <a:pt x="6181140" y="3707637"/>
                  <a:pt x="6182047" y="3712728"/>
                  <a:pt x="6182155" y="3717784"/>
                </a:cubicBezTo>
                <a:cubicBezTo>
                  <a:pt x="6156678" y="3711701"/>
                  <a:pt x="6178864" y="3759789"/>
                  <a:pt x="6158980" y="3746229"/>
                </a:cubicBezTo>
                <a:cubicBezTo>
                  <a:pt x="6144630" y="3780750"/>
                  <a:pt x="6117520" y="3867558"/>
                  <a:pt x="6096049" y="3924910"/>
                </a:cubicBezTo>
                <a:lnTo>
                  <a:pt x="6069712" y="3989353"/>
                </a:lnTo>
                <a:lnTo>
                  <a:pt x="6067330" y="4033899"/>
                </a:lnTo>
                <a:cubicBezTo>
                  <a:pt x="6065506" y="4070470"/>
                  <a:pt x="6063599" y="4110146"/>
                  <a:pt x="6061081" y="4142250"/>
                </a:cubicBezTo>
                <a:cubicBezTo>
                  <a:pt x="6055260" y="4200007"/>
                  <a:pt x="6045907" y="4278998"/>
                  <a:pt x="6042858" y="4329442"/>
                </a:cubicBezTo>
                <a:cubicBezTo>
                  <a:pt x="6038376" y="4381764"/>
                  <a:pt x="6036461" y="4433012"/>
                  <a:pt x="6034182" y="4456184"/>
                </a:cubicBezTo>
                <a:lnTo>
                  <a:pt x="6029178" y="4468478"/>
                </a:lnTo>
                <a:lnTo>
                  <a:pt x="6029974" y="4469862"/>
                </a:lnTo>
                <a:cubicBezTo>
                  <a:pt x="6031287" y="4476321"/>
                  <a:pt x="6030316" y="4480555"/>
                  <a:pt x="6028340" y="4483797"/>
                </a:cubicBezTo>
                <a:lnTo>
                  <a:pt x="6025168" y="4487091"/>
                </a:lnTo>
                <a:lnTo>
                  <a:pt x="6023164" y="4496728"/>
                </a:lnTo>
                <a:lnTo>
                  <a:pt x="6016839" y="4515918"/>
                </a:lnTo>
                <a:cubicBezTo>
                  <a:pt x="6017189" y="4517049"/>
                  <a:pt x="6017537" y="4518182"/>
                  <a:pt x="6017886" y="4519316"/>
                </a:cubicBezTo>
                <a:lnTo>
                  <a:pt x="6011819" y="4547957"/>
                </a:lnTo>
                <a:lnTo>
                  <a:pt x="6012791" y="4548262"/>
                </a:lnTo>
                <a:cubicBezTo>
                  <a:pt x="6014837" y="4549595"/>
                  <a:pt x="6016087" y="4551811"/>
                  <a:pt x="6015703" y="4555939"/>
                </a:cubicBezTo>
                <a:cubicBezTo>
                  <a:pt x="6031790" y="4548276"/>
                  <a:pt x="6021405" y="4557977"/>
                  <a:pt x="6018854" y="4570815"/>
                </a:cubicBezTo>
                <a:cubicBezTo>
                  <a:pt x="6021736" y="4583801"/>
                  <a:pt x="6030754" y="4622347"/>
                  <a:pt x="6033000" y="4633846"/>
                </a:cubicBezTo>
                <a:lnTo>
                  <a:pt x="6032325" y="4639816"/>
                </a:lnTo>
                <a:lnTo>
                  <a:pt x="6032549" y="4639923"/>
                </a:lnTo>
                <a:cubicBezTo>
                  <a:pt x="6032911" y="4641190"/>
                  <a:pt x="6032878" y="4643141"/>
                  <a:pt x="6032309" y="4646192"/>
                </a:cubicBezTo>
                <a:lnTo>
                  <a:pt x="6031095" y="4650706"/>
                </a:lnTo>
                <a:lnTo>
                  <a:pt x="6029786" y="4662290"/>
                </a:lnTo>
                <a:cubicBezTo>
                  <a:pt x="6030161" y="4663587"/>
                  <a:pt x="6030536" y="4664883"/>
                  <a:pt x="6030911" y="4666180"/>
                </a:cubicBezTo>
                <a:lnTo>
                  <a:pt x="6033630" y="4667585"/>
                </a:lnTo>
                <a:lnTo>
                  <a:pt x="6033189" y="4668660"/>
                </a:lnTo>
                <a:cubicBezTo>
                  <a:pt x="6027286" y="4676831"/>
                  <a:pt x="6019767" y="4679345"/>
                  <a:pt x="6038764" y="4689807"/>
                </a:cubicBezTo>
                <a:cubicBezTo>
                  <a:pt x="6028616" y="4708535"/>
                  <a:pt x="6040474" y="4712235"/>
                  <a:pt x="6042217" y="4737890"/>
                </a:cubicBezTo>
                <a:cubicBezTo>
                  <a:pt x="6033362" y="4748600"/>
                  <a:pt x="6035273" y="4757223"/>
                  <a:pt x="6040543" y="4765657"/>
                </a:cubicBezTo>
                <a:cubicBezTo>
                  <a:pt x="6034416" y="4790618"/>
                  <a:pt x="6040696" y="4813399"/>
                  <a:pt x="6039956" y="4841463"/>
                </a:cubicBezTo>
                <a:lnTo>
                  <a:pt x="6057123" y="4969863"/>
                </a:lnTo>
                <a:lnTo>
                  <a:pt x="6055039" y="4974028"/>
                </a:lnTo>
                <a:cubicBezTo>
                  <a:pt x="6053860" y="4976933"/>
                  <a:pt x="6053409" y="4978909"/>
                  <a:pt x="6053462" y="4980318"/>
                </a:cubicBezTo>
                <a:lnTo>
                  <a:pt x="6053643" y="4980501"/>
                </a:lnTo>
                <a:lnTo>
                  <a:pt x="6051733" y="4986338"/>
                </a:lnTo>
                <a:lnTo>
                  <a:pt x="6049602" y="4991296"/>
                </a:lnTo>
                <a:cubicBezTo>
                  <a:pt x="6058123" y="5019829"/>
                  <a:pt x="6066643" y="5048361"/>
                  <a:pt x="6075165" y="5076895"/>
                </a:cubicBezTo>
                <a:lnTo>
                  <a:pt x="6073751" y="5081568"/>
                </a:lnTo>
                <a:cubicBezTo>
                  <a:pt x="6073034" y="5084748"/>
                  <a:pt x="6072888" y="5086810"/>
                  <a:pt x="6073150" y="5088173"/>
                </a:cubicBezTo>
                <a:lnTo>
                  <a:pt x="6073355" y="5088300"/>
                </a:lnTo>
                <a:lnTo>
                  <a:pt x="6072362" y="5094558"/>
                </a:lnTo>
                <a:cubicBezTo>
                  <a:pt x="6070184" y="5105196"/>
                  <a:pt x="6067588" y="5115626"/>
                  <a:pt x="6064726" y="5125620"/>
                </a:cubicBezTo>
                <a:cubicBezTo>
                  <a:pt x="6063568" y="5154527"/>
                  <a:pt x="6065189" y="5244020"/>
                  <a:pt x="6065415" y="5268004"/>
                </a:cubicBezTo>
                <a:cubicBezTo>
                  <a:pt x="6065637" y="5268513"/>
                  <a:pt x="6065860" y="5269021"/>
                  <a:pt x="6066081" y="5269530"/>
                </a:cubicBezTo>
                <a:lnTo>
                  <a:pt x="6043407" y="5390941"/>
                </a:lnTo>
                <a:cubicBezTo>
                  <a:pt x="6032545" y="5438194"/>
                  <a:pt x="6020942" y="5465286"/>
                  <a:pt x="6025377" y="5539927"/>
                </a:cubicBezTo>
                <a:cubicBezTo>
                  <a:pt x="6019787" y="5610775"/>
                  <a:pt x="6013913" y="5740573"/>
                  <a:pt x="6010052" y="5791594"/>
                </a:cubicBezTo>
                <a:cubicBezTo>
                  <a:pt x="5989401" y="5787060"/>
                  <a:pt x="6018524" y="5849672"/>
                  <a:pt x="5994220" y="5855206"/>
                </a:cubicBezTo>
                <a:cubicBezTo>
                  <a:pt x="5995282" y="5860240"/>
                  <a:pt x="5980598" y="5868910"/>
                  <a:pt x="5982580" y="5873582"/>
                </a:cubicBezTo>
                <a:cubicBezTo>
                  <a:pt x="5982922" y="5874401"/>
                  <a:pt x="5983265" y="5875218"/>
                  <a:pt x="5983608" y="5876037"/>
                </a:cubicBezTo>
                <a:lnTo>
                  <a:pt x="5983535" y="5886534"/>
                </a:lnTo>
                <a:lnTo>
                  <a:pt x="5988737" y="5888644"/>
                </a:lnTo>
                <a:cubicBezTo>
                  <a:pt x="5989948" y="5893707"/>
                  <a:pt x="5991159" y="5898769"/>
                  <a:pt x="5992371" y="5903832"/>
                </a:cubicBezTo>
                <a:cubicBezTo>
                  <a:pt x="5992924" y="5909651"/>
                  <a:pt x="5992578" y="5916068"/>
                  <a:pt x="5990780" y="5923391"/>
                </a:cubicBezTo>
                <a:cubicBezTo>
                  <a:pt x="5975822" y="5948880"/>
                  <a:pt x="6013580" y="5981626"/>
                  <a:pt x="5993870" y="6013205"/>
                </a:cubicBezTo>
                <a:cubicBezTo>
                  <a:pt x="5988486" y="6024901"/>
                  <a:pt x="5991718" y="6066777"/>
                  <a:pt x="5997673" y="6074018"/>
                </a:cubicBezTo>
                <a:cubicBezTo>
                  <a:pt x="5998007" y="6081731"/>
                  <a:pt x="6007861" y="6126985"/>
                  <a:pt x="6014840" y="6130837"/>
                </a:cubicBezTo>
                <a:cubicBezTo>
                  <a:pt x="6022998" y="6137057"/>
                  <a:pt x="5999420" y="6156330"/>
                  <a:pt x="6010704" y="6152982"/>
                </a:cubicBezTo>
                <a:cubicBezTo>
                  <a:pt x="6008682" y="6186619"/>
                  <a:pt x="6039938" y="6191636"/>
                  <a:pt x="6038294" y="6221100"/>
                </a:cubicBezTo>
                <a:cubicBezTo>
                  <a:pt x="6039643" y="6222126"/>
                  <a:pt x="6046356" y="6257468"/>
                  <a:pt x="6052331" y="6287550"/>
                </a:cubicBezTo>
                <a:cubicBezTo>
                  <a:pt x="6058307" y="6317632"/>
                  <a:pt x="6082079" y="6391312"/>
                  <a:pt x="6074143" y="6401595"/>
                </a:cubicBezTo>
                <a:cubicBezTo>
                  <a:pt x="6074931" y="6423902"/>
                  <a:pt x="6059614" y="6432919"/>
                  <a:pt x="6060199" y="6487110"/>
                </a:cubicBezTo>
                <a:cubicBezTo>
                  <a:pt x="6075583" y="6574474"/>
                  <a:pt x="6076150" y="6553611"/>
                  <a:pt x="6081156" y="6588589"/>
                </a:cubicBezTo>
                <a:cubicBezTo>
                  <a:pt x="6102088" y="6637976"/>
                  <a:pt x="6067660" y="6687723"/>
                  <a:pt x="6114944" y="6769963"/>
                </a:cubicBezTo>
                <a:cubicBezTo>
                  <a:pt x="6130462" y="6819284"/>
                  <a:pt x="6119243" y="6817955"/>
                  <a:pt x="6128950" y="6835814"/>
                </a:cubicBezTo>
                <a:lnTo>
                  <a:pt x="6132536" y="6858000"/>
                </a:lnTo>
                <a:lnTo>
                  <a:pt x="4789511" y="6858000"/>
                </a:lnTo>
                <a:lnTo>
                  <a:pt x="1866294" y="6858000"/>
                </a:lnTo>
                <a:lnTo>
                  <a:pt x="1705866" y="6858000"/>
                </a:lnTo>
                <a:lnTo>
                  <a:pt x="1343025" y="6858000"/>
                </a:lnTo>
                <a:lnTo>
                  <a:pt x="523269" y="6858000"/>
                </a:lnTo>
                <a:lnTo>
                  <a:pt x="362841" y="6858000"/>
                </a:lnTo>
                <a:lnTo>
                  <a:pt x="0" y="6858000"/>
                </a:lnTo>
                <a:close/>
              </a:path>
            </a:pathLst>
          </a:custGeom>
          <a:solidFill>
            <a:srgbClr val="82766A">
              <a:alpha val="1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0" name="Google Shape;390;p15"/>
          <p:cNvSpPr txBox="1">
            <a:spLocks noGrp="1"/>
          </p:cNvSpPr>
          <p:nvPr>
            <p:ph type="title"/>
          </p:nvPr>
        </p:nvSpPr>
        <p:spPr>
          <a:xfrm>
            <a:off x="1137034" y="609600"/>
            <a:ext cx="4784796" cy="133084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3A70"/>
              </a:buClr>
              <a:buSzPts val="2600"/>
              <a:buFont typeface="Arial"/>
              <a:buNone/>
            </a:pPr>
            <a:r>
              <a:rPr lang="it-IT" b="1"/>
              <a:t>Parlamento europeo</a:t>
            </a:r>
            <a:endParaRPr/>
          </a:p>
        </p:txBody>
      </p:sp>
      <p:sp>
        <p:nvSpPr>
          <p:cNvPr id="391" name="Google Shape;391;p15"/>
          <p:cNvSpPr txBox="1">
            <a:spLocks noGrp="1"/>
          </p:cNvSpPr>
          <p:nvPr>
            <p:ph type="body" idx="1"/>
          </p:nvPr>
        </p:nvSpPr>
        <p:spPr>
          <a:xfrm>
            <a:off x="1137034" y="1335314"/>
            <a:ext cx="4438036" cy="4767373"/>
          </a:xfrm>
          <a:prstGeom prst="rect">
            <a:avLst/>
          </a:prstGeom>
          <a:noFill/>
          <a:ln>
            <a:noFill/>
          </a:ln>
        </p:spPr>
        <p:txBody>
          <a:bodyPr spcFirstLastPara="1" wrap="square" lIns="91425" tIns="45700" rIns="91425" bIns="45700" anchor="ctr" anchorCtr="0">
            <a:normAutofit/>
          </a:bodyPr>
          <a:lstStyle/>
          <a:p>
            <a:pPr marL="0" lvl="1" indent="0" algn="l" rtl="0">
              <a:lnSpc>
                <a:spcPct val="90000"/>
              </a:lnSpc>
              <a:spcBef>
                <a:spcPts val="0"/>
              </a:spcBef>
              <a:spcAft>
                <a:spcPts val="0"/>
              </a:spcAft>
              <a:buClr>
                <a:schemeClr val="dk1"/>
              </a:buClr>
              <a:buSzPts val="1900"/>
              <a:buNone/>
            </a:pPr>
            <a:endParaRPr sz="1900">
              <a:latin typeface="Arial"/>
              <a:ea typeface="Arial"/>
              <a:cs typeface="Arial"/>
              <a:sym typeface="Arial"/>
            </a:endParaRPr>
          </a:p>
          <a:p>
            <a:pPr marL="342900" lvl="1" indent="-342900" algn="l" rtl="0">
              <a:lnSpc>
                <a:spcPct val="90000"/>
              </a:lnSpc>
              <a:spcBef>
                <a:spcPts val="1800"/>
              </a:spcBef>
              <a:spcAft>
                <a:spcPts val="0"/>
              </a:spcAft>
              <a:buClr>
                <a:srgbClr val="00B0F0"/>
              </a:buClr>
              <a:buSzPts val="1900"/>
              <a:buChar char="•"/>
            </a:pPr>
            <a:r>
              <a:rPr lang="it-IT" sz="1900" b="1">
                <a:solidFill>
                  <a:srgbClr val="00B0F0"/>
                </a:solidFill>
                <a:latin typeface="Arial"/>
                <a:ea typeface="Arial"/>
                <a:cs typeface="Arial"/>
                <a:sym typeface="Arial"/>
              </a:rPr>
              <a:t>Revoca dello status di membro del Parlamento europeo:</a:t>
            </a:r>
            <a:endParaRPr/>
          </a:p>
          <a:p>
            <a:pPr marL="342900" lvl="1" indent="-342900" algn="l" rtl="0">
              <a:lnSpc>
                <a:spcPct val="90000"/>
              </a:lnSpc>
              <a:spcBef>
                <a:spcPts val="1800"/>
              </a:spcBef>
              <a:spcAft>
                <a:spcPts val="0"/>
              </a:spcAft>
              <a:buClr>
                <a:schemeClr val="dk1"/>
              </a:buClr>
              <a:buSzPts val="1900"/>
              <a:buChar char="•"/>
            </a:pPr>
            <a:r>
              <a:rPr lang="it-IT" sz="1900">
                <a:latin typeface="Arial"/>
                <a:ea typeface="Arial"/>
                <a:cs typeface="Arial"/>
                <a:sym typeface="Arial"/>
              </a:rPr>
              <a:t>L’immunità può essere revocata dallo stesso Parlamento europeo, a maggioranza dei suoi membri, a seguito di richiesta avanzata dall’autorità competente di uno Stato membro.</a:t>
            </a:r>
            <a:endParaRPr/>
          </a:p>
          <a:p>
            <a:pPr marL="342900" lvl="1" indent="-342900" algn="l" rtl="0">
              <a:lnSpc>
                <a:spcPct val="90000"/>
              </a:lnSpc>
              <a:spcBef>
                <a:spcPts val="1800"/>
              </a:spcBef>
              <a:spcAft>
                <a:spcPts val="0"/>
              </a:spcAft>
              <a:buClr>
                <a:schemeClr val="dk1"/>
              </a:buClr>
              <a:buSzPts val="1900"/>
              <a:buChar char="•"/>
            </a:pPr>
            <a:r>
              <a:rPr lang="it-IT" sz="1900">
                <a:latin typeface="Arial"/>
                <a:ea typeface="Arial"/>
                <a:cs typeface="Arial"/>
                <a:sym typeface="Arial"/>
              </a:rPr>
              <a:t>Si v. art. 6 Regolamento PE.</a:t>
            </a:r>
            <a:endParaRPr/>
          </a:p>
          <a:p>
            <a:pPr marL="342900" lvl="1" indent="-342900" algn="l" rtl="0">
              <a:lnSpc>
                <a:spcPct val="90000"/>
              </a:lnSpc>
              <a:spcBef>
                <a:spcPts val="1800"/>
              </a:spcBef>
              <a:spcAft>
                <a:spcPts val="0"/>
              </a:spcAft>
              <a:buClr>
                <a:schemeClr val="dk1"/>
              </a:buClr>
              <a:buSzPts val="1900"/>
              <a:buChar char="•"/>
            </a:pPr>
            <a:r>
              <a:rPr lang="it-IT" sz="1900">
                <a:latin typeface="Arial"/>
                <a:ea typeface="Arial"/>
                <a:cs typeface="Arial"/>
                <a:sym typeface="Arial"/>
              </a:rPr>
              <a:t>Sentenza Puig Gordi, causa C-158/21, del 31 gennaio 2023.</a:t>
            </a:r>
            <a:endParaRPr/>
          </a:p>
          <a:p>
            <a:pPr marL="228600" lvl="0" indent="-107950" algn="l" rtl="0">
              <a:lnSpc>
                <a:spcPct val="110000"/>
              </a:lnSpc>
              <a:spcBef>
                <a:spcPts val="1800"/>
              </a:spcBef>
              <a:spcAft>
                <a:spcPts val="0"/>
              </a:spcAft>
              <a:buClr>
                <a:srgbClr val="595959"/>
              </a:buClr>
              <a:buSzPts val="1900"/>
              <a:buNone/>
            </a:pPr>
            <a:endParaRPr sz="1900"/>
          </a:p>
        </p:txBody>
      </p:sp>
      <p:pic>
        <p:nvPicPr>
          <p:cNvPr id="392" name="Google Shape;392;p15" descr="Il Parlamento europeo - Unione Europea"/>
          <p:cNvPicPr preferRelativeResize="0"/>
          <p:nvPr/>
        </p:nvPicPr>
        <p:blipFill rotWithShape="1">
          <a:blip r:embed="rId3">
            <a:alphaModFix/>
          </a:blip>
          <a:srcRect/>
          <a:stretch/>
        </p:blipFill>
        <p:spPr>
          <a:xfrm>
            <a:off x="6880610" y="1858917"/>
            <a:ext cx="4737650" cy="3162381"/>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16"/>
          <p:cNvSpPr txBox="1">
            <a:spLocks noGrp="1"/>
          </p:cNvSpPr>
          <p:nvPr>
            <p:ph type="title"/>
          </p:nvPr>
        </p:nvSpPr>
        <p:spPr>
          <a:xfrm>
            <a:off x="1272208" y="365125"/>
            <a:ext cx="10081592" cy="9302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2600"/>
              <a:buFont typeface="Arial"/>
              <a:buNone/>
            </a:pPr>
            <a:r>
              <a:rPr lang="it-IT" b="1">
                <a:solidFill>
                  <a:srgbClr val="0070C0"/>
                </a:solidFill>
              </a:rPr>
              <a:t>Parlamento europeo</a:t>
            </a:r>
            <a:endParaRPr>
              <a:solidFill>
                <a:srgbClr val="0070C0"/>
              </a:solidFill>
            </a:endParaRPr>
          </a:p>
        </p:txBody>
      </p:sp>
      <p:sp>
        <p:nvSpPr>
          <p:cNvPr id="398" name="Google Shape;398;p16"/>
          <p:cNvSpPr txBox="1">
            <a:spLocks noGrp="1"/>
          </p:cNvSpPr>
          <p:nvPr>
            <p:ph type="body" idx="1"/>
          </p:nvPr>
        </p:nvSpPr>
        <p:spPr>
          <a:xfrm>
            <a:off x="1093304" y="1192696"/>
            <a:ext cx="9625495" cy="4780721"/>
          </a:xfrm>
          <a:prstGeom prst="rect">
            <a:avLst/>
          </a:prstGeom>
          <a:noFill/>
          <a:ln>
            <a:noFill/>
          </a:ln>
        </p:spPr>
        <p:txBody>
          <a:bodyPr spcFirstLastPara="1" wrap="square" lIns="91425" tIns="45700" rIns="91425" bIns="45700" anchor="ctr" anchorCtr="0">
            <a:normAutofit fontScale="47500" lnSpcReduction="20000"/>
          </a:bodyPr>
          <a:lstStyle/>
          <a:p>
            <a:pPr marL="342900" lvl="1" indent="-342900" algn="l" rtl="0">
              <a:lnSpc>
                <a:spcPct val="120000"/>
              </a:lnSpc>
              <a:spcBef>
                <a:spcPts val="0"/>
              </a:spcBef>
              <a:spcAft>
                <a:spcPts val="0"/>
              </a:spcAft>
              <a:buClr>
                <a:srgbClr val="00B0F0"/>
              </a:buClr>
              <a:buSzPct val="100000"/>
              <a:buChar char="•"/>
            </a:pPr>
            <a:r>
              <a:rPr lang="it-IT" sz="3500">
                <a:solidFill>
                  <a:srgbClr val="00B0F0"/>
                </a:solidFill>
                <a:latin typeface="Arial"/>
                <a:ea typeface="Arial"/>
                <a:cs typeface="Arial"/>
                <a:sym typeface="Arial"/>
              </a:rPr>
              <a:t>Art. 14, par. 2, TUE, Composizione PE:</a:t>
            </a:r>
            <a:endParaRPr/>
          </a:p>
          <a:p>
            <a:pPr marL="342900" lvl="1" indent="-342900" algn="l" rtl="0">
              <a:lnSpc>
                <a:spcPct val="120000"/>
              </a:lnSpc>
              <a:spcBef>
                <a:spcPts val="1800"/>
              </a:spcBef>
              <a:spcAft>
                <a:spcPts val="0"/>
              </a:spcAft>
              <a:buClr>
                <a:srgbClr val="595959"/>
              </a:buClr>
              <a:buSzPct val="100000"/>
              <a:buChar char="•"/>
            </a:pPr>
            <a:r>
              <a:rPr lang="it-IT" sz="3500">
                <a:solidFill>
                  <a:srgbClr val="595959"/>
                </a:solidFill>
                <a:latin typeface="Arial"/>
                <a:ea typeface="Arial"/>
                <a:cs typeface="Arial"/>
                <a:sym typeface="Arial"/>
              </a:rPr>
              <a:t>Il numero non può essere superiore a 750, più il presidente.</a:t>
            </a:r>
            <a:endParaRPr/>
          </a:p>
          <a:p>
            <a:pPr marL="342900" lvl="1" indent="-342900" algn="l" rtl="0">
              <a:lnSpc>
                <a:spcPct val="120000"/>
              </a:lnSpc>
              <a:spcBef>
                <a:spcPts val="1800"/>
              </a:spcBef>
              <a:spcAft>
                <a:spcPts val="0"/>
              </a:spcAft>
              <a:buClr>
                <a:srgbClr val="595959"/>
              </a:buClr>
              <a:buSzPct val="100000"/>
              <a:buChar char="•"/>
            </a:pPr>
            <a:r>
              <a:rPr lang="it-IT" sz="3500">
                <a:solidFill>
                  <a:srgbClr val="595959"/>
                </a:solidFill>
                <a:latin typeface="Arial"/>
                <a:ea typeface="Arial"/>
                <a:cs typeface="Arial"/>
                <a:sym typeface="Arial"/>
              </a:rPr>
              <a:t>La rappresentanza dei cittadini è garantita in modo degressivamente proporzionale, con una soglia minima di sei membri per Stato membro. </a:t>
            </a:r>
            <a:endParaRPr/>
          </a:p>
          <a:p>
            <a:pPr marL="342900" lvl="1" indent="-342900" algn="l" rtl="0">
              <a:lnSpc>
                <a:spcPct val="120000"/>
              </a:lnSpc>
              <a:spcBef>
                <a:spcPts val="1800"/>
              </a:spcBef>
              <a:spcAft>
                <a:spcPts val="0"/>
              </a:spcAft>
              <a:buClr>
                <a:srgbClr val="595959"/>
              </a:buClr>
              <a:buSzPct val="100000"/>
              <a:buChar char="•"/>
            </a:pPr>
            <a:r>
              <a:rPr lang="it-IT" sz="3500">
                <a:solidFill>
                  <a:srgbClr val="595959"/>
                </a:solidFill>
                <a:latin typeface="Arial"/>
                <a:ea typeface="Arial"/>
                <a:cs typeface="Arial"/>
                <a:sym typeface="Arial"/>
              </a:rPr>
              <a:t>A nessuno Stato membro sono assegnati più di novantasei seggi</a:t>
            </a:r>
            <a:endParaRPr/>
          </a:p>
          <a:p>
            <a:pPr marL="342900" lvl="1" indent="-342900" algn="l" rtl="0">
              <a:lnSpc>
                <a:spcPct val="120000"/>
              </a:lnSpc>
              <a:spcBef>
                <a:spcPts val="1800"/>
              </a:spcBef>
              <a:spcAft>
                <a:spcPts val="0"/>
              </a:spcAft>
              <a:buClr>
                <a:srgbClr val="595959"/>
              </a:buClr>
              <a:buSzPct val="100000"/>
              <a:buChar char="•"/>
            </a:pPr>
            <a:r>
              <a:rPr lang="it-IT" sz="3500">
                <a:solidFill>
                  <a:srgbClr val="595959"/>
                </a:solidFill>
                <a:latin typeface="Arial"/>
                <a:ea typeface="Arial"/>
                <a:cs typeface="Arial"/>
                <a:sym typeface="Arial"/>
              </a:rPr>
              <a:t>Numero attuale: 705. </a:t>
            </a:r>
            <a:endParaRPr/>
          </a:p>
          <a:p>
            <a:pPr marL="342900" lvl="1" indent="-342900" algn="l" rtl="0">
              <a:lnSpc>
                <a:spcPct val="120000"/>
              </a:lnSpc>
              <a:spcBef>
                <a:spcPts val="1800"/>
              </a:spcBef>
              <a:spcAft>
                <a:spcPts val="0"/>
              </a:spcAft>
              <a:buClr>
                <a:srgbClr val="595959"/>
              </a:buClr>
              <a:buSzPct val="100000"/>
              <a:buChar char="•"/>
            </a:pPr>
            <a:r>
              <a:rPr lang="it-IT" sz="3500">
                <a:solidFill>
                  <a:srgbClr val="595959"/>
                </a:solidFill>
                <a:latin typeface="Arial"/>
                <a:ea typeface="Arial"/>
                <a:cs typeface="Arial"/>
                <a:sym typeface="Arial"/>
              </a:rPr>
              <a:t>Mandato di 5 anni.</a:t>
            </a:r>
            <a:endParaRPr/>
          </a:p>
          <a:p>
            <a:pPr marL="342900" lvl="1" indent="-342900" algn="l" rtl="0">
              <a:lnSpc>
                <a:spcPct val="120000"/>
              </a:lnSpc>
              <a:spcBef>
                <a:spcPts val="1800"/>
              </a:spcBef>
              <a:spcAft>
                <a:spcPts val="0"/>
              </a:spcAft>
              <a:buClr>
                <a:srgbClr val="595959"/>
              </a:buClr>
              <a:buSzPct val="100000"/>
              <a:buChar char="•"/>
            </a:pPr>
            <a:r>
              <a:rPr lang="it-IT" sz="3500">
                <a:solidFill>
                  <a:srgbClr val="595959"/>
                </a:solidFill>
                <a:latin typeface="Arial"/>
                <a:ea typeface="Arial"/>
                <a:cs typeface="Arial"/>
                <a:sym typeface="Arial"/>
              </a:rPr>
              <a:t>Organi interni: Presidente, Commissioni permanenti, Commissioni speciali o d’inchiesta.</a:t>
            </a:r>
            <a:endParaRPr/>
          </a:p>
          <a:p>
            <a:pPr marL="342900" lvl="1" indent="-342900" algn="l" rtl="0">
              <a:lnSpc>
                <a:spcPct val="120000"/>
              </a:lnSpc>
              <a:spcBef>
                <a:spcPts val="1800"/>
              </a:spcBef>
              <a:spcAft>
                <a:spcPts val="0"/>
              </a:spcAft>
              <a:buClr>
                <a:srgbClr val="595959"/>
              </a:buClr>
              <a:buSzPct val="100000"/>
              <a:buChar char="•"/>
            </a:pPr>
            <a:r>
              <a:rPr lang="it-IT" sz="3500">
                <a:solidFill>
                  <a:srgbClr val="595959"/>
                </a:solidFill>
                <a:latin typeface="Arial"/>
                <a:ea typeface="Arial"/>
                <a:cs typeface="Arial"/>
                <a:sym typeface="Arial"/>
              </a:rPr>
              <a:t>Organo connesso: Mediatore europeo (art. 228 TFUE).</a:t>
            </a:r>
            <a:br>
              <a:rPr lang="it-IT"/>
            </a:b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17"/>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4" name="Google Shape;404;p17"/>
          <p:cNvSpPr/>
          <p:nvPr/>
        </p:nvSpPr>
        <p:spPr>
          <a:xfrm flipH="1">
            <a:off x="0" y="0"/>
            <a:ext cx="5962785" cy="6858000"/>
          </a:xfrm>
          <a:custGeom>
            <a:avLst/>
            <a:gdLst/>
            <a:ahLst/>
            <a:cxnLst/>
            <a:rect l="l" t="t" r="r" b="b"/>
            <a:pathLst>
              <a:path w="5962785" h="6858000" extrusionOk="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lt2">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405" name="Google Shape;405;p17"/>
          <p:cNvSpPr txBox="1">
            <a:spLocks noGrp="1"/>
          </p:cNvSpPr>
          <p:nvPr>
            <p:ph type="title"/>
          </p:nvPr>
        </p:nvSpPr>
        <p:spPr>
          <a:xfrm>
            <a:off x="838201" y="643467"/>
            <a:ext cx="3888526" cy="180052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3A70"/>
              </a:buClr>
              <a:buSzPts val="2600"/>
              <a:buFont typeface="Arial"/>
              <a:buNone/>
            </a:pPr>
            <a:r>
              <a:rPr lang="it-IT" b="1"/>
              <a:t>Parlamento europeo</a:t>
            </a:r>
            <a:endParaRPr/>
          </a:p>
        </p:txBody>
      </p:sp>
      <p:sp>
        <p:nvSpPr>
          <p:cNvPr id="406" name="Google Shape;406;p17"/>
          <p:cNvSpPr txBox="1">
            <a:spLocks noGrp="1"/>
          </p:cNvSpPr>
          <p:nvPr>
            <p:ph type="body" idx="1"/>
          </p:nvPr>
        </p:nvSpPr>
        <p:spPr>
          <a:xfrm>
            <a:off x="838201" y="1509487"/>
            <a:ext cx="4386942" cy="4667476"/>
          </a:xfrm>
          <a:prstGeom prst="rect">
            <a:avLst/>
          </a:prstGeom>
          <a:noFill/>
          <a:ln>
            <a:noFill/>
          </a:ln>
        </p:spPr>
        <p:txBody>
          <a:bodyPr spcFirstLastPara="1" wrap="square" lIns="91425" tIns="45700" rIns="91425" bIns="45700" anchor="ctr" anchorCtr="0">
            <a:normAutofit/>
          </a:bodyPr>
          <a:lstStyle/>
          <a:p>
            <a:pPr marL="228600" lvl="0" indent="-228600" algn="l" rtl="0">
              <a:lnSpc>
                <a:spcPct val="100000"/>
              </a:lnSpc>
              <a:spcBef>
                <a:spcPts val="0"/>
              </a:spcBef>
              <a:spcAft>
                <a:spcPts val="0"/>
              </a:spcAft>
              <a:buClr>
                <a:srgbClr val="595959"/>
              </a:buClr>
              <a:buSzPts val="1600"/>
              <a:buChar char="•"/>
            </a:pPr>
            <a:r>
              <a:rPr lang="it-IT" sz="1600"/>
              <a:t>Presidente Parlamento europeo:</a:t>
            </a:r>
            <a:endParaRPr/>
          </a:p>
          <a:p>
            <a:pPr marL="228600" lvl="0" indent="-228600" algn="l" rtl="0">
              <a:lnSpc>
                <a:spcPct val="100000"/>
              </a:lnSpc>
              <a:spcBef>
                <a:spcPts val="1800"/>
              </a:spcBef>
              <a:spcAft>
                <a:spcPts val="0"/>
              </a:spcAft>
              <a:buClr>
                <a:srgbClr val="595959"/>
              </a:buClr>
              <a:buSzPts val="1600"/>
              <a:buFont typeface="Arial"/>
              <a:buChar char="•"/>
            </a:pPr>
            <a:r>
              <a:rPr lang="it-IT" sz="1600" b="0" i="0" u="none" strike="noStrike">
                <a:latin typeface="arial"/>
                <a:ea typeface="arial"/>
                <a:cs typeface="arial"/>
                <a:sym typeface="arial"/>
              </a:rPr>
              <a:t>assicura che vengano seguite le procedure prescritte dal regolamento</a:t>
            </a:r>
            <a:endParaRPr/>
          </a:p>
          <a:p>
            <a:pPr marL="228600" lvl="0" indent="-228600" algn="l" rtl="0">
              <a:lnSpc>
                <a:spcPct val="100000"/>
              </a:lnSpc>
              <a:spcBef>
                <a:spcPts val="1800"/>
              </a:spcBef>
              <a:spcAft>
                <a:spcPts val="0"/>
              </a:spcAft>
              <a:buClr>
                <a:srgbClr val="595959"/>
              </a:buClr>
              <a:buSzPts val="1600"/>
              <a:buFont typeface="Arial"/>
              <a:buChar char="•"/>
            </a:pPr>
            <a:r>
              <a:rPr lang="it-IT" sz="1600" b="0" i="0" u="none" strike="noStrike">
                <a:latin typeface="arial"/>
                <a:ea typeface="arial"/>
                <a:cs typeface="arial"/>
                <a:sym typeface="arial"/>
              </a:rPr>
              <a:t>vigila sulle attività del Parlamento e delle sue commissioni</a:t>
            </a:r>
            <a:endParaRPr/>
          </a:p>
          <a:p>
            <a:pPr marL="228600" lvl="0" indent="-228600" algn="l" rtl="0">
              <a:lnSpc>
                <a:spcPct val="100000"/>
              </a:lnSpc>
              <a:spcBef>
                <a:spcPts val="1800"/>
              </a:spcBef>
              <a:spcAft>
                <a:spcPts val="0"/>
              </a:spcAft>
              <a:buClr>
                <a:srgbClr val="595959"/>
              </a:buClr>
              <a:buSzPts val="1600"/>
              <a:buFont typeface="Arial"/>
              <a:buChar char="•"/>
            </a:pPr>
            <a:r>
              <a:rPr lang="it-IT" sz="1600" b="0" i="0" u="none" strike="noStrike">
                <a:latin typeface="arial"/>
                <a:ea typeface="arial"/>
                <a:cs typeface="arial"/>
                <a:sym typeface="arial"/>
              </a:rPr>
              <a:t>rappresenta il Parlamento in tutte le questioni giuridiche e nelle relazioni internazionali</a:t>
            </a:r>
            <a:endParaRPr/>
          </a:p>
          <a:p>
            <a:pPr marL="228600" lvl="0" indent="-228600" algn="l" rtl="0">
              <a:lnSpc>
                <a:spcPct val="100000"/>
              </a:lnSpc>
              <a:spcBef>
                <a:spcPts val="1800"/>
              </a:spcBef>
              <a:spcAft>
                <a:spcPts val="0"/>
              </a:spcAft>
              <a:buClr>
                <a:srgbClr val="595959"/>
              </a:buClr>
              <a:buSzPts val="1600"/>
              <a:buFont typeface="Arial"/>
              <a:buChar char="•"/>
            </a:pPr>
            <a:r>
              <a:rPr lang="it-IT" sz="1600" b="0" i="0" u="none" strike="noStrike">
                <a:latin typeface="arial"/>
                <a:ea typeface="arial"/>
                <a:cs typeface="arial"/>
                <a:sym typeface="arial"/>
              </a:rPr>
              <a:t>dichiara l'adozione finale del bilancio.</a:t>
            </a:r>
            <a:endParaRPr/>
          </a:p>
          <a:p>
            <a:pPr marL="228600" lvl="0" indent="-127000" algn="l" rtl="0">
              <a:lnSpc>
                <a:spcPct val="100000"/>
              </a:lnSpc>
              <a:spcBef>
                <a:spcPts val="1800"/>
              </a:spcBef>
              <a:spcAft>
                <a:spcPts val="0"/>
              </a:spcAft>
              <a:buClr>
                <a:srgbClr val="595959"/>
              </a:buClr>
              <a:buSzPts val="1600"/>
              <a:buNone/>
            </a:pPr>
            <a:endParaRPr sz="1600"/>
          </a:p>
        </p:txBody>
      </p:sp>
      <p:pic>
        <p:nvPicPr>
          <p:cNvPr id="407" name="Google Shape;407;p17" descr="Roberta Metsola - European Parliament president"/>
          <p:cNvPicPr preferRelativeResize="0"/>
          <p:nvPr/>
        </p:nvPicPr>
        <p:blipFill rotWithShape="1">
          <a:blip r:embed="rId3">
            <a:alphaModFix/>
          </a:blip>
          <a:srcRect/>
          <a:stretch/>
        </p:blipFill>
        <p:spPr>
          <a:xfrm>
            <a:off x="6800986" y="1923957"/>
            <a:ext cx="4747547" cy="3038430"/>
          </a:xfrm>
          <a:prstGeom prst="rect">
            <a:avLst/>
          </a:prstGeom>
          <a:noFill/>
          <a:ln>
            <a:noFill/>
          </a:ln>
        </p:spPr>
      </p:pic>
      <p:sp>
        <p:nvSpPr>
          <p:cNvPr id="408" name="Google Shape;408;p17"/>
          <p:cNvSpPr txBox="1">
            <a:spLocks noGrp="1"/>
          </p:cNvSpPr>
          <p:nvPr>
            <p:ph type="dt" idx="10"/>
          </p:nvPr>
        </p:nvSpPr>
        <p:spPr>
          <a:xfrm>
            <a:off x="838200" y="6356350"/>
            <a:ext cx="2743200" cy="365125"/>
          </a:xfrm>
          <a:prstGeom prst="rect">
            <a:avLst/>
          </a:prstGeom>
          <a:noFill/>
          <a:ln>
            <a:noFill/>
          </a:ln>
        </p:spPr>
        <p:txBody>
          <a:bodyPr spcFirstLastPara="1" wrap="square" lIns="72000" tIns="0" rIns="72000" bIns="0" anchor="b" anchorCtr="0">
            <a:normAutofit/>
          </a:bodyPr>
          <a:lstStyle/>
          <a:p>
            <a:pPr marL="0" lvl="0" indent="0" algn="r" rtl="0">
              <a:spcBef>
                <a:spcPts val="0"/>
              </a:spcBef>
              <a:spcAft>
                <a:spcPts val="0"/>
              </a:spcAft>
              <a:buNone/>
            </a:pPr>
            <a:r>
              <a:rPr lang="it-IT"/>
              <a:t>20 febbraio 2025</a:t>
            </a:r>
            <a:endParaRPr/>
          </a:p>
        </p:txBody>
      </p:sp>
      <p:sp>
        <p:nvSpPr>
          <p:cNvPr id="409" name="Google Shape;409;p17"/>
          <p:cNvSpPr txBox="1">
            <a:spLocks noGrp="1"/>
          </p:cNvSpPr>
          <p:nvPr>
            <p:ph type="ftr" idx="11"/>
          </p:nvPr>
        </p:nvSpPr>
        <p:spPr>
          <a:xfrm>
            <a:off x="4038600" y="6356350"/>
            <a:ext cx="4114800" cy="365125"/>
          </a:xfrm>
          <a:prstGeom prst="rect">
            <a:avLst/>
          </a:prstGeom>
          <a:noFill/>
          <a:ln>
            <a:noFill/>
          </a:ln>
        </p:spPr>
        <p:txBody>
          <a:bodyPr spcFirstLastPara="1" wrap="square" lIns="72000" tIns="0" rIns="72000" bIns="0" anchor="b" anchorCtr="0">
            <a:normAutofit/>
          </a:bodyPr>
          <a:lstStyle/>
          <a:p>
            <a:pPr marL="0" lvl="0" indent="0" algn="l" rtl="0">
              <a:spcBef>
                <a:spcPts val="0"/>
              </a:spcBef>
              <a:spcAft>
                <a:spcPts val="0"/>
              </a:spcAft>
              <a:buNone/>
            </a:pPr>
            <a:r>
              <a:rPr lang="it-IT"/>
              <a:t>Titolo della Presentazione/Sezione</a:t>
            </a:r>
            <a:endParaRPr/>
          </a:p>
        </p:txBody>
      </p:sp>
      <p:sp>
        <p:nvSpPr>
          <p:cNvPr id="410" name="Google Shape;410;p17"/>
          <p:cNvSpPr txBox="1">
            <a:spLocks noGrp="1"/>
          </p:cNvSpPr>
          <p:nvPr>
            <p:ph type="sldNum" idx="12"/>
          </p:nvPr>
        </p:nvSpPr>
        <p:spPr>
          <a:xfrm>
            <a:off x="8610600" y="6356350"/>
            <a:ext cx="2743200" cy="365125"/>
          </a:xfrm>
          <a:prstGeom prst="rect">
            <a:avLst/>
          </a:prstGeom>
          <a:noFill/>
          <a:ln>
            <a:noFill/>
          </a:ln>
        </p:spPr>
        <p:txBody>
          <a:bodyPr spcFirstLastPara="1" wrap="square" lIns="72000" tIns="0" rIns="72000" bIns="0" anchor="b" anchorCtr="0">
            <a:normAutofit/>
          </a:bodyPr>
          <a:lstStyle/>
          <a:p>
            <a:pPr marL="0" lvl="0" indent="0" algn="r" rtl="0">
              <a:spcBef>
                <a:spcPts val="0"/>
              </a:spcBef>
              <a:spcAft>
                <a:spcPts val="0"/>
              </a:spcAft>
              <a:buNone/>
            </a:pPr>
            <a:fld id="{00000000-1234-1234-1234-123412341234}" type="slidenum">
              <a:rPr lang="it-IT"/>
              <a:t>33</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18"/>
          <p:cNvSpPr txBox="1">
            <a:spLocks noGrp="1"/>
          </p:cNvSpPr>
          <p:nvPr>
            <p:ph type="title"/>
          </p:nvPr>
        </p:nvSpPr>
        <p:spPr>
          <a:xfrm>
            <a:off x="838200" y="365125"/>
            <a:ext cx="10515600" cy="9302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Parlamento europeo</a:t>
            </a:r>
            <a:endParaRPr sz="3200">
              <a:solidFill>
                <a:srgbClr val="0070C0"/>
              </a:solidFill>
            </a:endParaRPr>
          </a:p>
        </p:txBody>
      </p:sp>
      <p:sp>
        <p:nvSpPr>
          <p:cNvPr id="416" name="Google Shape;416;p18"/>
          <p:cNvSpPr txBox="1">
            <a:spLocks noGrp="1"/>
          </p:cNvSpPr>
          <p:nvPr>
            <p:ph type="body" idx="1"/>
          </p:nvPr>
        </p:nvSpPr>
        <p:spPr>
          <a:xfrm>
            <a:off x="838200" y="1103244"/>
            <a:ext cx="9880600" cy="5108714"/>
          </a:xfrm>
          <a:prstGeom prst="rect">
            <a:avLst/>
          </a:prstGeom>
          <a:noFill/>
          <a:ln>
            <a:noFill/>
          </a:ln>
        </p:spPr>
        <p:txBody>
          <a:bodyPr spcFirstLastPara="1" wrap="square" lIns="91425" tIns="45700" rIns="91425" bIns="45700" anchor="ctr" anchorCtr="0">
            <a:normAutofit fontScale="25000" lnSpcReduction="20000"/>
          </a:bodyPr>
          <a:lstStyle/>
          <a:p>
            <a:pPr marL="342900" lvl="1" indent="-250825" algn="l" rtl="0">
              <a:lnSpc>
                <a:spcPct val="120000"/>
              </a:lnSpc>
              <a:spcBef>
                <a:spcPts val="0"/>
              </a:spcBef>
              <a:spcAft>
                <a:spcPts val="0"/>
              </a:spcAft>
              <a:buClr>
                <a:schemeClr val="dk1"/>
              </a:buClr>
              <a:buSzPct val="100000"/>
              <a:buNone/>
            </a:pPr>
            <a:endParaRPr sz="5800">
              <a:solidFill>
                <a:srgbClr val="595959"/>
              </a:solidFill>
              <a:latin typeface="Arial"/>
              <a:ea typeface="Arial"/>
              <a:cs typeface="Arial"/>
              <a:sym typeface="Arial"/>
            </a:endParaRPr>
          </a:p>
          <a:p>
            <a:pPr marL="342900" lvl="1" indent="-250825" algn="l" rtl="0">
              <a:lnSpc>
                <a:spcPct val="120000"/>
              </a:lnSpc>
              <a:spcBef>
                <a:spcPts val="1800"/>
              </a:spcBef>
              <a:spcAft>
                <a:spcPts val="0"/>
              </a:spcAft>
              <a:buClr>
                <a:schemeClr val="dk1"/>
              </a:buClr>
              <a:buSzPct val="100000"/>
              <a:buNone/>
            </a:pPr>
            <a:endParaRPr sz="5800">
              <a:solidFill>
                <a:srgbClr val="595959"/>
              </a:solidFill>
              <a:latin typeface="Arial"/>
              <a:ea typeface="Arial"/>
              <a:cs typeface="Arial"/>
              <a:sym typeface="Arial"/>
            </a:endParaRPr>
          </a:p>
          <a:p>
            <a:pPr marL="342900" lvl="1" indent="-342900" algn="l" rtl="0">
              <a:lnSpc>
                <a:spcPct val="120000"/>
              </a:lnSpc>
              <a:spcBef>
                <a:spcPts val="1800"/>
              </a:spcBef>
              <a:spcAft>
                <a:spcPts val="0"/>
              </a:spcAft>
              <a:buClr>
                <a:srgbClr val="00B0F0"/>
              </a:buClr>
              <a:buSzPct val="100000"/>
              <a:buChar char="•"/>
            </a:pPr>
            <a:r>
              <a:rPr lang="it-IT" sz="5800">
                <a:solidFill>
                  <a:srgbClr val="00B0F0"/>
                </a:solidFill>
                <a:latin typeface="Arial"/>
                <a:ea typeface="Arial"/>
                <a:cs typeface="Arial"/>
                <a:sym typeface="Arial"/>
              </a:rPr>
              <a:t>Funzionamento PE: </a:t>
            </a:r>
            <a:endParaRPr/>
          </a:p>
          <a:p>
            <a:pPr marL="342900" lvl="1" indent="-342900" algn="l" rtl="0">
              <a:lnSpc>
                <a:spcPct val="120000"/>
              </a:lnSpc>
              <a:spcBef>
                <a:spcPts val="1800"/>
              </a:spcBef>
              <a:spcAft>
                <a:spcPts val="0"/>
              </a:spcAft>
              <a:buClr>
                <a:srgbClr val="595959"/>
              </a:buClr>
              <a:buSzPct val="100000"/>
              <a:buChar char="•"/>
            </a:pPr>
            <a:r>
              <a:rPr lang="it-IT" sz="5800">
                <a:solidFill>
                  <a:srgbClr val="595959"/>
                </a:solidFill>
                <a:latin typeface="Arial"/>
                <a:ea typeface="Arial"/>
                <a:cs typeface="Arial"/>
                <a:sym typeface="Arial"/>
              </a:rPr>
              <a:t>Plenaria</a:t>
            </a:r>
            <a:endParaRPr/>
          </a:p>
          <a:p>
            <a:pPr marL="342900" lvl="1" indent="-342900" algn="l" rtl="0">
              <a:lnSpc>
                <a:spcPct val="120000"/>
              </a:lnSpc>
              <a:spcBef>
                <a:spcPts val="1800"/>
              </a:spcBef>
              <a:spcAft>
                <a:spcPts val="0"/>
              </a:spcAft>
              <a:buClr>
                <a:srgbClr val="595959"/>
              </a:buClr>
              <a:buSzPct val="100000"/>
              <a:buChar char="•"/>
            </a:pPr>
            <a:r>
              <a:rPr lang="it-IT" sz="5800">
                <a:solidFill>
                  <a:srgbClr val="595959"/>
                </a:solidFill>
                <a:latin typeface="Arial"/>
                <a:ea typeface="Arial"/>
                <a:cs typeface="Arial"/>
                <a:sym typeface="Arial"/>
              </a:rPr>
              <a:t>Commissioni</a:t>
            </a:r>
            <a:endParaRPr/>
          </a:p>
          <a:p>
            <a:pPr marL="342900" lvl="1" indent="-342900" algn="l" rtl="0">
              <a:lnSpc>
                <a:spcPct val="120000"/>
              </a:lnSpc>
              <a:spcBef>
                <a:spcPts val="1800"/>
              </a:spcBef>
              <a:spcAft>
                <a:spcPts val="0"/>
              </a:spcAft>
              <a:buClr>
                <a:srgbClr val="00B0F0"/>
              </a:buClr>
              <a:buSzPct val="100000"/>
              <a:buChar char="•"/>
            </a:pPr>
            <a:r>
              <a:rPr lang="it-IT" sz="5800">
                <a:solidFill>
                  <a:srgbClr val="00B0F0"/>
                </a:solidFill>
                <a:latin typeface="Arial"/>
                <a:ea typeface="Arial"/>
                <a:cs typeface="Arial"/>
                <a:sym typeface="Arial"/>
              </a:rPr>
              <a:t>Delibera a: </a:t>
            </a:r>
            <a:endParaRPr/>
          </a:p>
          <a:p>
            <a:pPr marL="342900" lvl="1" indent="-342900" algn="l" rtl="0">
              <a:lnSpc>
                <a:spcPct val="120000"/>
              </a:lnSpc>
              <a:spcBef>
                <a:spcPts val="1800"/>
              </a:spcBef>
              <a:spcAft>
                <a:spcPts val="0"/>
              </a:spcAft>
              <a:buClr>
                <a:srgbClr val="595959"/>
              </a:buClr>
              <a:buSzPct val="100000"/>
              <a:buChar char="•"/>
            </a:pPr>
            <a:r>
              <a:rPr lang="it-IT" sz="5800">
                <a:solidFill>
                  <a:srgbClr val="595959"/>
                </a:solidFill>
                <a:latin typeface="Arial"/>
                <a:ea typeface="Arial"/>
                <a:cs typeface="Arial"/>
                <a:sym typeface="Arial"/>
              </a:rPr>
              <a:t>Maggioranza assoluta dei suffragi espressi (art. 231 TFUE). Il numero legale è raggiunto quando in aula si trovino 1/3 dei deputati che compongono il PE;</a:t>
            </a:r>
            <a:endParaRPr/>
          </a:p>
          <a:p>
            <a:pPr marL="342900" lvl="1" indent="-342900" algn="l" rtl="0">
              <a:lnSpc>
                <a:spcPct val="120000"/>
              </a:lnSpc>
              <a:spcBef>
                <a:spcPts val="1800"/>
              </a:spcBef>
              <a:spcAft>
                <a:spcPts val="0"/>
              </a:spcAft>
              <a:buClr>
                <a:srgbClr val="595959"/>
              </a:buClr>
              <a:buSzPct val="100000"/>
              <a:buChar char="•"/>
            </a:pPr>
            <a:r>
              <a:rPr lang="it-IT" sz="5800">
                <a:solidFill>
                  <a:srgbClr val="595959"/>
                </a:solidFill>
                <a:latin typeface="Arial"/>
                <a:ea typeface="Arial"/>
                <a:cs typeface="Arial"/>
                <a:sym typeface="Arial"/>
              </a:rPr>
              <a:t>Maggioranze aggravate: art. 7 TUE; mozione di censura</a:t>
            </a:r>
            <a:endParaRPr/>
          </a:p>
          <a:p>
            <a:pPr marL="342900" lvl="1" indent="-342900" algn="l" rtl="0">
              <a:lnSpc>
                <a:spcPct val="120000"/>
              </a:lnSpc>
              <a:spcBef>
                <a:spcPts val="1800"/>
              </a:spcBef>
              <a:spcAft>
                <a:spcPts val="0"/>
              </a:spcAft>
              <a:buClr>
                <a:srgbClr val="00B0F0"/>
              </a:buClr>
              <a:buSzPct val="100000"/>
              <a:buChar char="•"/>
            </a:pPr>
            <a:r>
              <a:rPr lang="it-IT" sz="5800">
                <a:solidFill>
                  <a:srgbClr val="00B0F0"/>
                </a:solidFill>
                <a:latin typeface="Arial"/>
                <a:ea typeface="Arial"/>
                <a:cs typeface="Arial"/>
                <a:sym typeface="Arial"/>
              </a:rPr>
              <a:t>Poteri:</a:t>
            </a:r>
            <a:endParaRPr/>
          </a:p>
          <a:p>
            <a:pPr marL="342900" lvl="1" indent="-342900" algn="l" rtl="0">
              <a:lnSpc>
                <a:spcPct val="120000"/>
              </a:lnSpc>
              <a:spcBef>
                <a:spcPts val="1800"/>
              </a:spcBef>
              <a:spcAft>
                <a:spcPts val="0"/>
              </a:spcAft>
              <a:buClr>
                <a:srgbClr val="595959"/>
              </a:buClr>
              <a:buSzPct val="100000"/>
              <a:buChar char="•"/>
            </a:pPr>
            <a:r>
              <a:rPr lang="it-IT" sz="5800">
                <a:solidFill>
                  <a:srgbClr val="595959"/>
                </a:solidFill>
                <a:latin typeface="Arial"/>
                <a:ea typeface="Arial"/>
                <a:cs typeface="Arial"/>
                <a:sym typeface="Arial"/>
              </a:rPr>
              <a:t>Legislativo insieme al Consiglio</a:t>
            </a:r>
            <a:endParaRPr/>
          </a:p>
          <a:p>
            <a:pPr marL="342900" lvl="1" indent="-342900" algn="l" rtl="0">
              <a:lnSpc>
                <a:spcPct val="120000"/>
              </a:lnSpc>
              <a:spcBef>
                <a:spcPts val="1800"/>
              </a:spcBef>
              <a:spcAft>
                <a:spcPts val="0"/>
              </a:spcAft>
              <a:buClr>
                <a:srgbClr val="595959"/>
              </a:buClr>
              <a:buSzPct val="100000"/>
              <a:buChar char="•"/>
            </a:pPr>
            <a:r>
              <a:rPr lang="it-IT" sz="5800">
                <a:solidFill>
                  <a:srgbClr val="595959"/>
                </a:solidFill>
                <a:latin typeface="Arial"/>
                <a:ea typeface="Arial"/>
                <a:cs typeface="Arial"/>
                <a:sym typeface="Arial"/>
              </a:rPr>
              <a:t>Controllo (richiesta di relazionare in plenaria; petizione; mediatore europeo; mozione di censura della Commissione europea)</a:t>
            </a:r>
            <a:endParaRPr/>
          </a:p>
          <a:p>
            <a:pPr marL="342900" lvl="1" indent="-342900" algn="l" rtl="0">
              <a:lnSpc>
                <a:spcPct val="120000"/>
              </a:lnSpc>
              <a:spcBef>
                <a:spcPts val="1800"/>
              </a:spcBef>
              <a:spcAft>
                <a:spcPts val="0"/>
              </a:spcAft>
              <a:buClr>
                <a:srgbClr val="595959"/>
              </a:buClr>
              <a:buSzPct val="100000"/>
              <a:buChar char="•"/>
            </a:pPr>
            <a:r>
              <a:rPr lang="it-IT" sz="5800">
                <a:solidFill>
                  <a:srgbClr val="595959"/>
                </a:solidFill>
                <a:latin typeface="Arial"/>
                <a:ea typeface="Arial"/>
                <a:cs typeface="Arial"/>
                <a:sym typeface="Arial"/>
              </a:rPr>
              <a:t>Bilancio</a:t>
            </a:r>
            <a:endParaRPr/>
          </a:p>
          <a:p>
            <a:pPr marL="228600" lvl="0" indent="-177800" algn="l" rtl="0">
              <a:lnSpc>
                <a:spcPct val="110000"/>
              </a:lnSpc>
              <a:spcBef>
                <a:spcPts val="0"/>
              </a:spcBef>
              <a:spcAft>
                <a:spcPts val="0"/>
              </a:spcAft>
              <a:buClr>
                <a:srgbClr val="595959"/>
              </a:buClr>
              <a:buSzPct val="100000"/>
              <a:buNone/>
            </a:pPr>
            <a:endParaRPr i="0" u="none" strike="noStrike">
              <a:latin typeface="Calibri"/>
              <a:ea typeface="Calibri"/>
              <a:cs typeface="Calibri"/>
              <a:sym typeface="Calibri"/>
            </a:endParaRPr>
          </a:p>
          <a:p>
            <a:pPr marL="0" lvl="0" indent="0" algn="l" rtl="0">
              <a:lnSpc>
                <a:spcPct val="110000"/>
              </a:lnSpc>
              <a:spcBef>
                <a:spcPts val="0"/>
              </a:spcBef>
              <a:spcAft>
                <a:spcPts val="0"/>
              </a:spcAft>
              <a:buClr>
                <a:srgbClr val="595959"/>
              </a:buClr>
              <a:buSzPct val="100000"/>
              <a:buNone/>
            </a:pPr>
            <a:endParaRPr b="1" i="0" u="none" strike="noStrike">
              <a:solidFill>
                <a:srgbClr val="00B0F0"/>
              </a:solidFill>
            </a:endParaRPr>
          </a:p>
          <a:p>
            <a:pPr marL="0" lvl="0" indent="0" algn="l" rtl="0">
              <a:lnSpc>
                <a:spcPct val="110000"/>
              </a:lnSpc>
              <a:spcBef>
                <a:spcPts val="1800"/>
              </a:spcBef>
              <a:spcAft>
                <a:spcPts val="0"/>
              </a:spcAft>
              <a:buClr>
                <a:srgbClr val="000000"/>
              </a:buClr>
              <a:buSzPct val="100000"/>
              <a:buNone/>
            </a:pPr>
            <a:br>
              <a:rPr lang="it-IT" b="0" i="0" u="none" strike="noStrike">
                <a:solidFill>
                  <a:srgbClr val="000000"/>
                </a:solidFill>
              </a:rPr>
            </a:br>
            <a:br>
              <a:rPr lang="it-IT"/>
            </a:b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19"/>
          <p:cNvSpPr txBox="1">
            <a:spLocks noGrp="1"/>
          </p:cNvSpPr>
          <p:nvPr>
            <p:ph type="title"/>
          </p:nvPr>
        </p:nvSpPr>
        <p:spPr>
          <a:xfrm>
            <a:off x="844825" y="365125"/>
            <a:ext cx="10796312" cy="79775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Parlamento europeo</a:t>
            </a:r>
            <a:endParaRPr sz="3200">
              <a:solidFill>
                <a:srgbClr val="0070C0"/>
              </a:solidFill>
            </a:endParaRPr>
          </a:p>
        </p:txBody>
      </p:sp>
      <p:sp>
        <p:nvSpPr>
          <p:cNvPr id="422" name="Google Shape;422;p19"/>
          <p:cNvSpPr txBox="1">
            <a:spLocks noGrp="1"/>
          </p:cNvSpPr>
          <p:nvPr>
            <p:ph type="body" idx="1"/>
          </p:nvPr>
        </p:nvSpPr>
        <p:spPr>
          <a:xfrm>
            <a:off x="844826" y="1441174"/>
            <a:ext cx="10796312" cy="4435751"/>
          </a:xfrm>
          <a:prstGeom prst="rect">
            <a:avLst/>
          </a:prstGeom>
          <a:noFill/>
          <a:ln>
            <a:noFill/>
          </a:ln>
        </p:spPr>
        <p:txBody>
          <a:bodyPr spcFirstLastPara="1" wrap="square" lIns="91425" tIns="45700" rIns="91425" bIns="45700" anchor="ctr" anchorCtr="0">
            <a:normAutofit fontScale="92500" lnSpcReduction="20000"/>
          </a:bodyPr>
          <a:lstStyle/>
          <a:p>
            <a:pPr marL="342900" lvl="1" indent="-342931" algn="l" rtl="0">
              <a:lnSpc>
                <a:spcPct val="120000"/>
              </a:lnSpc>
              <a:spcBef>
                <a:spcPts val="0"/>
              </a:spcBef>
              <a:spcAft>
                <a:spcPts val="0"/>
              </a:spcAft>
              <a:buClr>
                <a:srgbClr val="00B0F0"/>
              </a:buClr>
              <a:buSzPct val="100000"/>
              <a:buChar char="•"/>
            </a:pPr>
            <a:r>
              <a:rPr lang="it-IT" sz="2100">
                <a:solidFill>
                  <a:srgbClr val="00B0F0"/>
                </a:solidFill>
                <a:latin typeface="Arial"/>
                <a:ea typeface="Arial"/>
                <a:cs typeface="Arial"/>
                <a:sym typeface="Arial"/>
              </a:rPr>
              <a:t>Rapporto PE con Commissione europea:</a:t>
            </a:r>
            <a:endParaRPr/>
          </a:p>
          <a:p>
            <a:pPr marL="342900" lvl="1" indent="-342931" algn="l" rtl="0">
              <a:lnSpc>
                <a:spcPct val="120000"/>
              </a:lnSpc>
              <a:spcBef>
                <a:spcPts val="1800"/>
              </a:spcBef>
              <a:spcAft>
                <a:spcPts val="0"/>
              </a:spcAft>
              <a:buClr>
                <a:srgbClr val="595959"/>
              </a:buClr>
              <a:buSzPct val="100000"/>
              <a:buChar char="•"/>
            </a:pPr>
            <a:r>
              <a:rPr lang="it-IT" sz="2100">
                <a:solidFill>
                  <a:srgbClr val="595959"/>
                </a:solidFill>
                <a:latin typeface="Arial"/>
                <a:ea typeface="Arial"/>
                <a:cs typeface="Arial"/>
                <a:sym typeface="Arial"/>
              </a:rPr>
              <a:t>Il Parlamento europeo ha un rapporto di fiducia con la Commissione europea:</a:t>
            </a:r>
            <a:endParaRPr/>
          </a:p>
          <a:p>
            <a:pPr marL="342900" lvl="1" indent="-342931" algn="l" rtl="0">
              <a:lnSpc>
                <a:spcPct val="120000"/>
              </a:lnSpc>
              <a:spcBef>
                <a:spcPts val="1800"/>
              </a:spcBef>
              <a:spcAft>
                <a:spcPts val="0"/>
              </a:spcAft>
              <a:buClr>
                <a:srgbClr val="595959"/>
              </a:buClr>
              <a:buSzPct val="100000"/>
              <a:buChar char="•"/>
            </a:pPr>
            <a:r>
              <a:rPr lang="it-IT" sz="2100">
                <a:solidFill>
                  <a:srgbClr val="595959"/>
                </a:solidFill>
                <a:latin typeface="Arial"/>
                <a:ea typeface="Arial"/>
                <a:cs typeface="Arial"/>
                <a:sym typeface="Arial"/>
              </a:rPr>
              <a:t>Il PE è coinvolto nella procedura di nomina della Commissione;</a:t>
            </a:r>
            <a:endParaRPr/>
          </a:p>
          <a:p>
            <a:pPr marL="342900" lvl="1" indent="-342931" algn="l" rtl="0">
              <a:lnSpc>
                <a:spcPct val="120000"/>
              </a:lnSpc>
              <a:spcBef>
                <a:spcPts val="1800"/>
              </a:spcBef>
              <a:spcAft>
                <a:spcPts val="0"/>
              </a:spcAft>
              <a:buClr>
                <a:srgbClr val="595959"/>
              </a:buClr>
              <a:buSzPct val="100000"/>
              <a:buChar char="•"/>
            </a:pPr>
            <a:r>
              <a:rPr lang="it-IT" sz="2100">
                <a:solidFill>
                  <a:srgbClr val="595959"/>
                </a:solidFill>
                <a:latin typeface="Arial"/>
                <a:ea typeface="Arial"/>
                <a:cs typeface="Arial"/>
                <a:sym typeface="Arial"/>
              </a:rPr>
              <a:t>La Commissione presenta al PE una relazione generale annuale, interrogazioni e audizioni;</a:t>
            </a:r>
            <a:endParaRPr/>
          </a:p>
          <a:p>
            <a:pPr marL="342900" lvl="1" indent="-342931" algn="l" rtl="0">
              <a:lnSpc>
                <a:spcPct val="120000"/>
              </a:lnSpc>
              <a:spcBef>
                <a:spcPts val="1800"/>
              </a:spcBef>
              <a:spcAft>
                <a:spcPts val="0"/>
              </a:spcAft>
              <a:buClr>
                <a:srgbClr val="595959"/>
              </a:buClr>
              <a:buSzPct val="100000"/>
              <a:buChar char="•"/>
            </a:pPr>
            <a:r>
              <a:rPr lang="it-IT" sz="2100">
                <a:solidFill>
                  <a:srgbClr val="595959"/>
                </a:solidFill>
                <a:latin typeface="Arial"/>
                <a:ea typeface="Arial"/>
                <a:cs typeface="Arial"/>
                <a:sym typeface="Arial"/>
              </a:rPr>
              <a:t>Esiste una mozione di censura da parte del PE nei confronti della Commissione: potere di provocare le dimissioni della Commissione (voto di 2/3 membri PE).</a:t>
            </a:r>
            <a:endParaRPr/>
          </a:p>
          <a:p>
            <a:pPr marL="0" lvl="0" indent="0" algn="l" rtl="0">
              <a:lnSpc>
                <a:spcPct val="110000"/>
              </a:lnSpc>
              <a:spcBef>
                <a:spcPts val="1800"/>
              </a:spcBef>
              <a:spcAft>
                <a:spcPts val="0"/>
              </a:spcAft>
              <a:buClr>
                <a:srgbClr val="000000"/>
              </a:buClr>
              <a:buSzPct val="100000"/>
              <a:buNone/>
            </a:pPr>
            <a:br>
              <a:rPr lang="it-IT" b="0" i="0" u="none" strike="noStrike">
                <a:solidFill>
                  <a:srgbClr val="000000"/>
                </a:solidFill>
              </a:rPr>
            </a:br>
            <a:br>
              <a:rPr lang="it-IT"/>
            </a:br>
            <a:endParaRPr/>
          </a:p>
        </p:txBody>
      </p:sp>
      <p:sp>
        <p:nvSpPr>
          <p:cNvPr id="423" name="Google Shape;423;p19"/>
          <p:cNvSpPr txBox="1"/>
          <p:nvPr/>
        </p:nvSpPr>
        <p:spPr>
          <a:xfrm>
            <a:off x="3048000" y="3244334"/>
            <a:ext cx="60960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b="0" i="0" u="none" strike="noStrike">
                <a:solidFill>
                  <a:srgbClr val="000000"/>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1" name="Google Shape;581;p37"/>
          <p:cNvSpPr txBox="1">
            <a:spLocks noGrp="1"/>
          </p:cNvSpPr>
          <p:nvPr>
            <p:ph type="title"/>
          </p:nvPr>
        </p:nvSpPr>
        <p:spPr>
          <a:xfrm>
            <a:off x="838200" y="365125"/>
            <a:ext cx="108029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Corte di giustizia</a:t>
            </a:r>
            <a:endParaRPr/>
          </a:p>
        </p:txBody>
      </p:sp>
      <p:sp>
        <p:nvSpPr>
          <p:cNvPr id="582" name="Google Shape;582;p37"/>
          <p:cNvSpPr txBox="1">
            <a:spLocks noGrp="1"/>
          </p:cNvSpPr>
          <p:nvPr>
            <p:ph type="body" idx="1"/>
          </p:nvPr>
        </p:nvSpPr>
        <p:spPr>
          <a:xfrm>
            <a:off x="838200" y="1358900"/>
            <a:ext cx="10515600" cy="4684091"/>
          </a:xfrm>
          <a:prstGeom prst="rect">
            <a:avLst/>
          </a:prstGeom>
          <a:noFill/>
          <a:ln>
            <a:noFill/>
          </a:ln>
        </p:spPr>
        <p:txBody>
          <a:bodyPr spcFirstLastPara="1" wrap="square" lIns="91425" tIns="45700" rIns="91425" bIns="45700" anchor="ctr" anchorCtr="0">
            <a:normAutofit fontScale="77500" lnSpcReduction="20000"/>
          </a:bodyPr>
          <a:lstStyle/>
          <a:p>
            <a:pPr marL="342900" lvl="1" indent="-342900" algn="l" rtl="0">
              <a:lnSpc>
                <a:spcPct val="120000"/>
              </a:lnSpc>
              <a:spcBef>
                <a:spcPts val="0"/>
              </a:spcBef>
              <a:spcAft>
                <a:spcPts val="0"/>
              </a:spcAft>
              <a:buClr>
                <a:srgbClr val="595959"/>
              </a:buClr>
              <a:buSzPct val="100000"/>
              <a:buChar char="•"/>
            </a:pPr>
            <a:r>
              <a:rPr lang="it-IT" sz="2200">
                <a:solidFill>
                  <a:srgbClr val="595959"/>
                </a:solidFill>
                <a:latin typeface="Arial"/>
                <a:ea typeface="Arial"/>
                <a:cs typeface="Arial"/>
                <a:sym typeface="Arial"/>
              </a:rPr>
              <a:t>La Corte di giustizia è un organo di individui, eletti dai Governi degli SM in accordo tra loro. </a:t>
            </a:r>
            <a:endParaRPr/>
          </a:p>
          <a:p>
            <a:pPr marL="342900" lvl="1" indent="-342900" algn="l" rtl="0">
              <a:lnSpc>
                <a:spcPct val="120000"/>
              </a:lnSpc>
              <a:spcBef>
                <a:spcPts val="1800"/>
              </a:spcBef>
              <a:spcAft>
                <a:spcPts val="0"/>
              </a:spcAft>
              <a:buClr>
                <a:srgbClr val="595959"/>
              </a:buClr>
              <a:buSzPct val="100000"/>
              <a:buChar char="•"/>
            </a:pPr>
            <a:r>
              <a:rPr lang="it-IT" sz="2200">
                <a:solidFill>
                  <a:srgbClr val="595959"/>
                </a:solidFill>
                <a:latin typeface="Arial"/>
                <a:ea typeface="Arial"/>
                <a:cs typeface="Arial"/>
                <a:sym typeface="Arial"/>
              </a:rPr>
              <a:t>I suoi componenti hanno l’obbligo di essere indipendenti e imparziali.</a:t>
            </a:r>
            <a:endParaRPr/>
          </a:p>
          <a:p>
            <a:pPr marL="342900" lvl="1" indent="-342900" algn="l" rtl="0">
              <a:lnSpc>
                <a:spcPct val="120000"/>
              </a:lnSpc>
              <a:spcBef>
                <a:spcPts val="1800"/>
              </a:spcBef>
              <a:spcAft>
                <a:spcPts val="0"/>
              </a:spcAft>
              <a:buClr>
                <a:srgbClr val="595959"/>
              </a:buClr>
              <a:buSzPct val="100000"/>
              <a:buChar char="•"/>
            </a:pPr>
            <a:r>
              <a:rPr lang="it-IT" sz="2200">
                <a:solidFill>
                  <a:srgbClr val="595959"/>
                </a:solidFill>
                <a:latin typeface="Arial"/>
                <a:ea typeface="Arial"/>
                <a:cs typeface="Arial"/>
                <a:sym typeface="Arial"/>
              </a:rPr>
              <a:t>Disciplinata dallo Statuto e dal Regolamento di procedura.</a:t>
            </a:r>
            <a:endParaRPr/>
          </a:p>
          <a:p>
            <a:pPr marL="342900" lvl="1" indent="-342900" algn="l" rtl="0">
              <a:lnSpc>
                <a:spcPct val="120000"/>
              </a:lnSpc>
              <a:spcBef>
                <a:spcPts val="1800"/>
              </a:spcBef>
              <a:spcAft>
                <a:spcPts val="0"/>
              </a:spcAft>
              <a:buClr>
                <a:srgbClr val="00B0F0"/>
              </a:buClr>
              <a:buSzPct val="100000"/>
              <a:buChar char="•"/>
            </a:pPr>
            <a:r>
              <a:rPr lang="it-IT" sz="2200">
                <a:solidFill>
                  <a:srgbClr val="00B0F0"/>
                </a:solidFill>
                <a:latin typeface="Arial"/>
                <a:ea typeface="Arial"/>
                <a:cs typeface="Arial"/>
                <a:sym typeface="Arial"/>
              </a:rPr>
              <a:t>Articolazioni:</a:t>
            </a:r>
            <a:endParaRPr/>
          </a:p>
          <a:p>
            <a:pPr marL="342900" lvl="1" indent="-342900" algn="l" rtl="0">
              <a:lnSpc>
                <a:spcPct val="120000"/>
              </a:lnSpc>
              <a:spcBef>
                <a:spcPts val="1800"/>
              </a:spcBef>
              <a:spcAft>
                <a:spcPts val="0"/>
              </a:spcAft>
              <a:buClr>
                <a:srgbClr val="595959"/>
              </a:buClr>
              <a:buSzPct val="100000"/>
              <a:buChar char="•"/>
            </a:pPr>
            <a:r>
              <a:rPr lang="it-IT" sz="2200">
                <a:solidFill>
                  <a:srgbClr val="595959"/>
                </a:solidFill>
                <a:latin typeface="Arial"/>
                <a:ea typeface="Arial"/>
                <a:cs typeface="Arial"/>
                <a:sym typeface="Arial"/>
              </a:rPr>
              <a:t>Corte di giustizia;</a:t>
            </a:r>
            <a:endParaRPr/>
          </a:p>
          <a:p>
            <a:pPr marL="342900" lvl="1" indent="-342900" algn="l" rtl="0">
              <a:lnSpc>
                <a:spcPct val="120000"/>
              </a:lnSpc>
              <a:spcBef>
                <a:spcPts val="1800"/>
              </a:spcBef>
              <a:spcAft>
                <a:spcPts val="0"/>
              </a:spcAft>
              <a:buClr>
                <a:srgbClr val="595959"/>
              </a:buClr>
              <a:buSzPct val="100000"/>
              <a:buChar char="•"/>
            </a:pPr>
            <a:r>
              <a:rPr lang="it-IT" sz="2200">
                <a:solidFill>
                  <a:srgbClr val="595959"/>
                </a:solidFill>
                <a:latin typeface="Arial"/>
                <a:ea typeface="Arial"/>
                <a:cs typeface="Arial"/>
                <a:sym typeface="Arial"/>
              </a:rPr>
              <a:t>Tribunale;</a:t>
            </a:r>
            <a:endParaRPr/>
          </a:p>
          <a:p>
            <a:pPr marL="342900" lvl="1" indent="-342900" algn="l" rtl="0">
              <a:lnSpc>
                <a:spcPct val="120000"/>
              </a:lnSpc>
              <a:spcBef>
                <a:spcPts val="1800"/>
              </a:spcBef>
              <a:spcAft>
                <a:spcPts val="0"/>
              </a:spcAft>
              <a:buClr>
                <a:srgbClr val="595959"/>
              </a:buClr>
              <a:buSzPct val="100000"/>
              <a:buChar char="•"/>
            </a:pPr>
            <a:r>
              <a:rPr lang="it-IT" sz="2200">
                <a:solidFill>
                  <a:srgbClr val="595959"/>
                </a:solidFill>
                <a:latin typeface="Arial"/>
                <a:ea typeface="Arial"/>
                <a:cs typeface="Arial"/>
                <a:sym typeface="Arial"/>
              </a:rPr>
              <a:t>Corte di giustizia (propriamente detta): La Corte di giustizia è composta da un giudice per Stato membro. È assistita da avvocati generali». Mandato di 6 anni (Art. 19, par. 2, TUE);</a:t>
            </a:r>
            <a:endParaRPr/>
          </a:p>
          <a:p>
            <a:pPr marL="342900" lvl="1" indent="-342900" algn="l" rtl="0">
              <a:lnSpc>
                <a:spcPct val="120000"/>
              </a:lnSpc>
              <a:spcBef>
                <a:spcPts val="1800"/>
              </a:spcBef>
              <a:spcAft>
                <a:spcPts val="0"/>
              </a:spcAft>
              <a:buClr>
                <a:srgbClr val="595959"/>
              </a:buClr>
              <a:buSzPct val="100000"/>
              <a:buChar char="•"/>
            </a:pPr>
            <a:r>
              <a:rPr lang="it-IT" sz="2200">
                <a:solidFill>
                  <a:srgbClr val="595959"/>
                </a:solidFill>
                <a:latin typeface="Arial"/>
                <a:ea typeface="Arial"/>
                <a:cs typeface="Arial"/>
                <a:sym typeface="Arial"/>
              </a:rPr>
              <a:t>I giudici designano tra loro, per tre anni, il presidente della Corte di giustizia (Art. 253, par. 3, TFUE)</a:t>
            </a:r>
            <a:br>
              <a:rPr lang="it-IT" sz="2400" b="0" i="0" u="none" strike="noStrike">
                <a:solidFill>
                  <a:srgbClr val="000000"/>
                </a:solidFill>
              </a:rPr>
            </a:br>
            <a:br>
              <a:rPr lang="it-IT"/>
            </a:b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sp>
        <p:nvSpPr>
          <p:cNvPr id="587" name="Google Shape;587;p38"/>
          <p:cNvSpPr txBox="1">
            <a:spLocks noGrp="1"/>
          </p:cNvSpPr>
          <p:nvPr>
            <p:ph type="title"/>
          </p:nvPr>
        </p:nvSpPr>
        <p:spPr>
          <a:xfrm>
            <a:off x="838200" y="365125"/>
            <a:ext cx="108029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Corte di giustizia</a:t>
            </a:r>
            <a:endParaRPr/>
          </a:p>
        </p:txBody>
      </p:sp>
      <p:sp>
        <p:nvSpPr>
          <p:cNvPr id="588" name="Google Shape;588;p38"/>
          <p:cNvSpPr txBox="1">
            <a:spLocks noGrp="1"/>
          </p:cNvSpPr>
          <p:nvPr>
            <p:ph type="body" idx="1"/>
          </p:nvPr>
        </p:nvSpPr>
        <p:spPr>
          <a:xfrm>
            <a:off x="838200" y="1580323"/>
            <a:ext cx="10515600" cy="4572000"/>
          </a:xfrm>
          <a:prstGeom prst="rect">
            <a:avLst/>
          </a:prstGeom>
          <a:noFill/>
          <a:ln>
            <a:noFill/>
          </a:ln>
        </p:spPr>
        <p:txBody>
          <a:bodyPr spcFirstLastPara="1" wrap="square" lIns="91425" tIns="45700" rIns="91425" bIns="45700" anchor="ctr" anchorCtr="0">
            <a:normAutofit fontScale="70000" lnSpcReduction="20000"/>
          </a:bodyPr>
          <a:lstStyle/>
          <a:p>
            <a:pPr marL="228600" lvl="0" indent="-228600" algn="l" rtl="0">
              <a:lnSpc>
                <a:spcPct val="110000"/>
              </a:lnSpc>
              <a:spcBef>
                <a:spcPts val="0"/>
              </a:spcBef>
              <a:spcAft>
                <a:spcPts val="0"/>
              </a:spcAft>
              <a:buClr>
                <a:srgbClr val="00B0F0"/>
              </a:buClr>
              <a:buSzPct val="100000"/>
              <a:buChar char="•"/>
            </a:pPr>
            <a:r>
              <a:rPr lang="it-IT" sz="2400" b="1" i="0" u="none" strike="noStrike">
                <a:solidFill>
                  <a:srgbClr val="00B0F0"/>
                </a:solidFill>
              </a:rPr>
              <a:t>Tribunale UE:</a:t>
            </a:r>
            <a:endParaRPr/>
          </a:p>
          <a:p>
            <a:pPr marL="228600" lvl="0" indent="-228600" algn="l" rtl="0">
              <a:lnSpc>
                <a:spcPct val="110000"/>
              </a:lnSpc>
              <a:spcBef>
                <a:spcPts val="1000"/>
              </a:spcBef>
              <a:spcAft>
                <a:spcPts val="0"/>
              </a:spcAft>
              <a:buClr>
                <a:srgbClr val="7F7F7F"/>
              </a:buClr>
              <a:buSzPct val="100000"/>
              <a:buFont typeface="Arial"/>
              <a:buChar char="•"/>
            </a:pPr>
            <a:r>
              <a:rPr lang="it-IT" sz="2400" b="0" i="0" u="none" strike="noStrike">
                <a:solidFill>
                  <a:srgbClr val="7F7F7F"/>
                </a:solidFill>
              </a:rPr>
              <a:t>l Tribunale è composto da almeno un giudice per Stato membro (</a:t>
            </a:r>
            <a:r>
              <a:rPr lang="it-IT" sz="2400" b="1" i="0" u="none" strike="noStrike">
                <a:solidFill>
                  <a:srgbClr val="7F7F7F"/>
                </a:solidFill>
              </a:rPr>
              <a:t>Art. 19, par. 2, TUE)</a:t>
            </a:r>
            <a:r>
              <a:rPr lang="it-IT" sz="2400" b="0" i="0" u="none" strike="noStrike">
                <a:solidFill>
                  <a:srgbClr val="7F7F7F"/>
                </a:solidFill>
              </a:rPr>
              <a:t>.</a:t>
            </a:r>
            <a:endParaRPr/>
          </a:p>
          <a:p>
            <a:pPr marL="228600" lvl="0" indent="-228600" algn="l" rtl="0">
              <a:lnSpc>
                <a:spcPct val="110000"/>
              </a:lnSpc>
              <a:spcBef>
                <a:spcPts val="1000"/>
              </a:spcBef>
              <a:spcAft>
                <a:spcPts val="0"/>
              </a:spcAft>
              <a:buClr>
                <a:srgbClr val="7F7F7F"/>
              </a:buClr>
              <a:buSzPct val="100000"/>
              <a:buFont typeface="Arial"/>
              <a:buChar char="•"/>
            </a:pPr>
            <a:r>
              <a:rPr lang="it-IT" sz="2400" b="0" i="0" u="none" strike="noStrike">
                <a:solidFill>
                  <a:srgbClr val="7F7F7F"/>
                </a:solidFill>
              </a:rPr>
              <a:t>Art. 48 Statuto Corte di giustizia = 2 giudici per Stato membro.</a:t>
            </a:r>
            <a:endParaRPr/>
          </a:p>
          <a:p>
            <a:pPr marL="228600" lvl="0" indent="-228600" algn="l" rtl="0">
              <a:lnSpc>
                <a:spcPct val="110000"/>
              </a:lnSpc>
              <a:spcBef>
                <a:spcPts val="1000"/>
              </a:spcBef>
              <a:spcAft>
                <a:spcPts val="0"/>
              </a:spcAft>
              <a:buClr>
                <a:srgbClr val="7F7F7F"/>
              </a:buClr>
              <a:buSzPct val="100000"/>
              <a:buFont typeface="Arial"/>
              <a:buChar char="•"/>
            </a:pPr>
            <a:r>
              <a:rPr lang="it-IT" sz="2400" b="0" i="0" u="none" strike="noStrike">
                <a:solidFill>
                  <a:srgbClr val="7F7F7F"/>
                </a:solidFill>
              </a:rPr>
              <a:t>Mandato di 6 anni.</a:t>
            </a:r>
            <a:endParaRPr/>
          </a:p>
          <a:p>
            <a:pPr marL="228600" lvl="0" indent="-228600" algn="l" rtl="0">
              <a:lnSpc>
                <a:spcPct val="110000"/>
              </a:lnSpc>
              <a:spcBef>
                <a:spcPts val="1000"/>
              </a:spcBef>
              <a:spcAft>
                <a:spcPts val="0"/>
              </a:spcAft>
              <a:buClr>
                <a:srgbClr val="7F7F7F"/>
              </a:buClr>
              <a:buSzPct val="100000"/>
              <a:buFont typeface="Arial"/>
              <a:buChar char="•"/>
            </a:pPr>
            <a:r>
              <a:rPr lang="it-IT" sz="2400" b="0" i="0" u="none" strike="noStrike">
                <a:solidFill>
                  <a:srgbClr val="7F7F7F"/>
                </a:solidFill>
              </a:rPr>
              <a:t>No presenza avvocati generali.</a:t>
            </a:r>
            <a:endParaRPr/>
          </a:p>
          <a:p>
            <a:pPr marL="0" lvl="0" indent="0" algn="l" rtl="0">
              <a:lnSpc>
                <a:spcPct val="110000"/>
              </a:lnSpc>
              <a:spcBef>
                <a:spcPts val="1000"/>
              </a:spcBef>
              <a:spcAft>
                <a:spcPts val="0"/>
              </a:spcAft>
              <a:buClr>
                <a:srgbClr val="595959"/>
              </a:buClr>
              <a:buSzPct val="100000"/>
              <a:buNone/>
            </a:pPr>
            <a:endParaRPr sz="2400" b="0" i="0" u="none" strike="noStrike">
              <a:solidFill>
                <a:srgbClr val="000000"/>
              </a:solidFill>
            </a:endParaRPr>
          </a:p>
          <a:p>
            <a:pPr marL="228600" lvl="0" indent="-228600" algn="l" rtl="0">
              <a:lnSpc>
                <a:spcPct val="110000"/>
              </a:lnSpc>
              <a:spcBef>
                <a:spcPts val="0"/>
              </a:spcBef>
              <a:spcAft>
                <a:spcPts val="0"/>
              </a:spcAft>
              <a:buClr>
                <a:srgbClr val="00B0F0"/>
              </a:buClr>
              <a:buSzPct val="100000"/>
              <a:buChar char="•"/>
            </a:pPr>
            <a:r>
              <a:rPr lang="it-IT" sz="2400" b="1" i="0" u="none" strike="noStrike">
                <a:solidFill>
                  <a:srgbClr val="00B0F0"/>
                </a:solidFill>
              </a:rPr>
              <a:t>Quali sono le formazioni di giudizio?</a:t>
            </a:r>
            <a:endParaRPr/>
          </a:p>
          <a:p>
            <a:pPr marL="228600" lvl="0" indent="-228600" algn="l" rtl="0">
              <a:lnSpc>
                <a:spcPct val="110000"/>
              </a:lnSpc>
              <a:spcBef>
                <a:spcPts val="1000"/>
              </a:spcBef>
              <a:spcAft>
                <a:spcPts val="0"/>
              </a:spcAft>
              <a:buClr>
                <a:srgbClr val="7F7F7F"/>
              </a:buClr>
              <a:buSzPct val="100000"/>
              <a:buFont typeface="Arial"/>
              <a:buChar char="•"/>
            </a:pPr>
            <a:r>
              <a:rPr lang="it-IT" sz="2400" b="0" i="0" u="none" strike="noStrike">
                <a:solidFill>
                  <a:srgbClr val="7F7F7F"/>
                </a:solidFill>
              </a:rPr>
              <a:t>Il Tribunale può avere un giudice unico;</a:t>
            </a:r>
            <a:endParaRPr/>
          </a:p>
          <a:p>
            <a:pPr marL="228600" lvl="0" indent="-228600" algn="l" rtl="0">
              <a:lnSpc>
                <a:spcPct val="110000"/>
              </a:lnSpc>
              <a:spcBef>
                <a:spcPts val="1000"/>
              </a:spcBef>
              <a:spcAft>
                <a:spcPts val="0"/>
              </a:spcAft>
              <a:buClr>
                <a:srgbClr val="7F7F7F"/>
              </a:buClr>
              <a:buSzPct val="100000"/>
              <a:buFont typeface="Arial"/>
              <a:buChar char="•"/>
            </a:pPr>
            <a:r>
              <a:rPr lang="it-IT" sz="2400" b="0" i="0" u="none" strike="noStrike">
                <a:solidFill>
                  <a:srgbClr val="7F7F7F"/>
                </a:solidFill>
              </a:rPr>
              <a:t>La Corte di Giustizia si divide in sezioni da 3 o 5 giudici;</a:t>
            </a:r>
            <a:endParaRPr/>
          </a:p>
          <a:p>
            <a:pPr marL="228600" lvl="0" indent="-228600" algn="l" rtl="0">
              <a:lnSpc>
                <a:spcPct val="110000"/>
              </a:lnSpc>
              <a:spcBef>
                <a:spcPts val="1000"/>
              </a:spcBef>
              <a:spcAft>
                <a:spcPts val="0"/>
              </a:spcAft>
              <a:buClr>
                <a:srgbClr val="7F7F7F"/>
              </a:buClr>
              <a:buSzPct val="100000"/>
              <a:buFont typeface="Arial"/>
              <a:buChar char="•"/>
            </a:pPr>
            <a:r>
              <a:rPr lang="it-IT" sz="2400" b="0" i="0" u="none" strike="noStrike">
                <a:solidFill>
                  <a:srgbClr val="7F7F7F"/>
                </a:solidFill>
              </a:rPr>
              <a:t>La grande sezione della Corte di giustizia è composta da 15 giudici e decide in merito a cause di particolare importanza o richiesta SM o istituzione UE;</a:t>
            </a:r>
            <a:endParaRPr/>
          </a:p>
          <a:p>
            <a:pPr marL="228600" lvl="0" indent="-228600" algn="l" rtl="0">
              <a:lnSpc>
                <a:spcPct val="110000"/>
              </a:lnSpc>
              <a:spcBef>
                <a:spcPts val="1000"/>
              </a:spcBef>
              <a:spcAft>
                <a:spcPts val="0"/>
              </a:spcAft>
              <a:buClr>
                <a:srgbClr val="7F7F7F"/>
              </a:buClr>
              <a:buSzPct val="100000"/>
              <a:buFont typeface="Arial"/>
              <a:buChar char="•"/>
            </a:pPr>
            <a:r>
              <a:rPr lang="it-IT" sz="2400" b="0" i="0" u="none" strike="noStrike">
                <a:solidFill>
                  <a:srgbClr val="7F7F7F"/>
                </a:solidFill>
              </a:rPr>
              <a:t>La Corte di giustizia può riunirsi in seduta plenaria se ci sono delle cause di importanza eccezionale.</a:t>
            </a:r>
            <a:endParaRPr/>
          </a:p>
          <a:p>
            <a:pPr marL="228600" lvl="0" indent="-71120" algn="l" rtl="0">
              <a:lnSpc>
                <a:spcPct val="110000"/>
              </a:lnSpc>
              <a:spcBef>
                <a:spcPts val="0"/>
              </a:spcBef>
              <a:spcAft>
                <a:spcPts val="0"/>
              </a:spcAft>
              <a:buClr>
                <a:srgbClr val="595959"/>
              </a:buClr>
              <a:buSzPct val="100000"/>
              <a:buNone/>
            </a:pP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sp>
        <p:nvSpPr>
          <p:cNvPr id="593" name="Google Shape;593;p39"/>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4" name="Google Shape;594;p39"/>
          <p:cNvSpPr/>
          <p:nvPr/>
        </p:nvSpPr>
        <p:spPr>
          <a:xfrm rot="10800000">
            <a:off x="0" y="0"/>
            <a:ext cx="7472381" cy="6858000"/>
          </a:xfrm>
          <a:custGeom>
            <a:avLst/>
            <a:gdLst/>
            <a:ahLst/>
            <a:cxnLst/>
            <a:rect l="l" t="t" r="r" b="b"/>
            <a:pathLst>
              <a:path w="7472381" h="6886575" extrusionOk="0">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lt2">
              <a:alpha val="49803"/>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95" name="Google Shape;595;p39"/>
          <p:cNvSpPr txBox="1">
            <a:spLocks noGrp="1"/>
          </p:cNvSpPr>
          <p:nvPr>
            <p:ph type="title"/>
          </p:nvPr>
        </p:nvSpPr>
        <p:spPr>
          <a:xfrm>
            <a:off x="1246824" y="643467"/>
            <a:ext cx="4772975" cy="180052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3A70"/>
              </a:buClr>
              <a:buSzPts val="2600"/>
              <a:buFont typeface="Arial"/>
              <a:buNone/>
            </a:pPr>
            <a:r>
              <a:rPr lang="it-IT" b="1"/>
              <a:t>Corte di giustizia</a:t>
            </a:r>
            <a:endParaRPr/>
          </a:p>
        </p:txBody>
      </p:sp>
      <p:sp>
        <p:nvSpPr>
          <p:cNvPr id="596" name="Google Shape;596;p39"/>
          <p:cNvSpPr txBox="1">
            <a:spLocks noGrp="1"/>
          </p:cNvSpPr>
          <p:nvPr>
            <p:ph type="body" idx="1"/>
          </p:nvPr>
        </p:nvSpPr>
        <p:spPr>
          <a:xfrm>
            <a:off x="1246824" y="1509487"/>
            <a:ext cx="4772974" cy="4667476"/>
          </a:xfrm>
          <a:prstGeom prst="rect">
            <a:avLst/>
          </a:prstGeom>
          <a:noFill/>
          <a:ln>
            <a:noFill/>
          </a:ln>
        </p:spPr>
        <p:txBody>
          <a:bodyPr spcFirstLastPara="1" wrap="square" lIns="91425" tIns="45700" rIns="91425" bIns="45700" anchor="ctr" anchorCtr="0">
            <a:normAutofit/>
          </a:bodyPr>
          <a:lstStyle/>
          <a:p>
            <a:pPr marL="228600" lvl="0" indent="-228600" algn="l" rtl="0">
              <a:lnSpc>
                <a:spcPct val="100000"/>
              </a:lnSpc>
              <a:spcBef>
                <a:spcPts val="0"/>
              </a:spcBef>
              <a:spcAft>
                <a:spcPts val="0"/>
              </a:spcAft>
              <a:buClr>
                <a:srgbClr val="00B0F0"/>
              </a:buClr>
              <a:buSzPts val="1700"/>
              <a:buChar char="•"/>
            </a:pPr>
            <a:r>
              <a:rPr lang="it-IT" sz="1700" b="1">
                <a:solidFill>
                  <a:srgbClr val="00B0F0"/>
                </a:solidFill>
              </a:rPr>
              <a:t>Quali sono le competenze della Corte di giustizia?</a:t>
            </a:r>
            <a:endParaRPr/>
          </a:p>
          <a:p>
            <a:pPr marL="228600" lvl="0" indent="-228600" algn="l" rtl="0">
              <a:lnSpc>
                <a:spcPct val="100000"/>
              </a:lnSpc>
              <a:spcBef>
                <a:spcPts val="1000"/>
              </a:spcBef>
              <a:spcAft>
                <a:spcPts val="0"/>
              </a:spcAft>
              <a:buClr>
                <a:srgbClr val="595959"/>
              </a:buClr>
              <a:buSzPts val="1700"/>
              <a:buChar char="•"/>
            </a:pPr>
            <a:r>
              <a:rPr lang="it-IT" sz="1700"/>
              <a:t>interpretare il diritto (pronunce pregiudiziali)</a:t>
            </a:r>
            <a:endParaRPr/>
          </a:p>
          <a:p>
            <a:pPr marL="228600" lvl="0" indent="-228600" algn="l" rtl="0">
              <a:lnSpc>
                <a:spcPct val="100000"/>
              </a:lnSpc>
              <a:spcBef>
                <a:spcPts val="1000"/>
              </a:spcBef>
              <a:spcAft>
                <a:spcPts val="0"/>
              </a:spcAft>
              <a:buClr>
                <a:srgbClr val="595959"/>
              </a:buClr>
              <a:buSzPts val="1700"/>
              <a:buChar char="•"/>
            </a:pPr>
            <a:r>
              <a:rPr lang="it-IT" sz="1700"/>
              <a:t>assicurare il rispetto della legge (procedure d'infrazione).</a:t>
            </a:r>
            <a:endParaRPr/>
          </a:p>
          <a:p>
            <a:pPr marL="228600" lvl="0" indent="-228600" algn="l" rtl="0">
              <a:lnSpc>
                <a:spcPct val="100000"/>
              </a:lnSpc>
              <a:spcBef>
                <a:spcPts val="1000"/>
              </a:spcBef>
              <a:spcAft>
                <a:spcPts val="0"/>
              </a:spcAft>
              <a:buClr>
                <a:srgbClr val="595959"/>
              </a:buClr>
              <a:buSzPts val="1700"/>
              <a:buChar char="•"/>
            </a:pPr>
            <a:r>
              <a:rPr lang="it-IT" sz="1700"/>
              <a:t>annullare atti giuridici dell'UE (ricorsi per annullamento). </a:t>
            </a:r>
            <a:endParaRPr/>
          </a:p>
          <a:p>
            <a:pPr marL="228600" lvl="0" indent="-228600" algn="l" rtl="0">
              <a:lnSpc>
                <a:spcPct val="100000"/>
              </a:lnSpc>
              <a:spcBef>
                <a:spcPts val="1000"/>
              </a:spcBef>
              <a:spcAft>
                <a:spcPts val="0"/>
              </a:spcAft>
              <a:buClr>
                <a:srgbClr val="595959"/>
              </a:buClr>
              <a:buSzPts val="1700"/>
              <a:buChar char="•"/>
            </a:pPr>
            <a:r>
              <a:rPr lang="it-IT" sz="1700"/>
              <a:t>assicurare l'intervento dell'UE (ricorsi per omissione).</a:t>
            </a:r>
            <a:endParaRPr/>
          </a:p>
          <a:p>
            <a:pPr marL="228600" lvl="0" indent="-228600" algn="l" rtl="0">
              <a:lnSpc>
                <a:spcPct val="100000"/>
              </a:lnSpc>
              <a:spcBef>
                <a:spcPts val="1000"/>
              </a:spcBef>
              <a:spcAft>
                <a:spcPts val="0"/>
              </a:spcAft>
              <a:buClr>
                <a:srgbClr val="595959"/>
              </a:buClr>
              <a:buSzPts val="1700"/>
              <a:buChar char="•"/>
            </a:pPr>
            <a:r>
              <a:rPr lang="it-IT" sz="1700"/>
              <a:t>sanzionare le istituzioni dell'UE (azioni di risarcimento del danno).</a:t>
            </a:r>
            <a:endParaRPr/>
          </a:p>
        </p:txBody>
      </p:sp>
      <p:pic>
        <p:nvPicPr>
          <p:cNvPr id="597" name="Google Shape;597;p39" descr="La Corte di Giustizia ancora sul ne bis in idem: libertà di circolazione e  trattamento dei dati personali nell'ambito della Convenzione di  applicazione dell'accordo di Schengen (CAAS). - Giurisprudenza penale"/>
          <p:cNvPicPr preferRelativeResize="0"/>
          <p:nvPr/>
        </p:nvPicPr>
        <p:blipFill rotWithShape="1">
          <a:blip r:embed="rId3">
            <a:alphaModFix/>
          </a:blip>
          <a:srcRect/>
          <a:stretch/>
        </p:blipFill>
        <p:spPr>
          <a:xfrm>
            <a:off x="7700211" y="833630"/>
            <a:ext cx="3848322" cy="2164681"/>
          </a:xfrm>
          <a:prstGeom prst="rect">
            <a:avLst/>
          </a:prstGeom>
          <a:noFill/>
          <a:ln>
            <a:noFill/>
          </a:ln>
        </p:spPr>
      </p:pic>
      <p:pic>
        <p:nvPicPr>
          <p:cNvPr id="598" name="Google Shape;598;p39" descr="Il belga Koen Lenaerts è il nuovo presidente della Corte Ue -  Eurocomunicazione"/>
          <p:cNvPicPr preferRelativeResize="0"/>
          <p:nvPr/>
        </p:nvPicPr>
        <p:blipFill rotWithShape="1">
          <a:blip r:embed="rId4">
            <a:alphaModFix/>
          </a:blip>
          <a:srcRect/>
          <a:stretch/>
        </p:blipFill>
        <p:spPr>
          <a:xfrm>
            <a:off x="7700211" y="3665978"/>
            <a:ext cx="3848322" cy="2568754"/>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sp>
        <p:nvSpPr>
          <p:cNvPr id="603" name="Google Shape;603;p40"/>
          <p:cNvSpPr txBox="1">
            <a:spLocks noGrp="1"/>
          </p:cNvSpPr>
          <p:nvPr>
            <p:ph type="title"/>
          </p:nvPr>
        </p:nvSpPr>
        <p:spPr>
          <a:xfrm>
            <a:off x="838200" y="365125"/>
            <a:ext cx="108029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Corte di giustizia</a:t>
            </a:r>
            <a:endParaRPr/>
          </a:p>
        </p:txBody>
      </p:sp>
      <p:sp>
        <p:nvSpPr>
          <p:cNvPr id="604" name="Google Shape;604;p40"/>
          <p:cNvSpPr txBox="1">
            <a:spLocks noGrp="1"/>
          </p:cNvSpPr>
          <p:nvPr>
            <p:ph type="body" idx="1"/>
          </p:nvPr>
        </p:nvSpPr>
        <p:spPr>
          <a:xfrm>
            <a:off x="838200" y="1510749"/>
            <a:ext cx="10515600" cy="4174434"/>
          </a:xfrm>
          <a:prstGeom prst="rect">
            <a:avLst/>
          </a:prstGeom>
          <a:noFill/>
          <a:ln>
            <a:noFill/>
          </a:ln>
        </p:spPr>
        <p:txBody>
          <a:bodyPr spcFirstLastPara="1" wrap="square" lIns="91425" tIns="45700" rIns="91425" bIns="45700" anchor="ctr" anchorCtr="0">
            <a:normAutofit/>
          </a:bodyPr>
          <a:lstStyle/>
          <a:p>
            <a:pPr marL="0" lvl="0" indent="0" algn="l" rtl="0">
              <a:lnSpc>
                <a:spcPct val="110000"/>
              </a:lnSpc>
              <a:spcBef>
                <a:spcPts val="0"/>
              </a:spcBef>
              <a:spcAft>
                <a:spcPts val="0"/>
              </a:spcAft>
              <a:buClr>
                <a:srgbClr val="595959"/>
              </a:buClr>
              <a:buSzPts val="2400"/>
              <a:buNone/>
            </a:pPr>
            <a:endParaRPr sz="2400" b="0" i="0" u="none" strike="noStrike">
              <a:solidFill>
                <a:srgbClr val="000000"/>
              </a:solidFill>
            </a:endParaRPr>
          </a:p>
          <a:p>
            <a:pPr marL="228600" lvl="0" indent="-228600" algn="l" rtl="0">
              <a:lnSpc>
                <a:spcPct val="110000"/>
              </a:lnSpc>
              <a:spcBef>
                <a:spcPts val="0"/>
              </a:spcBef>
              <a:spcAft>
                <a:spcPts val="0"/>
              </a:spcAft>
              <a:buClr>
                <a:srgbClr val="00B0F0"/>
              </a:buClr>
              <a:buSzPts val="2400"/>
              <a:buChar char="•"/>
            </a:pPr>
            <a:r>
              <a:rPr lang="it-IT" sz="2400" b="1" i="0" u="none" strike="noStrike">
                <a:solidFill>
                  <a:srgbClr val="00B0F0"/>
                </a:solidFill>
              </a:rPr>
              <a:t>Competenze Corte di giustizia e Tribunale UE in dettaglio</a:t>
            </a:r>
            <a:r>
              <a:rPr lang="it-IT" sz="2400" i="0" u="none" strike="noStrike">
                <a:solidFill>
                  <a:srgbClr val="00B0F0"/>
                </a:solidFill>
              </a:rPr>
              <a:t>:</a:t>
            </a:r>
            <a:endParaRPr/>
          </a:p>
          <a:p>
            <a:pPr marL="228600" lvl="0" indent="-228600" algn="l" rtl="0">
              <a:lnSpc>
                <a:spcPct val="110000"/>
              </a:lnSpc>
              <a:spcBef>
                <a:spcPts val="1800"/>
              </a:spcBef>
              <a:spcAft>
                <a:spcPts val="0"/>
              </a:spcAft>
              <a:buClr>
                <a:srgbClr val="7F7F7F"/>
              </a:buClr>
              <a:buSzPts val="2400"/>
              <a:buFont typeface="Arial"/>
              <a:buChar char="•"/>
            </a:pPr>
            <a:r>
              <a:rPr lang="it-IT" sz="2400">
                <a:solidFill>
                  <a:srgbClr val="7F7F7F"/>
                </a:solidFill>
                <a:latin typeface="Calibri"/>
                <a:ea typeface="Calibri"/>
                <a:cs typeface="Calibri"/>
                <a:sym typeface="Calibri"/>
              </a:rPr>
              <a:t>L</a:t>
            </a:r>
            <a:r>
              <a:rPr lang="it-IT" sz="2400" b="0" i="0" u="none" strike="noStrike">
                <a:solidFill>
                  <a:srgbClr val="7F7F7F"/>
                </a:solidFill>
                <a:latin typeface="Calibri"/>
                <a:ea typeface="Calibri"/>
                <a:cs typeface="Calibri"/>
                <a:sym typeface="Calibri"/>
              </a:rPr>
              <a:t>a </a:t>
            </a:r>
            <a:r>
              <a:rPr lang="it-IT" sz="2400" b="0" i="0" u="sng" strike="noStrike">
                <a:solidFill>
                  <a:srgbClr val="00B0F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Corte di giustizia</a:t>
            </a:r>
            <a:r>
              <a:rPr lang="it-IT" sz="2400" b="0" i="0" u="none" strike="noStrike">
                <a:solidFill>
                  <a:srgbClr val="00B0F0"/>
                </a:solidFill>
                <a:latin typeface="Calibri"/>
                <a:ea typeface="Calibri"/>
                <a:cs typeface="Calibri"/>
                <a:sym typeface="Calibri"/>
              </a:rPr>
              <a:t> </a:t>
            </a:r>
            <a:r>
              <a:rPr lang="it-IT" sz="2400" b="0" i="0" u="none" strike="noStrike">
                <a:solidFill>
                  <a:srgbClr val="7F7F7F"/>
                </a:solidFill>
                <a:latin typeface="Calibri"/>
                <a:ea typeface="Calibri"/>
                <a:cs typeface="Calibri"/>
                <a:sym typeface="Calibri"/>
              </a:rPr>
              <a:t>tratta le richieste di pronuncia pregiudiziale presentate dai tribunali nazionali e alcuni ricorsi per annullamento e impugnazioni</a:t>
            </a:r>
            <a:endParaRPr/>
          </a:p>
          <a:p>
            <a:pPr marL="228600" lvl="0" indent="-228600" algn="l" rtl="0">
              <a:lnSpc>
                <a:spcPct val="110000"/>
              </a:lnSpc>
              <a:spcBef>
                <a:spcPts val="1800"/>
              </a:spcBef>
              <a:spcAft>
                <a:spcPts val="0"/>
              </a:spcAft>
              <a:buClr>
                <a:srgbClr val="7F7F7F"/>
              </a:buClr>
              <a:buSzPts val="2400"/>
              <a:buFont typeface="Arial"/>
              <a:buChar char="•"/>
            </a:pPr>
            <a:r>
              <a:rPr lang="it-IT" sz="2400">
                <a:solidFill>
                  <a:srgbClr val="7F7F7F"/>
                </a:solidFill>
                <a:latin typeface="Calibri"/>
                <a:ea typeface="Calibri"/>
                <a:cs typeface="Calibri"/>
                <a:sym typeface="Calibri"/>
              </a:rPr>
              <a:t>I</a:t>
            </a:r>
            <a:r>
              <a:rPr lang="it-IT" sz="2400" b="0" i="0" u="none" strike="noStrike">
                <a:solidFill>
                  <a:srgbClr val="7F7F7F"/>
                </a:solidFill>
                <a:latin typeface="Calibri"/>
                <a:ea typeface="Calibri"/>
                <a:cs typeface="Calibri"/>
                <a:sym typeface="Calibri"/>
              </a:rPr>
              <a:t>l </a:t>
            </a:r>
            <a:r>
              <a:rPr lang="it-IT" sz="2400" b="0" i="0" u="sng" strike="noStrike">
                <a:solidFill>
                  <a:srgbClr val="00B0F0"/>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Tribunale</a:t>
            </a:r>
            <a:r>
              <a:rPr lang="it-IT" sz="2400" b="0" i="0" u="none" strike="noStrike">
                <a:solidFill>
                  <a:srgbClr val="7F7F7F"/>
                </a:solidFill>
                <a:latin typeface="Calibri"/>
                <a:ea typeface="Calibri"/>
                <a:cs typeface="Calibri"/>
                <a:sym typeface="Calibri"/>
              </a:rPr>
              <a:t> giudica sui ricorsi per annullamento presentati da privati cittadini, imprese e, in taluni casi, governi di paesi dell'UE. In pratica, ciò significa che questa sezione si occupa principalmente di diritto della concorrenza, aiuti di Stato, commercio, agricoltura e marchi.</a:t>
            </a:r>
            <a:endParaRPr/>
          </a:p>
          <a:p>
            <a:pPr marL="228600" lvl="0" indent="-25400" algn="l" rtl="0">
              <a:lnSpc>
                <a:spcPct val="110000"/>
              </a:lnSpc>
              <a:spcBef>
                <a:spcPts val="0"/>
              </a:spcBef>
              <a:spcAft>
                <a:spcPts val="0"/>
              </a:spcAft>
              <a:buClr>
                <a:srgbClr val="595959"/>
              </a:buClr>
              <a:buSzPts val="3200"/>
              <a:buNone/>
            </a:pPr>
            <a:endParaRPr b="1" i="0" u="none" strike="noStrike">
              <a:solidFill>
                <a:srgbClr val="00B0F0"/>
              </a:solidFill>
            </a:endParaRPr>
          </a:p>
          <a:p>
            <a:pPr marL="228600" lvl="0" indent="-76200" algn="l" rtl="0">
              <a:lnSpc>
                <a:spcPct val="110000"/>
              </a:lnSpc>
              <a:spcBef>
                <a:spcPts val="0"/>
              </a:spcBef>
              <a:spcAft>
                <a:spcPts val="0"/>
              </a:spcAft>
              <a:buClr>
                <a:srgbClr val="595959"/>
              </a:buClr>
              <a:buSzPts val="2400"/>
              <a:buNone/>
            </a:pPr>
            <a:endParaRPr sz="2400" b="1" i="0" u="none" strike="noStrike">
              <a:solidFill>
                <a:srgbClr val="00B0F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1DD3E4-F671-4914-8864-B5A44F5675BA}"/>
              </a:ext>
            </a:extLst>
          </p:cNvPr>
          <p:cNvSpPr>
            <a:spLocks noGrp="1"/>
          </p:cNvSpPr>
          <p:nvPr>
            <p:ph type="title"/>
          </p:nvPr>
        </p:nvSpPr>
        <p:spPr/>
        <p:txBody>
          <a:bodyPr/>
          <a:lstStyle/>
          <a:p>
            <a:r>
              <a:rPr lang="it-IT" dirty="0">
                <a:solidFill>
                  <a:srgbClr val="0070C0"/>
                </a:solidFill>
              </a:rPr>
              <a:t>Lezione 4</a:t>
            </a:r>
          </a:p>
        </p:txBody>
      </p:sp>
      <p:sp>
        <p:nvSpPr>
          <p:cNvPr id="3" name="Segnaposto contenuto 2">
            <a:extLst>
              <a:ext uri="{FF2B5EF4-FFF2-40B4-BE49-F238E27FC236}">
                <a16:creationId xmlns:a16="http://schemas.microsoft.com/office/drawing/2014/main" id="{0350E91E-A2B6-3323-6166-0548932369C1}"/>
              </a:ext>
            </a:extLst>
          </p:cNvPr>
          <p:cNvSpPr>
            <a:spLocks noGrp="1"/>
          </p:cNvSpPr>
          <p:nvPr>
            <p:ph idx="1"/>
          </p:nvPr>
        </p:nvSpPr>
        <p:spPr/>
        <p:txBody>
          <a:bodyPr/>
          <a:lstStyle/>
          <a:p>
            <a:pPr algn="just"/>
            <a:r>
              <a:rPr lang="it-IT" dirty="0" err="1"/>
              <a:t>a.i.</a:t>
            </a:r>
            <a:r>
              <a:rPr lang="it-IT" dirty="0"/>
              <a:t> </a:t>
            </a:r>
            <a:r>
              <a:rPr lang="it-IT" dirty="0">
                <a:ea typeface="Aptos Narrow" panose="020B0004020202020204" pitchFamily="34" charset="0"/>
                <a:cs typeface="Aptos Narrow" panose="020B0004020202020204" pitchFamily="34" charset="0"/>
              </a:rPr>
              <a:t>Le istituzioni dell’UE e il principio di leale collaborazione;</a:t>
            </a:r>
            <a:r>
              <a:rPr lang="it-IT" i="1" dirty="0">
                <a:ea typeface="Aptos Narrow" panose="020B0004020202020204" pitchFamily="34" charset="0"/>
                <a:cs typeface="Aptos Narrow" panose="020B0004020202020204" pitchFamily="34" charset="0"/>
              </a:rPr>
              <a:t> </a:t>
            </a:r>
          </a:p>
          <a:p>
            <a:pPr algn="just"/>
            <a:endParaRPr lang="it-IT" i="1" dirty="0">
              <a:ea typeface="Aptos Narrow" panose="020B0004020202020204" pitchFamily="34" charset="0"/>
              <a:cs typeface="Aptos Narrow" panose="020B0004020202020204" pitchFamily="34" charset="0"/>
            </a:endParaRPr>
          </a:p>
          <a:p>
            <a:pPr algn="just"/>
            <a:r>
              <a:rPr lang="it-IT" i="1" dirty="0" err="1">
                <a:ea typeface="Aptos Narrow" panose="020B0004020202020204" pitchFamily="34" charset="0"/>
                <a:cs typeface="Aptos Narrow" panose="020B0004020202020204" pitchFamily="34" charset="0"/>
              </a:rPr>
              <a:t>a.ii</a:t>
            </a:r>
            <a:r>
              <a:rPr lang="it-IT" i="1" dirty="0">
                <a:ea typeface="Aptos Narrow" panose="020B0004020202020204" pitchFamily="34" charset="0"/>
                <a:cs typeface="Aptos Narrow" panose="020B0004020202020204" pitchFamily="34" charset="0"/>
              </a:rPr>
              <a:t>. </a:t>
            </a:r>
            <a:r>
              <a:rPr lang="it-IT" dirty="0">
                <a:ea typeface="Aptos Narrow" panose="020B0004020202020204" pitchFamily="34" charset="0"/>
                <a:cs typeface="Aptos Narrow" panose="020B0004020202020204" pitchFamily="34" charset="0"/>
              </a:rPr>
              <a:t>Consiglio Europeo: struttura, funzioni e poteri; </a:t>
            </a:r>
          </a:p>
          <a:p>
            <a:pPr algn="just"/>
            <a:endParaRPr lang="it-IT" dirty="0">
              <a:ea typeface="Aptos Narrow" panose="020B0004020202020204" pitchFamily="34" charset="0"/>
              <a:cs typeface="Aptos Narrow" panose="020B0004020202020204" pitchFamily="34" charset="0"/>
            </a:endParaRPr>
          </a:p>
          <a:p>
            <a:pPr algn="just"/>
            <a:r>
              <a:rPr lang="it-IT" i="1" dirty="0" err="1">
                <a:ea typeface="Aptos Narrow" panose="020B0004020202020204" pitchFamily="34" charset="0"/>
                <a:cs typeface="Aptos Narrow" panose="020B0004020202020204" pitchFamily="34" charset="0"/>
              </a:rPr>
              <a:t>a.iii</a:t>
            </a:r>
            <a:r>
              <a:rPr lang="it-IT" i="1" dirty="0">
                <a:ea typeface="Aptos Narrow" panose="020B0004020202020204" pitchFamily="34" charset="0"/>
                <a:cs typeface="Aptos Narrow" panose="020B0004020202020204" pitchFamily="34" charset="0"/>
              </a:rPr>
              <a:t>. </a:t>
            </a:r>
            <a:r>
              <a:rPr lang="it-IT" dirty="0">
                <a:ea typeface="Aptos Narrow" panose="020B0004020202020204" pitchFamily="34" charset="0"/>
                <a:cs typeface="Aptos Narrow" panose="020B0004020202020204" pitchFamily="34" charset="0"/>
              </a:rPr>
              <a:t>Consiglio dell’Unione europea: struttura, funzioni e poteri; </a:t>
            </a:r>
            <a:endParaRPr lang="it-IT" dirty="0"/>
          </a:p>
          <a:p>
            <a:endParaRPr lang="it-IT" dirty="0"/>
          </a:p>
        </p:txBody>
      </p:sp>
    </p:spTree>
    <p:extLst>
      <p:ext uri="{BB962C8B-B14F-4D97-AF65-F5344CB8AC3E}">
        <p14:creationId xmlns:p14="http://schemas.microsoft.com/office/powerpoint/2010/main" val="22092407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3CAA3C-3735-F473-9A17-6AE96C08A295}"/>
              </a:ext>
            </a:extLst>
          </p:cNvPr>
          <p:cNvSpPr>
            <a:spLocks noGrp="1"/>
          </p:cNvSpPr>
          <p:nvPr>
            <p:ph type="ctrTitle"/>
          </p:nvPr>
        </p:nvSpPr>
        <p:spPr/>
        <p:txBody>
          <a:bodyPr>
            <a:normAutofit fontScale="90000"/>
          </a:bodyPr>
          <a:lstStyle/>
          <a:p>
            <a:r>
              <a:rPr lang="it-IT" dirty="0">
                <a:solidFill>
                  <a:srgbClr val="00B0F0"/>
                </a:solidFill>
              </a:rPr>
              <a:t>Le procedure decisionali </a:t>
            </a:r>
            <a:br>
              <a:rPr lang="it-IT" dirty="0">
                <a:solidFill>
                  <a:srgbClr val="00B0F0"/>
                </a:solidFill>
              </a:rPr>
            </a:br>
            <a:br>
              <a:rPr lang="it-IT" dirty="0">
                <a:solidFill>
                  <a:srgbClr val="00B0F0"/>
                </a:solidFill>
              </a:rPr>
            </a:br>
            <a:endParaRPr lang="it-IT" dirty="0"/>
          </a:p>
        </p:txBody>
      </p:sp>
      <p:sp>
        <p:nvSpPr>
          <p:cNvPr id="3" name="Sottotitolo 2">
            <a:extLst>
              <a:ext uri="{FF2B5EF4-FFF2-40B4-BE49-F238E27FC236}">
                <a16:creationId xmlns:a16="http://schemas.microsoft.com/office/drawing/2014/main" id="{DE95A411-051F-EC2E-69DF-F21EE727C805}"/>
              </a:ext>
            </a:extLst>
          </p:cNvPr>
          <p:cNvSpPr>
            <a:spLocks noGrp="1"/>
          </p:cNvSpPr>
          <p:nvPr>
            <p:ph type="subTitle" idx="1"/>
          </p:nvPr>
        </p:nvSpPr>
        <p:spPr/>
        <p:txBody>
          <a:bodyPr/>
          <a:lstStyle/>
          <a:p>
            <a:r>
              <a:rPr lang="it-IT" dirty="0">
                <a:solidFill>
                  <a:srgbClr val="0070C0"/>
                </a:solidFill>
              </a:rPr>
              <a:t>Lezione 6</a:t>
            </a:r>
          </a:p>
        </p:txBody>
      </p:sp>
    </p:spTree>
    <p:extLst>
      <p:ext uri="{BB962C8B-B14F-4D97-AF65-F5344CB8AC3E}">
        <p14:creationId xmlns:p14="http://schemas.microsoft.com/office/powerpoint/2010/main" val="12455669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05EAE2-D8AA-BC21-F6D2-B7B150F79E1D}"/>
              </a:ext>
            </a:extLst>
          </p:cNvPr>
          <p:cNvSpPr>
            <a:spLocks noGrp="1"/>
          </p:cNvSpPr>
          <p:nvPr>
            <p:ph type="title"/>
          </p:nvPr>
        </p:nvSpPr>
        <p:spPr/>
        <p:txBody>
          <a:bodyPr/>
          <a:lstStyle/>
          <a:p>
            <a:r>
              <a:rPr lang="it-IT" dirty="0">
                <a:solidFill>
                  <a:srgbClr val="0070C0"/>
                </a:solidFill>
              </a:rPr>
              <a:t>Lezione 6</a:t>
            </a:r>
          </a:p>
        </p:txBody>
      </p:sp>
      <p:sp>
        <p:nvSpPr>
          <p:cNvPr id="3" name="Segnaposto contenuto 2">
            <a:extLst>
              <a:ext uri="{FF2B5EF4-FFF2-40B4-BE49-F238E27FC236}">
                <a16:creationId xmlns:a16="http://schemas.microsoft.com/office/drawing/2014/main" id="{BF390298-75A4-139B-6989-B08A7A08263B}"/>
              </a:ext>
            </a:extLst>
          </p:cNvPr>
          <p:cNvSpPr>
            <a:spLocks noGrp="1"/>
          </p:cNvSpPr>
          <p:nvPr>
            <p:ph idx="1"/>
          </p:nvPr>
        </p:nvSpPr>
        <p:spPr/>
        <p:txBody>
          <a:bodyPr>
            <a:normAutofit lnSpcReduction="10000"/>
          </a:bodyPr>
          <a:lstStyle/>
          <a:p>
            <a:pPr algn="just"/>
            <a:r>
              <a:rPr lang="it-IT" dirty="0" err="1"/>
              <a:t>a.i.</a:t>
            </a:r>
            <a:r>
              <a:rPr lang="it-IT" dirty="0"/>
              <a:t> Procedimenti di formazione degli atti dell’Unione europea; </a:t>
            </a:r>
          </a:p>
          <a:p>
            <a:pPr algn="just"/>
            <a:endParaRPr lang="it-IT" dirty="0"/>
          </a:p>
          <a:p>
            <a:pPr algn="just"/>
            <a:r>
              <a:rPr lang="it-IT" i="1" dirty="0" err="1"/>
              <a:t>a.ii</a:t>
            </a:r>
            <a:r>
              <a:rPr lang="it-IT" i="1" dirty="0"/>
              <a:t>. </a:t>
            </a:r>
            <a:r>
              <a:rPr lang="it-IT" dirty="0"/>
              <a:t>Concetto di base giuridica; </a:t>
            </a:r>
          </a:p>
          <a:p>
            <a:pPr algn="just"/>
            <a:endParaRPr lang="it-IT" dirty="0"/>
          </a:p>
          <a:p>
            <a:pPr algn="just"/>
            <a:r>
              <a:rPr lang="it-IT" i="1" dirty="0" err="1"/>
              <a:t>a.iii</a:t>
            </a:r>
            <a:r>
              <a:rPr lang="it-IT" i="1" dirty="0"/>
              <a:t>.</a:t>
            </a:r>
            <a:r>
              <a:rPr lang="it-IT" dirty="0"/>
              <a:t> Il potere di iniziativa della Commissione europea; </a:t>
            </a:r>
          </a:p>
          <a:p>
            <a:pPr algn="just"/>
            <a:endParaRPr lang="it-IT" dirty="0"/>
          </a:p>
          <a:p>
            <a:pPr algn="just"/>
            <a:r>
              <a:rPr lang="it-IT" i="1" dirty="0" err="1"/>
              <a:t>a.iv</a:t>
            </a:r>
            <a:r>
              <a:rPr lang="it-IT" i="1" dirty="0"/>
              <a:t>. </a:t>
            </a:r>
            <a:r>
              <a:rPr lang="it-IT" dirty="0"/>
              <a:t>Procedura legislativa ordinaria;</a:t>
            </a:r>
          </a:p>
          <a:p>
            <a:pPr algn="just"/>
            <a:endParaRPr lang="it-IT" dirty="0"/>
          </a:p>
          <a:p>
            <a:pPr algn="just"/>
            <a:r>
              <a:rPr lang="it-IT" i="1" dirty="0" err="1"/>
              <a:t>a.v</a:t>
            </a:r>
            <a:r>
              <a:rPr lang="it-IT" i="1" dirty="0"/>
              <a:t>. </a:t>
            </a:r>
            <a:r>
              <a:rPr lang="it-IT" dirty="0"/>
              <a:t>Procedura legislativa ordinaria.</a:t>
            </a:r>
          </a:p>
          <a:p>
            <a:pPr algn="just"/>
            <a:endParaRPr lang="it-IT" dirty="0"/>
          </a:p>
          <a:p>
            <a:pPr algn="just"/>
            <a:endParaRPr lang="it-IT" dirty="0"/>
          </a:p>
          <a:p>
            <a:endParaRPr lang="it-IT" dirty="0"/>
          </a:p>
        </p:txBody>
      </p:sp>
    </p:spTree>
    <p:extLst>
      <p:ext uri="{BB962C8B-B14F-4D97-AF65-F5344CB8AC3E}">
        <p14:creationId xmlns:p14="http://schemas.microsoft.com/office/powerpoint/2010/main" val="38907950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581C0-F114-EC5B-7B30-FC0BE769E8A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5318EC71-6FBE-4EDF-580E-4F7BC9207C3D}"/>
              </a:ext>
            </a:extLst>
          </p:cNvPr>
          <p:cNvSpPr>
            <a:spLocks noGrp="1"/>
          </p:cNvSpPr>
          <p:nvPr>
            <p:ph type="title"/>
          </p:nvPr>
        </p:nvSpPr>
        <p:spPr>
          <a:xfrm>
            <a:off x="1039660" y="365125"/>
            <a:ext cx="10314140" cy="1006475"/>
          </a:xfrm>
        </p:spPr>
        <p:txBody>
          <a:bodyPr/>
          <a:lstStyle/>
          <a:p>
            <a:r>
              <a:rPr lang="it-IT" sz="3200" b="1" dirty="0">
                <a:solidFill>
                  <a:srgbClr val="0070C0"/>
                </a:solidFill>
              </a:rPr>
              <a:t>Il potere di iniziativa legislativa</a:t>
            </a:r>
            <a:endParaRPr lang="it-IT" sz="3200" dirty="0">
              <a:solidFill>
                <a:srgbClr val="0070C0"/>
              </a:solidFill>
            </a:endParaRPr>
          </a:p>
        </p:txBody>
      </p:sp>
      <p:sp>
        <p:nvSpPr>
          <p:cNvPr id="3" name="Segnaposto contenuto 2">
            <a:extLst>
              <a:ext uri="{FF2B5EF4-FFF2-40B4-BE49-F238E27FC236}">
                <a16:creationId xmlns:a16="http://schemas.microsoft.com/office/drawing/2014/main" id="{27C4EC36-00D4-291D-4BE1-84F37B58726D}"/>
              </a:ext>
            </a:extLst>
          </p:cNvPr>
          <p:cNvSpPr>
            <a:spLocks noGrp="1"/>
          </p:cNvSpPr>
          <p:nvPr>
            <p:ph idx="1"/>
          </p:nvPr>
        </p:nvSpPr>
        <p:spPr>
          <a:xfrm>
            <a:off x="1039660" y="1039660"/>
            <a:ext cx="10314140" cy="5010411"/>
          </a:xfrm>
        </p:spPr>
        <p:txBody>
          <a:bodyPr>
            <a:normAutofit/>
          </a:bodyPr>
          <a:lstStyle/>
          <a:p>
            <a:pPr fontAlgn="base">
              <a:lnSpc>
                <a:spcPct val="130000"/>
              </a:lnSpc>
            </a:pPr>
            <a:r>
              <a:rPr lang="it-IT" sz="2000" dirty="0">
                <a:solidFill>
                  <a:srgbClr val="00B0F0"/>
                </a:solidFill>
              </a:rPr>
              <a:t>Regola:</a:t>
            </a:r>
          </a:p>
          <a:p>
            <a:pPr fontAlgn="base">
              <a:lnSpc>
                <a:spcPct val="130000"/>
              </a:lnSpc>
            </a:pPr>
            <a:r>
              <a:rPr lang="it-IT" sz="2000" dirty="0"/>
              <a:t>Art. 17, par. 2, TUE:</a:t>
            </a:r>
          </a:p>
          <a:p>
            <a:pPr fontAlgn="base">
              <a:lnSpc>
                <a:spcPct val="130000"/>
              </a:lnSpc>
            </a:pPr>
            <a:r>
              <a:rPr lang="it-IT" sz="2000" dirty="0"/>
              <a:t>«Un atto legislativo dell’Unione può essere adottato solo su proposta della Commissione, salvo che il Trattato disponga diversamente»</a:t>
            </a:r>
          </a:p>
          <a:p>
            <a:pPr fontAlgn="base">
              <a:lnSpc>
                <a:spcPct val="130000"/>
              </a:lnSpc>
            </a:pPr>
            <a:r>
              <a:rPr lang="it-IT" sz="2000" dirty="0">
                <a:solidFill>
                  <a:srgbClr val="00B0F0"/>
                </a:solidFill>
              </a:rPr>
              <a:t>Eccezioni: </a:t>
            </a:r>
          </a:p>
          <a:p>
            <a:pPr fontAlgn="base">
              <a:lnSpc>
                <a:spcPct val="130000"/>
              </a:lnSpc>
            </a:pPr>
            <a:r>
              <a:rPr lang="it-IT" sz="2000" dirty="0"/>
              <a:t>Art. 289, par. 4, TFUE:</a:t>
            </a:r>
          </a:p>
          <a:p>
            <a:pPr fontAlgn="base">
              <a:lnSpc>
                <a:spcPct val="130000"/>
              </a:lnSpc>
            </a:pPr>
            <a:r>
              <a:rPr lang="it-IT" sz="2000" dirty="0"/>
              <a:t>«Nei casi specifici previsti dai trattati, gli atti legislativi possono essere adottati su iniziativa di un gruppo di Stati membri o del Parlamento europeo, su raccomandazione della Banca centrale europea o su richiesta della Corte di giustizia o della Banca europea per gli investimenti.»</a:t>
            </a:r>
          </a:p>
        </p:txBody>
      </p:sp>
    </p:spTree>
    <p:extLst>
      <p:ext uri="{BB962C8B-B14F-4D97-AF65-F5344CB8AC3E}">
        <p14:creationId xmlns:p14="http://schemas.microsoft.com/office/powerpoint/2010/main" val="36225754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C0C8A2-501C-06DC-67D4-E6D147514A39}"/>
              </a:ext>
            </a:extLst>
          </p:cNvPr>
          <p:cNvSpPr>
            <a:spLocks noGrp="1"/>
          </p:cNvSpPr>
          <p:nvPr>
            <p:ph type="title"/>
          </p:nvPr>
        </p:nvSpPr>
        <p:spPr>
          <a:xfrm>
            <a:off x="826718" y="365125"/>
            <a:ext cx="10814420" cy="993775"/>
          </a:xfrm>
        </p:spPr>
        <p:txBody>
          <a:bodyPr/>
          <a:lstStyle/>
          <a:p>
            <a:r>
              <a:rPr lang="it-IT" sz="3200" b="1" dirty="0">
                <a:solidFill>
                  <a:srgbClr val="0070C0"/>
                </a:solidFill>
              </a:rPr>
              <a:t>Il potere di iniziativa legislativa</a:t>
            </a:r>
            <a:endParaRPr lang="it-IT" sz="3200" dirty="0">
              <a:solidFill>
                <a:srgbClr val="0070C0"/>
              </a:solidFill>
            </a:endParaRPr>
          </a:p>
        </p:txBody>
      </p:sp>
      <p:sp>
        <p:nvSpPr>
          <p:cNvPr id="3" name="Segnaposto contenuto 2">
            <a:extLst>
              <a:ext uri="{FF2B5EF4-FFF2-40B4-BE49-F238E27FC236}">
                <a16:creationId xmlns:a16="http://schemas.microsoft.com/office/drawing/2014/main" id="{676273E6-932A-55F1-BC6A-1963D62CD599}"/>
              </a:ext>
            </a:extLst>
          </p:cNvPr>
          <p:cNvSpPr>
            <a:spLocks noGrp="1"/>
          </p:cNvSpPr>
          <p:nvPr>
            <p:ph idx="1"/>
          </p:nvPr>
        </p:nvSpPr>
        <p:spPr>
          <a:xfrm>
            <a:off x="826718" y="1215026"/>
            <a:ext cx="10814420" cy="4661900"/>
          </a:xfrm>
        </p:spPr>
        <p:txBody>
          <a:bodyPr>
            <a:normAutofit/>
          </a:bodyPr>
          <a:lstStyle/>
          <a:p>
            <a:r>
              <a:rPr lang="it-IT" dirty="0">
                <a:solidFill>
                  <a:srgbClr val="00B0F0"/>
                </a:solidFill>
              </a:rPr>
              <a:t>Eccezioni: </a:t>
            </a:r>
          </a:p>
          <a:p>
            <a:r>
              <a:rPr lang="it-IT" dirty="0">
                <a:solidFill>
                  <a:srgbClr val="00B0F0"/>
                </a:solidFill>
              </a:rPr>
              <a:t>Art. 225 TFUE:</a:t>
            </a:r>
          </a:p>
          <a:p>
            <a:pPr algn="just"/>
            <a:r>
              <a:rPr lang="it-IT" dirty="0"/>
              <a:t>«A maggioranza dei membri che lo compongono, il Parlamento europeo può chiedere alla Commissione di presentare adeguate proposte sulle questioni per le quali reputa necessaria l'elaborazione di un atto dell'Unione ai fini dell'attuazione dei trattati. Se la Commissione non presenta una proposta, essa ne comunica le motivazioni al Parlamento europeo»</a:t>
            </a:r>
          </a:p>
          <a:p>
            <a:pPr algn="just"/>
            <a:r>
              <a:rPr lang="it-IT" dirty="0">
                <a:solidFill>
                  <a:srgbClr val="00B0F0"/>
                </a:solidFill>
              </a:rPr>
              <a:t>Art. 241 TFUE: </a:t>
            </a:r>
          </a:p>
          <a:p>
            <a:pPr algn="just"/>
            <a:r>
              <a:rPr lang="it-IT" dirty="0"/>
              <a:t>Sollecito del Consiglio alla Commissione per presentare proposta</a:t>
            </a:r>
          </a:p>
        </p:txBody>
      </p:sp>
    </p:spTree>
    <p:extLst>
      <p:ext uri="{BB962C8B-B14F-4D97-AF65-F5344CB8AC3E}">
        <p14:creationId xmlns:p14="http://schemas.microsoft.com/office/powerpoint/2010/main" val="18661366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A53661-3F3F-06FE-FC58-CB43B3756904}"/>
              </a:ext>
            </a:extLst>
          </p:cNvPr>
          <p:cNvSpPr>
            <a:spLocks noGrp="1"/>
          </p:cNvSpPr>
          <p:nvPr>
            <p:ph type="title"/>
          </p:nvPr>
        </p:nvSpPr>
        <p:spPr>
          <a:xfrm>
            <a:off x="977030" y="365125"/>
            <a:ext cx="10664108" cy="993775"/>
          </a:xfrm>
        </p:spPr>
        <p:txBody>
          <a:bodyPr/>
          <a:lstStyle/>
          <a:p>
            <a:r>
              <a:rPr lang="it-IT" sz="3200" b="1" dirty="0">
                <a:solidFill>
                  <a:srgbClr val="0070C0"/>
                </a:solidFill>
              </a:rPr>
              <a:t>Il potere di iniziativa legislativa</a:t>
            </a:r>
            <a:endParaRPr lang="it-IT" sz="3200" dirty="0">
              <a:solidFill>
                <a:srgbClr val="0070C0"/>
              </a:solidFill>
            </a:endParaRPr>
          </a:p>
        </p:txBody>
      </p:sp>
      <p:sp>
        <p:nvSpPr>
          <p:cNvPr id="3" name="Segnaposto contenuto 2">
            <a:extLst>
              <a:ext uri="{FF2B5EF4-FFF2-40B4-BE49-F238E27FC236}">
                <a16:creationId xmlns:a16="http://schemas.microsoft.com/office/drawing/2014/main" id="{3FBC74F3-8950-5B04-B86F-C7961115FF75}"/>
              </a:ext>
            </a:extLst>
          </p:cNvPr>
          <p:cNvSpPr>
            <a:spLocks noGrp="1"/>
          </p:cNvSpPr>
          <p:nvPr>
            <p:ph idx="1"/>
          </p:nvPr>
        </p:nvSpPr>
        <p:spPr>
          <a:xfrm>
            <a:off x="977030" y="1358900"/>
            <a:ext cx="10376769" cy="4603489"/>
          </a:xfrm>
        </p:spPr>
        <p:txBody>
          <a:bodyPr>
            <a:normAutofit/>
          </a:bodyPr>
          <a:lstStyle/>
          <a:p>
            <a:r>
              <a:rPr lang="it-IT" dirty="0">
                <a:solidFill>
                  <a:srgbClr val="00B0F0"/>
                </a:solidFill>
              </a:rPr>
              <a:t>Eccezioni:</a:t>
            </a:r>
          </a:p>
          <a:p>
            <a:r>
              <a:rPr lang="it-IT" dirty="0">
                <a:solidFill>
                  <a:srgbClr val="00B0F0"/>
                </a:solidFill>
              </a:rPr>
              <a:t>Art. 135 TFUE:</a:t>
            </a:r>
          </a:p>
          <a:p>
            <a:r>
              <a:rPr lang="it-IT" dirty="0"/>
              <a:t>«Per questioni che rientrano nel campo di applicazione degli artt. 121, par. 4, 126, eccettuato il par. 14, 138, 140, par. 1, 140, par. 2, primo comma, 140, par. 3, e 219, il Consiglio o uno Stato membro possono chiedere alla Commissione di fare, secondo i casi, una raccomandazione o una proposta. </a:t>
            </a:r>
          </a:p>
          <a:p>
            <a:r>
              <a:rPr lang="it-IT" dirty="0"/>
              <a:t>La Commissione esamina la richiesta e presenta senza indugio le proprie conclusioni al Consiglio»</a:t>
            </a:r>
          </a:p>
          <a:p>
            <a:r>
              <a:rPr lang="it-IT" dirty="0"/>
              <a:t>Materie: ad esempio, politica economica e monetaria</a:t>
            </a:r>
          </a:p>
        </p:txBody>
      </p:sp>
    </p:spTree>
    <p:extLst>
      <p:ext uri="{BB962C8B-B14F-4D97-AF65-F5344CB8AC3E}">
        <p14:creationId xmlns:p14="http://schemas.microsoft.com/office/powerpoint/2010/main" val="40780168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7DE094-C1D2-3457-81EE-4D68EA7501D3}"/>
              </a:ext>
            </a:extLst>
          </p:cNvPr>
          <p:cNvSpPr>
            <a:spLocks noGrp="1"/>
          </p:cNvSpPr>
          <p:nvPr>
            <p:ph type="title"/>
          </p:nvPr>
        </p:nvSpPr>
        <p:spPr>
          <a:xfrm>
            <a:off x="914400" y="365125"/>
            <a:ext cx="10726738" cy="749691"/>
          </a:xfrm>
        </p:spPr>
        <p:txBody>
          <a:bodyPr/>
          <a:lstStyle/>
          <a:p>
            <a:r>
              <a:rPr lang="it-IT" sz="3200" b="1" dirty="0">
                <a:solidFill>
                  <a:srgbClr val="0070C0"/>
                </a:solidFill>
              </a:rPr>
              <a:t>Iniziativa legislativa cittadini UE</a:t>
            </a:r>
          </a:p>
        </p:txBody>
      </p:sp>
      <p:sp>
        <p:nvSpPr>
          <p:cNvPr id="3" name="Segnaposto contenuto 2">
            <a:extLst>
              <a:ext uri="{FF2B5EF4-FFF2-40B4-BE49-F238E27FC236}">
                <a16:creationId xmlns:a16="http://schemas.microsoft.com/office/drawing/2014/main" id="{EFCC0C25-C4FA-0C08-0711-9D48CF256A59}"/>
              </a:ext>
            </a:extLst>
          </p:cNvPr>
          <p:cNvSpPr>
            <a:spLocks noGrp="1"/>
          </p:cNvSpPr>
          <p:nvPr>
            <p:ph idx="1"/>
          </p:nvPr>
        </p:nvSpPr>
        <p:spPr>
          <a:xfrm>
            <a:off x="914400" y="1114816"/>
            <a:ext cx="10726738" cy="4762109"/>
          </a:xfrm>
        </p:spPr>
        <p:txBody>
          <a:bodyPr>
            <a:normAutofit/>
          </a:bodyPr>
          <a:lstStyle/>
          <a:p>
            <a:pPr>
              <a:lnSpc>
                <a:spcPct val="90000"/>
              </a:lnSpc>
            </a:pPr>
            <a:r>
              <a:rPr lang="it-IT" sz="2700" b="1" dirty="0">
                <a:solidFill>
                  <a:srgbClr val="00B0F0"/>
                </a:solidFill>
              </a:rPr>
              <a:t>L'iniziativa dei cittadini europei (ICE):</a:t>
            </a:r>
          </a:p>
          <a:p>
            <a:pPr>
              <a:lnSpc>
                <a:spcPct val="90000"/>
              </a:lnSpc>
            </a:pPr>
            <a:r>
              <a:rPr lang="it-IT" sz="2700" dirty="0"/>
              <a:t>strumento di democrazia partecipativa all'interno dell’UE</a:t>
            </a:r>
          </a:p>
          <a:p>
            <a:pPr>
              <a:lnSpc>
                <a:spcPct val="90000"/>
              </a:lnSpc>
            </a:pPr>
            <a:r>
              <a:rPr lang="it-IT" sz="2700" dirty="0"/>
              <a:t>Attivazione: un milione di cittadini residenti in un quarto degli Stati membri può invitare la Commissione a presentare una proposta di atto giuridico ai fini dell'attuazione dei trattati dell'Unione. </a:t>
            </a:r>
          </a:p>
          <a:p>
            <a:pPr>
              <a:lnSpc>
                <a:spcPct val="90000"/>
              </a:lnSpc>
            </a:pPr>
            <a:r>
              <a:rPr lang="it-IT" sz="2700" dirty="0"/>
              <a:t>Dal 2011 ad oggi: sono state presentate con esito positivo dieci iniziative alla Commissione. </a:t>
            </a:r>
          </a:p>
        </p:txBody>
      </p:sp>
    </p:spTree>
    <p:extLst>
      <p:ext uri="{BB962C8B-B14F-4D97-AF65-F5344CB8AC3E}">
        <p14:creationId xmlns:p14="http://schemas.microsoft.com/office/powerpoint/2010/main" val="9811831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24BCBC-1670-833E-FF80-D853F1661726}"/>
              </a:ext>
            </a:extLst>
          </p:cNvPr>
          <p:cNvSpPr>
            <a:spLocks noGrp="1"/>
          </p:cNvSpPr>
          <p:nvPr>
            <p:ph type="title"/>
          </p:nvPr>
        </p:nvSpPr>
        <p:spPr>
          <a:xfrm>
            <a:off x="1027134" y="365125"/>
            <a:ext cx="10614004" cy="993775"/>
          </a:xfrm>
        </p:spPr>
        <p:txBody>
          <a:bodyPr/>
          <a:lstStyle/>
          <a:p>
            <a:r>
              <a:rPr lang="it-IT" sz="3200" b="1" dirty="0">
                <a:solidFill>
                  <a:srgbClr val="0070C0"/>
                </a:solidFill>
              </a:rPr>
              <a:t>Iniziativa legislativa cittadini UE</a:t>
            </a:r>
            <a:endParaRPr lang="it-IT" sz="3200" dirty="0">
              <a:solidFill>
                <a:srgbClr val="0070C0"/>
              </a:solidFill>
            </a:endParaRPr>
          </a:p>
        </p:txBody>
      </p:sp>
      <p:sp>
        <p:nvSpPr>
          <p:cNvPr id="3" name="Segnaposto contenuto 2">
            <a:extLst>
              <a:ext uri="{FF2B5EF4-FFF2-40B4-BE49-F238E27FC236}">
                <a16:creationId xmlns:a16="http://schemas.microsoft.com/office/drawing/2014/main" id="{07C6C5B5-1CCA-648A-35BA-ECBFA6E16780}"/>
              </a:ext>
            </a:extLst>
          </p:cNvPr>
          <p:cNvSpPr>
            <a:spLocks noGrp="1"/>
          </p:cNvSpPr>
          <p:nvPr>
            <p:ph idx="1"/>
          </p:nvPr>
        </p:nvSpPr>
        <p:spPr>
          <a:xfrm>
            <a:off x="1027134" y="1536970"/>
            <a:ext cx="10614004" cy="4339955"/>
          </a:xfrm>
        </p:spPr>
        <p:txBody>
          <a:bodyPr/>
          <a:lstStyle/>
          <a:p>
            <a:pPr algn="l">
              <a:buFont typeface="Arial" panose="020B0604020202020204" pitchFamily="34" charset="0"/>
              <a:buChar char="•"/>
            </a:pPr>
            <a:r>
              <a:rPr lang="it-IT" sz="2700" b="1" dirty="0">
                <a:solidFill>
                  <a:srgbClr val="00B0F0"/>
                </a:solidFill>
              </a:rPr>
              <a:t>Basi giuridiche:</a:t>
            </a:r>
          </a:p>
          <a:p>
            <a:pPr algn="l">
              <a:buFont typeface="Arial" panose="020B0604020202020204" pitchFamily="34" charset="0"/>
              <a:buChar char="•"/>
            </a:pPr>
            <a:r>
              <a:rPr lang="it-IT" sz="2700" dirty="0"/>
              <a:t>Art. 11, par. 4, TUE;</a:t>
            </a:r>
          </a:p>
          <a:p>
            <a:pPr algn="l">
              <a:buFont typeface="Arial" panose="020B0604020202020204" pitchFamily="34" charset="0"/>
              <a:buChar char="•"/>
            </a:pPr>
            <a:r>
              <a:rPr lang="it-IT" sz="2700" dirty="0"/>
              <a:t>Art. 24, par. 1, TFUE;</a:t>
            </a:r>
          </a:p>
          <a:p>
            <a:pPr algn="l">
              <a:buFont typeface="Arial" panose="020B0604020202020204" pitchFamily="34" charset="0"/>
              <a:buChar char="•"/>
            </a:pPr>
            <a:r>
              <a:rPr lang="it-IT" sz="2700" dirty="0"/>
              <a:t>Regolamenti (UE) n. 211/2011 e (UE) n. 2019/788;</a:t>
            </a:r>
          </a:p>
          <a:p>
            <a:pPr algn="l">
              <a:buFont typeface="Arial" panose="020B0604020202020204" pitchFamily="34" charset="0"/>
              <a:buChar char="•"/>
            </a:pPr>
            <a:r>
              <a:rPr lang="it-IT" sz="2700" dirty="0"/>
              <a:t>Art. 222 e 230 del regolamento del Parlamento europeo</a:t>
            </a:r>
            <a:r>
              <a:rPr lang="it-IT" b="0" i="0" u="none" strike="noStrike" dirty="0">
                <a:solidFill>
                  <a:srgbClr val="1E1E1F"/>
                </a:solidFill>
                <a:effectLst/>
                <a:latin typeface="Calibri" panose="020F0502020204030204" pitchFamily="34" charset="0"/>
                <a:cs typeface="Calibri" panose="020F0502020204030204" pitchFamily="34" charset="0"/>
              </a:rPr>
              <a:t>.</a:t>
            </a:r>
          </a:p>
          <a:p>
            <a:endParaRPr lang="it-IT" dirty="0"/>
          </a:p>
        </p:txBody>
      </p:sp>
    </p:spTree>
    <p:extLst>
      <p:ext uri="{BB962C8B-B14F-4D97-AF65-F5344CB8AC3E}">
        <p14:creationId xmlns:p14="http://schemas.microsoft.com/office/powerpoint/2010/main" val="16190465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6FBBC2-80AA-46DC-99F5-EB98638CAAA9}"/>
              </a:ext>
            </a:extLst>
          </p:cNvPr>
          <p:cNvSpPr>
            <a:spLocks noGrp="1"/>
          </p:cNvSpPr>
          <p:nvPr>
            <p:ph type="title"/>
          </p:nvPr>
        </p:nvSpPr>
        <p:spPr>
          <a:xfrm>
            <a:off x="1027134" y="365125"/>
            <a:ext cx="10614004" cy="993775"/>
          </a:xfrm>
        </p:spPr>
        <p:txBody>
          <a:bodyPr/>
          <a:lstStyle/>
          <a:p>
            <a:r>
              <a:rPr lang="it-IT" sz="3200" b="1" dirty="0">
                <a:solidFill>
                  <a:srgbClr val="0070C0"/>
                </a:solidFill>
              </a:rPr>
              <a:t>Iniziativa legislativa cittadini UE</a:t>
            </a:r>
            <a:endParaRPr lang="it-IT" sz="3200" dirty="0">
              <a:solidFill>
                <a:srgbClr val="0070C0"/>
              </a:solidFill>
            </a:endParaRPr>
          </a:p>
        </p:txBody>
      </p:sp>
      <p:sp>
        <p:nvSpPr>
          <p:cNvPr id="3" name="Segnaposto contenuto 2">
            <a:extLst>
              <a:ext uri="{FF2B5EF4-FFF2-40B4-BE49-F238E27FC236}">
                <a16:creationId xmlns:a16="http://schemas.microsoft.com/office/drawing/2014/main" id="{C36389EF-94D2-7706-7FDD-FE0DA8616E46}"/>
              </a:ext>
            </a:extLst>
          </p:cNvPr>
          <p:cNvSpPr>
            <a:spLocks noGrp="1"/>
          </p:cNvSpPr>
          <p:nvPr>
            <p:ph idx="1"/>
          </p:nvPr>
        </p:nvSpPr>
        <p:spPr>
          <a:xfrm>
            <a:off x="1027134" y="1536970"/>
            <a:ext cx="10614004" cy="4339955"/>
          </a:xfrm>
        </p:spPr>
        <p:txBody>
          <a:bodyPr>
            <a:normAutofit/>
          </a:bodyPr>
          <a:lstStyle/>
          <a:p>
            <a:r>
              <a:rPr lang="it-IT" sz="2400" b="1" dirty="0">
                <a:solidFill>
                  <a:srgbClr val="00B0F0"/>
                </a:solidFill>
              </a:rPr>
              <a:t>Steps:</a:t>
            </a:r>
          </a:p>
          <a:p>
            <a:pPr marL="457200" indent="-457200">
              <a:buAutoNum type="arabicPeriod"/>
            </a:pPr>
            <a:r>
              <a:rPr lang="it-IT" sz="2400" dirty="0">
                <a:solidFill>
                  <a:srgbClr val="1E1E1F"/>
                </a:solidFill>
              </a:rPr>
              <a:t>C</a:t>
            </a:r>
            <a:r>
              <a:rPr lang="it-IT" sz="2400" b="0" i="0" u="none" strike="noStrike" dirty="0">
                <a:solidFill>
                  <a:srgbClr val="1E1E1F"/>
                </a:solidFill>
                <a:effectLst/>
              </a:rPr>
              <a:t>ostituzione di un comitato organizzativo, denominato "comitato dei cittadini;</a:t>
            </a:r>
          </a:p>
          <a:p>
            <a:pPr marL="457200" indent="-457200">
              <a:buAutoNum type="arabicPeriod"/>
            </a:pPr>
            <a:r>
              <a:rPr lang="it-IT" sz="2400" dirty="0">
                <a:solidFill>
                  <a:srgbClr val="1E1E1F"/>
                </a:solidFill>
              </a:rPr>
              <a:t>Prima di poter iniziare a raccogliere le dichiarazioni di sostegno dei cittadini, il comitato deve registrare l'iniziativa presso la Commissione europea</a:t>
            </a:r>
          </a:p>
          <a:p>
            <a:pPr marL="457200" indent="-457200">
              <a:buAutoNum type="arabicPeriod"/>
            </a:pPr>
            <a:r>
              <a:rPr lang="it-IT" sz="2400" dirty="0">
                <a:solidFill>
                  <a:srgbClr val="1E1E1F"/>
                </a:solidFill>
              </a:rPr>
              <a:t>Raccolta delle dichiarazioni di sostegno entro 12 mesi;</a:t>
            </a:r>
          </a:p>
          <a:p>
            <a:pPr marL="457200" indent="-457200">
              <a:buAutoNum type="arabicPeriod"/>
            </a:pPr>
            <a:r>
              <a:rPr lang="it-IT" sz="2400" dirty="0">
                <a:solidFill>
                  <a:srgbClr val="1E1E1F"/>
                </a:solidFill>
              </a:rPr>
              <a:t>Verifica e certificazione</a:t>
            </a:r>
          </a:p>
          <a:p>
            <a:pPr marL="457200" indent="-457200">
              <a:buFont typeface="Arial" panose="020B0604020202020204" pitchFamily="34" charset="0"/>
              <a:buAutoNum type="arabicPeriod"/>
            </a:pPr>
            <a:r>
              <a:rPr lang="it-IT" sz="2400" dirty="0">
                <a:solidFill>
                  <a:srgbClr val="1E1E1F"/>
                </a:solidFill>
              </a:rPr>
              <a:t>Presentazione ed esame</a:t>
            </a:r>
          </a:p>
        </p:txBody>
      </p:sp>
    </p:spTree>
    <p:extLst>
      <p:ext uri="{BB962C8B-B14F-4D97-AF65-F5344CB8AC3E}">
        <p14:creationId xmlns:p14="http://schemas.microsoft.com/office/powerpoint/2010/main" val="3714111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F95B9F-2DE2-E086-F286-00CFDC2546BA}"/>
              </a:ext>
            </a:extLst>
          </p:cNvPr>
          <p:cNvSpPr>
            <a:spLocks noGrp="1"/>
          </p:cNvSpPr>
          <p:nvPr>
            <p:ph type="title"/>
          </p:nvPr>
        </p:nvSpPr>
        <p:spPr>
          <a:xfrm>
            <a:off x="838200" y="365125"/>
            <a:ext cx="10515600" cy="955675"/>
          </a:xfrm>
        </p:spPr>
        <p:txBody>
          <a:bodyPr/>
          <a:lstStyle/>
          <a:p>
            <a:r>
              <a:rPr lang="it-IT" sz="3200" b="1" dirty="0">
                <a:solidFill>
                  <a:srgbClr val="0070C0"/>
                </a:solidFill>
              </a:rPr>
              <a:t>Procedura legislativa ordinaria</a:t>
            </a:r>
          </a:p>
        </p:txBody>
      </p:sp>
      <p:sp>
        <p:nvSpPr>
          <p:cNvPr id="3" name="Segnaposto contenuto 2">
            <a:extLst>
              <a:ext uri="{FF2B5EF4-FFF2-40B4-BE49-F238E27FC236}">
                <a16:creationId xmlns:a16="http://schemas.microsoft.com/office/drawing/2014/main" id="{05AC34E2-DD41-2A00-1BD2-F23AC562C82F}"/>
              </a:ext>
            </a:extLst>
          </p:cNvPr>
          <p:cNvSpPr>
            <a:spLocks noGrp="1"/>
          </p:cNvSpPr>
          <p:nvPr>
            <p:ph idx="1"/>
          </p:nvPr>
        </p:nvSpPr>
        <p:spPr>
          <a:xfrm>
            <a:off x="838200" y="1578280"/>
            <a:ext cx="10515600" cy="4271376"/>
          </a:xfrm>
        </p:spPr>
        <p:txBody>
          <a:bodyPr/>
          <a:lstStyle/>
          <a:p>
            <a:r>
              <a:rPr lang="it-IT" dirty="0"/>
              <a:t>Procedura legislativa ordinaria:</a:t>
            </a:r>
          </a:p>
          <a:p>
            <a:r>
              <a:rPr lang="it-IT" dirty="0"/>
              <a:t>Iniziativa: La Commissione europea presenta una proposta legislativa al PE.</a:t>
            </a:r>
          </a:p>
          <a:p>
            <a:r>
              <a:rPr lang="it-IT" dirty="0"/>
              <a:t>Potenziali letture: 3</a:t>
            </a:r>
          </a:p>
          <a:p>
            <a:r>
              <a:rPr lang="it-IT" dirty="0"/>
              <a:t>Oltre l'80% delle procedure legislative ordinarie si conclude in prima lettura.</a:t>
            </a:r>
          </a:p>
        </p:txBody>
      </p:sp>
    </p:spTree>
    <p:extLst>
      <p:ext uri="{BB962C8B-B14F-4D97-AF65-F5344CB8AC3E}">
        <p14:creationId xmlns:p14="http://schemas.microsoft.com/office/powerpoint/2010/main" val="218881060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E2F825-585D-3BDC-9961-998CFFEB1DD0}"/>
              </a:ext>
            </a:extLst>
          </p:cNvPr>
          <p:cNvSpPr>
            <a:spLocks noGrp="1"/>
          </p:cNvSpPr>
          <p:nvPr>
            <p:ph type="title"/>
          </p:nvPr>
        </p:nvSpPr>
        <p:spPr>
          <a:xfrm>
            <a:off x="838200" y="365125"/>
            <a:ext cx="10515600" cy="1019175"/>
          </a:xfrm>
        </p:spPr>
        <p:txBody>
          <a:bodyPr/>
          <a:lstStyle/>
          <a:p>
            <a:r>
              <a:rPr lang="it-IT" sz="3200" b="1" dirty="0">
                <a:solidFill>
                  <a:srgbClr val="0070C0"/>
                </a:solidFill>
              </a:rPr>
              <a:t>Procedura legislativa ordinaria</a:t>
            </a:r>
            <a:endParaRPr lang="it-IT" sz="3200" dirty="0">
              <a:solidFill>
                <a:srgbClr val="0070C0"/>
              </a:solidFill>
            </a:endParaRPr>
          </a:p>
        </p:txBody>
      </p:sp>
      <p:sp>
        <p:nvSpPr>
          <p:cNvPr id="3" name="Segnaposto contenuto 2">
            <a:extLst>
              <a:ext uri="{FF2B5EF4-FFF2-40B4-BE49-F238E27FC236}">
                <a16:creationId xmlns:a16="http://schemas.microsoft.com/office/drawing/2014/main" id="{1F9B81C4-BBA6-60FA-E43F-65CF048183F9}"/>
              </a:ext>
            </a:extLst>
          </p:cNvPr>
          <p:cNvSpPr>
            <a:spLocks noGrp="1"/>
          </p:cNvSpPr>
          <p:nvPr>
            <p:ph idx="1"/>
          </p:nvPr>
        </p:nvSpPr>
        <p:spPr>
          <a:xfrm>
            <a:off x="838200" y="1384301"/>
            <a:ext cx="10515600" cy="4189782"/>
          </a:xfrm>
        </p:spPr>
        <p:txBody>
          <a:bodyPr>
            <a:normAutofit/>
          </a:bodyPr>
          <a:lstStyle/>
          <a:p>
            <a:r>
              <a:rPr lang="it-IT" sz="2800" b="1" dirty="0">
                <a:solidFill>
                  <a:srgbClr val="00B0F0"/>
                </a:solidFill>
              </a:rPr>
              <a:t>Disclaimer: </a:t>
            </a:r>
          </a:p>
          <a:p>
            <a:pPr algn="just"/>
            <a:r>
              <a:rPr lang="it-IT" sz="2800" dirty="0"/>
              <a:t>Se una proposta legislativa viene respinta in qualsiasi fase della procedura, o se il Parlamento europeo e il Consiglio non riescono a raggiungere un compromesso, la proposta non viene adottata e la procedura si conclude. </a:t>
            </a:r>
          </a:p>
          <a:p>
            <a:pPr algn="just"/>
            <a:r>
              <a:rPr lang="it-IT" sz="2800" dirty="0"/>
              <a:t>Una nuova procedura può iniziare solo con una nuova proposta della Commissione europea.</a:t>
            </a:r>
          </a:p>
        </p:txBody>
      </p:sp>
    </p:spTree>
    <p:extLst>
      <p:ext uri="{BB962C8B-B14F-4D97-AF65-F5344CB8AC3E}">
        <p14:creationId xmlns:p14="http://schemas.microsoft.com/office/powerpoint/2010/main" val="719020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66BBAB-3A9E-001B-A95E-45086120B36D}"/>
              </a:ext>
            </a:extLst>
          </p:cNvPr>
          <p:cNvSpPr>
            <a:spLocks noGrp="1"/>
          </p:cNvSpPr>
          <p:nvPr>
            <p:ph type="title"/>
          </p:nvPr>
        </p:nvSpPr>
        <p:spPr>
          <a:xfrm>
            <a:off x="838200" y="365125"/>
            <a:ext cx="10515600" cy="942975"/>
          </a:xfrm>
        </p:spPr>
        <p:txBody>
          <a:bodyPr>
            <a:normAutofit/>
          </a:bodyPr>
          <a:lstStyle/>
          <a:p>
            <a:r>
              <a:rPr lang="it-IT" sz="3200" b="1" dirty="0">
                <a:solidFill>
                  <a:srgbClr val="0070C0"/>
                </a:solidFill>
                <a:effectLst/>
                <a:ea typeface="Aptos Narrow" panose="020B0004020202020204" pitchFamily="34" charset="0"/>
                <a:cs typeface="Aptos Narrow" panose="020B0004020202020204" pitchFamily="34" charset="0"/>
              </a:rPr>
              <a:t>Le istituzioni dell’UE e il principio di leale collaborazione</a:t>
            </a:r>
            <a:endParaRPr lang="it-IT" sz="3200" b="1" dirty="0">
              <a:solidFill>
                <a:srgbClr val="0070C0"/>
              </a:solidFill>
            </a:endParaRPr>
          </a:p>
        </p:txBody>
      </p:sp>
      <p:sp>
        <p:nvSpPr>
          <p:cNvPr id="3" name="Segnaposto contenuto 2">
            <a:extLst>
              <a:ext uri="{FF2B5EF4-FFF2-40B4-BE49-F238E27FC236}">
                <a16:creationId xmlns:a16="http://schemas.microsoft.com/office/drawing/2014/main" id="{EB657F81-15C7-D90D-C785-09D79344CEA1}"/>
              </a:ext>
            </a:extLst>
          </p:cNvPr>
          <p:cNvSpPr>
            <a:spLocks noGrp="1"/>
          </p:cNvSpPr>
          <p:nvPr>
            <p:ph idx="1"/>
          </p:nvPr>
        </p:nvSpPr>
        <p:spPr>
          <a:xfrm>
            <a:off x="838200" y="1447800"/>
            <a:ext cx="10515600" cy="4456043"/>
          </a:xfrm>
        </p:spPr>
        <p:txBody>
          <a:bodyPr>
            <a:normAutofit/>
          </a:bodyPr>
          <a:lstStyle/>
          <a:p>
            <a:pPr fontAlgn="base"/>
            <a:r>
              <a:rPr lang="it-IT" sz="2000" b="1" dirty="0">
                <a:solidFill>
                  <a:srgbClr val="00B0F0"/>
                </a:solidFill>
              </a:rPr>
              <a:t>Struttura istituzionale dell’UE:</a:t>
            </a:r>
            <a:endParaRPr lang="it-IT" sz="2400" b="1" dirty="0">
              <a:solidFill>
                <a:srgbClr val="00B0F0"/>
              </a:solidFill>
              <a:latin typeface="Calibri" panose="020F0502020204030204" pitchFamily="34" charset="0"/>
            </a:endParaRPr>
          </a:p>
          <a:p>
            <a:pPr fontAlgn="base"/>
            <a:r>
              <a:rPr lang="it-IT" sz="2000" dirty="0">
                <a:solidFill>
                  <a:srgbClr val="00B0F0"/>
                </a:solidFill>
              </a:rPr>
              <a:t>Art. 13, par. 1, TUE: </a:t>
            </a:r>
            <a:r>
              <a:rPr lang="it-IT" sz="2000" dirty="0"/>
              <a:t>«L'Unione  dispone  di  un  quadro  istituzionale  che  mira  a  </a:t>
            </a:r>
            <a:r>
              <a:rPr lang="it-IT" sz="2000" dirty="0">
                <a:solidFill>
                  <a:srgbClr val="00B0F0"/>
                </a:solidFill>
              </a:rPr>
              <a:t>promuoverne  </a:t>
            </a:r>
            <a:r>
              <a:rPr lang="it-IT" sz="2000" dirty="0"/>
              <a:t>i  valori,  </a:t>
            </a:r>
            <a:r>
              <a:rPr lang="it-IT" sz="2000" dirty="0">
                <a:solidFill>
                  <a:srgbClr val="00B0F0"/>
                </a:solidFill>
              </a:rPr>
              <a:t>perseguirne  </a:t>
            </a:r>
            <a:r>
              <a:rPr lang="it-IT" sz="2000" dirty="0"/>
              <a:t>gli  obiettivi,  servire  i  suoi  interessi,  quelli  dei  soli  cittadini  e  quelli  degli  Stati  membri,  garantire  la  coerenza,  l'efficacia  e  la  continuità  delle  sue  politiche  e  delle  sue  azioni».</a:t>
            </a:r>
          </a:p>
          <a:p>
            <a:pPr fontAlgn="base"/>
            <a:r>
              <a:rPr lang="it-IT" sz="2000" dirty="0">
                <a:solidFill>
                  <a:srgbClr val="00B0F0"/>
                </a:solidFill>
              </a:rPr>
              <a:t>Art. 13, par. 2, TUE: </a:t>
            </a:r>
          </a:p>
          <a:p>
            <a:pPr fontAlgn="base"/>
            <a:r>
              <a:rPr lang="it-IT" sz="2000" dirty="0"/>
              <a:t>«Ciascuna istituzione agisce nei </a:t>
            </a:r>
            <a:r>
              <a:rPr lang="it-IT" sz="2000" dirty="0">
                <a:solidFill>
                  <a:srgbClr val="00B0F0"/>
                </a:solidFill>
              </a:rPr>
              <a:t>limiti delle attribuzioni </a:t>
            </a:r>
            <a:r>
              <a:rPr lang="it-IT" sz="2000" dirty="0"/>
              <a:t>che le sono conferite dai trattati, secondo le  procedure, condizioni e finalità da essi previste. Le istituzioni attuano  tra loro una leale coo­perazione».</a:t>
            </a:r>
          </a:p>
          <a:p>
            <a:endParaRPr lang="it-IT" dirty="0"/>
          </a:p>
        </p:txBody>
      </p:sp>
    </p:spTree>
    <p:extLst>
      <p:ext uri="{BB962C8B-B14F-4D97-AF65-F5344CB8AC3E}">
        <p14:creationId xmlns:p14="http://schemas.microsoft.com/office/powerpoint/2010/main" val="18319425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AB58C9-83B6-32B1-E153-5C7AFF18E0C8}"/>
              </a:ext>
            </a:extLst>
          </p:cNvPr>
          <p:cNvSpPr>
            <a:spLocks noGrp="1"/>
          </p:cNvSpPr>
          <p:nvPr>
            <p:ph type="title"/>
          </p:nvPr>
        </p:nvSpPr>
        <p:spPr>
          <a:xfrm>
            <a:off x="838200" y="365125"/>
            <a:ext cx="10515600" cy="599379"/>
          </a:xfrm>
        </p:spPr>
        <p:txBody>
          <a:bodyPr/>
          <a:lstStyle/>
          <a:p>
            <a:r>
              <a:rPr lang="it-IT" sz="3200" b="1" dirty="0">
                <a:solidFill>
                  <a:srgbClr val="0070C0"/>
                </a:solidFill>
              </a:rPr>
              <a:t>Procedura legislativa ordinaria</a:t>
            </a:r>
            <a:endParaRPr lang="it-IT" sz="3200" dirty="0">
              <a:solidFill>
                <a:srgbClr val="0070C0"/>
              </a:solidFill>
            </a:endParaRPr>
          </a:p>
        </p:txBody>
      </p:sp>
      <p:sp>
        <p:nvSpPr>
          <p:cNvPr id="3" name="Segnaposto contenuto 2">
            <a:extLst>
              <a:ext uri="{FF2B5EF4-FFF2-40B4-BE49-F238E27FC236}">
                <a16:creationId xmlns:a16="http://schemas.microsoft.com/office/drawing/2014/main" id="{A2665E30-6D08-93A1-85D2-F4B9A24C2040}"/>
              </a:ext>
            </a:extLst>
          </p:cNvPr>
          <p:cNvSpPr>
            <a:spLocks noGrp="1"/>
          </p:cNvSpPr>
          <p:nvPr>
            <p:ph idx="1"/>
          </p:nvPr>
        </p:nvSpPr>
        <p:spPr>
          <a:xfrm>
            <a:off x="838200" y="1152396"/>
            <a:ext cx="10515600" cy="4910202"/>
          </a:xfrm>
        </p:spPr>
        <p:txBody>
          <a:bodyPr>
            <a:normAutofit fontScale="92500" lnSpcReduction="10000"/>
          </a:bodyPr>
          <a:lstStyle/>
          <a:p>
            <a:r>
              <a:rPr lang="it-IT" sz="2900" b="1" dirty="0">
                <a:solidFill>
                  <a:srgbClr val="00B0F0"/>
                </a:solidFill>
              </a:rPr>
              <a:t>Prima lettura (A): </a:t>
            </a:r>
          </a:p>
          <a:p>
            <a:r>
              <a:rPr lang="it-IT" sz="2900" dirty="0"/>
              <a:t>non ci sono limiti di tempo per la prima lettura del PE e del Consiglio.</a:t>
            </a:r>
          </a:p>
          <a:p>
            <a:r>
              <a:rPr lang="it-IT" sz="2900" b="1" dirty="0">
                <a:solidFill>
                  <a:srgbClr val="00B0F0"/>
                </a:solidFill>
              </a:rPr>
              <a:t>Fase 1(A): PE:</a:t>
            </a:r>
          </a:p>
          <a:p>
            <a:r>
              <a:rPr lang="it-IT" sz="2900" dirty="0"/>
              <a:t>Durante la prima lettura, il PE esamina la proposta della Commissione e può approvarla senza modifiche o modificarla.</a:t>
            </a:r>
          </a:p>
          <a:p>
            <a:r>
              <a:rPr lang="it-IT" sz="2900" b="1" dirty="0">
                <a:solidFill>
                  <a:srgbClr val="00B0F0"/>
                </a:solidFill>
              </a:rPr>
              <a:t>Fase 2(A): Consiglio:</a:t>
            </a:r>
          </a:p>
          <a:p>
            <a:r>
              <a:rPr lang="it-IT" sz="2900" dirty="0"/>
              <a:t>Durante la prima lettura, il Consiglio può decidere di accettare la posizione del PE, nel qual caso l'atto legislativo</a:t>
            </a:r>
            <a:r>
              <a:rPr lang="it-IT" sz="2900" b="1" i="1" u="sng" dirty="0"/>
              <a:t> viene adottato e la procedura si conclude qui</a:t>
            </a:r>
            <a:r>
              <a:rPr lang="it-IT" sz="2900" dirty="0"/>
              <a:t>!</a:t>
            </a:r>
          </a:p>
          <a:p>
            <a:r>
              <a:rPr lang="it-IT" sz="2900" dirty="0"/>
              <a:t>Se il Consiglio modifica la posizione del PE e rinvia la proposta al PE, la procedura prosegue con una </a:t>
            </a:r>
            <a:r>
              <a:rPr lang="it-IT" sz="2900" b="1" i="1" u="sng" dirty="0">
                <a:solidFill>
                  <a:srgbClr val="92D050"/>
                </a:solidFill>
              </a:rPr>
              <a:t>seconda lettura</a:t>
            </a:r>
            <a:r>
              <a:rPr lang="it-IT" sz="2900" dirty="0"/>
              <a:t>. </a:t>
            </a:r>
          </a:p>
          <a:p>
            <a:endParaRPr lang="en-GB" b="1" dirty="0">
              <a:solidFill>
                <a:srgbClr val="00B0F0"/>
              </a:solidFill>
            </a:endParaRPr>
          </a:p>
        </p:txBody>
      </p:sp>
    </p:spTree>
    <p:extLst>
      <p:ext uri="{BB962C8B-B14F-4D97-AF65-F5344CB8AC3E}">
        <p14:creationId xmlns:p14="http://schemas.microsoft.com/office/powerpoint/2010/main" val="7849061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A65B06-842C-677A-E529-0D9B07A82B1F}"/>
              </a:ext>
            </a:extLst>
          </p:cNvPr>
          <p:cNvSpPr>
            <a:spLocks noGrp="1"/>
          </p:cNvSpPr>
          <p:nvPr>
            <p:ph type="title"/>
          </p:nvPr>
        </p:nvSpPr>
        <p:spPr>
          <a:xfrm>
            <a:off x="838200" y="365125"/>
            <a:ext cx="10515600" cy="762217"/>
          </a:xfrm>
        </p:spPr>
        <p:txBody>
          <a:bodyPr/>
          <a:lstStyle/>
          <a:p>
            <a:r>
              <a:rPr lang="it-IT" sz="3200" b="1" dirty="0">
                <a:solidFill>
                  <a:srgbClr val="0070C0"/>
                </a:solidFill>
              </a:rPr>
              <a:t>Procedura legislativa ordinaria</a:t>
            </a:r>
            <a:endParaRPr lang="it-IT" sz="3200" dirty="0">
              <a:solidFill>
                <a:srgbClr val="0070C0"/>
              </a:solidFill>
            </a:endParaRPr>
          </a:p>
        </p:txBody>
      </p:sp>
      <p:sp>
        <p:nvSpPr>
          <p:cNvPr id="3" name="Segnaposto contenuto 2">
            <a:extLst>
              <a:ext uri="{FF2B5EF4-FFF2-40B4-BE49-F238E27FC236}">
                <a16:creationId xmlns:a16="http://schemas.microsoft.com/office/drawing/2014/main" id="{E9C758AD-3701-D0EB-E3E9-DAA2324C984B}"/>
              </a:ext>
            </a:extLst>
          </p:cNvPr>
          <p:cNvSpPr>
            <a:spLocks noGrp="1"/>
          </p:cNvSpPr>
          <p:nvPr>
            <p:ph idx="1"/>
          </p:nvPr>
        </p:nvSpPr>
        <p:spPr>
          <a:xfrm>
            <a:off x="838200" y="1215026"/>
            <a:ext cx="10515600" cy="4897675"/>
          </a:xfrm>
        </p:spPr>
        <p:txBody>
          <a:bodyPr>
            <a:normAutofit lnSpcReduction="10000"/>
          </a:bodyPr>
          <a:lstStyle/>
          <a:p>
            <a:r>
              <a:rPr lang="it-IT" b="1" dirty="0">
                <a:solidFill>
                  <a:srgbClr val="00B0F0"/>
                </a:solidFill>
              </a:rPr>
              <a:t>Seconda lettura (B): </a:t>
            </a:r>
          </a:p>
          <a:p>
            <a:r>
              <a:rPr lang="it-IT" dirty="0"/>
              <a:t>Il PE e il Consiglio hanno tre mesi di tempo ciascuno per concludere la seconda lettura, con una possibile proroga di un mese.</a:t>
            </a:r>
          </a:p>
          <a:p>
            <a:r>
              <a:rPr lang="it-IT" b="1" dirty="0">
                <a:solidFill>
                  <a:srgbClr val="00B0F0"/>
                </a:solidFill>
              </a:rPr>
              <a:t>Fase 1(B): PE: </a:t>
            </a:r>
          </a:p>
          <a:p>
            <a:r>
              <a:rPr lang="it-IT" dirty="0"/>
              <a:t>Il PE esamina la posizione del Consiglio e la approva, nel qual caso l'atto è </a:t>
            </a:r>
            <a:r>
              <a:rPr lang="it-IT" b="1" i="1" u="sng" dirty="0"/>
              <a:t>approvato e la procedura si conclude qui! </a:t>
            </a:r>
          </a:p>
          <a:p>
            <a:r>
              <a:rPr lang="it-IT" b="1" i="1" u="sng" dirty="0">
                <a:solidFill>
                  <a:srgbClr val="92D050"/>
                </a:solidFill>
              </a:rPr>
              <a:t>oppure il PE lo respinge</a:t>
            </a:r>
            <a:r>
              <a:rPr lang="it-IT" dirty="0"/>
              <a:t>, nel qual caso l'atto non entra in vigore e l'intera procedura si conclude!</a:t>
            </a:r>
          </a:p>
          <a:p>
            <a:r>
              <a:rPr lang="it-IT" b="1" i="1" u="sng" dirty="0">
                <a:solidFill>
                  <a:srgbClr val="92D050"/>
                </a:solidFill>
              </a:rPr>
              <a:t>oppure il PE propone emendamenti </a:t>
            </a:r>
            <a:r>
              <a:rPr lang="it-IT" dirty="0"/>
              <a:t>e rinvia la proposta al Consiglio per una seconda lettura, e la procedura prosegue.</a:t>
            </a:r>
          </a:p>
        </p:txBody>
      </p:sp>
    </p:spTree>
    <p:extLst>
      <p:ext uri="{BB962C8B-B14F-4D97-AF65-F5344CB8AC3E}">
        <p14:creationId xmlns:p14="http://schemas.microsoft.com/office/powerpoint/2010/main" val="2077264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6064BB-7D96-D05F-F9B1-DCEADFE7D68C}"/>
              </a:ext>
            </a:extLst>
          </p:cNvPr>
          <p:cNvSpPr>
            <a:spLocks noGrp="1"/>
          </p:cNvSpPr>
          <p:nvPr>
            <p:ph type="title"/>
          </p:nvPr>
        </p:nvSpPr>
        <p:spPr>
          <a:xfrm>
            <a:off x="838200" y="365125"/>
            <a:ext cx="10515600" cy="1095375"/>
          </a:xfrm>
        </p:spPr>
        <p:txBody>
          <a:bodyPr/>
          <a:lstStyle/>
          <a:p>
            <a:r>
              <a:rPr lang="it-IT" sz="3200" b="1" dirty="0">
                <a:solidFill>
                  <a:srgbClr val="0070C0"/>
                </a:solidFill>
              </a:rPr>
              <a:t>Procedura legislativa ordinaria</a:t>
            </a:r>
            <a:endParaRPr lang="it-IT" sz="3200" dirty="0">
              <a:solidFill>
                <a:srgbClr val="0070C0"/>
              </a:solidFill>
            </a:endParaRPr>
          </a:p>
        </p:txBody>
      </p:sp>
      <p:sp>
        <p:nvSpPr>
          <p:cNvPr id="3" name="Segnaposto contenuto 2">
            <a:extLst>
              <a:ext uri="{FF2B5EF4-FFF2-40B4-BE49-F238E27FC236}">
                <a16:creationId xmlns:a16="http://schemas.microsoft.com/office/drawing/2014/main" id="{E46819CF-E623-2B9C-892D-D5266BE6DAFF}"/>
              </a:ext>
            </a:extLst>
          </p:cNvPr>
          <p:cNvSpPr>
            <a:spLocks noGrp="1"/>
          </p:cNvSpPr>
          <p:nvPr>
            <p:ph idx="1"/>
          </p:nvPr>
        </p:nvSpPr>
        <p:spPr>
          <a:xfrm>
            <a:off x="838200" y="1252604"/>
            <a:ext cx="10515600" cy="4759889"/>
          </a:xfrm>
        </p:spPr>
        <p:txBody>
          <a:bodyPr>
            <a:normAutofit/>
          </a:bodyPr>
          <a:lstStyle/>
          <a:p>
            <a:r>
              <a:rPr lang="it-IT" sz="2700" b="1" dirty="0">
                <a:solidFill>
                  <a:srgbClr val="00B0F0"/>
                </a:solidFill>
              </a:rPr>
              <a:t>Seconda lettura (B):</a:t>
            </a:r>
          </a:p>
          <a:p>
            <a:r>
              <a:rPr lang="it-IT" sz="2700" b="1" dirty="0">
                <a:solidFill>
                  <a:srgbClr val="00B0F0"/>
                </a:solidFill>
              </a:rPr>
              <a:t>Fase 2(B): Consiglio</a:t>
            </a:r>
          </a:p>
          <a:p>
            <a:r>
              <a:rPr lang="it-IT" sz="2700" dirty="0"/>
              <a:t>Il Consiglio esamina la posizione del PE in seconda lettura e approva tutti gli emendamenti del PE, il che significa </a:t>
            </a:r>
            <a:r>
              <a:rPr lang="it-IT" sz="2700" b="1" i="1" u="sng" dirty="0">
                <a:solidFill>
                  <a:srgbClr val="92D050"/>
                </a:solidFill>
              </a:rPr>
              <a:t>che l'atto è adottato e la procedura si conclude qui</a:t>
            </a:r>
            <a:r>
              <a:rPr lang="it-IT" sz="2700" dirty="0"/>
              <a:t>! </a:t>
            </a:r>
          </a:p>
          <a:p>
            <a:r>
              <a:rPr lang="it-IT" sz="2700" b="1" i="1" u="sng" dirty="0">
                <a:solidFill>
                  <a:srgbClr val="92D050"/>
                </a:solidFill>
              </a:rPr>
              <a:t>oppure il Consiglio non approva tutti gli emendamenti</a:t>
            </a:r>
            <a:r>
              <a:rPr lang="it-IT" sz="2700" dirty="0"/>
              <a:t>, il che significa che viene convocato il Comitato di conciliazione e la procedura continua.</a:t>
            </a:r>
          </a:p>
        </p:txBody>
      </p:sp>
    </p:spTree>
    <p:extLst>
      <p:ext uri="{BB962C8B-B14F-4D97-AF65-F5344CB8AC3E}">
        <p14:creationId xmlns:p14="http://schemas.microsoft.com/office/powerpoint/2010/main" val="330320159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710D70-788B-1E49-5E07-18A4D7A3B330}"/>
              </a:ext>
            </a:extLst>
          </p:cNvPr>
          <p:cNvSpPr>
            <a:spLocks noGrp="1"/>
          </p:cNvSpPr>
          <p:nvPr>
            <p:ph type="title"/>
          </p:nvPr>
        </p:nvSpPr>
        <p:spPr>
          <a:xfrm>
            <a:off x="964504" y="365125"/>
            <a:ext cx="10389296" cy="1019175"/>
          </a:xfrm>
        </p:spPr>
        <p:txBody>
          <a:bodyPr/>
          <a:lstStyle/>
          <a:p>
            <a:r>
              <a:rPr lang="it-IT" sz="3200" b="1" dirty="0">
                <a:solidFill>
                  <a:srgbClr val="0070C0"/>
                </a:solidFill>
              </a:rPr>
              <a:t>Procedura legislativa ordinaria</a:t>
            </a:r>
            <a:endParaRPr lang="it-IT" sz="3200" dirty="0">
              <a:solidFill>
                <a:srgbClr val="0070C0"/>
              </a:solidFill>
            </a:endParaRPr>
          </a:p>
        </p:txBody>
      </p:sp>
      <p:sp>
        <p:nvSpPr>
          <p:cNvPr id="3" name="Segnaposto contenuto 2">
            <a:extLst>
              <a:ext uri="{FF2B5EF4-FFF2-40B4-BE49-F238E27FC236}">
                <a16:creationId xmlns:a16="http://schemas.microsoft.com/office/drawing/2014/main" id="{36B1488E-61B5-5F27-E69D-67573951265A}"/>
              </a:ext>
            </a:extLst>
          </p:cNvPr>
          <p:cNvSpPr>
            <a:spLocks noGrp="1"/>
          </p:cNvSpPr>
          <p:nvPr>
            <p:ph idx="1"/>
          </p:nvPr>
        </p:nvSpPr>
        <p:spPr>
          <a:xfrm>
            <a:off x="964504" y="1215026"/>
            <a:ext cx="10389296" cy="4961938"/>
          </a:xfrm>
        </p:spPr>
        <p:txBody>
          <a:bodyPr>
            <a:normAutofit/>
          </a:bodyPr>
          <a:lstStyle/>
          <a:p>
            <a:r>
              <a:rPr lang="it-IT" b="1" dirty="0">
                <a:solidFill>
                  <a:srgbClr val="00B0F0"/>
                </a:solidFill>
              </a:rPr>
              <a:t>Seconda lettura (B):</a:t>
            </a:r>
          </a:p>
          <a:p>
            <a:r>
              <a:rPr lang="it-IT" b="1" dirty="0">
                <a:solidFill>
                  <a:srgbClr val="00B0F0"/>
                </a:solidFill>
              </a:rPr>
              <a:t>Fase 3(B): </a:t>
            </a:r>
            <a:r>
              <a:rPr lang="it-IT" dirty="0"/>
              <a:t>massimo 6 settimane di lavoro</a:t>
            </a:r>
          </a:p>
          <a:p>
            <a:r>
              <a:rPr lang="it-IT" dirty="0"/>
              <a:t>Il Comitato di conciliazione, composto da un numero uguale di deputati e rappresentanti del Consiglio, cerca di raggiungere un accordo su un progetto comune.</a:t>
            </a:r>
          </a:p>
          <a:p>
            <a:r>
              <a:rPr lang="it-IT" dirty="0"/>
              <a:t>Se non si raggiunge un accordo, l'atto legislativo non entra in vigore e l'intera procedura è conclusa.</a:t>
            </a:r>
          </a:p>
          <a:p>
            <a:r>
              <a:rPr lang="it-IT" dirty="0"/>
              <a:t>Se si raggiunge un accordo su un progetto comune, questo viene trasmesso al Parlamento europeo e al Consiglio per la terza lettura e la procedura prosegue.</a:t>
            </a:r>
          </a:p>
        </p:txBody>
      </p:sp>
    </p:spTree>
    <p:extLst>
      <p:ext uri="{BB962C8B-B14F-4D97-AF65-F5344CB8AC3E}">
        <p14:creationId xmlns:p14="http://schemas.microsoft.com/office/powerpoint/2010/main" val="7899944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DA4F09-DED9-06D2-10ED-C2C4A2F3372D}"/>
              </a:ext>
            </a:extLst>
          </p:cNvPr>
          <p:cNvSpPr>
            <a:spLocks noGrp="1"/>
          </p:cNvSpPr>
          <p:nvPr>
            <p:ph type="title"/>
          </p:nvPr>
        </p:nvSpPr>
        <p:spPr>
          <a:xfrm>
            <a:off x="838200" y="365125"/>
            <a:ext cx="10802938" cy="993775"/>
          </a:xfrm>
        </p:spPr>
        <p:txBody>
          <a:bodyPr/>
          <a:lstStyle/>
          <a:p>
            <a:r>
              <a:rPr lang="it-IT" sz="3200" b="1" dirty="0">
                <a:solidFill>
                  <a:srgbClr val="0070C0"/>
                </a:solidFill>
              </a:rPr>
              <a:t>Procedura legislativa ordinaria</a:t>
            </a:r>
            <a:endParaRPr lang="it-IT" sz="3200" dirty="0">
              <a:solidFill>
                <a:srgbClr val="0070C0"/>
              </a:solidFill>
            </a:endParaRPr>
          </a:p>
        </p:txBody>
      </p:sp>
      <p:sp>
        <p:nvSpPr>
          <p:cNvPr id="3" name="Segnaposto contenuto 2">
            <a:extLst>
              <a:ext uri="{FF2B5EF4-FFF2-40B4-BE49-F238E27FC236}">
                <a16:creationId xmlns:a16="http://schemas.microsoft.com/office/drawing/2014/main" id="{BFC18663-9768-2586-5AED-BC87B29021BE}"/>
              </a:ext>
            </a:extLst>
          </p:cNvPr>
          <p:cNvSpPr>
            <a:spLocks noGrp="1"/>
          </p:cNvSpPr>
          <p:nvPr>
            <p:ph idx="1"/>
          </p:nvPr>
        </p:nvSpPr>
        <p:spPr>
          <a:xfrm>
            <a:off x="838200" y="1358900"/>
            <a:ext cx="10515600" cy="4327917"/>
          </a:xfrm>
        </p:spPr>
        <p:txBody>
          <a:bodyPr>
            <a:normAutofit fontScale="92500" lnSpcReduction="20000"/>
          </a:bodyPr>
          <a:lstStyle/>
          <a:p>
            <a:r>
              <a:rPr lang="it-IT" b="1" dirty="0">
                <a:solidFill>
                  <a:srgbClr val="00B0F0"/>
                </a:solidFill>
              </a:rPr>
              <a:t>Terza lettura (C):</a:t>
            </a:r>
          </a:p>
          <a:p>
            <a:r>
              <a:rPr lang="it-IT" dirty="0"/>
              <a:t>Il Parlamento e il Consiglio hanno un termine di sei settimane per approvare il progetto comune, termine che può essere esteso a otto settimane se le due istituzioni sono d'accordo. </a:t>
            </a:r>
          </a:p>
          <a:p>
            <a:r>
              <a:rPr lang="it-IT" dirty="0"/>
              <a:t>Se il Parlamento o il Consiglio respingono il testo o non lo approvano in tempo, la procedura si conclude senza l'adozione dell'atto legislativo.</a:t>
            </a:r>
          </a:p>
          <a:p>
            <a:r>
              <a:rPr lang="it-IT" b="1" dirty="0">
                <a:solidFill>
                  <a:srgbClr val="00B0F0"/>
                </a:solidFill>
              </a:rPr>
              <a:t>Fase 1.a (C): </a:t>
            </a:r>
          </a:p>
          <a:p>
            <a:r>
              <a:rPr lang="it-IT" dirty="0"/>
              <a:t>Il Parlamento europeo esamina il progetto comune e lo sottopone a votazione plenaria. Non può modificare la formulazione del progetto comune.</a:t>
            </a:r>
          </a:p>
          <a:p>
            <a:r>
              <a:rPr lang="it-IT" dirty="0"/>
              <a:t>Se lo respinge o non si pronuncia, l'atto non viene adottato e la procedura si conclude.</a:t>
            </a:r>
          </a:p>
        </p:txBody>
      </p:sp>
    </p:spTree>
    <p:extLst>
      <p:ext uri="{BB962C8B-B14F-4D97-AF65-F5344CB8AC3E}">
        <p14:creationId xmlns:p14="http://schemas.microsoft.com/office/powerpoint/2010/main" val="1755830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773F52-7A98-F723-66A6-110D587811F8}"/>
              </a:ext>
            </a:extLst>
          </p:cNvPr>
          <p:cNvSpPr>
            <a:spLocks noGrp="1"/>
          </p:cNvSpPr>
          <p:nvPr>
            <p:ph type="title"/>
          </p:nvPr>
        </p:nvSpPr>
        <p:spPr>
          <a:xfrm>
            <a:off x="838200" y="365125"/>
            <a:ext cx="10515600" cy="1019175"/>
          </a:xfrm>
        </p:spPr>
        <p:txBody>
          <a:bodyPr/>
          <a:lstStyle/>
          <a:p>
            <a:r>
              <a:rPr lang="it-IT" sz="3200" b="1" dirty="0">
                <a:solidFill>
                  <a:srgbClr val="0070C0"/>
                </a:solidFill>
              </a:rPr>
              <a:t>Procedura legislativa ordinaria</a:t>
            </a:r>
            <a:endParaRPr lang="it-IT" sz="3200" dirty="0">
              <a:solidFill>
                <a:srgbClr val="0070C0"/>
              </a:solidFill>
            </a:endParaRPr>
          </a:p>
        </p:txBody>
      </p:sp>
      <p:sp>
        <p:nvSpPr>
          <p:cNvPr id="3" name="Segnaposto contenuto 2">
            <a:extLst>
              <a:ext uri="{FF2B5EF4-FFF2-40B4-BE49-F238E27FC236}">
                <a16:creationId xmlns:a16="http://schemas.microsoft.com/office/drawing/2014/main" id="{1FBF7256-BD00-E1D5-0322-F03B32830034}"/>
              </a:ext>
            </a:extLst>
          </p:cNvPr>
          <p:cNvSpPr>
            <a:spLocks noGrp="1"/>
          </p:cNvSpPr>
          <p:nvPr>
            <p:ph idx="1"/>
          </p:nvPr>
        </p:nvSpPr>
        <p:spPr>
          <a:xfrm>
            <a:off x="838200" y="1536971"/>
            <a:ext cx="10802938" cy="4137320"/>
          </a:xfrm>
        </p:spPr>
        <p:txBody>
          <a:bodyPr>
            <a:normAutofit/>
          </a:bodyPr>
          <a:lstStyle/>
          <a:p>
            <a:r>
              <a:rPr lang="it-IT" b="1" dirty="0">
                <a:solidFill>
                  <a:srgbClr val="00B0F0"/>
                </a:solidFill>
              </a:rPr>
              <a:t>Terza lettura (C)</a:t>
            </a:r>
          </a:p>
          <a:p>
            <a:r>
              <a:rPr lang="it-IT" b="1" dirty="0">
                <a:solidFill>
                  <a:srgbClr val="00B0F0"/>
                </a:solidFill>
              </a:rPr>
              <a:t>Fase 1.b (C): </a:t>
            </a:r>
          </a:p>
          <a:p>
            <a:r>
              <a:rPr lang="it-IT" dirty="0"/>
              <a:t>Il Consiglio esamina il progetto comune. Non può modificarne la formulazione. </a:t>
            </a:r>
          </a:p>
          <a:p>
            <a:r>
              <a:rPr lang="it-IT" dirty="0"/>
              <a:t>Se lo respinge o non prende una decisione in merito, l'atto non entra in vigore e la procedura si conclude.</a:t>
            </a:r>
          </a:p>
          <a:p>
            <a:r>
              <a:rPr lang="it-IT" i="1" u="sng" dirty="0">
                <a:solidFill>
                  <a:srgbClr val="92D050"/>
                </a:solidFill>
              </a:rPr>
              <a:t>Se il testo è approvato dal Parlamento europeo e dal Consiglio, l'atto è adottato e la procedura si conclude qui</a:t>
            </a:r>
            <a:r>
              <a:rPr lang="it-IT" dirty="0"/>
              <a:t>! </a:t>
            </a:r>
          </a:p>
        </p:txBody>
      </p:sp>
    </p:spTree>
    <p:extLst>
      <p:ext uri="{BB962C8B-B14F-4D97-AF65-F5344CB8AC3E}">
        <p14:creationId xmlns:p14="http://schemas.microsoft.com/office/powerpoint/2010/main" val="297828452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4"/>
          <p:cNvSpPr txBox="1">
            <a:spLocks noGrp="1"/>
          </p:cNvSpPr>
          <p:nvPr>
            <p:ph type="title"/>
          </p:nvPr>
        </p:nvSpPr>
        <p:spPr>
          <a:xfrm>
            <a:off x="964504" y="365125"/>
            <a:ext cx="10676634"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i="0" u="none" strike="noStrike">
                <a:solidFill>
                  <a:srgbClr val="0070C0"/>
                </a:solidFill>
              </a:rPr>
              <a:t>Procedura legislativa speciale</a:t>
            </a:r>
            <a:endParaRPr sz="3200" b="1">
              <a:solidFill>
                <a:srgbClr val="0070C0"/>
              </a:solidFill>
            </a:endParaRPr>
          </a:p>
        </p:txBody>
      </p:sp>
      <p:sp>
        <p:nvSpPr>
          <p:cNvPr id="305" name="Google Shape;305;p4"/>
          <p:cNvSpPr txBox="1">
            <a:spLocks noGrp="1"/>
          </p:cNvSpPr>
          <p:nvPr>
            <p:ph type="body" idx="1"/>
          </p:nvPr>
        </p:nvSpPr>
        <p:spPr>
          <a:xfrm>
            <a:off x="964504" y="1358900"/>
            <a:ext cx="10676634" cy="4518025"/>
          </a:xfrm>
          <a:prstGeom prst="rect">
            <a:avLst/>
          </a:prstGeom>
          <a:noFill/>
          <a:ln>
            <a:noFill/>
          </a:ln>
        </p:spPr>
        <p:txBody>
          <a:bodyPr spcFirstLastPara="1" wrap="square" lIns="91425" tIns="45700" rIns="91425" bIns="45700" anchor="ctr" anchorCtr="0">
            <a:normAutofit/>
          </a:bodyPr>
          <a:lstStyle/>
          <a:p>
            <a:pPr marL="228600" lvl="0" indent="-228600" algn="l" rtl="0">
              <a:lnSpc>
                <a:spcPct val="110000"/>
              </a:lnSpc>
              <a:spcBef>
                <a:spcPts val="0"/>
              </a:spcBef>
              <a:spcAft>
                <a:spcPts val="0"/>
              </a:spcAft>
              <a:buClr>
                <a:srgbClr val="00B0F0"/>
              </a:buClr>
              <a:buSzPts val="2800"/>
              <a:buChar char="•"/>
            </a:pPr>
            <a:r>
              <a:rPr lang="it-IT" sz="2800" b="1" i="0" u="none" strike="noStrike">
                <a:solidFill>
                  <a:srgbClr val="00B0F0"/>
                </a:solidFill>
              </a:rPr>
              <a:t>Art. 289, par. 2, TFUE:</a:t>
            </a:r>
            <a:endParaRPr/>
          </a:p>
          <a:p>
            <a:pPr marL="228600" lvl="0" indent="-228600" algn="l" rtl="0">
              <a:lnSpc>
                <a:spcPct val="90000"/>
              </a:lnSpc>
              <a:spcBef>
                <a:spcPts val="1800"/>
              </a:spcBef>
              <a:spcAft>
                <a:spcPts val="0"/>
              </a:spcAft>
              <a:buClr>
                <a:srgbClr val="595959"/>
              </a:buClr>
              <a:buSzPts val="2800"/>
              <a:buChar char="•"/>
            </a:pPr>
            <a:r>
              <a:rPr lang="it-IT" sz="2800"/>
              <a:t>«Nei casi specifici previsti dai trattati, l’adozione di un regolamento, di una direttiva o di una decisione da parte del Parlamento europeo con la partecipazione del Consiglio o da parte di quest'ultimo con la partecipazione del Parlamento europeo costituisce una procedura legislativa speciale»</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5"/>
          <p:cNvSpPr txBox="1">
            <a:spLocks noGrp="1"/>
          </p:cNvSpPr>
          <p:nvPr>
            <p:ph type="title"/>
          </p:nvPr>
        </p:nvSpPr>
        <p:spPr>
          <a:xfrm>
            <a:off x="838200" y="365125"/>
            <a:ext cx="10515600" cy="10318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i="0" u="none" strike="noStrike">
                <a:solidFill>
                  <a:srgbClr val="0070C0"/>
                </a:solidFill>
              </a:rPr>
              <a:t>Procedura legislativa speciale</a:t>
            </a:r>
            <a:endParaRPr sz="3200">
              <a:solidFill>
                <a:srgbClr val="0070C0"/>
              </a:solidFill>
            </a:endParaRPr>
          </a:p>
        </p:txBody>
      </p:sp>
      <p:sp>
        <p:nvSpPr>
          <p:cNvPr id="311" name="Google Shape;311;p5"/>
          <p:cNvSpPr txBox="1">
            <a:spLocks noGrp="1"/>
          </p:cNvSpPr>
          <p:nvPr>
            <p:ph type="body" idx="1"/>
          </p:nvPr>
        </p:nvSpPr>
        <p:spPr>
          <a:xfrm>
            <a:off x="838200" y="1536970"/>
            <a:ext cx="10802938" cy="4339955"/>
          </a:xfrm>
          <a:prstGeom prst="rect">
            <a:avLst/>
          </a:prstGeom>
          <a:noFill/>
          <a:ln>
            <a:noFill/>
          </a:ln>
        </p:spPr>
        <p:txBody>
          <a:bodyPr spcFirstLastPara="1" wrap="square" lIns="91425" tIns="45700" rIns="91425" bIns="45700" anchor="ctr" anchorCtr="0">
            <a:normAutofit/>
          </a:bodyPr>
          <a:lstStyle/>
          <a:p>
            <a:pPr marL="228600" lvl="0" indent="-228600" algn="l" rtl="0">
              <a:lnSpc>
                <a:spcPct val="100000"/>
              </a:lnSpc>
              <a:spcBef>
                <a:spcPts val="0"/>
              </a:spcBef>
              <a:spcAft>
                <a:spcPts val="0"/>
              </a:spcAft>
              <a:buClr>
                <a:srgbClr val="00B0F0"/>
              </a:buClr>
              <a:buSzPts val="2800"/>
              <a:buChar char="•"/>
            </a:pPr>
            <a:r>
              <a:rPr lang="it-IT" sz="2800">
                <a:solidFill>
                  <a:srgbClr val="00B0F0"/>
                </a:solidFill>
              </a:rPr>
              <a:t>L’art. 289, par. 2, TFUE, </a:t>
            </a:r>
            <a:r>
              <a:rPr lang="it-IT" sz="2800"/>
              <a:t>prevede che, per taluni casi definiti in articoli specifici del trattato, il Consiglio è il solo legislatore e il Parlamento è tenuto a:</a:t>
            </a:r>
            <a:endParaRPr/>
          </a:p>
          <a:p>
            <a:pPr marL="228600" lvl="0" indent="-228600" algn="l" rtl="0">
              <a:lnSpc>
                <a:spcPct val="100000"/>
              </a:lnSpc>
              <a:spcBef>
                <a:spcPts val="1800"/>
              </a:spcBef>
              <a:spcAft>
                <a:spcPts val="0"/>
              </a:spcAft>
              <a:buClr>
                <a:srgbClr val="595959"/>
              </a:buClr>
              <a:buSzPts val="2800"/>
              <a:buChar char="•"/>
            </a:pPr>
            <a:r>
              <a:rPr lang="it-IT" sz="2800"/>
              <a:t>dare la propria </a:t>
            </a:r>
            <a:r>
              <a:rPr lang="it-IT" sz="2800">
                <a:solidFill>
                  <a:srgbClr val="00B0F0"/>
                </a:solidFill>
              </a:rPr>
              <a:t>approvazione</a:t>
            </a:r>
            <a:r>
              <a:rPr lang="it-IT" sz="2800"/>
              <a:t> alla proposta della Commissione; o</a:t>
            </a:r>
            <a:endParaRPr/>
          </a:p>
          <a:p>
            <a:pPr marL="228600" lvl="0" indent="-228600" algn="l" rtl="0">
              <a:lnSpc>
                <a:spcPct val="100000"/>
              </a:lnSpc>
              <a:spcBef>
                <a:spcPts val="1800"/>
              </a:spcBef>
              <a:spcAft>
                <a:spcPts val="0"/>
              </a:spcAft>
              <a:buClr>
                <a:srgbClr val="595959"/>
              </a:buClr>
              <a:buSzPts val="2800"/>
              <a:buChar char="•"/>
            </a:pPr>
            <a:r>
              <a:rPr lang="it-IT" sz="2800"/>
              <a:t>essere </a:t>
            </a:r>
            <a:r>
              <a:rPr lang="it-IT" sz="2800">
                <a:solidFill>
                  <a:srgbClr val="00B0F0"/>
                </a:solidFill>
              </a:rPr>
              <a:t>consultato </a:t>
            </a:r>
            <a:r>
              <a:rPr lang="it-IT" sz="2800"/>
              <a:t>in merito.</a:t>
            </a:r>
            <a:endParaRPr/>
          </a:p>
          <a:p>
            <a:pPr marL="0" lvl="0" indent="0" algn="l" rtl="0">
              <a:lnSpc>
                <a:spcPct val="110000"/>
              </a:lnSpc>
              <a:spcBef>
                <a:spcPts val="1800"/>
              </a:spcBef>
              <a:spcAft>
                <a:spcPts val="0"/>
              </a:spcAft>
              <a:buClr>
                <a:srgbClr val="595959"/>
              </a:buClr>
              <a:buSzPts val="3200"/>
              <a:buNone/>
            </a:pPr>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6"/>
          <p:cNvSpPr txBox="1">
            <a:spLocks noGrp="1"/>
          </p:cNvSpPr>
          <p:nvPr>
            <p:ph type="title"/>
          </p:nvPr>
        </p:nvSpPr>
        <p:spPr>
          <a:xfrm>
            <a:off x="1014608" y="365125"/>
            <a:ext cx="10339192" cy="1120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i="0" u="none" strike="noStrike">
                <a:solidFill>
                  <a:srgbClr val="0070C0"/>
                </a:solidFill>
              </a:rPr>
              <a:t>Procedura legislativa speciale</a:t>
            </a:r>
            <a:endParaRPr sz="3200">
              <a:solidFill>
                <a:srgbClr val="0070C0"/>
              </a:solidFill>
            </a:endParaRPr>
          </a:p>
        </p:txBody>
      </p:sp>
      <p:sp>
        <p:nvSpPr>
          <p:cNvPr id="317" name="Google Shape;317;p6"/>
          <p:cNvSpPr txBox="1">
            <a:spLocks noGrp="1"/>
          </p:cNvSpPr>
          <p:nvPr>
            <p:ph type="body" idx="1"/>
          </p:nvPr>
        </p:nvSpPr>
        <p:spPr>
          <a:xfrm>
            <a:off x="1014608" y="1536971"/>
            <a:ext cx="10626530" cy="3824169"/>
          </a:xfrm>
          <a:prstGeom prst="rect">
            <a:avLst/>
          </a:prstGeom>
          <a:noFill/>
          <a:ln>
            <a:noFill/>
          </a:ln>
        </p:spPr>
        <p:txBody>
          <a:bodyPr spcFirstLastPara="1" wrap="square" lIns="91425" tIns="45700" rIns="91425" bIns="45700" anchor="ctr" anchorCtr="0">
            <a:normAutofit lnSpcReduction="10000"/>
          </a:bodyPr>
          <a:lstStyle/>
          <a:p>
            <a:pPr marL="228600" lvl="0" indent="-228600" algn="just" rtl="0">
              <a:lnSpc>
                <a:spcPct val="110000"/>
              </a:lnSpc>
              <a:spcBef>
                <a:spcPts val="0"/>
              </a:spcBef>
              <a:spcAft>
                <a:spcPts val="0"/>
              </a:spcAft>
              <a:buClr>
                <a:srgbClr val="00B0F0"/>
              </a:buClr>
              <a:buSzPts val="2800"/>
              <a:buChar char="•"/>
            </a:pPr>
            <a:r>
              <a:rPr lang="it-IT" sz="2800" b="1">
                <a:solidFill>
                  <a:srgbClr val="00B0F0"/>
                </a:solidFill>
              </a:rPr>
              <a:t>Criteri di specialità:</a:t>
            </a:r>
            <a:endParaRPr/>
          </a:p>
          <a:p>
            <a:pPr marL="228600" lvl="0" indent="-228600" algn="just" rtl="0">
              <a:lnSpc>
                <a:spcPct val="110000"/>
              </a:lnSpc>
              <a:spcBef>
                <a:spcPts val="1800"/>
              </a:spcBef>
              <a:spcAft>
                <a:spcPts val="0"/>
              </a:spcAft>
              <a:buClr>
                <a:srgbClr val="333333"/>
              </a:buClr>
              <a:buSzPts val="2800"/>
              <a:buChar char="•"/>
            </a:pPr>
            <a:r>
              <a:rPr lang="it-IT" sz="2800">
                <a:solidFill>
                  <a:srgbClr val="333333"/>
                </a:solidFill>
              </a:rPr>
              <a:t>Disequilibrio tra i due poteri legislativi</a:t>
            </a:r>
            <a:endParaRPr/>
          </a:p>
          <a:p>
            <a:pPr marL="228600" lvl="0" indent="-228600" algn="just" rtl="0">
              <a:lnSpc>
                <a:spcPct val="110000"/>
              </a:lnSpc>
              <a:spcBef>
                <a:spcPts val="1800"/>
              </a:spcBef>
              <a:spcAft>
                <a:spcPts val="0"/>
              </a:spcAft>
              <a:buClr>
                <a:srgbClr val="333333"/>
              </a:buClr>
              <a:buSzPts val="2800"/>
              <a:buChar char="•"/>
            </a:pPr>
            <a:r>
              <a:rPr lang="it-IT" sz="2800">
                <a:solidFill>
                  <a:srgbClr val="333333"/>
                </a:solidFill>
              </a:rPr>
              <a:t>Maggiore potere del Consiglio</a:t>
            </a:r>
            <a:endParaRPr/>
          </a:p>
          <a:p>
            <a:pPr marL="228600" lvl="0" indent="-228600" algn="just" rtl="0">
              <a:lnSpc>
                <a:spcPct val="110000"/>
              </a:lnSpc>
              <a:spcBef>
                <a:spcPts val="1800"/>
              </a:spcBef>
              <a:spcAft>
                <a:spcPts val="0"/>
              </a:spcAft>
              <a:buClr>
                <a:srgbClr val="333333"/>
              </a:buClr>
              <a:buSzPts val="2800"/>
              <a:buChar char="•"/>
            </a:pPr>
            <a:r>
              <a:rPr lang="it-IT" sz="2800">
                <a:solidFill>
                  <a:srgbClr val="333333"/>
                </a:solidFill>
              </a:rPr>
              <a:t>Minore coinvolgimento del Parlamento europeo</a:t>
            </a:r>
            <a:endParaRPr/>
          </a:p>
          <a:p>
            <a:pPr marL="228600" lvl="0" indent="-228600" algn="just" rtl="0">
              <a:lnSpc>
                <a:spcPct val="110000"/>
              </a:lnSpc>
              <a:spcBef>
                <a:spcPts val="1800"/>
              </a:spcBef>
              <a:spcAft>
                <a:spcPts val="0"/>
              </a:spcAft>
              <a:buClr>
                <a:srgbClr val="333333"/>
              </a:buClr>
              <a:buSzPts val="2800"/>
              <a:buChar char="•"/>
            </a:pPr>
            <a:r>
              <a:rPr lang="it-IT" sz="2800">
                <a:solidFill>
                  <a:srgbClr val="333333"/>
                </a:solidFill>
              </a:rPr>
              <a:t>Metodo intergovernativo</a:t>
            </a:r>
            <a:endParaRPr/>
          </a:p>
          <a:p>
            <a:pPr marL="228600" lvl="0" indent="-228600" algn="just" rtl="0">
              <a:lnSpc>
                <a:spcPct val="110000"/>
              </a:lnSpc>
              <a:spcBef>
                <a:spcPts val="1800"/>
              </a:spcBef>
              <a:spcAft>
                <a:spcPts val="0"/>
              </a:spcAft>
              <a:buClr>
                <a:srgbClr val="333333"/>
              </a:buClr>
              <a:buSzPts val="2800"/>
              <a:buChar char="•"/>
            </a:pPr>
            <a:r>
              <a:rPr lang="it-IT" sz="2800">
                <a:solidFill>
                  <a:srgbClr val="333333"/>
                </a:solidFill>
              </a:rPr>
              <a:t>Consiglio delibera all’unanimità e non a maggioranza</a:t>
            </a:r>
            <a:endParaRPr sz="280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7"/>
          <p:cNvSpPr txBox="1">
            <a:spLocks noGrp="1"/>
          </p:cNvSpPr>
          <p:nvPr>
            <p:ph type="title"/>
          </p:nvPr>
        </p:nvSpPr>
        <p:spPr>
          <a:xfrm>
            <a:off x="977030" y="365126"/>
            <a:ext cx="10664108" cy="61595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i="0" u="none" strike="noStrike">
                <a:solidFill>
                  <a:srgbClr val="0070C0"/>
                </a:solidFill>
              </a:rPr>
              <a:t>Procedura legislativa speciale</a:t>
            </a:r>
            <a:endParaRPr sz="3200">
              <a:solidFill>
                <a:srgbClr val="0070C0"/>
              </a:solidFill>
            </a:endParaRPr>
          </a:p>
        </p:txBody>
      </p:sp>
      <p:sp>
        <p:nvSpPr>
          <p:cNvPr id="323" name="Google Shape;323;p7"/>
          <p:cNvSpPr txBox="1">
            <a:spLocks noGrp="1"/>
          </p:cNvSpPr>
          <p:nvPr>
            <p:ph type="body" idx="1"/>
          </p:nvPr>
        </p:nvSpPr>
        <p:spPr>
          <a:xfrm>
            <a:off x="977030" y="1127342"/>
            <a:ext cx="10664108" cy="4749583"/>
          </a:xfrm>
          <a:prstGeom prst="rect">
            <a:avLst/>
          </a:prstGeom>
          <a:noFill/>
          <a:ln>
            <a:noFill/>
          </a:ln>
        </p:spPr>
        <p:txBody>
          <a:bodyPr spcFirstLastPara="1" wrap="square" lIns="91425" tIns="45700" rIns="91425" bIns="45700" anchor="ctr" anchorCtr="0">
            <a:normAutofit fontScale="92500" lnSpcReduction="10000"/>
          </a:bodyPr>
          <a:lstStyle/>
          <a:p>
            <a:pPr marL="228600" lvl="0" indent="-63500" algn="l" rtl="0">
              <a:lnSpc>
                <a:spcPct val="110000"/>
              </a:lnSpc>
              <a:spcBef>
                <a:spcPts val="0"/>
              </a:spcBef>
              <a:spcAft>
                <a:spcPts val="0"/>
              </a:spcAft>
              <a:buClr>
                <a:srgbClr val="595959"/>
              </a:buClr>
              <a:buSzPts val="2600"/>
              <a:buNone/>
            </a:pPr>
            <a:endParaRPr sz="2600" b="1">
              <a:solidFill>
                <a:srgbClr val="00B0F0"/>
              </a:solidFill>
            </a:endParaRPr>
          </a:p>
          <a:p>
            <a:pPr marL="228600" lvl="0" indent="-228600" algn="l" rtl="0">
              <a:lnSpc>
                <a:spcPct val="110000"/>
              </a:lnSpc>
              <a:spcBef>
                <a:spcPts val="1800"/>
              </a:spcBef>
              <a:spcAft>
                <a:spcPts val="0"/>
              </a:spcAft>
              <a:buClr>
                <a:srgbClr val="00B0F0"/>
              </a:buClr>
              <a:buSzPts val="2600"/>
              <a:buChar char="•"/>
            </a:pPr>
            <a:r>
              <a:rPr lang="it-IT" sz="2600" b="1">
                <a:solidFill>
                  <a:srgbClr val="00B0F0"/>
                </a:solidFill>
              </a:rPr>
              <a:t>È possibile passare da una procedura speciale alla procedura ordinaria?</a:t>
            </a:r>
            <a:endParaRPr/>
          </a:p>
          <a:p>
            <a:pPr marL="228600" lvl="0" indent="-228600" algn="l" rtl="0">
              <a:lnSpc>
                <a:spcPct val="110000"/>
              </a:lnSpc>
              <a:spcBef>
                <a:spcPts val="1800"/>
              </a:spcBef>
              <a:spcAft>
                <a:spcPts val="0"/>
              </a:spcAft>
              <a:buClr>
                <a:srgbClr val="595959"/>
              </a:buClr>
              <a:buSzPts val="2600"/>
              <a:buChar char="•"/>
            </a:pPr>
            <a:r>
              <a:rPr lang="it-IT" sz="2600"/>
              <a:t>Le procedure legislative speciali possono essere sostituite dalla procedura legislativa ordinaria a seguito di una decisione unanime del Consiglio europeo in tal senso;</a:t>
            </a:r>
            <a:endParaRPr/>
          </a:p>
          <a:p>
            <a:pPr marL="228600" lvl="0" indent="-228600" algn="l" rtl="0">
              <a:lnSpc>
                <a:spcPct val="110000"/>
              </a:lnSpc>
              <a:spcBef>
                <a:spcPts val="1800"/>
              </a:spcBef>
              <a:spcAft>
                <a:spcPts val="0"/>
              </a:spcAft>
              <a:buClr>
                <a:srgbClr val="595959"/>
              </a:buClr>
              <a:buSzPts val="2600"/>
              <a:buChar char="•"/>
            </a:pPr>
            <a:r>
              <a:rPr lang="it-IT" sz="2600"/>
              <a:t>In questo caso, l’iniziativa presa dal Consiglio europeo deve essere trasmessa ai parlamentari nazionali;</a:t>
            </a:r>
            <a:endParaRPr/>
          </a:p>
          <a:p>
            <a:pPr marL="228600" lvl="0" indent="-228600" algn="l" rtl="0">
              <a:lnSpc>
                <a:spcPct val="110000"/>
              </a:lnSpc>
              <a:spcBef>
                <a:spcPts val="1800"/>
              </a:spcBef>
              <a:spcAft>
                <a:spcPts val="0"/>
              </a:spcAft>
              <a:buClr>
                <a:srgbClr val="595959"/>
              </a:buClr>
              <a:buSzPts val="2600"/>
              <a:buChar char="•"/>
            </a:pPr>
            <a:r>
              <a:rPr lang="it-IT" sz="2600"/>
              <a:t>In caso di opposizione anche di un solo parlamento nazionale, tale decisione non può essere adottata (art. 48, par. 7, TUE).</a:t>
            </a:r>
            <a:endParaRPr/>
          </a:p>
          <a:p>
            <a:pPr marL="228600" lvl="0" indent="-25400" algn="l" rtl="0">
              <a:lnSpc>
                <a:spcPct val="110000"/>
              </a:lnSpc>
              <a:spcBef>
                <a:spcPts val="1800"/>
              </a:spcBef>
              <a:spcAft>
                <a:spcPts val="0"/>
              </a:spcAft>
              <a:buClr>
                <a:srgbClr val="595959"/>
              </a:buClr>
              <a:buSzPts val="3200"/>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1F1DA7-98E7-DDD5-2A42-B85A19428040}"/>
              </a:ext>
            </a:extLst>
          </p:cNvPr>
          <p:cNvSpPr>
            <a:spLocks noGrp="1"/>
          </p:cNvSpPr>
          <p:nvPr>
            <p:ph type="title"/>
          </p:nvPr>
        </p:nvSpPr>
        <p:spPr>
          <a:xfrm>
            <a:off x="838200" y="365125"/>
            <a:ext cx="10515600" cy="993775"/>
          </a:xfrm>
        </p:spPr>
        <p:txBody>
          <a:bodyPr>
            <a:normAutofit/>
          </a:bodyPr>
          <a:lstStyle/>
          <a:p>
            <a:r>
              <a:rPr lang="it-IT" sz="3200" b="1" dirty="0">
                <a:solidFill>
                  <a:srgbClr val="0070C0"/>
                </a:solidFill>
                <a:effectLst/>
                <a:ea typeface="Aptos Narrow" panose="020B0004020202020204" pitchFamily="34" charset="0"/>
                <a:cs typeface="Aptos Narrow" panose="020B0004020202020204" pitchFamily="34" charset="0"/>
              </a:rPr>
              <a:t>Le istituzioni dell’UE e il principio di leale collaborazione</a:t>
            </a:r>
            <a:endParaRPr lang="it-IT" sz="3200" dirty="0">
              <a:solidFill>
                <a:srgbClr val="0070C0"/>
              </a:solidFill>
            </a:endParaRPr>
          </a:p>
        </p:txBody>
      </p:sp>
      <p:sp>
        <p:nvSpPr>
          <p:cNvPr id="3" name="Segnaposto contenuto 2">
            <a:extLst>
              <a:ext uri="{FF2B5EF4-FFF2-40B4-BE49-F238E27FC236}">
                <a16:creationId xmlns:a16="http://schemas.microsoft.com/office/drawing/2014/main" id="{A8AED222-6DC5-CEDA-F62A-2E08C584FC38}"/>
              </a:ext>
            </a:extLst>
          </p:cNvPr>
          <p:cNvSpPr>
            <a:spLocks noGrp="1"/>
          </p:cNvSpPr>
          <p:nvPr>
            <p:ph idx="1"/>
          </p:nvPr>
        </p:nvSpPr>
        <p:spPr>
          <a:xfrm>
            <a:off x="838200" y="1536971"/>
            <a:ext cx="10802938" cy="4307238"/>
          </a:xfrm>
        </p:spPr>
        <p:txBody>
          <a:bodyPr>
            <a:normAutofit fontScale="47500" lnSpcReduction="20000"/>
          </a:bodyPr>
          <a:lstStyle/>
          <a:p>
            <a:pPr fontAlgn="base">
              <a:lnSpc>
                <a:spcPct val="130000"/>
              </a:lnSpc>
              <a:spcAft>
                <a:spcPts val="0"/>
              </a:spcAft>
            </a:pPr>
            <a:r>
              <a:rPr lang="it-IT" sz="3600" dirty="0">
                <a:solidFill>
                  <a:srgbClr val="00B0F0"/>
                </a:solidFill>
              </a:rPr>
              <a:t>Art. 13, par. 1, TUE, elenco delle istituzioni dell'Unione europea:</a:t>
            </a:r>
          </a:p>
          <a:p>
            <a:pPr fontAlgn="base">
              <a:lnSpc>
                <a:spcPct val="130000"/>
              </a:lnSpc>
            </a:pPr>
            <a:r>
              <a:rPr lang="it-IT" sz="3600" dirty="0"/>
              <a:t>Parlamento   europeo,</a:t>
            </a:r>
          </a:p>
          <a:p>
            <a:pPr fontAlgn="base">
              <a:lnSpc>
                <a:spcPct val="130000"/>
              </a:lnSpc>
              <a:spcAft>
                <a:spcPts val="0"/>
              </a:spcAft>
            </a:pPr>
            <a:r>
              <a:rPr lang="it-IT" sz="3600" dirty="0"/>
              <a:t>Consiglio   europeo,</a:t>
            </a:r>
          </a:p>
          <a:p>
            <a:pPr fontAlgn="base">
              <a:lnSpc>
                <a:spcPct val="130000"/>
              </a:lnSpc>
              <a:spcAft>
                <a:spcPts val="0"/>
              </a:spcAft>
            </a:pPr>
            <a:r>
              <a:rPr lang="it-IT" sz="3600" dirty="0"/>
              <a:t>Consiglio,</a:t>
            </a:r>
          </a:p>
          <a:p>
            <a:pPr fontAlgn="base">
              <a:lnSpc>
                <a:spcPct val="130000"/>
              </a:lnSpc>
              <a:spcAft>
                <a:spcPts val="0"/>
              </a:spcAft>
            </a:pPr>
            <a:r>
              <a:rPr lang="it-IT" sz="3600" dirty="0"/>
              <a:t>Commissione   europea,</a:t>
            </a:r>
          </a:p>
          <a:p>
            <a:pPr fontAlgn="base">
              <a:lnSpc>
                <a:spcPct val="130000"/>
              </a:lnSpc>
              <a:spcAft>
                <a:spcPts val="0"/>
              </a:spcAft>
            </a:pPr>
            <a:r>
              <a:rPr lang="it-IT" sz="3600" dirty="0"/>
              <a:t>Corte   di   giustizia   dell'Unione   europea,</a:t>
            </a:r>
          </a:p>
          <a:p>
            <a:pPr fontAlgn="base">
              <a:lnSpc>
                <a:spcPct val="130000"/>
              </a:lnSpc>
              <a:spcAft>
                <a:spcPts val="0"/>
              </a:spcAft>
            </a:pPr>
            <a:r>
              <a:rPr lang="it-IT" sz="3600" dirty="0"/>
              <a:t>Banca   centrale   europea,</a:t>
            </a:r>
          </a:p>
          <a:p>
            <a:pPr fontAlgn="base">
              <a:lnSpc>
                <a:spcPct val="130000"/>
              </a:lnSpc>
              <a:spcAft>
                <a:spcPts val="0"/>
              </a:spcAft>
            </a:pPr>
            <a:r>
              <a:rPr lang="it-IT" sz="3600" dirty="0"/>
              <a:t>Corte   dei   conti</a:t>
            </a:r>
          </a:p>
          <a:p>
            <a:pPr fontAlgn="base">
              <a:lnSpc>
                <a:spcPct val="130000"/>
              </a:lnSpc>
              <a:spcAft>
                <a:spcPts val="0"/>
              </a:spcAft>
            </a:pPr>
            <a:r>
              <a:rPr lang="it-IT" sz="3600" dirty="0"/>
              <a:t>Supportano il lavoro delle istituzioni le agenzie UE (es. EMA), il Comitato economico e sociale e il Comitato delle regioni</a:t>
            </a:r>
          </a:p>
        </p:txBody>
      </p:sp>
    </p:spTree>
    <p:extLst>
      <p:ext uri="{BB962C8B-B14F-4D97-AF65-F5344CB8AC3E}">
        <p14:creationId xmlns:p14="http://schemas.microsoft.com/office/powerpoint/2010/main" val="33046680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8"/>
          <p:cNvSpPr txBox="1">
            <a:spLocks noGrp="1"/>
          </p:cNvSpPr>
          <p:nvPr>
            <p:ph type="title"/>
          </p:nvPr>
        </p:nvSpPr>
        <p:spPr>
          <a:xfrm>
            <a:off x="838200" y="365126"/>
            <a:ext cx="10515600" cy="86242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i="0" u="none" strike="noStrike">
                <a:solidFill>
                  <a:srgbClr val="0070C0"/>
                </a:solidFill>
              </a:rPr>
              <a:t>Procedura legislativa speciale</a:t>
            </a:r>
            <a:endParaRPr sz="3200">
              <a:solidFill>
                <a:srgbClr val="0070C0"/>
              </a:solidFill>
            </a:endParaRPr>
          </a:p>
        </p:txBody>
      </p:sp>
      <p:sp>
        <p:nvSpPr>
          <p:cNvPr id="329" name="Google Shape;329;p8"/>
          <p:cNvSpPr txBox="1">
            <a:spLocks noGrp="1"/>
          </p:cNvSpPr>
          <p:nvPr>
            <p:ph type="body" idx="1"/>
          </p:nvPr>
        </p:nvSpPr>
        <p:spPr>
          <a:xfrm>
            <a:off x="1002082" y="1227552"/>
            <a:ext cx="10639056" cy="4649373"/>
          </a:xfrm>
          <a:prstGeom prst="rect">
            <a:avLst/>
          </a:prstGeom>
          <a:noFill/>
          <a:ln>
            <a:noFill/>
          </a:ln>
        </p:spPr>
        <p:txBody>
          <a:bodyPr spcFirstLastPara="1" wrap="square" lIns="91425" tIns="45700" rIns="91425" bIns="45700" anchor="ctr" anchorCtr="0">
            <a:normAutofit fontScale="40000" lnSpcReduction="20000"/>
          </a:bodyPr>
          <a:lstStyle/>
          <a:p>
            <a:pPr marL="228600" lvl="0" indent="-144145" algn="l" rtl="0">
              <a:lnSpc>
                <a:spcPct val="110000"/>
              </a:lnSpc>
              <a:spcBef>
                <a:spcPts val="0"/>
              </a:spcBef>
              <a:spcAft>
                <a:spcPts val="0"/>
              </a:spcAft>
              <a:buClr>
                <a:srgbClr val="595959"/>
              </a:buClr>
              <a:buSzPct val="100000"/>
              <a:buNone/>
            </a:pPr>
            <a:endParaRPr sz="2800" b="1" i="0" u="none" strike="noStrike">
              <a:solidFill>
                <a:srgbClr val="00B0F0"/>
              </a:solidFill>
            </a:endParaRPr>
          </a:p>
          <a:p>
            <a:pPr marL="228600" lvl="0" indent="-252095" algn="l" rtl="0">
              <a:lnSpc>
                <a:spcPct val="130000"/>
              </a:lnSpc>
              <a:spcBef>
                <a:spcPts val="1800"/>
              </a:spcBef>
              <a:spcAft>
                <a:spcPts val="0"/>
              </a:spcAft>
              <a:buClr>
                <a:srgbClr val="00B0F0"/>
              </a:buClr>
              <a:buSzPct val="100000"/>
              <a:buChar char="•"/>
            </a:pPr>
            <a:r>
              <a:rPr lang="it-IT" sz="6150" u="sng">
                <a:solidFill>
                  <a:srgbClr val="00B0F0"/>
                </a:solidFill>
                <a:highlight>
                  <a:srgbClr val="FFFF00"/>
                </a:highlight>
              </a:rPr>
              <a:t>Procedura di consultazione:</a:t>
            </a:r>
            <a:endParaRPr sz="4950" u="sng">
              <a:highlight>
                <a:srgbClr val="FFFF00"/>
              </a:highlight>
            </a:endParaRPr>
          </a:p>
          <a:p>
            <a:pPr marL="228600" lvl="0" indent="-207645" algn="l" rtl="0">
              <a:lnSpc>
                <a:spcPct val="130000"/>
              </a:lnSpc>
              <a:spcBef>
                <a:spcPts val="1800"/>
              </a:spcBef>
              <a:spcAft>
                <a:spcPts val="0"/>
              </a:spcAft>
              <a:buClr>
                <a:srgbClr val="595959"/>
              </a:buClr>
              <a:buSzPct val="100000"/>
              <a:buChar char="•"/>
            </a:pPr>
            <a:r>
              <a:rPr lang="it-IT" sz="4400"/>
              <a:t>il Consiglio adotta una proposta legislativa solo dopo che il Parlamento ha espresso il suo parere;</a:t>
            </a:r>
            <a:endParaRPr/>
          </a:p>
          <a:p>
            <a:pPr marL="228600" lvl="0" indent="-207645" algn="l" rtl="0">
              <a:lnSpc>
                <a:spcPct val="130000"/>
              </a:lnSpc>
              <a:spcBef>
                <a:spcPts val="1800"/>
              </a:spcBef>
              <a:spcAft>
                <a:spcPts val="0"/>
              </a:spcAft>
              <a:buClr>
                <a:srgbClr val="595959"/>
              </a:buClr>
              <a:buSzPct val="100000"/>
              <a:buChar char="•"/>
            </a:pPr>
            <a:r>
              <a:rPr lang="it-IT" sz="4400"/>
              <a:t>il Parlamento può approvare, respingere o proporre emendamenti alla proposta legislativa della Commissione, </a:t>
            </a:r>
            <a:endParaRPr/>
          </a:p>
          <a:p>
            <a:pPr marL="228600" lvl="0" indent="-207645" algn="l" rtl="0">
              <a:lnSpc>
                <a:spcPct val="130000"/>
              </a:lnSpc>
              <a:spcBef>
                <a:spcPts val="1800"/>
              </a:spcBef>
              <a:spcAft>
                <a:spcPts val="0"/>
              </a:spcAft>
              <a:buClr>
                <a:srgbClr val="595959"/>
              </a:buClr>
              <a:buSzPct val="100000"/>
              <a:buChar char="•"/>
            </a:pPr>
            <a:r>
              <a:rPr lang="it-IT" sz="4400"/>
              <a:t>ma il Consiglio non è legalmente tenuto a tenerne conto;</a:t>
            </a:r>
            <a:endParaRPr/>
          </a:p>
          <a:p>
            <a:pPr marL="228600" lvl="0" indent="-207645" algn="l" rtl="0">
              <a:lnSpc>
                <a:spcPct val="130000"/>
              </a:lnSpc>
              <a:spcBef>
                <a:spcPts val="1800"/>
              </a:spcBef>
              <a:spcAft>
                <a:spcPts val="0"/>
              </a:spcAft>
              <a:buClr>
                <a:srgbClr val="595959"/>
              </a:buClr>
              <a:buSzPct val="100000"/>
              <a:buChar char="•"/>
            </a:pPr>
            <a:r>
              <a:rPr lang="it-IT" sz="4400"/>
              <a:t>il Parlamento viene consultato nel caso di una procedura non legislativa in cui sono stati negoziati accordi internazionali nell’ambito della politica estera e di sicurezza comune dell’Unione;</a:t>
            </a:r>
            <a:endParaRPr/>
          </a:p>
          <a:p>
            <a:pPr marL="228600" lvl="0" indent="-132080" algn="l" rtl="0">
              <a:lnSpc>
                <a:spcPct val="110000"/>
              </a:lnSpc>
              <a:spcBef>
                <a:spcPts val="1800"/>
              </a:spcBef>
              <a:spcAft>
                <a:spcPts val="0"/>
              </a:spcAft>
              <a:buClr>
                <a:srgbClr val="595959"/>
              </a:buClr>
              <a:buSzPct val="100000"/>
              <a:buNone/>
            </a:pPr>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9"/>
          <p:cNvSpPr txBox="1">
            <a:spLocks noGrp="1"/>
          </p:cNvSpPr>
          <p:nvPr>
            <p:ph type="title"/>
          </p:nvPr>
        </p:nvSpPr>
        <p:spPr>
          <a:xfrm>
            <a:off x="838200" y="365125"/>
            <a:ext cx="108029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4400"/>
              <a:buFont typeface="Arial"/>
              <a:buNone/>
            </a:pPr>
            <a:r>
              <a:rPr lang="it-IT" sz="4400" b="1" i="0" u="none" strike="noStrike">
                <a:solidFill>
                  <a:srgbClr val="0070C0"/>
                </a:solidFill>
              </a:rPr>
              <a:t>Procedura legislativa speciale</a:t>
            </a:r>
            <a:endParaRPr>
              <a:solidFill>
                <a:srgbClr val="0070C0"/>
              </a:solidFill>
            </a:endParaRPr>
          </a:p>
        </p:txBody>
      </p:sp>
      <p:sp>
        <p:nvSpPr>
          <p:cNvPr id="335" name="Google Shape;335;p9"/>
          <p:cNvSpPr txBox="1">
            <a:spLocks noGrp="1"/>
          </p:cNvSpPr>
          <p:nvPr>
            <p:ph type="body" idx="1"/>
          </p:nvPr>
        </p:nvSpPr>
        <p:spPr>
          <a:xfrm>
            <a:off x="838200" y="1503123"/>
            <a:ext cx="10515600" cy="4008329"/>
          </a:xfrm>
          <a:prstGeom prst="rect">
            <a:avLst/>
          </a:prstGeom>
          <a:noFill/>
          <a:ln>
            <a:noFill/>
          </a:ln>
        </p:spPr>
        <p:txBody>
          <a:bodyPr spcFirstLastPara="1" wrap="square" lIns="91425" tIns="45700" rIns="91425" bIns="45700" anchor="ctr" anchorCtr="0">
            <a:normAutofit/>
          </a:bodyPr>
          <a:lstStyle/>
          <a:p>
            <a:pPr marL="228600" lvl="0" indent="-228600" algn="l" rtl="0">
              <a:lnSpc>
                <a:spcPct val="120000"/>
              </a:lnSpc>
              <a:spcBef>
                <a:spcPts val="0"/>
              </a:spcBef>
              <a:spcAft>
                <a:spcPts val="0"/>
              </a:spcAft>
              <a:buClr>
                <a:srgbClr val="00B0F0"/>
              </a:buClr>
              <a:buSzPts val="2100"/>
              <a:buChar char="•"/>
            </a:pPr>
            <a:r>
              <a:rPr lang="it-IT" sz="2100">
                <a:solidFill>
                  <a:srgbClr val="00B0F0"/>
                </a:solidFill>
              </a:rPr>
              <a:t>Ambiti di applicazione procedura legislativa speciale di consultazione:</a:t>
            </a:r>
            <a:endParaRPr/>
          </a:p>
          <a:p>
            <a:pPr marL="228600" lvl="1" indent="-228600" algn="l" rtl="0">
              <a:lnSpc>
                <a:spcPct val="120000"/>
              </a:lnSpc>
              <a:spcBef>
                <a:spcPts val="1800"/>
              </a:spcBef>
              <a:spcAft>
                <a:spcPts val="0"/>
              </a:spcAft>
              <a:buClr>
                <a:srgbClr val="595959"/>
              </a:buClr>
              <a:buSzPts val="2100"/>
              <a:buChar char="•"/>
            </a:pPr>
            <a:r>
              <a:rPr lang="it-IT" sz="2100">
                <a:solidFill>
                  <a:srgbClr val="595959"/>
                </a:solidFill>
                <a:latin typeface="Arial"/>
                <a:ea typeface="Arial"/>
                <a:cs typeface="Arial"/>
                <a:sym typeface="Arial"/>
              </a:rPr>
              <a:t>Adozione di misure relative alla lotta contro le discriminazioni (art. 19, par. 1, TFUE);</a:t>
            </a:r>
            <a:endParaRPr/>
          </a:p>
          <a:p>
            <a:pPr marL="228600" lvl="1" indent="-228600" algn="l" rtl="0">
              <a:lnSpc>
                <a:spcPct val="120000"/>
              </a:lnSpc>
              <a:spcBef>
                <a:spcPts val="1800"/>
              </a:spcBef>
              <a:spcAft>
                <a:spcPts val="0"/>
              </a:spcAft>
              <a:buClr>
                <a:srgbClr val="595959"/>
              </a:buClr>
              <a:buSzPts val="2100"/>
              <a:buChar char="•"/>
            </a:pPr>
            <a:r>
              <a:rPr lang="it-IT" sz="2100">
                <a:solidFill>
                  <a:srgbClr val="595959"/>
                </a:solidFill>
                <a:latin typeface="Arial"/>
                <a:ea typeface="Arial"/>
                <a:cs typeface="Arial"/>
                <a:sym typeface="Arial"/>
              </a:rPr>
              <a:t>Sicurezza sociale dei cittadini europei (art. 21, par. 3, TFUE);</a:t>
            </a:r>
            <a:endParaRPr/>
          </a:p>
          <a:p>
            <a:pPr marL="228600" lvl="1" indent="-228600" algn="l" rtl="0">
              <a:lnSpc>
                <a:spcPct val="120000"/>
              </a:lnSpc>
              <a:spcBef>
                <a:spcPts val="1800"/>
              </a:spcBef>
              <a:spcAft>
                <a:spcPts val="0"/>
              </a:spcAft>
              <a:buClr>
                <a:srgbClr val="595959"/>
              </a:buClr>
              <a:buSzPts val="2100"/>
              <a:buChar char="•"/>
            </a:pPr>
            <a:r>
              <a:rPr lang="it-IT" sz="2100">
                <a:solidFill>
                  <a:srgbClr val="595959"/>
                </a:solidFill>
                <a:latin typeface="Arial"/>
                <a:ea typeface="Arial"/>
                <a:cs typeface="Arial"/>
                <a:sym typeface="Arial"/>
              </a:rPr>
              <a:t>Modalità di voto elezioni europee (art. 22 TFUE);</a:t>
            </a:r>
            <a:endParaRPr/>
          </a:p>
          <a:p>
            <a:pPr marL="228600" lvl="1" indent="-228600" algn="l" rtl="0">
              <a:lnSpc>
                <a:spcPct val="120000"/>
              </a:lnSpc>
              <a:spcBef>
                <a:spcPts val="1800"/>
              </a:spcBef>
              <a:spcAft>
                <a:spcPts val="0"/>
              </a:spcAft>
              <a:buClr>
                <a:srgbClr val="595959"/>
              </a:buClr>
              <a:buSzPts val="2100"/>
              <a:buChar char="•"/>
            </a:pPr>
            <a:r>
              <a:rPr lang="it-IT" sz="2100">
                <a:solidFill>
                  <a:srgbClr val="595959"/>
                </a:solidFill>
                <a:latin typeface="Arial"/>
                <a:ea typeface="Arial"/>
                <a:cs typeface="Arial"/>
                <a:sym typeface="Arial"/>
              </a:rPr>
              <a:t>Adozione di direttive in materia di tutela dei cittadini dell’estero (art. 23 TFUE)</a:t>
            </a:r>
            <a:endParaRPr/>
          </a:p>
          <a:p>
            <a:pPr marL="228600" lvl="1" indent="-228600" algn="l" rtl="0">
              <a:lnSpc>
                <a:spcPct val="120000"/>
              </a:lnSpc>
              <a:spcBef>
                <a:spcPts val="1800"/>
              </a:spcBef>
              <a:spcAft>
                <a:spcPts val="0"/>
              </a:spcAft>
              <a:buClr>
                <a:srgbClr val="595959"/>
              </a:buClr>
              <a:buSzPts val="2100"/>
              <a:buChar char="•"/>
            </a:pPr>
            <a:r>
              <a:rPr lang="it-IT" sz="2100">
                <a:solidFill>
                  <a:srgbClr val="595959"/>
                </a:solidFill>
                <a:latin typeface="Arial"/>
                <a:ea typeface="Arial"/>
                <a:cs typeface="Arial"/>
                <a:sym typeface="Arial"/>
              </a:rPr>
              <a:t>Movimento di capitali verso Paesi Terzi (art. 64 TFUE);</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10"/>
          <p:cNvSpPr txBox="1">
            <a:spLocks noGrp="1"/>
          </p:cNvSpPr>
          <p:nvPr>
            <p:ph type="title"/>
          </p:nvPr>
        </p:nvSpPr>
        <p:spPr>
          <a:xfrm>
            <a:off x="989556" y="365125"/>
            <a:ext cx="10651582"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i="0" u="none" strike="noStrike">
                <a:solidFill>
                  <a:srgbClr val="0070C0"/>
                </a:solidFill>
              </a:rPr>
              <a:t>Procedura legislativa speciale</a:t>
            </a:r>
            <a:endParaRPr sz="3200">
              <a:solidFill>
                <a:srgbClr val="0070C0"/>
              </a:solidFill>
            </a:endParaRPr>
          </a:p>
        </p:txBody>
      </p:sp>
      <p:sp>
        <p:nvSpPr>
          <p:cNvPr id="341" name="Google Shape;341;p10"/>
          <p:cNvSpPr txBox="1">
            <a:spLocks noGrp="1"/>
          </p:cNvSpPr>
          <p:nvPr>
            <p:ph type="body" idx="1"/>
          </p:nvPr>
        </p:nvSpPr>
        <p:spPr>
          <a:xfrm>
            <a:off x="1164920" y="1358900"/>
            <a:ext cx="10188879" cy="4603489"/>
          </a:xfrm>
          <a:prstGeom prst="rect">
            <a:avLst/>
          </a:prstGeom>
          <a:noFill/>
          <a:ln>
            <a:noFill/>
          </a:ln>
        </p:spPr>
        <p:txBody>
          <a:bodyPr spcFirstLastPara="1" wrap="square" lIns="91425" tIns="45700" rIns="91425" bIns="45700" anchor="ctr" anchorCtr="0">
            <a:normAutofit/>
          </a:bodyPr>
          <a:lstStyle/>
          <a:p>
            <a:pPr marL="228600" lvl="1" indent="-228600" algn="l" rtl="0">
              <a:lnSpc>
                <a:spcPct val="120000"/>
              </a:lnSpc>
              <a:spcBef>
                <a:spcPts val="0"/>
              </a:spcBef>
              <a:spcAft>
                <a:spcPts val="0"/>
              </a:spcAft>
              <a:buClr>
                <a:srgbClr val="00B0F0"/>
              </a:buClr>
              <a:buSzPts val="2100"/>
              <a:buChar char="•"/>
            </a:pPr>
            <a:r>
              <a:rPr lang="it-IT" sz="2100" b="1">
                <a:solidFill>
                  <a:srgbClr val="00B0F0"/>
                </a:solidFill>
                <a:latin typeface="Arial"/>
                <a:ea typeface="Arial"/>
                <a:cs typeface="Arial"/>
                <a:sym typeface="Arial"/>
              </a:rPr>
              <a:t>Ambiti di applicazione procedura legislativa speciale di consultazione:</a:t>
            </a:r>
            <a:endParaRPr/>
          </a:p>
          <a:p>
            <a:pPr marL="228600" lvl="1" indent="-228600" algn="l" rtl="0">
              <a:lnSpc>
                <a:spcPct val="120000"/>
              </a:lnSpc>
              <a:spcBef>
                <a:spcPts val="1800"/>
              </a:spcBef>
              <a:spcAft>
                <a:spcPts val="0"/>
              </a:spcAft>
              <a:buClr>
                <a:srgbClr val="595959"/>
              </a:buClr>
              <a:buSzPts val="2100"/>
              <a:buChar char="•"/>
            </a:pPr>
            <a:r>
              <a:rPr lang="it-IT" sz="2100">
                <a:solidFill>
                  <a:srgbClr val="595959"/>
                </a:solidFill>
                <a:latin typeface="Arial"/>
                <a:ea typeface="Arial"/>
                <a:cs typeface="Arial"/>
                <a:sym typeface="Arial"/>
              </a:rPr>
              <a:t>Istituzione EPPO (art. 86 TFUE)</a:t>
            </a:r>
            <a:endParaRPr/>
          </a:p>
          <a:p>
            <a:pPr marL="228600" lvl="1" indent="-228600" algn="l" rtl="0">
              <a:lnSpc>
                <a:spcPct val="120000"/>
              </a:lnSpc>
              <a:spcBef>
                <a:spcPts val="1800"/>
              </a:spcBef>
              <a:spcAft>
                <a:spcPts val="0"/>
              </a:spcAft>
              <a:buClr>
                <a:srgbClr val="595959"/>
              </a:buClr>
              <a:buSzPts val="2100"/>
              <a:buChar char="•"/>
            </a:pPr>
            <a:r>
              <a:rPr lang="it-IT" sz="2100">
                <a:solidFill>
                  <a:srgbClr val="595959"/>
                </a:solidFill>
                <a:latin typeface="Arial"/>
                <a:ea typeface="Arial"/>
                <a:cs typeface="Arial"/>
                <a:sym typeface="Arial"/>
              </a:rPr>
              <a:t>Sistema risorse proprie UE (art. 311 TFUE)</a:t>
            </a:r>
            <a:endParaRPr/>
          </a:p>
          <a:p>
            <a:pPr marL="228600" lvl="1" indent="-228600" algn="l" rtl="0">
              <a:lnSpc>
                <a:spcPct val="120000"/>
              </a:lnSpc>
              <a:spcBef>
                <a:spcPts val="1800"/>
              </a:spcBef>
              <a:spcAft>
                <a:spcPts val="0"/>
              </a:spcAft>
              <a:buClr>
                <a:srgbClr val="595959"/>
              </a:buClr>
              <a:buSzPts val="2100"/>
              <a:buChar char="•"/>
            </a:pPr>
            <a:r>
              <a:rPr lang="it-IT" sz="2100">
                <a:solidFill>
                  <a:srgbClr val="595959"/>
                </a:solidFill>
                <a:latin typeface="Arial"/>
                <a:ea typeface="Arial"/>
                <a:cs typeface="Arial"/>
                <a:sym typeface="Arial"/>
              </a:rPr>
              <a:t>Misure politica economica e monetaria (art. 125 , par. 1, TFUE)</a:t>
            </a:r>
            <a:endParaRPr/>
          </a:p>
          <a:p>
            <a:pPr marL="228600" lvl="1" indent="-228600" algn="l" rtl="0">
              <a:lnSpc>
                <a:spcPct val="120000"/>
              </a:lnSpc>
              <a:spcBef>
                <a:spcPts val="1800"/>
              </a:spcBef>
              <a:spcAft>
                <a:spcPts val="0"/>
              </a:spcAft>
              <a:buClr>
                <a:srgbClr val="595959"/>
              </a:buClr>
              <a:buSzPts val="2100"/>
              <a:buChar char="•"/>
            </a:pPr>
            <a:r>
              <a:rPr lang="it-IT" sz="2100">
                <a:solidFill>
                  <a:srgbClr val="595959"/>
                </a:solidFill>
                <a:latin typeface="Arial"/>
                <a:ea typeface="Arial"/>
                <a:cs typeface="Arial"/>
                <a:sym typeface="Arial"/>
              </a:rPr>
              <a:t>Concorrenza e aiuti di Stato (artt. 103 e 109 TFUE)</a:t>
            </a:r>
            <a:endParaRPr/>
          </a:p>
          <a:p>
            <a:pPr marL="228600" lvl="1" indent="-228600" algn="l" rtl="0">
              <a:lnSpc>
                <a:spcPct val="120000"/>
              </a:lnSpc>
              <a:spcBef>
                <a:spcPts val="1800"/>
              </a:spcBef>
              <a:spcAft>
                <a:spcPts val="0"/>
              </a:spcAft>
              <a:buClr>
                <a:srgbClr val="595959"/>
              </a:buClr>
              <a:buSzPts val="2100"/>
              <a:buChar char="•"/>
            </a:pPr>
            <a:r>
              <a:rPr lang="it-IT" sz="2100">
                <a:solidFill>
                  <a:srgbClr val="595959"/>
                </a:solidFill>
                <a:latin typeface="Arial"/>
                <a:ea typeface="Arial"/>
                <a:cs typeface="Arial"/>
                <a:sym typeface="Arial"/>
              </a:rPr>
              <a:t>Misure di armonizzazione fiscale (art. 113 TFUE)</a:t>
            </a:r>
            <a:endParaRPr sz="2100">
              <a:solidFill>
                <a:srgbClr val="595959"/>
              </a:solidFill>
              <a:latin typeface="Arial"/>
              <a:ea typeface="Arial"/>
              <a:cs typeface="Arial"/>
              <a:sym typeface="Aria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11"/>
          <p:cNvSpPr txBox="1">
            <a:spLocks noGrp="1"/>
          </p:cNvSpPr>
          <p:nvPr>
            <p:ph type="title"/>
          </p:nvPr>
        </p:nvSpPr>
        <p:spPr>
          <a:xfrm>
            <a:off x="838200" y="365126"/>
            <a:ext cx="10515600" cy="82484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i="0" u="none" strike="noStrike">
                <a:solidFill>
                  <a:srgbClr val="0070C0"/>
                </a:solidFill>
              </a:rPr>
              <a:t>Procedura legislativa speciale</a:t>
            </a:r>
            <a:endParaRPr sz="3200">
              <a:solidFill>
                <a:srgbClr val="0070C0"/>
              </a:solidFill>
            </a:endParaRPr>
          </a:p>
        </p:txBody>
      </p:sp>
      <p:sp>
        <p:nvSpPr>
          <p:cNvPr id="347" name="Google Shape;347;p11"/>
          <p:cNvSpPr txBox="1">
            <a:spLocks noGrp="1"/>
          </p:cNvSpPr>
          <p:nvPr>
            <p:ph type="body" idx="1"/>
          </p:nvPr>
        </p:nvSpPr>
        <p:spPr>
          <a:xfrm>
            <a:off x="926926" y="1189974"/>
            <a:ext cx="10714212" cy="4686951"/>
          </a:xfrm>
          <a:prstGeom prst="rect">
            <a:avLst/>
          </a:prstGeom>
          <a:noFill/>
          <a:ln>
            <a:noFill/>
          </a:ln>
        </p:spPr>
        <p:txBody>
          <a:bodyPr spcFirstLastPara="1" wrap="square" lIns="91425" tIns="45700" rIns="91425" bIns="45700" anchor="ctr" anchorCtr="0">
            <a:normAutofit fontScale="70000" lnSpcReduction="20000"/>
          </a:bodyPr>
          <a:lstStyle/>
          <a:p>
            <a:pPr marL="228600" lvl="1" indent="-108585" algn="l" rtl="0">
              <a:lnSpc>
                <a:spcPct val="140000"/>
              </a:lnSpc>
              <a:spcBef>
                <a:spcPts val="0"/>
              </a:spcBef>
              <a:spcAft>
                <a:spcPts val="0"/>
              </a:spcAft>
              <a:buClr>
                <a:schemeClr val="dk1"/>
              </a:buClr>
              <a:buSzPct val="100000"/>
              <a:buNone/>
            </a:pPr>
            <a:endParaRPr sz="2700">
              <a:solidFill>
                <a:srgbClr val="595959"/>
              </a:solidFill>
              <a:latin typeface="Arial"/>
              <a:ea typeface="Arial"/>
              <a:cs typeface="Arial"/>
              <a:sym typeface="Arial"/>
            </a:endParaRPr>
          </a:p>
          <a:p>
            <a:pPr marL="228600" lvl="1" indent="-228600" algn="l" rtl="0">
              <a:lnSpc>
                <a:spcPct val="140000"/>
              </a:lnSpc>
              <a:spcBef>
                <a:spcPts val="1800"/>
              </a:spcBef>
              <a:spcAft>
                <a:spcPts val="0"/>
              </a:spcAft>
              <a:buClr>
                <a:srgbClr val="00B0F0"/>
              </a:buClr>
              <a:buSzPct val="100000"/>
              <a:buChar char="•"/>
            </a:pPr>
            <a:r>
              <a:rPr lang="it-IT" sz="2700">
                <a:solidFill>
                  <a:srgbClr val="00B0F0"/>
                </a:solidFill>
                <a:latin typeface="Arial"/>
                <a:ea typeface="Arial"/>
                <a:cs typeface="Arial"/>
                <a:sym typeface="Arial"/>
              </a:rPr>
              <a:t>Casi in cui l’adozione di un atto normativo avviene da parte del Parlamento europeo con la partecipazione del Consiglio:</a:t>
            </a:r>
            <a:endParaRPr/>
          </a:p>
          <a:p>
            <a:pPr marL="228600" lvl="1" indent="-228600" algn="l" rtl="0">
              <a:lnSpc>
                <a:spcPct val="140000"/>
              </a:lnSpc>
              <a:spcBef>
                <a:spcPts val="1800"/>
              </a:spcBef>
              <a:spcAft>
                <a:spcPts val="0"/>
              </a:spcAft>
              <a:buClr>
                <a:srgbClr val="595959"/>
              </a:buClr>
              <a:buSzPct val="100000"/>
              <a:buChar char="•"/>
            </a:pPr>
            <a:r>
              <a:rPr lang="it-IT" sz="2700">
                <a:solidFill>
                  <a:srgbClr val="595959"/>
                </a:solidFill>
                <a:latin typeface="Arial"/>
                <a:ea typeface="Arial"/>
                <a:cs typeface="Arial"/>
                <a:sym typeface="Arial"/>
              </a:rPr>
              <a:t>Art. 223 TFUE:</a:t>
            </a:r>
            <a:endParaRPr/>
          </a:p>
          <a:p>
            <a:pPr marL="228600" lvl="1" indent="-228600" algn="l" rtl="0">
              <a:lnSpc>
                <a:spcPct val="140000"/>
              </a:lnSpc>
              <a:spcBef>
                <a:spcPts val="1800"/>
              </a:spcBef>
              <a:spcAft>
                <a:spcPts val="0"/>
              </a:spcAft>
              <a:buClr>
                <a:srgbClr val="595959"/>
              </a:buClr>
              <a:buSzPct val="100000"/>
              <a:buChar char="•"/>
            </a:pPr>
            <a:r>
              <a:rPr lang="it-IT" sz="2700">
                <a:solidFill>
                  <a:srgbClr val="595959"/>
                </a:solidFill>
                <a:latin typeface="Arial"/>
                <a:ea typeface="Arial"/>
                <a:cs typeface="Arial"/>
                <a:sym typeface="Arial"/>
              </a:rPr>
              <a:t>Organizzazione interna del Parlamento europeo;</a:t>
            </a:r>
            <a:endParaRPr/>
          </a:p>
          <a:p>
            <a:pPr marL="228600" lvl="1" indent="-228600" algn="l" rtl="0">
              <a:lnSpc>
                <a:spcPct val="140000"/>
              </a:lnSpc>
              <a:spcBef>
                <a:spcPts val="1800"/>
              </a:spcBef>
              <a:spcAft>
                <a:spcPts val="0"/>
              </a:spcAft>
              <a:buClr>
                <a:srgbClr val="595959"/>
              </a:buClr>
              <a:buSzPct val="100000"/>
              <a:buChar char="•"/>
            </a:pPr>
            <a:r>
              <a:rPr lang="it-IT" sz="2700">
                <a:solidFill>
                  <a:srgbClr val="595959"/>
                </a:solidFill>
                <a:latin typeface="Arial"/>
                <a:ea typeface="Arial"/>
                <a:cs typeface="Arial"/>
                <a:sym typeface="Arial"/>
              </a:rPr>
              <a:t>Art. 155 TFUE:</a:t>
            </a:r>
            <a:endParaRPr/>
          </a:p>
          <a:p>
            <a:pPr marL="228600" lvl="1" indent="-228600" algn="l" rtl="0">
              <a:lnSpc>
                <a:spcPct val="140000"/>
              </a:lnSpc>
              <a:spcBef>
                <a:spcPts val="1800"/>
              </a:spcBef>
              <a:spcAft>
                <a:spcPts val="0"/>
              </a:spcAft>
              <a:buClr>
                <a:srgbClr val="595959"/>
              </a:buClr>
              <a:buSzPct val="100000"/>
              <a:buChar char="•"/>
            </a:pPr>
            <a:r>
              <a:rPr lang="it-IT" sz="2700">
                <a:solidFill>
                  <a:srgbClr val="595959"/>
                </a:solidFill>
                <a:latin typeface="Arial"/>
                <a:ea typeface="Arial"/>
                <a:cs typeface="Arial"/>
                <a:sym typeface="Arial"/>
              </a:rPr>
              <a:t>Materia sociale </a:t>
            </a:r>
            <a:endParaRPr/>
          </a:p>
          <a:p>
            <a:pPr marL="228600" lvl="1" indent="-228600" algn="l" rtl="0">
              <a:lnSpc>
                <a:spcPct val="140000"/>
              </a:lnSpc>
              <a:spcBef>
                <a:spcPts val="1800"/>
              </a:spcBef>
              <a:spcAft>
                <a:spcPts val="0"/>
              </a:spcAft>
              <a:buClr>
                <a:srgbClr val="595959"/>
              </a:buClr>
              <a:buSzPct val="100000"/>
              <a:buChar char="•"/>
            </a:pPr>
            <a:r>
              <a:rPr lang="it-IT" sz="2700">
                <a:solidFill>
                  <a:srgbClr val="595959"/>
                </a:solidFill>
                <a:latin typeface="Arial"/>
                <a:ea typeface="Arial"/>
                <a:cs typeface="Arial"/>
                <a:sym typeface="Arial"/>
              </a:rPr>
              <a:t>Procedura legislativa speciale è preceduta da un accordo concluso dalle parti sociali, al quale viene data attuazione con un successivo atto UE (nella prassi una direttiva).</a:t>
            </a:r>
            <a:endParaRPr/>
          </a:p>
          <a:p>
            <a:pPr marL="228600" lvl="0" indent="-86360" algn="l" rtl="0">
              <a:lnSpc>
                <a:spcPct val="110000"/>
              </a:lnSpc>
              <a:spcBef>
                <a:spcPts val="1800"/>
              </a:spcBef>
              <a:spcAft>
                <a:spcPts val="0"/>
              </a:spcAft>
              <a:buClr>
                <a:srgbClr val="595959"/>
              </a:buClr>
              <a:buSzPct val="100000"/>
              <a:buNone/>
            </a:pPr>
            <a:endParaRPr>
              <a:solidFill>
                <a:srgbClr val="00B0F0"/>
              </a:solidFil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12"/>
          <p:cNvSpPr txBox="1">
            <a:spLocks noGrp="1"/>
          </p:cNvSpPr>
          <p:nvPr>
            <p:ph type="title"/>
          </p:nvPr>
        </p:nvSpPr>
        <p:spPr>
          <a:xfrm>
            <a:off x="838200" y="365125"/>
            <a:ext cx="10515600" cy="74969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i="0" u="none" strike="noStrike">
                <a:solidFill>
                  <a:srgbClr val="0070C0"/>
                </a:solidFill>
              </a:rPr>
              <a:t>Procedura legislativa speciale</a:t>
            </a:r>
            <a:endParaRPr sz="3200">
              <a:solidFill>
                <a:srgbClr val="0070C0"/>
              </a:solidFill>
            </a:endParaRPr>
          </a:p>
        </p:txBody>
      </p:sp>
      <p:sp>
        <p:nvSpPr>
          <p:cNvPr id="353" name="Google Shape;353;p12"/>
          <p:cNvSpPr txBox="1">
            <a:spLocks noGrp="1"/>
          </p:cNvSpPr>
          <p:nvPr>
            <p:ph type="body" idx="1"/>
          </p:nvPr>
        </p:nvSpPr>
        <p:spPr>
          <a:xfrm>
            <a:off x="1014608" y="1114816"/>
            <a:ext cx="10626530" cy="4359059"/>
          </a:xfrm>
          <a:prstGeom prst="rect">
            <a:avLst/>
          </a:prstGeom>
          <a:noFill/>
          <a:ln>
            <a:noFill/>
          </a:ln>
        </p:spPr>
        <p:txBody>
          <a:bodyPr spcFirstLastPara="1" wrap="square" lIns="91425" tIns="45700" rIns="91425" bIns="45700" anchor="ctr" anchorCtr="0">
            <a:normAutofit/>
          </a:bodyPr>
          <a:lstStyle/>
          <a:p>
            <a:pPr marL="228600" lvl="0" indent="-25400" algn="l" rtl="0">
              <a:lnSpc>
                <a:spcPct val="110000"/>
              </a:lnSpc>
              <a:spcBef>
                <a:spcPts val="0"/>
              </a:spcBef>
              <a:spcAft>
                <a:spcPts val="0"/>
              </a:spcAft>
              <a:buClr>
                <a:srgbClr val="595959"/>
              </a:buClr>
              <a:buSzPts val="3200"/>
              <a:buNone/>
            </a:pPr>
            <a:endParaRPr>
              <a:solidFill>
                <a:srgbClr val="00B0F0"/>
              </a:solidFill>
            </a:endParaRPr>
          </a:p>
          <a:p>
            <a:pPr marL="228600" lvl="1" indent="-260350" algn="l" rtl="0">
              <a:lnSpc>
                <a:spcPct val="120000"/>
              </a:lnSpc>
              <a:spcBef>
                <a:spcPts val="1800"/>
              </a:spcBef>
              <a:spcAft>
                <a:spcPts val="0"/>
              </a:spcAft>
              <a:buClr>
                <a:srgbClr val="00B0F0"/>
              </a:buClr>
              <a:buSzPts val="2600"/>
              <a:buChar char="•"/>
            </a:pPr>
            <a:r>
              <a:rPr lang="it-IT" sz="2600" u="sng">
                <a:solidFill>
                  <a:srgbClr val="00B0F0"/>
                </a:solidFill>
                <a:highlight>
                  <a:srgbClr val="FFFF00"/>
                </a:highlight>
                <a:latin typeface="Arial"/>
                <a:ea typeface="Arial"/>
                <a:cs typeface="Arial"/>
                <a:sym typeface="Arial"/>
              </a:rPr>
              <a:t>Procedura di previa approvazione del Parlamento europeo:</a:t>
            </a:r>
            <a:endParaRPr sz="2900" u="sng">
              <a:highlight>
                <a:srgbClr val="FFFF00"/>
              </a:highlight>
            </a:endParaRPr>
          </a:p>
          <a:p>
            <a:pPr marL="228600" lvl="1" indent="-228600" algn="l" rtl="0">
              <a:lnSpc>
                <a:spcPct val="120000"/>
              </a:lnSpc>
              <a:spcBef>
                <a:spcPts val="1800"/>
              </a:spcBef>
              <a:spcAft>
                <a:spcPts val="0"/>
              </a:spcAft>
              <a:buClr>
                <a:srgbClr val="595959"/>
              </a:buClr>
              <a:buSzPts val="2100"/>
              <a:buChar char="•"/>
            </a:pPr>
            <a:r>
              <a:rPr lang="it-IT" sz="2100">
                <a:solidFill>
                  <a:srgbClr val="595959"/>
                </a:solidFill>
                <a:latin typeface="Arial"/>
                <a:ea typeface="Arial"/>
                <a:cs typeface="Arial"/>
                <a:sym typeface="Arial"/>
              </a:rPr>
              <a:t>In base a questa procedura:</a:t>
            </a:r>
            <a:endParaRPr/>
          </a:p>
          <a:p>
            <a:pPr marL="228600" lvl="1" indent="-228600" algn="l" rtl="0">
              <a:lnSpc>
                <a:spcPct val="120000"/>
              </a:lnSpc>
              <a:spcBef>
                <a:spcPts val="1800"/>
              </a:spcBef>
              <a:spcAft>
                <a:spcPts val="0"/>
              </a:spcAft>
              <a:buClr>
                <a:srgbClr val="595959"/>
              </a:buClr>
              <a:buSzPts val="2100"/>
              <a:buChar char="•"/>
            </a:pPr>
            <a:r>
              <a:rPr lang="it-IT" sz="2100">
                <a:solidFill>
                  <a:srgbClr val="595959"/>
                </a:solidFill>
                <a:latin typeface="Arial"/>
                <a:ea typeface="Arial"/>
                <a:cs typeface="Arial"/>
                <a:sym typeface="Arial"/>
              </a:rPr>
              <a:t>il Parlamento può accettare o respingere una proposta legislativa tramite un voto di maggioranza assoluta, ma non può modificarla;</a:t>
            </a:r>
            <a:endParaRPr/>
          </a:p>
          <a:p>
            <a:pPr marL="228600" lvl="1" indent="-228600" algn="l" rtl="0">
              <a:lnSpc>
                <a:spcPct val="120000"/>
              </a:lnSpc>
              <a:spcBef>
                <a:spcPts val="1800"/>
              </a:spcBef>
              <a:spcAft>
                <a:spcPts val="0"/>
              </a:spcAft>
              <a:buClr>
                <a:srgbClr val="595959"/>
              </a:buClr>
              <a:buSzPts val="2100"/>
              <a:buChar char="•"/>
            </a:pPr>
            <a:r>
              <a:rPr lang="it-IT" sz="2100">
                <a:solidFill>
                  <a:srgbClr val="595959"/>
                </a:solidFill>
                <a:latin typeface="Arial"/>
                <a:ea typeface="Arial"/>
                <a:cs typeface="Arial"/>
                <a:sym typeface="Arial"/>
              </a:rPr>
              <a:t>il Consiglio non ha il potere di ribaltare il parere del Parlamento.</a:t>
            </a:r>
            <a:endParaRPr/>
          </a:p>
          <a:p>
            <a:pPr marL="228600" lvl="0" indent="-25400" algn="l" rtl="0">
              <a:lnSpc>
                <a:spcPct val="110000"/>
              </a:lnSpc>
              <a:spcBef>
                <a:spcPts val="1800"/>
              </a:spcBef>
              <a:spcAft>
                <a:spcPts val="0"/>
              </a:spcAft>
              <a:buClr>
                <a:srgbClr val="595959"/>
              </a:buClr>
              <a:buSzPts val="3200"/>
              <a:buNone/>
            </a:pPr>
            <a:endParaRPr>
              <a:solidFill>
                <a:srgbClr val="00B0F0"/>
              </a:solidFil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13"/>
          <p:cNvSpPr txBox="1">
            <a:spLocks noGrp="1"/>
          </p:cNvSpPr>
          <p:nvPr>
            <p:ph type="title"/>
          </p:nvPr>
        </p:nvSpPr>
        <p:spPr>
          <a:xfrm>
            <a:off x="838200" y="365126"/>
            <a:ext cx="10515600" cy="82484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i="0" u="none" strike="noStrike">
                <a:solidFill>
                  <a:srgbClr val="0070C0"/>
                </a:solidFill>
              </a:rPr>
              <a:t>Procedura legislativa speciale</a:t>
            </a:r>
            <a:endParaRPr sz="3200">
              <a:solidFill>
                <a:srgbClr val="0070C0"/>
              </a:solidFill>
            </a:endParaRPr>
          </a:p>
        </p:txBody>
      </p:sp>
      <p:sp>
        <p:nvSpPr>
          <p:cNvPr id="359" name="Google Shape;359;p13"/>
          <p:cNvSpPr txBox="1">
            <a:spLocks noGrp="1"/>
          </p:cNvSpPr>
          <p:nvPr>
            <p:ph type="body" idx="1"/>
          </p:nvPr>
        </p:nvSpPr>
        <p:spPr>
          <a:xfrm>
            <a:off x="838200" y="1315234"/>
            <a:ext cx="10515600" cy="4861730"/>
          </a:xfrm>
          <a:prstGeom prst="rect">
            <a:avLst/>
          </a:prstGeom>
          <a:noFill/>
          <a:ln>
            <a:noFill/>
          </a:ln>
        </p:spPr>
        <p:txBody>
          <a:bodyPr spcFirstLastPara="1" wrap="square" lIns="91425" tIns="45700" rIns="91425" bIns="45700" anchor="ctr" anchorCtr="0">
            <a:normAutofit/>
          </a:bodyPr>
          <a:lstStyle/>
          <a:p>
            <a:pPr marL="228600" lvl="1" indent="-228600" algn="l" rtl="0">
              <a:lnSpc>
                <a:spcPct val="140000"/>
              </a:lnSpc>
              <a:spcBef>
                <a:spcPts val="0"/>
              </a:spcBef>
              <a:spcAft>
                <a:spcPts val="0"/>
              </a:spcAft>
              <a:buClr>
                <a:srgbClr val="00B0F0"/>
              </a:buClr>
              <a:buSzPts val="2100"/>
              <a:buChar char="•"/>
            </a:pPr>
            <a:r>
              <a:rPr lang="it-IT" sz="2100">
                <a:solidFill>
                  <a:srgbClr val="00B0F0"/>
                </a:solidFill>
                <a:latin typeface="Arial"/>
                <a:ea typeface="Arial"/>
                <a:cs typeface="Arial"/>
                <a:sym typeface="Arial"/>
              </a:rPr>
              <a:t>Ambito di applicazione della procedura di previa approvazione del Parlamento europeo:</a:t>
            </a:r>
            <a:endParaRPr/>
          </a:p>
          <a:p>
            <a:pPr marL="228600" lvl="1" indent="-228600" algn="l" rtl="0">
              <a:lnSpc>
                <a:spcPct val="140000"/>
              </a:lnSpc>
              <a:spcBef>
                <a:spcPts val="1800"/>
              </a:spcBef>
              <a:spcAft>
                <a:spcPts val="0"/>
              </a:spcAft>
              <a:buClr>
                <a:srgbClr val="595959"/>
              </a:buClr>
              <a:buSzPts val="2100"/>
              <a:buChar char="•"/>
            </a:pPr>
            <a:r>
              <a:rPr lang="it-IT" sz="2100">
                <a:solidFill>
                  <a:srgbClr val="595959"/>
                </a:solidFill>
                <a:latin typeface="Arial"/>
                <a:ea typeface="Arial"/>
                <a:cs typeface="Arial"/>
                <a:sym typeface="Arial"/>
              </a:rPr>
              <a:t>Disposizioni per combattere la discriminazione (art. 19 TFUE);</a:t>
            </a:r>
            <a:endParaRPr/>
          </a:p>
          <a:p>
            <a:pPr marL="228600" lvl="1" indent="-228600" algn="l" rtl="0">
              <a:lnSpc>
                <a:spcPct val="140000"/>
              </a:lnSpc>
              <a:spcBef>
                <a:spcPts val="1800"/>
              </a:spcBef>
              <a:spcAft>
                <a:spcPts val="0"/>
              </a:spcAft>
              <a:buClr>
                <a:srgbClr val="595959"/>
              </a:buClr>
              <a:buSzPts val="2100"/>
              <a:buChar char="•"/>
            </a:pPr>
            <a:r>
              <a:rPr lang="it-IT" sz="2100">
                <a:solidFill>
                  <a:srgbClr val="595959"/>
                </a:solidFill>
                <a:latin typeface="Arial"/>
                <a:ea typeface="Arial"/>
                <a:cs typeface="Arial"/>
                <a:sym typeface="Arial"/>
              </a:rPr>
              <a:t>Completare i diritti dei cittadini europei (art. 25 TFUE); </a:t>
            </a:r>
            <a:endParaRPr/>
          </a:p>
          <a:p>
            <a:pPr marL="228600" lvl="1" indent="-228600" algn="l" rtl="0">
              <a:lnSpc>
                <a:spcPct val="140000"/>
              </a:lnSpc>
              <a:spcBef>
                <a:spcPts val="1800"/>
              </a:spcBef>
              <a:spcAft>
                <a:spcPts val="0"/>
              </a:spcAft>
              <a:buClr>
                <a:srgbClr val="595959"/>
              </a:buClr>
              <a:buSzPts val="2100"/>
              <a:buChar char="•"/>
            </a:pPr>
            <a:r>
              <a:rPr lang="it-IT" sz="2100">
                <a:solidFill>
                  <a:srgbClr val="595959"/>
                </a:solidFill>
                <a:latin typeface="Arial"/>
                <a:ea typeface="Arial"/>
                <a:cs typeface="Arial"/>
                <a:sym typeface="Arial"/>
              </a:rPr>
              <a:t>Adozione quadro finanziario pluriennale (art. 312 TFUE).</a:t>
            </a:r>
            <a:endParaRPr/>
          </a:p>
          <a:p>
            <a:pPr marL="228600" lvl="1" indent="-228600" algn="l" rtl="0">
              <a:lnSpc>
                <a:spcPct val="140000"/>
              </a:lnSpc>
              <a:spcBef>
                <a:spcPts val="1800"/>
              </a:spcBef>
              <a:spcAft>
                <a:spcPts val="0"/>
              </a:spcAft>
              <a:buClr>
                <a:srgbClr val="595959"/>
              </a:buClr>
              <a:buSzPts val="2100"/>
              <a:buChar char="•"/>
            </a:pPr>
            <a:r>
              <a:rPr lang="it-IT" sz="2100">
                <a:solidFill>
                  <a:srgbClr val="595959"/>
                </a:solidFill>
                <a:latin typeface="Arial"/>
                <a:ea typeface="Arial"/>
                <a:cs typeface="Arial"/>
                <a:sym typeface="Arial"/>
              </a:rPr>
              <a:t>L’art. 352 TFUE conferisce al Parlamento il diritto di veto quando tale disposizione del Trattato viene utilizzata come base giuridica per l’adozione della proposta presentata dalla Commissione.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1F1DA7-98E7-DDD5-2A42-B85A19428040}"/>
              </a:ext>
            </a:extLst>
          </p:cNvPr>
          <p:cNvSpPr>
            <a:spLocks noGrp="1"/>
          </p:cNvSpPr>
          <p:nvPr>
            <p:ph type="title"/>
          </p:nvPr>
        </p:nvSpPr>
        <p:spPr>
          <a:xfrm>
            <a:off x="838200" y="365125"/>
            <a:ext cx="10515600" cy="993775"/>
          </a:xfrm>
        </p:spPr>
        <p:txBody>
          <a:bodyPr>
            <a:normAutofit/>
          </a:bodyPr>
          <a:lstStyle/>
          <a:p>
            <a:r>
              <a:rPr lang="it-IT" sz="3200" b="1" dirty="0">
                <a:solidFill>
                  <a:srgbClr val="0070C0"/>
                </a:solidFill>
                <a:effectLst/>
                <a:ea typeface="Aptos Narrow" panose="020B0004020202020204" pitchFamily="34" charset="0"/>
                <a:cs typeface="Aptos Narrow" panose="020B0004020202020204" pitchFamily="34" charset="0"/>
              </a:rPr>
              <a:t>Principio di leale collaborazione</a:t>
            </a:r>
            <a:endParaRPr lang="it-IT" sz="3200" dirty="0">
              <a:solidFill>
                <a:srgbClr val="0070C0"/>
              </a:solidFill>
            </a:endParaRPr>
          </a:p>
        </p:txBody>
      </p:sp>
      <p:sp>
        <p:nvSpPr>
          <p:cNvPr id="3" name="Segnaposto contenuto 2">
            <a:extLst>
              <a:ext uri="{FF2B5EF4-FFF2-40B4-BE49-F238E27FC236}">
                <a16:creationId xmlns:a16="http://schemas.microsoft.com/office/drawing/2014/main" id="{A8AED222-6DC5-CEDA-F62A-2E08C584FC38}"/>
              </a:ext>
            </a:extLst>
          </p:cNvPr>
          <p:cNvSpPr>
            <a:spLocks noGrp="1"/>
          </p:cNvSpPr>
          <p:nvPr>
            <p:ph idx="1"/>
          </p:nvPr>
        </p:nvSpPr>
        <p:spPr>
          <a:xfrm>
            <a:off x="838200" y="1536970"/>
            <a:ext cx="10802938" cy="4339955"/>
          </a:xfrm>
        </p:spPr>
        <p:txBody>
          <a:bodyPr>
            <a:normAutofit fontScale="77500" lnSpcReduction="20000"/>
          </a:bodyPr>
          <a:lstStyle/>
          <a:p>
            <a:pPr fontAlgn="base">
              <a:lnSpc>
                <a:spcPct val="130000"/>
              </a:lnSpc>
              <a:spcAft>
                <a:spcPts val="0"/>
              </a:spcAft>
            </a:pPr>
            <a:r>
              <a:rPr lang="it-IT" sz="2900" dirty="0">
                <a:solidFill>
                  <a:srgbClr val="00B0F0"/>
                </a:solidFill>
              </a:rPr>
              <a:t>Art. 4, par. 3, TUE: </a:t>
            </a:r>
          </a:p>
          <a:p>
            <a:pPr fontAlgn="base">
              <a:lnSpc>
                <a:spcPct val="130000"/>
              </a:lnSpc>
              <a:spcAft>
                <a:spcPts val="0"/>
              </a:spcAft>
            </a:pPr>
            <a:r>
              <a:rPr lang="it-IT" sz="2900" dirty="0"/>
              <a:t>«In virtù del principio di leale cooperazione, l'Unione e gli Stati membri si rispettano e si assistono reciprocamente nell'adempimento dei compiti derivanti dai trattati.</a:t>
            </a:r>
          </a:p>
          <a:p>
            <a:pPr fontAlgn="base">
              <a:lnSpc>
                <a:spcPct val="130000"/>
              </a:lnSpc>
              <a:spcAft>
                <a:spcPts val="0"/>
              </a:spcAft>
            </a:pPr>
            <a:r>
              <a:rPr lang="it-IT" sz="2900" dirty="0"/>
              <a:t>Gli Stati membri adottano ogni misura di carattere generale o particolare atta ad assicurare l'esecuzione degli obblighi derivanti dai trattati o conseguenti agli atti delle istituzioni dell'Unione».</a:t>
            </a:r>
            <a:br>
              <a:rPr lang="it-IT" b="0" i="0" u="none" strike="noStrike" dirty="0">
                <a:solidFill>
                  <a:srgbClr val="000000"/>
                </a:solidFill>
                <a:effectLst/>
              </a:rPr>
            </a:br>
            <a:br>
              <a:rPr lang="it-IT" dirty="0"/>
            </a:br>
            <a:br>
              <a:rPr lang="it-IT" b="0" i="0" u="none" strike="noStrike" dirty="0">
                <a:solidFill>
                  <a:srgbClr val="000000"/>
                </a:solidFill>
                <a:effectLst/>
              </a:rPr>
            </a:br>
            <a:br>
              <a:rPr lang="it-IT" dirty="0"/>
            </a:br>
            <a:endParaRPr lang="it-IT" dirty="0"/>
          </a:p>
        </p:txBody>
      </p:sp>
    </p:spTree>
    <p:extLst>
      <p:ext uri="{BB962C8B-B14F-4D97-AF65-F5344CB8AC3E}">
        <p14:creationId xmlns:p14="http://schemas.microsoft.com/office/powerpoint/2010/main" val="1337306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1F1DA7-98E7-DDD5-2A42-B85A19428040}"/>
              </a:ext>
            </a:extLst>
          </p:cNvPr>
          <p:cNvSpPr>
            <a:spLocks noGrp="1"/>
          </p:cNvSpPr>
          <p:nvPr>
            <p:ph type="title"/>
          </p:nvPr>
        </p:nvSpPr>
        <p:spPr>
          <a:xfrm>
            <a:off x="838200" y="365125"/>
            <a:ext cx="5257800" cy="837374"/>
          </a:xfrm>
        </p:spPr>
        <p:txBody>
          <a:bodyPr>
            <a:normAutofit/>
          </a:bodyPr>
          <a:lstStyle/>
          <a:p>
            <a:r>
              <a:rPr lang="it-IT" b="1" dirty="0">
                <a:solidFill>
                  <a:srgbClr val="0070C0"/>
                </a:solidFill>
                <a:effectLst/>
                <a:ea typeface="Aptos Narrow" panose="020B0004020202020204" pitchFamily="34" charset="0"/>
                <a:cs typeface="Aptos Narrow" panose="020B0004020202020204" pitchFamily="34" charset="0"/>
              </a:rPr>
              <a:t>Consiglio Europeo</a:t>
            </a:r>
            <a:endParaRPr lang="it-IT" dirty="0">
              <a:solidFill>
                <a:srgbClr val="0070C0"/>
              </a:solidFill>
            </a:endParaRPr>
          </a:p>
        </p:txBody>
      </p:sp>
      <p:sp>
        <p:nvSpPr>
          <p:cNvPr id="3" name="Segnaposto contenuto 2">
            <a:extLst>
              <a:ext uri="{FF2B5EF4-FFF2-40B4-BE49-F238E27FC236}">
                <a16:creationId xmlns:a16="http://schemas.microsoft.com/office/drawing/2014/main" id="{A8AED222-6DC5-CEDA-F62A-2E08C584FC38}"/>
              </a:ext>
            </a:extLst>
          </p:cNvPr>
          <p:cNvSpPr>
            <a:spLocks noGrp="1"/>
          </p:cNvSpPr>
          <p:nvPr>
            <p:ph idx="1"/>
          </p:nvPr>
        </p:nvSpPr>
        <p:spPr>
          <a:xfrm>
            <a:off x="838201" y="1359673"/>
            <a:ext cx="5234271" cy="4817289"/>
          </a:xfrm>
        </p:spPr>
        <p:txBody>
          <a:bodyPr>
            <a:normAutofit fontScale="77500" lnSpcReduction="20000"/>
          </a:bodyPr>
          <a:lstStyle/>
          <a:p>
            <a:pPr rtl="0">
              <a:lnSpc>
                <a:spcPct val="100000"/>
              </a:lnSpc>
              <a:spcBef>
                <a:spcPts val="0"/>
              </a:spcBef>
              <a:spcAft>
                <a:spcPts val="0"/>
              </a:spcAft>
            </a:pPr>
            <a:r>
              <a:rPr lang="it-IT" sz="2600" b="1" i="0" u="none" strike="noStrike" dirty="0">
                <a:effectLst/>
                <a:latin typeface="Calibri" panose="020F0502020204030204" pitchFamily="34" charset="0"/>
              </a:rPr>
              <a:t>Art. 15, par. 2, TUE, Composizione:</a:t>
            </a:r>
            <a:endParaRPr lang="it-IT" sz="2600" b="0" i="0" u="none" strike="noStrike" dirty="0">
              <a:effectLst/>
            </a:endParaRPr>
          </a:p>
          <a:p>
            <a:pPr>
              <a:lnSpc>
                <a:spcPct val="100000"/>
              </a:lnSpc>
              <a:spcAft>
                <a:spcPts val="0"/>
              </a:spcAft>
            </a:pPr>
            <a:r>
              <a:rPr lang="it-IT" sz="2600" dirty="0"/>
              <a:t>«Il Consiglio europeo è composto dai capi di Stato o di governo degli Stati membri, dal suo presidente e dal presidente della Commissione. L’alto rappresentante dell’Unione per gli affari esteri e la politica di sicurezza partecipa ai lavori».</a:t>
            </a:r>
            <a:endParaRPr lang="it-IT" sz="2600" b="0" i="0" u="none" strike="noStrike" dirty="0">
              <a:effectLst/>
              <a:latin typeface="Calibri" panose="020F0502020204030204" pitchFamily="34" charset="0"/>
            </a:endParaRPr>
          </a:p>
          <a:p>
            <a:pPr>
              <a:lnSpc>
                <a:spcPct val="100000"/>
              </a:lnSpc>
            </a:pPr>
            <a:r>
              <a:rPr lang="it-IT" sz="2600" dirty="0"/>
              <a:t>Previsto nel Trattato Maastricht</a:t>
            </a:r>
          </a:p>
          <a:p>
            <a:pPr>
              <a:lnSpc>
                <a:spcPct val="100000"/>
              </a:lnSpc>
            </a:pPr>
            <a:r>
              <a:rPr lang="it-IT" sz="2600" dirty="0"/>
              <a:t>Inserito tra le Istituzioni europee con il Trattato di Lisbona</a:t>
            </a:r>
          </a:p>
          <a:p>
            <a:pPr>
              <a:lnSpc>
                <a:spcPct val="100000"/>
              </a:lnSpc>
            </a:pPr>
            <a:r>
              <a:rPr lang="it-IT" sz="2600" dirty="0"/>
              <a:t>Si riunisce due volte a semestre e su convocazione del suo Presidente</a:t>
            </a:r>
          </a:p>
          <a:p>
            <a:pPr>
              <a:lnSpc>
                <a:spcPct val="100000"/>
              </a:lnSpc>
            </a:pPr>
            <a:r>
              <a:rPr lang="it-IT" sz="2600" dirty="0"/>
              <a:t>Istituzione intergovernativa</a:t>
            </a:r>
          </a:p>
          <a:p>
            <a:pPr marL="0" indent="0" rtl="0">
              <a:lnSpc>
                <a:spcPct val="100000"/>
              </a:lnSpc>
              <a:spcBef>
                <a:spcPts val="1000"/>
              </a:spcBef>
              <a:spcAft>
                <a:spcPts val="0"/>
              </a:spcAft>
              <a:buNone/>
            </a:pPr>
            <a:endParaRPr lang="it-IT" sz="1100" b="0" i="0" u="none" strike="noStrike" dirty="0">
              <a:effectLst/>
            </a:endParaRPr>
          </a:p>
          <a:p>
            <a:pPr marL="0" indent="0">
              <a:lnSpc>
                <a:spcPct val="100000"/>
              </a:lnSpc>
              <a:buNone/>
            </a:pPr>
            <a:br>
              <a:rPr lang="it-IT" sz="1100" dirty="0"/>
            </a:br>
            <a:br>
              <a:rPr lang="it-IT" sz="1100" dirty="0"/>
            </a:br>
            <a:endParaRPr lang="it-IT" sz="1100" dirty="0"/>
          </a:p>
        </p:txBody>
      </p:sp>
      <p:pic>
        <p:nvPicPr>
          <p:cNvPr id="2050" name="Picture 2" descr="Consiglio europeo - Wikipedia">
            <a:extLst>
              <a:ext uri="{FF2B5EF4-FFF2-40B4-BE49-F238E27FC236}">
                <a16:creationId xmlns:a16="http://schemas.microsoft.com/office/drawing/2014/main" id="{305922E3-7FD4-C55D-0A30-69B7ED324F1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656318" y="1359673"/>
            <a:ext cx="3298182" cy="219456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onsiglio europeo - Wikipedia">
            <a:extLst>
              <a:ext uri="{FF2B5EF4-FFF2-40B4-BE49-F238E27FC236}">
                <a16:creationId xmlns:a16="http://schemas.microsoft.com/office/drawing/2014/main" id="{7D5BDC7D-5856-2137-260E-B108C20683E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534655" y="3897789"/>
            <a:ext cx="3541510" cy="22484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65396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A44525-E1A7-9F31-CA7E-094AFA071C7B}"/>
              </a:ext>
            </a:extLst>
          </p:cNvPr>
          <p:cNvSpPr>
            <a:spLocks noGrp="1"/>
          </p:cNvSpPr>
          <p:nvPr>
            <p:ph type="title"/>
          </p:nvPr>
        </p:nvSpPr>
        <p:spPr>
          <a:xfrm>
            <a:off x="838200" y="365125"/>
            <a:ext cx="10802938" cy="993775"/>
          </a:xfrm>
        </p:spPr>
        <p:txBody>
          <a:bodyPr/>
          <a:lstStyle/>
          <a:p>
            <a:r>
              <a:rPr lang="it-IT" sz="3200" b="1" dirty="0">
                <a:solidFill>
                  <a:srgbClr val="0070C0"/>
                </a:solidFill>
                <a:effectLst/>
                <a:ea typeface="Aptos Narrow" panose="020B0004020202020204" pitchFamily="34" charset="0"/>
                <a:cs typeface="Aptos Narrow" panose="020B0004020202020204" pitchFamily="34" charset="0"/>
              </a:rPr>
              <a:t>Consiglio Europeo</a:t>
            </a:r>
            <a:endParaRPr lang="it-IT" sz="3200" dirty="0">
              <a:solidFill>
                <a:srgbClr val="0070C0"/>
              </a:solidFill>
            </a:endParaRPr>
          </a:p>
        </p:txBody>
      </p:sp>
      <p:sp>
        <p:nvSpPr>
          <p:cNvPr id="3" name="Segnaposto contenuto 2">
            <a:extLst>
              <a:ext uri="{FF2B5EF4-FFF2-40B4-BE49-F238E27FC236}">
                <a16:creationId xmlns:a16="http://schemas.microsoft.com/office/drawing/2014/main" id="{488450F8-4E21-B43D-1CC2-017499C3CD4D}"/>
              </a:ext>
            </a:extLst>
          </p:cNvPr>
          <p:cNvSpPr>
            <a:spLocks noGrp="1"/>
          </p:cNvSpPr>
          <p:nvPr>
            <p:ph idx="1"/>
          </p:nvPr>
        </p:nvSpPr>
        <p:spPr>
          <a:xfrm>
            <a:off x="838200" y="1358901"/>
            <a:ext cx="10515600" cy="4028108"/>
          </a:xfrm>
        </p:spPr>
        <p:txBody>
          <a:bodyPr>
            <a:normAutofit/>
          </a:bodyPr>
          <a:lstStyle/>
          <a:p>
            <a:r>
              <a:rPr lang="it-IT" sz="1800" b="1" dirty="0">
                <a:solidFill>
                  <a:srgbClr val="00B0F0"/>
                </a:solidFill>
              </a:rPr>
              <a:t>Funzioni del Consiglio Europeo (artt. 235 e 236 TFUE):</a:t>
            </a:r>
          </a:p>
          <a:p>
            <a:r>
              <a:rPr lang="it-IT" sz="1800" dirty="0">
                <a:solidFill>
                  <a:schemeClr val="tx1">
                    <a:lumMod val="65000"/>
                    <a:lumOff val="35000"/>
                  </a:schemeClr>
                </a:solidFill>
                <a:latin typeface="Luiss Sans" pitchFamily="2" charset="0"/>
                <a:cs typeface="Calibri" panose="020F0502020204030204" pitchFamily="34" charset="0"/>
              </a:rPr>
              <a:t>Fornisce all’UE gli impulsi necessari al suo sviluppo e ne definisce gli orientamenti e le priorità politiche generali</a:t>
            </a:r>
          </a:p>
          <a:p>
            <a:r>
              <a:rPr lang="it-IT" sz="1800" dirty="0">
                <a:solidFill>
                  <a:schemeClr val="tx1">
                    <a:lumMod val="65000"/>
                    <a:lumOff val="35000"/>
                  </a:schemeClr>
                </a:solidFill>
                <a:latin typeface="Luiss Sans" pitchFamily="2" charset="0"/>
                <a:cs typeface="Calibri" panose="020F0502020204030204" pitchFamily="34" charset="0"/>
              </a:rPr>
              <a:t>Si pronuncia e delibera su tutte le materie politiche</a:t>
            </a:r>
          </a:p>
          <a:p>
            <a:r>
              <a:rPr lang="it-IT" sz="1800" dirty="0">
                <a:solidFill>
                  <a:schemeClr val="tx1">
                    <a:lumMod val="65000"/>
                    <a:lumOff val="35000"/>
                  </a:schemeClr>
                </a:solidFill>
                <a:latin typeface="Luiss Sans" pitchFamily="2" charset="0"/>
                <a:cs typeface="Calibri" panose="020F0502020204030204" pitchFamily="34" charset="0"/>
              </a:rPr>
              <a:t>Gestisce questioni complesse o delicate che non possono essere risolte a livelli inferiori di cooperazione intergovernativa</a:t>
            </a:r>
          </a:p>
          <a:p>
            <a:r>
              <a:rPr lang="it-IT" sz="1800" dirty="0">
                <a:solidFill>
                  <a:schemeClr val="tx1">
                    <a:lumMod val="65000"/>
                    <a:lumOff val="35000"/>
                  </a:schemeClr>
                </a:solidFill>
                <a:latin typeface="Luiss Sans" pitchFamily="2" charset="0"/>
                <a:cs typeface="Calibri" panose="020F0502020204030204" pitchFamily="34" charset="0"/>
              </a:rPr>
              <a:t>Estesi poteri in politica estera e di sicurezza comune</a:t>
            </a:r>
          </a:p>
          <a:p>
            <a:r>
              <a:rPr lang="it-IT" sz="1800" dirty="0">
                <a:solidFill>
                  <a:schemeClr val="tx1">
                    <a:lumMod val="65000"/>
                    <a:lumOff val="35000"/>
                  </a:schemeClr>
                </a:solidFill>
                <a:latin typeface="Luiss Sans" pitchFamily="2" charset="0"/>
                <a:cs typeface="Calibri" panose="020F0502020204030204" pitchFamily="34" charset="0"/>
              </a:rPr>
              <a:t>Nomina ed elegge i candidati a determinati ruoli di alto profilo a livello dell'UE, fra cui la BCE e la Commissione</a:t>
            </a:r>
          </a:p>
          <a:p>
            <a:r>
              <a:rPr lang="it-IT" sz="1800" u="sng" dirty="0">
                <a:solidFill>
                  <a:srgbClr val="00B0F0"/>
                </a:solidFill>
                <a:latin typeface="Luiss Sans" pitchFamily="2" charset="0"/>
                <a:cs typeface="Calibri" panose="020F0502020204030204" pitchFamily="34" charset="0"/>
              </a:rPr>
              <a:t>Non ha funzioni legislative </a:t>
            </a:r>
          </a:p>
        </p:txBody>
      </p:sp>
    </p:spTree>
    <p:extLst>
      <p:ext uri="{BB962C8B-B14F-4D97-AF65-F5344CB8AC3E}">
        <p14:creationId xmlns:p14="http://schemas.microsoft.com/office/powerpoint/2010/main" val="808788684"/>
      </p:ext>
    </p:extLst>
  </p:cSld>
  <p:clrMapOvr>
    <a:masterClrMapping/>
  </p:clrMapOvr>
</p:sld>
</file>

<file path=ppt/theme/theme1.xml><?xml version="1.0" encoding="utf-8"?>
<a:theme xmlns:a="http://schemas.openxmlformats.org/drawingml/2006/main" name="Tema di Office">
  <a:themeElements>
    <a:clrScheme name="Blu">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Parcel</Template>
  <TotalTime>33</TotalTime>
  <Words>5129</Words>
  <Application>Microsoft Macintosh PowerPoint</Application>
  <PresentationFormat>Widescreen</PresentationFormat>
  <Paragraphs>432</Paragraphs>
  <Slides>65</Slides>
  <Notes>30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65</vt:i4>
      </vt:variant>
    </vt:vector>
  </HeadingPairs>
  <TitlesOfParts>
    <vt:vector size="73" baseType="lpstr">
      <vt:lpstr>Aptos</vt:lpstr>
      <vt:lpstr>Aptos Display</vt:lpstr>
      <vt:lpstr>Aptos Narrow</vt:lpstr>
      <vt:lpstr>Arial</vt:lpstr>
      <vt:lpstr>Arial</vt:lpstr>
      <vt:lpstr>Calibri</vt:lpstr>
      <vt:lpstr>Luiss Sans</vt:lpstr>
      <vt:lpstr>Tema di Office</vt:lpstr>
      <vt:lpstr>Diritto del Lavoro europeo Prof. Alessandro Nato</vt:lpstr>
      <vt:lpstr>Indice </vt:lpstr>
      <vt:lpstr>Il quadro istituzionale (Parte A)</vt:lpstr>
      <vt:lpstr>Lezione 4</vt:lpstr>
      <vt:lpstr>Le istituzioni dell’UE e il principio di leale collaborazione</vt:lpstr>
      <vt:lpstr>Le istituzioni dell’UE e il principio di leale collaborazione</vt:lpstr>
      <vt:lpstr>Principio di leale collaborazione</vt:lpstr>
      <vt:lpstr>Consiglio Europeo</vt:lpstr>
      <vt:lpstr>Consiglio Europeo</vt:lpstr>
      <vt:lpstr>Consiglio Europeo</vt:lpstr>
      <vt:lpstr>Consiglio Europeo</vt:lpstr>
      <vt:lpstr>Consiglio Europeo</vt:lpstr>
      <vt:lpstr>Consiglio Europeo</vt:lpstr>
      <vt:lpstr>Consiglio dell’Unione europea</vt:lpstr>
      <vt:lpstr>Consiglio dell’Unione europea</vt:lpstr>
      <vt:lpstr>Consiglio dell’Unione europea</vt:lpstr>
      <vt:lpstr>Consiglio dell’Unione europea</vt:lpstr>
      <vt:lpstr>Il quadro istituzionale (Parte B)</vt:lpstr>
      <vt:lpstr>Lezione 5</vt:lpstr>
      <vt:lpstr>Commissione europea</vt:lpstr>
      <vt:lpstr>Commissione europea</vt:lpstr>
      <vt:lpstr>Presentazione standard di PowerPoint</vt:lpstr>
      <vt:lpstr>Commissione europea</vt:lpstr>
      <vt:lpstr>Commissione europea</vt:lpstr>
      <vt:lpstr>Commissione europea</vt:lpstr>
      <vt:lpstr>Alto rappresentante UE per gli affari esteri e la sicurezza</vt:lpstr>
      <vt:lpstr>Parlamento europeo</vt:lpstr>
      <vt:lpstr>Parlamento europeo</vt:lpstr>
      <vt:lpstr>Presentazione standard di PowerPoint</vt:lpstr>
      <vt:lpstr>Parlamento europeo</vt:lpstr>
      <vt:lpstr>Parlamento europeo</vt:lpstr>
      <vt:lpstr>Parlamento europeo</vt:lpstr>
      <vt:lpstr>Parlamento europeo</vt:lpstr>
      <vt:lpstr>Parlamento europeo</vt:lpstr>
      <vt:lpstr>Parlamento europeo</vt:lpstr>
      <vt:lpstr>Corte di giustizia</vt:lpstr>
      <vt:lpstr>Corte di giustizia</vt:lpstr>
      <vt:lpstr>Corte di giustizia</vt:lpstr>
      <vt:lpstr>Corte di giustizia</vt:lpstr>
      <vt:lpstr>Le procedure decisionali   </vt:lpstr>
      <vt:lpstr>Lezione 6</vt:lpstr>
      <vt:lpstr>Il potere di iniziativa legislativa</vt:lpstr>
      <vt:lpstr>Il potere di iniziativa legislativa</vt:lpstr>
      <vt:lpstr>Il potere di iniziativa legislativa</vt:lpstr>
      <vt:lpstr>Iniziativa legislativa cittadini UE</vt:lpstr>
      <vt:lpstr>Iniziativa legislativa cittadini UE</vt:lpstr>
      <vt:lpstr>Iniziativa legislativa cittadini UE</vt:lpstr>
      <vt:lpstr>Procedura legislativa ordinaria</vt:lpstr>
      <vt:lpstr>Procedura legislativa ordinaria</vt:lpstr>
      <vt:lpstr>Procedura legislativa ordinaria</vt:lpstr>
      <vt:lpstr>Procedura legislativa ordinaria</vt:lpstr>
      <vt:lpstr>Procedura legislativa ordinaria</vt:lpstr>
      <vt:lpstr>Procedura legislativa ordinaria</vt:lpstr>
      <vt:lpstr>Procedura legislativa ordinaria</vt:lpstr>
      <vt:lpstr>Procedura legislativa ordinaria</vt:lpstr>
      <vt:lpstr>Procedura legislativa speciale</vt:lpstr>
      <vt:lpstr>Procedura legislativa speciale</vt:lpstr>
      <vt:lpstr>Procedura legislativa speciale</vt:lpstr>
      <vt:lpstr>Procedura legislativa speciale</vt:lpstr>
      <vt:lpstr>Procedura legislativa speciale</vt:lpstr>
      <vt:lpstr>Procedura legislativa speciale</vt:lpstr>
      <vt:lpstr>Procedura legislativa speciale</vt:lpstr>
      <vt:lpstr>Procedura legislativa speciale</vt:lpstr>
      <vt:lpstr>Procedura legislativa speciale</vt:lpstr>
      <vt:lpstr>Procedura legislativa speciale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Alessandro Nato</dc:creator>
  <cp:lastModifiedBy>Alessandro Nato</cp:lastModifiedBy>
  <cp:revision>18</cp:revision>
  <dcterms:created xsi:type="dcterms:W3CDTF">2026-07-07T08:59:16Z</dcterms:created>
  <dcterms:modified xsi:type="dcterms:W3CDTF">2026-07-07T10:49:17Z</dcterms:modified>
</cp:coreProperties>
</file>