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103.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10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101.xml" ContentType="application/vnd.openxmlformats-officedocument.presentationml.slide+xml"/>
  <Override PartName="/ppt/slides/slide22.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100.xml" ContentType="application/vnd.openxmlformats-officedocument.presentationml.slide+xml"/>
  <Override PartName="/ppt/slides/slide23.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107.xml" ContentType="application/vnd.openxmlformats-officedocument.presentationml.slide+xml"/>
  <Override PartName="/ppt/slides/slide24.xml" ContentType="application/vnd.openxmlformats-officedocument.presentationml.slide+xml"/>
  <Override PartName="/ppt/slides/slide154.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6.xml" ContentType="application/vnd.openxmlformats-officedocument.presentationml.slide+xml"/>
  <Override PartName="/ppt/slides/slide25.xml" ContentType="application/vnd.openxmlformats-officedocument.presentationml.slide+xml"/>
  <Override PartName="/ppt/slides/slide155.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05.xml" ContentType="application/vnd.openxmlformats-officedocument.presentationml.slide+xml"/>
  <Override PartName="/ppt/slides/slide2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51.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0.xml" ContentType="application/vnd.openxmlformats-officedocument.presentationml.slide+xml"/>
  <Override PartName="/ppt/slides/slide15.xml" ContentType="application/vnd.openxmlformats-officedocument.presentationml.slide+xml"/>
  <Override PartName="/ppt/slides/slide153.xml" ContentType="application/vnd.openxmlformats-officedocument.presentationml.slide+xml"/>
  <Override PartName="/ppt/slides/slide16.xml" ContentType="application/vnd.openxmlformats-officedocument.presentationml.slide+xml"/>
  <Override PartName="/ppt/slides/slide152.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104.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147.xml" ContentType="application/vnd.openxmlformats-officedocument.presentationml.slide+xml"/>
  <Override PartName="/ppt/slides/slide64.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143.xml" ContentType="application/vnd.openxmlformats-officedocument.presentationml.slide+xml"/>
  <Override PartName="/ppt/slides/slide60.xml" ContentType="application/vnd.openxmlformats-officedocument.presentationml.slide+xml"/>
  <Override PartName="/ppt/slides/slide142.xml" ContentType="application/vnd.openxmlformats-officedocument.presentationml.slide+xml"/>
  <Override PartName="/ppt/slides/slide61.xml" ContentType="application/vnd.openxmlformats-officedocument.presentationml.slide+xml"/>
  <Override PartName="/ppt/slides/slide141.xml" ContentType="application/vnd.openxmlformats-officedocument.presentationml.slide+xml"/>
  <Override PartName="/ppt/slides/slide62.xml" ContentType="application/vnd.openxmlformats-officedocument.presentationml.slide+xml"/>
  <Override PartName="/ppt/slides/slide140.xml" ContentType="application/vnd.openxmlformats-officedocument.presentationml.slide+xml"/>
  <Override PartName="/ppt/slides/slide63.xml" ContentType="application/vnd.openxmlformats-officedocument.presentationml.slide+xml"/>
  <Override PartName="/ppt/slides/slide146.xml" ContentType="application/vnd.openxmlformats-officedocument.presentationml.slide+xml"/>
  <Override PartName="/ppt/slides/slide65.xml" ContentType="application/vnd.openxmlformats-officedocument.presentationml.slide+xml"/>
  <Override PartName="/ppt/slides/slide145.xml" ContentType="application/vnd.openxmlformats-officedocument.presentationml.slide+xml"/>
  <Override PartName="/ppt/slides/slide66.xml" ContentType="application/vnd.openxmlformats-officedocument.presentationml.slide+xml"/>
  <Override PartName="/ppt/slides/slide144.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_rels/slide101.xml.rels" ContentType="application/vnd.openxmlformats-package.relationships+xml"/>
  <Override PartName="/ppt/slides/_rels/slide22.xml.rels" ContentType="application/vnd.openxmlformats-package.relationships+xml"/>
  <Override PartName="/ppt/slides/_rels/slide35.xml.rels" ContentType="application/vnd.openxmlformats-package.relationships+xml"/>
  <Override PartName="/ppt/slides/_rels/slide45.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103.xml.rels" ContentType="application/vnd.openxmlformats-package.relationships+xml"/>
  <Override PartName="/ppt/slides/_rels/slide20.xml.rels" ContentType="application/vnd.openxmlformats-package.relationships+xml"/>
  <Override PartName="/ppt/slides/_rels/slide4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4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0.xml.rels" ContentType="application/vnd.openxmlformats-package.relationships+xml"/>
  <Override PartName="/ppt/slides/_rels/slide4.xml.rels" ContentType="application/vnd.openxmlformats-package.relationships+xml"/>
  <Override PartName="/ppt/slides/_rels/slide102.xml.rels" ContentType="application/vnd.openxmlformats-package.relationships+xml"/>
  <Override PartName="/ppt/slides/_rels/slide21.xml.rels" ContentType="application/vnd.openxmlformats-package.relationships+xml"/>
  <Override PartName="/ppt/slides/_rels/slide147.xml.rels" ContentType="application/vnd.openxmlformats-package.relationships+xml"/>
  <Override PartName="/ppt/slides/_rels/slide64.xml.rels" ContentType="application/vnd.openxmlformats-package.relationships+xml"/>
  <Override PartName="/ppt/slides/_rels/slide39.xml.rels" ContentType="application/vnd.openxmlformats-package.relationships+xml"/>
  <Override PartName="/ppt/slides/_rels/slide41.xml.rels" ContentType="application/vnd.openxmlformats-package.relationships+xml"/>
  <Override PartName="/ppt/slides/_rels/slide5.xml.rels" ContentType="application/vnd.openxmlformats-package.relationships+xml"/>
  <Override PartName="/ppt/slides/_rels/slide50.xml.rels" ContentType="application/vnd.openxmlformats-package.relationships+xml"/>
  <Override PartName="/ppt/slides/_rels/slide42.xml.rels" ContentType="application/vnd.openxmlformats-package.relationships+xml"/>
  <Override PartName="/ppt/slides/_rels/slide6.xml.rels" ContentType="application/vnd.openxmlformats-package.relationships+xml"/>
  <Override PartName="/ppt/slides/_rels/slide100.xml.rels" ContentType="application/vnd.openxmlformats-package.relationships+xml"/>
  <Override PartName="/ppt/slides/_rels/slide23.xml.rels" ContentType="application/vnd.openxmlformats-package.relationships+xml"/>
  <Override PartName="/ppt/slides/_rels/slide51.xml.rels" ContentType="application/vnd.openxmlformats-package.relationships+xml"/>
  <Override PartName="/ppt/slides/_rels/slide43.xml.rels" ContentType="application/vnd.openxmlformats-package.relationships+xml"/>
  <Override PartName="/ppt/slides/_rels/slide7.xml.rels" ContentType="application/vnd.openxmlformats-package.relationships+xml"/>
  <Override PartName="/ppt/slides/_rels/slide107.xml.rels" ContentType="application/vnd.openxmlformats-package.relationships+xml"/>
  <Override PartName="/ppt/slides/_rels/slide24.xml.rels" ContentType="application/vnd.openxmlformats-package.relationships+xml"/>
  <Override PartName="/ppt/slides/_rels/slide52.xml.rels" ContentType="application/vnd.openxmlformats-package.relationships+xml"/>
  <Override PartName="/ppt/slides/_rels/slide154.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6.xml.rels" ContentType="application/vnd.openxmlformats-package.relationships+xml"/>
  <Override PartName="/ppt/slides/_rels/slide25.xml.rels" ContentType="application/vnd.openxmlformats-package.relationships+xml"/>
  <Override PartName="/ppt/slides/_rels/slide53.xml.rels" ContentType="application/vnd.openxmlformats-package.relationships+xml"/>
  <Override PartName="/ppt/slides/_rels/slide155.xml.rels" ContentType="application/vnd.openxmlformats-package.relationships+xml"/>
  <Override PartName="/ppt/slides/_rels/slide10.xml.rels" ContentType="application/vnd.openxmlformats-package.relationships+xml"/>
  <Override PartName="/ppt/slides/_rels/slide9.xml.rels" ContentType="application/vnd.openxmlformats-package.relationships+xml"/>
  <Override PartName="/ppt/slides/_rels/slide105.xml.rels" ContentType="application/vnd.openxmlformats-package.relationships+xml"/>
  <Override PartName="/ppt/slides/_rels/slide26.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49.xml.rels" ContentType="application/vnd.openxmlformats-package.relationships+xml"/>
  <Override PartName="/ppt/slides/_rels/slide151.xml.rels" ContentType="application/vnd.openxmlformats-package.relationships+xml"/>
  <Override PartName="/ppt/slides/_rels/slide14.xml.rels" ContentType="application/vnd.openxmlformats-package.relationships+xml"/>
  <Override PartName="/ppt/slides/_rels/slide48.xml.rels" ContentType="application/vnd.openxmlformats-package.relationships+xml"/>
  <Override PartName="/ppt/slides/_rels/slide150.xml.rels" ContentType="application/vnd.openxmlformats-package.relationships+xml"/>
  <Override PartName="/ppt/slides/_rels/slide15.xml.rels" ContentType="application/vnd.openxmlformats-package.relationships+xml"/>
  <Override PartName="/ppt/slides/_rels/slide153.xml.rels" ContentType="application/vnd.openxmlformats-package.relationships+xml"/>
  <Override PartName="/ppt/slides/_rels/slide16.xml.rels" ContentType="application/vnd.openxmlformats-package.relationships+xml"/>
  <Override PartName="/ppt/slides/_rels/slide152.xml.rels" ContentType="application/vnd.openxmlformats-package.relationships+xml"/>
  <Override PartName="/ppt/slides/_rels/slide17.xml.rels" ContentType="application/vnd.openxmlformats-package.relationships+xml"/>
  <Override PartName="/ppt/slides/_rels/slide44.xml.rels" ContentType="application/vnd.openxmlformats-package.relationships+xml"/>
  <Override PartName="/ppt/slides/_rels/slide19.xml.rels" ContentType="application/vnd.openxmlformats-package.relationships+xml"/>
  <Override PartName="/ppt/slides/_rels/slide104.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143.xml.rels" ContentType="application/vnd.openxmlformats-package.relationships+xml"/>
  <Override PartName="/ppt/slides/_rels/slide60.xml.rels" ContentType="application/vnd.openxmlformats-package.relationships+xml"/>
  <Override PartName="/ppt/slides/_rels/slide142.xml.rels" ContentType="application/vnd.openxmlformats-package.relationships+xml"/>
  <Override PartName="/ppt/slides/_rels/slide61.xml.rels" ContentType="application/vnd.openxmlformats-package.relationships+xml"/>
  <Override PartName="/ppt/slides/_rels/slide141.xml.rels" ContentType="application/vnd.openxmlformats-package.relationships+xml"/>
  <Override PartName="/ppt/slides/_rels/slide62.xml.rels" ContentType="application/vnd.openxmlformats-package.relationships+xml"/>
  <Override PartName="/ppt/slides/_rels/slide140.xml.rels" ContentType="application/vnd.openxmlformats-package.relationships+xml"/>
  <Override PartName="/ppt/slides/_rels/slide63.xml.rels" ContentType="application/vnd.openxmlformats-package.relationships+xml"/>
  <Override PartName="/ppt/slides/_rels/slide146.xml.rels" ContentType="application/vnd.openxmlformats-package.relationships+xml"/>
  <Override PartName="/ppt/slides/_rels/slide65.xml.rels" ContentType="application/vnd.openxmlformats-package.relationships+xml"/>
  <Override PartName="/ppt/slides/_rels/slide145.xml.rels" ContentType="application/vnd.openxmlformats-package.relationships+xml"/>
  <Override PartName="/ppt/slides/_rels/slide66.xml.rels" ContentType="application/vnd.openxmlformats-package.relationships+xml"/>
  <Override PartName="/ppt/slides/_rels/slide144.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9.xml.rels" ContentType="application/vnd.openxmlformats-package.relationships+xml"/>
  <Override PartName="/ppt/slides/_rels/slide70.xml.rels" ContentType="application/vnd.openxmlformats-package.relationships+xml"/>
  <Override PartName="/ppt/slides/_rels/slide71.xml.rels" ContentType="application/vnd.openxmlformats-package.relationships+xml"/>
  <Override PartName="/ppt/slides/_rels/slide72.xml.rels" ContentType="application/vnd.openxmlformats-package.relationships+xml"/>
  <Override PartName="/ppt/slides/_rels/slide73.xml.rels" ContentType="application/vnd.openxmlformats-package.relationships+xml"/>
  <Override PartName="/ppt/slides/_rels/slide74.xml.rels" ContentType="application/vnd.openxmlformats-package.relationships+xml"/>
  <Override PartName="/ppt/slides/_rels/slide75.xml.rels" ContentType="application/vnd.openxmlformats-package.relationships+xml"/>
  <Override PartName="/ppt/slides/_rels/slide76.xml.rels" ContentType="application/vnd.openxmlformats-package.relationships+xml"/>
  <Override PartName="/ppt/slides/_rels/slide77.xml.rels" ContentType="application/vnd.openxmlformats-package.relationships+xml"/>
  <Override PartName="/ppt/slides/_rels/slide78.xml.rels" ContentType="application/vnd.openxmlformats-package.relationships+xml"/>
  <Override PartName="/ppt/slides/_rels/slide79.xml.rels" ContentType="application/vnd.openxmlformats-package.relationships+xml"/>
  <Override PartName="/ppt/slides/_rels/slide80.xml.rels" ContentType="application/vnd.openxmlformats-package.relationships+xml"/>
  <Override PartName="/ppt/slides/_rels/slide81.xml.rels" ContentType="application/vnd.openxmlformats-package.relationships+xml"/>
  <Override PartName="/ppt/slides/_rels/slide82.xml.rels" ContentType="application/vnd.openxmlformats-package.relationships+xml"/>
  <Override PartName="/ppt/slides/_rels/slide83.xml.rels" ContentType="application/vnd.openxmlformats-package.relationships+xml"/>
  <Override PartName="/ppt/slides/_rels/slide84.xml.rels" ContentType="application/vnd.openxmlformats-package.relationships+xml"/>
  <Override PartName="/ppt/slides/_rels/slide85.xml.rels" ContentType="application/vnd.openxmlformats-package.relationships+xml"/>
  <Override PartName="/ppt/slides/_rels/slide86.xml.rels" ContentType="application/vnd.openxmlformats-package.relationships+xml"/>
  <Override PartName="/ppt/slides/_rels/slide87.xml.rels" ContentType="application/vnd.openxmlformats-package.relationships+xml"/>
  <Override PartName="/ppt/slides/_rels/slide88.xml.rels" ContentType="application/vnd.openxmlformats-package.relationships+xml"/>
  <Override PartName="/ppt/slides/_rels/slide89.xml.rels" ContentType="application/vnd.openxmlformats-package.relationships+xml"/>
  <Override PartName="/ppt/slides/_rels/slide90.xml.rels" ContentType="application/vnd.openxmlformats-package.relationships+xml"/>
  <Override PartName="/ppt/slides/_rels/slide91.xml.rels" ContentType="application/vnd.openxmlformats-package.relationships+xml"/>
  <Override PartName="/ppt/slides/_rels/slide92.xml.rels" ContentType="application/vnd.openxmlformats-package.relationships+xml"/>
  <Override PartName="/ppt/slides/_rels/slide93.xml.rels" ContentType="application/vnd.openxmlformats-package.relationships+xml"/>
  <Override PartName="/ppt/slides/_rels/slide94.xml.rels" ContentType="application/vnd.openxmlformats-package.relationships+xml"/>
  <Override PartName="/ppt/slides/_rels/slide95.xml.rels" ContentType="application/vnd.openxmlformats-package.relationships+xml"/>
  <Override PartName="/ppt/slides/_rels/slide96.xml.rels" ContentType="application/vnd.openxmlformats-package.relationships+xml"/>
  <Override PartName="/ppt/slides/_rels/slide97.xml.rels" ContentType="application/vnd.openxmlformats-package.relationships+xml"/>
  <Override PartName="/ppt/slides/_rels/slide98.xml.rels" ContentType="application/vnd.openxmlformats-package.relationships+xml"/>
  <Override PartName="/ppt/slides/_rels/slide99.xml.rels" ContentType="application/vnd.openxmlformats-package.relationships+xml"/>
  <Override PartName="/ppt/slides/_rels/slide108.xml.rels" ContentType="application/vnd.openxmlformats-package.relationships+xml"/>
  <Override PartName="/ppt/slides/_rels/slide109.xml.rels" ContentType="application/vnd.openxmlformats-package.relationships+xml"/>
  <Override PartName="/ppt/slides/_rels/slide110.xml.rels" ContentType="application/vnd.openxmlformats-package.relationships+xml"/>
  <Override PartName="/ppt/slides/_rels/slide111.xml.rels" ContentType="application/vnd.openxmlformats-package.relationships+xml"/>
  <Override PartName="/ppt/slides/_rels/slide112.xml.rels" ContentType="application/vnd.openxmlformats-package.relationships+xml"/>
  <Override PartName="/ppt/slides/_rels/slide113.xml.rels" ContentType="application/vnd.openxmlformats-package.relationships+xml"/>
  <Override PartName="/ppt/slides/_rels/slide114.xml.rels" ContentType="application/vnd.openxmlformats-package.relationships+xml"/>
  <Override PartName="/ppt/slides/_rels/slide115.xml.rels" ContentType="application/vnd.openxmlformats-package.relationships+xml"/>
  <Override PartName="/ppt/slides/_rels/slide116.xml.rels" ContentType="application/vnd.openxmlformats-package.relationships+xml"/>
  <Override PartName="/ppt/slides/_rels/slide117.xml.rels" ContentType="application/vnd.openxmlformats-package.relationships+xml"/>
  <Override PartName="/ppt/slides/_rels/slide118.xml.rels" ContentType="application/vnd.openxmlformats-package.relationships+xml"/>
  <Override PartName="/ppt/slides/_rels/slide119.xml.rels" ContentType="application/vnd.openxmlformats-package.relationships+xml"/>
  <Override PartName="/ppt/slides/_rels/slide120.xml.rels" ContentType="application/vnd.openxmlformats-package.relationships+xml"/>
  <Override PartName="/ppt/slides/_rels/slide121.xml.rels" ContentType="application/vnd.openxmlformats-package.relationships+xml"/>
  <Override PartName="/ppt/slides/_rels/slide122.xml.rels" ContentType="application/vnd.openxmlformats-package.relationships+xml"/>
  <Override PartName="/ppt/slides/_rels/slide123.xml.rels" ContentType="application/vnd.openxmlformats-package.relationships+xml"/>
  <Override PartName="/ppt/slides/_rels/slide124.xml.rels" ContentType="application/vnd.openxmlformats-package.relationships+xml"/>
  <Override PartName="/ppt/slides/_rels/slide125.xml.rels" ContentType="application/vnd.openxmlformats-package.relationships+xml"/>
  <Override PartName="/ppt/slides/_rels/slide126.xml.rels" ContentType="application/vnd.openxmlformats-package.relationships+xml"/>
  <Override PartName="/ppt/slides/_rels/slide127.xml.rels" ContentType="application/vnd.openxmlformats-package.relationships+xml"/>
  <Override PartName="/ppt/slides/_rels/slide128.xml.rels" ContentType="application/vnd.openxmlformats-package.relationships+xml"/>
  <Override PartName="/ppt/slides/_rels/slide129.xml.rels" ContentType="application/vnd.openxmlformats-package.relationships+xml"/>
  <Override PartName="/ppt/slides/_rels/slide130.xml.rels" ContentType="application/vnd.openxmlformats-package.relationships+xml"/>
  <Override PartName="/ppt/slides/_rels/slide131.xml.rels" ContentType="application/vnd.openxmlformats-package.relationships+xml"/>
  <Override PartName="/ppt/slides/_rels/slide132.xml.rels" ContentType="application/vnd.openxmlformats-package.relationships+xml"/>
  <Override PartName="/ppt/slides/_rels/slide133.xml.rels" ContentType="application/vnd.openxmlformats-package.relationships+xml"/>
  <Override PartName="/ppt/slides/_rels/slide134.xml.rels" ContentType="application/vnd.openxmlformats-package.relationships+xml"/>
  <Override PartName="/ppt/slides/_rels/slide135.xml.rels" ContentType="application/vnd.openxmlformats-package.relationships+xml"/>
  <Override PartName="/ppt/slides/_rels/slide136.xml.rels" ContentType="application/vnd.openxmlformats-package.relationships+xml"/>
  <Override PartName="/ppt/slides/_rels/slide137.xml.rels" ContentType="application/vnd.openxmlformats-package.relationships+xml"/>
  <Override PartName="/ppt/slides/_rels/slide138.xml.rels" ContentType="application/vnd.openxmlformats-package.relationships+xml"/>
  <Override PartName="/ppt/slides/_rels/slide139.xml.rels" ContentType="application/vnd.openxmlformats-package.relationships+xml"/>
  <Override PartName="/ppt/slides/_rels/slide148.xml.rels" ContentType="application/vnd.openxmlformats-package.relationships+xml"/>
  <Override PartName="/ppt/slides/_rels/slide149.xml.rels" ContentType="application/vnd.openxmlformats-package.relationships+xml"/>
  <Override PartName="/ppt/media/image43.jpeg" ContentType="image/jpeg"/>
  <Override PartName="/ppt/media/image7.jpeg" ContentType="image/jpeg"/>
  <Override PartName="/ppt/media/image37.jpeg" ContentType="image/jpeg"/>
  <Override PartName="/ppt/media/image58.png" ContentType="image/png"/>
  <Override PartName="/ppt/media/image59.jpeg" ContentType="image/jpeg"/>
  <Override PartName="/ppt/media/image21.png" ContentType="image/png"/>
  <Override PartName="/ppt/media/image28.jpeg" ContentType="image/jpeg"/>
  <Override PartName="/ppt/media/image33.jpeg" ContentType="image/jpeg"/>
  <Override PartName="/ppt/media/image11.gif" ContentType="image/gif"/>
  <Override PartName="/ppt/media/image1.png" ContentType="image/png"/>
  <Override PartName="/ppt/media/image47.jpeg" ContentType="image/jpeg"/>
  <Override PartName="/ppt/media/image2.png" ContentType="image/png"/>
  <Override PartName="/ppt/media/image3.jpeg" ContentType="image/jpeg"/>
  <Override PartName="/ppt/media/image56.jpeg" ContentType="image/jpeg"/>
  <Override PartName="/ppt/media/image55.jpeg" ContentType="image/jpeg"/>
  <Override PartName="/ppt/media/image18.jpeg" ContentType="image/jpeg"/>
  <Override PartName="/ppt/media/image45.jpeg" ContentType="image/jpeg"/>
  <Override PartName="/ppt/media/image27.jpeg" ContentType="image/jpeg"/>
  <Override PartName="/ppt/media/image104.jpeg" ContentType="image/jpeg"/>
  <Override PartName="/ppt/media/image94.jpeg" ContentType="image/jpeg"/>
  <Override PartName="/ppt/media/image4.png" ContentType="image/png"/>
  <Override PartName="/ppt/media/image41.jpeg" ContentType="image/jpeg"/>
  <Override PartName="/ppt/media/image5.jpeg" ContentType="image/jpeg"/>
  <Override PartName="/ppt/media/image57.jpeg" ContentType="image/jpeg"/>
  <Override PartName="/ppt/media/image8.jpeg" ContentType="image/jpeg"/>
  <Override PartName="/ppt/media/image34.jpeg" ContentType="image/jpeg"/>
  <Override PartName="/ppt/media/image6.png" ContentType="image/png"/>
  <Override PartName="/ppt/media/image10.jpeg" ContentType="image/jpeg"/>
  <Override PartName="/ppt/media/image9.jpeg" ContentType="image/jpeg"/>
  <Override PartName="/ppt/media/image12.jpeg" ContentType="image/jpeg"/>
  <Override PartName="/ppt/media/image102.jpeg" ContentType="image/jpeg"/>
  <Override PartName="/ppt/media/image13.jpeg" ContentType="image/jpeg"/>
  <Override PartName="/ppt/media/image103.jpeg" ContentType="image/jpeg"/>
  <Override PartName="/ppt/media/image20.jpeg" ContentType="image/jpeg"/>
  <Override PartName="/ppt/media/image49.jpeg" ContentType="image/jpeg"/>
  <Override PartName="/ppt/media/image14.jpeg" ContentType="image/jpeg"/>
  <Override PartName="/ppt/media/image48.jpeg" ContentType="image/jpeg"/>
  <Override PartName="/ppt/media/image15.jpeg" ContentType="image/jpeg"/>
  <Override PartName="/ppt/media/image105.jpeg" ContentType="image/jpeg"/>
  <Override PartName="/ppt/media/image26.jpeg" ContentType="image/jpeg"/>
  <Override PartName="/ppt/media/image16.jpeg" ContentType="image/jpeg"/>
  <Override PartName="/ppt/media/image17.jpeg" ContentType="image/jpeg"/>
  <Override PartName="/ppt/media/image44.jpeg" ContentType="image/jpeg"/>
  <Override PartName="/ppt/media/image19.jpeg" ContentType="image/jpeg"/>
  <Override PartName="/ppt/media/image98.png" ContentType="image/png"/>
  <Override PartName="/ppt/media/image22.jpeg" ContentType="image/jpeg"/>
  <Override PartName="/ppt/media/image23.jpeg" ContentType="image/jpeg"/>
  <Override PartName="/ppt/media/image24.png" ContentType="image/png"/>
  <Override PartName="/ppt/media/image25.jpeg" ContentType="image/jpeg"/>
  <Override PartName="/ppt/media/image29.jpeg" ContentType="image/jpeg"/>
  <Override PartName="/ppt/media/image30.jpeg" ContentType="image/jpeg"/>
  <Override PartName="/ppt/media/image31.jpeg" ContentType="image/jpeg"/>
  <Override PartName="/ppt/media/image52.png" ContentType="image/png"/>
  <Override PartName="/ppt/media/image32.jpeg" ContentType="image/jpeg"/>
  <Override PartName="/ppt/media/image35.jpeg" ContentType="image/jpeg"/>
  <Override PartName="/ppt/media/image36.jpeg" ContentType="image/jpeg"/>
  <Override PartName="/ppt/media/image38.jpeg" ContentType="image/jpeg"/>
  <Override PartName="/ppt/media/image39.jpeg" ContentType="image/jpeg"/>
  <Override PartName="/ppt/media/image40.jpeg" ContentType="image/jpeg"/>
  <Override PartName="/ppt/media/image42.jpeg" ContentType="image/jpeg"/>
  <Override PartName="/ppt/media/image46.jpeg" ContentType="image/jpeg"/>
  <Override PartName="/ppt/media/image50.jpeg" ContentType="image/jpeg"/>
  <Override PartName="/ppt/media/image51.jpeg" ContentType="image/jpeg"/>
  <Override PartName="/ppt/media/image53.jpeg" ContentType="image/jpeg"/>
  <Override PartName="/ppt/media/image54.jpeg" ContentType="image/jpeg"/>
  <Override PartName="/ppt/media/image60.jpeg" ContentType="image/jpeg"/>
  <Override PartName="/ppt/media/image61.jpeg" ContentType="image/jpeg"/>
  <Override PartName="/ppt/media/image62.jpeg" ContentType="image/jpeg"/>
  <Override PartName="/ppt/media/image63.jpeg" ContentType="image/jpeg"/>
  <Override PartName="/ppt/media/image64.jpeg" ContentType="image/jpeg"/>
  <Override PartName="/ppt/media/image65.jpeg" ContentType="image/jpeg"/>
  <Override PartName="/ppt/media/image66.jpeg" ContentType="image/jpeg"/>
  <Override PartName="/ppt/media/image67.jpeg" ContentType="image/jpeg"/>
  <Override PartName="/ppt/media/image68.jpeg" ContentType="image/jpeg"/>
  <Override PartName="/ppt/media/image85.jpeg" ContentType="image/jpeg"/>
  <Override PartName="/ppt/media/image69.png" ContentType="image/png"/>
  <Override PartName="/ppt/media/image70.jpeg" ContentType="image/jpeg"/>
  <Override PartName="/ppt/media/image71.jpeg" ContentType="image/jpeg"/>
  <Override PartName="/ppt/media/image72.jpeg" ContentType="image/jpeg"/>
  <Override PartName="/ppt/media/image73.jpeg" ContentType="image/jpeg"/>
  <Override PartName="/ppt/media/image74.jpeg" ContentType="image/jpeg"/>
  <Override PartName="/ppt/media/image75.jpeg" ContentType="image/jpeg"/>
  <Override PartName="/ppt/media/image76.jpeg" ContentType="image/jpeg"/>
  <Override PartName="/ppt/media/image77.jpeg" ContentType="image/jpeg"/>
  <Override PartName="/ppt/media/image78.png" ContentType="image/png"/>
  <Override PartName="/ppt/media/image79.jpeg" ContentType="image/jpeg"/>
  <Override PartName="/ppt/media/image80.jpeg" ContentType="image/jpeg"/>
  <Override PartName="/ppt/media/image101.png" ContentType="image/png"/>
  <Override PartName="/ppt/media/image81.jpeg" ContentType="image/jpeg"/>
  <Override PartName="/ppt/media/image82.jpeg" ContentType="image/jpeg"/>
  <Override PartName="/ppt/media/image83.jpeg" ContentType="image/jpeg"/>
  <Override PartName="/ppt/media/image84.jpeg" ContentType="image/jpeg"/>
  <Override PartName="/ppt/media/image86.jpeg" ContentType="image/jpeg"/>
  <Override PartName="/ppt/media/image87.jpeg" ContentType="image/jpeg"/>
  <Override PartName="/ppt/media/image88.jpeg" ContentType="image/jpeg"/>
  <Override PartName="/ppt/media/image89.jpeg" ContentType="image/jpeg"/>
  <Override PartName="/ppt/media/image90.jpeg" ContentType="image/jpeg"/>
  <Override PartName="/ppt/media/image91.jpeg" ContentType="image/jpeg"/>
  <Override PartName="/ppt/media/image92.jpeg" ContentType="image/jpeg"/>
  <Override PartName="/ppt/media/image93.jpeg" ContentType="image/jpeg"/>
  <Override PartName="/ppt/media/image95.jpeg" ContentType="image/jpeg"/>
  <Override PartName="/ppt/media/image96.jpeg" ContentType="image/jpeg"/>
  <Override PartName="/ppt/media/image97.jpeg" ContentType="image/jpeg"/>
  <Override PartName="/ppt/media/image99.jpeg" ContentType="image/jpeg"/>
  <Override PartName="/ppt/media/image100.png" ContentType="image/png"/>
  <Override PartName="/ppt/presProps.xml" ContentType="application/vnd.openxmlformats-officedocument.presentationml.presProps+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Lst>
  <p:sldSz cx="12192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slide" Target="slides/slide131.xml"/><Relationship Id="rId134" Type="http://schemas.openxmlformats.org/officeDocument/2006/relationships/slide" Target="slides/slide132.xml"/><Relationship Id="rId135" Type="http://schemas.openxmlformats.org/officeDocument/2006/relationships/slide" Target="slides/slide133.xml"/><Relationship Id="rId136" Type="http://schemas.openxmlformats.org/officeDocument/2006/relationships/slide" Target="slides/slide134.xml"/><Relationship Id="rId137" Type="http://schemas.openxmlformats.org/officeDocument/2006/relationships/slide" Target="slides/slide135.xml"/><Relationship Id="rId138" Type="http://schemas.openxmlformats.org/officeDocument/2006/relationships/slide" Target="slides/slide136.xml"/><Relationship Id="rId139" Type="http://schemas.openxmlformats.org/officeDocument/2006/relationships/slide" Target="slides/slide137.xml"/><Relationship Id="rId140" Type="http://schemas.openxmlformats.org/officeDocument/2006/relationships/slide" Target="slides/slide138.xml"/><Relationship Id="rId141" Type="http://schemas.openxmlformats.org/officeDocument/2006/relationships/slide" Target="slides/slide139.xml"/><Relationship Id="rId142" Type="http://schemas.openxmlformats.org/officeDocument/2006/relationships/slide" Target="slides/slide140.xml"/><Relationship Id="rId143" Type="http://schemas.openxmlformats.org/officeDocument/2006/relationships/slide" Target="slides/slide141.xml"/><Relationship Id="rId144" Type="http://schemas.openxmlformats.org/officeDocument/2006/relationships/slide" Target="slides/slide142.xml"/><Relationship Id="rId145" Type="http://schemas.openxmlformats.org/officeDocument/2006/relationships/slide" Target="slides/slide143.xml"/><Relationship Id="rId146" Type="http://schemas.openxmlformats.org/officeDocument/2006/relationships/slide" Target="slides/slide144.xml"/><Relationship Id="rId147" Type="http://schemas.openxmlformats.org/officeDocument/2006/relationships/slide" Target="slides/slide145.xml"/><Relationship Id="rId148" Type="http://schemas.openxmlformats.org/officeDocument/2006/relationships/slide" Target="slides/slide146.xml"/><Relationship Id="rId149" Type="http://schemas.openxmlformats.org/officeDocument/2006/relationships/slide" Target="slides/slide147.xml"/><Relationship Id="rId150" Type="http://schemas.openxmlformats.org/officeDocument/2006/relationships/slide" Target="slides/slide148.xml"/><Relationship Id="rId151" Type="http://schemas.openxmlformats.org/officeDocument/2006/relationships/slide" Target="slides/slide149.xml"/><Relationship Id="rId152" Type="http://schemas.openxmlformats.org/officeDocument/2006/relationships/slide" Target="slides/slide150.xml"/><Relationship Id="rId153" Type="http://schemas.openxmlformats.org/officeDocument/2006/relationships/slide" Target="slides/slide151.xml"/><Relationship Id="rId154" Type="http://schemas.openxmlformats.org/officeDocument/2006/relationships/slide" Target="slides/slide152.xml"/><Relationship Id="rId155" Type="http://schemas.openxmlformats.org/officeDocument/2006/relationships/slide" Target="slides/slide153.xml"/><Relationship Id="rId156" Type="http://schemas.openxmlformats.org/officeDocument/2006/relationships/slide" Target="slides/slide154.xml"/><Relationship Id="rId157" Type="http://schemas.openxmlformats.org/officeDocument/2006/relationships/slide" Target="slides/slide155.xml"/><Relationship Id="rId158"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olo e testo verticale">
    <p:bg>
      <p:bgPr>
        <a:solidFill>
          <a:srgbClr val="ffffff"/>
        </a:solidFill>
      </p:bgPr>
    </p:bg>
    <p:spTree>
      <p:nvGrpSpPr>
        <p:cNvPr id="1" name=""/>
        <p:cNvGrpSpPr/>
        <p:nvPr/>
      </p:nvGrpSpPr>
      <p:grpSpPr>
        <a:xfrm>
          <a:off x="0" y="0"/>
          <a:ext cx="0" cy="0"/>
          <a:chOff x="0" y="0"/>
          <a:chExt cx="0" cy="0"/>
        </a:xfrm>
      </p:grpSpPr>
      <p:pic>
        <p:nvPicPr>
          <p:cNvPr id="2" name="Picture 7" descr="C3-HD-TOP.png"/>
          <p:cNvPicPr/>
          <p:nvPr/>
        </p:nvPicPr>
        <p:blipFill>
          <a:blip r:embed="rId2"/>
          <a:stretch/>
        </p:blipFill>
        <p:spPr>
          <a:xfrm>
            <a:off x="0" y="0"/>
            <a:ext cx="12190680" cy="1440000"/>
          </a:xfrm>
          <a:prstGeom prst="rect">
            <a:avLst/>
          </a:prstGeom>
          <a:noFill/>
          <a:ln w="0">
            <a:noFill/>
          </a:ln>
        </p:spPr>
      </p:pic>
      <p:sp>
        <p:nvSpPr>
          <p:cNvPr id="3" name="PlaceHolder 1"/>
          <p:cNvSpPr>
            <a:spLocks noGrp="1"/>
          </p:cNvSpPr>
          <p:nvPr>
            <p:ph type="title"/>
          </p:nvPr>
        </p:nvSpPr>
        <p:spPr>
          <a:xfrm>
            <a:off x="2895480" y="764280"/>
            <a:ext cx="8609040" cy="1291680"/>
          </a:xfrm>
          <a:prstGeom prst="rect">
            <a:avLst/>
          </a:prstGeom>
          <a:noFill/>
          <a:ln w="0">
            <a:noFill/>
          </a:ln>
        </p:spPr>
        <p:txBody>
          <a:bodyPr lIns="91440" rIns="91440" tIns="45720" bIns="45720" anchor="ctr">
            <a:noAutofit/>
          </a:bodyPr>
          <a:p>
            <a:pPr indent="0" algn="r" defTabSz="914400">
              <a:lnSpc>
                <a:spcPct val="90000"/>
              </a:lnSpc>
              <a:buNone/>
              <a:tabLst>
                <a:tab algn="l" pos="0"/>
              </a:tabLst>
            </a:pPr>
            <a:r>
              <a:rPr b="0" lang="it-IT" sz="4000" strike="noStrike" u="none" cap="all">
                <a:solidFill>
                  <a:schemeClr val="dk1"/>
                </a:solidFill>
                <a:effectLst/>
                <a:uFillTx/>
                <a:latin typeface="Century Gothic"/>
              </a:rPr>
              <a:t>Fare clic per modificare lo </a:t>
            </a:r>
            <a:r>
              <a:rPr b="0" lang="it-IT" sz="4000" strike="noStrike" u="none" cap="all">
                <a:solidFill>
                  <a:schemeClr val="dk1"/>
                </a:solidFill>
                <a:effectLst/>
                <a:uFillTx/>
                <a:latin typeface="Century Gothic"/>
              </a:rPr>
              <a:t>stile del titolo</a:t>
            </a:r>
            <a:endParaRPr b="0" lang="it-IT" sz="4000" strike="noStrike" u="none">
              <a:solidFill>
                <a:srgbClr val="000000"/>
              </a:solidFill>
              <a:effectLst/>
              <a:uFillTx/>
              <a:latin typeface="Arial"/>
            </a:endParaRPr>
          </a:p>
        </p:txBody>
      </p:sp>
      <p:sp>
        <p:nvSpPr>
          <p:cNvPr id="4" name="PlaceHolder 2"/>
          <p:cNvSpPr>
            <a:spLocks noGrp="1"/>
          </p:cNvSpPr>
          <p:nvPr>
            <p:ph type="body"/>
          </p:nvPr>
        </p:nvSpPr>
        <p:spPr>
          <a:xfrm>
            <a:off x="685800" y="2194560"/>
            <a:ext cx="10819080" cy="402264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it-IT" sz="2200" strike="noStrike" u="none">
                <a:solidFill>
                  <a:schemeClr val="dk1"/>
                </a:solidFill>
                <a:effectLst/>
                <a:uFillTx/>
                <a:latin typeface="Century Gothic"/>
              </a:rPr>
              <a:t>Fare clic per modificare stili del testo dello schema</a:t>
            </a:r>
            <a:endParaRPr b="0" lang="it-IT" sz="2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it-IT" sz="2000" strike="noStrike" u="none">
                <a:solidFill>
                  <a:schemeClr val="dk1"/>
                </a:solidFill>
                <a:effectLst/>
                <a:uFillTx/>
                <a:latin typeface="Century Gothic"/>
              </a:rPr>
              <a:t>Secondo livello</a:t>
            </a:r>
            <a:endParaRPr b="0" lang="it-IT" sz="20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Terzo livello</a:t>
            </a:r>
            <a:endParaRPr b="0" lang="it-IT" sz="18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Quarto livello</a:t>
            </a:r>
            <a:endParaRPr b="0" lang="it-IT" sz="16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Quinto livello</a:t>
            </a:r>
            <a:endParaRPr b="0" lang="it-IT" sz="1600" strike="noStrike" u="none">
              <a:solidFill>
                <a:srgbClr val="000000"/>
              </a:solidFill>
              <a:effectLst/>
              <a:uFillTx/>
              <a:latin typeface="Arial"/>
            </a:endParaRPr>
          </a:p>
        </p:txBody>
      </p:sp>
      <p:sp>
        <p:nvSpPr>
          <p:cNvPr id="5" name="PlaceHolder 3"/>
          <p:cNvSpPr>
            <a:spLocks noGrp="1"/>
          </p:cNvSpPr>
          <p:nvPr>
            <p:ph type="dt" idx="1"/>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6" name="PlaceHolder 4"/>
          <p:cNvSpPr>
            <a:spLocks noGrp="1"/>
          </p:cNvSpPr>
          <p:nvPr>
            <p:ph type="ftr" idx="2"/>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7" name="PlaceHolder 5"/>
          <p:cNvSpPr>
            <a:spLocks noGrp="1"/>
          </p:cNvSpPr>
          <p:nvPr>
            <p:ph type="sldNum" idx="3"/>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2E0CC98E-AD73-45E6-8265-889A2E7FBCEA}"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Titolo e testo verticale">
    <p:bg>
      <p:bgPr>
        <a:solidFill>
          <a:srgbClr val="ffffff"/>
        </a:solidFill>
      </p:bgPr>
    </p:bg>
    <p:spTree>
      <p:nvGrpSpPr>
        <p:cNvPr id="1" name=""/>
        <p:cNvGrpSpPr/>
        <p:nvPr/>
      </p:nvGrpSpPr>
      <p:grpSpPr>
        <a:xfrm>
          <a:off x="0" y="0"/>
          <a:ext cx="0" cy="0"/>
          <a:chOff x="0" y="0"/>
          <a:chExt cx="0" cy="0"/>
        </a:xfrm>
      </p:grpSpPr>
      <p:pic>
        <p:nvPicPr>
          <p:cNvPr id="8" name="Picture 7" descr="C3-HD-TOP.png"/>
          <p:cNvPicPr/>
          <p:nvPr/>
        </p:nvPicPr>
        <p:blipFill>
          <a:blip r:embed="rId2"/>
          <a:stretch/>
        </p:blipFill>
        <p:spPr>
          <a:xfrm>
            <a:off x="0" y="0"/>
            <a:ext cx="12190680" cy="1440000"/>
          </a:xfrm>
          <a:prstGeom prst="rect">
            <a:avLst/>
          </a:prstGeom>
          <a:noFill/>
          <a:ln w="0">
            <a:noFill/>
          </a:ln>
        </p:spPr>
      </p:pic>
      <p:pic>
        <p:nvPicPr>
          <p:cNvPr id="9" name="Picture 8" descr="C3-HD-BTM.png"/>
          <p:cNvPicPr/>
          <p:nvPr/>
        </p:nvPicPr>
        <p:blipFill>
          <a:blip r:embed="rId3"/>
          <a:stretch/>
        </p:blipFill>
        <p:spPr>
          <a:xfrm>
            <a:off x="0" y="4375080"/>
            <a:ext cx="12190680" cy="2481480"/>
          </a:xfrm>
          <a:prstGeom prst="rect">
            <a:avLst/>
          </a:prstGeom>
          <a:noFill/>
          <a:ln w="0">
            <a:noFill/>
          </a:ln>
        </p:spPr>
      </p:pic>
      <p:sp>
        <p:nvSpPr>
          <p:cNvPr id="10" name="PlaceHolder 1"/>
          <p:cNvSpPr>
            <a:spLocks noGrp="1"/>
          </p:cNvSpPr>
          <p:nvPr>
            <p:ph type="title"/>
          </p:nvPr>
        </p:nvSpPr>
        <p:spPr>
          <a:xfrm>
            <a:off x="9448920" y="745200"/>
            <a:ext cx="2055960" cy="3901680"/>
          </a:xfrm>
          <a:prstGeom prst="rect">
            <a:avLst/>
          </a:prstGeom>
          <a:noFill/>
          <a:ln w="0">
            <a:noFill/>
          </a:ln>
        </p:spPr>
        <p:txBody>
          <a:bodyPr lIns="91440" rIns="91440" tIns="45720" bIns="45720" anchor="ctr" vert="eaVert">
            <a:noAutofit/>
          </a:bodyPr>
          <a:p>
            <a:pPr indent="0" defTabSz="914400">
              <a:lnSpc>
                <a:spcPct val="90000"/>
              </a:lnSpc>
              <a:buNone/>
              <a:tabLst>
                <a:tab algn="l" pos="0"/>
              </a:tabLst>
            </a:pPr>
            <a:r>
              <a:rPr b="0" lang="it-IT" sz="4000" strike="noStrike" u="none" cap="all">
                <a:solidFill>
                  <a:schemeClr val="dk1"/>
                </a:solidFill>
                <a:effectLst/>
                <a:uFillTx/>
                <a:latin typeface="Century Gothic"/>
              </a:rPr>
              <a:t>F</a:t>
            </a:r>
            <a:r>
              <a:rPr b="0" lang="it-IT" sz="4000" strike="noStrike" u="none" cap="all">
                <a:solidFill>
                  <a:schemeClr val="dk1"/>
                </a:solidFill>
                <a:effectLst/>
                <a:uFillTx/>
                <a:latin typeface="Century Gothic"/>
              </a:rPr>
              <a:t>a</a:t>
            </a:r>
            <a:r>
              <a:rPr b="0" lang="it-IT" sz="4000" strike="noStrike" u="none" cap="all">
                <a:solidFill>
                  <a:schemeClr val="dk1"/>
                </a:solidFill>
                <a:effectLst/>
                <a:uFillTx/>
                <a:latin typeface="Century Gothic"/>
              </a:rPr>
              <a:t>r</a:t>
            </a:r>
            <a:r>
              <a:rPr b="0" lang="it-IT" sz="4000" strike="noStrike" u="none" cap="all">
                <a:solidFill>
                  <a:schemeClr val="dk1"/>
                </a:solidFill>
                <a:effectLst/>
                <a:uFillTx/>
                <a:latin typeface="Century Gothic"/>
              </a:rPr>
              <a:t>e </a:t>
            </a:r>
            <a:r>
              <a:rPr b="0" lang="it-IT" sz="4000" strike="noStrike" u="none" cap="all">
                <a:solidFill>
                  <a:schemeClr val="dk1"/>
                </a:solidFill>
                <a:effectLst/>
                <a:uFillTx/>
                <a:latin typeface="Century Gothic"/>
              </a:rPr>
              <a:t>c</a:t>
            </a:r>
            <a:r>
              <a:rPr b="0" lang="it-IT" sz="4000" strike="noStrike" u="none" cap="all">
                <a:solidFill>
                  <a:schemeClr val="dk1"/>
                </a:solidFill>
                <a:effectLst/>
                <a:uFillTx/>
                <a:latin typeface="Century Gothic"/>
              </a:rPr>
              <a:t>li</a:t>
            </a:r>
            <a:r>
              <a:rPr b="0" lang="it-IT" sz="4000" strike="noStrike" u="none" cap="all">
                <a:solidFill>
                  <a:schemeClr val="dk1"/>
                </a:solidFill>
                <a:effectLst/>
                <a:uFillTx/>
                <a:latin typeface="Century Gothic"/>
              </a:rPr>
              <a:t>c </a:t>
            </a:r>
            <a:r>
              <a:rPr b="0" lang="it-IT" sz="4000" strike="noStrike" u="none" cap="all">
                <a:solidFill>
                  <a:schemeClr val="dk1"/>
                </a:solidFill>
                <a:effectLst/>
                <a:uFillTx/>
                <a:latin typeface="Century Gothic"/>
              </a:rPr>
              <a:t>p</a:t>
            </a:r>
            <a:r>
              <a:rPr b="0" lang="it-IT" sz="4000" strike="noStrike" u="none" cap="all">
                <a:solidFill>
                  <a:schemeClr val="dk1"/>
                </a:solidFill>
                <a:effectLst/>
                <a:uFillTx/>
                <a:latin typeface="Century Gothic"/>
              </a:rPr>
              <a:t>e</a:t>
            </a:r>
            <a:r>
              <a:rPr b="0" lang="it-IT" sz="4000" strike="noStrike" u="none" cap="all">
                <a:solidFill>
                  <a:schemeClr val="dk1"/>
                </a:solidFill>
                <a:effectLst/>
                <a:uFillTx/>
                <a:latin typeface="Century Gothic"/>
              </a:rPr>
              <a:t>r </a:t>
            </a:r>
            <a:r>
              <a:rPr b="0" lang="it-IT" sz="4000" strike="noStrike" u="none" cap="all">
                <a:solidFill>
                  <a:schemeClr val="dk1"/>
                </a:solidFill>
                <a:effectLst/>
                <a:uFillTx/>
                <a:latin typeface="Century Gothic"/>
              </a:rPr>
              <a:t>m</a:t>
            </a:r>
            <a:r>
              <a:rPr b="0" lang="it-IT" sz="4000" strike="noStrike" u="none" cap="all">
                <a:solidFill>
                  <a:schemeClr val="dk1"/>
                </a:solidFill>
                <a:effectLst/>
                <a:uFillTx/>
                <a:latin typeface="Century Gothic"/>
              </a:rPr>
              <a:t>o</a:t>
            </a:r>
            <a:r>
              <a:rPr b="0" lang="it-IT" sz="4000" strike="noStrike" u="none" cap="all">
                <a:solidFill>
                  <a:schemeClr val="dk1"/>
                </a:solidFill>
                <a:effectLst/>
                <a:uFillTx/>
                <a:latin typeface="Century Gothic"/>
              </a:rPr>
              <a:t>di</a:t>
            </a:r>
            <a:r>
              <a:rPr b="0" lang="it-IT" sz="4000" strike="noStrike" u="none" cap="all">
                <a:solidFill>
                  <a:schemeClr val="dk1"/>
                </a:solidFill>
                <a:effectLst/>
                <a:uFillTx/>
                <a:latin typeface="Century Gothic"/>
              </a:rPr>
              <a:t>fi</a:t>
            </a:r>
            <a:r>
              <a:rPr b="0" lang="it-IT" sz="4000" strike="noStrike" u="none" cap="all">
                <a:solidFill>
                  <a:schemeClr val="dk1"/>
                </a:solidFill>
                <a:effectLst/>
                <a:uFillTx/>
                <a:latin typeface="Century Gothic"/>
              </a:rPr>
              <a:t>c</a:t>
            </a:r>
            <a:r>
              <a:rPr b="0" lang="it-IT" sz="4000" strike="noStrike" u="none" cap="all">
                <a:solidFill>
                  <a:schemeClr val="dk1"/>
                </a:solidFill>
                <a:effectLst/>
                <a:uFillTx/>
                <a:latin typeface="Century Gothic"/>
              </a:rPr>
              <a:t>a</a:t>
            </a:r>
            <a:r>
              <a:rPr b="0" lang="it-IT" sz="4000" strike="noStrike" u="none" cap="all">
                <a:solidFill>
                  <a:schemeClr val="dk1"/>
                </a:solidFill>
                <a:effectLst/>
                <a:uFillTx/>
                <a:latin typeface="Century Gothic"/>
              </a:rPr>
              <a:t>r</a:t>
            </a:r>
            <a:r>
              <a:rPr b="0" lang="it-IT" sz="4000" strike="noStrike" u="none" cap="all">
                <a:solidFill>
                  <a:schemeClr val="dk1"/>
                </a:solidFill>
                <a:effectLst/>
                <a:uFillTx/>
                <a:latin typeface="Century Gothic"/>
              </a:rPr>
              <a:t>e </a:t>
            </a:r>
            <a:r>
              <a:rPr b="0" lang="it-IT" sz="4000" strike="noStrike" u="none" cap="all">
                <a:solidFill>
                  <a:schemeClr val="dk1"/>
                </a:solidFill>
                <a:effectLst/>
                <a:uFillTx/>
                <a:latin typeface="Century Gothic"/>
              </a:rPr>
              <a:t>l</a:t>
            </a:r>
            <a:r>
              <a:rPr b="0" lang="it-IT" sz="4000" strike="noStrike" u="none" cap="all">
                <a:solidFill>
                  <a:schemeClr val="dk1"/>
                </a:solidFill>
                <a:effectLst/>
                <a:uFillTx/>
                <a:latin typeface="Century Gothic"/>
              </a:rPr>
              <a:t>o </a:t>
            </a:r>
            <a:r>
              <a:rPr b="0" lang="it-IT" sz="4000" strike="noStrike" u="none" cap="all">
                <a:solidFill>
                  <a:schemeClr val="dk1"/>
                </a:solidFill>
                <a:effectLst/>
                <a:uFillTx/>
                <a:latin typeface="Century Gothic"/>
              </a:rPr>
              <a:t>st</a:t>
            </a:r>
            <a:r>
              <a:rPr b="0" lang="it-IT" sz="4000" strike="noStrike" u="none" cap="all">
                <a:solidFill>
                  <a:schemeClr val="dk1"/>
                </a:solidFill>
                <a:effectLst/>
                <a:uFillTx/>
                <a:latin typeface="Century Gothic"/>
              </a:rPr>
              <a:t>il</a:t>
            </a:r>
            <a:r>
              <a:rPr b="0" lang="it-IT" sz="4000" strike="noStrike" u="none" cap="all">
                <a:solidFill>
                  <a:schemeClr val="dk1"/>
                </a:solidFill>
                <a:effectLst/>
                <a:uFillTx/>
                <a:latin typeface="Century Gothic"/>
              </a:rPr>
              <a:t>e </a:t>
            </a:r>
            <a:r>
              <a:rPr b="0" lang="it-IT" sz="4000" strike="noStrike" u="none" cap="all">
                <a:solidFill>
                  <a:schemeClr val="dk1"/>
                </a:solidFill>
                <a:effectLst/>
                <a:uFillTx/>
                <a:latin typeface="Century Gothic"/>
              </a:rPr>
              <a:t>d</a:t>
            </a:r>
            <a:r>
              <a:rPr b="0" lang="it-IT" sz="4000" strike="noStrike" u="none" cap="all">
                <a:solidFill>
                  <a:schemeClr val="dk1"/>
                </a:solidFill>
                <a:effectLst/>
                <a:uFillTx/>
                <a:latin typeface="Century Gothic"/>
              </a:rPr>
              <a:t>el </a:t>
            </a:r>
            <a:r>
              <a:rPr b="0" lang="it-IT" sz="4000" strike="noStrike" u="none" cap="all">
                <a:solidFill>
                  <a:schemeClr val="dk1"/>
                </a:solidFill>
                <a:effectLst/>
                <a:uFillTx/>
                <a:latin typeface="Century Gothic"/>
              </a:rPr>
              <a:t>ti</a:t>
            </a:r>
            <a:r>
              <a:rPr b="0" lang="it-IT" sz="4000" strike="noStrike" u="none" cap="all">
                <a:solidFill>
                  <a:schemeClr val="dk1"/>
                </a:solidFill>
                <a:effectLst/>
                <a:uFillTx/>
                <a:latin typeface="Century Gothic"/>
              </a:rPr>
              <a:t>t</a:t>
            </a:r>
            <a:r>
              <a:rPr b="0" lang="it-IT" sz="4000" strike="noStrike" u="none" cap="all">
                <a:solidFill>
                  <a:schemeClr val="dk1"/>
                </a:solidFill>
                <a:effectLst/>
                <a:uFillTx/>
                <a:latin typeface="Century Gothic"/>
              </a:rPr>
              <a:t>o</a:t>
            </a:r>
            <a:r>
              <a:rPr b="0" lang="it-IT" sz="4000" strike="noStrike" u="none" cap="all">
                <a:solidFill>
                  <a:schemeClr val="dk1"/>
                </a:solidFill>
                <a:effectLst/>
                <a:uFillTx/>
                <a:latin typeface="Century Gothic"/>
              </a:rPr>
              <a:t>l</a:t>
            </a:r>
            <a:r>
              <a:rPr b="0" lang="it-IT" sz="4000" strike="noStrike" u="none" cap="all">
                <a:solidFill>
                  <a:schemeClr val="dk1"/>
                </a:solidFill>
                <a:effectLst/>
                <a:uFillTx/>
                <a:latin typeface="Century Gothic"/>
              </a:rPr>
              <a:t>o</a:t>
            </a:r>
            <a:endParaRPr b="0" lang="it-IT" sz="4000" strike="noStrike" u="none">
              <a:solidFill>
                <a:srgbClr val="000000"/>
              </a:solidFill>
              <a:effectLst/>
              <a:uFillTx/>
              <a:latin typeface="Arial"/>
            </a:endParaRPr>
          </a:p>
        </p:txBody>
      </p:sp>
      <p:sp>
        <p:nvSpPr>
          <p:cNvPr id="11" name="PlaceHolder 2"/>
          <p:cNvSpPr>
            <a:spLocks noGrp="1"/>
          </p:cNvSpPr>
          <p:nvPr>
            <p:ph type="body"/>
          </p:nvPr>
        </p:nvSpPr>
        <p:spPr>
          <a:xfrm>
            <a:off x="1024560" y="745200"/>
            <a:ext cx="8202600" cy="39016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it-IT" sz="2200" strike="noStrike" u="none">
                <a:solidFill>
                  <a:schemeClr val="dk1"/>
                </a:solidFill>
                <a:effectLst/>
                <a:uFillTx/>
                <a:latin typeface="Century Gothic"/>
              </a:rPr>
              <a:t>Fare clic per modificare stili del testo dello schema</a:t>
            </a:r>
            <a:endParaRPr b="0" lang="it-IT" sz="2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it-IT" sz="2000" strike="noStrike" u="none">
                <a:solidFill>
                  <a:schemeClr val="dk1"/>
                </a:solidFill>
                <a:effectLst/>
                <a:uFillTx/>
                <a:latin typeface="Century Gothic"/>
              </a:rPr>
              <a:t>Secondo livello</a:t>
            </a:r>
            <a:endParaRPr b="0" lang="it-IT" sz="20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Terzo livello</a:t>
            </a:r>
            <a:endParaRPr b="0" lang="it-IT" sz="18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Quarto livello</a:t>
            </a:r>
            <a:endParaRPr b="0" lang="it-IT" sz="16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Quinto livello</a:t>
            </a:r>
            <a:endParaRPr b="0" lang="it-IT" sz="1600" strike="noStrike" u="none">
              <a:solidFill>
                <a:srgbClr val="000000"/>
              </a:solidFill>
              <a:effectLst/>
              <a:uFillTx/>
              <a:latin typeface="Arial"/>
            </a:endParaRPr>
          </a:p>
        </p:txBody>
      </p:sp>
      <p:sp>
        <p:nvSpPr>
          <p:cNvPr id="12" name="PlaceHolder 3"/>
          <p:cNvSpPr>
            <a:spLocks noGrp="1"/>
          </p:cNvSpPr>
          <p:nvPr>
            <p:ph type="dt" idx="4"/>
          </p:nvPr>
        </p:nvSpPr>
        <p:spPr>
          <a:xfrm>
            <a:off x="7814520" y="37980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13" name="PlaceHolder 4"/>
          <p:cNvSpPr>
            <a:spLocks noGrp="1"/>
          </p:cNvSpPr>
          <p:nvPr>
            <p:ph type="ftr" idx="5"/>
          </p:nvPr>
        </p:nvSpPr>
        <p:spPr>
          <a:xfrm>
            <a:off x="685800" y="380880"/>
            <a:ext cx="699012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14" name="PlaceHolder 5"/>
          <p:cNvSpPr>
            <a:spLocks noGrp="1"/>
          </p:cNvSpPr>
          <p:nvPr>
            <p:ph type="sldNum" idx="6"/>
          </p:nvPr>
        </p:nvSpPr>
        <p:spPr>
          <a:xfrm>
            <a:off x="10862280" y="380880"/>
            <a:ext cx="64224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EBB5C0D7-FC75-4447-9503-35721DA783A7}"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olo e contenuto">
    <p:bg>
      <p:bgPr>
        <a:solidFill>
          <a:srgbClr val="ffffff"/>
        </a:solidFill>
      </p:bgPr>
    </p:bg>
    <p:spTree>
      <p:nvGrpSpPr>
        <p:cNvPr id="1" name=""/>
        <p:cNvGrpSpPr/>
        <p:nvPr/>
      </p:nvGrpSpPr>
      <p:grpSpPr>
        <a:xfrm>
          <a:off x="0" y="0"/>
          <a:ext cx="0" cy="0"/>
          <a:chOff x="0" y="0"/>
          <a:chExt cx="0" cy="0"/>
        </a:xfrm>
      </p:grpSpPr>
      <p:pic>
        <p:nvPicPr>
          <p:cNvPr id="15" name="Picture 7" descr="C3-HD-TOP.png"/>
          <p:cNvPicPr/>
          <p:nvPr/>
        </p:nvPicPr>
        <p:blipFill>
          <a:blip r:embed="rId2"/>
          <a:stretch/>
        </p:blipFill>
        <p:spPr>
          <a:xfrm>
            <a:off x="0" y="0"/>
            <a:ext cx="12190680" cy="1440000"/>
          </a:xfrm>
          <a:prstGeom prst="rect">
            <a:avLst/>
          </a:prstGeom>
          <a:noFill/>
          <a:ln w="0">
            <a:noFill/>
          </a:ln>
        </p:spPr>
      </p:pic>
      <p:sp>
        <p:nvSpPr>
          <p:cNvPr id="16" name="PlaceHolder 1"/>
          <p:cNvSpPr>
            <a:spLocks noGrp="1"/>
          </p:cNvSpPr>
          <p:nvPr>
            <p:ph type="title"/>
          </p:nvPr>
        </p:nvSpPr>
        <p:spPr>
          <a:xfrm>
            <a:off x="2895480" y="764280"/>
            <a:ext cx="8609040" cy="1291680"/>
          </a:xfrm>
          <a:prstGeom prst="rect">
            <a:avLst/>
          </a:prstGeom>
          <a:noFill/>
          <a:ln w="0">
            <a:noFill/>
          </a:ln>
        </p:spPr>
        <p:txBody>
          <a:bodyPr lIns="91440" rIns="91440" tIns="45720" bIns="45720" anchor="ctr">
            <a:noAutofit/>
          </a:bodyPr>
          <a:p>
            <a:pPr indent="0" algn="r" defTabSz="914400">
              <a:lnSpc>
                <a:spcPct val="90000"/>
              </a:lnSpc>
              <a:buNone/>
              <a:tabLst>
                <a:tab algn="l" pos="0"/>
              </a:tabLst>
            </a:pPr>
            <a:r>
              <a:rPr b="0" lang="it-IT" sz="4000" strike="noStrike" u="none" cap="all">
                <a:solidFill>
                  <a:schemeClr val="dk1"/>
                </a:solidFill>
                <a:effectLst/>
                <a:uFillTx/>
                <a:latin typeface="Century Gothic"/>
              </a:rPr>
              <a:t>Fare clic per </a:t>
            </a:r>
            <a:r>
              <a:rPr b="0" lang="it-IT" sz="4000" strike="noStrike" u="none" cap="all">
                <a:solidFill>
                  <a:schemeClr val="dk1"/>
                </a:solidFill>
                <a:effectLst/>
                <a:uFillTx/>
                <a:latin typeface="Century Gothic"/>
              </a:rPr>
              <a:t>modificare </a:t>
            </a:r>
            <a:r>
              <a:rPr b="0" lang="it-IT" sz="4000" strike="noStrike" u="none" cap="all">
                <a:solidFill>
                  <a:schemeClr val="dk1"/>
                </a:solidFill>
                <a:effectLst/>
                <a:uFillTx/>
                <a:latin typeface="Century Gothic"/>
              </a:rPr>
              <a:t>lo stile del </a:t>
            </a:r>
            <a:r>
              <a:rPr b="0" lang="it-IT" sz="4000" strike="noStrike" u="none" cap="all">
                <a:solidFill>
                  <a:schemeClr val="dk1"/>
                </a:solidFill>
                <a:effectLst/>
                <a:uFillTx/>
                <a:latin typeface="Century Gothic"/>
              </a:rPr>
              <a:t>titolo</a:t>
            </a:r>
            <a:endParaRPr b="0" lang="it-IT" sz="4000" strike="noStrike" u="none">
              <a:solidFill>
                <a:srgbClr val="000000"/>
              </a:solidFill>
              <a:effectLst/>
              <a:uFillTx/>
              <a:latin typeface="Arial"/>
            </a:endParaRPr>
          </a:p>
        </p:txBody>
      </p:sp>
      <p:sp>
        <p:nvSpPr>
          <p:cNvPr id="17" name="PlaceHolder 2"/>
          <p:cNvSpPr>
            <a:spLocks noGrp="1"/>
          </p:cNvSpPr>
          <p:nvPr>
            <p:ph type="body"/>
          </p:nvPr>
        </p:nvSpPr>
        <p:spPr>
          <a:xfrm>
            <a:off x="685800" y="2194560"/>
            <a:ext cx="10819080" cy="40226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200" strike="noStrike" u="none">
                <a:solidFill>
                  <a:schemeClr val="dk1"/>
                </a:solidFill>
                <a:effectLst/>
                <a:uFillTx/>
                <a:latin typeface="Century Gothic"/>
              </a:rPr>
              <a:t>Fare clic per modificare stili del testo dello schema</a:t>
            </a:r>
            <a:endParaRPr b="0" lang="it-IT" sz="2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it-IT" sz="2000" strike="noStrike" u="none">
                <a:solidFill>
                  <a:schemeClr val="dk1"/>
                </a:solidFill>
                <a:effectLst/>
                <a:uFillTx/>
                <a:latin typeface="Century Gothic"/>
              </a:rPr>
              <a:t>Secondo livello</a:t>
            </a:r>
            <a:endParaRPr b="0" lang="it-IT" sz="20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Terzo livello</a:t>
            </a:r>
            <a:endParaRPr b="0" lang="it-IT" sz="18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Quarto livello</a:t>
            </a:r>
            <a:endParaRPr b="0" lang="it-IT" sz="16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Quinto livello</a:t>
            </a:r>
            <a:endParaRPr b="0" lang="it-IT" sz="1600" strike="noStrike" u="none">
              <a:solidFill>
                <a:srgbClr val="000000"/>
              </a:solidFill>
              <a:effectLst/>
              <a:uFillTx/>
              <a:latin typeface="Arial"/>
            </a:endParaRPr>
          </a:p>
        </p:txBody>
      </p:sp>
      <p:sp>
        <p:nvSpPr>
          <p:cNvPr id="18" name="PlaceHolder 3"/>
          <p:cNvSpPr>
            <a:spLocks noGrp="1"/>
          </p:cNvSpPr>
          <p:nvPr>
            <p:ph type="dt" idx="7"/>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19" name="PlaceHolder 4"/>
          <p:cNvSpPr>
            <a:spLocks noGrp="1"/>
          </p:cNvSpPr>
          <p:nvPr>
            <p:ph type="ftr" idx="8"/>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20" name="PlaceHolder 5"/>
          <p:cNvSpPr>
            <a:spLocks noGrp="1"/>
          </p:cNvSpPr>
          <p:nvPr>
            <p:ph type="sldNum" idx="9"/>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4A9712CA-B030-42AE-8D44-C78397BCFAB0}"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testazione sezione">
    <p:bg>
      <p:bgPr>
        <a:solidFill>
          <a:srgbClr val="ffffff"/>
        </a:solidFill>
      </p:bgPr>
    </p:bg>
    <p:spTree>
      <p:nvGrpSpPr>
        <p:cNvPr id="1" name=""/>
        <p:cNvGrpSpPr/>
        <p:nvPr/>
      </p:nvGrpSpPr>
      <p:grpSpPr>
        <a:xfrm>
          <a:off x="0" y="0"/>
          <a:ext cx="0" cy="0"/>
          <a:chOff x="0" y="0"/>
          <a:chExt cx="0" cy="0"/>
        </a:xfrm>
      </p:grpSpPr>
      <p:pic>
        <p:nvPicPr>
          <p:cNvPr id="21" name="Picture 7" descr="C3-HD-TOP.png"/>
          <p:cNvPicPr/>
          <p:nvPr/>
        </p:nvPicPr>
        <p:blipFill>
          <a:blip r:embed="rId2"/>
          <a:stretch/>
        </p:blipFill>
        <p:spPr>
          <a:xfrm>
            <a:off x="0" y="0"/>
            <a:ext cx="12190680" cy="1440000"/>
          </a:xfrm>
          <a:prstGeom prst="rect">
            <a:avLst/>
          </a:prstGeom>
          <a:noFill/>
          <a:ln w="0">
            <a:noFill/>
          </a:ln>
        </p:spPr>
      </p:pic>
      <p:pic>
        <p:nvPicPr>
          <p:cNvPr id="22" name="Picture 7" descr="C3-HD-BTM.png"/>
          <p:cNvPicPr/>
          <p:nvPr/>
        </p:nvPicPr>
        <p:blipFill>
          <a:blip r:embed="rId3"/>
          <a:stretch/>
        </p:blipFill>
        <p:spPr>
          <a:xfrm>
            <a:off x="0" y="4375080"/>
            <a:ext cx="12190680" cy="2481480"/>
          </a:xfrm>
          <a:prstGeom prst="rect">
            <a:avLst/>
          </a:prstGeom>
          <a:noFill/>
          <a:ln w="0">
            <a:noFill/>
          </a:ln>
        </p:spPr>
      </p:pic>
      <p:sp>
        <p:nvSpPr>
          <p:cNvPr id="23" name="PlaceHolder 1"/>
          <p:cNvSpPr>
            <a:spLocks noGrp="1"/>
          </p:cNvSpPr>
          <p:nvPr>
            <p:ph type="title"/>
          </p:nvPr>
        </p:nvSpPr>
        <p:spPr>
          <a:xfrm>
            <a:off x="685800" y="753480"/>
            <a:ext cx="10819080" cy="2800440"/>
          </a:xfrm>
          <a:prstGeom prst="rect">
            <a:avLst/>
          </a:prstGeom>
          <a:noFill/>
          <a:ln w="0">
            <a:noFill/>
          </a:ln>
        </p:spPr>
        <p:txBody>
          <a:bodyPr lIns="91440" rIns="91440" tIns="45720" bIns="45720" anchor="b">
            <a:normAutofit/>
          </a:bodyPr>
          <a:p>
            <a:pPr indent="0" algn="r" defTabSz="914400">
              <a:lnSpc>
                <a:spcPct val="90000"/>
              </a:lnSpc>
              <a:buNone/>
              <a:tabLst>
                <a:tab algn="l" pos="0"/>
              </a:tabLst>
            </a:pPr>
            <a:r>
              <a:rPr b="0" lang="it-IT" sz="4000" strike="noStrike" u="none" cap="all">
                <a:solidFill>
                  <a:schemeClr val="dk1"/>
                </a:solidFill>
                <a:effectLst/>
                <a:uFillTx/>
                <a:latin typeface="Century Gothic"/>
              </a:rPr>
              <a:t>Fare clic per </a:t>
            </a:r>
            <a:r>
              <a:rPr b="0" lang="it-IT" sz="4000" strike="noStrike" u="none" cap="all">
                <a:solidFill>
                  <a:schemeClr val="dk1"/>
                </a:solidFill>
                <a:effectLst/>
                <a:uFillTx/>
                <a:latin typeface="Century Gothic"/>
              </a:rPr>
              <a:t>modificare </a:t>
            </a:r>
            <a:r>
              <a:rPr b="0" lang="it-IT" sz="4000" strike="noStrike" u="none" cap="all">
                <a:solidFill>
                  <a:schemeClr val="dk1"/>
                </a:solidFill>
                <a:effectLst/>
                <a:uFillTx/>
                <a:latin typeface="Century Gothic"/>
              </a:rPr>
              <a:t>lo stile del </a:t>
            </a:r>
            <a:r>
              <a:rPr b="0" lang="it-IT" sz="4000" strike="noStrike" u="none" cap="all">
                <a:solidFill>
                  <a:schemeClr val="dk1"/>
                </a:solidFill>
                <a:effectLst/>
                <a:uFillTx/>
                <a:latin typeface="Century Gothic"/>
              </a:rPr>
              <a:t>titolo</a:t>
            </a:r>
            <a:endParaRPr b="0" lang="it-IT" sz="4000" strike="noStrike" u="none">
              <a:solidFill>
                <a:srgbClr val="000000"/>
              </a:solidFill>
              <a:effectLst/>
              <a:uFillTx/>
              <a:latin typeface="Arial"/>
            </a:endParaRPr>
          </a:p>
        </p:txBody>
      </p:sp>
      <p:sp>
        <p:nvSpPr>
          <p:cNvPr id="24" name="PlaceHolder 2"/>
          <p:cNvSpPr>
            <a:spLocks noGrp="1"/>
          </p:cNvSpPr>
          <p:nvPr>
            <p:ph type="body"/>
          </p:nvPr>
        </p:nvSpPr>
        <p:spPr>
          <a:xfrm>
            <a:off x="1024560" y="3641760"/>
            <a:ext cx="10488600" cy="954360"/>
          </a:xfrm>
          <a:prstGeom prst="rect">
            <a:avLst/>
          </a:prstGeom>
          <a:noFill/>
          <a:ln w="0">
            <a:noFill/>
          </a:ln>
        </p:spPr>
        <p:txBody>
          <a:bodyPr lIns="91440" rIns="91440" tIns="45720" bIns="45720" anchor="t">
            <a:normAutofit/>
          </a:bodyPr>
          <a:p>
            <a:pPr indent="0" algn="r" defTabSz="914400">
              <a:lnSpc>
                <a:spcPct val="90000"/>
              </a:lnSpc>
              <a:spcBef>
                <a:spcPts val="1001"/>
              </a:spcBef>
              <a:buNone/>
              <a:tabLst>
                <a:tab algn="l" pos="0"/>
              </a:tabLst>
            </a:pPr>
            <a:r>
              <a:rPr b="0" lang="it-IT" sz="2200" strike="noStrike" u="none">
                <a:solidFill>
                  <a:schemeClr val="dk1">
                    <a:tint val="75000"/>
                  </a:schemeClr>
                </a:solidFill>
                <a:effectLst/>
                <a:uFillTx/>
                <a:latin typeface="Century Gothic"/>
              </a:rPr>
              <a:t>Fare clic per modificare stili del testo dello schema</a:t>
            </a:r>
            <a:endParaRPr b="0" lang="it-IT" sz="2200" strike="noStrike" u="none">
              <a:solidFill>
                <a:srgbClr val="000000"/>
              </a:solidFill>
              <a:effectLst/>
              <a:uFillTx/>
              <a:latin typeface="Arial"/>
            </a:endParaRPr>
          </a:p>
        </p:txBody>
      </p:sp>
      <p:sp>
        <p:nvSpPr>
          <p:cNvPr id="25" name="PlaceHolder 3"/>
          <p:cNvSpPr>
            <a:spLocks noGrp="1"/>
          </p:cNvSpPr>
          <p:nvPr>
            <p:ph type="dt" idx="10"/>
          </p:nvPr>
        </p:nvSpPr>
        <p:spPr>
          <a:xfrm>
            <a:off x="7814520" y="38088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26" name="PlaceHolder 4"/>
          <p:cNvSpPr>
            <a:spLocks noGrp="1"/>
          </p:cNvSpPr>
          <p:nvPr>
            <p:ph type="ftr" idx="11"/>
          </p:nvPr>
        </p:nvSpPr>
        <p:spPr>
          <a:xfrm>
            <a:off x="685800" y="380880"/>
            <a:ext cx="6990120" cy="3625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27" name="PlaceHolder 5"/>
          <p:cNvSpPr>
            <a:spLocks noGrp="1"/>
          </p:cNvSpPr>
          <p:nvPr>
            <p:ph type="sldNum" idx="12"/>
          </p:nvPr>
        </p:nvSpPr>
        <p:spPr>
          <a:xfrm>
            <a:off x="10862280" y="380880"/>
            <a:ext cx="64224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B6B9BBC3-996C-48C6-B717-55CB7E6ADFFB}"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ue contenuti">
    <p:bg>
      <p:bgPr>
        <a:solidFill>
          <a:srgbClr val="ffffff"/>
        </a:solidFill>
      </p:bgPr>
    </p:bg>
    <p:spTree>
      <p:nvGrpSpPr>
        <p:cNvPr id="1" name=""/>
        <p:cNvGrpSpPr/>
        <p:nvPr/>
      </p:nvGrpSpPr>
      <p:grpSpPr>
        <a:xfrm>
          <a:off x="0" y="0"/>
          <a:ext cx="0" cy="0"/>
          <a:chOff x="0" y="0"/>
          <a:chExt cx="0" cy="0"/>
        </a:xfrm>
      </p:grpSpPr>
      <p:pic>
        <p:nvPicPr>
          <p:cNvPr id="28" name="Picture 7" descr="C3-HD-TOP.png"/>
          <p:cNvPicPr/>
          <p:nvPr/>
        </p:nvPicPr>
        <p:blipFill>
          <a:blip r:embed="rId2"/>
          <a:stretch/>
        </p:blipFill>
        <p:spPr>
          <a:xfrm>
            <a:off x="0" y="0"/>
            <a:ext cx="12190680" cy="1440000"/>
          </a:xfrm>
          <a:prstGeom prst="rect">
            <a:avLst/>
          </a:prstGeom>
          <a:noFill/>
          <a:ln w="0">
            <a:noFill/>
          </a:ln>
        </p:spPr>
      </p:pic>
      <p:sp>
        <p:nvSpPr>
          <p:cNvPr id="29" name="PlaceHolder 1"/>
          <p:cNvSpPr>
            <a:spLocks noGrp="1"/>
          </p:cNvSpPr>
          <p:nvPr>
            <p:ph type="title"/>
          </p:nvPr>
        </p:nvSpPr>
        <p:spPr>
          <a:xfrm>
            <a:off x="2895480" y="764280"/>
            <a:ext cx="8609040" cy="1291680"/>
          </a:xfrm>
          <a:prstGeom prst="rect">
            <a:avLst/>
          </a:prstGeom>
          <a:noFill/>
          <a:ln w="0">
            <a:noFill/>
          </a:ln>
        </p:spPr>
        <p:txBody>
          <a:bodyPr lIns="91440" rIns="91440" tIns="45720" bIns="45720" anchor="ctr">
            <a:noAutofit/>
          </a:bodyPr>
          <a:p>
            <a:pPr indent="0" algn="r" defTabSz="914400">
              <a:lnSpc>
                <a:spcPct val="90000"/>
              </a:lnSpc>
              <a:buNone/>
              <a:tabLst>
                <a:tab algn="l" pos="0"/>
              </a:tabLst>
            </a:pPr>
            <a:r>
              <a:rPr b="0" lang="it-IT" sz="4000" strike="noStrike" u="none" cap="all">
                <a:solidFill>
                  <a:schemeClr val="dk1"/>
                </a:solidFill>
                <a:effectLst/>
                <a:uFillTx/>
                <a:latin typeface="Century Gothic"/>
              </a:rPr>
              <a:t>Fare clic per </a:t>
            </a:r>
            <a:r>
              <a:rPr b="0" lang="it-IT" sz="4000" strike="noStrike" u="none" cap="all">
                <a:solidFill>
                  <a:schemeClr val="dk1"/>
                </a:solidFill>
                <a:effectLst/>
                <a:uFillTx/>
                <a:latin typeface="Century Gothic"/>
              </a:rPr>
              <a:t>modificare </a:t>
            </a:r>
            <a:r>
              <a:rPr b="0" lang="it-IT" sz="4000" strike="noStrike" u="none" cap="all">
                <a:solidFill>
                  <a:schemeClr val="dk1"/>
                </a:solidFill>
                <a:effectLst/>
                <a:uFillTx/>
                <a:latin typeface="Century Gothic"/>
              </a:rPr>
              <a:t>lo stile del </a:t>
            </a:r>
            <a:r>
              <a:rPr b="0" lang="it-IT" sz="4000" strike="noStrike" u="none" cap="all">
                <a:solidFill>
                  <a:schemeClr val="dk1"/>
                </a:solidFill>
                <a:effectLst/>
                <a:uFillTx/>
                <a:latin typeface="Century Gothic"/>
              </a:rPr>
              <a:t>titolo</a:t>
            </a:r>
            <a:endParaRPr b="0" lang="it-IT" sz="4000" strike="noStrike" u="none">
              <a:solidFill>
                <a:srgbClr val="000000"/>
              </a:solidFill>
              <a:effectLst/>
              <a:uFillTx/>
              <a:latin typeface="Arial"/>
            </a:endParaRPr>
          </a:p>
        </p:txBody>
      </p:sp>
      <p:sp>
        <p:nvSpPr>
          <p:cNvPr id="30" name="PlaceHolder 2"/>
          <p:cNvSpPr>
            <a:spLocks noGrp="1"/>
          </p:cNvSpPr>
          <p:nvPr>
            <p:ph type="body"/>
          </p:nvPr>
        </p:nvSpPr>
        <p:spPr>
          <a:xfrm>
            <a:off x="685800" y="2194560"/>
            <a:ext cx="5332680" cy="40226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200" strike="noStrike" u="none">
                <a:solidFill>
                  <a:schemeClr val="dk1"/>
                </a:solidFill>
                <a:effectLst/>
                <a:uFillTx/>
                <a:latin typeface="Century Gothic"/>
              </a:rPr>
              <a:t>Fare clic per modificare stili del testo dello schema</a:t>
            </a:r>
            <a:endParaRPr b="0" lang="it-IT" sz="2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it-IT" sz="2000" strike="noStrike" u="none">
                <a:solidFill>
                  <a:schemeClr val="dk1"/>
                </a:solidFill>
                <a:effectLst/>
                <a:uFillTx/>
                <a:latin typeface="Century Gothic"/>
              </a:rPr>
              <a:t>Secondo livello</a:t>
            </a:r>
            <a:endParaRPr b="0" lang="it-IT" sz="20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Terzo livello</a:t>
            </a:r>
            <a:endParaRPr b="0" lang="it-IT" sz="18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Quarto livello</a:t>
            </a:r>
            <a:endParaRPr b="0" lang="it-IT" sz="16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Quinto livello</a:t>
            </a:r>
            <a:endParaRPr b="0" lang="it-IT" sz="1600" strike="noStrike" u="none">
              <a:solidFill>
                <a:srgbClr val="000000"/>
              </a:solidFill>
              <a:effectLst/>
              <a:uFillTx/>
              <a:latin typeface="Arial"/>
            </a:endParaRPr>
          </a:p>
        </p:txBody>
      </p:sp>
      <p:sp>
        <p:nvSpPr>
          <p:cNvPr id="31" name="PlaceHolder 3"/>
          <p:cNvSpPr>
            <a:spLocks noGrp="1"/>
          </p:cNvSpPr>
          <p:nvPr>
            <p:ph type="body"/>
          </p:nvPr>
        </p:nvSpPr>
        <p:spPr>
          <a:xfrm>
            <a:off x="6172200" y="2194560"/>
            <a:ext cx="5332680" cy="40226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200" strike="noStrike" u="none">
                <a:solidFill>
                  <a:schemeClr val="dk1"/>
                </a:solidFill>
                <a:effectLst/>
                <a:uFillTx/>
                <a:latin typeface="Century Gothic"/>
              </a:rPr>
              <a:t>Fare clic per modificare stili del testo dello schema</a:t>
            </a:r>
            <a:endParaRPr b="0" lang="it-IT" sz="2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it-IT" sz="2000" strike="noStrike" u="none">
                <a:solidFill>
                  <a:schemeClr val="dk1"/>
                </a:solidFill>
                <a:effectLst/>
                <a:uFillTx/>
                <a:latin typeface="Century Gothic"/>
              </a:rPr>
              <a:t>Secondo livello</a:t>
            </a:r>
            <a:endParaRPr b="0" lang="it-IT" sz="20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Terzo livello</a:t>
            </a:r>
            <a:endParaRPr b="0" lang="it-IT" sz="18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Quarto livello</a:t>
            </a:r>
            <a:endParaRPr b="0" lang="it-IT" sz="16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Quinto livello</a:t>
            </a:r>
            <a:endParaRPr b="0" lang="it-IT" sz="1600" strike="noStrike" u="none">
              <a:solidFill>
                <a:srgbClr val="000000"/>
              </a:solidFill>
              <a:effectLst/>
              <a:uFillTx/>
              <a:latin typeface="Arial"/>
            </a:endParaRPr>
          </a:p>
        </p:txBody>
      </p:sp>
      <p:sp>
        <p:nvSpPr>
          <p:cNvPr id="32" name="PlaceHolder 4"/>
          <p:cNvSpPr>
            <a:spLocks noGrp="1"/>
          </p:cNvSpPr>
          <p:nvPr>
            <p:ph type="dt" idx="13"/>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33" name="PlaceHolder 5"/>
          <p:cNvSpPr>
            <a:spLocks noGrp="1"/>
          </p:cNvSpPr>
          <p:nvPr>
            <p:ph type="ftr" idx="14"/>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34" name="PlaceHolder 6"/>
          <p:cNvSpPr>
            <a:spLocks noGrp="1"/>
          </p:cNvSpPr>
          <p:nvPr>
            <p:ph type="sldNum" idx="15"/>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5D21BCDC-27EF-4436-AB4F-ED7A1EE6E62D}"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fronto">
    <p:bg>
      <p:bgPr>
        <a:solidFill>
          <a:srgbClr val="ffffff"/>
        </a:solidFill>
      </p:bgPr>
    </p:bg>
    <p:spTree>
      <p:nvGrpSpPr>
        <p:cNvPr id="1" name=""/>
        <p:cNvGrpSpPr/>
        <p:nvPr/>
      </p:nvGrpSpPr>
      <p:grpSpPr>
        <a:xfrm>
          <a:off x="0" y="0"/>
          <a:ext cx="0" cy="0"/>
          <a:chOff x="0" y="0"/>
          <a:chExt cx="0" cy="0"/>
        </a:xfrm>
      </p:grpSpPr>
      <p:pic>
        <p:nvPicPr>
          <p:cNvPr id="35" name="Picture 7" descr="C3-HD-TOP.png"/>
          <p:cNvPicPr/>
          <p:nvPr/>
        </p:nvPicPr>
        <p:blipFill>
          <a:blip r:embed="rId2"/>
          <a:stretch/>
        </p:blipFill>
        <p:spPr>
          <a:xfrm>
            <a:off x="0" y="0"/>
            <a:ext cx="12190680" cy="1440000"/>
          </a:xfrm>
          <a:prstGeom prst="rect">
            <a:avLst/>
          </a:prstGeom>
          <a:noFill/>
          <a:ln w="0">
            <a:noFill/>
          </a:ln>
        </p:spPr>
      </p:pic>
      <p:sp>
        <p:nvSpPr>
          <p:cNvPr id="36" name="PlaceHolder 1"/>
          <p:cNvSpPr>
            <a:spLocks noGrp="1"/>
          </p:cNvSpPr>
          <p:nvPr>
            <p:ph type="title"/>
          </p:nvPr>
        </p:nvSpPr>
        <p:spPr>
          <a:xfrm>
            <a:off x="2895480" y="762120"/>
            <a:ext cx="8609040" cy="1293840"/>
          </a:xfrm>
          <a:prstGeom prst="rect">
            <a:avLst/>
          </a:prstGeom>
          <a:noFill/>
          <a:ln w="0">
            <a:noFill/>
          </a:ln>
        </p:spPr>
        <p:txBody>
          <a:bodyPr lIns="91440" rIns="91440" tIns="45720" bIns="45720" anchor="ctr">
            <a:noAutofit/>
          </a:bodyPr>
          <a:p>
            <a:pPr indent="0" algn="r" defTabSz="914400">
              <a:lnSpc>
                <a:spcPct val="90000"/>
              </a:lnSpc>
              <a:buNone/>
              <a:tabLst>
                <a:tab algn="l" pos="0"/>
              </a:tabLst>
            </a:pPr>
            <a:r>
              <a:rPr b="0" lang="it-IT" sz="4000" strike="noStrike" u="none" cap="all">
                <a:solidFill>
                  <a:schemeClr val="dk1"/>
                </a:solidFill>
                <a:effectLst/>
                <a:uFillTx/>
                <a:latin typeface="Century Gothic"/>
              </a:rPr>
              <a:t>Fare clic per </a:t>
            </a:r>
            <a:r>
              <a:rPr b="0" lang="it-IT" sz="4000" strike="noStrike" u="none" cap="all">
                <a:solidFill>
                  <a:schemeClr val="dk1"/>
                </a:solidFill>
                <a:effectLst/>
                <a:uFillTx/>
                <a:latin typeface="Century Gothic"/>
              </a:rPr>
              <a:t>modificare </a:t>
            </a:r>
            <a:r>
              <a:rPr b="0" lang="it-IT" sz="4000" strike="noStrike" u="none" cap="all">
                <a:solidFill>
                  <a:schemeClr val="dk1"/>
                </a:solidFill>
                <a:effectLst/>
                <a:uFillTx/>
                <a:latin typeface="Century Gothic"/>
              </a:rPr>
              <a:t>lo stile del </a:t>
            </a:r>
            <a:r>
              <a:rPr b="0" lang="it-IT" sz="4000" strike="noStrike" u="none" cap="all">
                <a:solidFill>
                  <a:schemeClr val="dk1"/>
                </a:solidFill>
                <a:effectLst/>
                <a:uFillTx/>
                <a:latin typeface="Century Gothic"/>
              </a:rPr>
              <a:t>titolo</a:t>
            </a:r>
            <a:endParaRPr b="0" lang="it-IT" sz="4000" strike="noStrike" u="none">
              <a:solidFill>
                <a:srgbClr val="000000"/>
              </a:solidFill>
              <a:effectLst/>
              <a:uFillTx/>
              <a:latin typeface="Arial"/>
            </a:endParaRPr>
          </a:p>
        </p:txBody>
      </p:sp>
      <p:sp>
        <p:nvSpPr>
          <p:cNvPr id="37" name="PlaceHolder 2"/>
          <p:cNvSpPr>
            <a:spLocks noGrp="1"/>
          </p:cNvSpPr>
          <p:nvPr>
            <p:ph type="body"/>
          </p:nvPr>
        </p:nvSpPr>
        <p:spPr>
          <a:xfrm>
            <a:off x="914400" y="2183760"/>
            <a:ext cx="5078520" cy="822600"/>
          </a:xfrm>
          <a:prstGeom prst="rect">
            <a:avLst/>
          </a:prstGeom>
          <a:noFill/>
          <a:ln w="0">
            <a:noFill/>
          </a:ln>
        </p:spPr>
        <p:txBody>
          <a:bodyPr lIns="91440" rIns="91440" tIns="45720" bIns="45720" anchor="b">
            <a:normAutofit lnSpcReduction="9999"/>
          </a:bodyPr>
          <a:p>
            <a:pPr indent="0" defTabSz="914400">
              <a:lnSpc>
                <a:spcPct val="90000"/>
              </a:lnSpc>
              <a:spcBef>
                <a:spcPts val="1001"/>
              </a:spcBef>
              <a:buNone/>
              <a:tabLst>
                <a:tab algn="l" pos="0"/>
              </a:tabLst>
            </a:pPr>
            <a:r>
              <a:rPr b="0" lang="it-IT" sz="2800" strike="noStrike" u="none">
                <a:solidFill>
                  <a:schemeClr val="dk1"/>
                </a:solidFill>
                <a:effectLst/>
                <a:uFillTx/>
                <a:latin typeface="Century Gothic"/>
              </a:rPr>
              <a:t>Fare clic per modificare stili del testo dello schema</a:t>
            </a:r>
            <a:endParaRPr b="0" lang="it-IT" sz="2800" strike="noStrike" u="none">
              <a:solidFill>
                <a:srgbClr val="000000"/>
              </a:solidFill>
              <a:effectLst/>
              <a:uFillTx/>
              <a:latin typeface="Arial"/>
            </a:endParaRPr>
          </a:p>
        </p:txBody>
      </p:sp>
      <p:sp>
        <p:nvSpPr>
          <p:cNvPr id="38" name="PlaceHolder 3"/>
          <p:cNvSpPr>
            <a:spLocks noGrp="1"/>
          </p:cNvSpPr>
          <p:nvPr>
            <p:ph type="body"/>
          </p:nvPr>
        </p:nvSpPr>
        <p:spPr>
          <a:xfrm>
            <a:off x="685800" y="3132720"/>
            <a:ext cx="5310360" cy="308448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200" strike="noStrike" u="none">
                <a:solidFill>
                  <a:schemeClr val="dk1"/>
                </a:solidFill>
                <a:effectLst/>
                <a:uFillTx/>
                <a:latin typeface="Century Gothic"/>
              </a:rPr>
              <a:t>Fare clic per modificare stili del testo dello schema</a:t>
            </a:r>
            <a:endParaRPr b="0" lang="it-IT" sz="2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it-IT" sz="2000" strike="noStrike" u="none">
                <a:solidFill>
                  <a:schemeClr val="dk1"/>
                </a:solidFill>
                <a:effectLst/>
                <a:uFillTx/>
                <a:latin typeface="Century Gothic"/>
              </a:rPr>
              <a:t>Secondo livello</a:t>
            </a:r>
            <a:endParaRPr b="0" lang="it-IT" sz="20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Terzo livello</a:t>
            </a:r>
            <a:endParaRPr b="0" lang="it-IT" sz="18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Quarto livello</a:t>
            </a:r>
            <a:endParaRPr b="0" lang="it-IT" sz="16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Quinto livello</a:t>
            </a:r>
            <a:endParaRPr b="0" lang="it-IT" sz="1600" strike="noStrike" u="none">
              <a:solidFill>
                <a:srgbClr val="000000"/>
              </a:solidFill>
              <a:effectLst/>
              <a:uFillTx/>
              <a:latin typeface="Arial"/>
            </a:endParaRPr>
          </a:p>
        </p:txBody>
      </p:sp>
      <p:sp>
        <p:nvSpPr>
          <p:cNvPr id="39" name="PlaceHolder 4"/>
          <p:cNvSpPr>
            <a:spLocks noGrp="1"/>
          </p:cNvSpPr>
          <p:nvPr>
            <p:ph type="body"/>
          </p:nvPr>
        </p:nvSpPr>
        <p:spPr>
          <a:xfrm>
            <a:off x="6400800" y="2183760"/>
            <a:ext cx="5104080" cy="822600"/>
          </a:xfrm>
          <a:prstGeom prst="rect">
            <a:avLst/>
          </a:prstGeom>
          <a:noFill/>
          <a:ln w="0">
            <a:noFill/>
          </a:ln>
        </p:spPr>
        <p:txBody>
          <a:bodyPr lIns="91440" rIns="91440" tIns="45720" bIns="45720" anchor="b">
            <a:normAutofit lnSpcReduction="9999"/>
          </a:bodyPr>
          <a:p>
            <a:pPr indent="0" defTabSz="914400">
              <a:lnSpc>
                <a:spcPct val="90000"/>
              </a:lnSpc>
              <a:spcBef>
                <a:spcPts val="1001"/>
              </a:spcBef>
              <a:buNone/>
              <a:tabLst>
                <a:tab algn="l" pos="0"/>
              </a:tabLst>
            </a:pPr>
            <a:r>
              <a:rPr b="0" lang="it-IT" sz="2800" strike="noStrike" u="none">
                <a:solidFill>
                  <a:schemeClr val="dk1"/>
                </a:solidFill>
                <a:effectLst/>
                <a:uFillTx/>
                <a:latin typeface="Century Gothic"/>
              </a:rPr>
              <a:t>Fare clic per modificare stili del testo dello schema</a:t>
            </a:r>
            <a:endParaRPr b="0" lang="it-IT" sz="2800" strike="noStrike" u="none">
              <a:solidFill>
                <a:srgbClr val="000000"/>
              </a:solidFill>
              <a:effectLst/>
              <a:uFillTx/>
              <a:latin typeface="Arial"/>
            </a:endParaRPr>
          </a:p>
        </p:txBody>
      </p:sp>
      <p:sp>
        <p:nvSpPr>
          <p:cNvPr id="40" name="PlaceHolder 5"/>
          <p:cNvSpPr>
            <a:spLocks noGrp="1"/>
          </p:cNvSpPr>
          <p:nvPr>
            <p:ph type="body"/>
          </p:nvPr>
        </p:nvSpPr>
        <p:spPr>
          <a:xfrm>
            <a:off x="6172200" y="3132720"/>
            <a:ext cx="5332680" cy="308448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it-IT" sz="2200" strike="noStrike" u="none">
                <a:solidFill>
                  <a:schemeClr val="dk1"/>
                </a:solidFill>
                <a:effectLst/>
                <a:uFillTx/>
                <a:latin typeface="Century Gothic"/>
              </a:rPr>
              <a:t>Fare clic per modificare stili del testo dello schema</a:t>
            </a:r>
            <a:endParaRPr b="0" lang="it-IT" sz="2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it-IT" sz="2000" strike="noStrike" u="none">
                <a:solidFill>
                  <a:schemeClr val="dk1"/>
                </a:solidFill>
                <a:effectLst/>
                <a:uFillTx/>
                <a:latin typeface="Century Gothic"/>
              </a:rPr>
              <a:t>Secondo livello</a:t>
            </a:r>
            <a:endParaRPr b="0" lang="it-IT" sz="20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Terzo livello</a:t>
            </a:r>
            <a:endParaRPr b="0" lang="it-IT" sz="18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Quarto livello</a:t>
            </a:r>
            <a:endParaRPr b="0" lang="it-IT" sz="16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Quinto livello</a:t>
            </a:r>
            <a:endParaRPr b="0" lang="it-IT" sz="1600" strike="noStrike" u="none">
              <a:solidFill>
                <a:srgbClr val="000000"/>
              </a:solidFill>
              <a:effectLst/>
              <a:uFillTx/>
              <a:latin typeface="Arial"/>
            </a:endParaRPr>
          </a:p>
        </p:txBody>
      </p:sp>
      <p:sp>
        <p:nvSpPr>
          <p:cNvPr id="41" name="PlaceHolder 6"/>
          <p:cNvSpPr>
            <a:spLocks noGrp="1"/>
          </p:cNvSpPr>
          <p:nvPr>
            <p:ph type="dt" idx="16"/>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42" name="PlaceHolder 7"/>
          <p:cNvSpPr>
            <a:spLocks noGrp="1"/>
          </p:cNvSpPr>
          <p:nvPr>
            <p:ph type="ftr" idx="17"/>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43" name="PlaceHolder 8"/>
          <p:cNvSpPr>
            <a:spLocks noGrp="1"/>
          </p:cNvSpPr>
          <p:nvPr>
            <p:ph type="sldNum" idx="18"/>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59B0A1FF-AD06-46DC-A659-46BB75A03584}"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olo titolo">
    <p:bg>
      <p:bgPr>
        <a:solidFill>
          <a:srgbClr val="ffffff"/>
        </a:solidFill>
      </p:bgPr>
    </p:bg>
    <p:spTree>
      <p:nvGrpSpPr>
        <p:cNvPr id="1" name=""/>
        <p:cNvGrpSpPr/>
        <p:nvPr/>
      </p:nvGrpSpPr>
      <p:grpSpPr>
        <a:xfrm>
          <a:off x="0" y="0"/>
          <a:ext cx="0" cy="0"/>
          <a:chOff x="0" y="0"/>
          <a:chExt cx="0" cy="0"/>
        </a:xfrm>
      </p:grpSpPr>
      <p:pic>
        <p:nvPicPr>
          <p:cNvPr id="44" name="Picture 7" descr="C3-HD-TOP.png"/>
          <p:cNvPicPr/>
          <p:nvPr/>
        </p:nvPicPr>
        <p:blipFill>
          <a:blip r:embed="rId2"/>
          <a:stretch/>
        </p:blipFill>
        <p:spPr>
          <a:xfrm>
            <a:off x="0" y="0"/>
            <a:ext cx="12190680" cy="1440000"/>
          </a:xfrm>
          <a:prstGeom prst="rect">
            <a:avLst/>
          </a:prstGeom>
          <a:noFill/>
          <a:ln w="0">
            <a:noFill/>
          </a:ln>
        </p:spPr>
      </p:pic>
      <p:sp>
        <p:nvSpPr>
          <p:cNvPr id="45" name="PlaceHolder 1"/>
          <p:cNvSpPr>
            <a:spLocks noGrp="1"/>
          </p:cNvSpPr>
          <p:nvPr>
            <p:ph type="title"/>
          </p:nvPr>
        </p:nvSpPr>
        <p:spPr>
          <a:xfrm>
            <a:off x="2895480" y="764280"/>
            <a:ext cx="8609040" cy="1291680"/>
          </a:xfrm>
          <a:prstGeom prst="rect">
            <a:avLst/>
          </a:prstGeom>
          <a:noFill/>
          <a:ln w="0">
            <a:noFill/>
          </a:ln>
        </p:spPr>
        <p:txBody>
          <a:bodyPr lIns="91440" rIns="91440" tIns="45720" bIns="45720" anchor="ctr">
            <a:noAutofit/>
          </a:bodyPr>
          <a:p>
            <a:pPr indent="0" algn="r" defTabSz="914400">
              <a:lnSpc>
                <a:spcPct val="90000"/>
              </a:lnSpc>
              <a:buNone/>
              <a:tabLst>
                <a:tab algn="l" pos="0"/>
              </a:tabLst>
            </a:pPr>
            <a:r>
              <a:rPr b="0" lang="it-IT" sz="4000" strike="noStrike" u="none" cap="all">
                <a:solidFill>
                  <a:schemeClr val="dk1"/>
                </a:solidFill>
                <a:effectLst/>
                <a:uFillTx/>
                <a:latin typeface="Century Gothic"/>
              </a:rPr>
              <a:t>Fare clic per </a:t>
            </a:r>
            <a:r>
              <a:rPr b="0" lang="it-IT" sz="4000" strike="noStrike" u="none" cap="all">
                <a:solidFill>
                  <a:schemeClr val="dk1"/>
                </a:solidFill>
                <a:effectLst/>
                <a:uFillTx/>
                <a:latin typeface="Century Gothic"/>
              </a:rPr>
              <a:t>modificare </a:t>
            </a:r>
            <a:r>
              <a:rPr b="0" lang="it-IT" sz="4000" strike="noStrike" u="none" cap="all">
                <a:solidFill>
                  <a:schemeClr val="dk1"/>
                </a:solidFill>
                <a:effectLst/>
                <a:uFillTx/>
                <a:latin typeface="Century Gothic"/>
              </a:rPr>
              <a:t>lo stile del </a:t>
            </a:r>
            <a:r>
              <a:rPr b="0" lang="it-IT" sz="4000" strike="noStrike" u="none" cap="all">
                <a:solidFill>
                  <a:schemeClr val="dk1"/>
                </a:solidFill>
                <a:effectLst/>
                <a:uFillTx/>
                <a:latin typeface="Century Gothic"/>
              </a:rPr>
              <a:t>titolo</a:t>
            </a:r>
            <a:endParaRPr b="0" lang="it-IT" sz="4000" strike="noStrike" u="none">
              <a:solidFill>
                <a:srgbClr val="000000"/>
              </a:solidFill>
              <a:effectLst/>
              <a:uFillTx/>
              <a:latin typeface="Arial"/>
            </a:endParaRPr>
          </a:p>
        </p:txBody>
      </p:sp>
      <p:sp>
        <p:nvSpPr>
          <p:cNvPr id="46" name="PlaceHolder 2"/>
          <p:cNvSpPr>
            <a:spLocks noGrp="1"/>
          </p:cNvSpPr>
          <p:nvPr>
            <p:ph type="dt" idx="19"/>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47" name="PlaceHolder 3"/>
          <p:cNvSpPr>
            <a:spLocks noGrp="1"/>
          </p:cNvSpPr>
          <p:nvPr>
            <p:ph type="ftr" idx="20"/>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48" name="PlaceHolder 4"/>
          <p:cNvSpPr>
            <a:spLocks noGrp="1"/>
          </p:cNvSpPr>
          <p:nvPr>
            <p:ph type="sldNum" idx="21"/>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87BD3B92-A2BD-4046-811A-653ECF2EE254}"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
        <p:nvSpPr>
          <p:cNvPr id="49" name="PlaceHolder 5"/>
          <p:cNvSpPr>
            <a:spLocks noGrp="1"/>
          </p:cNvSpPr>
          <p:nvPr>
            <p:ph type="body"/>
          </p:nvPr>
        </p:nvSpPr>
        <p:spPr>
          <a:xfrm>
            <a:off x="609480" y="1604520"/>
            <a:ext cx="10971360" cy="397620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it-IT" sz="2200" strike="noStrike" u="none">
                <a:solidFill>
                  <a:schemeClr val="dk1"/>
                </a:solidFill>
                <a:effectLst/>
                <a:uFillTx/>
                <a:latin typeface="Century Gothic"/>
              </a:rPr>
              <a:t>Fai clic per modificare il formato del testo della struttura</a:t>
            </a:r>
            <a:endParaRPr b="0" lang="it-IT" sz="2200" strike="noStrike" u="none">
              <a:solidFill>
                <a:srgbClr val="000000"/>
              </a:solidFill>
              <a:effectLst/>
              <a:uFillTx/>
              <a:latin typeface="Arial"/>
            </a:endParaRPr>
          </a:p>
          <a:p>
            <a:pPr lvl="1" marL="864000" indent="-324000">
              <a:lnSpc>
                <a:spcPct val="90000"/>
              </a:lnSpc>
              <a:spcBef>
                <a:spcPts val="1134"/>
              </a:spcBef>
              <a:buClr>
                <a:srgbClr val="000000"/>
              </a:buClr>
              <a:buSzPct val="75000"/>
              <a:buFont typeface="Symbol" charset="2"/>
              <a:buChar char=""/>
            </a:pPr>
            <a:r>
              <a:rPr b="0" lang="it-IT" sz="1800" strike="noStrike" u="none">
                <a:solidFill>
                  <a:schemeClr val="dk1"/>
                </a:solidFill>
                <a:effectLst/>
                <a:uFillTx/>
                <a:latin typeface="Century Gothic"/>
              </a:rPr>
              <a:t>Secondo livello struttura</a:t>
            </a:r>
            <a:endParaRPr b="0" lang="it-IT" sz="1800" strike="noStrike" u="none">
              <a:solidFill>
                <a:srgbClr val="000000"/>
              </a:solidFill>
              <a:effectLst/>
              <a:uFillTx/>
              <a:latin typeface="Arial"/>
            </a:endParaRPr>
          </a:p>
          <a:p>
            <a:pPr lvl="2" marL="1296000" indent="-288000">
              <a:lnSpc>
                <a:spcPct val="90000"/>
              </a:lnSpc>
              <a:spcBef>
                <a:spcPts val="850"/>
              </a:spcBef>
              <a:buClr>
                <a:srgbClr val="000000"/>
              </a:buClr>
              <a:buSzPct val="45000"/>
              <a:buFont typeface="Wingdings" charset="2"/>
              <a:buChar char=""/>
            </a:pPr>
            <a:r>
              <a:rPr b="0" lang="it-IT" sz="1600" strike="noStrike" u="none">
                <a:solidFill>
                  <a:schemeClr val="dk1"/>
                </a:solidFill>
                <a:effectLst/>
                <a:uFillTx/>
                <a:latin typeface="Century Gothic"/>
              </a:rPr>
              <a:t>Terzo livello struttura</a:t>
            </a:r>
            <a:endParaRPr b="0" lang="it-IT" sz="1600" strike="noStrike" u="none">
              <a:solidFill>
                <a:srgbClr val="000000"/>
              </a:solidFill>
              <a:effectLst/>
              <a:uFillTx/>
              <a:latin typeface="Arial"/>
            </a:endParaRPr>
          </a:p>
          <a:p>
            <a:pPr lvl="3" marL="1728000" indent="-216000">
              <a:lnSpc>
                <a:spcPct val="90000"/>
              </a:lnSpc>
              <a:spcBef>
                <a:spcPts val="567"/>
              </a:spcBef>
              <a:buClr>
                <a:srgbClr val="000000"/>
              </a:buClr>
              <a:buSzPct val="75000"/>
              <a:buFont typeface="Symbol" charset="2"/>
              <a:buChar char=""/>
            </a:pPr>
            <a:r>
              <a:rPr b="0" lang="it-IT" sz="1600" strike="noStrike" u="none">
                <a:solidFill>
                  <a:schemeClr val="dk1"/>
                </a:solidFill>
                <a:effectLst/>
                <a:uFillTx/>
                <a:latin typeface="Century Gothic"/>
              </a:rPr>
              <a:t>Quarto livello struttura</a:t>
            </a:r>
            <a:endParaRPr b="0" lang="it-IT" sz="1600" strike="noStrike" u="none">
              <a:solidFill>
                <a:srgbClr val="000000"/>
              </a:solidFill>
              <a:effectLst/>
              <a:uFillTx/>
              <a:latin typeface="Arial"/>
            </a:endParaRPr>
          </a:p>
          <a:p>
            <a:pPr lvl="4" marL="2160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Quinto livello struttura</a:t>
            </a:r>
            <a:endParaRPr b="0" lang="it-IT" sz="2000" strike="noStrike" u="none">
              <a:solidFill>
                <a:srgbClr val="000000"/>
              </a:solidFill>
              <a:effectLst/>
              <a:uFillTx/>
              <a:latin typeface="Arial"/>
            </a:endParaRPr>
          </a:p>
          <a:p>
            <a:pPr lvl="5" marL="2592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Sesto livello struttura</a:t>
            </a:r>
            <a:endParaRPr b="0" lang="it-IT" sz="2000" strike="noStrike" u="none">
              <a:solidFill>
                <a:srgbClr val="000000"/>
              </a:solidFill>
              <a:effectLst/>
              <a:uFillTx/>
              <a:latin typeface="Arial"/>
            </a:endParaRPr>
          </a:p>
          <a:p>
            <a:pPr lvl="6" marL="3024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Settimo livello struttura</a:t>
            </a:r>
            <a:endParaRPr b="0" lang="it-IT" sz="2000" strike="noStrike" u="none">
              <a:solidFill>
                <a:srgbClr val="000000"/>
              </a:solidFill>
              <a:effectLst/>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uota">
    <p:bg>
      <p:bgPr>
        <a:solidFill>
          <a:srgbClr val="ffffff"/>
        </a:solidFill>
      </p:bgPr>
    </p:bg>
    <p:spTree>
      <p:nvGrpSpPr>
        <p:cNvPr id="1" name=""/>
        <p:cNvGrpSpPr/>
        <p:nvPr/>
      </p:nvGrpSpPr>
      <p:grpSpPr>
        <a:xfrm>
          <a:off x="0" y="0"/>
          <a:ext cx="0" cy="0"/>
          <a:chOff x="0" y="0"/>
          <a:chExt cx="0" cy="0"/>
        </a:xfrm>
      </p:grpSpPr>
      <p:pic>
        <p:nvPicPr>
          <p:cNvPr id="50" name="Picture 7" descr="C3-HD-TOP.png"/>
          <p:cNvPicPr/>
          <p:nvPr/>
        </p:nvPicPr>
        <p:blipFill>
          <a:blip r:embed="rId2"/>
          <a:stretch/>
        </p:blipFill>
        <p:spPr>
          <a:xfrm>
            <a:off x="0" y="0"/>
            <a:ext cx="12190680" cy="1440000"/>
          </a:xfrm>
          <a:prstGeom prst="rect">
            <a:avLst/>
          </a:prstGeom>
          <a:noFill/>
          <a:ln w="0">
            <a:noFill/>
          </a:ln>
        </p:spPr>
      </p:pic>
      <p:sp>
        <p:nvSpPr>
          <p:cNvPr id="51" name="PlaceHolder 1"/>
          <p:cNvSpPr>
            <a:spLocks noGrp="1"/>
          </p:cNvSpPr>
          <p:nvPr>
            <p:ph type="dt" idx="22"/>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52" name="PlaceHolder 2"/>
          <p:cNvSpPr>
            <a:spLocks noGrp="1"/>
          </p:cNvSpPr>
          <p:nvPr>
            <p:ph type="ftr" idx="23"/>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53" name="PlaceHolder 3"/>
          <p:cNvSpPr>
            <a:spLocks noGrp="1"/>
          </p:cNvSpPr>
          <p:nvPr>
            <p:ph type="sldNum" idx="24"/>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143A479E-07AA-47A9-9A31-BE31C68A3746}"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
        <p:nvSpPr>
          <p:cNvPr id="54" name="PlaceHolder 4"/>
          <p:cNvSpPr>
            <a:spLocks noGrp="1"/>
          </p:cNvSpPr>
          <p:nvPr>
            <p:ph type="title"/>
          </p:nvPr>
        </p:nvSpPr>
        <p:spPr>
          <a:xfrm>
            <a:off x="609480" y="273600"/>
            <a:ext cx="10971360" cy="1143720"/>
          </a:xfrm>
          <a:prstGeom prst="rect">
            <a:avLst/>
          </a:prstGeom>
          <a:noFill/>
          <a:ln w="0">
            <a:noFill/>
          </a:ln>
        </p:spPr>
        <p:txBody>
          <a:bodyPr lIns="0" rIns="0" tIns="0" bIns="0" anchor="ctr">
            <a:noAutofit/>
          </a:bodyPr>
          <a:p>
            <a:pPr indent="0">
              <a:lnSpc>
                <a:spcPct val="100000"/>
              </a:lnSpc>
              <a:buNone/>
              <a:tabLst>
                <a:tab algn="l" pos="0"/>
              </a:tabLst>
            </a:pPr>
            <a:r>
              <a:rPr b="0" lang="it-IT" sz="1800" strike="noStrike" u="none">
                <a:solidFill>
                  <a:schemeClr val="dk1"/>
                </a:solidFill>
                <a:effectLst/>
                <a:uFillTx/>
                <a:latin typeface="Century Gothic"/>
              </a:rPr>
              <a:t>Fai clic per modificare il formato </a:t>
            </a:r>
            <a:r>
              <a:rPr b="0" lang="it-IT" sz="1800" strike="noStrike" u="none">
                <a:solidFill>
                  <a:schemeClr val="dk1"/>
                </a:solidFill>
                <a:effectLst/>
                <a:uFillTx/>
                <a:latin typeface="Century Gothic"/>
              </a:rPr>
              <a:t>del testo del titolo</a:t>
            </a:r>
            <a:endParaRPr b="0" lang="it-IT" sz="1800" strike="noStrike" u="none">
              <a:solidFill>
                <a:srgbClr val="000000"/>
              </a:solidFill>
              <a:effectLst/>
              <a:uFillTx/>
              <a:latin typeface="Arial"/>
            </a:endParaRPr>
          </a:p>
        </p:txBody>
      </p:sp>
      <p:sp>
        <p:nvSpPr>
          <p:cNvPr id="55" name="PlaceHolder 5"/>
          <p:cNvSpPr>
            <a:spLocks noGrp="1"/>
          </p:cNvSpPr>
          <p:nvPr>
            <p:ph type="body"/>
          </p:nvPr>
        </p:nvSpPr>
        <p:spPr>
          <a:xfrm>
            <a:off x="609480" y="1604520"/>
            <a:ext cx="10971360" cy="397620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it-IT" sz="2200" strike="noStrike" u="none">
                <a:solidFill>
                  <a:schemeClr val="dk1"/>
                </a:solidFill>
                <a:effectLst/>
                <a:uFillTx/>
                <a:latin typeface="Century Gothic"/>
              </a:rPr>
              <a:t>Fai clic per modificare il formato del testo della struttura</a:t>
            </a:r>
            <a:endParaRPr b="0" lang="it-IT" sz="2200" strike="noStrike" u="none">
              <a:solidFill>
                <a:srgbClr val="000000"/>
              </a:solidFill>
              <a:effectLst/>
              <a:uFillTx/>
              <a:latin typeface="Arial"/>
            </a:endParaRPr>
          </a:p>
          <a:p>
            <a:pPr lvl="1" marL="864000" indent="-324000">
              <a:lnSpc>
                <a:spcPct val="90000"/>
              </a:lnSpc>
              <a:spcBef>
                <a:spcPts val="1134"/>
              </a:spcBef>
              <a:buClr>
                <a:srgbClr val="000000"/>
              </a:buClr>
              <a:buSzPct val="75000"/>
              <a:buFont typeface="Symbol" charset="2"/>
              <a:buChar char=""/>
            </a:pPr>
            <a:r>
              <a:rPr b="0" lang="it-IT" sz="1800" strike="noStrike" u="none">
                <a:solidFill>
                  <a:schemeClr val="dk1"/>
                </a:solidFill>
                <a:effectLst/>
                <a:uFillTx/>
                <a:latin typeface="Century Gothic"/>
              </a:rPr>
              <a:t>Secondo livello struttura</a:t>
            </a:r>
            <a:endParaRPr b="0" lang="it-IT" sz="1800" strike="noStrike" u="none">
              <a:solidFill>
                <a:srgbClr val="000000"/>
              </a:solidFill>
              <a:effectLst/>
              <a:uFillTx/>
              <a:latin typeface="Arial"/>
            </a:endParaRPr>
          </a:p>
          <a:p>
            <a:pPr lvl="2" marL="1296000" indent="-288000">
              <a:lnSpc>
                <a:spcPct val="90000"/>
              </a:lnSpc>
              <a:spcBef>
                <a:spcPts val="850"/>
              </a:spcBef>
              <a:buClr>
                <a:srgbClr val="000000"/>
              </a:buClr>
              <a:buSzPct val="45000"/>
              <a:buFont typeface="Wingdings" charset="2"/>
              <a:buChar char=""/>
            </a:pPr>
            <a:r>
              <a:rPr b="0" lang="it-IT" sz="1600" strike="noStrike" u="none">
                <a:solidFill>
                  <a:schemeClr val="dk1"/>
                </a:solidFill>
                <a:effectLst/>
                <a:uFillTx/>
                <a:latin typeface="Century Gothic"/>
              </a:rPr>
              <a:t>Terzo livello struttura</a:t>
            </a:r>
            <a:endParaRPr b="0" lang="it-IT" sz="1600" strike="noStrike" u="none">
              <a:solidFill>
                <a:srgbClr val="000000"/>
              </a:solidFill>
              <a:effectLst/>
              <a:uFillTx/>
              <a:latin typeface="Arial"/>
            </a:endParaRPr>
          </a:p>
          <a:p>
            <a:pPr lvl="3" marL="1728000" indent="-216000">
              <a:lnSpc>
                <a:spcPct val="90000"/>
              </a:lnSpc>
              <a:spcBef>
                <a:spcPts val="567"/>
              </a:spcBef>
              <a:buClr>
                <a:srgbClr val="000000"/>
              </a:buClr>
              <a:buSzPct val="75000"/>
              <a:buFont typeface="Symbol" charset="2"/>
              <a:buChar char=""/>
            </a:pPr>
            <a:r>
              <a:rPr b="0" lang="it-IT" sz="1600" strike="noStrike" u="none">
                <a:solidFill>
                  <a:schemeClr val="dk1"/>
                </a:solidFill>
                <a:effectLst/>
                <a:uFillTx/>
                <a:latin typeface="Century Gothic"/>
              </a:rPr>
              <a:t>Quarto livello struttura</a:t>
            </a:r>
            <a:endParaRPr b="0" lang="it-IT" sz="1600" strike="noStrike" u="none">
              <a:solidFill>
                <a:srgbClr val="000000"/>
              </a:solidFill>
              <a:effectLst/>
              <a:uFillTx/>
              <a:latin typeface="Arial"/>
            </a:endParaRPr>
          </a:p>
          <a:p>
            <a:pPr lvl="4" marL="2160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Quinto livello struttura</a:t>
            </a:r>
            <a:endParaRPr b="0" lang="it-IT" sz="2000" strike="noStrike" u="none">
              <a:solidFill>
                <a:srgbClr val="000000"/>
              </a:solidFill>
              <a:effectLst/>
              <a:uFillTx/>
              <a:latin typeface="Arial"/>
            </a:endParaRPr>
          </a:p>
          <a:p>
            <a:pPr lvl="5" marL="2592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Sesto livello struttura</a:t>
            </a:r>
            <a:endParaRPr b="0" lang="it-IT" sz="2000" strike="noStrike" u="none">
              <a:solidFill>
                <a:srgbClr val="000000"/>
              </a:solidFill>
              <a:effectLst/>
              <a:uFillTx/>
              <a:latin typeface="Arial"/>
            </a:endParaRPr>
          </a:p>
          <a:p>
            <a:pPr lvl="6" marL="3024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Settimo livello struttura</a:t>
            </a:r>
            <a:endParaRPr b="0" lang="it-IT" sz="2000" strike="noStrike" u="none">
              <a:solidFill>
                <a:srgbClr val="000000"/>
              </a:solidFill>
              <a:effectLst/>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uto con didascalia">
    <p:bg>
      <p:bgPr>
        <a:solidFill>
          <a:srgbClr val="ffffff"/>
        </a:solidFill>
      </p:bgPr>
    </p:bg>
    <p:spTree>
      <p:nvGrpSpPr>
        <p:cNvPr id="1" name=""/>
        <p:cNvGrpSpPr/>
        <p:nvPr/>
      </p:nvGrpSpPr>
      <p:grpSpPr>
        <a:xfrm>
          <a:off x="0" y="0"/>
          <a:ext cx="0" cy="0"/>
          <a:chOff x="0" y="0"/>
          <a:chExt cx="0" cy="0"/>
        </a:xfrm>
      </p:grpSpPr>
      <p:pic>
        <p:nvPicPr>
          <p:cNvPr id="56" name="Picture 7" descr="C3-HD-TOP.png"/>
          <p:cNvPicPr/>
          <p:nvPr/>
        </p:nvPicPr>
        <p:blipFill>
          <a:blip r:embed="rId2"/>
          <a:stretch/>
        </p:blipFill>
        <p:spPr>
          <a:xfrm>
            <a:off x="0" y="0"/>
            <a:ext cx="12190680" cy="1440000"/>
          </a:xfrm>
          <a:prstGeom prst="rect">
            <a:avLst/>
          </a:prstGeom>
          <a:noFill/>
          <a:ln w="0">
            <a:noFill/>
          </a:ln>
        </p:spPr>
      </p:pic>
      <p:sp>
        <p:nvSpPr>
          <p:cNvPr id="57" name="PlaceHolder 1"/>
          <p:cNvSpPr>
            <a:spLocks noGrp="1"/>
          </p:cNvSpPr>
          <p:nvPr>
            <p:ph type="title"/>
          </p:nvPr>
        </p:nvSpPr>
        <p:spPr>
          <a:xfrm>
            <a:off x="685800" y="1523880"/>
            <a:ext cx="4113360" cy="159876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it-IT" sz="3200" strike="noStrike" u="none" cap="all">
                <a:solidFill>
                  <a:schemeClr val="dk1"/>
                </a:solidFill>
                <a:effectLst/>
                <a:uFillTx/>
                <a:latin typeface="Century Gothic"/>
              </a:rPr>
              <a:t>Fare clic per </a:t>
            </a:r>
            <a:r>
              <a:rPr b="0" lang="it-IT" sz="3200" strike="noStrike" u="none" cap="all">
                <a:solidFill>
                  <a:schemeClr val="dk1"/>
                </a:solidFill>
                <a:effectLst/>
                <a:uFillTx/>
                <a:latin typeface="Century Gothic"/>
              </a:rPr>
              <a:t>modificare lo </a:t>
            </a:r>
            <a:r>
              <a:rPr b="0" lang="it-IT" sz="3200" strike="noStrike" u="none" cap="all">
                <a:solidFill>
                  <a:schemeClr val="dk1"/>
                </a:solidFill>
                <a:effectLst/>
                <a:uFillTx/>
                <a:latin typeface="Century Gothic"/>
              </a:rPr>
              <a:t>stile del titolo</a:t>
            </a:r>
            <a:endParaRPr b="0" lang="it-IT" sz="3200" strike="noStrike" u="none">
              <a:solidFill>
                <a:srgbClr val="000000"/>
              </a:solidFill>
              <a:effectLst/>
              <a:uFillTx/>
              <a:latin typeface="Arial"/>
            </a:endParaRPr>
          </a:p>
        </p:txBody>
      </p:sp>
      <p:sp>
        <p:nvSpPr>
          <p:cNvPr id="58" name="PlaceHolder 2"/>
          <p:cNvSpPr>
            <a:spLocks noGrp="1"/>
          </p:cNvSpPr>
          <p:nvPr>
            <p:ph type="body"/>
          </p:nvPr>
        </p:nvSpPr>
        <p:spPr>
          <a:xfrm>
            <a:off x="4995720" y="746640"/>
            <a:ext cx="6509160" cy="5470560"/>
          </a:xfrm>
          <a:prstGeom prst="rect">
            <a:avLst/>
          </a:prstGeom>
          <a:noFill/>
          <a:ln w="0">
            <a:noFill/>
          </a:ln>
        </p:spPr>
        <p:txBody>
          <a:bodyPr lIns="91440" rIns="91440" tIns="45720" bIns="45720" anchor="ctr">
            <a:noAutofit/>
          </a:bodyPr>
          <a:p>
            <a:pPr marL="228600" indent="-228600" defTabSz="914400">
              <a:lnSpc>
                <a:spcPct val="90000"/>
              </a:lnSpc>
              <a:spcBef>
                <a:spcPts val="1001"/>
              </a:spcBef>
              <a:buClr>
                <a:srgbClr val="000000"/>
              </a:buClr>
              <a:buFont typeface="Arial"/>
              <a:buChar char="•"/>
            </a:pPr>
            <a:r>
              <a:rPr b="0" lang="it-IT" sz="2200" strike="noStrike" u="none">
                <a:solidFill>
                  <a:schemeClr val="dk1"/>
                </a:solidFill>
                <a:effectLst/>
                <a:uFillTx/>
                <a:latin typeface="Century Gothic"/>
              </a:rPr>
              <a:t>Fare clic per modificare stili del testo dello schema</a:t>
            </a:r>
            <a:endParaRPr b="0" lang="it-IT" sz="2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it-IT" sz="2000" strike="noStrike" u="none">
                <a:solidFill>
                  <a:schemeClr val="dk1"/>
                </a:solidFill>
                <a:effectLst/>
                <a:uFillTx/>
                <a:latin typeface="Century Gothic"/>
              </a:rPr>
              <a:t>Secondo livello</a:t>
            </a:r>
            <a:endParaRPr b="0" lang="it-IT" sz="20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Terzo livello</a:t>
            </a:r>
            <a:endParaRPr b="0" lang="it-IT" sz="18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Quarto livello</a:t>
            </a:r>
            <a:endParaRPr b="0" lang="it-IT" sz="16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it-IT" sz="1600" strike="noStrike" u="none">
                <a:solidFill>
                  <a:schemeClr val="dk1"/>
                </a:solidFill>
                <a:effectLst/>
                <a:uFillTx/>
                <a:latin typeface="Century Gothic"/>
              </a:rPr>
              <a:t>Quinto livello</a:t>
            </a:r>
            <a:endParaRPr b="0" lang="it-IT" sz="1600" strike="noStrike" u="none">
              <a:solidFill>
                <a:srgbClr val="000000"/>
              </a:solidFill>
              <a:effectLst/>
              <a:uFillTx/>
              <a:latin typeface="Arial"/>
            </a:endParaRPr>
          </a:p>
        </p:txBody>
      </p:sp>
      <p:sp>
        <p:nvSpPr>
          <p:cNvPr id="59" name="PlaceHolder 3"/>
          <p:cNvSpPr>
            <a:spLocks noGrp="1"/>
          </p:cNvSpPr>
          <p:nvPr>
            <p:ph type="body"/>
          </p:nvPr>
        </p:nvSpPr>
        <p:spPr>
          <a:xfrm>
            <a:off x="685800" y="3124080"/>
            <a:ext cx="4113360" cy="30931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Fare clic per modificare stili del testo dello schema</a:t>
            </a:r>
            <a:endParaRPr b="0" lang="it-IT" sz="1600" strike="noStrike" u="none">
              <a:solidFill>
                <a:srgbClr val="000000"/>
              </a:solidFill>
              <a:effectLst/>
              <a:uFillTx/>
              <a:latin typeface="Arial"/>
            </a:endParaRPr>
          </a:p>
        </p:txBody>
      </p:sp>
      <p:sp>
        <p:nvSpPr>
          <p:cNvPr id="60" name="PlaceHolder 4"/>
          <p:cNvSpPr>
            <a:spLocks noGrp="1"/>
          </p:cNvSpPr>
          <p:nvPr>
            <p:ph type="dt" idx="25"/>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61" name="PlaceHolder 5"/>
          <p:cNvSpPr>
            <a:spLocks noGrp="1"/>
          </p:cNvSpPr>
          <p:nvPr>
            <p:ph type="ftr" idx="26"/>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62" name="PlaceHolder 6"/>
          <p:cNvSpPr>
            <a:spLocks noGrp="1"/>
          </p:cNvSpPr>
          <p:nvPr>
            <p:ph type="sldNum" idx="27"/>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CBBF0023-284A-4513-B449-A9A2FB5A9E4A}"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magine con didascalia">
    <p:bg>
      <p:bgPr>
        <a:solidFill>
          <a:srgbClr val="ffffff"/>
        </a:solidFill>
      </p:bgPr>
    </p:bg>
    <p:spTree>
      <p:nvGrpSpPr>
        <p:cNvPr id="1" name=""/>
        <p:cNvGrpSpPr/>
        <p:nvPr/>
      </p:nvGrpSpPr>
      <p:grpSpPr>
        <a:xfrm>
          <a:off x="0" y="0"/>
          <a:ext cx="0" cy="0"/>
          <a:chOff x="0" y="0"/>
          <a:chExt cx="0" cy="0"/>
        </a:xfrm>
      </p:grpSpPr>
      <p:pic>
        <p:nvPicPr>
          <p:cNvPr id="63" name="Picture 7" descr="C3-HD-TOP.png"/>
          <p:cNvPicPr/>
          <p:nvPr/>
        </p:nvPicPr>
        <p:blipFill>
          <a:blip r:embed="rId2"/>
          <a:stretch/>
        </p:blipFill>
        <p:spPr>
          <a:xfrm>
            <a:off x="0" y="0"/>
            <a:ext cx="12190680" cy="1440000"/>
          </a:xfrm>
          <a:prstGeom prst="rect">
            <a:avLst/>
          </a:prstGeom>
          <a:noFill/>
          <a:ln w="0">
            <a:noFill/>
          </a:ln>
        </p:spPr>
      </p:pic>
      <p:sp>
        <p:nvSpPr>
          <p:cNvPr id="64" name="PlaceHolder 1"/>
          <p:cNvSpPr>
            <a:spLocks noGrp="1"/>
          </p:cNvSpPr>
          <p:nvPr>
            <p:ph type="title"/>
          </p:nvPr>
        </p:nvSpPr>
        <p:spPr>
          <a:xfrm>
            <a:off x="685800" y="1523880"/>
            <a:ext cx="6871680" cy="159876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it-IT" sz="3200" strike="noStrike" u="none" cap="all">
                <a:solidFill>
                  <a:schemeClr val="dk1"/>
                </a:solidFill>
                <a:effectLst/>
                <a:uFillTx/>
                <a:latin typeface="Century Gothic"/>
              </a:rPr>
              <a:t>Fare clic per </a:t>
            </a:r>
            <a:r>
              <a:rPr b="0" lang="it-IT" sz="3200" strike="noStrike" u="none" cap="all">
                <a:solidFill>
                  <a:schemeClr val="dk1"/>
                </a:solidFill>
                <a:effectLst/>
                <a:uFillTx/>
                <a:latin typeface="Century Gothic"/>
              </a:rPr>
              <a:t>modificare lo </a:t>
            </a:r>
            <a:r>
              <a:rPr b="0" lang="it-IT" sz="3200" strike="noStrike" u="none" cap="all">
                <a:solidFill>
                  <a:schemeClr val="dk1"/>
                </a:solidFill>
                <a:effectLst/>
                <a:uFillTx/>
                <a:latin typeface="Century Gothic"/>
              </a:rPr>
              <a:t>stile del titolo</a:t>
            </a:r>
            <a:endParaRPr b="0" lang="it-IT" sz="3200" strike="noStrike" u="none">
              <a:solidFill>
                <a:srgbClr val="000000"/>
              </a:solidFill>
              <a:effectLst/>
              <a:uFillTx/>
              <a:latin typeface="Arial"/>
            </a:endParaRPr>
          </a:p>
        </p:txBody>
      </p:sp>
      <p:sp>
        <p:nvSpPr>
          <p:cNvPr id="65" name="PlaceHolder 2"/>
          <p:cNvSpPr>
            <a:spLocks noGrp="1"/>
          </p:cNvSpPr>
          <p:nvPr>
            <p:ph type="body"/>
          </p:nvPr>
        </p:nvSpPr>
        <p:spPr>
          <a:xfrm>
            <a:off x="7861320" y="751320"/>
            <a:ext cx="3643560" cy="5465880"/>
          </a:xfrm>
          <a:prstGeom prst="rect">
            <a:avLst/>
          </a:prstGeom>
          <a:noFill/>
          <a:ln w="0">
            <a:noFill/>
          </a:ln>
        </p:spPr>
        <p:txBody>
          <a:bodyPr lIns="90000" rIns="90000" tIns="45000" bIns="45000" anchor="t">
            <a:noAutofit/>
          </a:bodyPr>
          <a:p>
            <a:pPr indent="0" defTabSz="914400">
              <a:lnSpc>
                <a:spcPct val="100000"/>
              </a:lnSpc>
              <a:buNone/>
              <a:tabLst>
                <a:tab algn="l" pos="0"/>
              </a:tabLst>
            </a:pPr>
            <a:r>
              <a:rPr b="0" lang="it-IT" sz="3200" strike="noStrike" u="none">
                <a:solidFill>
                  <a:schemeClr val="dk1"/>
                </a:solidFill>
                <a:effectLst/>
                <a:uFillTx/>
                <a:latin typeface="Century Gothic"/>
              </a:rPr>
              <a:t>Fare clic sull'icona per inserire un'immagine</a:t>
            </a:r>
            <a:endParaRPr b="0" lang="it-IT" sz="3200" strike="noStrike" u="none">
              <a:solidFill>
                <a:srgbClr val="000000"/>
              </a:solidFill>
              <a:effectLst/>
              <a:uFillTx/>
              <a:latin typeface="Arial"/>
            </a:endParaRPr>
          </a:p>
        </p:txBody>
      </p:sp>
      <p:sp>
        <p:nvSpPr>
          <p:cNvPr id="66" name="PlaceHolder 3"/>
          <p:cNvSpPr>
            <a:spLocks noGrp="1"/>
          </p:cNvSpPr>
          <p:nvPr>
            <p:ph type="body"/>
          </p:nvPr>
        </p:nvSpPr>
        <p:spPr>
          <a:xfrm>
            <a:off x="685800" y="3124080"/>
            <a:ext cx="6871680" cy="30931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Fare clic per modificare stili del testo dello schema</a:t>
            </a:r>
            <a:endParaRPr b="0" lang="it-IT" sz="1600" strike="noStrike" u="none">
              <a:solidFill>
                <a:srgbClr val="000000"/>
              </a:solidFill>
              <a:effectLst/>
              <a:uFillTx/>
              <a:latin typeface="Arial"/>
            </a:endParaRPr>
          </a:p>
        </p:txBody>
      </p:sp>
      <p:sp>
        <p:nvSpPr>
          <p:cNvPr id="67" name="PlaceHolder 4"/>
          <p:cNvSpPr>
            <a:spLocks noGrp="1"/>
          </p:cNvSpPr>
          <p:nvPr>
            <p:ph type="dt" idx="28"/>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68" name="PlaceHolder 5"/>
          <p:cNvSpPr>
            <a:spLocks noGrp="1"/>
          </p:cNvSpPr>
          <p:nvPr>
            <p:ph type="ftr" idx="29"/>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69" name="PlaceHolder 6"/>
          <p:cNvSpPr>
            <a:spLocks noGrp="1"/>
          </p:cNvSpPr>
          <p:nvPr>
            <p:ph type="sldNum" idx="30"/>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7A5FCD68-99B6-4CB3-AF1D-14BA7806BC0D}"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iapositiva titolo">
    <p:bg>
      <p:bgPr>
        <a:solidFill>
          <a:srgbClr val="ffffff"/>
        </a:solidFill>
      </p:bgPr>
    </p:bg>
    <p:spTree>
      <p:nvGrpSpPr>
        <p:cNvPr id="1" name=""/>
        <p:cNvGrpSpPr/>
        <p:nvPr/>
      </p:nvGrpSpPr>
      <p:grpSpPr>
        <a:xfrm>
          <a:off x="0" y="0"/>
          <a:ext cx="0" cy="0"/>
          <a:chOff x="0" y="0"/>
          <a:chExt cx="0" cy="0"/>
        </a:xfrm>
      </p:grpSpPr>
      <p:pic>
        <p:nvPicPr>
          <p:cNvPr id="70" name="Picture 7" descr="C3-HD-TOP.png"/>
          <p:cNvPicPr/>
          <p:nvPr/>
        </p:nvPicPr>
        <p:blipFill>
          <a:blip r:embed="rId2"/>
          <a:stretch/>
        </p:blipFill>
        <p:spPr>
          <a:xfrm>
            <a:off x="0" y="0"/>
            <a:ext cx="12190680" cy="1440000"/>
          </a:xfrm>
          <a:prstGeom prst="rect">
            <a:avLst/>
          </a:prstGeom>
          <a:noFill/>
          <a:ln w="0">
            <a:noFill/>
          </a:ln>
        </p:spPr>
      </p:pic>
      <p:pic>
        <p:nvPicPr>
          <p:cNvPr id="71" name="Picture 7" descr="C3-HD-BTM.png"/>
          <p:cNvPicPr/>
          <p:nvPr/>
        </p:nvPicPr>
        <p:blipFill>
          <a:blip r:embed="rId3"/>
          <a:stretch/>
        </p:blipFill>
        <p:spPr>
          <a:xfrm>
            <a:off x="0" y="4375080"/>
            <a:ext cx="12190680" cy="2481480"/>
          </a:xfrm>
          <a:prstGeom prst="rect">
            <a:avLst/>
          </a:prstGeom>
          <a:noFill/>
          <a:ln w="0">
            <a:noFill/>
          </a:ln>
        </p:spPr>
      </p:pic>
      <p:sp>
        <p:nvSpPr>
          <p:cNvPr id="72" name="PlaceHolder 1"/>
          <p:cNvSpPr>
            <a:spLocks noGrp="1"/>
          </p:cNvSpPr>
          <p:nvPr>
            <p:ph type="title"/>
          </p:nvPr>
        </p:nvSpPr>
        <p:spPr>
          <a:xfrm>
            <a:off x="1371600" y="1803240"/>
            <a:ext cx="9447480" cy="1823760"/>
          </a:xfrm>
          <a:prstGeom prst="rect">
            <a:avLst/>
          </a:prstGeom>
          <a:noFill/>
          <a:ln w="0">
            <a:noFill/>
          </a:ln>
        </p:spPr>
        <p:txBody>
          <a:bodyPr lIns="91440" rIns="91440" tIns="45720" bIns="45720" anchor="b">
            <a:normAutofit fontScale="85000" lnSpcReduction="9999"/>
          </a:bodyPr>
          <a:p>
            <a:pPr indent="0" defTabSz="914400">
              <a:lnSpc>
                <a:spcPct val="90000"/>
              </a:lnSpc>
              <a:buNone/>
              <a:tabLst>
                <a:tab algn="l" pos="0"/>
              </a:tabLst>
            </a:pPr>
            <a:r>
              <a:rPr b="0" lang="it-IT" sz="6000" strike="noStrike" u="none" cap="all">
                <a:solidFill>
                  <a:schemeClr val="dk1"/>
                </a:solidFill>
                <a:effectLst/>
                <a:uFillTx/>
                <a:latin typeface="Century Gothic"/>
              </a:rPr>
              <a:t>Fare clic </a:t>
            </a:r>
            <a:r>
              <a:rPr b="0" lang="it-IT" sz="6000" strike="noStrike" u="none" cap="all">
                <a:solidFill>
                  <a:schemeClr val="dk1"/>
                </a:solidFill>
                <a:effectLst/>
                <a:uFillTx/>
                <a:latin typeface="Century Gothic"/>
              </a:rPr>
              <a:t>per </a:t>
            </a:r>
            <a:r>
              <a:rPr b="0" lang="it-IT" sz="6000" strike="noStrike" u="none" cap="all">
                <a:solidFill>
                  <a:schemeClr val="dk1"/>
                </a:solidFill>
                <a:effectLst/>
                <a:uFillTx/>
                <a:latin typeface="Century Gothic"/>
              </a:rPr>
              <a:t>modifica</a:t>
            </a:r>
            <a:r>
              <a:rPr b="0" lang="it-IT" sz="6000" strike="noStrike" u="none" cap="all">
                <a:solidFill>
                  <a:schemeClr val="dk1"/>
                </a:solidFill>
                <a:effectLst/>
                <a:uFillTx/>
                <a:latin typeface="Century Gothic"/>
              </a:rPr>
              <a:t>re lo </a:t>
            </a:r>
            <a:r>
              <a:rPr b="0" lang="it-IT" sz="6000" strike="noStrike" u="none" cap="all">
                <a:solidFill>
                  <a:schemeClr val="dk1"/>
                </a:solidFill>
                <a:effectLst/>
                <a:uFillTx/>
                <a:latin typeface="Century Gothic"/>
              </a:rPr>
              <a:t>stile del </a:t>
            </a:r>
            <a:r>
              <a:rPr b="0" lang="it-IT" sz="6000" strike="noStrike" u="none" cap="all">
                <a:solidFill>
                  <a:schemeClr val="dk1"/>
                </a:solidFill>
                <a:effectLst/>
                <a:uFillTx/>
                <a:latin typeface="Century Gothic"/>
              </a:rPr>
              <a:t>titolo</a:t>
            </a:r>
            <a:endParaRPr b="0" lang="it-IT" sz="6000" strike="noStrike" u="none">
              <a:solidFill>
                <a:srgbClr val="000000"/>
              </a:solidFill>
              <a:effectLst/>
              <a:uFillTx/>
              <a:latin typeface="Arial"/>
            </a:endParaRPr>
          </a:p>
        </p:txBody>
      </p:sp>
      <p:sp>
        <p:nvSpPr>
          <p:cNvPr id="73" name="PlaceHolder 2"/>
          <p:cNvSpPr>
            <a:spLocks noGrp="1"/>
          </p:cNvSpPr>
          <p:nvPr>
            <p:ph type="dt" idx="31"/>
          </p:nvPr>
        </p:nvSpPr>
        <p:spPr>
          <a:xfrm>
            <a:off x="7909560" y="4314240"/>
            <a:ext cx="2909520" cy="373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74" name="PlaceHolder 3"/>
          <p:cNvSpPr>
            <a:spLocks noGrp="1"/>
          </p:cNvSpPr>
          <p:nvPr>
            <p:ph type="ftr" idx="32"/>
          </p:nvPr>
        </p:nvSpPr>
        <p:spPr>
          <a:xfrm>
            <a:off x="1371600" y="4323960"/>
            <a:ext cx="63993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75" name="PlaceHolder 4"/>
          <p:cNvSpPr>
            <a:spLocks noGrp="1"/>
          </p:cNvSpPr>
          <p:nvPr>
            <p:ph type="sldNum" idx="33"/>
          </p:nvPr>
        </p:nvSpPr>
        <p:spPr>
          <a:xfrm>
            <a:off x="8077320" y="143100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59DF0875-C3F2-48AB-85FF-4E72B2E4D7DE}"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
        <p:nvSpPr>
          <p:cNvPr id="76" name="PlaceHolder 5"/>
          <p:cNvSpPr>
            <a:spLocks noGrp="1"/>
          </p:cNvSpPr>
          <p:nvPr>
            <p:ph type="body"/>
          </p:nvPr>
        </p:nvSpPr>
        <p:spPr>
          <a:xfrm>
            <a:off x="609480" y="1604520"/>
            <a:ext cx="10971360" cy="397620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it-IT" sz="2200" strike="noStrike" u="none">
                <a:solidFill>
                  <a:schemeClr val="dk1"/>
                </a:solidFill>
                <a:effectLst/>
                <a:uFillTx/>
                <a:latin typeface="Century Gothic"/>
              </a:rPr>
              <a:t>Fai clic per modificare il formato del testo della struttura</a:t>
            </a:r>
            <a:endParaRPr b="0" lang="it-IT" sz="2200" strike="noStrike" u="none">
              <a:solidFill>
                <a:srgbClr val="000000"/>
              </a:solidFill>
              <a:effectLst/>
              <a:uFillTx/>
              <a:latin typeface="Arial"/>
            </a:endParaRPr>
          </a:p>
          <a:p>
            <a:pPr lvl="1" marL="864000" indent="-324000">
              <a:lnSpc>
                <a:spcPct val="90000"/>
              </a:lnSpc>
              <a:spcBef>
                <a:spcPts val="1134"/>
              </a:spcBef>
              <a:buClr>
                <a:srgbClr val="000000"/>
              </a:buClr>
              <a:buSzPct val="75000"/>
              <a:buFont typeface="Symbol" charset="2"/>
              <a:buChar char=""/>
            </a:pPr>
            <a:r>
              <a:rPr b="0" lang="it-IT" sz="1800" strike="noStrike" u="none">
                <a:solidFill>
                  <a:schemeClr val="dk1"/>
                </a:solidFill>
                <a:effectLst/>
                <a:uFillTx/>
                <a:latin typeface="Century Gothic"/>
              </a:rPr>
              <a:t>Secondo livello struttura</a:t>
            </a:r>
            <a:endParaRPr b="0" lang="it-IT" sz="1800" strike="noStrike" u="none">
              <a:solidFill>
                <a:srgbClr val="000000"/>
              </a:solidFill>
              <a:effectLst/>
              <a:uFillTx/>
              <a:latin typeface="Arial"/>
            </a:endParaRPr>
          </a:p>
          <a:p>
            <a:pPr lvl="2" marL="1296000" indent="-288000">
              <a:lnSpc>
                <a:spcPct val="90000"/>
              </a:lnSpc>
              <a:spcBef>
                <a:spcPts val="850"/>
              </a:spcBef>
              <a:buClr>
                <a:srgbClr val="000000"/>
              </a:buClr>
              <a:buSzPct val="45000"/>
              <a:buFont typeface="Wingdings" charset="2"/>
              <a:buChar char=""/>
            </a:pPr>
            <a:r>
              <a:rPr b="0" lang="it-IT" sz="1600" strike="noStrike" u="none">
                <a:solidFill>
                  <a:schemeClr val="dk1"/>
                </a:solidFill>
                <a:effectLst/>
                <a:uFillTx/>
                <a:latin typeface="Century Gothic"/>
              </a:rPr>
              <a:t>Terzo livello struttura</a:t>
            </a:r>
            <a:endParaRPr b="0" lang="it-IT" sz="1600" strike="noStrike" u="none">
              <a:solidFill>
                <a:srgbClr val="000000"/>
              </a:solidFill>
              <a:effectLst/>
              <a:uFillTx/>
              <a:latin typeface="Arial"/>
            </a:endParaRPr>
          </a:p>
          <a:p>
            <a:pPr lvl="3" marL="1728000" indent="-216000">
              <a:lnSpc>
                <a:spcPct val="90000"/>
              </a:lnSpc>
              <a:spcBef>
                <a:spcPts val="567"/>
              </a:spcBef>
              <a:buClr>
                <a:srgbClr val="000000"/>
              </a:buClr>
              <a:buSzPct val="75000"/>
              <a:buFont typeface="Symbol" charset="2"/>
              <a:buChar char=""/>
            </a:pPr>
            <a:r>
              <a:rPr b="0" lang="it-IT" sz="1600" strike="noStrike" u="none">
                <a:solidFill>
                  <a:schemeClr val="dk1"/>
                </a:solidFill>
                <a:effectLst/>
                <a:uFillTx/>
                <a:latin typeface="Century Gothic"/>
              </a:rPr>
              <a:t>Quarto livello struttura</a:t>
            </a:r>
            <a:endParaRPr b="0" lang="it-IT" sz="1600" strike="noStrike" u="none">
              <a:solidFill>
                <a:srgbClr val="000000"/>
              </a:solidFill>
              <a:effectLst/>
              <a:uFillTx/>
              <a:latin typeface="Arial"/>
            </a:endParaRPr>
          </a:p>
          <a:p>
            <a:pPr lvl="4" marL="2160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Quinto livello struttura</a:t>
            </a:r>
            <a:endParaRPr b="0" lang="it-IT" sz="2000" strike="noStrike" u="none">
              <a:solidFill>
                <a:srgbClr val="000000"/>
              </a:solidFill>
              <a:effectLst/>
              <a:uFillTx/>
              <a:latin typeface="Arial"/>
            </a:endParaRPr>
          </a:p>
          <a:p>
            <a:pPr lvl="5" marL="2592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Sesto livello struttura</a:t>
            </a:r>
            <a:endParaRPr b="0" lang="it-IT" sz="2000" strike="noStrike" u="none">
              <a:solidFill>
                <a:srgbClr val="000000"/>
              </a:solidFill>
              <a:effectLst/>
              <a:uFillTx/>
              <a:latin typeface="Arial"/>
            </a:endParaRPr>
          </a:p>
          <a:p>
            <a:pPr lvl="6" marL="3024000" indent="-216000">
              <a:lnSpc>
                <a:spcPct val="90000"/>
              </a:lnSpc>
              <a:spcBef>
                <a:spcPts val="283"/>
              </a:spcBef>
              <a:buClr>
                <a:srgbClr val="000000"/>
              </a:buClr>
              <a:buSzPct val="45000"/>
              <a:buFont typeface="Wingdings" charset="2"/>
              <a:buChar char=""/>
            </a:pPr>
            <a:r>
              <a:rPr b="0" lang="it-IT" sz="2000" strike="noStrike" u="none">
                <a:solidFill>
                  <a:schemeClr val="dk1"/>
                </a:solidFill>
                <a:effectLst/>
                <a:uFillTx/>
                <a:latin typeface="Century Gothic"/>
              </a:rPr>
              <a:t>Settimo livello struttura</a:t>
            </a:r>
            <a:endParaRPr b="0" lang="it-IT" sz="2000" strike="noStrike" u="none">
              <a:solidFill>
                <a:srgbClr val="000000"/>
              </a:solidFill>
              <a:effectLst/>
              <a:uFillTx/>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magine panoramica con didascalia">
    <p:bg>
      <p:bgPr>
        <a:solidFill>
          <a:srgbClr val="ffffff"/>
        </a:solidFill>
      </p:bgPr>
    </p:bg>
    <p:spTree>
      <p:nvGrpSpPr>
        <p:cNvPr id="1" name=""/>
        <p:cNvGrpSpPr/>
        <p:nvPr/>
      </p:nvGrpSpPr>
      <p:grpSpPr>
        <a:xfrm>
          <a:off x="0" y="0"/>
          <a:ext cx="0" cy="0"/>
          <a:chOff x="0" y="0"/>
          <a:chExt cx="0" cy="0"/>
        </a:xfrm>
      </p:grpSpPr>
      <p:pic>
        <p:nvPicPr>
          <p:cNvPr id="77" name="Picture 7" descr="C3-HD-TOP.png"/>
          <p:cNvPicPr/>
          <p:nvPr/>
        </p:nvPicPr>
        <p:blipFill>
          <a:blip r:embed="rId2"/>
          <a:stretch/>
        </p:blipFill>
        <p:spPr>
          <a:xfrm>
            <a:off x="0" y="0"/>
            <a:ext cx="12190680" cy="1440000"/>
          </a:xfrm>
          <a:prstGeom prst="rect">
            <a:avLst/>
          </a:prstGeom>
          <a:noFill/>
          <a:ln w="0">
            <a:noFill/>
          </a:ln>
        </p:spPr>
      </p:pic>
      <p:sp>
        <p:nvSpPr>
          <p:cNvPr id="78" name="PlaceHolder 1"/>
          <p:cNvSpPr>
            <a:spLocks noGrp="1"/>
          </p:cNvSpPr>
          <p:nvPr>
            <p:ph type="title"/>
          </p:nvPr>
        </p:nvSpPr>
        <p:spPr>
          <a:xfrm>
            <a:off x="685800" y="4697280"/>
            <a:ext cx="10820520" cy="81792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it-IT" sz="3200" strike="noStrike" u="none" cap="all">
                <a:solidFill>
                  <a:schemeClr val="dk1"/>
                </a:solidFill>
                <a:effectLst/>
                <a:uFillTx/>
                <a:latin typeface="Century Gothic"/>
              </a:rPr>
              <a:t>Fare clic per </a:t>
            </a:r>
            <a:r>
              <a:rPr b="0" lang="it-IT" sz="3200" strike="noStrike" u="none" cap="all">
                <a:solidFill>
                  <a:schemeClr val="dk1"/>
                </a:solidFill>
                <a:effectLst/>
                <a:uFillTx/>
                <a:latin typeface="Century Gothic"/>
              </a:rPr>
              <a:t>modificare lo </a:t>
            </a:r>
            <a:r>
              <a:rPr b="0" lang="it-IT" sz="3200" strike="noStrike" u="none" cap="all">
                <a:solidFill>
                  <a:schemeClr val="dk1"/>
                </a:solidFill>
                <a:effectLst/>
                <a:uFillTx/>
                <a:latin typeface="Century Gothic"/>
              </a:rPr>
              <a:t>stile del titolo</a:t>
            </a:r>
            <a:endParaRPr b="0" lang="it-IT" sz="3200" strike="noStrike" u="none">
              <a:solidFill>
                <a:srgbClr val="000000"/>
              </a:solidFill>
              <a:effectLst/>
              <a:uFillTx/>
              <a:latin typeface="Arial"/>
            </a:endParaRPr>
          </a:p>
        </p:txBody>
      </p:sp>
      <p:sp>
        <p:nvSpPr>
          <p:cNvPr id="79" name="PlaceHolder 2"/>
          <p:cNvSpPr>
            <a:spLocks noGrp="1"/>
          </p:cNvSpPr>
          <p:nvPr>
            <p:ph type="body"/>
          </p:nvPr>
        </p:nvSpPr>
        <p:spPr>
          <a:xfrm>
            <a:off x="681840" y="941400"/>
            <a:ext cx="10820520" cy="3476880"/>
          </a:xfrm>
          <a:prstGeom prst="rect">
            <a:avLst/>
          </a:prstGeom>
          <a:noFill/>
          <a:ln w="0">
            <a:noFill/>
          </a:ln>
        </p:spPr>
        <p:txBody>
          <a:bodyPr lIns="90000" rIns="90000" tIns="45000" bIns="45000" anchor="t">
            <a:noAutofit/>
          </a:bodyPr>
          <a:p>
            <a:pPr indent="0" defTabSz="914400">
              <a:lnSpc>
                <a:spcPct val="100000"/>
              </a:lnSpc>
              <a:buNone/>
              <a:tabLst>
                <a:tab algn="l" pos="0"/>
              </a:tabLst>
            </a:pPr>
            <a:r>
              <a:rPr b="0" lang="it-IT" sz="3200" strike="noStrike" u="none">
                <a:solidFill>
                  <a:schemeClr val="dk1"/>
                </a:solidFill>
                <a:effectLst/>
                <a:uFillTx/>
                <a:latin typeface="Century Gothic"/>
              </a:rPr>
              <a:t>Fare clic sull'icona per inserire un'immagine</a:t>
            </a:r>
            <a:endParaRPr b="0" lang="it-IT" sz="3200" strike="noStrike" u="none">
              <a:solidFill>
                <a:srgbClr val="000000"/>
              </a:solidFill>
              <a:effectLst/>
              <a:uFillTx/>
              <a:latin typeface="Arial"/>
            </a:endParaRPr>
          </a:p>
        </p:txBody>
      </p:sp>
      <p:sp>
        <p:nvSpPr>
          <p:cNvPr id="80" name="PlaceHolder 3"/>
          <p:cNvSpPr>
            <a:spLocks noGrp="1"/>
          </p:cNvSpPr>
          <p:nvPr>
            <p:ph type="body"/>
          </p:nvPr>
        </p:nvSpPr>
        <p:spPr>
          <a:xfrm>
            <a:off x="685800" y="5516640"/>
            <a:ext cx="10819080" cy="7005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Fare clic per modificare stili del testo dello schema</a:t>
            </a:r>
            <a:endParaRPr b="0" lang="it-IT" sz="1600" strike="noStrike" u="none">
              <a:solidFill>
                <a:srgbClr val="000000"/>
              </a:solidFill>
              <a:effectLst/>
              <a:uFillTx/>
              <a:latin typeface="Arial"/>
            </a:endParaRPr>
          </a:p>
        </p:txBody>
      </p:sp>
      <p:sp>
        <p:nvSpPr>
          <p:cNvPr id="81" name="PlaceHolder 4"/>
          <p:cNvSpPr>
            <a:spLocks noGrp="1"/>
          </p:cNvSpPr>
          <p:nvPr>
            <p:ph type="dt" idx="34"/>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82" name="PlaceHolder 5"/>
          <p:cNvSpPr>
            <a:spLocks noGrp="1"/>
          </p:cNvSpPr>
          <p:nvPr>
            <p:ph type="ftr" idx="35"/>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83" name="PlaceHolder 6"/>
          <p:cNvSpPr>
            <a:spLocks noGrp="1"/>
          </p:cNvSpPr>
          <p:nvPr>
            <p:ph type="sldNum" idx="36"/>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220AF22B-BCFC-486D-82CD-6022633A7B0D}"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olo e sottotitolo">
    <p:bg>
      <p:bgPr>
        <a:solidFill>
          <a:srgbClr val="ffffff"/>
        </a:solidFill>
      </p:bgPr>
    </p:bg>
    <p:spTree>
      <p:nvGrpSpPr>
        <p:cNvPr id="1" name=""/>
        <p:cNvGrpSpPr/>
        <p:nvPr/>
      </p:nvGrpSpPr>
      <p:grpSpPr>
        <a:xfrm>
          <a:off x="0" y="0"/>
          <a:ext cx="0" cy="0"/>
          <a:chOff x="0" y="0"/>
          <a:chExt cx="0" cy="0"/>
        </a:xfrm>
      </p:grpSpPr>
      <p:pic>
        <p:nvPicPr>
          <p:cNvPr id="84" name="Picture 7" descr="C3-HD-TOP.png"/>
          <p:cNvPicPr/>
          <p:nvPr/>
        </p:nvPicPr>
        <p:blipFill>
          <a:blip r:embed="rId2"/>
          <a:stretch/>
        </p:blipFill>
        <p:spPr>
          <a:xfrm>
            <a:off x="0" y="0"/>
            <a:ext cx="12190680" cy="1440000"/>
          </a:xfrm>
          <a:prstGeom prst="rect">
            <a:avLst/>
          </a:prstGeom>
          <a:noFill/>
          <a:ln w="0">
            <a:noFill/>
          </a:ln>
        </p:spPr>
      </p:pic>
      <p:pic>
        <p:nvPicPr>
          <p:cNvPr id="85" name="Picture 8" descr="C3-HD-BTM.png"/>
          <p:cNvPicPr/>
          <p:nvPr/>
        </p:nvPicPr>
        <p:blipFill>
          <a:blip r:embed="rId3"/>
          <a:stretch/>
        </p:blipFill>
        <p:spPr>
          <a:xfrm>
            <a:off x="0" y="4375080"/>
            <a:ext cx="12190680" cy="2481480"/>
          </a:xfrm>
          <a:prstGeom prst="rect">
            <a:avLst/>
          </a:prstGeom>
          <a:noFill/>
          <a:ln w="0">
            <a:noFill/>
          </a:ln>
        </p:spPr>
      </p:pic>
      <p:sp>
        <p:nvSpPr>
          <p:cNvPr id="86" name="PlaceHolder 1"/>
          <p:cNvSpPr>
            <a:spLocks noGrp="1"/>
          </p:cNvSpPr>
          <p:nvPr>
            <p:ph type="title"/>
          </p:nvPr>
        </p:nvSpPr>
        <p:spPr>
          <a:xfrm>
            <a:off x="685800" y="753480"/>
            <a:ext cx="10819080" cy="280116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it-IT" sz="3200" strike="noStrike" u="none" cap="all">
                <a:solidFill>
                  <a:schemeClr val="dk1"/>
                </a:solidFill>
                <a:effectLst/>
                <a:uFillTx/>
                <a:latin typeface="Century Gothic"/>
              </a:rPr>
              <a:t>Fare clic per </a:t>
            </a:r>
            <a:r>
              <a:rPr b="0" lang="it-IT" sz="3200" strike="noStrike" u="none" cap="all">
                <a:solidFill>
                  <a:schemeClr val="dk1"/>
                </a:solidFill>
                <a:effectLst/>
                <a:uFillTx/>
                <a:latin typeface="Century Gothic"/>
              </a:rPr>
              <a:t>modificare lo </a:t>
            </a:r>
            <a:r>
              <a:rPr b="0" lang="it-IT" sz="3200" strike="noStrike" u="none" cap="all">
                <a:solidFill>
                  <a:schemeClr val="dk1"/>
                </a:solidFill>
                <a:effectLst/>
                <a:uFillTx/>
                <a:latin typeface="Century Gothic"/>
              </a:rPr>
              <a:t>stile del titolo</a:t>
            </a:r>
            <a:endParaRPr b="0" lang="it-IT" sz="3200" strike="noStrike" u="none">
              <a:solidFill>
                <a:srgbClr val="000000"/>
              </a:solidFill>
              <a:effectLst/>
              <a:uFillTx/>
              <a:latin typeface="Arial"/>
            </a:endParaRPr>
          </a:p>
        </p:txBody>
      </p:sp>
      <p:sp>
        <p:nvSpPr>
          <p:cNvPr id="87" name="PlaceHolder 2"/>
          <p:cNvSpPr>
            <a:spLocks noGrp="1"/>
          </p:cNvSpPr>
          <p:nvPr>
            <p:ph type="body"/>
          </p:nvPr>
        </p:nvSpPr>
        <p:spPr>
          <a:xfrm>
            <a:off x="1024560" y="3648960"/>
            <a:ext cx="10128960" cy="997560"/>
          </a:xfrm>
          <a:prstGeom prst="rect">
            <a:avLst/>
          </a:prstGeom>
          <a:noFill/>
          <a:ln w="0">
            <a:noFill/>
          </a:ln>
        </p:spPr>
        <p:txBody>
          <a:bodyPr lIns="91440" rIns="91440" tIns="45720" bIns="45720" anchor="ctr">
            <a:noAutofit/>
          </a:bodyPr>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Fare clic per modificare stili del testo dello schema</a:t>
            </a:r>
            <a:endParaRPr b="0" lang="it-IT" sz="1600" strike="noStrike" u="none">
              <a:solidFill>
                <a:srgbClr val="000000"/>
              </a:solidFill>
              <a:effectLst/>
              <a:uFillTx/>
              <a:latin typeface="Arial"/>
            </a:endParaRPr>
          </a:p>
        </p:txBody>
      </p:sp>
      <p:sp>
        <p:nvSpPr>
          <p:cNvPr id="88" name="PlaceHolder 3"/>
          <p:cNvSpPr>
            <a:spLocks noGrp="1"/>
          </p:cNvSpPr>
          <p:nvPr>
            <p:ph type="dt" idx="37"/>
          </p:nvPr>
        </p:nvSpPr>
        <p:spPr>
          <a:xfrm>
            <a:off x="7814520" y="38088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89" name="PlaceHolder 4"/>
          <p:cNvSpPr>
            <a:spLocks noGrp="1"/>
          </p:cNvSpPr>
          <p:nvPr>
            <p:ph type="ftr" idx="38"/>
          </p:nvPr>
        </p:nvSpPr>
        <p:spPr>
          <a:xfrm>
            <a:off x="685800" y="379800"/>
            <a:ext cx="699012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90" name="PlaceHolder 5"/>
          <p:cNvSpPr>
            <a:spLocks noGrp="1"/>
          </p:cNvSpPr>
          <p:nvPr>
            <p:ph type="sldNum" idx="39"/>
          </p:nvPr>
        </p:nvSpPr>
        <p:spPr>
          <a:xfrm>
            <a:off x="10862280" y="380880"/>
            <a:ext cx="64224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31DDDE77-E04C-4553-B8B0-DC7B1DF0BFA2}"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itazione con didascalia">
    <p:bg>
      <p:bgPr>
        <a:solidFill>
          <a:srgbClr val="ffffff"/>
        </a:solidFill>
      </p:bgPr>
    </p:bg>
    <p:spTree>
      <p:nvGrpSpPr>
        <p:cNvPr id="1" name=""/>
        <p:cNvGrpSpPr/>
        <p:nvPr/>
      </p:nvGrpSpPr>
      <p:grpSpPr>
        <a:xfrm>
          <a:off x="0" y="0"/>
          <a:ext cx="0" cy="0"/>
          <a:chOff x="0" y="0"/>
          <a:chExt cx="0" cy="0"/>
        </a:xfrm>
      </p:grpSpPr>
      <p:pic>
        <p:nvPicPr>
          <p:cNvPr id="91" name="Picture 7" descr="C3-HD-TOP.png"/>
          <p:cNvPicPr/>
          <p:nvPr/>
        </p:nvPicPr>
        <p:blipFill>
          <a:blip r:embed="rId2"/>
          <a:stretch/>
        </p:blipFill>
        <p:spPr>
          <a:xfrm>
            <a:off x="0" y="0"/>
            <a:ext cx="12190680" cy="1440000"/>
          </a:xfrm>
          <a:prstGeom prst="rect">
            <a:avLst/>
          </a:prstGeom>
          <a:noFill/>
          <a:ln w="0">
            <a:noFill/>
          </a:ln>
        </p:spPr>
      </p:pic>
      <p:pic>
        <p:nvPicPr>
          <p:cNvPr id="92" name="Picture 10" descr="C3-HD-BTM.png"/>
          <p:cNvPicPr/>
          <p:nvPr/>
        </p:nvPicPr>
        <p:blipFill>
          <a:blip r:embed="rId3"/>
          <a:stretch/>
        </p:blipFill>
        <p:spPr>
          <a:xfrm>
            <a:off x="0" y="4375080"/>
            <a:ext cx="12190680" cy="2481480"/>
          </a:xfrm>
          <a:prstGeom prst="rect">
            <a:avLst/>
          </a:prstGeom>
          <a:noFill/>
          <a:ln w="0">
            <a:noFill/>
          </a:ln>
        </p:spPr>
      </p:pic>
      <p:sp>
        <p:nvSpPr>
          <p:cNvPr id="93" name="PlaceHolder 1"/>
          <p:cNvSpPr>
            <a:spLocks noGrp="1"/>
          </p:cNvSpPr>
          <p:nvPr>
            <p:ph type="title"/>
          </p:nvPr>
        </p:nvSpPr>
        <p:spPr>
          <a:xfrm>
            <a:off x="1024560" y="753480"/>
            <a:ext cx="10150200" cy="260316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it-IT" sz="3200" strike="noStrike" u="none" cap="all">
                <a:solidFill>
                  <a:schemeClr val="dk1"/>
                </a:solidFill>
                <a:effectLst/>
                <a:uFillTx/>
                <a:latin typeface="Century Gothic"/>
              </a:rPr>
              <a:t>Fare clic per </a:t>
            </a:r>
            <a:r>
              <a:rPr b="0" lang="it-IT" sz="3200" strike="noStrike" u="none" cap="all">
                <a:solidFill>
                  <a:schemeClr val="dk1"/>
                </a:solidFill>
                <a:effectLst/>
                <a:uFillTx/>
                <a:latin typeface="Century Gothic"/>
              </a:rPr>
              <a:t>modificare lo </a:t>
            </a:r>
            <a:r>
              <a:rPr b="0" lang="it-IT" sz="3200" strike="noStrike" u="none" cap="all">
                <a:solidFill>
                  <a:schemeClr val="dk1"/>
                </a:solidFill>
                <a:effectLst/>
                <a:uFillTx/>
                <a:latin typeface="Century Gothic"/>
              </a:rPr>
              <a:t>stile del titolo</a:t>
            </a:r>
            <a:endParaRPr b="0" lang="it-IT" sz="3200" strike="noStrike" u="none">
              <a:solidFill>
                <a:srgbClr val="000000"/>
              </a:solidFill>
              <a:effectLst/>
              <a:uFillTx/>
              <a:latin typeface="Arial"/>
            </a:endParaRPr>
          </a:p>
        </p:txBody>
      </p:sp>
      <p:sp>
        <p:nvSpPr>
          <p:cNvPr id="94" name="PlaceHolder 2"/>
          <p:cNvSpPr>
            <a:spLocks noGrp="1"/>
          </p:cNvSpPr>
          <p:nvPr>
            <p:ph type="body"/>
          </p:nvPr>
        </p:nvSpPr>
        <p:spPr>
          <a:xfrm>
            <a:off x="1303920" y="3365640"/>
            <a:ext cx="9591120" cy="44316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400" strike="noStrike" u="none">
                <a:solidFill>
                  <a:schemeClr val="dk1"/>
                </a:solidFill>
                <a:effectLst/>
                <a:uFillTx/>
                <a:latin typeface="Century Gothic"/>
              </a:rPr>
              <a:t>Fare clic per modificare stili del testo dello schema</a:t>
            </a:r>
            <a:endParaRPr b="0" lang="it-IT" sz="1400" strike="noStrike" u="none">
              <a:solidFill>
                <a:srgbClr val="000000"/>
              </a:solidFill>
              <a:effectLst/>
              <a:uFillTx/>
              <a:latin typeface="Arial"/>
            </a:endParaRPr>
          </a:p>
        </p:txBody>
      </p:sp>
      <p:sp>
        <p:nvSpPr>
          <p:cNvPr id="95" name="PlaceHolder 3"/>
          <p:cNvSpPr>
            <a:spLocks noGrp="1"/>
          </p:cNvSpPr>
          <p:nvPr>
            <p:ph type="body"/>
          </p:nvPr>
        </p:nvSpPr>
        <p:spPr>
          <a:xfrm>
            <a:off x="1024560" y="3960000"/>
            <a:ext cx="10150200" cy="678600"/>
          </a:xfrm>
          <a:prstGeom prst="rect">
            <a:avLst/>
          </a:prstGeom>
          <a:noFill/>
          <a:ln w="0">
            <a:noFill/>
          </a:ln>
        </p:spPr>
        <p:txBody>
          <a:bodyPr lIns="91440" rIns="91440" tIns="45720" bIns="45720" anchor="ctr">
            <a:normAutofit/>
          </a:bodyPr>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Fare clic per modificare stili del testo dello schema</a:t>
            </a:r>
            <a:endParaRPr b="0" lang="it-IT" sz="1600" strike="noStrike" u="none">
              <a:solidFill>
                <a:srgbClr val="000000"/>
              </a:solidFill>
              <a:effectLst/>
              <a:uFillTx/>
              <a:latin typeface="Arial"/>
            </a:endParaRPr>
          </a:p>
        </p:txBody>
      </p:sp>
      <p:sp>
        <p:nvSpPr>
          <p:cNvPr id="96" name="PlaceHolder 4"/>
          <p:cNvSpPr>
            <a:spLocks noGrp="1"/>
          </p:cNvSpPr>
          <p:nvPr>
            <p:ph type="dt" idx="40"/>
          </p:nvPr>
        </p:nvSpPr>
        <p:spPr>
          <a:xfrm>
            <a:off x="7814520" y="38088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97" name="PlaceHolder 5"/>
          <p:cNvSpPr>
            <a:spLocks noGrp="1"/>
          </p:cNvSpPr>
          <p:nvPr>
            <p:ph type="ftr" idx="41"/>
          </p:nvPr>
        </p:nvSpPr>
        <p:spPr>
          <a:xfrm>
            <a:off x="685800" y="379800"/>
            <a:ext cx="699012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98" name="PlaceHolder 6"/>
          <p:cNvSpPr>
            <a:spLocks noGrp="1"/>
          </p:cNvSpPr>
          <p:nvPr>
            <p:ph type="sldNum" idx="42"/>
          </p:nvPr>
        </p:nvSpPr>
        <p:spPr>
          <a:xfrm>
            <a:off x="10862280" y="380880"/>
            <a:ext cx="64224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04C8FF15-1385-4E7C-96BB-B1C6FBF7D112}"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
        <p:nvSpPr>
          <p:cNvPr id="99" name="TextBox 8"/>
          <p:cNvSpPr/>
          <p:nvPr/>
        </p:nvSpPr>
        <p:spPr>
          <a:xfrm>
            <a:off x="476280" y="933480"/>
            <a:ext cx="608040" cy="58320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b="0" lang="en-US" sz="8000" strike="noStrike" u="none" cap="all">
                <a:solidFill>
                  <a:schemeClr val="dk1"/>
                </a:solidFill>
                <a:effectLst/>
                <a:uFillTx/>
                <a:latin typeface="Century Gothic"/>
              </a:rPr>
              <a:t>“</a:t>
            </a:r>
            <a:endParaRPr b="0" lang="it-IT" sz="8000" strike="noStrike" u="none">
              <a:solidFill>
                <a:srgbClr val="000000"/>
              </a:solidFill>
              <a:effectLst/>
              <a:uFillTx/>
              <a:latin typeface="Arial"/>
            </a:endParaRPr>
          </a:p>
        </p:txBody>
      </p:sp>
      <p:sp>
        <p:nvSpPr>
          <p:cNvPr id="100" name="TextBox 9"/>
          <p:cNvSpPr/>
          <p:nvPr/>
        </p:nvSpPr>
        <p:spPr>
          <a:xfrm>
            <a:off x="10984320" y="2701440"/>
            <a:ext cx="608040" cy="58320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r>
              <a:rPr b="0" lang="en-US" sz="8000" strike="noStrike" u="none" cap="all">
                <a:solidFill>
                  <a:schemeClr val="dk1"/>
                </a:solidFill>
                <a:effectLst/>
                <a:uFillTx/>
                <a:latin typeface="Century Gothic"/>
              </a:rPr>
              <a:t>”</a:t>
            </a:r>
            <a:endParaRPr b="0" lang="it-IT" sz="8000" strike="noStrike" u="none">
              <a:solidFill>
                <a:srgbClr val="000000"/>
              </a:solidFill>
              <a:effectLst/>
              <a:uFillTx/>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cheda nome">
    <p:bg>
      <p:bgPr>
        <a:solidFill>
          <a:srgbClr val="ffffff"/>
        </a:solidFill>
      </p:bgPr>
    </p:bg>
    <p:spTree>
      <p:nvGrpSpPr>
        <p:cNvPr id="1" name=""/>
        <p:cNvGrpSpPr/>
        <p:nvPr/>
      </p:nvGrpSpPr>
      <p:grpSpPr>
        <a:xfrm>
          <a:off x="0" y="0"/>
          <a:ext cx="0" cy="0"/>
          <a:chOff x="0" y="0"/>
          <a:chExt cx="0" cy="0"/>
        </a:xfrm>
      </p:grpSpPr>
      <p:pic>
        <p:nvPicPr>
          <p:cNvPr id="101" name="Picture 7" descr="C3-HD-TOP.png"/>
          <p:cNvPicPr/>
          <p:nvPr/>
        </p:nvPicPr>
        <p:blipFill>
          <a:blip r:embed="rId2"/>
          <a:stretch/>
        </p:blipFill>
        <p:spPr>
          <a:xfrm>
            <a:off x="0" y="0"/>
            <a:ext cx="12190680" cy="1440000"/>
          </a:xfrm>
          <a:prstGeom prst="rect">
            <a:avLst/>
          </a:prstGeom>
          <a:noFill/>
          <a:ln w="0">
            <a:noFill/>
          </a:ln>
        </p:spPr>
      </p:pic>
      <p:pic>
        <p:nvPicPr>
          <p:cNvPr id="102" name="Picture 7" descr="C3-HD-BTM.png"/>
          <p:cNvPicPr/>
          <p:nvPr/>
        </p:nvPicPr>
        <p:blipFill>
          <a:blip r:embed="rId3"/>
          <a:stretch/>
        </p:blipFill>
        <p:spPr>
          <a:xfrm>
            <a:off x="0" y="4375080"/>
            <a:ext cx="12190680" cy="2481480"/>
          </a:xfrm>
          <a:prstGeom prst="rect">
            <a:avLst/>
          </a:prstGeom>
          <a:noFill/>
          <a:ln w="0">
            <a:noFill/>
          </a:ln>
        </p:spPr>
      </p:pic>
      <p:sp>
        <p:nvSpPr>
          <p:cNvPr id="103" name="PlaceHolder 1"/>
          <p:cNvSpPr>
            <a:spLocks noGrp="1"/>
          </p:cNvSpPr>
          <p:nvPr>
            <p:ph type="title"/>
          </p:nvPr>
        </p:nvSpPr>
        <p:spPr>
          <a:xfrm>
            <a:off x="1024560" y="1124640"/>
            <a:ext cx="10144800" cy="251028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it-IT" sz="3200" strike="noStrike" u="none" cap="all">
                <a:solidFill>
                  <a:schemeClr val="dk1"/>
                </a:solidFill>
                <a:effectLst/>
                <a:uFillTx/>
                <a:latin typeface="Century Gothic"/>
              </a:rPr>
              <a:t>Fare clic per </a:t>
            </a:r>
            <a:r>
              <a:rPr b="0" lang="it-IT" sz="3200" strike="noStrike" u="none" cap="all">
                <a:solidFill>
                  <a:schemeClr val="dk1"/>
                </a:solidFill>
                <a:effectLst/>
                <a:uFillTx/>
                <a:latin typeface="Century Gothic"/>
              </a:rPr>
              <a:t>modificare lo </a:t>
            </a:r>
            <a:r>
              <a:rPr b="0" lang="it-IT" sz="3200" strike="noStrike" u="none" cap="all">
                <a:solidFill>
                  <a:schemeClr val="dk1"/>
                </a:solidFill>
                <a:effectLst/>
                <a:uFillTx/>
                <a:latin typeface="Century Gothic"/>
              </a:rPr>
              <a:t>stile del titolo</a:t>
            </a:r>
            <a:endParaRPr b="0" lang="it-IT" sz="3200" strike="noStrike" u="none">
              <a:solidFill>
                <a:srgbClr val="000000"/>
              </a:solidFill>
              <a:effectLst/>
              <a:uFillTx/>
              <a:latin typeface="Arial"/>
            </a:endParaRPr>
          </a:p>
        </p:txBody>
      </p:sp>
      <p:sp>
        <p:nvSpPr>
          <p:cNvPr id="104" name="PlaceHolder 2"/>
          <p:cNvSpPr>
            <a:spLocks noGrp="1"/>
          </p:cNvSpPr>
          <p:nvPr>
            <p:ph type="body"/>
          </p:nvPr>
        </p:nvSpPr>
        <p:spPr>
          <a:xfrm>
            <a:off x="1024560" y="3648240"/>
            <a:ext cx="10143360" cy="99828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Fare clic per modificare stili del testo dello schema</a:t>
            </a:r>
            <a:endParaRPr b="0" lang="it-IT" sz="1600" strike="noStrike" u="none">
              <a:solidFill>
                <a:srgbClr val="000000"/>
              </a:solidFill>
              <a:effectLst/>
              <a:uFillTx/>
              <a:latin typeface="Arial"/>
            </a:endParaRPr>
          </a:p>
        </p:txBody>
      </p:sp>
      <p:sp>
        <p:nvSpPr>
          <p:cNvPr id="105" name="PlaceHolder 3"/>
          <p:cNvSpPr>
            <a:spLocks noGrp="1"/>
          </p:cNvSpPr>
          <p:nvPr>
            <p:ph type="dt" idx="43"/>
          </p:nvPr>
        </p:nvSpPr>
        <p:spPr>
          <a:xfrm>
            <a:off x="7814520" y="3787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106" name="PlaceHolder 4"/>
          <p:cNvSpPr>
            <a:spLocks noGrp="1"/>
          </p:cNvSpPr>
          <p:nvPr>
            <p:ph type="ftr" idx="44"/>
          </p:nvPr>
        </p:nvSpPr>
        <p:spPr>
          <a:xfrm>
            <a:off x="685800" y="378720"/>
            <a:ext cx="699012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107" name="PlaceHolder 5"/>
          <p:cNvSpPr>
            <a:spLocks noGrp="1"/>
          </p:cNvSpPr>
          <p:nvPr>
            <p:ph type="sldNum" idx="45"/>
          </p:nvPr>
        </p:nvSpPr>
        <p:spPr>
          <a:xfrm>
            <a:off x="10862280" y="380880"/>
            <a:ext cx="64224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28C1A6AD-6DB7-46DB-BE39-8A9A4F4309B1}"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 colonne">
    <p:bg>
      <p:bgPr>
        <a:solidFill>
          <a:srgbClr val="ffffff"/>
        </a:solidFill>
      </p:bgPr>
    </p:bg>
    <p:spTree>
      <p:nvGrpSpPr>
        <p:cNvPr id="1" name=""/>
        <p:cNvGrpSpPr/>
        <p:nvPr/>
      </p:nvGrpSpPr>
      <p:grpSpPr>
        <a:xfrm>
          <a:off x="0" y="0"/>
          <a:ext cx="0" cy="0"/>
          <a:chOff x="0" y="0"/>
          <a:chExt cx="0" cy="0"/>
        </a:xfrm>
      </p:grpSpPr>
      <p:pic>
        <p:nvPicPr>
          <p:cNvPr id="108" name="Picture 7" descr="C3-HD-TOP.png"/>
          <p:cNvPicPr/>
          <p:nvPr/>
        </p:nvPicPr>
        <p:blipFill>
          <a:blip r:embed="rId2"/>
          <a:stretch/>
        </p:blipFill>
        <p:spPr>
          <a:xfrm>
            <a:off x="0" y="0"/>
            <a:ext cx="12190680" cy="1440000"/>
          </a:xfrm>
          <a:prstGeom prst="rect">
            <a:avLst/>
          </a:prstGeom>
          <a:noFill/>
          <a:ln w="0">
            <a:noFill/>
          </a:ln>
        </p:spPr>
      </p:pic>
      <p:sp>
        <p:nvSpPr>
          <p:cNvPr id="109" name="PlaceHolder 1"/>
          <p:cNvSpPr>
            <a:spLocks noGrp="1"/>
          </p:cNvSpPr>
          <p:nvPr>
            <p:ph type="title"/>
          </p:nvPr>
        </p:nvSpPr>
        <p:spPr>
          <a:xfrm>
            <a:off x="2895480" y="762120"/>
            <a:ext cx="8609040" cy="1302480"/>
          </a:xfrm>
          <a:prstGeom prst="rect">
            <a:avLst/>
          </a:prstGeom>
          <a:noFill/>
          <a:ln w="0">
            <a:noFill/>
          </a:ln>
        </p:spPr>
        <p:txBody>
          <a:bodyPr lIns="91440" rIns="91440" tIns="45720" bIns="45720" anchor="ctr">
            <a:noAutofit/>
          </a:bodyPr>
          <a:p>
            <a:pPr indent="0" algn="r" defTabSz="914400">
              <a:lnSpc>
                <a:spcPct val="90000"/>
              </a:lnSpc>
              <a:buNone/>
              <a:tabLst>
                <a:tab algn="l" pos="0"/>
              </a:tabLst>
            </a:pPr>
            <a:r>
              <a:rPr b="0" lang="it-IT" sz="4000" strike="noStrike" u="none" cap="all">
                <a:solidFill>
                  <a:schemeClr val="dk1"/>
                </a:solidFill>
                <a:effectLst/>
                <a:uFillTx/>
                <a:latin typeface="Century Gothic"/>
              </a:rPr>
              <a:t>Fare clic per </a:t>
            </a:r>
            <a:r>
              <a:rPr b="0" lang="it-IT" sz="4000" strike="noStrike" u="none" cap="all">
                <a:solidFill>
                  <a:schemeClr val="dk1"/>
                </a:solidFill>
                <a:effectLst/>
                <a:uFillTx/>
                <a:latin typeface="Century Gothic"/>
              </a:rPr>
              <a:t>modificare </a:t>
            </a:r>
            <a:r>
              <a:rPr b="0" lang="it-IT" sz="4000" strike="noStrike" u="none" cap="all">
                <a:solidFill>
                  <a:schemeClr val="dk1"/>
                </a:solidFill>
                <a:effectLst/>
                <a:uFillTx/>
                <a:latin typeface="Century Gothic"/>
              </a:rPr>
              <a:t>lo stile del </a:t>
            </a:r>
            <a:r>
              <a:rPr b="0" lang="it-IT" sz="4000" strike="noStrike" u="none" cap="all">
                <a:solidFill>
                  <a:schemeClr val="dk1"/>
                </a:solidFill>
                <a:effectLst/>
                <a:uFillTx/>
                <a:latin typeface="Century Gothic"/>
              </a:rPr>
              <a:t>titolo</a:t>
            </a:r>
            <a:endParaRPr b="0" lang="it-IT" sz="4000" strike="noStrike" u="none">
              <a:solidFill>
                <a:srgbClr val="000000"/>
              </a:solidFill>
              <a:effectLst/>
              <a:uFillTx/>
              <a:latin typeface="Arial"/>
            </a:endParaRPr>
          </a:p>
        </p:txBody>
      </p:sp>
      <p:sp>
        <p:nvSpPr>
          <p:cNvPr id="110" name="PlaceHolder 2"/>
          <p:cNvSpPr>
            <a:spLocks noGrp="1"/>
          </p:cNvSpPr>
          <p:nvPr>
            <p:ph type="body"/>
          </p:nvPr>
        </p:nvSpPr>
        <p:spPr>
          <a:xfrm>
            <a:off x="685800" y="2202120"/>
            <a:ext cx="3454920" cy="6159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it-IT" sz="2400" strike="noStrike" u="none">
                <a:solidFill>
                  <a:schemeClr val="dk1"/>
                </a:solidFill>
                <a:effectLst/>
                <a:uFillTx/>
                <a:latin typeface="Century Gothic"/>
              </a:rPr>
              <a:t>Fare clic per modificare stili del testo dello schema</a:t>
            </a:r>
            <a:endParaRPr b="0" lang="it-IT" sz="2400" strike="noStrike" u="none">
              <a:solidFill>
                <a:srgbClr val="000000"/>
              </a:solidFill>
              <a:effectLst/>
              <a:uFillTx/>
              <a:latin typeface="Arial"/>
            </a:endParaRPr>
          </a:p>
        </p:txBody>
      </p:sp>
      <p:sp>
        <p:nvSpPr>
          <p:cNvPr id="111" name="PlaceHolder 3"/>
          <p:cNvSpPr>
            <a:spLocks noGrp="1"/>
          </p:cNvSpPr>
          <p:nvPr>
            <p:ph type="body"/>
          </p:nvPr>
        </p:nvSpPr>
        <p:spPr>
          <a:xfrm>
            <a:off x="685800" y="2904480"/>
            <a:ext cx="3454920" cy="33127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400" strike="noStrike" u="none">
                <a:solidFill>
                  <a:schemeClr val="dk1"/>
                </a:solidFill>
                <a:effectLst/>
                <a:uFillTx/>
                <a:latin typeface="Century Gothic"/>
              </a:rPr>
              <a:t>Fare clic per modificare stili del testo dello schema</a:t>
            </a:r>
            <a:endParaRPr b="0" lang="it-IT" sz="1400" strike="noStrike" u="none">
              <a:solidFill>
                <a:srgbClr val="000000"/>
              </a:solidFill>
              <a:effectLst/>
              <a:uFillTx/>
              <a:latin typeface="Arial"/>
            </a:endParaRPr>
          </a:p>
        </p:txBody>
      </p:sp>
      <p:sp>
        <p:nvSpPr>
          <p:cNvPr id="112" name="PlaceHolder 4"/>
          <p:cNvSpPr>
            <a:spLocks noGrp="1"/>
          </p:cNvSpPr>
          <p:nvPr>
            <p:ph type="body"/>
          </p:nvPr>
        </p:nvSpPr>
        <p:spPr>
          <a:xfrm>
            <a:off x="4368960" y="2201400"/>
            <a:ext cx="3454920" cy="6249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it-IT" sz="2400" strike="noStrike" u="none">
                <a:solidFill>
                  <a:schemeClr val="dk1"/>
                </a:solidFill>
                <a:effectLst/>
                <a:uFillTx/>
                <a:latin typeface="Century Gothic"/>
              </a:rPr>
              <a:t>Fare clic per modificare stili del testo dello schema</a:t>
            </a:r>
            <a:endParaRPr b="0" lang="it-IT" sz="2400" strike="noStrike" u="none">
              <a:solidFill>
                <a:srgbClr val="000000"/>
              </a:solidFill>
              <a:effectLst/>
              <a:uFillTx/>
              <a:latin typeface="Arial"/>
            </a:endParaRPr>
          </a:p>
        </p:txBody>
      </p:sp>
      <p:sp>
        <p:nvSpPr>
          <p:cNvPr id="113" name="PlaceHolder 5"/>
          <p:cNvSpPr>
            <a:spLocks noGrp="1"/>
          </p:cNvSpPr>
          <p:nvPr>
            <p:ph type="body"/>
          </p:nvPr>
        </p:nvSpPr>
        <p:spPr>
          <a:xfrm>
            <a:off x="4366800" y="2904120"/>
            <a:ext cx="3454920" cy="331308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400" strike="noStrike" u="none">
                <a:solidFill>
                  <a:schemeClr val="dk1"/>
                </a:solidFill>
                <a:effectLst/>
                <a:uFillTx/>
                <a:latin typeface="Century Gothic"/>
              </a:rPr>
              <a:t>Fare clic per modificare stili del testo dello schema</a:t>
            </a:r>
            <a:endParaRPr b="0" lang="it-IT" sz="1400" strike="noStrike" u="none">
              <a:solidFill>
                <a:srgbClr val="000000"/>
              </a:solidFill>
              <a:effectLst/>
              <a:uFillTx/>
              <a:latin typeface="Arial"/>
            </a:endParaRPr>
          </a:p>
        </p:txBody>
      </p:sp>
      <p:sp>
        <p:nvSpPr>
          <p:cNvPr id="114" name="PlaceHolder 6"/>
          <p:cNvSpPr>
            <a:spLocks noGrp="1"/>
          </p:cNvSpPr>
          <p:nvPr>
            <p:ph type="body"/>
          </p:nvPr>
        </p:nvSpPr>
        <p:spPr>
          <a:xfrm>
            <a:off x="8051760" y="2192760"/>
            <a:ext cx="3454920" cy="6249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it-IT" sz="2400" strike="noStrike" u="none">
                <a:solidFill>
                  <a:schemeClr val="dk1"/>
                </a:solidFill>
                <a:effectLst/>
                <a:uFillTx/>
                <a:latin typeface="Century Gothic"/>
              </a:rPr>
              <a:t>Fare clic per modificare stili del testo dello schema</a:t>
            </a:r>
            <a:endParaRPr b="0" lang="it-IT" sz="2400" strike="noStrike" u="none">
              <a:solidFill>
                <a:srgbClr val="000000"/>
              </a:solidFill>
              <a:effectLst/>
              <a:uFillTx/>
              <a:latin typeface="Arial"/>
            </a:endParaRPr>
          </a:p>
        </p:txBody>
      </p:sp>
      <p:sp>
        <p:nvSpPr>
          <p:cNvPr id="115" name="PlaceHolder 7"/>
          <p:cNvSpPr>
            <a:spLocks noGrp="1"/>
          </p:cNvSpPr>
          <p:nvPr>
            <p:ph type="body"/>
          </p:nvPr>
        </p:nvSpPr>
        <p:spPr>
          <a:xfrm>
            <a:off x="8051760" y="2904480"/>
            <a:ext cx="3454920" cy="33127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400" strike="noStrike" u="none">
                <a:solidFill>
                  <a:schemeClr val="dk1"/>
                </a:solidFill>
                <a:effectLst/>
                <a:uFillTx/>
                <a:latin typeface="Century Gothic"/>
              </a:rPr>
              <a:t>Fare clic per modificare stili del testo dello schema</a:t>
            </a:r>
            <a:endParaRPr b="0" lang="it-IT" sz="1400" strike="noStrike" u="none">
              <a:solidFill>
                <a:srgbClr val="000000"/>
              </a:solidFill>
              <a:effectLst/>
              <a:uFillTx/>
              <a:latin typeface="Arial"/>
            </a:endParaRPr>
          </a:p>
        </p:txBody>
      </p:sp>
      <p:sp>
        <p:nvSpPr>
          <p:cNvPr id="116" name="PlaceHolder 8"/>
          <p:cNvSpPr>
            <a:spLocks noGrp="1"/>
          </p:cNvSpPr>
          <p:nvPr>
            <p:ph type="dt" idx="46"/>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117" name="PlaceHolder 9"/>
          <p:cNvSpPr>
            <a:spLocks noGrp="1"/>
          </p:cNvSpPr>
          <p:nvPr>
            <p:ph type="ftr" idx="47"/>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118" name="PlaceHolder 10"/>
          <p:cNvSpPr>
            <a:spLocks noGrp="1"/>
          </p:cNvSpPr>
          <p:nvPr>
            <p:ph type="sldNum" idx="48"/>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15051B37-64AD-466C-AD0E-3973C05928A5}"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 colonne immagine">
    <p:bg>
      <p:bgPr>
        <a:solidFill>
          <a:srgbClr val="ffffff"/>
        </a:solidFill>
      </p:bgPr>
    </p:bg>
    <p:spTree>
      <p:nvGrpSpPr>
        <p:cNvPr id="1" name=""/>
        <p:cNvGrpSpPr/>
        <p:nvPr/>
      </p:nvGrpSpPr>
      <p:grpSpPr>
        <a:xfrm>
          <a:off x="0" y="0"/>
          <a:ext cx="0" cy="0"/>
          <a:chOff x="0" y="0"/>
          <a:chExt cx="0" cy="0"/>
        </a:xfrm>
      </p:grpSpPr>
      <p:pic>
        <p:nvPicPr>
          <p:cNvPr id="119" name="Picture 7" descr="C3-HD-TOP.png"/>
          <p:cNvPicPr/>
          <p:nvPr/>
        </p:nvPicPr>
        <p:blipFill>
          <a:blip r:embed="rId2"/>
          <a:stretch/>
        </p:blipFill>
        <p:spPr>
          <a:xfrm>
            <a:off x="0" y="0"/>
            <a:ext cx="12190680" cy="1440000"/>
          </a:xfrm>
          <a:prstGeom prst="rect">
            <a:avLst/>
          </a:prstGeom>
          <a:noFill/>
          <a:ln w="0">
            <a:noFill/>
          </a:ln>
        </p:spPr>
      </p:pic>
      <p:sp>
        <p:nvSpPr>
          <p:cNvPr id="120" name="PlaceHolder 1"/>
          <p:cNvSpPr>
            <a:spLocks noGrp="1"/>
          </p:cNvSpPr>
          <p:nvPr>
            <p:ph type="title"/>
          </p:nvPr>
        </p:nvSpPr>
        <p:spPr>
          <a:xfrm>
            <a:off x="2895480" y="762120"/>
            <a:ext cx="8609040" cy="1293840"/>
          </a:xfrm>
          <a:prstGeom prst="rect">
            <a:avLst/>
          </a:prstGeom>
          <a:noFill/>
          <a:ln w="0">
            <a:noFill/>
          </a:ln>
        </p:spPr>
        <p:txBody>
          <a:bodyPr lIns="91440" rIns="91440" tIns="45720" bIns="45720" anchor="ctr">
            <a:noAutofit/>
          </a:bodyPr>
          <a:p>
            <a:pPr indent="0" algn="r" defTabSz="914400">
              <a:lnSpc>
                <a:spcPct val="90000"/>
              </a:lnSpc>
              <a:buNone/>
              <a:tabLst>
                <a:tab algn="l" pos="0"/>
              </a:tabLst>
            </a:pPr>
            <a:r>
              <a:rPr b="0" lang="it-IT" sz="4000" strike="noStrike" u="none" cap="all">
                <a:solidFill>
                  <a:schemeClr val="dk1"/>
                </a:solidFill>
                <a:effectLst/>
                <a:uFillTx/>
                <a:latin typeface="Century Gothic"/>
              </a:rPr>
              <a:t>Fare clic per </a:t>
            </a:r>
            <a:r>
              <a:rPr b="0" lang="it-IT" sz="4000" strike="noStrike" u="none" cap="all">
                <a:solidFill>
                  <a:schemeClr val="dk1"/>
                </a:solidFill>
                <a:effectLst/>
                <a:uFillTx/>
                <a:latin typeface="Century Gothic"/>
              </a:rPr>
              <a:t>modificare </a:t>
            </a:r>
            <a:r>
              <a:rPr b="0" lang="it-IT" sz="4000" strike="noStrike" u="none" cap="all">
                <a:solidFill>
                  <a:schemeClr val="dk1"/>
                </a:solidFill>
                <a:effectLst/>
                <a:uFillTx/>
                <a:latin typeface="Century Gothic"/>
              </a:rPr>
              <a:t>lo stile del </a:t>
            </a:r>
            <a:r>
              <a:rPr b="0" lang="it-IT" sz="4000" strike="noStrike" u="none" cap="all">
                <a:solidFill>
                  <a:schemeClr val="dk1"/>
                </a:solidFill>
                <a:effectLst/>
                <a:uFillTx/>
                <a:latin typeface="Century Gothic"/>
              </a:rPr>
              <a:t>titolo</a:t>
            </a:r>
            <a:endParaRPr b="0" lang="it-IT" sz="4000" strike="noStrike" u="none">
              <a:solidFill>
                <a:srgbClr val="000000"/>
              </a:solidFill>
              <a:effectLst/>
              <a:uFillTx/>
              <a:latin typeface="Arial"/>
            </a:endParaRPr>
          </a:p>
        </p:txBody>
      </p:sp>
      <p:sp>
        <p:nvSpPr>
          <p:cNvPr id="121" name="PlaceHolder 2"/>
          <p:cNvSpPr>
            <a:spLocks noGrp="1"/>
          </p:cNvSpPr>
          <p:nvPr>
            <p:ph type="body"/>
          </p:nvPr>
        </p:nvSpPr>
        <p:spPr>
          <a:xfrm>
            <a:off x="688680" y="4191120"/>
            <a:ext cx="3450240" cy="6814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it-IT" sz="2400" strike="noStrike" u="none">
                <a:solidFill>
                  <a:schemeClr val="dk1"/>
                </a:solidFill>
                <a:effectLst/>
                <a:uFillTx/>
                <a:latin typeface="Century Gothic"/>
              </a:rPr>
              <a:t>Fare clic per modificare stili del testo dello schema</a:t>
            </a:r>
            <a:endParaRPr b="0" lang="it-IT" sz="2400" strike="noStrike" u="none">
              <a:solidFill>
                <a:srgbClr val="000000"/>
              </a:solidFill>
              <a:effectLst/>
              <a:uFillTx/>
              <a:latin typeface="Arial"/>
            </a:endParaRPr>
          </a:p>
        </p:txBody>
      </p:sp>
      <p:sp>
        <p:nvSpPr>
          <p:cNvPr id="122" name="PlaceHolder 3"/>
          <p:cNvSpPr>
            <a:spLocks noGrp="1"/>
          </p:cNvSpPr>
          <p:nvPr>
            <p:ph type="body"/>
          </p:nvPr>
        </p:nvSpPr>
        <p:spPr>
          <a:xfrm>
            <a:off x="688680" y="2362320"/>
            <a:ext cx="3450240" cy="1522440"/>
          </a:xfrm>
          <a:prstGeom prst="rect">
            <a:avLst/>
          </a:prstGeom>
          <a:noFill/>
          <a:ln w="0">
            <a:noFill/>
          </a:ln>
          <a:effectLst>
            <a:outerShdw dist="50760" dir="5400000" blurRad="50760" rotWithShape="0">
              <a:srgbClr val="000000">
                <a:alpha val="43000"/>
              </a:srgbClr>
            </a:outerShdw>
          </a:effectLst>
        </p:spPr>
        <p:txBody>
          <a:bodyPr lIns="90000" rIns="90000" tIns="45000" bIns="45000" anchor="t">
            <a:normAutofit/>
          </a:bodyPr>
          <a:p>
            <a:pPr indent="0" algn="ctr" defTabSz="914400">
              <a:lnSpc>
                <a:spcPct val="100000"/>
              </a:lnSpc>
              <a:buNone/>
              <a:tabLst>
                <a:tab algn="l" pos="0"/>
              </a:tabLst>
            </a:pPr>
            <a:r>
              <a:rPr b="0" lang="it-IT" sz="1600" strike="noStrike" u="none">
                <a:solidFill>
                  <a:schemeClr val="dk1"/>
                </a:solidFill>
                <a:effectLst/>
                <a:uFillTx/>
                <a:latin typeface="Century Gothic"/>
              </a:rPr>
              <a:t>Fare clic sull'icona per inserire un'immagine</a:t>
            </a:r>
            <a:endParaRPr b="0" lang="it-IT" sz="1600" strike="noStrike" u="none">
              <a:solidFill>
                <a:srgbClr val="000000"/>
              </a:solidFill>
              <a:effectLst/>
              <a:uFillTx/>
              <a:latin typeface="Arial"/>
            </a:endParaRPr>
          </a:p>
        </p:txBody>
      </p:sp>
      <p:sp>
        <p:nvSpPr>
          <p:cNvPr id="123" name="PlaceHolder 4"/>
          <p:cNvSpPr>
            <a:spLocks noGrp="1"/>
          </p:cNvSpPr>
          <p:nvPr>
            <p:ph type="body"/>
          </p:nvPr>
        </p:nvSpPr>
        <p:spPr>
          <a:xfrm>
            <a:off x="688680" y="4873680"/>
            <a:ext cx="3450240" cy="13435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400" strike="noStrike" u="none">
                <a:solidFill>
                  <a:schemeClr val="dk1"/>
                </a:solidFill>
                <a:effectLst/>
                <a:uFillTx/>
                <a:latin typeface="Century Gothic"/>
              </a:rPr>
              <a:t>Fare clic per modificare stili del testo dello schema</a:t>
            </a:r>
            <a:endParaRPr b="0" lang="it-IT" sz="1400" strike="noStrike" u="none">
              <a:solidFill>
                <a:srgbClr val="000000"/>
              </a:solidFill>
              <a:effectLst/>
              <a:uFillTx/>
              <a:latin typeface="Arial"/>
            </a:endParaRPr>
          </a:p>
        </p:txBody>
      </p:sp>
      <p:sp>
        <p:nvSpPr>
          <p:cNvPr id="124" name="PlaceHolder 5"/>
          <p:cNvSpPr>
            <a:spLocks noGrp="1"/>
          </p:cNvSpPr>
          <p:nvPr>
            <p:ph type="body"/>
          </p:nvPr>
        </p:nvSpPr>
        <p:spPr>
          <a:xfrm>
            <a:off x="4374360" y="4191120"/>
            <a:ext cx="3447360" cy="6814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it-IT" sz="2400" strike="noStrike" u="none">
                <a:solidFill>
                  <a:schemeClr val="dk1"/>
                </a:solidFill>
                <a:effectLst/>
                <a:uFillTx/>
                <a:latin typeface="Century Gothic"/>
              </a:rPr>
              <a:t>Fare clic per modificare stili del testo dello schema</a:t>
            </a:r>
            <a:endParaRPr b="0" lang="it-IT" sz="2400" strike="noStrike" u="none">
              <a:solidFill>
                <a:srgbClr val="000000"/>
              </a:solidFill>
              <a:effectLst/>
              <a:uFillTx/>
              <a:latin typeface="Arial"/>
            </a:endParaRPr>
          </a:p>
        </p:txBody>
      </p:sp>
      <p:sp>
        <p:nvSpPr>
          <p:cNvPr id="125" name="PlaceHolder 6"/>
          <p:cNvSpPr>
            <a:spLocks noGrp="1"/>
          </p:cNvSpPr>
          <p:nvPr>
            <p:ph type="body"/>
          </p:nvPr>
        </p:nvSpPr>
        <p:spPr>
          <a:xfrm>
            <a:off x="4374360" y="2362320"/>
            <a:ext cx="3447360" cy="1522440"/>
          </a:xfrm>
          <a:prstGeom prst="rect">
            <a:avLst/>
          </a:prstGeom>
          <a:noFill/>
          <a:ln w="0">
            <a:noFill/>
          </a:ln>
          <a:effectLst>
            <a:outerShdw dist="50760" dir="5400000" blurRad="50760" rotWithShape="0">
              <a:srgbClr val="000000">
                <a:alpha val="43000"/>
              </a:srgbClr>
            </a:outerShdw>
          </a:effectLst>
        </p:spPr>
        <p:txBody>
          <a:bodyPr lIns="90000" rIns="90000" tIns="45000" bIns="45000" anchor="t">
            <a:normAutofit/>
          </a:bodyPr>
          <a:p>
            <a:pPr indent="0" algn="ctr" defTabSz="914400">
              <a:lnSpc>
                <a:spcPct val="100000"/>
              </a:lnSpc>
              <a:buNone/>
              <a:tabLst>
                <a:tab algn="l" pos="0"/>
              </a:tabLst>
            </a:pPr>
            <a:r>
              <a:rPr b="0" lang="it-IT" sz="1600" strike="noStrike" u="none">
                <a:solidFill>
                  <a:schemeClr val="dk1"/>
                </a:solidFill>
                <a:effectLst/>
                <a:uFillTx/>
                <a:latin typeface="Century Gothic"/>
              </a:rPr>
              <a:t>Fare clic sull'icona per inserire un'immagine</a:t>
            </a:r>
            <a:endParaRPr b="0" lang="it-IT" sz="1600" strike="noStrike" u="none">
              <a:solidFill>
                <a:srgbClr val="000000"/>
              </a:solidFill>
              <a:effectLst/>
              <a:uFillTx/>
              <a:latin typeface="Arial"/>
            </a:endParaRPr>
          </a:p>
        </p:txBody>
      </p:sp>
      <p:sp>
        <p:nvSpPr>
          <p:cNvPr id="126" name="PlaceHolder 7"/>
          <p:cNvSpPr>
            <a:spLocks noGrp="1"/>
          </p:cNvSpPr>
          <p:nvPr>
            <p:ph type="body"/>
          </p:nvPr>
        </p:nvSpPr>
        <p:spPr>
          <a:xfrm>
            <a:off x="4374360" y="4873680"/>
            <a:ext cx="3447360" cy="13435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400" strike="noStrike" u="none">
                <a:solidFill>
                  <a:schemeClr val="dk1"/>
                </a:solidFill>
                <a:effectLst/>
                <a:uFillTx/>
                <a:latin typeface="Century Gothic"/>
              </a:rPr>
              <a:t>Fare clic per modificare stili del testo dello schema</a:t>
            </a:r>
            <a:endParaRPr b="0" lang="it-IT" sz="1400" strike="noStrike" u="none">
              <a:solidFill>
                <a:srgbClr val="000000"/>
              </a:solidFill>
              <a:effectLst/>
              <a:uFillTx/>
              <a:latin typeface="Arial"/>
            </a:endParaRPr>
          </a:p>
        </p:txBody>
      </p:sp>
      <p:sp>
        <p:nvSpPr>
          <p:cNvPr id="127" name="PlaceHolder 8"/>
          <p:cNvSpPr>
            <a:spLocks noGrp="1"/>
          </p:cNvSpPr>
          <p:nvPr>
            <p:ph type="body"/>
          </p:nvPr>
        </p:nvSpPr>
        <p:spPr>
          <a:xfrm>
            <a:off x="8049600" y="4191120"/>
            <a:ext cx="3454920" cy="6814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0" lang="it-IT" sz="2400" strike="noStrike" u="none">
                <a:solidFill>
                  <a:schemeClr val="dk1"/>
                </a:solidFill>
                <a:effectLst/>
                <a:uFillTx/>
                <a:latin typeface="Century Gothic"/>
              </a:rPr>
              <a:t>Fare clic per modificare stili del testo dello schema</a:t>
            </a:r>
            <a:endParaRPr b="0" lang="it-IT" sz="2400" strike="noStrike" u="none">
              <a:solidFill>
                <a:srgbClr val="000000"/>
              </a:solidFill>
              <a:effectLst/>
              <a:uFillTx/>
              <a:latin typeface="Arial"/>
            </a:endParaRPr>
          </a:p>
        </p:txBody>
      </p:sp>
      <p:sp>
        <p:nvSpPr>
          <p:cNvPr id="128" name="PlaceHolder 9"/>
          <p:cNvSpPr>
            <a:spLocks noGrp="1"/>
          </p:cNvSpPr>
          <p:nvPr>
            <p:ph type="body"/>
          </p:nvPr>
        </p:nvSpPr>
        <p:spPr>
          <a:xfrm>
            <a:off x="8049960" y="2362320"/>
            <a:ext cx="3446280" cy="1522440"/>
          </a:xfrm>
          <a:prstGeom prst="rect">
            <a:avLst/>
          </a:prstGeom>
          <a:noFill/>
          <a:ln w="0">
            <a:noFill/>
          </a:ln>
          <a:effectLst>
            <a:outerShdw dist="50760" dir="5400000" blurRad="50760" rotWithShape="0">
              <a:srgbClr val="000000">
                <a:alpha val="43000"/>
              </a:srgbClr>
            </a:outerShdw>
          </a:effectLst>
        </p:spPr>
        <p:txBody>
          <a:bodyPr lIns="90000" rIns="90000" tIns="45000" bIns="45000" anchor="t">
            <a:normAutofit/>
          </a:bodyPr>
          <a:p>
            <a:pPr indent="0" algn="ctr" defTabSz="914400">
              <a:lnSpc>
                <a:spcPct val="100000"/>
              </a:lnSpc>
              <a:buNone/>
              <a:tabLst>
                <a:tab algn="l" pos="0"/>
              </a:tabLst>
            </a:pPr>
            <a:r>
              <a:rPr b="0" lang="it-IT" sz="1600" strike="noStrike" u="none">
                <a:solidFill>
                  <a:schemeClr val="dk1"/>
                </a:solidFill>
                <a:effectLst/>
                <a:uFillTx/>
                <a:latin typeface="Century Gothic"/>
              </a:rPr>
              <a:t>Fare clic sull'icona per inserire un'immagine</a:t>
            </a:r>
            <a:endParaRPr b="0" lang="it-IT" sz="1600" strike="noStrike" u="none">
              <a:solidFill>
                <a:srgbClr val="000000"/>
              </a:solidFill>
              <a:effectLst/>
              <a:uFillTx/>
              <a:latin typeface="Arial"/>
            </a:endParaRPr>
          </a:p>
        </p:txBody>
      </p:sp>
      <p:sp>
        <p:nvSpPr>
          <p:cNvPr id="129" name="PlaceHolder 10"/>
          <p:cNvSpPr>
            <a:spLocks noGrp="1"/>
          </p:cNvSpPr>
          <p:nvPr>
            <p:ph type="body"/>
          </p:nvPr>
        </p:nvSpPr>
        <p:spPr>
          <a:xfrm>
            <a:off x="8049600" y="4873680"/>
            <a:ext cx="3450960" cy="134352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400" strike="noStrike" u="none">
                <a:solidFill>
                  <a:schemeClr val="dk1"/>
                </a:solidFill>
                <a:effectLst/>
                <a:uFillTx/>
                <a:latin typeface="Century Gothic"/>
              </a:rPr>
              <a:t>Fare clic per modificare stili del testo dello schema</a:t>
            </a:r>
            <a:endParaRPr b="0" lang="it-IT" sz="1400" strike="noStrike" u="none">
              <a:solidFill>
                <a:srgbClr val="000000"/>
              </a:solidFill>
              <a:effectLst/>
              <a:uFillTx/>
              <a:latin typeface="Arial"/>
            </a:endParaRPr>
          </a:p>
        </p:txBody>
      </p:sp>
      <p:sp>
        <p:nvSpPr>
          <p:cNvPr id="130" name="PlaceHolder 11"/>
          <p:cNvSpPr>
            <a:spLocks noGrp="1"/>
          </p:cNvSpPr>
          <p:nvPr>
            <p:ph type="dt" idx="49"/>
          </p:nvPr>
        </p:nvSpPr>
        <p:spPr>
          <a:xfrm>
            <a:off x="8595360" y="6356520"/>
            <a:ext cx="290952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r>
              <a:rPr b="0" lang="it-IT" sz="1050" strike="noStrike" u="none">
                <a:solidFill>
                  <a:schemeClr val="dk1">
                    <a:tint val="75000"/>
                  </a:schemeClr>
                </a:solidFill>
                <a:effectLst/>
                <a:uFillTx/>
                <a:latin typeface="Century Gothic"/>
              </a:rPr>
              <a:t>&lt;data/ora&gt;</a:t>
            </a:r>
            <a:endParaRPr b="0" lang="it-IT" sz="1050" strike="noStrike" u="none">
              <a:solidFill>
                <a:srgbClr val="000000"/>
              </a:solidFill>
              <a:effectLst/>
              <a:uFillTx/>
              <a:latin typeface="Times New Roman"/>
            </a:endParaRPr>
          </a:p>
        </p:txBody>
      </p:sp>
      <p:sp>
        <p:nvSpPr>
          <p:cNvPr id="131" name="PlaceHolder 12"/>
          <p:cNvSpPr>
            <a:spLocks noGrp="1"/>
          </p:cNvSpPr>
          <p:nvPr>
            <p:ph type="ftr" idx="50"/>
          </p:nvPr>
        </p:nvSpPr>
        <p:spPr>
          <a:xfrm>
            <a:off x="685800" y="6355800"/>
            <a:ext cx="7770960" cy="36360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defTabSz="914400">
              <a:lnSpc>
                <a:spcPct val="100000"/>
              </a:lnSpc>
              <a:buNone/>
              <a:tabLst>
                <a:tab algn="l" pos="0"/>
              </a:tabLst>
            </a:pPr>
            <a:r>
              <a:rPr b="0" lang="it-IT" sz="1050" strike="noStrike" u="none">
                <a:solidFill>
                  <a:schemeClr val="dk1">
                    <a:tint val="75000"/>
                  </a:schemeClr>
                </a:solidFill>
                <a:effectLst/>
                <a:uFillTx/>
                <a:latin typeface="Century Gothic"/>
              </a:rPr>
              <a:t>&lt;piè di pagina&gt;</a:t>
            </a:r>
            <a:endParaRPr b="0" lang="it-IT" sz="1050" strike="noStrike" u="none">
              <a:solidFill>
                <a:srgbClr val="000000"/>
              </a:solidFill>
              <a:effectLst/>
              <a:uFillTx/>
              <a:latin typeface="Times New Roman"/>
            </a:endParaRPr>
          </a:p>
        </p:txBody>
      </p:sp>
      <p:sp>
        <p:nvSpPr>
          <p:cNvPr id="132" name="PlaceHolder 13"/>
          <p:cNvSpPr>
            <a:spLocks noGrp="1"/>
          </p:cNvSpPr>
          <p:nvPr>
            <p:ph type="sldNum" idx="51"/>
          </p:nvPr>
        </p:nvSpPr>
        <p:spPr>
          <a:xfrm>
            <a:off x="8763120" y="380880"/>
            <a:ext cx="2741760" cy="36360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it-IT" sz="1050" strike="noStrike" u="none">
                <a:solidFill>
                  <a:schemeClr val="dk1">
                    <a:tint val="75000"/>
                  </a:schemeClr>
                </a:solidFill>
                <a:effectLst/>
                <a:uFillTx/>
                <a:latin typeface="Century Gothic"/>
              </a:defRPr>
            </a:lvl1pPr>
          </a:lstStyle>
          <a:p>
            <a:pPr indent="0" algn="r" defTabSz="914400">
              <a:lnSpc>
                <a:spcPct val="100000"/>
              </a:lnSpc>
              <a:buNone/>
              <a:tabLst>
                <a:tab algn="l" pos="0"/>
              </a:tabLst>
            </a:pPr>
            <a:fld id="{25329D9B-8F83-41CD-BC2E-A815A7A2E3C4}" type="slidenum">
              <a:rPr b="0" lang="it-IT" sz="1050" strike="noStrike" u="none">
                <a:solidFill>
                  <a:schemeClr val="dk1">
                    <a:tint val="75000"/>
                  </a:schemeClr>
                </a:solidFill>
                <a:effectLst/>
                <a:uFillTx/>
                <a:latin typeface="Century Gothic"/>
              </a:rPr>
              <a:t>&lt;numero&gt;</a:t>
            </a:fld>
            <a:endParaRPr b="0" lang="it-IT" sz="105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sldMaster>
</file>

<file path=ppt/slides/_rels/slide1.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1.xml"/>
</Relationships>
</file>

<file path=ppt/slides/_rels/slide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gif"/><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19.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3.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3.xml"/>
</Relationships>
</file>

<file path=ppt/slides/_rels/slide24.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1.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1.xml"/>
</Relationships>
</file>

<file path=ppt/slides/_rels/slide32.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3.xml"/>
</Relationships>
</file>

<file path=ppt/slides/_rels/slide33.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6.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3.xml"/>
</Relationships>
</file>

<file path=ppt/slides/_rels/slide37.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9.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3.xml"/>
</Relationships>
</file>

<file path=ppt/slides/_rels/slide40.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3.xml"/>
</Relationships>
</file>

<file path=ppt/slides/_rels/slide41.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3.xml"/>
</Relationships>
</file>

<file path=ppt/slides/_rels/slide42.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3.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4.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3.xml"/>
</Relationships>
</file>

<file path=ppt/slides/_rels/slide45.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3.xml"/>
</Relationships>
</file>

<file path=ppt/slides/_rels/slide46.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3.xml"/>
</Relationships>
</file>

<file path=ppt/slides/_rels/slide47.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1.xml"/>
</Relationships>
</file>

<file path=ppt/slides/_rels/slide48.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0.jpeg"/><Relationship Id="rId3" Type="http://schemas.openxmlformats.org/officeDocument/2006/relationships/slideLayout" Target="../slideLayouts/slideLayout3.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0.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3.xml"/>
</Relationships>
</file>

<file path=ppt/slides/_rels/slide51.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jpeg"/><Relationship Id="rId3" Type="http://schemas.openxmlformats.org/officeDocument/2006/relationships/image" Target="../media/image34.jpeg"/><Relationship Id="rId4" Type="http://schemas.openxmlformats.org/officeDocument/2006/relationships/image" Target="../media/image35.jpeg"/><Relationship Id="rId5" Type="http://schemas.openxmlformats.org/officeDocument/2006/relationships/image" Target="../media/image36.jpeg"/><Relationship Id="rId6" Type="http://schemas.openxmlformats.org/officeDocument/2006/relationships/image" Target="../media/image37.jpeg"/><Relationship Id="rId7" Type="http://schemas.openxmlformats.org/officeDocument/2006/relationships/slideLayout" Target="../slideLayouts/slideLayout3.xml"/>
</Relationships>
</file>

<file path=ppt/slides/_rels/slide52.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image" Target="../media/image39.jpeg"/><Relationship Id="rId3" Type="http://schemas.openxmlformats.org/officeDocument/2006/relationships/slideLayout" Target="../slideLayouts/slideLayout3.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5.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slideLayout" Target="../slideLayouts/slideLayout3.xml"/>
</Relationships>
</file>

<file path=ppt/slides/_rels/slide56.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slideLayout" Target="../slideLayouts/slideLayout3.xml"/>
</Relationships>
</file>

<file path=ppt/slides/_rels/slide57.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3.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59.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3.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2.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image" Target="../media/image47.jpeg"/><Relationship Id="rId3" Type="http://schemas.openxmlformats.org/officeDocument/2006/relationships/slideLayout" Target="../slideLayouts/slideLayout3.xml"/>
</Relationships>
</file>

<file path=ppt/slides/_rels/slide63.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11.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66.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3.xml"/>
</Relationships>
</file>

<file path=ppt/slides/_rels/slide67.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3.xml"/>
</Relationships>
</file>

<file path=ppt/slides/_rels/slide68.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3.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1.xml.rels><?xml version="1.0" encoding="UTF-8"?>
<Relationships xmlns="http://schemas.openxmlformats.org/package/2006/relationships"><Relationship Id="rId1" Type="http://schemas.openxmlformats.org/officeDocument/2006/relationships/hyperlink" Target="http://dati5.istat.it/wbos" TargetMode="External"/><Relationship Id="rId2" Type="http://schemas.openxmlformats.org/officeDocument/2006/relationships/slideLayout" Target="../slideLayouts/slideLayout3.xml"/>
</Relationships>
</file>

<file path=ppt/slides/_rels/slide72.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slideLayout" Target="../slideLayouts/slideLayout3.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4.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slideLayout" Target="../slideLayouts/slideLayout3.xml"/>
</Relationships>
</file>

<file path=ppt/slides/_rels/slide75.xml.rels><?xml version="1.0" encoding="UTF-8"?>
<Relationships xmlns="http://schemas.openxmlformats.org/package/2006/relationships"><Relationship Id="rId1" Type="http://schemas.openxmlformats.org/officeDocument/2006/relationships/image" Target="../media/image54.jpeg"/><Relationship Id="rId2" Type="http://schemas.openxmlformats.org/officeDocument/2006/relationships/slideLayout" Target="../slideLayouts/slideLayout3.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7.xml.rels><?xml version="1.0" encoding="UTF-8"?>
<Relationships xmlns="http://schemas.openxmlformats.org/package/2006/relationships"><Relationship Id="rId1" Type="http://schemas.openxmlformats.org/officeDocument/2006/relationships/image" Target="../media/image55.jpeg"/><Relationship Id="rId2" Type="http://schemas.openxmlformats.org/officeDocument/2006/relationships/slideLayout" Target="../slideLayouts/slideLayout3.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79.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3.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1.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slideLayout" Target="../slideLayouts/slideLayout3.xml"/>
</Relationships>
</file>

<file path=ppt/slides/_rels/slide82.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slideLayout" Target="../slideLayouts/slideLayout3.xml"/>
</Relationships>
</file>

<file path=ppt/slides/_rels/slide8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8.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slideLayout" Target="../slideLayouts/slideLayout3.xml"/>
</Relationships>
</file>

<file path=ppt/slides/_rels/slide89.xml.rels><?xml version="1.0" encoding="UTF-8"?>
<Relationships xmlns="http://schemas.openxmlformats.org/package/2006/relationships"><Relationship Id="rId1" Type="http://schemas.openxmlformats.org/officeDocument/2006/relationships/image" Target="../media/image60.jpeg"/><Relationship Id="rId2" Type="http://schemas.openxmlformats.org/officeDocument/2006/relationships/image" Target="../media/image61.jpeg"/><Relationship Id="rId3" Type="http://schemas.openxmlformats.org/officeDocument/2006/relationships/slideLayout" Target="../slideLayouts/slideLayout3.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2.xml.rels><?xml version="1.0" encoding="UTF-8"?>
<Relationships xmlns="http://schemas.openxmlformats.org/package/2006/relationships"><Relationship Id="rId1" Type="http://schemas.openxmlformats.org/officeDocument/2006/relationships/image" Target="../media/image62.jpeg"/><Relationship Id="rId2" Type="http://schemas.openxmlformats.org/officeDocument/2006/relationships/slideLayout" Target="../slideLayouts/slideLayout3.xml"/>
</Relationships>
</file>

<file path=ppt/slides/_rels/slide93.xml.rels><?xml version="1.0" encoding="UTF-8"?>
<Relationships xmlns="http://schemas.openxmlformats.org/package/2006/relationships"><Relationship Id="rId1" Type="http://schemas.openxmlformats.org/officeDocument/2006/relationships/image" Target="../media/image63.jpeg"/><Relationship Id="rId2" Type="http://schemas.openxmlformats.org/officeDocument/2006/relationships/slideLayout" Target="../slideLayouts/slideLayout3.xml"/>
</Relationships>
</file>

<file path=ppt/slides/_rels/slide94.xml.rels><?xml version="1.0" encoding="UTF-8"?>
<Relationships xmlns="http://schemas.openxmlformats.org/package/2006/relationships"><Relationship Id="rId1" Type="http://schemas.openxmlformats.org/officeDocument/2006/relationships/image" Target="../media/image64.jpeg"/><Relationship Id="rId2" Type="http://schemas.openxmlformats.org/officeDocument/2006/relationships/slideLayout" Target="../slideLayouts/slideLayout3.xml"/>
</Relationships>
</file>

<file path=ppt/slides/_rels/slide9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6.xml.rels><?xml version="1.0" encoding="UTF-8"?>
<Relationships xmlns="http://schemas.openxmlformats.org/package/2006/relationships"><Relationship Id="rId1" Type="http://schemas.openxmlformats.org/officeDocument/2006/relationships/image" Target="../media/image65.jpeg"/><Relationship Id="rId2" Type="http://schemas.openxmlformats.org/officeDocument/2006/relationships/slideLayout" Target="../slideLayouts/slideLayout3.xml"/>
</Relationships>
</file>

<file path=ppt/slides/_rels/slide97.xml.rels><?xml version="1.0" encoding="UTF-8"?>
<Relationships xmlns="http://schemas.openxmlformats.org/package/2006/relationships"><Relationship Id="rId1" Type="http://schemas.openxmlformats.org/officeDocument/2006/relationships/image" Target="../media/image66.jpeg"/><Relationship Id="rId2" Type="http://schemas.openxmlformats.org/officeDocument/2006/relationships/slideLayout" Target="../slideLayouts/slideLayout3.xml"/>
</Relationships>
</file>

<file path=ppt/slides/_rels/slide98.xml.rels><?xml version="1.0" encoding="UTF-8"?>
<Relationships xmlns="http://schemas.openxmlformats.org/package/2006/relationships"><Relationship Id="rId1" Type="http://schemas.openxmlformats.org/officeDocument/2006/relationships/image" Target="../media/image67.jpeg"/><Relationship Id="rId2" Type="http://schemas.openxmlformats.org/officeDocument/2006/relationships/image" Target="../media/image68.jpeg"/><Relationship Id="rId3" Type="http://schemas.openxmlformats.org/officeDocument/2006/relationships/image" Target="../media/image69.png"/><Relationship Id="rId4" Type="http://schemas.openxmlformats.org/officeDocument/2006/relationships/slideLayout" Target="../slideLayouts/slideLayout3.xml"/>
</Relationships>
</file>

<file path=ppt/slides/_rels/slide9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0.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slideLayout" Target="../slideLayouts/slideLayout3.xml"/>
</Relationships>
</file>

<file path=ppt/slides/_rels/slide101.xml.rels><?xml version="1.0" encoding="UTF-8"?>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1.xml"/>
</Relationships>
</file>

<file path=ppt/slides/_rels/slide102.xml.rels><?xml version="1.0" encoding="UTF-8"?>
<Relationships xmlns="http://schemas.openxmlformats.org/package/2006/relationships"><Relationship Id="rId1" Type="http://schemas.openxmlformats.org/officeDocument/2006/relationships/image" Target="../media/image72.jpeg"/><Relationship Id="rId2" Type="http://schemas.openxmlformats.org/officeDocument/2006/relationships/image" Target="../media/image73.jpeg"/><Relationship Id="rId3" Type="http://schemas.openxmlformats.org/officeDocument/2006/relationships/slideLayout" Target="../slideLayouts/slideLayout3.xml"/>
</Relationships>
</file>

<file path=ppt/slides/_rels/slide10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4.xml.rels><?xml version="1.0" encoding="UTF-8"?>
<Relationships xmlns="http://schemas.openxmlformats.org/package/2006/relationships"><Relationship Id="rId1" Type="http://schemas.openxmlformats.org/officeDocument/2006/relationships/image" Target="../media/image74.jpeg"/><Relationship Id="rId2" Type="http://schemas.openxmlformats.org/officeDocument/2006/relationships/slideLayout" Target="../slideLayouts/slideLayout3.xml"/>
</Relationships>
</file>

<file path=ppt/slides/_rels/slide10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6.xml.rels><?xml version="1.0" encoding="UTF-8"?>
<Relationships xmlns="http://schemas.openxmlformats.org/package/2006/relationships"><Relationship Id="rId1" Type="http://schemas.openxmlformats.org/officeDocument/2006/relationships/image" Target="../media/image75.jpeg"/><Relationship Id="rId2" Type="http://schemas.openxmlformats.org/officeDocument/2006/relationships/slideLayout" Target="../slideLayouts/slideLayout3.xml"/>
</Relationships>
</file>

<file path=ppt/slides/_rels/slide10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0.xml.rels><?xml version="1.0" encoding="UTF-8"?>
<Relationships xmlns="http://schemas.openxmlformats.org/package/2006/relationships"><Relationship Id="rId1" Type="http://schemas.openxmlformats.org/officeDocument/2006/relationships/image" Target="../media/image76.jpeg"/><Relationship Id="rId2" Type="http://schemas.openxmlformats.org/officeDocument/2006/relationships/slideLayout" Target="../slideLayouts/slideLayout3.xml"/>
</Relationships>
</file>

<file path=ppt/slides/_rels/slide111.xml.rels><?xml version="1.0" encoding="UTF-8"?>
<Relationships xmlns="http://schemas.openxmlformats.org/package/2006/relationships"><Relationship Id="rId1" Type="http://schemas.openxmlformats.org/officeDocument/2006/relationships/image" Target="../media/image77.jpeg"/><Relationship Id="rId2" Type="http://schemas.openxmlformats.org/officeDocument/2006/relationships/slideLayout" Target="../slideLayouts/slideLayout3.xml"/>
</Relationships>
</file>

<file path=ppt/slides/_rels/slide11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4.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slideLayout" Target="../slideLayouts/slideLayout3.xml"/>
</Relationships>
</file>

<file path=ppt/slides/_rels/slide11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8.xml.rels><?xml version="1.0" encoding="UTF-8"?>
<Relationships xmlns="http://schemas.openxmlformats.org/package/2006/relationships"><Relationship Id="rId1" Type="http://schemas.openxmlformats.org/officeDocument/2006/relationships/image" Target="../media/image79.jpeg"/><Relationship Id="rId2" Type="http://schemas.openxmlformats.org/officeDocument/2006/relationships/slideLayout" Target="../slideLayouts/slideLayout3.xml"/>
</Relationships>
</file>

<file path=ppt/slides/_rels/slide119.xml.rels><?xml version="1.0" encoding="UTF-8"?>
<Relationships xmlns="http://schemas.openxmlformats.org/package/2006/relationships"><Relationship Id="rId1" Type="http://schemas.openxmlformats.org/officeDocument/2006/relationships/image" Target="../media/image80.jpeg"/><Relationship Id="rId2" Type="http://schemas.openxmlformats.org/officeDocument/2006/relationships/slideLayout" Target="../slideLayouts/slideLayout3.xml"/>
</Relationships>
</file>

<file path=ppt/slides/_rels/slide12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21.xml.rels><?xml version="1.0" encoding="UTF-8"?>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7.xml"/>
</Relationships>
</file>

<file path=ppt/slides/_rels/slide12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23.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slideLayout" Target="../slideLayouts/slideLayout8.xml"/>
</Relationships>
</file>

<file path=ppt/slides/_rels/slide124.xml.rels><?xml version="1.0" encoding="UTF-8"?>
<Relationships xmlns="http://schemas.openxmlformats.org/package/2006/relationships"><Relationship Id="rId1" Type="http://schemas.openxmlformats.org/officeDocument/2006/relationships/image" Target="../media/image83.jpeg"/><Relationship Id="rId2" Type="http://schemas.openxmlformats.org/officeDocument/2006/relationships/slideLayout" Target="../slideLayouts/slideLayout7.xml"/>
</Relationships>
</file>

<file path=ppt/slides/_rels/slide125.xml.rels><?xml version="1.0" encoding="UTF-8"?>
<Relationships xmlns="http://schemas.openxmlformats.org/package/2006/relationships"><Relationship Id="rId1" Type="http://schemas.openxmlformats.org/officeDocument/2006/relationships/image" Target="../media/image84.jpeg"/><Relationship Id="rId2" Type="http://schemas.openxmlformats.org/officeDocument/2006/relationships/slideLayout" Target="../slideLayouts/slideLayout8.xml"/>
</Relationships>
</file>

<file path=ppt/slides/_rels/slide126.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127.xml.rels><?xml version="1.0" encoding="UTF-8"?>
<Relationships xmlns="http://schemas.openxmlformats.org/package/2006/relationships"><Relationship Id="rId1" Type="http://schemas.openxmlformats.org/officeDocument/2006/relationships/image" Target="../media/image85.jpeg"/><Relationship Id="rId2" Type="http://schemas.openxmlformats.org/officeDocument/2006/relationships/slideLayout" Target="../slideLayouts/slideLayout8.xml"/>
</Relationships>
</file>

<file path=ppt/slides/_rels/slide128.xml.rels><?xml version="1.0" encoding="UTF-8"?>
<Relationships xmlns="http://schemas.openxmlformats.org/package/2006/relationships"><Relationship Id="rId1" Type="http://schemas.openxmlformats.org/officeDocument/2006/relationships/image" Target="../media/image86.jpeg"/><Relationship Id="rId2" Type="http://schemas.openxmlformats.org/officeDocument/2006/relationships/slideLayout" Target="../slideLayouts/slideLayout8.xml"/>
</Relationships>
</file>

<file path=ppt/slides/_rels/slide129.xml.rels><?xml version="1.0" encoding="UTF-8"?>
<Relationships xmlns="http://schemas.openxmlformats.org/package/2006/relationships"><Relationship Id="rId1" Type="http://schemas.openxmlformats.org/officeDocument/2006/relationships/slideLayout" Target="../slideLayouts/slideLayout8.xml"/>
</Relationships>
</file>

<file path=ppt/slides/_rels/slide130.xml.rels><?xml version="1.0" encoding="UTF-8"?>
<Relationships xmlns="http://schemas.openxmlformats.org/package/2006/relationships"><Relationship Id="rId1" Type="http://schemas.openxmlformats.org/officeDocument/2006/relationships/image" Target="../media/image87.jpeg"/><Relationship Id="rId2" Type="http://schemas.openxmlformats.org/officeDocument/2006/relationships/slideLayout" Target="../slideLayouts/slideLayout7.xml"/>
</Relationships>
</file>

<file path=ppt/slides/_rels/slide131.xml.rels><?xml version="1.0" encoding="UTF-8"?>
<Relationships xmlns="http://schemas.openxmlformats.org/package/2006/relationships"><Relationship Id="rId1" Type="http://schemas.openxmlformats.org/officeDocument/2006/relationships/image" Target="../media/image88.jpeg"/><Relationship Id="rId2" Type="http://schemas.openxmlformats.org/officeDocument/2006/relationships/slideLayout" Target="../slideLayouts/slideLayout8.xml"/>
</Relationships>
</file>

<file path=ppt/slides/_rels/slide132.xml.rels><?xml version="1.0" encoding="UTF-8"?>
<Relationships xmlns="http://schemas.openxmlformats.org/package/2006/relationships"><Relationship Id="rId1" Type="http://schemas.openxmlformats.org/officeDocument/2006/relationships/image" Target="../media/image89.jpeg"/><Relationship Id="rId2" Type="http://schemas.openxmlformats.org/officeDocument/2006/relationships/slideLayout" Target="../slideLayouts/slideLayout8.xml"/>
</Relationships>
</file>

<file path=ppt/slides/_rels/slide133.xml.rels><?xml version="1.0" encoding="UTF-8"?>
<Relationships xmlns="http://schemas.openxmlformats.org/package/2006/relationships"><Relationship Id="rId1" Type="http://schemas.openxmlformats.org/officeDocument/2006/relationships/image" Target="../media/image90.jpeg"/><Relationship Id="rId2" Type="http://schemas.openxmlformats.org/officeDocument/2006/relationships/slideLayout" Target="../slideLayouts/slideLayout8.xml"/>
</Relationships>
</file>

<file path=ppt/slides/_rels/slide134.xml.rels><?xml version="1.0" encoding="UTF-8"?>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8.xml"/>
</Relationships>
</file>

<file path=ppt/slides/_rels/slide135.xml.rels><?xml version="1.0" encoding="UTF-8"?>
<Relationships xmlns="http://schemas.openxmlformats.org/package/2006/relationships"><Relationship Id="rId1" Type="http://schemas.openxmlformats.org/officeDocument/2006/relationships/image" Target="../media/image92.jpeg"/><Relationship Id="rId2" Type="http://schemas.openxmlformats.org/officeDocument/2006/relationships/slideLayout" Target="../slideLayouts/slideLayout11.xml"/>
</Relationships>
</file>

<file path=ppt/slides/_rels/slide136.xml.rels><?xml version="1.0" encoding="UTF-8"?>
<Relationships xmlns="http://schemas.openxmlformats.org/package/2006/relationships"><Relationship Id="rId1" Type="http://schemas.openxmlformats.org/officeDocument/2006/relationships/image" Target="../media/image93.jpeg"/><Relationship Id="rId2" Type="http://schemas.openxmlformats.org/officeDocument/2006/relationships/slideLayout" Target="../slideLayouts/slideLayout3.xml"/>
</Relationships>
</file>

<file path=ppt/slides/_rels/slide13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3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3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3.xml.rels><?xml version="1.0" encoding="UTF-8"?>
<Relationships xmlns="http://schemas.openxmlformats.org/package/2006/relationships"><Relationship Id="rId1" Type="http://schemas.openxmlformats.org/officeDocument/2006/relationships/image" Target="../media/image94.jpeg"/><Relationship Id="rId2" Type="http://schemas.openxmlformats.org/officeDocument/2006/relationships/image" Target="../media/image95.jpeg"/><Relationship Id="rId3" Type="http://schemas.openxmlformats.org/officeDocument/2006/relationships/image" Target="../media/image96.jpeg"/><Relationship Id="rId4" Type="http://schemas.openxmlformats.org/officeDocument/2006/relationships/slideLayout" Target="../slideLayouts/slideLayout3.xml"/>
</Relationships>
</file>

<file path=ppt/slides/_rels/slide144.xml.rels><?xml version="1.0" encoding="UTF-8"?>
<Relationships xmlns="http://schemas.openxmlformats.org/package/2006/relationships"><Relationship Id="rId1" Type="http://schemas.openxmlformats.org/officeDocument/2006/relationships/image" Target="../media/image97.jpeg"/><Relationship Id="rId2" Type="http://schemas.openxmlformats.org/officeDocument/2006/relationships/slideLayout" Target="../slideLayouts/slideLayout3.xml"/>
</Relationships>
</file>

<file path=ppt/slides/_rels/slide14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6.xml.rels><?xml version="1.0" encoding="UTF-8"?>
<Relationships xmlns="http://schemas.openxmlformats.org/package/2006/relationships"><Relationship Id="rId1" Type="http://schemas.openxmlformats.org/officeDocument/2006/relationships/image" Target="../media/image98.png"/><Relationship Id="rId2" Type="http://schemas.openxmlformats.org/officeDocument/2006/relationships/slideLayout" Target="../slideLayouts/slideLayout3.xml"/>
</Relationships>
</file>

<file path=ppt/slides/_rels/slide14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49.xml.rels><?xml version="1.0" encoding="UTF-8"?>
<Relationships xmlns="http://schemas.openxmlformats.org/package/2006/relationships"><Relationship Id="rId1" Type="http://schemas.openxmlformats.org/officeDocument/2006/relationships/image" Target="../media/image99.jpeg"/><Relationship Id="rId2" Type="http://schemas.openxmlformats.org/officeDocument/2006/relationships/image" Target="../media/image100.png"/><Relationship Id="rId3" Type="http://schemas.openxmlformats.org/officeDocument/2006/relationships/slideLayout" Target="../slideLayouts/slideLayout3.xml"/>
</Relationships>
</file>

<file path=ppt/slides/_rels/slide150.xml.rels><?xml version="1.0" encoding="UTF-8"?>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
</Relationships>
</file>

<file path=ppt/slides/_rels/slide151.xml.rels><?xml version="1.0" encoding="UTF-8"?>
<Relationships xmlns="http://schemas.openxmlformats.org/package/2006/relationships"><Relationship Id="rId1" Type="http://schemas.openxmlformats.org/officeDocument/2006/relationships/image" Target="../media/image102.jpeg"/><Relationship Id="rId2" Type="http://schemas.openxmlformats.org/officeDocument/2006/relationships/image" Target="../media/image103.jpeg"/><Relationship Id="rId3" Type="http://schemas.openxmlformats.org/officeDocument/2006/relationships/slideLayout" Target="../slideLayouts/slideLayout3.xml"/>
</Relationships>
</file>

<file path=ppt/slides/_rels/slide152.xml.rels><?xml version="1.0" encoding="UTF-8"?>
<Relationships xmlns="http://schemas.openxmlformats.org/package/2006/relationships"><Relationship Id="rId1" Type="http://schemas.openxmlformats.org/officeDocument/2006/relationships/image" Target="../media/image104.jpeg"/><Relationship Id="rId2" Type="http://schemas.openxmlformats.org/officeDocument/2006/relationships/slideLayout" Target="../slideLayouts/slideLayout3.xml"/>
</Relationships>
</file>

<file path=ppt/slides/_rels/slide15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54.xml.rels><?xml version="1.0" encoding="UTF-8"?>
<Relationships xmlns="http://schemas.openxmlformats.org/package/2006/relationships"><Relationship Id="rId1" Type="http://schemas.openxmlformats.org/officeDocument/2006/relationships/image" Target="../media/image105.jpeg"/><Relationship Id="rId2" Type="http://schemas.openxmlformats.org/officeDocument/2006/relationships/slideLayout" Target="../slideLayouts/slideLayout3.xml"/>
</Relationships>
</file>

<file path=ppt/slides/_rels/slide155.xml.rels><?xml version="1.0" encoding="UTF-8"?>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1775160" y="2314080"/>
            <a:ext cx="9447480" cy="1823760"/>
          </a:xfrm>
          <a:prstGeom prst="rect">
            <a:avLst/>
          </a:prstGeom>
          <a:noFill/>
          <a:ln w="0">
            <a:noFill/>
          </a:ln>
        </p:spPr>
        <p:txBody>
          <a:bodyPr lIns="91440" rIns="91440" tIns="45720" bIns="45720" anchor="b">
            <a:noAutofit/>
          </a:bodyPr>
          <a:p>
            <a:pPr indent="0" algn="ctr" defTabSz="914400">
              <a:lnSpc>
                <a:spcPct val="90000"/>
              </a:lnSpc>
              <a:buNone/>
              <a:tabLst>
                <a:tab algn="l" pos="0"/>
              </a:tabLst>
            </a:pPr>
            <a:r>
              <a:rPr b="1" i="1" lang="it-IT" sz="6000" strike="noStrike" u="none" cap="all">
                <a:solidFill>
                  <a:schemeClr val="dk1"/>
                </a:solidFill>
                <a:effectLst/>
                <a:uFillTx/>
                <a:latin typeface="Century Gothic"/>
              </a:rPr>
              <a:t>Sociolo</a:t>
            </a:r>
            <a:r>
              <a:rPr b="1" i="1" lang="it-IT" sz="6000" strike="noStrike" u="none" cap="all">
                <a:solidFill>
                  <a:schemeClr val="dk1"/>
                </a:solidFill>
                <a:effectLst/>
                <a:uFillTx/>
                <a:latin typeface="Century Gothic"/>
              </a:rPr>
              <a:t>gia </a:t>
            </a:r>
            <a:r>
              <a:rPr b="1" i="1" lang="it-IT" sz="6000" strike="noStrike" u="none" cap="all">
                <a:solidFill>
                  <a:schemeClr val="dk1"/>
                </a:solidFill>
                <a:effectLst/>
                <a:uFillTx/>
                <a:latin typeface="Century Gothic"/>
              </a:rPr>
              <a:t>generale </a:t>
            </a:r>
            <a:br>
              <a:rPr sz="6000"/>
            </a:br>
            <a:r>
              <a:rPr b="1" i="1" lang="it-IT" sz="6000" strike="noStrike" u="none" cap="all">
                <a:solidFill>
                  <a:schemeClr val="dk1"/>
                </a:solidFill>
                <a:effectLst/>
                <a:uFillTx/>
                <a:latin typeface="Century Gothic"/>
              </a:rPr>
              <a:t>            </a:t>
            </a:r>
            <a:endParaRPr b="0" lang="it-IT" sz="6000" strike="noStrike" u="none">
              <a:solidFill>
                <a:srgbClr val="000000"/>
              </a:solidFill>
              <a:effectLst/>
              <a:uFillTx/>
              <a:latin typeface="Arial"/>
            </a:endParaRPr>
          </a:p>
        </p:txBody>
      </p:sp>
      <p:pic>
        <p:nvPicPr>
          <p:cNvPr id="134" name="Immagine 3" descr=""/>
          <p:cNvPicPr/>
          <p:nvPr/>
        </p:nvPicPr>
        <p:blipFill>
          <a:blip r:embed="rId1"/>
          <a:stretch/>
        </p:blipFill>
        <p:spPr>
          <a:xfrm>
            <a:off x="4709520" y="484560"/>
            <a:ext cx="3084840" cy="1484640"/>
          </a:xfrm>
          <a:prstGeom prst="rect">
            <a:avLst/>
          </a:prstGeom>
          <a:noFill/>
          <a:ln w="0">
            <a:noFill/>
          </a:ln>
        </p:spPr>
      </p:pic>
    </p:spTree>
  </p:cSld>
  <mc:AlternateContent>
    <mc:Choice Requires="p14">
      <p:transition spd="slow" p14:dur="1600">
        <p14:prism isInverted="true"/>
      </p:transition>
    </mc:Choice>
    <mc:Fallback>
      <p:transition spd="slow">
        <p:fad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6548400" y="1743120"/>
            <a:ext cx="9447480" cy="1823760"/>
          </a:xfrm>
          <a:prstGeom prst="rect">
            <a:avLst/>
          </a:prstGeom>
          <a:noFill/>
          <a:ln w="0">
            <a:noFill/>
          </a:ln>
        </p:spPr>
        <p:txBody>
          <a:bodyPr lIns="91440" rIns="91440" tIns="45720" bIns="45720" anchor="b">
            <a:normAutofit/>
          </a:bodyPr>
          <a:p>
            <a:pPr indent="0" defTabSz="914400">
              <a:lnSpc>
                <a:spcPct val="90000"/>
              </a:lnSpc>
              <a:buNone/>
              <a:tabLst>
                <a:tab algn="l" pos="0"/>
              </a:tabLst>
            </a:pPr>
            <a:r>
              <a:rPr b="1" i="1" lang="it-IT" sz="4800" strike="noStrike" u="none" cap="all">
                <a:solidFill>
                  <a:srgbClr val="ff0000"/>
                </a:solidFill>
                <a:effectLst/>
                <a:uFillTx/>
                <a:latin typeface="Century Gothic"/>
              </a:rPr>
              <a:t>CHE COS’È </a:t>
            </a:r>
            <a:br>
              <a:rPr sz="4800"/>
            </a:br>
            <a:r>
              <a:rPr b="1" i="1" lang="it-IT" sz="4800" strike="noStrike" u="none" cap="all">
                <a:solidFill>
                  <a:srgbClr val="ff0000"/>
                </a:solidFill>
                <a:effectLst/>
                <a:uFillTx/>
                <a:latin typeface="Century Gothic"/>
              </a:rPr>
              <a:t>LA </a:t>
            </a:r>
            <a:r>
              <a:rPr b="1" i="1" lang="it-IT" sz="4800" strike="noStrike" u="none" cap="all">
                <a:solidFill>
                  <a:srgbClr val="ff0000"/>
                </a:solidFill>
                <a:effectLst/>
                <a:uFillTx/>
                <a:latin typeface="Century Gothic"/>
              </a:rPr>
              <a:t>SOCIOLOGIA</a:t>
            </a:r>
            <a:r>
              <a:rPr b="1" i="1" lang="it-IT" sz="4800" strike="noStrike" u="none" cap="all">
                <a:solidFill>
                  <a:srgbClr val="ff0000"/>
                </a:solidFill>
                <a:effectLst/>
                <a:uFillTx/>
                <a:latin typeface="Century Gothic"/>
              </a:rPr>
              <a:t>?</a:t>
            </a:r>
            <a:endParaRPr b="0" lang="it-IT" sz="4800" strike="noStrike" u="none">
              <a:solidFill>
                <a:srgbClr val="000000"/>
              </a:solidFill>
              <a:effectLst/>
              <a:uFillTx/>
              <a:latin typeface="Arial"/>
            </a:endParaRPr>
          </a:p>
        </p:txBody>
      </p:sp>
      <p:pic>
        <p:nvPicPr>
          <p:cNvPr id="136" name="Immagine 4" descr=""/>
          <p:cNvPicPr/>
          <p:nvPr/>
        </p:nvPicPr>
        <p:blipFill>
          <a:blip r:embed="rId1"/>
          <a:stretch/>
        </p:blipFill>
        <p:spPr>
          <a:xfrm>
            <a:off x="1241640" y="1555560"/>
            <a:ext cx="4482720" cy="2985120"/>
          </a:xfrm>
          <a:prstGeom prst="rect">
            <a:avLst/>
          </a:prstGeom>
          <a:noFill/>
          <a:ln w="0">
            <a:noFill/>
          </a:ln>
        </p:spPr>
      </p:pic>
      <p:cxnSp>
        <p:nvCxnSpPr>
          <p:cNvPr id="137" name="Connettore 1 5"/>
          <p:cNvCxnSpPr/>
          <p:nvPr/>
        </p:nvCxnSpPr>
        <p:spPr>
          <a:xfrm>
            <a:off x="5922360" y="3567960"/>
            <a:ext cx="6050160" cy="1440"/>
          </a:xfrm>
          <a:prstGeom prst="straightConnector1">
            <a:avLst/>
          </a:prstGeom>
          <a:ln w="44450">
            <a:solidFill>
              <a:srgbClr val="d07e85"/>
            </a:solidFill>
            <a:round/>
          </a:ln>
        </p:spPr>
      </p:cxn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39" name="PlaceHolder 2"/>
          <p:cNvSpPr>
            <a:spLocks noGrp="1"/>
          </p:cNvSpPr>
          <p:nvPr>
            <p:ph/>
          </p:nvPr>
        </p:nvSpPr>
        <p:spPr>
          <a:xfrm>
            <a:off x="685800" y="2045520"/>
            <a:ext cx="108687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mondo contemporaneo è talmente complesso da generare una forte incertezza, proprio in tale situazione può essere d’aiuto la sociologia, come studio scientifico della vita umana, dei gruppi sociali, di intere società e del mondo umano.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Essa studia le diverse forme di vita umana associata, i diversi tipi di relazioni sociali tra le persone.  Le infinite forme relazionali tra le persone, fanno sì che l'ambito di studi della sociologia sia estremamente vasto.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sociologo è colui che riesce a “liberarsi” dai condizionamenti personali, collocando le cose in un contesto più ampio.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quanto molte cose che nella nostra realtà personale diamo da sempre per scontate, come giuste o non giuste,  vere o false a priori, potrebbero non essere poi così scontate, ma il prodotto di fattori storici/culturali.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Una vota diventati sociologi lo si resta per tutta la vita. Fare lavoro pubblicità e passagiata al parco fluviale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40"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 Introduzione</a:t>
            </a:r>
            <a:endParaRPr b="0" lang="it-IT" sz="1800" strike="noStrike" u="none">
              <a:solidFill>
                <a:srgbClr val="000000"/>
              </a:solidFill>
              <a:effectLst/>
              <a:uFillTx/>
              <a:latin typeface="Arial"/>
            </a:endParaRPr>
          </a:p>
        </p:txBody>
      </p:sp>
    </p:spTree>
  </p:cSld>
  <p:transition spd="slow">
    <p:wheel spokes="1"/>
  </p:transition>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42" name="PlaceHolder 2"/>
          <p:cNvSpPr>
            <a:spLocks noGrp="1"/>
          </p:cNvSpPr>
          <p:nvPr>
            <p:ph/>
          </p:nvPr>
        </p:nvSpPr>
        <p:spPr>
          <a:xfrm>
            <a:off x="2343240" y="2637000"/>
            <a:ext cx="4321440" cy="25610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Imparare a pensare sociologicamente significa coltivare la capacità di immaginazione “Capacità di riflettere su sé stessi fuori dalle abitudini familiari della vita quotidiana, al fine di guardarle con occhi diversi”</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(C.W. Mills)</a:t>
            </a:r>
            <a:endParaRPr b="0" lang="it-IT" sz="1800" strike="noStrike" u="none">
              <a:solidFill>
                <a:srgbClr val="000000"/>
              </a:solidFill>
              <a:effectLst/>
              <a:uFillTx/>
              <a:latin typeface="Arial"/>
            </a:endParaRPr>
          </a:p>
        </p:txBody>
      </p:sp>
      <p:sp>
        <p:nvSpPr>
          <p:cNvPr id="143"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2. Immaginazione sociologica</a:t>
            </a:r>
            <a:endParaRPr b="0" lang="it-IT" sz="1800" strike="noStrike" u="none">
              <a:solidFill>
                <a:srgbClr val="000000"/>
              </a:solidFill>
              <a:effectLst/>
              <a:uFillTx/>
              <a:latin typeface="Arial"/>
            </a:endParaRPr>
          </a:p>
        </p:txBody>
      </p:sp>
      <p:pic>
        <p:nvPicPr>
          <p:cNvPr id="144" name="Picture 3" descr=""/>
          <p:cNvPicPr/>
          <p:nvPr/>
        </p:nvPicPr>
        <p:blipFill>
          <a:blip r:embed="rId1"/>
          <a:stretch/>
        </p:blipFill>
        <p:spPr>
          <a:xfrm>
            <a:off x="8137440" y="1726200"/>
            <a:ext cx="3183120" cy="4383360"/>
          </a:xfrm>
          <a:prstGeom prst="rect">
            <a:avLst/>
          </a:prstGeom>
          <a:noFill/>
          <a:ln w="0">
            <a:noFill/>
          </a:ln>
        </p:spPr>
      </p:pic>
    </p:spTree>
  </p:cSld>
  <p:transition spd="slow">
    <p:wheel spokes="1"/>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46"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marL="343080" indent="-32400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Da sempre, le bevande (o il cibo in genere), sono importanti strumenti di interazione sociale.</a:t>
            </a:r>
            <a:endParaRPr b="0" lang="it-IT" sz="1600" strike="noStrike" u="none">
              <a:solidFill>
                <a:srgbClr val="000000"/>
              </a:solidFill>
              <a:effectLst/>
              <a:uFillTx/>
              <a:latin typeface="Arial"/>
            </a:endParaRPr>
          </a:p>
          <a:p>
            <a:pPr marL="343080" indent="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Dal punto di vista sociologico pertanto, anche il semplice gesto di prendere un caffè, a seconda del contesto sociale/storico, può avere molteplici significati.</a:t>
            </a:r>
            <a:endParaRPr b="0" lang="it-IT" sz="1600" strike="noStrike" u="none">
              <a:solidFill>
                <a:srgbClr val="000000"/>
              </a:solidFill>
              <a:effectLst/>
              <a:uFillTx/>
              <a:latin typeface="Arial"/>
            </a:endParaRPr>
          </a:p>
          <a:p>
            <a:pPr marL="343080" indent="0" defTabSz="914400">
              <a:lnSpc>
                <a:spcPct val="90000"/>
              </a:lnSpc>
              <a:spcBef>
                <a:spcPts val="1001"/>
              </a:spcBef>
              <a:spcAft>
                <a:spcPts val="1426"/>
              </a:spcAft>
              <a:buNone/>
              <a:tabLst>
                <a:tab algn="l" pos="0"/>
              </a:tabLst>
            </a:pPr>
            <a:endParaRPr b="0" lang="it-IT" sz="1600" strike="noStrike" u="none">
              <a:solidFill>
                <a:srgbClr val="000000"/>
              </a:solidFill>
              <a:effectLst/>
              <a:uFillTx/>
              <a:latin typeface="Arial"/>
            </a:endParaRPr>
          </a:p>
          <a:p>
            <a:pPr marL="343080"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34308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47"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2. Immaginazione sociologica – </a:t>
            </a:r>
            <a:r>
              <a:rPr b="1" i="1" lang="it-IT" sz="1800" strike="noStrike" u="sng">
                <a:solidFill>
                  <a:srgbClr val="000000"/>
                </a:solidFill>
                <a:effectLst/>
                <a:uFillTx/>
                <a:latin typeface="Century Gothic"/>
              </a:rPr>
              <a:t>prendere un caffè </a:t>
            </a:r>
            <a:endParaRPr b="0" lang="it-IT" sz="1800" strike="noStrike" u="none">
              <a:solidFill>
                <a:srgbClr val="000000"/>
              </a:solidFill>
              <a:effectLst/>
              <a:uFillTx/>
              <a:latin typeface="Arial"/>
            </a:endParaRPr>
          </a:p>
        </p:txBody>
      </p:sp>
      <p:pic>
        <p:nvPicPr>
          <p:cNvPr id="148" name="Picture 3" descr=""/>
          <p:cNvPicPr/>
          <p:nvPr/>
        </p:nvPicPr>
        <p:blipFill>
          <a:blip r:embed="rId1"/>
          <a:stretch/>
        </p:blipFill>
        <p:spPr>
          <a:xfrm>
            <a:off x="7127640" y="3352680"/>
            <a:ext cx="4532400" cy="2870640"/>
          </a:xfrm>
          <a:prstGeom prst="rect">
            <a:avLst/>
          </a:prstGeom>
          <a:noFill/>
          <a:ln w="0">
            <a:noFill/>
          </a:ln>
        </p:spPr>
      </p:pic>
      <p:sp>
        <p:nvSpPr>
          <p:cNvPr id="149" name="CasellaDiTesto 5"/>
          <p:cNvSpPr/>
          <p:nvPr/>
        </p:nvSpPr>
        <p:spPr>
          <a:xfrm>
            <a:off x="685800" y="3705480"/>
            <a:ext cx="5798160" cy="2430000"/>
          </a:xfrm>
          <a:prstGeom prst="rect">
            <a:avLst/>
          </a:prstGeom>
          <a:noFill/>
          <a:ln w="0">
            <a:noFill/>
          </a:ln>
        </p:spPr>
        <p:style>
          <a:lnRef idx="0"/>
          <a:fillRef idx="0"/>
          <a:effectRef idx="0"/>
          <a:fontRef idx="minor"/>
        </p:style>
        <p:txBody>
          <a:bodyPr lIns="90000" rIns="90000" tIns="45000" bIns="45000" anchor="t">
            <a:spAutoFit/>
          </a:bodyPr>
          <a:p>
            <a:pPr marL="542880" indent="-542880" algn="just" defTabSz="914400">
              <a:lnSpc>
                <a:spcPct val="100000"/>
              </a:lnSpc>
              <a:buClr>
                <a:srgbClr val="000000"/>
              </a:buClr>
              <a:buSzPct val="45000"/>
              <a:buFont typeface="Wingdings" charset="2"/>
              <a:buChar char=""/>
              <a:tabLst>
                <a:tab algn="l" pos="542880"/>
                <a:tab algn="l" pos="647640"/>
                <a:tab algn="l" pos="1096920"/>
                <a:tab algn="l" pos="1546200"/>
                <a:tab algn="l" pos="1995480"/>
                <a:tab algn="l" pos="2444760"/>
                <a:tab algn="l" pos="2894040"/>
                <a:tab algn="l" pos="3343320"/>
                <a:tab algn="l" pos="3792600"/>
                <a:tab algn="l" pos="4241880"/>
                <a:tab algn="l" pos="4691160"/>
                <a:tab algn="l" pos="5140440"/>
                <a:tab algn="l" pos="5589720"/>
                <a:tab algn="l" pos="6039000"/>
                <a:tab algn="l" pos="6488280"/>
                <a:tab algn="l" pos="6937200"/>
                <a:tab algn="l" pos="7386480"/>
                <a:tab algn="l" pos="7835760"/>
                <a:tab algn="l" pos="8285040"/>
                <a:tab algn="l" pos="8734320"/>
                <a:tab algn="l" pos="9183600"/>
              </a:tabLst>
            </a:pPr>
            <a:r>
              <a:rPr b="0" lang="it-IT" sz="1600" strike="noStrike" u="none">
                <a:solidFill>
                  <a:schemeClr val="dk1"/>
                </a:solidFill>
                <a:effectLst/>
                <a:uFillTx/>
                <a:latin typeface="Century Gothic"/>
              </a:rPr>
              <a:t>Pretesto per un incontro</a:t>
            </a:r>
            <a:endParaRPr b="0" lang="it-IT" sz="1600" strike="noStrike" u="none">
              <a:solidFill>
                <a:srgbClr val="000000"/>
              </a:solidFill>
              <a:effectLst/>
              <a:uFillTx/>
              <a:latin typeface="Arial"/>
            </a:endParaRPr>
          </a:p>
          <a:p>
            <a:pPr marL="542880" indent="-542880" algn="just" defTabSz="914400">
              <a:lnSpc>
                <a:spcPct val="100000"/>
              </a:lnSpc>
              <a:buClr>
                <a:srgbClr val="000000"/>
              </a:buClr>
              <a:buSzPct val="45000"/>
              <a:buFont typeface="Wingdings" charset="2"/>
              <a:buChar char=""/>
              <a:tabLst>
                <a:tab algn="l" pos="542880"/>
                <a:tab algn="l" pos="647640"/>
                <a:tab algn="l" pos="1096920"/>
                <a:tab algn="l" pos="1546200"/>
                <a:tab algn="l" pos="1995480"/>
                <a:tab algn="l" pos="2444760"/>
                <a:tab algn="l" pos="2894040"/>
                <a:tab algn="l" pos="3343320"/>
                <a:tab algn="l" pos="3792600"/>
                <a:tab algn="l" pos="4241880"/>
                <a:tab algn="l" pos="4691160"/>
                <a:tab algn="l" pos="5140440"/>
                <a:tab algn="l" pos="5589720"/>
                <a:tab algn="l" pos="6039000"/>
                <a:tab algn="l" pos="6488280"/>
                <a:tab algn="l" pos="6937200"/>
                <a:tab algn="l" pos="7386480"/>
                <a:tab algn="l" pos="7835760"/>
                <a:tab algn="l" pos="8285040"/>
                <a:tab algn="l" pos="8734320"/>
                <a:tab algn="l" pos="9183600"/>
              </a:tabLst>
            </a:pPr>
            <a:r>
              <a:rPr b="0" lang="it-IT" sz="1600" strike="noStrike" u="none">
                <a:solidFill>
                  <a:schemeClr val="dk1"/>
                </a:solidFill>
                <a:effectLst/>
                <a:uFillTx/>
                <a:latin typeface="Century Gothic"/>
              </a:rPr>
              <a:t>Azione vietata in alcune culture in quanto è uno “stimolante”</a:t>
            </a:r>
            <a:endParaRPr b="0" lang="it-IT" sz="1600" strike="noStrike" u="none">
              <a:solidFill>
                <a:srgbClr val="000000"/>
              </a:solidFill>
              <a:effectLst/>
              <a:uFillTx/>
              <a:latin typeface="Arial"/>
            </a:endParaRPr>
          </a:p>
          <a:p>
            <a:pPr marL="542880" indent="-542880" algn="just" defTabSz="914400">
              <a:lnSpc>
                <a:spcPct val="100000"/>
              </a:lnSpc>
              <a:buClr>
                <a:srgbClr val="000000"/>
              </a:buClr>
              <a:buSzPct val="45000"/>
              <a:buFont typeface="Wingdings" charset="2"/>
              <a:buChar char=""/>
              <a:tabLst>
                <a:tab algn="l" pos="542880"/>
                <a:tab algn="l" pos="647640"/>
                <a:tab algn="l" pos="1096920"/>
                <a:tab algn="l" pos="1546200"/>
                <a:tab algn="l" pos="1995480"/>
                <a:tab algn="l" pos="2444760"/>
                <a:tab algn="l" pos="2894040"/>
                <a:tab algn="l" pos="3343320"/>
                <a:tab algn="l" pos="3792600"/>
                <a:tab algn="l" pos="4241880"/>
                <a:tab algn="l" pos="4691160"/>
                <a:tab algn="l" pos="5140440"/>
                <a:tab algn="l" pos="5589720"/>
                <a:tab algn="l" pos="6039000"/>
                <a:tab algn="l" pos="6488280"/>
                <a:tab algn="l" pos="6937200"/>
                <a:tab algn="l" pos="7386480"/>
                <a:tab algn="l" pos="7835760"/>
                <a:tab algn="l" pos="8285040"/>
                <a:tab algn="l" pos="8734320"/>
                <a:tab algn="l" pos="9183600"/>
              </a:tabLst>
            </a:pPr>
            <a:r>
              <a:rPr b="0" lang="it-IT" sz="1600" strike="noStrike" u="none">
                <a:solidFill>
                  <a:schemeClr val="dk1"/>
                </a:solidFill>
                <a:effectLst/>
                <a:uFillTx/>
                <a:latin typeface="Century Gothic"/>
              </a:rPr>
              <a:t>Denota uno stile di vita; si sceglie la marca di caffè più affine alla propria personalità</a:t>
            </a:r>
            <a:endParaRPr b="0" lang="it-IT" sz="1600" strike="noStrike" u="none">
              <a:solidFill>
                <a:srgbClr val="000000"/>
              </a:solidFill>
              <a:effectLst/>
              <a:uFillTx/>
              <a:latin typeface="Arial"/>
            </a:endParaRPr>
          </a:p>
          <a:p>
            <a:pPr marL="542880" indent="-542880" algn="just" defTabSz="914400">
              <a:lnSpc>
                <a:spcPct val="100000"/>
              </a:lnSpc>
              <a:buClr>
                <a:srgbClr val="000000"/>
              </a:buClr>
              <a:buSzPct val="45000"/>
              <a:buFont typeface="Wingdings" charset="2"/>
              <a:buChar char=""/>
              <a:tabLst>
                <a:tab algn="l" pos="542880"/>
                <a:tab algn="l" pos="647640"/>
                <a:tab algn="l" pos="1096920"/>
                <a:tab algn="l" pos="1546200"/>
                <a:tab algn="l" pos="1995480"/>
                <a:tab algn="l" pos="2444760"/>
                <a:tab algn="l" pos="2894040"/>
                <a:tab algn="l" pos="3343320"/>
                <a:tab algn="l" pos="3792600"/>
                <a:tab algn="l" pos="4241880"/>
                <a:tab algn="l" pos="4691160"/>
                <a:tab algn="l" pos="5140440"/>
                <a:tab algn="l" pos="5589720"/>
                <a:tab algn="l" pos="6039000"/>
                <a:tab algn="l" pos="6488280"/>
                <a:tab algn="l" pos="6937200"/>
                <a:tab algn="l" pos="7386480"/>
                <a:tab algn="l" pos="7835760"/>
                <a:tab algn="l" pos="8285040"/>
                <a:tab algn="l" pos="8734320"/>
                <a:tab algn="l" pos="9183600"/>
              </a:tabLst>
            </a:pPr>
            <a:r>
              <a:rPr b="0" lang="it-IT" sz="1600" strike="noStrike" u="none">
                <a:solidFill>
                  <a:schemeClr val="dk1"/>
                </a:solidFill>
                <a:effectLst/>
                <a:uFillTx/>
                <a:latin typeface="Century Gothic"/>
              </a:rPr>
              <a:t>Ha enormi implicazioni sociologiche; è uno dei beni più “pregiati” al mondo e richiede moltissime interazioni </a:t>
            </a:r>
            <a:endParaRPr b="0" lang="it-IT" sz="1600" strike="noStrike" u="none">
              <a:solidFill>
                <a:srgbClr val="000000"/>
              </a:solidFill>
              <a:effectLst/>
              <a:uFillTx/>
              <a:latin typeface="Arial"/>
            </a:endParaRPr>
          </a:p>
          <a:p>
            <a:pPr defTabSz="914400">
              <a:lnSpc>
                <a:spcPct val="100000"/>
              </a:lnSpc>
              <a:tabLst>
                <a:tab algn="l" pos="542880"/>
                <a:tab algn="l" pos="647640"/>
                <a:tab algn="l" pos="1096920"/>
                <a:tab algn="l" pos="1546200"/>
                <a:tab algn="l" pos="1995480"/>
                <a:tab algn="l" pos="2444760"/>
                <a:tab algn="l" pos="2894040"/>
                <a:tab algn="l" pos="3343320"/>
                <a:tab algn="l" pos="3792600"/>
                <a:tab algn="l" pos="4241880"/>
                <a:tab algn="l" pos="4691160"/>
                <a:tab algn="l" pos="5140440"/>
                <a:tab algn="l" pos="5589720"/>
                <a:tab algn="l" pos="6039000"/>
                <a:tab algn="l" pos="6488280"/>
                <a:tab algn="l" pos="6937200"/>
                <a:tab algn="l" pos="7386480"/>
                <a:tab algn="l" pos="7835760"/>
                <a:tab algn="l" pos="8285040"/>
                <a:tab algn="l" pos="8734320"/>
                <a:tab algn="l" pos="9183600"/>
              </a:tabLst>
            </a:pPr>
            <a:endParaRPr b="0" lang="it-IT" sz="1800" strike="noStrike" u="none">
              <a:solidFill>
                <a:srgbClr val="000000"/>
              </a:solidFill>
              <a:effectLst/>
              <a:uFillTx/>
              <a:latin typeface="Arial"/>
            </a:endParaRPr>
          </a:p>
        </p:txBody>
      </p:sp>
    </p:spTree>
  </p:cSld>
  <p:transition spd="slow">
    <p:wheel spokes="1"/>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51"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nostra personalità, le nostre abitudini, e quindi le azioni che compiamo in maniera ripetitiva e abitudinaria sono frutto della società in cui viviamo.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Si sviluppano relazioni con una certa prevedibilità e regolarità, al punto che le persone si comportano in una maniera poiché si aspettano che altre persone si comportino nella maniera conforme al proprio comportamento.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Tuttavia non è una relazione univoca. Siamo costantemente influenzati e “strutturati” dalla società, ma al tempo stesso la influenziamo a nostra volta in una relazione biunivoca.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Siamo, quindi, il prodotto delle influenze della famiglia, della società, ma anche del nostro carattere che è la componente fondamentale per capire fino a che punto siamo influenzati dal resto.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52"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Struttura sociale</a:t>
            </a:r>
            <a:endParaRPr b="0" lang="it-IT" sz="1800" strike="noStrike" u="none">
              <a:solidFill>
                <a:srgbClr val="000000"/>
              </a:solidFill>
              <a:effectLst/>
              <a:uFillTx/>
              <a:latin typeface="Arial"/>
            </a:endParaRPr>
          </a:p>
        </p:txBody>
      </p:sp>
    </p:spTree>
  </p:cSld>
  <p:transition spd="slow">
    <p:wheel spokes="1"/>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54" name="PlaceHolder 2"/>
          <p:cNvSpPr>
            <a:spLocks noGrp="1"/>
          </p:cNvSpPr>
          <p:nvPr>
            <p:ph/>
          </p:nvPr>
        </p:nvSpPr>
        <p:spPr>
          <a:xfrm>
            <a:off x="759960" y="3463920"/>
            <a:ext cx="5944320" cy="413568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Tuttavia, sempre più spesso siamo noi, in maniera sostanziale, a condizionare il mondo con il nostro agire.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Oggetti, zone creati per un motivo sono sempre soggette ad utilizzi “diversi”.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55"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Struttura sociale</a:t>
            </a:r>
            <a:endParaRPr b="0" lang="it-IT" sz="1800" strike="noStrike" u="none">
              <a:solidFill>
                <a:srgbClr val="000000"/>
              </a:solidFill>
              <a:effectLst/>
              <a:uFillTx/>
              <a:latin typeface="Arial"/>
            </a:endParaRPr>
          </a:p>
        </p:txBody>
      </p:sp>
      <p:pic>
        <p:nvPicPr>
          <p:cNvPr id="156" name="Picture 4" descr=""/>
          <p:cNvPicPr/>
          <p:nvPr/>
        </p:nvPicPr>
        <p:blipFill>
          <a:blip r:embed="rId1"/>
          <a:stretch/>
        </p:blipFill>
        <p:spPr>
          <a:xfrm>
            <a:off x="7026840" y="2045520"/>
            <a:ext cx="4518360" cy="4037040"/>
          </a:xfrm>
          <a:prstGeom prst="rect">
            <a:avLst/>
          </a:prstGeom>
          <a:noFill/>
          <a:ln w="0">
            <a:noFill/>
          </a:ln>
        </p:spPr>
      </p:pic>
    </p:spTree>
  </p:cSld>
  <p:transition spd="slow">
    <p:wheel spokes="1"/>
  </p:transition>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58" name="PlaceHolder 2"/>
          <p:cNvSpPr>
            <a:spLocks noGrp="1"/>
          </p:cNvSpPr>
          <p:nvPr>
            <p:ph/>
          </p:nvPr>
        </p:nvSpPr>
        <p:spPr>
          <a:xfrm>
            <a:off x="668880" y="2850840"/>
            <a:ext cx="11117160" cy="4491360"/>
          </a:xfrm>
          <a:prstGeom prst="rect">
            <a:avLst/>
          </a:prstGeom>
          <a:noFill/>
          <a:ln w="0">
            <a:noFill/>
          </a:ln>
        </p:spPr>
        <p:txBody>
          <a:bodyPr lIns="91440" rIns="91440" tIns="45720" bIns="45720" anchor="t">
            <a:normAutofit/>
          </a:bodyPr>
          <a:p>
            <a:pPr marL="2286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Lst>
            </a:pPr>
            <a:r>
              <a:rPr b="0" lang="it-IT" sz="1600" strike="noStrike" u="none">
                <a:solidFill>
                  <a:schemeClr val="dk1"/>
                </a:solidFill>
                <a:effectLst/>
                <a:uFillTx/>
                <a:latin typeface="Century Gothic"/>
              </a:rPr>
              <a:t>Avere la consapevolezza delle differenze culturali e guardare il mondo da un punto di vista diverso</a:t>
            </a:r>
            <a:endParaRPr b="0" lang="it-IT" sz="1600" strike="noStrike" u="none">
              <a:solidFill>
                <a:srgbClr val="000000"/>
              </a:solidFill>
              <a:effectLst/>
              <a:uFillTx/>
              <a:latin typeface="Arial"/>
            </a:endParaRPr>
          </a:p>
          <a:p>
            <a:pPr marL="2286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Lst>
            </a:pPr>
            <a:r>
              <a:rPr b="0" lang="it-IT" sz="1600" strike="noStrike" u="none">
                <a:solidFill>
                  <a:schemeClr val="dk1"/>
                </a:solidFill>
                <a:effectLst/>
                <a:uFillTx/>
                <a:latin typeface="Century Gothic"/>
              </a:rPr>
              <a:t>Capire quali conseguenze effettive hanno alcune politiche poste in essere dalle autorità</a:t>
            </a:r>
            <a:endParaRPr b="0" lang="it-IT" sz="1600" strike="noStrike" u="none">
              <a:solidFill>
                <a:srgbClr val="000000"/>
              </a:solidFill>
              <a:effectLst/>
              <a:uFillTx/>
              <a:latin typeface="Arial"/>
            </a:endParaRPr>
          </a:p>
          <a:p>
            <a:pPr marL="2286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Lst>
            </a:pPr>
            <a:r>
              <a:rPr b="0" lang="it-IT" sz="1600" strike="noStrike" u="none">
                <a:solidFill>
                  <a:schemeClr val="dk1"/>
                </a:solidFill>
                <a:effectLst/>
                <a:uFillTx/>
                <a:latin typeface="Century Gothic"/>
              </a:rPr>
              <a:t>Comprendere come funziona la società da un profilo “complessivo”, capire le necessità di </a:t>
            </a:r>
            <a:r>
              <a:rPr b="1" lang="it-IT" sz="1600" strike="noStrike" u="none">
                <a:solidFill>
                  <a:schemeClr val="dk1"/>
                </a:solidFill>
                <a:effectLst/>
                <a:uFillTx/>
                <a:latin typeface="Century Gothic"/>
              </a:rPr>
              <a:t>tutti</a:t>
            </a:r>
            <a:r>
              <a:rPr b="0" lang="it-IT" sz="1600" strike="noStrike" u="none">
                <a:solidFill>
                  <a:schemeClr val="dk1"/>
                </a:solidFill>
                <a:effectLst/>
                <a:uFillTx/>
                <a:latin typeface="Century Gothic"/>
              </a:rPr>
              <a:t> e adoperarsi affinché queste necessità possano avere un soddisfacimento</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59"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4. Utilità della Sociologia</a:t>
            </a:r>
            <a:endParaRPr b="0" lang="it-IT" sz="1800" strike="noStrike" u="none">
              <a:solidFill>
                <a:srgbClr val="000000"/>
              </a:solidFill>
              <a:effectLst/>
              <a:uFillTx/>
              <a:latin typeface="Arial"/>
            </a:endParaRPr>
          </a:p>
        </p:txBody>
      </p:sp>
    </p:spTree>
  </p:cSld>
  <p:transition spd="slow">
    <p:wheel spokes="1"/>
  </p:transition>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61"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Fino al diciottesimo secolo, le motivazioni e le cause del proprio comportamento non avevano suscitato molta curiosità, tanto che le uniche giustificazioni erano di carattere religioso o tuttalpiù superstizioni o credenze popolari.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Lo studio della sociologia, e quindi dei motivi che stanno alla base dei comportamenti umani, avviene a seguito di 2 eventi molto importanti avvenuti tra la fine del '700 e l'inizio dell'800:</a:t>
            </a:r>
            <a:endParaRPr b="0" lang="it-IT" sz="1600" strike="noStrike" u="none">
              <a:solidFill>
                <a:srgbClr val="000000"/>
              </a:solidFill>
              <a:effectLst/>
              <a:uFillTx/>
              <a:latin typeface="Arial"/>
            </a:endParaRPr>
          </a:p>
          <a:p>
            <a:pPr marL="432000" indent="-538200" algn="just" defTabSz="914400">
              <a:lnSpc>
                <a:spcPct val="90000"/>
              </a:lnSpc>
              <a:spcBef>
                <a:spcPts val="1001"/>
              </a:spcBef>
              <a:spcAft>
                <a:spcPts val="1426"/>
              </a:spcAft>
              <a:buClr>
                <a:srgbClr val="000000"/>
              </a:buClr>
              <a:buSzPct val="45000"/>
              <a:buFont typeface="Wingdings" charset="2"/>
              <a:buChar char=""/>
              <a:tabLst>
                <a:tab algn="l" pos="0"/>
              </a:tabLst>
            </a:pPr>
            <a:r>
              <a:rPr b="0" lang="it-IT" sz="1600" strike="noStrike" u="none">
                <a:solidFill>
                  <a:schemeClr val="dk1"/>
                </a:solidFill>
                <a:effectLst/>
                <a:uFillTx/>
                <a:latin typeface="Century Gothic"/>
              </a:rPr>
              <a:t>L'affermazione della scienza, e in particolar modo del 'metodo scientifico'</a:t>
            </a:r>
            <a:endParaRPr b="0" lang="it-IT" sz="1600" strike="noStrike" u="none">
              <a:solidFill>
                <a:srgbClr val="000000"/>
              </a:solidFill>
              <a:effectLst/>
              <a:uFillTx/>
              <a:latin typeface="Arial"/>
            </a:endParaRPr>
          </a:p>
          <a:p>
            <a:pPr marL="432000" indent="-538200" algn="just" defTabSz="914400">
              <a:lnSpc>
                <a:spcPct val="90000"/>
              </a:lnSpc>
              <a:spcBef>
                <a:spcPts val="1001"/>
              </a:spcBef>
              <a:spcAft>
                <a:spcPts val="1426"/>
              </a:spcAft>
              <a:buClr>
                <a:srgbClr val="000000"/>
              </a:buClr>
              <a:buSzPct val="45000"/>
              <a:buFont typeface="Wingdings" charset="2"/>
              <a:buChar char=""/>
              <a:tabLst>
                <a:tab algn="l" pos="0"/>
              </a:tabLst>
            </a:pPr>
            <a:r>
              <a:rPr b="0" lang="it-IT" sz="1600" strike="noStrike" u="none">
                <a:solidFill>
                  <a:schemeClr val="dk1"/>
                </a:solidFill>
                <a:effectLst/>
                <a:uFillTx/>
                <a:latin typeface="Century Gothic"/>
              </a:rPr>
              <a:t>Le 2 “Grandi Rivoluzioni europee” che cambiano radicalmente il modo di pensare e il modo di vivere della gente</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62"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Le teorie Sociologiche</a:t>
            </a:r>
            <a:endParaRPr b="0" lang="it-IT" sz="1800" strike="noStrike" u="none">
              <a:solidFill>
                <a:srgbClr val="000000"/>
              </a:solidFill>
              <a:effectLst/>
              <a:uFillTx/>
              <a:latin typeface="Arial"/>
            </a:endParaRPr>
          </a:p>
        </p:txBody>
      </p:sp>
    </p:spTree>
  </p:cSld>
  <p:transition spd="slow">
    <p:wheel spokes="1"/>
  </p:transition>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64" name="PlaceHolder 2"/>
          <p:cNvSpPr>
            <a:spLocks noGrp="1"/>
          </p:cNvSpPr>
          <p:nvPr>
            <p:ph/>
          </p:nvPr>
        </p:nvSpPr>
        <p:spPr>
          <a:xfrm>
            <a:off x="727920" y="289296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Dal 1800 dopo l'ondata di nuova conoscenza, quindi, si svilupparono le prime teorie a sfondo sociologico, utili ad elaborare una nuova concezione del mondo.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Pertanto, la scienza prende il posto della religione. La gente comincia a pensare con la propria testa e comincia a farsi delle domande sulla propria vita e soprattutto sulla società in cui vive.</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65"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Le teorie Sociologiche</a:t>
            </a:r>
            <a:endParaRPr b="0" lang="it-IT" sz="1800" strike="noStrike" u="none">
              <a:solidFill>
                <a:srgbClr val="000000"/>
              </a:solidFill>
              <a:effectLst/>
              <a:uFillTx/>
              <a:latin typeface="Arial"/>
            </a:endParaRPr>
          </a:p>
        </p:txBody>
      </p:sp>
    </p:spTree>
  </p:cSld>
  <p:transition spd="slow">
    <p:wheel spokes="1"/>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67"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Fu forse il vero fondatore della sociologia, tanto che inizialmente la chiamò “fisica sociale”.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Fu fortemente influenzato da Saint Simòn, il fondatore del socialismo.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Era del parere che ad </a:t>
            </a:r>
            <a:r>
              <a:rPr b="1" lang="it-IT" sz="1600" strike="noStrike" u="none">
                <a:solidFill>
                  <a:schemeClr val="dk1"/>
                </a:solidFill>
                <a:effectLst/>
                <a:uFillTx/>
                <a:latin typeface="Century Gothic"/>
              </a:rPr>
              <a:t>ogni </a:t>
            </a:r>
            <a:r>
              <a:rPr b="0" lang="it-IT" sz="1600" strike="noStrike" u="none">
                <a:solidFill>
                  <a:schemeClr val="dk1"/>
                </a:solidFill>
                <a:effectLst/>
                <a:uFillTx/>
                <a:latin typeface="Century Gothic"/>
              </a:rPr>
              <a:t>scienza fosse possibile l'applicazione del metodo scientifico. Pertanto la creazione di una “scienza della società”, e l'applicazione del metodo scientifico a questa scienza, poteva essere utile a comprendere e prevedere le leggi del mondo sociale.</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68"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6. Auguste Comte</a:t>
            </a:r>
            <a:endParaRPr b="0" lang="it-IT" sz="1800" strike="noStrike" u="none">
              <a:solidFill>
                <a:srgbClr val="000000"/>
              </a:solidFill>
              <a:effectLst/>
              <a:uFillTx/>
              <a:latin typeface="Arial"/>
            </a:endParaRPr>
          </a:p>
        </p:txBody>
      </p:sp>
      <p:pic>
        <p:nvPicPr>
          <p:cNvPr id="169" name="Picture 2" descr=""/>
          <p:cNvPicPr/>
          <p:nvPr/>
        </p:nvPicPr>
        <p:blipFill>
          <a:blip r:embed="rId1"/>
          <a:stretch/>
        </p:blipFill>
        <p:spPr>
          <a:xfrm>
            <a:off x="4645080" y="4194360"/>
            <a:ext cx="3198240" cy="2506680"/>
          </a:xfrm>
          <a:prstGeom prst="rect">
            <a:avLst/>
          </a:prstGeom>
          <a:noFill/>
          <a:ln w="0">
            <a:noFill/>
          </a:ln>
        </p:spPr>
      </p:pic>
    </p:spTree>
  </p:cSld>
  <p:transition spd="slow">
    <p:wheel spokes="1"/>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71" name="PlaceHolder 2"/>
          <p:cNvSpPr>
            <a:spLocks noGrp="1"/>
          </p:cNvSpPr>
          <p:nvPr>
            <p:ph/>
          </p:nvPr>
        </p:nvSpPr>
        <p:spPr>
          <a:xfrm>
            <a:off x="685800" y="287604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Comte, la società “obbedisce a leggi invariabili come il mondo fisico”. La sua visione della sociologia era, dunque, quella di una </a:t>
            </a:r>
            <a:r>
              <a:rPr b="1" lang="it-IT" sz="1600" strike="noStrike" u="none">
                <a:solidFill>
                  <a:schemeClr val="dk1"/>
                </a:solidFill>
                <a:effectLst/>
                <a:uFillTx/>
                <a:latin typeface="Century Gothic"/>
              </a:rPr>
              <a:t>scienza positiva.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Era convinto che anche nella società vi fossero “leggi universali”, azioni suscettibili alla ripetizione futura, che fosse possibile capire quale fosse la relazione causale che porta a questa condizione.</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72"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6. Auguste Comte</a:t>
            </a:r>
            <a:endParaRPr b="0" lang="it-IT" sz="1800" strike="noStrike" u="none">
              <a:solidFill>
                <a:srgbClr val="000000"/>
              </a:solidFill>
              <a:effectLst/>
              <a:uFillTx/>
              <a:latin typeface="Arial"/>
            </a:endParaRPr>
          </a:p>
        </p:txBody>
      </p:sp>
    </p:spTree>
  </p:cSld>
  <p:transition spd="slow">
    <p:wheel spokes="1"/>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74"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Ogni società attraversa, ha attraversato o attraverserà inevitabilmente “3 stadi di evoluzione”:</a:t>
            </a:r>
            <a:endParaRPr b="0" lang="it-IT" sz="1600" strike="noStrike" u="none">
              <a:solidFill>
                <a:srgbClr val="000000"/>
              </a:solidFill>
              <a:effectLst/>
              <a:uFillTx/>
              <a:latin typeface="Arial"/>
            </a:endParaRPr>
          </a:p>
          <a:p>
            <a:pPr marL="432000" indent="-228600" algn="just" defTabSz="914400">
              <a:lnSpc>
                <a:spcPct val="90000"/>
              </a:lnSpc>
              <a:spcBef>
                <a:spcPts val="1001"/>
              </a:spcBef>
              <a:spcAft>
                <a:spcPts val="1426"/>
              </a:spcAft>
              <a:buClr>
                <a:srgbClr val="000000"/>
              </a:buClr>
              <a:buFont typeface="Symbol" charset="2"/>
              <a:buChar char=""/>
              <a:tabLst>
                <a:tab algn="l" pos="0"/>
              </a:tabLst>
            </a:pPr>
            <a:r>
              <a:rPr b="1" lang="it-IT" sz="1600" strike="noStrike" u="none">
                <a:solidFill>
                  <a:schemeClr val="dk1"/>
                </a:solidFill>
                <a:effectLst/>
                <a:uFillTx/>
                <a:latin typeface="Century Gothic"/>
              </a:rPr>
              <a:t>Stadio teleologico:</a:t>
            </a:r>
            <a:r>
              <a:rPr b="0" lang="it-IT" sz="1600" strike="noStrike" u="none">
                <a:solidFill>
                  <a:schemeClr val="dk1"/>
                </a:solidFill>
                <a:effectLst/>
                <a:uFillTx/>
                <a:latin typeface="Century Gothic"/>
              </a:rPr>
              <a:t> la base della cultura è la religione. Ogni calamità, sventura o evento fortuito è visto come “volontà di Dio”;</a:t>
            </a:r>
            <a:endParaRPr b="0" lang="it-IT" sz="1600" strike="noStrike" u="none">
              <a:solidFill>
                <a:srgbClr val="000000"/>
              </a:solidFill>
              <a:effectLst/>
              <a:uFillTx/>
              <a:latin typeface="Arial"/>
            </a:endParaRPr>
          </a:p>
          <a:p>
            <a:pPr marL="432000" indent="-228600" algn="just" defTabSz="914400">
              <a:lnSpc>
                <a:spcPct val="90000"/>
              </a:lnSpc>
              <a:spcBef>
                <a:spcPts val="1001"/>
              </a:spcBef>
              <a:spcAft>
                <a:spcPts val="1426"/>
              </a:spcAft>
              <a:buClr>
                <a:srgbClr val="000000"/>
              </a:buClr>
              <a:buFont typeface="Symbol" charset="2"/>
              <a:buChar char=""/>
              <a:tabLst>
                <a:tab algn="l" pos="0"/>
              </a:tabLst>
            </a:pPr>
            <a:r>
              <a:rPr b="1" lang="it-IT" sz="1600" strike="noStrike" u="none">
                <a:solidFill>
                  <a:schemeClr val="dk1"/>
                </a:solidFill>
                <a:effectLst/>
                <a:uFillTx/>
                <a:latin typeface="Century Gothic"/>
              </a:rPr>
              <a:t>Stadio metafisico: </a:t>
            </a:r>
            <a:r>
              <a:rPr b="0" lang="it-IT" sz="1600" strike="noStrike" u="none">
                <a:solidFill>
                  <a:schemeClr val="dk1"/>
                </a:solidFill>
                <a:effectLst/>
                <a:uFillTx/>
                <a:latin typeface="Century Gothic"/>
              </a:rPr>
              <a:t>è una situazione “di mezzo”, in cui vi è una sorta di connubio religione-scienza; le entità sovrannaturali vengono rimpiazzate da entità “astratte”;</a:t>
            </a:r>
            <a:endParaRPr b="0" lang="it-IT" sz="1600" strike="noStrike" u="none">
              <a:solidFill>
                <a:srgbClr val="000000"/>
              </a:solidFill>
              <a:effectLst/>
              <a:uFillTx/>
              <a:latin typeface="Arial"/>
            </a:endParaRPr>
          </a:p>
          <a:p>
            <a:pPr marL="432000" indent="-228600" algn="just" defTabSz="914400">
              <a:lnSpc>
                <a:spcPct val="90000"/>
              </a:lnSpc>
              <a:spcBef>
                <a:spcPts val="1001"/>
              </a:spcBef>
              <a:spcAft>
                <a:spcPts val="1426"/>
              </a:spcAft>
              <a:buClr>
                <a:srgbClr val="000000"/>
              </a:buClr>
              <a:buFont typeface="Symbol" charset="2"/>
              <a:buChar char=""/>
              <a:tabLst>
                <a:tab algn="l" pos="0"/>
              </a:tabLst>
            </a:pPr>
            <a:r>
              <a:rPr b="1" lang="it-IT" sz="1600" strike="noStrike" u="none">
                <a:solidFill>
                  <a:schemeClr val="dk1"/>
                </a:solidFill>
                <a:effectLst/>
                <a:uFillTx/>
                <a:latin typeface="Century Gothic"/>
              </a:rPr>
              <a:t>Stadio positivo: </a:t>
            </a:r>
            <a:r>
              <a:rPr b="0" lang="it-IT" sz="1600" strike="noStrike" u="none">
                <a:solidFill>
                  <a:schemeClr val="dk1"/>
                </a:solidFill>
                <a:effectLst/>
                <a:uFillTx/>
                <a:latin typeface="Century Gothic"/>
              </a:rPr>
              <a:t>in contrapposizione alla religione; si basa sull'applicazione del metodo scientifico alla realtà, e porta a una “nuova” concezione della società (comunismo, socialismo, liberismo, anarchia...)</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75"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6. Auguste Comte – </a:t>
            </a:r>
            <a:r>
              <a:rPr b="1" i="1" lang="it-IT" sz="1800" strike="noStrike" u="sng">
                <a:solidFill>
                  <a:srgbClr val="000000"/>
                </a:solidFill>
                <a:effectLst/>
                <a:uFillTx/>
                <a:latin typeface="Century Gothic"/>
              </a:rPr>
              <a:t>Legge dei 3 stadi</a:t>
            </a:r>
            <a:endParaRPr b="0" lang="it-IT" sz="1800" strike="noStrike" u="none">
              <a:solidFill>
                <a:srgbClr val="000000"/>
              </a:solidFill>
              <a:effectLst/>
              <a:uFillTx/>
              <a:latin typeface="Arial"/>
            </a:endParaRPr>
          </a:p>
        </p:txBody>
      </p:sp>
    </p:spTree>
  </p:cSld>
  <p:transition spd="slow">
    <p:wheel spokes="1"/>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77"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“Prosecutore” di Comte, studia la società come se fosse una “cosa” (Cosalismo).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Aveva la stessa convinzione di Comte, di studiare la sociologia con la stessa obiettività utilizzata per le altre scienze.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lui, la società in cui si nasce </a:t>
            </a:r>
            <a:r>
              <a:rPr b="1" lang="it-IT" sz="1600" strike="noStrike" u="none">
                <a:solidFill>
                  <a:schemeClr val="dk1"/>
                </a:solidFill>
                <a:effectLst/>
                <a:uFillTx/>
                <a:latin typeface="Century Gothic"/>
              </a:rPr>
              <a:t>è già determinata</a:t>
            </a:r>
            <a:r>
              <a:rPr b="0" lang="it-IT" sz="1600" strike="noStrike" u="none">
                <a:solidFill>
                  <a:schemeClr val="dk1"/>
                </a:solidFill>
                <a:effectLst/>
                <a:uFillTx/>
                <a:latin typeface="Century Gothic"/>
              </a:rPr>
              <a:t>. La gente, quindi, ha ben poca capacità di modificarla; l'unica scelta che si ha è quella di adattarsi e conformarsi o meno. Pertanto, parla di fatti sociali “</a:t>
            </a:r>
            <a:r>
              <a:rPr b="1" lang="it-IT" sz="1600" strike="noStrike" u="none">
                <a:solidFill>
                  <a:schemeClr val="dk1"/>
                </a:solidFill>
                <a:effectLst/>
                <a:uFillTx/>
                <a:latin typeface="Century Gothic"/>
              </a:rPr>
              <a:t>esterni”</a:t>
            </a:r>
            <a:r>
              <a:rPr b="0" lang="it-IT" sz="1600" strike="noStrike" u="none">
                <a:solidFill>
                  <a:schemeClr val="dk1"/>
                </a:solidFill>
                <a:effectLst/>
                <a:uFillTx/>
                <a:latin typeface="Century Gothic"/>
              </a:rPr>
              <a:t> e “</a:t>
            </a:r>
            <a:r>
              <a:rPr b="1" lang="it-IT" sz="1600" strike="noStrike" u="none">
                <a:solidFill>
                  <a:schemeClr val="dk1"/>
                </a:solidFill>
                <a:effectLst/>
                <a:uFillTx/>
                <a:latin typeface="Century Gothic"/>
              </a:rPr>
              <a:t>coercitivi”</a:t>
            </a:r>
            <a:r>
              <a:rPr b="0" lang="it-IT" sz="1600" strike="noStrike" u="none">
                <a:solidFill>
                  <a:schemeClr val="dk1"/>
                </a:solidFill>
                <a:effectLst/>
                <a:uFillTx/>
                <a:latin typeface="Century Gothic"/>
              </a:rPr>
              <a:t> ai soggetti.</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78"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Emile Durkheim</a:t>
            </a:r>
            <a:endParaRPr b="0" lang="it-IT" sz="1800" strike="noStrike" u="none">
              <a:solidFill>
                <a:srgbClr val="000000"/>
              </a:solidFill>
              <a:effectLst/>
              <a:uFillTx/>
              <a:latin typeface="Arial"/>
            </a:endParaRPr>
          </a:p>
        </p:txBody>
      </p:sp>
      <p:pic>
        <p:nvPicPr>
          <p:cNvPr id="179" name="Picture 4" descr=""/>
          <p:cNvPicPr/>
          <p:nvPr/>
        </p:nvPicPr>
        <p:blipFill>
          <a:blip r:embed="rId1"/>
          <a:stretch/>
        </p:blipFill>
        <p:spPr>
          <a:xfrm>
            <a:off x="4220640" y="4437720"/>
            <a:ext cx="4047480" cy="2275200"/>
          </a:xfrm>
          <a:prstGeom prst="rect">
            <a:avLst/>
          </a:prstGeom>
          <a:noFill/>
          <a:ln w="0">
            <a:noFill/>
          </a:ln>
        </p:spPr>
      </p:pic>
    </p:spTree>
  </p:cSld>
  <p:transition spd="slow">
    <p:wheel spokes="1"/>
  </p:transition>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81"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Uno degli elementi che preoccupava Durkheim era la </a:t>
            </a:r>
            <a:r>
              <a:rPr b="1" lang="it-IT" sz="1600" strike="noStrike" u="none">
                <a:solidFill>
                  <a:schemeClr val="dk1"/>
                </a:solidFill>
                <a:effectLst/>
                <a:uFillTx/>
                <a:latin typeface="Century Gothic"/>
              </a:rPr>
              <a:t>solidarietà, </a:t>
            </a:r>
            <a:r>
              <a:rPr b="0" lang="it-IT" sz="1600" strike="noStrike" u="none">
                <a:solidFill>
                  <a:schemeClr val="dk1"/>
                </a:solidFill>
                <a:effectLst/>
                <a:uFillTx/>
                <a:latin typeface="Century Gothic"/>
              </a:rPr>
              <a:t>vista da lui come l'elemento che “tiene insieme la società impedendole di sprofondare nel caos”.</a:t>
            </a:r>
            <a:endParaRPr b="0" lang="it-IT" sz="1600" strike="noStrike" u="none">
              <a:solidFill>
                <a:srgbClr val="000000"/>
              </a:solidFill>
              <a:effectLst/>
              <a:uFillTx/>
              <a:latin typeface="Arial"/>
            </a:endParaRPr>
          </a:p>
          <a:p>
            <a:pPr marL="228600" indent="-22860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Nel suo testo fa la distinzione tra 2 tipi di solidarietà, basati soprattutto sull'evoluzione della società stessa:</a:t>
            </a:r>
            <a:endParaRPr b="0" lang="it-IT" sz="1600" strike="noStrike" u="none">
              <a:solidFill>
                <a:srgbClr val="000000"/>
              </a:solidFill>
              <a:effectLst/>
              <a:uFillTx/>
              <a:latin typeface="Arial"/>
            </a:endParaRPr>
          </a:p>
          <a:p>
            <a:pPr marL="549360" indent="-538200" algn="just" defTabSz="914400">
              <a:lnSpc>
                <a:spcPct val="90000"/>
              </a:lnSpc>
              <a:spcBef>
                <a:spcPts val="1001"/>
              </a:spcBef>
              <a:spcAft>
                <a:spcPts val="1426"/>
              </a:spcAft>
              <a:buClr>
                <a:srgbClr val="000000"/>
              </a:buClr>
              <a:buSzPct val="45000"/>
              <a:buFont typeface="Wingdings" charset="2"/>
              <a:buChar char=""/>
              <a:tabLst>
                <a:tab algn="l" pos="0"/>
              </a:tabLst>
            </a:pPr>
            <a:r>
              <a:rPr b="1" lang="it-IT" sz="1600" strike="noStrike" u="none">
                <a:solidFill>
                  <a:schemeClr val="dk1"/>
                </a:solidFill>
                <a:effectLst/>
                <a:uFillTx/>
                <a:latin typeface="Century Gothic"/>
              </a:rPr>
              <a:t>Solidarietà meccanica: </a:t>
            </a:r>
            <a:r>
              <a:rPr b="0" lang="it-IT" sz="1600" strike="noStrike" u="none">
                <a:solidFill>
                  <a:schemeClr val="dk1"/>
                </a:solidFill>
                <a:effectLst/>
                <a:uFillTx/>
                <a:latin typeface="Century Gothic"/>
              </a:rPr>
              <a:t>tipica delle società in cui i lavoratori svolgono occupazioni simili e vi è, quindi, una scarsa divisione del lavoro (società tradizionale). La società è tenuta insieme dall'estrema uguaglianza delle mansioni e la standardizzazione degli stili di vita; pertanto ogni dissenso è limitato fortemente.</a:t>
            </a:r>
            <a:r>
              <a:rPr b="1"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marL="549360" indent="-538200" algn="just" defTabSz="914400">
              <a:lnSpc>
                <a:spcPct val="90000"/>
              </a:lnSpc>
              <a:spcBef>
                <a:spcPts val="1001"/>
              </a:spcBef>
              <a:spcAft>
                <a:spcPts val="1426"/>
              </a:spcAft>
              <a:buClr>
                <a:srgbClr val="000000"/>
              </a:buClr>
              <a:buSzPct val="45000"/>
              <a:buFont typeface="Wingdings" charset="2"/>
              <a:buChar char=""/>
              <a:tabLst>
                <a:tab algn="l" pos="0"/>
              </a:tabLst>
            </a:pPr>
            <a:r>
              <a:rPr b="1" lang="it-IT" sz="1600" strike="noStrike" u="none">
                <a:solidFill>
                  <a:schemeClr val="dk1"/>
                </a:solidFill>
                <a:effectLst/>
                <a:uFillTx/>
                <a:latin typeface="Century Gothic"/>
              </a:rPr>
              <a:t>Solidarietà organica:</a:t>
            </a:r>
            <a:r>
              <a:rPr b="0" lang="it-IT" sz="1600" strike="noStrike" u="none">
                <a:solidFill>
                  <a:schemeClr val="dk1"/>
                </a:solidFill>
                <a:effectLst/>
                <a:uFillTx/>
                <a:latin typeface="Century Gothic"/>
              </a:rPr>
              <a:t> tipica delle società moderne, in cui si è sviluppata un'ampia divisione del lavoro. La società è, quindi, tenuta insieme dall'interdipendenza reciproca, ognuno ha bisogno degli altri, come se fossero parti di uno stesso organismo. Situazione che, però, può portare all'</a:t>
            </a:r>
            <a:r>
              <a:rPr b="1" lang="it-IT" sz="1600" strike="noStrike" u="none">
                <a:solidFill>
                  <a:schemeClr val="dk1"/>
                </a:solidFill>
                <a:effectLst/>
                <a:uFillTx/>
                <a:latin typeface="Century Gothic"/>
              </a:rPr>
              <a:t>anomia; </a:t>
            </a:r>
            <a:r>
              <a:rPr b="0" lang="it-IT" sz="1600" strike="noStrike" u="none">
                <a:solidFill>
                  <a:schemeClr val="dk1"/>
                </a:solidFill>
                <a:effectLst/>
                <a:uFillTx/>
                <a:latin typeface="Century Gothic"/>
              </a:rPr>
              <a:t>la situazione in cui i soggetti si trovano senza norme e punti di riferimento adeguati in quanti i precedenti punti di riferimento (religiosi) sono venuti meno. </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82"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Emile Durkheim – </a:t>
            </a:r>
            <a:r>
              <a:rPr b="1" i="1" lang="it-IT" sz="1800" strike="noStrike" u="sng">
                <a:solidFill>
                  <a:srgbClr val="000000"/>
                </a:solidFill>
                <a:effectLst/>
                <a:uFillTx/>
                <a:latin typeface="Century Gothic"/>
              </a:rPr>
              <a:t>‘La divisione del lavoro sociale’ (1893) </a:t>
            </a:r>
            <a:endParaRPr b="0" lang="it-IT" sz="1800" strike="noStrike" u="none">
              <a:solidFill>
                <a:srgbClr val="000000"/>
              </a:solidFill>
              <a:effectLst/>
              <a:uFillTx/>
              <a:latin typeface="Arial"/>
            </a:endParaRPr>
          </a:p>
        </p:txBody>
      </p:sp>
    </p:spTree>
  </p:cSld>
  <p:transition spd="slow">
    <p:wheel spokes="1"/>
  </p:transition>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84" name="PlaceHolder 2"/>
          <p:cNvSpPr>
            <a:spLocks noGrp="1"/>
          </p:cNvSpPr>
          <p:nvPr>
            <p:ph/>
          </p:nvPr>
        </p:nvSpPr>
        <p:spPr>
          <a:xfrm>
            <a:off x="694080" y="290124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Durkheim il suicidio non è meramente una estrema espressione di infelicità, bensì un “fatto sociale spiegabile da altri fatti sociali”. Pertanto, è un concetto che ha origine, ed è, quindi, causato dalla società.</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Arriva a questa conclusione a seguito di numerosi studi in materia, facendo largo uso delle statistiche ufficiali, riuscendo a capire che esistono 2 forze estremamente importanti utili a scatenare questo fenomeno: </a:t>
            </a:r>
            <a:r>
              <a:rPr b="1" lang="it-IT" sz="1600" strike="noStrike" u="none">
                <a:solidFill>
                  <a:schemeClr val="dk1"/>
                </a:solidFill>
                <a:effectLst/>
                <a:uFillTx/>
                <a:latin typeface="Century Gothic"/>
              </a:rPr>
              <a:t>integrazione e regolazione sociale. </a:t>
            </a:r>
            <a:r>
              <a:rPr b="0" lang="it-IT" sz="1600" strike="noStrike" u="none">
                <a:solidFill>
                  <a:schemeClr val="dk1"/>
                </a:solidFill>
                <a:effectLst/>
                <a:uFillTx/>
                <a:latin typeface="Century Gothic"/>
              </a:rPr>
              <a:t>Un loro eccesso o una loro carenza può portare a 4 diversi tipi di suicidio.</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85"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Emile Durkheim – </a:t>
            </a:r>
            <a:r>
              <a:rPr b="1" i="1" lang="it-IT" sz="1800" strike="noStrike" u="sng">
                <a:solidFill>
                  <a:srgbClr val="000000"/>
                </a:solidFill>
                <a:effectLst/>
                <a:uFillTx/>
                <a:latin typeface="Century Gothic"/>
              </a:rPr>
              <a:t>Il suicidio</a:t>
            </a:r>
            <a:endParaRPr b="0" lang="it-IT" sz="1800" strike="noStrike" u="none">
              <a:solidFill>
                <a:srgbClr val="000000"/>
              </a:solidFill>
              <a:effectLst/>
              <a:uFillTx/>
              <a:latin typeface="Arial"/>
            </a:endParaRPr>
          </a:p>
        </p:txBody>
      </p:sp>
    </p:spTree>
  </p:cSld>
  <p:transition spd="slow">
    <p:wheel spokes="1"/>
  </p:transition>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87" name="PlaceHolder 2"/>
          <p:cNvSpPr>
            <a:spLocks noGrp="1"/>
          </p:cNvSpPr>
          <p:nvPr>
            <p:ph/>
          </p:nvPr>
        </p:nvSpPr>
        <p:spPr>
          <a:xfrm>
            <a:off x="677520" y="1668240"/>
            <a:ext cx="11117160" cy="4491360"/>
          </a:xfrm>
          <a:prstGeom prst="rect">
            <a:avLst/>
          </a:prstGeom>
          <a:noFill/>
          <a:ln w="0">
            <a:noFill/>
          </a:ln>
        </p:spPr>
        <p:txBody>
          <a:bodyPr lIns="91440" rIns="91440" tIns="45720" bIns="45720" anchor="t">
            <a:normAutofit/>
          </a:bodyPr>
          <a:p>
            <a:pPr marL="4320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Lst>
            </a:pPr>
            <a:r>
              <a:rPr b="1" lang="it-IT" sz="1600" strike="noStrike" u="none">
                <a:solidFill>
                  <a:schemeClr val="dk1"/>
                </a:solidFill>
                <a:effectLst/>
                <a:uFillTx/>
                <a:latin typeface="Century Gothic"/>
              </a:rPr>
              <a:t>Suicidio egoistico:</a:t>
            </a:r>
            <a:r>
              <a:rPr b="0" lang="it-IT" sz="1600" strike="noStrike" u="none">
                <a:solidFill>
                  <a:schemeClr val="dk1"/>
                </a:solidFill>
                <a:effectLst/>
                <a:uFillTx/>
                <a:latin typeface="Century Gothic"/>
              </a:rPr>
              <a:t> avviene a seguito di una mancanza di integrazione sociale del soggetto, il quale mette al primo posto sé stesso prima del gruppo. Sono esposti a questa situazione i gruppi meno “coesi”, come per esempio i protestanti e i non coniugati.</a:t>
            </a:r>
            <a:endParaRPr b="0" lang="it-IT" sz="1600" strike="noStrike" u="none">
              <a:solidFill>
                <a:srgbClr val="000000"/>
              </a:solidFill>
              <a:effectLst/>
              <a:uFillTx/>
              <a:latin typeface="Arial"/>
            </a:endParaRPr>
          </a:p>
          <a:p>
            <a:pPr marL="4320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Lst>
            </a:pPr>
            <a:r>
              <a:rPr b="1" lang="it-IT" sz="1600" strike="noStrike" u="none">
                <a:solidFill>
                  <a:schemeClr val="dk1"/>
                </a:solidFill>
                <a:effectLst/>
                <a:uFillTx/>
                <a:latin typeface="Century Gothic"/>
              </a:rPr>
              <a:t>Suicidio anomico: </a:t>
            </a:r>
            <a:r>
              <a:rPr b="0" lang="it-IT" sz="1600" strike="noStrike" u="none">
                <a:solidFill>
                  <a:schemeClr val="dk1"/>
                </a:solidFill>
                <a:effectLst/>
                <a:uFillTx/>
                <a:latin typeface="Century Gothic"/>
              </a:rPr>
              <a:t>è la situazione in cui il soggetto si trova privo di punti di riferimento nella società, magari a causa di periodi di instabilità economica e/o personale. Dovuto, quindi, a una carenza di regolazione sociale.</a:t>
            </a:r>
            <a:endParaRPr b="0" lang="it-IT" sz="1600" strike="noStrike" u="none">
              <a:solidFill>
                <a:srgbClr val="000000"/>
              </a:solidFill>
              <a:effectLst/>
              <a:uFillTx/>
              <a:latin typeface="Arial"/>
            </a:endParaRPr>
          </a:p>
          <a:p>
            <a:pPr marL="4320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Lst>
            </a:pPr>
            <a:r>
              <a:rPr b="1" lang="it-IT" sz="1600" strike="noStrike" u="none">
                <a:solidFill>
                  <a:schemeClr val="dk1"/>
                </a:solidFill>
                <a:effectLst/>
                <a:uFillTx/>
                <a:latin typeface="Century Gothic"/>
              </a:rPr>
              <a:t>Suicidio altruistico:</a:t>
            </a:r>
            <a:r>
              <a:rPr b="0" lang="it-IT" sz="1600" strike="noStrike" u="none">
                <a:solidFill>
                  <a:schemeClr val="dk1"/>
                </a:solidFill>
                <a:effectLst/>
                <a:uFillTx/>
                <a:latin typeface="Century Gothic"/>
              </a:rPr>
              <a:t> è il caso in cui la volontà del gruppo prevale troppo su quella del singolo, e i soggetti non si sentono “degni” di rimanere in società. Vedono nel suicidio l'esaltazione di loro stessi, come un “favore alla comunità”.</a:t>
            </a:r>
            <a:endParaRPr b="0" lang="it-IT" sz="1600" strike="noStrike" u="none">
              <a:solidFill>
                <a:srgbClr val="000000"/>
              </a:solidFill>
              <a:effectLst/>
              <a:uFillTx/>
              <a:latin typeface="Arial"/>
            </a:endParaRPr>
          </a:p>
          <a:p>
            <a:pPr marL="4320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Lst>
            </a:pPr>
            <a:r>
              <a:rPr b="1" lang="it-IT" sz="1600" strike="noStrike" u="none">
                <a:solidFill>
                  <a:schemeClr val="dk1"/>
                </a:solidFill>
                <a:effectLst/>
                <a:uFillTx/>
                <a:latin typeface="Century Gothic"/>
              </a:rPr>
              <a:t>Suicidio fatalistico: </a:t>
            </a:r>
            <a:r>
              <a:rPr b="0" lang="it-IT" sz="1600" strike="noStrike" u="none">
                <a:solidFill>
                  <a:schemeClr val="dk1"/>
                </a:solidFill>
                <a:effectLst/>
                <a:uFillTx/>
                <a:latin typeface="Century Gothic"/>
              </a:rPr>
              <a:t>il soggetto in questione sente eccessivamente la pressione della società su di esso, e vede nel suicidio come la liberazione da questo senso di disagio.</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88"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Emile Durkheim – </a:t>
            </a:r>
            <a:r>
              <a:rPr b="1" i="1" lang="it-IT" sz="1800" strike="noStrike" u="sng">
                <a:solidFill>
                  <a:srgbClr val="000000"/>
                </a:solidFill>
                <a:effectLst/>
                <a:uFillTx/>
                <a:latin typeface="Century Gothic"/>
              </a:rPr>
              <a:t>Tipi di suicidio</a:t>
            </a:r>
            <a:endParaRPr b="0" lang="it-IT" sz="1800" strike="noStrike" u="none">
              <a:solidFill>
                <a:srgbClr val="000000"/>
              </a:solidFill>
              <a:effectLst/>
              <a:uFillTx/>
              <a:latin typeface="Arial"/>
            </a:endParaRPr>
          </a:p>
        </p:txBody>
      </p:sp>
      <p:pic>
        <p:nvPicPr>
          <p:cNvPr id="189" name="Immagine 4" descr=""/>
          <p:cNvPicPr/>
          <p:nvPr/>
        </p:nvPicPr>
        <p:blipFill>
          <a:blip r:embed="rId1"/>
          <a:stretch/>
        </p:blipFill>
        <p:spPr>
          <a:xfrm>
            <a:off x="215280" y="4833000"/>
            <a:ext cx="3429360" cy="1918800"/>
          </a:xfrm>
          <a:prstGeom prst="rect">
            <a:avLst/>
          </a:prstGeom>
          <a:noFill/>
          <a:ln w="0">
            <a:noFill/>
          </a:ln>
        </p:spPr>
      </p:pic>
      <p:pic>
        <p:nvPicPr>
          <p:cNvPr id="190" name="Immagine 5" descr=""/>
          <p:cNvPicPr/>
          <p:nvPr/>
        </p:nvPicPr>
        <p:blipFill>
          <a:blip r:embed="rId2"/>
          <a:stretch/>
        </p:blipFill>
        <p:spPr>
          <a:xfrm>
            <a:off x="3745080" y="4773240"/>
            <a:ext cx="2727000" cy="2037960"/>
          </a:xfrm>
          <a:prstGeom prst="rect">
            <a:avLst/>
          </a:prstGeom>
          <a:noFill/>
          <a:ln w="0">
            <a:noFill/>
          </a:ln>
        </p:spPr>
      </p:pic>
      <p:pic>
        <p:nvPicPr>
          <p:cNvPr id="191" name="Immagine 6" descr=""/>
          <p:cNvPicPr/>
          <p:nvPr/>
        </p:nvPicPr>
        <p:blipFill>
          <a:blip r:embed="rId3"/>
          <a:stretch/>
        </p:blipFill>
        <p:spPr>
          <a:xfrm>
            <a:off x="6572880" y="4532760"/>
            <a:ext cx="2171160" cy="2219040"/>
          </a:xfrm>
          <a:prstGeom prst="rect">
            <a:avLst/>
          </a:prstGeom>
          <a:noFill/>
          <a:ln w="0">
            <a:noFill/>
          </a:ln>
        </p:spPr>
      </p:pic>
      <p:pic>
        <p:nvPicPr>
          <p:cNvPr id="192" name="Immagine 7" descr=""/>
          <p:cNvPicPr/>
          <p:nvPr/>
        </p:nvPicPr>
        <p:blipFill>
          <a:blip r:embed="rId4"/>
          <a:stretch/>
        </p:blipFill>
        <p:spPr>
          <a:xfrm>
            <a:off x="8929800" y="4678920"/>
            <a:ext cx="2914200" cy="2072520"/>
          </a:xfrm>
          <a:prstGeom prst="rect">
            <a:avLst/>
          </a:prstGeom>
          <a:noFill/>
          <a:ln w="0">
            <a:noFill/>
          </a:ln>
        </p:spPr>
      </p:pic>
    </p:spTree>
  </p:cSld>
  <p:transition spd="slow">
    <p:wheel spokes="1"/>
  </p:transition>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CasellaDiTesto 2"/>
          <p:cNvSpPr/>
          <p:nvPr/>
        </p:nvSpPr>
        <p:spPr>
          <a:xfrm>
            <a:off x="3048120" y="2970720"/>
            <a:ext cx="6094440" cy="6447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tabLst>
                <a:tab algn="l" pos="0"/>
              </a:tabLst>
            </a:pPr>
            <a:r>
              <a:rPr b="0" lang="it-IT" sz="1800" strike="noStrike" u="none">
                <a:solidFill>
                  <a:schemeClr val="dk1"/>
                </a:solidFill>
                <a:effectLst/>
                <a:uFillTx/>
                <a:latin typeface="Century Gothic"/>
              </a:rPr>
              <a:t>I suicidi scendono drasticamente durante le guerre e più alti in tempi di cambiamento e crisi economica</a:t>
            </a:r>
            <a:endParaRPr b="0" lang="it-IT"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95"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Si stabilisce in Inghilterra successivamente ai notevoli contrasti con il suo paese d'origine (Germania), causati dalle sue idee politiche.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Nonostante avesse interessi nello stesso campo di Comte e Durkheim, non ebbe i loro stessi punti di vista, anzi aveva idee completamente diverse.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Si prefigge l'obiettivo dello studio dei cambiamenti della società a seguito della rivoluzione industriale. Con particolare interesse alle sostanziali differenze tra detentori dei mezzi di produzione (</a:t>
            </a:r>
            <a:r>
              <a:rPr b="1" lang="it-IT" sz="1600" strike="noStrike" u="none">
                <a:solidFill>
                  <a:schemeClr val="dk1"/>
                </a:solidFill>
                <a:effectLst/>
                <a:uFillTx/>
                <a:latin typeface="Century Gothic"/>
              </a:rPr>
              <a:t>capitalisti</a:t>
            </a:r>
            <a:r>
              <a:rPr b="0" lang="it-IT" sz="1600" strike="noStrike" u="none">
                <a:solidFill>
                  <a:schemeClr val="dk1"/>
                </a:solidFill>
                <a:effectLst/>
                <a:uFillTx/>
                <a:latin typeface="Century Gothic"/>
              </a:rPr>
              <a:t>) e coloro che lavoravano per loro (</a:t>
            </a:r>
            <a:r>
              <a:rPr b="1" lang="it-IT" sz="1600" strike="noStrike" u="none">
                <a:solidFill>
                  <a:schemeClr val="dk1"/>
                </a:solidFill>
                <a:effectLst/>
                <a:uFillTx/>
                <a:latin typeface="Century Gothic"/>
              </a:rPr>
              <a:t>proletari</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196"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8. Karl Marx</a:t>
            </a:r>
            <a:endParaRPr b="0" lang="it-IT" sz="1800" strike="noStrike" u="none">
              <a:solidFill>
                <a:srgbClr val="000000"/>
              </a:solidFill>
              <a:effectLst/>
              <a:uFillTx/>
              <a:latin typeface="Arial"/>
            </a:endParaRPr>
          </a:p>
        </p:txBody>
      </p:sp>
      <p:pic>
        <p:nvPicPr>
          <p:cNvPr id="197" name="Picture 5" descr=""/>
          <p:cNvPicPr/>
          <p:nvPr/>
        </p:nvPicPr>
        <p:blipFill>
          <a:blip r:embed="rId1"/>
          <a:stretch/>
        </p:blipFill>
        <p:spPr>
          <a:xfrm>
            <a:off x="5201640" y="3951360"/>
            <a:ext cx="2085480" cy="2787840"/>
          </a:xfrm>
          <a:prstGeom prst="rect">
            <a:avLst/>
          </a:prstGeom>
          <a:noFill/>
          <a:ln w="0">
            <a:noFill/>
          </a:ln>
        </p:spPr>
      </p:pic>
    </p:spTree>
  </p:cSld>
  <p:transition spd="slow">
    <p:wheel spokes="1"/>
  </p:transition>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199"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Marx, la Rivoluzione  Industriale aveva dato vita a una società completamente nuova, originata dell'utilizzo dei </a:t>
            </a:r>
            <a:r>
              <a:rPr b="1" lang="it-IT" sz="1600" strike="noStrike" u="none">
                <a:solidFill>
                  <a:schemeClr val="dk1"/>
                </a:solidFill>
                <a:effectLst/>
                <a:uFillTx/>
                <a:latin typeface="Century Gothic"/>
              </a:rPr>
              <a:t>mezzi di produzione</a:t>
            </a:r>
            <a:r>
              <a:rPr b="0" lang="it-IT" sz="1600" strike="noStrike" u="none">
                <a:solidFill>
                  <a:schemeClr val="dk1"/>
                </a:solidFill>
                <a:effectLst/>
                <a:uFillTx/>
                <a:latin typeface="Century Gothic"/>
              </a:rPr>
              <a:t>. Situazione che aveva originato due “classi sociali” fortemente contrapposte.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Contrapposizione che sarebbe sfociata prima o poi in un conflitto:</a:t>
            </a:r>
            <a:endParaRPr b="0" lang="it-IT" sz="1600" strike="noStrike" u="none">
              <a:solidFill>
                <a:srgbClr val="000000"/>
              </a:solidFill>
              <a:effectLst/>
              <a:uFillTx/>
              <a:latin typeface="Arial"/>
            </a:endParaRPr>
          </a:p>
          <a:p>
            <a:pPr marL="4320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Lst>
            </a:pPr>
            <a:r>
              <a:rPr b="1" lang="it-IT" sz="1600" strike="noStrike" u="none">
                <a:solidFill>
                  <a:schemeClr val="dk1"/>
                </a:solidFill>
                <a:effectLst/>
                <a:uFillTx/>
                <a:latin typeface="Century Gothic"/>
              </a:rPr>
              <a:t>Borghesia:</a:t>
            </a:r>
            <a:r>
              <a:rPr b="0" lang="it-IT" sz="1600" strike="noStrike" u="none">
                <a:solidFill>
                  <a:schemeClr val="dk1"/>
                </a:solidFill>
                <a:effectLst/>
                <a:uFillTx/>
                <a:latin typeface="Century Gothic"/>
              </a:rPr>
              <a:t> coloro che posseggono i “capitali” per poter combinare i fattori produttivi</a:t>
            </a:r>
            <a:endParaRPr b="0" lang="it-IT" sz="1600" strike="noStrike" u="none">
              <a:solidFill>
                <a:srgbClr val="000000"/>
              </a:solidFill>
              <a:effectLst/>
              <a:uFillTx/>
              <a:latin typeface="Arial"/>
            </a:endParaRPr>
          </a:p>
          <a:p>
            <a:pPr marL="432000" indent="-33012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Lst>
            </a:pPr>
            <a:r>
              <a:rPr b="1" lang="it-IT" sz="1600" strike="noStrike" u="none">
                <a:solidFill>
                  <a:schemeClr val="dk1"/>
                </a:solidFill>
                <a:effectLst/>
                <a:uFillTx/>
                <a:latin typeface="Century Gothic"/>
              </a:rPr>
              <a:t>Proletariato</a:t>
            </a:r>
            <a:r>
              <a:rPr b="0" lang="it-IT" sz="1600" strike="noStrike" u="none">
                <a:solidFill>
                  <a:schemeClr val="dk1"/>
                </a:solidFill>
                <a:effectLst/>
                <a:uFillTx/>
                <a:latin typeface="Century Gothic"/>
              </a:rPr>
              <a:t>: coloro che vendono il proprio lavoro ai capitalisti in cambio di un salario</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00"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8. Karl Marx – </a:t>
            </a:r>
            <a:r>
              <a:rPr b="1" i="1" lang="it-IT" sz="1800" strike="noStrike" u="sng">
                <a:solidFill>
                  <a:srgbClr val="000000"/>
                </a:solidFill>
                <a:effectLst/>
                <a:uFillTx/>
                <a:latin typeface="Century Gothic"/>
              </a:rPr>
              <a:t>Capitalisti e proletari</a:t>
            </a:r>
            <a:endParaRPr b="0" lang="it-IT" sz="1800" strike="noStrike" u="none">
              <a:solidFill>
                <a:srgbClr val="000000"/>
              </a:solidFill>
              <a:effectLst/>
              <a:uFillTx/>
              <a:latin typeface="Arial"/>
            </a:endParaRPr>
          </a:p>
        </p:txBody>
      </p:sp>
    </p:spTree>
  </p:cSld>
  <p:transition spd="slow">
    <p:wheel spokes="1"/>
  </p:transition>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02"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forte contrapposizione capitalisti/proletari derivava dal fatto che i borghesi si approfittavano di questo rapporto di dipendenza, garantendo un salario eccessivamente basso rispetto al profitto che essi conseguivano.</a:t>
            </a:r>
            <a:endParaRPr b="0" lang="it-IT" sz="1600" strike="noStrike" u="none">
              <a:solidFill>
                <a:srgbClr val="000000"/>
              </a:solidFill>
              <a:effectLst/>
              <a:uFillTx/>
              <a:latin typeface="Arial"/>
            </a:endParaRPr>
          </a:p>
          <a:p>
            <a:pPr indent="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Questa differenza di valore (</a:t>
            </a:r>
            <a:r>
              <a:rPr b="1" lang="it-IT" sz="1600" strike="noStrike" u="none">
                <a:solidFill>
                  <a:schemeClr val="dk1"/>
                </a:solidFill>
                <a:effectLst/>
                <a:uFillTx/>
                <a:latin typeface="Century Gothic"/>
              </a:rPr>
              <a:t>plusvalore) </a:t>
            </a:r>
            <a:r>
              <a:rPr b="0" lang="it-IT" sz="1600" strike="noStrike" u="none">
                <a:solidFill>
                  <a:schemeClr val="dk1"/>
                </a:solidFill>
                <a:effectLst/>
                <a:uFillTx/>
                <a:latin typeface="Century Gothic"/>
              </a:rPr>
              <a:t>diventava di esclusivo dominio dei capitalisti, portando il rapporto di dipendenza delle due classi in una situazione “sbilanciata”, se non di sfruttamento. </a:t>
            </a:r>
            <a:endParaRPr b="0" lang="it-IT" sz="1600" strike="noStrike" u="none">
              <a:solidFill>
                <a:srgbClr val="000000"/>
              </a:solidFill>
              <a:effectLst/>
              <a:uFillTx/>
              <a:latin typeface="Arial"/>
            </a:endParaRPr>
          </a:p>
          <a:p>
            <a:pPr indent="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I lavoratori erano privati, quindi, della “sintesi”, la fase finale dell'alienazione, in quanto erano mere macchine che svolgono un semplice compito.</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03"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8. Karl Marx – </a:t>
            </a:r>
            <a:r>
              <a:rPr b="1" i="1" lang="it-IT" sz="1800" strike="noStrike" u="sng">
                <a:solidFill>
                  <a:srgbClr val="000000"/>
                </a:solidFill>
                <a:effectLst/>
                <a:uFillTx/>
                <a:latin typeface="Century Gothic"/>
              </a:rPr>
              <a:t>Plusvalore</a:t>
            </a:r>
            <a:endParaRPr b="0" lang="it-IT" sz="1800" strike="noStrike" u="none">
              <a:solidFill>
                <a:srgbClr val="000000"/>
              </a:solidFill>
              <a:effectLst/>
              <a:uFillTx/>
              <a:latin typeface="Arial"/>
            </a:endParaRPr>
          </a:p>
        </p:txBody>
      </p:sp>
    </p:spTree>
  </p:cSld>
  <p:transition spd="slow">
    <p:wheel spokes="1"/>
  </p:transition>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05"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Marx nega la natura, lo stato stesso delle cose. </a:t>
            </a:r>
            <a:r>
              <a:rPr b="0" lang="it-IT" sz="1600" strike="noStrike" u="sng">
                <a:solidFill>
                  <a:schemeClr val="dk1"/>
                </a:solidFill>
                <a:effectLst/>
                <a:uFillTx/>
                <a:latin typeface="Century Gothic"/>
              </a:rPr>
              <a:t>Nulla</a:t>
            </a:r>
            <a:r>
              <a:rPr b="0" lang="it-IT" sz="1600" strike="noStrike" u="none">
                <a:solidFill>
                  <a:schemeClr val="dk1"/>
                </a:solidFill>
                <a:effectLst/>
                <a:uFillTx/>
                <a:latin typeface="Century Gothic"/>
              </a:rPr>
              <a:t> esisteva fin quando non inventato/pensato/creato dall'uomo. Stando così le cose, allora ogni cosa è modificabile (</a:t>
            </a:r>
            <a:r>
              <a:rPr b="1" lang="it-IT" sz="1600" strike="noStrike" u="none">
                <a:solidFill>
                  <a:schemeClr val="dk1"/>
                </a:solidFill>
                <a:effectLst/>
                <a:uFillTx/>
                <a:latin typeface="Century Gothic"/>
              </a:rPr>
              <a:t>negativismo</a:t>
            </a:r>
            <a:r>
              <a:rPr b="0" lang="it-IT" sz="1600" strike="noStrike" u="none">
                <a:solidFill>
                  <a:schemeClr val="dk1"/>
                </a:solidFill>
                <a:effectLst/>
                <a:uFillTx/>
                <a:latin typeface="Century Gothic"/>
              </a:rPr>
              <a:t> – in contrapposizione al positivismo di Comte).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pensiero di Marx era molto in linea con quello di Hegel, in quanto pensava che ogni sviluppo della società era opera dell'uomo, pertanto lo stesso uomo poteva modificare e sovvertire l'ordine attuale delle cose.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Lo stesso stato della società nel 1800 era stato causa del “rovesciamento” della società da parte dei capitalisti. In linea con questo pensiero, sarebbe potuto succedere un nuovo sovvertimento della società, questa volta da parte dei proletari, che avrebbero portato a diversità di classi meno marcate (</a:t>
            </a:r>
            <a:r>
              <a:rPr b="1" lang="it-IT" sz="1600" strike="noStrike" u="none">
                <a:solidFill>
                  <a:schemeClr val="dk1"/>
                </a:solidFill>
                <a:effectLst/>
                <a:uFillTx/>
                <a:latin typeface="Century Gothic"/>
              </a:rPr>
              <a:t>società senza classi</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Marx era fondamentale anche il passaggio da classe “in sè” a classe “per sè”. In quanto una classe poteva anche non essere un semplice gruppo di persone che condividono una situazione, bensì un gruppo di persone che riesce ad avere tempo libero, tale da essere consapevoli della propria condizione e volerla/poterla cambiare.</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06"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8. Karl Marx – </a:t>
            </a:r>
            <a:r>
              <a:rPr b="1" i="1" lang="it-IT" sz="1800" strike="noStrike" u="sng">
                <a:solidFill>
                  <a:srgbClr val="000000"/>
                </a:solidFill>
                <a:effectLst/>
                <a:uFillTx/>
                <a:latin typeface="Century Gothic"/>
              </a:rPr>
              <a:t>Concezione materialistica della storia</a:t>
            </a:r>
            <a:endParaRPr b="0" lang="it-IT" sz="1800" strike="noStrike" u="none">
              <a:solidFill>
                <a:srgbClr val="000000"/>
              </a:solidFill>
              <a:effectLst/>
              <a:uFillTx/>
              <a:latin typeface="Arial"/>
            </a:endParaRPr>
          </a:p>
        </p:txBody>
      </p:sp>
    </p:spTree>
  </p:cSld>
  <p:transition spd="slow">
    <p:wheel spokes="1"/>
  </p:transition>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08"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Tedesco di buona famiglia; analogamente a Marx fu influenzato dal pensiero di Hegel e dalla “filosofia negativa”, nello specifico dava risalto all'</a:t>
            </a:r>
            <a:r>
              <a:rPr b="1" lang="it-IT" sz="1600" strike="noStrike" u="none">
                <a:solidFill>
                  <a:schemeClr val="dk1"/>
                </a:solidFill>
                <a:effectLst/>
                <a:uFillTx/>
                <a:latin typeface="Century Gothic"/>
              </a:rPr>
              <a:t>individualismo</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“L'uomo è al centro dell'universo”, e quindi della società. Sono gli uomini a dare vita agli eventi e alla società stessa.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Pensiero piuttosto in contrasto con quello dei suoi contemporanei Comte e Durkheim, che davano moltissima importanza alla struttura stessa della società, che secondo loro era una condizione pre-esistente agli uomini.</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09"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Max Weber</a:t>
            </a:r>
            <a:endParaRPr b="0" lang="it-IT" sz="1800" strike="noStrike" u="none">
              <a:solidFill>
                <a:srgbClr val="000000"/>
              </a:solidFill>
              <a:effectLst/>
              <a:uFillTx/>
              <a:latin typeface="Arial"/>
            </a:endParaRPr>
          </a:p>
        </p:txBody>
      </p:sp>
      <p:pic>
        <p:nvPicPr>
          <p:cNvPr id="210" name="Picture 3" descr=""/>
          <p:cNvPicPr/>
          <p:nvPr/>
        </p:nvPicPr>
        <p:blipFill>
          <a:blip r:embed="rId1"/>
          <a:stretch/>
        </p:blipFill>
        <p:spPr>
          <a:xfrm>
            <a:off x="5201280" y="3864600"/>
            <a:ext cx="2086200" cy="2854440"/>
          </a:xfrm>
          <a:prstGeom prst="rect">
            <a:avLst/>
          </a:prstGeom>
          <a:noFill/>
          <a:ln w="0">
            <a:noFill/>
          </a:ln>
        </p:spPr>
      </p:pic>
    </p:spTree>
  </p:cSld>
  <p:transition spd="slow">
    <p:wheel spokes="1"/>
  </p:transition>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12" name="PlaceHolder 2"/>
          <p:cNvSpPr>
            <a:spLocks noGrp="1"/>
          </p:cNvSpPr>
          <p:nvPr>
            <p:ph/>
          </p:nvPr>
        </p:nvSpPr>
        <p:spPr>
          <a:xfrm>
            <a:off x="1542960" y="2409840"/>
            <a:ext cx="5392440" cy="4477680"/>
          </a:xfrm>
          <a:prstGeom prst="rect">
            <a:avLst/>
          </a:prstGeom>
          <a:noFill/>
          <a:ln w="0">
            <a:noFill/>
          </a:ln>
        </p:spPr>
        <p:txBody>
          <a:bodyPr lIns="91440" rIns="91440" tIns="45720" bIns="45720" anchor="t">
            <a:normAutofit/>
          </a:bodyPr>
          <a:p>
            <a:pPr marL="228600" indent="-336600" algn="just" defTabSz="914400">
              <a:lnSpc>
                <a:spcPct val="90000"/>
              </a:lnSpc>
              <a:spcBef>
                <a:spcPts val="1001"/>
              </a:spcBef>
              <a:buNone/>
              <a:tabLst>
                <a:tab algn="l" pos="0"/>
              </a:tabLst>
            </a:pPr>
            <a:r>
              <a:rPr b="0" lang="it-IT" sz="1600" strike="noStrike" u="none">
                <a:solidFill>
                  <a:schemeClr val="dk1"/>
                </a:solidFill>
                <a:effectLst/>
                <a:uFillTx/>
                <a:latin typeface="Century Gothic"/>
              </a:rPr>
              <a:t>“Gli individui hanno la capacità di agire liberamente e di plasmare il proprio futuro con le proprie azioni”.</a:t>
            </a:r>
            <a:endParaRPr b="0" lang="it-IT" sz="1600" strike="noStrike" u="none">
              <a:solidFill>
                <a:srgbClr val="000000"/>
              </a:solidFill>
              <a:effectLst/>
              <a:uFillTx/>
              <a:latin typeface="Arial"/>
            </a:endParaRPr>
          </a:p>
          <a:p>
            <a:pPr marL="228600" indent="-33012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13"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Max Weber – </a:t>
            </a:r>
            <a:r>
              <a:rPr b="1" i="1" lang="it-IT" sz="1800" strike="noStrike" u="sng">
                <a:solidFill>
                  <a:srgbClr val="000000"/>
                </a:solidFill>
                <a:effectLst/>
                <a:uFillTx/>
                <a:latin typeface="Century Gothic"/>
              </a:rPr>
              <a:t>Teoria dell’azione</a:t>
            </a:r>
            <a:endParaRPr b="0" lang="it-IT" sz="1800" strike="noStrike" u="none">
              <a:solidFill>
                <a:srgbClr val="000000"/>
              </a:solidFill>
              <a:effectLst/>
              <a:uFillTx/>
              <a:latin typeface="Arial"/>
            </a:endParaRPr>
          </a:p>
        </p:txBody>
      </p:sp>
      <p:pic>
        <p:nvPicPr>
          <p:cNvPr id="214" name="Picture 3" descr=""/>
          <p:cNvPicPr/>
          <p:nvPr/>
        </p:nvPicPr>
        <p:blipFill>
          <a:blip r:embed="rId1"/>
          <a:stretch/>
        </p:blipFill>
        <p:spPr>
          <a:xfrm>
            <a:off x="8571960" y="1698840"/>
            <a:ext cx="2040840" cy="2723760"/>
          </a:xfrm>
          <a:prstGeom prst="rect">
            <a:avLst/>
          </a:prstGeom>
          <a:noFill/>
          <a:ln w="0">
            <a:noFill/>
          </a:ln>
        </p:spPr>
      </p:pic>
      <p:sp>
        <p:nvSpPr>
          <p:cNvPr id="215" name="Rettangolo 5"/>
          <p:cNvSpPr/>
          <p:nvPr/>
        </p:nvSpPr>
        <p:spPr>
          <a:xfrm>
            <a:off x="1542960" y="5087520"/>
            <a:ext cx="9069840" cy="8294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spcAft>
                <a:spcPts val="1426"/>
              </a:spcAft>
            </a:pPr>
            <a:r>
              <a:rPr b="0" lang="it-IT" sz="1600" strike="noStrike" u="none">
                <a:solidFill>
                  <a:schemeClr val="dk1"/>
                </a:solidFill>
                <a:effectLst/>
                <a:uFillTx/>
                <a:latin typeface="Century Gothic"/>
              </a:rPr>
              <a:t>Le strutture sociali non sono elementi esterni alle persone, anzi, sono le persone stesse a influenzare/modificare/creare tali strutture con le loro </a:t>
            </a:r>
            <a:r>
              <a:rPr b="1" lang="it-IT" sz="1600" strike="noStrike" u="none">
                <a:solidFill>
                  <a:schemeClr val="dk1"/>
                </a:solidFill>
                <a:effectLst/>
                <a:uFillTx/>
                <a:latin typeface="Century Gothic"/>
              </a:rPr>
              <a:t>azioni</a:t>
            </a:r>
            <a:r>
              <a:rPr b="0" lang="it-IT" sz="1600" strike="noStrike" u="none">
                <a:solidFill>
                  <a:schemeClr val="dk1"/>
                </a:solidFill>
                <a:effectLst/>
                <a:uFillTx/>
                <a:latin typeface="Century Gothic"/>
              </a:rPr>
              <a:t>; che diventano sociali quando sono orientate verso altri (azione sociale/interazione).</a:t>
            </a:r>
            <a:endParaRPr b="0" lang="it-IT" sz="1600" strike="noStrike" u="none">
              <a:solidFill>
                <a:srgbClr val="000000"/>
              </a:solidFill>
              <a:effectLst/>
              <a:uFillTx/>
              <a:latin typeface="Arial"/>
            </a:endParaRPr>
          </a:p>
        </p:txBody>
      </p:sp>
    </p:spTree>
  </p:cSld>
  <p:transition spd="slow">
    <p:wheel spokes="1"/>
  </p:transition>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17"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Pertanto, secondo Weber la sociologia è una scienza che studia le azioni sociali, le relazioni/interazioni tra più soggetti.</a:t>
            </a:r>
            <a:endParaRPr b="0" lang="it-IT" sz="1600" strike="noStrike" u="none">
              <a:solidFill>
                <a:srgbClr val="000000"/>
              </a:solidFill>
              <a:effectLst/>
              <a:uFillTx/>
              <a:latin typeface="Arial"/>
            </a:endParaRPr>
          </a:p>
          <a:p>
            <a:pPr marL="228600" indent="-336600" algn="just" defTabSz="914400">
              <a:lnSpc>
                <a:spcPct val="90000"/>
              </a:lnSpc>
              <a:spcBef>
                <a:spcPts val="1001"/>
              </a:spcBef>
              <a:buNone/>
              <a:tabLst>
                <a:tab algn="l" pos="0"/>
              </a:tabLst>
            </a:pPr>
            <a:r>
              <a:rPr b="0" lang="it-IT" sz="1600" strike="noStrike" u="none">
                <a:solidFill>
                  <a:schemeClr val="dk1"/>
                </a:solidFill>
                <a:effectLst/>
                <a:uFillTx/>
                <a:latin typeface="Century Gothic"/>
              </a:rPr>
              <a:t>Molti studiosi contemporanei a lui ebbero idee piuttosto concordanti con la sua teoria dell'azione:</a:t>
            </a:r>
            <a:endParaRPr b="0" lang="it-IT" sz="1600" strike="noStrike" u="none">
              <a:solidFill>
                <a:srgbClr val="000000"/>
              </a:solidFill>
              <a:effectLst/>
              <a:uFillTx/>
              <a:latin typeface="Arial"/>
            </a:endParaRPr>
          </a:p>
          <a:p>
            <a:pPr marL="228600" indent="-33660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24000" algn="just" defTabSz="914400">
              <a:lnSpc>
                <a:spcPct val="90000"/>
              </a:lnSpc>
              <a:spcBef>
                <a:spcPts val="1001"/>
              </a:spcBef>
              <a:spcAft>
                <a:spcPts val="1426"/>
              </a:spcAft>
              <a:buClr>
                <a:srgbClr val="000000"/>
              </a:buClr>
              <a:buFont typeface="Arial"/>
              <a:buChar char="•"/>
              <a:tabLst>
                <a:tab algn="l" pos="0"/>
              </a:tabLst>
            </a:pPr>
            <a:r>
              <a:rPr b="1" lang="it-IT" sz="1600" strike="noStrike" u="none">
                <a:solidFill>
                  <a:schemeClr val="dk1"/>
                </a:solidFill>
                <a:effectLst/>
                <a:uFillTx/>
                <a:latin typeface="Century Gothic"/>
              </a:rPr>
              <a:t>Simmel:</a:t>
            </a:r>
            <a:r>
              <a:rPr b="0" lang="it-IT" sz="1600" strike="noStrike" u="none">
                <a:solidFill>
                  <a:schemeClr val="dk1"/>
                </a:solidFill>
                <a:effectLst/>
                <a:uFillTx/>
                <a:latin typeface="Century Gothic"/>
              </a:rPr>
              <a:t> “la sociologia si occupa delle relazioni degli uni con gli altri, degli uni per gli altri, degli uni contro gli altri”</a:t>
            </a:r>
            <a:endParaRPr b="0" lang="it-IT" sz="1600" strike="noStrike" u="none">
              <a:solidFill>
                <a:srgbClr val="000000"/>
              </a:solidFill>
              <a:effectLst/>
              <a:uFillTx/>
              <a:latin typeface="Arial"/>
            </a:endParaRPr>
          </a:p>
          <a:p>
            <a:pPr marL="228600" indent="-324000" algn="just" defTabSz="914400">
              <a:lnSpc>
                <a:spcPct val="90000"/>
              </a:lnSpc>
              <a:spcBef>
                <a:spcPts val="1001"/>
              </a:spcBef>
              <a:spcAft>
                <a:spcPts val="1426"/>
              </a:spcAft>
              <a:buClr>
                <a:srgbClr val="000000"/>
              </a:buClr>
              <a:buFont typeface="Arial"/>
              <a:buChar char="•"/>
              <a:tabLst>
                <a:tab algn="l" pos="0"/>
              </a:tabLst>
            </a:pPr>
            <a:r>
              <a:rPr b="1" lang="it-IT" sz="1600" strike="noStrike" u="none">
                <a:solidFill>
                  <a:schemeClr val="dk1"/>
                </a:solidFill>
                <a:effectLst/>
                <a:uFillTx/>
                <a:latin typeface="Century Gothic"/>
              </a:rPr>
              <a:t>Pareto:</a:t>
            </a:r>
            <a:r>
              <a:rPr b="0" lang="it-IT" sz="1600" strike="noStrike" u="none">
                <a:solidFill>
                  <a:schemeClr val="dk1"/>
                </a:solidFill>
                <a:effectLst/>
                <a:uFillTx/>
                <a:latin typeface="Century Gothic"/>
              </a:rPr>
              <a:t> distingue le azioni umane in “azioni razionali” ed “azioni irrazionali”, cioè quelle dettate dall'istinto. Era convinto che la maggior parte delle azioni umane fossero irrazionali.</a:t>
            </a:r>
            <a:endParaRPr b="0" lang="it-IT" sz="1600" strike="noStrike" u="none">
              <a:solidFill>
                <a:srgbClr val="000000"/>
              </a:solidFill>
              <a:effectLst/>
              <a:uFillTx/>
              <a:latin typeface="Arial"/>
            </a:endParaRPr>
          </a:p>
          <a:p>
            <a:pPr marL="228600" indent="0" algn="ctr" defTabSz="914400">
              <a:lnSpc>
                <a:spcPct val="90000"/>
              </a:lnSpc>
              <a:spcBef>
                <a:spcPts val="1001"/>
              </a:spcBef>
              <a:spcAft>
                <a:spcPts val="1426"/>
              </a:spcAft>
              <a:buNone/>
              <a:tabLst>
                <a:tab algn="l" pos="0"/>
              </a:tabLst>
            </a:pPr>
            <a:endParaRPr b="0" lang="it-IT" sz="20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18"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Max Weber – </a:t>
            </a:r>
            <a:r>
              <a:rPr b="1" i="1" lang="it-IT" sz="1800" strike="noStrike" u="sng">
                <a:solidFill>
                  <a:srgbClr val="000000"/>
                </a:solidFill>
                <a:effectLst/>
                <a:uFillTx/>
                <a:latin typeface="Century Gothic"/>
              </a:rPr>
              <a:t>Teoria dell’azione</a:t>
            </a:r>
            <a:endParaRPr b="0" lang="it-IT" sz="1800" strike="noStrike" u="none">
              <a:solidFill>
                <a:srgbClr val="000000"/>
              </a:solidFill>
              <a:effectLst/>
              <a:uFillTx/>
              <a:latin typeface="Arial"/>
            </a:endParaRPr>
          </a:p>
        </p:txBody>
      </p:sp>
    </p:spTree>
  </p:cSld>
  <p:transition spd="slow">
    <p:wheel spokes="1"/>
  </p:transition>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20"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Weber fa una breve distinzione tra le azioni sociali umane:</a:t>
            </a:r>
            <a:endParaRPr b="0" lang="it-IT" sz="1600" strike="noStrike" u="none">
              <a:solidFill>
                <a:srgbClr val="000000"/>
              </a:solidFill>
              <a:effectLst/>
              <a:uFillTx/>
              <a:latin typeface="Arial"/>
            </a:endParaRPr>
          </a:p>
          <a:p>
            <a:pPr marL="228600" indent="-324000" algn="just" defTabSz="914400">
              <a:lnSpc>
                <a:spcPct val="90000"/>
              </a:lnSpc>
              <a:spcBef>
                <a:spcPts val="1001"/>
              </a:spcBef>
              <a:spcAft>
                <a:spcPts val="1426"/>
              </a:spcAft>
              <a:buClr>
                <a:srgbClr val="000000"/>
              </a:buClr>
              <a:buFont typeface="Arial"/>
              <a:buChar char="•"/>
              <a:tabLst>
                <a:tab algn="l" pos="0"/>
              </a:tabLst>
            </a:pPr>
            <a:r>
              <a:rPr b="1" lang="it-IT" sz="1600" strike="noStrike" u="none">
                <a:solidFill>
                  <a:schemeClr val="dk1"/>
                </a:solidFill>
                <a:effectLst/>
                <a:uFillTx/>
                <a:latin typeface="Century Gothic"/>
              </a:rPr>
              <a:t>Tradizionale:</a:t>
            </a:r>
            <a:r>
              <a:rPr b="0" lang="it-IT" sz="1600" strike="noStrike" u="none">
                <a:solidFill>
                  <a:schemeClr val="dk1"/>
                </a:solidFill>
                <a:effectLst/>
                <a:uFillTx/>
                <a:latin typeface="Century Gothic"/>
              </a:rPr>
              <a:t> sono azioni dettate dalla tradizione, relativa alla società e al periodo storico. Senza distinzione tra razionale/non razionale</a:t>
            </a:r>
            <a:endParaRPr b="0" lang="it-IT" sz="1600" strike="noStrike" u="none">
              <a:solidFill>
                <a:srgbClr val="000000"/>
              </a:solidFill>
              <a:effectLst/>
              <a:uFillTx/>
              <a:latin typeface="Arial"/>
            </a:endParaRPr>
          </a:p>
          <a:p>
            <a:pPr marL="228600" indent="-324000" algn="just" defTabSz="914400">
              <a:lnSpc>
                <a:spcPct val="90000"/>
              </a:lnSpc>
              <a:spcBef>
                <a:spcPts val="1001"/>
              </a:spcBef>
              <a:spcAft>
                <a:spcPts val="1426"/>
              </a:spcAft>
              <a:buClr>
                <a:srgbClr val="000000"/>
              </a:buClr>
              <a:buFont typeface="Arial"/>
              <a:buChar char="•"/>
              <a:tabLst>
                <a:tab algn="l" pos="0"/>
              </a:tabLst>
            </a:pPr>
            <a:r>
              <a:rPr b="1" lang="it-IT" sz="1600" strike="noStrike" u="none">
                <a:solidFill>
                  <a:schemeClr val="dk1"/>
                </a:solidFill>
                <a:effectLst/>
                <a:uFillTx/>
                <a:latin typeface="Century Gothic"/>
              </a:rPr>
              <a:t>Razionale rispetto allo scopo:</a:t>
            </a:r>
            <a:r>
              <a:rPr b="0" lang="it-IT" sz="1600" strike="noStrike" u="none">
                <a:solidFill>
                  <a:schemeClr val="dk1"/>
                </a:solidFill>
                <a:effectLst/>
                <a:uFillTx/>
                <a:latin typeface="Century Gothic"/>
              </a:rPr>
              <a:t> sono azioni che hanno più/meno razionalità in base allo scopo per cui la si fa, ad esempio operazioni economiche o ingegneristiche</a:t>
            </a:r>
            <a:endParaRPr b="0" lang="it-IT" sz="1600" strike="noStrike" u="none">
              <a:solidFill>
                <a:srgbClr val="000000"/>
              </a:solidFill>
              <a:effectLst/>
              <a:uFillTx/>
              <a:latin typeface="Arial"/>
            </a:endParaRPr>
          </a:p>
          <a:p>
            <a:pPr marL="228600" indent="-324000" algn="just" defTabSz="914400">
              <a:lnSpc>
                <a:spcPct val="90000"/>
              </a:lnSpc>
              <a:spcBef>
                <a:spcPts val="1001"/>
              </a:spcBef>
              <a:spcAft>
                <a:spcPts val="1426"/>
              </a:spcAft>
              <a:buClr>
                <a:srgbClr val="000000"/>
              </a:buClr>
              <a:buFont typeface="Arial"/>
              <a:buChar char="•"/>
              <a:tabLst>
                <a:tab algn="l" pos="0"/>
              </a:tabLst>
            </a:pPr>
            <a:r>
              <a:rPr b="1" lang="it-IT" sz="1600" strike="noStrike" u="none">
                <a:solidFill>
                  <a:schemeClr val="dk1"/>
                </a:solidFill>
                <a:effectLst/>
                <a:uFillTx/>
                <a:latin typeface="Century Gothic"/>
              </a:rPr>
              <a:t>Razionale rispetto al valore:</a:t>
            </a:r>
            <a:r>
              <a:rPr b="0" lang="it-IT" sz="1600" strike="noStrike" u="none">
                <a:solidFill>
                  <a:schemeClr val="dk1"/>
                </a:solidFill>
                <a:effectLst/>
                <a:uFillTx/>
                <a:latin typeface="Century Gothic"/>
              </a:rPr>
              <a:t> azione che ha senso </a:t>
            </a:r>
            <a:r>
              <a:rPr b="0" lang="it-IT" sz="1600" strike="noStrike" u="sng">
                <a:solidFill>
                  <a:schemeClr val="dk1"/>
                </a:solidFill>
                <a:effectLst/>
                <a:uFillTx/>
                <a:latin typeface="Century Gothic"/>
              </a:rPr>
              <a:t>solo</a:t>
            </a:r>
            <a:r>
              <a:rPr b="0" lang="it-IT" sz="1600" strike="noStrike" u="none">
                <a:solidFill>
                  <a:schemeClr val="dk1"/>
                </a:solidFill>
                <a:effectLst/>
                <a:uFillTx/>
                <a:latin typeface="Century Gothic"/>
              </a:rPr>
              <a:t> se si capisce il motivo (simbolico) dell'azione stessa</a:t>
            </a:r>
            <a:endParaRPr b="0" lang="it-IT" sz="1600" strike="noStrike" u="none">
              <a:solidFill>
                <a:srgbClr val="000000"/>
              </a:solidFill>
              <a:effectLst/>
              <a:uFillTx/>
              <a:latin typeface="Arial"/>
            </a:endParaRPr>
          </a:p>
          <a:p>
            <a:pPr marL="228600" indent="-324000" algn="just" defTabSz="914400">
              <a:lnSpc>
                <a:spcPct val="90000"/>
              </a:lnSpc>
              <a:spcBef>
                <a:spcPts val="1001"/>
              </a:spcBef>
              <a:spcAft>
                <a:spcPts val="1426"/>
              </a:spcAft>
              <a:buClr>
                <a:srgbClr val="000000"/>
              </a:buClr>
              <a:buFont typeface="Arial"/>
              <a:buChar char="•"/>
              <a:tabLst>
                <a:tab algn="l" pos="0"/>
              </a:tabLst>
            </a:pPr>
            <a:r>
              <a:rPr b="1" lang="it-IT" sz="1600" strike="noStrike" u="none">
                <a:solidFill>
                  <a:schemeClr val="dk1"/>
                </a:solidFill>
                <a:effectLst/>
                <a:uFillTx/>
                <a:latin typeface="Century Gothic"/>
              </a:rPr>
              <a:t>Emotiva: </a:t>
            </a:r>
            <a:r>
              <a:rPr b="0" lang="it-IT" sz="1600" strike="noStrike" u="none">
                <a:solidFill>
                  <a:schemeClr val="dk1"/>
                </a:solidFill>
                <a:effectLst/>
                <a:uFillTx/>
                <a:latin typeface="Century Gothic"/>
              </a:rPr>
              <a:t>è un'azione istantanea/immediata, dettata unicamente dall'emozione del momento</a:t>
            </a:r>
            <a:endParaRPr b="0" lang="it-IT" sz="1600" strike="noStrike" u="none">
              <a:solidFill>
                <a:srgbClr val="000000"/>
              </a:solidFill>
              <a:effectLst/>
              <a:uFillTx/>
              <a:latin typeface="Arial"/>
            </a:endParaRPr>
          </a:p>
          <a:p>
            <a:pPr marL="228600" indent="0" algn="ctr" defTabSz="914400">
              <a:lnSpc>
                <a:spcPct val="90000"/>
              </a:lnSpc>
              <a:spcBef>
                <a:spcPts val="1001"/>
              </a:spcBef>
              <a:spcAft>
                <a:spcPts val="1426"/>
              </a:spcAft>
              <a:buNone/>
              <a:tabLst>
                <a:tab algn="l" pos="0"/>
              </a:tabLst>
            </a:pPr>
            <a:endParaRPr b="0" lang="it-IT" sz="20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21"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Max Weber – </a:t>
            </a:r>
            <a:r>
              <a:rPr b="1" i="1" lang="it-IT" sz="1800" strike="noStrike" u="sng">
                <a:solidFill>
                  <a:srgbClr val="000000"/>
                </a:solidFill>
                <a:effectLst/>
                <a:uFillTx/>
                <a:latin typeface="Century Gothic"/>
              </a:rPr>
              <a:t>Teoria dell’azione</a:t>
            </a:r>
            <a:endParaRPr b="0" lang="it-IT" sz="1800" strike="noStrike" u="none">
              <a:solidFill>
                <a:srgbClr val="000000"/>
              </a:solidFill>
              <a:effectLst/>
              <a:uFillTx/>
              <a:latin typeface="Arial"/>
            </a:endParaRPr>
          </a:p>
        </p:txBody>
      </p:sp>
    </p:spTree>
  </p:cSld>
  <p:transition spd="slow">
    <p:wheel spokes="1"/>
  </p:transition>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23"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 seguito di numerosi studi su diverse società del mondo, in particolare diverse religioni, Weber individuò nella religione protestante l'origine stessa della del capitalismo e della </a:t>
            </a:r>
            <a:r>
              <a:rPr b="1" lang="it-IT" sz="1600" strike="noStrike" u="none">
                <a:solidFill>
                  <a:schemeClr val="dk1"/>
                </a:solidFill>
                <a:effectLst/>
                <a:uFillTx/>
                <a:latin typeface="Century Gothic"/>
              </a:rPr>
              <a:t>cultura occidentale</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Sono gli occidentali ad avere dato vita al capitalismo, in particolar modo i protestanti. Principalmente per due motivi:</a:t>
            </a:r>
            <a:endParaRPr b="0" lang="it-IT" sz="1600" strike="noStrike" u="none">
              <a:solidFill>
                <a:srgbClr val="000000"/>
              </a:solidFill>
              <a:effectLst/>
              <a:uFillTx/>
              <a:latin typeface="Arial"/>
            </a:endParaRPr>
          </a:p>
          <a:p>
            <a:pPr marL="228600" indent="-228600" algn="just" defTabSz="914400">
              <a:lnSpc>
                <a:spcPct val="90000"/>
              </a:lnSpc>
              <a:spcBef>
                <a:spcPts val="1001"/>
              </a:spcBef>
              <a:spcAft>
                <a:spcPts val="1426"/>
              </a:spcAft>
              <a:buClr>
                <a:srgbClr val="000000"/>
              </a:buClr>
              <a:buFont typeface="Arial"/>
              <a:buChar char="•"/>
              <a:tabLst>
                <a:tab algn="l" pos="0"/>
              </a:tabLst>
            </a:pPr>
            <a:r>
              <a:rPr b="0" lang="it-IT" sz="1600" strike="noStrike" u="none">
                <a:solidFill>
                  <a:schemeClr val="dk1"/>
                </a:solidFill>
                <a:effectLst/>
                <a:uFillTx/>
                <a:latin typeface="Century Gothic"/>
              </a:rPr>
              <a:t>In Occidente vi è stata la grande </a:t>
            </a:r>
            <a:r>
              <a:rPr b="1" lang="it-IT" sz="1600" strike="noStrike" u="none">
                <a:solidFill>
                  <a:schemeClr val="dk1"/>
                </a:solidFill>
                <a:effectLst/>
                <a:uFillTx/>
                <a:latin typeface="Century Gothic"/>
              </a:rPr>
              <a:t>ondata razionale</a:t>
            </a:r>
            <a:r>
              <a:rPr b="0" lang="it-IT" sz="1600" strike="noStrike" u="none">
                <a:solidFill>
                  <a:schemeClr val="dk1"/>
                </a:solidFill>
                <a:effectLst/>
                <a:uFillTx/>
                <a:latin typeface="Century Gothic"/>
              </a:rPr>
              <a:t> dell'illuminismo, pertanto è l'unico luogo in cui la razionalità ha potuta essere applicata alla realtà;</a:t>
            </a:r>
            <a:endParaRPr b="0" lang="it-IT" sz="1600" strike="noStrike" u="none">
              <a:solidFill>
                <a:srgbClr val="000000"/>
              </a:solidFill>
              <a:effectLst/>
              <a:uFillTx/>
              <a:latin typeface="Arial"/>
            </a:endParaRPr>
          </a:p>
          <a:p>
            <a:pPr marL="228600" indent="-228600" algn="just" defTabSz="914400">
              <a:lnSpc>
                <a:spcPct val="90000"/>
              </a:lnSpc>
              <a:spcBef>
                <a:spcPts val="1001"/>
              </a:spcBef>
              <a:spcAft>
                <a:spcPts val="1426"/>
              </a:spcAft>
              <a:buClr>
                <a:srgbClr val="000000"/>
              </a:buClr>
              <a:buFont typeface="Arial"/>
              <a:buChar char="•"/>
              <a:tabLst>
                <a:tab algn="l" pos="0"/>
              </a:tabLst>
            </a:pPr>
            <a:r>
              <a:rPr b="0" lang="it-IT" sz="1600" strike="noStrike" u="none">
                <a:solidFill>
                  <a:schemeClr val="dk1"/>
                </a:solidFill>
                <a:effectLst/>
                <a:uFillTx/>
                <a:latin typeface="Century Gothic"/>
              </a:rPr>
              <a:t>I protestanti sono coloro che si applicano attivamente nella vita terrena, curandosi di meno della vita ultraterrena ('</a:t>
            </a:r>
            <a:r>
              <a:rPr b="1" lang="it-IT" sz="1600" strike="noStrike" u="none">
                <a:solidFill>
                  <a:schemeClr val="dk1"/>
                </a:solidFill>
                <a:effectLst/>
                <a:uFillTx/>
                <a:latin typeface="Century Gothic"/>
              </a:rPr>
              <a:t>Beruf').</a:t>
            </a:r>
            <a:endParaRPr b="0" lang="it-IT" sz="1600" strike="noStrike" u="none">
              <a:solidFill>
                <a:srgbClr val="000000"/>
              </a:solidFill>
              <a:effectLst/>
              <a:uFillTx/>
              <a:latin typeface="Arial"/>
            </a:endParaRPr>
          </a:p>
          <a:p>
            <a:pPr marL="1440" indent="0" algn="ctr" defTabSz="914400">
              <a:lnSpc>
                <a:spcPct val="90000"/>
              </a:lnSpc>
              <a:spcBef>
                <a:spcPts val="1001"/>
              </a:spcBef>
              <a:spcAft>
                <a:spcPts val="1426"/>
              </a:spcAft>
              <a:buNone/>
              <a:tabLst>
                <a:tab algn="l" pos="0"/>
              </a:tabLst>
            </a:pPr>
            <a:endParaRPr b="0" lang="it-IT" sz="2000" strike="noStrike" u="none">
              <a:solidFill>
                <a:srgbClr val="000000"/>
              </a:solidFill>
              <a:effectLst/>
              <a:uFillTx/>
              <a:latin typeface="Arial"/>
            </a:endParaRPr>
          </a:p>
          <a:p>
            <a:pPr marL="144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24"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Max Weber – </a:t>
            </a:r>
            <a:r>
              <a:rPr b="1" i="1" lang="it-IT" sz="1800" strike="noStrike" u="sng">
                <a:solidFill>
                  <a:schemeClr val="dk1"/>
                </a:solidFill>
                <a:effectLst/>
                <a:uFillTx/>
                <a:latin typeface="Century Gothic"/>
              </a:rPr>
              <a:t>'Etica protestante e lo spirito del capitalismo' (1905)</a:t>
            </a:r>
            <a:endParaRPr b="0" lang="it-IT" sz="1800" strike="noStrike" u="none">
              <a:solidFill>
                <a:srgbClr val="000000"/>
              </a:solidFill>
              <a:effectLst/>
              <a:uFillTx/>
              <a:latin typeface="Arial"/>
            </a:endParaRPr>
          </a:p>
        </p:txBody>
      </p:sp>
    </p:spTree>
  </p:cSld>
  <p:transition spd="slow">
    <p:wheel spokes="1"/>
  </p:transition>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26"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L'illuminismo, il capitalismo, uniti alla cultura protestante sono stati fattori utili non solo alla creazione della società post-rivoluzione industriale, ma hanno dato vita ad una società sempre più priva e “spogliata” delle credenze religiose e delle superstizioni.</a:t>
            </a:r>
            <a:endParaRPr b="0" lang="it-IT" sz="1600" strike="noStrike" u="none">
              <a:solidFill>
                <a:srgbClr val="000000"/>
              </a:solidFill>
              <a:effectLst/>
              <a:uFillTx/>
              <a:latin typeface="Arial"/>
            </a:endParaRPr>
          </a:p>
          <a:p>
            <a:pPr indent="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E' un processo che Weber denominò </a:t>
            </a:r>
            <a:r>
              <a:rPr b="1" lang="it-IT" sz="1600" strike="noStrike" u="none">
                <a:solidFill>
                  <a:schemeClr val="dk1"/>
                </a:solidFill>
                <a:effectLst/>
                <a:uFillTx/>
                <a:latin typeface="Century Gothic"/>
              </a:rPr>
              <a:t>razionalizzazione </a:t>
            </a:r>
            <a:r>
              <a:rPr b="0" lang="it-IT" sz="1600" strike="noStrike" u="none">
                <a:solidFill>
                  <a:schemeClr val="dk1"/>
                </a:solidFill>
                <a:effectLst/>
                <a:uFillTx/>
                <a:latin typeface="Century Gothic"/>
              </a:rPr>
              <a:t>('disincanto': “la razionalizzazione ha spazzato via ogni magia”). </a:t>
            </a:r>
            <a:endParaRPr b="0" lang="it-IT" sz="1600" strike="noStrike" u="none">
              <a:solidFill>
                <a:srgbClr val="000000"/>
              </a:solidFill>
              <a:effectLst/>
              <a:uFillTx/>
              <a:latin typeface="Arial"/>
            </a:endParaRPr>
          </a:p>
          <a:p>
            <a:pPr indent="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Era, inoltre, convinto che il modo migliore per l'applicazione delle scienze alla realtà, nonché modo migliore per la risoluzione dei problemi, fosse la </a:t>
            </a:r>
            <a:r>
              <a:rPr b="1" lang="it-IT" sz="1600" strike="noStrike" u="none">
                <a:solidFill>
                  <a:schemeClr val="dk1"/>
                </a:solidFill>
                <a:effectLst/>
                <a:uFillTx/>
                <a:latin typeface="Century Gothic"/>
              </a:rPr>
              <a:t>burocrazia.</a:t>
            </a: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marL="228600" indent="-228600" algn="ctr" defTabSz="914400">
              <a:lnSpc>
                <a:spcPct val="90000"/>
              </a:lnSpc>
              <a:spcBef>
                <a:spcPts val="1001"/>
              </a:spcBef>
              <a:spcAft>
                <a:spcPts val="1426"/>
              </a:spcAft>
              <a:buNone/>
              <a:tabLst>
                <a:tab algn="l" pos="0"/>
              </a:tabLst>
            </a:pPr>
            <a:r>
              <a:rPr b="0" lang="it-IT" sz="2000" strike="noStrike" u="none">
                <a:solidFill>
                  <a:schemeClr val="dk1"/>
                </a:solidFill>
                <a:effectLst/>
                <a:uFillTx/>
                <a:latin typeface="Century Gothic"/>
              </a:rPr>
              <a:t> </a:t>
            </a:r>
            <a:endParaRPr b="0" lang="it-IT" sz="2000" strike="noStrike" u="none">
              <a:solidFill>
                <a:srgbClr val="000000"/>
              </a:solidFill>
              <a:effectLst/>
              <a:uFillTx/>
              <a:latin typeface="Arial"/>
            </a:endParaRPr>
          </a:p>
          <a:p>
            <a:pPr marL="1440" indent="0" algn="ctr" defTabSz="914400">
              <a:lnSpc>
                <a:spcPct val="90000"/>
              </a:lnSpc>
              <a:spcBef>
                <a:spcPts val="1001"/>
              </a:spcBef>
              <a:spcAft>
                <a:spcPts val="1426"/>
              </a:spcAft>
              <a:buNone/>
              <a:tabLst>
                <a:tab algn="l" pos="0"/>
              </a:tabLst>
            </a:pPr>
            <a:endParaRPr b="0" lang="it-IT" sz="2000" strike="noStrike" u="none">
              <a:solidFill>
                <a:srgbClr val="000000"/>
              </a:solidFill>
              <a:effectLst/>
              <a:uFillTx/>
              <a:latin typeface="Arial"/>
            </a:endParaRPr>
          </a:p>
          <a:p>
            <a:pPr marL="144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27"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Max Weber – </a:t>
            </a:r>
            <a:r>
              <a:rPr b="1" i="1" lang="it-IT" sz="1800" strike="noStrike" u="sng">
                <a:solidFill>
                  <a:schemeClr val="dk1"/>
                </a:solidFill>
                <a:effectLst/>
                <a:uFillTx/>
                <a:latin typeface="Century Gothic"/>
              </a:rPr>
              <a:t>Razionalizzazione</a:t>
            </a:r>
            <a:endParaRPr b="0" lang="it-IT" sz="1800" strike="noStrike" u="none">
              <a:solidFill>
                <a:srgbClr val="000000"/>
              </a:solidFill>
              <a:effectLst/>
              <a:uFillTx/>
              <a:latin typeface="Arial"/>
            </a:endParaRPr>
          </a:p>
        </p:txBody>
      </p:sp>
    </p:spTree>
  </p:cSld>
  <p:transition spd="slow">
    <p:wheel spokes="1"/>
  </p:transition>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29"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fontScale="92500" lnSpcReduction="9999"/>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sociologi dell'800 hanno cercato, grazie ai loro studi, di definire non solo l'identità della società in cui vivevano (mutata profondamente dalla rivoluzione industriale), ma cercarono di capire anche il </a:t>
            </a:r>
            <a:r>
              <a:rPr b="1" lang="it-IT" sz="1600" strike="noStrike" u="none">
                <a:solidFill>
                  <a:schemeClr val="dk1"/>
                </a:solidFill>
                <a:effectLst/>
                <a:uFillTx/>
                <a:latin typeface="Century Gothic"/>
              </a:rPr>
              <a:t>funzionamento stesso</a:t>
            </a:r>
            <a:r>
              <a:rPr b="0" lang="it-IT" sz="1600" strike="noStrike" u="none">
                <a:solidFill>
                  <a:schemeClr val="dk1"/>
                </a:solidFill>
                <a:effectLst/>
                <a:uFillTx/>
                <a:latin typeface="Century Gothic"/>
              </a:rPr>
              <a:t> della società in genere, per ricavarne “leggi universali”. </a:t>
            </a:r>
            <a:endParaRPr b="0" lang="it-IT" sz="1600" strike="noStrike" u="none">
              <a:solidFill>
                <a:srgbClr val="000000"/>
              </a:solidFill>
              <a:effectLst/>
              <a:uFillTx/>
              <a:latin typeface="Arial"/>
            </a:endParaRPr>
          </a:p>
          <a:p>
            <a:pPr indent="0" algn="just" defTabSz="914400">
              <a:lnSpc>
                <a:spcPct val="90000"/>
              </a:lnSpc>
              <a:spcBef>
                <a:spcPts val="1001"/>
              </a:spcBef>
              <a:spcAft>
                <a:spcPts val="1426"/>
              </a:spcAft>
              <a:buNone/>
              <a:tabLst>
                <a:tab algn="l" pos="0"/>
              </a:tabLst>
            </a:pPr>
            <a:r>
              <a:rPr b="0" lang="it-IT" sz="1600" strike="noStrike" u="none">
                <a:solidFill>
                  <a:schemeClr val="dk1"/>
                </a:solidFill>
                <a:effectLst/>
                <a:uFillTx/>
                <a:latin typeface="Century Gothic"/>
              </a:rPr>
              <a:t>Senza dubbio non tutti avevano lo stesso punto di vista: alcuni davano più importanza alla struttura stessa della società (Marx-Durkheim), o altri davano più rilevanza alla capacità individuale dei soggetti (Weber). Tuttavia esistono </a:t>
            </a:r>
            <a:r>
              <a:rPr b="1" lang="it-IT" sz="1600" strike="noStrike" u="none">
                <a:solidFill>
                  <a:schemeClr val="dk1"/>
                </a:solidFill>
                <a:effectLst/>
                <a:uFillTx/>
                <a:latin typeface="Century Gothic"/>
              </a:rPr>
              <a:t>teorie più recenti</a:t>
            </a:r>
            <a:r>
              <a:rPr b="0" lang="it-IT" sz="1600" strike="noStrike" u="none">
                <a:solidFill>
                  <a:schemeClr val="dk1"/>
                </a:solidFill>
                <a:effectLst/>
                <a:uFillTx/>
                <a:latin typeface="Century Gothic"/>
              </a:rPr>
              <a:t> che si avvicinano molto alle loro idee.</a:t>
            </a:r>
            <a:endParaRPr b="0" lang="it-IT" sz="1600" strike="noStrike" u="none">
              <a:solidFill>
                <a:srgbClr val="000000"/>
              </a:solidFill>
              <a:effectLst/>
              <a:uFillTx/>
              <a:latin typeface="Arial"/>
            </a:endParaRPr>
          </a:p>
          <a:p>
            <a:pPr indent="0" algn="just" defTabSz="914400">
              <a:lnSpc>
                <a:spcPct val="90000"/>
              </a:lnSpc>
              <a:spcBef>
                <a:spcPts val="1001"/>
              </a:spcBef>
              <a:spcAft>
                <a:spcPts val="1426"/>
              </a:spcAft>
              <a:buNone/>
              <a:tabLst>
                <a:tab algn="l" pos="0"/>
              </a:tabLst>
            </a:pPr>
            <a:endParaRPr b="0" lang="it-IT" sz="1600" strike="noStrike" u="none">
              <a:solidFill>
                <a:srgbClr val="000000"/>
              </a:solidFill>
              <a:effectLst/>
              <a:uFillTx/>
              <a:latin typeface="Arial"/>
            </a:endParaRPr>
          </a:p>
          <a:p>
            <a:pPr marL="432000" indent="-285840" algn="just" defTabSz="914400">
              <a:lnSpc>
                <a:spcPct val="90000"/>
              </a:lnSpc>
              <a:spcBef>
                <a:spcPts val="1001"/>
              </a:spcBef>
              <a:spcAft>
                <a:spcPts val="1426"/>
              </a:spcAft>
              <a:buClr>
                <a:srgbClr val="000000"/>
              </a:buClr>
              <a:buFont typeface="Arial"/>
              <a:buChar char="•"/>
              <a:tabLst>
                <a:tab algn="l" pos="0"/>
              </a:tabLst>
            </a:pPr>
            <a:r>
              <a:rPr b="1" lang="it-IT" sz="1600" strike="noStrike" u="none">
                <a:solidFill>
                  <a:schemeClr val="dk1"/>
                </a:solidFill>
                <a:effectLst/>
                <a:uFillTx/>
                <a:latin typeface="Century Gothic"/>
              </a:rPr>
              <a:t>Funzionalismo: </a:t>
            </a:r>
            <a:r>
              <a:rPr b="0" lang="it-IT" sz="1600" strike="noStrike" u="none">
                <a:solidFill>
                  <a:schemeClr val="dk1"/>
                </a:solidFill>
                <a:effectLst/>
                <a:uFillTx/>
                <a:latin typeface="Century Gothic"/>
              </a:rPr>
              <a:t>molto in linea con il pensiero di Comte-Durkheim, è la teoria basata sul fatto che la società agisca come un “</a:t>
            </a:r>
            <a:r>
              <a:rPr b="0" i="1" lang="it-IT" sz="1600" strike="noStrike" u="none">
                <a:solidFill>
                  <a:schemeClr val="dk1"/>
                </a:solidFill>
                <a:effectLst/>
                <a:uFillTx/>
                <a:latin typeface="Century Gothic"/>
              </a:rPr>
              <a:t>sistema complesso le cui parti cooperano per produrre stabilità”. </a:t>
            </a:r>
            <a:r>
              <a:rPr b="0" lang="it-IT" sz="1600" strike="noStrike" u="none">
                <a:solidFill>
                  <a:schemeClr val="dk1"/>
                </a:solidFill>
                <a:effectLst/>
                <a:uFillTx/>
                <a:latin typeface="Century Gothic"/>
              </a:rPr>
              <a:t>Così come se le sue componenti fossero parti di un organismo vivente, in un rapporto di interdipendenza. Tuttavia, secondo opinioni recenti, questa visione della società tende a sottolineare i punti che producono coesione sociale, a discapito dei fattori che creano disuguaglianza/divisione/conflitto, come il genere, la razza, la religione...</a:t>
            </a:r>
            <a:endParaRPr b="0" lang="it-IT" sz="1600" strike="noStrike" u="none">
              <a:solidFill>
                <a:srgbClr val="000000"/>
              </a:solidFill>
              <a:effectLst/>
              <a:uFillTx/>
              <a:latin typeface="Arial"/>
            </a:endParaRPr>
          </a:p>
          <a:p>
            <a:pPr indent="0" algn="just" defTabSz="914400">
              <a:lnSpc>
                <a:spcPct val="90000"/>
              </a:lnSpc>
              <a:spcBef>
                <a:spcPts val="1001"/>
              </a:spcBef>
              <a:spcAft>
                <a:spcPts val="1426"/>
              </a:spcAft>
              <a:buNone/>
              <a:tabLst>
                <a:tab algn="l" pos="0"/>
              </a:tabLst>
            </a:pPr>
            <a:endParaRPr b="0" lang="it-IT" sz="1600" strike="noStrike" u="none">
              <a:solidFill>
                <a:srgbClr val="000000"/>
              </a:solidFill>
              <a:effectLst/>
              <a:uFillTx/>
              <a:latin typeface="Arial"/>
            </a:endParaRPr>
          </a:p>
          <a:p>
            <a:pPr marL="228600" indent="-228600" algn="ctr" defTabSz="914400">
              <a:lnSpc>
                <a:spcPct val="90000"/>
              </a:lnSpc>
              <a:spcBef>
                <a:spcPts val="1001"/>
              </a:spcBef>
              <a:spcAft>
                <a:spcPts val="1426"/>
              </a:spcAft>
              <a:buNone/>
              <a:tabLst>
                <a:tab algn="l" pos="0"/>
              </a:tabLst>
            </a:pPr>
            <a:r>
              <a:rPr b="0" lang="it-IT" sz="2000" strike="noStrike" u="none">
                <a:solidFill>
                  <a:schemeClr val="dk1"/>
                </a:solidFill>
                <a:effectLst/>
                <a:uFillTx/>
                <a:latin typeface="Century Gothic"/>
              </a:rPr>
              <a:t> </a:t>
            </a:r>
            <a:endParaRPr b="0" lang="it-IT" sz="2000" strike="noStrike" u="none">
              <a:solidFill>
                <a:srgbClr val="000000"/>
              </a:solidFill>
              <a:effectLst/>
              <a:uFillTx/>
              <a:latin typeface="Arial"/>
            </a:endParaRPr>
          </a:p>
          <a:p>
            <a:pPr marL="1440" indent="0" algn="ctr" defTabSz="914400">
              <a:lnSpc>
                <a:spcPct val="90000"/>
              </a:lnSpc>
              <a:spcBef>
                <a:spcPts val="1001"/>
              </a:spcBef>
              <a:spcAft>
                <a:spcPts val="1426"/>
              </a:spcAft>
              <a:buNone/>
              <a:tabLst>
                <a:tab algn="l" pos="0"/>
              </a:tabLst>
            </a:pPr>
            <a:endParaRPr b="0" lang="it-IT" sz="2000" strike="noStrike" u="none">
              <a:solidFill>
                <a:srgbClr val="000000"/>
              </a:solidFill>
              <a:effectLst/>
              <a:uFillTx/>
              <a:latin typeface="Arial"/>
            </a:endParaRPr>
          </a:p>
          <a:p>
            <a:pPr marL="144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30"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10. Prospettive sociologiche recenti</a:t>
            </a:r>
            <a:endParaRPr b="0" lang="it-IT" sz="1800" strike="noStrike" u="none">
              <a:solidFill>
                <a:srgbClr val="000000"/>
              </a:solidFill>
              <a:effectLst/>
              <a:uFillTx/>
              <a:latin typeface="Arial"/>
            </a:endParaRPr>
          </a:p>
        </p:txBody>
      </p:sp>
    </p:spTree>
  </p:cSld>
  <p:transition spd="slow">
    <p:wheel spokes="1"/>
  </p:transition>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3485880" y="18432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CHE COS’È LA </a:t>
            </a:r>
            <a:r>
              <a:rPr b="1" lang="it-IT" sz="4000" strike="noStrike" u="none" cap="all">
                <a:solidFill>
                  <a:srgbClr val="ff0000"/>
                </a:solidFill>
                <a:effectLst/>
                <a:uFillTx/>
                <a:latin typeface="Century Gothic"/>
              </a:rPr>
              <a:t>SOCIOLOGIA?</a:t>
            </a:r>
            <a:endParaRPr b="0" lang="it-IT" sz="4000" strike="noStrike" u="none">
              <a:solidFill>
                <a:srgbClr val="000000"/>
              </a:solidFill>
              <a:effectLst/>
              <a:uFillTx/>
              <a:latin typeface="Arial"/>
            </a:endParaRPr>
          </a:p>
        </p:txBody>
      </p:sp>
      <p:sp>
        <p:nvSpPr>
          <p:cNvPr id="232"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fontScale="25000" lnSpcReduction="19999"/>
          </a:bodyPr>
          <a:p>
            <a:pPr marL="432000" indent="-228600" algn="just" defTabSz="914400">
              <a:lnSpc>
                <a:spcPct val="90000"/>
              </a:lnSpc>
              <a:spcBef>
                <a:spcPts val="1001"/>
              </a:spcBef>
              <a:buClr>
                <a:srgbClr val="000000"/>
              </a:buClr>
              <a:buFont typeface="Arial"/>
              <a:buChar char="•"/>
              <a:tabLst>
                <a:tab algn="l" pos="34308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 algn="l" pos="8985240"/>
              </a:tabLst>
            </a:pPr>
            <a:r>
              <a:rPr b="1" lang="it-IT" sz="6400" strike="noStrike" u="none">
                <a:solidFill>
                  <a:schemeClr val="dk1"/>
                </a:solidFill>
                <a:effectLst/>
                <a:uFillTx/>
                <a:latin typeface="Century Gothic"/>
              </a:rPr>
              <a:t>Teoria del conflitto:</a:t>
            </a:r>
            <a:r>
              <a:rPr b="0" lang="it-IT" sz="6400" strike="noStrike" u="none">
                <a:solidFill>
                  <a:schemeClr val="dk1"/>
                </a:solidFill>
                <a:effectLst/>
                <a:uFillTx/>
                <a:latin typeface="Century Gothic"/>
              </a:rPr>
              <a:t> è una teoria piuttosto contraria al funzionalismo, in quanto tende a evidenziare quei punti della società che creano disuguaglianze e divisioni sociali. E' un punto di vista molto in linea al pensiero di Marx. Pertanto, la società è formata da una moltitudine di gruppi sociali, omogenei al loro interno ma eterogenei tra di loro, e ogni gruppo persegue il proprio interesse. E' ovvio pensare che vi siano “conflitti” o disuguaglianze tra ogni gruppo, originati dalla presenza di interessi diversi. Di conseguenza, i gruppi i cui interessi prevalgono saranno </a:t>
            </a:r>
            <a:r>
              <a:rPr b="1" lang="it-IT" sz="6400" strike="noStrike" u="none">
                <a:solidFill>
                  <a:schemeClr val="dk1"/>
                </a:solidFill>
                <a:effectLst/>
                <a:uFillTx/>
                <a:latin typeface="Century Gothic"/>
              </a:rPr>
              <a:t>gruppi dominanti</a:t>
            </a:r>
            <a:r>
              <a:rPr b="0" lang="it-IT" sz="6400" strike="noStrike" u="none">
                <a:solidFill>
                  <a:schemeClr val="dk1"/>
                </a:solidFill>
                <a:effectLst/>
                <a:uFillTx/>
                <a:latin typeface="Century Gothic"/>
              </a:rPr>
              <a:t>, gli altri </a:t>
            </a:r>
            <a:r>
              <a:rPr b="1" lang="it-IT" sz="6400" strike="noStrike" u="none">
                <a:solidFill>
                  <a:schemeClr val="dk1"/>
                </a:solidFill>
                <a:effectLst/>
                <a:uFillTx/>
                <a:latin typeface="Century Gothic"/>
              </a:rPr>
              <a:t>gruppi subordinati.</a:t>
            </a:r>
            <a:r>
              <a:rPr b="0" lang="it-IT" sz="6400" strike="noStrike" u="none">
                <a:solidFill>
                  <a:schemeClr val="dk1"/>
                </a:solidFill>
                <a:effectLst/>
                <a:uFillTx/>
                <a:latin typeface="Century Gothic"/>
              </a:rPr>
              <a:t> </a:t>
            </a:r>
            <a:endParaRPr b="0" lang="it-IT" sz="64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6400" strike="noStrike" u="none">
              <a:solidFill>
                <a:srgbClr val="000000"/>
              </a:solidFill>
              <a:effectLst/>
              <a:uFillTx/>
              <a:latin typeface="Arial"/>
            </a:endParaRPr>
          </a:p>
          <a:p>
            <a:pPr marL="432000" indent="-571680" algn="just" defTabSz="914400">
              <a:lnSpc>
                <a:spcPct val="90000"/>
              </a:lnSpc>
              <a:spcBef>
                <a:spcPts val="1001"/>
              </a:spcBef>
              <a:spcAft>
                <a:spcPts val="1426"/>
              </a:spcAft>
              <a:buClr>
                <a:srgbClr val="000000"/>
              </a:buClr>
              <a:buFont typeface="Arial"/>
              <a:buChar char="•"/>
              <a:tabLst>
                <a:tab algn="l" pos="0"/>
              </a:tabLst>
            </a:pPr>
            <a:r>
              <a:rPr b="1" lang="it-IT" sz="6400" strike="noStrike" u="none">
                <a:solidFill>
                  <a:schemeClr val="dk1"/>
                </a:solidFill>
                <a:effectLst/>
                <a:uFillTx/>
                <a:latin typeface="Century Gothic"/>
              </a:rPr>
              <a:t>Teorie dell'azione sociale: </a:t>
            </a:r>
            <a:r>
              <a:rPr b="0" lang="it-IT" sz="6400" strike="noStrike" u="none">
                <a:solidFill>
                  <a:schemeClr val="dk1"/>
                </a:solidFill>
                <a:effectLst/>
                <a:uFillTx/>
                <a:latin typeface="Century Gothic"/>
              </a:rPr>
              <a:t>E' una teoria che si discosta dagli approcci che si focalizzano sulla struttura stessa della società, ma da risalto alle </a:t>
            </a:r>
            <a:r>
              <a:rPr b="1" lang="it-IT" sz="6400" strike="noStrike" u="none">
                <a:solidFill>
                  <a:schemeClr val="dk1"/>
                </a:solidFill>
                <a:effectLst/>
                <a:uFillTx/>
                <a:latin typeface="Century Gothic"/>
              </a:rPr>
              <a:t>azioni stesse </a:t>
            </a:r>
            <a:r>
              <a:rPr b="0" lang="it-IT" sz="6400" strike="noStrike" u="none">
                <a:solidFill>
                  <a:schemeClr val="dk1"/>
                </a:solidFill>
                <a:effectLst/>
                <a:uFillTx/>
                <a:latin typeface="Century Gothic"/>
              </a:rPr>
              <a:t>dei soggetti, utili a dare vita a tali strutture. Si può pensare che il “pioniere” di questa teoria sia Weber, ma in realtà fu Mead a dare un contributo sostanziale a questa teoria.</a:t>
            </a:r>
            <a:r>
              <a:rPr b="1" lang="it-IT" sz="6400" strike="noStrike" u="none">
                <a:solidFill>
                  <a:schemeClr val="dk1"/>
                </a:solidFill>
                <a:effectLst/>
                <a:uFillTx/>
                <a:latin typeface="Century Gothic"/>
              </a:rPr>
              <a:t> </a:t>
            </a:r>
            <a:r>
              <a:rPr b="0" lang="it-IT" sz="6400" strike="noStrike" u="none">
                <a:solidFill>
                  <a:schemeClr val="dk1"/>
                </a:solidFill>
                <a:effectLst/>
                <a:uFillTx/>
                <a:latin typeface="Century Gothic"/>
              </a:rPr>
              <a:t>Mead era convinto che attraverso il </a:t>
            </a:r>
            <a:r>
              <a:rPr b="1" lang="it-IT" sz="6400" strike="noStrike" u="none">
                <a:solidFill>
                  <a:schemeClr val="dk1"/>
                </a:solidFill>
                <a:effectLst/>
                <a:uFillTx/>
                <a:latin typeface="Century Gothic"/>
              </a:rPr>
              <a:t>linguaggio</a:t>
            </a:r>
            <a:r>
              <a:rPr b="0" lang="it-IT" sz="6400" strike="noStrike" u="none">
                <a:solidFill>
                  <a:schemeClr val="dk1"/>
                </a:solidFill>
                <a:effectLst/>
                <a:uFillTx/>
                <a:latin typeface="Century Gothic"/>
              </a:rPr>
              <a:t> la gente riesca a capire ed esprimere sé stessa. Linguaggio non inteso strettamente come linguaggio verbale, ma anche gesti, simboli… a cui viene dato un significato preciso, anche grazie a gesti ripetuti o stereotipati (</a:t>
            </a:r>
            <a:r>
              <a:rPr b="1" lang="it-IT" sz="6400" strike="noStrike" u="none">
                <a:solidFill>
                  <a:schemeClr val="dk1"/>
                </a:solidFill>
                <a:effectLst/>
                <a:uFillTx/>
                <a:latin typeface="Century Gothic"/>
              </a:rPr>
              <a:t>interazionismo simbolico)</a:t>
            </a:r>
            <a:r>
              <a:rPr b="0" lang="it-IT" sz="6400" strike="noStrike" u="none">
                <a:solidFill>
                  <a:schemeClr val="dk1"/>
                </a:solidFill>
                <a:effectLst/>
                <a:uFillTx/>
                <a:latin typeface="Century Gothic"/>
              </a:rPr>
              <a:t>.</a:t>
            </a:r>
            <a:endParaRPr b="0" lang="it-IT" sz="6400" strike="noStrike" u="none">
              <a:solidFill>
                <a:srgbClr val="000000"/>
              </a:solidFill>
              <a:effectLst/>
              <a:uFillTx/>
              <a:latin typeface="Arial"/>
            </a:endParaRPr>
          </a:p>
          <a:p>
            <a:pPr indent="0" algn="just" defTabSz="914400">
              <a:lnSpc>
                <a:spcPct val="90000"/>
              </a:lnSpc>
              <a:spcBef>
                <a:spcPts val="1001"/>
              </a:spcBef>
              <a:spcAft>
                <a:spcPts val="1426"/>
              </a:spcAft>
              <a:buNone/>
              <a:tabLst>
                <a:tab algn="l" pos="0"/>
              </a:tabLst>
            </a:pPr>
            <a:r>
              <a:rPr b="0" lang="it-IT" sz="6400" strike="noStrike" u="none">
                <a:solidFill>
                  <a:schemeClr val="dk1"/>
                </a:solidFill>
                <a:effectLst/>
                <a:uFillTx/>
                <a:latin typeface="Century Gothic"/>
              </a:rPr>
              <a:t>Un simbolo, secondo Mead, è “qualcosa  che sta per qualcos'altro”. Un gesto/simbolo può essere visto in un modo la prima volta, in tutte le successive volte, verrà visto nella stessa maniera (</a:t>
            </a:r>
            <a:r>
              <a:rPr b="1" lang="it-IT" sz="6400" strike="noStrike" u="none">
                <a:solidFill>
                  <a:schemeClr val="dk1"/>
                </a:solidFill>
                <a:effectLst/>
                <a:uFillTx/>
                <a:latin typeface="Century Gothic"/>
              </a:rPr>
              <a:t>teoria dell'etichettamento)</a:t>
            </a:r>
            <a:r>
              <a:rPr b="0" lang="it-IT" sz="6400" strike="noStrike" u="none">
                <a:solidFill>
                  <a:schemeClr val="dk1"/>
                </a:solidFill>
                <a:effectLst/>
                <a:uFillTx/>
                <a:latin typeface="Century Gothic"/>
              </a:rPr>
              <a:t>.</a:t>
            </a:r>
            <a:endParaRPr b="0" lang="it-IT" sz="64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804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33804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marL="228600" indent="-228600" algn="ctr" defTabSz="914400">
              <a:lnSpc>
                <a:spcPct val="90000"/>
              </a:lnSpc>
              <a:spcBef>
                <a:spcPts val="1001"/>
              </a:spcBef>
              <a:spcAft>
                <a:spcPts val="1426"/>
              </a:spcAft>
              <a:buNone/>
              <a:tabLst>
                <a:tab algn="l" pos="0"/>
              </a:tabLst>
            </a:pPr>
            <a:r>
              <a:rPr b="0" lang="it-IT" sz="2000" strike="noStrike" u="none">
                <a:solidFill>
                  <a:schemeClr val="dk1"/>
                </a:solidFill>
                <a:effectLst/>
                <a:uFillTx/>
                <a:latin typeface="Century Gothic"/>
              </a:rPr>
              <a:t> </a:t>
            </a:r>
            <a:endParaRPr b="0" lang="it-IT" sz="2000" strike="noStrike" u="none">
              <a:solidFill>
                <a:srgbClr val="000000"/>
              </a:solidFill>
              <a:effectLst/>
              <a:uFillTx/>
              <a:latin typeface="Arial"/>
            </a:endParaRPr>
          </a:p>
          <a:p>
            <a:pPr marL="1440" indent="0" algn="ctr" defTabSz="914400">
              <a:lnSpc>
                <a:spcPct val="90000"/>
              </a:lnSpc>
              <a:spcBef>
                <a:spcPts val="1001"/>
              </a:spcBef>
              <a:spcAft>
                <a:spcPts val="1426"/>
              </a:spcAft>
              <a:buNone/>
              <a:tabLst>
                <a:tab algn="l" pos="0"/>
              </a:tabLst>
            </a:pPr>
            <a:endParaRPr b="0" lang="it-IT" sz="2000" strike="noStrike" u="none">
              <a:solidFill>
                <a:srgbClr val="000000"/>
              </a:solidFill>
              <a:effectLst/>
              <a:uFillTx/>
              <a:latin typeface="Arial"/>
            </a:endParaRPr>
          </a:p>
          <a:p>
            <a:pPr marL="1440"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33" name="CasellaDiTesto 3"/>
          <p:cNvSpPr/>
          <p:nvPr/>
        </p:nvSpPr>
        <p:spPr>
          <a:xfrm>
            <a:off x="4239720" y="1108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10. Prospettive sociologiche recenti</a:t>
            </a:r>
            <a:endParaRPr b="0" lang="it-IT" sz="1800" strike="noStrike" u="none">
              <a:solidFill>
                <a:srgbClr val="000000"/>
              </a:solidFill>
              <a:effectLst/>
              <a:uFillTx/>
              <a:latin typeface="Arial"/>
            </a:endParaRPr>
          </a:p>
        </p:txBody>
      </p:sp>
    </p:spTree>
  </p:cSld>
  <p:transition spd="slow">
    <p:wheel spokes="1"/>
  </p:transition>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4749480" y="1793160"/>
            <a:ext cx="6564960" cy="1823760"/>
          </a:xfrm>
          <a:prstGeom prst="rect">
            <a:avLst/>
          </a:prstGeom>
          <a:noFill/>
          <a:ln w="0">
            <a:noFill/>
          </a:ln>
        </p:spPr>
        <p:txBody>
          <a:bodyPr lIns="91440" rIns="91440" tIns="45720" bIns="45720" anchor="b">
            <a:normAutofit fontScale="92500" lnSpcReduction="9999"/>
          </a:bodyPr>
          <a:p>
            <a:pPr indent="0" algn="ctr" defTabSz="914400">
              <a:lnSpc>
                <a:spcPct val="90000"/>
              </a:lnSpc>
              <a:buNone/>
              <a:tabLst>
                <a:tab algn="l" pos="0"/>
              </a:tabLst>
            </a:pPr>
            <a:r>
              <a:rPr b="1" i="1" lang="it-IT" sz="4800" strike="noStrike" u="none" cap="all">
                <a:solidFill>
                  <a:srgbClr val="ff0000"/>
                </a:solidFill>
                <a:effectLst/>
                <a:uFillTx/>
                <a:latin typeface="Century Gothic"/>
              </a:rPr>
              <a:t>  </a:t>
            </a:r>
            <a:r>
              <a:rPr b="1" i="1" lang="it-IT" sz="4800" strike="noStrike" u="none" cap="all">
                <a:solidFill>
                  <a:srgbClr val="ff0000"/>
                </a:solidFill>
                <a:effectLst/>
                <a:uFillTx/>
                <a:latin typeface="Century Gothic"/>
              </a:rPr>
              <a:t>globalizzaz</a:t>
            </a:r>
            <a:r>
              <a:rPr b="1" i="1" lang="it-IT" sz="4800" strike="noStrike" u="none" cap="all">
                <a:solidFill>
                  <a:srgbClr val="ff0000"/>
                </a:solidFill>
                <a:effectLst/>
                <a:uFillTx/>
                <a:latin typeface="Century Gothic"/>
              </a:rPr>
              <a:t>ione e </a:t>
            </a:r>
            <a:r>
              <a:rPr b="1" i="1" lang="it-IT" sz="4800" strike="noStrike" u="none" cap="all">
                <a:solidFill>
                  <a:srgbClr val="ff0000"/>
                </a:solidFill>
                <a:effectLst/>
                <a:uFillTx/>
                <a:latin typeface="Century Gothic"/>
              </a:rPr>
              <a:t>mutamento </a:t>
            </a:r>
            <a:r>
              <a:rPr b="1" i="1" lang="it-IT" sz="4800" strike="noStrike" u="none" cap="all">
                <a:solidFill>
                  <a:srgbClr val="ff0000"/>
                </a:solidFill>
                <a:effectLst/>
                <a:uFillTx/>
                <a:latin typeface="Century Gothic"/>
              </a:rPr>
              <a:t>sociale</a:t>
            </a:r>
            <a:endParaRPr b="0" lang="it-IT" sz="4800" strike="noStrike" u="none">
              <a:solidFill>
                <a:srgbClr val="000000"/>
              </a:solidFill>
              <a:effectLst/>
              <a:uFillTx/>
              <a:latin typeface="Arial"/>
            </a:endParaRPr>
          </a:p>
        </p:txBody>
      </p:sp>
      <p:pic>
        <p:nvPicPr>
          <p:cNvPr id="235" name="Immagine 4" descr=""/>
          <p:cNvPicPr/>
          <p:nvPr/>
        </p:nvPicPr>
        <p:blipFill>
          <a:blip r:embed="rId1"/>
          <a:stretch/>
        </p:blipFill>
        <p:spPr>
          <a:xfrm>
            <a:off x="637560" y="1478880"/>
            <a:ext cx="4257360" cy="2837880"/>
          </a:xfrm>
          <a:prstGeom prst="rect">
            <a:avLst/>
          </a:prstGeom>
          <a:noFill/>
          <a:ln w="0">
            <a:noFill/>
          </a:ln>
        </p:spPr>
      </p:pic>
      <p:cxnSp>
        <p:nvCxnSpPr>
          <p:cNvPr id="236" name="Connettore 1 5"/>
          <p:cNvCxnSpPr/>
          <p:nvPr/>
        </p:nvCxnSpPr>
        <p:spPr>
          <a:xfrm>
            <a:off x="5117040" y="3618360"/>
            <a:ext cx="6049800" cy="1440"/>
          </a:xfrm>
          <a:prstGeom prst="straightConnector1">
            <a:avLst/>
          </a:prstGeom>
          <a:ln w="44450">
            <a:solidFill>
              <a:srgbClr val="d07e85"/>
            </a:solidFill>
            <a:round/>
          </a:ln>
        </p:spPr>
      </p:cxn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PlaceHolder 1"/>
          <p:cNvSpPr>
            <a:spLocks noGrp="1"/>
          </p:cNvSpPr>
          <p:nvPr>
            <p:ph/>
          </p:nvPr>
        </p:nvSpPr>
        <p:spPr>
          <a:xfrm>
            <a:off x="685800" y="17938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Le grandi civiltà umane sono comparse seimila anni fa, prevalentemente dedite alla caccia e in seguito all’agricoltura, ma è solo con l’epoca definita della </a:t>
            </a:r>
            <a:r>
              <a:rPr b="1" lang="it-IT" sz="1800" strike="noStrike" u="none">
                <a:solidFill>
                  <a:schemeClr val="dk1"/>
                </a:solidFill>
                <a:effectLst/>
                <a:uFillTx/>
                <a:latin typeface="Century Gothic"/>
              </a:rPr>
              <a:t>modernità</a:t>
            </a:r>
            <a:r>
              <a:rPr b="0" lang="it-IT" sz="1800" strike="noStrike" u="none">
                <a:solidFill>
                  <a:schemeClr val="dk1"/>
                </a:solidFill>
                <a:effectLst/>
                <a:uFillTx/>
                <a:latin typeface="Century Gothic"/>
              </a:rPr>
              <a:t> che il cambiamento diventa rapido come mai in precedenza, fino alla </a:t>
            </a:r>
            <a:r>
              <a:rPr b="1" lang="it-IT" sz="1800" strike="noStrike" u="none">
                <a:solidFill>
                  <a:schemeClr val="dk1"/>
                </a:solidFill>
                <a:effectLst/>
                <a:uFillTx/>
                <a:latin typeface="Century Gothic"/>
              </a:rPr>
              <a:t>globalizzazione</a:t>
            </a:r>
            <a:r>
              <a:rPr b="0" lang="it-IT" sz="1800" strike="noStrike" u="none">
                <a:solidFill>
                  <a:schemeClr val="dk1"/>
                </a:solidFill>
                <a:effectLst/>
                <a:uFillTx/>
                <a:latin typeface="Century Gothic"/>
              </a:rPr>
              <a:t> come processo generale di interconnessione di scambi economici, relazioni politiche, turismo, flussi migratori… con una crescita della popolazione umana sul pianeta, tale da metterne a rischio la sopravvivenza</a:t>
            </a: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238" name="Immagine 4" descr=""/>
          <p:cNvPicPr/>
          <p:nvPr/>
        </p:nvPicPr>
        <p:blipFill>
          <a:blip r:embed="rId1"/>
          <a:stretch/>
        </p:blipFill>
        <p:spPr>
          <a:xfrm>
            <a:off x="5230800" y="4238280"/>
            <a:ext cx="2027520" cy="2246400"/>
          </a:xfrm>
          <a:prstGeom prst="rect">
            <a:avLst/>
          </a:prstGeom>
          <a:noFill/>
          <a:ln w="0">
            <a:noFill/>
          </a:ln>
        </p:spPr>
      </p:pic>
    </p:spTree>
  </p:cSld>
  <p:transition spd="slow">
    <p:randomBar dir="vert"/>
  </p:transition>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p:nvPr>
        </p:nvSpPr>
        <p:spPr>
          <a:xfrm>
            <a:off x="718920" y="16912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quasi tutto il tempo della propria esistenza, gli esseri umani sono vissuti in </a:t>
            </a:r>
            <a:r>
              <a:rPr b="1" lang="it-IT" sz="1600" strike="noStrike" u="none">
                <a:solidFill>
                  <a:schemeClr val="dk1"/>
                </a:solidFill>
                <a:effectLst/>
                <a:uFillTx/>
                <a:latin typeface="Century Gothic"/>
              </a:rPr>
              <a:t>società di cacciatori e raccoglitori</a:t>
            </a:r>
            <a:r>
              <a:rPr b="0" lang="it-IT" sz="1600" strike="noStrike" u="none">
                <a:solidFill>
                  <a:schemeClr val="dk1"/>
                </a:solidFill>
                <a:effectLst/>
                <a:uFillTx/>
                <a:latin typeface="Century Gothic"/>
              </a:rPr>
              <a:t>. In pratica questi gruppi di persone vivevano di caccia, di pesca e con la raccolta di erbe commestibili nate spontaneamente. Queste società sono tutt’ora esistenti in alcune regioni dell’Africa, nelle giungle del Brasile e nella Nuova Guinea. La maggior parte di questi gruppi, sono stati riassorbiti o distrutti dalla diffusione della cultura occidentale, quelle che però ancora sopravvivono sono destinate ad avere vita breve.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240" name="Immagine 5" descr=""/>
          <p:cNvPicPr/>
          <p:nvPr/>
        </p:nvPicPr>
        <p:blipFill>
          <a:blip r:embed="rId1"/>
          <a:stretch/>
        </p:blipFill>
        <p:spPr>
          <a:xfrm>
            <a:off x="3018960" y="3134160"/>
            <a:ext cx="6516720" cy="3604680"/>
          </a:xfrm>
          <a:prstGeom prst="rect">
            <a:avLst/>
          </a:prstGeom>
          <a:noFill/>
          <a:ln w="0">
            <a:noFill/>
          </a:ln>
        </p:spPr>
      </p:pic>
    </p:spTree>
  </p:cSld>
  <p:transition spd="slow">
    <p:randomBar dir="vert"/>
  </p:transition>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Dalle società di cacciatori e raccoglitori che erano nomadi, si passa a provvedere al proprio sostentamento coltivando appezzamenti di terra e allevando animali domestici.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a:t>
            </a:r>
            <a:r>
              <a:rPr b="1" lang="it-IT" sz="1600" strike="noStrike" u="none">
                <a:solidFill>
                  <a:schemeClr val="dk1"/>
                </a:solidFill>
                <a:effectLst/>
                <a:uFillTx/>
                <a:latin typeface="Century Gothic"/>
              </a:rPr>
              <a:t>società pastorali,</a:t>
            </a:r>
            <a:r>
              <a:rPr b="0" lang="it-IT" sz="1600" strike="noStrike" u="none">
                <a:solidFill>
                  <a:schemeClr val="dk1"/>
                </a:solidFill>
                <a:effectLst/>
                <a:uFillTx/>
                <a:latin typeface="Century Gothic"/>
              </a:rPr>
              <a:t> sono quelle società che affidano il loro sostentamento all’allevamento del bestiame, mentre le </a:t>
            </a:r>
            <a:r>
              <a:rPr b="1" lang="it-IT" sz="1600" strike="noStrike" u="none">
                <a:solidFill>
                  <a:schemeClr val="dk1"/>
                </a:solidFill>
                <a:effectLst/>
                <a:uFillTx/>
                <a:latin typeface="Century Gothic"/>
              </a:rPr>
              <a:t>società agricole</a:t>
            </a:r>
            <a:r>
              <a:rPr b="0" lang="it-IT" sz="1600" strike="noStrike" u="none">
                <a:solidFill>
                  <a:schemeClr val="dk1"/>
                </a:solidFill>
                <a:effectLst/>
                <a:uFillTx/>
                <a:latin typeface="Century Gothic"/>
              </a:rPr>
              <a:t> affidano il loro sostentamento alle coltivazioni stanziali, successivamente molte società hanno deciso di fondere questi due tipi di sostentamenti.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comunità </a:t>
            </a:r>
            <a:r>
              <a:rPr b="1" lang="it-IT" sz="1600" strike="noStrike" u="none">
                <a:solidFill>
                  <a:schemeClr val="dk1"/>
                </a:solidFill>
                <a:effectLst/>
                <a:uFillTx/>
                <a:latin typeface="Century Gothic"/>
              </a:rPr>
              <a:t>pastorali</a:t>
            </a:r>
            <a:r>
              <a:rPr b="0" lang="it-IT" sz="1600" strike="noStrike" u="none">
                <a:solidFill>
                  <a:schemeClr val="dk1"/>
                </a:solidFill>
                <a:effectLst/>
                <a:uFillTx/>
                <a:latin typeface="Century Gothic"/>
              </a:rPr>
              <a:t> solitamente migrano da una zona all’altra, seguendo i cambiamenti stagionali poiché, grazie anche al fatto che avevano a disposizione animali da trasporto riuscivano a coprire ampie distanze.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società di cacciatori- raccoglitori, ad un certo punto smettono di andare alla ricerca e alla raccolta di piante commestibili, decidendo invece di coltivare appezzamenti di terreno, questa pratica si sviluppò acquisendo il nome di </a:t>
            </a:r>
            <a:r>
              <a:rPr b="1" lang="it-IT" sz="1600" strike="noStrike" u="none">
                <a:solidFill>
                  <a:schemeClr val="dk1"/>
                </a:solidFill>
                <a:effectLst/>
                <a:uFillTx/>
                <a:latin typeface="Century Gothic"/>
              </a:rPr>
              <a:t>agricoltura</a:t>
            </a:r>
            <a:r>
              <a:rPr b="0" lang="it-IT" sz="1600" strike="noStrike" u="none">
                <a:solidFill>
                  <a:schemeClr val="dk1"/>
                </a:solidFill>
                <a:effectLst/>
                <a:uFillTx/>
                <a:latin typeface="Century Gothic"/>
              </a:rPr>
              <a:t> e condusse all’utilizzo di zappe, dell’aratro e altri strumenti fino ad arrivare ad ottenere un buon sostentamento. L’agricoltura infatti garantisce un approvvigionamento di cibo più sicuro ed in più, non potendo più essere nomadi, le società agricole consentivano l’accumulo di beni materiali.</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Tree>
  </p:cSld>
  <p:transition spd="slow">
    <p:randomBar dir="vert"/>
  </p:transition>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PlaceHolder 1"/>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Già nel 1960, si mantenevano con la caccia e la pesca solo 250000 persone, vale a dire lo 0,001% della popolazione totale.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questa società, esiste un </a:t>
            </a:r>
            <a:r>
              <a:rPr b="1" lang="it-IT" sz="1600" strike="noStrike" u="none">
                <a:solidFill>
                  <a:schemeClr val="dk1"/>
                </a:solidFill>
                <a:effectLst/>
                <a:uFillTx/>
                <a:latin typeface="Century Gothic"/>
              </a:rPr>
              <a:t>basso grado di disuguaglianza</a:t>
            </a:r>
            <a:r>
              <a:rPr b="0" lang="it-IT" sz="1600" strike="noStrike" u="none">
                <a:solidFill>
                  <a:schemeClr val="dk1"/>
                </a:solidFill>
                <a:effectLst/>
                <a:uFillTx/>
                <a:latin typeface="Century Gothic"/>
              </a:rPr>
              <a:t>, ciò è dovuto al fatto che questi gruppi non hanno interesse per la ricchezza materiale e di tutto ciò che valeva al di fuori dei bisogni essenziali, privilegiando i valori religiosi e le attività rituali.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Queste società sono poi caratterizzate dalle </a:t>
            </a:r>
            <a:r>
              <a:rPr b="1" lang="it-IT" sz="1600" strike="noStrike" u="none">
                <a:solidFill>
                  <a:schemeClr val="dk1"/>
                </a:solidFill>
                <a:effectLst/>
                <a:uFillTx/>
                <a:latin typeface="Century Gothic"/>
              </a:rPr>
              <a:t>differenze di rango limitate all’età e al sesso,</a:t>
            </a:r>
            <a:r>
              <a:rPr b="0" lang="it-IT" sz="1600" strike="noStrike" u="none">
                <a:solidFill>
                  <a:schemeClr val="dk1"/>
                </a:solidFill>
                <a:effectLst/>
                <a:uFillTx/>
                <a:latin typeface="Century Gothic"/>
              </a:rPr>
              <a:t> gli uomini erano cacciatori mentre le donne avevano il compito di raccogliere le varie erbe commestibili, di cucinare ed accudire e crescere i figli, l’unico a non dover lavorare in queste società era lo sciamano.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Non necessariamente quindi possiamo paragonare il concetto di industrializzazione al progresso, dato che in questo periodo sono stati fatti numerosissimi progressi già tra i primitivi e le culture precedenti.</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Tree>
  </p:cSld>
  <p:transition spd="slow">
    <p:randomBar dir="vert"/>
  </p:transition>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p:nvPr>
        </p:nvSpPr>
        <p:spPr>
          <a:xfrm>
            <a:off x="652680" y="540684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 partire dal 6000 a.C., si ritrovano tracce di società più ampie e radicalmente diverse rispetto a quelle precedenti, infatti erano caratterizzate dallo sviluppo urbano, cominciano ad emergere delle disuguaglianze economiche. Queste nuove società erano governate da due nuove ed importanti figure, i </a:t>
            </a:r>
            <a:r>
              <a:rPr b="1" lang="it-IT" sz="1600" strike="noStrike" u="none">
                <a:solidFill>
                  <a:schemeClr val="dk1"/>
                </a:solidFill>
                <a:effectLst/>
                <a:uFillTx/>
                <a:latin typeface="Century Gothic"/>
              </a:rPr>
              <a:t>re</a:t>
            </a:r>
            <a:r>
              <a:rPr b="0" lang="it-IT" sz="1600" strike="noStrike" u="none">
                <a:solidFill>
                  <a:schemeClr val="dk1"/>
                </a:solidFill>
                <a:effectLst/>
                <a:uFillTx/>
                <a:latin typeface="Century Gothic"/>
              </a:rPr>
              <a:t> e gli </a:t>
            </a:r>
            <a:r>
              <a:rPr b="1" lang="it-IT" sz="1600" strike="noStrike" u="none">
                <a:solidFill>
                  <a:schemeClr val="dk1"/>
                </a:solidFill>
                <a:effectLst/>
                <a:uFillTx/>
                <a:latin typeface="Century Gothic"/>
              </a:rPr>
              <a:t>imperatori</a:t>
            </a: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44" name="CasellaDiTesto 3"/>
          <p:cNvSpPr/>
          <p:nvPr/>
        </p:nvSpPr>
        <p:spPr>
          <a:xfrm>
            <a:off x="3101040" y="113472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Le società premoderne – </a:t>
            </a:r>
            <a:r>
              <a:rPr b="1" i="1" lang="it-IT" sz="1800" strike="noStrike" u="sng">
                <a:solidFill>
                  <a:srgbClr val="000000"/>
                </a:solidFill>
                <a:effectLst/>
                <a:uFillTx/>
                <a:latin typeface="Century Gothic"/>
              </a:rPr>
              <a:t>Le società tradizionali</a:t>
            </a:r>
            <a:endParaRPr b="0" lang="it-IT" sz="1800" strike="noStrike" u="none">
              <a:solidFill>
                <a:srgbClr val="000000"/>
              </a:solidFill>
              <a:effectLst/>
              <a:uFillTx/>
              <a:latin typeface="Arial"/>
            </a:endParaRPr>
          </a:p>
        </p:txBody>
      </p:sp>
      <p:pic>
        <p:nvPicPr>
          <p:cNvPr id="245" name="Immagine 6" descr=""/>
          <p:cNvPicPr/>
          <p:nvPr/>
        </p:nvPicPr>
        <p:blipFill>
          <a:blip r:embed="rId1"/>
          <a:stretch/>
        </p:blipFill>
        <p:spPr>
          <a:xfrm>
            <a:off x="5157720" y="1786320"/>
            <a:ext cx="2107440" cy="3053880"/>
          </a:xfrm>
          <a:prstGeom prst="rect">
            <a:avLst/>
          </a:prstGeom>
          <a:noFill/>
          <a:ln w="0">
            <a:noFill/>
          </a:ln>
        </p:spPr>
      </p:pic>
    </p:spTree>
  </p:cSld>
  <p:transition spd="slow">
    <p:randomBar dir="vert"/>
  </p:transition>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PlaceHolder 1"/>
          <p:cNvSpPr>
            <a:spLocks noGrp="1"/>
          </p:cNvSpPr>
          <p:nvPr>
            <p:ph/>
          </p:nvPr>
        </p:nvSpPr>
        <p:spPr>
          <a:xfrm>
            <a:off x="726840" y="1658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 l’uso della scrittura e il nascere delle arti e delle scienze, queste società mutarono prendendo il nome di </a:t>
            </a:r>
            <a:r>
              <a:rPr b="1" lang="it-IT" sz="1600" strike="noStrike" u="none">
                <a:solidFill>
                  <a:schemeClr val="dk1"/>
                </a:solidFill>
                <a:effectLst/>
                <a:uFillTx/>
                <a:latin typeface="Century Gothic"/>
              </a:rPr>
              <a:t>civiltà. </a:t>
            </a:r>
            <a:r>
              <a:rPr b="0" lang="it-IT" sz="1600" strike="noStrike" u="none">
                <a:solidFill>
                  <a:schemeClr val="dk1"/>
                </a:solidFill>
                <a:effectLst/>
                <a:uFillTx/>
                <a:latin typeface="Century Gothic"/>
              </a:rPr>
              <a:t>Dal punto di vista politico queste civiltà erano spesso imperi e si sviluppavano grazie alle conquiste a alle acquisizioni di altri popoli, in particolare fu questo il caso della Cina e di Roma.</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247" name="Immagine 4" descr=""/>
          <p:cNvPicPr/>
          <p:nvPr/>
        </p:nvPicPr>
        <p:blipFill>
          <a:blip r:embed="rId1"/>
          <a:stretch/>
        </p:blipFill>
        <p:spPr>
          <a:xfrm>
            <a:off x="3206160" y="2800800"/>
            <a:ext cx="6158880" cy="3734280"/>
          </a:xfrm>
          <a:prstGeom prst="rect">
            <a:avLst/>
          </a:prstGeom>
          <a:noFill/>
          <a:ln w="0">
            <a:noFill/>
          </a:ln>
        </p:spPr>
      </p:pic>
      <p:sp>
        <p:nvSpPr>
          <p:cNvPr id="248" name="CasellaDiTesto 5"/>
          <p:cNvSpPr/>
          <p:nvPr/>
        </p:nvSpPr>
        <p:spPr>
          <a:xfrm>
            <a:off x="9654480" y="4461120"/>
            <a:ext cx="1901520" cy="41400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050" strike="noStrike" u="none">
                <a:solidFill>
                  <a:schemeClr val="dk1"/>
                </a:solidFill>
                <a:effectLst/>
                <a:uFillTx/>
                <a:latin typeface="Century Gothic"/>
              </a:rPr>
              <a:t>(Impero Romano nella sua massima espansione)</a:t>
            </a:r>
            <a:endParaRPr b="0" lang="it-IT" sz="1050" strike="noStrike" u="none">
              <a:solidFill>
                <a:srgbClr val="000000"/>
              </a:solidFill>
              <a:effectLst/>
              <a:uFillTx/>
              <a:latin typeface="Arial"/>
            </a:endParaRPr>
          </a:p>
        </p:txBody>
      </p:sp>
    </p:spTree>
  </p:cSld>
  <p:transition spd="slow">
    <p:randomBar dir="vert"/>
  </p:transition>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PlaceHolder 1"/>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forme di società che risultavano dominanti fino a due secoli fa sono state distrutte dall’</a:t>
            </a:r>
            <a:r>
              <a:rPr b="1" lang="it-IT" sz="1600" strike="noStrike" u="none">
                <a:solidFill>
                  <a:schemeClr val="dk1"/>
                </a:solidFill>
                <a:effectLst/>
                <a:uFillTx/>
                <a:latin typeface="Century Gothic"/>
              </a:rPr>
              <a:t>industrializzazione</a:t>
            </a:r>
            <a:r>
              <a:rPr b="0" lang="it-IT" sz="1600" strike="noStrike" u="none">
                <a:solidFill>
                  <a:schemeClr val="dk1"/>
                </a:solidFill>
                <a:effectLst/>
                <a:uFillTx/>
                <a:latin typeface="Century Gothic"/>
              </a:rPr>
              <a:t> che presupponeva una produzione meccanica basata su risorse inanimate quali ad esempio vapore ed elettricità.</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caratteristiche della </a:t>
            </a:r>
            <a:r>
              <a:rPr b="1" lang="it-IT" sz="1600" strike="noStrike" u="none">
                <a:solidFill>
                  <a:schemeClr val="dk1"/>
                </a:solidFill>
                <a:effectLst/>
                <a:uFillTx/>
                <a:latin typeface="Century Gothic"/>
              </a:rPr>
              <a:t>società urbana</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Lavoro extra-agricolo</a:t>
            </a:r>
            <a:r>
              <a:rPr b="0" lang="it-IT" sz="1600" strike="noStrike" u="none">
                <a:solidFill>
                  <a:schemeClr val="dk1"/>
                </a:solidFill>
                <a:effectLst/>
                <a:uFillTx/>
                <a:latin typeface="Century Gothic"/>
              </a:rPr>
              <a:t>: Se nelle società tradizionali a dominare era l’agricoltura, il primo aspetto della società urbana è invece il lavoro extra agricolo.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Urbanizzazione</a:t>
            </a:r>
            <a:r>
              <a:rPr b="0" lang="it-IT" sz="1600" strike="noStrike" u="none">
                <a:solidFill>
                  <a:schemeClr val="dk1"/>
                </a:solidFill>
                <a:effectLst/>
                <a:uFillTx/>
                <a:latin typeface="Century Gothic"/>
              </a:rPr>
              <a:t>: Come conseguenza della nuova tipologia di lavoro, la popolazione si trasferisce in città e le città diventano sempre più grandi.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Vita sociale più impersonale</a:t>
            </a:r>
            <a:r>
              <a:rPr b="0" lang="it-IT" sz="1600" strike="noStrike" u="none">
                <a:solidFill>
                  <a:schemeClr val="dk1"/>
                </a:solidFill>
                <a:effectLst/>
                <a:uFillTx/>
                <a:latin typeface="Century Gothic"/>
              </a:rPr>
              <a:t>: Le persone nelle città non si conoscono e sono dunque costrette ad interagire quasi sempre con sconosciuti.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Sistema politico più complesso</a:t>
            </a:r>
            <a:r>
              <a:rPr b="0" lang="it-IT" sz="1600" strike="noStrike" u="none">
                <a:solidFill>
                  <a:schemeClr val="dk1"/>
                </a:solidFill>
                <a:effectLst/>
                <a:uFillTx/>
                <a:latin typeface="Century Gothic"/>
              </a:rPr>
              <a:t>: Non esistono più re o imperatori che, anche avendo pieno potere, non riuscivano ad esercitarlo sull’intero territorio, con il risultato che alcuni villaggi più isolati diventavano quasi autonomi.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Stati Nazione</a:t>
            </a:r>
            <a:r>
              <a:rPr b="0" lang="it-IT" sz="1600" strike="noStrike" u="none">
                <a:solidFill>
                  <a:schemeClr val="dk1"/>
                </a:solidFill>
                <a:effectLst/>
                <a:uFillTx/>
                <a:latin typeface="Century Gothic"/>
              </a:rPr>
              <a:t>: Le società industrializzate sono i primi Stati Nazione della storia, sono comunità politiche separate da confini definiti, che hanno vasti poteri su diversi aspetti della vita dei cittadini. Ricorrono infatti a </a:t>
            </a:r>
            <a:r>
              <a:rPr b="1" lang="it-IT" sz="1600" strike="noStrike" u="none">
                <a:solidFill>
                  <a:schemeClr val="dk1"/>
                </a:solidFill>
                <a:effectLst/>
                <a:uFillTx/>
                <a:latin typeface="Century Gothic"/>
              </a:rPr>
              <a:t>leggi vincolanti</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50" name="CasellaDiTesto 3"/>
          <p:cNvSpPr/>
          <p:nvPr/>
        </p:nvSpPr>
        <p:spPr>
          <a:xfrm>
            <a:off x="3392640" y="10746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Il mondo moderno – </a:t>
            </a:r>
            <a:r>
              <a:rPr b="1" i="1" lang="it-IT" sz="1800" strike="noStrike" u="sng">
                <a:solidFill>
                  <a:srgbClr val="000000"/>
                </a:solidFill>
                <a:effectLst/>
                <a:uFillTx/>
                <a:latin typeface="Century Gothic"/>
              </a:rPr>
              <a:t>Le società industrializzate</a:t>
            </a:r>
            <a:endParaRPr b="0" lang="it-IT" sz="1800" strike="noStrike" u="none">
              <a:solidFill>
                <a:srgbClr val="000000"/>
              </a:solidFill>
              <a:effectLst/>
              <a:uFillTx/>
              <a:latin typeface="Arial"/>
            </a:endParaRPr>
          </a:p>
        </p:txBody>
      </p:sp>
    </p:spTree>
  </p:cSld>
  <p:transition spd="slow">
    <p:randomBar dir="vert"/>
  </p:transition>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PlaceHolder 1"/>
          <p:cNvSpPr>
            <a:spLocks noGrp="1"/>
          </p:cNvSpPr>
          <p:nvPr>
            <p:ph/>
          </p:nvPr>
        </p:nvSpPr>
        <p:spPr>
          <a:xfrm>
            <a:off x="710640" y="16009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Lo sviluppo economico ha portato ad avere più </a:t>
            </a:r>
            <a:r>
              <a:rPr b="0" lang="it-IT" sz="1600" strike="noStrike" u="sng">
                <a:solidFill>
                  <a:schemeClr val="dk1"/>
                </a:solidFill>
                <a:effectLst/>
                <a:uFillTx/>
                <a:latin typeface="Century Gothic"/>
              </a:rPr>
              <a:t>potenza militare,</a:t>
            </a:r>
            <a:r>
              <a:rPr b="0" lang="it-IT" sz="1600" strike="noStrike" u="none">
                <a:solidFill>
                  <a:schemeClr val="dk1"/>
                </a:solidFill>
                <a:effectLst/>
                <a:uFillTx/>
                <a:latin typeface="Century Gothic"/>
              </a:rPr>
              <a:t> grazie alla quale i Paesi occidentali crearono </a:t>
            </a:r>
            <a:r>
              <a:rPr b="1" lang="it-IT" sz="1600" strike="noStrike" u="none">
                <a:solidFill>
                  <a:schemeClr val="dk1"/>
                </a:solidFill>
                <a:effectLst/>
                <a:uFillTx/>
                <a:latin typeface="Century Gothic"/>
              </a:rPr>
              <a:t>colonie </a:t>
            </a:r>
            <a:r>
              <a:rPr b="0" lang="it-IT" sz="1600" strike="noStrike" u="none">
                <a:solidFill>
                  <a:schemeClr val="dk1"/>
                </a:solidFill>
                <a:effectLst/>
                <a:uFillTx/>
                <a:latin typeface="Century Gothic"/>
              </a:rPr>
              <a:t>laddove esistevano ancora società tradizionali, ricorrendo all’azione militare.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Nasce il </a:t>
            </a:r>
            <a:r>
              <a:rPr b="1" lang="it-IT" sz="1600" strike="noStrike" u="none">
                <a:solidFill>
                  <a:schemeClr val="dk1"/>
                </a:solidFill>
                <a:effectLst/>
                <a:uFillTx/>
                <a:latin typeface="Century Gothic"/>
              </a:rPr>
              <a:t>colonialismo </a:t>
            </a:r>
            <a:r>
              <a:rPr b="0" lang="it-IT" sz="1600" strike="noStrike" u="none">
                <a:solidFill>
                  <a:schemeClr val="dk1"/>
                </a:solidFill>
                <a:effectLst/>
                <a:uFillTx/>
                <a:latin typeface="Century Gothic"/>
              </a:rPr>
              <a:t>che avrà due diversi effetti: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1600" strike="noStrike" u="none">
                <a:solidFill>
                  <a:schemeClr val="dk1"/>
                </a:solidFill>
                <a:effectLst/>
                <a:uFillTx/>
                <a:latin typeface="Century Gothic"/>
              </a:rPr>
              <a:t>I Paesi con maggioranza di popolazione                           I Paesi con maggioranza di popolazione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1600" strike="noStrike" u="none">
                <a:solidFill>
                  <a:schemeClr val="dk1"/>
                </a:solidFill>
                <a:effectLst/>
                <a:uFillTx/>
                <a:latin typeface="Century Gothic"/>
              </a:rPr>
              <a:t>europea rispetto a quella locale </a:t>
            </a:r>
            <a:r>
              <a:rPr b="0" lang="it-IT" sz="1600" strike="noStrike" u="none">
                <a:solidFill>
                  <a:schemeClr val="dk1"/>
                </a:solidFill>
                <a:effectLst/>
                <a:uFillTx/>
                <a:latin typeface="Century Gothic"/>
              </a:rPr>
              <a:t>oggi sono                        </a:t>
            </a:r>
            <a:r>
              <a:rPr b="1" lang="it-IT" sz="1600" strike="noStrike" u="none">
                <a:solidFill>
                  <a:schemeClr val="dk1"/>
                </a:solidFill>
                <a:effectLst/>
                <a:uFillTx/>
                <a:latin typeface="Century Gothic"/>
              </a:rPr>
              <a:t>locale rispetto a quella europea </a:t>
            </a:r>
            <a:r>
              <a:rPr b="0" lang="it-IT" sz="1600" strike="noStrike" u="none">
                <a:solidFill>
                  <a:schemeClr val="dk1"/>
                </a:solidFill>
                <a:effectLst/>
                <a:uFillTx/>
                <a:latin typeface="Century Gothic"/>
              </a:rPr>
              <a:t>oggi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quelli </a:t>
            </a:r>
            <a:r>
              <a:rPr b="1" lang="it-IT" sz="1600" strike="noStrike" u="none">
                <a:solidFill>
                  <a:schemeClr val="dk1"/>
                </a:solidFill>
                <a:effectLst/>
                <a:uFillTx/>
                <a:latin typeface="Century Gothic"/>
              </a:rPr>
              <a:t>industrializzati</a:t>
            </a:r>
            <a:r>
              <a:rPr b="0" lang="it-IT" sz="1600" strike="noStrike" u="none">
                <a:solidFill>
                  <a:schemeClr val="dk1"/>
                </a:solidFill>
                <a:effectLst/>
                <a:uFillTx/>
                <a:latin typeface="Century Gothic"/>
              </a:rPr>
              <a:t>.                                                                sono quelli </a:t>
            </a:r>
            <a:r>
              <a:rPr b="1" lang="it-IT" sz="1600" strike="noStrike" u="none">
                <a:solidFill>
                  <a:schemeClr val="dk1"/>
                </a:solidFill>
                <a:effectLst/>
                <a:uFillTx/>
                <a:latin typeface="Century Gothic"/>
              </a:rPr>
              <a:t>in via di sviluppo</a:t>
            </a:r>
            <a:r>
              <a:rPr b="0" lang="it-IT" sz="1600" strike="noStrike" u="none">
                <a:solidFill>
                  <a:schemeClr val="dk1"/>
                </a:solidFill>
                <a:effectLst/>
                <a:uFillTx/>
                <a:latin typeface="Century Gothic"/>
              </a:rPr>
              <a:t> (Cina, India…)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 frequente sentir parlare di </a:t>
            </a:r>
            <a:r>
              <a:rPr b="1" lang="it-IT" sz="1600" strike="noStrike" u="none">
                <a:solidFill>
                  <a:schemeClr val="dk1"/>
                </a:solidFill>
                <a:effectLst/>
                <a:uFillTx/>
                <a:latin typeface="Century Gothic"/>
              </a:rPr>
              <a:t>primo mondo</a:t>
            </a:r>
            <a:r>
              <a:rPr b="0" lang="it-IT" sz="1600" strike="noStrike" u="none">
                <a:solidFill>
                  <a:schemeClr val="dk1"/>
                </a:solidFill>
                <a:effectLst/>
                <a:uFillTx/>
                <a:latin typeface="Century Gothic"/>
              </a:rPr>
              <a:t>, </a:t>
            </a:r>
            <a:r>
              <a:rPr b="1" lang="it-IT" sz="1600" strike="noStrike" u="none">
                <a:solidFill>
                  <a:schemeClr val="dk1"/>
                </a:solidFill>
                <a:effectLst/>
                <a:uFillTx/>
                <a:latin typeface="Century Gothic"/>
              </a:rPr>
              <a:t>secondo mondo</a:t>
            </a:r>
            <a:r>
              <a:rPr b="0" lang="it-IT" sz="1600" strike="noStrike" u="none">
                <a:solidFill>
                  <a:schemeClr val="dk1"/>
                </a:solidFill>
                <a:effectLst/>
                <a:uFillTx/>
                <a:latin typeface="Century Gothic"/>
              </a:rPr>
              <a:t> e </a:t>
            </a:r>
            <a:r>
              <a:rPr b="1" lang="it-IT" sz="1600" strike="noStrike" u="none">
                <a:solidFill>
                  <a:schemeClr val="dk1"/>
                </a:solidFill>
                <a:effectLst/>
                <a:uFillTx/>
                <a:latin typeface="Century Gothic"/>
              </a:rPr>
              <a:t>terzo mondo.</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252" name="Immagine 4" descr=""/>
          <p:cNvPicPr/>
          <p:nvPr/>
        </p:nvPicPr>
        <p:blipFill>
          <a:blip r:embed="rId1"/>
          <a:stretch/>
        </p:blipFill>
        <p:spPr>
          <a:xfrm>
            <a:off x="4607640" y="4715280"/>
            <a:ext cx="3322800" cy="2017800"/>
          </a:xfrm>
          <a:prstGeom prst="rect">
            <a:avLst/>
          </a:prstGeom>
          <a:noFill/>
          <a:ln w="0">
            <a:noFill/>
          </a:ln>
        </p:spPr>
      </p:pic>
    </p:spTree>
  </p:cSld>
  <p:transition spd="slow">
    <p:randomBar dir="vert"/>
  </p:transition>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p:nvPr>
        </p:nvSpPr>
        <p:spPr>
          <a:xfrm>
            <a:off x="669240" y="152820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Questo modo di dire denota i tre diversi tipi di società del ventesimo secolo: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PRIMO MONDO</a:t>
            </a:r>
            <a:r>
              <a:rPr b="0" lang="it-IT" sz="1600" strike="noStrike" u="none">
                <a:solidFill>
                  <a:schemeClr val="dk1"/>
                </a:solidFill>
                <a:effectLst/>
                <a:uFillTx/>
                <a:latin typeface="Century Gothic"/>
              </a:rPr>
              <a:t>: Ne fanno parte le società industrializzate di Europa, America settentrionale, Australia, Nuova Zelanda e Giappone. Esse risultano avere un sistema politico </a:t>
            </a:r>
            <a:r>
              <a:rPr b="1" lang="it-IT" sz="1600" strike="noStrike" u="none">
                <a:solidFill>
                  <a:schemeClr val="dk1"/>
                </a:solidFill>
                <a:effectLst/>
                <a:uFillTx/>
                <a:latin typeface="Century Gothic"/>
              </a:rPr>
              <a:t>multipartito.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SECONDO MONDO</a:t>
            </a:r>
            <a:r>
              <a:rPr b="0" lang="it-IT" sz="1600" strike="noStrike" u="none">
                <a:solidFill>
                  <a:schemeClr val="dk1"/>
                </a:solidFill>
                <a:effectLst/>
                <a:uFillTx/>
                <a:latin typeface="Century Gothic"/>
              </a:rPr>
              <a:t>: Comprendeva le società comuniste dell’Unione Sovietica ed Europa Orientale, nelle quali la proprietà privata e la libera iniziativa d’impresa avevano un ruolo limitato. Qui il sistema politico risultava essere basato su un </a:t>
            </a:r>
            <a:r>
              <a:rPr b="1" lang="it-IT" sz="1600" strike="noStrike" u="none">
                <a:solidFill>
                  <a:schemeClr val="dk1"/>
                </a:solidFill>
                <a:effectLst/>
                <a:uFillTx/>
                <a:latin typeface="Century Gothic"/>
              </a:rPr>
              <a:t>unico partito </a:t>
            </a:r>
            <a:r>
              <a:rPr b="0" lang="it-IT" sz="1600" strike="noStrike" u="none">
                <a:solidFill>
                  <a:schemeClr val="dk1"/>
                </a:solidFill>
                <a:effectLst/>
                <a:uFillTx/>
                <a:latin typeface="Century Gothic"/>
              </a:rPr>
              <a:t>(comunista) e l’economia era centralmente pianificata.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TERZO MONDO</a:t>
            </a:r>
            <a:r>
              <a:rPr b="0" lang="it-IT" sz="1600" strike="noStrike" u="none">
                <a:solidFill>
                  <a:schemeClr val="dk1"/>
                </a:solidFill>
                <a:effectLst/>
                <a:uFillTx/>
                <a:latin typeface="Century Gothic"/>
              </a:rPr>
              <a:t>: Si tratta dei Paesi in via di sviluppo, la maggior parte dei quali corrispondono ad ex colonie (Asia, Africa, Sud America). Questi sono </a:t>
            </a:r>
            <a:r>
              <a:rPr b="0" lang="it-IT" sz="1600" strike="noStrike" u="sng">
                <a:solidFill>
                  <a:schemeClr val="dk1"/>
                </a:solidFill>
                <a:effectLst/>
                <a:uFillTx/>
                <a:latin typeface="Century Gothic"/>
              </a:rPr>
              <a:t>Stati nazionali</a:t>
            </a:r>
            <a:r>
              <a:rPr b="0" lang="it-IT" sz="1600" strike="noStrike" u="none">
                <a:solidFill>
                  <a:schemeClr val="dk1"/>
                </a:solidFill>
                <a:effectLst/>
                <a:uFillTx/>
                <a:latin typeface="Century Gothic"/>
              </a:rPr>
              <a:t> e molti hanno sperimentato un processo di </a:t>
            </a:r>
            <a:r>
              <a:rPr b="1" lang="it-IT" sz="1600" strike="noStrike" u="none">
                <a:solidFill>
                  <a:schemeClr val="dk1"/>
                </a:solidFill>
                <a:effectLst/>
                <a:uFillTx/>
                <a:latin typeface="Century Gothic"/>
              </a:rPr>
              <a:t>urbanizzazione</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1600" strike="noStrike" u="none">
                <a:solidFill>
                  <a:schemeClr val="dk1"/>
                </a:solidFill>
                <a:effectLst/>
                <a:uFillTx/>
                <a:latin typeface="Century Gothic"/>
              </a:rPr>
              <a:t>L’agricoltura </a:t>
            </a:r>
            <a:r>
              <a:rPr b="0" lang="it-IT" sz="1600" strike="noStrike" u="none">
                <a:solidFill>
                  <a:schemeClr val="dk1"/>
                </a:solidFill>
                <a:effectLst/>
                <a:uFillTx/>
                <a:latin typeface="Century Gothic"/>
              </a:rPr>
              <a:t>risulta il settore dominante ed è rivolto principalmente al </a:t>
            </a:r>
            <a:r>
              <a:rPr b="1" lang="it-IT" sz="1600" strike="noStrike" u="none">
                <a:solidFill>
                  <a:schemeClr val="dk1"/>
                </a:solidFill>
                <a:effectLst/>
                <a:uFillTx/>
                <a:latin typeface="Century Gothic"/>
              </a:rPr>
              <a:t>mercato mondiale </a:t>
            </a:r>
            <a:r>
              <a:rPr b="0" lang="it-IT" sz="1600" strike="noStrike" u="none">
                <a:solidFill>
                  <a:schemeClr val="dk1"/>
                </a:solidFill>
                <a:effectLst/>
                <a:uFillTx/>
                <a:latin typeface="Century Gothic"/>
              </a:rPr>
              <a:t>piuttosto che al consumo locale.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254" name="Immagine 4" descr=""/>
          <p:cNvPicPr/>
          <p:nvPr/>
        </p:nvPicPr>
        <p:blipFill>
          <a:blip r:embed="rId1"/>
          <a:stretch/>
        </p:blipFill>
        <p:spPr>
          <a:xfrm>
            <a:off x="4724640" y="4878360"/>
            <a:ext cx="2999160" cy="1920600"/>
          </a:xfrm>
          <a:prstGeom prst="rect">
            <a:avLst/>
          </a:prstGeom>
          <a:noFill/>
          <a:ln w="0">
            <a:noFill/>
          </a:ln>
        </p:spPr>
      </p:pic>
    </p:spTree>
  </p:cSld>
  <p:transition spd="slow">
    <p:randomBar dir="vert"/>
  </p:transition>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p:nvPr>
        </p:nvSpPr>
        <p:spPr>
          <a:xfrm>
            <a:off x="106920" y="1816560"/>
            <a:ext cx="6875280" cy="501948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Negli ultimi anni la situazione di </a:t>
            </a:r>
            <a:r>
              <a:rPr b="1" lang="it-IT" sz="1600" strike="noStrike" u="none">
                <a:solidFill>
                  <a:schemeClr val="dk1"/>
                </a:solidFill>
                <a:effectLst/>
                <a:uFillTx/>
                <a:latin typeface="Century Gothic"/>
              </a:rPr>
              <a:t>povertà </a:t>
            </a:r>
            <a:r>
              <a:rPr b="0" lang="it-IT" sz="1600" strike="noStrike" u="none">
                <a:solidFill>
                  <a:schemeClr val="dk1"/>
                </a:solidFill>
                <a:effectLst/>
                <a:uFillTx/>
                <a:latin typeface="Century Gothic"/>
              </a:rPr>
              <a:t>di tali Paesi è peggiorata, i poveri del mondo si concentrano principalmente in queste aree, tuttavia alcuni di questi Paesi hanno intrapreso un processo di </a:t>
            </a:r>
            <a:r>
              <a:rPr b="1" lang="it-IT" sz="1600" strike="noStrike" u="none">
                <a:solidFill>
                  <a:schemeClr val="dk1"/>
                </a:solidFill>
                <a:effectLst/>
                <a:uFillTx/>
                <a:latin typeface="Century Gothic"/>
              </a:rPr>
              <a:t>industrializzazione </a:t>
            </a:r>
            <a:r>
              <a:rPr b="0" lang="it-IT" sz="1600" strike="noStrike" u="none">
                <a:solidFill>
                  <a:schemeClr val="dk1"/>
                </a:solidFill>
                <a:effectLst/>
                <a:uFillTx/>
                <a:latin typeface="Century Gothic"/>
              </a:rPr>
              <a:t>che ha portato ad una crescita economica sensazionale negli ultimi anni.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1600" strike="noStrike" u="none">
                <a:solidFill>
                  <a:schemeClr val="dk1"/>
                </a:solidFill>
                <a:effectLst/>
                <a:uFillTx/>
                <a:latin typeface="Century Gothic"/>
              </a:rPr>
              <a:t>Paesi di nuova industrializzazione (alcuni esempi):</a:t>
            </a:r>
            <a:endParaRPr b="0" lang="it-IT" sz="16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0" lang="it-IT" sz="1600" strike="noStrike" u="none">
                <a:solidFill>
                  <a:schemeClr val="dk1"/>
                </a:solidFill>
                <a:effectLst/>
                <a:uFillTx/>
                <a:latin typeface="Century Gothic"/>
              </a:rPr>
              <a:t>Messico</a:t>
            </a:r>
            <a:endParaRPr b="0" lang="it-IT" sz="16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0" lang="it-IT" sz="1600" strike="noStrike" u="none">
                <a:solidFill>
                  <a:schemeClr val="dk1"/>
                </a:solidFill>
                <a:effectLst/>
                <a:uFillTx/>
                <a:latin typeface="Century Gothic"/>
              </a:rPr>
              <a:t>Brasile</a:t>
            </a:r>
            <a:endParaRPr b="0" lang="it-IT" sz="16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0" lang="it-IT" sz="1600" strike="noStrike" u="none">
                <a:solidFill>
                  <a:schemeClr val="dk1"/>
                </a:solidFill>
                <a:effectLst/>
                <a:uFillTx/>
                <a:latin typeface="Century Gothic"/>
              </a:rPr>
              <a:t>Corea del sud</a:t>
            </a:r>
            <a:endParaRPr b="0" lang="it-IT" sz="16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0" lang="it-IT" sz="1600" strike="noStrike" u="none">
                <a:solidFill>
                  <a:schemeClr val="dk1"/>
                </a:solidFill>
                <a:effectLst/>
                <a:uFillTx/>
                <a:latin typeface="Century Gothic"/>
              </a:rPr>
              <a:t>Hong Kong</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Questi Paesi hanno livelli di crescita maggiori rispetto alle economie occidentali, soprattutto i Paesi dell’Asia orientale che si sono guadagnati l’appellativo di “tigri asiatiche”. Possiamo affermare che la </a:t>
            </a:r>
            <a:r>
              <a:rPr b="1" lang="it-IT" sz="1600" strike="noStrike" u="none">
                <a:solidFill>
                  <a:schemeClr val="dk1"/>
                </a:solidFill>
                <a:effectLst/>
                <a:uFillTx/>
                <a:latin typeface="Century Gothic"/>
              </a:rPr>
              <a:t>globalizzazione </a:t>
            </a:r>
            <a:r>
              <a:rPr b="0" lang="it-IT" sz="1600" strike="noStrike" u="none">
                <a:solidFill>
                  <a:schemeClr val="dk1"/>
                </a:solidFill>
                <a:effectLst/>
                <a:uFillTx/>
                <a:latin typeface="Century Gothic"/>
              </a:rPr>
              <a:t>sta producendo una </a:t>
            </a:r>
            <a:r>
              <a:rPr b="1" lang="it-IT" sz="1600" strike="noStrike" u="none">
                <a:solidFill>
                  <a:schemeClr val="dk1"/>
                </a:solidFill>
                <a:effectLst/>
                <a:uFillTx/>
                <a:latin typeface="Century Gothic"/>
              </a:rPr>
              <a:t>redistribuzione della ricchezza, del potere e della conoscenza </a:t>
            </a:r>
            <a:r>
              <a:rPr b="0" lang="it-IT" sz="1600" strike="noStrike" u="none">
                <a:solidFill>
                  <a:schemeClr val="dk1"/>
                </a:solidFill>
                <a:effectLst/>
                <a:uFillTx/>
                <a:latin typeface="Century Gothic"/>
              </a:rPr>
              <a:t>nel mondo.</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256" name="Immagine 6" descr=""/>
          <p:cNvPicPr/>
          <p:nvPr/>
        </p:nvPicPr>
        <p:blipFill>
          <a:blip r:embed="rId1"/>
          <a:stretch/>
        </p:blipFill>
        <p:spPr>
          <a:xfrm>
            <a:off x="7463520" y="2524680"/>
            <a:ext cx="4181400" cy="3009960"/>
          </a:xfrm>
          <a:prstGeom prst="rect">
            <a:avLst/>
          </a:prstGeom>
          <a:noFill/>
          <a:ln w="0">
            <a:noFill/>
          </a:ln>
        </p:spPr>
      </p:pic>
    </p:spTree>
  </p:cSld>
  <p:transition spd="slow">
    <p:randomBar dir="vert"/>
  </p:transition>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PlaceHolder 1"/>
          <p:cNvSpPr>
            <a:spLocks noGrp="1"/>
          </p:cNvSpPr>
          <p:nvPr>
            <p:ph/>
          </p:nvPr>
        </p:nvSpPr>
        <p:spPr>
          <a:xfrm>
            <a:off x="778680" y="128736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L’insieme dei cambiamenti impliciti nei processi di globalizzazione cambiano anche la cultura dei gruppi umani. In sociologia, con cultura ci si riferisce a quei caratteri che sono stati appresi e non ereditati. Questi caratteri sono alla base della cooperazione e della comunicazione tra i membri di una società.</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Una cultura comprende sia </a:t>
            </a:r>
            <a:r>
              <a:rPr b="1" lang="it-IT" sz="1600" strike="noStrike" u="none">
                <a:solidFill>
                  <a:schemeClr val="dk1"/>
                </a:solidFill>
                <a:effectLst/>
                <a:uFillTx/>
                <a:latin typeface="Century Gothic"/>
              </a:rPr>
              <a:t>aspetti materiali</a:t>
            </a:r>
            <a:r>
              <a:rPr b="0" lang="it-IT" sz="1600" strike="noStrike" u="none">
                <a:solidFill>
                  <a:schemeClr val="dk1"/>
                </a:solidFill>
                <a:effectLst/>
                <a:uFillTx/>
                <a:latin typeface="Century Gothic"/>
              </a:rPr>
              <a:t>, ad esempio oggetti, artefatti e beni di consumo, prodotti da una società, che </a:t>
            </a:r>
            <a:r>
              <a:rPr b="1" lang="it-IT" sz="1600" strike="noStrike" u="none">
                <a:solidFill>
                  <a:schemeClr val="dk1"/>
                </a:solidFill>
                <a:effectLst/>
                <a:uFillTx/>
                <a:latin typeface="Century Gothic"/>
              </a:rPr>
              <a:t>aspetti immateriali</a:t>
            </a:r>
            <a:r>
              <a:rPr b="0" lang="it-IT" sz="1600" strike="noStrike" u="none">
                <a:solidFill>
                  <a:schemeClr val="dk1"/>
                </a:solidFill>
                <a:effectLst/>
                <a:uFillTx/>
                <a:latin typeface="Century Gothic"/>
              </a:rPr>
              <a:t>, come ad esempio il linguaggio, i valori e le norme.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 elemento fondamentale di ogni cultura è rappresentato dalle idee che definiscono ciò che è ritenuto importante, degno di considerazione e desiderabile.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a:t>
            </a:r>
            <a:r>
              <a:rPr b="1" lang="it-IT" sz="1600" strike="noStrike" u="none">
                <a:solidFill>
                  <a:schemeClr val="dk1"/>
                </a:solidFill>
                <a:effectLst/>
                <a:uFillTx/>
                <a:latin typeface="Century Gothic"/>
              </a:rPr>
              <a:t>valori</a:t>
            </a:r>
            <a:r>
              <a:rPr b="0" lang="it-IT" sz="1600" strike="noStrike" u="none">
                <a:solidFill>
                  <a:schemeClr val="dk1"/>
                </a:solidFill>
                <a:effectLst/>
                <a:uFillTx/>
                <a:latin typeface="Century Gothic"/>
              </a:rPr>
              <a:t> sono degli orientamenti, le </a:t>
            </a:r>
            <a:r>
              <a:rPr b="1" lang="it-IT" sz="1600" strike="noStrike" u="none">
                <a:solidFill>
                  <a:schemeClr val="dk1"/>
                </a:solidFill>
                <a:effectLst/>
                <a:uFillTx/>
                <a:latin typeface="Century Gothic"/>
              </a:rPr>
              <a:t>norme</a:t>
            </a:r>
            <a:r>
              <a:rPr b="0" lang="it-IT" sz="1600" strike="noStrike" u="none">
                <a:solidFill>
                  <a:schemeClr val="dk1"/>
                </a:solidFill>
                <a:effectLst/>
                <a:uFillTx/>
                <a:latin typeface="Century Gothic"/>
              </a:rPr>
              <a:t> sono regole di comportamento per quegli ordinamenti e incarnano i valori di una cultura.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ogni valore abbiamo bisogno di norme? NO. Richiedono delle norme solo quei valori che sono diffusi o comunque condivisi socialmente.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valori e le norme di una cultura ci aiutano a capire e a conoscere i comportamenti di quel popolo, ciò perché ogni popolo ha una differente cultura.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258" name="Immagine 4" descr=""/>
          <p:cNvPicPr/>
          <p:nvPr/>
        </p:nvPicPr>
        <p:blipFill>
          <a:blip r:embed="rId1"/>
          <a:stretch/>
        </p:blipFill>
        <p:spPr>
          <a:xfrm>
            <a:off x="3938760" y="4876920"/>
            <a:ext cx="4515840" cy="1805400"/>
          </a:xfrm>
          <a:prstGeom prst="rect">
            <a:avLst/>
          </a:prstGeom>
          <a:noFill/>
          <a:ln w="0">
            <a:noFill/>
          </a:ln>
        </p:spPr>
      </p:pic>
    </p:spTree>
  </p:cSld>
  <p:transition spd="slow">
    <p:randomBar dir="vert"/>
  </p:transition>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CasellaDiTesto 3"/>
          <p:cNvSpPr/>
          <p:nvPr/>
        </p:nvSpPr>
        <p:spPr>
          <a:xfrm>
            <a:off x="2584080" y="1998000"/>
            <a:ext cx="6929280" cy="396900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tabLst>
                <a:tab algn="l" pos="0"/>
              </a:tabLst>
            </a:pPr>
            <a:r>
              <a:rPr b="0" lang="it-IT" sz="1800" strike="noStrike" u="none">
                <a:solidFill>
                  <a:schemeClr val="dk1"/>
                </a:solidFill>
                <a:effectLst/>
                <a:uFillTx/>
                <a:latin typeface="Century Gothic"/>
              </a:rPr>
              <a:t>In merito all’argomento lavoro va sottolineato come esso abbia caratteri specifici non sottovalutabili, poiché esso struttura il ciclo della vita quotidiana:</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tabLst>
                <a:tab algn="l" pos="0"/>
              </a:tabLst>
            </a:pPr>
            <a:r>
              <a:rPr b="0" lang="it-IT" sz="1800" strike="noStrike" u="none">
                <a:solidFill>
                  <a:schemeClr val="dk1"/>
                </a:solidFill>
                <a:effectLst/>
                <a:uFillTx/>
                <a:latin typeface="Century Gothic"/>
              </a:rPr>
              <a:t>Sicurezza del reddito; </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tabLst>
                <a:tab algn="l" pos="0"/>
              </a:tabLst>
            </a:pPr>
            <a:r>
              <a:rPr b="0" lang="it-IT" sz="1800" strike="noStrike" u="none">
                <a:solidFill>
                  <a:schemeClr val="dk1"/>
                </a:solidFill>
                <a:effectLst/>
                <a:uFillTx/>
                <a:latin typeface="Century Gothic"/>
              </a:rPr>
              <a:t>Svolgimento di attività significative;</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tabLst>
                <a:tab algn="l" pos="0"/>
              </a:tabLst>
            </a:pPr>
            <a:r>
              <a:rPr b="0" lang="it-IT" sz="1800" strike="noStrike" u="none">
                <a:solidFill>
                  <a:schemeClr val="dk1"/>
                </a:solidFill>
                <a:effectLst/>
                <a:uFillTx/>
                <a:latin typeface="Century Gothic"/>
              </a:rPr>
              <a:t>Diversificazione delle esperienze;</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tabLst>
                <a:tab algn="l" pos="0"/>
              </a:tabLst>
            </a:pPr>
            <a:r>
              <a:rPr b="0" lang="it-IT" sz="1800" strike="noStrike" u="none">
                <a:solidFill>
                  <a:schemeClr val="dk1"/>
                </a:solidFill>
                <a:effectLst/>
                <a:uFillTx/>
                <a:latin typeface="Century Gothic"/>
              </a:rPr>
              <a:t>Strutturazione del tempo;</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tabLst>
                <a:tab algn="l" pos="0"/>
              </a:tabLst>
            </a:pPr>
            <a:r>
              <a:rPr b="0" lang="it-IT" sz="1800" strike="noStrike" u="none">
                <a:solidFill>
                  <a:schemeClr val="dk1"/>
                </a:solidFill>
                <a:effectLst/>
                <a:uFillTx/>
                <a:latin typeface="Century Gothic"/>
              </a:rPr>
              <a:t>Contatti sociali;</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tabLst>
                <a:tab algn="l" pos="0"/>
              </a:tabLst>
            </a:pPr>
            <a:r>
              <a:rPr b="0" lang="it-IT" sz="1800" strike="noStrike" u="none">
                <a:solidFill>
                  <a:schemeClr val="dk1"/>
                </a:solidFill>
                <a:effectLst/>
                <a:uFillTx/>
                <a:latin typeface="Century Gothic"/>
              </a:rPr>
              <a:t>Identità sociale.</a:t>
            </a:r>
            <a:endParaRPr b="0" lang="it-IT" sz="1800" strike="noStrike" u="none">
              <a:solidFill>
                <a:srgbClr val="000000"/>
              </a:solidFill>
              <a:effectLst/>
              <a:uFillTx/>
              <a:latin typeface="Arial"/>
            </a:endParaRPr>
          </a:p>
          <a:p>
            <a:pPr algn="just" defTabSz="914400">
              <a:lnSpc>
                <a:spcPct val="100000"/>
              </a:lnSpc>
              <a:tabLst>
                <a:tab algn="l" pos="0"/>
              </a:tabLst>
            </a:pPr>
            <a:r>
              <a:rPr b="0" lang="it-IT" sz="1800" strike="noStrike" u="none">
                <a:solidFill>
                  <a:schemeClr val="dk1"/>
                </a:solidFill>
                <a:effectLst/>
                <a:uFillTx/>
                <a:latin typeface="Century Gothic"/>
              </a:rPr>
              <a:t>La disoccupazione, d’altro canto, si distingue in: </a:t>
            </a:r>
            <a:endParaRPr b="0" lang="it-IT" sz="1800" strike="noStrike" u="none">
              <a:solidFill>
                <a:srgbClr val="000000"/>
              </a:solidFill>
              <a:effectLst/>
              <a:uFillTx/>
              <a:latin typeface="Arial"/>
            </a:endParaRPr>
          </a:p>
          <a:p>
            <a:pPr algn="just" defTabSz="914400">
              <a:lnSpc>
                <a:spcPct val="100000"/>
              </a:lnSpc>
              <a:tabLst>
                <a:tab algn="l" pos="0"/>
              </a:tabLst>
            </a:pPr>
            <a:r>
              <a:rPr b="0" lang="it-IT" sz="1800" strike="noStrike" u="none">
                <a:solidFill>
                  <a:schemeClr val="dk1"/>
                </a:solidFill>
                <a:effectLst/>
                <a:uFillTx/>
                <a:latin typeface="Century Gothic"/>
              </a:rPr>
              <a:t>FRIZIONALE, temporanea e naturale, es quando si cambia mestiere o dopo la laurea</a:t>
            </a:r>
            <a:endParaRPr b="0" lang="it-IT" sz="1800" strike="noStrike" u="none">
              <a:solidFill>
                <a:srgbClr val="000000"/>
              </a:solidFill>
              <a:effectLst/>
              <a:uFillTx/>
              <a:latin typeface="Arial"/>
            </a:endParaRPr>
          </a:p>
          <a:p>
            <a:pPr algn="just" defTabSz="914400">
              <a:lnSpc>
                <a:spcPct val="100000"/>
              </a:lnSpc>
              <a:tabLst>
                <a:tab algn="l" pos="0"/>
              </a:tabLst>
            </a:pPr>
            <a:r>
              <a:rPr b="0" lang="it-IT" sz="1800" strike="noStrike" u="none">
                <a:solidFill>
                  <a:schemeClr val="dk1"/>
                </a:solidFill>
                <a:effectLst/>
                <a:uFillTx/>
                <a:latin typeface="Century Gothic"/>
              </a:rPr>
              <a:t>STRUTTURALE, mancanza di lavoro per condizioni di mercato.</a:t>
            </a:r>
            <a:endParaRPr b="0" lang="it-IT" sz="1800" strike="noStrike" u="none">
              <a:solidFill>
                <a:srgbClr val="000000"/>
              </a:solidFill>
              <a:effectLst/>
              <a:uFillTx/>
              <a:latin typeface="Arial"/>
            </a:endParaRPr>
          </a:p>
          <a:p>
            <a:pPr algn="just" defTabSz="914400">
              <a:lnSpc>
                <a:spcPct val="100000"/>
              </a:lnSpc>
              <a:tabLst>
                <a:tab algn="l" pos="0"/>
              </a:tabLst>
            </a:pPr>
            <a:endParaRPr b="0" lang="it-IT"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0" name="PlaceHolder 1"/>
          <p:cNvSpPr>
            <a:spLocks noGrp="1"/>
          </p:cNvSpPr>
          <p:nvPr>
            <p:ph/>
          </p:nvPr>
        </p:nvSpPr>
        <p:spPr>
          <a:xfrm>
            <a:off x="685800" y="1528200"/>
            <a:ext cx="11117160" cy="52419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Ci sono delle differenze tra le culture molto forti, alcune di esse sono prevalentemente </a:t>
            </a:r>
            <a:r>
              <a:rPr b="1" lang="it-IT" sz="1600" strike="noStrike" u="none">
                <a:solidFill>
                  <a:schemeClr val="dk1"/>
                </a:solidFill>
                <a:effectLst/>
                <a:uFillTx/>
                <a:latin typeface="Century Gothic"/>
              </a:rPr>
              <a:t>individualistiche</a:t>
            </a:r>
            <a:r>
              <a:rPr b="0" lang="it-IT" sz="1600" strike="noStrike" u="none">
                <a:solidFill>
                  <a:schemeClr val="dk1"/>
                </a:solidFill>
                <a:effectLst/>
                <a:uFillTx/>
                <a:latin typeface="Century Gothic"/>
              </a:rPr>
              <a:t>, altre invece sono maggiormente indirizzate verso i </a:t>
            </a:r>
            <a:r>
              <a:rPr b="1" lang="it-IT" sz="1600" strike="noStrike" u="none">
                <a:solidFill>
                  <a:schemeClr val="dk1"/>
                </a:solidFill>
                <a:effectLst/>
                <a:uFillTx/>
                <a:latin typeface="Century Gothic"/>
              </a:rPr>
              <a:t>bisogni comuni</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 stato fatto un esperimento su alcuni studenti, trovandosi di fronte ad un compagno che copia durante un esame, gli studenti britannici hanno reagito con sdegno, ciò perché quel comportamento infrange i valori della società britannica. Al contrario gli studenti russi come anche gli italiani, aiuterebbero senza alcun problema un compagno in difficoltà durante un esame.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valori e le norme si modificano spesso nel tempo, basta pensare alle relazioni sessuali prematrimoniali o alla convivenza tra persone non legate da matrimonio. Tutto ciò per noi è assolutamente normale, ma andando poco indietro nel tempo ci rendiamo conto che non era affatto così, già 10 o 15 anni fa, era impensabile una convivenza perché contraddiceva i valori della società. C’è poi stata un’evoluzione graduale dei valori come delle norme, dovuta anche all’incontro con le diverse culture.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61" name="CasellaDiTesto 3"/>
          <p:cNvSpPr/>
          <p:nvPr/>
        </p:nvSpPr>
        <p:spPr>
          <a:xfrm>
            <a:off x="4901760" y="986760"/>
            <a:ext cx="231948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  Valori e norme</a:t>
            </a:r>
            <a:endParaRPr b="0" lang="it-IT" sz="1800" strike="noStrike" u="none">
              <a:solidFill>
                <a:srgbClr val="000000"/>
              </a:solidFill>
              <a:effectLst/>
              <a:uFillTx/>
              <a:latin typeface="Arial"/>
            </a:endParaRPr>
          </a:p>
        </p:txBody>
      </p:sp>
      <p:pic>
        <p:nvPicPr>
          <p:cNvPr id="262" name="Immagine 4" descr=""/>
          <p:cNvPicPr/>
          <p:nvPr/>
        </p:nvPicPr>
        <p:blipFill>
          <a:blip r:embed="rId1"/>
          <a:stretch/>
        </p:blipFill>
        <p:spPr>
          <a:xfrm>
            <a:off x="4901760" y="3254040"/>
            <a:ext cx="2689920" cy="2025000"/>
          </a:xfrm>
          <a:prstGeom prst="rect">
            <a:avLst/>
          </a:prstGeom>
          <a:noFill/>
          <a:ln w="0">
            <a:noFill/>
          </a:ln>
        </p:spPr>
      </p:pic>
    </p:spTree>
  </p:cSld>
  <p:transition spd="slow">
    <p:randomBar dir="vert"/>
  </p:transition>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PlaceHolder 1"/>
          <p:cNvSpPr>
            <a:spLocks noGrp="1"/>
          </p:cNvSpPr>
          <p:nvPr>
            <p:ph/>
          </p:nvPr>
        </p:nvSpPr>
        <p:spPr>
          <a:xfrm>
            <a:off x="664200" y="130284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Oltre alle norme e ai valori, ci sono molti aspetti che variano tra una cultura e l’altra, basti pensare a quanto siano diversi i gusti culinari tra le varie popolazioni, alcune popolazioni non mangiano il maiale, altre rifiutano la carne bovina, altre ancora mangiano cani, gatti, insetti e tartarughe, e così via.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piccole società come quelle primitive, tendono ad essere società </a:t>
            </a:r>
            <a:r>
              <a:rPr b="1" lang="it-IT" sz="1600" strike="noStrike" u="none">
                <a:solidFill>
                  <a:schemeClr val="dk1"/>
                </a:solidFill>
                <a:effectLst/>
                <a:uFillTx/>
                <a:latin typeface="Century Gothic"/>
              </a:rPr>
              <a:t>monoculturali</a:t>
            </a:r>
            <a:r>
              <a:rPr b="0" lang="it-IT" sz="1600" strike="noStrike" u="none">
                <a:solidFill>
                  <a:schemeClr val="dk1"/>
                </a:solidFill>
                <a:effectLst/>
                <a:uFillTx/>
                <a:latin typeface="Century Gothic"/>
              </a:rPr>
              <a:t>, ciò lo ritroviamo anche in alcune società moderne, come ad esempio la società giapponese che è rimasta in gran parte una società monoculturale e con alti livelli di omogeneità culturale. Al contrario, la maggior parte delle società industrializzate tendono ad essere società </a:t>
            </a:r>
            <a:r>
              <a:rPr b="1" lang="it-IT" sz="1600" strike="noStrike" u="none">
                <a:solidFill>
                  <a:schemeClr val="dk1"/>
                </a:solidFill>
                <a:effectLst/>
                <a:uFillTx/>
                <a:latin typeface="Century Gothic"/>
              </a:rPr>
              <a:t>multiculturali. </a:t>
            </a:r>
            <a:r>
              <a:rPr b="0" lang="it-IT" sz="1600" strike="noStrike" u="none">
                <a:solidFill>
                  <a:schemeClr val="dk1"/>
                </a:solidFill>
                <a:effectLst/>
                <a:uFillTx/>
                <a:latin typeface="Century Gothic"/>
              </a:rPr>
              <a:t>Fenomeni come le guerre, le migrazioni e la globalizzazione, hanno provocato lo spostamento di popolazioni oltre le frontiere, ciò ha condotto alla formazione di società </a:t>
            </a:r>
            <a:r>
              <a:rPr b="1" lang="it-IT" sz="1600" strike="noStrike" u="none">
                <a:solidFill>
                  <a:schemeClr val="dk1"/>
                </a:solidFill>
                <a:effectLst/>
                <a:uFillTx/>
                <a:latin typeface="Century Gothic"/>
              </a:rPr>
              <a:t>culturalmente composite</a:t>
            </a:r>
            <a:r>
              <a:rPr b="0" lang="it-IT" sz="1600" strike="noStrike" u="none">
                <a:solidFill>
                  <a:schemeClr val="dk1"/>
                </a:solidFill>
                <a:effectLst/>
                <a:uFillTx/>
                <a:latin typeface="Century Gothic"/>
              </a:rPr>
              <a:t>, vale a dire una popolazione costituita da gruppi di diverse culture. Ciò porta ad avere comunità </a:t>
            </a:r>
            <a:r>
              <a:rPr b="1" lang="it-IT" sz="1600" strike="noStrike" u="none">
                <a:solidFill>
                  <a:schemeClr val="dk1"/>
                </a:solidFill>
                <a:effectLst/>
                <a:uFillTx/>
                <a:latin typeface="Century Gothic"/>
              </a:rPr>
              <a:t>subculturali</a:t>
            </a:r>
            <a:r>
              <a:rPr b="0" lang="it-IT" sz="1600" strike="noStrike" u="none">
                <a:solidFill>
                  <a:schemeClr val="dk1"/>
                </a:solidFill>
                <a:effectLst/>
                <a:uFillTx/>
                <a:latin typeface="Century Gothic"/>
              </a:rPr>
              <a:t> all’interno delle metropoli, dove per </a:t>
            </a:r>
            <a:r>
              <a:rPr b="1" lang="it-IT" sz="1600" strike="noStrike" u="none">
                <a:solidFill>
                  <a:schemeClr val="dk1"/>
                </a:solidFill>
                <a:effectLst/>
                <a:uFillTx/>
                <a:latin typeface="Century Gothic"/>
              </a:rPr>
              <a:t>subculture</a:t>
            </a:r>
            <a:r>
              <a:rPr b="0" lang="it-IT" sz="1600" strike="noStrike" u="none">
                <a:solidFill>
                  <a:schemeClr val="dk1"/>
                </a:solidFill>
                <a:effectLst/>
                <a:uFillTx/>
                <a:latin typeface="Century Gothic"/>
              </a:rPr>
              <a:t> si intende qualsiasi segmento della popolazione, distinguibile sulla base di parametri culturali. Ad esempio, i tifosi di squadre di calcio. Come le subculture, troviamo anche le </a:t>
            </a:r>
            <a:r>
              <a:rPr b="1" lang="it-IT" sz="1600" strike="noStrike" u="none">
                <a:solidFill>
                  <a:schemeClr val="dk1"/>
                </a:solidFill>
                <a:effectLst/>
                <a:uFillTx/>
                <a:latin typeface="Century Gothic"/>
              </a:rPr>
              <a:t>controculture</a:t>
            </a:r>
            <a:r>
              <a:rPr b="0" lang="it-IT" sz="1600" strike="noStrike" u="none">
                <a:solidFill>
                  <a:schemeClr val="dk1"/>
                </a:solidFill>
                <a:effectLst/>
                <a:uFillTx/>
                <a:latin typeface="Century Gothic"/>
              </a:rPr>
              <a:t>, cioè una parte della popolazione che è contro determinati valori della cultura dominante, quindi sono contro quei valori ampiamente diffusi e cercano di diffondere valori alternativi.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264" name="Immagine 8" descr=""/>
          <p:cNvPicPr/>
          <p:nvPr/>
        </p:nvPicPr>
        <p:blipFill>
          <a:blip r:embed="rId1"/>
          <a:stretch/>
        </p:blipFill>
        <p:spPr>
          <a:xfrm>
            <a:off x="5190840" y="4732920"/>
            <a:ext cx="2690280" cy="2123640"/>
          </a:xfrm>
          <a:prstGeom prst="rect">
            <a:avLst/>
          </a:prstGeom>
          <a:noFill/>
          <a:ln w="0">
            <a:noFill/>
          </a:ln>
        </p:spPr>
      </p:pic>
    </p:spTree>
  </p:cSld>
  <p:transition spd="slow">
    <p:randomBar dir="vert"/>
  </p:transition>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5" name="Immagine 7" descr=""/>
          <p:cNvPicPr/>
          <p:nvPr/>
        </p:nvPicPr>
        <p:blipFill>
          <a:blip r:embed="rId1"/>
          <a:stretch/>
        </p:blipFill>
        <p:spPr>
          <a:xfrm>
            <a:off x="3797640" y="3306960"/>
            <a:ext cx="4897800" cy="3549600"/>
          </a:xfrm>
          <a:prstGeom prst="rect">
            <a:avLst/>
          </a:prstGeom>
          <a:noFill/>
          <a:ln w="0">
            <a:noFill/>
          </a:ln>
        </p:spPr>
      </p:pic>
      <p:sp>
        <p:nvSpPr>
          <p:cNvPr id="266" name="PlaceHolder 1"/>
          <p:cNvSpPr>
            <a:spLocks noGrp="1"/>
          </p:cNvSpPr>
          <p:nvPr>
            <p:ph/>
          </p:nvPr>
        </p:nvSpPr>
        <p:spPr>
          <a:xfrm>
            <a:off x="569880" y="1182600"/>
            <a:ext cx="1108404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Ogni cultura ha specifici modelli di comportamento molto differenti, anzi talvolta risultano totalmente estranei agli individui appartenenti ad un’altra cultura. Viaggiando in altri Paesi, ci si rende conto di comportamenti solitamente dati per scontato, che non si trovano in altri Paesi, per questo si parla di </a:t>
            </a:r>
            <a:r>
              <a:rPr b="1" lang="it-IT" sz="1600" strike="noStrike" u="none">
                <a:solidFill>
                  <a:schemeClr val="dk1"/>
                </a:solidFill>
                <a:effectLst/>
                <a:uFillTx/>
                <a:latin typeface="Century Gothic"/>
              </a:rPr>
              <a:t>shock culturale</a:t>
            </a:r>
            <a:r>
              <a:rPr b="0" lang="it-IT" sz="1600" strike="noStrike" u="none">
                <a:solidFill>
                  <a:schemeClr val="dk1"/>
                </a:solidFill>
                <a:effectLst/>
                <a:uFillTx/>
                <a:latin typeface="Century Gothic"/>
              </a:rPr>
              <a:t>. Questo fenomeno ci porta talvolta ad essere disorientati, ciò perché ci vengono a mancare dei punti di riferimento.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sociologia predilige il </a:t>
            </a:r>
            <a:r>
              <a:rPr b="1" lang="it-IT" sz="1600" strike="noStrike" u="none">
                <a:solidFill>
                  <a:schemeClr val="dk1"/>
                </a:solidFill>
                <a:effectLst/>
                <a:uFillTx/>
                <a:latin typeface="Century Gothic"/>
              </a:rPr>
              <a:t>relativismo culturale</a:t>
            </a:r>
            <a:r>
              <a:rPr b="0" lang="it-IT" sz="1600" strike="noStrike" u="none">
                <a:solidFill>
                  <a:schemeClr val="dk1"/>
                </a:solidFill>
                <a:effectLst/>
                <a:uFillTx/>
                <a:latin typeface="Century Gothic"/>
              </a:rPr>
              <a:t>, cioè lo studio di una cultura secondo i suoi significati e i suoi valori, anziché l’</a:t>
            </a:r>
            <a:r>
              <a:rPr b="1" lang="it-IT" sz="1600" strike="noStrike" u="none">
                <a:solidFill>
                  <a:schemeClr val="dk1"/>
                </a:solidFill>
                <a:effectLst/>
                <a:uFillTx/>
                <a:latin typeface="Century Gothic"/>
              </a:rPr>
              <a:t>etnocentrismo</a:t>
            </a:r>
            <a:r>
              <a:rPr b="0" lang="it-IT" sz="1600" strike="noStrike" u="none">
                <a:solidFill>
                  <a:schemeClr val="dk1"/>
                </a:solidFill>
                <a:effectLst/>
                <a:uFillTx/>
                <a:latin typeface="Century Gothic"/>
              </a:rPr>
              <a:t>, cioè un giudizio dato alle altre culture confrontandole alla propria, ma soprattutto partendo dal fatto che la propria cultura sia migliore e superiore. L’applicazione del relativismo culturale è però un processo complicato data la difficoltà che si ha nel riuscire a vedere le cose da un punto di vista completamente diverso, in più è inevitabile che ci sorgano interrogativi inquietanti che ci condizionano. Ad esempio, relativismo culturale significa che tutti i costumi e i comportamenti sono ugualmente legittimi?La funzione del sociologo, è quella di evitare risposte automatiche ed esaminare le funzioni più difficili con estrema cautela.</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Tree>
  </p:cSld>
  <p:transition spd="slow">
    <p:randomBar dir="vert"/>
  </p:transition>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5348880" y="1890000"/>
            <a:ext cx="9447480" cy="1823760"/>
          </a:xfrm>
          <a:prstGeom prst="rect">
            <a:avLst/>
          </a:prstGeom>
          <a:noFill/>
          <a:ln w="0">
            <a:noFill/>
          </a:ln>
        </p:spPr>
        <p:txBody>
          <a:bodyPr lIns="91440" rIns="91440" tIns="45720" bIns="45720" anchor="b">
            <a:normAutofit/>
          </a:bodyPr>
          <a:p>
            <a:pPr indent="0" defTabSz="914400">
              <a:lnSpc>
                <a:spcPct val="90000"/>
              </a:lnSpc>
              <a:buNone/>
              <a:tabLst>
                <a:tab algn="l" pos="0"/>
              </a:tabLst>
            </a:pPr>
            <a:r>
              <a:rPr b="1" i="1" lang="it-IT" sz="4800" strike="noStrike" u="none" cap="all">
                <a:solidFill>
                  <a:srgbClr val="ff0000"/>
                </a:solidFill>
                <a:effectLst/>
                <a:uFillTx/>
                <a:latin typeface="Century Gothic"/>
              </a:rPr>
              <a:t>INTERAZIONE </a:t>
            </a:r>
            <a:r>
              <a:rPr b="1" i="1" lang="it-IT" sz="4800" strike="noStrike" u="none" cap="all">
                <a:solidFill>
                  <a:srgbClr val="ff0000"/>
                </a:solidFill>
                <a:effectLst/>
                <a:uFillTx/>
                <a:latin typeface="Century Gothic"/>
              </a:rPr>
              <a:t>SOCIALE</a:t>
            </a:r>
            <a:br>
              <a:rPr sz="4800"/>
            </a:br>
            <a:r>
              <a:rPr b="1" i="1" lang="it-IT" sz="4800" strike="noStrike" u="none" cap="all">
                <a:solidFill>
                  <a:srgbClr val="ff0000"/>
                </a:solidFill>
                <a:effectLst/>
                <a:uFillTx/>
                <a:latin typeface="Century Gothic"/>
              </a:rPr>
              <a:t>    E VITA </a:t>
            </a:r>
            <a:r>
              <a:rPr b="1" i="1" lang="it-IT" sz="4800" strike="noStrike" u="none" cap="all">
                <a:solidFill>
                  <a:srgbClr val="ff0000"/>
                </a:solidFill>
                <a:effectLst/>
                <a:uFillTx/>
                <a:latin typeface="Century Gothic"/>
              </a:rPr>
              <a:t>QUOTIDIANA</a:t>
            </a:r>
            <a:endParaRPr b="0" lang="it-IT" sz="4800" strike="noStrike" u="none">
              <a:solidFill>
                <a:srgbClr val="000000"/>
              </a:solidFill>
              <a:effectLst/>
              <a:uFillTx/>
              <a:latin typeface="Arial"/>
            </a:endParaRPr>
          </a:p>
        </p:txBody>
      </p:sp>
      <p:pic>
        <p:nvPicPr>
          <p:cNvPr id="268" name="Immagine 4" descr=""/>
          <p:cNvPicPr/>
          <p:nvPr/>
        </p:nvPicPr>
        <p:blipFill>
          <a:blip r:embed="rId1"/>
          <a:stretch/>
        </p:blipFill>
        <p:spPr>
          <a:xfrm>
            <a:off x="776880" y="1477080"/>
            <a:ext cx="4570560" cy="3046680"/>
          </a:xfrm>
          <a:prstGeom prst="rect">
            <a:avLst/>
          </a:prstGeom>
          <a:noFill/>
          <a:ln w="0">
            <a:noFill/>
          </a:ln>
        </p:spPr>
      </p:pic>
      <p:cxnSp>
        <p:nvCxnSpPr>
          <p:cNvPr id="269" name="Connettore 1 5"/>
          <p:cNvCxnSpPr/>
          <p:nvPr/>
        </p:nvCxnSpPr>
        <p:spPr>
          <a:xfrm>
            <a:off x="5771520" y="3714840"/>
            <a:ext cx="6049800" cy="1440"/>
          </a:xfrm>
          <a:prstGeom prst="straightConnector1">
            <a:avLst/>
          </a:prstGeom>
          <a:ln w="44450">
            <a:solidFill>
              <a:srgbClr val="d07e85"/>
            </a:solidFill>
            <a:round/>
          </a:ln>
        </p:spPr>
      </p:cxn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271" name="PlaceHolder 2"/>
          <p:cNvSpPr>
            <a:spLocks noGrp="1"/>
          </p:cNvSpPr>
          <p:nvPr>
            <p:ph/>
          </p:nvPr>
        </p:nvSpPr>
        <p:spPr>
          <a:xfrm>
            <a:off x="57600" y="1614600"/>
            <a:ext cx="6679440" cy="52419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primo concetto di cui si può parlare è quello della </a:t>
            </a:r>
            <a:r>
              <a:rPr b="0" lang="it-IT" sz="1600" strike="noStrike" u="sng">
                <a:solidFill>
                  <a:schemeClr val="dk1"/>
                </a:solidFill>
                <a:effectLst/>
                <a:uFillTx/>
                <a:latin typeface="Century Gothic"/>
              </a:rPr>
              <a:t>disattenzione civile </a:t>
            </a:r>
            <a:r>
              <a:rPr b="0" lang="it-IT" sz="1600" strike="noStrike" u="none">
                <a:solidFill>
                  <a:schemeClr val="dk1"/>
                </a:solidFill>
                <a:effectLst/>
                <a:uFillTx/>
                <a:latin typeface="Century Gothic"/>
              </a:rPr>
              <a:t>che significa prendere atto della presenza di altri individui ma al tempo stesso evitare qualunque gesto che possa essere interpretato come troppo invadente.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Assumere questo atteggiamento nei confronti degli altri è qualcosa che facciamo più o meno inconsciamente ma che comunque risulta di fondamentale importanza nella nostra vita quotidiana.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disattenzione civile avviene solitamente con le persone sconosciute; infatti, quando essa si verifica tra persone che si incontrano per strada senza conoscersi, il segnale che viene inviato dice che non si ha ragione di sospettare delle intenzioni altrui o di voler evitare l’altro per un qualunque motivo.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Quando la disattenzione civile non si applica?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Quando una persona fissa lo sguardo su un’altra permettendo al volto di esprimere apertamente le emozioni. Questo, però, accade solo con le persone che si conoscono (amante, membri della famiglia, amici) perché quasi mai con degli estranei si sostiene lo sguardo in questo modo.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72"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 Premessa</a:t>
            </a:r>
            <a:endParaRPr b="0" lang="it-IT" sz="1800" strike="noStrike" u="none">
              <a:solidFill>
                <a:srgbClr val="000000"/>
              </a:solidFill>
              <a:effectLst/>
              <a:uFillTx/>
              <a:latin typeface="Arial"/>
            </a:endParaRPr>
          </a:p>
        </p:txBody>
      </p:sp>
      <p:pic>
        <p:nvPicPr>
          <p:cNvPr id="273" name="Immagine 4" descr=""/>
          <p:cNvPicPr/>
          <p:nvPr/>
        </p:nvPicPr>
        <p:blipFill>
          <a:blip r:embed="rId1"/>
          <a:stretch/>
        </p:blipFill>
        <p:spPr>
          <a:xfrm>
            <a:off x="7018560" y="2255760"/>
            <a:ext cx="4979880" cy="3571920"/>
          </a:xfrm>
          <a:prstGeom prst="rect">
            <a:avLst/>
          </a:prstGeom>
          <a:noFill/>
          <a:ln w="0">
            <a:noFill/>
          </a:ln>
        </p:spPr>
      </p:pic>
      <p:pic>
        <p:nvPicPr>
          <p:cNvPr id="274" name="Immagine 5" descr=""/>
          <p:cNvPicPr/>
          <p:nvPr/>
        </p:nvPicPr>
        <p:blipFill>
          <a:blip r:embed="rId2"/>
          <a:stretch/>
        </p:blipFill>
        <p:spPr>
          <a:xfrm>
            <a:off x="7018560" y="2239560"/>
            <a:ext cx="4979880" cy="357192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276"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Alfred Shutz considerava le </a:t>
            </a:r>
            <a:r>
              <a:rPr b="0" lang="it-IT" sz="1600" strike="noStrike" u="sng">
                <a:solidFill>
                  <a:schemeClr val="dk1"/>
                </a:solidFill>
                <a:effectLst/>
                <a:uFillTx/>
                <a:latin typeface="Century Gothic"/>
              </a:rPr>
              <a:t>routine </a:t>
            </a:r>
            <a:r>
              <a:rPr b="0" lang="it-IT" sz="1600" strike="noStrike" u="none">
                <a:solidFill>
                  <a:schemeClr val="dk1"/>
                </a:solidFill>
                <a:effectLst/>
                <a:uFillTx/>
                <a:latin typeface="Century Gothic"/>
              </a:rPr>
              <a:t>il punto di partenza fondamentale della </a:t>
            </a:r>
            <a:r>
              <a:rPr b="0" lang="it-IT" sz="1600" strike="noStrike" u="sng">
                <a:solidFill>
                  <a:schemeClr val="dk1"/>
                </a:solidFill>
                <a:effectLst/>
                <a:uFillTx/>
                <a:latin typeface="Century Gothic"/>
              </a:rPr>
              <a:t>fenomenologia </a:t>
            </a:r>
            <a:r>
              <a:rPr b="0" lang="it-IT" sz="1600" strike="noStrike" u="none">
                <a:solidFill>
                  <a:schemeClr val="dk1"/>
                </a:solidFill>
                <a:effectLst/>
                <a:uFillTx/>
                <a:latin typeface="Century Gothic"/>
              </a:rPr>
              <a:t>che è lo studio di come le persone arrivano a dare per scontate alcune cose e come ciò si riproduce nelle interazioni sociali.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 Sono tre le ragioni per cui l’interazione sociale costituisce un tema importante per il lavoro sociologico: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Le </a:t>
            </a:r>
            <a:r>
              <a:rPr b="0" lang="it-IT" sz="1600" strike="noStrike" u="sng">
                <a:solidFill>
                  <a:schemeClr val="dk1"/>
                </a:solidFill>
                <a:effectLst/>
                <a:uFillTx/>
                <a:latin typeface="Century Gothic"/>
              </a:rPr>
              <a:t>routine della vita quotidiana </a:t>
            </a:r>
            <a:r>
              <a:rPr b="0" lang="it-IT" sz="1600" strike="noStrike" u="none">
                <a:solidFill>
                  <a:schemeClr val="dk1"/>
                </a:solidFill>
                <a:effectLst/>
                <a:uFillTx/>
                <a:latin typeface="Century Gothic"/>
              </a:rPr>
              <a:t>conferiscono forma e struttura alla nostra vita quotidiana e la nostra esistenza è organizzata in base alla ripetizione di modelli di comportamento;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Lo studio della vita quotidiana ci rivela che gli esseri umani sono in grado di agire creativamente per modificare la realtà. La realtà non è una cosa fisica o statica ma viene creata attraverso le interazioni sociali;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Lo studio delle interazioni sociali getta luce su </a:t>
            </a:r>
            <a:r>
              <a:rPr b="0" lang="it-IT" sz="1600" strike="noStrike" u="sng">
                <a:solidFill>
                  <a:schemeClr val="dk1"/>
                </a:solidFill>
                <a:effectLst/>
                <a:uFillTx/>
                <a:latin typeface="Century Gothic"/>
              </a:rPr>
              <a:t>istituzioni sociali </a:t>
            </a:r>
            <a:r>
              <a:rPr b="0" lang="it-IT" sz="1600" strike="noStrike" u="none">
                <a:solidFill>
                  <a:schemeClr val="dk1"/>
                </a:solidFill>
                <a:effectLst/>
                <a:uFillTx/>
                <a:latin typeface="Century Gothic"/>
              </a:rPr>
              <a:t>di più ampie dimensioni: tutte le istituzioni sociali dipendono dai modelli di interazione che adottiamo nella vita quotidiana.</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r>
              <a:rPr b="1"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77"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2. Perché studiare la vita quotidiana?</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279" name="PlaceHolder 2"/>
          <p:cNvSpPr>
            <a:spLocks noGrp="1"/>
          </p:cNvSpPr>
          <p:nvPr>
            <p:ph/>
          </p:nvPr>
        </p:nvSpPr>
        <p:spPr>
          <a:xfrm>
            <a:off x="388080" y="1762920"/>
            <a:ext cx="6842160" cy="49082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comunicazione non verbale è lo scambio di informazioni e significati attraverso le espressioni facciali, i gesti, le posture e i movimenti del corpo. Essa viene talvolta definita </a:t>
            </a:r>
            <a:r>
              <a:rPr b="0" lang="it-IT" sz="1600" strike="noStrike" u="sng">
                <a:solidFill>
                  <a:schemeClr val="dk1"/>
                </a:solidFill>
                <a:effectLst/>
                <a:uFillTx/>
                <a:latin typeface="Century Gothic"/>
              </a:rPr>
              <a:t>linguaggio del corpo. </a:t>
            </a:r>
            <a:r>
              <a:rPr b="0" lang="it-IT" sz="1600" strike="noStrike" u="none">
                <a:solidFill>
                  <a:schemeClr val="dk1"/>
                </a:solidFill>
                <a:effectLst/>
                <a:uFillTx/>
                <a:latin typeface="Century Gothic"/>
              </a:rPr>
              <a:t>Un importante aspetto della comunicazione non verbale è l’espressione facciale delle emozioni.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sociologo tedesco Elias vede nello sviluppo del volto umano una stretta correlazione con il valore di sopravvivenza dei sistemi di comunicazione efficienti. Per Elias inoltre la comunicazione facciale dimostra che negli esseri umani l’elemento biologico e quello sociale sono sempre intrecciati.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Charles Darwin sosteneva che le modalità fondamentali di espressione delle emozioni sono le stesse per tutti gli esseri umani.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Alcuni hanno messo in dubbio questa affermazione, ma le ricerche condotte da Ekman presso popolazioni appartenenti a culture molto diverse tra di loro sembrano confermarla; una di queste ricerche riguardava una comunità isolata della Nuova Guinea i cui membri non avevano avuto alcun precedente contatto con gli estranei. Essi, posti di fronte a immagini dell’espressione facciale di sei emozioni (felicità, tristezza, collera, disgusto, paura e sorpresa) furono in grado di identificarle.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80"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La comunicazione NON verbale</a:t>
            </a:r>
            <a:endParaRPr b="0" lang="it-IT" sz="1800" strike="noStrike" u="none">
              <a:solidFill>
                <a:srgbClr val="000000"/>
              </a:solidFill>
              <a:effectLst/>
              <a:uFillTx/>
              <a:latin typeface="Arial"/>
            </a:endParaRPr>
          </a:p>
        </p:txBody>
      </p:sp>
      <p:pic>
        <p:nvPicPr>
          <p:cNvPr id="281" name="Immagine 4" descr=""/>
          <p:cNvPicPr/>
          <p:nvPr/>
        </p:nvPicPr>
        <p:blipFill>
          <a:blip r:embed="rId1"/>
          <a:stretch/>
        </p:blipFill>
        <p:spPr>
          <a:xfrm>
            <a:off x="7809480" y="2405160"/>
            <a:ext cx="3835080" cy="330912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283"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La comunicazione NON verbale</a:t>
            </a:r>
            <a:endParaRPr b="0" lang="it-IT" sz="1800" strike="noStrike" u="none">
              <a:solidFill>
                <a:srgbClr val="000000"/>
              </a:solidFill>
              <a:effectLst/>
              <a:uFillTx/>
              <a:latin typeface="Arial"/>
            </a:endParaRPr>
          </a:p>
        </p:txBody>
      </p:sp>
      <p:pic>
        <p:nvPicPr>
          <p:cNvPr id="284" name="Immagine 5" descr=""/>
          <p:cNvPicPr/>
          <p:nvPr/>
        </p:nvPicPr>
        <p:blipFill>
          <a:blip r:embed="rId1"/>
          <a:stretch/>
        </p:blipFill>
        <p:spPr>
          <a:xfrm>
            <a:off x="4165560" y="2489760"/>
            <a:ext cx="2856240" cy="1598760"/>
          </a:xfrm>
          <a:prstGeom prst="rect">
            <a:avLst/>
          </a:prstGeom>
          <a:noFill/>
          <a:ln w="0">
            <a:noFill/>
          </a:ln>
        </p:spPr>
      </p:pic>
      <p:pic>
        <p:nvPicPr>
          <p:cNvPr id="285" name="Immagine 6" descr=""/>
          <p:cNvPicPr/>
          <p:nvPr/>
        </p:nvPicPr>
        <p:blipFill>
          <a:blip r:embed="rId2"/>
          <a:stretch/>
        </p:blipFill>
        <p:spPr>
          <a:xfrm>
            <a:off x="8115120" y="2346840"/>
            <a:ext cx="2617920" cy="1741680"/>
          </a:xfrm>
          <a:prstGeom prst="rect">
            <a:avLst/>
          </a:prstGeom>
          <a:noFill/>
          <a:ln w="0">
            <a:noFill/>
          </a:ln>
        </p:spPr>
      </p:pic>
      <p:pic>
        <p:nvPicPr>
          <p:cNvPr id="286" name="Immagine 8" descr=""/>
          <p:cNvPicPr/>
          <p:nvPr/>
        </p:nvPicPr>
        <p:blipFill>
          <a:blip r:embed="rId3"/>
          <a:stretch/>
        </p:blipFill>
        <p:spPr>
          <a:xfrm>
            <a:off x="779040" y="1879920"/>
            <a:ext cx="2065320" cy="2208240"/>
          </a:xfrm>
          <a:prstGeom prst="rect">
            <a:avLst/>
          </a:prstGeom>
          <a:noFill/>
          <a:ln w="0">
            <a:noFill/>
          </a:ln>
        </p:spPr>
      </p:pic>
      <p:pic>
        <p:nvPicPr>
          <p:cNvPr id="287" name="Immagine 9" descr=""/>
          <p:cNvPicPr/>
          <p:nvPr/>
        </p:nvPicPr>
        <p:blipFill>
          <a:blip r:embed="rId4"/>
          <a:stretch/>
        </p:blipFill>
        <p:spPr>
          <a:xfrm>
            <a:off x="710640" y="4695480"/>
            <a:ext cx="2465640" cy="1846440"/>
          </a:xfrm>
          <a:prstGeom prst="rect">
            <a:avLst/>
          </a:prstGeom>
          <a:noFill/>
          <a:ln w="0">
            <a:noFill/>
          </a:ln>
        </p:spPr>
      </p:pic>
      <p:pic>
        <p:nvPicPr>
          <p:cNvPr id="288" name="Immagine 10" descr=""/>
          <p:cNvPicPr/>
          <p:nvPr/>
        </p:nvPicPr>
        <p:blipFill>
          <a:blip r:embed="rId5"/>
          <a:stretch/>
        </p:blipFill>
        <p:spPr>
          <a:xfrm>
            <a:off x="4281480" y="4787280"/>
            <a:ext cx="2589480" cy="1760760"/>
          </a:xfrm>
          <a:prstGeom prst="rect">
            <a:avLst/>
          </a:prstGeom>
          <a:noFill/>
          <a:ln w="0">
            <a:noFill/>
          </a:ln>
        </p:spPr>
      </p:pic>
      <p:pic>
        <p:nvPicPr>
          <p:cNvPr id="289" name="Immagine 11" descr=""/>
          <p:cNvPicPr/>
          <p:nvPr/>
        </p:nvPicPr>
        <p:blipFill>
          <a:blip r:embed="rId6"/>
          <a:stretch/>
        </p:blipFill>
        <p:spPr>
          <a:xfrm>
            <a:off x="7916760" y="4806360"/>
            <a:ext cx="2617920" cy="174168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291" name="PlaceHolder 2"/>
          <p:cNvSpPr>
            <a:spLocks noGrp="1"/>
          </p:cNvSpPr>
          <p:nvPr>
            <p:ph/>
          </p:nvPr>
        </p:nvSpPr>
        <p:spPr>
          <a:xfrm>
            <a:off x="718920" y="14968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Ma per quanto l’espressione facciale dell’emozione appaia innata, fattori individuali e culturali condizionano l’esatta forma finale del movimento muscolare.  Sono culturalmente variabili, ad esempio, il modo particolare in cui le persone sorridono, il preciso movimento delle labbra e degli altri muscoli facciali, la rapidità del sorriso.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Come le espressioni del volto, anche i gesti e gli atteggiamenti del corpo vengono continuamente utilizzati per dare maggiore enfasi alle parole, ma spesso invece indicano inavvertitamente che quanto diciamo non corrisponde del tutto a ciò che veramente intendiamo dire.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comunicazione non verbale cambia anche a seconda del genere: ad esempio gli uomini tendono a stare seduti in un modo più rilassato delle donne, allungandosi all’indietro e allargando le gambe, mentre le donne assumono una posizione alquanto più chiusa, con la schiena dritta, le mani in grembo e le gambe incrociate.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Oppure, durante una conversazione sono gli uomini a entrare più spesso in contatto fisico con le donne, le donne invece tendono a cercare l’approvazione attraverso il contatto visivo e le espressioni del volto ma, quando il contatto visivo è instaurato dall’uomo una donna distoglie lo sguardo più frequentemente di un uomo.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92"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La comunicazione NON verbale</a:t>
            </a:r>
            <a:endParaRPr b="0" lang="it-IT" sz="1800" strike="noStrike" u="none">
              <a:solidFill>
                <a:srgbClr val="000000"/>
              </a:solidFill>
              <a:effectLst/>
              <a:uFillTx/>
              <a:latin typeface="Arial"/>
            </a:endParaRPr>
          </a:p>
        </p:txBody>
      </p:sp>
      <p:pic>
        <p:nvPicPr>
          <p:cNvPr id="293" name="Immagine 4" descr=""/>
          <p:cNvPicPr/>
          <p:nvPr/>
        </p:nvPicPr>
        <p:blipFill>
          <a:blip r:embed="rId1"/>
          <a:stretch/>
        </p:blipFill>
        <p:spPr>
          <a:xfrm>
            <a:off x="2293920" y="4868280"/>
            <a:ext cx="2745000" cy="1883520"/>
          </a:xfrm>
          <a:prstGeom prst="rect">
            <a:avLst/>
          </a:prstGeom>
          <a:noFill/>
          <a:ln w="0">
            <a:noFill/>
          </a:ln>
        </p:spPr>
      </p:pic>
      <p:pic>
        <p:nvPicPr>
          <p:cNvPr id="294" name="Immagine 5" descr=""/>
          <p:cNvPicPr/>
          <p:nvPr/>
        </p:nvPicPr>
        <p:blipFill>
          <a:blip r:embed="rId2"/>
          <a:stretch/>
        </p:blipFill>
        <p:spPr>
          <a:xfrm>
            <a:off x="6479280" y="4754880"/>
            <a:ext cx="2618640" cy="199692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296" name="PlaceHolder 2"/>
          <p:cNvSpPr>
            <a:spLocks noGrp="1"/>
          </p:cNvSpPr>
          <p:nvPr>
            <p:ph/>
          </p:nvPr>
        </p:nvSpPr>
        <p:spPr>
          <a:xfrm>
            <a:off x="669240" y="24577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Jenkins afferma che l’identità è la capacità umana di sapere “chi è chi”. Ciò significa sapere chi siamo, sapere chi sono gli altri, sapere che essi sanno chi siamo noi, sapere che noi sappiamo cosa essi pensano che noi siamo e così via.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 consegue che tutte le identità umane sono identità sociali perché sono formate nel continuo processo di interazione della vita sociale. Le identità sono costruite e non date, ma nondimeno presentano tre aspetti: sono in parte individuali o personali, sono in parte collettive o sociali, sono sempre </a:t>
            </a:r>
            <a:r>
              <a:rPr b="0" lang="it-IT" sz="1600" strike="noStrike" u="sng">
                <a:solidFill>
                  <a:schemeClr val="dk1"/>
                </a:solidFill>
                <a:effectLst/>
                <a:uFillTx/>
                <a:latin typeface="Century Gothic"/>
              </a:rPr>
              <a:t>embodied.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Jenkins le identità prive del corpo non hanno senso in termini umani.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297"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4. Cos’è l’identità?</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299"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Una semplice distinzione che si può fare è quella tra identità </a:t>
            </a:r>
            <a:r>
              <a:rPr b="0" lang="it-IT" sz="1600" strike="noStrike" u="sng">
                <a:solidFill>
                  <a:schemeClr val="dk1"/>
                </a:solidFill>
                <a:effectLst/>
                <a:uFillTx/>
                <a:latin typeface="Century Gothic"/>
              </a:rPr>
              <a:t>primarie </a:t>
            </a:r>
            <a:r>
              <a:rPr b="0" lang="it-IT" sz="1600" strike="noStrike" u="none">
                <a:solidFill>
                  <a:schemeClr val="dk1"/>
                </a:solidFill>
                <a:effectLst/>
                <a:uFillTx/>
                <a:latin typeface="Century Gothic"/>
              </a:rPr>
              <a:t>e identità </a:t>
            </a:r>
            <a:r>
              <a:rPr b="0" lang="it-IT" sz="1600" strike="noStrike" u="sng">
                <a:solidFill>
                  <a:schemeClr val="dk1"/>
                </a:solidFill>
                <a:effectLst/>
                <a:uFillTx/>
                <a:latin typeface="Century Gothic"/>
              </a:rPr>
              <a:t>secondarie.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Le </a:t>
            </a:r>
            <a:r>
              <a:rPr b="0" lang="it-IT" sz="1600" strike="noStrike" u="sng">
                <a:solidFill>
                  <a:schemeClr val="dk1"/>
                </a:solidFill>
                <a:effectLst/>
                <a:uFillTx/>
                <a:latin typeface="Century Gothic"/>
              </a:rPr>
              <a:t>identità primarie </a:t>
            </a:r>
            <a:r>
              <a:rPr b="0" lang="it-IT" sz="1600" strike="noStrike" u="none">
                <a:solidFill>
                  <a:schemeClr val="dk1"/>
                </a:solidFill>
                <a:effectLst/>
                <a:uFillTx/>
                <a:latin typeface="Century Gothic"/>
              </a:rPr>
              <a:t>sono quelle che si formano nei primi anni di vita e comprendono il genere, la razza, l’etnia e probabilmente anche la disabilità.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Le </a:t>
            </a:r>
            <a:r>
              <a:rPr b="0" lang="it-IT" sz="1600" strike="noStrike" u="sng">
                <a:solidFill>
                  <a:schemeClr val="dk1"/>
                </a:solidFill>
                <a:effectLst/>
                <a:uFillTx/>
                <a:latin typeface="Century Gothic"/>
              </a:rPr>
              <a:t>identità secondarie </a:t>
            </a:r>
            <a:r>
              <a:rPr b="0" lang="it-IT" sz="1600" strike="noStrike" u="none">
                <a:solidFill>
                  <a:schemeClr val="dk1"/>
                </a:solidFill>
                <a:effectLst/>
                <a:uFillTx/>
                <a:latin typeface="Century Gothic"/>
              </a:rPr>
              <a:t>si costruiscono su quelle primarie e comprendono quelle associate a ruoli sociali e status acquisiti, come il ruolo occupazionale e il rango sociale.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identità marcano differenze e somiglianze nell’interazione sociale. L’identità personale ci fa sentire unici e diversi da ogni altra persona, soprattutto nelle società moderne individualizzate, e come tale è percepita dagli altri. I nomi che portiamo sono un esempio di questa specificità individuale.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 contrario, le identità collettive mettono in evidenza le somiglianze. Identificarsi ed essere identificati come operai, ambientalisti o sociologi può essere fonte di solidarietà, di orgoglio o di vergogna per l’appartenenza a un determinato gruppo.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00"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4. Cos’è l’identità?</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302" name="PlaceHolder 2"/>
          <p:cNvSpPr>
            <a:spLocks noGrp="1"/>
          </p:cNvSpPr>
          <p:nvPr>
            <p:ph/>
          </p:nvPr>
        </p:nvSpPr>
        <p:spPr>
          <a:xfrm>
            <a:off x="702720" y="164196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molte situazioni sociali noi intratteniamo con gli altri un’</a:t>
            </a:r>
            <a:r>
              <a:rPr b="0" lang="it-IT" sz="1600" strike="noStrike" u="sng">
                <a:solidFill>
                  <a:schemeClr val="dk1"/>
                </a:solidFill>
                <a:effectLst/>
                <a:uFillTx/>
                <a:latin typeface="Century Gothic"/>
              </a:rPr>
              <a:t>interazione non focalizzata. </a:t>
            </a:r>
            <a:r>
              <a:rPr b="0" lang="it-IT" sz="1600" strike="noStrike" u="none">
                <a:solidFill>
                  <a:schemeClr val="dk1"/>
                </a:solidFill>
                <a:effectLst/>
                <a:uFillTx/>
                <a:latin typeface="Century Gothic"/>
              </a:rPr>
              <a:t>Questa si verifica quando gli individui si limitano a mostrare reciproca consapevolezza dell’altrui presenza.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t>
            </a:r>
            <a:r>
              <a:rPr b="0" lang="it-IT" sz="1600" strike="noStrike" u="sng">
                <a:solidFill>
                  <a:schemeClr val="dk1"/>
                </a:solidFill>
                <a:effectLst/>
                <a:uFillTx/>
                <a:latin typeface="Century Gothic"/>
              </a:rPr>
              <a:t>interazione focalizzata </a:t>
            </a:r>
            <a:r>
              <a:rPr b="0" lang="it-IT" sz="1600" strike="noStrike" u="none">
                <a:solidFill>
                  <a:schemeClr val="dk1"/>
                </a:solidFill>
                <a:effectLst/>
                <a:uFillTx/>
                <a:latin typeface="Century Gothic"/>
              </a:rPr>
              <a:t>si verifica invece quando un individuo presta direttamente attenzione a ciò che gli altri dicono o fanno. Un’unità di interazione focalizzata è detta </a:t>
            </a:r>
            <a:r>
              <a:rPr b="0" lang="it-IT" sz="1600" strike="noStrike" u="sng">
                <a:solidFill>
                  <a:schemeClr val="dk1"/>
                </a:solidFill>
                <a:effectLst/>
                <a:uFillTx/>
                <a:latin typeface="Century Gothic"/>
              </a:rPr>
              <a:t>incontro </a:t>
            </a:r>
            <a:r>
              <a:rPr b="0" lang="it-IT" sz="1600" strike="noStrike" u="none">
                <a:solidFill>
                  <a:schemeClr val="dk1"/>
                </a:solidFill>
                <a:effectLst/>
                <a:uFillTx/>
                <a:latin typeface="Century Gothic"/>
              </a:rPr>
              <a:t>e gran parte della nostra vita quotidiana è costituita da continui incontri con gli altri individui.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Nell’interazione focalizzata, ciascuna delle parti coinvolte comunica tanto con l’espressione del volto e con i gesti quanto con le parole. Nella prima categoria rientrano le parole e le espressioni del volto che gli individui usano per produrre sugli altri determinate impressioni, nella seconda i segni che gli altri possono cogliere nel verificarne la sincerità.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03"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Volto, corpo e parole nell’interazione: gli incontri</a:t>
            </a:r>
            <a:endParaRPr b="0" lang="it-IT" sz="1800" strike="noStrike" u="none">
              <a:solidFill>
                <a:srgbClr val="000000"/>
              </a:solidFill>
              <a:effectLst/>
              <a:uFillTx/>
              <a:latin typeface="Arial"/>
            </a:endParaRPr>
          </a:p>
        </p:txBody>
      </p:sp>
      <p:pic>
        <p:nvPicPr>
          <p:cNvPr id="304" name="Immagine 4" descr=""/>
          <p:cNvPicPr/>
          <p:nvPr/>
        </p:nvPicPr>
        <p:blipFill>
          <a:blip r:embed="rId1"/>
          <a:stretch/>
        </p:blipFill>
        <p:spPr>
          <a:xfrm>
            <a:off x="2030400" y="4044240"/>
            <a:ext cx="3477960" cy="2651400"/>
          </a:xfrm>
          <a:prstGeom prst="rect">
            <a:avLst/>
          </a:prstGeom>
          <a:noFill/>
          <a:ln w="0">
            <a:noFill/>
          </a:ln>
        </p:spPr>
      </p:pic>
      <p:pic>
        <p:nvPicPr>
          <p:cNvPr id="305" name="Immagine 7" descr=""/>
          <p:cNvPicPr/>
          <p:nvPr/>
        </p:nvPicPr>
        <p:blipFill>
          <a:blip r:embed="rId2"/>
          <a:stretch/>
        </p:blipFill>
        <p:spPr>
          <a:xfrm>
            <a:off x="6732360" y="3896640"/>
            <a:ext cx="4204800" cy="279936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6" name="Immagine 6" descr=""/>
          <p:cNvPicPr/>
          <p:nvPr/>
        </p:nvPicPr>
        <p:blipFill>
          <a:blip r:embed="rId1"/>
          <a:stretch/>
        </p:blipFill>
        <p:spPr>
          <a:xfrm>
            <a:off x="2957760" y="3907440"/>
            <a:ext cx="2116440" cy="2869560"/>
          </a:xfrm>
          <a:prstGeom prst="rect">
            <a:avLst/>
          </a:prstGeom>
          <a:noFill/>
          <a:ln w="0">
            <a:noFill/>
          </a:ln>
        </p:spPr>
      </p:pic>
      <p:sp>
        <p:nvSpPr>
          <p:cNvPr id="307"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308" name="PlaceHolder 2"/>
          <p:cNvSpPr>
            <a:spLocks noGrp="1"/>
          </p:cNvSpPr>
          <p:nvPr>
            <p:ph/>
          </p:nvPr>
        </p:nvSpPr>
        <p:spPr>
          <a:xfrm>
            <a:off x="817560" y="16009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Goffman concepisce la vita sociale come se fosse interpretata da attori che recitano su dei palcoscenici, poiché il nostro comportamento dipende dal ruolo che stiamo interpretando in un dato momento. Ogni individuo è molto sensibile al modo in cui viene visto dagli altri e si sforza di esercitare molteplici forme di </a:t>
            </a:r>
            <a:r>
              <a:rPr b="0" lang="it-IT" sz="1600" strike="noStrike" u="sng">
                <a:solidFill>
                  <a:schemeClr val="dk1"/>
                </a:solidFill>
                <a:effectLst/>
                <a:uFillTx/>
                <a:latin typeface="Century Gothic"/>
              </a:rPr>
              <a:t>controllo delle impressioni </a:t>
            </a:r>
            <a:r>
              <a:rPr b="0" lang="it-IT" sz="1600" strike="noStrike" u="none">
                <a:solidFill>
                  <a:schemeClr val="dk1"/>
                </a:solidFill>
                <a:effectLst/>
                <a:uFillTx/>
                <a:latin typeface="Century Gothic"/>
              </a:rPr>
              <a:t>che questi possono avere su di lui.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ruoli sociali che adottiamo dipendono dal nostro </a:t>
            </a:r>
            <a:r>
              <a:rPr b="0" lang="it-IT" sz="1600" strike="noStrike" u="sng">
                <a:solidFill>
                  <a:schemeClr val="dk1"/>
                </a:solidFill>
                <a:effectLst/>
                <a:uFillTx/>
                <a:latin typeface="Century Gothic"/>
              </a:rPr>
              <a:t>status </a:t>
            </a:r>
            <a:r>
              <a:rPr b="0" lang="it-IT" sz="1600" strike="noStrike" u="none">
                <a:solidFill>
                  <a:schemeClr val="dk1"/>
                </a:solidFill>
                <a:effectLst/>
                <a:uFillTx/>
                <a:latin typeface="Century Gothic"/>
              </a:rPr>
              <a:t>sociale e lo status di una persona spesso dipende dal contesto sociale. Gli individui possiedono molti status allo stesso tempo (</a:t>
            </a:r>
            <a:r>
              <a:rPr b="0" lang="it-IT" sz="1600" strike="noStrike" u="sng">
                <a:solidFill>
                  <a:schemeClr val="dk1"/>
                </a:solidFill>
                <a:effectLst/>
                <a:uFillTx/>
                <a:latin typeface="Century Gothic"/>
              </a:rPr>
              <a:t>set di status) </a:t>
            </a:r>
            <a:r>
              <a:rPr b="0" lang="it-IT" sz="1600" strike="noStrike" u="none">
                <a:solidFill>
                  <a:schemeClr val="dk1"/>
                </a:solidFill>
                <a:effectLst/>
                <a:uFillTx/>
                <a:latin typeface="Century Gothic"/>
              </a:rPr>
              <a:t>che possono essere distinti tra </a:t>
            </a:r>
            <a:r>
              <a:rPr b="0" lang="it-IT" sz="1600" strike="noStrike" u="sng">
                <a:solidFill>
                  <a:schemeClr val="dk1"/>
                </a:solidFill>
                <a:effectLst/>
                <a:uFillTx/>
                <a:latin typeface="Century Gothic"/>
              </a:rPr>
              <a:t>status ascritti </a:t>
            </a:r>
            <a:r>
              <a:rPr b="0" lang="it-IT" sz="1600" strike="noStrike" u="none">
                <a:solidFill>
                  <a:schemeClr val="dk1"/>
                </a:solidFill>
                <a:effectLst/>
                <a:uFillTx/>
                <a:latin typeface="Century Gothic"/>
              </a:rPr>
              <a:t>e</a:t>
            </a:r>
            <a:r>
              <a:rPr b="0" lang="it-IT" sz="1600" strike="noStrike" u="sng">
                <a:solidFill>
                  <a:schemeClr val="dk1"/>
                </a:solidFill>
                <a:effectLst/>
                <a:uFillTx/>
                <a:latin typeface="Century Gothic"/>
              </a:rPr>
              <a:t> status acquisiti.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Uno status ascritto viene assegnato per ragioni biologiche come la razza, il sesso e l’età.</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Uno status acquisito viene raggiunto attraverso lo sforzo individuale: si può essere perciò laureato, atleta o impiegato.</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09"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Volto, corpo e parole nell’interazione: gli incontri</a:t>
            </a:r>
            <a:endParaRPr b="0" lang="it-IT" sz="1800" strike="noStrike" u="none">
              <a:solidFill>
                <a:srgbClr val="000000"/>
              </a:solidFill>
              <a:effectLst/>
              <a:uFillTx/>
              <a:latin typeface="Arial"/>
            </a:endParaRPr>
          </a:p>
        </p:txBody>
      </p:sp>
      <p:pic>
        <p:nvPicPr>
          <p:cNvPr id="310" name="Immagine 4" descr=""/>
          <p:cNvPicPr/>
          <p:nvPr/>
        </p:nvPicPr>
        <p:blipFill>
          <a:blip r:embed="rId2"/>
          <a:stretch/>
        </p:blipFill>
        <p:spPr>
          <a:xfrm>
            <a:off x="6930000" y="4680720"/>
            <a:ext cx="3150360" cy="209592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1"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312"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Lo </a:t>
            </a:r>
            <a:r>
              <a:rPr b="0" lang="it-IT" sz="1600" strike="noStrike" u="sng">
                <a:solidFill>
                  <a:schemeClr val="dk1"/>
                </a:solidFill>
                <a:effectLst/>
                <a:uFillTx/>
                <a:latin typeface="Century Gothic"/>
              </a:rPr>
              <a:t>spazio personale </a:t>
            </a:r>
            <a:r>
              <a:rPr b="0" lang="it-IT" sz="1600" strike="noStrike" u="none">
                <a:solidFill>
                  <a:schemeClr val="dk1"/>
                </a:solidFill>
                <a:effectLst/>
                <a:uFillTx/>
                <a:latin typeface="Century Gothic"/>
              </a:rPr>
              <a:t>di un individuo è una dimensione variamente definita in termini culturali. Nella cultura occidentale gli individui mantengono per lo più una distanza di circa un metro l’uno dall'altro nel corso di un’interazione focalizzata. In Medio Oriente, le persone stanno vicine l’una all’altra più di quanto si ritenga accettabile in Occidente.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13"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6. Lo spazio personale</a:t>
            </a:r>
            <a:endParaRPr b="0" lang="it-IT" sz="1800" strike="noStrike" u="none">
              <a:solidFill>
                <a:srgbClr val="000000"/>
              </a:solidFill>
              <a:effectLst/>
              <a:uFillTx/>
              <a:latin typeface="Arial"/>
            </a:endParaRPr>
          </a:p>
        </p:txBody>
      </p:sp>
      <p:pic>
        <p:nvPicPr>
          <p:cNvPr id="314" name="Immagine 4" descr=""/>
          <p:cNvPicPr/>
          <p:nvPr/>
        </p:nvPicPr>
        <p:blipFill>
          <a:blip r:embed="rId1"/>
          <a:stretch/>
        </p:blipFill>
        <p:spPr>
          <a:xfrm>
            <a:off x="8144280" y="3012480"/>
            <a:ext cx="3310200" cy="3310200"/>
          </a:xfrm>
          <a:prstGeom prst="rect">
            <a:avLst/>
          </a:prstGeom>
          <a:noFill/>
          <a:ln w="0">
            <a:noFill/>
          </a:ln>
        </p:spPr>
      </p:pic>
      <p:sp>
        <p:nvSpPr>
          <p:cNvPr id="315" name="CasellaDiTesto 5"/>
          <p:cNvSpPr/>
          <p:nvPr/>
        </p:nvSpPr>
        <p:spPr>
          <a:xfrm>
            <a:off x="304920" y="3456720"/>
            <a:ext cx="7489440" cy="25531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600" strike="noStrike" u="none">
                <a:solidFill>
                  <a:schemeClr val="dk1"/>
                </a:solidFill>
                <a:effectLst/>
                <a:uFillTx/>
                <a:latin typeface="Century Gothic"/>
              </a:rPr>
              <a:t>Si distinguono comunque quattro tipi di distanza tra individui:</a:t>
            </a:r>
            <a:endParaRPr b="0" lang="it-IT" sz="1600" strike="noStrike" u="none">
              <a:solidFill>
                <a:srgbClr val="000000"/>
              </a:solidFill>
              <a:effectLst/>
              <a:uFillTx/>
              <a:latin typeface="Arial"/>
            </a:endParaRPr>
          </a:p>
          <a:p>
            <a:pPr algn="just" defTabSz="914400">
              <a:lnSpc>
                <a:spcPct val="100000"/>
              </a:lnSpc>
            </a:pPr>
            <a:endParaRPr b="0" lang="it-IT" sz="1600" strike="noStrike" u="none">
              <a:solidFill>
                <a:srgbClr val="000000"/>
              </a:solidFill>
              <a:effectLst/>
              <a:uFillTx/>
              <a:latin typeface="Arial"/>
            </a:endParaRPr>
          </a:p>
          <a:p>
            <a:pPr marL="285840" indent="-285840" algn="just" defTabSz="914400">
              <a:lnSpc>
                <a:spcPct val="100000"/>
              </a:lnSpc>
              <a:buClr>
                <a:srgbClr val="000000"/>
              </a:buClr>
              <a:buFont typeface="Arial"/>
              <a:buChar char="•"/>
            </a:pPr>
            <a:r>
              <a:rPr b="0" lang="it-IT" sz="1600" strike="noStrike" u="none">
                <a:solidFill>
                  <a:schemeClr val="dk1"/>
                </a:solidFill>
                <a:effectLst/>
                <a:uFillTx/>
                <a:latin typeface="Century Gothic"/>
              </a:rPr>
              <a:t>La </a:t>
            </a:r>
            <a:r>
              <a:rPr b="0" lang="it-IT" sz="1600" strike="noStrike" u="sng">
                <a:solidFill>
                  <a:schemeClr val="dk1"/>
                </a:solidFill>
                <a:effectLst/>
                <a:uFillTx/>
                <a:latin typeface="Century Gothic"/>
              </a:rPr>
              <a:t>distanza intima </a:t>
            </a:r>
            <a:r>
              <a:rPr b="0" lang="it-IT" sz="1600" strike="noStrike" u="none">
                <a:solidFill>
                  <a:schemeClr val="dk1"/>
                </a:solidFill>
                <a:effectLst/>
                <a:uFillTx/>
                <a:latin typeface="Century Gothic"/>
              </a:rPr>
              <a:t>(circa 50 cm) è riservata a pochissimi contatti come ad esempio nelle relazioni tra genitori e figli o tra amanti;</a:t>
            </a:r>
            <a:endParaRPr b="0" lang="it-IT" sz="1600" strike="noStrike" u="none">
              <a:solidFill>
                <a:srgbClr val="000000"/>
              </a:solidFill>
              <a:effectLst/>
              <a:uFillTx/>
              <a:latin typeface="Arial"/>
            </a:endParaRPr>
          </a:p>
          <a:p>
            <a:pPr marL="285840" indent="-285840" algn="just" defTabSz="914400">
              <a:lnSpc>
                <a:spcPct val="100000"/>
              </a:lnSpc>
              <a:buClr>
                <a:srgbClr val="000000"/>
              </a:buClr>
              <a:buFont typeface="Arial"/>
              <a:buChar char="•"/>
            </a:pPr>
            <a:r>
              <a:rPr b="0" lang="it-IT" sz="1600" strike="noStrike" u="none">
                <a:solidFill>
                  <a:schemeClr val="dk1"/>
                </a:solidFill>
                <a:effectLst/>
                <a:uFillTx/>
                <a:latin typeface="Century Gothic"/>
              </a:rPr>
              <a:t>La </a:t>
            </a:r>
            <a:r>
              <a:rPr b="0" lang="it-IT" sz="1600" strike="noStrike" u="sng">
                <a:solidFill>
                  <a:schemeClr val="dk1"/>
                </a:solidFill>
                <a:effectLst/>
                <a:uFillTx/>
                <a:latin typeface="Century Gothic"/>
              </a:rPr>
              <a:t>distanza personale </a:t>
            </a:r>
            <a:r>
              <a:rPr b="0" lang="it-IT" sz="1600" strike="noStrike" u="none">
                <a:solidFill>
                  <a:schemeClr val="dk1"/>
                </a:solidFill>
                <a:effectLst/>
                <a:uFillTx/>
                <a:latin typeface="Century Gothic"/>
              </a:rPr>
              <a:t>(da 50 cm a 1 m 20 cm) è quella riservata agli incontri con gli amici e i buoni conoscenti;</a:t>
            </a:r>
            <a:endParaRPr b="0" lang="it-IT" sz="1600" strike="noStrike" u="none">
              <a:solidFill>
                <a:srgbClr val="000000"/>
              </a:solidFill>
              <a:effectLst/>
              <a:uFillTx/>
              <a:latin typeface="Arial"/>
            </a:endParaRPr>
          </a:p>
          <a:p>
            <a:pPr marL="285840" indent="-285840" algn="just" defTabSz="914400">
              <a:lnSpc>
                <a:spcPct val="100000"/>
              </a:lnSpc>
              <a:buClr>
                <a:srgbClr val="000000"/>
              </a:buClr>
              <a:buFont typeface="Arial"/>
              <a:buChar char="•"/>
            </a:pPr>
            <a:r>
              <a:rPr b="0" lang="it-IT" sz="1600" strike="noStrike" u="none">
                <a:solidFill>
                  <a:schemeClr val="dk1"/>
                </a:solidFill>
                <a:effectLst/>
                <a:uFillTx/>
                <a:latin typeface="Century Gothic"/>
              </a:rPr>
              <a:t>La </a:t>
            </a:r>
            <a:r>
              <a:rPr b="0" lang="it-IT" sz="1600" strike="noStrike" u="sng">
                <a:solidFill>
                  <a:schemeClr val="dk1"/>
                </a:solidFill>
                <a:effectLst/>
                <a:uFillTx/>
                <a:latin typeface="Century Gothic"/>
              </a:rPr>
              <a:t>distanza sociale </a:t>
            </a:r>
            <a:r>
              <a:rPr b="0" lang="it-IT" sz="1600" strike="noStrike" u="none">
                <a:solidFill>
                  <a:schemeClr val="dk1"/>
                </a:solidFill>
                <a:effectLst/>
                <a:uFillTx/>
                <a:latin typeface="Century Gothic"/>
              </a:rPr>
              <a:t>(da 1 m 20 cm a 3 m 50 cm) è quella riservata ai contesti formali di interazione, come ad esempio le interviste;</a:t>
            </a:r>
            <a:endParaRPr b="0" lang="it-IT" sz="1600" strike="noStrike" u="none">
              <a:solidFill>
                <a:srgbClr val="000000"/>
              </a:solidFill>
              <a:effectLst/>
              <a:uFillTx/>
              <a:latin typeface="Arial"/>
            </a:endParaRPr>
          </a:p>
          <a:p>
            <a:pPr marL="285840" indent="-285840" algn="just" defTabSz="914400">
              <a:lnSpc>
                <a:spcPct val="100000"/>
              </a:lnSpc>
              <a:buClr>
                <a:srgbClr val="000000"/>
              </a:buClr>
              <a:buFont typeface="Arial"/>
              <a:buChar char="•"/>
            </a:pPr>
            <a:r>
              <a:rPr b="0" lang="it-IT" sz="1600" strike="noStrike" u="none">
                <a:solidFill>
                  <a:schemeClr val="dk1"/>
                </a:solidFill>
                <a:effectLst/>
                <a:uFillTx/>
                <a:latin typeface="Century Gothic"/>
              </a:rPr>
              <a:t>La </a:t>
            </a:r>
            <a:r>
              <a:rPr b="0" lang="it-IT" sz="1600" strike="noStrike" u="sng">
                <a:solidFill>
                  <a:schemeClr val="dk1"/>
                </a:solidFill>
                <a:effectLst/>
                <a:uFillTx/>
                <a:latin typeface="Century Gothic"/>
              </a:rPr>
              <a:t>distanza pubblica </a:t>
            </a:r>
            <a:r>
              <a:rPr b="0" lang="it-IT" sz="1600" strike="noStrike" u="none">
                <a:solidFill>
                  <a:schemeClr val="dk1"/>
                </a:solidFill>
                <a:effectLst/>
                <a:uFillTx/>
                <a:latin typeface="Century Gothic"/>
              </a:rPr>
              <a:t>( oltre 3 m e 50 cm) è adottata da coloro che agiscono di fronte ad un pubblico di spettatori.</a:t>
            </a:r>
            <a:endParaRPr b="0" lang="it-IT" sz="16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317"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t>
            </a:r>
            <a:r>
              <a:rPr b="0" lang="it-IT" sz="1600" strike="noStrike" u="sng">
                <a:solidFill>
                  <a:schemeClr val="dk1"/>
                </a:solidFill>
                <a:effectLst/>
                <a:uFillTx/>
                <a:latin typeface="Century Gothic"/>
              </a:rPr>
              <a:t>etnometodologia </a:t>
            </a:r>
            <a:r>
              <a:rPr b="0" lang="it-IT" sz="1600" strike="noStrike" u="none">
                <a:solidFill>
                  <a:schemeClr val="dk1"/>
                </a:solidFill>
                <a:effectLst/>
                <a:uFillTx/>
                <a:latin typeface="Century Gothic"/>
              </a:rPr>
              <a:t>è lo studio degli etnometodi, vale a dire le pratiche di uso comune di cui ci serviamo per conferire senso a ciò che gli altri fanno e in particolare a ciò che gli altri dicono. Spesso è possibile conferire senso a ciò che viene detto in una conversazione soltanto attraverso la conoscenza del contesto sociale che non risulta dalle sole parole.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 Ho un figlio di quattordici anni.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B: D’accordo, va bene.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 Ho anche un cane.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B: Oh, mi dispiace.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Solo sapendo che si svolge tra un padrone di casa e un potenziale inquilino la conversazione diventa sensata: certi padroni di casa accettano i bambini ma non permettono agli inquilini di tenere animali domestici.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Ma senza conoscere il contesto sociale le risposte di B sembrano non aver alcun rapporto con le affermazioni di A e quindi, parte del senso risiede nelle parole, parte nel modo in cui il significato affiora nel contesto sociale.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18"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Le regole dell’interazione sociale</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320"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All’interno delle diverse conversazioni sono presenti delle espressioni linguistiche che non sono una vera e propria forma di discorso ma soltanto delle esclamazioni inarticolate che Goffman definisce appunto </a:t>
            </a:r>
            <a:r>
              <a:rPr b="0" lang="it-IT" sz="1600" strike="noStrike" u="sng">
                <a:solidFill>
                  <a:schemeClr val="dk1"/>
                </a:solidFill>
                <a:effectLst/>
                <a:uFillTx/>
                <a:latin typeface="Century Gothic"/>
              </a:rPr>
              <a:t>gridi di reazione</a:t>
            </a: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Prendendo ad esempio in considerazione  l’esclamazione “ops!”: essa sembra essere semplicemente una reazione riflessa; ma non lo è perché è dimostrato dal fatto che le persone di solito non ricorrono ad un’esclamazione del genere quando sono sole.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esclamazioni vengono utilizzate soltanto in casi di scarsa gravità e questo costituisce un’ulteriore dimostrazione della nostra capacità di controllo sui dettagli della vita sociale.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21"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Le regole dell’interazione sociale</a:t>
            </a:r>
            <a:endParaRPr b="0" lang="it-IT" sz="1800" strike="noStrike" u="none">
              <a:solidFill>
                <a:srgbClr val="000000"/>
              </a:solidFill>
              <a:effectLst/>
              <a:uFillTx/>
              <a:latin typeface="Arial"/>
            </a:endParaRPr>
          </a:p>
        </p:txBody>
      </p:sp>
      <p:pic>
        <p:nvPicPr>
          <p:cNvPr id="322" name="Immagine 4" descr=""/>
          <p:cNvPicPr/>
          <p:nvPr/>
        </p:nvPicPr>
        <p:blipFill>
          <a:blip r:embed="rId1"/>
          <a:stretch/>
        </p:blipFill>
        <p:spPr>
          <a:xfrm>
            <a:off x="5016960" y="4291920"/>
            <a:ext cx="2454840" cy="245484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324" name="PlaceHolder 2"/>
          <p:cNvSpPr>
            <a:spLocks noGrp="1"/>
          </p:cNvSpPr>
          <p:nvPr>
            <p:ph/>
          </p:nvPr>
        </p:nvSpPr>
        <p:spPr>
          <a:xfrm>
            <a:off x="743400" y="272124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Tutte le interazioni sono situate, si svolgono cioè in un luogo particolare ed hanno una specifica durata temporale (regionalizzazione) .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Nelle società moderne la delimitazione delle attività è fortemente influenzata dalla nostra esperienza del </a:t>
            </a:r>
            <a:r>
              <a:rPr b="0" lang="it-IT" sz="1600" strike="noStrike" u="sng">
                <a:solidFill>
                  <a:schemeClr val="dk1"/>
                </a:solidFill>
                <a:effectLst/>
                <a:uFillTx/>
                <a:latin typeface="Century Gothic"/>
              </a:rPr>
              <a:t>tempo cronometrico.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Senza orologio e l’esatta misurazione temporale delle attività, le società industrializzate non potrebbero esistere.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25"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8. L’interazione nel tempo e nello spazio</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6"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327"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gli scettici la comunicazione via Internet porta con sé molti nuovi problemi che non trovano alcun riscontro nelle interazioni sociali dirette.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“Pigiare sui tasti non significa essere umani, navigare nel ciberspazio non equivale ad essere reali; tutto è finzione e alienazione”. I sostenitori di questa posizione ritengono che la tecnologia non sia in grado di impedire ai suoi utilizzatori di nascondersi dietro falsa identità. Ciò apre la strada a inganni, raggiri e frodi, alla manipolazione delle emozioni, all’esposizione dei bambini a contenuti sessuali; il risultato è la graduale erosione della fiducia reciproca.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comunicazione telematica viene inoltre accusata di incoraggiare l’isolamento, sostituendo superficiali contatti online ad autentici e durevoli rapporti di amicizia.</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28"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Interazioni nel ciberspazio e netiquette</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9" name="PlaceHolder 1"/>
          <p:cNvSpPr>
            <a:spLocks noGrp="1"/>
          </p:cNvSpPr>
          <p:nvPr>
            <p:ph type="title"/>
          </p:nvPr>
        </p:nvSpPr>
        <p:spPr>
          <a:xfrm>
            <a:off x="3809880" y="203760"/>
            <a:ext cx="860904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3000" strike="noStrike" u="none" cap="all">
                <a:solidFill>
                  <a:srgbClr val="ff0000"/>
                </a:solidFill>
                <a:effectLst/>
                <a:uFillTx/>
                <a:latin typeface="Century Gothic"/>
              </a:rPr>
              <a:t>INTERAZIONE </a:t>
            </a:r>
            <a:r>
              <a:rPr b="1" lang="it-IT" sz="3000" strike="noStrike" u="none" cap="all">
                <a:solidFill>
                  <a:srgbClr val="ff0000"/>
                </a:solidFill>
                <a:effectLst/>
                <a:uFillTx/>
                <a:latin typeface="Century Gothic"/>
              </a:rPr>
              <a:t>SOCIALE E VITA </a:t>
            </a:r>
            <a:r>
              <a:rPr b="1" lang="it-IT" sz="3000" strike="noStrike" u="none" cap="all">
                <a:solidFill>
                  <a:srgbClr val="ff0000"/>
                </a:solidFill>
                <a:effectLst/>
                <a:uFillTx/>
                <a:latin typeface="Century Gothic"/>
              </a:rPr>
              <a:t>QUOTIDIANA</a:t>
            </a:r>
            <a:endParaRPr b="0" lang="it-IT" sz="3000" strike="noStrike" u="none">
              <a:solidFill>
                <a:srgbClr val="000000"/>
              </a:solidFill>
              <a:effectLst/>
              <a:uFillTx/>
              <a:latin typeface="Arial"/>
            </a:endParaRPr>
          </a:p>
        </p:txBody>
      </p:sp>
      <p:sp>
        <p:nvSpPr>
          <p:cNvPr id="330"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Ma, gli ottimisti sostengono che anche nel ciberspazio è possibile guadagnarsi reputazioni buone e cattive, costruire o distruggere la fiducia. Essi sostengono che i social offrono in realtà nuove possibilità di comunicare e fare amicizia.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Alcuni hanno suggerito che, anziché accostarsi alle esperienze online come ad un ambito completamente nuovo, è più corretto descriverle come un’estensione del mondo sociale reale. La comunicazione online ha portato alla nascita di norme e regole, definite </a:t>
            </a:r>
            <a:r>
              <a:rPr b="0" lang="it-IT" sz="1600" strike="noStrike" u="sng">
                <a:solidFill>
                  <a:schemeClr val="dk1"/>
                </a:solidFill>
                <a:effectLst/>
                <a:uFillTx/>
                <a:latin typeface="Century Gothic"/>
              </a:rPr>
              <a:t>netiquette, </a:t>
            </a:r>
            <a:r>
              <a:rPr b="0" lang="it-IT" sz="1600" strike="noStrike" u="none">
                <a:solidFill>
                  <a:schemeClr val="dk1"/>
                </a:solidFill>
                <a:effectLst/>
                <a:uFillTx/>
                <a:latin typeface="Century Gothic"/>
              </a:rPr>
              <a:t>che governano le interazioni e gli scambi nel ciberspazio.</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331" name="CasellaDiTesto 3"/>
          <p:cNvSpPr/>
          <p:nvPr/>
        </p:nvSpPr>
        <p:spPr>
          <a:xfrm>
            <a:off x="4165560" y="104508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Interazioni nel ciberspazio e netiquette</a:t>
            </a:r>
            <a:endParaRPr b="0" lang="it-IT" sz="1800" strike="noStrike" u="none">
              <a:solidFill>
                <a:srgbClr val="000000"/>
              </a:solidFill>
              <a:effectLst/>
              <a:uFillTx/>
              <a:latin typeface="Arial"/>
            </a:endParaRPr>
          </a:p>
        </p:txBody>
      </p:sp>
      <p:pic>
        <p:nvPicPr>
          <p:cNvPr id="332" name="Immagine 6" descr=""/>
          <p:cNvPicPr/>
          <p:nvPr/>
        </p:nvPicPr>
        <p:blipFill>
          <a:blip r:embed="rId1"/>
          <a:stretch/>
        </p:blipFill>
        <p:spPr>
          <a:xfrm>
            <a:off x="1662840" y="4596840"/>
            <a:ext cx="4055400" cy="2017800"/>
          </a:xfrm>
          <a:prstGeom prst="rect">
            <a:avLst/>
          </a:prstGeom>
          <a:noFill/>
          <a:ln w="0">
            <a:noFill/>
          </a:ln>
        </p:spPr>
      </p:pic>
      <p:pic>
        <p:nvPicPr>
          <p:cNvPr id="333" name="Immagine 7" descr=""/>
          <p:cNvPicPr/>
          <p:nvPr/>
        </p:nvPicPr>
        <p:blipFill>
          <a:blip r:embed="rId2"/>
          <a:stretch/>
        </p:blipFill>
        <p:spPr>
          <a:xfrm>
            <a:off x="7232760" y="4497840"/>
            <a:ext cx="3056760" cy="211644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PlaceHolder 1"/>
          <p:cNvSpPr>
            <a:spLocks noGrp="1"/>
          </p:cNvSpPr>
          <p:nvPr>
            <p:ph type="title"/>
          </p:nvPr>
        </p:nvSpPr>
        <p:spPr>
          <a:xfrm>
            <a:off x="5558400" y="1743120"/>
            <a:ext cx="9447480" cy="1823760"/>
          </a:xfrm>
          <a:prstGeom prst="rect">
            <a:avLst/>
          </a:prstGeom>
          <a:noFill/>
          <a:ln w="0">
            <a:noFill/>
          </a:ln>
        </p:spPr>
        <p:txBody>
          <a:bodyPr lIns="91440" rIns="91440" tIns="45720" bIns="45720" anchor="b">
            <a:normAutofit/>
          </a:bodyPr>
          <a:p>
            <a:pPr indent="0" defTabSz="914400">
              <a:lnSpc>
                <a:spcPct val="90000"/>
              </a:lnSpc>
              <a:buNone/>
              <a:tabLst>
                <a:tab algn="l" pos="0"/>
              </a:tabLst>
            </a:pPr>
            <a:r>
              <a:rPr b="1" i="1" lang="it-IT" sz="4800" strike="noStrike" u="none" cap="all">
                <a:solidFill>
                  <a:srgbClr val="ff0000"/>
                </a:solidFill>
                <a:effectLst/>
                <a:uFillTx/>
                <a:latin typeface="Century Gothic"/>
              </a:rPr>
              <a:t>    FAMIGLIA </a:t>
            </a:r>
            <a:r>
              <a:rPr b="1" i="1" lang="it-IT" sz="4800" strike="noStrike" u="none" cap="all">
                <a:solidFill>
                  <a:srgbClr val="ff0000"/>
                </a:solidFill>
                <a:effectLst/>
                <a:uFillTx/>
                <a:latin typeface="Century Gothic"/>
              </a:rPr>
              <a:t>E </a:t>
            </a:r>
            <a:br>
              <a:rPr sz="4800"/>
            </a:br>
            <a:r>
              <a:rPr b="1" i="1" lang="it-IT" sz="4800" strike="noStrike" u="none" cap="all">
                <a:solidFill>
                  <a:srgbClr val="ff0000"/>
                </a:solidFill>
                <a:effectLst/>
                <a:uFillTx/>
                <a:latin typeface="Century Gothic"/>
              </a:rPr>
              <a:t>RELAZIONI DI </a:t>
            </a:r>
            <a:r>
              <a:rPr b="1" i="1" lang="it-IT" sz="4800" strike="noStrike" u="none" cap="all">
                <a:solidFill>
                  <a:srgbClr val="ff0000"/>
                </a:solidFill>
                <a:effectLst/>
                <a:uFillTx/>
                <a:latin typeface="Century Gothic"/>
              </a:rPr>
              <a:t>INTIMITÀ</a:t>
            </a:r>
            <a:endParaRPr b="0" lang="it-IT" sz="4800" strike="noStrike" u="none">
              <a:solidFill>
                <a:srgbClr val="000000"/>
              </a:solidFill>
              <a:effectLst/>
              <a:uFillTx/>
              <a:latin typeface="Arial"/>
            </a:endParaRPr>
          </a:p>
        </p:txBody>
      </p:sp>
      <p:cxnSp>
        <p:nvCxnSpPr>
          <p:cNvPr id="335" name="Connettore 1 5"/>
          <p:cNvCxnSpPr/>
          <p:nvPr/>
        </p:nvCxnSpPr>
        <p:spPr>
          <a:xfrm>
            <a:off x="5922360" y="3567960"/>
            <a:ext cx="6050160" cy="1440"/>
          </a:xfrm>
          <a:prstGeom prst="straightConnector1">
            <a:avLst/>
          </a:prstGeom>
          <a:ln w="44450">
            <a:solidFill>
              <a:srgbClr val="d07e85"/>
            </a:solidFill>
            <a:round/>
          </a:ln>
        </p:spPr>
      </p:cxnSp>
      <p:pic>
        <p:nvPicPr>
          <p:cNvPr id="336" name="Immagine 6" descr=""/>
          <p:cNvPicPr/>
          <p:nvPr/>
        </p:nvPicPr>
        <p:blipFill>
          <a:blip r:embed="rId1"/>
          <a:stretch/>
        </p:blipFill>
        <p:spPr>
          <a:xfrm>
            <a:off x="901800" y="1599480"/>
            <a:ext cx="4346640" cy="3251520"/>
          </a:xfrm>
          <a:prstGeom prst="rect">
            <a:avLst/>
          </a:prstGeom>
          <a:noFill/>
          <a:ln w="0">
            <a:noFill/>
          </a:ln>
        </p:spPr>
      </p:pic>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38" name="CasellaDiTesto 3"/>
          <p:cNvSpPr/>
          <p:nvPr/>
        </p:nvSpPr>
        <p:spPr>
          <a:xfrm>
            <a:off x="359856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chemeClr val="dk1"/>
                </a:solidFill>
                <a:effectLst/>
                <a:uFillTx/>
                <a:latin typeface="Century Gothic"/>
              </a:rPr>
              <a:t>1. Concetti fondamentali</a:t>
            </a:r>
            <a:endParaRPr b="0" lang="it-IT" sz="1800" strike="noStrike" u="none">
              <a:solidFill>
                <a:srgbClr val="000000"/>
              </a:solidFill>
              <a:effectLst/>
              <a:uFillTx/>
              <a:latin typeface="Arial"/>
            </a:endParaRPr>
          </a:p>
        </p:txBody>
      </p:sp>
      <p:sp>
        <p:nvSpPr>
          <p:cNvPr id="339" name="PlaceHolder 2"/>
          <p:cNvSpPr>
            <a:spLocks noGrp="1"/>
          </p:cNvSpPr>
          <p:nvPr>
            <p:ph/>
          </p:nvPr>
        </p:nvSpPr>
        <p:spPr>
          <a:xfrm>
            <a:off x="700920" y="1960560"/>
            <a:ext cx="10819080" cy="44798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È necessario definire alcuni concetti base: </a:t>
            </a:r>
            <a:r>
              <a:rPr b="1" lang="it-IT" sz="1600" strike="noStrike" u="none">
                <a:solidFill>
                  <a:schemeClr val="dk1"/>
                </a:solidFill>
                <a:effectLst/>
                <a:uFillTx/>
                <a:latin typeface="Century Gothic"/>
              </a:rPr>
              <a:t>«famiglia», «parentela», «matrimonio»</a:t>
            </a: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quanto riguarda il primo termine non esiste una definizione sociologica universalmente accettata, data la diffusione nei tempi più recenti di diversi tipi di famiglia. A tal proposito risultano particolarmente utili gli interventi di: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sng">
                <a:solidFill>
                  <a:schemeClr val="dk1"/>
                </a:solidFill>
                <a:effectLst/>
                <a:uFillTx/>
                <a:latin typeface="Century Gothic"/>
              </a:rPr>
              <a:t>Diana Gittins</a:t>
            </a:r>
            <a:r>
              <a:rPr b="1" lang="it-IT" sz="1600" strike="noStrike" u="none">
                <a:solidFill>
                  <a:schemeClr val="dk1"/>
                </a:solidFill>
                <a:effectLst/>
                <a:uFillTx/>
                <a:latin typeface="Century Gothic"/>
              </a:rPr>
              <a:t> </a:t>
            </a:r>
            <a:r>
              <a:rPr b="0" lang="it-IT" sz="1600" strike="noStrike" u="none">
                <a:solidFill>
                  <a:schemeClr val="dk1"/>
                </a:solidFill>
                <a:effectLst/>
                <a:uFillTx/>
                <a:latin typeface="Century Gothic"/>
              </a:rPr>
              <a:t>[1993], per cui bisognerebbe parlare di «famiglie» anziché di «famiglia»;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sng">
                <a:solidFill>
                  <a:schemeClr val="dk1"/>
                </a:solidFill>
                <a:effectLst/>
                <a:uFillTx/>
                <a:latin typeface="Century Gothic"/>
              </a:rPr>
              <a:t>David Morgan</a:t>
            </a:r>
            <a:r>
              <a:rPr b="1" lang="it-IT" sz="1600" strike="noStrike" u="none">
                <a:solidFill>
                  <a:schemeClr val="dk1"/>
                </a:solidFill>
                <a:effectLst/>
                <a:uFillTx/>
                <a:latin typeface="Century Gothic"/>
              </a:rPr>
              <a:t> </a:t>
            </a:r>
            <a:r>
              <a:rPr b="0" lang="it-IT" sz="1600" strike="noStrike" u="none">
                <a:solidFill>
                  <a:schemeClr val="dk1"/>
                </a:solidFill>
                <a:effectLst/>
                <a:uFillTx/>
                <a:latin typeface="Century Gothic"/>
              </a:rPr>
              <a:t>[1999], per il quale è più produttivo parlare di pratiche familiari (3 vantaggi principali: esplorare la vita sempre più fluida della famiglia, i modi poco esplorati di costituzione della famiglia e interessarsi maggiormente delle singole attività svolte dagli individui).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Verrà comunque considerata la definizione tradizionale di famiglia: gruppi di persone direttamente legati da rapporti di parentela che si instaurano in base alla discendenza sanguigna o con il matrimonio.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matrimonio è l’unione sessuale socialmente approvata e riconosciuta di due individui adulti, stabilendo un vincolo di parentela ed un vincolo patrimoniale.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È importante non confondere il concetto di famiglia con quello di </a:t>
            </a:r>
            <a:r>
              <a:rPr b="1" lang="it-IT" sz="1600" strike="noStrike" u="none">
                <a:solidFill>
                  <a:schemeClr val="dk1"/>
                </a:solidFill>
                <a:effectLst/>
                <a:uFillTx/>
                <a:latin typeface="Century Gothic"/>
              </a:rPr>
              <a:t>unità domestica</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41"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chemeClr val="dk1"/>
                </a:solidFill>
                <a:effectLst/>
                <a:uFillTx/>
                <a:latin typeface="Century Gothic"/>
              </a:rPr>
              <a:t>1. Concetti fondamentali</a:t>
            </a:r>
            <a:endParaRPr b="0" lang="it-IT" sz="1800" strike="noStrike" u="none">
              <a:solidFill>
                <a:srgbClr val="000000"/>
              </a:solidFill>
              <a:effectLst/>
              <a:uFillTx/>
              <a:latin typeface="Arial"/>
            </a:endParaRPr>
          </a:p>
        </p:txBody>
      </p:sp>
      <p:sp>
        <p:nvSpPr>
          <p:cNvPr id="342" name="PlaceHolder 2"/>
          <p:cNvSpPr>
            <a:spLocks noGrp="1"/>
          </p:cNvSpPr>
          <p:nvPr>
            <p:ph/>
          </p:nvPr>
        </p:nvSpPr>
        <p:spPr>
          <a:xfrm>
            <a:off x="700920" y="1960560"/>
            <a:ext cx="10819080" cy="44798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1" lang="it-IT" sz="1600" strike="noStrike" u="none">
                <a:solidFill>
                  <a:schemeClr val="dk1"/>
                </a:solidFill>
                <a:effectLst/>
                <a:uFillTx/>
                <a:latin typeface="Century Gothic"/>
              </a:rPr>
              <a:t>«Famiglia nucleare»</a:t>
            </a:r>
            <a:r>
              <a:rPr b="0" lang="it-IT" sz="1600" strike="noStrike" u="none">
                <a:solidFill>
                  <a:schemeClr val="dk1"/>
                </a:solidFill>
                <a:effectLst/>
                <a:uFillTx/>
                <a:latin typeface="Century Gothic"/>
              </a:rPr>
              <a:t>: due adulti che vivono con i propri figli naturali o adottivi.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Quando oltre ad una coppia sposata e i suoi figli vi sono anche altri parenti che vivono sotto lo stesso tetto, si parla </a:t>
            </a:r>
            <a:r>
              <a:rPr b="1" lang="it-IT" sz="1600" strike="noStrike" u="none">
                <a:solidFill>
                  <a:schemeClr val="dk1"/>
                </a:solidFill>
                <a:effectLst/>
                <a:uFillTx/>
                <a:latin typeface="Century Gothic"/>
              </a:rPr>
              <a:t>di «famiglia estesa»</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Nella maggior parte delle società occidentali il matrimonio è associato al concetto di </a:t>
            </a:r>
            <a:r>
              <a:rPr b="0" lang="it-IT" sz="1600" strike="noStrike" u="sng">
                <a:solidFill>
                  <a:schemeClr val="dk1"/>
                </a:solidFill>
                <a:effectLst/>
                <a:uFillTx/>
                <a:latin typeface="Century Gothic"/>
              </a:rPr>
              <a:t>monogamia</a:t>
            </a:r>
            <a:r>
              <a:rPr b="0" lang="it-IT" sz="1600" strike="noStrike" u="none">
                <a:solidFill>
                  <a:schemeClr val="dk1"/>
                </a:solidFill>
                <a:effectLst/>
                <a:uFillTx/>
                <a:latin typeface="Century Gothic"/>
              </a:rPr>
              <a:t>: è illegale per i coniugi essere sposati con più individui contemporaneamente. La </a:t>
            </a:r>
            <a:r>
              <a:rPr b="0" lang="it-IT" sz="1600" strike="noStrike" u="sng">
                <a:solidFill>
                  <a:schemeClr val="dk1"/>
                </a:solidFill>
                <a:effectLst/>
                <a:uFillTx/>
                <a:latin typeface="Century Gothic"/>
              </a:rPr>
              <a:t>poligamia</a:t>
            </a:r>
            <a:r>
              <a:rPr b="0" lang="it-IT" sz="1600" strike="noStrike" u="none">
                <a:solidFill>
                  <a:schemeClr val="dk1"/>
                </a:solidFill>
                <a:effectLst/>
                <a:uFillTx/>
                <a:latin typeface="Century Gothic"/>
              </a:rPr>
              <a:t>, ossia il caso opposto, può essere di due tipi: </a:t>
            </a:r>
            <a:r>
              <a:rPr b="0" lang="it-IT" sz="1600" strike="noStrike" u="sng">
                <a:solidFill>
                  <a:schemeClr val="dk1"/>
                </a:solidFill>
                <a:effectLst/>
                <a:uFillTx/>
                <a:latin typeface="Century Gothic"/>
              </a:rPr>
              <a:t>poliginia</a:t>
            </a:r>
            <a:r>
              <a:rPr b="0" lang="it-IT" sz="1600" strike="noStrike" u="none">
                <a:solidFill>
                  <a:schemeClr val="dk1"/>
                </a:solidFill>
                <a:effectLst/>
                <a:uFillTx/>
                <a:latin typeface="Century Gothic"/>
              </a:rPr>
              <a:t>, che permette all’uomo di sposarsi con più di una donna alla volta; </a:t>
            </a:r>
            <a:r>
              <a:rPr b="0" lang="it-IT" sz="1600" strike="noStrike" u="sng">
                <a:solidFill>
                  <a:schemeClr val="dk1"/>
                </a:solidFill>
                <a:effectLst/>
                <a:uFillTx/>
                <a:latin typeface="Century Gothic"/>
              </a:rPr>
              <a:t>poliandria</a:t>
            </a:r>
            <a:r>
              <a:rPr b="0" lang="it-IT" sz="1600" strike="noStrike" u="none">
                <a:solidFill>
                  <a:schemeClr val="dk1"/>
                </a:solidFill>
                <a:effectLst/>
                <a:uFillTx/>
                <a:latin typeface="Century Gothic"/>
              </a:rPr>
              <a:t>, che invece permette alle donne di avere nello stesso momento due o più mariti.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Si è dimostrato come questo fenomeno sia ampiamente diffuso (</a:t>
            </a:r>
            <a:r>
              <a:rPr b="0" i="1" lang="it-IT" sz="1600" strike="noStrike" u="none">
                <a:solidFill>
                  <a:schemeClr val="dk1"/>
                </a:solidFill>
                <a:effectLst/>
                <a:uFillTx/>
                <a:latin typeface="Century Gothic"/>
              </a:rPr>
              <a:t>Murdock</a:t>
            </a:r>
            <a:r>
              <a:rPr b="0" lang="it-IT" sz="1600" strike="noStrike" u="none">
                <a:solidFill>
                  <a:schemeClr val="dk1"/>
                </a:solidFill>
                <a:effectLst/>
                <a:uFillTx/>
                <a:latin typeface="Century Gothic"/>
              </a:rPr>
              <a:t> – 1949 – 80%, Rapporto </a:t>
            </a:r>
            <a:r>
              <a:rPr b="0" i="1" lang="it-IT" sz="1600" strike="noStrike" u="none">
                <a:solidFill>
                  <a:schemeClr val="dk1"/>
                </a:solidFill>
                <a:effectLst/>
                <a:uFillTx/>
                <a:latin typeface="Century Gothic"/>
              </a:rPr>
              <a:t>Grey</a:t>
            </a:r>
            <a:r>
              <a:rPr b="0" lang="it-IT" sz="1600" strike="noStrike" u="none">
                <a:solidFill>
                  <a:schemeClr val="dk1"/>
                </a:solidFill>
                <a:effectLst/>
                <a:uFillTx/>
                <a:latin typeface="Century Gothic"/>
              </a:rPr>
              <a:t> – 1998 – 84%) soprattutto in Africa ed in Asia Meridionale; infine la poliginia è più diffusa della poliandria femminile.</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3"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44"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2. Prospettiva storica – </a:t>
            </a:r>
            <a:r>
              <a:rPr b="1" lang="it-IT" sz="1800" strike="noStrike" u="sng">
                <a:solidFill>
                  <a:srgbClr val="000000"/>
                </a:solidFill>
                <a:effectLst/>
                <a:uFillTx/>
                <a:latin typeface="Century Gothic"/>
              </a:rPr>
              <a:t>Lo sviluppo della vita familiare</a:t>
            </a:r>
            <a:endParaRPr b="0" lang="it-IT" sz="1800" strike="noStrike" u="none">
              <a:solidFill>
                <a:srgbClr val="000000"/>
              </a:solidFill>
              <a:effectLst/>
              <a:uFillTx/>
              <a:latin typeface="Arial"/>
            </a:endParaRPr>
          </a:p>
        </p:txBody>
      </p:sp>
      <p:sp>
        <p:nvSpPr>
          <p:cNvPr id="345" name="PlaceHolder 2"/>
          <p:cNvSpPr>
            <a:spLocks noGrp="1"/>
          </p:cNvSpPr>
          <p:nvPr>
            <p:ph/>
          </p:nvPr>
        </p:nvSpPr>
        <p:spPr>
          <a:xfrm>
            <a:off x="700920" y="1960560"/>
            <a:ext cx="10819080" cy="44798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epoca premoderna le dimensioni dell’unità domestica erano superiori rispetto a quelle attuali, seppur di poco, in seguito ai cambiamenti e alle innovazioni verificatisi.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sng">
                <a:solidFill>
                  <a:schemeClr val="dk1"/>
                </a:solidFill>
                <a:effectLst/>
                <a:uFillTx/>
                <a:latin typeface="Century Gothic"/>
              </a:rPr>
              <a:t>Lo sviluppo della vita familiare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Nell’Europa premoderna i bambini iniziavano a lavorare a 7-8 anni, così alcuni lasciavano prematuramente la propria famiglia ed altri addirittura la abbandonavano definitivamente. Le unità perciò erano ancora più variabili di oggi, nonostante l’attuale tasso di divorzi elevato, per altri motivi: il tasso di mortalità, il tasso di sopravvivenza al primo anno di vita e la mortalità delle donne per causa del parto.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Questo stravolgeva pesantemente le famiglie, influendo in modo negativo.</a:t>
            </a:r>
            <a:endParaRPr b="0" lang="it-IT" sz="1600" strike="noStrike" u="none">
              <a:solidFill>
                <a:srgbClr val="000000"/>
              </a:solidFill>
              <a:effectLst/>
              <a:uFillTx/>
              <a:latin typeface="Arial"/>
            </a:endParaRPr>
          </a:p>
        </p:txBody>
      </p:sp>
      <p:sp>
        <p:nvSpPr>
          <p:cNvPr id="346" name="Immagine 4"/>
          <p:cNvSpPr/>
          <p:nvPr/>
        </p:nvSpPr>
        <p:spPr>
          <a:xfrm>
            <a:off x="4502520" y="4228920"/>
            <a:ext cx="3215160" cy="2589480"/>
          </a:xfrm>
          <a:prstGeom prst="ellipse">
            <a:avLst/>
          </a:prstGeom>
          <a:blipFill rotWithShape="0">
            <a:blip r:embed="rId1"/>
            <a:srcRect/>
            <a:stretch/>
          </a:blipFill>
          <a:ln w="0">
            <a:noFill/>
          </a:ln>
          <a:effectLst>
            <a:softEdge rad="112680"/>
          </a:effectLst>
        </p:spPr>
        <p:style>
          <a:lnRef idx="0"/>
          <a:fillRef idx="0"/>
          <a:effectRef idx="0"/>
          <a:fontRef idx="minor"/>
        </p:style>
        <p:txBody>
          <a:bodyPr lIns="90000" rIns="90000" tIns="45000" bIns="45000" anchor="t">
            <a:noAutofit/>
          </a:bodyPr>
          <a:p>
            <a:pPr>
              <a:lnSpc>
                <a:spcPct val="100000"/>
              </a:lnSpc>
            </a:pPr>
            <a:endParaRPr b="0" lang="it-IT" sz="18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7"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48"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2. Prospettiva storica – </a:t>
            </a:r>
            <a:r>
              <a:rPr b="1" lang="it-IT" sz="1800" strike="noStrike" u="sng">
                <a:solidFill>
                  <a:srgbClr val="000000"/>
                </a:solidFill>
                <a:effectLst/>
                <a:uFillTx/>
                <a:latin typeface="Century Gothic"/>
              </a:rPr>
              <a:t>Mitologia della famiglia tradizionale </a:t>
            </a:r>
            <a:endParaRPr b="0" lang="it-IT" sz="1800" strike="noStrike" u="none">
              <a:solidFill>
                <a:srgbClr val="000000"/>
              </a:solidFill>
              <a:effectLst/>
              <a:uFillTx/>
              <a:latin typeface="Arial"/>
            </a:endParaRPr>
          </a:p>
        </p:txBody>
      </p:sp>
      <p:sp>
        <p:nvSpPr>
          <p:cNvPr id="349" name="PlaceHolder 2"/>
          <p:cNvSpPr>
            <a:spLocks noGrp="1"/>
          </p:cNvSpPr>
          <p:nvPr>
            <p:ph/>
          </p:nvPr>
        </p:nvSpPr>
        <p:spPr>
          <a:xfrm>
            <a:off x="140040" y="2117160"/>
            <a:ext cx="6531120" cy="432360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buClr>
                <a:srgbClr val="000000"/>
              </a:buClr>
              <a:buFont typeface="Arial"/>
              <a:buChar char="•"/>
            </a:pPr>
            <a:r>
              <a:rPr b="0" lang="it-IT" sz="1600" strike="noStrike" u="sng">
                <a:solidFill>
                  <a:srgbClr val="000000"/>
                </a:solidFill>
                <a:effectLst/>
                <a:uFillTx/>
                <a:latin typeface="Century Gothic"/>
              </a:rPr>
              <a:t>Mitologia della famiglia tradizionale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rgbClr val="000000"/>
                </a:solidFill>
                <a:effectLst/>
                <a:uFillTx/>
                <a:latin typeface="Century Gothic"/>
              </a:rPr>
              <a:t>Molti sostengono che oggi la famiglia è pericolosamente fragile rispetto alla forma di famiglia tradizionale e più stabile degli anni passati; ma ci si chiede effettivamente se la famiglia fosse davvero armoniosa e la realtà dei fatti fosse diversa.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rgbClr val="000000"/>
                </a:solidFill>
                <a:effectLst/>
                <a:uFillTx/>
                <a:latin typeface="Century Gothic"/>
              </a:rPr>
              <a:t>A tal proposito risulta molto utile la considerazione di </a:t>
            </a:r>
            <a:r>
              <a:rPr b="0" lang="it-IT" sz="1600" strike="noStrike" u="sng">
                <a:solidFill>
                  <a:srgbClr val="000000"/>
                </a:solidFill>
                <a:effectLst/>
                <a:uFillTx/>
                <a:latin typeface="Century Gothic"/>
              </a:rPr>
              <a:t>Sthephanie Coontz </a:t>
            </a:r>
            <a:r>
              <a:rPr b="0" lang="it-IT" sz="1600" strike="noStrike" u="none">
                <a:solidFill>
                  <a:srgbClr val="000000"/>
                </a:solidFill>
                <a:effectLst/>
                <a:uFillTx/>
                <a:latin typeface="Century Gothic"/>
              </a:rPr>
              <a:t>[1992, </a:t>
            </a:r>
            <a:r>
              <a:rPr b="0" i="1" lang="it-IT" sz="1600" strike="noStrike" u="none">
                <a:solidFill>
                  <a:srgbClr val="000000"/>
                </a:solidFill>
                <a:effectLst/>
                <a:uFillTx/>
                <a:latin typeface="Century Gothic"/>
              </a:rPr>
              <a:t>The Way We Never Were</a:t>
            </a:r>
            <a:r>
              <a:rPr b="0" lang="it-IT" sz="1600" strike="noStrike" u="none">
                <a:solidFill>
                  <a:srgbClr val="000000"/>
                </a:solidFill>
                <a:effectLst/>
                <a:uFillTx/>
                <a:latin typeface="Century Gothic"/>
              </a:rPr>
              <a:t>] sottolineando come la famiglia tradizionale era apparentemente stabile e caratterizzata dalla rigida autorità dei genitori sui figli, della scarsa rilevanza della donna e della sua vita oppressiva e faticosa e dell’eccessiva libertà concessa agli uomini.  </a:t>
            </a:r>
            <a:endParaRPr b="0" lang="it-IT" sz="1600" strike="noStrike" u="none">
              <a:solidFill>
                <a:srgbClr val="000000"/>
              </a:solidFill>
              <a:effectLst/>
              <a:uFillTx/>
              <a:latin typeface="Arial"/>
            </a:endParaRPr>
          </a:p>
        </p:txBody>
      </p:sp>
      <p:pic>
        <p:nvPicPr>
          <p:cNvPr id="350" name="Immagine 5" descr=""/>
          <p:cNvPicPr/>
          <p:nvPr/>
        </p:nvPicPr>
        <p:blipFill>
          <a:blip r:embed="rId1"/>
          <a:stretch/>
        </p:blipFill>
        <p:spPr>
          <a:xfrm>
            <a:off x="6898680" y="2594880"/>
            <a:ext cx="4970880" cy="3598560"/>
          </a:xfrm>
          <a:prstGeom prst="rect">
            <a:avLst/>
          </a:prstGeom>
          <a:noFill/>
          <a:ln cap="sq" w="38100">
            <a:solidFill>
              <a:srgbClr val="000000"/>
            </a:solidFill>
            <a:miter/>
          </a:ln>
          <a:effectLst>
            <a:outerShdw algn="tl" blurRad="50760" dir="2700000" dist="37674" rotWithShape="0">
              <a:srgbClr val="000000">
                <a:alpha val="43000"/>
              </a:srgbClr>
            </a:outerShdw>
          </a:effectLst>
        </p:spPr>
      </p:pic>
    </p:spTree>
  </p:cSld>
  <mc:AlternateContent>
    <mc:Choice Requires="p14">
      <p:transition spd="slow" p14:dur="16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1"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52"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2. Prospettiva storica – </a:t>
            </a:r>
            <a:r>
              <a:rPr b="1" lang="it-IT" sz="1800" strike="noStrike" u="sng">
                <a:solidFill>
                  <a:srgbClr val="000000"/>
                </a:solidFill>
                <a:effectLst/>
                <a:uFillTx/>
                <a:latin typeface="Century Gothic"/>
              </a:rPr>
              <a:t>Le famiglie nel contesto globale</a:t>
            </a:r>
            <a:endParaRPr b="0" lang="it-IT" sz="1800" strike="noStrike" u="none">
              <a:solidFill>
                <a:srgbClr val="000000"/>
              </a:solidFill>
              <a:effectLst/>
              <a:uFillTx/>
              <a:latin typeface="Arial"/>
            </a:endParaRPr>
          </a:p>
        </p:txBody>
      </p:sp>
      <p:sp>
        <p:nvSpPr>
          <p:cNvPr id="353" name="PlaceHolder 2"/>
          <p:cNvSpPr>
            <a:spLocks noGrp="1"/>
          </p:cNvSpPr>
          <p:nvPr>
            <p:ph/>
          </p:nvPr>
        </p:nvSpPr>
        <p:spPr>
          <a:xfrm>
            <a:off x="700920" y="1960560"/>
            <a:ext cx="10819080" cy="447984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buClr>
                <a:srgbClr val="000000"/>
              </a:buClr>
              <a:buFont typeface="Arial"/>
              <a:buChar char="•"/>
            </a:pPr>
            <a:r>
              <a:rPr b="0" lang="it-IT" sz="1600" strike="noStrike" u="sng">
                <a:solidFill>
                  <a:schemeClr val="dk1"/>
                </a:solidFill>
                <a:effectLst/>
                <a:uFillTx/>
                <a:latin typeface="Century Gothic"/>
              </a:rPr>
              <a:t>Le famiglie nel contesto globale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Nelle moderne società vi sono stati importanti cambiamenti, tra cui: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Diffusione della cultura occidentale;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Formazione di governi centralizzati.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Tutto ciò è stato accompagnato dal cosiddetto </a:t>
            </a:r>
            <a:r>
              <a:rPr b="1" lang="it-IT" sz="1600" strike="noStrike" u="none">
                <a:solidFill>
                  <a:schemeClr val="dk1"/>
                </a:solidFill>
                <a:effectLst/>
                <a:uFillTx/>
                <a:latin typeface="Century Gothic"/>
              </a:rPr>
              <a:t>«declino di massa della fecondità»</a:t>
            </a:r>
            <a:r>
              <a:rPr b="0" lang="it-IT" sz="1600" strike="noStrike" u="none">
                <a:solidFill>
                  <a:schemeClr val="dk1"/>
                </a:solidFill>
                <a:effectLst/>
                <a:uFillTx/>
                <a:latin typeface="Century Gothic"/>
              </a:rPr>
              <a:t>,</a:t>
            </a:r>
            <a:r>
              <a:rPr b="1" lang="it-IT" sz="1600" strike="noStrike" u="none">
                <a:solidFill>
                  <a:schemeClr val="dk1"/>
                </a:solidFill>
                <a:effectLst/>
                <a:uFillTx/>
                <a:latin typeface="Century Gothic"/>
              </a:rPr>
              <a:t> </a:t>
            </a:r>
            <a:r>
              <a:rPr b="0" lang="it-IT" sz="1600" strike="noStrike" u="none">
                <a:solidFill>
                  <a:schemeClr val="dk1"/>
                </a:solidFill>
                <a:effectLst/>
                <a:uFillTx/>
                <a:latin typeface="Century Gothic"/>
              </a:rPr>
              <a:t>che ha visto quindi ridursi pesantemente il tasso di fecondità, dovuta ad aspetti tanto sociali (crisi economica, fare carriera) quanto biologici (stato emotivo ed età feconda).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p:txBody>
      </p:sp>
      <p:pic>
        <p:nvPicPr>
          <p:cNvPr id="354" name="Immagine 5" descr=""/>
          <p:cNvPicPr/>
          <p:nvPr/>
        </p:nvPicPr>
        <p:blipFill>
          <a:blip r:embed="rId1"/>
          <a:stretch/>
        </p:blipFill>
        <p:spPr>
          <a:xfrm>
            <a:off x="4258800" y="4214880"/>
            <a:ext cx="3722760" cy="2475360"/>
          </a:xfrm>
          <a:prstGeom prst="rect">
            <a:avLst/>
          </a:prstGeom>
          <a:noFill/>
          <a:ln cap="sq" w="38100">
            <a:solidFill>
              <a:srgbClr val="000000"/>
            </a:solidFill>
            <a:miter/>
          </a:ln>
          <a:effectLst>
            <a:outerShdw algn="tl" blurRad="50760" dir="2700000" dist="37674" rotWithShape="0">
              <a:srgbClr val="000000">
                <a:alpha val="43000"/>
              </a:srgbClr>
            </a:outerShdw>
          </a:effectLst>
        </p:spPr>
      </p:pic>
    </p:spTree>
  </p:cSld>
  <mc:AlternateContent>
    <mc:Choice Requires="p14">
      <p:transition spd="slow" p14:dur="16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56"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2. Prospettiva storica – </a:t>
            </a:r>
            <a:r>
              <a:rPr b="1" lang="it-IT" sz="1800" strike="noStrike" u="sng">
                <a:solidFill>
                  <a:srgbClr val="000000"/>
                </a:solidFill>
                <a:effectLst/>
                <a:uFillTx/>
                <a:latin typeface="Century Gothic"/>
              </a:rPr>
              <a:t>Le famiglie nel contesto globale</a:t>
            </a:r>
            <a:endParaRPr b="0" lang="it-IT" sz="1800" strike="noStrike" u="none">
              <a:solidFill>
                <a:srgbClr val="000000"/>
              </a:solidFill>
              <a:effectLst/>
              <a:uFillTx/>
              <a:latin typeface="Arial"/>
            </a:endParaRPr>
          </a:p>
        </p:txBody>
      </p:sp>
      <p:sp>
        <p:nvSpPr>
          <p:cNvPr id="357" name="PlaceHolder 2"/>
          <p:cNvSpPr>
            <a:spLocks noGrp="1"/>
          </p:cNvSpPr>
          <p:nvPr>
            <p:ph/>
          </p:nvPr>
        </p:nvSpPr>
        <p:spPr>
          <a:xfrm>
            <a:off x="700920" y="1960560"/>
            <a:ext cx="10819080" cy="44798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potere patriarcale </a:t>
            </a:r>
            <a:r>
              <a:rPr b="0" i="1" lang="it-IT" sz="1600" strike="noStrike" u="none">
                <a:solidFill>
                  <a:schemeClr val="dk1"/>
                </a:solidFill>
                <a:effectLst/>
                <a:uFillTx/>
                <a:latin typeface="Century Gothic"/>
              </a:rPr>
              <a:t>dentro</a:t>
            </a:r>
            <a:r>
              <a:rPr b="0" lang="it-IT" sz="1600" strike="noStrike" u="none">
                <a:solidFill>
                  <a:schemeClr val="dk1"/>
                </a:solidFill>
                <a:effectLst/>
                <a:uFillTx/>
                <a:latin typeface="Century Gothic"/>
              </a:rPr>
              <a:t> le famiglie si è andato via via riducendo in due passaggi chiave: 1914-17 e 1968-75.</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Nel corso del XX secolo i modelli sono cambiati per diversi motivi: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Libertà 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Diritti di donne e bambini;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Libera scelta del coniuge;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Accettazione crescente di relazioni omosessuali;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Diminuzione importanza del clan.</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Tendenze oggetto di conflitti, non uniformi e/o inevitabili.</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59"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3. Diversità nelle famiglie – </a:t>
            </a:r>
            <a:r>
              <a:rPr b="1" lang="it-IT" sz="1800" strike="noStrike" u="sng">
                <a:solidFill>
                  <a:srgbClr val="000000"/>
                </a:solidFill>
                <a:effectLst/>
                <a:uFillTx/>
                <a:latin typeface="Century Gothic"/>
              </a:rPr>
              <a:t>Sviluppo delle forme di famiglia</a:t>
            </a:r>
            <a:endParaRPr b="0" lang="it-IT" sz="1800" strike="noStrike" u="none">
              <a:solidFill>
                <a:srgbClr val="000000"/>
              </a:solidFill>
              <a:effectLst/>
              <a:uFillTx/>
              <a:latin typeface="Arial"/>
            </a:endParaRPr>
          </a:p>
        </p:txBody>
      </p:sp>
      <p:sp>
        <p:nvSpPr>
          <p:cNvPr id="360" name="PlaceHolder 2"/>
          <p:cNvSpPr>
            <a:spLocks noGrp="1"/>
          </p:cNvSpPr>
          <p:nvPr>
            <p:ph/>
          </p:nvPr>
        </p:nvSpPr>
        <p:spPr>
          <a:xfrm>
            <a:off x="700920" y="1960560"/>
            <a:ext cx="10819080" cy="44798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Caratteristiche salienti della famiglia in Europa e nelle società occidentali: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Unione monogamica, prescritta dalla legge;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Matrimonio sulla base dell’</a:t>
            </a:r>
            <a:r>
              <a:rPr b="1" lang="it-IT" sz="1600" strike="noStrike" u="none">
                <a:solidFill>
                  <a:schemeClr val="dk1"/>
                </a:solidFill>
                <a:effectLst/>
                <a:uFillTx/>
                <a:latin typeface="Century Gothic"/>
              </a:rPr>
              <a:t> </a:t>
            </a:r>
            <a:r>
              <a:rPr b="0" i="1" lang="it-IT" sz="1600" strike="noStrike" u="none">
                <a:solidFill>
                  <a:schemeClr val="dk1"/>
                </a:solidFill>
                <a:effectLst/>
                <a:uFillTx/>
                <a:latin typeface="Century Gothic"/>
              </a:rPr>
              <a:t>«amore romantico»</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Famiglie patrilineari e neolocali;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Affermazione della famiglia nucleare.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Anni ‘80 come anni di transizione, individuando 6 tipi di </a:t>
            </a:r>
            <a:r>
              <a:rPr b="0" i="1" lang="it-IT" sz="1600" strike="noStrike" u="none">
                <a:solidFill>
                  <a:schemeClr val="dk1"/>
                </a:solidFill>
                <a:effectLst/>
                <a:uFillTx/>
                <a:latin typeface="Century Gothic"/>
              </a:rPr>
              <a:t>diversità</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Organizzativa;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Culturale;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Corso della vita;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Coorte;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Classe;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Sessuale.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62"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3. Divorzi e separazione – </a:t>
            </a:r>
            <a:r>
              <a:rPr b="1" lang="it-IT" sz="1800" strike="noStrike" u="sng">
                <a:solidFill>
                  <a:srgbClr val="000000"/>
                </a:solidFill>
                <a:effectLst/>
                <a:uFillTx/>
                <a:latin typeface="Century Gothic"/>
              </a:rPr>
              <a:t>L’aumento dei divorzi</a:t>
            </a:r>
            <a:endParaRPr b="0" lang="it-IT" sz="1800" strike="noStrike" u="none">
              <a:solidFill>
                <a:srgbClr val="000000"/>
              </a:solidFill>
              <a:effectLst/>
              <a:uFillTx/>
              <a:latin typeface="Arial"/>
            </a:endParaRPr>
          </a:p>
        </p:txBody>
      </p:sp>
      <p:graphicFrame>
        <p:nvGraphicFramePr>
          <p:cNvPr id="363" name="Segnaposto contenuto 4"/>
          <p:cNvGraphicFramePr/>
          <p:nvPr/>
        </p:nvGraphicFramePr>
        <p:xfrm>
          <a:off x="7932960" y="1729800"/>
          <a:ext cx="3939480" cy="4802040"/>
        </p:xfrm>
        <a:graphic>
          <a:graphicData uri="http://schemas.openxmlformats.org/drawingml/2006/table">
            <a:tbl>
              <a:tblPr/>
              <a:tblGrid>
                <a:gridCol w="1430280"/>
                <a:gridCol w="126360"/>
                <a:gridCol w="476640"/>
                <a:gridCol w="476640"/>
                <a:gridCol w="476640"/>
                <a:gridCol w="476640"/>
                <a:gridCol w="476640"/>
              </a:tblGrid>
              <a:tr h="234720">
                <a:tc gridSpan="7">
                  <a:txBody>
                    <a:bodyPr lIns="6840" rIns="6840" tIns="6840" bIns="0" anchor="ctr">
                      <a:noAutofit/>
                    </a:bodyPr>
                    <a:p>
                      <a:pPr algn="ctr" defTabSz="914400">
                        <a:lnSpc>
                          <a:spcPct val="100000"/>
                        </a:lnSpc>
                      </a:pPr>
                      <a:r>
                        <a:rPr b="1" lang="it-IT" sz="700" strike="noStrike" u="none">
                          <a:solidFill>
                            <a:srgbClr val="000080"/>
                          </a:solidFill>
                          <a:effectLst/>
                          <a:uFillTx/>
                          <a:latin typeface="Verdana"/>
                        </a:rPr>
                        <a:t>Insieme di dati: Separazioni dei coniugi</a:t>
                      </a:r>
                      <a:endParaRPr b="0" lang="it-IT" sz="700" strike="noStrike" u="none">
                        <a:solidFill>
                          <a:srgbClr val="000000"/>
                        </a:solidFill>
                        <a:effectLst/>
                        <a:uFillTx/>
                        <a:latin typeface="Arial"/>
                      </a:endParaRPr>
                    </a:p>
                  </a:txBody>
                  <a:tcPr anchor="ctr" marL="6840" marR="6840" marT="6840" marB="0">
                    <a:lnL w="12240">
                      <a:solidFill>
                        <a:srgbClr val="000000"/>
                      </a:solidFill>
                      <a:prstDash val="solid"/>
                    </a:lnL>
                    <a:lnR w="12240">
                      <a:solidFill>
                        <a:srgbClr val="000000"/>
                      </a:solidFill>
                      <a:prstDash val="solid"/>
                    </a:lnR>
                    <a:lnT w="12240">
                      <a:solidFill>
                        <a:srgbClr val="000000"/>
                      </a:solidFill>
                      <a:prstDash val="solid"/>
                    </a:lnT>
                    <a:lnB w="6480">
                      <a:solidFill>
                        <a:srgbClr val="c0c0c0"/>
                      </a:solidFill>
                      <a:prstDash val="solid"/>
                    </a:lnB>
                    <a:no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128520">
                <a:tc gridSpan="2">
                  <a:txBody>
                    <a:bodyPr lIns="6840" rIns="6840" tIns="6840" bIns="0" anchor="t">
                      <a:noAutofit/>
                    </a:bodyPr>
                    <a:p>
                      <a:pPr algn="r" defTabSz="914400">
                        <a:lnSpc>
                          <a:spcPct val="100000"/>
                        </a:lnSpc>
                      </a:pPr>
                      <a:r>
                        <a:rPr b="1" lang="it-IT" sz="600" strike="noStrike" u="none">
                          <a:solidFill>
                            <a:srgbClr val="ffffff"/>
                          </a:solidFill>
                          <a:effectLst/>
                          <a:uFillTx/>
                          <a:latin typeface="Verdana"/>
                        </a:rPr>
                        <a:t>Tipo dato</a:t>
                      </a:r>
                      <a:endParaRPr b="0" lang="it-IT" sz="600" strike="noStrike" u="none">
                        <a:solidFill>
                          <a:srgbClr val="ffffff"/>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2973bd"/>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gridSpan="5">
                  <a:txBody>
                    <a:bodyPr lIns="6840" rIns="6840" tIns="6840" bIns="0" anchor="t">
                      <a:noAutofit/>
                    </a:bodyPr>
                    <a:p>
                      <a:pPr defTabSz="914400">
                        <a:lnSpc>
                          <a:spcPct val="100000"/>
                        </a:lnSpc>
                      </a:pPr>
                      <a:r>
                        <a:rPr b="0" lang="it-IT" sz="600" strike="noStrike" u="none">
                          <a:solidFill>
                            <a:srgbClr val="ffffff"/>
                          </a:solidFill>
                          <a:effectLst/>
                          <a:uFillTx/>
                          <a:latin typeface="Verdana"/>
                        </a:rPr>
                        <a:t>numero di separazioni concesse</a:t>
                      </a:r>
                      <a:endParaRPr b="0" lang="it-IT" sz="600" strike="noStrike" u="none">
                        <a:solidFill>
                          <a:srgbClr val="ffffff"/>
                        </a:solidFill>
                        <a:effectLst/>
                        <a:uFillTx/>
                        <a:latin typeface="Arial"/>
                      </a:endParaRPr>
                    </a:p>
                  </a:txBody>
                  <a:tcPr anchor="t"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2973bd"/>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128520">
                <a:tc gridSpan="2">
                  <a:txBody>
                    <a:bodyPr lIns="6840" rIns="6840" tIns="6840" bIns="0" anchor="ctr">
                      <a:noAutofit/>
                    </a:bodyPr>
                    <a:p>
                      <a:pPr algn="r" defTabSz="914400">
                        <a:lnSpc>
                          <a:spcPct val="100000"/>
                        </a:lnSpc>
                      </a:pPr>
                      <a:r>
                        <a:rPr b="1" lang="it-IT" sz="600" strike="noStrike" u="none">
                          <a:solidFill>
                            <a:srgbClr val="ffffff"/>
                          </a:solidFill>
                          <a:effectLst/>
                          <a:uFillTx/>
                          <a:latin typeface="Verdana"/>
                        </a:rPr>
                        <a:t>Anno</a:t>
                      </a:r>
                      <a:endParaRPr b="0" lang="it-IT" sz="600" strike="noStrike" u="none">
                        <a:solidFill>
                          <a:srgbClr val="ffffff"/>
                        </a:solidFill>
                        <a:effectLst/>
                        <a:uFillTx/>
                        <a:latin typeface="Arial"/>
                      </a:endParaRPr>
                    </a:p>
                  </a:txBody>
                  <a:tcPr anchor="ctr"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00a1e3"/>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a:txBody>
                    <a:bodyPr lIns="6840" rIns="6840" tIns="6840" bIns="0" anchor="t">
                      <a:noAutofit/>
                    </a:bodyPr>
                    <a:p>
                      <a:pPr algn="ctr" defTabSz="914400">
                        <a:lnSpc>
                          <a:spcPct val="100000"/>
                        </a:lnSpc>
                      </a:pPr>
                      <a:r>
                        <a:rPr b="0" lang="it-IT" sz="600" strike="noStrike" u="none">
                          <a:solidFill>
                            <a:srgbClr val="ffffff"/>
                          </a:solidFill>
                          <a:effectLst/>
                          <a:uFillTx/>
                          <a:latin typeface="Verdana"/>
                        </a:rPr>
                        <a:t>2008</a:t>
                      </a:r>
                      <a:endParaRPr b="0" lang="it-IT" sz="600" strike="noStrike" u="none">
                        <a:solidFill>
                          <a:srgbClr val="ffffff"/>
                        </a:solidFill>
                        <a:effectLst/>
                        <a:uFillTx/>
                        <a:latin typeface="Arial"/>
                      </a:endParaRPr>
                    </a:p>
                  </a:txBody>
                  <a:tcPr anchor="t"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00a1e3"/>
                    </a:solidFill>
                  </a:tcPr>
                </a:tc>
                <a:tc>
                  <a:txBody>
                    <a:bodyPr lIns="6840" rIns="6840" tIns="6840" bIns="0" anchor="t">
                      <a:noAutofit/>
                    </a:bodyPr>
                    <a:p>
                      <a:pPr algn="ctr" defTabSz="914400">
                        <a:lnSpc>
                          <a:spcPct val="100000"/>
                        </a:lnSpc>
                      </a:pPr>
                      <a:r>
                        <a:rPr b="0" lang="it-IT" sz="600" strike="noStrike" u="none">
                          <a:solidFill>
                            <a:srgbClr val="ffffff"/>
                          </a:solidFill>
                          <a:effectLst/>
                          <a:uFillTx/>
                          <a:latin typeface="Verdana"/>
                        </a:rPr>
                        <a:t>2009</a:t>
                      </a:r>
                      <a:endParaRPr b="0" lang="it-IT" sz="600" strike="noStrike" u="none">
                        <a:solidFill>
                          <a:srgbClr val="ffffff"/>
                        </a:solidFill>
                        <a:effectLst/>
                        <a:uFillTx/>
                        <a:latin typeface="Arial"/>
                      </a:endParaRPr>
                    </a:p>
                  </a:txBody>
                  <a:tcPr anchor="t"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00a1e3"/>
                    </a:solidFill>
                  </a:tcPr>
                </a:tc>
                <a:tc>
                  <a:txBody>
                    <a:bodyPr lIns="6840" rIns="6840" tIns="6840" bIns="0" anchor="t">
                      <a:noAutofit/>
                    </a:bodyPr>
                    <a:p>
                      <a:pPr algn="ctr" defTabSz="914400">
                        <a:lnSpc>
                          <a:spcPct val="100000"/>
                        </a:lnSpc>
                      </a:pPr>
                      <a:r>
                        <a:rPr b="0" lang="it-IT" sz="600" strike="noStrike" u="none">
                          <a:solidFill>
                            <a:srgbClr val="ffffff"/>
                          </a:solidFill>
                          <a:effectLst/>
                          <a:uFillTx/>
                          <a:latin typeface="Verdana"/>
                        </a:rPr>
                        <a:t>2010</a:t>
                      </a:r>
                      <a:endParaRPr b="0" lang="it-IT" sz="600" strike="noStrike" u="none">
                        <a:solidFill>
                          <a:srgbClr val="ffffff"/>
                        </a:solidFill>
                        <a:effectLst/>
                        <a:uFillTx/>
                        <a:latin typeface="Arial"/>
                      </a:endParaRPr>
                    </a:p>
                  </a:txBody>
                  <a:tcPr anchor="t"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00a1e3"/>
                    </a:solidFill>
                  </a:tcPr>
                </a:tc>
                <a:tc>
                  <a:txBody>
                    <a:bodyPr lIns="6840" rIns="6840" tIns="6840" bIns="0" anchor="t">
                      <a:noAutofit/>
                    </a:bodyPr>
                    <a:p>
                      <a:pPr algn="ctr" defTabSz="914400">
                        <a:lnSpc>
                          <a:spcPct val="100000"/>
                        </a:lnSpc>
                      </a:pPr>
                      <a:r>
                        <a:rPr b="0" lang="it-IT" sz="600" strike="noStrike" u="none">
                          <a:solidFill>
                            <a:srgbClr val="ffffff"/>
                          </a:solidFill>
                          <a:effectLst/>
                          <a:uFillTx/>
                          <a:latin typeface="Verdana"/>
                        </a:rPr>
                        <a:t>2011</a:t>
                      </a:r>
                      <a:endParaRPr b="0" lang="it-IT" sz="600" strike="noStrike" u="none">
                        <a:solidFill>
                          <a:srgbClr val="ffffff"/>
                        </a:solidFill>
                        <a:effectLst/>
                        <a:uFillTx/>
                        <a:latin typeface="Arial"/>
                      </a:endParaRPr>
                    </a:p>
                  </a:txBody>
                  <a:tcPr anchor="t"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00a1e3"/>
                    </a:solidFill>
                  </a:tcPr>
                </a:tc>
                <a:tc>
                  <a:txBody>
                    <a:bodyPr lIns="6840" rIns="6840" tIns="6840" bIns="0" anchor="t">
                      <a:noAutofit/>
                    </a:bodyPr>
                    <a:p>
                      <a:pPr algn="ctr" defTabSz="914400">
                        <a:lnSpc>
                          <a:spcPct val="100000"/>
                        </a:lnSpc>
                      </a:pPr>
                      <a:r>
                        <a:rPr b="0" lang="it-IT" sz="600" strike="noStrike" u="none">
                          <a:solidFill>
                            <a:srgbClr val="ffffff"/>
                          </a:solidFill>
                          <a:effectLst/>
                          <a:uFillTx/>
                          <a:latin typeface="Verdana"/>
                        </a:rPr>
                        <a:t>2012</a:t>
                      </a:r>
                      <a:endParaRPr b="0" lang="it-IT" sz="600" strike="noStrike" u="none">
                        <a:solidFill>
                          <a:srgbClr val="ffffff"/>
                        </a:solidFill>
                        <a:effectLst/>
                        <a:uFillTx/>
                        <a:latin typeface="Arial"/>
                      </a:endParaRPr>
                    </a:p>
                  </a:txBody>
                  <a:tcPr anchor="t"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00a1e3"/>
                    </a:solidFill>
                  </a:tcPr>
                </a:tc>
              </a:tr>
              <a:tr h="136080">
                <a:tc>
                  <a:txBody>
                    <a:bodyPr lIns="6840" rIns="6840" tIns="6840" bIns="0" anchor="b">
                      <a:noAutofit/>
                    </a:bodyPr>
                    <a:p>
                      <a:pPr defTabSz="914400">
                        <a:lnSpc>
                          <a:spcPct val="100000"/>
                        </a:lnSpc>
                      </a:pPr>
                      <a:r>
                        <a:rPr b="1" lang="it-IT" sz="600" strike="noStrike" u="none">
                          <a:solidFill>
                            <a:schemeClr val="dk1"/>
                          </a:solidFill>
                          <a:effectLst/>
                          <a:uFillTx/>
                          <a:latin typeface="Verdana"/>
                        </a:rPr>
                        <a:t>Territorio</a:t>
                      </a:r>
                      <a:endParaRPr b="0" lang="it-IT" sz="600" strike="noStrike" u="none">
                        <a:solidFill>
                          <a:srgbClr val="000000"/>
                        </a:solidFill>
                        <a:effectLst/>
                        <a:uFillTx/>
                        <a:latin typeface="Arial"/>
                      </a:endParaRPr>
                    </a:p>
                  </a:txBody>
                  <a:tcPr anchor="b"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Italia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84165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85945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88191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88797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88288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Nord-ovest</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25414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25826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26142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25589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24864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Piemonte</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7803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7734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7397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7172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6864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21204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Valle d'Aosta / Vallée d'Aoste</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268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217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232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229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232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Liguria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3285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2955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2921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3082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3060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Lombardia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14058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14920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15592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15106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14708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Nord-est</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16033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16261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15652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15910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15448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21204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Trentino Alto Adige / Südtirol</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1476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1360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1254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1273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1211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21204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Provincia Autonoma Bolzano / Bozen</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673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710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657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643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637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Provincia Autonoma Trento</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803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650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597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630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574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Veneto</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6305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6565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6189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6138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6240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Friuli-Venezia Giulia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2033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1954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2043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1904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1830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Emilia-Romagna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6219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6382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6166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6595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6167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Centro</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18947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18950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20155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19652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18945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Toscana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5889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5461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5581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5562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5548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Umbria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1049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1187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1426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1441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1337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Marche</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1992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1942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2000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2099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1913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Lazio</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10017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10360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11148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10550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10147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Sud</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15451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16175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17208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18670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19702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Abruzzo</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1702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1862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1562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2039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1995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Molise</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361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344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355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315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356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Campania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6630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6940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7733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7906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9576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Puglia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4742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4861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5131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5984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5360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Basilicata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505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423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624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498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528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Calabria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1511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1745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1803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1928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1887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Isole</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8320</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8733</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9034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8976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9329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Sicilia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6466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6694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6656</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6921</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no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6677</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noFill/>
                  </a:tcPr>
                </a:tc>
              </a:tr>
              <a:tr h="136080">
                <a:tc>
                  <a:txBody>
                    <a:bodyPr lIns="6840" rIns="6840" tIns="6840" bIns="0" anchor="t">
                      <a:noAutofit/>
                    </a:bodyPr>
                    <a:p>
                      <a:pPr defTabSz="914400">
                        <a:lnSpc>
                          <a:spcPct val="100000"/>
                        </a:lnSpc>
                      </a:pPr>
                      <a:r>
                        <a:rPr b="0" lang="it-IT" sz="600" strike="noStrike" u="none">
                          <a:solidFill>
                            <a:schemeClr val="dk1"/>
                          </a:solidFill>
                          <a:effectLst/>
                          <a:uFillTx/>
                          <a:latin typeface="Verdana"/>
                        </a:rPr>
                        <a:t>    Sardegna</a:t>
                      </a:r>
                      <a:endParaRPr b="0" lang="it-IT" sz="600" strike="noStrike" u="none">
                        <a:solidFill>
                          <a:srgbClr val="000000"/>
                        </a:solidFill>
                        <a:effectLst/>
                        <a:uFillTx/>
                        <a:latin typeface="Arial"/>
                      </a:endParaRPr>
                    </a:p>
                  </a:txBody>
                  <a:tcPr anchor="t" marL="6840" marR="6840" marT="6840" marB="0">
                    <a:lnL w="12240">
                      <a:solidFill>
                        <a:srgbClr val="00000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c4d8ed"/>
                    </a:solidFill>
                  </a:tcPr>
                </a:tc>
                <a:tc>
                  <a:txBody>
                    <a:bodyPr lIns="6840" rIns="6840" tIns="6840" bIns="0" anchor="b">
                      <a:noAutofit/>
                    </a:bodyPr>
                    <a:p>
                      <a:pPr algn="ctr" defTabSz="914400">
                        <a:lnSpc>
                          <a:spcPct val="100000"/>
                        </a:lnSpc>
                      </a:pPr>
                      <a:r>
                        <a:rPr b="1" lang="it-IT" sz="700" strike="noStrike" u="none">
                          <a:solidFill>
                            <a:srgbClr val="ff0000"/>
                          </a:solidFill>
                          <a:effectLst/>
                          <a:uFillTx/>
                          <a:latin typeface="Courier New"/>
                        </a:rPr>
                        <a:t> </a:t>
                      </a:r>
                      <a:endParaRPr b="0" lang="it-IT" sz="7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pattFill prst="openDmnd">
                      <a:fgClr>
                        <a:srgbClr val="c0c0c0"/>
                      </a:fgClr>
                      <a:bgClr>
                        <a:srgbClr val="ffffff"/>
                      </a:bgClr>
                    </a:patt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1854</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2039</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2378</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2055</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6480">
                      <a:solidFill>
                        <a:srgbClr val="c0c0c0"/>
                      </a:solidFill>
                      <a:prstDash val="solid"/>
                    </a:lnR>
                    <a:lnT w="6480">
                      <a:solidFill>
                        <a:srgbClr val="c0c0c0"/>
                      </a:solidFill>
                      <a:prstDash val="solid"/>
                    </a:lnT>
                    <a:lnB w="6480">
                      <a:solidFill>
                        <a:srgbClr val="c0c0c0"/>
                      </a:solidFill>
                      <a:prstDash val="solid"/>
                    </a:lnB>
                    <a:solidFill>
                      <a:srgbClr val="f0f8ff"/>
                    </a:solidFill>
                  </a:tcPr>
                </a:tc>
                <a:tc>
                  <a:txBody>
                    <a:bodyPr lIns="6840" rIns="6840" tIns="6840" bIns="0" anchor="b">
                      <a:noAutofit/>
                    </a:bodyPr>
                    <a:p>
                      <a:pPr algn="r" defTabSz="914400">
                        <a:lnSpc>
                          <a:spcPct val="100000"/>
                        </a:lnSpc>
                      </a:pPr>
                      <a:r>
                        <a:rPr b="0" lang="it-IT" sz="600" strike="noStrike" u="none">
                          <a:solidFill>
                            <a:schemeClr val="dk1"/>
                          </a:solidFill>
                          <a:effectLst/>
                          <a:uFillTx/>
                          <a:latin typeface="Arial"/>
                        </a:rPr>
                        <a:t>2652</a:t>
                      </a:r>
                      <a:endParaRPr b="0" lang="it-IT" sz="600" strike="noStrike" u="none">
                        <a:solidFill>
                          <a:srgbClr val="000000"/>
                        </a:solidFill>
                        <a:effectLst/>
                        <a:uFillTx/>
                        <a:latin typeface="Arial"/>
                      </a:endParaRPr>
                    </a:p>
                  </a:txBody>
                  <a:tcPr anchor="b" marL="6840" marR="6840" marT="6840" marB="0">
                    <a:lnL w="6480">
                      <a:solidFill>
                        <a:srgbClr val="c0c0c0"/>
                      </a:solidFill>
                      <a:prstDash val="solid"/>
                    </a:lnL>
                    <a:lnR w="12240">
                      <a:solidFill>
                        <a:srgbClr val="000000"/>
                      </a:solidFill>
                      <a:prstDash val="solid"/>
                    </a:lnR>
                    <a:lnT w="6480">
                      <a:solidFill>
                        <a:srgbClr val="c0c0c0"/>
                      </a:solidFill>
                      <a:prstDash val="solid"/>
                    </a:lnT>
                    <a:lnB w="6480">
                      <a:solidFill>
                        <a:srgbClr val="c0c0c0"/>
                      </a:solidFill>
                      <a:prstDash val="solid"/>
                    </a:lnB>
                    <a:solidFill>
                      <a:srgbClr val="f0f8ff"/>
                    </a:solidFill>
                  </a:tcPr>
                </a:tc>
              </a:tr>
              <a:tr h="136080">
                <a:tc gridSpan="4">
                  <a:txBody>
                    <a:bodyPr lIns="6840" rIns="6840" tIns="6840" bIns="0" anchor="b">
                      <a:noAutofit/>
                    </a:bodyPr>
                    <a:p>
                      <a:pPr defTabSz="914400">
                        <a:lnSpc>
                          <a:spcPct val="100000"/>
                        </a:lnSpc>
                      </a:pPr>
                      <a:r>
                        <a:rPr b="0" lang="it-IT" sz="600" strike="noStrike" u="sng">
                          <a:solidFill>
                            <a:schemeClr val="dk1"/>
                          </a:solidFill>
                          <a:effectLst/>
                          <a:uFillTx/>
                          <a:latin typeface="Verdana"/>
                          <a:hlinkClick r:id="rId1"/>
                        </a:rPr>
                        <a:t>Dati estratti il18 nov 2015, 17h40 UTC (GMT), da I.Stat</a:t>
                      </a:r>
                      <a:endParaRPr b="0" lang="it-IT" sz="600" strike="noStrike" u="none">
                        <a:solidFill>
                          <a:srgbClr val="000000"/>
                        </a:solidFill>
                        <a:effectLst/>
                        <a:uFillTx/>
                        <a:latin typeface="Arial"/>
                      </a:endParaRPr>
                    </a:p>
                  </a:txBody>
                  <a:tcPr anchor="b" marL="6840" marR="6840" marT="6840" marB="0">
                    <a:lnL w="12240">
                      <a:solidFill>
                        <a:srgbClr val="000000"/>
                      </a:solidFill>
                      <a:prstDash val="solid"/>
                    </a:lnL>
                    <a:lnR w="12240">
                      <a:noFill/>
                      <a:prstDash val="solid"/>
                    </a:lnR>
                    <a:lnT w="6480">
                      <a:solidFill>
                        <a:srgbClr val="c0c0c0"/>
                      </a:solidFill>
                      <a:prstDash val="solid"/>
                    </a:lnT>
                    <a:lnB w="12240">
                      <a:solidFill>
                        <a:srgbClr val="000000"/>
                      </a:solidFill>
                      <a:prstDash val="solid"/>
                    </a:lnB>
                    <a:no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rIns="90000" tIns="45000" bIns="45000" anchor="t">
                      <a:noAutofit/>
                    </a:bodyPr>
                    <a:p>
                      <a:endParaRPr b="0" lang="it-IT" sz="1800" strike="noStrike" u="non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a:txBody>
                    <a:bodyPr lIns="6840" rIns="6840" tIns="6840" bIns="0" anchor="b">
                      <a:noAutofit/>
                    </a:bodyPr>
                    <a:p>
                      <a:pPr defTabSz="914400">
                        <a:lnSpc>
                          <a:spcPct val="100000"/>
                        </a:lnSpc>
                      </a:pPr>
                      <a:r>
                        <a:rPr b="0" lang="it-IT" sz="700" strike="noStrike" u="none">
                          <a:solidFill>
                            <a:schemeClr val="dk1"/>
                          </a:solidFill>
                          <a:effectLst/>
                          <a:uFillTx/>
                          <a:latin typeface="Arial"/>
                        </a:rPr>
                        <a:t> </a:t>
                      </a:r>
                      <a:endParaRPr b="0" lang="it-IT" sz="700" strike="noStrike" u="none">
                        <a:solidFill>
                          <a:srgbClr val="000000"/>
                        </a:solidFill>
                        <a:effectLst/>
                        <a:uFillTx/>
                        <a:latin typeface="Arial"/>
                      </a:endParaRPr>
                    </a:p>
                  </a:txBody>
                  <a:tcPr anchor="b" marL="6840" marR="6840" marT="6840" marB="0">
                    <a:lnL w="12240">
                      <a:noFill/>
                      <a:prstDash val="solid"/>
                    </a:lnL>
                    <a:lnR w="12240">
                      <a:noFill/>
                      <a:prstDash val="solid"/>
                    </a:lnR>
                    <a:lnT w="6480">
                      <a:solidFill>
                        <a:srgbClr val="c0c0c0"/>
                      </a:solidFill>
                      <a:prstDash val="solid"/>
                    </a:lnT>
                    <a:lnB w="12240">
                      <a:solidFill>
                        <a:srgbClr val="000000"/>
                      </a:solidFill>
                      <a:prstDash val="solid"/>
                    </a:lnB>
                    <a:noFill/>
                  </a:tcPr>
                </a:tc>
                <a:tc>
                  <a:txBody>
                    <a:bodyPr lIns="6840" rIns="6840" tIns="6840" bIns="0" anchor="b">
                      <a:noAutofit/>
                    </a:bodyPr>
                    <a:p>
                      <a:pPr defTabSz="914400">
                        <a:lnSpc>
                          <a:spcPct val="100000"/>
                        </a:lnSpc>
                      </a:pPr>
                      <a:r>
                        <a:rPr b="0" lang="it-IT" sz="700" strike="noStrike" u="none">
                          <a:solidFill>
                            <a:schemeClr val="dk1"/>
                          </a:solidFill>
                          <a:effectLst/>
                          <a:uFillTx/>
                          <a:latin typeface="Arial"/>
                        </a:rPr>
                        <a:t> </a:t>
                      </a:r>
                      <a:endParaRPr b="0" lang="it-IT" sz="700" strike="noStrike" u="none">
                        <a:solidFill>
                          <a:srgbClr val="000000"/>
                        </a:solidFill>
                        <a:effectLst/>
                        <a:uFillTx/>
                        <a:latin typeface="Arial"/>
                      </a:endParaRPr>
                    </a:p>
                  </a:txBody>
                  <a:tcPr anchor="b" marL="6840" marR="6840" marT="6840" marB="0">
                    <a:lnL w="12240">
                      <a:noFill/>
                      <a:prstDash val="solid"/>
                    </a:lnL>
                    <a:lnR w="12240">
                      <a:noFill/>
                      <a:prstDash val="solid"/>
                    </a:lnR>
                    <a:lnT w="6480">
                      <a:solidFill>
                        <a:srgbClr val="c0c0c0"/>
                      </a:solidFill>
                      <a:prstDash val="solid"/>
                    </a:lnT>
                    <a:lnB w="12240">
                      <a:solidFill>
                        <a:srgbClr val="000000"/>
                      </a:solidFill>
                      <a:prstDash val="solid"/>
                    </a:lnB>
                    <a:noFill/>
                  </a:tcPr>
                </a:tc>
                <a:tc>
                  <a:txBody>
                    <a:bodyPr lIns="6840" rIns="6840" tIns="6840" bIns="0" anchor="b">
                      <a:noAutofit/>
                    </a:bodyPr>
                    <a:p>
                      <a:pPr defTabSz="914400">
                        <a:lnSpc>
                          <a:spcPct val="100000"/>
                        </a:lnSpc>
                      </a:pPr>
                      <a:r>
                        <a:rPr b="0" lang="it-IT" sz="700" strike="noStrike" u="none">
                          <a:solidFill>
                            <a:schemeClr val="dk1"/>
                          </a:solidFill>
                          <a:effectLst/>
                          <a:uFillTx/>
                          <a:latin typeface="Arial"/>
                        </a:rPr>
                        <a:t> </a:t>
                      </a:r>
                      <a:endParaRPr b="0" lang="it-IT" sz="700" strike="noStrike" u="none">
                        <a:solidFill>
                          <a:srgbClr val="000000"/>
                        </a:solidFill>
                        <a:effectLst/>
                        <a:uFillTx/>
                        <a:latin typeface="Arial"/>
                      </a:endParaRPr>
                    </a:p>
                  </a:txBody>
                  <a:tcPr anchor="b" marL="6840" marR="6840" marT="6840" marB="0">
                    <a:lnL w="12240">
                      <a:noFill/>
                      <a:prstDash val="solid"/>
                    </a:lnL>
                    <a:lnR w="12240">
                      <a:solidFill>
                        <a:srgbClr val="000000"/>
                      </a:solidFill>
                      <a:prstDash val="solid"/>
                    </a:lnR>
                    <a:lnT w="6480">
                      <a:solidFill>
                        <a:srgbClr val="c0c0c0"/>
                      </a:solidFill>
                      <a:prstDash val="solid"/>
                    </a:lnT>
                    <a:lnB w="12240">
                      <a:solidFill>
                        <a:srgbClr val="000000"/>
                      </a:solidFill>
                      <a:prstDash val="solid"/>
                    </a:lnB>
                    <a:noFill/>
                  </a:tcPr>
                </a:tc>
              </a:tr>
            </a:tbl>
          </a:graphicData>
        </a:graphic>
      </p:graphicFrame>
      <p:sp>
        <p:nvSpPr>
          <p:cNvPr id="364" name="CasellaDiTesto 5"/>
          <p:cNvSpPr/>
          <p:nvPr/>
        </p:nvSpPr>
        <p:spPr>
          <a:xfrm>
            <a:off x="403560" y="3179880"/>
            <a:ext cx="7256160" cy="230688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600" strike="noStrike" u="none">
                <a:solidFill>
                  <a:schemeClr val="dk1"/>
                </a:solidFill>
                <a:effectLst/>
                <a:uFillTx/>
                <a:latin typeface="Century Gothic"/>
              </a:rPr>
              <a:t>Per molti secoli il matrimonio è stato considerato qualcosa di indissolubile; oggi invece il divorzio è ammesso praticamente in tutte le società.</a:t>
            </a:r>
            <a:endParaRPr b="0" lang="it-IT" sz="1600" strike="noStrike" u="none">
              <a:solidFill>
                <a:srgbClr val="000000"/>
              </a:solidFill>
              <a:effectLst/>
              <a:uFillTx/>
              <a:latin typeface="Arial"/>
            </a:endParaRPr>
          </a:p>
          <a:p>
            <a:pPr algn="just" defTabSz="914400">
              <a:lnSpc>
                <a:spcPct val="100000"/>
              </a:lnSpc>
            </a:pPr>
            <a:endParaRPr b="0" lang="it-IT" sz="1600" strike="noStrike" u="none">
              <a:solidFill>
                <a:srgbClr val="000000"/>
              </a:solidFill>
              <a:effectLst/>
              <a:uFillTx/>
              <a:latin typeface="Arial"/>
            </a:endParaRPr>
          </a:p>
          <a:p>
            <a:pPr algn="just" defTabSz="914400">
              <a:lnSpc>
                <a:spcPct val="100000"/>
              </a:lnSpc>
            </a:pPr>
            <a:r>
              <a:rPr b="0" lang="it-IT" sz="1600" strike="noStrike" u="none">
                <a:solidFill>
                  <a:schemeClr val="dk1"/>
                </a:solidFill>
                <a:effectLst/>
                <a:uFillTx/>
                <a:latin typeface="Century Gothic"/>
              </a:rPr>
              <a:t>Dagli anni ‘60 c’è stato un notevole incremento del </a:t>
            </a:r>
            <a:r>
              <a:rPr b="1" lang="it-IT" sz="1600" strike="noStrike" u="none">
                <a:solidFill>
                  <a:schemeClr val="dk1"/>
                </a:solidFill>
                <a:effectLst/>
                <a:uFillTx/>
                <a:latin typeface="Century Gothic"/>
              </a:rPr>
              <a:t>tasso di divorzio</a:t>
            </a:r>
            <a:r>
              <a:rPr b="0" lang="it-IT" sz="1600" strike="noStrike" u="none">
                <a:solidFill>
                  <a:schemeClr val="dk1"/>
                </a:solidFill>
                <a:effectLst/>
                <a:uFillTx/>
                <a:latin typeface="Century Gothic"/>
              </a:rPr>
              <a:t>, nonostante questo non sia del tutto uniforme.</a:t>
            </a:r>
            <a:endParaRPr b="0" lang="it-IT" sz="1600" strike="noStrike" u="none">
              <a:solidFill>
                <a:srgbClr val="000000"/>
              </a:solidFill>
              <a:effectLst/>
              <a:uFillTx/>
              <a:latin typeface="Arial"/>
            </a:endParaRPr>
          </a:p>
          <a:p>
            <a:pPr algn="just" defTabSz="914400">
              <a:lnSpc>
                <a:spcPct val="100000"/>
              </a:lnSpc>
            </a:pPr>
            <a:r>
              <a:rPr b="0" lang="it-IT" sz="1600" strike="noStrike" u="none">
                <a:solidFill>
                  <a:schemeClr val="dk1"/>
                </a:solidFill>
                <a:effectLst/>
                <a:uFillTx/>
                <a:latin typeface="Century Gothic"/>
              </a:rPr>
              <a:t>Nel complesso questo tasso non sembra indicare una crisi profonda del matrimonio ma la crescente volontà di renderlo soddisfacente ed equilibrato.</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66"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3. Divorzi e separazione – </a:t>
            </a:r>
            <a:r>
              <a:rPr b="1" lang="it-IT" sz="1800" strike="noStrike" u="sng">
                <a:solidFill>
                  <a:srgbClr val="000000"/>
                </a:solidFill>
                <a:effectLst/>
                <a:uFillTx/>
                <a:latin typeface="Century Gothic"/>
              </a:rPr>
              <a:t>Famiglie monoparentali</a:t>
            </a:r>
            <a:endParaRPr b="0" lang="it-IT" sz="1800" strike="noStrike" u="none">
              <a:solidFill>
                <a:srgbClr val="000000"/>
              </a:solidFill>
              <a:effectLst/>
              <a:uFillTx/>
              <a:latin typeface="Arial"/>
            </a:endParaRPr>
          </a:p>
        </p:txBody>
      </p:sp>
      <p:pic>
        <p:nvPicPr>
          <p:cNvPr id="367" name="Immagine 2" descr=""/>
          <p:cNvPicPr/>
          <p:nvPr/>
        </p:nvPicPr>
        <p:blipFill>
          <a:blip r:embed="rId1"/>
          <a:stretch/>
        </p:blipFill>
        <p:spPr>
          <a:xfrm>
            <a:off x="2700000" y="3505320"/>
            <a:ext cx="6790680" cy="2827800"/>
          </a:xfrm>
          <a:prstGeom prst="rect">
            <a:avLst/>
          </a:prstGeom>
          <a:noFill/>
          <a:ln cap="sq" w="38100">
            <a:solidFill>
              <a:srgbClr val="000000"/>
            </a:solidFill>
            <a:miter/>
          </a:ln>
          <a:effectLst>
            <a:outerShdw algn="tl" blurRad="50760" dir="2700000" dist="37674" rotWithShape="0">
              <a:srgbClr val="000000">
                <a:alpha val="43000"/>
              </a:srgbClr>
            </a:outerShdw>
          </a:effectLst>
        </p:spPr>
      </p:pic>
      <p:sp>
        <p:nvSpPr>
          <p:cNvPr id="368"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famiglie </a:t>
            </a:r>
            <a:r>
              <a:rPr b="1" lang="it-IT" sz="1600" strike="noStrike" u="none">
                <a:solidFill>
                  <a:schemeClr val="dk1"/>
                </a:solidFill>
                <a:effectLst/>
                <a:uFillTx/>
                <a:latin typeface="Century Gothic"/>
              </a:rPr>
              <a:t>monoparentali</a:t>
            </a:r>
            <a:r>
              <a:rPr b="0" lang="it-IT" sz="1600" strike="noStrike" u="none">
                <a:solidFill>
                  <a:schemeClr val="dk1"/>
                </a:solidFill>
                <a:effectLst/>
                <a:uFillTx/>
                <a:latin typeface="Century Gothic"/>
              </a:rPr>
              <a:t>, ossia quelle in cui è presente un solo genitore, sono divenute sempre più comuni soprattutto a partire dagli anni ‘70 del XX secolo.</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70"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3. Divorzi e separazione – </a:t>
            </a:r>
            <a:r>
              <a:rPr b="1" lang="it-IT" sz="1800" strike="noStrike" u="sng">
                <a:solidFill>
                  <a:srgbClr val="000000"/>
                </a:solidFill>
                <a:effectLst/>
                <a:uFillTx/>
                <a:latin typeface="Century Gothic"/>
              </a:rPr>
              <a:t>Paternità e padre assente</a:t>
            </a:r>
            <a:endParaRPr b="0" lang="it-IT" sz="1800" strike="noStrike" u="none">
              <a:solidFill>
                <a:srgbClr val="000000"/>
              </a:solidFill>
              <a:effectLst/>
              <a:uFillTx/>
              <a:latin typeface="Arial"/>
            </a:endParaRPr>
          </a:p>
        </p:txBody>
      </p:sp>
      <p:sp>
        <p:nvSpPr>
          <p:cNvPr id="371"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concetto di </a:t>
            </a:r>
            <a:r>
              <a:rPr b="1" lang="it-IT" sz="1600" strike="noStrike" u="none">
                <a:solidFill>
                  <a:schemeClr val="dk1"/>
                </a:solidFill>
                <a:effectLst/>
                <a:uFillTx/>
                <a:latin typeface="Century Gothic"/>
              </a:rPr>
              <a:t>«padre assente» </a:t>
            </a:r>
            <a:r>
              <a:rPr b="0" lang="it-IT" sz="1600" strike="noStrike" u="none">
                <a:solidFill>
                  <a:schemeClr val="dk1"/>
                </a:solidFill>
                <a:effectLst/>
                <a:uFillTx/>
                <a:latin typeface="Century Gothic"/>
              </a:rPr>
              <a:t>va contestualizzato: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Guerra mondiale; gli uomini non ci sono e le donne vanno a lavorare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Difficoltà lavoro femminile;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Aumento divorzi;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Ci sono inoltre da considerare i sociologi di opposte vedute, dando risalto ai problemi sociali contemporanei.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Bisogna infine considerare le varie proteste per l’ottenimento dei diritti dei padri divorziati (e.g. gruppo pressione </a:t>
            </a:r>
            <a:r>
              <a:rPr b="0" i="1" lang="it-IT" sz="1600" strike="noStrike" u="sng">
                <a:solidFill>
                  <a:schemeClr val="dk1"/>
                </a:solidFill>
                <a:effectLst/>
                <a:uFillTx/>
                <a:latin typeface="Century Gothic"/>
              </a:rPr>
              <a:t>Fathers 4 Justice</a:t>
            </a:r>
            <a:r>
              <a:rPr b="0" lang="it-IT" sz="1600" strike="noStrike" u="none">
                <a:solidFill>
                  <a:schemeClr val="dk1"/>
                </a:solidFill>
                <a:effectLst/>
                <a:uFillTx/>
                <a:latin typeface="Century Gothic"/>
              </a:rPr>
              <a:t>, Regno Unito e Paesi Bassi).</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2"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73"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4. Nuove unioni e relazioni – </a:t>
            </a:r>
            <a:r>
              <a:rPr b="1" lang="it-IT" sz="1800" strike="noStrike" u="sng">
                <a:solidFill>
                  <a:srgbClr val="000000"/>
                </a:solidFill>
                <a:effectLst/>
                <a:uFillTx/>
                <a:latin typeface="Century Gothic"/>
              </a:rPr>
              <a:t>Le famiglie omosessuali</a:t>
            </a:r>
            <a:endParaRPr b="0" lang="it-IT" sz="1800" strike="noStrike" u="none">
              <a:solidFill>
                <a:srgbClr val="000000"/>
              </a:solidFill>
              <a:effectLst/>
              <a:uFillTx/>
              <a:latin typeface="Arial"/>
            </a:endParaRPr>
          </a:p>
        </p:txBody>
      </p:sp>
      <p:pic>
        <p:nvPicPr>
          <p:cNvPr id="374" name="Segnaposto contenuto 2" descr=""/>
          <p:cNvPicPr/>
          <p:nvPr/>
        </p:nvPicPr>
        <p:blipFill>
          <a:blip r:embed="rId1"/>
          <a:stretch/>
        </p:blipFill>
        <p:spPr>
          <a:xfrm>
            <a:off x="7513560" y="2747160"/>
            <a:ext cx="4380120" cy="2998800"/>
          </a:xfrm>
          <a:prstGeom prst="rect">
            <a:avLst/>
          </a:prstGeom>
          <a:noFill/>
          <a:ln w="0">
            <a:noFill/>
          </a:ln>
        </p:spPr>
      </p:pic>
      <p:sp>
        <p:nvSpPr>
          <p:cNvPr id="375" name="CasellaDiTesto 4"/>
          <p:cNvSpPr/>
          <p:nvPr/>
        </p:nvSpPr>
        <p:spPr>
          <a:xfrm>
            <a:off x="280080" y="2529000"/>
            <a:ext cx="6885360" cy="32918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600" strike="noStrike" u="none">
                <a:solidFill>
                  <a:schemeClr val="dk1"/>
                </a:solidFill>
                <a:effectLst/>
                <a:uFillTx/>
                <a:latin typeface="Century Gothic"/>
              </a:rPr>
              <a:t>Molti uomini e donne omosessuali vivono oggi rapporti stabili di coppia, nonostante non possa esserne legalmente riconosciuto il matrimonio, grazie alla diffusione di nuove pratiche. </a:t>
            </a:r>
            <a:endParaRPr b="0" lang="it-IT" sz="1600" strike="noStrike" u="none">
              <a:solidFill>
                <a:srgbClr val="000000"/>
              </a:solidFill>
              <a:effectLst/>
              <a:uFillTx/>
              <a:latin typeface="Arial"/>
            </a:endParaRPr>
          </a:p>
          <a:p>
            <a:pPr algn="just" defTabSz="914400">
              <a:lnSpc>
                <a:spcPct val="100000"/>
              </a:lnSpc>
            </a:pPr>
            <a:r>
              <a:rPr b="0" lang="it-IT" sz="1600" strike="noStrike" u="none">
                <a:solidFill>
                  <a:schemeClr val="dk1"/>
                </a:solidFill>
                <a:effectLst/>
                <a:uFillTx/>
                <a:latin typeface="Century Gothic"/>
              </a:rPr>
              <a:t>            </a:t>
            </a:r>
            <a:r>
              <a:rPr b="1" lang="it-IT" sz="1600" strike="noStrike" u="none">
                <a:solidFill>
                  <a:schemeClr val="dk1"/>
                </a:solidFill>
                <a:effectLst/>
                <a:uFillTx/>
                <a:latin typeface="Century Gothic"/>
              </a:rPr>
              <a:t>«unioni civili» </a:t>
            </a:r>
            <a:r>
              <a:rPr b="0" lang="it-IT" sz="1600" strike="noStrike" u="none">
                <a:solidFill>
                  <a:schemeClr val="dk1"/>
                </a:solidFill>
                <a:effectLst/>
                <a:uFillTx/>
                <a:latin typeface="Century Gothic"/>
              </a:rPr>
              <a:t>(Danimarca 1989, Irlanda 2011)</a:t>
            </a:r>
            <a:endParaRPr b="0" lang="it-IT" sz="1600" strike="noStrike" u="none">
              <a:solidFill>
                <a:srgbClr val="000000"/>
              </a:solidFill>
              <a:effectLst/>
              <a:uFillTx/>
              <a:latin typeface="Arial"/>
            </a:endParaRPr>
          </a:p>
          <a:p>
            <a:pPr algn="just" defTabSz="914400">
              <a:lnSpc>
                <a:spcPct val="100000"/>
              </a:lnSpc>
            </a:pPr>
            <a:endParaRPr b="0" lang="it-IT" sz="1600" strike="noStrike" u="none">
              <a:solidFill>
                <a:srgbClr val="000000"/>
              </a:solidFill>
              <a:effectLst/>
              <a:uFillTx/>
              <a:latin typeface="Arial"/>
            </a:endParaRPr>
          </a:p>
          <a:p>
            <a:pPr algn="just" defTabSz="914400">
              <a:lnSpc>
                <a:spcPct val="100000"/>
              </a:lnSpc>
            </a:pPr>
            <a:r>
              <a:rPr b="0" lang="it-IT" sz="1600" strike="noStrike" u="none">
                <a:solidFill>
                  <a:schemeClr val="dk1"/>
                </a:solidFill>
                <a:effectLst/>
                <a:uFillTx/>
                <a:latin typeface="Century Gothic"/>
              </a:rPr>
              <a:t>3 caratteristiche significative delle coppie omosessuali:</a:t>
            </a:r>
            <a:endParaRPr b="0" lang="it-IT" sz="1600" strike="noStrike" u="none">
              <a:solidFill>
                <a:srgbClr val="000000"/>
              </a:solidFill>
              <a:effectLst/>
              <a:uFillTx/>
              <a:latin typeface="Arial"/>
            </a:endParaRPr>
          </a:p>
          <a:p>
            <a:pPr marL="285840" indent="-285840" algn="just" defTabSz="914400">
              <a:lnSpc>
                <a:spcPct val="100000"/>
              </a:lnSpc>
              <a:buClr>
                <a:srgbClr val="000000"/>
              </a:buClr>
              <a:buFont typeface="Arial"/>
              <a:buChar char="•"/>
            </a:pPr>
            <a:r>
              <a:rPr b="0" lang="it-IT" sz="1600" strike="noStrike" u="none">
                <a:solidFill>
                  <a:schemeClr val="dk1"/>
                </a:solidFill>
                <a:effectLst/>
                <a:uFillTx/>
                <a:latin typeface="Century Gothic"/>
              </a:rPr>
              <a:t>Maggiore uguaglianza;</a:t>
            </a:r>
            <a:endParaRPr b="0" lang="it-IT" sz="1600" strike="noStrike" u="none">
              <a:solidFill>
                <a:srgbClr val="000000"/>
              </a:solidFill>
              <a:effectLst/>
              <a:uFillTx/>
              <a:latin typeface="Arial"/>
            </a:endParaRPr>
          </a:p>
          <a:p>
            <a:pPr marL="285840" indent="-285840" algn="just" defTabSz="914400">
              <a:lnSpc>
                <a:spcPct val="100000"/>
              </a:lnSpc>
              <a:buClr>
                <a:srgbClr val="000000"/>
              </a:buClr>
              <a:buFont typeface="Arial"/>
              <a:buChar char="•"/>
            </a:pPr>
            <a:r>
              <a:rPr b="0" lang="it-IT" sz="1600" strike="noStrike" u="none">
                <a:solidFill>
                  <a:schemeClr val="dk1"/>
                </a:solidFill>
                <a:effectLst/>
                <a:uFillTx/>
                <a:latin typeface="Century Gothic"/>
              </a:rPr>
              <a:t>Più ampia negoziazione interna;</a:t>
            </a:r>
            <a:endParaRPr b="0" lang="it-IT" sz="1600" strike="noStrike" u="none">
              <a:solidFill>
                <a:srgbClr val="000000"/>
              </a:solidFill>
              <a:effectLst/>
              <a:uFillTx/>
              <a:latin typeface="Arial"/>
            </a:endParaRPr>
          </a:p>
          <a:p>
            <a:pPr marL="285840" indent="-285840" algn="just" defTabSz="914400">
              <a:lnSpc>
                <a:spcPct val="100000"/>
              </a:lnSpc>
              <a:buClr>
                <a:srgbClr val="000000"/>
              </a:buClr>
              <a:buFont typeface="Arial"/>
              <a:buChar char="•"/>
            </a:pPr>
            <a:r>
              <a:rPr b="0" lang="it-IT" sz="1600" strike="noStrike" u="none">
                <a:solidFill>
                  <a:schemeClr val="dk1"/>
                </a:solidFill>
                <a:effectLst/>
                <a:uFillTx/>
                <a:latin typeface="Century Gothic"/>
              </a:rPr>
              <a:t>Particolare forma di impegno.</a:t>
            </a:r>
            <a:endParaRPr b="0" lang="it-IT" sz="1600" strike="noStrike" u="none">
              <a:solidFill>
                <a:srgbClr val="000000"/>
              </a:solidFill>
              <a:effectLst/>
              <a:uFillTx/>
              <a:latin typeface="Arial"/>
            </a:endParaRPr>
          </a:p>
          <a:p>
            <a:pPr algn="just" defTabSz="914400">
              <a:lnSpc>
                <a:spcPct val="100000"/>
              </a:lnSpc>
            </a:pPr>
            <a:endParaRPr b="0" lang="it-IT" sz="1600" strike="noStrike" u="none">
              <a:solidFill>
                <a:srgbClr val="000000"/>
              </a:solidFill>
              <a:effectLst/>
              <a:uFillTx/>
              <a:latin typeface="Arial"/>
            </a:endParaRPr>
          </a:p>
          <a:p>
            <a:pPr algn="just" defTabSz="914400">
              <a:lnSpc>
                <a:spcPct val="100000"/>
              </a:lnSpc>
            </a:pPr>
            <a:endParaRPr b="0" lang="it-IT" sz="1600" strike="noStrike" u="none">
              <a:solidFill>
                <a:srgbClr val="000000"/>
              </a:solidFill>
              <a:effectLst/>
              <a:uFillTx/>
              <a:latin typeface="Arial"/>
            </a:endParaRPr>
          </a:p>
          <a:p>
            <a:pPr algn="just" defTabSz="914400">
              <a:lnSpc>
                <a:spcPct val="100000"/>
              </a:lnSpc>
            </a:pPr>
            <a:r>
              <a:rPr b="0" lang="it-IT" sz="1600" strike="noStrike" u="none">
                <a:solidFill>
                  <a:schemeClr val="dk1"/>
                </a:solidFill>
                <a:effectLst/>
                <a:uFillTx/>
                <a:latin typeface="Century Gothic"/>
              </a:rPr>
              <a:t>Allentamento dell’intolleranza,</a:t>
            </a:r>
            <a:endParaRPr b="0" lang="it-IT" sz="1600" strike="noStrike" u="none">
              <a:solidFill>
                <a:srgbClr val="000000"/>
              </a:solidFill>
              <a:effectLst/>
              <a:uFillTx/>
              <a:latin typeface="Arial"/>
            </a:endParaRPr>
          </a:p>
          <a:p>
            <a:pPr algn="just" defTabSz="914400">
              <a:lnSpc>
                <a:spcPct val="100000"/>
              </a:lnSpc>
            </a:pPr>
            <a:r>
              <a:rPr b="0" lang="it-IT" sz="1600" strike="noStrike" u="none">
                <a:solidFill>
                  <a:schemeClr val="dk1"/>
                </a:solidFill>
                <a:effectLst/>
                <a:uFillTx/>
                <a:latin typeface="Century Gothic"/>
              </a:rPr>
              <a:t>Crescente disponibilità tribunali.</a:t>
            </a:r>
            <a:endParaRPr b="0" lang="it-IT" sz="1600" strike="noStrike" u="none">
              <a:solidFill>
                <a:srgbClr val="000000"/>
              </a:solidFill>
              <a:effectLst/>
              <a:uFillTx/>
              <a:latin typeface="Arial"/>
            </a:endParaRPr>
          </a:p>
        </p:txBody>
      </p:sp>
      <p:cxnSp>
        <p:nvCxnSpPr>
          <p:cNvPr id="376" name="Connettore 2 7"/>
          <p:cNvCxnSpPr/>
          <p:nvPr/>
        </p:nvCxnSpPr>
        <p:spPr>
          <a:xfrm>
            <a:off x="378720" y="3443400"/>
            <a:ext cx="569880" cy="1440"/>
          </a:xfrm>
          <a:prstGeom prst="straightConnector1">
            <a:avLst/>
          </a:prstGeom>
          <a:ln w="0">
            <a:solidFill>
              <a:srgbClr val="000000"/>
            </a:solidFill>
            <a:tailEnd len="med" type="triangle" w="med"/>
          </a:ln>
        </p:spPr>
      </p:cxnSp>
    </p:spTree>
  </p:cSld>
  <mc:AlternateContent>
    <mc:Choice Requires="p14">
      <p:transition spd="slow" p14:dur="16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77" name="Immagine 4" descr=""/>
          <p:cNvPicPr/>
          <p:nvPr/>
        </p:nvPicPr>
        <p:blipFill>
          <a:blip r:embed="rId1"/>
          <a:stretch/>
        </p:blipFill>
        <p:spPr>
          <a:xfrm rot="20746800">
            <a:off x="838080" y="3990240"/>
            <a:ext cx="2236680" cy="1522440"/>
          </a:xfrm>
          <a:prstGeom prst="rect">
            <a:avLst/>
          </a:prstGeom>
          <a:noFill/>
          <a:ln w="0">
            <a:noFill/>
          </a:ln>
        </p:spPr>
      </p:pic>
      <p:sp>
        <p:nvSpPr>
          <p:cNvPr id="378"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79" name="CasellaDiTesto 3"/>
          <p:cNvSpPr/>
          <p:nvPr/>
        </p:nvSpPr>
        <p:spPr>
          <a:xfrm>
            <a:off x="3786120" y="1139400"/>
            <a:ext cx="8025120" cy="6447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4. Nuove unioni e relazioni – </a:t>
            </a:r>
            <a:r>
              <a:rPr b="1" lang="it-IT" sz="1800" strike="noStrike" u="sng">
                <a:solidFill>
                  <a:srgbClr val="000000"/>
                </a:solidFill>
                <a:effectLst/>
                <a:uFillTx/>
                <a:latin typeface="Century Gothic"/>
              </a:rPr>
              <a:t>Seconde nozze</a:t>
            </a:r>
            <a:endParaRPr b="0" lang="it-IT" sz="1800" strike="noStrike" u="none">
              <a:solidFill>
                <a:srgbClr val="000000"/>
              </a:solidFill>
              <a:effectLst/>
              <a:uFillTx/>
              <a:latin typeface="Arial"/>
            </a:endParaRPr>
          </a:p>
          <a:p>
            <a:pPr defTabSz="914400">
              <a:lnSpc>
                <a:spcPct val="100000"/>
              </a:lnSpc>
            </a:pPr>
            <a:r>
              <a:rPr b="1" lang="it-IT" sz="1800" strike="noStrike" u="none">
                <a:solidFill>
                  <a:srgbClr val="000000"/>
                </a:solidFill>
                <a:effectLst/>
                <a:uFillTx/>
                <a:latin typeface="Century Gothic"/>
              </a:rPr>
              <a:t>                                                  </a:t>
            </a:r>
            <a:r>
              <a:rPr b="1" lang="it-IT" sz="1800" strike="noStrike" u="sng">
                <a:solidFill>
                  <a:srgbClr val="000000"/>
                </a:solidFill>
                <a:effectLst/>
                <a:uFillTx/>
                <a:latin typeface="Century Gothic"/>
              </a:rPr>
              <a:t>Famiglie ricostituite</a:t>
            </a:r>
            <a:endParaRPr b="0" lang="it-IT" sz="1800" strike="noStrike" u="none">
              <a:solidFill>
                <a:srgbClr val="000000"/>
              </a:solidFill>
              <a:effectLst/>
              <a:uFillTx/>
              <a:latin typeface="Arial"/>
            </a:endParaRPr>
          </a:p>
        </p:txBody>
      </p:sp>
      <p:sp>
        <p:nvSpPr>
          <p:cNvPr id="380"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a:t>
            </a:r>
            <a:r>
              <a:rPr b="1" lang="it-IT" sz="1600" strike="noStrike" u="none">
                <a:solidFill>
                  <a:schemeClr val="dk1"/>
                </a:solidFill>
                <a:effectLst/>
                <a:uFillTx/>
                <a:latin typeface="Century Gothic"/>
              </a:rPr>
              <a:t>«seconde nozze» </a:t>
            </a:r>
            <a:r>
              <a:rPr b="0" lang="it-IT" sz="1600" strike="noStrike" u="none">
                <a:solidFill>
                  <a:schemeClr val="dk1"/>
                </a:solidFill>
                <a:effectLst/>
                <a:uFillTx/>
                <a:latin typeface="Century Gothic"/>
              </a:rPr>
              <a:t>riguardano tutti i matrimoni successivi al primo e possono presentarsi in varie forme. Parallelamente all’aumento del tasso di divorzi sono aumentate anche le seconde nozze, con divorzi superiori tra le coppie risposate rispetto a quelle tra le coppie sposate in prime nozze.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a:t>
            </a:r>
            <a:r>
              <a:rPr b="1" lang="it-IT" sz="1600" strike="noStrike" u="none">
                <a:solidFill>
                  <a:schemeClr val="dk1"/>
                </a:solidFill>
                <a:effectLst/>
                <a:uFillTx/>
                <a:latin typeface="Century Gothic"/>
              </a:rPr>
              <a:t>«famiglie ricostituite» </a:t>
            </a:r>
            <a:r>
              <a:rPr b="0" lang="it-IT" sz="1600" strike="noStrike" u="none">
                <a:solidFill>
                  <a:schemeClr val="dk1"/>
                </a:solidFill>
                <a:effectLst/>
                <a:uFillTx/>
                <a:latin typeface="Century Gothic"/>
              </a:rPr>
              <a:t>sono quelle in cui uno degli adulti ha figli nati da un precedente matrimonio; diverse difficoltà tipiche: rapporti di collaborazione tra divorziati, genitore naturale influenza il bambino, rapporti con i nuovi difficili (alcuni autori parlano di </a:t>
            </a:r>
            <a:r>
              <a:rPr b="0" lang="it-IT" sz="1600" strike="noStrike" u="sng">
                <a:solidFill>
                  <a:schemeClr val="dk1"/>
                </a:solidFill>
                <a:effectLst/>
                <a:uFillTx/>
                <a:latin typeface="Century Gothic"/>
              </a:rPr>
              <a:t>famiglie binucleari</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p:txBody>
      </p:sp>
      <p:sp>
        <p:nvSpPr>
          <p:cNvPr id="381" name="CasellaDiTesto 2"/>
          <p:cNvSpPr/>
          <p:nvPr/>
        </p:nvSpPr>
        <p:spPr>
          <a:xfrm>
            <a:off x="1005120" y="5479920"/>
            <a:ext cx="10180440" cy="737280"/>
          </a:xfrm>
          <a:prstGeom prst="rect">
            <a:avLst/>
          </a:prstGeom>
          <a:solidFill>
            <a:srgbClr val="f14124"/>
          </a:solidFill>
          <a:ln>
            <a:solidFill>
              <a:srgbClr val="b2301a"/>
            </a:solidFill>
            <a:round/>
          </a:ln>
        </p:spPr>
        <p:style>
          <a:lnRef idx="2">
            <a:schemeClr val="accent6">
              <a:shade val="50000"/>
            </a:schemeClr>
          </a:lnRef>
          <a:fillRef idx="1">
            <a:schemeClr val="accent6"/>
          </a:fillRef>
          <a:effectRef idx="0">
            <a:schemeClr val="accent6"/>
          </a:effectRef>
          <a:fontRef idx="minor"/>
        </p:style>
        <p:txBody>
          <a:bodyPr lIns="90000" rIns="90000" tIns="45000" bIns="45000" anchor="t">
            <a:spAutoFit/>
          </a:bodyPr>
          <a:p>
            <a:pPr algn="ctr" defTabSz="914400">
              <a:lnSpc>
                <a:spcPct val="100000"/>
              </a:lnSpc>
            </a:pPr>
            <a:r>
              <a:rPr b="0" i="1" lang="it-IT" sz="1400" strike="noStrike" u="none">
                <a:solidFill>
                  <a:schemeClr val="lt1"/>
                </a:solidFill>
                <a:effectLst/>
                <a:uFillTx/>
                <a:latin typeface="Century Gothic"/>
              </a:rPr>
              <a:t>«Il senso di colpa è continuo. Non puoi fare quello che faresti normalmente con un figlio tuo […]                                             Hai sempre una gran paura di essere ingiusta. Meno ci pensava lui a darle delle regole, più io sembravo assillante […]        Io volevo darle qualcosa […] ma forse non sono abbastanza flessibile.»</a:t>
            </a:r>
            <a:endParaRPr b="0" lang="it-IT" sz="1400" strike="noStrike" u="none">
              <a:solidFill>
                <a:srgbClr val="ffffff"/>
              </a:solidFill>
              <a:effectLst/>
              <a:uFillTx/>
              <a:latin typeface="Arial"/>
            </a:endParaRPr>
          </a:p>
        </p:txBody>
      </p:sp>
    </p:spTree>
  </p:cSld>
  <mc:AlternateContent>
    <mc:Choice Requires="p14">
      <p:transition spd="slow" p14:dur="16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83" name="CasellaDiTesto 3"/>
          <p:cNvSpPr/>
          <p:nvPr/>
        </p:nvSpPr>
        <p:spPr>
          <a:xfrm>
            <a:off x="3786120" y="1139400"/>
            <a:ext cx="8025120" cy="9219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4. Nuove unioni e relazioni – </a:t>
            </a:r>
            <a:r>
              <a:rPr b="1" lang="it-IT" sz="1800" strike="noStrike" u="sng">
                <a:solidFill>
                  <a:srgbClr val="000000"/>
                </a:solidFill>
                <a:effectLst/>
                <a:uFillTx/>
                <a:latin typeface="Century Gothic"/>
              </a:rPr>
              <a:t>Convivenza</a:t>
            </a:r>
            <a:endParaRPr b="0" lang="it-IT" sz="1800" strike="noStrike" u="none">
              <a:solidFill>
                <a:srgbClr val="000000"/>
              </a:solidFill>
              <a:effectLst/>
              <a:uFillTx/>
              <a:latin typeface="Arial"/>
            </a:endParaRPr>
          </a:p>
          <a:p>
            <a:pPr defTabSz="914400">
              <a:lnSpc>
                <a:spcPct val="100000"/>
              </a:lnSpc>
            </a:pPr>
            <a:r>
              <a:rPr b="1" lang="it-IT" sz="1800" strike="noStrike" u="none">
                <a:solidFill>
                  <a:srgbClr val="000000"/>
                </a:solidFill>
                <a:effectLst/>
                <a:uFillTx/>
                <a:latin typeface="Century Gothic"/>
              </a:rPr>
              <a:t>                                                  </a:t>
            </a:r>
            <a:r>
              <a:rPr b="1" lang="it-IT" sz="1800" strike="noStrike" u="sng">
                <a:solidFill>
                  <a:srgbClr val="000000"/>
                </a:solidFill>
                <a:effectLst/>
                <a:uFillTx/>
                <a:latin typeface="Century Gothic"/>
              </a:rPr>
              <a:t>Single</a:t>
            </a:r>
            <a:endParaRPr b="0" lang="it-IT" sz="1800" strike="noStrike" u="none">
              <a:solidFill>
                <a:srgbClr val="000000"/>
              </a:solidFill>
              <a:effectLst/>
              <a:uFillTx/>
              <a:latin typeface="Arial"/>
            </a:endParaRPr>
          </a:p>
          <a:p>
            <a:pPr defTabSz="914400">
              <a:lnSpc>
                <a:spcPct val="100000"/>
              </a:lnSpc>
            </a:pPr>
            <a:r>
              <a:rPr b="1" lang="it-IT" sz="1800" strike="noStrike" u="none">
                <a:solidFill>
                  <a:srgbClr val="000000"/>
                </a:solidFill>
                <a:effectLst/>
                <a:uFillTx/>
                <a:latin typeface="Century Gothic"/>
              </a:rPr>
              <a:t>                                                  </a:t>
            </a:r>
            <a:r>
              <a:rPr b="1" lang="it-IT" sz="1800" strike="noStrike" u="sng">
                <a:solidFill>
                  <a:srgbClr val="000000"/>
                </a:solidFill>
                <a:effectLst/>
                <a:uFillTx/>
                <a:latin typeface="Century Gothic"/>
              </a:rPr>
              <a:t>Relazioni parentali</a:t>
            </a:r>
            <a:endParaRPr b="0" lang="it-IT" sz="1800" strike="noStrike" u="none">
              <a:solidFill>
                <a:srgbClr val="000000"/>
              </a:solidFill>
              <a:effectLst/>
              <a:uFillTx/>
              <a:latin typeface="Arial"/>
            </a:endParaRPr>
          </a:p>
        </p:txBody>
      </p:sp>
      <p:sp>
        <p:nvSpPr>
          <p:cNvPr id="384" name="PlaceHolder 2"/>
          <p:cNvSpPr>
            <a:spLocks noGrp="1"/>
          </p:cNvSpPr>
          <p:nvPr>
            <p:ph/>
          </p:nvPr>
        </p:nvSpPr>
        <p:spPr>
          <a:xfrm>
            <a:off x="644760" y="251568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a:t>
            </a:r>
            <a:r>
              <a:rPr b="1" lang="it-IT" sz="1600" strike="noStrike" u="none">
                <a:solidFill>
                  <a:schemeClr val="dk1"/>
                </a:solidFill>
                <a:effectLst/>
                <a:uFillTx/>
                <a:latin typeface="Century Gothic"/>
              </a:rPr>
              <a:t>«convivenza» </a:t>
            </a:r>
            <a:r>
              <a:rPr b="0" lang="it-IT" sz="1600" strike="noStrike" u="none">
                <a:solidFill>
                  <a:schemeClr val="dk1"/>
                </a:solidFill>
                <a:effectLst/>
                <a:uFillTx/>
                <a:latin typeface="Century Gothic"/>
              </a:rPr>
              <a:t>(rapporto tra due persone che vivono insieme senza essere sposate) è sempre più diffusa; da ricordare come un tempo era considerata riprovevole e scandalosa.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a:t>
            </a:r>
            <a:r>
              <a:rPr b="1" lang="it-IT" sz="1600" strike="noStrike" u="none">
                <a:solidFill>
                  <a:schemeClr val="dk1"/>
                </a:solidFill>
                <a:effectLst/>
                <a:uFillTx/>
                <a:latin typeface="Century Gothic"/>
              </a:rPr>
              <a:t>«single»</a:t>
            </a:r>
            <a:r>
              <a:rPr b="0" lang="it-IT" sz="1600" strike="noStrike" u="none">
                <a:solidFill>
                  <a:schemeClr val="dk1"/>
                </a:solidFill>
                <a:effectLst/>
                <a:uFillTx/>
                <a:latin typeface="Century Gothic"/>
              </a:rPr>
              <a:t> sono sempre più in aumento in seguito alla combinazione di diversi fattori: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aumento divorzi;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matrimoni in età avanzata;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perdita in anzianità del partner. </a:t>
            </a:r>
            <a:r>
              <a:rPr b="1"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a:t>
            </a:r>
            <a:r>
              <a:rPr b="1" lang="it-IT" sz="1600" strike="noStrike" u="none">
                <a:solidFill>
                  <a:schemeClr val="dk1"/>
                </a:solidFill>
                <a:effectLst/>
                <a:uFillTx/>
                <a:latin typeface="Century Gothic"/>
              </a:rPr>
              <a:t>«relazioni di parentela» </a:t>
            </a:r>
            <a:r>
              <a:rPr b="0" lang="it-IT" sz="1600" strike="noStrike" u="none">
                <a:solidFill>
                  <a:schemeClr val="dk1"/>
                </a:solidFill>
                <a:effectLst/>
                <a:uFillTx/>
                <a:latin typeface="Century Gothic"/>
              </a:rPr>
              <a:t>sono oggetto di sempre più studi da parte dei sociologi. In particolare, Raymond Firth [1956], ha introdotto la distinzione tra </a:t>
            </a:r>
            <a:r>
              <a:rPr b="0" lang="it-IT" sz="1600" strike="noStrike" u="sng">
                <a:solidFill>
                  <a:schemeClr val="dk1"/>
                </a:solidFill>
                <a:effectLst/>
                <a:uFillTx/>
                <a:latin typeface="Century Gothic"/>
              </a:rPr>
              <a:t>parentela effettiva </a:t>
            </a:r>
            <a:r>
              <a:rPr b="0" lang="it-IT" sz="1600" strike="noStrike" u="none">
                <a:solidFill>
                  <a:schemeClr val="dk1"/>
                </a:solidFill>
                <a:effectLst/>
                <a:uFillTx/>
                <a:latin typeface="Century Gothic"/>
              </a:rPr>
              <a:t>e </a:t>
            </a:r>
            <a:r>
              <a:rPr b="0" lang="it-IT" sz="1600" strike="noStrike" u="sng">
                <a:solidFill>
                  <a:schemeClr val="dk1"/>
                </a:solidFill>
                <a:effectLst/>
                <a:uFillTx/>
                <a:latin typeface="Century Gothic"/>
              </a:rPr>
              <a:t>parentela non effettiva</a:t>
            </a:r>
            <a:r>
              <a:rPr b="0" lang="it-IT" sz="1600" strike="noStrike" u="none">
                <a:solidFill>
                  <a:schemeClr val="dk1"/>
                </a:solidFill>
                <a:effectLst/>
                <a:uFillTx/>
                <a:latin typeface="Century Gothic"/>
              </a:rPr>
              <a:t>. Coloro che invece non fanno parte della famiglia compongono la cosiddetta </a:t>
            </a:r>
            <a:r>
              <a:rPr b="0" lang="it-IT" sz="1600" strike="noStrike" u="sng">
                <a:solidFill>
                  <a:schemeClr val="dk1"/>
                </a:solidFill>
                <a:effectLst/>
                <a:uFillTx/>
                <a:latin typeface="Century Gothic"/>
              </a:rPr>
              <a:t>parentela fittizia</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5"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86" name="CasellaDiTesto 3"/>
          <p:cNvSpPr/>
          <p:nvPr/>
        </p:nvSpPr>
        <p:spPr>
          <a:xfrm>
            <a:off x="3786120" y="1139400"/>
            <a:ext cx="8025120" cy="6447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5. Il «lato oscuro» della vita familiare – </a:t>
            </a:r>
            <a:r>
              <a:rPr b="1" lang="it-IT" sz="1800" strike="noStrike" u="sng">
                <a:solidFill>
                  <a:srgbClr val="000000"/>
                </a:solidFill>
                <a:effectLst/>
                <a:uFillTx/>
                <a:latin typeface="Century Gothic"/>
              </a:rPr>
              <a:t>Lavoro-famiglia</a:t>
            </a:r>
            <a:endParaRPr b="0" lang="it-IT" sz="1800" strike="noStrike" u="none">
              <a:solidFill>
                <a:srgbClr val="000000"/>
              </a:solidFill>
              <a:effectLst/>
              <a:uFillTx/>
              <a:latin typeface="Arial"/>
            </a:endParaRPr>
          </a:p>
          <a:p>
            <a:pPr defTabSz="914400">
              <a:lnSpc>
                <a:spcPct val="100000"/>
              </a:lnSpc>
            </a:pPr>
            <a:r>
              <a:rPr b="1" lang="it-IT" sz="1800" strike="noStrike" u="none">
                <a:solidFill>
                  <a:srgbClr val="000000"/>
                </a:solidFill>
                <a:effectLst/>
                <a:uFillTx/>
                <a:latin typeface="Century Gothic"/>
              </a:rPr>
              <a:t>                                                  </a:t>
            </a:r>
            <a:endParaRPr b="0" lang="it-IT" sz="1800" strike="noStrike" u="none">
              <a:solidFill>
                <a:srgbClr val="000000"/>
              </a:solidFill>
              <a:effectLst/>
              <a:uFillTx/>
              <a:latin typeface="Arial"/>
            </a:endParaRPr>
          </a:p>
        </p:txBody>
      </p:sp>
      <p:sp>
        <p:nvSpPr>
          <p:cNvPr id="387"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Uno dei fattori che più incide sulla vita e anche sulla carriera di una donna è sicuramente la </a:t>
            </a:r>
            <a:r>
              <a:rPr b="0" i="1" lang="it-IT" sz="1600" strike="noStrike" u="none">
                <a:solidFill>
                  <a:schemeClr val="dk1"/>
                </a:solidFill>
                <a:effectLst/>
                <a:uFillTx/>
                <a:latin typeface="Century Gothic"/>
              </a:rPr>
              <a:t>percezione</a:t>
            </a:r>
            <a:r>
              <a:rPr b="0" lang="it-IT" sz="1600" strike="noStrike" u="none">
                <a:solidFill>
                  <a:schemeClr val="dk1"/>
                </a:solidFill>
                <a:effectLst/>
                <a:uFillTx/>
                <a:latin typeface="Century Gothic"/>
              </a:rPr>
              <a:t> per cui il lavoro venga dopo i figli, e che accudire un figlio sia «naturale».  Questo ha un impatto diretto sull’equilibrio lavoro-famiglia.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donne hanno due impulsi contrastanti: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Ambizione di indipendenza (economica);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Desiderio di essere buone madri.</a:t>
            </a:r>
            <a:endParaRPr b="0" lang="it-IT" sz="1600" strike="noStrike" u="none">
              <a:solidFill>
                <a:srgbClr val="000000"/>
              </a:solidFill>
              <a:effectLst/>
              <a:uFillTx/>
              <a:latin typeface="Arial"/>
            </a:endParaRPr>
          </a:p>
        </p:txBody>
      </p:sp>
      <p:pic>
        <p:nvPicPr>
          <p:cNvPr id="388" name="Immagine 4" descr=""/>
          <p:cNvPicPr/>
          <p:nvPr/>
        </p:nvPicPr>
        <p:blipFill>
          <a:blip r:embed="rId1"/>
          <a:stretch/>
        </p:blipFill>
        <p:spPr>
          <a:xfrm>
            <a:off x="4389480" y="4300200"/>
            <a:ext cx="3411360" cy="2432880"/>
          </a:xfrm>
          <a:prstGeom prst="rect">
            <a:avLst/>
          </a:prstGeom>
          <a:noFill/>
          <a:ln w="0">
            <a:noFill/>
          </a:ln>
        </p:spPr>
      </p:pic>
    </p:spTree>
  </p:cSld>
  <mc:AlternateContent>
    <mc:Choice Requires="p14">
      <p:transition spd="slow" p14:dur="1600"/>
    </mc:Choice>
    <mc:Fallback>
      <p:transition spd="slow"/>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9"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90"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5. Il «lato oscuro» della vita familiare – </a:t>
            </a:r>
            <a:r>
              <a:rPr b="1" lang="it-IT" sz="1800" strike="noStrike" u="sng">
                <a:solidFill>
                  <a:srgbClr val="000000"/>
                </a:solidFill>
                <a:effectLst/>
                <a:uFillTx/>
                <a:latin typeface="Century Gothic"/>
              </a:rPr>
              <a:t>Lavoro domestico</a:t>
            </a:r>
            <a:endParaRPr b="0" lang="it-IT" sz="1800" strike="noStrike" u="none">
              <a:solidFill>
                <a:srgbClr val="000000"/>
              </a:solidFill>
              <a:effectLst/>
              <a:uFillTx/>
              <a:latin typeface="Arial"/>
            </a:endParaRPr>
          </a:p>
        </p:txBody>
      </p:sp>
      <p:sp>
        <p:nvSpPr>
          <p:cNvPr id="391"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 l’aumentata partecipazione delle donne al mercato del lavoro, ci si aspettava un aumento nel supporto dell’uomo al lavoro domestico: questo è avvenuto ma la situazione rimane nettamente squilibrata. Glass celinig</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Alcuni sociologi hanno cercato di spiegare questo fenomeno (minore retribuzione o attività tipicamente femminili, ricevere o fornire servizi) senza riuscire a “convincere” del tutto.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Un’interpretazione più radicata cerca di spiegare questa iniqua distribuzione nelle diverse sfere di vita in cui operano l’uomo e la donna, e nelle conseguenti diverse aspettative.</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93"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5. Il «lato oscuro» della vita familiare – </a:t>
            </a:r>
            <a:r>
              <a:rPr b="1" lang="it-IT" sz="1800" strike="noStrike" u="sng">
                <a:solidFill>
                  <a:srgbClr val="000000"/>
                </a:solidFill>
                <a:effectLst/>
                <a:uFillTx/>
                <a:latin typeface="Century Gothic"/>
              </a:rPr>
              <a:t>Abuso sui minori</a:t>
            </a:r>
            <a:endParaRPr b="0" lang="it-IT" sz="1800" strike="noStrike" u="none">
              <a:solidFill>
                <a:srgbClr val="000000"/>
              </a:solidFill>
              <a:effectLst/>
              <a:uFillTx/>
              <a:latin typeface="Arial"/>
            </a:endParaRPr>
          </a:p>
        </p:txBody>
      </p:sp>
      <p:pic>
        <p:nvPicPr>
          <p:cNvPr id="394" name="Immagine 2" descr=""/>
          <p:cNvPicPr/>
          <p:nvPr/>
        </p:nvPicPr>
        <p:blipFill>
          <a:blip r:embed="rId1"/>
          <a:stretch/>
        </p:blipFill>
        <p:spPr>
          <a:xfrm>
            <a:off x="4267080" y="4033800"/>
            <a:ext cx="3845520" cy="2574360"/>
          </a:xfrm>
          <a:prstGeom prst="rect">
            <a:avLst/>
          </a:prstGeom>
          <a:noFill/>
          <a:ln cap="rnd" w="127000">
            <a:solidFill>
              <a:srgbClr val="ffffff"/>
            </a:solidFill>
            <a:round/>
          </a:ln>
          <a:effectLst>
            <a:outerShdw algn="br" blurRad="76320" dir="10512009" dist="94651" kx="900000" rotWithShape="0" sx="97000" sy="23000">
              <a:srgbClr val="000000">
                <a:alpha val="20000"/>
              </a:srgbClr>
            </a:outerShdw>
          </a:effectLst>
          <a:scene3d>
            <a:camera prst="orthographicFront"/>
            <a:lightRig dir="t" rig="twoPt">
              <a:rot lat="0" lon="0" rev="7800000"/>
            </a:lightRig>
          </a:scene3d>
          <a:sp3d contourW="6350">
            <a:bevelT w="50800" h="16510"/>
            <a:contourClr>
              <a:srgbClr val="c0c0c0"/>
            </a:contourClr>
          </a:sp3d>
        </p:spPr>
      </p:pic>
      <p:sp>
        <p:nvSpPr>
          <p:cNvPr id="395" name="PlaceHolder 2"/>
          <p:cNvSpPr>
            <a:spLocks noGrp="1"/>
          </p:cNvSpPr>
          <p:nvPr>
            <p:ph/>
          </p:nvPr>
        </p:nvSpPr>
        <p:spPr>
          <a:xfrm>
            <a:off x="702360" y="20217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Rapporti familiari: calore, appagamento ma anche dolore, ansia, disperazione.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Entità degli abusi (attraverso l’uso della forza, di minacce in stati  difficilmente calcolabile, si presume tra il 10 e il 20% dei bambini dell’UE.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1600" strike="noStrike" u="none">
                <a:solidFill>
                  <a:schemeClr val="dk1"/>
                </a:solidFill>
                <a:effectLst/>
                <a:uFillTx/>
                <a:latin typeface="Century Gothic"/>
              </a:rPr>
              <a:t>«Incesto» </a:t>
            </a:r>
            <a:r>
              <a:rPr b="0" lang="it-IT" sz="1600" strike="noStrike" u="none">
                <a:solidFill>
                  <a:schemeClr val="dk1"/>
                </a:solidFill>
                <a:effectLst/>
                <a:uFillTx/>
                <a:latin typeface="Century Gothic"/>
              </a:rPr>
              <a:t>= rapporto sessuale tra parenti prossimi.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Fenomeni diffusi, “scoperti” recentemente, presenti in tutte le classi e istituzioni della gerarchia sociale.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Conseguenze gravissime.</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6"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397"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5. Bambini «senza»</a:t>
            </a:r>
            <a:endParaRPr b="0" lang="it-IT" sz="1800" strike="noStrike" u="none">
              <a:solidFill>
                <a:srgbClr val="000000"/>
              </a:solidFill>
              <a:effectLst/>
              <a:uFillTx/>
              <a:latin typeface="Arial"/>
            </a:endParaRPr>
          </a:p>
        </p:txBody>
      </p:sp>
      <p:sp>
        <p:nvSpPr>
          <p:cNvPr id="398"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 rapporto presentato da Save the Children mostra, grazie all’analisi di uno scrittore, alcune percentuali su bambini che evidenziano ancora la spaccatura nord-sud, le problematiche relative alla crisi economica e soprattutto la pervasività della mafia e del crimine organizzato.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2400" strike="noStrike" u="none">
                <a:solidFill>
                  <a:schemeClr val="accent6"/>
                </a:solidFill>
                <a:effectLst/>
                <a:uFillTx/>
                <a:latin typeface="Century Gothic"/>
              </a:rPr>
              <a:t>11,7%                                                                  4,6%</a:t>
            </a:r>
            <a:endParaRPr b="0" lang="it-IT" sz="24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2400" strike="noStrike" u="none">
                <a:solidFill>
                  <a:schemeClr val="accent6"/>
                </a:solidFill>
                <a:effectLst/>
                <a:uFillTx/>
                <a:latin typeface="Century Gothic"/>
              </a:rPr>
              <a:t>14,1%                                                                 15,5%</a:t>
            </a:r>
            <a:endParaRPr b="0" lang="it-IT" sz="24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2400" strike="noStrike" u="none">
                <a:solidFill>
                  <a:schemeClr val="accent6"/>
                </a:solidFill>
                <a:effectLst/>
                <a:uFillTx/>
                <a:latin typeface="Century Gothic"/>
              </a:rPr>
              <a:t>  9,3%                                                                 16,1%</a:t>
            </a:r>
            <a:endParaRPr b="0" lang="it-IT" sz="24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2400" strike="noStrike" u="none">
                <a:solidFill>
                  <a:schemeClr val="accent6"/>
                </a:solidFill>
                <a:effectLst/>
                <a:uFillTx/>
                <a:latin typeface="Century Gothic"/>
              </a:rPr>
              <a:t> </a:t>
            </a:r>
            <a:endParaRPr b="0" lang="it-IT" sz="24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p:txBody>
      </p:sp>
      <p:sp>
        <p:nvSpPr>
          <p:cNvPr id="399" name="CasellaDiTesto 4"/>
          <p:cNvSpPr/>
          <p:nvPr/>
        </p:nvSpPr>
        <p:spPr>
          <a:xfrm>
            <a:off x="1627560" y="4048920"/>
            <a:ext cx="3170160" cy="260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100" strike="noStrike" u="none">
                <a:solidFill>
                  <a:schemeClr val="dk1"/>
                </a:solidFill>
                <a:effectLst/>
                <a:uFillTx/>
                <a:latin typeface="Century Gothic"/>
              </a:rPr>
              <a:t>Under 15 che possiedono solo abiti smessi</a:t>
            </a:r>
            <a:endParaRPr b="0" lang="it-IT" sz="1100" strike="noStrike" u="none">
              <a:solidFill>
                <a:srgbClr val="000000"/>
              </a:solidFill>
              <a:effectLst/>
              <a:uFillTx/>
              <a:latin typeface="Arial"/>
            </a:endParaRPr>
          </a:p>
        </p:txBody>
      </p:sp>
      <p:sp>
        <p:nvSpPr>
          <p:cNvPr id="400" name="CasellaDiTesto 6"/>
          <p:cNvSpPr/>
          <p:nvPr/>
        </p:nvSpPr>
        <p:spPr>
          <a:xfrm>
            <a:off x="1607040" y="4488480"/>
            <a:ext cx="3170160" cy="429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100" strike="noStrike" u="none">
                <a:solidFill>
                  <a:schemeClr val="dk1"/>
                </a:solidFill>
                <a:effectLst/>
                <a:uFillTx/>
                <a:latin typeface="Century Gothic"/>
              </a:rPr>
              <a:t>Non ha uno spazio adeguato in casa per studiare</a:t>
            </a:r>
            <a:endParaRPr b="0" lang="it-IT" sz="1100" strike="noStrike" u="none">
              <a:solidFill>
                <a:srgbClr val="000000"/>
              </a:solidFill>
              <a:effectLst/>
              <a:uFillTx/>
              <a:latin typeface="Arial"/>
            </a:endParaRPr>
          </a:p>
        </p:txBody>
      </p:sp>
      <p:sp>
        <p:nvSpPr>
          <p:cNvPr id="401" name="CasellaDiTesto 7"/>
          <p:cNvSpPr/>
          <p:nvPr/>
        </p:nvSpPr>
        <p:spPr>
          <a:xfrm>
            <a:off x="1627560" y="5002920"/>
            <a:ext cx="3170160" cy="260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100" strike="noStrike" u="none">
                <a:solidFill>
                  <a:schemeClr val="dk1"/>
                </a:solidFill>
                <a:effectLst/>
                <a:uFillTx/>
                <a:latin typeface="Century Gothic"/>
              </a:rPr>
              <a:t>Quelli che non possono andare in gita</a:t>
            </a:r>
            <a:endParaRPr b="0" lang="it-IT" sz="1100" strike="noStrike" u="none">
              <a:solidFill>
                <a:srgbClr val="000000"/>
              </a:solidFill>
              <a:effectLst/>
              <a:uFillTx/>
              <a:latin typeface="Arial"/>
            </a:endParaRPr>
          </a:p>
        </p:txBody>
      </p:sp>
      <p:sp>
        <p:nvSpPr>
          <p:cNvPr id="402" name="CasellaDiTesto 8"/>
          <p:cNvSpPr/>
          <p:nvPr/>
        </p:nvSpPr>
        <p:spPr>
          <a:xfrm>
            <a:off x="8065800" y="4536360"/>
            <a:ext cx="3170160" cy="260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100" strike="noStrike" u="none">
                <a:solidFill>
                  <a:schemeClr val="dk1"/>
                </a:solidFill>
                <a:effectLst/>
                <a:uFillTx/>
                <a:latin typeface="Century Gothic"/>
              </a:rPr>
              <a:t>Under 15 che non hanno libri extrascolastici</a:t>
            </a:r>
            <a:endParaRPr b="0" lang="it-IT" sz="1100" strike="noStrike" u="none">
              <a:solidFill>
                <a:srgbClr val="000000"/>
              </a:solidFill>
              <a:effectLst/>
              <a:uFillTx/>
              <a:latin typeface="Arial"/>
            </a:endParaRPr>
          </a:p>
        </p:txBody>
      </p:sp>
      <p:sp>
        <p:nvSpPr>
          <p:cNvPr id="403" name="CasellaDiTesto 9"/>
          <p:cNvSpPr/>
          <p:nvPr/>
        </p:nvSpPr>
        <p:spPr>
          <a:xfrm>
            <a:off x="8065800" y="4897080"/>
            <a:ext cx="3170160" cy="429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100" strike="noStrike" u="none">
                <a:solidFill>
                  <a:schemeClr val="dk1"/>
                </a:solidFill>
                <a:effectLst/>
                <a:uFillTx/>
                <a:latin typeface="Century Gothic"/>
              </a:rPr>
              <a:t>Non hanno hobby o svaghi sportivi (Sud: 23,4%)</a:t>
            </a:r>
            <a:endParaRPr b="0" lang="it-IT" sz="1100" strike="noStrike" u="none">
              <a:solidFill>
                <a:srgbClr val="000000"/>
              </a:solidFill>
              <a:effectLst/>
              <a:uFillTx/>
              <a:latin typeface="Arial"/>
            </a:endParaRPr>
          </a:p>
        </p:txBody>
      </p:sp>
      <p:sp>
        <p:nvSpPr>
          <p:cNvPr id="404" name="CasellaDiTesto 10"/>
          <p:cNvSpPr/>
          <p:nvPr/>
        </p:nvSpPr>
        <p:spPr>
          <a:xfrm>
            <a:off x="8065800" y="3987000"/>
            <a:ext cx="3170160" cy="429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100" strike="noStrike" u="none">
                <a:solidFill>
                  <a:schemeClr val="dk1"/>
                </a:solidFill>
                <a:effectLst/>
                <a:uFillTx/>
                <a:latin typeface="Century Gothic"/>
              </a:rPr>
              <a:t>Non possiede due paia di scarpe (al Sud 5,8%)</a:t>
            </a:r>
            <a:endParaRPr b="0" lang="it-IT" sz="1100" strike="noStrike" u="none">
              <a:solidFill>
                <a:srgbClr val="000000"/>
              </a:solidFill>
              <a:effectLst/>
              <a:uFillTx/>
              <a:latin typeface="Arial"/>
            </a:endParaRPr>
          </a:p>
        </p:txBody>
      </p:sp>
      <p:sp>
        <p:nvSpPr>
          <p:cNvPr id="405" name="CasellaDiTesto 11"/>
          <p:cNvSpPr/>
          <p:nvPr/>
        </p:nvSpPr>
        <p:spPr>
          <a:xfrm>
            <a:off x="4405320" y="5640480"/>
            <a:ext cx="6473520" cy="260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it-IT" sz="1050" strike="noStrike" u="none">
                <a:solidFill>
                  <a:schemeClr val="dk1"/>
                </a:solidFill>
                <a:effectLst/>
                <a:uFillTx/>
                <a:latin typeface="Century Gothic"/>
              </a:rPr>
              <a:t>Fonte: Corriere della Sera, 19/11/2015</a:t>
            </a:r>
            <a:endParaRPr b="0" lang="it-IT" sz="105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a:t>
            </a:r>
            <a:r>
              <a:rPr b="1" lang="it-IT" sz="4000" strike="noStrike" u="none" cap="all">
                <a:solidFill>
                  <a:srgbClr val="ff0000"/>
                </a:solidFill>
                <a:effectLst/>
                <a:uFillTx/>
                <a:latin typeface="Century Gothic"/>
              </a:rPr>
              <a:t>relazioni di </a:t>
            </a:r>
            <a:r>
              <a:rPr b="1" lang="it-IT" sz="4000" strike="noStrike" u="none" cap="all">
                <a:solidFill>
                  <a:srgbClr val="ff0000"/>
                </a:solidFill>
                <a:effectLst/>
                <a:uFillTx/>
                <a:latin typeface="Century Gothic"/>
              </a:rPr>
              <a:t>intimitÀ</a:t>
            </a:r>
            <a:endParaRPr b="0" lang="it-IT" sz="4000" strike="noStrike" u="none">
              <a:solidFill>
                <a:srgbClr val="000000"/>
              </a:solidFill>
              <a:effectLst/>
              <a:uFillTx/>
              <a:latin typeface="Arial"/>
            </a:endParaRPr>
          </a:p>
        </p:txBody>
      </p:sp>
      <p:sp>
        <p:nvSpPr>
          <p:cNvPr id="407"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5. Il «lato oscuro» della vita familiare – </a:t>
            </a:r>
            <a:r>
              <a:rPr b="1" lang="it-IT" sz="1800" strike="noStrike" u="sng">
                <a:solidFill>
                  <a:srgbClr val="000000"/>
                </a:solidFill>
                <a:effectLst/>
                <a:uFillTx/>
                <a:latin typeface="Century Gothic"/>
              </a:rPr>
              <a:t>Violenza domestica</a:t>
            </a:r>
            <a:endParaRPr b="0" lang="it-IT" sz="1800" strike="noStrike" u="none">
              <a:solidFill>
                <a:srgbClr val="000000"/>
              </a:solidFill>
              <a:effectLst/>
              <a:uFillTx/>
              <a:latin typeface="Arial"/>
            </a:endParaRPr>
          </a:p>
        </p:txBody>
      </p:sp>
      <p:sp>
        <p:nvSpPr>
          <p:cNvPr id="408" name="PlaceHolder 2"/>
          <p:cNvSpPr>
            <a:spLocks noGrp="1"/>
          </p:cNvSpPr>
          <p:nvPr>
            <p:ph/>
          </p:nvPr>
        </p:nvSpPr>
        <p:spPr>
          <a:xfrm>
            <a:off x="428760" y="213732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Violenza domestica definita come maltrattamento fisico di un componente della famiglia ai danni di uno o più familiari (potere maschile, famiglie disfunzionali). Vittime principali: i minori, le partner, gli anziani.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Perché la violenza è così comune?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Forte antagonismo che sfocia in odio e azioni violente;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Violenza tollerata e addirittura approvata. </a:t>
            </a:r>
            <a:endParaRPr b="0" lang="it-IT" sz="1600" strike="noStrike" u="none">
              <a:solidFill>
                <a:srgbClr val="000000"/>
              </a:solidFill>
              <a:effectLst/>
              <a:uFillTx/>
              <a:latin typeface="Arial"/>
            </a:endParaRPr>
          </a:p>
        </p:txBody>
      </p:sp>
      <p:pic>
        <p:nvPicPr>
          <p:cNvPr id="409" name="Immagine 2" descr=""/>
          <p:cNvPicPr/>
          <p:nvPr/>
        </p:nvPicPr>
        <p:blipFill>
          <a:blip r:embed="rId1"/>
          <a:stretch/>
        </p:blipFill>
        <p:spPr>
          <a:xfrm>
            <a:off x="4237920" y="4514400"/>
            <a:ext cx="3715200" cy="2112480"/>
          </a:xfrm>
          <a:prstGeom prst="rect">
            <a:avLst/>
          </a:prstGeom>
          <a:noFill/>
          <a:ln cap="rnd" w="127000">
            <a:solidFill>
              <a:srgbClr val="ffffff"/>
            </a:solidFill>
            <a:round/>
          </a:ln>
          <a:effectLst>
            <a:outerShdw algn="br" blurRad="76320" dir="10512009" dist="94651" kx="900000" rotWithShape="0" sx="97000" sy="23000">
              <a:srgbClr val="000000">
                <a:alpha val="20000"/>
              </a:srgbClr>
            </a:outerShdw>
          </a:effectLst>
          <a:scene3d>
            <a:camera prst="orthographicFront"/>
            <a:lightRig dir="t" rig="twoPt">
              <a:rot lat="0" lon="0" rev="7800000"/>
            </a:lightRig>
          </a:scene3d>
          <a:sp3d contourW="6350">
            <a:bevelT w="50800" h="16510"/>
            <a:contourClr>
              <a:srgbClr val="c0c0c0"/>
            </a:contourClr>
          </a:sp3d>
        </p:spPr>
      </p:pic>
    </p:spTree>
  </p:cSld>
  <mc:AlternateContent>
    <mc:Choice Requires="p14">
      <p:transition spd="slow" p14:dur="1600"/>
    </mc:Choice>
    <mc:Fallback>
      <p:transition spd="slow"/>
    </mc:Fallback>
  </mc:AlternateContent>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0"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relazioni di intimitÀ</a:t>
            </a:r>
            <a:endParaRPr b="0" lang="it-IT" sz="4000" strike="noStrike" u="none">
              <a:solidFill>
                <a:srgbClr val="000000"/>
              </a:solidFill>
              <a:effectLst/>
              <a:uFillTx/>
              <a:latin typeface="Arial"/>
            </a:endParaRPr>
          </a:p>
        </p:txBody>
      </p:sp>
      <p:sp>
        <p:nvSpPr>
          <p:cNvPr id="411"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5. La disuguaglianza di genere</a:t>
            </a:r>
            <a:endParaRPr b="0" lang="it-IT" sz="1800" strike="noStrike" u="none">
              <a:solidFill>
                <a:srgbClr val="000000"/>
              </a:solidFill>
              <a:effectLst/>
              <a:uFillTx/>
              <a:latin typeface="Arial"/>
            </a:endParaRPr>
          </a:p>
        </p:txBody>
      </p:sp>
      <p:sp>
        <p:nvSpPr>
          <p:cNvPr id="412" name="PlaceHolder 2"/>
          <p:cNvSpPr>
            <a:spLocks noGrp="1"/>
          </p:cNvSpPr>
          <p:nvPr>
            <p:ph/>
          </p:nvPr>
        </p:nvSpPr>
        <p:spPr>
          <a:xfrm>
            <a:off x="685800" y="189288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Global Gender Gap, indice stilato dal World Economic Forum, misura la disparità tra uomo e donna.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L’Italia scala posizioni (era 77° nel 2006): buon segnale, ma senza creare illusioni. Miglioramenti dovuti soprattutto alla politica, difficoltà nel settore economico.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Necessità miglioramento delle normative sulla maternità e paternità.</a:t>
            </a:r>
            <a:endParaRPr b="0" lang="it-IT" sz="1600" strike="noStrike" u="none">
              <a:solidFill>
                <a:srgbClr val="000000"/>
              </a:solidFill>
              <a:effectLst/>
              <a:uFillTx/>
              <a:latin typeface="Arial"/>
            </a:endParaRPr>
          </a:p>
        </p:txBody>
      </p:sp>
      <p:pic>
        <p:nvPicPr>
          <p:cNvPr id="413" name="Immagine 4" descr=""/>
          <p:cNvPicPr/>
          <p:nvPr/>
        </p:nvPicPr>
        <p:blipFill>
          <a:blip r:embed="rId1"/>
          <a:stretch/>
        </p:blipFill>
        <p:spPr>
          <a:xfrm rot="16200000">
            <a:off x="4658760" y="-219600"/>
            <a:ext cx="2872800" cy="10020240"/>
          </a:xfrm>
          <a:prstGeom prst="rect">
            <a:avLst/>
          </a:prstGeom>
          <a:noFill/>
          <a:ln w="0">
            <a:noFill/>
          </a:ln>
        </p:spPr>
      </p:pic>
      <p:sp>
        <p:nvSpPr>
          <p:cNvPr id="414" name="CasellaDiTesto 6"/>
          <p:cNvSpPr/>
          <p:nvPr/>
        </p:nvSpPr>
        <p:spPr>
          <a:xfrm>
            <a:off x="5031360" y="6226920"/>
            <a:ext cx="6473520" cy="2602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i="1" lang="it-IT" sz="1050" strike="noStrike" u="none">
                <a:solidFill>
                  <a:schemeClr val="dk1"/>
                </a:solidFill>
                <a:effectLst/>
                <a:uFillTx/>
                <a:latin typeface="Century Gothic"/>
              </a:rPr>
              <a:t>Fonte: Corriere della Sera, 19/11/2015</a:t>
            </a:r>
            <a:endParaRPr b="0" lang="it-IT" sz="105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relazioni di intimitÀ</a:t>
            </a:r>
            <a:endParaRPr b="0" lang="it-IT" sz="4000" strike="noStrike" u="none">
              <a:solidFill>
                <a:srgbClr val="000000"/>
              </a:solidFill>
              <a:effectLst/>
              <a:uFillTx/>
              <a:latin typeface="Arial"/>
            </a:endParaRPr>
          </a:p>
        </p:txBody>
      </p:sp>
      <p:sp>
        <p:nvSpPr>
          <p:cNvPr id="416"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6. Prospettive teoriche – </a:t>
            </a:r>
            <a:r>
              <a:rPr b="1" lang="it-IT" sz="1800" strike="noStrike" u="sng">
                <a:solidFill>
                  <a:srgbClr val="000000"/>
                </a:solidFill>
                <a:effectLst/>
                <a:uFillTx/>
                <a:latin typeface="Century Gothic"/>
              </a:rPr>
              <a:t>Approcci funzionalisti</a:t>
            </a:r>
            <a:endParaRPr b="0" lang="it-IT" sz="1800" strike="noStrike" u="none">
              <a:solidFill>
                <a:srgbClr val="000000"/>
              </a:solidFill>
              <a:effectLst/>
              <a:uFillTx/>
              <a:latin typeface="Arial"/>
            </a:endParaRPr>
          </a:p>
        </p:txBody>
      </p:sp>
      <p:sp>
        <p:nvSpPr>
          <p:cNvPr id="417"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sng">
                <a:solidFill>
                  <a:schemeClr val="dk1"/>
                </a:solidFill>
                <a:effectLst/>
                <a:uFillTx/>
                <a:latin typeface="Century Gothic"/>
              </a:rPr>
              <a:t>Società</a:t>
            </a:r>
            <a:r>
              <a:rPr b="0" lang="it-IT" sz="1600" strike="noStrike" u="none">
                <a:solidFill>
                  <a:schemeClr val="dk1"/>
                </a:solidFill>
                <a:effectLst/>
                <a:uFillTx/>
                <a:latin typeface="Century Gothic"/>
              </a:rPr>
              <a:t>: insieme di istituzioni che garantiscono continuità e consenso.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sng">
                <a:solidFill>
                  <a:schemeClr val="dk1"/>
                </a:solidFill>
                <a:effectLst/>
                <a:uFillTx/>
                <a:latin typeface="Century Gothic"/>
              </a:rPr>
              <a:t>Famiglia</a:t>
            </a:r>
            <a:r>
              <a:rPr b="0" lang="it-IT" sz="1600" strike="noStrike" u="none">
                <a:solidFill>
                  <a:schemeClr val="dk1"/>
                </a:solidFill>
                <a:effectLst/>
                <a:uFillTx/>
                <a:latin typeface="Century Gothic"/>
              </a:rPr>
              <a:t>: preservare ordine sociale, soddisfare bisogni sociali.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i="1" lang="it-IT" sz="1600" strike="noStrike" u="none">
                <a:solidFill>
                  <a:schemeClr val="dk1"/>
                </a:solidFill>
                <a:effectLst/>
                <a:uFillTx/>
                <a:latin typeface="Century Gothic"/>
              </a:rPr>
              <a:t>Talcott Parsons</a:t>
            </a:r>
            <a:r>
              <a:rPr b="0" lang="it-IT" sz="1600" strike="noStrike" u="none">
                <a:solidFill>
                  <a:schemeClr val="dk1"/>
                </a:solidFill>
                <a:effectLst/>
                <a:uFillTx/>
                <a:latin typeface="Century Gothic"/>
              </a:rPr>
              <a:t>, le due principali funzioni della famiglia: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Socializzazione primaria</a:t>
            </a:r>
            <a:r>
              <a:rPr b="0" lang="it-IT" sz="1600" strike="noStrike" u="none">
                <a:solidFill>
                  <a:schemeClr val="dk1"/>
                </a:solidFill>
                <a:effectLst/>
                <a:uFillTx/>
                <a:latin typeface="Century Gothic"/>
              </a:rPr>
              <a:t>: apprendimento bambini dalla società in cui nascono;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Stabilizzazione della personalità</a:t>
            </a:r>
            <a:r>
              <a:rPr b="0" lang="it-IT" sz="1600" strike="noStrike" u="none">
                <a:solidFill>
                  <a:schemeClr val="dk1"/>
                </a:solidFill>
                <a:effectLst/>
                <a:uFillTx/>
                <a:latin typeface="Century Gothic"/>
              </a:rPr>
              <a:t>: ruolo famiglia a fornire supporto ai suoi membri adulti.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Si concentra sull’importanza della famiglia, sulla specializzazione dei ruoli.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Marito «breadwinner», Moglie «affettiva».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Concezione di Parsons evidentemente inappropriata ed antiquata tanto che queste teorie sono state ampiamente criticate per la sottovalutazione del lato oscuro familiare e del ruolo svolto dagli altri istituti sociali.</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8"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relazioni di intimitÀ</a:t>
            </a:r>
            <a:endParaRPr b="0" lang="it-IT" sz="4000" strike="noStrike" u="none">
              <a:solidFill>
                <a:srgbClr val="000000"/>
              </a:solidFill>
              <a:effectLst/>
              <a:uFillTx/>
              <a:latin typeface="Arial"/>
            </a:endParaRPr>
          </a:p>
        </p:txBody>
      </p:sp>
      <p:sp>
        <p:nvSpPr>
          <p:cNvPr id="419"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6. Prospettive teoriche – </a:t>
            </a:r>
            <a:r>
              <a:rPr b="1" lang="it-IT" sz="1800" strike="noStrike" u="sng">
                <a:solidFill>
                  <a:srgbClr val="000000"/>
                </a:solidFill>
                <a:effectLst/>
                <a:uFillTx/>
                <a:latin typeface="Century Gothic"/>
              </a:rPr>
              <a:t>Approcci femministi</a:t>
            </a:r>
            <a:endParaRPr b="0" lang="it-IT" sz="1800" strike="noStrike" u="none">
              <a:solidFill>
                <a:srgbClr val="000000"/>
              </a:solidFill>
              <a:effectLst/>
              <a:uFillTx/>
              <a:latin typeface="Arial"/>
            </a:endParaRPr>
          </a:p>
        </p:txBody>
      </p:sp>
      <p:sp>
        <p:nvSpPr>
          <p:cNvPr id="420" name="PlaceHolder 2"/>
          <p:cNvSpPr>
            <a:spLocks noGrp="1"/>
          </p:cNvSpPr>
          <p:nvPr>
            <p:ph/>
          </p:nvPr>
        </p:nvSpPr>
        <p:spPr>
          <a:xfrm>
            <a:off x="677520" y="266400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femminismo ha avuto un impatto notevole sulla sociologia, contestando la visione tradizionale della famiglia e facendo emergere le esperienze della donna nella sfera familiare. Vi sono 3 argomenti di particolare importanza: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La divisione domestica del lavoro (disequilibrio netto uomo-donna);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La disuguaglianza dei rapporti di potere (violenze domestiche ed abusi);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Le attività di cura.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relazioni di intimitÀ</a:t>
            </a:r>
            <a:endParaRPr b="0" lang="it-IT" sz="4000" strike="noStrike" u="none">
              <a:solidFill>
                <a:srgbClr val="000000"/>
              </a:solidFill>
              <a:effectLst/>
              <a:uFillTx/>
              <a:latin typeface="Arial"/>
            </a:endParaRPr>
          </a:p>
        </p:txBody>
      </p:sp>
      <p:sp>
        <p:nvSpPr>
          <p:cNvPr id="422"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7. Nuove prospettive – </a:t>
            </a:r>
            <a:r>
              <a:rPr b="1" lang="it-IT" sz="1800" strike="noStrike" u="sng">
                <a:solidFill>
                  <a:srgbClr val="000000"/>
                </a:solidFill>
                <a:effectLst/>
                <a:uFillTx/>
                <a:latin typeface="Century Gothic"/>
              </a:rPr>
              <a:t>Intimità</a:t>
            </a:r>
            <a:endParaRPr b="0" lang="it-IT" sz="1800" strike="noStrike" u="none">
              <a:solidFill>
                <a:srgbClr val="000000"/>
              </a:solidFill>
              <a:effectLst/>
              <a:uFillTx/>
              <a:latin typeface="Arial"/>
            </a:endParaRPr>
          </a:p>
        </p:txBody>
      </p:sp>
      <p:sp>
        <p:nvSpPr>
          <p:cNvPr id="423"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Negli ultimi decenni sono apparsi nuovi importanti studi sociologici sulla famiglia.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a:t>
            </a:r>
            <a:r>
              <a:rPr b="1" i="1" lang="it-IT" sz="1600" strike="noStrike" u="none">
                <a:solidFill>
                  <a:schemeClr val="dk1"/>
                </a:solidFill>
                <a:effectLst/>
                <a:uFillTx/>
                <a:latin typeface="Century Gothic"/>
              </a:rPr>
              <a:t>La</a:t>
            </a:r>
            <a:r>
              <a:rPr b="1" lang="it-IT" sz="1600" strike="noStrike" u="none">
                <a:solidFill>
                  <a:schemeClr val="dk1"/>
                </a:solidFill>
                <a:effectLst/>
                <a:uFillTx/>
                <a:latin typeface="Century Gothic"/>
              </a:rPr>
              <a:t> </a:t>
            </a:r>
            <a:r>
              <a:rPr b="1" i="1" lang="it-IT" sz="1600" strike="noStrike" u="none">
                <a:solidFill>
                  <a:schemeClr val="dk1"/>
                </a:solidFill>
                <a:effectLst/>
                <a:uFillTx/>
                <a:latin typeface="Century Gothic"/>
              </a:rPr>
              <a:t>trasformazione dell’intimità </a:t>
            </a:r>
            <a:r>
              <a:rPr b="0" lang="it-IT" sz="1600" strike="noStrike" u="none">
                <a:solidFill>
                  <a:schemeClr val="dk1"/>
                </a:solidFill>
                <a:effectLst/>
                <a:uFillTx/>
                <a:latin typeface="Century Gothic"/>
              </a:rPr>
              <a:t>[Anthony Giddens, 1993] l’autore analizza il cambiamento delle relazioni di intimità, col nascere del concetto di «amore romantico» (vs famiglia tradizionale, predominio uomo persistente).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Sviluppo della </a:t>
            </a:r>
            <a:r>
              <a:rPr b="1" lang="it-IT" sz="1600" strike="noStrike" u="none">
                <a:solidFill>
                  <a:schemeClr val="dk1"/>
                </a:solidFill>
                <a:effectLst/>
                <a:uFillTx/>
                <a:latin typeface="Century Gothic"/>
              </a:rPr>
              <a:t>«sessualità plastica»</a:t>
            </a:r>
            <a:r>
              <a:rPr b="0" lang="it-IT" sz="1600" strike="noStrike" u="none">
                <a:solidFill>
                  <a:schemeClr val="dk1"/>
                </a:solidFill>
                <a:effectLst/>
                <a:uFillTx/>
                <a:latin typeface="Century Gothic"/>
              </a:rPr>
              <a:t>,</a:t>
            </a:r>
            <a:r>
              <a:rPr b="1" lang="it-IT" sz="1600" strike="noStrike" u="none">
                <a:solidFill>
                  <a:schemeClr val="dk1"/>
                </a:solidFill>
                <a:effectLst/>
                <a:uFillTx/>
                <a:latin typeface="Century Gothic"/>
              </a:rPr>
              <a:t> </a:t>
            </a:r>
            <a:r>
              <a:rPr b="0" lang="it-IT" sz="1600" strike="noStrike" u="none">
                <a:solidFill>
                  <a:schemeClr val="dk1"/>
                </a:solidFill>
                <a:effectLst/>
                <a:uFillTx/>
                <a:latin typeface="Century Gothic"/>
              </a:rPr>
              <a:t>in cui il sesso può essere slegato dalla riproduzione, grazie ad importanti e recenti sviluppi.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Gli individui, secondo Giddens, nonostante aumenti del tasso di divorzio o del divulgarsi di nuovi tipi di famiglie, sono alla costante ricerca di una cosiddetta </a:t>
            </a:r>
            <a:r>
              <a:rPr b="1" lang="it-IT" sz="1600" strike="noStrike" u="none">
                <a:solidFill>
                  <a:schemeClr val="dk1"/>
                </a:solidFill>
                <a:effectLst/>
                <a:uFillTx/>
                <a:latin typeface="Century Gothic"/>
              </a:rPr>
              <a:t>«relazione pura». </a:t>
            </a:r>
            <a:r>
              <a:rPr b="0" lang="it-IT" sz="1600" strike="noStrike" u="none">
                <a:solidFill>
                  <a:schemeClr val="dk1"/>
                </a:solidFill>
                <a:effectLst/>
                <a:uFillTx/>
                <a:latin typeface="Century Gothic"/>
              </a:rPr>
              <a:t>Secondo i critici concentrandosi su questo concetto di relazione pura si arriva alla marginalizzazione dei bambini e dell’infanzia nel pensiero sociologico, contrastando con le pratiche familiari quando vi sono dei figli.</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4"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relazioni di intimitÀ</a:t>
            </a:r>
            <a:endParaRPr b="0" lang="it-IT" sz="4000" strike="noStrike" u="none">
              <a:solidFill>
                <a:srgbClr val="000000"/>
              </a:solidFill>
              <a:effectLst/>
              <a:uFillTx/>
              <a:latin typeface="Arial"/>
            </a:endParaRPr>
          </a:p>
        </p:txBody>
      </p:sp>
      <p:sp>
        <p:nvSpPr>
          <p:cNvPr id="425"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7. Nuove prospettive – </a:t>
            </a:r>
            <a:r>
              <a:rPr b="1" lang="it-IT" sz="1800" strike="noStrike" u="sng">
                <a:solidFill>
                  <a:srgbClr val="000000"/>
                </a:solidFill>
                <a:effectLst/>
                <a:uFillTx/>
                <a:latin typeface="Century Gothic"/>
              </a:rPr>
              <a:t>Caos</a:t>
            </a:r>
            <a:endParaRPr b="0" lang="it-IT" sz="1800" strike="noStrike" u="none">
              <a:solidFill>
                <a:srgbClr val="000000"/>
              </a:solidFill>
              <a:effectLst/>
              <a:uFillTx/>
              <a:latin typeface="Arial"/>
            </a:endParaRPr>
          </a:p>
        </p:txBody>
      </p:sp>
      <p:sp>
        <p:nvSpPr>
          <p:cNvPr id="426"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Nel libro </a:t>
            </a:r>
            <a:r>
              <a:rPr b="1" i="1" lang="it-IT" sz="1600" strike="noStrike" u="none">
                <a:solidFill>
                  <a:schemeClr val="dk1"/>
                </a:solidFill>
                <a:effectLst/>
                <a:uFillTx/>
                <a:latin typeface="Century Gothic"/>
              </a:rPr>
              <a:t>Il Normale caos dell’amore </a:t>
            </a:r>
            <a:r>
              <a:rPr b="0" lang="it-IT" sz="1600" strike="noStrike" u="none">
                <a:solidFill>
                  <a:schemeClr val="dk1"/>
                </a:solidFill>
                <a:effectLst/>
                <a:uFillTx/>
                <a:latin typeface="Century Gothic"/>
              </a:rPr>
              <a:t>[1990] Ulrich Beck ed Elisabeth Beck-Gernsheim evidenziano come i modelli, le regole che governano in passato i rapporti non valgono più.</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gli autori la nostra epoca è caratterizzata da continue collusioni di interessi lavoro-famiglia-libertà, dalla battaglia tra i sessi, sempre più divorzi, sempre meno nascite: nonostante ciò il matrimonio e la vita familiare rimangono gli istituti più importanti per le persone.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Questo perché persiste la fede nella possibilità di trovare la vera relazione, tanto che si parla di «fame d’amore».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critici sottolineano l’interesse esclusivo di Beck e Beck-Gernsheim per l’eterosessualità (noncuranza delle omosessualità) e per l’individualizzazione (noncuranza delle classi sociali e della comunità). </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7" name="PlaceHolder 1"/>
          <p:cNvSpPr>
            <a:spLocks noGrp="1"/>
          </p:cNvSpPr>
          <p:nvPr>
            <p:ph type="title"/>
          </p:nvPr>
        </p:nvSpPr>
        <p:spPr>
          <a:xfrm>
            <a:off x="3694680" y="28980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Famiglia e relazioni di intimitÀ</a:t>
            </a:r>
            <a:endParaRPr b="0" lang="it-IT" sz="4000" strike="noStrike" u="none">
              <a:solidFill>
                <a:srgbClr val="000000"/>
              </a:solidFill>
              <a:effectLst/>
              <a:uFillTx/>
              <a:latin typeface="Arial"/>
            </a:endParaRPr>
          </a:p>
        </p:txBody>
      </p:sp>
      <p:sp>
        <p:nvSpPr>
          <p:cNvPr id="428" name="CasellaDiTesto 3"/>
          <p:cNvSpPr/>
          <p:nvPr/>
        </p:nvSpPr>
        <p:spPr>
          <a:xfrm>
            <a:off x="3786120" y="113940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it-IT" sz="1800" strike="noStrike" u="none">
                <a:solidFill>
                  <a:srgbClr val="000000"/>
                </a:solidFill>
                <a:effectLst/>
                <a:uFillTx/>
                <a:latin typeface="Century Gothic"/>
              </a:rPr>
              <a:t>7. Nuove prospettive – </a:t>
            </a:r>
            <a:r>
              <a:rPr b="1" lang="it-IT" sz="1800" strike="noStrike" u="sng">
                <a:solidFill>
                  <a:srgbClr val="000000"/>
                </a:solidFill>
                <a:effectLst/>
                <a:uFillTx/>
                <a:latin typeface="Century Gothic"/>
              </a:rPr>
              <a:t>Liquidità</a:t>
            </a:r>
            <a:endParaRPr b="0" lang="it-IT" sz="1800" strike="noStrike" u="none">
              <a:solidFill>
                <a:srgbClr val="000000"/>
              </a:solidFill>
              <a:effectLst/>
              <a:uFillTx/>
              <a:latin typeface="Arial"/>
            </a:endParaRPr>
          </a:p>
        </p:txBody>
      </p:sp>
      <p:sp>
        <p:nvSpPr>
          <p:cNvPr id="429" name="PlaceHolder 2"/>
          <p:cNvSpPr>
            <a:spLocks noGrp="1"/>
          </p:cNvSpPr>
          <p:nvPr>
            <p:ph/>
          </p:nvPr>
        </p:nvSpPr>
        <p:spPr>
          <a:xfrm>
            <a:off x="685800" y="2194560"/>
            <a:ext cx="10819080" cy="40226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Zygmunt Bauman nel suo libro </a:t>
            </a:r>
            <a:r>
              <a:rPr b="1" i="1" lang="it-IT" sz="1600" strike="noStrike" u="none">
                <a:solidFill>
                  <a:schemeClr val="dk1"/>
                </a:solidFill>
                <a:effectLst/>
                <a:uFillTx/>
                <a:latin typeface="Century Gothic"/>
              </a:rPr>
              <a:t>Amore Liquido </a:t>
            </a:r>
            <a:r>
              <a:rPr b="0" lang="it-IT" sz="1600" strike="noStrike" u="none">
                <a:solidFill>
                  <a:schemeClr val="dk1"/>
                </a:solidFill>
                <a:effectLst/>
                <a:uFillTx/>
                <a:latin typeface="Century Gothic"/>
              </a:rPr>
              <a:t>[2003] si sofferma sulla fragilità dei legami umani, sul sentimento di insicurezza, sui legami allentati usando quindi la metafora della liquidità per descrivere la società moderna (assenza legami stabili e costanti mutamenti).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l’autore gli individui oscillano tra le due polarità di libertà e della sicurezza, cosicché può tornare utile il famoso detto «la botte piena e la moglie ubriaca».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Una risposta a queste illustrazioni potrebbe essere nel dare importanza alle quantità delle relazioni, al loro numero e non alla qualità, cioè alle loro profondità; questo grazie alla globalizzazione per cui si parla più di connessioni e reti che di relazioni.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critici sottolineano come queste idee di Bauman, per quanto illuminanti, manchino di fondamento empirico e ricerche sociologiche; inoltre evidenziano il suo eccessivo pessimismo e l’eccessivo impatto dato alle relazioni tecnologiche, piuttosto che a quelle sociali. </a:t>
            </a:r>
            <a:endParaRPr b="0" lang="it-IT" sz="1600" strike="noStrike" u="none">
              <a:solidFill>
                <a:srgbClr val="000000"/>
              </a:solidFill>
              <a:effectLst/>
              <a:uFillTx/>
              <a:latin typeface="Arial"/>
            </a:endParaRPr>
          </a:p>
        </p:txBody>
      </p:sp>
    </p:spTree>
  </p:cSld>
  <mc:AlternateContent>
    <mc:Choice Requires="p14">
      <p:transition spd="slow" p14:dur="1600"/>
    </mc:Choice>
    <mc:Fallback>
      <p:transition spd="slow"/>
    </mc:Fallback>
  </mc:AlternateContent>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0" name="PlaceHolder 1"/>
          <p:cNvSpPr>
            <a:spLocks noGrp="1"/>
          </p:cNvSpPr>
          <p:nvPr>
            <p:ph/>
          </p:nvPr>
        </p:nvSpPr>
        <p:spPr>
          <a:xfrm>
            <a:off x="1073520" y="16747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La </a:t>
            </a:r>
            <a:r>
              <a:rPr b="1" lang="it-IT" sz="1800" strike="noStrike" u="none">
                <a:solidFill>
                  <a:schemeClr val="dk1"/>
                </a:solidFill>
                <a:effectLst/>
                <a:uFillTx/>
                <a:latin typeface="Century Gothic"/>
              </a:rPr>
              <a:t>socializzazione </a:t>
            </a:r>
            <a:r>
              <a:rPr b="0" lang="it-IT" sz="1800" strike="noStrike" u="none">
                <a:solidFill>
                  <a:schemeClr val="dk1"/>
                </a:solidFill>
                <a:effectLst/>
                <a:uFillTx/>
                <a:latin typeface="Century Gothic"/>
              </a:rPr>
              <a:t>è un processo mediante il quale un bambino o un nuovo membro apprende le norme. La socializzazione è il canale primario di trasmissione della cultura tra le generazioni. I cuccioli delle specie di livello inferiore sono in grado di provvedere a se stessi già appena nati, </a:t>
            </a: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431" name="Immagine 4" descr=""/>
          <p:cNvPicPr/>
          <p:nvPr/>
        </p:nvPicPr>
        <p:blipFill>
          <a:blip r:embed="rId1"/>
          <a:stretch/>
        </p:blipFill>
        <p:spPr>
          <a:xfrm>
            <a:off x="4185000" y="3921120"/>
            <a:ext cx="3982320" cy="2615760"/>
          </a:xfrm>
          <a:prstGeom prst="rect">
            <a:avLst/>
          </a:prstGeom>
          <a:noFill/>
          <a:ln w="0">
            <a:noFill/>
          </a:ln>
        </p:spPr>
      </p:pic>
      <p:sp>
        <p:nvSpPr>
          <p:cNvPr id="432" name="PlaceHolder 2"/>
          <p:cNvSpPr>
            <a:spLocks noGrp="1"/>
          </p:cNvSpPr>
          <p:nvPr>
            <p:ph type="title"/>
          </p:nvPr>
        </p:nvSpPr>
        <p:spPr>
          <a:xfrm>
            <a:off x="3326400" y="289800"/>
            <a:ext cx="8638920" cy="1291680"/>
          </a:xfrm>
          <a:prstGeom prst="rect">
            <a:avLst/>
          </a:prstGeom>
          <a:noFill/>
          <a:ln w="0">
            <a:noFill/>
          </a:ln>
        </p:spPr>
        <p:txBody>
          <a:bodyPr lIns="91440" rIns="91440" tIns="45720" bIns="45720" anchor="ctr">
            <a:norm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IDENTITÀ e SOCIALIZZAZIONE</a:t>
            </a:r>
            <a:endParaRPr b="0" lang="it-IT" sz="4000" strike="noStrike" u="none">
              <a:solidFill>
                <a:srgbClr val="000000"/>
              </a:solidFill>
              <a:effectLst/>
              <a:uFillTx/>
              <a:latin typeface="Arial"/>
            </a:endParaRPr>
          </a:p>
        </p:txBody>
      </p:sp>
    </p:spTree>
  </p:cSld>
  <p:transition spd="slow">
    <p:randomBar dir="vert"/>
  </p:transition>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3" name="PlaceHolder 1"/>
          <p:cNvSpPr>
            <a:spLocks noGrp="1"/>
          </p:cNvSpPr>
          <p:nvPr>
            <p:ph/>
          </p:nvPr>
        </p:nvSpPr>
        <p:spPr>
          <a:xfrm>
            <a:off x="455040" y="2122560"/>
            <a:ext cx="7995600" cy="414252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Al contrario i cuccioli appartenenti ad un livello superiore hanno bisogno di apprendere i comportamenti dai loro genitori, altrimenti non sarebbero in grado di sopravvivere.</a:t>
            </a: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434" name="Immagine 5" descr=""/>
          <p:cNvPicPr/>
          <p:nvPr/>
        </p:nvPicPr>
        <p:blipFill>
          <a:blip r:embed="rId1"/>
          <a:stretch/>
        </p:blipFill>
        <p:spPr>
          <a:xfrm>
            <a:off x="8833680" y="1710360"/>
            <a:ext cx="2679840" cy="2089440"/>
          </a:xfrm>
          <a:prstGeom prst="rect">
            <a:avLst/>
          </a:prstGeom>
          <a:noFill/>
          <a:ln w="0">
            <a:noFill/>
          </a:ln>
        </p:spPr>
      </p:pic>
      <p:sp>
        <p:nvSpPr>
          <p:cNvPr id="435" name="CasellaDiTesto 6"/>
          <p:cNvSpPr/>
          <p:nvPr/>
        </p:nvSpPr>
        <p:spPr>
          <a:xfrm>
            <a:off x="455040" y="5066280"/>
            <a:ext cx="7871760" cy="119880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Il cucciolo più indifeso in assoluto è il bambino, che necessita di attenzioni ed aiuto almeno fino al 3 o 4 anni di vita, altrimenti non avrebbe alcuna possibilità di sopravvivenza.</a:t>
            </a:r>
            <a:endParaRPr b="0" lang="it-IT" sz="1800" strike="noStrike" u="none">
              <a:solidFill>
                <a:srgbClr val="000000"/>
              </a:solidFill>
              <a:effectLst/>
              <a:uFillTx/>
              <a:latin typeface="Arial"/>
            </a:endParaRPr>
          </a:p>
          <a:p>
            <a:pPr defTabSz="914400">
              <a:lnSpc>
                <a:spcPct val="100000"/>
              </a:lnSpc>
            </a:pPr>
            <a:endParaRPr b="0" lang="it-IT" sz="1800" strike="noStrike" u="none">
              <a:solidFill>
                <a:srgbClr val="000000"/>
              </a:solidFill>
              <a:effectLst/>
              <a:uFillTx/>
              <a:latin typeface="Arial"/>
            </a:endParaRPr>
          </a:p>
        </p:txBody>
      </p:sp>
      <p:pic>
        <p:nvPicPr>
          <p:cNvPr id="436" name="Immagine 7" descr=""/>
          <p:cNvPicPr/>
          <p:nvPr/>
        </p:nvPicPr>
        <p:blipFill>
          <a:blip r:embed="rId2"/>
          <a:stretch/>
        </p:blipFill>
        <p:spPr>
          <a:xfrm>
            <a:off x="8877600" y="4275360"/>
            <a:ext cx="2592360" cy="2230920"/>
          </a:xfrm>
          <a:prstGeom prst="rect">
            <a:avLst/>
          </a:prstGeom>
          <a:noFill/>
          <a:ln w="0">
            <a:noFill/>
          </a:ln>
        </p:spPr>
      </p:pic>
    </p:spTree>
  </p:cSld>
  <p:transition spd="slow">
    <p:randomBar dir="vert"/>
  </p:transition>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7" name="PlaceHolder 1"/>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socializzazione è quindi un processo mediante il quale un bambino prende consapevolezza di se stesso, ma già appena nato ha dei bisogni e delle richieste che condizionano il comportamento di tutti coloro che gli stanno intono e che hanno il compito di educarlo ed aiutarlo, ciò fa di lui un </a:t>
            </a:r>
            <a:r>
              <a:rPr b="1" lang="it-IT" sz="1600" strike="noStrike" u="none">
                <a:solidFill>
                  <a:schemeClr val="dk1"/>
                </a:solidFill>
                <a:effectLst/>
                <a:uFillTx/>
                <a:latin typeface="Century Gothic"/>
              </a:rPr>
              <a:t>soggetto attivo</a:t>
            </a:r>
            <a:r>
              <a:rPr b="0" lang="it-IT" sz="1600" strike="noStrike" u="none">
                <a:solidFill>
                  <a:schemeClr val="dk1"/>
                </a:solidFill>
                <a:effectLst/>
                <a:uFillTx/>
                <a:latin typeface="Century Gothic"/>
              </a:rPr>
              <a:t> fin dall’inizio. La socializzazione non è un processo limitato, bensì è un processo</a:t>
            </a:r>
            <a:r>
              <a:rPr b="1" lang="it-IT" sz="1600" strike="noStrike" u="none">
                <a:solidFill>
                  <a:schemeClr val="dk1"/>
                </a:solidFill>
                <a:effectLst/>
                <a:uFillTx/>
                <a:latin typeface="Century Gothic"/>
              </a:rPr>
              <a:t> lungo quanto la vita stessa</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sociologi dividono la socializzazione in due fasi, socializzazione primaria e secondaria, che coinvolgono gli </a:t>
            </a:r>
            <a:r>
              <a:rPr b="1" lang="it-IT" sz="1600" strike="noStrike" u="none">
                <a:solidFill>
                  <a:schemeClr val="dk1"/>
                </a:solidFill>
                <a:effectLst/>
                <a:uFillTx/>
                <a:latin typeface="Century Gothic"/>
              </a:rPr>
              <a:t>agenti della socializzazione</a:t>
            </a:r>
            <a:r>
              <a:rPr b="0" lang="it-IT" sz="1600" strike="noStrike" u="none">
                <a:solidFill>
                  <a:schemeClr val="dk1"/>
                </a:solidFill>
                <a:effectLst/>
                <a:uFillTx/>
                <a:latin typeface="Century Gothic"/>
              </a:rPr>
              <a:t>, cioè dei gruppi sociali in cui si verificano i processi significativi della socializzazione.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a:t>
            </a:r>
            <a:r>
              <a:rPr b="1" lang="it-IT" sz="1600" strike="noStrike" u="none">
                <a:solidFill>
                  <a:schemeClr val="dk1"/>
                </a:solidFill>
                <a:effectLst/>
                <a:uFillTx/>
                <a:latin typeface="Century Gothic"/>
              </a:rPr>
              <a:t>socializzazione primaria</a:t>
            </a:r>
            <a:r>
              <a:rPr b="0" lang="it-IT" sz="1600" strike="noStrike" u="none">
                <a:solidFill>
                  <a:schemeClr val="dk1"/>
                </a:solidFill>
                <a:effectLst/>
                <a:uFillTx/>
                <a:latin typeface="Century Gothic"/>
              </a:rPr>
              <a:t> avviene durante l’infanzia ed è il periodo più intenso di apprendimento, è infatti la fase in cui i bambini imparano il linguaggio e i modelli fondamentali di comportamento. In questa fase il principale agente della socializzazione è la famiglia.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a:t>
            </a:r>
            <a:r>
              <a:rPr b="1" lang="it-IT" sz="1600" strike="noStrike" u="none">
                <a:solidFill>
                  <a:schemeClr val="dk1"/>
                </a:solidFill>
                <a:effectLst/>
                <a:uFillTx/>
                <a:latin typeface="Century Gothic"/>
              </a:rPr>
              <a:t>socializzazione secondaria</a:t>
            </a:r>
            <a:r>
              <a:rPr b="0" lang="it-IT" sz="1600" strike="noStrike" u="none">
                <a:solidFill>
                  <a:schemeClr val="dk1"/>
                </a:solidFill>
                <a:effectLst/>
                <a:uFillTx/>
                <a:latin typeface="Century Gothic"/>
              </a:rPr>
              <a:t> comincia dopo l’infanzia per continuare con la maturità ed oltre. In questa fase, sono diversi gli agenti della socializzazione che assumono rilievo, oltre alla famiglia troviamo la scuola, i media, il lavoro, i coetanei, ecc…</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Tree>
  </p:cSld>
  <p:transition spd="slow">
    <p:randomBar dir="vert"/>
  </p:transition>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PlaceHolder 1"/>
          <p:cNvSpPr>
            <a:spLocks noGrp="1"/>
          </p:cNvSpPr>
          <p:nvPr>
            <p:ph/>
          </p:nvPr>
        </p:nvSpPr>
        <p:spPr>
          <a:xfrm>
            <a:off x="685800" y="170100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Mediante la socializzazione gli individui imparano i ruoli sociali. Un </a:t>
            </a:r>
            <a:r>
              <a:rPr b="1" lang="it-IT" sz="1800" strike="noStrike" u="none">
                <a:solidFill>
                  <a:schemeClr val="dk1"/>
                </a:solidFill>
                <a:effectLst/>
                <a:uFillTx/>
                <a:latin typeface="Century Gothic"/>
              </a:rPr>
              <a:t>ruolo sociale</a:t>
            </a:r>
            <a:r>
              <a:rPr b="0" lang="it-IT" sz="1800" strike="noStrike" u="none">
                <a:solidFill>
                  <a:schemeClr val="dk1"/>
                </a:solidFill>
                <a:effectLst/>
                <a:uFillTx/>
                <a:latin typeface="Century Gothic"/>
              </a:rPr>
              <a:t>, è l’insieme dei comportamenti che ci aspettiamo da chi ricopre un determinato </a:t>
            </a:r>
            <a:r>
              <a:rPr b="1" lang="it-IT" sz="1800" strike="noStrike" u="none">
                <a:solidFill>
                  <a:schemeClr val="dk1"/>
                </a:solidFill>
                <a:effectLst/>
                <a:uFillTx/>
                <a:latin typeface="Century Gothic"/>
              </a:rPr>
              <a:t>status. </a:t>
            </a:r>
            <a:r>
              <a:rPr b="0" lang="it-IT" sz="1800" strike="noStrike" u="none">
                <a:solidFill>
                  <a:schemeClr val="dk1"/>
                </a:solidFill>
                <a:effectLst/>
                <a:uFillTx/>
                <a:latin typeface="Century Gothic"/>
              </a:rPr>
              <a:t>Ad esempio, dal medico ci aspettiamo un determinato comportamento, che comunque ci aspettiamo da qualsiasi persona che svolga quella determinata professione, quindi possiamo far riferimento ai </a:t>
            </a:r>
            <a:r>
              <a:rPr b="1" lang="it-IT" sz="1800" strike="noStrike" u="none">
                <a:solidFill>
                  <a:schemeClr val="dk1"/>
                </a:solidFill>
                <a:effectLst/>
                <a:uFillTx/>
                <a:latin typeface="Century Gothic"/>
              </a:rPr>
              <a:t>comportamenti di ruolo</a:t>
            </a:r>
            <a:r>
              <a:rPr b="0" lang="it-IT" sz="1800" strike="noStrike" u="none">
                <a:solidFill>
                  <a:schemeClr val="dk1"/>
                </a:solidFill>
                <a:effectLst/>
                <a:uFillTx/>
                <a:latin typeface="Century Gothic"/>
              </a:rPr>
              <a:t> che prescindono dalle persone specifiche. </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C’è una distinzione tra </a:t>
            </a:r>
            <a:r>
              <a:rPr b="1" lang="it-IT" sz="1800" strike="noStrike" u="none">
                <a:solidFill>
                  <a:schemeClr val="dk1"/>
                </a:solidFill>
                <a:effectLst/>
                <a:uFillTx/>
                <a:latin typeface="Century Gothic"/>
              </a:rPr>
              <a:t>status ascritto</a:t>
            </a:r>
            <a:r>
              <a:rPr b="0" lang="it-IT" sz="1800" strike="noStrike" u="none">
                <a:solidFill>
                  <a:schemeClr val="dk1"/>
                </a:solidFill>
                <a:effectLst/>
                <a:uFillTx/>
                <a:latin typeface="Century Gothic"/>
              </a:rPr>
              <a:t> e </a:t>
            </a:r>
            <a:r>
              <a:rPr b="1" lang="it-IT" sz="1800" strike="noStrike" u="none">
                <a:solidFill>
                  <a:schemeClr val="dk1"/>
                </a:solidFill>
                <a:effectLst/>
                <a:uFillTx/>
                <a:latin typeface="Century Gothic"/>
              </a:rPr>
              <a:t>status acquisito</a:t>
            </a:r>
            <a:r>
              <a:rPr b="0" lang="it-IT" sz="1800" strike="noStrike" u="none">
                <a:solidFill>
                  <a:schemeClr val="dk1"/>
                </a:solidFill>
                <a:effectLst/>
                <a:uFillTx/>
                <a:latin typeface="Century Gothic"/>
              </a:rPr>
              <a:t>.</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Lo status ascritto viene assegnato in base in base a dei caratteri biologici: uomo, donna, età.</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Lo status acquisito viene ottenuto attraverso una prestazione: il lavoro, l’atleta, il dirigente.</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In ogni società ci sono status che determinano complessivamente la posizione sociale di una persona e prendono il nome di </a:t>
            </a:r>
            <a:r>
              <a:rPr b="1" lang="it-IT" sz="1800" strike="noStrike" u="none">
                <a:solidFill>
                  <a:schemeClr val="dk1"/>
                </a:solidFill>
                <a:effectLst/>
                <a:uFillTx/>
                <a:latin typeface="Century Gothic"/>
              </a:rPr>
              <a:t>master status</a:t>
            </a:r>
            <a:r>
              <a:rPr b="0" lang="it-IT" sz="1800" strike="noStrike" u="none">
                <a:solidFill>
                  <a:schemeClr val="dk1"/>
                </a:solidFill>
                <a:effectLst/>
                <a:uFillTx/>
                <a:latin typeface="Century Gothic"/>
              </a:rPr>
              <a:t> ed i più comuni sono basati sulla razza e sul genere, ossia le prime caratteristiche che vengono notate subito.</a:t>
            </a: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Tree>
  </p:cSld>
  <p:transition spd="slow">
    <p:randomBar dir="vert"/>
  </p:transition>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9" name="PlaceHolder 1"/>
          <p:cNvSpPr>
            <a:spLocks noGrp="1"/>
          </p:cNvSpPr>
          <p:nvPr>
            <p:ph/>
          </p:nvPr>
        </p:nvSpPr>
        <p:spPr>
          <a:xfrm>
            <a:off x="131760" y="1803960"/>
            <a:ext cx="7651440" cy="481752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contesto culturale in cui gli individui nascono e raggiungono la maturità, influenza il loro comportamento, ma non influenza la loro libertà o la loro individualità anzi la socializzazione è l’origine della nostra libertà. Nel processo di socializzazione ognuno di noi sviluppa una propria identità e la capacità di agire e pensare autonomamente.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L’identità è la concezione che un individuo ha di se stesso e di ciò che per esso è significativo. Le principali fonti di identità sono in genere, le preferenze sessuali, la nazionalità o l’etnia, la classe sociale.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sociologia si parla di </a:t>
            </a:r>
            <a:r>
              <a:rPr b="1" lang="it-IT" sz="1600" strike="noStrike" u="none">
                <a:solidFill>
                  <a:schemeClr val="dk1"/>
                </a:solidFill>
                <a:effectLst/>
                <a:uFillTx/>
                <a:latin typeface="Century Gothic"/>
              </a:rPr>
              <a:t>identità sociale </a:t>
            </a:r>
            <a:r>
              <a:rPr b="0" lang="it-IT" sz="1600" strike="noStrike" u="none">
                <a:solidFill>
                  <a:schemeClr val="dk1"/>
                </a:solidFill>
                <a:effectLst/>
                <a:uFillTx/>
                <a:latin typeface="Century Gothic"/>
              </a:rPr>
              <a:t>e</a:t>
            </a:r>
            <a:r>
              <a:rPr b="1" lang="it-IT" sz="1600" strike="noStrike" u="none">
                <a:solidFill>
                  <a:schemeClr val="dk1"/>
                </a:solidFill>
                <a:effectLst/>
                <a:uFillTx/>
                <a:latin typeface="Century Gothic"/>
              </a:rPr>
              <a:t> identità individuale, </a:t>
            </a:r>
            <a:r>
              <a:rPr b="0" lang="it-IT" sz="1600" strike="noStrike" u="none">
                <a:solidFill>
                  <a:schemeClr val="dk1"/>
                </a:solidFill>
                <a:effectLst/>
                <a:uFillTx/>
                <a:latin typeface="Century Gothic"/>
              </a:rPr>
              <a:t>distinte analiticamente ma tra loro correlate.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L’identità sociale, cioè l’ambito in cui un soggetto è uguale ad altri, riguarda le caratteristiche attribuite ad un individuo da altri, queste caratteristiche possono servire per capire chi è quella persona mettendola a confronto con altre che possiedono gli stessi attributi.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Esempio di identità sociale sono lo studente, la madre , l’avvocato.</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40" name="CasellaDiTesto 3"/>
          <p:cNvSpPr/>
          <p:nvPr/>
        </p:nvSpPr>
        <p:spPr>
          <a:xfrm>
            <a:off x="3229560" y="1140840"/>
            <a:ext cx="1456200" cy="3985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2000" strike="noStrike" u="none">
                <a:solidFill>
                  <a:srgbClr val="000000"/>
                </a:solidFill>
                <a:effectLst/>
                <a:uFillTx/>
                <a:latin typeface="Century Gothic"/>
              </a:rPr>
              <a:t>L’identità</a:t>
            </a:r>
            <a:endParaRPr b="0" lang="it-IT" sz="2000" strike="noStrike" u="none">
              <a:solidFill>
                <a:srgbClr val="000000"/>
              </a:solidFill>
              <a:effectLst/>
              <a:uFillTx/>
              <a:latin typeface="Arial"/>
            </a:endParaRPr>
          </a:p>
        </p:txBody>
      </p:sp>
      <p:pic>
        <p:nvPicPr>
          <p:cNvPr id="441" name="Immagine 4" descr=""/>
          <p:cNvPicPr/>
          <p:nvPr/>
        </p:nvPicPr>
        <p:blipFill>
          <a:blip r:embed="rId1"/>
          <a:stretch/>
        </p:blipFill>
        <p:spPr>
          <a:xfrm>
            <a:off x="8203680" y="1902960"/>
            <a:ext cx="3733920" cy="4443480"/>
          </a:xfrm>
          <a:prstGeom prst="rect">
            <a:avLst/>
          </a:prstGeom>
          <a:noFill/>
          <a:ln w="0">
            <a:noFill/>
          </a:ln>
        </p:spPr>
      </p:pic>
    </p:spTree>
  </p:cSld>
  <p:transition spd="slow">
    <p:randomBar dir="vert"/>
  </p:transition>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2" name="PlaceHolder 1"/>
          <p:cNvSpPr>
            <a:spLocks noGrp="1"/>
          </p:cNvSpPr>
          <p:nvPr>
            <p:ph/>
          </p:nvPr>
        </p:nvSpPr>
        <p:spPr>
          <a:xfrm>
            <a:off x="288360" y="2394360"/>
            <a:ext cx="6267600" cy="461772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L’identità sociale è </a:t>
            </a:r>
            <a:r>
              <a:rPr b="1" lang="it-IT" sz="1600" strike="noStrike" u="none">
                <a:solidFill>
                  <a:schemeClr val="dk1"/>
                </a:solidFill>
                <a:effectLst/>
                <a:uFillTx/>
                <a:latin typeface="Century Gothic"/>
              </a:rPr>
              <a:t>plurima </a:t>
            </a:r>
            <a:r>
              <a:rPr b="0" lang="it-IT" sz="1600" strike="noStrike" u="none">
                <a:solidFill>
                  <a:schemeClr val="dk1"/>
                </a:solidFill>
                <a:effectLst/>
                <a:uFillTx/>
                <a:latin typeface="Century Gothic"/>
              </a:rPr>
              <a:t>e </a:t>
            </a:r>
            <a:r>
              <a:rPr b="1" lang="it-IT" sz="1600" strike="noStrike" u="none">
                <a:solidFill>
                  <a:schemeClr val="dk1"/>
                </a:solidFill>
                <a:effectLst/>
                <a:uFillTx/>
                <a:latin typeface="Century Gothic"/>
              </a:rPr>
              <a:t>cumulativa</a:t>
            </a:r>
            <a:r>
              <a:rPr b="0" lang="it-IT" sz="1600" strike="noStrike" u="none">
                <a:solidFill>
                  <a:schemeClr val="dk1"/>
                </a:solidFill>
                <a:effectLst/>
                <a:uFillTx/>
                <a:latin typeface="Century Gothic"/>
              </a:rPr>
              <a:t>,  infatti una donna può contemporaneamente essere madre, moglie, ingegnere, cristiana e consigliere comunale. Questa pluralità può creare conflitti interiori, ma la maggior parte dei soggetti organizza la propria vita attorno ad </a:t>
            </a:r>
            <a:r>
              <a:rPr b="1" lang="it-IT" sz="1600" strike="noStrike" u="none">
                <a:solidFill>
                  <a:schemeClr val="dk1"/>
                </a:solidFill>
                <a:effectLst/>
                <a:uFillTx/>
                <a:latin typeface="Century Gothic"/>
              </a:rPr>
              <a:t>un’identità primaria, </a:t>
            </a:r>
            <a:r>
              <a:rPr b="0" lang="it-IT" sz="1600" strike="noStrike" u="none">
                <a:solidFill>
                  <a:schemeClr val="dk1"/>
                </a:solidFill>
                <a:effectLst/>
                <a:uFillTx/>
                <a:latin typeface="Century Gothic"/>
              </a:rPr>
              <a:t>che resta costante nel tempo e nello spazio.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identità condivise possono creare importanti basi per la costruzione dei movimenti sociali, ad esempio le femministe o gli ambientalisti.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identità individuali contrassegnano l’ambito in cui il soggetto è diverso da tutti gli altri. Fa riferimento allo </a:t>
            </a:r>
            <a:r>
              <a:rPr b="1" lang="it-IT" sz="1600" strike="noStrike" u="none">
                <a:solidFill>
                  <a:schemeClr val="dk1"/>
                </a:solidFill>
                <a:effectLst/>
                <a:uFillTx/>
                <a:latin typeface="Century Gothic"/>
              </a:rPr>
              <a:t>sviluppo personale</a:t>
            </a:r>
            <a:r>
              <a:rPr b="0" lang="it-IT" sz="1600" strike="noStrike" u="none">
                <a:solidFill>
                  <a:schemeClr val="dk1"/>
                </a:solidFill>
                <a:effectLst/>
                <a:uFillTx/>
                <a:latin typeface="Century Gothic"/>
              </a:rPr>
              <a:t> che contraddistingue la nostra unicità.</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443" name="Immagine 4" descr=""/>
          <p:cNvPicPr/>
          <p:nvPr/>
        </p:nvPicPr>
        <p:blipFill>
          <a:blip r:embed="rId1"/>
          <a:stretch/>
        </p:blipFill>
        <p:spPr>
          <a:xfrm>
            <a:off x="7043400" y="2262600"/>
            <a:ext cx="4803840" cy="3770280"/>
          </a:xfrm>
          <a:prstGeom prst="rect">
            <a:avLst/>
          </a:prstGeom>
          <a:noFill/>
          <a:ln w="0">
            <a:noFill/>
          </a:ln>
        </p:spPr>
      </p:pic>
    </p:spTree>
  </p:cSld>
  <p:transition spd="slow">
    <p:randomBar dir="vert"/>
  </p:transition>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4" name="PlaceHolder 1"/>
          <p:cNvSpPr>
            <a:spLocks noGrp="1"/>
          </p:cNvSpPr>
          <p:nvPr>
            <p:ph/>
          </p:nvPr>
        </p:nvSpPr>
        <p:spPr>
          <a:xfrm>
            <a:off x="391680" y="1420560"/>
            <a:ext cx="11679840" cy="518004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a:t>
            </a:r>
            <a:r>
              <a:rPr b="1" lang="it-IT" sz="1800" strike="noStrike" u="none">
                <a:solidFill>
                  <a:schemeClr val="dk1"/>
                </a:solidFill>
                <a:effectLst/>
                <a:uFillTx/>
                <a:latin typeface="Century Gothic"/>
              </a:rPr>
              <a:t>mutamento sociale</a:t>
            </a:r>
            <a:r>
              <a:rPr b="0" lang="it-IT" sz="1800" strike="noStrike" u="none">
                <a:solidFill>
                  <a:schemeClr val="dk1"/>
                </a:solidFill>
                <a:effectLst/>
                <a:uFillTx/>
                <a:latin typeface="Century Gothic"/>
              </a:rPr>
              <a:t> è influenzato da tre fattori:</a:t>
            </a:r>
            <a:endParaRPr b="0" lang="it-IT" sz="18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800" strike="noStrike" u="none">
                <a:solidFill>
                  <a:schemeClr val="dk1"/>
                </a:solidFill>
                <a:effectLst/>
                <a:uFillTx/>
                <a:latin typeface="Century Gothic"/>
              </a:rPr>
              <a:t>Fattori ambientali</a:t>
            </a:r>
            <a:r>
              <a:rPr b="0" lang="it-IT" sz="1800" strike="noStrike" u="none">
                <a:solidFill>
                  <a:schemeClr val="dk1"/>
                </a:solidFill>
                <a:effectLst/>
                <a:uFillTx/>
                <a:latin typeface="Century Gothic"/>
              </a:rPr>
              <a:t>: L’influenza di tali fattori è particolarmente evidente in condizioni ambientali estreme come quelle delle regioni polari o tropicali. Le prime civiltà nacquero in </a:t>
            </a:r>
            <a:r>
              <a:rPr b="0" lang="it-IT" sz="1800" strike="noStrike" u="sng">
                <a:solidFill>
                  <a:schemeClr val="dk1"/>
                </a:solidFill>
                <a:effectLst/>
                <a:uFillTx/>
                <a:latin typeface="Century Gothic"/>
              </a:rPr>
              <a:t>territori fertili</a:t>
            </a:r>
            <a:r>
              <a:rPr b="0" lang="it-IT" sz="1800" strike="noStrike" u="none">
                <a:solidFill>
                  <a:schemeClr val="dk1"/>
                </a:solidFill>
                <a:effectLst/>
                <a:uFillTx/>
                <a:latin typeface="Century Gothic"/>
              </a:rPr>
              <a:t> come i delta dei fiumi, che erano anche posizioni estremamente favorevoli per i </a:t>
            </a:r>
            <a:r>
              <a:rPr b="0" lang="it-IT" sz="1800" strike="noStrike" u="sng">
                <a:solidFill>
                  <a:schemeClr val="dk1"/>
                </a:solidFill>
                <a:effectLst/>
                <a:uFillTx/>
                <a:latin typeface="Century Gothic"/>
              </a:rPr>
              <a:t>trasporti </a:t>
            </a:r>
            <a:r>
              <a:rPr b="0" lang="it-IT" sz="1800" strike="noStrike" u="none">
                <a:solidFill>
                  <a:schemeClr val="dk1"/>
                </a:solidFill>
                <a:effectLst/>
                <a:uFillTx/>
                <a:latin typeface="Century Gothic"/>
              </a:rPr>
              <a:t>(le civiltà isolate in territori montuosi o desertici sono rimaste pressoché le stesse). Tuttavia tale fattore non è poi così rilevante poiché le popolazioni mettono in atto </a:t>
            </a:r>
            <a:r>
              <a:rPr b="0" lang="it-IT" sz="1800" strike="noStrike" u="sng">
                <a:solidFill>
                  <a:schemeClr val="dk1"/>
                </a:solidFill>
                <a:effectLst/>
                <a:uFillTx/>
                <a:latin typeface="Century Gothic"/>
              </a:rPr>
              <a:t>capacità produttive</a:t>
            </a:r>
            <a:r>
              <a:rPr b="0" lang="it-IT" sz="1800" strike="noStrike" u="none">
                <a:solidFill>
                  <a:schemeClr val="dk1"/>
                </a:solidFill>
                <a:effectLst/>
                <a:uFillTx/>
                <a:latin typeface="Century Gothic"/>
              </a:rPr>
              <a:t> che consentono loro di superare anche condizioni ambientali avverse (come per esempio in Alaska).</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445" name="Immagine 5" descr=""/>
          <p:cNvPicPr/>
          <p:nvPr/>
        </p:nvPicPr>
        <p:blipFill>
          <a:blip r:embed="rId1"/>
          <a:stretch/>
        </p:blipFill>
        <p:spPr>
          <a:xfrm>
            <a:off x="4298040" y="4267080"/>
            <a:ext cx="3840840" cy="2333520"/>
          </a:xfrm>
          <a:prstGeom prst="rect">
            <a:avLst/>
          </a:prstGeom>
          <a:noFill/>
          <a:ln w="0">
            <a:noFill/>
          </a:ln>
        </p:spPr>
      </p:pic>
    </p:spTree>
  </p:cSld>
  <p:transition spd="slow">
    <p:randomBar dir="vert"/>
  </p:transition>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6" name="PlaceHolder 1"/>
          <p:cNvSpPr>
            <a:spLocks noGrp="1"/>
          </p:cNvSpPr>
          <p:nvPr>
            <p:ph/>
          </p:nvPr>
        </p:nvSpPr>
        <p:spPr>
          <a:xfrm>
            <a:off x="682560" y="1942920"/>
            <a:ext cx="1092492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Il livello di cultura di una società, influenza anche altri aspetti dello sviluppo culturale, basti pensare a come la luce, i telefoni o l’energia elettrica hanno influenzato e condizionato lo sviluppo della nostra società. </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Anche la scrittura ha inciso fortemente sullo sviluppo delle società umane, infatti ha reso possibile forme di organizzazione totalmente diverse dalle precedenti.</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Oggi giorno, siamo abituati alla densità di popolazione che si concentra soprattutto nelle aree urbane, prima però la densità di popolazione era assai inferiore.</a:t>
            </a: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Tree>
  </p:cSld>
  <p:transition spd="slow">
    <p:randomBar dir="vert"/>
  </p:transition>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7" name="PlaceHolder 1"/>
          <p:cNvSpPr>
            <a:spLocks noGrp="1"/>
          </p:cNvSpPr>
          <p:nvPr>
            <p:ph/>
          </p:nvPr>
        </p:nvSpPr>
        <p:spPr>
          <a:xfrm>
            <a:off x="685800" y="158184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Il </a:t>
            </a:r>
            <a:r>
              <a:rPr b="0" lang="it-IT" sz="1800" strike="noStrike" u="sng">
                <a:solidFill>
                  <a:schemeClr val="dk1"/>
                </a:solidFill>
                <a:effectLst/>
                <a:uFillTx/>
                <a:latin typeface="Century Gothic"/>
              </a:rPr>
              <a:t>mutamento sociale</a:t>
            </a:r>
            <a:r>
              <a:rPr b="0" lang="it-IT" sz="1800" strike="noStrike" u="none">
                <a:solidFill>
                  <a:schemeClr val="dk1"/>
                </a:solidFill>
                <a:effectLst/>
                <a:uFillTx/>
                <a:latin typeface="Century Gothic"/>
              </a:rPr>
              <a:t> è un concetto difficilmente definibile poiché tutto è in continuo cambiamento ed è perciò necessario definire con precisione ciò che muta e ciò che resta uguale.</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1800" strike="noStrike" u="sng">
                <a:solidFill>
                  <a:schemeClr val="dk1"/>
                </a:solidFill>
                <a:effectLst/>
                <a:uFillTx/>
                <a:latin typeface="Century Gothic"/>
              </a:rPr>
              <a:t>Eraclito</a:t>
            </a:r>
            <a:r>
              <a:rPr b="0" lang="it-IT" sz="1800" strike="noStrike" u="sng">
                <a:solidFill>
                  <a:schemeClr val="dk1"/>
                </a:solidFill>
                <a:effectLst/>
                <a:uFillTx/>
                <a:latin typeface="Century Gothic"/>
              </a:rPr>
              <a:t>: Un uomo non può immergersi due volte nello stesso fiume, la seconda volta l’acqua è già diversa e anche la persona è in qualche misura cambiata.</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448" name="Immagine 4" descr=""/>
          <p:cNvPicPr/>
          <p:nvPr/>
        </p:nvPicPr>
        <p:blipFill>
          <a:blip r:embed="rId1"/>
          <a:stretch/>
        </p:blipFill>
        <p:spPr>
          <a:xfrm>
            <a:off x="4228920" y="4088160"/>
            <a:ext cx="4030920" cy="2448720"/>
          </a:xfrm>
          <a:prstGeom prst="rect">
            <a:avLst/>
          </a:prstGeom>
          <a:noFill/>
          <a:ln w="0">
            <a:noFill/>
          </a:ln>
        </p:spPr>
      </p:pic>
    </p:spTree>
  </p:cSld>
  <p:transition spd="slow">
    <p:randomBar dir="vert"/>
  </p:transition>
</p:sld>
</file>

<file path=ppt/slides/slide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9" name="PlaceHolder 1"/>
          <p:cNvSpPr>
            <a:spLocks noGrp="1"/>
          </p:cNvSpPr>
          <p:nvPr>
            <p:ph/>
          </p:nvPr>
        </p:nvSpPr>
        <p:spPr>
          <a:xfrm>
            <a:off x="775800" y="1585800"/>
            <a:ext cx="10831680" cy="518004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buClr>
                <a:srgbClr val="000000"/>
              </a:buClr>
              <a:buFont typeface="Arial"/>
              <a:buChar char="•"/>
            </a:pPr>
            <a:r>
              <a:rPr b="1" lang="it-IT" sz="1800" strike="noStrike" u="none">
                <a:solidFill>
                  <a:schemeClr val="dk1"/>
                </a:solidFill>
                <a:effectLst/>
                <a:uFillTx/>
                <a:latin typeface="Century Gothic"/>
              </a:rPr>
              <a:t>Fattori politici</a:t>
            </a:r>
            <a:r>
              <a:rPr b="0" lang="it-IT" sz="1800" strike="noStrike" u="none">
                <a:solidFill>
                  <a:schemeClr val="dk1"/>
                </a:solidFill>
                <a:effectLst/>
                <a:uFillTx/>
                <a:latin typeface="Century Gothic"/>
              </a:rPr>
              <a:t>: Nelle società di </a:t>
            </a:r>
            <a:r>
              <a:rPr b="0" i="1" lang="it-IT" sz="1800" strike="noStrike" u="none">
                <a:solidFill>
                  <a:schemeClr val="dk1"/>
                </a:solidFill>
                <a:effectLst/>
                <a:uFillTx/>
                <a:latin typeface="Century Gothic"/>
              </a:rPr>
              <a:t>cacciatori-raccoglitori </a:t>
            </a:r>
            <a:r>
              <a:rPr b="0" lang="it-IT" sz="1800" strike="noStrike" u="none">
                <a:solidFill>
                  <a:schemeClr val="dk1"/>
                </a:solidFill>
                <a:effectLst/>
                <a:uFillTx/>
                <a:latin typeface="Century Gothic"/>
              </a:rPr>
              <a:t>l’influenza di questo fattore era minima, ma in tutte le altre società esistono </a:t>
            </a:r>
            <a:r>
              <a:rPr b="1" lang="it-IT" sz="1800" strike="noStrike" u="none">
                <a:solidFill>
                  <a:schemeClr val="dk1"/>
                </a:solidFill>
                <a:effectLst/>
                <a:uFillTx/>
                <a:latin typeface="Century Gothic"/>
              </a:rPr>
              <a:t>istituzioni politiche autonome </a:t>
            </a:r>
            <a:r>
              <a:rPr b="0" lang="it-IT" sz="1800" strike="noStrike" u="none">
                <a:solidFill>
                  <a:schemeClr val="dk1"/>
                </a:solidFill>
                <a:effectLst/>
                <a:uFillTx/>
                <a:latin typeface="Century Gothic"/>
              </a:rPr>
              <a:t>(monarchi, capi, governi…) che hanno un grande impatto sullo sviluppo sociale. La </a:t>
            </a:r>
            <a:r>
              <a:rPr b="1" lang="it-IT" sz="1800" strike="noStrike" u="none">
                <a:solidFill>
                  <a:schemeClr val="dk1"/>
                </a:solidFill>
                <a:effectLst/>
                <a:uFillTx/>
                <a:latin typeface="Century Gothic"/>
              </a:rPr>
              <a:t>potenza militare </a:t>
            </a:r>
            <a:r>
              <a:rPr b="0" lang="it-IT" sz="1800" strike="noStrike" u="none">
                <a:solidFill>
                  <a:schemeClr val="dk1"/>
                </a:solidFill>
                <a:effectLst/>
                <a:uFillTx/>
                <a:latin typeface="Century Gothic"/>
              </a:rPr>
              <a:t>ha influenzato la formazione degli </a:t>
            </a:r>
            <a:r>
              <a:rPr b="0" lang="it-IT" sz="1800" strike="noStrike" u="sng">
                <a:solidFill>
                  <a:schemeClr val="dk1"/>
                </a:solidFill>
                <a:effectLst/>
                <a:uFillTx/>
                <a:latin typeface="Century Gothic"/>
              </a:rPr>
              <a:t>Stati nazionali </a:t>
            </a:r>
            <a:r>
              <a:rPr b="0" lang="it-IT" sz="1800" strike="noStrike" u="none">
                <a:solidFill>
                  <a:schemeClr val="dk1"/>
                </a:solidFill>
                <a:effectLst/>
                <a:uFillTx/>
                <a:latin typeface="Century Gothic"/>
              </a:rPr>
              <a:t>e la loro sopravvivenza, ed è mediata dal </a:t>
            </a:r>
            <a:r>
              <a:rPr b="1" lang="it-IT" sz="1800" strike="noStrike" u="none">
                <a:solidFill>
                  <a:schemeClr val="dk1"/>
                </a:solidFill>
                <a:effectLst/>
                <a:uFillTx/>
                <a:latin typeface="Century Gothic"/>
              </a:rPr>
              <a:t>potere politico</a:t>
            </a:r>
            <a:r>
              <a:rPr b="0" lang="it-IT" sz="1800" strike="noStrike" u="none">
                <a:solidFill>
                  <a:schemeClr val="dk1"/>
                </a:solidFill>
                <a:effectLst/>
                <a:uFillTx/>
                <a:latin typeface="Century Gothic"/>
              </a:rPr>
              <a:t>: in Corea del Nord il potere politico ha scelto di incrementare la forza militare destinandole ingenti risorse, tutto a scapito della popolazione locale che è diventata sempre più povera.</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450" name="Immagine 4" descr=""/>
          <p:cNvPicPr/>
          <p:nvPr/>
        </p:nvPicPr>
        <p:blipFill>
          <a:blip r:embed="rId1"/>
          <a:stretch/>
        </p:blipFill>
        <p:spPr>
          <a:xfrm>
            <a:off x="4398480" y="4176720"/>
            <a:ext cx="4033080" cy="2419200"/>
          </a:xfrm>
          <a:prstGeom prst="rect">
            <a:avLst/>
          </a:prstGeom>
          <a:noFill/>
          <a:ln w="0">
            <a:noFill/>
          </a:ln>
        </p:spPr>
      </p:pic>
    </p:spTree>
  </p:cSld>
  <p:transition spd="slow">
    <p:randomBar dir="vert"/>
  </p:transition>
</p:sld>
</file>

<file path=ppt/slides/slide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1" name="Immagine 7" descr=""/>
          <p:cNvPicPr/>
          <p:nvPr/>
        </p:nvPicPr>
        <p:blipFill>
          <a:blip r:embed="rId1"/>
          <a:stretch/>
        </p:blipFill>
        <p:spPr>
          <a:xfrm>
            <a:off x="520920" y="4376880"/>
            <a:ext cx="3602520" cy="2401200"/>
          </a:xfrm>
          <a:prstGeom prst="rect">
            <a:avLst/>
          </a:prstGeom>
          <a:noFill/>
          <a:ln w="0">
            <a:solidFill>
              <a:srgbClr val="ffffff"/>
            </a:solidFill>
          </a:ln>
        </p:spPr>
      </p:pic>
      <p:sp>
        <p:nvSpPr>
          <p:cNvPr id="452" name="PlaceHolder 1"/>
          <p:cNvSpPr>
            <a:spLocks noGrp="1"/>
          </p:cNvSpPr>
          <p:nvPr>
            <p:ph/>
          </p:nvPr>
        </p:nvSpPr>
        <p:spPr>
          <a:xfrm>
            <a:off x="255240" y="1359720"/>
            <a:ext cx="11679840" cy="518004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buClr>
                <a:srgbClr val="000000"/>
              </a:buClr>
              <a:buFont typeface="Arial"/>
              <a:buChar char="•"/>
            </a:pPr>
            <a:r>
              <a:rPr b="1" lang="it-IT" sz="1800" strike="noStrike" u="none">
                <a:solidFill>
                  <a:schemeClr val="dk1"/>
                </a:solidFill>
                <a:effectLst/>
                <a:uFillTx/>
                <a:latin typeface="Century Gothic"/>
              </a:rPr>
              <a:t>Fattori culturali</a:t>
            </a:r>
            <a:r>
              <a:rPr b="0" lang="it-IT" sz="1800" strike="noStrike" u="none">
                <a:solidFill>
                  <a:schemeClr val="dk1"/>
                </a:solidFill>
                <a:effectLst/>
                <a:uFillTx/>
                <a:latin typeface="Century Gothic"/>
              </a:rPr>
              <a:t>: E’ possibile definirne tre:</a:t>
            </a:r>
            <a:endParaRPr b="0" lang="it-IT" sz="1800" strike="noStrike" u="none">
              <a:solidFill>
                <a:srgbClr val="000000"/>
              </a:solidFill>
              <a:effectLst/>
              <a:uFillTx/>
              <a:latin typeface="Arial"/>
            </a:endParaRPr>
          </a:p>
          <a:p>
            <a:pPr lvl="3" marL="1600200" indent="-228600" algn="just" defTabSz="914400">
              <a:lnSpc>
                <a:spcPct val="90000"/>
              </a:lnSpc>
              <a:spcBef>
                <a:spcPts val="499"/>
              </a:spcBef>
              <a:buClr>
                <a:srgbClr val="000000"/>
              </a:buClr>
              <a:buFont typeface="Arial"/>
              <a:buChar char="•"/>
            </a:pPr>
            <a:r>
              <a:rPr b="1" lang="it-IT" sz="1800" strike="noStrike" u="none">
                <a:solidFill>
                  <a:schemeClr val="dk1"/>
                </a:solidFill>
                <a:effectLst/>
                <a:uFillTx/>
                <a:latin typeface="Century Gothic"/>
              </a:rPr>
              <a:t>Religione: </a:t>
            </a:r>
            <a:r>
              <a:rPr b="0" lang="it-IT" sz="1800" strike="noStrike" u="none">
                <a:solidFill>
                  <a:schemeClr val="dk1"/>
                </a:solidFill>
                <a:effectLst/>
                <a:uFillTx/>
                <a:latin typeface="Century Gothic"/>
              </a:rPr>
              <a:t>Può essere sia </a:t>
            </a:r>
            <a:r>
              <a:rPr b="0" lang="it-IT" sz="1800" strike="noStrike" u="sng">
                <a:solidFill>
                  <a:schemeClr val="dk1"/>
                </a:solidFill>
                <a:effectLst/>
                <a:uFillTx/>
                <a:latin typeface="Century Gothic"/>
              </a:rPr>
              <a:t>conservatrice</a:t>
            </a:r>
            <a:r>
              <a:rPr b="0" lang="it-IT" sz="1800" strike="noStrike" u="none">
                <a:solidFill>
                  <a:schemeClr val="dk1"/>
                </a:solidFill>
                <a:effectLst/>
                <a:uFillTx/>
                <a:latin typeface="Century Gothic"/>
              </a:rPr>
              <a:t> che </a:t>
            </a:r>
            <a:r>
              <a:rPr b="0" lang="it-IT" sz="1800" strike="noStrike" u="sng">
                <a:solidFill>
                  <a:schemeClr val="dk1"/>
                </a:solidFill>
                <a:effectLst/>
                <a:uFillTx/>
                <a:latin typeface="Century Gothic"/>
              </a:rPr>
              <a:t>innovatrice</a:t>
            </a:r>
            <a:r>
              <a:rPr b="0" lang="it-IT" sz="1800" strike="noStrike" u="none">
                <a:solidFill>
                  <a:schemeClr val="dk1"/>
                </a:solidFill>
                <a:effectLst/>
                <a:uFillTx/>
                <a:latin typeface="Century Gothic"/>
              </a:rPr>
              <a:t>, alcune religioni hanno frenato il cambiamento, altre lo hanno favorito.</a:t>
            </a:r>
            <a:endParaRPr b="0" lang="it-IT" sz="1800" strike="noStrike" u="none">
              <a:solidFill>
                <a:srgbClr val="000000"/>
              </a:solidFill>
              <a:effectLst/>
              <a:uFillTx/>
              <a:latin typeface="Arial"/>
            </a:endParaRPr>
          </a:p>
          <a:p>
            <a:pPr lvl="3" marL="1600200" indent="-228600" algn="just" defTabSz="914400">
              <a:lnSpc>
                <a:spcPct val="90000"/>
              </a:lnSpc>
              <a:spcBef>
                <a:spcPts val="499"/>
              </a:spcBef>
              <a:buClr>
                <a:srgbClr val="000000"/>
              </a:buClr>
              <a:buFont typeface="Arial"/>
              <a:buChar char="•"/>
            </a:pPr>
            <a:r>
              <a:rPr b="1" lang="it-IT" sz="1800" strike="noStrike" u="none">
                <a:solidFill>
                  <a:schemeClr val="dk1"/>
                </a:solidFill>
                <a:effectLst/>
                <a:uFillTx/>
                <a:latin typeface="Century Gothic"/>
              </a:rPr>
              <a:t>Sistemi di comunicazione:</a:t>
            </a:r>
            <a:r>
              <a:rPr b="0" lang="it-IT" sz="1800" strike="noStrike" u="none">
                <a:solidFill>
                  <a:schemeClr val="dk1"/>
                </a:solidFill>
                <a:effectLst/>
                <a:uFillTx/>
                <a:latin typeface="Century Gothic"/>
              </a:rPr>
              <a:t> L’invenzione della scrittura ha favorito il controllo delle risorse materiali e lo sviluppo conseguente di grandi organizzazioni, ma ha anche modificato la percezione di </a:t>
            </a:r>
            <a:r>
              <a:rPr b="0" lang="it-IT" sz="1800" strike="noStrike" u="sng">
                <a:solidFill>
                  <a:schemeClr val="dk1"/>
                </a:solidFill>
                <a:effectLst/>
                <a:uFillTx/>
                <a:latin typeface="Century Gothic"/>
              </a:rPr>
              <a:t>passato</a:t>
            </a:r>
            <a:r>
              <a:rPr b="0" lang="it-IT" sz="1800" strike="noStrike" u="none">
                <a:solidFill>
                  <a:schemeClr val="dk1"/>
                </a:solidFill>
                <a:effectLst/>
                <a:uFillTx/>
                <a:latin typeface="Century Gothic"/>
              </a:rPr>
              <a:t>, </a:t>
            </a:r>
            <a:r>
              <a:rPr b="0" lang="it-IT" sz="1800" strike="noStrike" u="sng">
                <a:solidFill>
                  <a:schemeClr val="dk1"/>
                </a:solidFill>
                <a:effectLst/>
                <a:uFillTx/>
                <a:latin typeface="Century Gothic"/>
              </a:rPr>
              <a:t>presente</a:t>
            </a:r>
            <a:r>
              <a:rPr b="0" lang="it-IT" sz="1800" strike="noStrike" u="none">
                <a:solidFill>
                  <a:schemeClr val="dk1"/>
                </a:solidFill>
                <a:effectLst/>
                <a:uFillTx/>
                <a:latin typeface="Century Gothic"/>
              </a:rPr>
              <a:t> e </a:t>
            </a:r>
            <a:r>
              <a:rPr b="0" lang="it-IT" sz="1800" strike="noStrike" u="sng">
                <a:solidFill>
                  <a:schemeClr val="dk1"/>
                </a:solidFill>
                <a:effectLst/>
                <a:uFillTx/>
                <a:latin typeface="Century Gothic"/>
              </a:rPr>
              <a:t>futuro</a:t>
            </a:r>
            <a:r>
              <a:rPr b="0" lang="it-IT" sz="1800" strike="noStrike" u="none">
                <a:solidFill>
                  <a:schemeClr val="dk1"/>
                </a:solidFill>
                <a:effectLst/>
                <a:uFillTx/>
                <a:latin typeface="Century Gothic"/>
              </a:rPr>
              <a:t>. Con la scrittura infatti è possibile registrare gli eventi e creare la </a:t>
            </a:r>
            <a:r>
              <a:rPr b="1" lang="it-IT" sz="1800" strike="noStrike" u="none">
                <a:solidFill>
                  <a:schemeClr val="dk1"/>
                </a:solidFill>
                <a:effectLst/>
                <a:uFillTx/>
                <a:latin typeface="Century Gothic"/>
              </a:rPr>
              <a:t>storia</a:t>
            </a:r>
            <a:r>
              <a:rPr b="0" lang="it-IT" sz="1800" strike="noStrike" u="none">
                <a:solidFill>
                  <a:schemeClr val="dk1"/>
                </a:solidFill>
                <a:effectLst/>
                <a:uFillTx/>
                <a:latin typeface="Century Gothic"/>
              </a:rPr>
              <a:t>.</a:t>
            </a:r>
            <a:endParaRPr b="0" lang="it-IT" sz="1800" strike="noStrike" u="none">
              <a:solidFill>
                <a:srgbClr val="000000"/>
              </a:solidFill>
              <a:effectLst/>
              <a:uFillTx/>
              <a:latin typeface="Arial"/>
            </a:endParaRPr>
          </a:p>
          <a:p>
            <a:pPr lvl="3" marL="1600200" indent="-228600" algn="just" defTabSz="914400">
              <a:lnSpc>
                <a:spcPct val="90000"/>
              </a:lnSpc>
              <a:spcBef>
                <a:spcPts val="499"/>
              </a:spcBef>
              <a:buClr>
                <a:srgbClr val="000000"/>
              </a:buClr>
              <a:buFont typeface="Arial"/>
              <a:buChar char="•"/>
            </a:pPr>
            <a:r>
              <a:rPr b="1" lang="it-IT" sz="1800" strike="noStrike" u="none">
                <a:solidFill>
                  <a:schemeClr val="dk1"/>
                </a:solidFill>
                <a:effectLst/>
                <a:uFillTx/>
                <a:latin typeface="Century Gothic"/>
              </a:rPr>
              <a:t>Leadership:</a:t>
            </a:r>
            <a:r>
              <a:rPr b="0" lang="it-IT" sz="1800" strike="noStrike" u="none">
                <a:solidFill>
                  <a:schemeClr val="dk1"/>
                </a:solidFill>
                <a:effectLst/>
                <a:uFillTx/>
                <a:latin typeface="Century Gothic"/>
              </a:rPr>
              <a:t> I leader hanno avuto un ruolo fondamentale nelle società, si pensi a Gandhi, Giulio Cesare o Galileo. Con il giusto consenso, personalità come queste possono </a:t>
            </a:r>
            <a:r>
              <a:rPr b="1" lang="it-IT" sz="1800" strike="noStrike" u="none">
                <a:solidFill>
                  <a:schemeClr val="dk1"/>
                </a:solidFill>
                <a:effectLst/>
                <a:uFillTx/>
                <a:latin typeface="Century Gothic"/>
              </a:rPr>
              <a:t>rovesciare l’ordine stabilito</a:t>
            </a:r>
            <a:r>
              <a:rPr b="0" lang="it-IT" sz="1800" strike="noStrike" u="none">
                <a:solidFill>
                  <a:schemeClr val="dk1"/>
                </a:solidFill>
                <a:effectLst/>
                <a:uFillTx/>
                <a:latin typeface="Century Gothic"/>
              </a:rPr>
              <a:t>. Non è tuttavia secondario disporre di </a:t>
            </a:r>
            <a:r>
              <a:rPr b="0" lang="it-IT" sz="1800" strike="noStrike" u="sng">
                <a:solidFill>
                  <a:schemeClr val="dk1"/>
                </a:solidFill>
                <a:effectLst/>
                <a:uFillTx/>
                <a:latin typeface="Century Gothic"/>
              </a:rPr>
              <a:t>condizioni sociali favorevoli</a:t>
            </a:r>
            <a:r>
              <a:rPr b="0" lang="it-IT" sz="1800" strike="noStrike" u="none">
                <a:solidFill>
                  <a:schemeClr val="dk1"/>
                </a:solidFill>
                <a:effectLst/>
                <a:uFillTx/>
                <a:latin typeface="Century Gothic"/>
              </a:rPr>
              <a:t> affinché i leader possano svolgere il loro ruolo. Gandhi riuscì ad ottenere l’indipendenza del suo Paese dalla Gran Bretagna perché la seconda guerra mondiale ed  altri eventi avevano dato uno scossone alle istituzioni coloniali.</a:t>
            </a: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453" name="Immagine 4" descr=""/>
          <p:cNvPicPr/>
          <p:nvPr/>
        </p:nvPicPr>
        <p:blipFill>
          <a:blip r:embed="rId2"/>
          <a:stretch/>
        </p:blipFill>
        <p:spPr>
          <a:xfrm>
            <a:off x="9003960" y="4437720"/>
            <a:ext cx="2348280" cy="2348280"/>
          </a:xfrm>
          <a:prstGeom prst="rect">
            <a:avLst/>
          </a:prstGeom>
          <a:noFill/>
          <a:ln w="0">
            <a:noFill/>
          </a:ln>
        </p:spPr>
      </p:pic>
      <p:pic>
        <p:nvPicPr>
          <p:cNvPr id="454" name="Immagine 5" descr=""/>
          <p:cNvPicPr/>
          <p:nvPr/>
        </p:nvPicPr>
        <p:blipFill>
          <a:blip r:embed="rId3"/>
          <a:stretch/>
        </p:blipFill>
        <p:spPr>
          <a:xfrm>
            <a:off x="4888440" y="4437720"/>
            <a:ext cx="3132720" cy="2340360"/>
          </a:xfrm>
          <a:prstGeom prst="rect">
            <a:avLst/>
          </a:prstGeom>
          <a:noFill/>
          <a:ln w="0">
            <a:noFill/>
          </a:ln>
        </p:spPr>
      </p:pic>
    </p:spTree>
  </p:cSld>
  <p:transition spd="slow">
    <p:randomBar dir="vert"/>
  </p:transition>
</p:sld>
</file>

<file path=ppt/slides/slide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5" name="PlaceHolder 1"/>
          <p:cNvSpPr>
            <a:spLocks noGrp="1"/>
          </p:cNvSpPr>
          <p:nvPr>
            <p:ph/>
          </p:nvPr>
        </p:nvSpPr>
        <p:spPr>
          <a:xfrm>
            <a:off x="700560" y="1634760"/>
            <a:ext cx="10789200" cy="4491360"/>
          </a:xfrm>
          <a:prstGeom prst="rect">
            <a:avLst/>
          </a:prstGeom>
          <a:noFill/>
          <a:ln w="0">
            <a:noFill/>
          </a:ln>
        </p:spPr>
        <p:txBody>
          <a:bodyPr lIns="91440" rIns="91440" tIns="45720" bIns="45720" anchor="t">
            <a:normAutofit lnSpcReduction="9999"/>
          </a:bodyPr>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Negli ultimi due secoli abbiamo avuto una straordinaria </a:t>
            </a:r>
            <a:r>
              <a:rPr b="1" lang="it-IT" sz="1800" strike="noStrike" u="sng">
                <a:solidFill>
                  <a:schemeClr val="dk1"/>
                </a:solidFill>
                <a:effectLst/>
                <a:uFillTx/>
                <a:latin typeface="Century Gothic"/>
              </a:rPr>
              <a:t>accelerazione del mutamento sociale</a:t>
            </a:r>
            <a:r>
              <a:rPr b="0" lang="it-IT" sz="1800" strike="noStrike" u="sng">
                <a:solidFill>
                  <a:schemeClr val="dk1"/>
                </a:solidFill>
                <a:effectLst/>
                <a:uFillTx/>
                <a:latin typeface="Century Gothic"/>
              </a:rPr>
              <a:t>.</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Rilevante è stata a tal proposito l’influenza di tre fattori che sono paralleli a quelli implicati nel mutamento sociale:</a:t>
            </a:r>
            <a:endParaRPr b="0" lang="it-IT" sz="18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800" strike="noStrike" u="none">
                <a:solidFill>
                  <a:schemeClr val="dk1"/>
                </a:solidFill>
                <a:effectLst/>
                <a:uFillTx/>
                <a:latin typeface="Century Gothic"/>
              </a:rPr>
              <a:t>Fattori economici:</a:t>
            </a:r>
            <a:r>
              <a:rPr b="0" lang="it-IT" sz="1800" strike="noStrike" u="none">
                <a:solidFill>
                  <a:schemeClr val="dk1"/>
                </a:solidFill>
                <a:effectLst/>
                <a:uFillTx/>
                <a:latin typeface="Century Gothic"/>
              </a:rPr>
              <a:t> Tra questi sono anche compresi i </a:t>
            </a:r>
            <a:r>
              <a:rPr b="0" lang="it-IT" sz="1800" strike="noStrike" u="sng">
                <a:solidFill>
                  <a:schemeClr val="dk1"/>
                </a:solidFill>
                <a:effectLst/>
                <a:uFillTx/>
                <a:latin typeface="Century Gothic"/>
              </a:rPr>
              <a:t>fattori ambientali</a:t>
            </a:r>
            <a:r>
              <a:rPr b="0" lang="it-IT" sz="1800" strike="noStrike" u="none">
                <a:solidFill>
                  <a:schemeClr val="dk1"/>
                </a:solidFill>
                <a:effectLst/>
                <a:uFillTx/>
                <a:latin typeface="Century Gothic"/>
              </a:rPr>
              <a:t>. Importante in questo ambito è </a:t>
            </a:r>
            <a:r>
              <a:rPr b="1" lang="it-IT" sz="1800" strike="noStrike" u="none">
                <a:solidFill>
                  <a:schemeClr val="dk1"/>
                </a:solidFill>
                <a:effectLst/>
                <a:uFillTx/>
                <a:latin typeface="Century Gothic"/>
              </a:rPr>
              <a:t>l’industria moderna </a:t>
            </a:r>
            <a:r>
              <a:rPr b="0" lang="it-IT" sz="1800" strike="noStrike" u="none">
                <a:solidFill>
                  <a:schemeClr val="dk1"/>
                </a:solidFill>
                <a:effectLst/>
                <a:uFillTx/>
                <a:latin typeface="Century Gothic"/>
              </a:rPr>
              <a:t>che prevede:</a:t>
            </a:r>
            <a:endParaRPr b="0" lang="it-IT" sz="18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0" lang="it-IT" sz="1800" strike="noStrike" u="none">
                <a:solidFill>
                  <a:schemeClr val="dk1"/>
                </a:solidFill>
                <a:effectLst/>
                <a:uFillTx/>
                <a:latin typeface="Century Gothic"/>
              </a:rPr>
              <a:t>Costante espansione della produzione</a:t>
            </a:r>
            <a:endParaRPr b="0" lang="it-IT" sz="18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0" lang="it-IT" sz="1800" strike="noStrike" u="none">
                <a:solidFill>
                  <a:schemeClr val="dk1"/>
                </a:solidFill>
                <a:effectLst/>
                <a:uFillTx/>
                <a:latin typeface="Century Gothic"/>
              </a:rPr>
              <a:t>Accumulazione della ricchezza</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Perciò il capitalismo promuove l’</a:t>
            </a:r>
            <a:r>
              <a:rPr b="0" lang="it-IT" sz="1800" strike="noStrike" u="sng">
                <a:solidFill>
                  <a:schemeClr val="dk1"/>
                </a:solidFill>
                <a:effectLst/>
                <a:uFillTx/>
                <a:latin typeface="Century Gothic"/>
              </a:rPr>
              <a:t>evoluzione delle tecnologie produttive</a:t>
            </a:r>
            <a:r>
              <a:rPr b="0" lang="it-IT" sz="1800" strike="noStrike" u="none">
                <a:solidFill>
                  <a:schemeClr val="dk1"/>
                </a:solidFill>
                <a:effectLst/>
                <a:uFillTx/>
                <a:latin typeface="Century Gothic"/>
              </a:rPr>
              <a:t> in un processo </a:t>
            </a:r>
            <a:r>
              <a:rPr b="1" lang="it-IT" sz="1800" strike="noStrike" u="none">
                <a:solidFill>
                  <a:schemeClr val="dk1"/>
                </a:solidFill>
                <a:effectLst/>
                <a:uFillTx/>
                <a:latin typeface="Century Gothic"/>
              </a:rPr>
              <a:t>dinamico </a:t>
            </a:r>
            <a:r>
              <a:rPr b="0" lang="it-IT" sz="1800" strike="noStrike" u="none">
                <a:solidFill>
                  <a:schemeClr val="dk1"/>
                </a:solidFill>
                <a:effectLst/>
                <a:uFillTx/>
                <a:latin typeface="Century Gothic"/>
              </a:rPr>
              <a:t>di cambiamento.</a:t>
            </a:r>
            <a:endParaRPr b="0" lang="it-IT" sz="18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800" strike="noStrike" u="none">
                <a:solidFill>
                  <a:schemeClr val="dk1"/>
                </a:solidFill>
                <a:effectLst/>
                <a:uFillTx/>
                <a:latin typeface="Century Gothic"/>
              </a:rPr>
              <a:t>Fattori politici: </a:t>
            </a:r>
            <a:r>
              <a:rPr b="0" lang="it-IT" sz="1800" strike="noStrike" u="none">
                <a:solidFill>
                  <a:schemeClr val="dk1"/>
                </a:solidFill>
                <a:effectLst/>
                <a:uFillTx/>
                <a:latin typeface="Century Gothic"/>
              </a:rPr>
              <a:t>Nelle società tradizionali il potere passava per l’élite (era nelle mani delle famiglie aristocratiche) e non toccava affatto gli interessi della restante popolazione, ma nei sistemi politici moderni i cambiamenti influenzano la vita dell’</a:t>
            </a:r>
            <a:r>
              <a:rPr b="0" lang="it-IT" sz="1800" strike="noStrike" u="sng">
                <a:solidFill>
                  <a:schemeClr val="dk1"/>
                </a:solidFill>
                <a:effectLst/>
                <a:uFillTx/>
                <a:latin typeface="Century Gothic"/>
              </a:rPr>
              <a:t>intera Nazione.</a:t>
            </a:r>
            <a:r>
              <a:rPr b="0" lang="it-IT" sz="1800" strike="noStrike" u="none">
                <a:solidFill>
                  <a:schemeClr val="dk1"/>
                </a:solidFill>
                <a:effectLst/>
                <a:uFillTx/>
                <a:latin typeface="Century Gothic"/>
              </a:rPr>
              <a:t> Inoltre la </a:t>
            </a:r>
            <a:r>
              <a:rPr b="1" lang="it-IT" sz="1800" strike="noStrike" u="none">
                <a:solidFill>
                  <a:schemeClr val="dk1"/>
                </a:solidFill>
                <a:effectLst/>
                <a:uFillTx/>
                <a:latin typeface="Century Gothic"/>
              </a:rPr>
              <a:t>competizione tra Nazioni </a:t>
            </a:r>
            <a:r>
              <a:rPr b="0" lang="it-IT" sz="1800" strike="noStrike" u="none">
                <a:solidFill>
                  <a:schemeClr val="dk1"/>
                </a:solidFill>
                <a:effectLst/>
                <a:uFillTx/>
                <a:latin typeface="Century Gothic"/>
              </a:rPr>
              <a:t>ha portato ad un’evidente influenza della politica sul cambiamento economico. I </a:t>
            </a:r>
            <a:r>
              <a:rPr b="1" lang="it-IT" sz="1800" strike="noStrike" u="none">
                <a:solidFill>
                  <a:schemeClr val="dk1"/>
                </a:solidFill>
                <a:effectLst/>
                <a:uFillTx/>
                <a:latin typeface="Century Gothic"/>
              </a:rPr>
              <a:t>governi </a:t>
            </a:r>
            <a:r>
              <a:rPr b="0" lang="it-IT" sz="1800" strike="noStrike" u="none">
                <a:solidFill>
                  <a:schemeClr val="dk1"/>
                </a:solidFill>
                <a:effectLst/>
                <a:uFillTx/>
                <a:latin typeface="Century Gothic"/>
              </a:rPr>
              <a:t>svolgono oggi un ruolo primario per quanto riguarda la crescita produttiva e, grazie alla </a:t>
            </a:r>
            <a:r>
              <a:rPr b="1" lang="it-IT" sz="1800" strike="noStrike" u="none">
                <a:solidFill>
                  <a:schemeClr val="dk1"/>
                </a:solidFill>
                <a:effectLst/>
                <a:uFillTx/>
                <a:latin typeface="Century Gothic"/>
              </a:rPr>
              <a:t>guerra moderna</a:t>
            </a:r>
            <a:r>
              <a:rPr b="0" lang="it-IT" sz="1800" strike="noStrike" u="none">
                <a:solidFill>
                  <a:schemeClr val="dk1"/>
                </a:solidFill>
                <a:effectLst/>
                <a:uFillTx/>
                <a:latin typeface="Century Gothic"/>
              </a:rPr>
              <a:t>, le Nazioni occidentali hanno esteso il loro potere nel mondo. Gli effetti della </a:t>
            </a:r>
            <a:r>
              <a:rPr b="1" lang="it-IT" sz="1800" strike="noStrike" u="none">
                <a:solidFill>
                  <a:schemeClr val="dk1"/>
                </a:solidFill>
                <a:effectLst/>
                <a:uFillTx/>
                <a:latin typeface="Century Gothic"/>
              </a:rPr>
              <a:t>guerra moderna </a:t>
            </a:r>
            <a:r>
              <a:rPr b="0" lang="it-IT" sz="1800" strike="noStrike" u="none">
                <a:solidFill>
                  <a:schemeClr val="dk1"/>
                </a:solidFill>
                <a:effectLst/>
                <a:uFillTx/>
                <a:latin typeface="Century Gothic"/>
              </a:rPr>
              <a:t>hanno comportato </a:t>
            </a:r>
            <a:r>
              <a:rPr b="0" lang="it-IT" sz="1800" strike="noStrike" u="sng">
                <a:solidFill>
                  <a:schemeClr val="dk1"/>
                </a:solidFill>
                <a:effectLst/>
                <a:uFillTx/>
                <a:latin typeface="Century Gothic"/>
              </a:rPr>
              <a:t>profondi mutamenti sia per i Paesi vincitori che per gli sconfitti.</a:t>
            </a: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Tree>
  </p:cSld>
  <p:transition spd="slow">
    <p:randomBar dir="vert"/>
  </p:transition>
</p:sld>
</file>

<file path=ppt/slides/slide1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6" name="PlaceHolder 1"/>
          <p:cNvSpPr>
            <a:spLocks noGrp="1"/>
          </p:cNvSpPr>
          <p:nvPr>
            <p:ph/>
          </p:nvPr>
        </p:nvSpPr>
        <p:spPr>
          <a:xfrm>
            <a:off x="482760" y="1768320"/>
            <a:ext cx="7008840" cy="4611600"/>
          </a:xfrm>
          <a:prstGeom prst="rect">
            <a:avLst/>
          </a:prstGeom>
          <a:noFill/>
          <a:ln w="0">
            <a:noFill/>
          </a:ln>
        </p:spPr>
        <p:txBody>
          <a:bodyPr lIns="91440" rIns="91440" tIns="45720" bIns="45720" anchor="t">
            <a:normAutofit lnSpcReduction="9999"/>
          </a:bodyPr>
          <a:p>
            <a:pPr marL="228600" indent="-228600" algn="just" defTabSz="914400">
              <a:lnSpc>
                <a:spcPct val="90000"/>
              </a:lnSpc>
              <a:spcBef>
                <a:spcPts val="1001"/>
              </a:spcBef>
              <a:buClr>
                <a:srgbClr val="000000"/>
              </a:buClr>
              <a:buFont typeface="Arial"/>
              <a:buChar char="•"/>
            </a:pPr>
            <a:r>
              <a:rPr b="1" lang="it-IT" sz="1800" strike="noStrike" u="none">
                <a:solidFill>
                  <a:schemeClr val="dk1"/>
                </a:solidFill>
                <a:effectLst/>
                <a:uFillTx/>
                <a:latin typeface="Century Gothic"/>
              </a:rPr>
              <a:t>Fattori culturali: </a:t>
            </a:r>
            <a:r>
              <a:rPr b="0" lang="it-IT" sz="1800" strike="noStrike" u="none">
                <a:solidFill>
                  <a:schemeClr val="dk1"/>
                </a:solidFill>
                <a:effectLst/>
                <a:uFillTx/>
                <a:latin typeface="Century Gothic"/>
              </a:rPr>
              <a:t>Parliamo in particolare di due fattori fondamentali:</a:t>
            </a:r>
            <a:endParaRPr b="0" lang="it-IT" sz="18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Sviluppo scientifico</a:t>
            </a:r>
            <a:endParaRPr b="0" lang="it-IT" sz="18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pPr>
            <a:r>
              <a:rPr b="0" lang="it-IT" sz="1800" strike="noStrike" u="none">
                <a:solidFill>
                  <a:schemeClr val="dk1"/>
                </a:solidFill>
                <a:effectLst/>
                <a:uFillTx/>
                <a:latin typeface="Century Gothic"/>
              </a:rPr>
              <a:t>Secolarizzazione</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Il cambiamento a cui ci si riferisce è nel </a:t>
            </a:r>
            <a:r>
              <a:rPr b="0" lang="it-IT" sz="1800" strike="noStrike" u="sng">
                <a:solidFill>
                  <a:schemeClr val="dk1"/>
                </a:solidFill>
                <a:effectLst/>
                <a:uFillTx/>
                <a:latin typeface="Century Gothic"/>
              </a:rPr>
              <a:t>modo di pensare</a:t>
            </a:r>
            <a:r>
              <a:rPr b="0" lang="it-IT" sz="1800" strike="noStrike" u="none">
                <a:solidFill>
                  <a:schemeClr val="dk1"/>
                </a:solidFill>
                <a:effectLst/>
                <a:uFillTx/>
                <a:latin typeface="Century Gothic"/>
              </a:rPr>
              <a:t> (non si dà più per scontato che usi e costumi siano automaticamente accettabili perché appoggiati dall’autorità tradizionale) ma anche nel </a:t>
            </a:r>
            <a:r>
              <a:rPr b="0" lang="it-IT" sz="1800" strike="noStrike" u="sng">
                <a:solidFill>
                  <a:schemeClr val="dk1"/>
                </a:solidFill>
                <a:effectLst/>
                <a:uFillTx/>
                <a:latin typeface="Century Gothic"/>
              </a:rPr>
              <a:t>contenuto delle idee </a:t>
            </a:r>
            <a:r>
              <a:rPr b="0" lang="it-IT" sz="1800" strike="noStrike" u="none">
                <a:solidFill>
                  <a:schemeClr val="dk1"/>
                </a:solidFill>
                <a:effectLst/>
                <a:uFillTx/>
                <a:latin typeface="Century Gothic"/>
              </a:rPr>
              <a:t>basate sugli </a:t>
            </a:r>
            <a:r>
              <a:rPr b="1" lang="it-IT" sz="1800" strike="noStrike" u="none">
                <a:solidFill>
                  <a:schemeClr val="dk1"/>
                </a:solidFill>
                <a:effectLst/>
                <a:uFillTx/>
                <a:latin typeface="Century Gothic"/>
              </a:rPr>
              <a:t>ideali moderni</a:t>
            </a:r>
            <a:r>
              <a:rPr b="0" lang="it-IT" sz="1800" strike="noStrike" u="none">
                <a:solidFill>
                  <a:schemeClr val="dk1"/>
                </a:solidFill>
                <a:effectLst/>
                <a:uFillTx/>
                <a:latin typeface="Century Gothic"/>
              </a:rPr>
              <a:t>:</a:t>
            </a:r>
            <a:endParaRPr b="0" lang="it-IT" sz="18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1" lang="it-IT" sz="1800" strike="noStrike" u="none">
                <a:solidFill>
                  <a:schemeClr val="dk1"/>
                </a:solidFill>
                <a:effectLst/>
                <a:uFillTx/>
                <a:latin typeface="Century Gothic"/>
              </a:rPr>
              <a:t>Autorealizzazione</a:t>
            </a:r>
            <a:endParaRPr b="0" lang="it-IT" sz="18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1" lang="it-IT" sz="1800" strike="noStrike" u="none">
                <a:solidFill>
                  <a:schemeClr val="dk1"/>
                </a:solidFill>
                <a:effectLst/>
                <a:uFillTx/>
                <a:latin typeface="Century Gothic"/>
              </a:rPr>
              <a:t>Libertà</a:t>
            </a:r>
            <a:endParaRPr b="0" lang="it-IT" sz="18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1" lang="it-IT" sz="1800" strike="noStrike" u="none">
                <a:solidFill>
                  <a:schemeClr val="dk1"/>
                </a:solidFill>
                <a:effectLst/>
                <a:uFillTx/>
                <a:latin typeface="Century Gothic"/>
              </a:rPr>
              <a:t>Uguaglianza</a:t>
            </a:r>
            <a:endParaRPr b="0" lang="it-IT" sz="1800" strike="noStrike" u="none">
              <a:solidFill>
                <a:srgbClr val="000000"/>
              </a:solidFill>
              <a:effectLst/>
              <a:uFillTx/>
              <a:latin typeface="Arial"/>
            </a:endParaRPr>
          </a:p>
          <a:p>
            <a:pPr lvl="2" marL="1143000" indent="-228600" algn="just" defTabSz="914400">
              <a:lnSpc>
                <a:spcPct val="90000"/>
              </a:lnSpc>
              <a:spcBef>
                <a:spcPts val="499"/>
              </a:spcBef>
              <a:buClr>
                <a:srgbClr val="000000"/>
              </a:buClr>
              <a:buFont typeface="Arial"/>
              <a:buChar char="•"/>
              <a:tabLst>
                <a:tab algn="l" pos="0"/>
              </a:tabLst>
            </a:pPr>
            <a:r>
              <a:rPr b="1" lang="it-IT" sz="1800" strike="noStrike" u="none">
                <a:solidFill>
                  <a:schemeClr val="dk1"/>
                </a:solidFill>
                <a:effectLst/>
                <a:uFillTx/>
                <a:latin typeface="Century Gothic"/>
              </a:rPr>
              <a:t>Partecipazione democratica</a:t>
            </a: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800" strike="noStrike" u="none">
                <a:solidFill>
                  <a:schemeClr val="dk1"/>
                </a:solidFill>
                <a:effectLst/>
                <a:uFillTx/>
                <a:latin typeface="Century Gothic"/>
              </a:rPr>
              <a:t>Questi ideali sono creazioni degli ultimi due secoli ed hanno avuto il merito di aver favorito un profondo cambiamento sociale e politico in tutto il globo.</a:t>
            </a: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pic>
        <p:nvPicPr>
          <p:cNvPr id="457" name="Immagine 4" descr=""/>
          <p:cNvPicPr/>
          <p:nvPr/>
        </p:nvPicPr>
        <p:blipFill>
          <a:blip r:embed="rId1"/>
          <a:stretch/>
        </p:blipFill>
        <p:spPr>
          <a:xfrm>
            <a:off x="7934760" y="2751480"/>
            <a:ext cx="3640680" cy="2633760"/>
          </a:xfrm>
          <a:prstGeom prst="rect">
            <a:avLst/>
          </a:prstGeom>
          <a:noFill/>
          <a:ln w="0">
            <a:noFill/>
          </a:ln>
        </p:spPr>
      </p:pic>
    </p:spTree>
  </p:cSld>
  <p:transition spd="slow">
    <p:randomBar dir="vert"/>
  </p:transition>
</p:sld>
</file>

<file path=ppt/slides/slide1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8" name="PlaceHolder 1"/>
          <p:cNvSpPr>
            <a:spLocks noGrp="1"/>
          </p:cNvSpPr>
          <p:nvPr>
            <p:ph type="title"/>
          </p:nvPr>
        </p:nvSpPr>
        <p:spPr>
          <a:xfrm>
            <a:off x="7353720" y="1840680"/>
            <a:ext cx="9447480" cy="1823760"/>
          </a:xfrm>
          <a:prstGeom prst="rect">
            <a:avLst/>
          </a:prstGeom>
          <a:noFill/>
          <a:ln w="0">
            <a:noFill/>
          </a:ln>
        </p:spPr>
        <p:txBody>
          <a:bodyPr lIns="91440" rIns="91440" tIns="45720" bIns="45720" anchor="b">
            <a:normAutofit/>
          </a:bodyPr>
          <a:p>
            <a:pPr indent="0" defTabSz="914400">
              <a:lnSpc>
                <a:spcPct val="90000"/>
              </a:lnSpc>
              <a:buNone/>
              <a:tabLst>
                <a:tab algn="l" pos="0"/>
              </a:tabLst>
            </a:pPr>
            <a:r>
              <a:rPr b="1" i="1" lang="it-IT" sz="4800" strike="noStrike" u="none" cap="all">
                <a:solidFill>
                  <a:srgbClr val="ff0000"/>
                </a:solidFill>
                <a:effectLst/>
                <a:uFillTx/>
                <a:latin typeface="Century Gothic"/>
              </a:rPr>
              <a:t>    GENERE </a:t>
            </a:r>
            <a:br>
              <a:rPr sz="4800"/>
            </a:br>
            <a:r>
              <a:rPr b="1" i="1" lang="it-IT" sz="4800" strike="noStrike" u="none" cap="all">
                <a:solidFill>
                  <a:srgbClr val="ff0000"/>
                </a:solidFill>
                <a:effectLst/>
                <a:uFillTx/>
                <a:latin typeface="Century Gothic"/>
              </a:rPr>
              <a:t>E SESSUALITÀ</a:t>
            </a:r>
            <a:endParaRPr b="0" lang="it-IT" sz="4800" strike="noStrike" u="none">
              <a:solidFill>
                <a:srgbClr val="000000"/>
              </a:solidFill>
              <a:effectLst/>
              <a:uFillTx/>
              <a:latin typeface="Arial"/>
            </a:endParaRPr>
          </a:p>
        </p:txBody>
      </p:sp>
      <p:pic>
        <p:nvPicPr>
          <p:cNvPr id="459" name="Immagine 3" descr=""/>
          <p:cNvPicPr/>
          <p:nvPr/>
        </p:nvPicPr>
        <p:blipFill>
          <a:blip r:embed="rId1"/>
          <a:stretch/>
        </p:blipFill>
        <p:spPr>
          <a:xfrm>
            <a:off x="1797120" y="1551960"/>
            <a:ext cx="4080240" cy="3104280"/>
          </a:xfrm>
          <a:prstGeom prst="rect">
            <a:avLst/>
          </a:prstGeom>
          <a:noFill/>
          <a:ln w="0">
            <a:noFill/>
          </a:ln>
        </p:spPr>
      </p:pic>
      <p:cxnSp>
        <p:nvCxnSpPr>
          <p:cNvPr id="460" name="Connettore 1 4"/>
          <p:cNvCxnSpPr/>
          <p:nvPr/>
        </p:nvCxnSpPr>
        <p:spPr>
          <a:xfrm>
            <a:off x="6140520" y="3665520"/>
            <a:ext cx="5269680" cy="1440"/>
          </a:xfrm>
          <a:prstGeom prst="straightConnector1">
            <a:avLst/>
          </a:prstGeom>
          <a:ln w="44450">
            <a:solidFill>
              <a:srgbClr val="d07e85"/>
            </a:solidFill>
            <a:round/>
          </a:ln>
        </p:spPr>
      </p:cxnSp>
    </p:spTree>
  </p:cSld>
  <mc:AlternateContent>
    <mc:Choice Requires="p14">
      <p:transition spd="slow" p14:dur="2000"/>
    </mc:Choice>
    <mc:Fallback>
      <p:transition spd="slow"/>
    </mc:Fallback>
  </mc:AlternateContent>
</p:sld>
</file>

<file path=ppt/slides/slide1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1"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62" name="PlaceHolder 2"/>
          <p:cNvSpPr>
            <a:spLocks noGrp="1"/>
          </p:cNvSpPr>
          <p:nvPr>
            <p:ph/>
          </p:nvPr>
        </p:nvSpPr>
        <p:spPr>
          <a:xfrm>
            <a:off x="685800" y="1863000"/>
            <a:ext cx="56559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Alcuni autori ritengono che determinati aspetti della biologia umana- cromosomi e altri fattori genetici, ormoni, dimensione del cervello- comportino differenze innate di comportamento tra uomini e donne. Tali differenze possono essere individuate in tutte le culture, in una forma o nell’altra, facendo ritenere che le disuguaglianze sociali di genere siano il prodotto di fattori naturali.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sociologi sono restii a farsi convincere da simili argomentazioni che tendono a ridurre le complesse attività umane e le relazioni sociali a un’unica “causa” biologica. E benché l’ipotesi che siano i fattori biologici a determinare i modelli di comportamento maschili e femminili continui a ispirare dei lavori scientifici, quasi un secolo di ricerche in questa direzione non ha prodotto risultati convincenti: non ci sono prove dei meccanismi che dovrebbero legare i fattori biologici ai complessi comportamenti sociali di uomini e donne.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63"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 Uomini e donne naturalmente diversi?</a:t>
            </a:r>
            <a:endParaRPr b="0" lang="it-IT" sz="1800" strike="noStrike" u="none">
              <a:solidFill>
                <a:srgbClr val="000000"/>
              </a:solidFill>
              <a:effectLst/>
              <a:uFillTx/>
              <a:latin typeface="Arial"/>
            </a:endParaRPr>
          </a:p>
        </p:txBody>
      </p:sp>
      <p:pic>
        <p:nvPicPr>
          <p:cNvPr id="464" name="Immagine 7" descr=""/>
          <p:cNvPicPr/>
          <p:nvPr/>
        </p:nvPicPr>
        <p:blipFill>
          <a:blip r:embed="rId1"/>
          <a:stretch/>
        </p:blipFill>
        <p:spPr>
          <a:xfrm>
            <a:off x="7728480" y="1596240"/>
            <a:ext cx="4074480" cy="2570400"/>
          </a:xfrm>
          <a:prstGeom prst="rect">
            <a:avLst/>
          </a:prstGeom>
          <a:noFill/>
          <a:ln w="0">
            <a:noFill/>
          </a:ln>
        </p:spPr>
      </p:pic>
      <p:pic>
        <p:nvPicPr>
          <p:cNvPr id="465" name="Immagine 8" descr=""/>
          <p:cNvPicPr/>
          <p:nvPr/>
        </p:nvPicPr>
        <p:blipFill>
          <a:blip r:embed="rId2"/>
          <a:stretch/>
        </p:blipFill>
        <p:spPr>
          <a:xfrm>
            <a:off x="7759800" y="4109400"/>
            <a:ext cx="4043160" cy="2688480"/>
          </a:xfrm>
          <a:prstGeom prst="rect">
            <a:avLst/>
          </a:prstGeom>
          <a:noFill/>
          <a:ln w="0">
            <a:noFill/>
          </a:ln>
        </p:spPr>
      </p:pic>
    </p:spTree>
  </p:cSld>
  <mc:AlternateContent>
    <mc:Choice Requires="p14">
      <p:transition spd="slow">
        <p14:flash/>
      </p:transition>
    </mc:Choice>
    <mc:Fallback>
      <p:transition spd="slow">
        <p:fade/>
      </p:transition>
    </mc:Fallback>
  </mc:AlternateContent>
</p:sld>
</file>

<file path=ppt/slides/slide1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67"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L’orientamento sessuale riguarda l’oggetto dell’attrazione sessuale ed emotiva dell’individuo.        L’espressione “preferenza sessuale” può essere fuorviante perché suggerisce che questa attrazione rientri integralmente tra le scelte personali, mentre in tutte le culture, l’orientamento sessuale è risultato di una complessa interazione tra fattori biologici e sociali che non comprendiamo ancora appieno.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L’orientamento sessuale più comune è l’eterosessualità, cioè l’attrazione sessuale ed emotiva per persone dell’altro sesso. L’omosessualità, invece, è l’attrazione sessuale ed emotiva per persone dello stesso sesso.         In alcune culture non occidentali le relazioni omosessuali sono accettate e persino incoraggiate in certi contesti.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68"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2. Biologia e orientamento sessuale</a:t>
            </a:r>
            <a:endParaRPr b="0" lang="it-IT" sz="1800" strike="noStrike" u="none">
              <a:solidFill>
                <a:srgbClr val="000000"/>
              </a:solidFill>
              <a:effectLst/>
              <a:uFillTx/>
              <a:latin typeface="Arial"/>
            </a:endParaRPr>
          </a:p>
        </p:txBody>
      </p:sp>
    </p:spTree>
  </p:cSld>
  <mc:AlternateContent>
    <mc:Choice Requires="p14">
      <p:transition spd="slow" p14:dur="1200">
        <p:dissolve/>
      </p:transition>
    </mc:Choice>
    <mc:Fallback>
      <p:transition spd="slow">
        <p:dissolve/>
      </p:transition>
    </mc:Fallback>
  </mc:AlternateContent>
</p:sld>
</file>

<file path=ppt/slides/slide1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9"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70" name="PlaceHolder 2"/>
          <p:cNvSpPr>
            <a:spLocks noGrp="1"/>
          </p:cNvSpPr>
          <p:nvPr>
            <p:ph/>
          </p:nvPr>
        </p:nvSpPr>
        <p:spPr>
          <a:xfrm>
            <a:off x="8002440" y="3222720"/>
            <a:ext cx="3800160" cy="236808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molte società, invece, l’omosessualità non è accettata in modo così aperto ed è oggetto di pregiudizi e discriminazioni.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71"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2. Biologia e orientamento sessuale</a:t>
            </a:r>
            <a:endParaRPr b="0" lang="it-IT" sz="1800" strike="noStrike" u="none">
              <a:solidFill>
                <a:srgbClr val="000000"/>
              </a:solidFill>
              <a:effectLst/>
              <a:uFillTx/>
              <a:latin typeface="Arial"/>
            </a:endParaRPr>
          </a:p>
        </p:txBody>
      </p:sp>
      <p:pic>
        <p:nvPicPr>
          <p:cNvPr id="472" name="Immagine 5" descr=""/>
          <p:cNvPicPr/>
          <p:nvPr/>
        </p:nvPicPr>
        <p:blipFill>
          <a:blip r:embed="rId1"/>
          <a:stretch/>
        </p:blipFill>
        <p:spPr>
          <a:xfrm>
            <a:off x="685800" y="1895400"/>
            <a:ext cx="6504840" cy="433044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1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74"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Kinsey e colleghi riuscirono a raccogliere informazioni sulla storia sessuale di 18.000 persone bianche americane. I risultati della ricerca furono sorprendenti perché rivelavano un’enorme differenza tra le aspettative pubbliche prevalenti a quell’epoca e il comportamento sessuale reale.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Kinsey rilevò che quasi il 70% degli uomini aveva avuto rapporti con una prostituta, e oltre l’80% esperienze sessuali prematrimoniali. Tuttavia, secondo la doppia morale, il 40% di essi si aspettava che la propria moglie fosse vergine al momento del matrimonio. Tra le donne, circa il 50% aveva avuto esperienze prematrimoniali, sebbene prevalentemente con il futuro marito. Lo studio, inoltre, portò alla luce una diffusione delle attività omosessuali maschili assai più ampia del previsto, dimostrando che molti presunti eterosessuali nutrivano anche inclinazioni omosessuali.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scoperte di Kinsey furono importanti per sfatare l’idea che l’omosessualità fosse una forma di malattia mentale bisognosa di trattamento medico.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75"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Genere e sessualità come costruzioni sociali: il rapporto Kinsey</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6"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77"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lnSpcReduction="9999"/>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Judith Lorber distingue almeno 10 </a:t>
            </a:r>
            <a:r>
              <a:rPr b="1" lang="it-IT" sz="1600" strike="noStrike" u="none">
                <a:solidFill>
                  <a:schemeClr val="dk1"/>
                </a:solidFill>
                <a:effectLst/>
                <a:uFillTx/>
                <a:latin typeface="Century Gothic"/>
              </a:rPr>
              <a:t>identità sessuali </a:t>
            </a:r>
            <a:r>
              <a:rPr b="0" lang="it-IT" sz="1600" strike="noStrike" u="none">
                <a:solidFill>
                  <a:schemeClr val="dk1"/>
                </a:solidFill>
                <a:effectLst/>
                <a:uFillTx/>
                <a:latin typeface="Century Gothic"/>
              </a:rPr>
              <a:t>negli esseri umani: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La donna eterosessuale;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L’uomo eterosessuale;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La donna omosessuale;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L’uomo omosessuale;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La donna bisessuale;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L’uomo bisessuale;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La donna travestita;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L’uomo travestito;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La donna transessuale;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L’uomo transessuale.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Anche le pratiche sessuali sono numerose.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diversità dei comportamenti sessuali è un’importante riprova del fatto che essi sono prevalentemente appresi anziché innati.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78"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4. Forme di sessualità</a:t>
            </a:r>
            <a:endParaRPr b="0" lang="it-IT" sz="1800" strike="noStrike" u="none">
              <a:solidFill>
                <a:srgbClr val="000000"/>
              </a:solidFill>
              <a:effectLst/>
              <a:uFillTx/>
              <a:latin typeface="Arial"/>
            </a:endParaRPr>
          </a:p>
        </p:txBody>
      </p:sp>
      <p:pic>
        <p:nvPicPr>
          <p:cNvPr id="479" name="Immagine 4" descr=""/>
          <p:cNvPicPr/>
          <p:nvPr/>
        </p:nvPicPr>
        <p:blipFill>
          <a:blip r:embed="rId1"/>
          <a:stretch/>
        </p:blipFill>
        <p:spPr>
          <a:xfrm>
            <a:off x="7378560" y="2509560"/>
            <a:ext cx="4344480" cy="289584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1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81"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sociologi usano il termine “sesso” per riferirsi alle differenze anatomiche e fisiologiche che caratterizzano i corpi maschili e femminili. Il “genere”, invece, concerne le differenze psicologiche, culturali e sociali tra maschi e femmine. Il genere è collegato alle nozioni socialmente costruite di “maschilità” e “femminilità”, non necessariamente un prodotto diretto del sesso biologico. La distinzione tra “sesso” e “genere” è fondamentale, poiché molte differenze tra uomini e donne non sono di origine biologica.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 approccio rilevante allo studio delle differenze di genere è quello incentrato sulla </a:t>
            </a:r>
            <a:r>
              <a:rPr b="1" lang="it-IT" sz="1600" strike="noStrike" u="none">
                <a:solidFill>
                  <a:schemeClr val="dk1"/>
                </a:solidFill>
                <a:effectLst/>
                <a:uFillTx/>
                <a:latin typeface="Century Gothic"/>
              </a:rPr>
              <a:t>socializzazione di genere</a:t>
            </a:r>
            <a:r>
              <a:rPr b="0" lang="it-IT" sz="1600" strike="noStrike" u="none">
                <a:solidFill>
                  <a:schemeClr val="dk1"/>
                </a:solidFill>
                <a:effectLst/>
                <a:uFillTx/>
                <a:latin typeface="Century Gothic"/>
              </a:rPr>
              <a:t>, cioè l’apprendimento dei ruoli di genere attraverso agenti sociali come la famiglia, la scuola e i media. Questo tipo di approccio distingue tra “sesso biologico” e “genere sociale”: un bambino nasce con il primo e sviluppa il secondo. Attraverso il contatto con i diversi agenti della socializzazione, i bambini interiorizzano gradualmente le norme e le aspettative sociali corrispondenti al proprio sesso.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differenze di genere non sono biologicamente determinate, ma sono un prodotto culturale.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82"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La socializzazione di genere </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3"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84"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questa prospettiva, le disuguaglianze di genere derivano dal fatto che uomini e donne vengono socializzati a ruoli differenti. Sono molti i canali, prevalentemente indiretti e inavvertiti, attraverso cui la società influisce sull’identità di genere. Giocattoli, libri illustrati e programmi televisivi con cui i bambini vengono a contatto tendono a enfatizzare le differenze tra maschi e femmine.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 I personaggi maschili sono più numerosi di quelli femminili nella maggioranza dei libri per l’infanzia, delle fiabe, dei programmi televisivi e dei film, e tendono a impersonare ruoli più attivi e avventurosi, mentre quelli femminili sono più frequentemente passivi, confinati in ambienti domestici. La socializzazione di genere è guidata da sanzioni positive e negative, che ricompensano o reprimono determinati comportamenti. Questi rinforzi positivi e negativi aiutano bambini e bambine ad apprendere e conformarsi ai ruoli sessuali attesi.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 un individuo sviluppa comportamenti di genere che non corrispondono al suo sesso biologico la spiegazione può essere una socializzazione inadeguata o anomala.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85"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La socializzazione di genere </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6"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87"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R. Connell ha proposto un approccio particolarmente autorevole negli studi sul genere perché integra i concetti di </a:t>
            </a:r>
            <a:r>
              <a:rPr b="1" lang="it-IT" sz="1600" strike="noStrike" u="none">
                <a:solidFill>
                  <a:schemeClr val="dk1"/>
                </a:solidFill>
                <a:effectLst/>
                <a:uFillTx/>
                <a:latin typeface="Century Gothic"/>
              </a:rPr>
              <a:t>patriarcato</a:t>
            </a:r>
            <a:r>
              <a:rPr b="0" lang="it-IT" sz="1600" strike="noStrike" u="none">
                <a:solidFill>
                  <a:schemeClr val="dk1"/>
                </a:solidFill>
                <a:effectLst/>
                <a:uFillTx/>
                <a:latin typeface="Century Gothic"/>
              </a:rPr>
              <a:t> (predominio degli uomini sulle donne) e </a:t>
            </a:r>
            <a:r>
              <a:rPr b="1" lang="it-IT" sz="1600" strike="noStrike" u="none">
                <a:solidFill>
                  <a:schemeClr val="dk1"/>
                </a:solidFill>
                <a:effectLst/>
                <a:uFillTx/>
                <a:latin typeface="Century Gothic"/>
              </a:rPr>
              <a:t>maschilità</a:t>
            </a:r>
            <a:r>
              <a:rPr b="0" lang="it-IT" sz="1600" strike="noStrike" u="none">
                <a:solidFill>
                  <a:schemeClr val="dk1"/>
                </a:solidFill>
                <a:effectLst/>
                <a:uFillTx/>
                <a:latin typeface="Century Gothic"/>
              </a:rPr>
              <a:t>.</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Connell le forme della maschilità sono una parte determinante dell’</a:t>
            </a:r>
            <a:r>
              <a:rPr b="1" lang="it-IT" sz="1600" strike="noStrike" u="none">
                <a:solidFill>
                  <a:schemeClr val="dk1"/>
                </a:solidFill>
                <a:effectLst/>
                <a:uFillTx/>
                <a:latin typeface="Century Gothic"/>
              </a:rPr>
              <a:t>ordine di genere.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Tre le dimensioni che interagendo tra loro costituiscono l’ordine di genere, cioè il complesso dei modelli sociali che regolano i rapporti tra maschilità e femminilità: il lavoro, il potere e la catessi (rapporti personali e sessuali). Queste tre dimensioni sociali sono distinte ma interdipendenti, in quanto operano assieme e mutano in rapporto tra loro. Il lavoro riguarda la divisione sessuale delle attività sia in ambito familiare che professionale. Il potere opera attraverso relazioni sociali come l’autorità, la violenza… La catessi concerne la dinamica dei rapporti intimi, emozionali ed affettivi.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Connell usa l’espressione “regime di genere” per indicare le relazioni di genere in contesti più limitati (famiglia).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88"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6. L’ordine di genere </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90" name="PlaceHolder 2"/>
          <p:cNvSpPr>
            <a:spLocks noGrp="1"/>
          </p:cNvSpPr>
          <p:nvPr>
            <p:ph/>
          </p:nvPr>
        </p:nvSpPr>
        <p:spPr>
          <a:xfrm>
            <a:off x="710640" y="2365200"/>
            <a:ext cx="4898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Connell individua alcuni tipi ideali di maschilità e femminilità:</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Maschilità egemone</a:t>
            </a:r>
            <a:r>
              <a:rPr b="0" lang="it-IT" sz="1600" strike="noStrike" u="none">
                <a:solidFill>
                  <a:schemeClr val="dk1"/>
                </a:solidFill>
                <a:effectLst/>
                <a:uFillTx/>
                <a:latin typeface="Century Gothic"/>
              </a:rPr>
              <a:t>: dominante su tutte le altre forme di maschilità e femminilità;</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Maschilità complice;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Maschilità omosessuale </a:t>
            </a:r>
            <a:r>
              <a:rPr b="0" lang="it-IT" sz="1600" strike="noStrike" u="none">
                <a:solidFill>
                  <a:schemeClr val="dk1"/>
                </a:solidFill>
                <a:effectLst/>
                <a:uFillTx/>
                <a:latin typeface="Century Gothic"/>
              </a:rPr>
              <a:t>(considerato l’opposto del “vero uomo”).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91"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Connell e le dinamiche di genere </a:t>
            </a:r>
            <a:endParaRPr b="0" lang="it-IT" sz="1800" strike="noStrike" u="none">
              <a:solidFill>
                <a:srgbClr val="000000"/>
              </a:solidFill>
              <a:effectLst/>
              <a:uFillTx/>
              <a:latin typeface="Arial"/>
            </a:endParaRPr>
          </a:p>
        </p:txBody>
      </p:sp>
      <p:pic>
        <p:nvPicPr>
          <p:cNvPr id="492" name="Immagine 4" descr=""/>
          <p:cNvPicPr/>
          <p:nvPr/>
        </p:nvPicPr>
        <p:blipFill>
          <a:blip r:embed="rId1"/>
          <a:stretch/>
        </p:blipFill>
        <p:spPr>
          <a:xfrm>
            <a:off x="6689520" y="2143080"/>
            <a:ext cx="5113440" cy="317052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1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3"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94" name="PlaceHolder 2"/>
          <p:cNvSpPr>
            <a:spLocks noGrp="1"/>
          </p:cNvSpPr>
          <p:nvPr>
            <p:ph/>
          </p:nvPr>
        </p:nvSpPr>
        <p:spPr>
          <a:xfrm>
            <a:off x="702360" y="2793600"/>
            <a:ext cx="4898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Tra le forme della femminilità troviamo: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Femminilità enfatizzata: </a:t>
            </a:r>
            <a:r>
              <a:rPr b="0" lang="it-IT" sz="1600" strike="noStrike" u="none">
                <a:solidFill>
                  <a:schemeClr val="dk1"/>
                </a:solidFill>
                <a:effectLst/>
                <a:uFillTx/>
                <a:latin typeface="Century Gothic"/>
              </a:rPr>
              <a:t>più importante complemento della maschilità egemone. Essa è orientata al soddisfacimento degli interessi e dei desideri maschili;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Femminilità resistenti:</a:t>
            </a:r>
            <a:r>
              <a:rPr b="0" lang="it-IT" sz="1600" strike="noStrike" u="none">
                <a:solidFill>
                  <a:schemeClr val="dk1"/>
                </a:solidFill>
                <a:effectLst/>
                <a:uFillTx/>
                <a:latin typeface="Century Gothic"/>
              </a:rPr>
              <a:t> hanno sviluppato identità e stili di vita non subordinati (femministe, lesbiche, single…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95"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Connell e le dinamiche di genere </a:t>
            </a:r>
            <a:endParaRPr b="0" lang="it-IT" sz="1800" strike="noStrike" u="none">
              <a:solidFill>
                <a:srgbClr val="000000"/>
              </a:solidFill>
              <a:effectLst/>
              <a:uFillTx/>
              <a:latin typeface="Arial"/>
            </a:endParaRPr>
          </a:p>
        </p:txBody>
      </p:sp>
      <p:pic>
        <p:nvPicPr>
          <p:cNvPr id="496" name="Immagine 5" descr=""/>
          <p:cNvPicPr/>
          <p:nvPr/>
        </p:nvPicPr>
        <p:blipFill>
          <a:blip r:embed="rId1"/>
          <a:stretch/>
        </p:blipFill>
        <p:spPr>
          <a:xfrm>
            <a:off x="8149320" y="1771200"/>
            <a:ext cx="3653640" cy="464868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1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7"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498"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Connell ritiene che gli individui possano modificare il proprio orientamento di genere. Ciò comporta un processo di continuo aggiustamento delle identità di genere. Ciò comporta che i modelli delle relazioni di genere possano essere sovvertiti dall’agire umano.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Connell indica tre forti tendenze di crisi: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Crisi dell’istituzionalizzazione: </a:t>
            </a:r>
            <a:r>
              <a:rPr b="0" lang="it-IT" sz="1600" strike="noStrike" u="none">
                <a:solidFill>
                  <a:schemeClr val="dk1"/>
                </a:solidFill>
                <a:effectLst/>
                <a:uFillTx/>
                <a:latin typeface="Century Gothic"/>
              </a:rPr>
              <a:t>le istituzioni tradizionalmente sostenitrici del potere maschile, in particolare lo stato e la famiglia, vanno gradualmente declinando;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Crisi della sessualità:</a:t>
            </a:r>
            <a:r>
              <a:rPr b="0" lang="it-IT" sz="1600" strike="noStrike" u="none">
                <a:solidFill>
                  <a:schemeClr val="dk1"/>
                </a:solidFill>
                <a:effectLst/>
                <a:uFillTx/>
                <a:latin typeface="Century Gothic"/>
              </a:rPr>
              <a:t> con una prevalenza meno netta della maschilità egemone, messa alle corde dalla forza crescente della sessualità femminile e di quella omosessuale;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Crisi degli interessi costituiti:</a:t>
            </a:r>
            <a:r>
              <a:rPr b="0" lang="it-IT" sz="1600" strike="noStrike" u="none">
                <a:solidFill>
                  <a:schemeClr val="dk1"/>
                </a:solidFill>
                <a:effectLst/>
                <a:uFillTx/>
                <a:latin typeface="Century Gothic"/>
              </a:rPr>
              <a:t> per cui gli interessi sociali cominciano a fondarsi su nuove basi che contraddicono l’ordine di genere esistente.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499"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8. Mutamenti dell’ordine di genere: tendenze di crisi </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501"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Distinguiamo 4 tipi di omosessualità:</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Omosessualità casuale: </a:t>
            </a:r>
            <a:r>
              <a:rPr b="0" lang="it-IT" sz="1600" strike="noStrike" u="none">
                <a:solidFill>
                  <a:schemeClr val="dk1"/>
                </a:solidFill>
                <a:effectLst/>
                <a:uFillTx/>
                <a:latin typeface="Century Gothic"/>
              </a:rPr>
              <a:t>è un’esperienza omosessuale transitoria che non struttura in modo sostanziale l’intera vita sessuale di un individuo.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Omosessualità situata:</a:t>
            </a:r>
            <a:r>
              <a:rPr b="0" lang="it-IT" sz="1600" strike="noStrike" u="none">
                <a:solidFill>
                  <a:schemeClr val="dk1"/>
                </a:solidFill>
                <a:effectLst/>
                <a:uFillTx/>
                <a:latin typeface="Century Gothic"/>
              </a:rPr>
              <a:t> si riferisce a quelle circostanze in cui vengono regolarmente praticate attività omosessuali, ma senza che divengano una preferenza dominante per l’individuo (prigioni, caserme).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Omosessualità personalizzata:</a:t>
            </a:r>
            <a:r>
              <a:rPr b="0" lang="it-IT" sz="1600" strike="noStrike" u="none">
                <a:solidFill>
                  <a:schemeClr val="dk1"/>
                </a:solidFill>
                <a:effectLst/>
                <a:uFillTx/>
                <a:latin typeface="Century Gothic"/>
              </a:rPr>
              <a:t> si preferisce l’attività omosessuale ma la si tiene nascosta alla società.</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Omosessualità come stile di vita:</a:t>
            </a:r>
            <a:r>
              <a:rPr b="0" lang="it-IT" sz="1600" strike="noStrike" u="none">
                <a:solidFill>
                  <a:schemeClr val="dk1"/>
                </a:solidFill>
                <a:effectLst/>
                <a:uFillTx/>
                <a:latin typeface="Century Gothic"/>
              </a:rPr>
              <a:t> individui che sono usciti “allo scoperto”.</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02"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Sessualità e diritti civili</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504"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il funzionalismo le differenze di genere contribuiscono alla stabilità e all’integrazione sociale. Inoltre la divisione sessuale del lavoro sarebbe basata su fattori biologici: uomini e donne svolgono compiti per i quali sono biologicamente meglio attrezzati.</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05"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10. Approcci funzionalisti</a:t>
            </a:r>
            <a:endParaRPr b="0" lang="it-IT" sz="1800" strike="noStrike" u="none">
              <a:solidFill>
                <a:srgbClr val="000000"/>
              </a:solidFill>
              <a:effectLst/>
              <a:uFillTx/>
              <a:latin typeface="Arial"/>
            </a:endParaRPr>
          </a:p>
        </p:txBody>
      </p:sp>
      <p:pic>
        <p:nvPicPr>
          <p:cNvPr id="506" name="Immagine 4" descr=""/>
          <p:cNvPicPr/>
          <p:nvPr/>
        </p:nvPicPr>
        <p:blipFill>
          <a:blip r:embed="rId1"/>
          <a:stretch/>
        </p:blipFill>
        <p:spPr>
          <a:xfrm>
            <a:off x="4654080" y="3090960"/>
            <a:ext cx="2634840" cy="354348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1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7"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508"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Il femminismo liberale ricerca le spiegazioni delle disuguaglianze di genere negli atteggiamenti socioculturali.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femministe liberali cercano di lavorare all’interno del sistema esistente per riformarlo in maniera graduale.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Da questo punto di vista hanno obiettivi e metodi più moderati delle femministe radicali, che propugnano un rovesciamento dell’intero sistema attuale.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09"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10. Approcci femministi: il femminismo liberale</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0"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511"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Le femministe socialiste si sono proposte di sconfiggere sia il patriarcato che il capitalismo.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Secondo Engels, amico e collaboratore di Marx, nel capitalismo esistono fattori materiali ed economici che determinano la sottomissione delle donne agli uomini: il patriarcato, come l’oppressione di classe, affonda le sue radici nella proprietà privata.</a:t>
            </a:r>
            <a:endParaRPr b="0" lang="it-IT" sz="16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Il capitalismo intensifica il patriarcato perché crea un’enorme ricchezza che accresce il potere degli uomini in quanto detentori ed eredi della proprietà.</a:t>
            </a:r>
            <a:endParaRPr b="0" lang="it-IT" sz="16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Affinché l’economia capitalista funzioni occorre che gli individui, in particolare le donne, siano spinti al ruolo di consumatori, indotti a credere che i loro bisogni saranno soddisfatti solo attraverso un consumo crescente di beni e prodotti.</a:t>
            </a:r>
            <a:endParaRPr b="0" lang="it-IT" sz="16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Il capitalismo ha bisogno di donne che lavorino gratis in casa, prestando assistenza e facendo pulizie. Per Engels, il capitalismo sfrutta gli uomini pagando salari bassi e le donne non pagandole affatto.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12"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10. Approcci femministi: il femminismo socialista e Marxista</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3"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514"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Caposaldo del femminismo radicale è l’idea che gli uomini siano responsabili dello sfruttamento delle donne e ne traggano i benefici. Il patriarcato è considerato fenomeno universale.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femministe radicali si concentrano sulla famiglia come una delle fonti principali dell’oppressione delle donne nella società, sostenendo che gli uomini sfruttano le donne approfittando del loro lavoro domestico gratuito. Gli uomini, inoltre, negano alle donne la possibilità di accedere a posizioni sociali di potere e influenza.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norme sociali e culturali che mettono l’accento su un corpo snello e su un atteggiamento sollecito e amorevole nei confronti dell’uomo, ad esempio, contribuiscono alla subordinazione femminile. Per le femministe radicali l’uguaglianza di genere può essere conseguita solo rovesciando l’ordine patriarcale.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15"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10. Approcci femministi: il femminismo radicale</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6"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517"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femminista afroamericana bell hooks rileva come alcune femministe bianche vedano nelle giovani nere un’autostima più elevata che nelle loro coetanee bianche, sulla base del fatto che le prime sono più assertive e sembrano più sicure di sé.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hooks questi tratti sono instillati da genitori e insegnanti a fini di “promozione razziale”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18"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10. Approcci femministi: il femminismo nero</a:t>
            </a:r>
            <a:endParaRPr b="0" lang="it-IT" sz="1800" strike="noStrike" u="none">
              <a:solidFill>
                <a:srgbClr val="000000"/>
              </a:solidFill>
              <a:effectLst/>
              <a:uFillTx/>
              <a:latin typeface="Arial"/>
            </a:endParaRPr>
          </a:p>
        </p:txBody>
      </p:sp>
      <p:pic>
        <p:nvPicPr>
          <p:cNvPr id="519" name="Immagine 4" descr=""/>
          <p:cNvPicPr/>
          <p:nvPr/>
        </p:nvPicPr>
        <p:blipFill>
          <a:blip r:embed="rId1"/>
          <a:stretch/>
        </p:blipFill>
        <p:spPr>
          <a:xfrm>
            <a:off x="3966480" y="3468960"/>
            <a:ext cx="4555440" cy="316548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1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0"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521" name="PlaceHolder 2"/>
          <p:cNvSpPr>
            <a:spLocks noGrp="1"/>
          </p:cNvSpPr>
          <p:nvPr>
            <p:ph/>
          </p:nvPr>
        </p:nvSpPr>
        <p:spPr>
          <a:xfrm>
            <a:off x="685800" y="2109600"/>
            <a:ext cx="11117160" cy="449136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it-IT" sz="1600" strike="noStrike" u="none">
                <a:solidFill>
                  <a:schemeClr val="dk1"/>
                </a:solidFill>
                <a:effectLst/>
                <a:uFillTx/>
                <a:latin typeface="Century Gothic"/>
              </a:rPr>
              <a:t>Le femministe postmoderne rifiutano l’idea di una grande teoria complessiva capace di spiegare la posizione della donna nella società, e la stessa esistenza di una categoria universale di “donna”.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22"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10. Approcci femministi: il femminismo postmoderno</a:t>
            </a:r>
            <a:endParaRPr b="0" lang="it-IT" sz="1800" strike="noStrike" u="none">
              <a:solidFill>
                <a:srgbClr val="000000"/>
              </a:solidFill>
              <a:effectLst/>
              <a:uFillTx/>
              <a:latin typeface="Arial"/>
            </a:endParaRPr>
          </a:p>
        </p:txBody>
      </p:sp>
      <p:pic>
        <p:nvPicPr>
          <p:cNvPr id="523" name="Immagine 4" descr=""/>
          <p:cNvPicPr/>
          <p:nvPr/>
        </p:nvPicPr>
        <p:blipFill>
          <a:blip r:embed="rId1"/>
          <a:stretch/>
        </p:blipFill>
        <p:spPr>
          <a:xfrm>
            <a:off x="3767760" y="3507120"/>
            <a:ext cx="4953240" cy="324648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1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4" name="PlaceHolder 1"/>
          <p:cNvSpPr>
            <a:spLocks noGrp="1"/>
          </p:cNvSpPr>
          <p:nvPr>
            <p:ph type="title"/>
          </p:nvPr>
        </p:nvSpPr>
        <p:spPr>
          <a:xfrm>
            <a:off x="210492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GENERE E SESSUALITÀ</a:t>
            </a:r>
            <a:endParaRPr b="0" lang="it-IT" sz="4000" strike="noStrike" u="none">
              <a:solidFill>
                <a:srgbClr val="000000"/>
              </a:solidFill>
              <a:effectLst/>
              <a:uFillTx/>
              <a:latin typeface="Arial"/>
            </a:endParaRPr>
          </a:p>
        </p:txBody>
      </p:sp>
      <p:sp>
        <p:nvSpPr>
          <p:cNvPr id="525" name="PlaceHolder 2"/>
          <p:cNvSpPr>
            <a:spLocks noGrp="1"/>
          </p:cNvSpPr>
          <p:nvPr>
            <p:ph/>
          </p:nvPr>
        </p:nvSpPr>
        <p:spPr>
          <a:xfrm>
            <a:off x="685800" y="2143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3 ondate di “femminismo”: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sng">
                <a:solidFill>
                  <a:schemeClr val="dk1"/>
                </a:solidFill>
                <a:effectLst/>
                <a:uFillTx/>
                <a:latin typeface="Century Gothic"/>
              </a:rPr>
              <a:t>Femminismo della prima ondata</a:t>
            </a:r>
            <a:r>
              <a:rPr b="0" lang="it-IT" sz="1600" strike="noStrike" u="none">
                <a:solidFill>
                  <a:schemeClr val="dk1"/>
                </a:solidFill>
                <a:effectLst/>
                <a:uFillTx/>
                <a:latin typeface="Century Gothic"/>
              </a:rPr>
              <a:t>: mirava alla parità di accesso al potere politico con l’acquisizione del diritto di voto per le donne (prima metà del XX secolo).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sng">
                <a:solidFill>
                  <a:schemeClr val="dk1"/>
                </a:solidFill>
                <a:effectLst/>
                <a:uFillTx/>
                <a:latin typeface="Century Gothic"/>
              </a:rPr>
              <a:t>Femminismo della seconda ondata</a:t>
            </a:r>
            <a:r>
              <a:rPr b="0" lang="it-IT" sz="1600" strike="noStrike" u="none">
                <a:solidFill>
                  <a:schemeClr val="dk1"/>
                </a:solidFill>
                <a:effectLst/>
                <a:uFillTx/>
                <a:latin typeface="Century Gothic"/>
              </a:rPr>
              <a:t>: ebbe origine negli anni 60 e 70 all’interno di un movimento generale di lotta per i diritti politici che coinvolgeva studenti, neri, omosessuali e altri. Questa ondata si concentrò sulla liberazione e emancipazione della donna.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sng">
                <a:solidFill>
                  <a:schemeClr val="dk1"/>
                </a:solidFill>
                <a:effectLst/>
                <a:uFillTx/>
                <a:latin typeface="Century Gothic"/>
              </a:rPr>
              <a:t>Femminismo della terza ondata</a:t>
            </a:r>
            <a:r>
              <a:rPr b="0" lang="it-IT" sz="1600" strike="noStrike" u="none">
                <a:solidFill>
                  <a:schemeClr val="dk1"/>
                </a:solidFill>
                <a:effectLst/>
                <a:uFillTx/>
                <a:latin typeface="Century Gothic"/>
              </a:rPr>
              <a:t> (o nuovo femminismo): tra la metà degli anni 90 e l’inizio del XXI secolo si sono verificati importanti cambiamenti come la globalizzazione. Un nuova generazione di donne, cresciuta in un mondo meno ordinato e prevedibile, era pronta ad accogliere pienamente la diversità e le differenze culturali. Questo nuovo femminismo è caratterizzato da un attivismo locale, nazione e transnazionale.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26" name="CasellaDiTesto 3"/>
          <p:cNvSpPr/>
          <p:nvPr/>
        </p:nvSpPr>
        <p:spPr>
          <a:xfrm>
            <a:off x="377784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11. I movimenti femministi</a:t>
            </a:r>
            <a:endParaRPr b="0" lang="it-IT" sz="1800" strike="noStrike" u="non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1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7" name="CasellaDiTesto 3"/>
          <p:cNvSpPr/>
          <p:nvPr/>
        </p:nvSpPr>
        <p:spPr>
          <a:xfrm>
            <a:off x="2902320" y="1086840"/>
            <a:ext cx="7062120" cy="7074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4000" strike="noStrike" u="none">
                <a:solidFill>
                  <a:srgbClr val="ff0000"/>
                </a:solidFill>
                <a:effectLst/>
                <a:uFillTx/>
                <a:latin typeface="Century Gothic"/>
              </a:rPr>
              <a:t>RAZZE, ETNIE E MIGRAZIONI</a:t>
            </a:r>
            <a:endParaRPr b="0" lang="it-IT" sz="4000" strike="noStrike" u="none">
              <a:solidFill>
                <a:srgbClr val="000000"/>
              </a:solidFill>
              <a:effectLst/>
              <a:uFillTx/>
              <a:latin typeface="Arial"/>
            </a:endParaRPr>
          </a:p>
        </p:txBody>
      </p:sp>
      <p:sp>
        <p:nvSpPr>
          <p:cNvPr id="528" name="Sottotitolo 2"/>
          <p:cNvSpPr/>
          <p:nvPr/>
        </p:nvSpPr>
        <p:spPr>
          <a:xfrm>
            <a:off x="1252440" y="2043000"/>
            <a:ext cx="6671160" cy="3017880"/>
          </a:xfrm>
          <a:prstGeom prst="rect">
            <a:avLst/>
          </a:prstGeom>
          <a:noFill/>
          <a:ln w="0">
            <a:noFill/>
          </a:ln>
        </p:spPr>
        <p:style>
          <a:lnRef idx="0"/>
          <a:fillRef idx="0"/>
          <a:effectRef idx="0"/>
          <a:fontRef idx="minor"/>
        </p:style>
        <p:txBody>
          <a:bodyPr lIns="90000" rIns="90000" tIns="45000" bIns="45000" anchor="t">
            <a:noAutofit/>
          </a:bodyPr>
          <a:p>
            <a:pPr algn="just" defTabSz="914400">
              <a:lnSpc>
                <a:spcPct val="90000"/>
              </a:lnSpc>
              <a:spcBef>
                <a:spcPts val="1001"/>
              </a:spcBef>
              <a:tabLst>
                <a:tab algn="l" pos="0"/>
              </a:tabLst>
            </a:pPr>
            <a:r>
              <a:rPr b="0" lang="it-IT" sz="2000" strike="noStrike" u="none">
                <a:solidFill>
                  <a:schemeClr val="dk1"/>
                </a:solidFill>
                <a:effectLst/>
                <a:uFillTx/>
                <a:latin typeface="Century Gothic"/>
              </a:rPr>
              <a:t>Apartheid è un sistema di segregazione imposta con violenza e brutalità, in particolare in Sud Africa fino alla fine del ‘900. Il Premio Nobel a Nelson Mandela termina il suo mandato presidenziale alla fine degli anni ’90 e segnando il superamento della segregazione grazie ai suoi intensi sforzi per la pacificazione del paese, nonostante le ingiustizie subite da lui in prima persona e dal suo popolo. In questa prospettiva Mandela istituì le </a:t>
            </a:r>
            <a:r>
              <a:rPr b="1" lang="it-IT" sz="2000" strike="noStrike" u="none">
                <a:solidFill>
                  <a:schemeClr val="dk1"/>
                </a:solidFill>
                <a:effectLst/>
                <a:uFillTx/>
                <a:latin typeface="Century Gothic"/>
              </a:rPr>
              <a:t>Udienze della Commissione per la verità e la riconciliazione</a:t>
            </a:r>
            <a:r>
              <a:rPr b="0" lang="it-IT" sz="2000" strike="noStrike" u="none">
                <a:solidFill>
                  <a:schemeClr val="dk1"/>
                </a:solidFill>
                <a:effectLst/>
                <a:uFillTx/>
                <a:latin typeface="Century Gothic"/>
              </a:rPr>
              <a:t>, offrendo l’amnistia a tutti coloro che dichiaravano la verità senza omissioni, assumendosi la piena responsabilità dei soprusi al popolo sud africano, dimostrando il potere della trasparenza e del dialogo nel processo di riconciliazione.</a:t>
            </a:r>
            <a:endParaRPr b="0" lang="it-IT" sz="2000" strike="noStrike" u="none">
              <a:solidFill>
                <a:srgbClr val="000000"/>
              </a:solidFill>
              <a:effectLst/>
              <a:uFillTx/>
              <a:latin typeface="Arial"/>
            </a:endParaRPr>
          </a:p>
          <a:p>
            <a:pPr defTabSz="914400">
              <a:lnSpc>
                <a:spcPct val="90000"/>
              </a:lnSpc>
              <a:spcBef>
                <a:spcPts val="1001"/>
              </a:spcBef>
              <a:tabLst>
                <a:tab algn="l" pos="0"/>
              </a:tabLst>
            </a:pPr>
            <a:endParaRPr b="0" lang="it-IT" sz="2200" strike="noStrike" u="none">
              <a:solidFill>
                <a:srgbClr val="000000"/>
              </a:solidFill>
              <a:effectLst/>
              <a:uFillTx/>
              <a:latin typeface="Arial"/>
            </a:endParaRPr>
          </a:p>
        </p:txBody>
      </p:sp>
      <p:pic>
        <p:nvPicPr>
          <p:cNvPr id="529" name="Immagine 7" descr=""/>
          <p:cNvPicPr/>
          <p:nvPr/>
        </p:nvPicPr>
        <p:blipFill>
          <a:blip r:embed="rId1"/>
          <a:stretch/>
        </p:blipFill>
        <p:spPr>
          <a:xfrm>
            <a:off x="8131680" y="2408040"/>
            <a:ext cx="4058640" cy="3136680"/>
          </a:xfrm>
          <a:prstGeom prst="rect">
            <a:avLst/>
          </a:prstGeom>
          <a:noFill/>
          <a:ln w="0">
            <a:noFill/>
          </a:ln>
        </p:spPr>
      </p:pic>
    </p:spTree>
  </p:cSld>
  <mc:AlternateContent>
    <mc:Choice Requires="p14">
      <p:transition spd="slow" p14:dur="2000"/>
    </mc:Choice>
    <mc:Fallback>
      <p:transition spd="slow"/>
    </mc:Fallback>
  </mc:AlternateContent>
</p:sld>
</file>

<file path=ppt/slides/slide1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0" name="PlaceHolder 1"/>
          <p:cNvSpPr>
            <a:spLocks noGrp="1"/>
          </p:cNvSpPr>
          <p:nvPr>
            <p:ph/>
          </p:nvPr>
        </p:nvSpPr>
        <p:spPr>
          <a:xfrm>
            <a:off x="922320" y="1724760"/>
            <a:ext cx="9718920" cy="448668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2000" strike="noStrike" u="none">
                <a:solidFill>
                  <a:schemeClr val="dk1"/>
                </a:solidFill>
                <a:effectLst/>
                <a:uFillTx/>
                <a:latin typeface="Century Gothic"/>
              </a:rPr>
              <a:t>Lo sviluppo globale aveva distinto il mondo in:</a:t>
            </a:r>
            <a:endParaRPr b="0" lang="it-IT" sz="20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PRIMO MONDO</a:t>
            </a:r>
            <a:r>
              <a:rPr b="0" lang="it-IT" sz="1600" strike="noStrike" u="none">
                <a:solidFill>
                  <a:schemeClr val="dk1"/>
                </a:solidFill>
                <a:effectLst/>
                <a:uFillTx/>
                <a:latin typeface="Century Gothic"/>
              </a:rPr>
              <a:t>: Ne fanno parte le società industrializzate di Europa, America settentrionale, Australia, Nuova Zelanda e Giappone. Esse risultano avere un sistema politico </a:t>
            </a:r>
            <a:r>
              <a:rPr b="1" lang="it-IT" sz="1600" strike="noStrike" u="none">
                <a:solidFill>
                  <a:schemeClr val="dk1"/>
                </a:solidFill>
                <a:effectLst/>
                <a:uFillTx/>
                <a:latin typeface="Century Gothic"/>
              </a:rPr>
              <a:t>multipartito.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SECONDO MONDO</a:t>
            </a:r>
            <a:r>
              <a:rPr b="0" lang="it-IT" sz="1600" strike="noStrike" u="none">
                <a:solidFill>
                  <a:schemeClr val="dk1"/>
                </a:solidFill>
                <a:effectLst/>
                <a:uFillTx/>
                <a:latin typeface="Century Gothic"/>
              </a:rPr>
              <a:t>: Comprendeva le società comuniste dell’Unione Sovietica ed Europa Orientale, nelle quali la proprietà privata e la libera iniziativa d’impresa avevano un ruolo limitato. Qui il sistema politico risultava essere basato su un </a:t>
            </a:r>
            <a:r>
              <a:rPr b="1" lang="it-IT" sz="1600" strike="noStrike" u="none">
                <a:solidFill>
                  <a:schemeClr val="dk1"/>
                </a:solidFill>
                <a:effectLst/>
                <a:uFillTx/>
                <a:latin typeface="Century Gothic"/>
              </a:rPr>
              <a:t>unico partito </a:t>
            </a:r>
            <a:r>
              <a:rPr b="0" lang="it-IT" sz="1600" strike="noStrike" u="none">
                <a:solidFill>
                  <a:schemeClr val="dk1"/>
                </a:solidFill>
                <a:effectLst/>
                <a:uFillTx/>
                <a:latin typeface="Century Gothic"/>
              </a:rPr>
              <a:t>(comunista) e l’economia era centralmente pianificata.</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1" lang="it-IT" sz="1600" strike="noStrike" u="none">
                <a:solidFill>
                  <a:schemeClr val="dk1"/>
                </a:solidFill>
                <a:effectLst/>
                <a:uFillTx/>
                <a:latin typeface="Century Gothic"/>
              </a:rPr>
              <a:t>TERZO MONDO</a:t>
            </a:r>
            <a:r>
              <a:rPr b="0" lang="it-IT" sz="1600" strike="noStrike" u="none">
                <a:solidFill>
                  <a:schemeClr val="dk1"/>
                </a:solidFill>
                <a:effectLst/>
                <a:uFillTx/>
                <a:latin typeface="Century Gothic"/>
              </a:rPr>
              <a:t>: Si tratta dei Paesi in via di sviluppo, la maggior parte dei quali corrispondono ad ex colonie (Asia, Africa, Sud America) che hanno subito soprusi dall’occidente.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31" name="Segnaposto contenuto 2"/>
          <p:cNvSpPr/>
          <p:nvPr/>
        </p:nvSpPr>
        <p:spPr>
          <a:xfrm>
            <a:off x="2397240" y="4650120"/>
            <a:ext cx="6427440" cy="1437840"/>
          </a:xfrm>
          <a:prstGeom prst="rect">
            <a:avLst/>
          </a:prstGeom>
          <a:noFill/>
          <a:ln w="0">
            <a:noFill/>
          </a:ln>
        </p:spPr>
        <p:style>
          <a:lnRef idx="0"/>
          <a:fillRef idx="0"/>
          <a:effectRef idx="0"/>
          <a:fontRef idx="minor"/>
        </p:style>
        <p:txBody>
          <a:bodyPr lIns="90000" rIns="90000" tIns="45000" bIns="45000" anchor="t">
            <a:normAutofit/>
          </a:bodyPr>
          <a:p>
            <a:pPr algn="just" defTabSz="914400">
              <a:lnSpc>
                <a:spcPct val="90000"/>
              </a:lnSpc>
              <a:spcBef>
                <a:spcPts val="1001"/>
              </a:spcBef>
              <a:tabLst>
                <a:tab algn="l" pos="0"/>
              </a:tabLst>
            </a:pPr>
            <a:r>
              <a:rPr b="0" lang="it-IT" sz="1600" strike="noStrike" u="none">
                <a:solidFill>
                  <a:schemeClr val="dk1"/>
                </a:solidFill>
                <a:effectLst/>
                <a:uFillTx/>
                <a:latin typeface="Century Gothic"/>
              </a:rPr>
              <a:t>&lt;&lt;Pare che il giovane Robinson fosse sposato legalmente, fosse una persona pulita, a posto, che andava in chiesa eccetera eccetera, ma vien sempre il momento che si scopre come è sottile la vernice della loro civiltà: il sangue nero viene sempre a galla&gt;&gt; </a:t>
            </a:r>
            <a:r>
              <a:rPr b="0" i="1" lang="it-IT" sz="1600" strike="noStrike" u="none">
                <a:solidFill>
                  <a:schemeClr val="dk1"/>
                </a:solidFill>
                <a:effectLst/>
                <a:uFillTx/>
                <a:latin typeface="Century Gothic"/>
              </a:rPr>
              <a:t>Il buio oltre la siepe</a:t>
            </a:r>
            <a:r>
              <a:rPr b="0" lang="it-IT" sz="1600" strike="noStrike" u="none">
                <a:solidFill>
                  <a:schemeClr val="dk1"/>
                </a:solidFill>
                <a:effectLst/>
                <a:uFillTx/>
                <a:latin typeface="Century Gothic"/>
              </a:rPr>
              <a:t>, Harper Lee (1962).</a:t>
            </a:r>
            <a:endParaRPr b="0" lang="it-IT" sz="1600" strike="noStrike" u="none">
              <a:solidFill>
                <a:srgbClr val="000000"/>
              </a:solidFill>
              <a:effectLst/>
              <a:uFillTx/>
              <a:latin typeface="Arial"/>
            </a:endParaRPr>
          </a:p>
          <a:p>
            <a:pPr defTabSz="914400">
              <a:lnSpc>
                <a:spcPct val="90000"/>
              </a:lnSpc>
              <a:spcBef>
                <a:spcPts val="1001"/>
              </a:spcBef>
              <a:tabLst>
                <a:tab algn="l" pos="0"/>
              </a:tabLst>
            </a:pPr>
            <a:endParaRPr b="0" lang="it-IT" sz="1600" strike="noStrike" u="none">
              <a:solidFill>
                <a:srgbClr val="000000"/>
              </a:solidFill>
              <a:effectLst/>
              <a:uFillTx/>
              <a:latin typeface="Arial"/>
            </a:endParaRPr>
          </a:p>
          <a:p>
            <a:pPr algn="just" defTabSz="914400">
              <a:lnSpc>
                <a:spcPct val="90000"/>
              </a:lnSpc>
              <a:spcBef>
                <a:spcPts val="1001"/>
              </a:spcBef>
              <a:tabLst>
                <a:tab algn="l" pos="0"/>
              </a:tabLst>
            </a:pPr>
            <a:endParaRPr b="0" lang="it-IT" sz="1600" strike="noStrike" u="none">
              <a:solidFill>
                <a:srgbClr val="000000"/>
              </a:solidFill>
              <a:effectLst/>
              <a:uFillTx/>
              <a:latin typeface="Arial"/>
            </a:endParaRPr>
          </a:p>
          <a:p>
            <a:pPr defTabSz="914400">
              <a:lnSpc>
                <a:spcPct val="90000"/>
              </a:lnSpc>
              <a:spcBef>
                <a:spcPts val="1001"/>
              </a:spcBef>
              <a:tabLst>
                <a:tab algn="l" pos="0"/>
              </a:tabLst>
            </a:pPr>
            <a:endParaRPr b="0" lang="it-IT" sz="2200" strike="noStrike" u="none">
              <a:solidFill>
                <a:srgbClr val="000000"/>
              </a:solidFill>
              <a:effectLst/>
              <a:uFillTx/>
              <a:latin typeface="Arial"/>
            </a:endParaRPr>
          </a:p>
        </p:txBody>
      </p:sp>
    </p:spTree>
  </p:cSld>
  <p:transition spd="slow">
    <p:randomBar dir="vert"/>
  </p:transition>
</p:sld>
</file>

<file path=ppt/slides/slide1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2" name="CasellaDiTesto 2"/>
          <p:cNvSpPr/>
          <p:nvPr/>
        </p:nvSpPr>
        <p:spPr>
          <a:xfrm>
            <a:off x="1470960" y="1720800"/>
            <a:ext cx="6094440" cy="34149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tabLst>
                <a:tab algn="l" pos="0"/>
              </a:tabLst>
            </a:pPr>
            <a:r>
              <a:rPr b="0" lang="it-IT" sz="1800" strike="noStrike" u="none">
                <a:solidFill>
                  <a:schemeClr val="dk1"/>
                </a:solidFill>
                <a:effectLst/>
                <a:uFillTx/>
                <a:latin typeface="Century Gothic"/>
              </a:rPr>
              <a:t>Egli, inoltre, si è impegnato tutta la vita a stimolare un «nuovo patriottismo» che richiamasse sia  i bianchi che i neri a un comune progetto di costruzione della nazione (Film Invictus, 2009, Mandela film documentario del 1996; Mandela – La lunga strada verso la libertà, 2013).</a:t>
            </a:r>
            <a:endParaRPr b="0" lang="it-IT" sz="1800" strike="noStrike" u="none">
              <a:solidFill>
                <a:srgbClr val="000000"/>
              </a:solidFill>
              <a:effectLst/>
              <a:uFillTx/>
              <a:latin typeface="Arial"/>
            </a:endParaRPr>
          </a:p>
          <a:p>
            <a:pPr algn="just" defTabSz="914400">
              <a:lnSpc>
                <a:spcPct val="100000"/>
              </a:lnSpc>
              <a:tabLst>
                <a:tab algn="l" pos="0"/>
              </a:tabLst>
            </a:pPr>
            <a:r>
              <a:rPr b="0" lang="it-IT" sz="1800" strike="noStrike" u="none">
                <a:solidFill>
                  <a:schemeClr val="dk1"/>
                </a:solidFill>
                <a:effectLst/>
                <a:uFillTx/>
                <a:latin typeface="Century Gothic"/>
              </a:rPr>
              <a:t>Nella foto lo vedete con una delle sue colorate camicie che  contrariamente a quanto si potrebbe pensare, non sono tipicamente africane, ma opera dello stilista Gianni Versace, delle quali Naomi Campbell gli faceva dono ogni volta che lo andava a trovare.</a:t>
            </a:r>
            <a:endParaRPr b="0" lang="it-IT" sz="1800" strike="noStrike" u="none">
              <a:solidFill>
                <a:srgbClr val="000000"/>
              </a:solidFill>
              <a:effectLst/>
              <a:uFillTx/>
              <a:latin typeface="Arial"/>
            </a:endParaRPr>
          </a:p>
        </p:txBody>
      </p:sp>
      <p:pic>
        <p:nvPicPr>
          <p:cNvPr id="533" name="Immagine 3" descr=""/>
          <p:cNvPicPr/>
          <p:nvPr/>
        </p:nvPicPr>
        <p:blipFill>
          <a:blip r:embed="rId1"/>
          <a:stretch/>
        </p:blipFill>
        <p:spPr>
          <a:xfrm>
            <a:off x="7832160" y="2470680"/>
            <a:ext cx="4358520" cy="4385880"/>
          </a:xfrm>
          <a:prstGeom prst="rect">
            <a:avLst/>
          </a:prstGeom>
          <a:noFill/>
          <a:ln w="0">
            <a:noFill/>
          </a:ln>
        </p:spPr>
      </p:pic>
    </p:spTree>
  </p:cSld>
  <mc:AlternateContent>
    <mc:Choice Requires="p14">
      <p:transition spd="slow" p14:dur="2000"/>
    </mc:Choice>
    <mc:Fallback>
      <p:transition spd="slow"/>
    </mc:Fallback>
  </mc:AlternateContent>
</p:sld>
</file>

<file path=ppt/slides/slide1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34" name="Immagine 2" descr=""/>
          <p:cNvPicPr/>
          <p:nvPr/>
        </p:nvPicPr>
        <p:blipFill>
          <a:blip r:embed="rId1"/>
          <a:stretch/>
        </p:blipFill>
        <p:spPr>
          <a:xfrm>
            <a:off x="3809880" y="2146320"/>
            <a:ext cx="8380440" cy="4710240"/>
          </a:xfrm>
          <a:prstGeom prst="rect">
            <a:avLst/>
          </a:prstGeom>
          <a:noFill/>
          <a:ln w="0">
            <a:noFill/>
          </a:ln>
        </p:spPr>
      </p:pic>
      <p:sp>
        <p:nvSpPr>
          <p:cNvPr id="535" name="CasellaDiTesto 3"/>
          <p:cNvSpPr/>
          <p:nvPr/>
        </p:nvSpPr>
        <p:spPr>
          <a:xfrm>
            <a:off x="795240" y="2639520"/>
            <a:ext cx="2450160" cy="30456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it-IT" sz="2400" strike="noStrike" u="none">
                <a:solidFill>
                  <a:schemeClr val="dk1">
                    <a:lumMod val="65000"/>
                    <a:lumOff val="35000"/>
                  </a:schemeClr>
                </a:solidFill>
                <a:effectLst/>
                <a:uFillTx/>
                <a:latin typeface="Ubuntu Condensed"/>
              </a:rPr>
              <a:t>«La pace è un sogno, può diventare realtà… Ma per costruirla bisogna essere capaci di sognare» Nelson Mandela</a:t>
            </a:r>
            <a:endParaRPr b="0" lang="it-IT"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6" name="CasellaDiTesto 3"/>
          <p:cNvSpPr/>
          <p:nvPr/>
        </p:nvSpPr>
        <p:spPr>
          <a:xfrm>
            <a:off x="1835280" y="1493640"/>
            <a:ext cx="8519760" cy="17528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Il razzismo trae origine dagli studi di Joseph Arthur de Gobineau (1816-1882) padre del razzismo moderno, il quale sosteneva la superiorità della razza bianca, influenzando molto sia Hitler che altri. Nella contemporaneità la teoria della razza è stata completamente screditata, nonostante il fenomeno del razzismo verso alcune persone più fragili, usate come capro espiatorio, continui ad essere abbastanza diffuso.</a:t>
            </a:r>
            <a:endParaRPr b="0" lang="it-IT" sz="1800" strike="noStrike" u="none">
              <a:solidFill>
                <a:srgbClr val="000000"/>
              </a:solidFill>
              <a:effectLst/>
              <a:uFillTx/>
              <a:latin typeface="Arial"/>
            </a:endParaRPr>
          </a:p>
        </p:txBody>
      </p:sp>
      <p:pic>
        <p:nvPicPr>
          <p:cNvPr id="537" name="Immagine 4" descr=""/>
          <p:cNvPicPr/>
          <p:nvPr/>
        </p:nvPicPr>
        <p:blipFill>
          <a:blip r:embed="rId1"/>
          <a:stretch/>
        </p:blipFill>
        <p:spPr>
          <a:xfrm>
            <a:off x="2955240" y="3451680"/>
            <a:ext cx="6518520" cy="3287160"/>
          </a:xfrm>
          <a:prstGeom prst="rect">
            <a:avLst/>
          </a:prstGeom>
          <a:noFill/>
          <a:ln w="0">
            <a:noFill/>
          </a:ln>
        </p:spPr>
      </p:pic>
    </p:spTree>
  </p:cSld>
  <mc:AlternateContent>
    <mc:Choice Requires="p14">
      <p:transition spd="slow" p14:dur="2000"/>
    </mc:Choice>
    <mc:Fallback>
      <p:transition spd="slow"/>
    </mc:Fallback>
  </mc:AlternateContent>
</p:sld>
</file>

<file path=ppt/slides/slide1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8" name="CasellaDiTesto 3"/>
          <p:cNvSpPr/>
          <p:nvPr/>
        </p:nvSpPr>
        <p:spPr>
          <a:xfrm>
            <a:off x="1696320" y="1917720"/>
            <a:ext cx="7353360" cy="369180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Razzismo è la credenza che certi individui siano superiori ad altri, sulla base di differenze razziali, esso va ben al di là delle idee propugnate da un piccolo numero di fanatici, piuttosto sarebbe incorporato nella stretta e nel modo di funzionare di una società, fino ad un vero e proprio razzismo istituzionale, come nel casso sudafricano o americano. Le interpretazioni psicologiche suggeriscono che attraverso stereotipi gli individui scarichino la loro conflittualità su un capro espiatorio cui attribuire la colpa di tutti i problemi, ad esempio, chi manifesta comportamenti aggressivi, contro le persone di colore, spesso si trova nelle stesse condizioni economiche, delle loro vittime, spesso usate contro gruppi relativamente impotenti perché risultano: i bersagli più facili.</a:t>
            </a:r>
            <a:endParaRPr b="0" lang="it-IT"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9" name="CasellaDiTesto 2"/>
          <p:cNvSpPr/>
          <p:nvPr/>
        </p:nvSpPr>
        <p:spPr>
          <a:xfrm>
            <a:off x="662760" y="1426320"/>
            <a:ext cx="5100480" cy="53539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Un secondo approccio è fondato sul meccanismo della proiezione, cioè l’inconscia attribuzione ad altri dei propri desideri o caratteri. Theodor Adorno nella ricerca La personalità autoritaria (1950) evidenzia come sia tipica di individui rigidamente conformisti, remissivi, quindi superiori e prepotenti verso i subalterni, fortemente intolleranti negli atteggiamenti religiosi o sessuali, tratti derivanti da un’educazione nella quale i genitori non sono riusciti ad esprimere il proprio amore ai figli, si mantengono distaccati e impongono la disciplina. L’adulto cresciuto in un ambiente di questo tipo soffre di ansie che riesce a controllare, solo attraverso un atteggiamento rigido, non sa affrontare le situazioni ambigue, non accetta le incoerenze e pensa attraverso stereotipi.</a:t>
            </a:r>
            <a:endParaRPr b="0" lang="it-IT" sz="1800" strike="noStrike" u="none">
              <a:solidFill>
                <a:srgbClr val="000000"/>
              </a:solidFill>
              <a:effectLst/>
              <a:uFillTx/>
              <a:latin typeface="Arial"/>
            </a:endParaRPr>
          </a:p>
        </p:txBody>
      </p:sp>
      <p:pic>
        <p:nvPicPr>
          <p:cNvPr id="540" name="Immagine 4" descr=""/>
          <p:cNvPicPr/>
          <p:nvPr/>
        </p:nvPicPr>
        <p:blipFill>
          <a:blip r:embed="rId1"/>
          <a:stretch/>
        </p:blipFill>
        <p:spPr>
          <a:xfrm>
            <a:off x="5950080" y="2317320"/>
            <a:ext cx="6240240" cy="3571920"/>
          </a:xfrm>
          <a:prstGeom prst="rect">
            <a:avLst/>
          </a:prstGeom>
          <a:noFill/>
          <a:ln w="0">
            <a:noFill/>
          </a:ln>
        </p:spPr>
      </p:pic>
    </p:spTree>
  </p:cSld>
  <mc:AlternateContent>
    <mc:Choice Requires="p14">
      <p:transition spd="slow" p14:dur="2000"/>
    </mc:Choice>
    <mc:Fallback>
      <p:transition spd="slow"/>
    </mc:Fallback>
  </mc:AlternateContent>
</p:sld>
</file>

<file path=ppt/slides/slide1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1" name="CasellaDiTesto 2"/>
          <p:cNvSpPr/>
          <p:nvPr/>
        </p:nvSpPr>
        <p:spPr>
          <a:xfrm>
            <a:off x="954000" y="2055960"/>
            <a:ext cx="3947760" cy="369180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ETNIA è un termine relativo ai tratti culturali di un gruppo ed spesso associato alle minoranze, con pregiudizi, opinioni e atteggiamenti preconcetti, fondati più sul sentito dire, che sull’esperienza diretta.</a:t>
            </a:r>
            <a:endParaRPr b="0" lang="it-IT" sz="1800" strike="noStrike" u="none">
              <a:solidFill>
                <a:srgbClr val="000000"/>
              </a:solidFill>
              <a:effectLst/>
              <a:uFillTx/>
              <a:latin typeface="Arial"/>
            </a:endParaRPr>
          </a:p>
          <a:p>
            <a:pPr algn="just" defTabSz="914400">
              <a:lnSpc>
                <a:spcPct val="100000"/>
              </a:lnSpc>
            </a:pPr>
            <a:r>
              <a:rPr b="0" lang="it-IT" sz="1800" strike="noStrike" u="none">
                <a:solidFill>
                  <a:schemeClr val="dk1"/>
                </a:solidFill>
                <a:effectLst/>
                <a:uFillTx/>
                <a:latin typeface="Century Gothic"/>
              </a:rPr>
              <a:t>Essi sono stereotipi, come caratterizzazione rigida e immutabili degli altri, fino alla discriminazione, poiché si tende a giudicare meglio chi è più simile, rispetto a chi è diverso.</a:t>
            </a:r>
            <a:endParaRPr b="0" lang="it-IT" sz="1800" strike="noStrike" u="none">
              <a:solidFill>
                <a:srgbClr val="000000"/>
              </a:solidFill>
              <a:effectLst/>
              <a:uFillTx/>
              <a:latin typeface="Arial"/>
            </a:endParaRPr>
          </a:p>
        </p:txBody>
      </p:sp>
      <p:pic>
        <p:nvPicPr>
          <p:cNvPr id="542" name="Immagine 6" descr=""/>
          <p:cNvPicPr/>
          <p:nvPr/>
        </p:nvPicPr>
        <p:blipFill>
          <a:blip r:embed="rId1"/>
          <a:stretch/>
        </p:blipFill>
        <p:spPr>
          <a:xfrm>
            <a:off x="5738040" y="1987200"/>
            <a:ext cx="6081480" cy="3990240"/>
          </a:xfrm>
          <a:prstGeom prst="rect">
            <a:avLst/>
          </a:prstGeom>
          <a:noFill/>
          <a:ln w="0">
            <a:noFill/>
          </a:ln>
        </p:spPr>
      </p:pic>
    </p:spTree>
  </p:cSld>
  <mc:AlternateContent>
    <mc:Choice Requires="p14">
      <p:transition spd="slow" p14:dur="2000"/>
    </mc:Choice>
    <mc:Fallback>
      <p:transition spd="slow"/>
    </mc:Fallback>
  </mc:AlternateContent>
</p:sld>
</file>

<file path=ppt/slides/slide1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3" name="CasellaDiTesto 2"/>
          <p:cNvSpPr/>
          <p:nvPr/>
        </p:nvSpPr>
        <p:spPr>
          <a:xfrm>
            <a:off x="2517840" y="1585800"/>
            <a:ext cx="6624720" cy="369180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ETNOCENTRISMO – diffidenza verso membri di un’altra cultura giudicata nei termini della propria e della sua presunta superiorità. </a:t>
            </a:r>
            <a:endParaRPr b="0" lang="it-IT" sz="1800" strike="noStrike" u="none">
              <a:solidFill>
                <a:srgbClr val="000000"/>
              </a:solidFill>
              <a:effectLst/>
              <a:uFillTx/>
              <a:latin typeface="Arial"/>
            </a:endParaRPr>
          </a:p>
          <a:p>
            <a:pPr algn="just" defTabSz="914400">
              <a:lnSpc>
                <a:spcPct val="100000"/>
              </a:lnSpc>
            </a:pPr>
            <a:r>
              <a:rPr b="0" lang="it-IT" sz="1800" strike="noStrike" u="none">
                <a:solidFill>
                  <a:schemeClr val="dk1"/>
                </a:solidFill>
                <a:effectLst/>
                <a:uFillTx/>
                <a:latin typeface="Century Gothic"/>
              </a:rPr>
              <a:t>Migrazioni intensificate con la globalizzazione </a:t>
            </a:r>
            <a:endParaRPr b="0" lang="it-IT" sz="1800" strike="noStrike" u="none">
              <a:solidFill>
                <a:srgbClr val="000000"/>
              </a:solidFill>
              <a:effectLst/>
              <a:uFillTx/>
              <a:latin typeface="Arial"/>
            </a:endParaRPr>
          </a:p>
          <a:p>
            <a:pPr algn="just" defTabSz="914400">
              <a:lnSpc>
                <a:spcPct val="100000"/>
              </a:lnSpc>
            </a:pPr>
            <a:r>
              <a:rPr b="0" lang="it-IT" sz="1800" strike="noStrike" u="none">
                <a:solidFill>
                  <a:schemeClr val="dk1"/>
                </a:solidFill>
                <a:effectLst/>
                <a:uFillTx/>
                <a:latin typeface="Century Gothic"/>
              </a:rPr>
              <a:t>Diaspora, indica il processo per cui un etnia abbandona il luogo di insediamento originario per disperdersi in altri paesi, sovente sotto costrizione o a causa di circostanze traumatiche. </a:t>
            </a:r>
            <a:endParaRPr b="0" lang="it-IT" sz="1800" strike="noStrike" u="none">
              <a:solidFill>
                <a:srgbClr val="000000"/>
              </a:solidFill>
              <a:effectLst/>
              <a:uFillTx/>
              <a:latin typeface="Arial"/>
            </a:endParaRPr>
          </a:p>
          <a:p>
            <a:pPr algn="just" defTabSz="914400">
              <a:lnSpc>
                <a:spcPct val="100000"/>
              </a:lnSpc>
            </a:pPr>
            <a:r>
              <a:rPr b="0" lang="it-IT" sz="1800" strike="noStrike" u="none">
                <a:solidFill>
                  <a:schemeClr val="dk1"/>
                </a:solidFill>
                <a:effectLst/>
                <a:uFillTx/>
                <a:latin typeface="Century Gothic"/>
              </a:rPr>
              <a:t>Coloro che hanno una visione fondamentalista del mondo cercano di resistere alla globalizzazione e al cosmopolitismo</a:t>
            </a:r>
            <a:endParaRPr b="0" lang="it-IT" sz="1800" strike="noStrike" u="none">
              <a:solidFill>
                <a:srgbClr val="000000"/>
              </a:solidFill>
              <a:effectLst/>
              <a:uFillTx/>
              <a:latin typeface="Arial"/>
            </a:endParaRPr>
          </a:p>
          <a:p>
            <a:pPr algn="just" defTabSz="914400">
              <a:lnSpc>
                <a:spcPct val="100000"/>
              </a:lnSpc>
            </a:pPr>
            <a:r>
              <a:rPr b="0" lang="it-IT" sz="1800" strike="noStrike" u="none">
                <a:solidFill>
                  <a:schemeClr val="dk1"/>
                </a:solidFill>
                <a:effectLst/>
                <a:uFillTx/>
                <a:latin typeface="Century Gothic"/>
              </a:rPr>
              <a:t>Stratificazione – è un sistema di diseguaglianze strutturale tra gruppi sociali: schiavitù, casta, ceto e classe.</a:t>
            </a:r>
            <a:endParaRPr b="0" lang="it-IT"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44" name="Immagine 4" descr=""/>
          <p:cNvPicPr/>
          <p:nvPr/>
        </p:nvPicPr>
        <p:blipFill>
          <a:blip r:embed="rId1"/>
          <a:stretch/>
        </p:blipFill>
        <p:spPr>
          <a:xfrm>
            <a:off x="4320360" y="3191760"/>
            <a:ext cx="7870320" cy="3664800"/>
          </a:xfrm>
          <a:prstGeom prst="rect">
            <a:avLst/>
          </a:prstGeom>
          <a:noFill/>
          <a:ln w="0">
            <a:noFill/>
          </a:ln>
        </p:spPr>
      </p:pic>
      <p:sp>
        <p:nvSpPr>
          <p:cNvPr id="545" name="PlaceHolder 1"/>
          <p:cNvSpPr>
            <a:spLocks noGrp="1"/>
          </p:cNvSpPr>
          <p:nvPr>
            <p:ph type="title"/>
          </p:nvPr>
        </p:nvSpPr>
        <p:spPr>
          <a:xfrm>
            <a:off x="4174560" y="448920"/>
            <a:ext cx="2847600" cy="1921320"/>
          </a:xfrm>
          <a:prstGeom prst="rect">
            <a:avLst/>
          </a:prstGeom>
          <a:noFill/>
          <a:ln w="0">
            <a:noFill/>
          </a:ln>
        </p:spPr>
        <p:txBody>
          <a:bodyPr lIns="91440" rIns="91440" tIns="45720" bIns="45720" anchor="ctr">
            <a:spAutoFit/>
          </a:bodyPr>
          <a:p>
            <a:pPr indent="0" algn="r" defTabSz="914400">
              <a:lnSpc>
                <a:spcPct val="90000"/>
              </a:lnSpc>
              <a:buNone/>
              <a:tabLst>
                <a:tab algn="l" pos="0"/>
              </a:tabLst>
            </a:pPr>
            <a:r>
              <a:rPr b="1" i="1" lang="it-IT" sz="4000" strike="noStrike" u="none" cap="all">
                <a:solidFill>
                  <a:srgbClr val="ff0000"/>
                </a:solidFill>
                <a:effectLst/>
                <a:uFillTx/>
                <a:latin typeface="Century Gothic"/>
              </a:rPr>
              <a:t>religione</a:t>
            </a:r>
            <a:endParaRPr b="0" lang="it-IT" sz="4000" strike="noStrike" u="none">
              <a:solidFill>
                <a:srgbClr val="000000"/>
              </a:solidFill>
              <a:effectLst/>
              <a:uFillTx/>
              <a:latin typeface="Arial"/>
            </a:endParaRPr>
          </a:p>
        </p:txBody>
      </p:sp>
      <p:sp>
        <p:nvSpPr>
          <p:cNvPr id="546" name="CasellaDiTesto 3"/>
          <p:cNvSpPr/>
          <p:nvPr/>
        </p:nvSpPr>
        <p:spPr>
          <a:xfrm>
            <a:off x="583200" y="1816200"/>
            <a:ext cx="6624720" cy="17528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Per migliaia di anni la RELIGIONE ha influenzato la vita delle persone e delle società in maniera molto forte. Ancora oggi è centrale nell’esperienza umana, poiché risponde ad un bisogno di risposta di fronte alla morte ed al caso, ma per un ateo tutte le religioni sono semplice superstizione. Essa si struttura attraverso simboli e riti.</a:t>
            </a:r>
            <a:endParaRPr b="0" lang="it-IT"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47" name="Immagine 3" descr=""/>
          <p:cNvPicPr/>
          <p:nvPr/>
        </p:nvPicPr>
        <p:blipFill>
          <a:blip r:embed="rId1"/>
          <a:stretch/>
        </p:blipFill>
        <p:spPr>
          <a:xfrm>
            <a:off x="3756960" y="2822760"/>
            <a:ext cx="8433720" cy="4033800"/>
          </a:xfrm>
          <a:prstGeom prst="rect">
            <a:avLst/>
          </a:prstGeom>
          <a:noFill/>
          <a:ln w="0">
            <a:noFill/>
          </a:ln>
        </p:spPr>
      </p:pic>
      <p:sp>
        <p:nvSpPr>
          <p:cNvPr id="548" name="CasellaDiTesto 2"/>
          <p:cNvSpPr/>
          <p:nvPr/>
        </p:nvSpPr>
        <p:spPr>
          <a:xfrm>
            <a:off x="2517840" y="1585800"/>
            <a:ext cx="6624720" cy="17528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In sociologia ci sono 5 teorie prevalenti sulla religione:</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pPr>
            <a:r>
              <a:rPr b="0" lang="it-IT" sz="1800" strike="noStrike" u="none">
                <a:solidFill>
                  <a:schemeClr val="dk1"/>
                </a:solidFill>
                <a:effectLst/>
                <a:uFillTx/>
                <a:latin typeface="Century Gothic"/>
              </a:rPr>
              <a:t>Positivismo;</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pPr>
            <a:r>
              <a:rPr b="0" lang="it-IT" sz="1800" strike="noStrike" u="none">
                <a:solidFill>
                  <a:schemeClr val="dk1"/>
                </a:solidFill>
                <a:effectLst/>
                <a:uFillTx/>
                <a:latin typeface="Century Gothic"/>
              </a:rPr>
              <a:t>Funzionalismo;</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pPr>
            <a:r>
              <a:rPr b="0" lang="it-IT" sz="1800" strike="noStrike" u="none">
                <a:solidFill>
                  <a:schemeClr val="dk1"/>
                </a:solidFill>
                <a:effectLst/>
                <a:uFillTx/>
                <a:latin typeface="Century Gothic"/>
              </a:rPr>
              <a:t>Teoria di Weber;</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pPr>
            <a:r>
              <a:rPr b="0" lang="it-IT" sz="1800" strike="noStrike" u="none">
                <a:solidFill>
                  <a:schemeClr val="dk1"/>
                </a:solidFill>
                <a:effectLst/>
                <a:uFillTx/>
                <a:latin typeface="Century Gothic"/>
              </a:rPr>
              <a:t>Teoria di Marx;</a:t>
            </a:r>
            <a:endParaRPr b="0" lang="it-IT" sz="1800" strike="noStrike" u="none">
              <a:solidFill>
                <a:srgbClr val="000000"/>
              </a:solidFill>
              <a:effectLst/>
              <a:uFillTx/>
              <a:latin typeface="Arial"/>
            </a:endParaRPr>
          </a:p>
          <a:p>
            <a:pPr marL="285840" indent="-285840" algn="just" defTabSz="914400">
              <a:lnSpc>
                <a:spcPct val="100000"/>
              </a:lnSpc>
              <a:buClr>
                <a:srgbClr val="000000"/>
              </a:buClr>
              <a:buFont typeface="OpenSymbol"/>
              <a:buChar char="-"/>
            </a:pPr>
            <a:r>
              <a:rPr b="0" lang="it-IT" sz="1800" strike="noStrike" u="none">
                <a:solidFill>
                  <a:schemeClr val="dk1"/>
                </a:solidFill>
                <a:effectLst/>
                <a:uFillTx/>
                <a:latin typeface="Century Gothic"/>
              </a:rPr>
              <a:t>Fenomenologia.</a:t>
            </a:r>
            <a:endParaRPr b="0" lang="it-IT"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9" name="CasellaDiTesto 2"/>
          <p:cNvSpPr/>
          <p:nvPr/>
        </p:nvSpPr>
        <p:spPr>
          <a:xfrm>
            <a:off x="1192680" y="1536120"/>
            <a:ext cx="7552440" cy="37843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2000" strike="noStrike" u="none">
                <a:solidFill>
                  <a:schemeClr val="dk1"/>
                </a:solidFill>
                <a:effectLst/>
                <a:uFillTx/>
                <a:latin typeface="Century Gothic"/>
              </a:rPr>
              <a:t>Un movimento religioso si deve istituzionalizzare per sopravvivere con: testi scritti, un nuovo capo, diffusione della dottrina.</a:t>
            </a:r>
            <a:endParaRPr b="0" lang="it-IT" sz="2000" strike="noStrike" u="none">
              <a:solidFill>
                <a:srgbClr val="000000"/>
              </a:solidFill>
              <a:effectLst/>
              <a:uFillTx/>
              <a:latin typeface="Arial"/>
            </a:endParaRPr>
          </a:p>
          <a:p>
            <a:pPr algn="just" defTabSz="914400">
              <a:lnSpc>
                <a:spcPct val="100000"/>
              </a:lnSpc>
            </a:pPr>
            <a:r>
              <a:rPr b="0" lang="it-IT" sz="2000" strike="noStrike" u="none">
                <a:solidFill>
                  <a:schemeClr val="dk1"/>
                </a:solidFill>
                <a:effectLst/>
                <a:uFillTx/>
                <a:latin typeface="Century Gothic"/>
              </a:rPr>
              <a:t>Le religioni si dividono in: Monoteismo – Politeismo – Universali o Cosmiche.</a:t>
            </a:r>
            <a:endParaRPr b="0" lang="it-IT" sz="2000" strike="noStrike" u="none">
              <a:solidFill>
                <a:srgbClr val="000000"/>
              </a:solidFill>
              <a:effectLst/>
              <a:uFillTx/>
              <a:latin typeface="Arial"/>
            </a:endParaRPr>
          </a:p>
          <a:p>
            <a:pPr algn="just" defTabSz="914400">
              <a:lnSpc>
                <a:spcPct val="100000"/>
              </a:lnSpc>
            </a:pPr>
            <a:r>
              <a:rPr b="0" lang="it-IT" sz="2000" strike="noStrike" u="none">
                <a:solidFill>
                  <a:schemeClr val="dk1"/>
                </a:solidFill>
                <a:effectLst/>
                <a:uFillTx/>
                <a:latin typeface="Century Gothic"/>
              </a:rPr>
              <a:t>Essa è importante poiché anche Marx alla fine della sua vita scrisse che è il cuore di un mondo senza cuore.</a:t>
            </a:r>
            <a:endParaRPr b="0" lang="it-IT" sz="2000" strike="noStrike" u="none">
              <a:solidFill>
                <a:srgbClr val="000000"/>
              </a:solidFill>
              <a:effectLst/>
              <a:uFillTx/>
              <a:latin typeface="Arial"/>
            </a:endParaRPr>
          </a:p>
          <a:p>
            <a:pPr algn="just" defTabSz="914400">
              <a:lnSpc>
                <a:spcPct val="100000"/>
              </a:lnSpc>
            </a:pPr>
            <a:r>
              <a:rPr b="0" lang="it-IT" sz="2000" strike="noStrike" u="none">
                <a:solidFill>
                  <a:schemeClr val="dk1"/>
                </a:solidFill>
                <a:effectLst/>
                <a:uFillTx/>
                <a:latin typeface="Century Gothic"/>
              </a:rPr>
              <a:t>Ulteriore elemento di riflessione è legato al modo in cui un movimento religioso si afferma, ad esempio si pensi alla figura di San Francesco inizialmente tacciato di eresia, su tale falsariga possiamo osservare come la chiesa possa declinarsi in un insieme più o meno lecito di sette.</a:t>
            </a:r>
            <a:endParaRPr b="0" lang="it-IT" sz="2000" strike="noStrike" u="none">
              <a:solidFill>
                <a:srgbClr val="000000"/>
              </a:solidFill>
              <a:effectLst/>
              <a:uFillTx/>
              <a:latin typeface="Arial"/>
            </a:endParaRPr>
          </a:p>
        </p:txBody>
      </p:sp>
      <p:pic>
        <p:nvPicPr>
          <p:cNvPr id="550" name="Immagine 1" descr=""/>
          <p:cNvPicPr/>
          <p:nvPr/>
        </p:nvPicPr>
        <p:blipFill>
          <a:blip r:embed="rId1"/>
          <a:stretch/>
        </p:blipFill>
        <p:spPr>
          <a:xfrm>
            <a:off x="9621000" y="1976760"/>
            <a:ext cx="1909080" cy="2673360"/>
          </a:xfrm>
          <a:prstGeom prst="rect">
            <a:avLst/>
          </a:prstGeom>
          <a:noFill/>
          <a:ln w="0">
            <a:noFill/>
          </a:ln>
        </p:spPr>
      </p:pic>
    </p:spTree>
  </p:cSld>
  <mc:AlternateContent>
    <mc:Choice Requires="p14">
      <p:transition spd="slow" p14:dur="2000"/>
    </mc:Choice>
    <mc:Fallback>
      <p:transition spd="slow"/>
    </mc:Fallback>
  </mc:AlternateContent>
</p:sld>
</file>

<file path=ppt/slides/slide1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1" name="CasellaDiTesto 2"/>
          <p:cNvSpPr/>
          <p:nvPr/>
        </p:nvSpPr>
        <p:spPr>
          <a:xfrm>
            <a:off x="1577160" y="1444320"/>
            <a:ext cx="8148600" cy="9219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A riprova del fatto che la RELIGIONE oltre a dare conforto e orientamenti morali, è un organo di potere si può osservare l’esclusione delle donne da qualunque carica religiosa.</a:t>
            </a:r>
            <a:endParaRPr b="0" lang="it-IT" sz="1800" strike="noStrike" u="none">
              <a:solidFill>
                <a:srgbClr val="000000"/>
              </a:solidFill>
              <a:effectLst/>
              <a:uFillTx/>
              <a:latin typeface="Arial"/>
            </a:endParaRPr>
          </a:p>
        </p:txBody>
      </p:sp>
      <p:pic>
        <p:nvPicPr>
          <p:cNvPr id="552" name="Immagine 3" descr=""/>
          <p:cNvPicPr/>
          <p:nvPr/>
        </p:nvPicPr>
        <p:blipFill>
          <a:blip r:embed="rId1"/>
          <a:stretch/>
        </p:blipFill>
        <p:spPr>
          <a:xfrm>
            <a:off x="2199960" y="2629800"/>
            <a:ext cx="7327080" cy="4120920"/>
          </a:xfrm>
          <a:prstGeom prst="rect">
            <a:avLst/>
          </a:prstGeom>
          <a:noFill/>
          <a:ln w="0">
            <a:noFill/>
          </a:ln>
        </p:spPr>
      </p:pic>
    </p:spTree>
  </p:cSld>
  <mc:AlternateContent>
    <mc:Choice Requires="p14">
      <p:transition spd="slow" p14:dur="2000"/>
    </mc:Choice>
    <mc:Fallback>
      <p:transition spd="slow"/>
    </mc:Fallback>
  </mc:AlternateContent>
</p:sld>
</file>

<file path=ppt/slides/slide1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3" name="CasellaDiTesto 5"/>
          <p:cNvSpPr/>
          <p:nvPr/>
        </p:nvSpPr>
        <p:spPr>
          <a:xfrm>
            <a:off x="980640" y="1766520"/>
            <a:ext cx="6094440" cy="17528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it-IT" sz="1800" strike="noStrike" u="none">
                <a:solidFill>
                  <a:schemeClr val="dk1"/>
                </a:solidFill>
                <a:effectLst/>
                <a:uFillTx/>
                <a:latin typeface="Century Gothic"/>
              </a:rPr>
              <a:t>Nella contemporaneità si parla di fede senza appartenenza. Questa è anche legata al sorgere di nuovi movimenti religiosi come risposta all’incertezza delle società liquido/globali, così come il fondamentalismo religioso, il fanatismo e i sacerdoti che diventano leader politici.</a:t>
            </a:r>
            <a:endParaRPr b="0" lang="it-IT" sz="1800" strike="noStrike" u="none">
              <a:solidFill>
                <a:srgbClr val="000000"/>
              </a:solidFill>
              <a:effectLst/>
              <a:uFillTx/>
              <a:latin typeface="Arial"/>
            </a:endParaRPr>
          </a:p>
        </p:txBody>
      </p:sp>
      <p:pic>
        <p:nvPicPr>
          <p:cNvPr id="554" name="Immagine 6" descr=""/>
          <p:cNvPicPr/>
          <p:nvPr/>
        </p:nvPicPr>
        <p:blipFill>
          <a:blip r:embed="rId1"/>
          <a:stretch/>
        </p:blipFill>
        <p:spPr>
          <a:xfrm>
            <a:off x="5685120" y="3550320"/>
            <a:ext cx="6505200" cy="3306240"/>
          </a:xfrm>
          <a:prstGeom prst="rect">
            <a:avLst/>
          </a:prstGeom>
          <a:noFill/>
          <a:ln w="0">
            <a:noFill/>
          </a:ln>
        </p:spPr>
      </p:pic>
    </p:spTree>
  </p:cSld>
  <mc:AlternateContent>
    <mc:Choice Requires="p14">
      <p:transition spd="slow" p14:dur="2000"/>
    </mc:Choice>
    <mc:Fallback>
      <p:transition spd="slow"/>
    </mc:Fallback>
  </mc:AlternateContent>
</p:sld>
</file>

<file path=ppt/slides/slide1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5" name="PlaceHolder 1"/>
          <p:cNvSpPr>
            <a:spLocks noGrp="1"/>
          </p:cNvSpPr>
          <p:nvPr>
            <p:ph type="title"/>
          </p:nvPr>
        </p:nvSpPr>
        <p:spPr>
          <a:xfrm>
            <a:off x="7588440" y="1877400"/>
            <a:ext cx="9447480" cy="1823760"/>
          </a:xfrm>
          <a:prstGeom prst="rect">
            <a:avLst/>
          </a:prstGeom>
          <a:noFill/>
          <a:ln w="0">
            <a:noFill/>
          </a:ln>
        </p:spPr>
        <p:txBody>
          <a:bodyPr lIns="91440" rIns="91440" tIns="45720" bIns="45720" anchor="b">
            <a:normAutofit/>
          </a:bodyPr>
          <a:p>
            <a:pPr indent="0" defTabSz="914400">
              <a:lnSpc>
                <a:spcPct val="90000"/>
              </a:lnSpc>
              <a:buNone/>
              <a:tabLst>
                <a:tab algn="l" pos="0"/>
              </a:tabLst>
            </a:pPr>
            <a:r>
              <a:rPr b="1" i="1" lang="it-IT" sz="4800" strike="noStrike" u="none" cap="all">
                <a:solidFill>
                  <a:srgbClr val="ff0000"/>
                </a:solidFill>
                <a:effectLst/>
                <a:uFillTx/>
                <a:latin typeface="Century Gothic"/>
              </a:rPr>
              <a:t>CRIMINALITÀ</a:t>
            </a:r>
            <a:br>
              <a:rPr sz="4800"/>
            </a:br>
            <a:r>
              <a:rPr b="1" i="1" lang="it-IT" sz="4800" strike="noStrike" u="none" cap="all">
                <a:solidFill>
                  <a:srgbClr val="ff0000"/>
                </a:solidFill>
                <a:effectLst/>
                <a:uFillTx/>
                <a:latin typeface="Century Gothic"/>
              </a:rPr>
              <a:t>  E DEVIANZA</a:t>
            </a:r>
            <a:endParaRPr b="0" lang="it-IT" sz="4800" strike="noStrike" u="none">
              <a:solidFill>
                <a:srgbClr val="000000"/>
              </a:solidFill>
              <a:effectLst/>
              <a:uFillTx/>
              <a:latin typeface="Arial"/>
            </a:endParaRPr>
          </a:p>
        </p:txBody>
      </p:sp>
      <p:pic>
        <p:nvPicPr>
          <p:cNvPr id="556" name="Immagine 5" descr=""/>
          <p:cNvPicPr/>
          <p:nvPr/>
        </p:nvPicPr>
        <p:blipFill>
          <a:blip r:embed="rId1"/>
          <a:stretch/>
        </p:blipFill>
        <p:spPr>
          <a:xfrm>
            <a:off x="2332080" y="1260360"/>
            <a:ext cx="4200840" cy="4145040"/>
          </a:xfrm>
          <a:prstGeom prst="rect">
            <a:avLst/>
          </a:prstGeom>
          <a:noFill/>
          <a:ln w="0">
            <a:noFill/>
          </a:ln>
        </p:spPr>
      </p:pic>
      <p:cxnSp>
        <p:nvCxnSpPr>
          <p:cNvPr id="557" name="Connettore 1 6"/>
          <p:cNvCxnSpPr/>
          <p:nvPr/>
        </p:nvCxnSpPr>
        <p:spPr>
          <a:xfrm flipV="1">
            <a:off x="7054920" y="3695040"/>
            <a:ext cx="4615560" cy="8640"/>
          </a:xfrm>
          <a:prstGeom prst="straightConnector1">
            <a:avLst/>
          </a:prstGeom>
          <a:ln w="44450">
            <a:solidFill>
              <a:srgbClr val="d07e85"/>
            </a:solidFill>
            <a:round/>
          </a:ln>
        </p:spPr>
      </p:cxnSp>
    </p:spTree>
  </p:cSld>
  <mc:AlternateContent>
    <mc:Choice Requires="p14">
      <p:transition spd="slow" p14:dur="2000"/>
    </mc:Choice>
    <mc:Fallback>
      <p:transition spd="slow"/>
    </mc:Fallback>
  </mc:AlternateContent>
</p:sld>
</file>

<file path=ppt/slides/slide1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8"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59"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Tutte le norme sociali sono rafforzate da sanzioni, che possono essere </a:t>
            </a:r>
            <a:r>
              <a:rPr b="0" lang="it-IT" sz="1600" strike="noStrike" u="sng">
                <a:solidFill>
                  <a:schemeClr val="dk1"/>
                </a:solidFill>
                <a:effectLst/>
                <a:uFillTx/>
                <a:latin typeface="Century Gothic"/>
              </a:rPr>
              <a:t>positive</a:t>
            </a:r>
            <a:r>
              <a:rPr b="0" lang="it-IT" sz="1600" strike="noStrike" u="none">
                <a:solidFill>
                  <a:schemeClr val="dk1"/>
                </a:solidFill>
                <a:effectLst/>
                <a:uFillTx/>
                <a:latin typeface="Century Gothic"/>
              </a:rPr>
              <a:t>, se ricompensano chi rispetta la norma, o </a:t>
            </a:r>
            <a:r>
              <a:rPr b="0" lang="it-IT" sz="1600" strike="noStrike" u="sng">
                <a:solidFill>
                  <a:schemeClr val="dk1"/>
                </a:solidFill>
                <a:effectLst/>
                <a:uFillTx/>
                <a:latin typeface="Century Gothic"/>
              </a:rPr>
              <a:t>negative</a:t>
            </a:r>
            <a:r>
              <a:rPr b="0" lang="it-IT" sz="1600" strike="noStrike" u="none">
                <a:solidFill>
                  <a:schemeClr val="dk1"/>
                </a:solidFill>
                <a:effectLst/>
                <a:uFillTx/>
                <a:latin typeface="Century Gothic"/>
              </a:rPr>
              <a:t>, se puniscono chi non la rispetta.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sanzioni possono anche essere </a:t>
            </a:r>
            <a:r>
              <a:rPr b="0" lang="it-IT" sz="1600" strike="noStrike" u="sng">
                <a:solidFill>
                  <a:schemeClr val="dk1"/>
                </a:solidFill>
                <a:effectLst/>
                <a:uFillTx/>
                <a:latin typeface="Century Gothic"/>
              </a:rPr>
              <a:t>formali</a:t>
            </a:r>
            <a:r>
              <a:rPr b="0" lang="it-IT" sz="1600" strike="noStrike" u="none">
                <a:solidFill>
                  <a:schemeClr val="dk1"/>
                </a:solidFill>
                <a:effectLst/>
                <a:uFillTx/>
                <a:latin typeface="Century Gothic"/>
              </a:rPr>
              <a:t>, se applicate da specifiche istituzioni a ciò preposte (polizia, tribunali), o i</a:t>
            </a:r>
            <a:r>
              <a:rPr b="0" lang="it-IT" sz="1600" strike="noStrike" u="sng">
                <a:solidFill>
                  <a:schemeClr val="dk1"/>
                </a:solidFill>
                <a:effectLst/>
                <a:uFillTx/>
                <a:latin typeface="Century Gothic"/>
              </a:rPr>
              <a:t>nformali</a:t>
            </a:r>
            <a:r>
              <a:rPr b="0" lang="it-IT" sz="1600" strike="noStrike" u="none">
                <a:solidFill>
                  <a:schemeClr val="dk1"/>
                </a:solidFill>
                <a:effectLst/>
                <a:uFillTx/>
                <a:latin typeface="Century Gothic"/>
              </a:rPr>
              <a:t>, cioè reazioni più spontanee e meno organizzate, come le manifestazioni di disapprovazione. Chi non rispetta una norma di qualche tipo viene definito deviante.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 esempio di figura deviante è rappresentato dall'hacker, soggetto socialmente disadattato, che rifugge da contatti umani per vivere un'esistenza virtuale dietro nomi fittizi usati online.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60"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0. Premessa</a:t>
            </a:r>
            <a:endParaRPr b="0" lang="it-IT" sz="1800" strike="noStrike" u="none">
              <a:solidFill>
                <a:srgbClr val="000000"/>
              </a:solidFill>
              <a:effectLst/>
              <a:uFillTx/>
              <a:latin typeface="Arial"/>
            </a:endParaRPr>
          </a:p>
        </p:txBody>
      </p:sp>
      <p:pic>
        <p:nvPicPr>
          <p:cNvPr id="561" name="Immagine 4" descr=""/>
          <p:cNvPicPr/>
          <p:nvPr/>
        </p:nvPicPr>
        <p:blipFill>
          <a:blip r:embed="rId1"/>
          <a:stretch/>
        </p:blipFill>
        <p:spPr>
          <a:xfrm>
            <a:off x="4397040" y="4291920"/>
            <a:ext cx="3694680" cy="228600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2"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63"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a:t>
            </a:r>
            <a:r>
              <a:rPr b="1" lang="it-IT" sz="1600" strike="noStrike" u="none">
                <a:solidFill>
                  <a:schemeClr val="dk1"/>
                </a:solidFill>
                <a:effectLst/>
                <a:uFillTx/>
                <a:latin typeface="Century Gothic"/>
              </a:rPr>
              <a:t>devianza</a:t>
            </a:r>
            <a:r>
              <a:rPr b="0" lang="it-IT" sz="1600" strike="noStrike" u="none">
                <a:solidFill>
                  <a:schemeClr val="dk1"/>
                </a:solidFill>
                <a:effectLst/>
                <a:uFillTx/>
                <a:latin typeface="Century Gothic"/>
              </a:rPr>
              <a:t> può essere definita come non conformità a una norma o un complesso di norme accettate da un numero significativo di individui all'interno di una collettività. La devianza non riguarda soltanto gli individui, ma anche i gruppi sociali. In tal caso i sociologi parlano di subcultura deviante.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Devianza e criminalità non sono sinonimi, anche se in molti casi possono coincidere. Rispetto a quello di criminalità, riferito specificamente a un comportamento che viola la legge, quello di devianza è assai più ampio.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sociologia della devianza in particolare cerca di comprendere perché certe manifestazioni sono generalmente considerate devianti e come il concetto di devianza viene applicata in maniera differenziale ai membri della società.</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64"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1. La sociologia della devianza</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5"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66"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Nello studio della devianza e criminalità continuano a rimanere diversi filoni interpretativi, riconducibili a due approcci principali: biologico e psicologico.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1" lang="it-IT" sz="1600" strike="noStrike" u="none">
                <a:solidFill>
                  <a:schemeClr val="dk1"/>
                </a:solidFill>
                <a:effectLst/>
                <a:uFillTx/>
                <a:latin typeface="Century Gothic"/>
              </a:rPr>
              <a:t>L’approccio biologico </a:t>
            </a:r>
            <a:r>
              <a:rPr b="0" lang="it-IT" sz="1600" strike="noStrike" u="none">
                <a:solidFill>
                  <a:schemeClr val="dk1"/>
                </a:solidFill>
                <a:effectLst/>
                <a:uFillTx/>
                <a:latin typeface="Century Gothic"/>
              </a:rPr>
              <a:t>si incentra principalmente sulle caratteristiche innate degli individui. Il criminologo italiano Cesare Lombroso riteneva che i tipi criminali potessero essere identificati da certe caratteristiche anatomiche, come ad esempio la forma del cranio e della fronte, la dimensione della mascella ecc..</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Una successiva teoria di stampo biologico ha distinto tre tipi principali di struttura fisica, ritenendo che una di essi fosse associato alla delinquenza.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Secondo questa teoria i tipi muscolosi e attivi (mesomorfi) sono più aggressivi e dunque hanno maggior possibilità di diventare criminali rispetto ai soggetti più magri (ectomorfi) e più grassi (endomorfi).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67"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2. Spiegazioni della criminalità e della devianza</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8"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69"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1" lang="it-IT" sz="1600" strike="noStrike" u="none">
                <a:solidFill>
                  <a:schemeClr val="dk1"/>
                </a:solidFill>
                <a:effectLst/>
                <a:uFillTx/>
                <a:latin typeface="Century Gothic"/>
              </a:rPr>
              <a:t>L'approccio psicologico</a:t>
            </a:r>
            <a:r>
              <a:rPr b="0" lang="it-IT" sz="1600" strike="noStrike" u="none">
                <a:solidFill>
                  <a:schemeClr val="dk1"/>
                </a:solidFill>
                <a:effectLst/>
                <a:uFillTx/>
                <a:latin typeface="Century Gothic"/>
              </a:rPr>
              <a:t>, invece, si concentra sui tratti della personalità degli individui.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Lo psicologo Hans Eysench ha suggerito che gli </a:t>
            </a:r>
            <a:r>
              <a:rPr b="0" lang="it-IT" sz="1600" strike="noStrike" u="sng">
                <a:solidFill>
                  <a:schemeClr val="dk1"/>
                </a:solidFill>
                <a:effectLst/>
                <a:uFillTx/>
                <a:latin typeface="Century Gothic"/>
              </a:rPr>
              <a:t>stati mentali anormali </a:t>
            </a:r>
            <a:r>
              <a:rPr b="0" lang="it-IT" sz="1600" strike="noStrike" u="none">
                <a:solidFill>
                  <a:schemeClr val="dk1"/>
                </a:solidFill>
                <a:effectLst/>
                <a:uFillTx/>
                <a:latin typeface="Century Gothic"/>
              </a:rPr>
              <a:t>sono ereditari e che predispongono un individuo a delinquere o comunque complicano il suo processo di socializzazione.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Alcuni psicologi hanno ipotizzato che una minoranza di individui sviluppi una </a:t>
            </a:r>
            <a:r>
              <a:rPr b="0" lang="it-IT" sz="1600" strike="noStrike" u="sng">
                <a:solidFill>
                  <a:schemeClr val="dk1"/>
                </a:solidFill>
                <a:effectLst/>
                <a:uFillTx/>
                <a:latin typeface="Century Gothic"/>
              </a:rPr>
              <a:t>personalità psicopatica</a:t>
            </a:r>
            <a:r>
              <a:rPr b="0" lang="it-IT" sz="1600" strike="noStrike" u="none">
                <a:solidFill>
                  <a:schemeClr val="dk1"/>
                </a:solidFill>
                <a:effectLst/>
                <a:uFillTx/>
                <a:latin typeface="Century Gothic"/>
              </a:rPr>
              <a:t>, essi sono persone chiuse e incapaci di emozione, che agiscono d'impulso e raramente avvertono un senso di colpa; a volte traggono piacere della violenza fine a se stessa.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70"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2. Spiegazioni della criminalità e della devianza</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1"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72"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teorie sociologiche della devianza e della criminalità sono racchiuse in quattro principali teorie: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 </a:t>
            </a:r>
            <a:r>
              <a:rPr b="1" lang="it-IT" sz="1600" strike="noStrike" u="none">
                <a:solidFill>
                  <a:schemeClr val="dk1"/>
                </a:solidFill>
                <a:effectLst/>
                <a:uFillTx/>
                <a:latin typeface="Century Gothic"/>
              </a:rPr>
              <a:t>teorie funzionaliste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Queste teorie considerano la devianza e la criminalità come il risultato di tensioni strutturali e della carenza di regolazione morale all'interno della società.</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Sulla base di questa teoria vengono ripresi i concetti di anomia di Durkheim e delle cinque modalità di adattamento dell'individuo della società di Merton, ossia conformità, innovazione, ritualismo, rinuncia e ribellione.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 Studiosi successivi hanno dato anche un ulteriore definizione della </a:t>
            </a:r>
            <a:r>
              <a:rPr b="0" lang="it-IT" sz="1600" strike="noStrike" u="sng">
                <a:solidFill>
                  <a:schemeClr val="dk1"/>
                </a:solidFill>
                <a:effectLst/>
                <a:uFillTx/>
                <a:latin typeface="Century Gothic"/>
              </a:rPr>
              <a:t>subcultura deviante</a:t>
            </a:r>
            <a:r>
              <a:rPr b="0" lang="it-IT" sz="1600" strike="noStrike" u="none">
                <a:solidFill>
                  <a:schemeClr val="dk1"/>
                </a:solidFill>
                <a:effectLst/>
                <a:uFillTx/>
                <a:latin typeface="Century Gothic"/>
              </a:rPr>
              <a:t>, distinguendo  le </a:t>
            </a:r>
            <a:r>
              <a:rPr b="0" lang="it-IT" sz="1600" strike="noStrike" u="sng">
                <a:solidFill>
                  <a:schemeClr val="dk1"/>
                </a:solidFill>
                <a:effectLst/>
                <a:uFillTx/>
                <a:latin typeface="Century Gothic"/>
              </a:rPr>
              <a:t>subculture delinquenziali</a:t>
            </a:r>
            <a:r>
              <a:rPr b="0" lang="it-IT" sz="1600" strike="noStrike" u="none">
                <a:solidFill>
                  <a:schemeClr val="dk1"/>
                </a:solidFill>
                <a:effectLst/>
                <a:uFillTx/>
                <a:latin typeface="Century Gothic"/>
              </a:rPr>
              <a:t>. Esse rigettano i valori dominanti sostituendoli con l'esaltazione dei gesti di resistenza e di sfida, dalla delinquenza ad altri comportamenti non conformisti.</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73"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Teorie sociologiche della criminalità e della devianza</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4"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75"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buClr>
                <a:srgbClr val="000000"/>
              </a:buClr>
              <a:buFont typeface="Arial"/>
              <a:buChar char="•"/>
            </a:pPr>
            <a:r>
              <a:rPr b="1" lang="it-IT" sz="1600" strike="noStrike" u="none">
                <a:solidFill>
                  <a:schemeClr val="dk1"/>
                </a:solidFill>
                <a:effectLst/>
                <a:uFillTx/>
                <a:latin typeface="Century Gothic"/>
              </a:rPr>
              <a:t>teorie interazioniste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sociologi che adottano una prospettiva interazionista concepiscono la devianza come fenomeno socialmente costruito. Uno dei primi studiosi a suggerire che la devianza si apprende attraverso l'interazione fu Edwin H. Sutherland, che propose un concetto spiegando la criminalità in termini di associazione differenziale.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Gli individui diventano criminali associandosi ad altri che sono portatori di norme criminali. Sutherland ritiene che il comportamento criminale venga appreso soprattutto all'interno dei gruppi primari, in particolare al gruppo dei pari.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Inoltre questo tipo di teoria interazionista esprime </a:t>
            </a:r>
            <a:r>
              <a:rPr b="1" lang="it-IT" sz="1600" strike="noStrike" u="none">
                <a:solidFill>
                  <a:schemeClr val="dk1"/>
                </a:solidFill>
                <a:effectLst/>
                <a:uFillTx/>
                <a:latin typeface="Century Gothic"/>
              </a:rPr>
              <a:t>la teoria dell'etichettamento</a:t>
            </a:r>
            <a:r>
              <a:rPr b="0" lang="it-IT" sz="1600" strike="noStrike" u="none">
                <a:solidFill>
                  <a:schemeClr val="dk1"/>
                </a:solidFill>
                <a:effectLst/>
                <a:uFillTx/>
                <a:latin typeface="Century Gothic"/>
              </a:rPr>
              <a:t>. I sostenitori di questa teoria interpretano la devianza non come un insieme di caratteristiche relative agli individui o ai gruppi, ma come un processo di interazione tra devianti e non devianti. L’etichettamento è dovuto principalmente a coloro che rappresentano le forze dell'ordine e della legge o che sono in grado di imporre ad altri una definizione convenzionale di moralità. Edwin Lemert ha proposto un'interpretazione di questa teoria in base al quale la devianza può coesistere con l'identità o diventare l'elemento fondante. Lemert definisce l'atto iniziale di trasgressione come </a:t>
            </a:r>
            <a:r>
              <a:rPr b="1" lang="it-IT" sz="1600" strike="noStrike" u="none">
                <a:solidFill>
                  <a:schemeClr val="dk1"/>
                </a:solidFill>
                <a:effectLst/>
                <a:uFillTx/>
                <a:latin typeface="Century Gothic"/>
              </a:rPr>
              <a:t>devianza primaria</a:t>
            </a:r>
            <a:r>
              <a:rPr b="0" lang="it-IT" sz="1600" strike="noStrike" u="none">
                <a:solidFill>
                  <a:schemeClr val="dk1"/>
                </a:solidFill>
                <a:effectLst/>
                <a:uFillTx/>
                <a:latin typeface="Century Gothic"/>
              </a:rPr>
              <a:t>, la quale resta marginale sul piano dell'identità individuale, perché interviene un processo di normalizzazione.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a:t>
            </a:r>
            <a:r>
              <a:rPr b="1" lang="it-IT" sz="1600" strike="noStrike" u="none">
                <a:solidFill>
                  <a:schemeClr val="dk1"/>
                </a:solidFill>
                <a:effectLst/>
                <a:uFillTx/>
                <a:latin typeface="Century Gothic"/>
              </a:rPr>
              <a:t>devianza secondaria </a:t>
            </a:r>
            <a:r>
              <a:rPr b="0" lang="it-IT" sz="1600" strike="noStrike" u="none">
                <a:solidFill>
                  <a:schemeClr val="dk1"/>
                </a:solidFill>
                <a:effectLst/>
                <a:uFillTx/>
                <a:latin typeface="Century Gothic"/>
              </a:rPr>
              <a:t>si ha invece, quando l'individuo arriva ad accettare l'etichetta che gli è stata imposta, vedendo se stesso come un deviante.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76"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Teorie sociologiche della criminalità e della devianza</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7"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78"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buClr>
                <a:srgbClr val="000000"/>
              </a:buClr>
              <a:buFont typeface="Arial"/>
              <a:buChar char="•"/>
            </a:pPr>
            <a:r>
              <a:rPr b="1" lang="it-IT" sz="1600" strike="noStrike" u="none">
                <a:solidFill>
                  <a:schemeClr val="dk1"/>
                </a:solidFill>
                <a:effectLst/>
                <a:uFillTx/>
                <a:latin typeface="Century Gothic"/>
              </a:rPr>
              <a:t>teorie del conflitto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teorie del conflitto fanno riferimento ad un nuovo approccio che i sociologi chiamano </a:t>
            </a:r>
            <a:r>
              <a:rPr b="0" lang="it-IT" sz="1600" strike="noStrike" u="sng">
                <a:solidFill>
                  <a:schemeClr val="dk1"/>
                </a:solidFill>
                <a:effectLst/>
                <a:uFillTx/>
                <a:latin typeface="Century Gothic"/>
              </a:rPr>
              <a:t>nuova criminologia </a:t>
            </a:r>
            <a:r>
              <a:rPr b="0" lang="it-IT" sz="1600" strike="noStrike" u="none">
                <a:solidFill>
                  <a:schemeClr val="dk1"/>
                </a:solidFill>
                <a:effectLst/>
                <a:uFillTx/>
                <a:latin typeface="Century Gothic"/>
              </a:rPr>
              <a:t>che considerava la devianza una scelta deliberata e spesso di natura politica. Inoltre ritiene che gli individui scelgano attivamente di adottare un comportamento deviante per reazione alle disuguaglianze del sistema capitalistico.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Negli anni Ottanta è emerso, sempre facendo riferimento alla nuova criminologia, un nuovo filone di studi criminologici chiamato </a:t>
            </a:r>
            <a:r>
              <a:rPr b="0" lang="it-IT" sz="1600" strike="noStrike" u="sng">
                <a:solidFill>
                  <a:schemeClr val="dk1"/>
                </a:solidFill>
                <a:effectLst/>
                <a:uFillTx/>
                <a:latin typeface="Century Gothic"/>
              </a:rPr>
              <a:t>nuovo realismo di sinistra</a:t>
            </a:r>
            <a:r>
              <a:rPr b="0" lang="it-IT" sz="1600" strike="noStrike" u="none">
                <a:solidFill>
                  <a:schemeClr val="dk1"/>
                </a:solidFill>
                <a:effectLst/>
                <a:uFillTx/>
                <a:latin typeface="Century Gothic"/>
              </a:rPr>
              <a:t>. Esso, prendeva le distanze dagli idealisti di sinistra, criticati perché ammantavano la devianza di romanticismo e attribuivano poca importanza ai timori che la delinquenza suscitava in larga parte dell'opinione pubblica.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i sostenitori di questo approccio, la criminologia deve impegnarsi maggiormente sui problemi concreti del controllo della criminalità e della politica sociale, anziché trattarli in astratto.</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79"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Teorie sociologiche della criminalità e della devianza</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0"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81" name="PlaceHolder 2"/>
          <p:cNvSpPr>
            <a:spLocks noGrp="1"/>
          </p:cNvSpPr>
          <p:nvPr>
            <p:ph/>
          </p:nvPr>
        </p:nvSpPr>
        <p:spPr>
          <a:xfrm>
            <a:off x="595080" y="1773720"/>
            <a:ext cx="11117160" cy="4491360"/>
          </a:xfrm>
          <a:prstGeom prst="rect">
            <a:avLst/>
          </a:prstGeom>
          <a:noFill/>
          <a:ln w="0">
            <a:noFill/>
          </a:ln>
        </p:spPr>
        <p:txBody>
          <a:bodyPr lIns="91440" rIns="91440" tIns="45720" bIns="45720" anchor="t">
            <a:normAutofit/>
          </a:bodyPr>
          <a:p>
            <a:pPr marL="228600" indent="-228600" algn="just" defTabSz="914400">
              <a:lnSpc>
                <a:spcPct val="90000"/>
              </a:lnSpc>
              <a:spcBef>
                <a:spcPts val="1001"/>
              </a:spcBef>
              <a:buClr>
                <a:srgbClr val="000000"/>
              </a:buClr>
              <a:buFont typeface="Arial"/>
              <a:buChar char="•"/>
            </a:pPr>
            <a:r>
              <a:rPr b="1" lang="it-IT" sz="1600" strike="noStrike" u="none">
                <a:solidFill>
                  <a:schemeClr val="dk1"/>
                </a:solidFill>
                <a:effectLst/>
                <a:uFillTx/>
                <a:latin typeface="Century Gothic"/>
              </a:rPr>
              <a:t>teorie del controllo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teorie del controllo postulano che il reato si verifichi in conseguenza di uno squilibrio tra l'impulso all'attività criminosa e il controllo sociale o fisico che ne è il deterrente. Uno dei più noti teorici del controllo, Hirschi, ha individuato quattro tipi di vincoli che legano gli individui alla società e promuovono il comportamento rispettoso alla legge: </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sng">
                <a:solidFill>
                  <a:schemeClr val="dk1"/>
                </a:solidFill>
                <a:effectLst/>
                <a:uFillTx/>
                <a:latin typeface="Century Gothic"/>
              </a:rPr>
              <a:t>l'attaccamento</a:t>
            </a:r>
            <a:r>
              <a:rPr b="0" lang="it-IT" sz="1600" strike="noStrike" u="none">
                <a:solidFill>
                  <a:schemeClr val="dk1"/>
                </a:solidFill>
                <a:effectLst/>
                <a:uFillTx/>
                <a:latin typeface="Century Gothic"/>
              </a:rPr>
              <a:t>: ovvero un vincolo di tipo affettivo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sng">
                <a:solidFill>
                  <a:schemeClr val="dk1"/>
                </a:solidFill>
                <a:effectLst/>
                <a:uFillTx/>
                <a:latin typeface="Century Gothic"/>
              </a:rPr>
              <a:t>l'impegno</a:t>
            </a:r>
            <a:r>
              <a:rPr b="0" lang="it-IT" sz="1600" strike="noStrike" u="none">
                <a:solidFill>
                  <a:schemeClr val="dk1"/>
                </a:solidFill>
                <a:effectLst/>
                <a:uFillTx/>
                <a:latin typeface="Century Gothic"/>
              </a:rPr>
              <a:t>: ovvero un vincolo di tipo materiale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sng">
                <a:solidFill>
                  <a:schemeClr val="dk1"/>
                </a:solidFill>
                <a:effectLst/>
                <a:uFillTx/>
                <a:latin typeface="Century Gothic"/>
              </a:rPr>
              <a:t>il coinvolgimento</a:t>
            </a:r>
            <a:r>
              <a:rPr b="0" lang="it-IT" sz="1600" strike="noStrike" u="none">
                <a:solidFill>
                  <a:schemeClr val="dk1"/>
                </a:solidFill>
                <a:effectLst/>
                <a:uFillTx/>
                <a:latin typeface="Century Gothic"/>
              </a:rPr>
              <a:t>: ovvero un vincolo di tipo temporale</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sng">
                <a:solidFill>
                  <a:schemeClr val="dk1"/>
                </a:solidFill>
                <a:effectLst/>
                <a:uFillTx/>
                <a:latin typeface="Century Gothic"/>
              </a:rPr>
              <a:t>le credenze</a:t>
            </a:r>
            <a:r>
              <a:rPr b="0" lang="it-IT" sz="1600" strike="noStrike" u="none">
                <a:solidFill>
                  <a:schemeClr val="dk1"/>
                </a:solidFill>
                <a:effectLst/>
                <a:uFillTx/>
                <a:latin typeface="Century Gothic"/>
              </a:rPr>
              <a:t>: ovvero un vincolo di tipo morale.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82"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Teorie sociologiche della criminalità e della devianza</a:t>
            </a:r>
            <a:endParaRPr b="0" lang="it-IT" sz="1800" strike="noStrike" u="none">
              <a:solidFill>
                <a:srgbClr val="000000"/>
              </a:solidFill>
              <a:effectLst/>
              <a:uFillTx/>
              <a:latin typeface="Arial"/>
            </a:endParaRPr>
          </a:p>
        </p:txBody>
      </p:sp>
      <p:pic>
        <p:nvPicPr>
          <p:cNvPr id="583" name="Picture 4" descr="attaccamento"/>
          <p:cNvPicPr/>
          <p:nvPr/>
        </p:nvPicPr>
        <p:blipFill>
          <a:blip r:embed="rId1"/>
          <a:stretch/>
        </p:blipFill>
        <p:spPr>
          <a:xfrm>
            <a:off x="675720" y="4806720"/>
            <a:ext cx="3161520" cy="1955160"/>
          </a:xfrm>
          <a:prstGeom prst="rect">
            <a:avLst/>
          </a:prstGeom>
          <a:noFill/>
          <a:ln w="0">
            <a:noFill/>
          </a:ln>
        </p:spPr>
      </p:pic>
      <p:pic>
        <p:nvPicPr>
          <p:cNvPr id="584" name="Immagine 4" descr=""/>
          <p:cNvPicPr/>
          <p:nvPr/>
        </p:nvPicPr>
        <p:blipFill>
          <a:blip r:embed="rId2"/>
          <a:stretch/>
        </p:blipFill>
        <p:spPr>
          <a:xfrm>
            <a:off x="4884480" y="4690080"/>
            <a:ext cx="2864160" cy="2071800"/>
          </a:xfrm>
          <a:prstGeom prst="rect">
            <a:avLst/>
          </a:prstGeom>
          <a:noFill/>
          <a:ln w="0">
            <a:noFill/>
          </a:ln>
        </p:spPr>
      </p:pic>
      <p:pic>
        <p:nvPicPr>
          <p:cNvPr id="585" name="Immagine 5" descr=""/>
          <p:cNvPicPr/>
          <p:nvPr/>
        </p:nvPicPr>
        <p:blipFill>
          <a:blip r:embed="rId3"/>
          <a:stretch/>
        </p:blipFill>
        <p:spPr>
          <a:xfrm>
            <a:off x="8795520" y="4806720"/>
            <a:ext cx="2916720" cy="192456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6"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87" name="PlaceHolder 2"/>
          <p:cNvSpPr>
            <a:spLocks noGrp="1"/>
          </p:cNvSpPr>
          <p:nvPr>
            <p:ph/>
          </p:nvPr>
        </p:nvSpPr>
        <p:spPr>
          <a:xfrm>
            <a:off x="685800" y="1801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questo solco si inserisce anche la strategia della cosiddetta </a:t>
            </a:r>
            <a:r>
              <a:rPr b="1" lang="it-IT" sz="1600" strike="noStrike" u="none">
                <a:solidFill>
                  <a:schemeClr val="dk1"/>
                </a:solidFill>
                <a:effectLst/>
                <a:uFillTx/>
                <a:latin typeface="Century Gothic"/>
              </a:rPr>
              <a:t>tolleranza zero</a:t>
            </a:r>
            <a:r>
              <a:rPr b="0" lang="it-IT" sz="1600" strike="noStrike" u="none">
                <a:solidFill>
                  <a:schemeClr val="dk1"/>
                </a:solidFill>
                <a:effectLst/>
                <a:uFillTx/>
                <a:latin typeface="Century Gothic"/>
              </a:rPr>
              <a:t>, che insiste sulla necessità di mantenimento costante dell'ordine per prevenire reati di maggiore entità.</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tolleranza zero si applica alla piccola criminalità e a comportamenti devianti come il vandalismo, ubriachezza ecc....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Questa strategia è stata largamente adottata nelle città americane dopo il successo ottenuto a New York, per poi espandersi in tutto il mondo.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88"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3. Teorie sociologiche della criminalità e della devianza</a:t>
            </a:r>
            <a:endParaRPr b="0" lang="it-IT" sz="1800" strike="noStrike" u="none">
              <a:solidFill>
                <a:srgbClr val="000000"/>
              </a:solidFill>
              <a:effectLst/>
              <a:uFillTx/>
              <a:latin typeface="Arial"/>
            </a:endParaRPr>
          </a:p>
        </p:txBody>
      </p:sp>
      <p:pic>
        <p:nvPicPr>
          <p:cNvPr id="589" name="Immagine 4" descr=""/>
          <p:cNvPicPr/>
          <p:nvPr/>
        </p:nvPicPr>
        <p:blipFill>
          <a:blip r:embed="rId1"/>
          <a:stretch/>
        </p:blipFill>
        <p:spPr>
          <a:xfrm>
            <a:off x="3883680" y="3624480"/>
            <a:ext cx="4721040" cy="314820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0"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91"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accertare l'estensione della criminalità e delle sue forme più comuni si può cominciare dalle </a:t>
            </a:r>
            <a:r>
              <a:rPr b="1" lang="it-IT" sz="1600" strike="noStrike" u="none">
                <a:solidFill>
                  <a:schemeClr val="dk1"/>
                </a:solidFill>
                <a:effectLst/>
                <a:uFillTx/>
                <a:latin typeface="Century Gothic"/>
              </a:rPr>
              <a:t>statistiche ufficiali</a:t>
            </a:r>
            <a:r>
              <a:rPr b="0" lang="it-IT" sz="1600" strike="noStrike" u="none">
                <a:solidFill>
                  <a:schemeClr val="dk1"/>
                </a:solidFill>
                <a:effectLst/>
                <a:uFillTx/>
                <a:latin typeface="Century Gothic"/>
              </a:rPr>
              <a:t>.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Dal momento che tali statistiche vengono pubblicate regolarmente, sembrerebbe non esserci alcuna difficoltà ad accertare il tasso di criminalità, cioè il rapporto tra numero di reati commessi e popolazione, ma non è affatto così. Questo perché il limite fondamentale delle statistiche è dovuto al fatto che esse tengono conto solo dei reati effettivamente registrati dalla polizia, ma c'è una lunga catena di decisioni problematiche tra il reato stesso e la sua registrazione da parte della polizia.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ovviare a questo problema sono state fatte delle </a:t>
            </a:r>
            <a:r>
              <a:rPr b="1" lang="it-IT" sz="1600" strike="noStrike" u="none">
                <a:solidFill>
                  <a:schemeClr val="dk1"/>
                </a:solidFill>
                <a:effectLst/>
                <a:uFillTx/>
                <a:latin typeface="Century Gothic"/>
              </a:rPr>
              <a:t>indagine</a:t>
            </a:r>
            <a:r>
              <a:rPr b="0" lang="it-IT" sz="1600" strike="noStrike" u="none">
                <a:solidFill>
                  <a:schemeClr val="dk1"/>
                </a:solidFill>
                <a:effectLst/>
                <a:uFillTx/>
                <a:latin typeface="Century Gothic"/>
              </a:rPr>
              <a:t> chiedendo a un campione di intervistati se sono state vittime di reati in un determinato periodo precedente la registrazione. Ed è emerso che la vittimizzazione ha risultati sensibilmente più alti rispetto alle statistiche ufficiali.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92"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4. Accertamento e riduzione della criminalità</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3"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94" name="PlaceHolder 2"/>
          <p:cNvSpPr>
            <a:spLocks noGrp="1"/>
          </p:cNvSpPr>
          <p:nvPr>
            <p:ph/>
          </p:nvPr>
        </p:nvSpPr>
        <p:spPr>
          <a:xfrm>
            <a:off x="743400" y="211140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ridurre la criminalità sono state formulate delle strategie.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 Uno degli strumenti più utilizzati è la </a:t>
            </a:r>
            <a:r>
              <a:rPr b="1" lang="it-IT" sz="1600" strike="noStrike" u="none">
                <a:solidFill>
                  <a:schemeClr val="dk1"/>
                </a:solidFill>
                <a:effectLst/>
                <a:uFillTx/>
                <a:latin typeface="Century Gothic"/>
              </a:rPr>
              <a:t>prevenzione situazionale dei reati</a:t>
            </a:r>
            <a:r>
              <a:rPr b="0" lang="it-IT" sz="1600" strike="noStrike" u="none">
                <a:solidFill>
                  <a:schemeClr val="dk1"/>
                </a:solidFill>
                <a:effectLst/>
                <a:uFillTx/>
                <a:latin typeface="Century Gothic"/>
              </a:rPr>
              <a:t>. Esse sono delle tecniche generalmente apprezzate da politici e amministratori perché facili da introdurre e perché rassicurano i cittadini contro la criminalità.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Inoltre è stata introdotta la teoria della </a:t>
            </a:r>
            <a:r>
              <a:rPr b="1" lang="it-IT" sz="1600" strike="noStrike" u="none">
                <a:solidFill>
                  <a:schemeClr val="dk1"/>
                </a:solidFill>
                <a:effectLst/>
                <a:uFillTx/>
                <a:latin typeface="Century Gothic"/>
              </a:rPr>
              <a:t>finestra rotta</a:t>
            </a:r>
            <a:r>
              <a:rPr b="0" lang="it-IT" sz="1600" strike="noStrike" u="none">
                <a:solidFill>
                  <a:schemeClr val="dk1"/>
                </a:solidFill>
                <a:effectLst/>
                <a:uFillTx/>
                <a:latin typeface="Century Gothic"/>
              </a:rPr>
              <a:t>, cioè un rapporto diretto tra manifestazioni di degrado e insorgenza della criminalità.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95"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4. Accertamento e riduzione della criminalità</a:t>
            </a:r>
            <a:endParaRPr b="0" lang="it-IT" sz="1800" strike="noStrike" u="none">
              <a:solidFill>
                <a:srgbClr val="000000"/>
              </a:solidFill>
              <a:effectLst/>
              <a:uFillTx/>
              <a:latin typeface="Arial"/>
            </a:endParaRPr>
          </a:p>
        </p:txBody>
      </p:sp>
      <p:pic>
        <p:nvPicPr>
          <p:cNvPr id="596" name="Immagine 4" descr=""/>
          <p:cNvPicPr/>
          <p:nvPr/>
        </p:nvPicPr>
        <p:blipFill>
          <a:blip r:embed="rId1"/>
          <a:stretch/>
        </p:blipFill>
        <p:spPr>
          <a:xfrm>
            <a:off x="5235840" y="4461120"/>
            <a:ext cx="2132280" cy="214164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7"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598"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statistiche riportano generalmente tassi di criminalità femminili drasticamente inferiore a quelli maschili. E‘ possibile, tuttavia, che lo scarto reale non sia così ampio.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 quanto ha suggerito Pollak, che ci dice che le donne hanno un inclinazione all'inganno e che siano molto abili nel nascondere i loro reati, commessi per lo più nella sfera familiare e privata.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maggioranza dei reati di criminalità avvengono nelle aree più povere delle grandi città del mondo da parte di giovani maschi. Questo perché, i ragazzi sono spesso membri di bande, e sono facilmente condizionabili nel compiere regolarmente attività criminose, nonché socialmente più esposti.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599"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Genere e criminalità</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0"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601" name="PlaceHolder 2"/>
          <p:cNvSpPr>
            <a:spLocks noGrp="1"/>
          </p:cNvSpPr>
          <p:nvPr>
            <p:ph/>
          </p:nvPr>
        </p:nvSpPr>
        <p:spPr>
          <a:xfrm>
            <a:off x="700200" y="250956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reati molto gravi più comuni sono senz'altro quelli </a:t>
            </a:r>
            <a:r>
              <a:rPr b="1" lang="it-IT" sz="1600" strike="noStrike" u="none">
                <a:solidFill>
                  <a:schemeClr val="dk1"/>
                </a:solidFill>
                <a:effectLst/>
                <a:uFillTx/>
                <a:latin typeface="Century Gothic"/>
              </a:rPr>
              <a:t>contro le donne e gli omosessuali</a:t>
            </a:r>
            <a:r>
              <a:rPr b="0" lang="it-IT" sz="1600" strike="noStrike" u="none">
                <a:solidFill>
                  <a:schemeClr val="dk1"/>
                </a:solidFill>
                <a:effectLst/>
                <a:uFillTx/>
                <a:latin typeface="Century Gothic"/>
              </a:rPr>
              <a:t>. Per quanto riguarda le donne, quotidianamente vengono riportate notizie riguardanti lo stupro, un fenomeno che viene definito quasi sempre come soltanto un aggressione fisica, ma in realtà è soprattutto psicologica e comporta gravi danni all'integrità e alla dignità della persona.</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Purtroppo, in questo tipo di reato, ci sono tante situazioni in cui le donne non denunciano una violenza sessuale, e cercano di dimenticare l'episodio che interpretano come un umiliazione.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Per quanto riguarda gli omosessuali, subiscono molte molestie e violenze, sono stigmatizzati ed emarginati dalla società e vengono considerati come persone meritevoli di violenza in quanto razze inferiori, deboli, e per niente graditi.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602"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Genere e criminalità</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3"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604"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spcBef>
                <a:spcPts val="1417"/>
              </a:spcBef>
              <a:buNone/>
            </a:pPr>
            <a:endParaRPr b="0" lang="it-IT" sz="1800" strike="noStrike" u="none">
              <a:solidFill>
                <a:srgbClr val="000000"/>
              </a:solidFill>
              <a:effectLst/>
              <a:uFillTx/>
              <a:latin typeface="Arial"/>
            </a:endParaRPr>
          </a:p>
        </p:txBody>
      </p:sp>
      <p:sp>
        <p:nvSpPr>
          <p:cNvPr id="605"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5. Genere e criminalità</a:t>
            </a:r>
            <a:endParaRPr b="0" lang="it-IT" sz="1800" strike="noStrike" u="none">
              <a:solidFill>
                <a:srgbClr val="000000"/>
              </a:solidFill>
              <a:effectLst/>
              <a:uFillTx/>
              <a:latin typeface="Arial"/>
            </a:endParaRPr>
          </a:p>
        </p:txBody>
      </p:sp>
      <p:pic>
        <p:nvPicPr>
          <p:cNvPr id="606" name="Picture 2" descr="sociologia3"/>
          <p:cNvPicPr/>
          <p:nvPr/>
        </p:nvPicPr>
        <p:blipFill>
          <a:blip r:embed="rId1"/>
          <a:stretch/>
        </p:blipFill>
        <p:spPr>
          <a:xfrm>
            <a:off x="244800" y="2683800"/>
            <a:ext cx="5998680" cy="2428200"/>
          </a:xfrm>
          <a:prstGeom prst="rect">
            <a:avLst/>
          </a:prstGeom>
          <a:noFill/>
          <a:ln w="0">
            <a:noFill/>
          </a:ln>
        </p:spPr>
      </p:pic>
      <p:pic>
        <p:nvPicPr>
          <p:cNvPr id="607" name="Picture 2" descr="reati contro le donne"/>
          <p:cNvPicPr/>
          <p:nvPr/>
        </p:nvPicPr>
        <p:blipFill>
          <a:blip r:embed="rId2"/>
          <a:stretch/>
        </p:blipFill>
        <p:spPr>
          <a:xfrm>
            <a:off x="6822000" y="1820160"/>
            <a:ext cx="5336280" cy="386964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8"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609" name="PlaceHolder 2"/>
          <p:cNvSpPr>
            <a:spLocks noGrp="1"/>
          </p:cNvSpPr>
          <p:nvPr>
            <p:ph/>
          </p:nvPr>
        </p:nvSpPr>
        <p:spPr>
          <a:xfrm>
            <a:off x="595080" y="167508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L'espressione </a:t>
            </a:r>
            <a:r>
              <a:rPr b="1" lang="it-IT" sz="1600" strike="noStrike" u="none">
                <a:solidFill>
                  <a:schemeClr val="dk1"/>
                </a:solidFill>
                <a:effectLst/>
                <a:uFillTx/>
                <a:latin typeface="Century Gothic"/>
              </a:rPr>
              <a:t>reati dei colletti bianchi </a:t>
            </a:r>
            <a:r>
              <a:rPr b="0" lang="it-IT" sz="1600" strike="noStrike" u="none">
                <a:solidFill>
                  <a:schemeClr val="dk1"/>
                </a:solidFill>
                <a:effectLst/>
                <a:uFillTx/>
                <a:latin typeface="Century Gothic"/>
              </a:rPr>
              <a:t>è stata introdotta da Sutherland, e si riferisce alle azioni criminose commesse da coloro che appartengono ai settori più benestante della società, ed appartengono a questa categoria l'evasione fiscale, le truffe, vendite illegali di armi ecc.. Per lo più sono rappresentati dai reati aziendali, che sono i reati commessi dalle imprese di grandi dimensioni.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Vengono individuati sei tipi principali di reati aziendali: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amministrativi (irregolarità e non conformità di documenti)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ambientali (inquinamento)</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finanziari (evasione fiscale, pagamenti illegali)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occupazionali ( procedure di assunzione irregolari)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produttivi (pericolosità di prodotti)</a:t>
            </a:r>
            <a:endParaRPr b="0" lang="it-IT" sz="1600" strike="noStrike" u="none">
              <a:solidFill>
                <a:srgbClr val="000000"/>
              </a:solidFill>
              <a:effectLst/>
              <a:uFillTx/>
              <a:latin typeface="Arial"/>
            </a:endParaRPr>
          </a:p>
          <a:p>
            <a:pPr marL="228600" indent="-228600" algn="just" defTabSz="914400">
              <a:lnSpc>
                <a:spcPct val="90000"/>
              </a:lnSpc>
              <a:spcBef>
                <a:spcPts val="1001"/>
              </a:spcBef>
              <a:buClr>
                <a:srgbClr val="000000"/>
              </a:buClr>
              <a:buFont typeface="Arial"/>
              <a:buChar char="•"/>
              <a:tabLst>
                <a:tab algn="l" pos="0"/>
              </a:tabLst>
            </a:pPr>
            <a:r>
              <a:rPr b="0" lang="it-IT" sz="1600" strike="noStrike" u="none">
                <a:solidFill>
                  <a:schemeClr val="dk1"/>
                </a:solidFill>
                <a:effectLst/>
                <a:uFillTx/>
                <a:latin typeface="Century Gothic"/>
              </a:rPr>
              <a:t>commerciali (pubblicità ingannevole).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610"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6. I reati dei colletti bianchi</a:t>
            </a:r>
            <a:endParaRPr b="0" lang="it-IT" sz="1800" strike="noStrike" u="none">
              <a:solidFill>
                <a:srgbClr val="000000"/>
              </a:solidFill>
              <a:effectLst/>
              <a:uFillTx/>
              <a:latin typeface="Arial"/>
            </a:endParaRPr>
          </a:p>
        </p:txBody>
      </p:sp>
      <p:pic>
        <p:nvPicPr>
          <p:cNvPr id="611" name="Immagine 4" descr=""/>
          <p:cNvPicPr/>
          <p:nvPr/>
        </p:nvPicPr>
        <p:blipFill>
          <a:blip r:embed="rId1"/>
          <a:stretch/>
        </p:blipFill>
        <p:spPr>
          <a:xfrm>
            <a:off x="6240240" y="3336480"/>
            <a:ext cx="5733000" cy="344736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2"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613"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definizione di </a:t>
            </a:r>
            <a:r>
              <a:rPr b="1" lang="it-IT" sz="1600" strike="noStrike" u="none">
                <a:solidFill>
                  <a:schemeClr val="dk1"/>
                </a:solidFill>
                <a:effectLst/>
                <a:uFillTx/>
                <a:latin typeface="Century Gothic"/>
              </a:rPr>
              <a:t>criminalità organizzata </a:t>
            </a:r>
            <a:r>
              <a:rPr b="0" lang="it-IT" sz="1600" strike="noStrike" u="none">
                <a:solidFill>
                  <a:schemeClr val="dk1"/>
                </a:solidFill>
                <a:effectLst/>
                <a:uFillTx/>
                <a:latin typeface="Century Gothic"/>
              </a:rPr>
              <a:t>si applica a fenomeni che presentano molte caratteristiche analoghe a quelle delle normali attività legali, ma che sono illegali.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In questa categoria rientrano il gioco d'azzardo, traffico di droga e armi, prostituzione ecc....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614"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La criminalità organizzata</a:t>
            </a:r>
            <a:endParaRPr b="0" lang="it-IT" sz="1800" strike="noStrike" u="none">
              <a:solidFill>
                <a:srgbClr val="000000"/>
              </a:solidFill>
              <a:effectLst/>
              <a:uFillTx/>
              <a:latin typeface="Arial"/>
            </a:endParaRPr>
          </a:p>
        </p:txBody>
      </p:sp>
      <p:pic>
        <p:nvPicPr>
          <p:cNvPr id="615" name="Picture 2" descr="criminalità organzzata 1"/>
          <p:cNvPicPr/>
          <p:nvPr/>
        </p:nvPicPr>
        <p:blipFill>
          <a:blip r:embed="rId1"/>
          <a:stretch/>
        </p:blipFill>
        <p:spPr>
          <a:xfrm>
            <a:off x="1141920" y="3606840"/>
            <a:ext cx="4568040" cy="2976480"/>
          </a:xfrm>
          <a:prstGeom prst="rect">
            <a:avLst/>
          </a:prstGeom>
          <a:noFill/>
          <a:ln w="0">
            <a:noFill/>
          </a:ln>
        </p:spPr>
      </p:pic>
      <p:pic>
        <p:nvPicPr>
          <p:cNvPr id="616" name="Immagine 4" descr=""/>
          <p:cNvPicPr/>
          <p:nvPr/>
        </p:nvPicPr>
        <p:blipFill>
          <a:blip r:embed="rId2"/>
          <a:stretch/>
        </p:blipFill>
        <p:spPr>
          <a:xfrm>
            <a:off x="6870240" y="3560400"/>
            <a:ext cx="4485600" cy="302256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7"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618"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La rivoluzione informatica e delle telecomunicazioni sta cambiando profondamente il volto dell'attività criminale. Ed è così che sono nati i cosiddetti </a:t>
            </a:r>
            <a:r>
              <a:rPr b="1" lang="it-IT" sz="1600" strike="noStrike" u="none">
                <a:solidFill>
                  <a:schemeClr val="dk1"/>
                </a:solidFill>
                <a:effectLst/>
                <a:uFillTx/>
                <a:latin typeface="Century Gothic"/>
              </a:rPr>
              <a:t>reati informatici</a:t>
            </a:r>
            <a:r>
              <a:rPr b="0" lang="it-IT" sz="1600" strike="noStrike" u="none">
                <a:solidFill>
                  <a:schemeClr val="dk1"/>
                </a:solidFill>
                <a:effectLst/>
                <a:uFillTx/>
                <a:latin typeface="Century Gothic"/>
              </a:rPr>
              <a:t>, ovvero degli atti criminosi perpetrati con l'aiuto della tecnologia informatica. Le principali attività sono: intercettazione abusiva di comunicazione, cyber bullismo, vandalismo e terrorismo elettronico, violazione dei diritti d'autore, pornografia e istigazione alla violenza e molti altri...</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619"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7. La criminalità organizzata</a:t>
            </a:r>
            <a:endParaRPr b="0" lang="it-IT" sz="1800" strike="noStrike" u="none">
              <a:solidFill>
                <a:srgbClr val="000000"/>
              </a:solidFill>
              <a:effectLst/>
              <a:uFillTx/>
              <a:latin typeface="Arial"/>
            </a:endParaRPr>
          </a:p>
        </p:txBody>
      </p:sp>
      <p:pic>
        <p:nvPicPr>
          <p:cNvPr id="620" name="Immagine 4" descr=""/>
          <p:cNvPicPr/>
          <p:nvPr/>
        </p:nvPicPr>
        <p:blipFill>
          <a:blip r:embed="rId1"/>
          <a:stretch/>
        </p:blipFill>
        <p:spPr>
          <a:xfrm>
            <a:off x="4997880" y="3487320"/>
            <a:ext cx="3646800" cy="316080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1"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622"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Alla metà dell'Ottocento in tutti i paesi europei è iniziato un processo di diminuzione del </a:t>
            </a:r>
            <a:r>
              <a:rPr b="1" lang="it-IT" sz="1600" strike="noStrike" u="none">
                <a:solidFill>
                  <a:schemeClr val="dk1"/>
                </a:solidFill>
                <a:effectLst/>
                <a:uFillTx/>
                <a:latin typeface="Century Gothic"/>
              </a:rPr>
              <a:t>tasso di detenzione </a:t>
            </a:r>
            <a:r>
              <a:rPr b="0" lang="it-IT" sz="1600" strike="noStrike" u="none">
                <a:solidFill>
                  <a:schemeClr val="dk1"/>
                </a:solidFill>
                <a:effectLst/>
                <a:uFillTx/>
                <a:latin typeface="Century Gothic"/>
              </a:rPr>
              <a:t>(il rapporto tra il numero dei detenuti e quello degli abitanti), durato più di un secolo.</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 Il principio ispiratore del sistema carcerario è il </a:t>
            </a:r>
            <a:r>
              <a:rPr b="1" lang="it-IT" sz="1600" strike="noStrike" u="none">
                <a:solidFill>
                  <a:schemeClr val="dk1"/>
                </a:solidFill>
                <a:effectLst/>
                <a:uFillTx/>
                <a:latin typeface="Century Gothic"/>
              </a:rPr>
              <a:t>recupero dell'individuo</a:t>
            </a:r>
            <a:r>
              <a:rPr b="0" lang="it-IT" sz="1600" strike="noStrike" u="none">
                <a:solidFill>
                  <a:schemeClr val="dk1"/>
                </a:solidFill>
                <a:effectLst/>
                <a:uFillTx/>
                <a:latin typeface="Century Gothic"/>
              </a:rPr>
              <a:t>, in modo che possa reinserirsi nella società una volta rimesso in libertà. In genere oggi i detenuti, non vengono più fisicamente maltrattati, come accadeva un tempo, ma subiscono molte privazioni: non soltanto della libertà, ma anche di un reddito adeguato, dalla compagnia di familiari e amici ecc... </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I detenuti, perciò, devono affrontare una situazione completamente differente di quella esterna, e le abitudine e i comportamenti adottati sono diversi da quelli che in teoria deve avere nella vita comune.</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623"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8. Le prigioni: la risposta al crimine?</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slides/slide1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4"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625"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Le </a:t>
            </a:r>
            <a:r>
              <a:rPr b="1" lang="it-IT" sz="1600" strike="noStrike" u="none">
                <a:solidFill>
                  <a:schemeClr val="dk1"/>
                </a:solidFill>
                <a:effectLst/>
                <a:uFillTx/>
                <a:latin typeface="Century Gothic"/>
              </a:rPr>
              <a:t>carceri</a:t>
            </a:r>
            <a:r>
              <a:rPr b="0" lang="it-IT" sz="1600" strike="noStrike" u="none">
                <a:solidFill>
                  <a:schemeClr val="dk1"/>
                </a:solidFill>
                <a:effectLst/>
                <a:uFillTx/>
                <a:latin typeface="Century Gothic"/>
              </a:rPr>
              <a:t> vengono talvolta considerati come </a:t>
            </a:r>
            <a:r>
              <a:rPr b="1" lang="it-IT" sz="1600" strike="noStrike" u="none">
                <a:solidFill>
                  <a:schemeClr val="dk1"/>
                </a:solidFill>
                <a:effectLst/>
                <a:uFillTx/>
                <a:latin typeface="Century Gothic"/>
              </a:rPr>
              <a:t>università del crimine</a:t>
            </a:r>
            <a:r>
              <a:rPr b="0" lang="it-IT" sz="1600" strike="noStrike" u="none">
                <a:solidFill>
                  <a:schemeClr val="dk1"/>
                </a:solidFill>
                <a:effectLst/>
                <a:uFillTx/>
                <a:latin typeface="Century Gothic"/>
              </a:rPr>
              <a:t>. Non sorprende pertanto che il tasso di recidività, cioè la percentuale di coloro che tornano a commettere reati tra quanti sono già stati condannati in precedenza, sia tristemente alta. </a:t>
            </a: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626"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8. Le prigioni: la risposta al crimine?</a:t>
            </a:r>
            <a:endParaRPr b="0" lang="it-IT" sz="1800" strike="noStrike" u="none">
              <a:solidFill>
                <a:srgbClr val="000000"/>
              </a:solidFill>
              <a:effectLst/>
              <a:uFillTx/>
              <a:latin typeface="Arial"/>
            </a:endParaRPr>
          </a:p>
        </p:txBody>
      </p:sp>
      <p:pic>
        <p:nvPicPr>
          <p:cNvPr id="627" name="Picture 2" descr="prigioni"/>
          <p:cNvPicPr/>
          <p:nvPr/>
        </p:nvPicPr>
        <p:blipFill>
          <a:blip r:embed="rId1"/>
          <a:stretch/>
        </p:blipFill>
        <p:spPr>
          <a:xfrm>
            <a:off x="3065760" y="3469320"/>
            <a:ext cx="5575320" cy="3067920"/>
          </a:xfrm>
          <a:prstGeom prst="rect">
            <a:avLst/>
          </a:prstGeom>
          <a:noFill/>
          <a:ln w="0">
            <a:noFill/>
          </a:ln>
        </p:spPr>
      </p:pic>
    </p:spTree>
  </p:cSld>
  <mc:AlternateContent>
    <mc:Choice Requires="p14">
      <p:transition spd="slow" p14:dur="1500">
        <p:split dir="out" orient="vert"/>
      </p:transition>
    </mc:Choice>
    <mc:Fallback>
      <p:transition spd="slow">
        <p:split dir="out" orient="vert"/>
      </p:transition>
    </mc:Fallback>
  </mc:AlternateContent>
</p:sld>
</file>

<file path=ppt/slides/slide1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8" name="PlaceHolder 1"/>
          <p:cNvSpPr>
            <a:spLocks noGrp="1"/>
          </p:cNvSpPr>
          <p:nvPr>
            <p:ph type="title"/>
          </p:nvPr>
        </p:nvSpPr>
        <p:spPr>
          <a:xfrm>
            <a:off x="2516760" y="293040"/>
            <a:ext cx="8609040" cy="1291680"/>
          </a:xfrm>
          <a:prstGeom prst="rect">
            <a:avLst/>
          </a:prstGeom>
          <a:noFill/>
          <a:ln w="0">
            <a:noFill/>
          </a:ln>
        </p:spPr>
        <p:txBody>
          <a:bodyPr lIns="91440" rIns="91440" tIns="45720" bIns="45720" anchor="ctr">
            <a:noAutofit/>
          </a:bodyPr>
          <a:p>
            <a:pPr indent="0" algn="ctr" defTabSz="914400">
              <a:lnSpc>
                <a:spcPct val="90000"/>
              </a:lnSpc>
              <a:buNone/>
              <a:tabLst>
                <a:tab algn="l" pos="0"/>
              </a:tabLst>
            </a:pPr>
            <a:r>
              <a:rPr b="1" lang="it-IT" sz="4000" strike="noStrike" u="none" cap="all">
                <a:solidFill>
                  <a:srgbClr val="ff0000"/>
                </a:solidFill>
                <a:effectLst/>
                <a:uFillTx/>
                <a:latin typeface="Century Gothic"/>
              </a:rPr>
              <a:t>CRIMINALITÀ E DEVIANZA</a:t>
            </a:r>
            <a:endParaRPr b="0" lang="it-IT" sz="4000" strike="noStrike" u="none">
              <a:solidFill>
                <a:srgbClr val="000000"/>
              </a:solidFill>
              <a:effectLst/>
              <a:uFillTx/>
              <a:latin typeface="Arial"/>
            </a:endParaRPr>
          </a:p>
        </p:txBody>
      </p:sp>
      <p:sp>
        <p:nvSpPr>
          <p:cNvPr id="629" name="PlaceHolder 2"/>
          <p:cNvSpPr>
            <a:spLocks noGrp="1"/>
          </p:cNvSpPr>
          <p:nvPr>
            <p:ph/>
          </p:nvPr>
        </p:nvSpPr>
        <p:spPr>
          <a:xfrm>
            <a:off x="685800" y="2045520"/>
            <a:ext cx="11117160" cy="4491360"/>
          </a:xfrm>
          <a:prstGeom prst="rect">
            <a:avLst/>
          </a:prstGeom>
          <a:noFill/>
          <a:ln w="0">
            <a:noFill/>
          </a:ln>
        </p:spPr>
        <p:txBody>
          <a:bodyPr lIns="91440" rIns="91440" tIns="45720" bIns="45720" anchor="t">
            <a:normAutofit/>
          </a:bodyPr>
          <a:p>
            <a:pPr indent="0" algn="just" defTabSz="914400">
              <a:lnSpc>
                <a:spcPct val="90000"/>
              </a:lnSpc>
              <a:spcBef>
                <a:spcPts val="1001"/>
              </a:spcBef>
              <a:buNone/>
              <a:tabLst>
                <a:tab algn="l" pos="0"/>
              </a:tabLst>
            </a:pPr>
            <a:r>
              <a:rPr b="0" lang="it-IT" sz="1600" strike="noStrike" u="none">
                <a:solidFill>
                  <a:schemeClr val="dk1"/>
                </a:solidFill>
                <a:effectLst/>
                <a:uFillTx/>
                <a:latin typeface="Century Gothic"/>
              </a:rPr>
              <a:t>E</a:t>
            </a:r>
            <a:endParaRPr b="0" lang="it-IT" sz="1600" strike="noStrike" u="none">
              <a:solidFill>
                <a:srgbClr val="000000"/>
              </a:solidFill>
              <a:effectLst/>
              <a:uFillTx/>
              <a:latin typeface="Arial"/>
            </a:endParaRPr>
          </a:p>
          <a:p>
            <a:pPr indent="0" algn="just" defTabSz="914400">
              <a:lnSpc>
                <a:spcPct val="90000"/>
              </a:lnSpc>
              <a:spcBef>
                <a:spcPts val="1001"/>
              </a:spcBef>
              <a:buNone/>
              <a:tabLst>
                <a:tab algn="l" pos="0"/>
              </a:tabLst>
            </a:pPr>
            <a:endParaRPr b="0" lang="it-IT" sz="1600" strike="noStrike" u="none">
              <a:solidFill>
                <a:srgbClr val="000000"/>
              </a:solidFill>
              <a:effectLst/>
              <a:uFillTx/>
              <a:latin typeface="Arial"/>
            </a:endParaRPr>
          </a:p>
          <a:p>
            <a:pPr indent="0" defTabSz="914400">
              <a:lnSpc>
                <a:spcPct val="90000"/>
              </a:lnSpc>
              <a:spcBef>
                <a:spcPts val="1001"/>
              </a:spcBef>
              <a:buNone/>
              <a:tabLst>
                <a:tab algn="l" pos="0"/>
              </a:tabLst>
            </a:pPr>
            <a:endParaRPr b="0" lang="it-IT" sz="2200" strike="noStrike" u="none">
              <a:solidFill>
                <a:srgbClr val="000000"/>
              </a:solidFill>
              <a:effectLst/>
              <a:uFillTx/>
              <a:latin typeface="Arial"/>
            </a:endParaRPr>
          </a:p>
        </p:txBody>
      </p:sp>
      <p:sp>
        <p:nvSpPr>
          <p:cNvPr id="630" name="CasellaDiTesto 3"/>
          <p:cNvSpPr/>
          <p:nvPr/>
        </p:nvSpPr>
        <p:spPr>
          <a:xfrm>
            <a:off x="3687480" y="1216440"/>
            <a:ext cx="8025120" cy="36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it-IT" sz="1800" strike="noStrike" u="none">
                <a:solidFill>
                  <a:srgbClr val="000000"/>
                </a:solidFill>
                <a:effectLst/>
                <a:uFillTx/>
                <a:latin typeface="Century Gothic"/>
              </a:rPr>
              <a:t>9. Criminalità, devianza e ordine sociale</a:t>
            </a:r>
            <a:endParaRPr b="0" lang="it-IT" sz="1800" strike="noStrike" u="none">
              <a:solidFill>
                <a:srgbClr val="000000"/>
              </a:solidFill>
              <a:effectLst/>
              <a:uFillTx/>
              <a:latin typeface="Arial"/>
            </a:endParaRPr>
          </a:p>
        </p:txBody>
      </p:sp>
    </p:spTree>
  </p:cSld>
  <mc:AlternateContent>
    <mc:Choice Requires="p14">
      <p:transition spd="slow" p14:dur="1500">
        <p:split dir="out" orient="vert"/>
      </p:transition>
    </mc:Choice>
    <mc:Fallback>
      <p:transition spd="slow">
        <p:split dir="out" orient="vert"/>
      </p:transition>
    </mc:Fallback>
  </mc:AlternateContent>
</p:sld>
</file>

<file path=ppt/theme/theme1.xml><?xml version="1.0" encoding="utf-8"?>
<a:theme xmlns:a="http://schemas.openxmlformats.org/drawingml/2006/main" xmlns:r="http://schemas.openxmlformats.org/officeDocument/2006/relationships" name="Scia di vapore">
  <a:themeElements>
    <a:clrScheme name="Elica">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cia di vapore">
      <a:majorFont>
        <a:latin typeface="Century Gothic" pitchFamily="0" charset="1"/>
        <a:ea typeface=""/>
        <a:cs typeface=""/>
      </a:majorFont>
      <a:minorFont>
        <a:latin typeface="Century Gothic" pitchFamily="0" charset="1"/>
        <a:ea typeface=""/>
        <a:cs typeface=""/>
      </a:minorFont>
    </a:fontScheme>
    <a:fmtScheme>
      <a:fillStyleLst>
        <a:solidFill>
          <a:schemeClr val="phClr"/>
        </a:solidFill>
        <a:gradFill>
          <a:gsLst>
            <a:gs pos="0">
              <a:schemeClr val="phClr">
                <a:tint val="69000"/>
                <a:lumMod val="110000"/>
              </a:schemeClr>
            </a:gs>
            <a:gs pos="52000">
              <a:schemeClr val="phClr">
                <a:tint val="74000"/>
                <a:lumMod val="104000"/>
              </a:schemeClr>
            </a:gs>
            <a:gs pos="100000">
              <a:schemeClr val="phClr">
                <a:tint val="78000"/>
                <a:lumMod val="100000"/>
              </a:schemeClr>
            </a:gs>
          </a:gsLst>
          <a:lin ang="5400000" scaled="0"/>
          <a:tileRect l="0" t="0" r="0" b="0"/>
        </a:gradFill>
        <a:gradFill>
          <a:gsLst>
            <a:gs pos="0">
              <a:schemeClr val="phClr">
                <a:tint val="96000"/>
                <a:lumMod val="104000"/>
              </a:schemeClr>
            </a:gs>
            <a:gs pos="78000">
              <a:schemeClr val="phClr">
                <a:shade val="100000"/>
                <a:lumMod val="100000"/>
              </a:schemeClr>
            </a:gs>
          </a:gsLst>
          <a:lin ang="5400000" scaled="0"/>
          <a:tileRect l="0" t="0" r="0" b="0"/>
        </a:gradFill>
      </a:fillStyleLst>
      <a:lnStyleLst>
        <a:ln w="9525" cap="flat" cmpd="sng" algn="ctr">
          <a:prstDash val="solid"/>
        </a:ln>
        <a:ln w="12700" cap="flat" cmpd="sng" algn="ctr">
          <a:prstDash val="solid"/>
        </a:ln>
        <a:ln w="19050"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TM04033937[[fn=Scia di vapore]]</Template>
  <TotalTime>2122</TotalTime>
  <Application>LibreOffice/25.8.2.2$Windows_X86_64 LibreOffice_project/d401f2107ccab8f924a8e2df40f573aab7605b6f</Application>
  <AppVersion>15.0000</AppVersion>
  <Words>17548</Words>
  <Paragraphs>1145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2015-11-12T11:23:19Z</dcterms:created>
  <dc:creator>Giuseppe</dc:creator>
  <dc:description/>
  <dc:language>it-IT</dc:language>
  <cp:lastModifiedBy/>
  <dcterms:modified xsi:type="dcterms:W3CDTF">2026-05-17T13:41:05Z</dcterms:modified>
  <cp:revision>377</cp:revision>
  <dc:subject/>
  <dc:title>Sociologia generale del turismo</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134</vt:i4>
  </property>
  <property fmtid="{D5CDD505-2E9C-101B-9397-08002B2CF9AE}" pid="3" name="PresentationFormat">
    <vt:lpwstr>Widescreen</vt:lpwstr>
  </property>
  <property fmtid="{D5CDD505-2E9C-101B-9397-08002B2CF9AE}" pid="4" name="Slides">
    <vt:i4>155</vt:i4>
  </property>
</Properties>
</file>