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embeddings/oleObject1.bin" ContentType="application/vnd.openxmlformats-officedocument.oleObject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2.bin" ContentType="application/vnd.openxmlformats-officedocument.oleObject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9"/>
  </p:notesMasterIdLst>
  <p:sldIdLst>
    <p:sldId id="303" r:id="rId3"/>
    <p:sldId id="304" r:id="rId4"/>
    <p:sldId id="305" r:id="rId5"/>
    <p:sldId id="256" r:id="rId6"/>
    <p:sldId id="306" r:id="rId7"/>
    <p:sldId id="257" r:id="rId8"/>
    <p:sldId id="308" r:id="rId9"/>
    <p:sldId id="309" r:id="rId10"/>
    <p:sldId id="292" r:id="rId11"/>
    <p:sldId id="291" r:id="rId12"/>
    <p:sldId id="293" r:id="rId13"/>
    <p:sldId id="290" r:id="rId14"/>
    <p:sldId id="283" r:id="rId15"/>
    <p:sldId id="284" r:id="rId16"/>
    <p:sldId id="288" r:id="rId17"/>
    <p:sldId id="289" r:id="rId1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19" autoAdjust="0"/>
  </p:normalViewPr>
  <p:slideViewPr>
    <p:cSldViewPr snapToGrid="0" snapToObjects="1">
      <p:cViewPr>
        <p:scale>
          <a:sx n="85" d="100"/>
          <a:sy n="85" d="100"/>
        </p:scale>
        <p:origin x="-800" y="-80"/>
      </p:cViewPr>
      <p:guideLst>
        <p:guide orient="horz" pos="2160"/>
        <p:guide pos="2880"/>
      </p:guideLst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196FB-A15E-854C-AE2F-CDD678124DFB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7810B-E816-4440-A0FA-03FF76F7144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702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Nei vertebrati e nei lieviti diploidi, le cellule in G1 possiedono un numero diploide di cromosomi (2n).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Nelle cellule aploidi (es. alcuni lieviti) le cellule in G1 possiedono un solo cromosoma di ciascun tipo (1n).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Nelle cellule animali che si duplicano rapidamente l’intero ciclo cellulare ha una durata di circa 24 ore:</a:t>
            </a:r>
            <a:b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 30’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G1 9 ore</a:t>
            </a:r>
            <a:b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ore G2 4,5 ore. </a:t>
            </a:r>
            <a:endParaRPr lang="it-IT" dirty="0" smtClean="0"/>
          </a:p>
          <a:p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Negli organismi superiori, il controllo del ciclo cellulare viene realizzato regolando la sintesi e l’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attivita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̀ dei complessi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Cdk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G1.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Fattori di crescita extracellulari, detti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mitogeni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inducono la sintesi dei complessi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Cdk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G1.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 volta che i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mitogeni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hanno agito per un tempo sufficiente, il ciclo cellulare procede con la mitosi anche quando essi vengono rimossi.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punto verso la fine della fase G1, oltre il quale il passaggio attraverso il ciclo cellulare diventa indipendente dai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mitogeni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è detto punto di restrizione. 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810B-E816-4440-A0FA-03FF76F7144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3805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it-IT" dirty="0" err="1" smtClean="0">
                <a:latin typeface="Arial" charset="0"/>
              </a:rPr>
              <a:t>Entering</a:t>
            </a:r>
            <a:r>
              <a:rPr lang="it-IT" dirty="0" smtClean="0">
                <a:latin typeface="Arial" charset="0"/>
              </a:rPr>
              <a:t> the </a:t>
            </a:r>
            <a:r>
              <a:rPr lang="it-IT" dirty="0" err="1" smtClean="0">
                <a:latin typeface="Arial" charset="0"/>
              </a:rPr>
              <a:t>Anaphase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requires</a:t>
            </a:r>
            <a:r>
              <a:rPr lang="it-IT" dirty="0" smtClean="0">
                <a:latin typeface="Arial" charset="0"/>
              </a:rPr>
              <a:t> the </a:t>
            </a:r>
            <a:r>
              <a:rPr lang="it-IT" dirty="0" err="1" smtClean="0">
                <a:latin typeface="Arial" charset="0"/>
              </a:rPr>
              <a:t>activation</a:t>
            </a:r>
            <a:r>
              <a:rPr lang="it-IT" dirty="0" smtClean="0">
                <a:latin typeface="Arial" charset="0"/>
              </a:rPr>
              <a:t> of a </a:t>
            </a:r>
            <a:r>
              <a:rPr lang="it-IT" dirty="0" err="1" smtClean="0">
                <a:latin typeface="Arial" charset="0"/>
              </a:rPr>
              <a:t>molecular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complex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called</a:t>
            </a:r>
            <a:r>
              <a:rPr lang="it-IT" dirty="0" smtClean="0">
                <a:latin typeface="Arial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charset="0"/>
              </a:rPr>
              <a:t>anaphase-</a:t>
            </a:r>
            <a:r>
              <a:rPr lang="it-IT" b="1" dirty="0" err="1" smtClean="0">
                <a:solidFill>
                  <a:srgbClr val="FFFF00"/>
                </a:solidFill>
              </a:rPr>
              <a:t>promoting</a:t>
            </a:r>
            <a:r>
              <a:rPr lang="it-IT" b="1" dirty="0" smtClean="0">
                <a:solidFill>
                  <a:srgbClr val="FFFF00"/>
                </a:solidFill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</a:rPr>
              <a:t>complex</a:t>
            </a:r>
            <a:r>
              <a:rPr lang="it-IT" b="1" dirty="0" smtClean="0"/>
              <a:t> (</a:t>
            </a:r>
            <a:r>
              <a:rPr lang="it-IT" dirty="0" smtClean="0">
                <a:latin typeface="Arial" charset="0"/>
              </a:rPr>
              <a:t>APC). </a:t>
            </a:r>
            <a:r>
              <a:rPr lang="it-IT" dirty="0" err="1" smtClean="0">
                <a:latin typeface="Arial" charset="0"/>
              </a:rPr>
              <a:t>It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is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necessary</a:t>
            </a:r>
            <a:r>
              <a:rPr lang="it-IT" dirty="0" smtClean="0">
                <a:latin typeface="Arial" charset="0"/>
              </a:rPr>
              <a:t> for </a:t>
            </a:r>
            <a:r>
              <a:rPr lang="it-IT" dirty="0" err="1" smtClean="0">
                <a:latin typeface="Arial" charset="0"/>
              </a:rPr>
              <a:t>two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purposes</a:t>
            </a:r>
            <a:r>
              <a:rPr lang="it-IT" dirty="0" smtClean="0">
                <a:latin typeface="Arial" charset="0"/>
              </a:rPr>
              <a:t>:</a:t>
            </a:r>
          </a:p>
          <a:p>
            <a:pPr>
              <a:defRPr/>
            </a:pPr>
            <a:endParaRPr lang="it-IT" dirty="0" smtClean="0">
              <a:latin typeface="Arial" charset="0"/>
            </a:endParaRPr>
          </a:p>
          <a:p>
            <a:pPr marL="228600" indent="-228600">
              <a:buFontTx/>
              <a:buAutoNum type="arabicParenR"/>
              <a:defRPr/>
            </a:pPr>
            <a:r>
              <a:rPr lang="it-IT" dirty="0" smtClean="0">
                <a:latin typeface="Arial" charset="0"/>
              </a:rPr>
              <a:t>Once </a:t>
            </a:r>
            <a:r>
              <a:rPr lang="it-IT" dirty="0" err="1" smtClean="0">
                <a:latin typeface="Arial" charset="0"/>
              </a:rPr>
              <a:t>activated</a:t>
            </a:r>
            <a:r>
              <a:rPr lang="it-IT" dirty="0" smtClean="0">
                <a:latin typeface="Arial" charset="0"/>
              </a:rPr>
              <a:t> (</a:t>
            </a:r>
            <a:r>
              <a:rPr lang="it-IT" dirty="0" err="1" smtClean="0">
                <a:latin typeface="Arial" charset="0"/>
              </a:rPr>
              <a:t>after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joining</a:t>
            </a:r>
            <a:r>
              <a:rPr lang="it-IT" dirty="0" smtClean="0">
                <a:latin typeface="Arial" charset="0"/>
              </a:rPr>
              <a:t> to cdc20), </a:t>
            </a:r>
            <a:r>
              <a:rPr lang="it-IT" b="1" dirty="0" err="1" smtClean="0">
                <a:latin typeface="Arial" charset="0"/>
              </a:rPr>
              <a:t>it</a:t>
            </a:r>
            <a:r>
              <a:rPr lang="it-IT" b="1" dirty="0" smtClean="0">
                <a:latin typeface="Arial" charset="0"/>
              </a:rPr>
              <a:t> </a:t>
            </a:r>
            <a:r>
              <a:rPr lang="it-IT" b="1" dirty="0" err="1" smtClean="0">
                <a:latin typeface="Arial" charset="0"/>
              </a:rPr>
              <a:t>induces</a:t>
            </a:r>
            <a:r>
              <a:rPr lang="it-IT" b="1" dirty="0" smtClean="0">
                <a:latin typeface="Arial" charset="0"/>
              </a:rPr>
              <a:t> the </a:t>
            </a:r>
            <a:r>
              <a:rPr lang="it-IT" b="1" dirty="0" err="1" smtClean="0">
                <a:latin typeface="Arial" charset="0"/>
              </a:rPr>
              <a:t>degradation</a:t>
            </a:r>
            <a:r>
              <a:rPr lang="it-IT" b="1" dirty="0" smtClean="0">
                <a:latin typeface="Arial" charset="0"/>
              </a:rPr>
              <a:t> of </a:t>
            </a:r>
            <a:r>
              <a:rPr lang="it-IT" b="1" dirty="0" err="1" smtClean="0">
                <a:latin typeface="Arial" charset="0"/>
              </a:rPr>
              <a:t>securin</a:t>
            </a:r>
            <a:r>
              <a:rPr lang="it-IT" dirty="0" smtClean="0">
                <a:latin typeface="Arial" charset="0"/>
              </a:rPr>
              <a:t>, </a:t>
            </a:r>
            <a:r>
              <a:rPr lang="it-IT" dirty="0" err="1" smtClean="0">
                <a:latin typeface="Arial" charset="0"/>
              </a:rPr>
              <a:t>which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has</a:t>
            </a:r>
            <a:r>
              <a:rPr lang="it-IT" dirty="0" smtClean="0">
                <a:latin typeface="Arial" charset="0"/>
              </a:rPr>
              <a:t>  the </a:t>
            </a:r>
            <a:r>
              <a:rPr lang="it-IT" dirty="0" err="1" smtClean="0">
                <a:latin typeface="Arial" charset="0"/>
              </a:rPr>
              <a:t>role</a:t>
            </a:r>
            <a:r>
              <a:rPr lang="it-IT" dirty="0" smtClean="0">
                <a:latin typeface="Arial" charset="0"/>
              </a:rPr>
              <a:t> of </a:t>
            </a:r>
            <a:r>
              <a:rPr lang="it-IT" dirty="0" err="1" smtClean="0">
                <a:latin typeface="Arial" charset="0"/>
              </a:rPr>
              <a:t>inactivating</a:t>
            </a:r>
            <a:r>
              <a:rPr lang="it-IT" dirty="0" smtClean="0">
                <a:latin typeface="Arial" charset="0"/>
              </a:rPr>
              <a:t> the </a:t>
            </a:r>
            <a:r>
              <a:rPr lang="it-IT" dirty="0" err="1" smtClean="0">
                <a:latin typeface="Arial" charset="0"/>
              </a:rPr>
              <a:t>enzyme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separase</a:t>
            </a:r>
            <a:r>
              <a:rPr lang="it-IT" dirty="0" smtClean="0">
                <a:latin typeface="Arial" charset="0"/>
              </a:rPr>
              <a:t>. </a:t>
            </a:r>
            <a:r>
              <a:rPr lang="it-IT" b="1" dirty="0" err="1" smtClean="0">
                <a:latin typeface="Arial" charset="0"/>
              </a:rPr>
              <a:t>Consequently</a:t>
            </a:r>
            <a:r>
              <a:rPr lang="it-IT" b="1" dirty="0" smtClean="0">
                <a:latin typeface="Arial" charset="0"/>
              </a:rPr>
              <a:t> </a:t>
            </a:r>
            <a:r>
              <a:rPr lang="it-IT" b="1" dirty="0" err="1" smtClean="0">
                <a:latin typeface="Arial" charset="0"/>
              </a:rPr>
              <a:t>separase</a:t>
            </a:r>
            <a:r>
              <a:rPr lang="it-IT" b="1" dirty="0" smtClean="0">
                <a:latin typeface="Arial" charset="0"/>
              </a:rPr>
              <a:t> </a:t>
            </a:r>
            <a:r>
              <a:rPr lang="it-IT" b="1" dirty="0" err="1" smtClean="0">
                <a:latin typeface="Arial" charset="0"/>
              </a:rPr>
              <a:t>acts</a:t>
            </a:r>
            <a:r>
              <a:rPr lang="it-IT" b="1" dirty="0" smtClean="0">
                <a:latin typeface="Arial" charset="0"/>
              </a:rPr>
              <a:t>  by </a:t>
            </a:r>
            <a:r>
              <a:rPr lang="it-IT" b="1" dirty="0" err="1" smtClean="0">
                <a:latin typeface="Arial" charset="0"/>
              </a:rPr>
              <a:t>cleaving</a:t>
            </a:r>
            <a:r>
              <a:rPr lang="it-IT" b="1" dirty="0" smtClean="0">
                <a:latin typeface="Arial" charset="0"/>
              </a:rPr>
              <a:t> </a:t>
            </a:r>
            <a:r>
              <a:rPr lang="it-IT" b="1" dirty="0" err="1" smtClean="0">
                <a:latin typeface="Arial" charset="0"/>
              </a:rPr>
              <a:t>cohesins</a:t>
            </a:r>
            <a:r>
              <a:rPr lang="it-IT" b="1" dirty="0" smtClean="0">
                <a:latin typeface="Arial" charset="0"/>
              </a:rPr>
              <a:t> and </a:t>
            </a:r>
            <a:r>
              <a:rPr lang="it-IT" b="1" dirty="0" err="1" smtClean="0">
                <a:latin typeface="Arial" charset="0"/>
              </a:rPr>
              <a:t>chromatids</a:t>
            </a:r>
            <a:r>
              <a:rPr lang="it-IT" b="1" dirty="0" smtClean="0">
                <a:latin typeface="Arial" charset="0"/>
              </a:rPr>
              <a:t> </a:t>
            </a:r>
            <a:r>
              <a:rPr lang="it-IT" b="1" dirty="0" err="1" smtClean="0">
                <a:latin typeface="Arial" charset="0"/>
              </a:rPr>
              <a:t>which</a:t>
            </a:r>
            <a:r>
              <a:rPr lang="it-IT" b="1" dirty="0" smtClean="0">
                <a:latin typeface="Arial" charset="0"/>
              </a:rPr>
              <a:t> can </a:t>
            </a:r>
            <a:r>
              <a:rPr lang="it-IT" b="1" dirty="0" err="1" smtClean="0">
                <a:latin typeface="Arial" charset="0"/>
              </a:rPr>
              <a:t>then</a:t>
            </a:r>
            <a:r>
              <a:rPr lang="it-IT" b="1" dirty="0" smtClean="0">
                <a:latin typeface="Arial" charset="0"/>
              </a:rPr>
              <a:t> be </a:t>
            </a:r>
            <a:r>
              <a:rPr lang="it-IT" b="1" dirty="0" err="1" smtClean="0">
                <a:latin typeface="Arial" charset="0"/>
              </a:rPr>
              <a:t>pulled</a:t>
            </a:r>
            <a:r>
              <a:rPr lang="it-IT" b="1" dirty="0" smtClean="0">
                <a:latin typeface="Arial" charset="0"/>
              </a:rPr>
              <a:t> </a:t>
            </a:r>
            <a:r>
              <a:rPr lang="it-IT" b="1" dirty="0" err="1" smtClean="0">
                <a:latin typeface="Arial" charset="0"/>
              </a:rPr>
              <a:t>toward</a:t>
            </a:r>
            <a:r>
              <a:rPr lang="it-IT" b="1" dirty="0" smtClean="0">
                <a:latin typeface="Arial" charset="0"/>
              </a:rPr>
              <a:t> the </a:t>
            </a:r>
            <a:r>
              <a:rPr lang="it-IT" b="1" dirty="0" err="1" smtClean="0">
                <a:latin typeface="Arial" charset="0"/>
              </a:rPr>
              <a:t>poles</a:t>
            </a:r>
            <a:r>
              <a:rPr lang="it-IT" b="1" dirty="0" smtClean="0">
                <a:latin typeface="Arial" charset="0"/>
              </a:rPr>
              <a:t> of </a:t>
            </a:r>
            <a:r>
              <a:rPr lang="it-IT" b="1" dirty="0" err="1" smtClean="0">
                <a:latin typeface="Arial" charset="0"/>
              </a:rPr>
              <a:t>spindle</a:t>
            </a:r>
            <a:endParaRPr lang="it-IT" b="1" dirty="0" smtClean="0">
              <a:latin typeface="Arial" charset="0"/>
            </a:endParaRPr>
          </a:p>
          <a:p>
            <a:pPr>
              <a:defRPr/>
            </a:pPr>
            <a:endParaRPr lang="it-IT" b="1" dirty="0" smtClean="0">
              <a:latin typeface="Arial" charset="0"/>
            </a:endParaRPr>
          </a:p>
          <a:p>
            <a:pPr marL="228600" indent="-228600">
              <a:buFontTx/>
              <a:buAutoNum type="arabicParenR"/>
              <a:defRPr/>
            </a:pPr>
            <a:r>
              <a:rPr lang="it-IT" dirty="0" err="1" smtClean="0">
                <a:latin typeface="Arial" charset="0"/>
              </a:rPr>
              <a:t>Activated</a:t>
            </a:r>
            <a:r>
              <a:rPr lang="it-IT" dirty="0" smtClean="0">
                <a:latin typeface="Arial" charset="0"/>
              </a:rPr>
              <a:t> APC </a:t>
            </a:r>
            <a:r>
              <a:rPr lang="it-IT" dirty="0" err="1" smtClean="0">
                <a:latin typeface="Arial" charset="0"/>
              </a:rPr>
              <a:t>is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also</a:t>
            </a:r>
            <a:r>
              <a:rPr lang="it-IT" dirty="0" smtClean="0">
                <a:latin typeface="Arial" charset="0"/>
              </a:rPr>
              <a:t> </a:t>
            </a:r>
            <a:r>
              <a:rPr lang="it-IT" dirty="0" err="1" smtClean="0">
                <a:latin typeface="Arial" charset="0"/>
              </a:rPr>
              <a:t>responsible</a:t>
            </a:r>
            <a:r>
              <a:rPr lang="it-IT" dirty="0" smtClean="0">
                <a:latin typeface="Arial" charset="0"/>
              </a:rPr>
              <a:t> for the </a:t>
            </a:r>
            <a:r>
              <a:rPr lang="it-IT" b="1" dirty="0" err="1" smtClean="0">
                <a:latin typeface="Arial" charset="0"/>
              </a:rPr>
              <a:t>degradation</a:t>
            </a:r>
            <a:r>
              <a:rPr lang="it-IT" b="1" dirty="0" smtClean="0">
                <a:latin typeface="Arial" charset="0"/>
              </a:rPr>
              <a:t> of CYCLIN, </a:t>
            </a:r>
            <a:r>
              <a:rPr lang="it-IT" b="1" dirty="0" err="1" smtClean="0">
                <a:latin typeface="Arial" charset="0"/>
              </a:rPr>
              <a:t>which</a:t>
            </a:r>
            <a:r>
              <a:rPr lang="it-IT" b="1" dirty="0" smtClean="0">
                <a:latin typeface="Arial" charset="0"/>
              </a:rPr>
              <a:t> </a:t>
            </a:r>
            <a:r>
              <a:rPr lang="it-IT" b="1" dirty="0" err="1" smtClean="0">
                <a:latin typeface="Arial" charset="0"/>
              </a:rPr>
              <a:t>causes</a:t>
            </a:r>
            <a:r>
              <a:rPr lang="it-IT" b="1" dirty="0" smtClean="0">
                <a:latin typeface="Arial" charset="0"/>
              </a:rPr>
              <a:t> MPF </a:t>
            </a:r>
            <a:r>
              <a:rPr lang="it-IT" b="1" dirty="0" err="1" smtClean="0">
                <a:latin typeface="Arial" charset="0"/>
              </a:rPr>
              <a:t>inactivation</a:t>
            </a:r>
            <a:endParaRPr lang="it-IT" b="1" dirty="0" smtClean="0">
              <a:latin typeface="Arial" charset="0"/>
            </a:endParaRPr>
          </a:p>
          <a:p>
            <a:pPr marL="228600" indent="-228600">
              <a:buFontTx/>
              <a:buAutoNum type="arabicParenR"/>
              <a:defRPr/>
            </a:pPr>
            <a:endParaRPr lang="it-IT" b="1" dirty="0" smtClean="0">
              <a:latin typeface="Arial" charset="0"/>
            </a:endParaRPr>
          </a:p>
          <a:p>
            <a:pPr marL="228600" indent="-228600">
              <a:buFontTx/>
              <a:buAutoNum type="arabicParenR"/>
              <a:defRPr/>
            </a:pPr>
            <a:endParaRPr lang="it-IT" b="1" dirty="0" smtClean="0">
              <a:latin typeface="Arial" charset="0"/>
            </a:endParaRPr>
          </a:p>
          <a:p>
            <a:pPr marL="228600" indent="-228600">
              <a:buFontTx/>
              <a:buAutoNum type="arabicParenR"/>
              <a:defRPr/>
            </a:pPr>
            <a:endParaRPr lang="it-IT" b="1" dirty="0" smtClean="0">
              <a:latin typeface="Arial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mammalian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cysteine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centromeres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under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tension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mitotic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checkpoint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activation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Mad2 and Aurora B.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activated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Mad2 and Aurora B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inhibit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APCCdc20, 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ubiquitin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turn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inhibits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[13,14].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relaxed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once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pairs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aligned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metaphase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it-IT" dirty="0" smtClean="0"/>
          </a:p>
          <a:p>
            <a:pPr marL="228600" indent="-228600">
              <a:buFontTx/>
              <a:buAutoNum type="arabicParenR"/>
              <a:defRPr/>
            </a:pPr>
            <a:endParaRPr lang="it-IT" b="1" dirty="0" smtClean="0">
              <a:latin typeface="Arial" charset="0"/>
            </a:endParaRPr>
          </a:p>
          <a:p>
            <a:pPr marL="228600" indent="-228600">
              <a:buFontTx/>
              <a:buAutoNum type="arabicParenR"/>
              <a:defRPr/>
            </a:pPr>
            <a:endParaRPr lang="it-IT" b="1" dirty="0" smtClean="0">
              <a:latin typeface="Arial" charset="0"/>
            </a:endParaRPr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L’attivazione di APC/C richiede la proteina Cdc20.</a:t>
            </a:r>
            <a:b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sintesi di Cdc20 aumenta quando la cellula si avvicina alla mitosi, a causa di un aumento di trascrizione del suo gene.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fosforilazione di APC/C aiuta il legame di Cdc20 contribuendo a creare un complesso attivo.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 le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chinasi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che fosforilano APC/C vi è M-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Cdk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it-IT" dirty="0" smtClean="0"/>
          </a:p>
          <a:p>
            <a:pPr marL="0" indent="0">
              <a:buFontTx/>
              <a:buNone/>
              <a:defRPr/>
            </a:pPr>
            <a:endParaRPr lang="it-IT" b="1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082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>
                <a:latin typeface="Calibri" charset="0"/>
              </a:rPr>
              <a:t>Remember that during the first Anaphase (AI) homologous chromosomes are separated, whereas during AII, chromatids are separated (the same of mitosis)</a:t>
            </a:r>
          </a:p>
          <a:p>
            <a:endParaRPr lang="it-IT">
              <a:latin typeface="Calibri" charset="0"/>
            </a:endParaRPr>
          </a:p>
          <a:p>
            <a:r>
              <a:rPr lang="it-IT">
                <a:latin typeface="Calibri" charset="0"/>
              </a:rPr>
              <a:t>The same molecular complex (APC) is involved at AI and AII, even if some differences exist in the mechanisms</a:t>
            </a:r>
          </a:p>
          <a:p>
            <a:endParaRPr lang="it-IT">
              <a:latin typeface="Calibri" charset="0"/>
            </a:endParaRPr>
          </a:p>
        </p:txBody>
      </p:sp>
      <p:sp>
        <p:nvSpPr>
          <p:cNvPr id="4608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66AACAC-5FA6-444E-BF38-5A3D312D9000}" type="slidenum">
              <a:rPr lang="it-IT" sz="1200">
                <a:solidFill>
                  <a:prstClr val="black"/>
                </a:solidFill>
                <a:latin typeface="Calibri" charset="0"/>
              </a:rPr>
              <a:pPr eaLnBrk="1" hangingPunct="1"/>
              <a:t>14</a:t>
            </a:fld>
            <a:endParaRPr lang="it-IT" sz="1200">
              <a:solidFill>
                <a:prstClr val="black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>
                <a:latin typeface="Wingdings" charset="0"/>
                <a:sym typeface="Wingdings" charset="0"/>
              </a:rPr>
              <a:t></a:t>
            </a:r>
            <a:r>
              <a:rPr lang="it-IT">
                <a:latin typeface="Arial" charset="0"/>
              </a:rPr>
              <a:t>The oocyte resumes meiosis, </a:t>
            </a:r>
            <a:r>
              <a:rPr lang="it-IT" b="1">
                <a:solidFill>
                  <a:srgbClr val="FFFF00"/>
                </a:solidFill>
                <a:latin typeface="Arial" charset="0"/>
              </a:rPr>
              <a:t>enters the AII, </a:t>
            </a:r>
            <a:r>
              <a:rPr lang="it-IT">
                <a:latin typeface="Arial" charset="0"/>
              </a:rPr>
              <a:t>and at that stage </a:t>
            </a:r>
            <a:r>
              <a:rPr lang="it-IT">
                <a:solidFill>
                  <a:srgbClr val="FFFF00"/>
                </a:solidFill>
                <a:latin typeface="Arial" charset="0"/>
              </a:rPr>
              <a:t>chromatids are separated   (the same of mitosis)</a:t>
            </a:r>
          </a:p>
          <a:p>
            <a:endParaRPr lang="it-IT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b="1">
                <a:latin typeface="Arial" charset="0"/>
              </a:rPr>
              <a:t>In this slide a comparison between the separation of chromosomes or chromatids at first and second anaphase is shown</a:t>
            </a:r>
          </a:p>
          <a:p>
            <a:endParaRPr lang="it-IT" b="1">
              <a:latin typeface="Arial" charset="0"/>
            </a:endParaRPr>
          </a:p>
          <a:p>
            <a:endParaRPr lang="it-IT" b="1">
              <a:latin typeface="Arial" charset="0"/>
            </a:endParaRPr>
          </a:p>
          <a:p>
            <a:endParaRPr lang="it-IT" b="1">
              <a:latin typeface="Arial" charset="0"/>
            </a:endParaRPr>
          </a:p>
          <a:p>
            <a:r>
              <a:rPr lang="it-IT" b="1">
                <a:latin typeface="Arial" charset="0"/>
              </a:rPr>
              <a:t>At fertilization, </a:t>
            </a:r>
            <a:r>
              <a:rPr kumimoji="1" lang="it-IT" i="1">
                <a:solidFill>
                  <a:schemeClr val="bg1"/>
                </a:solidFill>
                <a:latin typeface="Calibri" charset="0"/>
              </a:rPr>
              <a:t>sperm-derived Ca</a:t>
            </a:r>
            <a:r>
              <a:rPr kumimoji="1" lang="it-IT" i="1" baseline="30000">
                <a:solidFill>
                  <a:schemeClr val="bg1"/>
                </a:solidFill>
                <a:latin typeface="Calibri" charset="0"/>
              </a:rPr>
              <a:t>++ </a:t>
            </a:r>
            <a:r>
              <a:rPr kumimoji="1" lang="it-IT" i="1">
                <a:solidFill>
                  <a:schemeClr val="bg1"/>
                </a:solidFill>
                <a:latin typeface="Calibri" charset="0"/>
              </a:rPr>
              <a:t>signal activates APC and then separase</a:t>
            </a:r>
          </a:p>
          <a:p>
            <a:endParaRPr lang="it-IT" b="1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Profase: cromatidi condensano; rottura membrana nucleare</a:t>
            </a:r>
            <a:b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Metafase: I cromosomi si muovono verso l’equatore della cellula e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allineano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Anafase: I due cromatidi fratelli si separano in 2 cromosomi indipendenti.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Telofase: Attorno ai nuclei si formano le nuove membrane nucleari. I cromosomi despiralizzano. 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810B-E816-4440-A0FA-03FF76F7144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5789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divisione cellulare avviene quando una cellula, dopo un periodo di crescita, si divide e dà vita a due cellule figlie.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gran parte delle cellule eucariotiche segue il ciclo cellulare, un orologio interno che determina le fasi della crescita e della divisione cellulare.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progressione attraverso il ciclo cellulare è controllata in corrispondenza di punti di controllo (“</a:t>
            </a:r>
            <a:r>
              <a:rPr lang="it-IT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checkpoints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”).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cellule possono uscire dal ciclo cellulare e differenziarsi per svolgere funzioni specializzate.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cellule possono andare incontro a morte cellulare programmata (apoptosi) per poter bilanciare la crescita cellulare o per generare nuove strutture durante lo sviluppo. 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810B-E816-4440-A0FA-03FF76F71446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0918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baseline="30000" dirty="0" smtClean="0"/>
              <a:t>L’addizione di </a:t>
            </a:r>
            <a:r>
              <a:rPr lang="it-IT" b="1" baseline="30000" dirty="0" err="1" smtClean="0"/>
              <a:t>ubiquitina</a:t>
            </a:r>
            <a:r>
              <a:rPr lang="it-IT" b="1" baseline="30000" dirty="0" smtClean="0"/>
              <a:t> ad una </a:t>
            </a:r>
            <a:r>
              <a:rPr lang="it-IT" b="1" baseline="30000" dirty="0" err="1" smtClean="0"/>
              <a:t>ciclina</a:t>
            </a:r>
            <a:r>
              <a:rPr lang="it-IT" b="1" baseline="30000" dirty="0" smtClean="0"/>
              <a:t> mitotica richiede 3 tipi di enzimi, E1 (enzima di</a:t>
            </a:r>
            <a:r>
              <a:rPr lang="it-IT" b="1" baseline="0" dirty="0" smtClean="0"/>
              <a:t> </a:t>
            </a:r>
            <a:r>
              <a:rPr lang="it-IT" b="1" baseline="30000" dirty="0" smtClean="0"/>
              <a:t>attivazione), E2 (enzima di coniugazione) ed E3</a:t>
            </a:r>
            <a:r>
              <a:rPr lang="it-IT" b="1" baseline="0" dirty="0" smtClean="0"/>
              <a:t> </a:t>
            </a:r>
            <a:r>
              <a:rPr lang="it-IT" b="1" baseline="30000" dirty="0" smtClean="0"/>
              <a:t>(</a:t>
            </a:r>
            <a:r>
              <a:rPr lang="it-IT" b="1" baseline="30000" dirty="0" err="1" smtClean="0"/>
              <a:t>ubiquitina</a:t>
            </a:r>
            <a:r>
              <a:rPr lang="it-IT" b="1" baseline="30000" dirty="0" smtClean="0"/>
              <a:t> </a:t>
            </a:r>
            <a:r>
              <a:rPr lang="it-IT" b="1" baseline="30000" dirty="0" err="1" smtClean="0"/>
              <a:t>ligasi</a:t>
            </a:r>
            <a:r>
              <a:rPr lang="it-IT" b="1" baseline="30000" dirty="0" smtClean="0"/>
              <a:t>). La E3 per la </a:t>
            </a:r>
            <a:r>
              <a:rPr lang="it-IT" b="1" baseline="30000" dirty="0" err="1" smtClean="0"/>
              <a:t>ciclina</a:t>
            </a:r>
            <a:r>
              <a:rPr lang="it-IT" b="1" baseline="30000" dirty="0" smtClean="0"/>
              <a:t> B, che</a:t>
            </a:r>
            <a:r>
              <a:rPr lang="it-IT" b="1" baseline="0" dirty="0" smtClean="0"/>
              <a:t> </a:t>
            </a:r>
            <a:r>
              <a:rPr lang="it-IT" b="1" baseline="30000" dirty="0" smtClean="0"/>
              <a:t>rende questa proteina bersaglio della</a:t>
            </a:r>
            <a:r>
              <a:rPr lang="it-IT" b="1" baseline="0" dirty="0" smtClean="0"/>
              <a:t> </a:t>
            </a:r>
            <a:r>
              <a:rPr lang="it-IT" b="1" baseline="30000" dirty="0" err="1" smtClean="0"/>
              <a:t>poliubiquitinazione</a:t>
            </a:r>
            <a:r>
              <a:rPr lang="it-IT" b="1" baseline="30000" dirty="0" smtClean="0"/>
              <a:t>, è il </a:t>
            </a:r>
            <a:r>
              <a:rPr lang="it-IT" b="1" i="1" baseline="30000" dirty="0" smtClean="0"/>
              <a:t>complesso</a:t>
            </a:r>
            <a:r>
              <a:rPr lang="it-IT" b="1" i="1" baseline="-25000" dirty="0" smtClean="0"/>
              <a:t> </a:t>
            </a:r>
            <a:r>
              <a:rPr lang="it-IT" b="1" i="1" baseline="30000" dirty="0" smtClean="0"/>
              <a:t>che</a:t>
            </a:r>
            <a:r>
              <a:rPr lang="it-IT" b="1" i="1" baseline="-25000" dirty="0" smtClean="0"/>
              <a:t> </a:t>
            </a:r>
            <a:r>
              <a:rPr lang="it-IT" b="1" i="1" baseline="30000" dirty="0" smtClean="0"/>
              <a:t>promuove l’anafase </a:t>
            </a:r>
            <a:r>
              <a:rPr lang="it-IT" b="1" baseline="30000" dirty="0" smtClean="0"/>
              <a:t>(APC)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810B-E816-4440-A0FA-03FF76F71446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449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condensina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costituita da 5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subunita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̀,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puo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̀ formare una struttura ad anello che in qualche modo utilizza l’energia fornita dall’idrolisi dell’ATP per promuovere il compattamento dei cromatidi fratelli. </a:t>
            </a:r>
            <a:endParaRPr lang="it-IT" dirty="0" smtClean="0"/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condensina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è in grado di modificare l’avvolgimento delle molecole di DNA in provetta e la fosforilazione delle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subunita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̀ da parte di M-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Cdk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stimola questa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attivita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̀. 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810B-E816-4440-A0FA-03FF76F7144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0235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1. </a:t>
            </a:r>
            <a:endParaRPr lang="it-IT" dirty="0" smtClean="0"/>
          </a:p>
          <a:p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ring-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SMC1 and SMC3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heterodimer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SMC1 and SMC3 head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domains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ATPase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motifs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the C-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-termini of the REC8 or RAD21 or RAD21L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kleisin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effectively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closing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ring. The STAG1 or STAG2 or STAG3 (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SA1/SA2/SA3)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RAD21 or RAD21L or REC8,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contributing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maintenance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ring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Mammalian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Meiosis-specific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depicted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underlined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it-IT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t-IT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coesione dei cromatidi fratelli dipende da un grande complesso proteico detto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coesina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che è depositato in molti punti lungo l’asse maggiore di ogni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cromatide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fratello mentre il DNA viene replicato in fase S. </a:t>
            </a:r>
            <a:endParaRPr lang="it-IT" dirty="0" smtClean="0"/>
          </a:p>
          <a:p>
            <a:endParaRPr lang="it-IT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t-IT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t-IT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t-IT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t-IT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cycle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DNA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replication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identical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genetic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must be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physically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G2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separate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anaphase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end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daughter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identical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to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cycle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must be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effectively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it-IT" dirty="0" smtClean="0"/>
          </a:p>
          <a:p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strictly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females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difference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meiotic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undergo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divisions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without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I,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condenses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I,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DNA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crossovers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paired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homologous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bivalents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chromosomal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synapsis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a tripartite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synaptonemal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(SC),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chiasmata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Prophase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five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distinct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sub-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stages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leptonema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zygonema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pachynema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diplonema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diakinesis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bivalents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attached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microtubules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kinetochores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centromeres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align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I.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Unlike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remain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attached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centromeres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homologous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segregate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I.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meiotic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exactly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with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end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haploid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spermatids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haploid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oocyte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polar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bodies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identical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to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it-IT" dirty="0" smtClean="0"/>
          </a:p>
          <a:p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until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imminent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anaphase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established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DNA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replication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multiprotein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slightly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canonical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composed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mammals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maintenance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(SMC)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(SMC1α or SMC1β and SMC3);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stromalin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HEAT-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domain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(STAG1or STAG2 or STAG3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SA1 or SA2 or SA3,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respectively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kleisin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(RAD21 or REC8 or RAD21L) (Figure 1).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quite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diverse, a wide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compositions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mitotic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meiotic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segregation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DNA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repair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gene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development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genome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it-IT" dirty="0" smtClean="0"/>
          </a:p>
          <a:p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been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extensively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exact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mechanisms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still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elucidated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focuses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genome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replication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fork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maintenance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still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unclear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mechanisms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been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double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strand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break (DSB)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repair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are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cellular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DNA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damage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Exactly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still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unknown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work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illuminating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importance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distinguishing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include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tempo-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spatial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association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mammalian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deletion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importance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genome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mechanisms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human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cohesinopathies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maternal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it-IT" dirty="0" smtClean="0"/>
          </a:p>
          <a:p>
            <a:endParaRPr lang="it-IT" dirty="0" smtClean="0"/>
          </a:p>
          <a:p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810B-E816-4440-A0FA-03FF76F71446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355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2. </a:t>
            </a:r>
            <a:endParaRPr lang="it-IT" dirty="0" smtClean="0"/>
          </a:p>
          <a:p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yeast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mitosis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Scc2/Scc4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loaded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establish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DNA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replication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include Eco1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acetyltransferase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CTF18-RLC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polymerase-associated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Ctf4.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centromeres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bipolar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attachment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kinetochores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mitotic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spindle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biorientation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activated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cleave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Scc1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subunit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removal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810B-E816-4440-A0FA-03FF76F71446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610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Fig. 2. The generation of 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bivalent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meiosis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I. </a:t>
            </a:r>
          </a:p>
          <a:p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pre-meiotic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S-phase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blue indicate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parental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origin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become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tethered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(green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hoops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homologous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become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paired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homologous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recombination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bivalent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MI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division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kinetochore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pairs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grey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single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attachments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a single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spindle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pole via k-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fibres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(green) in a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bi-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k-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fibres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able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pull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apart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bivalent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located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distal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crossover on the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chromosome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arms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anaphase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onset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distal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dissolution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bivalent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810B-E816-4440-A0FA-03FF76F71446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06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Fig. 8.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Localization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meiotic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mammalian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meiotic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divisions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Rec8-containing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meiotic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localized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along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axes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centromere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proximal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chiasmata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metaphase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I. At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stage,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chiasmata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responsible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homologous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chromosomes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resolution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triggers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homologs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anaphase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I. Rec8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concomitantly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homologs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metaphase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II, Rec8-containing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meiotic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localized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centromere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maintained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Release of Rec8 from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centromere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coincides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anaphase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chromatids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multisubunit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first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budding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yeast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Saccharomyces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cerevisiae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in </a:t>
            </a:r>
            <a:r>
              <a:rPr lang="it-IT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Xenopus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1). 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cohesin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evolutionarily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conserved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among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eukaryotes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proteins</a:t>
            </a:r>
            <a:r>
              <a:rPr lang="it-IT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it-IT" b="1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7810B-E816-4440-A0FA-03FF76F71446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1510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93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210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3118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15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3420CD31-FAEA-3749-849F-2F8DF6333EC5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16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  <a:extLst/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17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5E3B7B8F-5269-B849-BFC9-DF53D093370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7408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507DDA0A-2448-D040-8C1D-955CBC45047F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16D8C66C-95EC-AE41-9A6A-48A1BD78C1CC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0048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igura a mano libera 17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2147483647 h 3648"/>
              <a:gd name="T2" fmla="*/ 2147483647 w 2736"/>
              <a:gd name="T3" fmla="*/ 2147483647 h 3648"/>
              <a:gd name="T4" fmla="*/ 2147483647 w 2736"/>
              <a:gd name="T5" fmla="*/ 0 h 3648"/>
              <a:gd name="T6" fmla="*/ 2147483647 w 2736"/>
              <a:gd name="T7" fmla="*/ 2147483647 h 3648"/>
              <a:gd name="T8" fmla="*/ 2147483647 w 2736"/>
              <a:gd name="T9" fmla="*/ 2147483647 h 3648"/>
              <a:gd name="T10" fmla="*/ 2147483647 w 2736"/>
              <a:gd name="T11" fmla="*/ 2147483647 h 3648"/>
              <a:gd name="T12" fmla="*/ 0 w 2736"/>
              <a:gd name="T13" fmla="*/ 2147483647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igura a mano libera 18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2147483647 h 4128"/>
              <a:gd name="T2" fmla="*/ 0 w 3504"/>
              <a:gd name="T3" fmla="*/ 2147483647 h 4128"/>
              <a:gd name="T4" fmla="*/ 2147483647 w 3504"/>
              <a:gd name="T5" fmla="*/ 2147483647 h 4128"/>
              <a:gd name="T6" fmla="*/ 2147483647 w 3504"/>
              <a:gd name="T7" fmla="*/ 0 h 4128"/>
              <a:gd name="T8" fmla="*/ 2147483647 w 3504"/>
              <a:gd name="T9" fmla="*/ 0 h 4128"/>
              <a:gd name="T10" fmla="*/ 2147483647 w 3504"/>
              <a:gd name="T11" fmla="*/ 2147483647 h 4128"/>
              <a:gd name="T12" fmla="*/ 0 w 3504"/>
              <a:gd name="T13" fmla="*/ 2147483647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Figura a mano libera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Figura a mano libera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2" name="Figura a mano libera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3" name="Figura a mano libera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4" name="Figura a mano libera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5" name="Figura a mano libera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6" name="Figura a mano libera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7" name="Figura a mano libera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8" name="Figura a mano libera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0" name="Rettangolo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1" name="Rettangolo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2" name="Rettangolo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3" name="Rettangolo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50BF4A7A-1289-D04B-A458-A60088C7D8B1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  <a:extLst/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2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F26AA74F-DE31-CB42-B677-BEA458B88293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9094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4643739C-173B-DE4B-923F-6891A07B4724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  <a:extLst/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E7737018-F741-B644-8A05-521E607EE9C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731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ttangolo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3" name="Rettangolo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4" name="Rettangolo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5" name="Rettangolo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A439B4C0-A079-6847-8C8C-9F41EFDAECC7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1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  <a:extLst/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1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92EE7AAD-E511-0742-AC62-6CF6FB50789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99313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DB15EA27-288D-9C4C-BD4C-0655A46957D7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230899B9-CF22-0646-B7F3-0B9F30FF95F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8115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D139B393-6F03-3749-A48E-126F78C354D8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  <a:extLst/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E088ADF1-08EA-194C-9C87-6F1C7FF10D60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1390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E65BD46D-4CF1-614E-B9D3-2D61E60C586F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F8407AD5-95E9-7644-8ABA-0C20425DB73F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127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73669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cxnSp>
        <p:nvCxnSpPr>
          <p:cNvPr id="6" name="Connettore 1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uppo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Connettore 1 7"/>
            <p:cNvCxnSpPr/>
            <p:nvPr/>
          </p:nvCxnSpPr>
          <p:spPr>
            <a:xfrm rot="16200000">
              <a:off x="6646044" y="1265506"/>
              <a:ext cx="88935" cy="7994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 rot="16200000" flipV="1">
              <a:off x="6667649" y="1408915"/>
              <a:ext cx="125669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 rot="5400000" flipH="1">
              <a:off x="6726964" y="12645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o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Connettore 1 11"/>
            <p:cNvCxnSpPr/>
            <p:nvPr/>
          </p:nvCxnSpPr>
          <p:spPr>
            <a:xfrm rot="16200000">
              <a:off x="6646044" y="1265506"/>
              <a:ext cx="88935" cy="7994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 rot="16200000" flipV="1">
              <a:off x="6667649" y="1408915"/>
              <a:ext cx="125669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 rot="5400000" flipH="1">
              <a:off x="6726964" y="12645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o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Connettore 1 15"/>
            <p:cNvCxnSpPr/>
            <p:nvPr/>
          </p:nvCxnSpPr>
          <p:spPr>
            <a:xfrm rot="16200000">
              <a:off x="6646043" y="1265507"/>
              <a:ext cx="88934" cy="79944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 rot="16200000" flipV="1">
              <a:off x="6667649" y="1408913"/>
              <a:ext cx="125667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1 17"/>
            <p:cNvCxnSpPr/>
            <p:nvPr/>
          </p:nvCxnSpPr>
          <p:spPr>
            <a:xfrm rot="5400000" flipH="1">
              <a:off x="6726963" y="12645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9" name="Segnaposto data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DB6DEBA3-2F3B-D449-8132-8EDDA4994568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20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  <a:extLst/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21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E0FEF02E-7DA1-4441-BBAC-DDE6AE23B3AF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3230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8F570D43-3CF8-5949-A304-8A2C9A0EEB63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F49EFB09-CEFE-E949-AF30-6AC044B64D67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477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16568405-383C-5348-96BF-DA45494B8466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574723CA-1264-1E4E-98FD-92ADFC3BB443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6556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E57DEBFF-2977-3949-BC00-BCFBCABAFC61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r>
              <a:rPr lang="it-IT"/>
              <a:t>maturazione della cellula uovo</a:t>
            </a:r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rbel" charset="0"/>
              </a:defRPr>
            </a:lvl1pPr>
          </a:lstStyle>
          <a:p>
            <a:pPr>
              <a:defRPr/>
            </a:pPr>
            <a:fld id="{8A1BA165-4AED-BF43-8514-0943CF3D723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298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95600" y="152400"/>
            <a:ext cx="6019800" cy="16002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5943600" y="1981200"/>
            <a:ext cx="29718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5943600" y="4114800"/>
            <a:ext cx="29718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094E7-F8F3-4D48-84B2-8541C296F5ED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maturazione della cellula uovomaturazione della cellula uovo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86821-9BA4-E148-9387-BA20395DF44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3872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95600" y="152400"/>
            <a:ext cx="6019800" cy="16002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5943600" y="1981200"/>
            <a:ext cx="29718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5943600" y="4114800"/>
            <a:ext cx="29718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4D0AF-512B-5C46-8D0A-BE07BC15C6F8}" type="datetime1">
              <a:rPr lang="it-IT"/>
              <a:pPr>
                <a:defRPr/>
              </a:pPr>
              <a:t>29/09/24</a:t>
            </a:fld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maturazione della cellula uovomaturazione della cellula uovo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B588A-3BD4-9E40-B04F-0B87838C023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606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2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610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411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7679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595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5297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074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388DA-F797-DC47-AA11-A2D1EE20B033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FC21-A0CF-7845-AE4D-99692D8CFC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0401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64999">
              <a:srgbClr val="000000"/>
            </a:gs>
            <a:gs pos="100000">
              <a:srgbClr val="5A77A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it-IT" dirty="0" smtClean="0"/>
              <a:t>BIOLOGY OF GAMETES</a:t>
            </a:r>
          </a:p>
        </p:txBody>
      </p:sp>
      <p:sp>
        <p:nvSpPr>
          <p:cNvPr id="1036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Oogenesis</a:t>
            </a:r>
          </a:p>
          <a:p>
            <a:pPr lvl="1"/>
            <a:r>
              <a:rPr lang="it-IT"/>
              <a:t>Oocyte maturation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D6EC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EE448F-4E5A-4544-B6CE-9BF1CB74A438}" type="datetime1">
              <a:rPr lang="it-IT">
                <a:latin typeface="Arial" charset="0"/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29/09/24</a:t>
            </a:fld>
            <a:endParaRPr lang="it-IT">
              <a:latin typeface="Arial" charset="0"/>
              <a:ea typeface="ＭＳ Ｐゴシック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D6ECFF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/>
              <a:t>BIOLOGY OF GAMETES: Oogenesis/Oocyte maturation</a:t>
            </a:r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6EC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CA8B31-C01F-604E-B181-EAD2666730E3}" type="slidenum">
              <a:rPr lang="it-IT">
                <a:latin typeface="Arial" charset="0"/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‹n.›</a:t>
            </a:fld>
            <a:endParaRPr lang="it-IT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739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charset="0"/>
        <a:buChar char=""/>
        <a:defRPr sz="30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Char char="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charset="0"/>
        <a:buChar char="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charset="0"/>
        <a:buChar char="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charset="0"/>
        <a:buChar char="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5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6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18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32898"/>
            <a:ext cx="7772400" cy="49922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MITOSIS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400" y="1028700"/>
            <a:ext cx="24765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95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Autofit/>
          </a:bodyPr>
          <a:lstStyle/>
          <a:p>
            <a:r>
              <a:rPr lang="it-IT" sz="2000" b="1" dirty="0" err="1">
                <a:solidFill>
                  <a:srgbClr val="0000FF"/>
                </a:solidFill>
              </a:rPr>
              <a:t>Sister</a:t>
            </a:r>
            <a:r>
              <a:rPr lang="it-IT" sz="2000" b="1" dirty="0">
                <a:solidFill>
                  <a:srgbClr val="0000FF"/>
                </a:solidFill>
              </a:rPr>
              <a:t> </a:t>
            </a:r>
            <a:r>
              <a:rPr lang="it-IT" sz="2000" b="1" dirty="0" err="1">
                <a:solidFill>
                  <a:srgbClr val="0000FF"/>
                </a:solidFill>
              </a:rPr>
              <a:t>chromatids</a:t>
            </a:r>
            <a:r>
              <a:rPr lang="it-IT" sz="2000" b="1" dirty="0">
                <a:solidFill>
                  <a:srgbClr val="0000FF"/>
                </a:solidFill>
              </a:rPr>
              <a:t> are </a:t>
            </a:r>
            <a:r>
              <a:rPr lang="it-IT" sz="2000" b="1" dirty="0" err="1">
                <a:solidFill>
                  <a:srgbClr val="0000FF"/>
                </a:solidFill>
              </a:rPr>
              <a:t>tightly</a:t>
            </a:r>
            <a:r>
              <a:rPr lang="it-IT" sz="2000" b="1" dirty="0">
                <a:solidFill>
                  <a:srgbClr val="0000FF"/>
                </a:solidFill>
              </a:rPr>
              <a:t> </a:t>
            </a:r>
            <a:r>
              <a:rPr lang="it-IT" sz="2000" b="1" dirty="0" err="1">
                <a:solidFill>
                  <a:srgbClr val="0000FF"/>
                </a:solidFill>
              </a:rPr>
              <a:t>associated</a:t>
            </a:r>
            <a:r>
              <a:rPr lang="it-IT" sz="2000" b="1" dirty="0">
                <a:solidFill>
                  <a:srgbClr val="0000FF"/>
                </a:solidFill>
              </a:rPr>
              <a:t> </a:t>
            </a:r>
            <a:r>
              <a:rPr lang="it-IT" sz="2000" b="1" dirty="0" err="1">
                <a:solidFill>
                  <a:srgbClr val="0000FF"/>
                </a:solidFill>
              </a:rPr>
              <a:t>through</a:t>
            </a:r>
            <a:r>
              <a:rPr lang="it-IT" sz="2000" b="1" dirty="0">
                <a:solidFill>
                  <a:srgbClr val="0000FF"/>
                </a:solidFill>
              </a:rPr>
              <a:t> </a:t>
            </a:r>
            <a:r>
              <a:rPr lang="it-IT" sz="2000" b="1" dirty="0" err="1">
                <a:solidFill>
                  <a:srgbClr val="0000FF"/>
                </a:solidFill>
              </a:rPr>
              <a:t>cohesion</a:t>
            </a:r>
            <a:r>
              <a:rPr lang="it-IT" sz="2000" b="1" dirty="0">
                <a:solidFill>
                  <a:srgbClr val="0000FF"/>
                </a:solidFill>
              </a:rPr>
              <a:t>, </a:t>
            </a:r>
            <a:r>
              <a:rPr lang="it-IT" sz="2000" b="1" dirty="0" err="1">
                <a:solidFill>
                  <a:srgbClr val="0000FF"/>
                </a:solidFill>
              </a:rPr>
              <a:t>which</a:t>
            </a:r>
            <a:r>
              <a:rPr lang="it-IT" sz="2000" b="1" dirty="0">
                <a:solidFill>
                  <a:srgbClr val="0000FF"/>
                </a:solidFill>
              </a:rPr>
              <a:t> </a:t>
            </a:r>
            <a:r>
              <a:rPr lang="it-IT" sz="2000" b="1" dirty="0" err="1">
                <a:solidFill>
                  <a:srgbClr val="0000FF"/>
                </a:solidFill>
              </a:rPr>
              <a:t>prevents</a:t>
            </a:r>
            <a:r>
              <a:rPr lang="it-IT" sz="2000" b="1" dirty="0">
                <a:solidFill>
                  <a:srgbClr val="0000FF"/>
                </a:solidFill>
              </a:rPr>
              <a:t> the </a:t>
            </a:r>
            <a:r>
              <a:rPr lang="it-IT" sz="2000" b="1" dirty="0" err="1">
                <a:solidFill>
                  <a:srgbClr val="0000FF"/>
                </a:solidFill>
              </a:rPr>
              <a:t>separation</a:t>
            </a:r>
            <a:r>
              <a:rPr lang="it-IT" sz="2000" b="1" dirty="0">
                <a:solidFill>
                  <a:srgbClr val="0000FF"/>
                </a:solidFill>
              </a:rPr>
              <a:t> of </a:t>
            </a:r>
            <a:r>
              <a:rPr lang="it-IT" sz="2000" b="1" dirty="0" err="1">
                <a:solidFill>
                  <a:srgbClr val="0000FF"/>
                </a:solidFill>
              </a:rPr>
              <a:t>sisters</a:t>
            </a:r>
            <a:r>
              <a:rPr lang="it-IT" sz="2000" b="1" dirty="0">
                <a:solidFill>
                  <a:srgbClr val="0000FF"/>
                </a:solidFill>
              </a:rPr>
              <a:t> </a:t>
            </a:r>
            <a:r>
              <a:rPr lang="it-IT" sz="2000" b="1" dirty="0" err="1">
                <a:solidFill>
                  <a:srgbClr val="0000FF"/>
                </a:solidFill>
              </a:rPr>
              <a:t>before</a:t>
            </a:r>
            <a:r>
              <a:rPr lang="it-IT" sz="2000" b="1" dirty="0">
                <a:solidFill>
                  <a:srgbClr val="0000FF"/>
                </a:solidFill>
              </a:rPr>
              <a:t> the </a:t>
            </a:r>
            <a:r>
              <a:rPr lang="it-IT" sz="2000" b="1" dirty="0" err="1">
                <a:solidFill>
                  <a:srgbClr val="0000FF"/>
                </a:solidFill>
              </a:rPr>
              <a:t>metaphase</a:t>
            </a:r>
            <a:r>
              <a:rPr lang="it-IT" sz="2000" b="1" dirty="0">
                <a:solidFill>
                  <a:srgbClr val="0000FF"/>
                </a:solidFill>
              </a:rPr>
              <a:t>-to-</a:t>
            </a:r>
            <a:r>
              <a:rPr lang="it-IT" sz="2000" b="1" dirty="0" err="1">
                <a:solidFill>
                  <a:srgbClr val="0000FF"/>
                </a:solidFill>
              </a:rPr>
              <a:t>anaphase</a:t>
            </a:r>
            <a:r>
              <a:rPr lang="it-IT" sz="2000" b="1" dirty="0">
                <a:solidFill>
                  <a:srgbClr val="0000FF"/>
                </a:solidFill>
              </a:rPr>
              <a:t> </a:t>
            </a:r>
            <a:r>
              <a:rPr lang="it-IT" sz="2000" b="1" dirty="0" err="1">
                <a:solidFill>
                  <a:srgbClr val="0000FF"/>
                </a:solidFill>
              </a:rPr>
              <a:t>transition</a:t>
            </a:r>
            <a:r>
              <a:rPr lang="it-IT" sz="2000" b="1" dirty="0">
                <a:solidFill>
                  <a:srgbClr val="0000FF"/>
                </a:solidFill>
              </a:rPr>
              <a:t> </a:t>
            </a:r>
            <a:r>
              <a:rPr lang="it-IT" sz="2000" b="1" dirty="0" smtClean="0">
                <a:solidFill>
                  <a:srgbClr val="0000FF"/>
                </a:solidFill>
              </a:rPr>
              <a:t/>
            </a:r>
            <a:br>
              <a:rPr lang="it-IT" sz="2000" b="1" dirty="0" smtClean="0">
                <a:solidFill>
                  <a:srgbClr val="0000FF"/>
                </a:solidFill>
              </a:rPr>
            </a:br>
            <a:endParaRPr lang="it-IT" sz="2000" b="1" dirty="0">
              <a:solidFill>
                <a:srgbClr val="0000FF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771" y="821765"/>
            <a:ext cx="6108700" cy="5416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572000" y="6581001"/>
            <a:ext cx="44935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baseline="30000" dirty="0" err="1"/>
              <a:t>Methods</a:t>
            </a:r>
            <a:r>
              <a:rPr lang="it-IT" i="1" baseline="30000" dirty="0"/>
              <a:t> </a:t>
            </a:r>
            <a:r>
              <a:rPr lang="it-IT" i="1" baseline="30000" dirty="0" err="1"/>
              <a:t>Mol</a:t>
            </a:r>
            <a:r>
              <a:rPr lang="it-IT" i="1" baseline="30000" dirty="0"/>
              <a:t> </a:t>
            </a:r>
            <a:r>
              <a:rPr lang="it-IT" i="1" baseline="30000" dirty="0" err="1"/>
              <a:t>Biol</a:t>
            </a:r>
            <a:r>
              <a:rPr lang="it-IT" baseline="30000" dirty="0"/>
              <a:t>. Author </a:t>
            </a:r>
            <a:r>
              <a:rPr lang="it-IT" baseline="30000" dirty="0" err="1"/>
              <a:t>manuscript</a:t>
            </a:r>
            <a:r>
              <a:rPr lang="it-IT" baseline="30000" dirty="0"/>
              <a:t>; </a:t>
            </a:r>
            <a:r>
              <a:rPr lang="it-IT" baseline="30000" dirty="0" err="1"/>
              <a:t>available</a:t>
            </a:r>
            <a:r>
              <a:rPr lang="it-IT" baseline="30000" dirty="0"/>
              <a:t> in PMC 2015 </a:t>
            </a:r>
            <a:r>
              <a:rPr lang="it-IT" baseline="30000" dirty="0" err="1"/>
              <a:t>July</a:t>
            </a:r>
            <a:r>
              <a:rPr lang="it-IT" baseline="30000" dirty="0"/>
              <a:t> </a:t>
            </a:r>
            <a:r>
              <a:rPr lang="it-IT" baseline="30000" dirty="0" smtClean="0"/>
              <a:t>08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43647" y="1143000"/>
            <a:ext cx="20170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00FF"/>
                </a:solidFill>
              </a:rPr>
              <a:t>COHESION IN YEAST </a:t>
            </a:r>
            <a:r>
              <a:rPr lang="it-IT" sz="3600" b="1" dirty="0" smtClean="0">
                <a:solidFill>
                  <a:srgbClr val="0000FF"/>
                </a:solidFill>
              </a:rPr>
              <a:t>MITOSIS</a:t>
            </a:r>
            <a:endParaRPr lang="it-IT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95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0000FF"/>
                </a:solidFill>
              </a:rPr>
              <a:t>The generation of a </a:t>
            </a:r>
            <a:r>
              <a:rPr lang="it-IT" sz="3200" b="1" dirty="0" err="1">
                <a:solidFill>
                  <a:srgbClr val="0000FF"/>
                </a:solidFill>
              </a:rPr>
              <a:t>bivalent</a:t>
            </a:r>
            <a:r>
              <a:rPr lang="it-IT" sz="3200" b="1" dirty="0">
                <a:solidFill>
                  <a:srgbClr val="0000FF"/>
                </a:solidFill>
              </a:rPr>
              <a:t> in </a:t>
            </a:r>
            <a:r>
              <a:rPr lang="it-IT" sz="3200" b="1" dirty="0" err="1">
                <a:solidFill>
                  <a:srgbClr val="0000FF"/>
                </a:solidFill>
              </a:rPr>
              <a:t>meiosis</a:t>
            </a:r>
            <a:r>
              <a:rPr lang="it-IT" sz="3200" b="1" dirty="0">
                <a:solidFill>
                  <a:srgbClr val="0000FF"/>
                </a:solidFill>
              </a:rPr>
              <a:t> </a:t>
            </a:r>
            <a:r>
              <a:rPr lang="it-IT" sz="3200" b="1" dirty="0" smtClean="0">
                <a:solidFill>
                  <a:srgbClr val="0000FF"/>
                </a:solidFill>
              </a:rPr>
              <a:t>I</a:t>
            </a:r>
            <a:endParaRPr lang="it-IT" sz="3200" dirty="0">
              <a:solidFill>
                <a:srgbClr val="0000FF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38" y="1450508"/>
            <a:ext cx="8375412" cy="335877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100" y="3365500"/>
            <a:ext cx="1447800" cy="127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100" y="3365500"/>
            <a:ext cx="1447800" cy="127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8100" y="3365500"/>
            <a:ext cx="1447800" cy="12700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4328765" y="636569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endParaRPr lang="it-IT" baseline="30000" dirty="0"/>
          </a:p>
          <a:p>
            <a:pPr algn="r"/>
            <a:r>
              <a:rPr lang="en-US" baseline="30000" dirty="0"/>
              <a:t>Development 140, 3719-3730 (2013)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1688354" y="5332226"/>
            <a:ext cx="5976470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At </a:t>
            </a:r>
            <a:r>
              <a:rPr lang="it-IT" b="1" dirty="0" err="1"/>
              <a:t>anaphase</a:t>
            </a:r>
            <a:r>
              <a:rPr lang="it-IT" b="1" dirty="0"/>
              <a:t> </a:t>
            </a:r>
            <a:r>
              <a:rPr lang="it-IT" b="1" dirty="0" err="1"/>
              <a:t>onset</a:t>
            </a:r>
            <a:r>
              <a:rPr lang="it-IT" b="1" dirty="0"/>
              <a:t>, </a:t>
            </a:r>
            <a:r>
              <a:rPr lang="it-IT" b="1" dirty="0" err="1"/>
              <a:t>separase</a:t>
            </a:r>
            <a:r>
              <a:rPr lang="it-IT" b="1" dirty="0"/>
              <a:t> </a:t>
            </a:r>
            <a:r>
              <a:rPr lang="it-IT" b="1" dirty="0" err="1" smtClean="0"/>
              <a:t>acts</a:t>
            </a:r>
            <a:r>
              <a:rPr lang="it-IT" b="1" dirty="0" smtClean="0"/>
              <a:t> </a:t>
            </a:r>
            <a:r>
              <a:rPr lang="it-IT" b="1" dirty="0"/>
              <a:t>on </a:t>
            </a:r>
            <a:r>
              <a:rPr lang="it-IT" b="1" dirty="0" smtClean="0"/>
              <a:t>the </a:t>
            </a:r>
            <a:r>
              <a:rPr lang="it-IT" b="1" dirty="0" err="1" smtClean="0"/>
              <a:t>cohesin</a:t>
            </a:r>
            <a:r>
              <a:rPr lang="it-IT" b="1" dirty="0" smtClean="0"/>
              <a:t> </a:t>
            </a:r>
            <a:r>
              <a:rPr lang="it-IT" b="1" dirty="0" err="1" smtClean="0"/>
              <a:t>units</a:t>
            </a:r>
            <a:r>
              <a:rPr lang="it-IT" b="1" dirty="0" smtClean="0"/>
              <a:t> </a:t>
            </a:r>
            <a:r>
              <a:rPr lang="it-IT" b="1" dirty="0" err="1"/>
              <a:t>distal</a:t>
            </a:r>
            <a:r>
              <a:rPr lang="it-IT" b="1" dirty="0"/>
              <a:t> </a:t>
            </a:r>
            <a:r>
              <a:rPr lang="it-IT" b="1" dirty="0" smtClean="0"/>
              <a:t>to the </a:t>
            </a:r>
            <a:r>
              <a:rPr lang="it-IT" b="1" dirty="0" err="1" smtClean="0"/>
              <a:t>point</a:t>
            </a:r>
            <a:r>
              <a:rPr lang="it-IT" b="1" dirty="0" smtClean="0"/>
              <a:t> of </a:t>
            </a:r>
            <a:r>
              <a:rPr lang="it-IT" b="1" dirty="0" err="1" smtClean="0"/>
              <a:t>crossing</a:t>
            </a:r>
            <a:r>
              <a:rPr lang="it-IT" b="1" dirty="0" smtClean="0"/>
              <a:t>-over on the </a:t>
            </a:r>
            <a:r>
              <a:rPr lang="it-IT" b="1" dirty="0" err="1" smtClean="0"/>
              <a:t>chromosome</a:t>
            </a:r>
            <a:r>
              <a:rPr lang="it-IT" b="1" dirty="0" smtClean="0"/>
              <a:t> </a:t>
            </a:r>
            <a:r>
              <a:rPr lang="it-IT" b="1" dirty="0" err="1" smtClean="0"/>
              <a:t>arms</a:t>
            </a:r>
            <a:r>
              <a:rPr lang="it-IT" b="1" dirty="0" smtClean="0"/>
              <a:t> and </a:t>
            </a:r>
            <a:r>
              <a:rPr lang="it-IT" b="1" dirty="0" err="1" smtClean="0"/>
              <a:t>permits</a:t>
            </a:r>
            <a:r>
              <a:rPr lang="it-IT" b="1" dirty="0" smtClean="0"/>
              <a:t> </a:t>
            </a:r>
            <a:r>
              <a:rPr lang="it-IT" b="1" dirty="0" err="1"/>
              <a:t>dissolution</a:t>
            </a:r>
            <a:r>
              <a:rPr lang="it-IT" b="1" dirty="0"/>
              <a:t> of the </a:t>
            </a:r>
            <a:r>
              <a:rPr lang="it-IT" b="1" dirty="0" err="1" smtClean="0"/>
              <a:t>bivalent</a:t>
            </a:r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2154727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5600" y="185738"/>
            <a:ext cx="8496300" cy="816362"/>
          </a:xfrm>
        </p:spPr>
        <p:txBody>
          <a:bodyPr>
            <a:normAutofit fontScale="90000"/>
          </a:bodyPr>
          <a:lstStyle/>
          <a:p>
            <a:r>
              <a:rPr lang="it-IT" sz="3100" b="1" dirty="0" err="1" smtClean="0">
                <a:solidFill>
                  <a:srgbClr val="0000FF"/>
                </a:solidFill>
              </a:rPr>
              <a:t>Cohesin</a:t>
            </a:r>
            <a:r>
              <a:rPr lang="it-IT" sz="3100" b="1" dirty="0" smtClean="0">
                <a:solidFill>
                  <a:srgbClr val="0000FF"/>
                </a:solidFill>
              </a:rPr>
              <a:t> </a:t>
            </a:r>
            <a:r>
              <a:rPr lang="it-IT" sz="3100" b="1" dirty="0" err="1" smtClean="0">
                <a:solidFill>
                  <a:srgbClr val="0000FF"/>
                </a:solidFill>
              </a:rPr>
              <a:t>containing</a:t>
            </a:r>
            <a:r>
              <a:rPr lang="it-IT" sz="3100" b="1" dirty="0" smtClean="0">
                <a:solidFill>
                  <a:srgbClr val="0000FF"/>
                </a:solidFill>
              </a:rPr>
              <a:t> Rec8 </a:t>
            </a:r>
            <a:r>
              <a:rPr lang="it-IT" sz="3100" b="1" dirty="0" err="1">
                <a:solidFill>
                  <a:srgbClr val="0000FF"/>
                </a:solidFill>
              </a:rPr>
              <a:t>protein</a:t>
            </a:r>
            <a:r>
              <a:rPr lang="it-IT" sz="3100" b="1" dirty="0">
                <a:solidFill>
                  <a:srgbClr val="0000FF"/>
                </a:solidFill>
              </a:rPr>
              <a:t> in </a:t>
            </a:r>
            <a:r>
              <a:rPr lang="it-IT" sz="3100" b="1" dirty="0" err="1">
                <a:solidFill>
                  <a:srgbClr val="0000FF"/>
                </a:solidFill>
              </a:rPr>
              <a:t>mammalian</a:t>
            </a:r>
            <a:r>
              <a:rPr lang="it-IT" sz="3100" b="1" dirty="0">
                <a:solidFill>
                  <a:srgbClr val="0000FF"/>
                </a:solidFill>
              </a:rPr>
              <a:t> </a:t>
            </a:r>
            <a:r>
              <a:rPr lang="it-IT" sz="3100" b="1" dirty="0" err="1">
                <a:solidFill>
                  <a:srgbClr val="0000FF"/>
                </a:solidFill>
              </a:rPr>
              <a:t>meiosis</a:t>
            </a:r>
            <a:r>
              <a:rPr lang="it-IT" sz="3100" b="1" dirty="0">
                <a:solidFill>
                  <a:srgbClr val="0000FF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497" y="1315320"/>
            <a:ext cx="5473700" cy="4865511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6048281" y="6115545"/>
            <a:ext cx="30957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/>
              <a:t>Journal of Cell Science 116, 2781-2790 © 2003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2515944" y="658457"/>
            <a:ext cx="3532337" cy="276999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it-IT" b="1" baseline="30000" dirty="0" err="1"/>
              <a:t>Cohesins</a:t>
            </a:r>
            <a:r>
              <a:rPr lang="it-IT" b="1" baseline="30000" dirty="0"/>
              <a:t> create </a:t>
            </a:r>
            <a:r>
              <a:rPr lang="it-IT" b="1" baseline="30000" dirty="0" err="1"/>
              <a:t>cohesion</a:t>
            </a:r>
            <a:r>
              <a:rPr lang="it-IT" b="1" baseline="30000" dirty="0"/>
              <a:t> </a:t>
            </a:r>
            <a:r>
              <a:rPr lang="it-IT" b="1" baseline="30000" dirty="0" err="1"/>
              <a:t>between</a:t>
            </a:r>
            <a:r>
              <a:rPr lang="it-IT" b="1" baseline="30000" dirty="0"/>
              <a:t> </a:t>
            </a:r>
            <a:r>
              <a:rPr lang="it-IT" b="1" baseline="30000" dirty="0" err="1"/>
              <a:t>sister</a:t>
            </a:r>
            <a:r>
              <a:rPr lang="it-IT" b="1" baseline="30000" dirty="0"/>
              <a:t> </a:t>
            </a:r>
            <a:r>
              <a:rPr lang="it-IT" b="1" baseline="30000" dirty="0" err="1"/>
              <a:t>chromatids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4751294" y="1014494"/>
            <a:ext cx="3361765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it-IT" baseline="30000" dirty="0" smtClean="0"/>
              <a:t>In </a:t>
            </a:r>
            <a:r>
              <a:rPr lang="it-IT" baseline="30000" dirty="0" err="1"/>
              <a:t>order</a:t>
            </a:r>
            <a:r>
              <a:rPr lang="it-IT" baseline="30000" dirty="0"/>
              <a:t> to </a:t>
            </a:r>
            <a:r>
              <a:rPr lang="it-IT" baseline="30000" dirty="0" err="1"/>
              <a:t>allow</a:t>
            </a:r>
            <a:r>
              <a:rPr lang="it-IT" baseline="30000" dirty="0"/>
              <a:t> for the </a:t>
            </a:r>
            <a:r>
              <a:rPr lang="it-IT" baseline="30000" dirty="0" err="1"/>
              <a:t>proper</a:t>
            </a:r>
            <a:r>
              <a:rPr lang="it-IT" baseline="30000" dirty="0"/>
              <a:t> </a:t>
            </a:r>
            <a:r>
              <a:rPr lang="it-IT" baseline="30000" dirty="0" err="1"/>
              <a:t>biorientation</a:t>
            </a:r>
            <a:r>
              <a:rPr lang="it-IT" baseline="30000" dirty="0"/>
              <a:t> and </a:t>
            </a:r>
            <a:r>
              <a:rPr lang="it-IT" baseline="30000" dirty="0" err="1"/>
              <a:t>segregation</a:t>
            </a:r>
            <a:r>
              <a:rPr lang="it-IT" baseline="30000" dirty="0"/>
              <a:t> of </a:t>
            </a:r>
            <a:r>
              <a:rPr lang="it-IT" baseline="30000" dirty="0" err="1"/>
              <a:t>sister</a:t>
            </a:r>
            <a:r>
              <a:rPr lang="it-IT" baseline="30000" dirty="0"/>
              <a:t> </a:t>
            </a:r>
            <a:r>
              <a:rPr lang="it-IT" baseline="30000" dirty="0" err="1"/>
              <a:t>chromatids</a:t>
            </a:r>
            <a:r>
              <a:rPr lang="it-IT" baseline="30000" dirty="0"/>
              <a:t> </a:t>
            </a:r>
            <a:r>
              <a:rPr lang="it-IT" baseline="30000" dirty="0" err="1"/>
              <a:t>during</a:t>
            </a:r>
            <a:r>
              <a:rPr lang="it-IT" baseline="30000" dirty="0"/>
              <a:t> </a:t>
            </a:r>
            <a:r>
              <a:rPr lang="it-IT" baseline="30000" dirty="0" err="1"/>
              <a:t>meiosis</a:t>
            </a:r>
            <a:r>
              <a:rPr lang="it-IT" baseline="30000" dirty="0"/>
              <a:t> II, </a:t>
            </a:r>
            <a:r>
              <a:rPr lang="it-IT" b="1" baseline="30000" dirty="0" err="1">
                <a:solidFill>
                  <a:srgbClr val="FF0000"/>
                </a:solidFill>
              </a:rPr>
              <a:t>cohesion</a:t>
            </a:r>
            <a:r>
              <a:rPr lang="it-IT" b="1" baseline="30000" dirty="0">
                <a:solidFill>
                  <a:srgbClr val="FF0000"/>
                </a:solidFill>
              </a:rPr>
              <a:t> </a:t>
            </a:r>
            <a:r>
              <a:rPr lang="it-IT" b="1" baseline="30000" dirty="0" err="1">
                <a:solidFill>
                  <a:srgbClr val="FF0000"/>
                </a:solidFill>
              </a:rPr>
              <a:t>proximal</a:t>
            </a:r>
            <a:r>
              <a:rPr lang="it-IT" b="1" baseline="30000" dirty="0">
                <a:solidFill>
                  <a:srgbClr val="FF0000"/>
                </a:solidFill>
              </a:rPr>
              <a:t> to </a:t>
            </a:r>
            <a:r>
              <a:rPr lang="it-IT" b="1" baseline="30000" dirty="0" err="1">
                <a:solidFill>
                  <a:srgbClr val="FF0000"/>
                </a:solidFill>
              </a:rPr>
              <a:t>centromeres</a:t>
            </a:r>
            <a:r>
              <a:rPr lang="it-IT" b="1" baseline="30000" dirty="0">
                <a:solidFill>
                  <a:srgbClr val="FF0000"/>
                </a:solidFill>
              </a:rPr>
              <a:t> </a:t>
            </a:r>
            <a:r>
              <a:rPr lang="it-IT" b="1" baseline="30000" dirty="0" err="1">
                <a:solidFill>
                  <a:srgbClr val="FF0000"/>
                </a:solidFill>
              </a:rPr>
              <a:t>is</a:t>
            </a:r>
            <a:r>
              <a:rPr lang="it-IT" b="1" baseline="30000" dirty="0">
                <a:solidFill>
                  <a:srgbClr val="FF0000"/>
                </a:solidFill>
              </a:rPr>
              <a:t> </a:t>
            </a:r>
            <a:r>
              <a:rPr lang="it-IT" b="1" baseline="30000" dirty="0" err="1" smtClean="0">
                <a:solidFill>
                  <a:srgbClr val="FF0000"/>
                </a:solidFill>
              </a:rPr>
              <a:t>preserved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0" y="658457"/>
            <a:ext cx="1972235" cy="5355313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it-IT" dirty="0"/>
              <a:t>The </a:t>
            </a:r>
            <a:r>
              <a:rPr lang="it-IT" dirty="0" err="1"/>
              <a:t>bivalents</a:t>
            </a:r>
            <a:r>
              <a:rPr lang="it-IT" dirty="0"/>
              <a:t>, </a:t>
            </a:r>
            <a:r>
              <a:rPr lang="it-IT" dirty="0" err="1"/>
              <a:t>which</a:t>
            </a:r>
            <a:r>
              <a:rPr lang="it-IT" dirty="0"/>
              <a:t> are </a:t>
            </a:r>
            <a:r>
              <a:rPr lang="it-IT" dirty="0" err="1"/>
              <a:t>attached</a:t>
            </a:r>
            <a:r>
              <a:rPr lang="it-IT" dirty="0"/>
              <a:t> to </a:t>
            </a:r>
            <a:r>
              <a:rPr lang="it-IT" dirty="0" err="1"/>
              <a:t>microtubules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kinetochores</a:t>
            </a:r>
            <a:r>
              <a:rPr lang="it-IT" dirty="0"/>
              <a:t> and </a:t>
            </a:r>
            <a:r>
              <a:rPr lang="it-IT" dirty="0" err="1"/>
              <a:t>centromeres</a:t>
            </a:r>
            <a:r>
              <a:rPr lang="it-IT" dirty="0"/>
              <a:t>, </a:t>
            </a:r>
            <a:r>
              <a:rPr lang="it-IT" dirty="0" err="1"/>
              <a:t>align</a:t>
            </a:r>
            <a:r>
              <a:rPr lang="it-IT" dirty="0"/>
              <a:t> on the </a:t>
            </a:r>
            <a:r>
              <a:rPr lang="it-IT" dirty="0" err="1"/>
              <a:t>metaphase</a:t>
            </a:r>
            <a:r>
              <a:rPr lang="it-IT" dirty="0"/>
              <a:t> </a:t>
            </a:r>
            <a:r>
              <a:rPr lang="it-IT" dirty="0" err="1"/>
              <a:t>plate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</a:t>
            </a:r>
            <a:r>
              <a:rPr lang="it-IT" dirty="0" err="1"/>
              <a:t>metaphase</a:t>
            </a:r>
            <a:r>
              <a:rPr lang="it-IT" dirty="0"/>
              <a:t> I. </a:t>
            </a:r>
            <a:r>
              <a:rPr lang="it-IT" b="1" dirty="0" err="1">
                <a:solidFill>
                  <a:srgbClr val="FF0000"/>
                </a:solidFill>
              </a:rPr>
              <a:t>Unlike</a:t>
            </a:r>
            <a:r>
              <a:rPr lang="it-IT" b="1" dirty="0">
                <a:solidFill>
                  <a:srgbClr val="FF0000"/>
                </a:solidFill>
              </a:rPr>
              <a:t> in </a:t>
            </a:r>
            <a:r>
              <a:rPr lang="it-IT" b="1" dirty="0" err="1">
                <a:solidFill>
                  <a:srgbClr val="FF0000"/>
                </a:solidFill>
              </a:rPr>
              <a:t>mitosis</a:t>
            </a:r>
            <a:r>
              <a:rPr lang="it-IT" b="1" dirty="0">
                <a:solidFill>
                  <a:srgbClr val="FF0000"/>
                </a:solidFill>
              </a:rPr>
              <a:t>, the </a:t>
            </a:r>
            <a:r>
              <a:rPr lang="it-IT" b="1" dirty="0" err="1">
                <a:solidFill>
                  <a:srgbClr val="FF0000"/>
                </a:solidFill>
              </a:rPr>
              <a:t>sister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chromatids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remain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attached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at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their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centromeres</a:t>
            </a:r>
            <a:r>
              <a:rPr lang="it-IT" b="1" dirty="0">
                <a:solidFill>
                  <a:srgbClr val="FF0000"/>
                </a:solidFill>
              </a:rPr>
              <a:t> by </a:t>
            </a:r>
            <a:r>
              <a:rPr lang="it-IT" b="1" dirty="0" err="1">
                <a:solidFill>
                  <a:srgbClr val="FF0000"/>
                </a:solidFill>
              </a:rPr>
              <a:t>cohesion</a:t>
            </a:r>
            <a:r>
              <a:rPr lang="it-IT" b="1" dirty="0">
                <a:solidFill>
                  <a:srgbClr val="FF0000"/>
                </a:solidFill>
              </a:rPr>
              <a:t>, and </a:t>
            </a:r>
            <a:r>
              <a:rPr lang="it-IT" b="1" dirty="0" err="1">
                <a:solidFill>
                  <a:srgbClr val="FF0000"/>
                </a:solidFill>
              </a:rPr>
              <a:t>only</a:t>
            </a:r>
            <a:r>
              <a:rPr lang="it-IT" b="1" dirty="0">
                <a:solidFill>
                  <a:srgbClr val="FF0000"/>
                </a:solidFill>
              </a:rPr>
              <a:t> the </a:t>
            </a:r>
            <a:r>
              <a:rPr lang="it-IT" b="1" dirty="0" err="1">
                <a:solidFill>
                  <a:srgbClr val="FF0000"/>
                </a:solidFill>
              </a:rPr>
              <a:t>homologous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chromosomes</a:t>
            </a:r>
            <a:r>
              <a:rPr lang="it-IT" b="1" dirty="0">
                <a:solidFill>
                  <a:srgbClr val="FF0000"/>
                </a:solidFill>
              </a:rPr>
              <a:t> segregate </a:t>
            </a:r>
            <a:r>
              <a:rPr lang="it-IT" b="1" dirty="0" err="1">
                <a:solidFill>
                  <a:srgbClr val="FF0000"/>
                </a:solidFill>
              </a:rPr>
              <a:t>during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anaphase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</a:rPr>
              <a:t>I</a:t>
            </a:r>
            <a:endParaRPr lang="it-IT" dirty="0">
              <a:solidFill>
                <a:srgbClr val="FF0000"/>
              </a:solidFill>
            </a:endParaRPr>
          </a:p>
        </p:txBody>
      </p:sp>
      <p:cxnSp>
        <p:nvCxnSpPr>
          <p:cNvPr id="13" name="Connettore 2 12"/>
          <p:cNvCxnSpPr/>
          <p:nvPr/>
        </p:nvCxnSpPr>
        <p:spPr>
          <a:xfrm flipV="1">
            <a:off x="1972235" y="3105333"/>
            <a:ext cx="2659530" cy="12425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5" name="Immagin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06235" y="2044027"/>
            <a:ext cx="1613647" cy="117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32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09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628650" y="982663"/>
          <a:ext cx="7848600" cy="469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8" name="Documento PaperPort" r:id="rId4" imgW="4448556" imgH="3451860" progId="Paper.Document">
                  <p:embed/>
                </p:oleObj>
              </mc:Choice>
              <mc:Fallback>
                <p:oleObj name="Documento PaperPort" r:id="rId4" imgW="4448556" imgH="3451860" progId="Paper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" y="982663"/>
                        <a:ext cx="7848600" cy="469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0" name="Rectangle 3"/>
          <p:cNvSpPr>
            <a:spLocks noChangeArrowheads="1"/>
          </p:cNvSpPr>
          <p:nvPr/>
        </p:nvSpPr>
        <p:spPr bwMode="auto">
          <a:xfrm>
            <a:off x="592138" y="252413"/>
            <a:ext cx="83613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Activation of anaphase</a:t>
            </a:r>
            <a:r>
              <a:rPr lang="it-IT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-</a:t>
            </a:r>
            <a:r>
              <a:rPr lang="it-IT" sz="20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promoting complex</a:t>
            </a:r>
            <a:r>
              <a:rPr lang="it-IT" sz="2000" b="1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 (</a:t>
            </a:r>
            <a:r>
              <a:rPr lang="it-IT" sz="20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APC) </a:t>
            </a:r>
            <a:r>
              <a:rPr lang="it-IT" sz="2000" b="1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it-IT" b="1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4500563" y="4724400"/>
            <a:ext cx="6477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sz="800">
                <a:solidFill>
                  <a:prstClr val="white"/>
                </a:solidFill>
              </a:rPr>
              <a:t>proteasi</a:t>
            </a:r>
          </a:p>
        </p:txBody>
      </p:sp>
      <p:sp>
        <p:nvSpPr>
          <p:cNvPr id="43012" name="Oval 5"/>
          <p:cNvSpPr>
            <a:spLocks noChangeArrowheads="1"/>
          </p:cNvSpPr>
          <p:nvPr/>
        </p:nvSpPr>
        <p:spPr bwMode="auto">
          <a:xfrm>
            <a:off x="2555875" y="4292600"/>
            <a:ext cx="792163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3276600" y="4365625"/>
            <a:ext cx="431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sz="1800" b="1">
                <a:solidFill>
                  <a:srgbClr val="FF6600"/>
                </a:solidFill>
              </a:rPr>
              <a:t>?</a:t>
            </a:r>
          </a:p>
        </p:txBody>
      </p:sp>
      <p:sp>
        <p:nvSpPr>
          <p:cNvPr id="43014" name="Rettangolo 6"/>
          <p:cNvSpPr>
            <a:spLocks noChangeArrowheads="1"/>
          </p:cNvSpPr>
          <p:nvPr/>
        </p:nvSpPr>
        <p:spPr bwMode="auto">
          <a:xfrm>
            <a:off x="628650" y="5656263"/>
            <a:ext cx="77406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Proteolisis is a crucial process to complete M phase, necessary to accomplish PB extrusion at Anaphase/ Telophase</a:t>
            </a:r>
          </a:p>
        </p:txBody>
      </p:sp>
    </p:spTree>
    <p:extLst>
      <p:ext uri="{BB962C8B-B14F-4D97-AF65-F5344CB8AC3E}">
        <p14:creationId xmlns:p14="http://schemas.microsoft.com/office/powerpoint/2010/main" val="17727605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egnaposto data 3"/>
          <p:cNvSpPr>
            <a:spLocks noGrp="1"/>
          </p:cNvSpPr>
          <p:nvPr>
            <p:ph type="dt" sz="quarter" idx="10"/>
          </p:nvPr>
        </p:nvSpPr>
        <p:spPr bwMode="auto">
          <a:xfrm>
            <a:off x="6477000" y="5983386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A528FDE-7D54-8848-BF42-6E8EB6BFD1E6}" type="datetime1">
              <a:rPr lang="it-IT" sz="1100">
                <a:solidFill>
                  <a:prstClr val="white"/>
                </a:solidFill>
                <a:cs typeface="Arial" charset="0"/>
              </a:rPr>
              <a:pPr eaLnBrk="1" hangingPunct="1"/>
              <a:t>29/09/24</a:t>
            </a:fld>
            <a:endParaRPr lang="it-IT" sz="110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45058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5983386"/>
            <a:ext cx="457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9D1AE14-CB91-5B41-9ABD-A3B5E15C08DB}" type="slidenum">
              <a:rPr lang="it-IT" sz="1200">
                <a:solidFill>
                  <a:prstClr val="white"/>
                </a:solidFill>
                <a:cs typeface="Arial" charset="0"/>
              </a:rPr>
              <a:pPr eaLnBrk="1" hangingPunct="1"/>
              <a:t>14</a:t>
            </a:fld>
            <a:endParaRPr lang="it-IT" sz="1200">
              <a:solidFill>
                <a:prstClr val="white"/>
              </a:solidFill>
              <a:cs typeface="Arial" charset="0"/>
            </a:endParaRPr>
          </a:p>
        </p:txBody>
      </p:sp>
      <p:grpSp>
        <p:nvGrpSpPr>
          <p:cNvPr id="45059" name="Group 2"/>
          <p:cNvGrpSpPr>
            <a:grpSpLocks/>
          </p:cNvGrpSpPr>
          <p:nvPr/>
        </p:nvGrpSpPr>
        <p:grpSpPr bwMode="auto">
          <a:xfrm>
            <a:off x="80963" y="1010366"/>
            <a:ext cx="8990012" cy="5394281"/>
            <a:chOff x="0" y="381"/>
            <a:chExt cx="5760" cy="3495"/>
          </a:xfrm>
        </p:grpSpPr>
        <p:pic>
          <p:nvPicPr>
            <p:cNvPr id="4506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1"/>
              <a:ext cx="5760" cy="3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64" name="Text Box 4"/>
            <p:cNvSpPr txBox="1">
              <a:spLocks noChangeArrowheads="1"/>
            </p:cNvSpPr>
            <p:nvPr/>
          </p:nvSpPr>
          <p:spPr bwMode="auto">
            <a:xfrm>
              <a:off x="2200" y="2047"/>
              <a:ext cx="657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sz="1800">
                  <a:solidFill>
                    <a:srgbClr val="EA157A"/>
                  </a:solidFill>
                  <a:latin typeface="Times New Roman" charset="0"/>
                </a:rPr>
                <a:t>separase</a:t>
              </a:r>
            </a:p>
          </p:txBody>
        </p:sp>
        <p:sp>
          <p:nvSpPr>
            <p:cNvPr id="45065" name="Text Box 5"/>
            <p:cNvSpPr txBox="1">
              <a:spLocks noChangeArrowheads="1"/>
            </p:cNvSpPr>
            <p:nvPr/>
          </p:nvSpPr>
          <p:spPr bwMode="auto">
            <a:xfrm>
              <a:off x="3424" y="2024"/>
              <a:ext cx="657" cy="2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sz="1600">
                  <a:solidFill>
                    <a:srgbClr val="EA157A"/>
                  </a:solidFill>
                  <a:latin typeface="Times New Roman" charset="0"/>
                </a:rPr>
                <a:t>separase</a:t>
              </a:r>
            </a:p>
          </p:txBody>
        </p:sp>
        <p:sp>
          <p:nvSpPr>
            <p:cNvPr id="45066" name="Text Box 6"/>
            <p:cNvSpPr txBox="1">
              <a:spLocks noChangeArrowheads="1"/>
            </p:cNvSpPr>
            <p:nvPr/>
          </p:nvSpPr>
          <p:spPr bwMode="auto">
            <a:xfrm>
              <a:off x="4672" y="2047"/>
              <a:ext cx="793" cy="2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sz="1600">
                  <a:solidFill>
                    <a:srgbClr val="EA157A"/>
                  </a:solidFill>
                  <a:latin typeface="Times New Roman" charset="0"/>
                </a:rPr>
                <a:t>fertilization</a:t>
              </a:r>
            </a:p>
          </p:txBody>
        </p:sp>
        <p:sp>
          <p:nvSpPr>
            <p:cNvPr id="45067" name="Text Box 7"/>
            <p:cNvSpPr txBox="1">
              <a:spLocks noChangeArrowheads="1"/>
            </p:cNvSpPr>
            <p:nvPr/>
          </p:nvSpPr>
          <p:spPr bwMode="auto">
            <a:xfrm>
              <a:off x="148" y="473"/>
              <a:ext cx="885" cy="23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sz="1800">
                  <a:solidFill>
                    <a:srgbClr val="EA157A"/>
                  </a:solidFill>
                  <a:latin typeface="Times New Roman" charset="0"/>
                </a:rPr>
                <a:t>MEIOSIS I</a:t>
              </a:r>
            </a:p>
          </p:txBody>
        </p:sp>
        <p:sp>
          <p:nvSpPr>
            <p:cNvPr id="45068" name="Text Box 8"/>
            <p:cNvSpPr txBox="1">
              <a:spLocks noChangeArrowheads="1"/>
            </p:cNvSpPr>
            <p:nvPr/>
          </p:nvSpPr>
          <p:spPr bwMode="auto">
            <a:xfrm>
              <a:off x="3515" y="482"/>
              <a:ext cx="771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sz="1800">
                  <a:solidFill>
                    <a:srgbClr val="EA157A"/>
                  </a:solidFill>
                  <a:latin typeface="Times New Roman" charset="0"/>
                </a:rPr>
                <a:t>MEIOSI II</a:t>
              </a:r>
            </a:p>
          </p:txBody>
        </p:sp>
        <p:sp>
          <p:nvSpPr>
            <p:cNvPr id="45069" name="Text Box 9"/>
            <p:cNvSpPr txBox="1">
              <a:spLocks noChangeArrowheads="1"/>
            </p:cNvSpPr>
            <p:nvPr/>
          </p:nvSpPr>
          <p:spPr bwMode="auto">
            <a:xfrm>
              <a:off x="385" y="3362"/>
              <a:ext cx="771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sz="1800">
                  <a:solidFill>
                    <a:srgbClr val="EA157A"/>
                  </a:solidFill>
                  <a:latin typeface="Times New Roman" charset="0"/>
                </a:rPr>
                <a:t>PBI</a:t>
              </a:r>
            </a:p>
          </p:txBody>
        </p:sp>
        <p:sp>
          <p:nvSpPr>
            <p:cNvPr id="45070" name="Text Box 10"/>
            <p:cNvSpPr txBox="1">
              <a:spLocks noChangeArrowheads="1"/>
            </p:cNvSpPr>
            <p:nvPr/>
          </p:nvSpPr>
          <p:spPr bwMode="auto">
            <a:xfrm>
              <a:off x="3402" y="3385"/>
              <a:ext cx="771" cy="49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sz="1800">
                  <a:solidFill>
                    <a:srgbClr val="EA157A"/>
                  </a:solidFill>
                  <a:latin typeface="Times New Roman" charset="0"/>
                </a:rPr>
                <a:t>PBII</a:t>
              </a:r>
            </a:p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endParaRPr lang="it-IT" sz="1800">
                <a:solidFill>
                  <a:srgbClr val="EA157A"/>
                </a:solidFill>
                <a:latin typeface="Times New Roman" charset="0"/>
              </a:endParaRPr>
            </a:p>
          </p:txBody>
        </p:sp>
        <p:sp>
          <p:nvSpPr>
            <p:cNvPr id="45071" name="Text Box 11"/>
            <p:cNvSpPr txBox="1">
              <a:spLocks noChangeArrowheads="1"/>
            </p:cNvSpPr>
            <p:nvPr/>
          </p:nvSpPr>
          <p:spPr bwMode="auto">
            <a:xfrm>
              <a:off x="2540" y="3362"/>
              <a:ext cx="589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sz="1800">
                  <a:solidFill>
                    <a:srgbClr val="EA157A"/>
                  </a:solidFill>
                  <a:latin typeface="Times New Roman" charset="0"/>
                </a:rPr>
                <a:t>oocyte</a:t>
              </a:r>
            </a:p>
          </p:txBody>
        </p:sp>
        <p:sp>
          <p:nvSpPr>
            <p:cNvPr id="45072" name="Text Box 12"/>
            <p:cNvSpPr txBox="1">
              <a:spLocks noChangeArrowheads="1"/>
            </p:cNvSpPr>
            <p:nvPr/>
          </p:nvSpPr>
          <p:spPr bwMode="auto">
            <a:xfrm>
              <a:off x="4921" y="3430"/>
              <a:ext cx="589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it-IT" sz="1800">
                  <a:solidFill>
                    <a:srgbClr val="EA157A"/>
                  </a:solidFill>
                  <a:latin typeface="Times New Roman" charset="0"/>
                </a:rPr>
                <a:t>oocyte</a:t>
              </a:r>
            </a:p>
          </p:txBody>
        </p:sp>
      </p:grpSp>
      <p:sp>
        <p:nvSpPr>
          <p:cNvPr id="45060" name="Rettangolo 17"/>
          <p:cNvSpPr>
            <a:spLocks noChangeArrowheads="1"/>
          </p:cNvSpPr>
          <p:nvPr/>
        </p:nvSpPr>
        <p:spPr bwMode="auto">
          <a:xfrm>
            <a:off x="5184775" y="1016098"/>
            <a:ext cx="3959225" cy="584190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b="1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b="1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b="1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b="1" dirty="0" smtClean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b="1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b="1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b="1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err="1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degradation</a:t>
            </a:r>
            <a:r>
              <a:rPr lang="it-IT" sz="2400" dirty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 of </a:t>
            </a:r>
            <a:r>
              <a:rPr lang="it-IT" sz="2400" dirty="0" err="1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securin</a:t>
            </a:r>
            <a:endParaRPr lang="it-IT" sz="2400" dirty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5391150" y="4767361"/>
            <a:ext cx="36798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it-IT" sz="2400" dirty="0" err="1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homologous</a:t>
            </a:r>
            <a:r>
              <a:rPr lang="it-IT" sz="2400" dirty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dirty="0" err="1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chromosomes</a:t>
            </a:r>
            <a:r>
              <a:rPr lang="it-IT" sz="2400" dirty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 are </a:t>
            </a:r>
            <a:r>
              <a:rPr lang="it-IT" sz="2400" dirty="0" err="1" smtClean="0">
                <a:solidFill>
                  <a:prstClr val="white"/>
                </a:solidFill>
                <a:latin typeface="Arial" charset="0"/>
                <a:ea typeface="ＭＳ Ｐゴシック" charset="0"/>
                <a:cs typeface="ＭＳ Ｐゴシック" charset="0"/>
              </a:rPr>
              <a:t>separated</a:t>
            </a:r>
            <a:endParaRPr lang="it-IT" sz="2400" dirty="0" smtClean="0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it-IT" sz="2400" b="1" dirty="0">
              <a:solidFill>
                <a:prstClr val="white"/>
              </a:solidFill>
              <a:effectLst>
                <a:outerShdw blurRad="38100" dist="38100" dir="2700000" algn="tl">
                  <a:srgbClr val="800000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400" b="1" dirty="0" smtClean="0">
              <a:solidFill>
                <a:prstClr val="white"/>
              </a:solidFill>
              <a:effectLst>
                <a:outerShdw blurRad="38100" dist="38100" dir="2700000" algn="tl">
                  <a:srgbClr val="800000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it-IT" sz="2400" b="1" dirty="0">
              <a:solidFill>
                <a:srgbClr val="FFFF00"/>
              </a:solidFill>
              <a:effectLst>
                <a:outerShdw blurRad="38100" dist="38100" dir="2700000" algn="tl">
                  <a:srgbClr val="800000"/>
                </a:outerShdw>
              </a:effectLst>
              <a:latin typeface="Times New Roman" pitchFamily="18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Rectangle 3"/>
          <p:cNvSpPr>
            <a:spLocks noGrp="1" noChangeArrowheads="1"/>
          </p:cNvSpPr>
          <p:nvPr>
            <p:ph type="title"/>
          </p:nvPr>
        </p:nvSpPr>
        <p:spPr>
          <a:xfrm>
            <a:off x="717550" y="-1961"/>
            <a:ext cx="8426450" cy="954087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sz="2800" b="1" dirty="0" err="1" smtClean="0">
                <a:solidFill>
                  <a:srgbClr val="FFFF00"/>
                </a:solidFill>
                <a:latin typeface="Arial" charset="0"/>
              </a:rPr>
              <a:t>Activation</a:t>
            </a:r>
            <a:r>
              <a:rPr lang="it-IT" sz="2800" b="1" dirty="0" smtClean="0">
                <a:solidFill>
                  <a:srgbClr val="FFFF00"/>
                </a:solidFill>
                <a:latin typeface="Arial" charset="0"/>
              </a:rPr>
              <a:t> of </a:t>
            </a:r>
            <a:r>
              <a:rPr lang="it-IT" sz="2800" b="1" dirty="0" err="1" smtClean="0">
                <a:solidFill>
                  <a:srgbClr val="FFFF00"/>
                </a:solidFill>
                <a:latin typeface="Arial" charset="0"/>
              </a:rPr>
              <a:t>anaphase-</a:t>
            </a:r>
            <a:r>
              <a:rPr lang="it-IT" sz="2800" b="1" dirty="0" err="1" smtClean="0">
                <a:solidFill>
                  <a:srgbClr val="FFFF00"/>
                </a:solidFill>
              </a:rPr>
              <a:t>promoting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complex</a:t>
            </a:r>
            <a:r>
              <a:rPr lang="it-IT" sz="2800" b="1" dirty="0" smtClean="0"/>
              <a:t> (</a:t>
            </a:r>
            <a:r>
              <a:rPr lang="it-IT" sz="2800" b="1" dirty="0" smtClean="0">
                <a:solidFill>
                  <a:srgbClr val="FFFF00"/>
                </a:solidFill>
              </a:rPr>
              <a:t>APC) </a:t>
            </a:r>
            <a:r>
              <a:rPr lang="it-IT" sz="2800" b="1" dirty="0" err="1" smtClean="0">
                <a:solidFill>
                  <a:srgbClr val="FFFF00"/>
                </a:solidFill>
              </a:rPr>
              <a:t>at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AnaphaseI-TelophaseI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transition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smtClean="0"/>
              <a:t> </a:t>
            </a:r>
            <a:endParaRPr lang="it-IT" sz="2800" b="1" dirty="0">
              <a:latin typeface="Arial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0" y="6072809"/>
            <a:ext cx="5184775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it-IT" sz="2400" b="1" baseline="30000" dirty="0" smtClean="0">
                <a:solidFill>
                  <a:schemeClr val="bg1"/>
                </a:solidFill>
              </a:rPr>
              <a:t>In </a:t>
            </a:r>
            <a:r>
              <a:rPr lang="it-IT" sz="2400" b="1" baseline="30000" dirty="0" err="1">
                <a:solidFill>
                  <a:schemeClr val="bg1"/>
                </a:solidFill>
              </a:rPr>
              <a:t>order</a:t>
            </a:r>
            <a:r>
              <a:rPr lang="it-IT" sz="2400" b="1" baseline="30000" dirty="0">
                <a:solidFill>
                  <a:schemeClr val="bg1"/>
                </a:solidFill>
              </a:rPr>
              <a:t> to </a:t>
            </a:r>
            <a:r>
              <a:rPr lang="it-IT" sz="2400" b="1" baseline="30000" dirty="0" err="1">
                <a:solidFill>
                  <a:schemeClr val="bg1"/>
                </a:solidFill>
              </a:rPr>
              <a:t>allow</a:t>
            </a:r>
            <a:r>
              <a:rPr lang="it-IT" sz="2400" b="1" baseline="30000" dirty="0">
                <a:solidFill>
                  <a:schemeClr val="bg1"/>
                </a:solidFill>
              </a:rPr>
              <a:t> for the </a:t>
            </a:r>
            <a:r>
              <a:rPr lang="it-IT" sz="2400" b="1" baseline="30000" dirty="0" err="1">
                <a:solidFill>
                  <a:schemeClr val="bg1"/>
                </a:solidFill>
              </a:rPr>
              <a:t>proper</a:t>
            </a:r>
            <a:r>
              <a:rPr lang="it-IT" sz="2400" b="1" baseline="30000" dirty="0">
                <a:solidFill>
                  <a:schemeClr val="bg1"/>
                </a:solidFill>
              </a:rPr>
              <a:t> </a:t>
            </a:r>
            <a:r>
              <a:rPr lang="it-IT" sz="2400" b="1" baseline="30000" dirty="0" err="1">
                <a:solidFill>
                  <a:schemeClr val="bg1"/>
                </a:solidFill>
              </a:rPr>
              <a:t>biorientation</a:t>
            </a:r>
            <a:r>
              <a:rPr lang="it-IT" sz="2400" b="1" baseline="30000" dirty="0">
                <a:solidFill>
                  <a:schemeClr val="bg1"/>
                </a:solidFill>
              </a:rPr>
              <a:t> and </a:t>
            </a:r>
            <a:r>
              <a:rPr lang="it-IT" sz="2400" b="1" baseline="30000" dirty="0" err="1">
                <a:solidFill>
                  <a:schemeClr val="bg1"/>
                </a:solidFill>
              </a:rPr>
              <a:t>segregation</a:t>
            </a:r>
            <a:r>
              <a:rPr lang="it-IT" sz="2400" b="1" baseline="30000" dirty="0">
                <a:solidFill>
                  <a:schemeClr val="bg1"/>
                </a:solidFill>
              </a:rPr>
              <a:t> of </a:t>
            </a:r>
            <a:r>
              <a:rPr lang="it-IT" sz="2400" b="1" baseline="30000" dirty="0" err="1">
                <a:solidFill>
                  <a:schemeClr val="bg1"/>
                </a:solidFill>
              </a:rPr>
              <a:t>sister</a:t>
            </a:r>
            <a:r>
              <a:rPr lang="it-IT" sz="2400" b="1" baseline="30000" dirty="0">
                <a:solidFill>
                  <a:schemeClr val="bg1"/>
                </a:solidFill>
              </a:rPr>
              <a:t> </a:t>
            </a:r>
            <a:r>
              <a:rPr lang="it-IT" sz="2400" b="1" baseline="30000" dirty="0" err="1">
                <a:solidFill>
                  <a:schemeClr val="bg1"/>
                </a:solidFill>
              </a:rPr>
              <a:t>chromatids</a:t>
            </a:r>
            <a:r>
              <a:rPr lang="it-IT" sz="2400" b="1" baseline="30000" dirty="0">
                <a:solidFill>
                  <a:schemeClr val="bg1"/>
                </a:solidFill>
              </a:rPr>
              <a:t> </a:t>
            </a:r>
            <a:r>
              <a:rPr lang="it-IT" sz="2400" b="1" baseline="30000" dirty="0" err="1">
                <a:solidFill>
                  <a:schemeClr val="bg1"/>
                </a:solidFill>
              </a:rPr>
              <a:t>during</a:t>
            </a:r>
            <a:r>
              <a:rPr lang="it-IT" sz="2400" b="1" baseline="30000" dirty="0">
                <a:solidFill>
                  <a:schemeClr val="bg1"/>
                </a:solidFill>
              </a:rPr>
              <a:t> </a:t>
            </a:r>
            <a:r>
              <a:rPr lang="it-IT" sz="2400" b="1" baseline="30000" dirty="0" err="1">
                <a:solidFill>
                  <a:schemeClr val="bg1"/>
                </a:solidFill>
              </a:rPr>
              <a:t>meiosis</a:t>
            </a:r>
            <a:r>
              <a:rPr lang="it-IT" sz="2400" b="1" baseline="30000" dirty="0">
                <a:solidFill>
                  <a:schemeClr val="bg1"/>
                </a:solidFill>
              </a:rPr>
              <a:t> II, </a:t>
            </a:r>
            <a:r>
              <a:rPr lang="it-IT" sz="2400" b="1" baseline="30000" dirty="0" err="1">
                <a:solidFill>
                  <a:srgbClr val="FF0000"/>
                </a:solidFill>
              </a:rPr>
              <a:t>cohesion</a:t>
            </a:r>
            <a:r>
              <a:rPr lang="it-IT" sz="2400" b="1" baseline="30000" dirty="0">
                <a:solidFill>
                  <a:srgbClr val="FF0000"/>
                </a:solidFill>
              </a:rPr>
              <a:t> </a:t>
            </a:r>
            <a:r>
              <a:rPr lang="it-IT" sz="2400" b="1" baseline="30000" dirty="0" err="1">
                <a:solidFill>
                  <a:srgbClr val="FF0000"/>
                </a:solidFill>
              </a:rPr>
              <a:t>proximal</a:t>
            </a:r>
            <a:r>
              <a:rPr lang="it-IT" sz="2400" b="1" baseline="30000" dirty="0">
                <a:solidFill>
                  <a:srgbClr val="FF0000"/>
                </a:solidFill>
              </a:rPr>
              <a:t> to </a:t>
            </a:r>
            <a:r>
              <a:rPr lang="it-IT" sz="2400" b="1" baseline="30000" dirty="0" err="1">
                <a:solidFill>
                  <a:srgbClr val="FF0000"/>
                </a:solidFill>
              </a:rPr>
              <a:t>centromeres</a:t>
            </a:r>
            <a:r>
              <a:rPr lang="it-IT" sz="2400" b="1" baseline="30000" dirty="0">
                <a:solidFill>
                  <a:srgbClr val="FF0000"/>
                </a:solidFill>
              </a:rPr>
              <a:t> </a:t>
            </a:r>
            <a:r>
              <a:rPr lang="it-IT" sz="2400" b="1" baseline="30000" dirty="0" err="1">
                <a:solidFill>
                  <a:srgbClr val="FF0000"/>
                </a:solidFill>
              </a:rPr>
              <a:t>is</a:t>
            </a:r>
            <a:r>
              <a:rPr lang="it-IT" sz="2400" b="1" baseline="30000" dirty="0">
                <a:solidFill>
                  <a:srgbClr val="FF0000"/>
                </a:solidFill>
              </a:rPr>
              <a:t> </a:t>
            </a:r>
            <a:r>
              <a:rPr lang="it-IT" sz="2400" b="1" baseline="30000" dirty="0" err="1" smtClean="0">
                <a:solidFill>
                  <a:srgbClr val="FF0000"/>
                </a:solidFill>
              </a:rPr>
              <a:t>preserved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012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2295" y="683822"/>
            <a:ext cx="3676650" cy="712787"/>
          </a:xfrm>
          <a:ln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Wingdings" charset="0"/>
              <a:buNone/>
            </a:pPr>
            <a:r>
              <a:rPr lang="it-IT" sz="2400" b="1" dirty="0" err="1">
                <a:latin typeface="Arial" charset="0"/>
              </a:rPr>
              <a:t>Activated</a:t>
            </a:r>
            <a:r>
              <a:rPr lang="it-IT" sz="2400" b="1" dirty="0">
                <a:latin typeface="Arial" charset="0"/>
              </a:rPr>
              <a:t> </a:t>
            </a:r>
            <a:r>
              <a:rPr lang="it-IT" sz="2400" b="1" dirty="0" smtClean="0">
                <a:solidFill>
                  <a:srgbClr val="FFFF00"/>
                </a:solidFill>
                <a:latin typeface="Arial" charset="0"/>
              </a:rPr>
              <a:t>APC</a:t>
            </a:r>
            <a:r>
              <a:rPr lang="it-IT" sz="2400" b="1" dirty="0">
                <a:solidFill>
                  <a:srgbClr val="FFFF00"/>
                </a:solidFill>
                <a:latin typeface="Arial" charset="0"/>
              </a:rPr>
              <a:t>/</a:t>
            </a:r>
            <a:r>
              <a:rPr lang="it-IT" sz="2400" b="1" dirty="0" smtClean="0">
                <a:solidFill>
                  <a:srgbClr val="FFFF00"/>
                </a:solidFill>
                <a:latin typeface="Arial" charset="0"/>
              </a:rPr>
              <a:t>CCdc20</a:t>
            </a:r>
            <a:endParaRPr lang="it-IT" sz="2400" b="1" dirty="0">
              <a:solidFill>
                <a:srgbClr val="FFFF00"/>
              </a:solidFill>
              <a:latin typeface="Arial" charset="0"/>
            </a:endParaRPr>
          </a:p>
          <a:p>
            <a:pPr algn="ctr">
              <a:buFont typeface="Wingdings" charset="0"/>
              <a:buNone/>
            </a:pPr>
            <a:endParaRPr lang="it-IT" sz="2400" b="1" dirty="0">
              <a:solidFill>
                <a:srgbClr val="FFFF00"/>
              </a:solidFill>
              <a:latin typeface="Arial" charset="0"/>
            </a:endParaRPr>
          </a:p>
          <a:p>
            <a:pPr algn="ctr">
              <a:buFont typeface="Wingdings" charset="0"/>
              <a:buNone/>
            </a:pPr>
            <a:endParaRPr lang="it-IT" sz="2400" b="1" dirty="0">
              <a:solidFill>
                <a:srgbClr val="FFFF00"/>
              </a:solidFill>
              <a:latin typeface="Arial" charset="0"/>
            </a:endParaRPr>
          </a:p>
        </p:txBody>
      </p:sp>
      <p:graphicFrame>
        <p:nvGraphicFramePr>
          <p:cNvPr id="72706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726445832"/>
              </p:ext>
            </p:extLst>
          </p:nvPr>
        </p:nvGraphicFramePr>
        <p:xfrm>
          <a:off x="4724400" y="201558"/>
          <a:ext cx="4419600" cy="6591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7" name="Immagine bitmap" r:id="rId4" imgW="3772427" imgH="5447619" progId="Paint.Picture">
                  <p:embed/>
                </p:oleObj>
              </mc:Choice>
              <mc:Fallback>
                <p:oleObj name="Immagine bitmap" r:id="rId4" imgW="3772427" imgH="544761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201558"/>
                        <a:ext cx="4419600" cy="65916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07" name="Rectangle 14"/>
          <p:cNvSpPr>
            <a:spLocks noChangeArrowheads="1"/>
          </p:cNvSpPr>
          <p:nvPr/>
        </p:nvSpPr>
        <p:spPr bwMode="auto">
          <a:xfrm>
            <a:off x="5762625" y="6423311"/>
            <a:ext cx="2584450" cy="3698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66FF"/>
                </a:solidFill>
              </a:rPr>
              <a:t> </a:t>
            </a:r>
            <a:r>
              <a:rPr lang="it-IT" b="1">
                <a:solidFill>
                  <a:srgbClr val="FF66FF"/>
                </a:solidFill>
              </a:rPr>
              <a:t>cromatids separation</a:t>
            </a:r>
          </a:p>
        </p:txBody>
      </p:sp>
      <p:sp>
        <p:nvSpPr>
          <p:cNvPr id="72708" name="Rectangle 16"/>
          <p:cNvSpPr>
            <a:spLocks noChangeArrowheads="1"/>
          </p:cNvSpPr>
          <p:nvPr/>
        </p:nvSpPr>
        <p:spPr bwMode="auto">
          <a:xfrm>
            <a:off x="6096000" y="3878549"/>
            <a:ext cx="2309813" cy="4000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rgbClr val="FF66FF"/>
                </a:solidFill>
              </a:rPr>
              <a:t>cohesin cleavage</a:t>
            </a:r>
          </a:p>
        </p:txBody>
      </p:sp>
      <p:sp>
        <p:nvSpPr>
          <p:cNvPr id="72709" name="AutoShape 19"/>
          <p:cNvSpPr>
            <a:spLocks noChangeArrowheads="1"/>
          </p:cNvSpPr>
          <p:nvPr/>
        </p:nvSpPr>
        <p:spPr bwMode="auto">
          <a:xfrm>
            <a:off x="8640763" y="4629436"/>
            <a:ext cx="503237" cy="2349500"/>
          </a:xfrm>
          <a:prstGeom prst="curvedLeftArrow">
            <a:avLst>
              <a:gd name="adj1" fmla="val 93375"/>
              <a:gd name="adj2" fmla="val 186751"/>
              <a:gd name="adj3" fmla="val 33333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cxnSp>
        <p:nvCxnSpPr>
          <p:cNvPr id="4" name="Connettore 4 3"/>
          <p:cNvCxnSpPr/>
          <p:nvPr/>
        </p:nvCxnSpPr>
        <p:spPr>
          <a:xfrm>
            <a:off x="3943924" y="4031154"/>
            <a:ext cx="2068356" cy="236275"/>
          </a:xfrm>
          <a:prstGeom prst="bentConnector3">
            <a:avLst>
              <a:gd name="adj1" fmla="val 50000"/>
            </a:avLst>
          </a:prstGeom>
          <a:ln w="57150" cmpd="sng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711" name="Rectangle 3"/>
          <p:cNvSpPr txBox="1">
            <a:spLocks noChangeArrowheads="1"/>
          </p:cNvSpPr>
          <p:nvPr/>
        </p:nvSpPr>
        <p:spPr bwMode="auto">
          <a:xfrm>
            <a:off x="576263" y="1944011"/>
            <a:ext cx="3676650" cy="12922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411163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ts val="700"/>
              </a:spcBef>
              <a:buClr>
                <a:schemeClr val="tx2"/>
              </a:buClr>
              <a:buSzPct val="95000"/>
              <a:buFont typeface="Wingdings" charset="0"/>
              <a:buNone/>
            </a:pPr>
            <a:r>
              <a:rPr lang="it-IT" b="1"/>
              <a:t>Ubiquitination and proteolysis of SECURIN</a:t>
            </a:r>
            <a:endParaRPr lang="it-IT" b="1">
              <a:solidFill>
                <a:srgbClr val="FFFF00"/>
              </a:solidFill>
            </a:endParaRPr>
          </a:p>
          <a:p>
            <a:pPr algn="ctr">
              <a:spcBef>
                <a:spcPts val="700"/>
              </a:spcBef>
              <a:buClr>
                <a:schemeClr val="tx2"/>
              </a:buClr>
              <a:buSzPct val="95000"/>
              <a:buFont typeface="Wingdings" charset="0"/>
              <a:buNone/>
            </a:pPr>
            <a:endParaRPr lang="it-IT" b="1">
              <a:solidFill>
                <a:srgbClr val="FFFF00"/>
              </a:solidFill>
            </a:endParaRPr>
          </a:p>
          <a:p>
            <a:pPr algn="ctr">
              <a:spcBef>
                <a:spcPts val="700"/>
              </a:spcBef>
              <a:buClr>
                <a:schemeClr val="tx2"/>
              </a:buClr>
              <a:buSzPct val="95000"/>
              <a:buFont typeface="Wingdings" charset="0"/>
              <a:buNone/>
            </a:pPr>
            <a:endParaRPr lang="it-IT" b="1">
              <a:solidFill>
                <a:srgbClr val="FFFF00"/>
              </a:solidFill>
            </a:endParaRPr>
          </a:p>
        </p:txBody>
      </p:sp>
      <p:sp>
        <p:nvSpPr>
          <p:cNvPr id="72712" name="Rectangle 3"/>
          <p:cNvSpPr txBox="1">
            <a:spLocks noChangeArrowheads="1"/>
          </p:cNvSpPr>
          <p:nvPr/>
        </p:nvSpPr>
        <p:spPr bwMode="auto">
          <a:xfrm>
            <a:off x="601663" y="3695023"/>
            <a:ext cx="3676650" cy="71278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411163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ts val="700"/>
              </a:spcBef>
              <a:buClr>
                <a:schemeClr val="tx2"/>
              </a:buClr>
              <a:buSzPct val="95000"/>
              <a:buFont typeface="Wingdings" charset="0"/>
              <a:buNone/>
            </a:pPr>
            <a:r>
              <a:rPr lang="it-IT" b="1" dirty="0" err="1"/>
              <a:t>Activation</a:t>
            </a:r>
            <a:r>
              <a:rPr lang="it-IT" b="1" dirty="0"/>
              <a:t> of SEPARASE </a:t>
            </a:r>
            <a:endParaRPr lang="it-IT" b="1" dirty="0">
              <a:solidFill>
                <a:srgbClr val="FFFF00"/>
              </a:solidFill>
            </a:endParaRPr>
          </a:p>
          <a:p>
            <a:pPr algn="ctr">
              <a:spcBef>
                <a:spcPts val="700"/>
              </a:spcBef>
              <a:buClr>
                <a:schemeClr val="tx2"/>
              </a:buClr>
              <a:buSzPct val="95000"/>
              <a:buFont typeface="Wingdings" charset="0"/>
              <a:buNone/>
            </a:pPr>
            <a:endParaRPr lang="it-IT" b="1" dirty="0">
              <a:solidFill>
                <a:srgbClr val="FFFF00"/>
              </a:solidFill>
            </a:endParaRPr>
          </a:p>
          <a:p>
            <a:pPr algn="ctr">
              <a:spcBef>
                <a:spcPts val="700"/>
              </a:spcBef>
              <a:buClr>
                <a:schemeClr val="tx2"/>
              </a:buClr>
              <a:buSzPct val="95000"/>
              <a:buFont typeface="Wingdings" charset="0"/>
              <a:buNone/>
            </a:pPr>
            <a:endParaRPr lang="it-IT" b="1" dirty="0">
              <a:solidFill>
                <a:srgbClr val="FFFF00"/>
              </a:solidFill>
            </a:endParaRPr>
          </a:p>
        </p:txBody>
      </p:sp>
      <p:cxnSp>
        <p:nvCxnSpPr>
          <p:cNvPr id="20" name="Connettore 2 19"/>
          <p:cNvCxnSpPr/>
          <p:nvPr/>
        </p:nvCxnSpPr>
        <p:spPr>
          <a:xfrm flipH="1">
            <a:off x="2525859" y="3048930"/>
            <a:ext cx="25856" cy="713098"/>
          </a:xfrm>
          <a:prstGeom prst="straightConnector1">
            <a:avLst/>
          </a:prstGeom>
          <a:ln w="76200" cmpd="sng"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H="1">
            <a:off x="2500003" y="1451215"/>
            <a:ext cx="25856" cy="537341"/>
          </a:xfrm>
          <a:prstGeom prst="straightConnector1">
            <a:avLst/>
          </a:prstGeom>
          <a:ln w="76200" cmpd="sng"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5078818"/>
            <a:ext cx="4724400" cy="1815882"/>
          </a:xfrm>
          <a:solidFill>
            <a:schemeClr val="bg1"/>
          </a:solidFill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sz="2800" b="1" dirty="0" err="1" smtClean="0">
                <a:solidFill>
                  <a:srgbClr val="FFFF00"/>
                </a:solidFill>
                <a:latin typeface="Arial" charset="0"/>
              </a:rPr>
              <a:t>Activation</a:t>
            </a:r>
            <a:r>
              <a:rPr lang="it-IT" sz="2800" b="1" dirty="0" smtClean="0">
                <a:solidFill>
                  <a:srgbClr val="FFFF00"/>
                </a:solidFill>
                <a:latin typeface="Arial" charset="0"/>
              </a:rPr>
              <a:t> of </a:t>
            </a:r>
            <a:r>
              <a:rPr lang="it-IT" sz="2800" b="1" dirty="0" err="1" smtClean="0">
                <a:solidFill>
                  <a:srgbClr val="FFFF00"/>
                </a:solidFill>
                <a:latin typeface="Arial" charset="0"/>
              </a:rPr>
              <a:t>anaphase-</a:t>
            </a:r>
            <a:r>
              <a:rPr lang="it-IT" sz="2800" b="1" dirty="0" err="1" smtClean="0">
                <a:solidFill>
                  <a:srgbClr val="FFFF00"/>
                </a:solidFill>
              </a:rPr>
              <a:t>promoting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complex</a:t>
            </a:r>
            <a:r>
              <a:rPr lang="it-IT" sz="2800" b="1" dirty="0" smtClean="0"/>
              <a:t> (</a:t>
            </a:r>
            <a:r>
              <a:rPr lang="it-IT" sz="2800" b="1" dirty="0" smtClean="0">
                <a:solidFill>
                  <a:srgbClr val="FFFF00"/>
                </a:solidFill>
              </a:rPr>
              <a:t>APC) </a:t>
            </a:r>
            <a:r>
              <a:rPr lang="it-IT" sz="2800" b="1" dirty="0" err="1" smtClean="0">
                <a:solidFill>
                  <a:srgbClr val="FFFF00"/>
                </a:solidFill>
              </a:rPr>
              <a:t>at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AnaphaseII-TelophaseII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transition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smtClean="0"/>
              <a:t> </a:t>
            </a:r>
            <a:endParaRPr lang="it-IT" sz="28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806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3" name="Group 2"/>
          <p:cNvGrpSpPr>
            <a:grpSpLocks/>
          </p:cNvGrpSpPr>
          <p:nvPr/>
        </p:nvGrpSpPr>
        <p:grpSpPr bwMode="auto">
          <a:xfrm>
            <a:off x="80963" y="1520825"/>
            <a:ext cx="8990012" cy="5197475"/>
            <a:chOff x="0" y="431"/>
            <a:chExt cx="5760" cy="3458"/>
          </a:xfrm>
        </p:grpSpPr>
        <p:pic>
          <p:nvPicPr>
            <p:cNvPr id="7475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31"/>
              <a:ext cx="5760" cy="3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759" name="Text Box 4"/>
            <p:cNvSpPr txBox="1">
              <a:spLocks noChangeArrowheads="1"/>
            </p:cNvSpPr>
            <p:nvPr/>
          </p:nvSpPr>
          <p:spPr bwMode="auto">
            <a:xfrm>
              <a:off x="2200" y="2047"/>
              <a:ext cx="657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sz="1800">
                  <a:solidFill>
                    <a:schemeClr val="accent2"/>
                  </a:solidFill>
                  <a:latin typeface="Times New Roman" charset="0"/>
                </a:rPr>
                <a:t>separase</a:t>
              </a:r>
            </a:p>
          </p:txBody>
        </p:sp>
        <p:sp>
          <p:nvSpPr>
            <p:cNvPr id="74760" name="Text Box 5"/>
            <p:cNvSpPr txBox="1">
              <a:spLocks noChangeArrowheads="1"/>
            </p:cNvSpPr>
            <p:nvPr/>
          </p:nvSpPr>
          <p:spPr bwMode="auto">
            <a:xfrm>
              <a:off x="3424" y="2024"/>
              <a:ext cx="657" cy="2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it-IT" sz="1600">
                  <a:solidFill>
                    <a:schemeClr val="accent2"/>
                  </a:solidFill>
                  <a:latin typeface="Times New Roman" charset="0"/>
                </a:rPr>
                <a:t>separase</a:t>
              </a:r>
            </a:p>
          </p:txBody>
        </p:sp>
        <p:sp>
          <p:nvSpPr>
            <p:cNvPr id="74761" name="Text Box 6"/>
            <p:cNvSpPr txBox="1">
              <a:spLocks noChangeArrowheads="1"/>
            </p:cNvSpPr>
            <p:nvPr/>
          </p:nvSpPr>
          <p:spPr bwMode="auto">
            <a:xfrm>
              <a:off x="4672" y="2047"/>
              <a:ext cx="793" cy="2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sz="1600">
                  <a:solidFill>
                    <a:schemeClr val="accent2"/>
                  </a:solidFill>
                  <a:latin typeface="Times New Roman" charset="0"/>
                </a:rPr>
                <a:t>fertilization</a:t>
              </a:r>
            </a:p>
          </p:txBody>
        </p:sp>
        <p:sp>
          <p:nvSpPr>
            <p:cNvPr id="74762" name="Text Box 7"/>
            <p:cNvSpPr txBox="1">
              <a:spLocks noChangeArrowheads="1"/>
            </p:cNvSpPr>
            <p:nvPr/>
          </p:nvSpPr>
          <p:spPr bwMode="auto">
            <a:xfrm>
              <a:off x="408" y="482"/>
              <a:ext cx="771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sz="1800">
                  <a:solidFill>
                    <a:schemeClr val="accent2"/>
                  </a:solidFill>
                  <a:latin typeface="Times New Roman" charset="0"/>
                </a:rPr>
                <a:t>MEIOSI I</a:t>
              </a:r>
            </a:p>
          </p:txBody>
        </p:sp>
        <p:sp>
          <p:nvSpPr>
            <p:cNvPr id="74763" name="Text Box 8"/>
            <p:cNvSpPr txBox="1">
              <a:spLocks noChangeArrowheads="1"/>
            </p:cNvSpPr>
            <p:nvPr/>
          </p:nvSpPr>
          <p:spPr bwMode="auto">
            <a:xfrm>
              <a:off x="3515" y="482"/>
              <a:ext cx="771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sz="1800">
                  <a:solidFill>
                    <a:schemeClr val="accent2"/>
                  </a:solidFill>
                  <a:latin typeface="Times New Roman" charset="0"/>
                </a:rPr>
                <a:t>MEIOSI II</a:t>
              </a:r>
            </a:p>
          </p:txBody>
        </p:sp>
        <p:sp>
          <p:nvSpPr>
            <p:cNvPr id="74764" name="Text Box 9"/>
            <p:cNvSpPr txBox="1">
              <a:spLocks noChangeArrowheads="1"/>
            </p:cNvSpPr>
            <p:nvPr/>
          </p:nvSpPr>
          <p:spPr bwMode="auto">
            <a:xfrm>
              <a:off x="385" y="3362"/>
              <a:ext cx="771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sz="1800">
                  <a:solidFill>
                    <a:schemeClr val="accent2"/>
                  </a:solidFill>
                  <a:latin typeface="Times New Roman" charset="0"/>
                </a:rPr>
                <a:t>PBI</a:t>
              </a:r>
            </a:p>
          </p:txBody>
        </p:sp>
        <p:sp>
          <p:nvSpPr>
            <p:cNvPr id="74765" name="Text Box 10"/>
            <p:cNvSpPr txBox="1">
              <a:spLocks noChangeArrowheads="1"/>
            </p:cNvSpPr>
            <p:nvPr/>
          </p:nvSpPr>
          <p:spPr bwMode="auto">
            <a:xfrm>
              <a:off x="3402" y="3385"/>
              <a:ext cx="771" cy="49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sz="1800">
                  <a:solidFill>
                    <a:schemeClr val="accent2"/>
                  </a:solidFill>
                  <a:latin typeface="Times New Roman" charset="0"/>
                </a:rPr>
                <a:t>PBII</a:t>
              </a:r>
            </a:p>
            <a:p>
              <a:pPr eaLnBrk="1" hangingPunct="1">
                <a:spcBef>
                  <a:spcPct val="50000"/>
                </a:spcBef>
              </a:pPr>
              <a:endParaRPr lang="it-IT" sz="1800">
                <a:solidFill>
                  <a:schemeClr val="accent2"/>
                </a:solidFill>
                <a:latin typeface="Times New Roman" charset="0"/>
              </a:endParaRPr>
            </a:p>
          </p:txBody>
        </p:sp>
        <p:sp>
          <p:nvSpPr>
            <p:cNvPr id="74766" name="Text Box 11"/>
            <p:cNvSpPr txBox="1">
              <a:spLocks noChangeArrowheads="1"/>
            </p:cNvSpPr>
            <p:nvPr/>
          </p:nvSpPr>
          <p:spPr bwMode="auto">
            <a:xfrm>
              <a:off x="2540" y="3362"/>
              <a:ext cx="589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sz="1800">
                  <a:solidFill>
                    <a:schemeClr val="accent2"/>
                  </a:solidFill>
                  <a:latin typeface="Times New Roman" charset="0"/>
                </a:rPr>
                <a:t>oocyte</a:t>
              </a:r>
            </a:p>
          </p:txBody>
        </p:sp>
        <p:sp>
          <p:nvSpPr>
            <p:cNvPr id="74767" name="Text Box 12"/>
            <p:cNvSpPr txBox="1">
              <a:spLocks noChangeArrowheads="1"/>
            </p:cNvSpPr>
            <p:nvPr/>
          </p:nvSpPr>
          <p:spPr bwMode="auto">
            <a:xfrm>
              <a:off x="4921" y="3430"/>
              <a:ext cx="589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sz="1800">
                  <a:solidFill>
                    <a:schemeClr val="accent2"/>
                  </a:solidFill>
                  <a:latin typeface="Times New Roman" charset="0"/>
                </a:rPr>
                <a:t>oocyte</a:t>
              </a:r>
            </a:p>
          </p:txBody>
        </p:sp>
      </p:grpSp>
      <p:sp>
        <p:nvSpPr>
          <p:cNvPr id="74754" name="Rectangle 13"/>
          <p:cNvSpPr>
            <a:spLocks noChangeArrowheads="1"/>
          </p:cNvSpPr>
          <p:nvPr/>
        </p:nvSpPr>
        <p:spPr bwMode="auto">
          <a:xfrm>
            <a:off x="2892425" y="0"/>
            <a:ext cx="3746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1" lang="it-IT">
                <a:solidFill>
                  <a:srgbClr val="FFFF00"/>
                </a:solidFill>
              </a:rPr>
              <a:t>Schematic of the two meiotic divisions</a:t>
            </a:r>
          </a:p>
        </p:txBody>
      </p:sp>
      <p:sp>
        <p:nvSpPr>
          <p:cNvPr id="74755" name="Text Box 14"/>
          <p:cNvSpPr txBox="1">
            <a:spLocks noChangeArrowheads="1"/>
          </p:cNvSpPr>
          <p:nvPr/>
        </p:nvSpPr>
        <p:spPr bwMode="auto">
          <a:xfrm>
            <a:off x="6551613" y="6472238"/>
            <a:ext cx="25923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it-IT" sz="1400" i="1">
                <a:solidFill>
                  <a:schemeClr val="accent1"/>
                </a:solidFill>
                <a:latin typeface="Times New Roman" charset="0"/>
              </a:rPr>
              <a:t>Reproduction 2005 Jones</a:t>
            </a:r>
          </a:p>
        </p:txBody>
      </p:sp>
      <p:sp>
        <p:nvSpPr>
          <p:cNvPr id="39941" name="Rectangle 15"/>
          <p:cNvSpPr>
            <a:spLocks noChangeArrowheads="1"/>
          </p:cNvSpPr>
          <p:nvPr/>
        </p:nvSpPr>
        <p:spPr bwMode="auto">
          <a:xfrm>
            <a:off x="0" y="333375"/>
            <a:ext cx="521335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it-IT" sz="1050" b="1" dirty="0" err="1">
                <a:latin typeface="+mn-lt"/>
                <a:ea typeface="+mn-ea"/>
              </a:rPr>
              <a:t>During</a:t>
            </a:r>
            <a:r>
              <a:rPr kumimoji="1" lang="it-IT" sz="1050" b="1" dirty="0">
                <a:latin typeface="+mn-lt"/>
                <a:ea typeface="+mn-ea"/>
              </a:rPr>
              <a:t> </a:t>
            </a:r>
            <a:r>
              <a:rPr kumimoji="1" lang="it-IT" sz="1050" b="1" dirty="0" err="1">
                <a:latin typeface="+mn-lt"/>
                <a:ea typeface="+mn-ea"/>
              </a:rPr>
              <a:t>MI</a:t>
            </a:r>
            <a:r>
              <a:rPr kumimoji="1" lang="it-IT" sz="1050" b="1" dirty="0">
                <a:latin typeface="+mn-lt"/>
                <a:ea typeface="+mn-ea"/>
              </a:rPr>
              <a:t> </a:t>
            </a:r>
            <a:r>
              <a:rPr kumimoji="1" lang="it-IT" sz="1050" b="1" dirty="0" err="1">
                <a:latin typeface="+mn-lt"/>
                <a:ea typeface="+mn-ea"/>
              </a:rPr>
              <a:t>homologues</a:t>
            </a:r>
            <a:r>
              <a:rPr kumimoji="1" lang="it-IT" sz="1050" b="1" dirty="0">
                <a:latin typeface="+mn-lt"/>
                <a:ea typeface="+mn-ea"/>
              </a:rPr>
              <a:t> </a:t>
            </a:r>
            <a:r>
              <a:rPr kumimoji="1" lang="it-IT" sz="1050" b="1" dirty="0" err="1">
                <a:latin typeface="+mn-lt"/>
                <a:ea typeface="+mn-ea"/>
              </a:rPr>
              <a:t>remain</a:t>
            </a:r>
            <a:r>
              <a:rPr kumimoji="1" lang="it-IT" sz="1050" b="1" dirty="0">
                <a:latin typeface="+mn-lt"/>
                <a:ea typeface="+mn-ea"/>
              </a:rPr>
              <a:t> </a:t>
            </a:r>
            <a:r>
              <a:rPr kumimoji="1" lang="it-IT" sz="1050" b="1" dirty="0" err="1">
                <a:latin typeface="+mn-lt"/>
                <a:ea typeface="+mn-ea"/>
              </a:rPr>
              <a:t>attached</a:t>
            </a:r>
            <a:r>
              <a:rPr kumimoji="1" lang="it-IT" sz="1050" b="1" dirty="0">
                <a:latin typeface="+mn-lt"/>
                <a:ea typeface="+mn-ea"/>
              </a:rPr>
              <a:t> </a:t>
            </a:r>
            <a:r>
              <a:rPr kumimoji="1" lang="it-IT" sz="1050" b="1" dirty="0" err="1">
                <a:latin typeface="+mn-lt"/>
                <a:ea typeface="+mn-ea"/>
              </a:rPr>
              <a:t>by</a:t>
            </a:r>
            <a:r>
              <a:rPr kumimoji="1" lang="it-IT" sz="1050" b="1" dirty="0">
                <a:latin typeface="+mn-lt"/>
                <a:ea typeface="+mn-ea"/>
              </a:rPr>
              <a:t> </a:t>
            </a:r>
            <a:r>
              <a:rPr kumimoji="1" lang="it-IT" sz="1050" b="1" dirty="0" err="1">
                <a:latin typeface="+mn-lt"/>
                <a:ea typeface="+mn-ea"/>
              </a:rPr>
              <a:t>cohesin</a:t>
            </a:r>
            <a:r>
              <a:rPr kumimoji="1" lang="it-IT" sz="1050" b="1" dirty="0">
                <a:latin typeface="+mn-lt"/>
                <a:ea typeface="+mn-ea"/>
              </a:rPr>
              <a:t> </a:t>
            </a:r>
            <a:r>
              <a:rPr kumimoji="1" lang="it-IT" sz="1050" b="1" dirty="0" err="1">
                <a:latin typeface="+mn-lt"/>
                <a:ea typeface="+mn-ea"/>
              </a:rPr>
              <a:t>molecules</a:t>
            </a:r>
            <a:r>
              <a:rPr kumimoji="1" lang="it-IT" sz="1050" b="1" dirty="0">
                <a:latin typeface="+mn-lt"/>
                <a:ea typeface="+mn-ea"/>
              </a:rPr>
              <a:t> (</a:t>
            </a:r>
            <a:r>
              <a:rPr kumimoji="1" lang="it-IT" sz="1050" b="1" dirty="0" err="1">
                <a:latin typeface="+mn-lt"/>
                <a:ea typeface="+mn-ea"/>
              </a:rPr>
              <a:t>red</a:t>
            </a:r>
            <a:r>
              <a:rPr kumimoji="1" lang="it-IT" sz="1050" b="1" dirty="0">
                <a:latin typeface="+mn-lt"/>
                <a:ea typeface="+mn-ea"/>
              </a:rPr>
              <a:t>) </a:t>
            </a:r>
            <a:r>
              <a:rPr kumimoji="1" lang="it-IT" sz="1000" dirty="0">
                <a:latin typeface="+mn-lt"/>
                <a:ea typeface="+mn-ea"/>
              </a:rPr>
              <a:t>; </a:t>
            </a:r>
          </a:p>
          <a:p>
            <a:pPr>
              <a:defRPr/>
            </a:pPr>
            <a:r>
              <a:rPr lang="it-IT" sz="1200" b="1" dirty="0" err="1">
                <a:solidFill>
                  <a:srgbClr val="FFFF00"/>
                </a:solidFill>
                <a:latin typeface="+mn-lt"/>
                <a:ea typeface="+mn-ea"/>
              </a:rPr>
              <a:t>cohesin</a:t>
            </a:r>
            <a:r>
              <a:rPr lang="it-IT" sz="1200" b="1" dirty="0">
                <a:solidFill>
                  <a:srgbClr val="FFFF00"/>
                </a:solidFill>
                <a:latin typeface="+mn-lt"/>
                <a:ea typeface="+mn-ea"/>
              </a:rPr>
              <a:t> at the </a:t>
            </a:r>
            <a:r>
              <a:rPr lang="it-IT" sz="1200" b="1" dirty="0" err="1">
                <a:solidFill>
                  <a:srgbClr val="FFFF00"/>
                </a:solidFill>
                <a:latin typeface="+mn-lt"/>
                <a:ea typeface="+mn-ea"/>
              </a:rPr>
              <a:t>centromeres</a:t>
            </a:r>
            <a:r>
              <a:rPr lang="it-IT" sz="1200" b="1" dirty="0">
                <a:solidFill>
                  <a:srgbClr val="FFFF00"/>
                </a:solidFill>
                <a:latin typeface="+mn-lt"/>
                <a:ea typeface="+mn-ea"/>
              </a:rPr>
              <a:t> </a:t>
            </a:r>
            <a:r>
              <a:rPr lang="it-IT" sz="1200" b="1" dirty="0" err="1">
                <a:solidFill>
                  <a:srgbClr val="FFFF00"/>
                </a:solidFill>
                <a:latin typeface="+mn-lt"/>
                <a:ea typeface="+mn-ea"/>
              </a:rPr>
              <a:t>is</a:t>
            </a:r>
            <a:r>
              <a:rPr lang="it-IT" sz="1200" b="1" dirty="0">
                <a:solidFill>
                  <a:srgbClr val="FFFF00"/>
                </a:solidFill>
                <a:latin typeface="+mn-lt"/>
                <a:ea typeface="+mn-ea"/>
              </a:rPr>
              <a:t> </a:t>
            </a:r>
            <a:r>
              <a:rPr lang="it-IT" sz="1200" b="1" dirty="0" err="1">
                <a:solidFill>
                  <a:srgbClr val="FFFF00"/>
                </a:solidFill>
                <a:latin typeface="+mn-lt"/>
                <a:ea typeface="+mn-ea"/>
              </a:rPr>
              <a:t>protected</a:t>
            </a:r>
            <a:r>
              <a:rPr lang="it-IT" sz="1200" b="1" dirty="0">
                <a:solidFill>
                  <a:srgbClr val="FFFF00"/>
                </a:solidFill>
                <a:latin typeface="+mn-lt"/>
                <a:ea typeface="+mn-ea"/>
              </a:rPr>
              <a:t> </a:t>
            </a:r>
            <a:r>
              <a:rPr lang="it-IT" sz="1200" b="1" dirty="0" err="1">
                <a:solidFill>
                  <a:srgbClr val="FFFF00"/>
                </a:solidFill>
                <a:latin typeface="+mn-lt"/>
                <a:ea typeface="+mn-ea"/>
              </a:rPr>
              <a:t>from</a:t>
            </a:r>
            <a:r>
              <a:rPr lang="it-IT" sz="1200" b="1" dirty="0">
                <a:solidFill>
                  <a:srgbClr val="FFFF00"/>
                </a:solidFill>
                <a:latin typeface="+mn-lt"/>
                <a:ea typeface="+mn-ea"/>
              </a:rPr>
              <a:t> </a:t>
            </a:r>
            <a:r>
              <a:rPr lang="it-IT" sz="1200" b="1" dirty="0" err="1">
                <a:solidFill>
                  <a:srgbClr val="FFFF00"/>
                </a:solidFill>
                <a:latin typeface="+mn-lt"/>
                <a:ea typeface="+mn-ea"/>
              </a:rPr>
              <a:t>degradation</a:t>
            </a:r>
            <a:r>
              <a:rPr lang="it-IT" sz="1200" b="1" dirty="0">
                <a:solidFill>
                  <a:srgbClr val="FFFF00"/>
                </a:solidFill>
                <a:latin typeface="+mn-lt"/>
                <a:ea typeface="+mn-ea"/>
              </a:rPr>
              <a:t> </a:t>
            </a:r>
            <a:r>
              <a:rPr lang="it-IT" sz="1000" dirty="0">
                <a:latin typeface="+mn-lt"/>
                <a:ea typeface="+mn-ea"/>
              </a:rPr>
              <a:t>(</a:t>
            </a:r>
            <a:r>
              <a:rPr lang="it-IT" sz="1000" dirty="0" err="1">
                <a:latin typeface="+mn-lt"/>
                <a:ea typeface="+mn-ea"/>
              </a:rPr>
              <a:t>red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shaded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oval</a:t>
            </a:r>
            <a:r>
              <a:rPr lang="it-IT" sz="1000" dirty="0">
                <a:latin typeface="+mn-lt"/>
                <a:ea typeface="+mn-ea"/>
              </a:rPr>
              <a:t>).  </a:t>
            </a:r>
          </a:p>
          <a:p>
            <a:pPr>
              <a:defRPr/>
            </a:pPr>
            <a:endParaRPr lang="it-IT" sz="1000" dirty="0">
              <a:latin typeface="+mn-lt"/>
              <a:ea typeface="+mn-ea"/>
            </a:endParaRPr>
          </a:p>
          <a:p>
            <a:pPr>
              <a:defRPr/>
            </a:pPr>
            <a:r>
              <a:rPr lang="it-IT" sz="1000" dirty="0">
                <a:latin typeface="+mn-lt"/>
                <a:ea typeface="+mn-ea"/>
              </a:rPr>
              <a:t>At </a:t>
            </a:r>
            <a:r>
              <a:rPr lang="it-IT" sz="1000" dirty="0" err="1">
                <a:latin typeface="+mn-lt"/>
                <a:ea typeface="+mn-ea"/>
              </a:rPr>
              <a:t>anaphase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onset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b="1" dirty="0" err="1">
                <a:latin typeface="+mn-lt"/>
                <a:ea typeface="+mn-ea"/>
              </a:rPr>
              <a:t>activation</a:t>
            </a:r>
            <a:r>
              <a:rPr lang="it-IT" sz="1000" b="1" dirty="0">
                <a:latin typeface="+mn-lt"/>
                <a:ea typeface="+mn-ea"/>
              </a:rPr>
              <a:t> </a:t>
            </a:r>
            <a:r>
              <a:rPr lang="it-IT" sz="1000" b="1" dirty="0" err="1">
                <a:latin typeface="+mn-lt"/>
                <a:ea typeface="+mn-ea"/>
              </a:rPr>
              <a:t>of</a:t>
            </a:r>
            <a:r>
              <a:rPr lang="it-IT" sz="1000" b="1" dirty="0">
                <a:latin typeface="+mn-lt"/>
                <a:ea typeface="+mn-ea"/>
              </a:rPr>
              <a:t> </a:t>
            </a:r>
            <a:r>
              <a:rPr lang="it-IT" sz="1000" b="1" dirty="0" err="1">
                <a:latin typeface="+mn-lt"/>
                <a:ea typeface="+mn-ea"/>
              </a:rPr>
              <a:t>separase</a:t>
            </a:r>
            <a:r>
              <a:rPr lang="it-IT" sz="1000" b="1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is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triggered</a:t>
            </a:r>
            <a:r>
              <a:rPr lang="it-IT" sz="1000" dirty="0">
                <a:latin typeface="+mn-lt"/>
                <a:ea typeface="+mn-ea"/>
              </a:rPr>
              <a:t> and </a:t>
            </a:r>
            <a:r>
              <a:rPr lang="it-IT" sz="1000" dirty="0" err="1">
                <a:latin typeface="+mn-lt"/>
                <a:ea typeface="+mn-ea"/>
              </a:rPr>
              <a:t>cohesin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is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proteolytically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cleaved</a:t>
            </a:r>
            <a:r>
              <a:rPr lang="it-IT" sz="1000" dirty="0">
                <a:latin typeface="+mn-lt"/>
                <a:ea typeface="+mn-ea"/>
              </a:rPr>
              <a:t>. Loss </a:t>
            </a:r>
            <a:r>
              <a:rPr lang="it-IT" sz="1000" dirty="0" err="1">
                <a:latin typeface="+mn-lt"/>
                <a:ea typeface="+mn-ea"/>
              </a:rPr>
              <a:t>of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cohesion</a:t>
            </a:r>
            <a:r>
              <a:rPr lang="it-IT" sz="1000" dirty="0">
                <a:latin typeface="+mn-lt"/>
                <a:ea typeface="+mn-ea"/>
              </a:rPr>
              <a:t> in the </a:t>
            </a:r>
            <a:r>
              <a:rPr lang="it-IT" sz="1000" dirty="0" err="1">
                <a:latin typeface="+mn-lt"/>
                <a:ea typeface="+mn-ea"/>
              </a:rPr>
              <a:t>arms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allows</a:t>
            </a:r>
            <a:r>
              <a:rPr lang="it-IT" sz="1000" dirty="0">
                <a:latin typeface="+mn-lt"/>
                <a:ea typeface="+mn-ea"/>
              </a:rPr>
              <a:t> the </a:t>
            </a:r>
            <a:r>
              <a:rPr lang="it-IT" sz="1000" dirty="0" err="1">
                <a:latin typeface="+mn-lt"/>
                <a:ea typeface="+mn-ea"/>
              </a:rPr>
              <a:t>microtubule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pulling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forces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to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initiate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poleward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movement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of</a:t>
            </a:r>
            <a:r>
              <a:rPr lang="it-IT" sz="1000" dirty="0">
                <a:latin typeface="+mn-lt"/>
                <a:ea typeface="+mn-ea"/>
              </a:rPr>
              <a:t> </a:t>
            </a:r>
            <a:r>
              <a:rPr lang="it-IT" sz="1000" dirty="0" err="1">
                <a:latin typeface="+mn-lt"/>
                <a:ea typeface="+mn-ea"/>
              </a:rPr>
              <a:t>homologues</a:t>
            </a:r>
            <a:r>
              <a:rPr lang="it-IT" sz="1050" dirty="0">
                <a:ea typeface="+mn-ea"/>
              </a:rPr>
              <a:t>. </a:t>
            </a:r>
            <a:endParaRPr kumimoji="1" lang="it-IT" sz="1050" dirty="0">
              <a:latin typeface="Times New Roman" pitchFamily="18" charset="0"/>
              <a:ea typeface="+mn-ea"/>
            </a:endParaRPr>
          </a:p>
        </p:txBody>
      </p:sp>
      <p:sp>
        <p:nvSpPr>
          <p:cNvPr id="74757" name="Rettangolo 18"/>
          <p:cNvSpPr>
            <a:spLocks noChangeArrowheads="1"/>
          </p:cNvSpPr>
          <p:nvPr/>
        </p:nvSpPr>
        <p:spPr bwMode="auto">
          <a:xfrm>
            <a:off x="5184775" y="398463"/>
            <a:ext cx="3959225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100"/>
              <a:t>In the second meiotic division sister </a:t>
            </a:r>
            <a:r>
              <a:rPr lang="it-IT" sz="1100" b="1"/>
              <a:t>chromatids</a:t>
            </a:r>
            <a:r>
              <a:rPr lang="it-IT" sz="1100"/>
              <a:t> are kept attached by centromeric cohesin and at</a:t>
            </a:r>
          </a:p>
          <a:p>
            <a:r>
              <a:rPr lang="it-IT" sz="1100"/>
              <a:t>fertilization a sperm-derived </a:t>
            </a:r>
            <a:r>
              <a:rPr lang="it-IT" sz="1100" b="1"/>
              <a:t>Ca2 signal activates separase </a:t>
            </a:r>
            <a:r>
              <a:rPr lang="it-IT" sz="1100"/>
              <a:t>to allow sisters to separate. For this to occur </a:t>
            </a:r>
            <a:r>
              <a:rPr lang="it-IT" sz="1200" b="1">
                <a:solidFill>
                  <a:srgbClr val="FFFF00"/>
                </a:solidFill>
              </a:rPr>
              <a:t>protection of centromeric cohesin is lost after meiosis I</a:t>
            </a:r>
            <a:endParaRPr lang="it-IT" sz="11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79721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914400"/>
            <a:ext cx="7366000" cy="50165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150472" y="224118"/>
            <a:ext cx="651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err="1" smtClean="0">
                <a:solidFill>
                  <a:srgbClr val="0000FF"/>
                </a:solidFill>
              </a:rPr>
              <a:t>Stages</a:t>
            </a:r>
            <a:r>
              <a:rPr lang="it-IT" sz="2000" b="1" dirty="0" smtClean="0">
                <a:solidFill>
                  <a:srgbClr val="0000FF"/>
                </a:solidFill>
              </a:rPr>
              <a:t> of MITOSIS and </a:t>
            </a:r>
            <a:r>
              <a:rPr lang="it-IT" sz="2000" b="1" dirty="0" err="1" smtClean="0">
                <a:solidFill>
                  <a:srgbClr val="0000FF"/>
                </a:solidFill>
              </a:rPr>
              <a:t>Citokinesis</a:t>
            </a:r>
            <a:r>
              <a:rPr lang="it-IT" sz="2000" b="1" dirty="0" smtClean="0">
                <a:solidFill>
                  <a:srgbClr val="0000FF"/>
                </a:solidFill>
              </a:rPr>
              <a:t> </a:t>
            </a:r>
            <a:endParaRPr lang="it-IT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30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5407"/>
            <a:ext cx="8229600" cy="398462"/>
          </a:xfrm>
        </p:spPr>
        <p:txBody>
          <a:bodyPr>
            <a:noAutofit/>
          </a:bodyPr>
          <a:lstStyle/>
          <a:p>
            <a:r>
              <a:rPr lang="it-IT" sz="3200" b="1" dirty="0" err="1" smtClean="0">
                <a:solidFill>
                  <a:srgbClr val="0000FF"/>
                </a:solidFill>
              </a:rPr>
              <a:t>Chromatin</a:t>
            </a:r>
            <a:r>
              <a:rPr lang="it-IT" sz="3200" b="1" dirty="0" smtClean="0">
                <a:solidFill>
                  <a:srgbClr val="0000FF"/>
                </a:solidFill>
              </a:rPr>
              <a:t> </a:t>
            </a:r>
            <a:r>
              <a:rPr lang="it-IT" sz="3200" b="1" dirty="0" err="1" smtClean="0">
                <a:solidFill>
                  <a:srgbClr val="0000FF"/>
                </a:solidFill>
              </a:rPr>
              <a:t>condensation</a:t>
            </a:r>
            <a:endParaRPr lang="it-IT" sz="3200" b="1" dirty="0">
              <a:solidFill>
                <a:srgbClr val="0000FF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1054100"/>
            <a:ext cx="8470900" cy="47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076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886935" y="1140002"/>
            <a:ext cx="7256743" cy="5201423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endParaRPr lang="it-IT" baseline="30000" dirty="0"/>
          </a:p>
          <a:p>
            <a:r>
              <a:rPr lang="it-IT" sz="3200" b="1" baseline="30000" dirty="0" err="1">
                <a:solidFill>
                  <a:srgbClr val="0000FF"/>
                </a:solidFill>
              </a:rPr>
              <a:t>Meiosis</a:t>
            </a:r>
            <a:r>
              <a:rPr lang="it-IT" sz="3200" baseline="30000" dirty="0"/>
              <a:t> </a:t>
            </a:r>
            <a:r>
              <a:rPr lang="it-IT" sz="3200" baseline="30000" dirty="0" err="1"/>
              <a:t>is</a:t>
            </a:r>
            <a:r>
              <a:rPr lang="it-IT" sz="3200" baseline="30000" dirty="0"/>
              <a:t> the </a:t>
            </a:r>
            <a:r>
              <a:rPr lang="it-IT" sz="3200" baseline="30000" dirty="0" err="1"/>
              <a:t>unique</a:t>
            </a:r>
            <a:r>
              <a:rPr lang="it-IT" sz="3200" baseline="30000" dirty="0"/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cell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division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that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halves</a:t>
            </a:r>
            <a:r>
              <a:rPr lang="it-IT" sz="3200" b="1" baseline="30000" dirty="0">
                <a:solidFill>
                  <a:srgbClr val="0000FF"/>
                </a:solidFill>
              </a:rPr>
              <a:t> the </a:t>
            </a:r>
            <a:r>
              <a:rPr lang="it-IT" sz="3200" b="1" baseline="30000" dirty="0" err="1">
                <a:solidFill>
                  <a:srgbClr val="0000FF"/>
                </a:solidFill>
              </a:rPr>
              <a:t>chromosome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compliment</a:t>
            </a:r>
            <a:r>
              <a:rPr lang="it-IT" sz="3200" b="1" baseline="30000" dirty="0">
                <a:solidFill>
                  <a:srgbClr val="0000FF"/>
                </a:solidFill>
              </a:rPr>
              <a:t> by </a:t>
            </a:r>
            <a:r>
              <a:rPr lang="it-IT" sz="3200" b="1" baseline="30000" dirty="0" err="1">
                <a:solidFill>
                  <a:srgbClr val="0000FF"/>
                </a:solidFill>
              </a:rPr>
              <a:t>coupling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two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smtClean="0">
                <a:solidFill>
                  <a:srgbClr val="0000FF"/>
                </a:solidFill>
              </a:rPr>
              <a:t>successive </a:t>
            </a:r>
            <a:r>
              <a:rPr lang="it-IT" sz="3200" b="1" baseline="30000" dirty="0" err="1">
                <a:solidFill>
                  <a:srgbClr val="0000FF"/>
                </a:solidFill>
              </a:rPr>
              <a:t>nuclear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divisions</a:t>
            </a:r>
            <a:r>
              <a:rPr lang="it-IT" sz="3200" b="1" baseline="30000" dirty="0">
                <a:solidFill>
                  <a:srgbClr val="0000FF"/>
                </a:solidFill>
              </a:rPr>
              <a:t> with a single round of DNA </a:t>
            </a:r>
            <a:r>
              <a:rPr lang="it-IT" sz="3200" b="1" baseline="30000" dirty="0" err="1">
                <a:solidFill>
                  <a:srgbClr val="0000FF"/>
                </a:solidFill>
              </a:rPr>
              <a:t>replication</a:t>
            </a:r>
            <a:r>
              <a:rPr lang="it-IT" sz="3200" baseline="30000" dirty="0"/>
              <a:t>. </a:t>
            </a:r>
            <a:endParaRPr lang="it-IT" sz="3200" baseline="30000" dirty="0" smtClean="0"/>
          </a:p>
          <a:p>
            <a:endParaRPr lang="it-IT" sz="3200" baseline="30000" dirty="0" smtClean="0"/>
          </a:p>
          <a:p>
            <a:r>
              <a:rPr lang="it-IT" sz="3200" baseline="30000" dirty="0" smtClean="0"/>
              <a:t>In </a:t>
            </a:r>
            <a:r>
              <a:rPr lang="it-IT" sz="3200" baseline="30000" dirty="0" err="1"/>
              <a:t>mammalian</a:t>
            </a:r>
            <a:r>
              <a:rPr lang="it-IT" sz="3200" baseline="30000" dirty="0"/>
              <a:t> </a:t>
            </a:r>
            <a:r>
              <a:rPr lang="it-IT" sz="3200" baseline="30000" dirty="0" err="1"/>
              <a:t>oocytes</a:t>
            </a:r>
            <a:r>
              <a:rPr lang="it-IT" sz="3200" baseline="30000" dirty="0"/>
              <a:t>, </a:t>
            </a:r>
            <a:r>
              <a:rPr lang="it-IT" sz="3200" baseline="30000" dirty="0" err="1"/>
              <a:t>this</a:t>
            </a:r>
            <a:r>
              <a:rPr lang="it-IT" sz="3200" baseline="30000" dirty="0"/>
              <a:t> </a:t>
            </a:r>
            <a:r>
              <a:rPr lang="it-IT" sz="3200" baseline="30000" dirty="0" err="1"/>
              <a:t>process</a:t>
            </a:r>
            <a:r>
              <a:rPr lang="it-IT" sz="3200" baseline="30000" dirty="0"/>
              <a:t> </a:t>
            </a:r>
            <a:r>
              <a:rPr lang="it-IT" sz="3200" baseline="30000" dirty="0" err="1"/>
              <a:t>is</a:t>
            </a:r>
            <a:r>
              <a:rPr lang="it-IT" sz="3200" baseline="30000" dirty="0"/>
              <a:t> </a:t>
            </a:r>
            <a:r>
              <a:rPr lang="it-IT" sz="3200" baseline="30000" dirty="0" err="1"/>
              <a:t>further</a:t>
            </a:r>
            <a:r>
              <a:rPr lang="it-IT" sz="3200" baseline="30000" dirty="0"/>
              <a:t> </a:t>
            </a:r>
            <a:r>
              <a:rPr lang="it-IT" sz="3200" baseline="30000" dirty="0" err="1" smtClean="0"/>
              <a:t>complicated</a:t>
            </a:r>
            <a:r>
              <a:rPr lang="it-IT" sz="3200" baseline="30000" dirty="0" smtClean="0"/>
              <a:t> </a:t>
            </a:r>
            <a:r>
              <a:rPr lang="it-IT" sz="3200" baseline="30000" dirty="0"/>
              <a:t>by </a:t>
            </a:r>
            <a:r>
              <a:rPr lang="it-IT" sz="3200" baseline="30000" dirty="0" err="1"/>
              <a:t>being</a:t>
            </a:r>
            <a:r>
              <a:rPr lang="it-IT" sz="3200" baseline="30000" dirty="0"/>
              <a:t> </a:t>
            </a:r>
            <a:r>
              <a:rPr lang="it-IT" sz="3200" baseline="30000" dirty="0" err="1"/>
              <a:t>drawn</a:t>
            </a:r>
            <a:r>
              <a:rPr lang="it-IT" sz="3200" baseline="30000" dirty="0"/>
              <a:t> out over </a:t>
            </a:r>
            <a:r>
              <a:rPr lang="it-IT" sz="3200" baseline="30000" dirty="0" err="1"/>
              <a:t>unusually</a:t>
            </a:r>
            <a:r>
              <a:rPr lang="it-IT" sz="3200" baseline="30000" dirty="0"/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protracted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periods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that</a:t>
            </a:r>
            <a:r>
              <a:rPr lang="it-IT" sz="3200" b="1" baseline="30000" dirty="0">
                <a:solidFill>
                  <a:srgbClr val="0000FF"/>
                </a:solidFill>
              </a:rPr>
              <a:t> are </a:t>
            </a:r>
            <a:r>
              <a:rPr lang="it-IT" sz="3200" b="1" baseline="30000" dirty="0" err="1">
                <a:solidFill>
                  <a:srgbClr val="0000FF"/>
                </a:solidFill>
              </a:rPr>
              <a:t>punctuated</a:t>
            </a:r>
            <a:r>
              <a:rPr lang="it-IT" sz="3200" b="1" baseline="30000" dirty="0">
                <a:solidFill>
                  <a:srgbClr val="0000FF"/>
                </a:solidFill>
              </a:rPr>
              <a:t> by </a:t>
            </a:r>
            <a:r>
              <a:rPr lang="it-IT" sz="3200" b="1" baseline="30000" dirty="0" err="1">
                <a:solidFill>
                  <a:srgbClr val="0000FF"/>
                </a:solidFill>
              </a:rPr>
              <a:t>two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arrest</a:t>
            </a:r>
            <a:r>
              <a:rPr lang="it-IT" sz="3200" b="1" baseline="30000" dirty="0">
                <a:solidFill>
                  <a:srgbClr val="0000FF"/>
                </a:solidFill>
              </a:rPr>
              <a:t> </a:t>
            </a:r>
            <a:r>
              <a:rPr lang="it-IT" sz="3200" b="1" baseline="30000" dirty="0" err="1">
                <a:solidFill>
                  <a:srgbClr val="0000FF"/>
                </a:solidFill>
              </a:rPr>
              <a:t>stages</a:t>
            </a:r>
            <a:r>
              <a:rPr lang="it-IT" sz="3200" baseline="30000" dirty="0" smtClean="0"/>
              <a:t>.</a:t>
            </a:r>
          </a:p>
          <a:p>
            <a:endParaRPr lang="it-IT" sz="3200" baseline="30000" dirty="0"/>
          </a:p>
          <a:p>
            <a:r>
              <a:rPr lang="it-IT" sz="3200" b="1" baseline="30000" dirty="0" err="1"/>
              <a:t>Following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recombination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between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homologous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chromosomes</a:t>
            </a:r>
            <a:r>
              <a:rPr lang="it-IT" sz="3200" b="1" baseline="30000" dirty="0"/>
              <a:t> </a:t>
            </a:r>
            <a:r>
              <a:rPr lang="it-IT" sz="3200" baseline="30000" dirty="0" err="1"/>
              <a:t>during</a:t>
            </a:r>
            <a:r>
              <a:rPr lang="it-IT" sz="3200" baseline="30000" dirty="0"/>
              <a:t> </a:t>
            </a:r>
            <a:r>
              <a:rPr lang="it-IT" sz="3200" baseline="30000" dirty="0" err="1"/>
              <a:t>fetal</a:t>
            </a:r>
            <a:r>
              <a:rPr lang="it-IT" sz="3200" baseline="30000" dirty="0"/>
              <a:t> life, </a:t>
            </a:r>
            <a:r>
              <a:rPr lang="it-IT" sz="3200" b="1" baseline="30000" dirty="0" err="1"/>
              <a:t>oocytes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arrest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at</a:t>
            </a:r>
            <a:r>
              <a:rPr lang="it-IT" sz="3200" b="1" baseline="30000" dirty="0"/>
              <a:t> the </a:t>
            </a:r>
            <a:r>
              <a:rPr lang="it-IT" sz="3200" b="1" baseline="30000" dirty="0" err="1"/>
              <a:t>dictyate</a:t>
            </a:r>
            <a:r>
              <a:rPr lang="it-IT" sz="3200" b="1" baseline="30000" dirty="0"/>
              <a:t> stage of </a:t>
            </a:r>
            <a:r>
              <a:rPr lang="it-IT" sz="3200" b="1" baseline="30000" dirty="0" err="1"/>
              <a:t>prophase</a:t>
            </a:r>
            <a:r>
              <a:rPr lang="it-IT" sz="3200" b="1" baseline="30000" dirty="0"/>
              <a:t> of the first </a:t>
            </a:r>
            <a:r>
              <a:rPr lang="it-IT" sz="3200" b="1" baseline="30000" dirty="0" err="1"/>
              <a:t>meiotic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division</a:t>
            </a:r>
            <a:r>
              <a:rPr lang="it-IT" sz="3200" baseline="30000" dirty="0"/>
              <a:t> (</a:t>
            </a:r>
            <a:r>
              <a:rPr lang="it-IT" sz="3200" baseline="30000" dirty="0" err="1"/>
              <a:t>meiosis</a:t>
            </a:r>
            <a:r>
              <a:rPr lang="it-IT" sz="3200" baseline="30000" dirty="0"/>
              <a:t> I or MI) </a:t>
            </a:r>
            <a:r>
              <a:rPr lang="it-IT" sz="3200" b="1" baseline="30000" dirty="0" err="1"/>
              <a:t>until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postnatal</a:t>
            </a:r>
            <a:r>
              <a:rPr lang="it-IT" sz="3200" b="1" baseline="30000" dirty="0"/>
              <a:t> life</a:t>
            </a:r>
            <a:r>
              <a:rPr lang="it-IT" sz="3200" baseline="30000" dirty="0"/>
              <a:t>. </a:t>
            </a:r>
            <a:endParaRPr lang="it-IT" sz="3200" baseline="30000" dirty="0" smtClean="0"/>
          </a:p>
          <a:p>
            <a:endParaRPr lang="it-IT" sz="3200" baseline="30000" dirty="0"/>
          </a:p>
          <a:p>
            <a:r>
              <a:rPr lang="it-IT" sz="3200" baseline="30000" dirty="0" err="1" smtClean="0"/>
              <a:t>Following</a:t>
            </a:r>
            <a:r>
              <a:rPr lang="it-IT" sz="3200" baseline="30000" dirty="0" smtClean="0"/>
              <a:t> </a:t>
            </a:r>
            <a:r>
              <a:rPr lang="it-IT" sz="3200" baseline="30000" dirty="0"/>
              <a:t>an </a:t>
            </a:r>
            <a:r>
              <a:rPr lang="it-IT" sz="3200" baseline="30000" dirty="0" err="1"/>
              <a:t>extended</a:t>
            </a:r>
            <a:r>
              <a:rPr lang="it-IT" sz="3200" baseline="30000" dirty="0"/>
              <a:t> </a:t>
            </a:r>
            <a:r>
              <a:rPr lang="it-IT" sz="3200" baseline="30000" dirty="0" err="1"/>
              <a:t>growth</a:t>
            </a:r>
            <a:r>
              <a:rPr lang="it-IT" sz="3200" baseline="30000" dirty="0"/>
              <a:t> </a:t>
            </a:r>
            <a:r>
              <a:rPr lang="it-IT" sz="3200" baseline="30000" dirty="0" err="1"/>
              <a:t>phase</a:t>
            </a:r>
            <a:r>
              <a:rPr lang="it-IT" sz="3200" baseline="30000" dirty="0"/>
              <a:t>, </a:t>
            </a:r>
            <a:r>
              <a:rPr lang="it-IT" sz="3200" b="1" baseline="30000" dirty="0" err="1"/>
              <a:t>hormonal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cues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that</a:t>
            </a:r>
            <a:r>
              <a:rPr lang="it-IT" sz="3200" b="1" baseline="30000" dirty="0"/>
              <a:t> </a:t>
            </a:r>
            <a:r>
              <a:rPr lang="it-IT" sz="3200" b="1" baseline="30000" dirty="0" err="1"/>
              <a:t>lead</a:t>
            </a:r>
            <a:r>
              <a:rPr lang="it-IT" sz="3200" b="1" baseline="30000" dirty="0"/>
              <a:t> to </a:t>
            </a:r>
            <a:r>
              <a:rPr lang="it-IT" sz="3200" b="1" baseline="30000" dirty="0" err="1"/>
              <a:t>ovulation</a:t>
            </a:r>
            <a:r>
              <a:rPr lang="it-IT" sz="3200" b="1" baseline="30000" dirty="0"/>
              <a:t> induce </a:t>
            </a:r>
            <a:r>
              <a:rPr lang="it-IT" sz="3200" b="1" baseline="30000" dirty="0" err="1"/>
              <a:t>oocytes</a:t>
            </a:r>
            <a:r>
              <a:rPr lang="it-IT" sz="3200" b="1" baseline="30000" dirty="0"/>
              <a:t> to </a:t>
            </a:r>
            <a:r>
              <a:rPr lang="it-IT" sz="3200" b="1" baseline="30000" dirty="0" err="1"/>
              <a:t>resume</a:t>
            </a:r>
            <a:r>
              <a:rPr lang="it-IT" sz="3200" b="1" baseline="30000" dirty="0"/>
              <a:t> and complete MI.</a:t>
            </a:r>
            <a:endParaRPr lang="it-IT" sz="32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943013" y="282181"/>
            <a:ext cx="2963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00FF"/>
                </a:solidFill>
              </a:rPr>
              <a:t>MEIOSIS</a:t>
            </a:r>
            <a:endParaRPr lang="it-IT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155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3009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MEIOSIS</a:t>
            </a:r>
            <a:endParaRPr lang="it-IT" dirty="0">
              <a:solidFill>
                <a:srgbClr val="0000FF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0165"/>
            <a:ext cx="3314700" cy="50292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412" y="1299881"/>
            <a:ext cx="5692588" cy="338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22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04729" y="653500"/>
            <a:ext cx="7901786" cy="1528623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it-IT" sz="2800" b="1" baseline="30000" dirty="0" err="1">
                <a:solidFill>
                  <a:srgbClr val="0000FF"/>
                </a:solidFill>
              </a:rPr>
              <a:t>Resumption</a:t>
            </a:r>
            <a:r>
              <a:rPr lang="it-IT" sz="2800" b="1" baseline="30000" dirty="0">
                <a:solidFill>
                  <a:srgbClr val="0000FF"/>
                </a:solidFill>
              </a:rPr>
              <a:t> of MI </a:t>
            </a:r>
            <a:r>
              <a:rPr lang="it-IT" sz="2800" baseline="30000" dirty="0" err="1"/>
              <a:t>is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marked</a:t>
            </a:r>
            <a:r>
              <a:rPr lang="it-IT" sz="2800" baseline="30000" dirty="0"/>
              <a:t> by breakdown of the membrane of the </a:t>
            </a:r>
            <a:r>
              <a:rPr lang="it-IT" sz="2800" baseline="30000" dirty="0" err="1"/>
              <a:t>oocyte’s</a:t>
            </a:r>
            <a:r>
              <a:rPr lang="it-IT" sz="2800" baseline="30000" dirty="0"/>
              <a:t> large </a:t>
            </a:r>
            <a:r>
              <a:rPr lang="it-IT" sz="2800" baseline="30000" dirty="0" err="1"/>
              <a:t>nucleus</a:t>
            </a:r>
            <a:r>
              <a:rPr lang="it-IT" sz="2800" baseline="30000" dirty="0"/>
              <a:t>, </a:t>
            </a:r>
            <a:r>
              <a:rPr lang="it-IT" sz="2800" baseline="30000" dirty="0" err="1"/>
              <a:t>referred</a:t>
            </a:r>
            <a:r>
              <a:rPr lang="it-IT" sz="2800" baseline="30000" dirty="0"/>
              <a:t> to </a:t>
            </a:r>
            <a:r>
              <a:rPr lang="it-IT" sz="2800" baseline="30000" dirty="0" err="1"/>
              <a:t>as</a:t>
            </a:r>
            <a:r>
              <a:rPr lang="it-IT" sz="2800" baseline="30000" dirty="0"/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germinal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vesicle</a:t>
            </a:r>
            <a:r>
              <a:rPr lang="it-IT" sz="2800" b="1" baseline="30000" dirty="0">
                <a:solidFill>
                  <a:srgbClr val="0000FF"/>
                </a:solidFill>
              </a:rPr>
              <a:t> breakdown (GVBD</a:t>
            </a:r>
            <a:r>
              <a:rPr lang="it-IT" sz="2800" baseline="30000" dirty="0"/>
              <a:t>), </a:t>
            </a:r>
            <a:r>
              <a:rPr lang="it-IT" sz="2800" baseline="30000" dirty="0" err="1"/>
              <a:t>following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which</a:t>
            </a:r>
            <a:r>
              <a:rPr lang="it-IT" sz="2800" baseline="30000" dirty="0"/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recombined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homologous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chromosomes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aseline="30000" dirty="0"/>
              <a:t>(</a:t>
            </a:r>
            <a:r>
              <a:rPr lang="it-IT" sz="2800" baseline="30000" dirty="0" err="1"/>
              <a:t>termed</a:t>
            </a:r>
            <a:r>
              <a:rPr lang="it-IT" sz="2800" baseline="30000" dirty="0"/>
              <a:t> </a:t>
            </a:r>
            <a:r>
              <a:rPr lang="it-IT" sz="2800" baseline="30000" dirty="0" err="1" smtClean="0"/>
              <a:t>bivalents</a:t>
            </a:r>
            <a:r>
              <a:rPr lang="it-IT" sz="2800" baseline="30000" dirty="0"/>
              <a:t>) </a:t>
            </a:r>
            <a:r>
              <a:rPr lang="it-IT" sz="2800" b="1" baseline="30000" dirty="0">
                <a:solidFill>
                  <a:srgbClr val="0000FF"/>
                </a:solidFill>
              </a:rPr>
              <a:t>are </a:t>
            </a:r>
            <a:r>
              <a:rPr lang="it-IT" sz="2800" b="1" baseline="30000" dirty="0" err="1">
                <a:solidFill>
                  <a:srgbClr val="0000FF"/>
                </a:solidFill>
              </a:rPr>
              <a:t>segregated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aseline="30000" dirty="0"/>
              <a:t>(so-</a:t>
            </a:r>
            <a:r>
              <a:rPr lang="it-IT" sz="2800" baseline="30000" dirty="0" err="1"/>
              <a:t>called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homologue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disjunction</a:t>
            </a:r>
            <a:r>
              <a:rPr lang="it-IT" sz="2800" baseline="30000" dirty="0"/>
              <a:t>) </a:t>
            </a:r>
            <a:r>
              <a:rPr lang="it-IT" sz="2800" baseline="30000" dirty="0" err="1"/>
              <a:t>between</a:t>
            </a:r>
            <a:r>
              <a:rPr lang="it-IT" sz="2800" baseline="30000" dirty="0"/>
              <a:t> the </a:t>
            </a:r>
            <a:r>
              <a:rPr lang="it-IT" sz="2800" baseline="30000" dirty="0" err="1"/>
              <a:t>secondary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oocyte</a:t>
            </a:r>
            <a:r>
              <a:rPr lang="it-IT" sz="2800" baseline="30000" dirty="0"/>
              <a:t> and the first </a:t>
            </a:r>
            <a:r>
              <a:rPr lang="it-IT" sz="2800" baseline="30000" dirty="0" err="1"/>
              <a:t>polar</a:t>
            </a:r>
            <a:r>
              <a:rPr lang="it-IT" sz="2800" baseline="30000" dirty="0"/>
              <a:t> body (PB)</a:t>
            </a: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604729" y="2356801"/>
            <a:ext cx="7901786" cy="1569660"/>
          </a:xfrm>
          <a:prstGeom prst="rect">
            <a:avLst/>
          </a:prstGeom>
          <a:ln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r>
              <a:rPr lang="it-IT" sz="2800" baseline="30000" dirty="0" err="1"/>
              <a:t>Notably</a:t>
            </a:r>
            <a:r>
              <a:rPr lang="it-IT" sz="2800" baseline="30000" dirty="0"/>
              <a:t>, </a:t>
            </a:r>
            <a:r>
              <a:rPr lang="it-IT" sz="2800" b="1" baseline="30000" dirty="0" smtClean="0"/>
              <a:t>the first </a:t>
            </a:r>
            <a:r>
              <a:rPr lang="it-IT" sz="2800" b="1" baseline="30000" dirty="0" err="1" smtClean="0"/>
              <a:t>meiotic</a:t>
            </a:r>
            <a:r>
              <a:rPr lang="it-IT" sz="2800" b="1" baseline="30000" dirty="0" smtClean="0"/>
              <a:t> </a:t>
            </a:r>
            <a:r>
              <a:rPr lang="it-IT" sz="2800" b="1" baseline="30000" dirty="0" err="1" smtClean="0"/>
              <a:t>division</a:t>
            </a:r>
            <a:r>
              <a:rPr lang="it-IT" sz="2800" baseline="30000" dirty="0" smtClean="0"/>
              <a:t> </a:t>
            </a:r>
            <a:r>
              <a:rPr lang="it-IT" sz="2800" baseline="30000" dirty="0"/>
              <a:t>– the </a:t>
            </a:r>
            <a:r>
              <a:rPr lang="it-IT" sz="2800" baseline="30000" dirty="0" err="1"/>
              <a:t>interval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commencing</a:t>
            </a:r>
            <a:r>
              <a:rPr lang="it-IT" sz="2800" baseline="30000" dirty="0"/>
              <a:t> with </a:t>
            </a:r>
            <a:r>
              <a:rPr lang="it-IT" sz="2800" baseline="30000" dirty="0" err="1"/>
              <a:t>homologous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chromosome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recombination</a:t>
            </a:r>
            <a:r>
              <a:rPr lang="it-IT" sz="2800" baseline="30000" dirty="0"/>
              <a:t> and </a:t>
            </a:r>
            <a:r>
              <a:rPr lang="it-IT" sz="2800" baseline="30000" dirty="0" err="1"/>
              <a:t>ending</a:t>
            </a:r>
            <a:r>
              <a:rPr lang="it-IT" sz="2800" baseline="30000" dirty="0"/>
              <a:t> with first PB </a:t>
            </a:r>
            <a:r>
              <a:rPr lang="it-IT" sz="2800" baseline="30000" dirty="0" err="1"/>
              <a:t>extrusion</a:t>
            </a:r>
            <a:r>
              <a:rPr lang="it-IT" sz="2800" baseline="30000" dirty="0"/>
              <a:t> (PBE) – </a:t>
            </a:r>
            <a:r>
              <a:rPr lang="it-IT" sz="2800" b="1" baseline="30000" dirty="0"/>
              <a:t>in </a:t>
            </a:r>
            <a:r>
              <a:rPr lang="it-IT" sz="2800" b="1" baseline="30000" dirty="0" err="1"/>
              <a:t>mammalian</a:t>
            </a:r>
            <a:r>
              <a:rPr lang="it-IT" sz="2800" b="1" baseline="30000" dirty="0"/>
              <a:t> </a:t>
            </a:r>
            <a:r>
              <a:rPr lang="it-IT" sz="2800" b="1" baseline="30000" dirty="0" err="1"/>
              <a:t>oocytes</a:t>
            </a:r>
            <a:r>
              <a:rPr lang="it-IT" sz="2800" b="1" baseline="30000" dirty="0"/>
              <a:t> </a:t>
            </a:r>
            <a:r>
              <a:rPr lang="it-IT" sz="2800" b="1" baseline="30000" dirty="0" err="1"/>
              <a:t>incorporates</a:t>
            </a:r>
            <a:r>
              <a:rPr lang="it-IT" sz="2800" b="1" baseline="30000" dirty="0"/>
              <a:t> </a:t>
            </a:r>
            <a:r>
              <a:rPr lang="it-IT" sz="2800" b="1" baseline="30000" dirty="0" err="1"/>
              <a:t>one</a:t>
            </a:r>
            <a:r>
              <a:rPr lang="it-IT" sz="2800" b="1" baseline="30000" dirty="0"/>
              <a:t> of the </a:t>
            </a:r>
            <a:r>
              <a:rPr lang="it-IT" sz="2800" b="1" baseline="30000" dirty="0" err="1"/>
              <a:t>longest</a:t>
            </a:r>
            <a:r>
              <a:rPr lang="it-IT" sz="2800" b="1" baseline="30000" dirty="0"/>
              <a:t> M-</a:t>
            </a:r>
            <a:r>
              <a:rPr lang="it-IT" sz="2800" b="1" baseline="30000" dirty="0" err="1"/>
              <a:t>phases</a:t>
            </a:r>
            <a:r>
              <a:rPr lang="it-IT" sz="2800" b="1" baseline="30000" dirty="0"/>
              <a:t> of </a:t>
            </a:r>
            <a:r>
              <a:rPr lang="it-IT" sz="2800" b="1" baseline="30000" dirty="0" err="1"/>
              <a:t>any</a:t>
            </a:r>
            <a:r>
              <a:rPr lang="it-IT" sz="2800" b="1" baseline="30000" dirty="0"/>
              <a:t> </a:t>
            </a:r>
            <a:r>
              <a:rPr lang="it-IT" sz="2800" b="1" baseline="30000" dirty="0" err="1"/>
              <a:t>known</a:t>
            </a:r>
            <a:r>
              <a:rPr lang="it-IT" sz="2800" b="1" baseline="30000" dirty="0"/>
              <a:t> </a:t>
            </a:r>
            <a:r>
              <a:rPr lang="it-IT" sz="2800" b="1" baseline="30000" dirty="0" err="1"/>
              <a:t>cell</a:t>
            </a:r>
            <a:r>
              <a:rPr lang="it-IT" sz="2800" b="1" baseline="30000" dirty="0"/>
              <a:t> </a:t>
            </a:r>
            <a:r>
              <a:rPr lang="it-IT" sz="2800" b="1" baseline="30000" dirty="0" err="1"/>
              <a:t>type</a:t>
            </a:r>
            <a:r>
              <a:rPr lang="it-IT" sz="2800" baseline="30000" dirty="0"/>
              <a:t> (</a:t>
            </a:r>
            <a:r>
              <a:rPr lang="it-IT" sz="2800" b="1" i="1" baseline="30000" dirty="0" err="1">
                <a:solidFill>
                  <a:srgbClr val="FF0000"/>
                </a:solidFill>
              </a:rPr>
              <a:t>lasting</a:t>
            </a:r>
            <a:r>
              <a:rPr lang="it-IT" sz="2800" b="1" i="1" baseline="30000" dirty="0">
                <a:solidFill>
                  <a:srgbClr val="FF0000"/>
                </a:solidFill>
              </a:rPr>
              <a:t> 7–11 h in mice and 24–36 h in </a:t>
            </a:r>
            <a:r>
              <a:rPr lang="it-IT" sz="2800" b="1" i="1" baseline="30000" dirty="0" err="1">
                <a:solidFill>
                  <a:srgbClr val="FF0000"/>
                </a:solidFill>
              </a:rPr>
              <a:t>humans</a:t>
            </a:r>
            <a:r>
              <a:rPr lang="it-IT" sz="2800" b="1" i="1" baseline="30000" dirty="0">
                <a:solidFill>
                  <a:srgbClr val="FF0000"/>
                </a:solidFill>
              </a:rPr>
              <a:t> vs </a:t>
            </a:r>
            <a:r>
              <a:rPr lang="it-IT" sz="2800" b="1" i="1" baseline="30000" dirty="0" err="1">
                <a:solidFill>
                  <a:srgbClr val="FF0000"/>
                </a:solidFill>
              </a:rPr>
              <a:t>tens</a:t>
            </a:r>
            <a:r>
              <a:rPr lang="it-IT" sz="2800" b="1" i="1" baseline="30000" dirty="0">
                <a:solidFill>
                  <a:srgbClr val="FF0000"/>
                </a:solidFill>
              </a:rPr>
              <a:t> of minutes for </a:t>
            </a:r>
            <a:r>
              <a:rPr lang="it-IT" sz="2800" b="1" i="1" baseline="30000" dirty="0" err="1">
                <a:solidFill>
                  <a:srgbClr val="FF0000"/>
                </a:solidFill>
              </a:rPr>
              <a:t>mitosis</a:t>
            </a:r>
            <a:r>
              <a:rPr lang="it-IT" sz="2800" baseline="30000" dirty="0"/>
              <a:t>). </a:t>
            </a:r>
            <a:endParaRPr lang="it-IT" sz="2800" dirty="0"/>
          </a:p>
        </p:txBody>
      </p:sp>
      <p:sp>
        <p:nvSpPr>
          <p:cNvPr id="7" name="Rettangolo 6"/>
          <p:cNvSpPr/>
          <p:nvPr/>
        </p:nvSpPr>
        <p:spPr>
          <a:xfrm>
            <a:off x="604729" y="4121366"/>
            <a:ext cx="7901786" cy="1241365"/>
          </a:xfrm>
          <a:prstGeom prst="rect">
            <a:avLst/>
          </a:prstGeom>
          <a:ln>
            <a:solidFill>
              <a:srgbClr val="800000"/>
            </a:solidFill>
          </a:ln>
        </p:spPr>
        <p:txBody>
          <a:bodyPr wrap="square">
            <a:spAutoFit/>
          </a:bodyPr>
          <a:lstStyle/>
          <a:p>
            <a:r>
              <a:rPr lang="it-IT" sz="2800" baseline="30000" dirty="0" err="1"/>
              <a:t>although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primordial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germ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cells</a:t>
            </a:r>
            <a:r>
              <a:rPr lang="it-IT" sz="2800" baseline="30000" dirty="0"/>
              <a:t> in the </a:t>
            </a:r>
            <a:r>
              <a:rPr lang="it-IT" sz="2800" baseline="30000" dirty="0" err="1"/>
              <a:t>ovary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commit</a:t>
            </a:r>
            <a:r>
              <a:rPr lang="it-IT" sz="2800" baseline="30000" dirty="0"/>
              <a:t> to </a:t>
            </a:r>
            <a:r>
              <a:rPr lang="it-IT" sz="2800" baseline="30000" dirty="0" err="1"/>
              <a:t>meiosis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during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fetal</a:t>
            </a:r>
            <a:r>
              <a:rPr lang="it-IT" sz="2800" baseline="30000" dirty="0"/>
              <a:t> life, </a:t>
            </a:r>
            <a:r>
              <a:rPr lang="it-IT" sz="2800" b="1" baseline="30000" dirty="0" err="1">
                <a:solidFill>
                  <a:srgbClr val="0000FF"/>
                </a:solidFill>
              </a:rPr>
              <a:t>it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is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not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until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postnatal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adulthood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that</a:t>
            </a:r>
            <a:r>
              <a:rPr lang="it-IT" sz="2800" b="1" baseline="30000" dirty="0">
                <a:solidFill>
                  <a:srgbClr val="0000FF"/>
                </a:solidFill>
              </a:rPr>
              <a:t> mature </a:t>
            </a:r>
            <a:r>
              <a:rPr lang="it-IT" sz="2800" b="1" baseline="30000" dirty="0" err="1">
                <a:solidFill>
                  <a:srgbClr val="0000FF"/>
                </a:solidFill>
              </a:rPr>
              <a:t>oocytes</a:t>
            </a:r>
            <a:r>
              <a:rPr lang="it-IT" sz="2800" b="1" baseline="30000" dirty="0">
                <a:solidFill>
                  <a:srgbClr val="0000FF"/>
                </a:solidFill>
              </a:rPr>
              <a:t> (or </a:t>
            </a:r>
            <a:r>
              <a:rPr lang="it-IT" sz="2800" b="1" baseline="30000" dirty="0" err="1">
                <a:solidFill>
                  <a:srgbClr val="0000FF"/>
                </a:solidFill>
              </a:rPr>
              <a:t>eggs</a:t>
            </a:r>
            <a:r>
              <a:rPr lang="it-IT" sz="2800" b="1" baseline="30000" dirty="0">
                <a:solidFill>
                  <a:srgbClr val="0000FF"/>
                </a:solidFill>
              </a:rPr>
              <a:t>) with the </a:t>
            </a:r>
            <a:r>
              <a:rPr lang="it-IT" sz="2800" b="1" baseline="30000" dirty="0" err="1">
                <a:solidFill>
                  <a:srgbClr val="0000FF"/>
                </a:solidFill>
              </a:rPr>
              <a:t>capacity</a:t>
            </a:r>
            <a:r>
              <a:rPr lang="it-IT" sz="2800" b="1" baseline="30000" dirty="0">
                <a:solidFill>
                  <a:srgbClr val="0000FF"/>
                </a:solidFill>
              </a:rPr>
              <a:t> to </a:t>
            </a:r>
            <a:r>
              <a:rPr lang="it-IT" sz="2800" b="1" baseline="30000" dirty="0" err="1">
                <a:solidFill>
                  <a:srgbClr val="0000FF"/>
                </a:solidFill>
              </a:rPr>
              <a:t>support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fertilisation</a:t>
            </a:r>
            <a:r>
              <a:rPr lang="it-IT" sz="2800" b="1" baseline="30000" dirty="0">
                <a:solidFill>
                  <a:srgbClr val="0000FF"/>
                </a:solidFill>
              </a:rPr>
              <a:t> and </a:t>
            </a:r>
            <a:r>
              <a:rPr lang="it-IT" sz="2800" b="1" baseline="30000" dirty="0" err="1">
                <a:solidFill>
                  <a:srgbClr val="0000FF"/>
                </a:solidFill>
              </a:rPr>
              <a:t>embryogenesis</a:t>
            </a:r>
            <a:r>
              <a:rPr lang="it-IT" sz="2800" b="1" baseline="30000" dirty="0">
                <a:solidFill>
                  <a:srgbClr val="0000FF"/>
                </a:solidFill>
              </a:rPr>
              <a:t> are </a:t>
            </a:r>
            <a:r>
              <a:rPr lang="it-IT" sz="2800" b="1" baseline="30000" dirty="0" err="1">
                <a:solidFill>
                  <a:srgbClr val="0000FF"/>
                </a:solidFill>
              </a:rPr>
              <a:t>produced</a:t>
            </a:r>
            <a:r>
              <a:rPr lang="it-IT" sz="2800" baseline="30000" dirty="0"/>
              <a:t>, </a:t>
            </a:r>
            <a:r>
              <a:rPr lang="it-IT" sz="2800" i="1" baseline="30000" dirty="0">
                <a:solidFill>
                  <a:srgbClr val="FF0000"/>
                </a:solidFill>
              </a:rPr>
              <a:t>a </a:t>
            </a:r>
            <a:r>
              <a:rPr lang="it-IT" sz="2800" i="1" baseline="30000" dirty="0" err="1">
                <a:solidFill>
                  <a:srgbClr val="FF0000"/>
                </a:solidFill>
              </a:rPr>
              <a:t>period</a:t>
            </a:r>
            <a:r>
              <a:rPr lang="it-IT" sz="2800" i="1" baseline="30000" dirty="0">
                <a:solidFill>
                  <a:srgbClr val="FF0000"/>
                </a:solidFill>
              </a:rPr>
              <a:t> </a:t>
            </a:r>
            <a:r>
              <a:rPr lang="it-IT" sz="2800" i="1" baseline="30000" dirty="0" err="1">
                <a:solidFill>
                  <a:srgbClr val="FF0000"/>
                </a:solidFill>
              </a:rPr>
              <a:t>lasting</a:t>
            </a:r>
            <a:r>
              <a:rPr lang="it-IT" sz="2800" i="1" baseline="30000" dirty="0">
                <a:solidFill>
                  <a:srgbClr val="FF0000"/>
                </a:solidFill>
              </a:rPr>
              <a:t> up to </a:t>
            </a:r>
            <a:r>
              <a:rPr lang="it-IT" sz="2800" i="1" baseline="30000" dirty="0" err="1">
                <a:solidFill>
                  <a:srgbClr val="FF0000"/>
                </a:solidFill>
              </a:rPr>
              <a:t>four</a:t>
            </a:r>
            <a:r>
              <a:rPr lang="it-IT" sz="2800" i="1" baseline="30000" dirty="0">
                <a:solidFill>
                  <a:srgbClr val="FF0000"/>
                </a:solidFill>
              </a:rPr>
              <a:t> to </a:t>
            </a:r>
            <a:r>
              <a:rPr lang="it-IT" sz="2800" i="1" baseline="30000" dirty="0" err="1">
                <a:solidFill>
                  <a:srgbClr val="FF0000"/>
                </a:solidFill>
              </a:rPr>
              <a:t>five</a:t>
            </a:r>
            <a:r>
              <a:rPr lang="it-IT" sz="2800" i="1" baseline="30000" dirty="0">
                <a:solidFill>
                  <a:srgbClr val="FF0000"/>
                </a:solidFill>
              </a:rPr>
              <a:t> </a:t>
            </a:r>
            <a:r>
              <a:rPr lang="it-IT" sz="2800" i="1" baseline="30000" dirty="0" err="1">
                <a:solidFill>
                  <a:srgbClr val="FF0000"/>
                </a:solidFill>
              </a:rPr>
              <a:t>decades</a:t>
            </a:r>
            <a:r>
              <a:rPr lang="it-IT" sz="2800" i="1" baseline="30000" dirty="0">
                <a:solidFill>
                  <a:srgbClr val="FF0000"/>
                </a:solidFill>
              </a:rPr>
              <a:t> in </a:t>
            </a:r>
            <a:r>
              <a:rPr lang="it-IT" sz="2800" i="1" baseline="30000" dirty="0" err="1">
                <a:solidFill>
                  <a:srgbClr val="FF0000"/>
                </a:solidFill>
              </a:rPr>
              <a:t>women</a:t>
            </a:r>
            <a:r>
              <a:rPr lang="it-IT" sz="2800" i="1" baseline="30000" dirty="0">
                <a:solidFill>
                  <a:srgbClr val="FF0000"/>
                </a:solidFill>
              </a:rPr>
              <a:t>. </a:t>
            </a:r>
            <a:endParaRPr lang="it-IT" sz="2800" i="1" dirty="0">
              <a:solidFill>
                <a:srgbClr val="FF00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604729" y="5509766"/>
            <a:ext cx="7901786" cy="95410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it-IT" sz="2800" baseline="30000" dirty="0"/>
              <a:t>the </a:t>
            </a:r>
            <a:r>
              <a:rPr lang="it-IT" sz="2800" baseline="30000" dirty="0" err="1"/>
              <a:t>ovulated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egg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has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not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yet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halved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its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chromosome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compliment</a:t>
            </a:r>
            <a:r>
              <a:rPr lang="it-IT" sz="2800" baseline="30000" dirty="0"/>
              <a:t> </a:t>
            </a:r>
            <a:r>
              <a:rPr lang="it-IT" sz="2800" baseline="30000" dirty="0" err="1"/>
              <a:t>as</a:t>
            </a:r>
            <a:r>
              <a:rPr lang="it-IT" sz="2800" baseline="30000" dirty="0"/>
              <a:t> </a:t>
            </a:r>
            <a:r>
              <a:rPr lang="it-IT" sz="2800" b="1" baseline="30000" dirty="0">
                <a:solidFill>
                  <a:srgbClr val="0000FF"/>
                </a:solidFill>
              </a:rPr>
              <a:t>the </a:t>
            </a:r>
            <a:r>
              <a:rPr lang="it-IT" sz="2800" b="1" baseline="30000" dirty="0" err="1">
                <a:solidFill>
                  <a:srgbClr val="0000FF"/>
                </a:solidFill>
              </a:rPr>
              <a:t>second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meiotic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chromosome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segregation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will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ordinarily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only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occur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following</a:t>
            </a:r>
            <a:r>
              <a:rPr lang="it-IT" sz="2800" b="1" baseline="30000" dirty="0">
                <a:solidFill>
                  <a:srgbClr val="0000FF"/>
                </a:solidFill>
              </a:rPr>
              <a:t> </a:t>
            </a:r>
            <a:r>
              <a:rPr lang="it-IT" sz="2800" b="1" baseline="30000" dirty="0" err="1">
                <a:solidFill>
                  <a:srgbClr val="0000FF"/>
                </a:solidFill>
              </a:rPr>
              <a:t>fertilisation</a:t>
            </a:r>
            <a:endParaRPr lang="it-IT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1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0379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1833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CONDENSIN</a:t>
            </a:r>
            <a:endParaRPr lang="it-IT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800" y="1358900"/>
            <a:ext cx="4978400" cy="41402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382" y="5688106"/>
            <a:ext cx="2667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19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4353" y="76685"/>
            <a:ext cx="8725647" cy="849668"/>
          </a:xfrm>
        </p:spPr>
        <p:txBody>
          <a:bodyPr>
            <a:normAutofit/>
          </a:bodyPr>
          <a:lstStyle/>
          <a:p>
            <a:r>
              <a:rPr lang="it-IT" sz="3600" b="1" dirty="0" err="1">
                <a:solidFill>
                  <a:srgbClr val="FF0000"/>
                </a:solidFill>
              </a:rPr>
              <a:t>Cohesin</a:t>
            </a:r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3600" b="1" dirty="0" err="1">
                <a:solidFill>
                  <a:srgbClr val="FF0000"/>
                </a:solidFill>
              </a:rPr>
              <a:t>subunits</a:t>
            </a:r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3600" b="1" dirty="0" err="1">
                <a:solidFill>
                  <a:srgbClr val="FF0000"/>
                </a:solidFill>
              </a:rPr>
              <a:t>form</a:t>
            </a:r>
            <a:r>
              <a:rPr lang="it-IT" sz="3600" b="1" dirty="0">
                <a:solidFill>
                  <a:srgbClr val="FF0000"/>
                </a:solidFill>
              </a:rPr>
              <a:t> a ring-</a:t>
            </a:r>
            <a:r>
              <a:rPr lang="it-IT" sz="3600" b="1" dirty="0" err="1">
                <a:solidFill>
                  <a:srgbClr val="FF0000"/>
                </a:solidFill>
              </a:rPr>
              <a:t>like</a:t>
            </a:r>
            <a:r>
              <a:rPr lang="it-IT" sz="3600" b="1" dirty="0">
                <a:solidFill>
                  <a:srgbClr val="FF0000"/>
                </a:solidFill>
              </a:rPr>
              <a:t> </a:t>
            </a:r>
            <a:r>
              <a:rPr lang="it-IT" sz="3600" b="1" dirty="0" err="1">
                <a:solidFill>
                  <a:srgbClr val="FF0000"/>
                </a:solidFill>
              </a:rPr>
              <a:t>structure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347" y="1137777"/>
            <a:ext cx="6578600" cy="48387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0" y="611783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/>
              <a:t>Mammalian</a:t>
            </a:r>
            <a:r>
              <a:rPr lang="it-IT" b="1" dirty="0"/>
              <a:t> </a:t>
            </a:r>
            <a:r>
              <a:rPr lang="it-IT" b="1" dirty="0" err="1"/>
              <a:t>subunits</a:t>
            </a:r>
            <a:r>
              <a:rPr lang="it-IT" b="1" dirty="0"/>
              <a:t> are </a:t>
            </a:r>
            <a:r>
              <a:rPr lang="it-IT" b="1" dirty="0" err="1"/>
              <a:t>shown</a:t>
            </a:r>
            <a:r>
              <a:rPr lang="it-IT" dirty="0"/>
              <a:t>. </a:t>
            </a:r>
            <a:r>
              <a:rPr lang="it-IT" dirty="0" err="1">
                <a:solidFill>
                  <a:srgbClr val="0000FF"/>
                </a:solidFill>
              </a:rPr>
              <a:t>Meiosis-specific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dirty="0" err="1">
                <a:solidFill>
                  <a:srgbClr val="0000FF"/>
                </a:solidFill>
              </a:rPr>
              <a:t>subunits</a:t>
            </a:r>
            <a:r>
              <a:rPr lang="it-IT" dirty="0">
                <a:solidFill>
                  <a:srgbClr val="0000FF"/>
                </a:solidFill>
              </a:rPr>
              <a:t> are </a:t>
            </a:r>
            <a:r>
              <a:rPr lang="it-IT" dirty="0" err="1">
                <a:solidFill>
                  <a:srgbClr val="0000FF"/>
                </a:solidFill>
              </a:rPr>
              <a:t>depicted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dirty="0" err="1">
                <a:solidFill>
                  <a:srgbClr val="0000FF"/>
                </a:solidFill>
              </a:rPr>
              <a:t>as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dirty="0" err="1" smtClean="0">
                <a:solidFill>
                  <a:srgbClr val="0000FF"/>
                </a:solidFill>
              </a:rPr>
              <a:t>underlined</a:t>
            </a:r>
            <a:r>
              <a:rPr lang="it-IT" dirty="0" smtClean="0">
                <a:solidFill>
                  <a:srgbClr val="0000FF"/>
                </a:solidFill>
              </a:rPr>
              <a:t> 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209252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3012</TotalTime>
  <Words>2595</Words>
  <Application>Microsoft Macintosh PowerPoint</Application>
  <PresentationFormat>Presentazione su schermo (4:3)</PresentationFormat>
  <Paragraphs>163</Paragraphs>
  <Slides>16</Slides>
  <Notes>13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Tema di Office</vt:lpstr>
      <vt:lpstr>Metro</vt:lpstr>
      <vt:lpstr>Documento PaperPort</vt:lpstr>
      <vt:lpstr>Immagine bitmap</vt:lpstr>
      <vt:lpstr>MITOSIS</vt:lpstr>
      <vt:lpstr>Presentazione di PowerPoint</vt:lpstr>
      <vt:lpstr>Chromatin condensation</vt:lpstr>
      <vt:lpstr>Presentazione di PowerPoint</vt:lpstr>
      <vt:lpstr>MEIOSIS</vt:lpstr>
      <vt:lpstr>Presentazione di PowerPoint</vt:lpstr>
      <vt:lpstr>Presentazione di PowerPoint</vt:lpstr>
      <vt:lpstr>CONDENSIN</vt:lpstr>
      <vt:lpstr>Cohesin subunits form a ring-like structure</vt:lpstr>
      <vt:lpstr>Sister chromatids are tightly associated through cohesion, which prevents the separation of sisters before the metaphase-to-anaphase transition  </vt:lpstr>
      <vt:lpstr>The generation of a bivalent in meiosis I</vt:lpstr>
      <vt:lpstr>Cohesin containing Rec8 protein in mammalian meiosis  </vt:lpstr>
      <vt:lpstr>Presentazione di PowerPoint</vt:lpstr>
      <vt:lpstr>Activation of anaphase-promoting complex (APC) at AnaphaseI-TelophaseI transition  </vt:lpstr>
      <vt:lpstr>Activation of anaphase-promoting complex (APC) at AnaphaseII-TelophaseII transition  </vt:lpstr>
      <vt:lpstr>Presentazione di PowerPoint</vt:lpstr>
    </vt:vector>
  </TitlesOfParts>
  <Company>unite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unite</dc:creator>
  <cp:lastModifiedBy>Luisa Gioia</cp:lastModifiedBy>
  <cp:revision>90</cp:revision>
  <dcterms:created xsi:type="dcterms:W3CDTF">2017-02-18T11:32:16Z</dcterms:created>
  <dcterms:modified xsi:type="dcterms:W3CDTF">2024-09-29T13:50:24Z</dcterms:modified>
</cp:coreProperties>
</file>