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10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353" r:id="rId33"/>
    <p:sldId id="354" r:id="rId34"/>
    <p:sldId id="288" r:id="rId35"/>
    <p:sldId id="289" r:id="rId36"/>
    <p:sldId id="290" r:id="rId37"/>
    <p:sldId id="291" r:id="rId38"/>
    <p:sldId id="292" r:id="rId39"/>
    <p:sldId id="293" r:id="rId40"/>
    <p:sldId id="294" r:id="rId41"/>
    <p:sldId id="295" r:id="rId42"/>
    <p:sldId id="296" r:id="rId43"/>
    <p:sldId id="297" r:id="rId44"/>
    <p:sldId id="355" r:id="rId45"/>
    <p:sldId id="299" r:id="rId46"/>
    <p:sldId id="300" r:id="rId47"/>
    <p:sldId id="301" r:id="rId48"/>
    <p:sldId id="302" r:id="rId49"/>
    <p:sldId id="303" r:id="rId50"/>
    <p:sldId id="304" r:id="rId51"/>
    <p:sldId id="305" r:id="rId52"/>
    <p:sldId id="306" r:id="rId53"/>
    <p:sldId id="307" r:id="rId54"/>
    <p:sldId id="308" r:id="rId55"/>
    <p:sldId id="356" r:id="rId56"/>
    <p:sldId id="310" r:id="rId57"/>
    <p:sldId id="311" r:id="rId58"/>
    <p:sldId id="357"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62" r:id="rId83"/>
    <p:sldId id="363" r:id="rId84"/>
    <p:sldId id="364" r:id="rId85"/>
    <p:sldId id="339" r:id="rId86"/>
    <p:sldId id="340" r:id="rId87"/>
    <p:sldId id="341" r:id="rId88"/>
    <p:sldId id="342" r:id="rId89"/>
    <p:sldId id="343" r:id="rId90"/>
    <p:sldId id="344" r:id="rId91"/>
    <p:sldId id="345" r:id="rId92"/>
    <p:sldId id="346" r:id="rId93"/>
    <p:sldId id="347" r:id="rId94"/>
    <p:sldId id="348" r:id="rId95"/>
    <p:sldId id="376" r:id="rId96"/>
    <p:sldId id="377" r:id="rId97"/>
    <p:sldId id="378" r:id="rId98"/>
    <p:sldId id="352" r:id="rId99"/>
  </p:sldIdLst>
  <p:sldSz cx="9144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0024" autoAdjust="0"/>
  </p:normalViewPr>
  <p:slideViewPr>
    <p:cSldViewPr snapToGrid="0" snapToObjects="1">
      <p:cViewPr>
        <p:scale>
          <a:sx n="90" d="100"/>
          <a:sy n="90" d="100"/>
        </p:scale>
        <p:origin x="28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7F05B9-EFB2-4AEF-83F0-F81AEDB3379E}" type="doc">
      <dgm:prSet loTypeId="urn:microsoft.com/office/officeart/2005/8/layout/process1" loCatId="process" qsTypeId="urn:microsoft.com/office/officeart/2005/8/quickstyle/simple1" qsCatId="simple" csTypeId="urn:microsoft.com/office/officeart/2005/8/colors/colorful2" csCatId="colorful" phldr="1"/>
      <dgm:spPr/>
    </dgm:pt>
    <dgm:pt modelId="{FB0A575B-AC28-440C-8CC8-632B0FC0A457}">
      <dgm:prSet phldrT="[Testo]"/>
      <dgm:spPr/>
      <dgm:t>
        <a:bodyPr/>
        <a:lstStyle/>
        <a:p>
          <a:r>
            <a:rPr lang="it-IT" dirty="0">
              <a:solidFill>
                <a:schemeClr val="bg1"/>
              </a:solidFill>
            </a:rPr>
            <a:t>APPRENDIMENTO</a:t>
          </a:r>
        </a:p>
      </dgm:t>
    </dgm:pt>
    <dgm:pt modelId="{87E1CD59-5566-4B58-ABB5-BFCFAB08C365}" type="parTrans" cxnId="{0230466A-1A69-4EE3-A7D6-CE2FD00CAFE4}">
      <dgm:prSet/>
      <dgm:spPr/>
      <dgm:t>
        <a:bodyPr/>
        <a:lstStyle/>
        <a:p>
          <a:endParaRPr lang="it-IT"/>
        </a:p>
      </dgm:t>
    </dgm:pt>
    <dgm:pt modelId="{74492EFE-A95A-421E-85FE-D5D3CE0F2B41}" type="sibTrans" cxnId="{0230466A-1A69-4EE3-A7D6-CE2FD00CAFE4}">
      <dgm:prSet/>
      <dgm:spPr/>
      <dgm:t>
        <a:bodyPr/>
        <a:lstStyle/>
        <a:p>
          <a:endParaRPr lang="it-IT"/>
        </a:p>
      </dgm:t>
    </dgm:pt>
    <dgm:pt modelId="{BD2A1632-E5C6-467F-89CB-29D8631E6111}">
      <dgm:prSet phldrT="[Testo]"/>
      <dgm:spPr/>
      <dgm:t>
        <a:bodyPr/>
        <a:lstStyle/>
        <a:p>
          <a:r>
            <a:rPr lang="it-IT" dirty="0">
              <a:solidFill>
                <a:schemeClr val="bg1"/>
              </a:solidFill>
            </a:rPr>
            <a:t>COESIONE SOCIALE</a:t>
          </a:r>
        </a:p>
      </dgm:t>
    </dgm:pt>
    <dgm:pt modelId="{8D2E2B83-BF4A-4CAE-A033-700884F66EA2}" type="parTrans" cxnId="{96530D8D-9119-41C6-AC98-A03E43B1C3A4}">
      <dgm:prSet/>
      <dgm:spPr/>
      <dgm:t>
        <a:bodyPr/>
        <a:lstStyle/>
        <a:p>
          <a:endParaRPr lang="it-IT"/>
        </a:p>
      </dgm:t>
    </dgm:pt>
    <dgm:pt modelId="{3BB63D11-1521-4B4B-9682-DC7AD1CB66E4}" type="sibTrans" cxnId="{96530D8D-9119-41C6-AC98-A03E43B1C3A4}">
      <dgm:prSet/>
      <dgm:spPr/>
      <dgm:t>
        <a:bodyPr/>
        <a:lstStyle/>
        <a:p>
          <a:endParaRPr lang="it-IT"/>
        </a:p>
      </dgm:t>
    </dgm:pt>
    <dgm:pt modelId="{323044B9-09E2-4E04-99A4-0D5A6CC8F26B}">
      <dgm:prSet phldrT="[Testo]"/>
      <dgm:spPr/>
      <dgm:t>
        <a:bodyPr/>
        <a:lstStyle/>
        <a:p>
          <a:r>
            <a:rPr lang="it-IT" dirty="0">
              <a:solidFill>
                <a:schemeClr val="bg1"/>
              </a:solidFill>
            </a:rPr>
            <a:t>INCLUSIONE</a:t>
          </a:r>
        </a:p>
      </dgm:t>
    </dgm:pt>
    <dgm:pt modelId="{181FA5C5-8D9E-4706-980D-DD8601874583}" type="parTrans" cxnId="{648B0B6D-B155-42BE-9407-2C7518A06B0E}">
      <dgm:prSet/>
      <dgm:spPr/>
      <dgm:t>
        <a:bodyPr/>
        <a:lstStyle/>
        <a:p>
          <a:endParaRPr lang="it-IT"/>
        </a:p>
      </dgm:t>
    </dgm:pt>
    <dgm:pt modelId="{0781FA7A-1110-4D71-973D-E50583E3CC9C}" type="sibTrans" cxnId="{648B0B6D-B155-42BE-9407-2C7518A06B0E}">
      <dgm:prSet/>
      <dgm:spPr/>
      <dgm:t>
        <a:bodyPr/>
        <a:lstStyle/>
        <a:p>
          <a:endParaRPr lang="it-IT"/>
        </a:p>
      </dgm:t>
    </dgm:pt>
    <dgm:pt modelId="{0B148DAC-8D32-4818-ABB2-7BBE45C9359F}" type="pres">
      <dgm:prSet presAssocID="{707F05B9-EFB2-4AEF-83F0-F81AEDB3379E}" presName="Name0" presStyleCnt="0">
        <dgm:presLayoutVars>
          <dgm:dir/>
          <dgm:resizeHandles val="exact"/>
        </dgm:presLayoutVars>
      </dgm:prSet>
      <dgm:spPr/>
    </dgm:pt>
    <dgm:pt modelId="{F6A4D0BA-CB78-47E5-82DC-E1752E435D71}" type="pres">
      <dgm:prSet presAssocID="{FB0A575B-AC28-440C-8CC8-632B0FC0A457}" presName="node" presStyleLbl="node1" presStyleIdx="0" presStyleCnt="3">
        <dgm:presLayoutVars>
          <dgm:bulletEnabled val="1"/>
        </dgm:presLayoutVars>
      </dgm:prSet>
      <dgm:spPr/>
    </dgm:pt>
    <dgm:pt modelId="{FDE8A3CB-A002-4618-91C0-E2A5D0430945}" type="pres">
      <dgm:prSet presAssocID="{74492EFE-A95A-421E-85FE-D5D3CE0F2B41}" presName="sibTrans" presStyleLbl="sibTrans2D1" presStyleIdx="0" presStyleCnt="2"/>
      <dgm:spPr/>
    </dgm:pt>
    <dgm:pt modelId="{1F4536F1-251A-4418-BEF7-81CB215F361B}" type="pres">
      <dgm:prSet presAssocID="{74492EFE-A95A-421E-85FE-D5D3CE0F2B41}" presName="connectorText" presStyleLbl="sibTrans2D1" presStyleIdx="0" presStyleCnt="2"/>
      <dgm:spPr/>
    </dgm:pt>
    <dgm:pt modelId="{347477BD-5750-4488-B1B6-61059A001E47}" type="pres">
      <dgm:prSet presAssocID="{BD2A1632-E5C6-467F-89CB-29D8631E6111}" presName="node" presStyleLbl="node1" presStyleIdx="1" presStyleCnt="3">
        <dgm:presLayoutVars>
          <dgm:bulletEnabled val="1"/>
        </dgm:presLayoutVars>
      </dgm:prSet>
      <dgm:spPr/>
    </dgm:pt>
    <dgm:pt modelId="{CF6BE975-52DA-4AD8-9B11-4FE6C56FE4A0}" type="pres">
      <dgm:prSet presAssocID="{3BB63D11-1521-4B4B-9682-DC7AD1CB66E4}" presName="sibTrans" presStyleLbl="sibTrans2D1" presStyleIdx="1" presStyleCnt="2"/>
      <dgm:spPr/>
    </dgm:pt>
    <dgm:pt modelId="{840D601B-76A4-42B1-8129-A82FB7BE98DC}" type="pres">
      <dgm:prSet presAssocID="{3BB63D11-1521-4B4B-9682-DC7AD1CB66E4}" presName="connectorText" presStyleLbl="sibTrans2D1" presStyleIdx="1" presStyleCnt="2"/>
      <dgm:spPr/>
    </dgm:pt>
    <dgm:pt modelId="{9D3B18F6-36CB-412D-89C7-99721D81E472}" type="pres">
      <dgm:prSet presAssocID="{323044B9-09E2-4E04-99A4-0D5A6CC8F26B}" presName="node" presStyleLbl="node1" presStyleIdx="2" presStyleCnt="3">
        <dgm:presLayoutVars>
          <dgm:bulletEnabled val="1"/>
        </dgm:presLayoutVars>
      </dgm:prSet>
      <dgm:spPr/>
    </dgm:pt>
  </dgm:ptLst>
  <dgm:cxnLst>
    <dgm:cxn modelId="{0350A266-4895-48EF-8DF0-BCD8B228A250}" type="presOf" srcId="{707F05B9-EFB2-4AEF-83F0-F81AEDB3379E}" destId="{0B148DAC-8D32-4818-ABB2-7BBE45C9359F}" srcOrd="0" destOrd="0" presId="urn:microsoft.com/office/officeart/2005/8/layout/process1"/>
    <dgm:cxn modelId="{0230466A-1A69-4EE3-A7D6-CE2FD00CAFE4}" srcId="{707F05B9-EFB2-4AEF-83F0-F81AEDB3379E}" destId="{FB0A575B-AC28-440C-8CC8-632B0FC0A457}" srcOrd="0" destOrd="0" parTransId="{87E1CD59-5566-4B58-ABB5-BFCFAB08C365}" sibTransId="{74492EFE-A95A-421E-85FE-D5D3CE0F2B41}"/>
    <dgm:cxn modelId="{648B0B6D-B155-42BE-9407-2C7518A06B0E}" srcId="{707F05B9-EFB2-4AEF-83F0-F81AEDB3379E}" destId="{323044B9-09E2-4E04-99A4-0D5A6CC8F26B}" srcOrd="2" destOrd="0" parTransId="{181FA5C5-8D9E-4706-980D-DD8601874583}" sibTransId="{0781FA7A-1110-4D71-973D-E50583E3CC9C}"/>
    <dgm:cxn modelId="{704BC94D-36A0-4591-ADC2-F694BB3D5E7C}" type="presOf" srcId="{3BB63D11-1521-4B4B-9682-DC7AD1CB66E4}" destId="{CF6BE975-52DA-4AD8-9B11-4FE6C56FE4A0}" srcOrd="0" destOrd="0" presId="urn:microsoft.com/office/officeart/2005/8/layout/process1"/>
    <dgm:cxn modelId="{C57B1853-04E6-43F7-B29B-B7259022D385}" type="presOf" srcId="{3BB63D11-1521-4B4B-9682-DC7AD1CB66E4}" destId="{840D601B-76A4-42B1-8129-A82FB7BE98DC}" srcOrd="1" destOrd="0" presId="urn:microsoft.com/office/officeart/2005/8/layout/process1"/>
    <dgm:cxn modelId="{96530D8D-9119-41C6-AC98-A03E43B1C3A4}" srcId="{707F05B9-EFB2-4AEF-83F0-F81AEDB3379E}" destId="{BD2A1632-E5C6-467F-89CB-29D8631E6111}" srcOrd="1" destOrd="0" parTransId="{8D2E2B83-BF4A-4CAE-A033-700884F66EA2}" sibTransId="{3BB63D11-1521-4B4B-9682-DC7AD1CB66E4}"/>
    <dgm:cxn modelId="{F03BF897-7ABA-4434-A5A0-2FF75317892D}" type="presOf" srcId="{BD2A1632-E5C6-467F-89CB-29D8631E6111}" destId="{347477BD-5750-4488-B1B6-61059A001E47}" srcOrd="0" destOrd="0" presId="urn:microsoft.com/office/officeart/2005/8/layout/process1"/>
    <dgm:cxn modelId="{D17B08B4-BD39-44E5-91E6-E9E28109D0F1}" type="presOf" srcId="{74492EFE-A95A-421E-85FE-D5D3CE0F2B41}" destId="{1F4536F1-251A-4418-BEF7-81CB215F361B}" srcOrd="1" destOrd="0" presId="urn:microsoft.com/office/officeart/2005/8/layout/process1"/>
    <dgm:cxn modelId="{D3E3B7B6-C72C-4CD5-91BC-CF54C7861F28}" type="presOf" srcId="{FB0A575B-AC28-440C-8CC8-632B0FC0A457}" destId="{F6A4D0BA-CB78-47E5-82DC-E1752E435D71}" srcOrd="0" destOrd="0" presId="urn:microsoft.com/office/officeart/2005/8/layout/process1"/>
    <dgm:cxn modelId="{28023ECD-71FD-4243-8578-279967D6BFDD}" type="presOf" srcId="{323044B9-09E2-4E04-99A4-0D5A6CC8F26B}" destId="{9D3B18F6-36CB-412D-89C7-99721D81E472}" srcOrd="0" destOrd="0" presId="urn:microsoft.com/office/officeart/2005/8/layout/process1"/>
    <dgm:cxn modelId="{4A123BFE-6B91-4A5A-80C0-AF4E45DCEA1F}" type="presOf" srcId="{74492EFE-A95A-421E-85FE-D5D3CE0F2B41}" destId="{FDE8A3CB-A002-4618-91C0-E2A5D0430945}" srcOrd="0" destOrd="0" presId="urn:microsoft.com/office/officeart/2005/8/layout/process1"/>
    <dgm:cxn modelId="{67912AEE-0DBA-4347-818D-B8D16AE42F85}" type="presParOf" srcId="{0B148DAC-8D32-4818-ABB2-7BBE45C9359F}" destId="{F6A4D0BA-CB78-47E5-82DC-E1752E435D71}" srcOrd="0" destOrd="0" presId="urn:microsoft.com/office/officeart/2005/8/layout/process1"/>
    <dgm:cxn modelId="{708DF5DE-2D75-43AD-B794-E33C53B6482F}" type="presParOf" srcId="{0B148DAC-8D32-4818-ABB2-7BBE45C9359F}" destId="{FDE8A3CB-A002-4618-91C0-E2A5D0430945}" srcOrd="1" destOrd="0" presId="urn:microsoft.com/office/officeart/2005/8/layout/process1"/>
    <dgm:cxn modelId="{0756353B-3F5F-43C8-ABED-72A1E623085C}" type="presParOf" srcId="{FDE8A3CB-A002-4618-91C0-E2A5D0430945}" destId="{1F4536F1-251A-4418-BEF7-81CB215F361B}" srcOrd="0" destOrd="0" presId="urn:microsoft.com/office/officeart/2005/8/layout/process1"/>
    <dgm:cxn modelId="{DA9B6F27-5D17-4769-99CF-EF42C3850FB9}" type="presParOf" srcId="{0B148DAC-8D32-4818-ABB2-7BBE45C9359F}" destId="{347477BD-5750-4488-B1B6-61059A001E47}" srcOrd="2" destOrd="0" presId="urn:microsoft.com/office/officeart/2005/8/layout/process1"/>
    <dgm:cxn modelId="{C996A375-E334-440E-983C-4FFCCAF06D73}" type="presParOf" srcId="{0B148DAC-8D32-4818-ABB2-7BBE45C9359F}" destId="{CF6BE975-52DA-4AD8-9B11-4FE6C56FE4A0}" srcOrd="3" destOrd="0" presId="urn:microsoft.com/office/officeart/2005/8/layout/process1"/>
    <dgm:cxn modelId="{A4B3E4EF-5C74-4407-8BDE-DFA362C16671}" type="presParOf" srcId="{CF6BE975-52DA-4AD8-9B11-4FE6C56FE4A0}" destId="{840D601B-76A4-42B1-8129-A82FB7BE98DC}" srcOrd="0" destOrd="0" presId="urn:microsoft.com/office/officeart/2005/8/layout/process1"/>
    <dgm:cxn modelId="{82EC26A6-1C53-4C12-AF61-8A2C4FAE6E1E}" type="presParOf" srcId="{0B148DAC-8D32-4818-ABB2-7BBE45C9359F}" destId="{9D3B18F6-36CB-412D-89C7-99721D81E472}"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4D0BA-CB78-47E5-82DC-E1752E435D71}">
      <dsp:nvSpPr>
        <dsp:cNvPr id="0" name=""/>
        <dsp:cNvSpPr/>
      </dsp:nvSpPr>
      <dsp:spPr>
        <a:xfrm>
          <a:off x="6961" y="1175966"/>
          <a:ext cx="2080778" cy="124846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bg1"/>
              </a:solidFill>
            </a:rPr>
            <a:t>APPRENDIMENTO</a:t>
          </a:r>
        </a:p>
      </dsp:txBody>
      <dsp:txXfrm>
        <a:off x="43527" y="1212532"/>
        <a:ext cx="2007646" cy="1175334"/>
      </dsp:txXfrm>
    </dsp:sp>
    <dsp:sp modelId="{FDE8A3CB-A002-4618-91C0-E2A5D0430945}">
      <dsp:nvSpPr>
        <dsp:cNvPr id="0" name=""/>
        <dsp:cNvSpPr/>
      </dsp:nvSpPr>
      <dsp:spPr>
        <a:xfrm>
          <a:off x="2295817" y="1542183"/>
          <a:ext cx="441124" cy="51603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2295817" y="1645389"/>
        <a:ext cx="308787" cy="309620"/>
      </dsp:txXfrm>
    </dsp:sp>
    <dsp:sp modelId="{347477BD-5750-4488-B1B6-61059A001E47}">
      <dsp:nvSpPr>
        <dsp:cNvPr id="0" name=""/>
        <dsp:cNvSpPr/>
      </dsp:nvSpPr>
      <dsp:spPr>
        <a:xfrm>
          <a:off x="2920050" y="1175966"/>
          <a:ext cx="2080778" cy="1248466"/>
        </a:xfrm>
        <a:prstGeom prst="roundRect">
          <a:avLst>
            <a:gd name="adj" fmla="val 100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bg1"/>
              </a:solidFill>
            </a:rPr>
            <a:t>COESIONE SOCIALE</a:t>
          </a:r>
        </a:p>
      </dsp:txBody>
      <dsp:txXfrm>
        <a:off x="2956616" y="1212532"/>
        <a:ext cx="2007646" cy="1175334"/>
      </dsp:txXfrm>
    </dsp:sp>
    <dsp:sp modelId="{CF6BE975-52DA-4AD8-9B11-4FE6C56FE4A0}">
      <dsp:nvSpPr>
        <dsp:cNvPr id="0" name=""/>
        <dsp:cNvSpPr/>
      </dsp:nvSpPr>
      <dsp:spPr>
        <a:xfrm>
          <a:off x="5208906" y="1542183"/>
          <a:ext cx="441124" cy="516032"/>
        </a:xfrm>
        <a:prstGeom prst="rightArrow">
          <a:avLst>
            <a:gd name="adj1" fmla="val 60000"/>
            <a:gd name="adj2" fmla="val 50000"/>
          </a:avLst>
        </a:prstGeom>
        <a:solidFill>
          <a:schemeClr val="accent2">
            <a:hueOff val="4681519"/>
            <a:satOff val="-5839"/>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it-IT" sz="1600" kern="1200"/>
        </a:p>
      </dsp:txBody>
      <dsp:txXfrm>
        <a:off x="5208906" y="1645389"/>
        <a:ext cx="308787" cy="309620"/>
      </dsp:txXfrm>
    </dsp:sp>
    <dsp:sp modelId="{9D3B18F6-36CB-412D-89C7-99721D81E472}">
      <dsp:nvSpPr>
        <dsp:cNvPr id="0" name=""/>
        <dsp:cNvSpPr/>
      </dsp:nvSpPr>
      <dsp:spPr>
        <a:xfrm>
          <a:off x="5833140" y="1175966"/>
          <a:ext cx="2080778" cy="1248466"/>
        </a:xfrm>
        <a:prstGeom prst="roundRect">
          <a:avLst>
            <a:gd name="adj" fmla="val 1000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solidFill>
                <a:schemeClr val="bg1"/>
              </a:solidFill>
            </a:rPr>
            <a:t>INCLUSIONE</a:t>
          </a:r>
        </a:p>
      </dsp:txBody>
      <dsp:txXfrm>
        <a:off x="5869706" y="1212532"/>
        <a:ext cx="2007646" cy="11753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608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4E2B52-8A98-42BF-BA77-7F23B2758305}"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r>
              <a:rPr lang="it-IT"/>
              <a:t>Metodo ma anche filosofia educativa, cognitivo + sociale, elenco di cose che promuove la cooperazione</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ECA-5A9A-4E6B-9A31-40E9AE9727E0}"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r>
              <a:rPr lang="it-IT"/>
              <a:t>Silenzio o rumore di alcuni che disturbano e altri che guardano fuori dalla finestra</a:t>
            </a:r>
          </a:p>
          <a:p>
            <a:pPr eaLnBrk="1" hangingPunct="1"/>
            <a:r>
              <a:rPr lang="it-IT"/>
              <a:t>Insegnante… parla parla, poi strilla e riprende ecc… e chi ha imparato di più?</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371711-A4CA-4773-B944-5B2059F704C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r>
              <a:rPr lang="it-IT"/>
              <a:t>Più interazioni e possibilità di scambio</a:t>
            </a:r>
          </a:p>
          <a:p>
            <a:pPr eaLnBrk="1" hangingPunct="1"/>
            <a:r>
              <a:rPr lang="it-IT"/>
              <a:t>Un po’ di rumore ma insegnante lascia fare, parla meno e riprende solo in caso di bisogno</a:t>
            </a:r>
          </a:p>
          <a:p>
            <a:pPr eaLnBrk="1" hangingPunct="1"/>
            <a:endParaRPr lang="it-IT"/>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8050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533456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719835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651710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368945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63026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2947583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1152685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181326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7478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extLst>
      <p:ext uri="{BB962C8B-B14F-4D97-AF65-F5344CB8AC3E}">
        <p14:creationId xmlns:p14="http://schemas.microsoft.com/office/powerpoint/2010/main" val="37847851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14/10/2026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extLst>
      <p:ext uri="{BB962C8B-B14F-4D97-AF65-F5344CB8AC3E}">
        <p14:creationId xmlns:p14="http://schemas.microsoft.com/office/powerpoint/2010/main" val="2881058038"/>
      </p:ext>
    </p:extLst>
  </p:cSld>
  <p:clrMap bg1="dk1" tx1="lt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jpeg"/></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6.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3474720" cy="6858000"/>
          </a:xfrm>
          <a:prstGeom prst="rect">
            <a:avLst/>
          </a:prstGeom>
          <a:solidFill>
            <a:srgbClr val="1B2A4A"/>
          </a:solidFill>
          <a:ln/>
        </p:spPr>
      </p:sp>
      <p:sp>
        <p:nvSpPr>
          <p:cNvPr id="3" name="Shape 1"/>
          <p:cNvSpPr/>
          <p:nvPr/>
        </p:nvSpPr>
        <p:spPr>
          <a:xfrm>
            <a:off x="3474720" y="0"/>
            <a:ext cx="5669280" cy="6858000"/>
          </a:xfrm>
          <a:prstGeom prst="rect">
            <a:avLst/>
          </a:prstGeom>
          <a:solidFill>
            <a:srgbClr val="FAFBFD"/>
          </a:solidFill>
          <a:ln/>
        </p:spPr>
      </p:sp>
      <p:sp>
        <p:nvSpPr>
          <p:cNvPr id="4" name="Shape 2"/>
          <p:cNvSpPr/>
          <p:nvPr/>
        </p:nvSpPr>
        <p:spPr>
          <a:xfrm>
            <a:off x="320040" y="320040"/>
            <a:ext cx="164592" cy="164592"/>
          </a:xfrm>
          <a:prstGeom prst="rect">
            <a:avLst/>
          </a:prstGeom>
          <a:solidFill>
            <a:srgbClr val="C9943A"/>
          </a:solidFill>
          <a:ln/>
        </p:spPr>
      </p:sp>
      <p:sp>
        <p:nvSpPr>
          <p:cNvPr id="6" name="Text 4"/>
          <p:cNvSpPr txBox="1"/>
          <p:nvPr/>
        </p:nvSpPr>
        <p:spPr>
          <a:xfrm>
            <a:off x="320040" y="1645920"/>
            <a:ext cx="2834640" cy="3200400"/>
          </a:xfrm>
          <a:prstGeom prst="rect">
            <a:avLst/>
          </a:prstGeom>
          <a:noFill/>
          <a:ln/>
        </p:spPr>
        <p:txBody>
          <a:bodyPr wrap="square" rtlCol="0" anchor="ctr"/>
          <a:lstStyle/>
          <a:p>
            <a:pPr marL="0" indent="0" algn="l">
              <a:lnSpc>
                <a:spcPct val="120000"/>
              </a:lnSpc>
              <a:buNone/>
            </a:pPr>
            <a:r>
              <a:rPr lang="en-US" sz="2400" b="1" dirty="0">
                <a:solidFill>
                  <a:srgbClr val="FFFFFF"/>
                </a:solidFill>
                <a:latin typeface="Cambria" pitchFamily="34" charset="0"/>
                <a:ea typeface="Cambria" pitchFamily="34" charset="-122"/>
                <a:cs typeface="Cambria" pitchFamily="34" charset="-120"/>
              </a:rPr>
              <a:t>Metodologie Didattiche Inclusive:</a:t>
            </a:r>
            <a:endParaRPr lang="en-US" sz="2400" dirty="0"/>
          </a:p>
          <a:p>
            <a:pPr marL="0" indent="0" algn="l">
              <a:lnSpc>
                <a:spcPct val="120000"/>
              </a:lnSpc>
              <a:buNone/>
            </a:pPr>
            <a:r>
              <a:rPr lang="en-US" sz="2400" b="1" dirty="0">
                <a:solidFill>
                  <a:srgbClr val="FFFFFF"/>
                </a:solidFill>
                <a:latin typeface="Cambria" pitchFamily="34" charset="0"/>
                <a:ea typeface="Cambria" pitchFamily="34" charset="-122"/>
                <a:cs typeface="Cambria" pitchFamily="34" charset="-120"/>
              </a:rPr>
              <a:t>l'Apprendimento Cooperativo</a:t>
            </a:r>
            <a:endParaRPr lang="en-US" sz="2400" dirty="0"/>
          </a:p>
        </p:txBody>
      </p:sp>
      <p:sp>
        <p:nvSpPr>
          <p:cNvPr id="7" name="Text 5"/>
          <p:cNvSpPr txBox="1"/>
          <p:nvPr/>
        </p:nvSpPr>
        <p:spPr>
          <a:xfrm>
            <a:off x="3794760" y="2560320"/>
            <a:ext cx="5029200" cy="1371600"/>
          </a:xfrm>
          <a:prstGeom prst="rect">
            <a:avLst/>
          </a:prstGeom>
          <a:noFill/>
          <a:ln/>
        </p:spPr>
        <p:txBody>
          <a:bodyPr wrap="square" rtlCol="0" anchor="ctr"/>
          <a:lstStyle/>
          <a:p>
            <a:pPr marL="0" indent="0" algn="l">
              <a:lnSpc>
                <a:spcPct val="130000"/>
              </a:lnSpc>
              <a:buNone/>
            </a:pPr>
            <a:r>
              <a:rPr lang="en-US" sz="1800" i="1" dirty="0">
                <a:solidFill>
                  <a:srgbClr val="1B2A4A"/>
                </a:solidFill>
                <a:latin typeface="Cambria" pitchFamily="34" charset="0"/>
                <a:ea typeface="Cambria" pitchFamily="34" charset="-122"/>
                <a:cs typeface="Cambria" pitchFamily="34" charset="-120"/>
              </a:rPr>
              <a:t>Pedagogia Speciale della Gestione Integrata del Gruppo</a:t>
            </a:r>
            <a:endParaRPr lang="en-US" sz="1800" dirty="0"/>
          </a:p>
        </p:txBody>
      </p:sp>
      <p:sp>
        <p:nvSpPr>
          <p:cNvPr id="8" name="Shape 6"/>
          <p:cNvSpPr/>
          <p:nvPr/>
        </p:nvSpPr>
        <p:spPr>
          <a:xfrm>
            <a:off x="7132320" y="4114800"/>
            <a:ext cx="2926080" cy="2926080"/>
          </a:xfrm>
          <a:prstGeom prst="ellipse">
            <a:avLst/>
          </a:prstGeom>
          <a:solidFill>
            <a:srgbClr val="E8EEF4"/>
          </a:solidFill>
          <a:ln/>
        </p:spPr>
      </p:sp>
      <p:pic>
        <p:nvPicPr>
          <p:cNvPr id="11" name="Immagine 10">
            <a:extLst>
              <a:ext uri="{FF2B5EF4-FFF2-40B4-BE49-F238E27FC236}">
                <a16:creationId xmlns:a16="http://schemas.microsoft.com/office/drawing/2014/main" id="{D78DD05A-C335-F497-538B-3E6FB3CF66A9}"/>
              </a:ext>
            </a:extLst>
          </p:cNvPr>
          <p:cNvPicPr>
            <a:picLocks noChangeAspect="1"/>
          </p:cNvPicPr>
          <p:nvPr/>
        </p:nvPicPr>
        <p:blipFill>
          <a:blip r:embed="rId3"/>
          <a:stretch>
            <a:fillRect/>
          </a:stretch>
        </p:blipFill>
        <p:spPr>
          <a:xfrm>
            <a:off x="4451985" y="402336"/>
            <a:ext cx="3714750" cy="1905000"/>
          </a:xfrm>
          <a:prstGeom prst="rect">
            <a:avLst/>
          </a:prstGeom>
          <a:solidFill>
            <a:sysClr val="window" lastClr="FFFFFF"/>
          </a:solidFill>
        </p:spPr>
      </p:pic>
      <p:pic>
        <p:nvPicPr>
          <p:cNvPr id="12" name="Immagine 11">
            <a:extLst>
              <a:ext uri="{FF2B5EF4-FFF2-40B4-BE49-F238E27FC236}">
                <a16:creationId xmlns:a16="http://schemas.microsoft.com/office/drawing/2014/main" id="{8F8811B8-C466-BE26-E1F5-45DE5FCC8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1024" y="4566137"/>
            <a:ext cx="5332300" cy="14414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400" kern="0" spc="250" dirty="0">
                <a:solidFill>
                  <a:srgbClr val="2A6E8A"/>
                </a:solidFill>
                <a:latin typeface="Calibri" pitchFamily="34" charset="0"/>
                <a:ea typeface="Calibri" pitchFamily="34" charset="-122"/>
                <a:cs typeface="Calibri" pitchFamily="34" charset="-120"/>
              </a:rPr>
              <a:t>STRATEGIE COLLABORATIVE</a:t>
            </a:r>
            <a:endParaRPr lang="en-US" sz="14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4000" b="1" dirty="0">
                <a:solidFill>
                  <a:srgbClr val="1B2A4A"/>
                </a:solidFill>
                <a:latin typeface="Cambria" pitchFamily="34" charset="0"/>
                <a:ea typeface="Cambria" pitchFamily="34" charset="-122"/>
                <a:cs typeface="Cambria" pitchFamily="34" charset="-120"/>
              </a:rPr>
              <a:t>Cooperative Learning</a:t>
            </a:r>
            <a:endParaRPr lang="en-US" sz="40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ctr">
              <a:lnSpc>
                <a:spcPct val="135000"/>
              </a:lnSpc>
              <a:spcAft>
                <a:spcPts val="600"/>
              </a:spcAft>
              <a:buNone/>
            </a:pPr>
            <a:r>
              <a:rPr lang="en-US" sz="2800" dirty="0">
                <a:solidFill>
                  <a:srgbClr val="4A5568"/>
                </a:solidFill>
                <a:latin typeface="Calibri" pitchFamily="34" charset="0"/>
                <a:ea typeface="Calibri" pitchFamily="34" charset="-122"/>
                <a:cs typeface="Calibri" pitchFamily="34" charset="-120"/>
              </a:rPr>
              <a:t>Nell'ambito delle strategie/metodologie didattiche di tipo collaborativo è compreso il Cooperative Learning o Apprendimento Cooperativo.</a:t>
            </a:r>
            <a:endParaRPr lang="en-US" sz="28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 / 97</a:t>
            </a:r>
            <a:endParaRPr lang="en-US" sz="900" dirty="0"/>
          </a:p>
        </p:txBody>
      </p:sp>
      <p:sp>
        <p:nvSpPr>
          <p:cNvPr id="10" name="AutoShape 2" descr="Esempi Cooperativi Apprendimento Cooperativo E Democrazia Città">
            <a:extLst>
              <a:ext uri="{FF2B5EF4-FFF2-40B4-BE49-F238E27FC236}">
                <a16:creationId xmlns:a16="http://schemas.microsoft.com/office/drawing/2014/main" id="{DD337ADD-3A33-DCBB-1235-07FC91889B4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32" name="Picture 8" descr="Come implementare l'apprendimento cooperativo nella Scuola Primaria ...">
            <a:extLst>
              <a:ext uri="{FF2B5EF4-FFF2-40B4-BE49-F238E27FC236}">
                <a16:creationId xmlns:a16="http://schemas.microsoft.com/office/drawing/2014/main" id="{56D89D35-D759-9124-7D7D-3AC7C178B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184" y="3520821"/>
            <a:ext cx="5035296" cy="2832354"/>
          </a:xfrm>
          <a:prstGeom prst="rect">
            <a:avLst/>
          </a:prstGeom>
          <a:noFill/>
          <a:extLst>
            <a:ext uri="{909E8E84-426E-40DD-AFC4-6F175D3DCCD1}">
              <a14:hiddenFill xmlns:a14="http://schemas.microsoft.com/office/drawing/2010/main">
                <a:solidFill>
                  <a:srgbClr val="FFFFFF"/>
                </a:solidFill>
              </a14:hiddenFill>
            </a:ext>
          </a:extLst>
        </p:spPr>
      </p:pic>
      <p:sp>
        <p:nvSpPr>
          <p:cNvPr id="13" name="Rettangolo 12">
            <a:extLst>
              <a:ext uri="{FF2B5EF4-FFF2-40B4-BE49-F238E27FC236}">
                <a16:creationId xmlns:a16="http://schemas.microsoft.com/office/drawing/2014/main" id="{3718DBA8-F225-8277-0FD1-AF694A0A9AA0}"/>
              </a:ext>
            </a:extLst>
          </p:cNvPr>
          <p:cNvSpPr/>
          <p:nvPr/>
        </p:nvSpPr>
        <p:spPr>
          <a:xfrm>
            <a:off x="2426208" y="3581400"/>
            <a:ext cx="4742688" cy="624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Definizione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Cooperative Learning prevede, per le attività di apprendimento, che gli studenti lavorino suddivisi in piccoli gruppi.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 / 97</a:t>
            </a:r>
            <a:endParaRPr lang="en-US" sz="900" dirty="0"/>
          </a:p>
        </p:txBody>
      </p:sp>
      <p:pic>
        <p:nvPicPr>
          <p:cNvPr id="10" name="Immagine 9" descr="Immagine correlata">
            <a:extLst>
              <a:ext uri="{FF2B5EF4-FFF2-40B4-BE49-F238E27FC236}">
                <a16:creationId xmlns:a16="http://schemas.microsoft.com/office/drawing/2014/main" id="{FA639F4B-41CB-4F65-8A30-7F555D65D5AB}"/>
              </a:ext>
            </a:extLst>
          </p:cNvPr>
          <p:cNvPicPr/>
          <p:nvPr/>
        </p:nvPicPr>
        <p:blipFill>
          <a:blip r:embed="rId3" cstate="print"/>
          <a:srcRect/>
          <a:stretch>
            <a:fillRect/>
          </a:stretch>
        </p:blipFill>
        <p:spPr bwMode="auto">
          <a:xfrm>
            <a:off x="2411760" y="3191256"/>
            <a:ext cx="4392488" cy="270892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91312" y="347472"/>
            <a:ext cx="7772400" cy="274320"/>
          </a:xfrm>
          <a:prstGeom prst="rect">
            <a:avLst/>
          </a:prstGeom>
          <a:noFill/>
          <a:ln/>
        </p:spPr>
        <p:txBody>
          <a:bodyPr wrap="square" rtlCol="0" anchor="ctr"/>
          <a:lstStyle/>
          <a:p>
            <a:pPr marL="0" indent="0" algn="l">
              <a:buNone/>
            </a:pPr>
            <a:r>
              <a:rPr lang="en-US" sz="1200" kern="0" spc="250" dirty="0">
                <a:solidFill>
                  <a:srgbClr val="2A6E8A"/>
                </a:solidFill>
                <a:latin typeface="Calibri" pitchFamily="34" charset="0"/>
                <a:ea typeface="Calibri" pitchFamily="34" charset="-122"/>
                <a:cs typeface="Calibri" pitchFamily="34" charset="-120"/>
              </a:rPr>
              <a:t>COOPERATIVE LEARNING</a:t>
            </a:r>
            <a:endParaRPr lang="en-US" sz="1200" dirty="0"/>
          </a:p>
        </p:txBody>
      </p:sp>
      <p:sp>
        <p:nvSpPr>
          <p:cNvPr id="5" name="Text 3"/>
          <p:cNvSpPr txBox="1"/>
          <p:nvPr/>
        </p:nvSpPr>
        <p:spPr>
          <a:xfrm>
            <a:off x="591312" y="658368"/>
            <a:ext cx="7955280" cy="914400"/>
          </a:xfrm>
          <a:prstGeom prst="rect">
            <a:avLst/>
          </a:prstGeom>
          <a:noFill/>
          <a:ln/>
        </p:spPr>
        <p:txBody>
          <a:bodyPr wrap="square" rtlCol="0" anchor="t"/>
          <a:lstStyle/>
          <a:p>
            <a:pPr marL="0" indent="0" algn="l">
              <a:lnSpc>
                <a:spcPct val="110000"/>
              </a:lnSpc>
              <a:buNone/>
            </a:pPr>
            <a:r>
              <a:rPr lang="en-US" sz="3600" b="1" dirty="0">
                <a:solidFill>
                  <a:srgbClr val="1B2A4A"/>
                </a:solidFill>
                <a:latin typeface="Cambria" pitchFamily="34" charset="0"/>
                <a:ea typeface="Cambria" pitchFamily="34" charset="-122"/>
                <a:cs typeface="Cambria" pitchFamily="34" charset="-120"/>
              </a:rPr>
              <a:t>Idea di Base</a:t>
            </a:r>
            <a:endParaRPr lang="en-US" sz="3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82752" y="3099816"/>
            <a:ext cx="7863840" cy="4526280"/>
          </a:xfrm>
          <a:prstGeom prst="rect">
            <a:avLst/>
          </a:prstGeom>
          <a:noFill/>
          <a:ln/>
        </p:spPr>
        <p:txBody>
          <a:bodyPr wrap="square" lIns="0" tIns="0" rIns="0" bIns="0" rtlCol="0" anchor="t"/>
          <a:lstStyle/>
          <a:p>
            <a:pPr marL="0" indent="0" algn="ctr">
              <a:lnSpc>
                <a:spcPct val="135000"/>
              </a:lnSpc>
              <a:spcAft>
                <a:spcPts val="600"/>
              </a:spcAft>
              <a:buNone/>
            </a:pPr>
            <a:r>
              <a:rPr lang="en-US" sz="2400" dirty="0">
                <a:solidFill>
                  <a:srgbClr val="4A5568"/>
                </a:solidFill>
                <a:latin typeface="Calibri" pitchFamily="34" charset="0"/>
                <a:ea typeface="Calibri" pitchFamily="34" charset="-122"/>
                <a:cs typeface="Calibri" pitchFamily="34" charset="-120"/>
              </a:rPr>
              <a:t>È predisporre ed organizzare «situazioni e circostanze» che favoriscono gli studenti nell'acquisizione di conoscenze ed abilità, come risultato di un lavoro in gruppi organizzati.</a:t>
            </a:r>
            <a:endParaRPr lang="en-US" sz="24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 / 97</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Apprendimento individuale dal gruppo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Questo tipo di strategia prevede situazioni di apprendimento individuale che si determinano come conseguenza di attività svolte in gruppo.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t>
            </a:r>
            <a:r>
              <a:rPr lang="en-US" sz="1700" dirty="0" err="1">
                <a:solidFill>
                  <a:srgbClr val="4A5568"/>
                </a:solidFill>
                <a:latin typeface="Calibri" pitchFamily="34" charset="0"/>
                <a:ea typeface="Calibri" pitchFamily="34" charset="-122"/>
                <a:cs typeface="Calibri" pitchFamily="34" charset="-120"/>
              </a:rPr>
              <a:t>Attività</a:t>
            </a:r>
            <a:r>
              <a:rPr lang="en-US" sz="1700" dirty="0">
                <a:solidFill>
                  <a:srgbClr val="4A5568"/>
                </a:solidFill>
                <a:latin typeface="Calibri" pitchFamily="34" charset="0"/>
                <a:ea typeface="Calibri" pitchFamily="34" charset="-122"/>
                <a:cs typeface="Calibri" pitchFamily="34" charset="-120"/>
              </a:rPr>
              <a:t> di </a:t>
            </a:r>
            <a:r>
              <a:rPr lang="en-US" sz="1700" dirty="0" err="1">
                <a:solidFill>
                  <a:srgbClr val="4A5568"/>
                </a:solidFill>
                <a:latin typeface="Calibri" pitchFamily="34" charset="0"/>
                <a:ea typeface="Calibri" pitchFamily="34" charset="-122"/>
                <a:cs typeface="Calibri" pitchFamily="34" charset="-120"/>
              </a:rPr>
              <a:t>gruppo</a:t>
            </a:r>
            <a:r>
              <a:rPr lang="en-US" sz="1700" dirty="0">
                <a:solidFill>
                  <a:srgbClr val="4A5568"/>
                </a:solidFill>
                <a:latin typeface="Calibri" pitchFamily="34" charset="0"/>
                <a:ea typeface="Calibri" pitchFamily="34" charset="-122"/>
                <a:cs typeface="Calibri" pitchFamily="34" charset="-120"/>
              </a:rPr>
              <a:t>                           →                    </a:t>
            </a:r>
            <a:r>
              <a:rPr lang="en-US" sz="1700" dirty="0" err="1">
                <a:solidFill>
                  <a:srgbClr val="4A5568"/>
                </a:solidFill>
                <a:latin typeface="Calibri" pitchFamily="34" charset="0"/>
                <a:ea typeface="Calibri" pitchFamily="34" charset="-122"/>
                <a:cs typeface="Calibri" pitchFamily="34" charset="-120"/>
              </a:rPr>
              <a:t>Apprendimento</a:t>
            </a:r>
            <a:r>
              <a:rPr lang="en-US" sz="1700" dirty="0">
                <a:solidFill>
                  <a:srgbClr val="4A5568"/>
                </a:solidFill>
                <a:latin typeface="Calibri" pitchFamily="34" charset="0"/>
                <a:ea typeface="Calibri" pitchFamily="34" charset="-122"/>
                <a:cs typeface="Calibri" pitchFamily="34" charset="-120"/>
              </a:rPr>
              <a:t> individuale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 / 97</a:t>
            </a:r>
            <a:endParaRPr lang="en-US" sz="900" dirty="0"/>
          </a:p>
        </p:txBody>
      </p:sp>
      <p:pic>
        <p:nvPicPr>
          <p:cNvPr id="10" name="Immagine 9" descr="Immagine correlata">
            <a:extLst>
              <a:ext uri="{FF2B5EF4-FFF2-40B4-BE49-F238E27FC236}">
                <a16:creationId xmlns:a16="http://schemas.microsoft.com/office/drawing/2014/main" id="{BE4D752E-B76A-22FD-0B4D-E856CEDE3B18}"/>
              </a:ext>
            </a:extLst>
          </p:cNvPr>
          <p:cNvPicPr/>
          <p:nvPr/>
        </p:nvPicPr>
        <p:blipFill>
          <a:blip r:embed="rId3" cstate="print"/>
          <a:srcRect/>
          <a:stretch>
            <a:fillRect/>
          </a:stretch>
        </p:blipFill>
        <p:spPr bwMode="auto">
          <a:xfrm>
            <a:off x="640080" y="3800464"/>
            <a:ext cx="3131840" cy="1772816"/>
          </a:xfrm>
          <a:prstGeom prst="rect">
            <a:avLst/>
          </a:prstGeom>
          <a:noFill/>
          <a:ln w="9525">
            <a:noFill/>
            <a:miter lim="800000"/>
            <a:headEnd/>
            <a:tailEnd/>
          </a:ln>
        </p:spPr>
      </p:pic>
      <p:pic>
        <p:nvPicPr>
          <p:cNvPr id="11" name="Immagine 10" descr="Risultati immagini per studio individuale">
            <a:extLst>
              <a:ext uri="{FF2B5EF4-FFF2-40B4-BE49-F238E27FC236}">
                <a16:creationId xmlns:a16="http://schemas.microsoft.com/office/drawing/2014/main" id="{F38844FA-DB0E-FAB8-A0FF-27BFCBB549C2}"/>
              </a:ext>
            </a:extLst>
          </p:cNvPr>
          <p:cNvPicPr/>
          <p:nvPr/>
        </p:nvPicPr>
        <p:blipFill>
          <a:blip r:embed="rId4" cstate="print"/>
          <a:srcRect l="10951" r="22069" b="18752"/>
          <a:stretch>
            <a:fillRect/>
          </a:stretch>
        </p:blipFill>
        <p:spPr bwMode="auto">
          <a:xfrm>
            <a:off x="5032568" y="3800464"/>
            <a:ext cx="2943150" cy="198884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Obiettivo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Cooperative Learning si pone l'obiettivo di: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migliorare l'apprendimento scolastico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insegnare agli studenti a lavorare in modo cooperativo.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 / 97</a:t>
            </a:r>
            <a:endParaRPr lang="en-US" sz="900" dirty="0"/>
          </a:p>
        </p:txBody>
      </p:sp>
      <p:pic>
        <p:nvPicPr>
          <p:cNvPr id="10" name="Immagine 9" descr="Risultati immagini per obiettivo">
            <a:extLst>
              <a:ext uri="{FF2B5EF4-FFF2-40B4-BE49-F238E27FC236}">
                <a16:creationId xmlns:a16="http://schemas.microsoft.com/office/drawing/2014/main" id="{DE83C53B-7880-7AF5-A930-1A708DC96590}"/>
              </a:ext>
            </a:extLst>
          </p:cNvPr>
          <p:cNvPicPr/>
          <p:nvPr/>
        </p:nvPicPr>
        <p:blipFill>
          <a:blip r:embed="rId3" cstate="print"/>
          <a:srcRect/>
          <a:stretch>
            <a:fillRect/>
          </a:stretch>
        </p:blipFill>
        <p:spPr bwMode="auto">
          <a:xfrm>
            <a:off x="2771800" y="3595374"/>
            <a:ext cx="3240360" cy="2518914"/>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200" kern="0" spc="250" dirty="0">
                <a:solidFill>
                  <a:srgbClr val="2A6E8A"/>
                </a:solidFill>
                <a:latin typeface="Calibri" pitchFamily="34" charset="0"/>
                <a:ea typeface="Calibri" pitchFamily="34" charset="-122"/>
                <a:cs typeface="Calibri" pitchFamily="34" charset="-120"/>
              </a:rPr>
              <a:t>COOPERATIVE LEARNING</a:t>
            </a:r>
            <a:endParaRPr lang="en-US" sz="12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3600" b="1" dirty="0">
                <a:solidFill>
                  <a:srgbClr val="1B2A4A"/>
                </a:solidFill>
                <a:latin typeface="Cambria" pitchFamily="34" charset="0"/>
                <a:ea typeface="Cambria" pitchFamily="34" charset="-122"/>
                <a:cs typeface="Cambria" pitchFamily="34" charset="-120"/>
              </a:rPr>
              <a:t>Cooperazione tra studenti</a:t>
            </a:r>
            <a:endParaRPr lang="en-US" sz="3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ctr">
              <a:lnSpc>
                <a:spcPct val="135000"/>
              </a:lnSpc>
              <a:spcAft>
                <a:spcPts val="600"/>
              </a:spcAft>
              <a:buNone/>
            </a:pPr>
            <a:r>
              <a:rPr lang="en-US" sz="2000" dirty="0">
                <a:solidFill>
                  <a:srgbClr val="4A5568"/>
                </a:solidFill>
                <a:latin typeface="Calibri" pitchFamily="34" charset="0"/>
                <a:ea typeface="Calibri" pitchFamily="34" charset="-122"/>
                <a:cs typeface="Calibri" pitchFamily="34" charset="-120"/>
              </a:rPr>
              <a:t>Il principio è quello per cui ciascun componente del gruppo, con le sue caratteristiche peculiari, può contribuire all'apprendimento/insegnamento di tutti.</a:t>
            </a:r>
            <a:endParaRPr lang="en-US" sz="2000" dirty="0"/>
          </a:p>
          <a:p>
            <a:pPr marL="0" indent="0" algn="ctr">
              <a:lnSpc>
                <a:spcPct val="135000"/>
              </a:lnSpc>
              <a:spcAft>
                <a:spcPts val="600"/>
              </a:spcAft>
              <a:buNone/>
            </a:pPr>
            <a:endParaRPr lang="en-US" sz="2000" dirty="0"/>
          </a:p>
          <a:p>
            <a:pPr marL="0" indent="0" algn="ctr">
              <a:lnSpc>
                <a:spcPct val="135000"/>
              </a:lnSpc>
              <a:spcAft>
                <a:spcPts val="600"/>
              </a:spcAft>
              <a:buNone/>
            </a:pPr>
            <a:endParaRPr lang="en-US" sz="2000" dirty="0">
              <a:solidFill>
                <a:srgbClr val="4A5568"/>
              </a:solidFill>
              <a:latin typeface="Calibri" pitchFamily="34" charset="0"/>
              <a:ea typeface="Calibri" pitchFamily="34" charset="-122"/>
              <a:cs typeface="Calibri" pitchFamily="34" charset="-120"/>
            </a:endParaRPr>
          </a:p>
          <a:p>
            <a:pPr marL="0" indent="0" algn="ctr">
              <a:lnSpc>
                <a:spcPct val="135000"/>
              </a:lnSpc>
              <a:spcAft>
                <a:spcPts val="600"/>
              </a:spcAft>
              <a:buNone/>
            </a:pPr>
            <a:endParaRPr lang="en-US" sz="2000" dirty="0">
              <a:solidFill>
                <a:srgbClr val="4A5568"/>
              </a:solidFill>
              <a:latin typeface="Calibri" pitchFamily="34" charset="0"/>
              <a:ea typeface="Calibri" pitchFamily="34" charset="-122"/>
              <a:cs typeface="Calibri" pitchFamily="34" charset="-120"/>
            </a:endParaRPr>
          </a:p>
          <a:p>
            <a:pPr marL="0" indent="0" algn="ctr">
              <a:lnSpc>
                <a:spcPct val="135000"/>
              </a:lnSpc>
              <a:spcAft>
                <a:spcPts val="600"/>
              </a:spcAft>
              <a:buNone/>
            </a:pPr>
            <a:r>
              <a:rPr lang="en-US" sz="2000" dirty="0" err="1">
                <a:solidFill>
                  <a:srgbClr val="4A5568"/>
                </a:solidFill>
                <a:latin typeface="Calibri" pitchFamily="34" charset="0"/>
                <a:ea typeface="Calibri" pitchFamily="34" charset="-122"/>
                <a:cs typeface="Calibri" pitchFamily="34" charset="-120"/>
              </a:rPr>
              <a:t>Ognuno</a:t>
            </a:r>
            <a:r>
              <a:rPr lang="en-US" sz="2000" dirty="0">
                <a:solidFill>
                  <a:srgbClr val="4A5568"/>
                </a:solidFill>
                <a:latin typeface="Calibri" pitchFamily="34" charset="0"/>
                <a:ea typeface="Calibri" pitchFamily="34" charset="-122"/>
                <a:cs typeface="Calibri" pitchFamily="34" charset="-120"/>
              </a:rPr>
              <a:t> può divenire risorsa per gli altri.</a:t>
            </a:r>
            <a:endParaRPr lang="en-US" sz="20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 / 97</a:t>
            </a:r>
            <a:endParaRPr lang="en-US" sz="900" dirty="0"/>
          </a:p>
        </p:txBody>
      </p:sp>
      <p:sp>
        <p:nvSpPr>
          <p:cNvPr id="10" name="Freccia in giù 9">
            <a:extLst>
              <a:ext uri="{FF2B5EF4-FFF2-40B4-BE49-F238E27FC236}">
                <a16:creationId xmlns:a16="http://schemas.microsoft.com/office/drawing/2014/main" id="{EA2A43E0-7980-AE59-D1CF-AF39FDDAD540}"/>
              </a:ext>
            </a:extLst>
          </p:cNvPr>
          <p:cNvSpPr/>
          <p:nvPr/>
        </p:nvSpPr>
        <p:spPr>
          <a:xfrm>
            <a:off x="4415792" y="3515292"/>
            <a:ext cx="340616" cy="64807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Alcune definizioni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«È un insieme di tecniche di classe nelle quali gli studenti lavorano in piccoli gruppi per attività di apprendimento e ricevono valutazioni in base ai risultati conseguiti»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(Johnson, Slavin, Kagan, Cohen, 1983)</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«È un metodo di apprendimento-insegnamento in cui la variabile significativa è la cooperazione tra gli studenti»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(M. Comoglio, 1996)</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 / 97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Struttura cooperativa</a:t>
            </a:r>
            <a:endParaRPr lang="en-US" sz="2600" dirty="0"/>
          </a:p>
        </p:txBody>
      </p:sp>
      <p:sp>
        <p:nvSpPr>
          <p:cNvPr id="6" name="Text 4"/>
          <p:cNvSpPr txBox="1"/>
          <p:nvPr/>
        </p:nvSpPr>
        <p:spPr>
          <a:xfrm>
            <a:off x="566928" y="1572768"/>
            <a:ext cx="7955280" cy="411480"/>
          </a:xfrm>
          <a:prstGeom prst="rect">
            <a:avLst/>
          </a:prstGeom>
          <a:noFill/>
          <a:ln/>
        </p:spPr>
        <p:txBody>
          <a:bodyPr wrap="square" rtlCol="0" anchor="ctr"/>
          <a:lstStyle/>
          <a:p>
            <a:pPr marL="0" indent="0" algn="l">
              <a:buNone/>
            </a:pPr>
            <a:r>
              <a:rPr lang="en-US" sz="1600" b="1" kern="0" spc="100" dirty="0">
                <a:solidFill>
                  <a:srgbClr val="2A6E8A"/>
                </a:solidFill>
                <a:latin typeface="Calibri" pitchFamily="34" charset="0"/>
                <a:ea typeface="Calibri" pitchFamily="34" charset="-122"/>
                <a:cs typeface="Calibri" pitchFamily="34" charset="-120"/>
              </a:rPr>
              <a:t>Il gruppo come spazio di apprendimento</a:t>
            </a:r>
            <a:endParaRPr lang="en-US" sz="1600" dirty="0"/>
          </a:p>
        </p:txBody>
      </p:sp>
      <p:sp>
        <p:nvSpPr>
          <p:cNvPr id="7" name="Shape 5"/>
          <p:cNvSpPr/>
          <p:nvPr/>
        </p:nvSpPr>
        <p:spPr>
          <a:xfrm>
            <a:off x="411480" y="1984248"/>
            <a:ext cx="8321040" cy="4434840"/>
          </a:xfrm>
          <a:prstGeom prst="rect">
            <a:avLst/>
          </a:prstGeom>
          <a:solidFill>
            <a:srgbClr val="F4F6F9"/>
          </a:solidFill>
          <a:ln/>
        </p:spPr>
      </p:sp>
      <p:sp>
        <p:nvSpPr>
          <p:cNvPr id="8" name="Text 6"/>
          <p:cNvSpPr txBox="1"/>
          <p:nvPr/>
        </p:nvSpPr>
        <p:spPr>
          <a:xfrm>
            <a:off x="640080" y="2121408"/>
            <a:ext cx="7863840" cy="416052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Nel gruppo cooperativo, ciascuno può trovare uno spazio in cui imparare con il suo stile di apprendimento e divenire allo stesso tempo supporto per gli altri.</a:t>
            </a:r>
            <a:endParaRPr lang="en-US" sz="1700" dirty="0"/>
          </a:p>
        </p:txBody>
      </p:sp>
      <p:sp>
        <p:nvSpPr>
          <p:cNvPr id="9" name="Text 7"/>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10" name="Text 8"/>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 / 97</a:t>
            </a:r>
            <a:endParaRPr lang="en-US" sz="900" dirty="0"/>
          </a:p>
        </p:txBody>
      </p:sp>
      <p:pic>
        <p:nvPicPr>
          <p:cNvPr id="11" name="Immagine 10" descr="Risultati immagini per cooperative learning">
            <a:extLst>
              <a:ext uri="{FF2B5EF4-FFF2-40B4-BE49-F238E27FC236}">
                <a16:creationId xmlns:a16="http://schemas.microsoft.com/office/drawing/2014/main" id="{02BA20B7-8EB9-589C-0DFB-B0F89170896E}"/>
              </a:ext>
            </a:extLst>
          </p:cNvPr>
          <p:cNvPicPr/>
          <p:nvPr/>
        </p:nvPicPr>
        <p:blipFill>
          <a:blip r:embed="rId3" cstate="print"/>
          <a:srcRect/>
          <a:stretch>
            <a:fillRect/>
          </a:stretch>
        </p:blipFill>
        <p:spPr bwMode="auto">
          <a:xfrm>
            <a:off x="2159732" y="3346704"/>
            <a:ext cx="4824536" cy="281445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Struttura cooperativa – Esempio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Ipotizziamo che un gruppetto di tre studenti abbiano il compito di comprendere un brano di storia e che all'interno ci sia un allievo con dislessia.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Se vengono distribuiti i ruoli (uno legge, uno sintetizza, uno scrive), l'allievo dislessico, a cui può essere assegnato il compito di sintetizzare oralmente, compensa la difficoltà di leggere mettendo in evidenza una sua competenza.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10 / 97</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Valorizzazione e compensazione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Nell'Apprendimento Cooperativo ciascuno viene valorizzato per ciò che sa fare e, al contempo, trova compensazione nel compagno per ciò che non sa fare.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Le strutture cooperative non vanno confuse con il Peer Tutoring, in cui l'allievo «che ha in più» dà all'altro «che ha di </a:t>
            </a:r>
            <a:r>
              <a:rPr lang="en-US" sz="1700" dirty="0" err="1">
                <a:solidFill>
                  <a:srgbClr val="4A5568"/>
                </a:solidFill>
                <a:latin typeface="Calibri" pitchFamily="34" charset="0"/>
                <a:ea typeface="Calibri" pitchFamily="34" charset="-122"/>
                <a:cs typeface="Calibri" pitchFamily="34" charset="-120"/>
              </a:rPr>
              <a:t>meno</a:t>
            </a:r>
            <a:r>
              <a:rPr lang="en-US" sz="1700" dirty="0">
                <a:solidFill>
                  <a:srgbClr val="4A5568"/>
                </a:solidFill>
                <a:latin typeface="Calibri" pitchFamily="34" charset="0"/>
                <a:ea typeface="Calibri" pitchFamily="34" charset="-122"/>
                <a:cs typeface="Calibri" pitchFamily="34" charset="-120"/>
              </a:rPr>
              <a:t>».</a:t>
            </a:r>
          </a:p>
          <a:p>
            <a:pPr marL="0" indent="0" algn="l">
              <a:lnSpc>
                <a:spcPct val="135000"/>
              </a:lnSpc>
              <a:spcAft>
                <a:spcPts val="600"/>
              </a:spcAft>
              <a:buNone/>
            </a:pPr>
            <a:endParaRPr lang="en-US" sz="1700" dirty="0">
              <a:solidFill>
                <a:srgbClr val="4A5568"/>
              </a:solidFill>
              <a:latin typeface="Calibri" pitchFamily="34" charset="0"/>
              <a:ea typeface="Calibri" pitchFamily="34" charset="-122"/>
              <a:cs typeface="Calibri" pitchFamily="34" charset="-120"/>
            </a:endParaRPr>
          </a:p>
          <a:p>
            <a:pPr marL="0" indent="0" algn="l">
              <a:lnSpc>
                <a:spcPct val="135000"/>
              </a:lnSpc>
              <a:spcAft>
                <a:spcPts val="600"/>
              </a:spcAft>
              <a:buNone/>
            </a:pPr>
            <a:endParaRPr lang="en-US" sz="1700" dirty="0">
              <a:solidFill>
                <a:srgbClr val="4A5568"/>
              </a:solidFill>
              <a:latin typeface="Calibri" pitchFamily="34" charset="0"/>
              <a:ea typeface="Calibri" pitchFamily="34" charset="-122"/>
              <a:cs typeface="Calibri" pitchFamily="34" charset="-120"/>
            </a:endParaRPr>
          </a:p>
          <a:p>
            <a:pPr marL="0" indent="0" algn="l">
              <a:lnSpc>
                <a:spcPct val="135000"/>
              </a:lnSpc>
              <a:spcAft>
                <a:spcPts val="600"/>
              </a:spcAft>
              <a:buNone/>
            </a:pPr>
            <a:endParaRPr lang="en-US" sz="1700" dirty="0">
              <a:solidFill>
                <a:srgbClr val="4A5568"/>
              </a:solidFill>
              <a:latin typeface="Calibri" pitchFamily="34" charset="0"/>
              <a:ea typeface="Calibri" pitchFamily="34" charset="-122"/>
              <a:cs typeface="Calibri" pitchFamily="34" charset="-120"/>
            </a:endParaRPr>
          </a:p>
          <a:p>
            <a:pPr>
              <a:lnSpc>
                <a:spcPct val="135000"/>
              </a:lnSpc>
              <a:spcAft>
                <a:spcPts val="600"/>
              </a:spcAft>
            </a:pPr>
            <a:r>
              <a:rPr lang="it-IT" sz="1700" dirty="0">
                <a:solidFill>
                  <a:srgbClr val="4A5568"/>
                </a:solidFill>
                <a:latin typeface="Calibri" pitchFamily="34" charset="0"/>
                <a:ea typeface="Calibri" pitchFamily="34" charset="-122"/>
                <a:cs typeface="Calibri" pitchFamily="34" charset="-120"/>
              </a:rPr>
              <a:t>ciascuno viene considerato depositario di risorse da poter mettere al servizio del bene comune:</a:t>
            </a:r>
            <a:endParaRPr lang="en-US" sz="1700" dirty="0"/>
          </a:p>
          <a:p>
            <a:pPr marL="0" indent="0" algn="ctr">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APPRENDIMENTO DI TUTTI – APPRENDIMENTO PER TUTTI.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11 / 97</a:t>
            </a:r>
            <a:endParaRPr lang="en-US" sz="900" dirty="0"/>
          </a:p>
        </p:txBody>
      </p:sp>
      <p:sp>
        <p:nvSpPr>
          <p:cNvPr id="10" name="Freccia in giù 9">
            <a:extLst>
              <a:ext uri="{FF2B5EF4-FFF2-40B4-BE49-F238E27FC236}">
                <a16:creationId xmlns:a16="http://schemas.microsoft.com/office/drawing/2014/main" id="{FF1ACCB1-39AB-76FE-EA24-370800A64196}"/>
              </a:ext>
            </a:extLst>
          </p:cNvPr>
          <p:cNvSpPr/>
          <p:nvPr/>
        </p:nvSpPr>
        <p:spPr>
          <a:xfrm>
            <a:off x="4436556" y="4198808"/>
            <a:ext cx="216024" cy="36004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Il gruppo come insieme di risorse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L'idea principale alla base della strategia è che il gruppo è un insieme di risorse, intese sia come conoscenza che come competenza.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Gli allievi sono considerati come risorse da attivare: non è un processo di trasmissione dall'insegnante agli alunni, ma di partecipazione e scambio tra tutte le persone coinvolte.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12 / 97</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Modalità di lavoro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Nel Cooperative Learning le modalità di lavoro e le dimensioni del gruppo possono essere varie: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 gruppi possono essere temporanei o stabili;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 membri possono avere o meno dei ruoli;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La valutazione può essere di gruppo e/o individuale;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 gruppi possono competere tra loro oppure no.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13 / 97</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731520"/>
          </a:xfrm>
          <a:prstGeom prst="rect">
            <a:avLst/>
          </a:prstGeom>
          <a:noFill/>
          <a:ln/>
        </p:spPr>
        <p:txBody>
          <a:bodyPr wrap="square" rtlCol="0" anchor="t"/>
          <a:lstStyle/>
          <a:p>
            <a:pPr marL="0" indent="0" algn="l">
              <a:buNone/>
            </a:pPr>
            <a:r>
              <a:rPr lang="en-US" sz="2400" b="1" dirty="0">
                <a:solidFill>
                  <a:srgbClr val="1B2A4A"/>
                </a:solidFill>
                <a:latin typeface="Cambria" pitchFamily="34" charset="0"/>
                <a:ea typeface="Cambria" pitchFamily="34" charset="-122"/>
                <a:cs typeface="Cambria" pitchFamily="34" charset="-120"/>
              </a:rPr>
              <a:t>I 4 principi chiave (Kagan, 1994)</a:t>
            </a:r>
            <a:endParaRPr lang="en-US" sz="2400" dirty="0"/>
          </a:p>
        </p:txBody>
      </p:sp>
      <p:sp>
        <p:nvSpPr>
          <p:cNvPr id="6" name="Shape 4"/>
          <p:cNvSpPr/>
          <p:nvPr/>
        </p:nvSpPr>
        <p:spPr>
          <a:xfrm>
            <a:off x="411480" y="1554480"/>
            <a:ext cx="4069080" cy="2103120"/>
          </a:xfrm>
          <a:prstGeom prst="rect">
            <a:avLst/>
          </a:prstGeom>
          <a:solidFill>
            <a:srgbClr val="1B2A4A"/>
          </a:solidFill>
          <a:ln/>
        </p:spPr>
      </p:sp>
      <p:sp>
        <p:nvSpPr>
          <p:cNvPr id="7" name="Text 5"/>
          <p:cNvSpPr txBox="1"/>
          <p:nvPr/>
        </p:nvSpPr>
        <p:spPr>
          <a:xfrm>
            <a:off x="576072" y="169164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1</a:t>
            </a:r>
            <a:endParaRPr lang="en-US" sz="2800" dirty="0"/>
          </a:p>
        </p:txBody>
      </p:sp>
      <p:sp>
        <p:nvSpPr>
          <p:cNvPr id="8" name="Text 6"/>
          <p:cNvSpPr txBox="1"/>
          <p:nvPr/>
        </p:nvSpPr>
        <p:spPr>
          <a:xfrm>
            <a:off x="576072" y="228600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Interdipendenza Positiva</a:t>
            </a:r>
            <a:endParaRPr lang="en-US" sz="1600" dirty="0"/>
          </a:p>
        </p:txBody>
      </p:sp>
      <p:sp>
        <p:nvSpPr>
          <p:cNvPr id="9" name="Shape 7"/>
          <p:cNvSpPr/>
          <p:nvPr/>
        </p:nvSpPr>
        <p:spPr>
          <a:xfrm>
            <a:off x="4709160" y="1554480"/>
            <a:ext cx="4069080" cy="2103120"/>
          </a:xfrm>
          <a:prstGeom prst="rect">
            <a:avLst/>
          </a:prstGeom>
          <a:solidFill>
            <a:srgbClr val="2A6E8A"/>
          </a:solidFill>
          <a:ln/>
        </p:spPr>
      </p:sp>
      <p:sp>
        <p:nvSpPr>
          <p:cNvPr id="10" name="Text 8"/>
          <p:cNvSpPr txBox="1"/>
          <p:nvPr/>
        </p:nvSpPr>
        <p:spPr>
          <a:xfrm>
            <a:off x="4873752" y="169164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2</a:t>
            </a:r>
            <a:endParaRPr lang="en-US" sz="2800" dirty="0"/>
          </a:p>
        </p:txBody>
      </p:sp>
      <p:sp>
        <p:nvSpPr>
          <p:cNvPr id="11" name="Text 9"/>
          <p:cNvSpPr txBox="1"/>
          <p:nvPr/>
        </p:nvSpPr>
        <p:spPr>
          <a:xfrm>
            <a:off x="4873752" y="228600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Responsabilità Individuale</a:t>
            </a:r>
            <a:endParaRPr lang="en-US" sz="1600" dirty="0"/>
          </a:p>
        </p:txBody>
      </p:sp>
      <p:sp>
        <p:nvSpPr>
          <p:cNvPr id="12" name="Shape 10"/>
          <p:cNvSpPr/>
          <p:nvPr/>
        </p:nvSpPr>
        <p:spPr>
          <a:xfrm>
            <a:off x="411480" y="3886200"/>
            <a:ext cx="4069080" cy="2103120"/>
          </a:xfrm>
          <a:prstGeom prst="rect">
            <a:avLst/>
          </a:prstGeom>
          <a:solidFill>
            <a:srgbClr val="2A7A5A"/>
          </a:solidFill>
          <a:ln/>
        </p:spPr>
      </p:sp>
      <p:sp>
        <p:nvSpPr>
          <p:cNvPr id="13" name="Text 11"/>
          <p:cNvSpPr txBox="1"/>
          <p:nvPr/>
        </p:nvSpPr>
        <p:spPr>
          <a:xfrm>
            <a:off x="576072" y="402336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3</a:t>
            </a:r>
            <a:endParaRPr lang="en-US" sz="2800" dirty="0"/>
          </a:p>
        </p:txBody>
      </p:sp>
      <p:sp>
        <p:nvSpPr>
          <p:cNvPr id="14" name="Text 12"/>
          <p:cNvSpPr txBox="1"/>
          <p:nvPr/>
        </p:nvSpPr>
        <p:spPr>
          <a:xfrm>
            <a:off x="576072" y="461772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Parità di partecipazione</a:t>
            </a:r>
            <a:endParaRPr lang="en-US" sz="1600" dirty="0"/>
          </a:p>
        </p:txBody>
      </p:sp>
      <p:sp>
        <p:nvSpPr>
          <p:cNvPr id="15" name="Shape 13"/>
          <p:cNvSpPr/>
          <p:nvPr/>
        </p:nvSpPr>
        <p:spPr>
          <a:xfrm>
            <a:off x="4709160" y="3886200"/>
            <a:ext cx="4069080" cy="2103120"/>
          </a:xfrm>
          <a:prstGeom prst="rect">
            <a:avLst/>
          </a:prstGeom>
          <a:solidFill>
            <a:srgbClr val="7A4A2A"/>
          </a:solidFill>
          <a:ln/>
        </p:spPr>
      </p:sp>
      <p:sp>
        <p:nvSpPr>
          <p:cNvPr id="16" name="Text 14"/>
          <p:cNvSpPr txBox="1"/>
          <p:nvPr/>
        </p:nvSpPr>
        <p:spPr>
          <a:xfrm>
            <a:off x="4873752" y="402336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4</a:t>
            </a:r>
            <a:endParaRPr lang="en-US" sz="2800" dirty="0"/>
          </a:p>
        </p:txBody>
      </p:sp>
      <p:sp>
        <p:nvSpPr>
          <p:cNvPr id="17" name="Text 15"/>
          <p:cNvSpPr txBox="1"/>
          <p:nvPr/>
        </p:nvSpPr>
        <p:spPr>
          <a:xfrm>
            <a:off x="4873752" y="461772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Interazione simultanea</a:t>
            </a:r>
            <a:endParaRPr lang="en-US" sz="1600" dirty="0"/>
          </a:p>
        </p:txBody>
      </p:sp>
      <p:sp>
        <p:nvSpPr>
          <p:cNvPr id="18" name="Text 1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19" name="Text 1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14 / 97</a:t>
            </a:r>
            <a:endParaRPr lang="en-US" sz="900" dirty="0"/>
          </a:p>
        </p:txBody>
      </p:sp>
      <p:pic>
        <p:nvPicPr>
          <p:cNvPr id="20" name="Immagine 19" descr="Risultati immagini per chiave">
            <a:extLst>
              <a:ext uri="{FF2B5EF4-FFF2-40B4-BE49-F238E27FC236}">
                <a16:creationId xmlns:a16="http://schemas.microsoft.com/office/drawing/2014/main" id="{357F478B-DA0D-3AAD-8123-DA1C40935BF8}"/>
              </a:ext>
            </a:extLst>
          </p:cNvPr>
          <p:cNvPicPr/>
          <p:nvPr/>
        </p:nvPicPr>
        <p:blipFill>
          <a:blip r:embed="rId3" cstate="print"/>
          <a:srcRect/>
          <a:stretch>
            <a:fillRect/>
          </a:stretch>
        </p:blipFill>
        <p:spPr bwMode="auto">
          <a:xfrm rot="21167324">
            <a:off x="3542850" y="3105912"/>
            <a:ext cx="2146694" cy="102654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1</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Interdipendenza Positiva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Si realizza quando, all'interno di un gruppo, si risolve un problema con il contributo effettivo di tutti i membri, impegnati a perseguire il medesimo obiettivo.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Ogni componente ha consapevolezza che l'operato di ciascuno può beneficiare (o danneggiare) l'intero gruppo.</a:t>
            </a:r>
            <a:endParaRPr lang="en-US" sz="1700" dirty="0"/>
          </a:p>
          <a:p>
            <a:pPr marL="0" indent="0" algn="l">
              <a:lnSpc>
                <a:spcPct val="135000"/>
              </a:lnSpc>
              <a:spcAft>
                <a:spcPts val="600"/>
              </a:spcAft>
              <a:buNone/>
            </a:pP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15 / 97</a:t>
            </a:r>
            <a:endParaRPr lang="en-US" sz="900" dirty="0"/>
          </a:p>
        </p:txBody>
      </p:sp>
      <p:sp>
        <p:nvSpPr>
          <p:cNvPr id="10" name="Bolla: nuvola 9">
            <a:extLst>
              <a:ext uri="{FF2B5EF4-FFF2-40B4-BE49-F238E27FC236}">
                <a16:creationId xmlns:a16="http://schemas.microsoft.com/office/drawing/2014/main" id="{5211958D-4FAB-859A-228F-C5057D954DBB}"/>
              </a:ext>
            </a:extLst>
          </p:cNvPr>
          <p:cNvSpPr/>
          <p:nvPr/>
        </p:nvSpPr>
        <p:spPr>
          <a:xfrm rot="369723">
            <a:off x="652779" y="4328305"/>
            <a:ext cx="7873958" cy="1314687"/>
          </a:xfrm>
          <a:prstGeom prst="cloudCallou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4A5568"/>
                </a:solidFill>
                <a:latin typeface="Calibri" pitchFamily="34" charset="0"/>
                <a:ea typeface="Calibri" pitchFamily="34" charset="-122"/>
                <a:cs typeface="Calibri" pitchFamily="34" charset="-120"/>
              </a:rPr>
              <a:t>Il proprio </a:t>
            </a:r>
            <a:r>
              <a:rPr lang="en-US" sz="1800" dirty="0" err="1">
                <a:solidFill>
                  <a:srgbClr val="4A5568"/>
                </a:solidFill>
                <a:latin typeface="Calibri" pitchFamily="34" charset="0"/>
                <a:ea typeface="Calibri" pitchFamily="34" charset="-122"/>
                <a:cs typeface="Calibri" pitchFamily="34" charset="-120"/>
              </a:rPr>
              <a:t>lavoro</a:t>
            </a:r>
            <a:r>
              <a:rPr lang="en-US" sz="1800" dirty="0">
                <a:solidFill>
                  <a:srgbClr val="4A5568"/>
                </a:solidFill>
                <a:latin typeface="Calibri" pitchFamily="34" charset="0"/>
                <a:ea typeface="Calibri" pitchFamily="34" charset="-122"/>
                <a:cs typeface="Calibri" pitchFamily="34" charset="-120"/>
              </a:rPr>
              <a:t> </a:t>
            </a:r>
            <a:r>
              <a:rPr lang="en-US" sz="1800" dirty="0" err="1">
                <a:solidFill>
                  <a:srgbClr val="4A5568"/>
                </a:solidFill>
                <a:latin typeface="Calibri" pitchFamily="34" charset="0"/>
                <a:ea typeface="Calibri" pitchFamily="34" charset="-122"/>
                <a:cs typeface="Calibri" pitchFamily="34" charset="-120"/>
              </a:rPr>
              <a:t>condiziona</a:t>
            </a:r>
            <a:r>
              <a:rPr lang="en-US" sz="1800" dirty="0">
                <a:solidFill>
                  <a:srgbClr val="4A5568"/>
                </a:solidFill>
                <a:latin typeface="Calibri" pitchFamily="34" charset="0"/>
                <a:ea typeface="Calibri" pitchFamily="34" charset="-122"/>
                <a:cs typeface="Calibri" pitchFamily="34" charset="-120"/>
              </a:rPr>
              <a:t> </a:t>
            </a:r>
            <a:r>
              <a:rPr lang="en-US" sz="1800" dirty="0" err="1">
                <a:solidFill>
                  <a:srgbClr val="4A5568"/>
                </a:solidFill>
                <a:latin typeface="Calibri" pitchFamily="34" charset="0"/>
                <a:ea typeface="Calibri" pitchFamily="34" charset="-122"/>
                <a:cs typeface="Calibri" pitchFamily="34" charset="-120"/>
              </a:rPr>
              <a:t>quello</a:t>
            </a:r>
            <a:r>
              <a:rPr lang="en-US" sz="1800" dirty="0">
                <a:solidFill>
                  <a:srgbClr val="4A5568"/>
                </a:solidFill>
                <a:latin typeface="Calibri" pitchFamily="34" charset="0"/>
                <a:ea typeface="Calibri" pitchFamily="34" charset="-122"/>
                <a:cs typeface="Calibri" pitchFamily="34" charset="-120"/>
              </a:rPr>
              <a:t> </a:t>
            </a:r>
            <a:r>
              <a:rPr lang="en-US" sz="1800" dirty="0" err="1">
                <a:solidFill>
                  <a:srgbClr val="4A5568"/>
                </a:solidFill>
                <a:latin typeface="Calibri" pitchFamily="34" charset="0"/>
                <a:ea typeface="Calibri" pitchFamily="34" charset="-122"/>
                <a:cs typeface="Calibri" pitchFamily="34" charset="-120"/>
              </a:rPr>
              <a:t>altrui</a:t>
            </a:r>
            <a:r>
              <a:rPr lang="en-US" sz="1800" dirty="0">
                <a:solidFill>
                  <a:srgbClr val="4A5568"/>
                </a:solidFill>
                <a:latin typeface="Calibri" pitchFamily="34" charset="0"/>
                <a:ea typeface="Calibri" pitchFamily="34" charset="-122"/>
                <a:cs typeface="Calibri" pitchFamily="34" charset="-120"/>
              </a:rPr>
              <a:t> e </a:t>
            </a:r>
            <a:r>
              <a:rPr lang="en-US" sz="1800" dirty="0" err="1">
                <a:solidFill>
                  <a:srgbClr val="4A5568"/>
                </a:solidFill>
                <a:latin typeface="Calibri" pitchFamily="34" charset="0"/>
                <a:ea typeface="Calibri" pitchFamily="34" charset="-122"/>
                <a:cs typeface="Calibri" pitchFamily="34" charset="-120"/>
              </a:rPr>
              <a:t>viceversa</a:t>
            </a:r>
            <a:r>
              <a:rPr lang="en-US" sz="1800" dirty="0">
                <a:solidFill>
                  <a:srgbClr val="4A5568"/>
                </a:solidFill>
                <a:latin typeface="Calibri" pitchFamily="34" charset="0"/>
                <a:ea typeface="Calibri" pitchFamily="34" charset="-122"/>
                <a:cs typeface="Calibri" pitchFamily="34" charset="-120"/>
              </a:rPr>
              <a:t>.</a:t>
            </a:r>
            <a:endParaRPr lang="en-US" sz="1800" dirty="0"/>
          </a:p>
          <a:p>
            <a:pPr algn="ct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Text 1"/>
          <p:cNvSpPr txBox="1"/>
          <p:nvPr/>
        </p:nvSpPr>
        <p:spPr>
          <a:xfrm>
            <a:off x="274320" y="182880"/>
            <a:ext cx="1371600" cy="1645920"/>
          </a:xfrm>
          <a:prstGeom prst="rect">
            <a:avLst/>
          </a:prstGeom>
          <a:noFill/>
          <a:ln/>
        </p:spPr>
        <p:txBody>
          <a:bodyPr wrap="square" rtlCol="0" anchor="t"/>
          <a:lstStyle/>
          <a:p>
            <a:pPr marL="0" indent="0" algn="l">
              <a:buNone/>
            </a:pPr>
            <a:r>
              <a:rPr lang="en-US" sz="13000" b="1" dirty="0">
                <a:solidFill>
                  <a:srgbClr val="E8EEF4"/>
                </a:solidFill>
                <a:latin typeface="Cambria" pitchFamily="34" charset="0"/>
                <a:ea typeface="Cambria" pitchFamily="34" charset="-122"/>
                <a:cs typeface="Cambria" pitchFamily="34" charset="-120"/>
              </a:rPr>
              <a:t>“</a:t>
            </a:r>
            <a:endParaRPr lang="en-US" sz="13000" dirty="0"/>
          </a:p>
        </p:txBody>
      </p:sp>
      <p:sp>
        <p:nvSpPr>
          <p:cNvPr id="4" name="Text 2"/>
          <p:cNvSpPr txBox="1"/>
          <p:nvPr/>
        </p:nvSpPr>
        <p:spPr>
          <a:xfrm>
            <a:off x="548640" y="411480"/>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1</a:t>
            </a:r>
            <a:endParaRPr lang="en-US" sz="1000" dirty="0"/>
          </a:p>
        </p:txBody>
      </p:sp>
      <p:sp>
        <p:nvSpPr>
          <p:cNvPr id="5" name="Shape 3"/>
          <p:cNvSpPr/>
          <p:nvPr/>
        </p:nvSpPr>
        <p:spPr>
          <a:xfrm>
            <a:off x="411480" y="1051560"/>
            <a:ext cx="8321040" cy="4114800"/>
          </a:xfrm>
          <a:prstGeom prst="rect">
            <a:avLst/>
          </a:prstGeom>
          <a:solidFill>
            <a:srgbClr val="E8EEF4"/>
          </a:solidFill>
          <a:ln/>
        </p:spPr>
      </p:sp>
      <p:sp>
        <p:nvSpPr>
          <p:cNvPr id="6" name="Text 4"/>
          <p:cNvSpPr txBox="1"/>
          <p:nvPr/>
        </p:nvSpPr>
        <p:spPr>
          <a:xfrm>
            <a:off x="685800" y="1188720"/>
            <a:ext cx="7772400" cy="3474720"/>
          </a:xfrm>
          <a:prstGeom prst="rect">
            <a:avLst/>
          </a:prstGeom>
          <a:noFill/>
          <a:ln/>
        </p:spPr>
        <p:txBody>
          <a:bodyPr wrap="square" rtlCol="0" anchor="ctr"/>
          <a:lstStyle/>
          <a:p>
            <a:pPr marL="0" indent="0" algn="l">
              <a:lnSpc>
                <a:spcPct val="145000"/>
              </a:lnSpc>
              <a:buNone/>
            </a:pPr>
            <a:r>
              <a:rPr lang="en-US" sz="1800" i="1" dirty="0">
                <a:solidFill>
                  <a:srgbClr val="1B2A4A"/>
                </a:solidFill>
                <a:latin typeface="Cambria" pitchFamily="34" charset="0"/>
                <a:ea typeface="Cambria" pitchFamily="34" charset="-122"/>
                <a:cs typeface="Cambria" pitchFamily="34" charset="-120"/>
              </a:rPr>
              <a:t>«L'interdipendenza positiva si attua quando l'individuo percepisce di essere unito agli altri, in modo tale che egli potrà riuscire in un dato compito solo se riusciranno anche gli altri (e viceversa) … di dover coordinare i propri sforzi con quelli degli altri al fine del completamento del compito.»</a:t>
            </a:r>
            <a:endParaRPr lang="en-US" sz="1800" dirty="0"/>
          </a:p>
        </p:txBody>
      </p:sp>
      <p:sp>
        <p:nvSpPr>
          <p:cNvPr id="7" name="Text 5"/>
          <p:cNvSpPr txBox="1"/>
          <p:nvPr/>
        </p:nvSpPr>
        <p:spPr>
          <a:xfrm>
            <a:off x="685800" y="4983480"/>
            <a:ext cx="7772400" cy="365760"/>
          </a:xfrm>
          <a:prstGeom prst="rect">
            <a:avLst/>
          </a:prstGeom>
          <a:noFill/>
          <a:ln/>
        </p:spPr>
        <p:txBody>
          <a:bodyPr wrap="square" rtlCol="0" anchor="ctr"/>
          <a:lstStyle/>
          <a:p>
            <a:pPr marL="0" indent="0" algn="r">
              <a:buNone/>
            </a:pPr>
            <a:r>
              <a:rPr lang="en-US" sz="1300" dirty="0">
                <a:solidFill>
                  <a:srgbClr val="718096"/>
                </a:solidFill>
                <a:latin typeface="Calibri" pitchFamily="34" charset="0"/>
                <a:ea typeface="Calibri" pitchFamily="34" charset="-122"/>
                <a:cs typeface="Calibri" pitchFamily="34" charset="-120"/>
              </a:rPr>
              <a:t>— D.W. Johnson, R.T. Johnson (1975)</a:t>
            </a:r>
            <a:endParaRPr lang="en-US" sz="13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16 / 97</a:t>
            </a:r>
            <a:endParaRPr lang="en-US" sz="900" dirty="0"/>
          </a:p>
        </p:txBody>
      </p:sp>
      <p:pic>
        <p:nvPicPr>
          <p:cNvPr id="10" name="Immagine 9" descr="Risultati immagini per interdipendenza positiva">
            <a:extLst>
              <a:ext uri="{FF2B5EF4-FFF2-40B4-BE49-F238E27FC236}">
                <a16:creationId xmlns:a16="http://schemas.microsoft.com/office/drawing/2014/main" id="{1E7DE33A-B1D1-9DE3-132A-117C962B6ED3}"/>
              </a:ext>
            </a:extLst>
          </p:cNvPr>
          <p:cNvPicPr/>
          <p:nvPr/>
        </p:nvPicPr>
        <p:blipFill>
          <a:blip r:embed="rId3" cstate="print"/>
          <a:srcRect/>
          <a:stretch>
            <a:fillRect/>
          </a:stretch>
        </p:blipFill>
        <p:spPr bwMode="auto">
          <a:xfrm>
            <a:off x="1755256" y="4400016"/>
            <a:ext cx="3096344" cy="18002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1</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Conseguenze dell'Interdipendenza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L'impegno condiviso promuove: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Relazioni positive tra i ragazzi nel modo di ascoltare, apprezzare o criticare posizioni, condividere esperienze;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Un impegno maggiore nel raggiungimento dell'obiettivo, poiché lavorare con gli altri aumenta il senso di responsabilità, a condizione che sussista un atteggiamento di stima e attenzione reciproca.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17 / 97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1</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Raggiungere l'interdipendenza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L'Interdipendenza Positiva può essere raggiunta assegnando ad ogni soggetto una funzione ed un ruolo stabili, oppure prevedendo una rotazione dei compiti all'interno del gruppo nelle varie fasi del lavoro.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In ogni caso è importante che esistano le condizioni per un idoneo e non casuale coinvolgimento di tutti.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18 / 97</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731520"/>
          </a:xfrm>
          <a:prstGeom prst="rect">
            <a:avLst/>
          </a:prstGeom>
          <a:noFill/>
          <a:ln/>
        </p:spPr>
        <p:txBody>
          <a:bodyPr wrap="square" rtlCol="0" anchor="t"/>
          <a:lstStyle/>
          <a:p>
            <a:pPr marL="0" indent="0" algn="l">
              <a:buNone/>
            </a:pPr>
            <a:r>
              <a:rPr lang="en-US" sz="2400" b="1" dirty="0">
                <a:solidFill>
                  <a:srgbClr val="1B2A4A"/>
                </a:solidFill>
                <a:latin typeface="Cambria" pitchFamily="34" charset="0"/>
                <a:ea typeface="Cambria" pitchFamily="34" charset="-122"/>
                <a:cs typeface="Cambria" pitchFamily="34" charset="-120"/>
              </a:rPr>
              <a:t>I 4 principi chiave – Riepilogo (Kagan, 1994)</a:t>
            </a:r>
            <a:endParaRPr lang="en-US" sz="2400" dirty="0"/>
          </a:p>
        </p:txBody>
      </p:sp>
      <p:sp>
        <p:nvSpPr>
          <p:cNvPr id="6" name="Shape 4"/>
          <p:cNvSpPr/>
          <p:nvPr/>
        </p:nvSpPr>
        <p:spPr>
          <a:xfrm>
            <a:off x="411480" y="1554480"/>
            <a:ext cx="4069080" cy="2103120"/>
          </a:xfrm>
          <a:prstGeom prst="rect">
            <a:avLst/>
          </a:prstGeom>
          <a:solidFill>
            <a:srgbClr val="1B2A4A"/>
          </a:solidFill>
          <a:ln/>
        </p:spPr>
      </p:sp>
      <p:sp>
        <p:nvSpPr>
          <p:cNvPr id="7" name="Text 5"/>
          <p:cNvSpPr txBox="1"/>
          <p:nvPr/>
        </p:nvSpPr>
        <p:spPr>
          <a:xfrm>
            <a:off x="576072" y="169164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1</a:t>
            </a:r>
            <a:endParaRPr lang="en-US" sz="2800" dirty="0"/>
          </a:p>
        </p:txBody>
      </p:sp>
      <p:sp>
        <p:nvSpPr>
          <p:cNvPr id="8" name="Text 6"/>
          <p:cNvSpPr txBox="1"/>
          <p:nvPr/>
        </p:nvSpPr>
        <p:spPr>
          <a:xfrm>
            <a:off x="576072" y="2286000"/>
            <a:ext cx="3749040" cy="1188720"/>
          </a:xfrm>
          <a:prstGeom prst="rect">
            <a:avLst/>
          </a:prstGeom>
          <a:noFill/>
          <a:ln/>
        </p:spPr>
        <p:txBody>
          <a:bodyPr wrap="square" rtlCol="0" anchor="t"/>
          <a:lstStyle/>
          <a:p>
            <a:pPr marL="0" indent="0" algn="l">
              <a:lnSpc>
                <a:spcPct val="130000"/>
              </a:lnSpc>
              <a:buNone/>
            </a:pPr>
            <a:r>
              <a:rPr lang="en-US" sz="1600" dirty="0">
                <a:solidFill>
                  <a:srgbClr val="FF0000"/>
                </a:solidFill>
                <a:latin typeface="Calibri" pitchFamily="34" charset="0"/>
                <a:ea typeface="Calibri" pitchFamily="34" charset="-122"/>
                <a:cs typeface="Calibri" pitchFamily="34" charset="-120"/>
              </a:rPr>
              <a:t>Interdipendenza Positiva</a:t>
            </a:r>
            <a:endParaRPr lang="en-US" sz="1600" dirty="0">
              <a:solidFill>
                <a:srgbClr val="FF0000"/>
              </a:solidFill>
            </a:endParaRPr>
          </a:p>
        </p:txBody>
      </p:sp>
      <p:sp>
        <p:nvSpPr>
          <p:cNvPr id="9" name="Shape 7"/>
          <p:cNvSpPr/>
          <p:nvPr/>
        </p:nvSpPr>
        <p:spPr>
          <a:xfrm>
            <a:off x="4709160" y="1554480"/>
            <a:ext cx="4069080" cy="2103120"/>
          </a:xfrm>
          <a:prstGeom prst="rect">
            <a:avLst/>
          </a:prstGeom>
          <a:solidFill>
            <a:srgbClr val="2A6E8A"/>
          </a:solidFill>
          <a:ln/>
        </p:spPr>
      </p:sp>
      <p:sp>
        <p:nvSpPr>
          <p:cNvPr id="10" name="Text 8"/>
          <p:cNvSpPr txBox="1"/>
          <p:nvPr/>
        </p:nvSpPr>
        <p:spPr>
          <a:xfrm>
            <a:off x="4873752" y="169164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2</a:t>
            </a:r>
            <a:endParaRPr lang="en-US" sz="2800" dirty="0"/>
          </a:p>
        </p:txBody>
      </p:sp>
      <p:sp>
        <p:nvSpPr>
          <p:cNvPr id="11" name="Text 9"/>
          <p:cNvSpPr txBox="1"/>
          <p:nvPr/>
        </p:nvSpPr>
        <p:spPr>
          <a:xfrm>
            <a:off x="4873752" y="228600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Responsabilità Individuale</a:t>
            </a:r>
            <a:endParaRPr lang="en-US" sz="1600" dirty="0"/>
          </a:p>
        </p:txBody>
      </p:sp>
      <p:sp>
        <p:nvSpPr>
          <p:cNvPr id="12" name="Shape 10"/>
          <p:cNvSpPr/>
          <p:nvPr/>
        </p:nvSpPr>
        <p:spPr>
          <a:xfrm>
            <a:off x="411480" y="3886200"/>
            <a:ext cx="4069080" cy="2103120"/>
          </a:xfrm>
          <a:prstGeom prst="rect">
            <a:avLst/>
          </a:prstGeom>
          <a:solidFill>
            <a:srgbClr val="2A7A5A"/>
          </a:solidFill>
          <a:ln/>
        </p:spPr>
      </p:sp>
      <p:sp>
        <p:nvSpPr>
          <p:cNvPr id="13" name="Text 11"/>
          <p:cNvSpPr txBox="1"/>
          <p:nvPr/>
        </p:nvSpPr>
        <p:spPr>
          <a:xfrm>
            <a:off x="576072" y="402336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3</a:t>
            </a:r>
            <a:endParaRPr lang="en-US" sz="2800" dirty="0"/>
          </a:p>
        </p:txBody>
      </p:sp>
      <p:sp>
        <p:nvSpPr>
          <p:cNvPr id="14" name="Text 12"/>
          <p:cNvSpPr txBox="1"/>
          <p:nvPr/>
        </p:nvSpPr>
        <p:spPr>
          <a:xfrm>
            <a:off x="576072" y="461772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Parità di partecipazione</a:t>
            </a:r>
            <a:endParaRPr lang="en-US" sz="1600" dirty="0"/>
          </a:p>
        </p:txBody>
      </p:sp>
      <p:sp>
        <p:nvSpPr>
          <p:cNvPr id="15" name="Shape 13"/>
          <p:cNvSpPr/>
          <p:nvPr/>
        </p:nvSpPr>
        <p:spPr>
          <a:xfrm>
            <a:off x="4709160" y="3886200"/>
            <a:ext cx="4069080" cy="2103120"/>
          </a:xfrm>
          <a:prstGeom prst="rect">
            <a:avLst/>
          </a:prstGeom>
          <a:solidFill>
            <a:srgbClr val="7A4A2A"/>
          </a:solidFill>
          <a:ln/>
        </p:spPr>
      </p:sp>
      <p:sp>
        <p:nvSpPr>
          <p:cNvPr id="16" name="Text 14"/>
          <p:cNvSpPr txBox="1"/>
          <p:nvPr/>
        </p:nvSpPr>
        <p:spPr>
          <a:xfrm>
            <a:off x="4873752" y="4023360"/>
            <a:ext cx="640080" cy="640080"/>
          </a:xfrm>
          <a:prstGeom prst="rect">
            <a:avLst/>
          </a:prstGeom>
          <a:noFill/>
          <a:ln/>
        </p:spPr>
        <p:txBody>
          <a:bodyPr wrap="square" rtlCol="0" anchor="ctr"/>
          <a:lstStyle/>
          <a:p>
            <a:pPr marL="0" indent="0" algn="l">
              <a:buNone/>
            </a:pPr>
            <a:r>
              <a:rPr lang="en-US" sz="2800" b="1" dirty="0">
                <a:solidFill>
                  <a:srgbClr val="C9943A"/>
                </a:solidFill>
                <a:latin typeface="Cambria" pitchFamily="34" charset="0"/>
                <a:ea typeface="Cambria" pitchFamily="34" charset="-122"/>
                <a:cs typeface="Cambria" pitchFamily="34" charset="-120"/>
              </a:rPr>
              <a:t>4</a:t>
            </a:r>
            <a:endParaRPr lang="en-US" sz="2800" dirty="0"/>
          </a:p>
        </p:txBody>
      </p:sp>
      <p:sp>
        <p:nvSpPr>
          <p:cNvPr id="17" name="Text 15"/>
          <p:cNvSpPr txBox="1"/>
          <p:nvPr/>
        </p:nvSpPr>
        <p:spPr>
          <a:xfrm>
            <a:off x="4873752" y="4617720"/>
            <a:ext cx="3749040" cy="1188720"/>
          </a:xfrm>
          <a:prstGeom prst="rect">
            <a:avLst/>
          </a:prstGeom>
          <a:noFill/>
          <a:ln/>
        </p:spPr>
        <p:txBody>
          <a:bodyPr wrap="square" rtlCol="0" anchor="t"/>
          <a:lstStyle/>
          <a:p>
            <a:pPr marL="0" indent="0" algn="l">
              <a:lnSpc>
                <a:spcPct val="130000"/>
              </a:lnSpc>
              <a:buNone/>
            </a:pPr>
            <a:r>
              <a:rPr lang="en-US" sz="1600" dirty="0">
                <a:solidFill>
                  <a:srgbClr val="FFFFFF"/>
                </a:solidFill>
                <a:latin typeface="Calibri" pitchFamily="34" charset="0"/>
                <a:ea typeface="Calibri" pitchFamily="34" charset="-122"/>
                <a:cs typeface="Calibri" pitchFamily="34" charset="-120"/>
              </a:rPr>
              <a:t>Interazione simultanea</a:t>
            </a:r>
            <a:endParaRPr lang="en-US" sz="1600" dirty="0"/>
          </a:p>
        </p:txBody>
      </p:sp>
      <p:sp>
        <p:nvSpPr>
          <p:cNvPr id="18" name="Text 1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19" name="Text 1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19 / 97</a:t>
            </a:r>
            <a:endParaRPr lang="en-US" sz="900" dirty="0"/>
          </a:p>
        </p:txBody>
      </p:sp>
      <p:pic>
        <p:nvPicPr>
          <p:cNvPr id="20" name="Immagine 19" descr="Risultati immagini per chiave">
            <a:extLst>
              <a:ext uri="{FF2B5EF4-FFF2-40B4-BE49-F238E27FC236}">
                <a16:creationId xmlns:a16="http://schemas.microsoft.com/office/drawing/2014/main" id="{91845C89-6841-5907-8BDC-9A34A24530DD}"/>
              </a:ext>
            </a:extLst>
          </p:cNvPr>
          <p:cNvPicPr/>
          <p:nvPr/>
        </p:nvPicPr>
        <p:blipFill>
          <a:blip r:embed="rId3" cstate="print"/>
          <a:srcRect/>
          <a:stretch>
            <a:fillRect/>
          </a:stretch>
        </p:blipFill>
        <p:spPr bwMode="auto">
          <a:xfrm rot="21211480">
            <a:off x="3480365" y="3063240"/>
            <a:ext cx="2146694" cy="102654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2</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Responsabilità Individuale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Ogni studente è ritenuto responsabile per la sua parte di lavoro.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20 / 97</a:t>
            </a:r>
            <a:endParaRPr lang="en-US" sz="900" dirty="0"/>
          </a:p>
        </p:txBody>
      </p:sp>
      <p:pic>
        <p:nvPicPr>
          <p:cNvPr id="10" name="Immagine 9" descr="Risultati immagini per responsabilitÃ ">
            <a:extLst>
              <a:ext uri="{FF2B5EF4-FFF2-40B4-BE49-F238E27FC236}">
                <a16:creationId xmlns:a16="http://schemas.microsoft.com/office/drawing/2014/main" id="{21563259-1726-E7BB-1FC9-6FA92BA1ECAA}"/>
              </a:ext>
            </a:extLst>
          </p:cNvPr>
          <p:cNvPicPr/>
          <p:nvPr/>
        </p:nvPicPr>
        <p:blipFill>
          <a:blip r:embed="rId3" cstate="print">
            <a:duotone>
              <a:prstClr val="black"/>
              <a:schemeClr val="accent3">
                <a:tint val="45000"/>
                <a:satMod val="400000"/>
              </a:schemeClr>
            </a:duotone>
          </a:blip>
          <a:srcRect/>
          <a:stretch>
            <a:fillRect/>
          </a:stretch>
        </p:blipFill>
        <p:spPr bwMode="auto">
          <a:xfrm>
            <a:off x="1979712" y="3059292"/>
            <a:ext cx="5184576" cy="2520280"/>
          </a:xfrm>
          <a:prstGeom prst="rect">
            <a:avLst/>
          </a:prstGeom>
          <a:noFill/>
          <a:ln w="76200">
            <a:solidFill>
              <a:srgbClr val="FF0000"/>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3</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Parità di Partecipazione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 ogni membro del gruppo sono attribuiti compiti e responsabilità analoghe.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21 / 97</a:t>
            </a:r>
            <a:endParaRPr lang="en-US" sz="900" dirty="0"/>
          </a:p>
        </p:txBody>
      </p:sp>
      <p:pic>
        <p:nvPicPr>
          <p:cNvPr id="10" name="Immagine 9" descr="Risultati immagini per partecipazione">
            <a:extLst>
              <a:ext uri="{FF2B5EF4-FFF2-40B4-BE49-F238E27FC236}">
                <a16:creationId xmlns:a16="http://schemas.microsoft.com/office/drawing/2014/main" id="{40455484-6EEA-CCFB-8128-35EB835AF2F6}"/>
              </a:ext>
            </a:extLst>
          </p:cNvPr>
          <p:cNvPicPr/>
          <p:nvPr/>
        </p:nvPicPr>
        <p:blipFill>
          <a:blip r:embed="rId3" cstate="print"/>
          <a:srcRect/>
          <a:stretch>
            <a:fillRect/>
          </a:stretch>
        </p:blipFill>
        <p:spPr bwMode="auto">
          <a:xfrm>
            <a:off x="2564348" y="3108969"/>
            <a:ext cx="3960440" cy="212749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PRINCIPIO 4</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Interazione Simultanea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tempo di lavoro deve essere progettato per consentire molteplici interazioni degli studenti durante il periodo di lavoro.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22 / 97</a:t>
            </a:r>
            <a:endParaRPr lang="en-US" sz="900" dirty="0"/>
          </a:p>
        </p:txBody>
      </p:sp>
      <p:pic>
        <p:nvPicPr>
          <p:cNvPr id="10" name="Immagine 9" descr="Risultati immagini per tempo">
            <a:extLst>
              <a:ext uri="{FF2B5EF4-FFF2-40B4-BE49-F238E27FC236}">
                <a16:creationId xmlns:a16="http://schemas.microsoft.com/office/drawing/2014/main" id="{728311EB-0CFB-1FF6-B63F-32B0FEDF1677}"/>
              </a:ext>
            </a:extLst>
          </p:cNvPr>
          <p:cNvPicPr/>
          <p:nvPr/>
        </p:nvPicPr>
        <p:blipFill>
          <a:blip r:embed="rId3" cstate="print"/>
          <a:srcRect/>
          <a:stretch>
            <a:fillRect/>
          </a:stretch>
        </p:blipFill>
        <p:spPr bwMode="auto">
          <a:xfrm>
            <a:off x="2384328" y="3429000"/>
            <a:ext cx="4320480" cy="251451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Caratteristiche del Cooperative Learning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Obiettivi di apprendimento ben definiti;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Eterogeneità nella composizione del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Cura nell'organizzazione del lavoro;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Presenza di modalità di revisione;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Controllo e valutazione dell'attività svolta.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23 / 97</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Prerequisito: la formazione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L'Apprendimento Cooperativo è utilizzabile con studenti di ogni ordine e grado e nei diversi ambiti disciplinari, ma non può essere improvvisato…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24 / 97</a:t>
            </a:r>
            <a:endParaRPr lang="en-US" sz="900" dirty="0"/>
          </a:p>
        </p:txBody>
      </p:sp>
      <p:pic>
        <p:nvPicPr>
          <p:cNvPr id="10" name="Immagine 9" descr="Risultati immagini per improvvisare">
            <a:extLst>
              <a:ext uri="{FF2B5EF4-FFF2-40B4-BE49-F238E27FC236}">
                <a16:creationId xmlns:a16="http://schemas.microsoft.com/office/drawing/2014/main" id="{F28059DD-F899-6148-46D9-18F413A55AB5}"/>
              </a:ext>
            </a:extLst>
          </p:cNvPr>
          <p:cNvPicPr/>
          <p:nvPr/>
        </p:nvPicPr>
        <p:blipFill>
          <a:blip r:embed="rId3" cstate="print"/>
          <a:srcRect b="17027"/>
          <a:stretch>
            <a:fillRect/>
          </a:stretch>
        </p:blipFill>
        <p:spPr bwMode="auto">
          <a:xfrm>
            <a:off x="1975136" y="2962491"/>
            <a:ext cx="4896544" cy="2465613"/>
          </a:xfrm>
          <a:prstGeom prst="rect">
            <a:avLst/>
          </a:prstGeom>
          <a:noFill/>
          <a:ln w="9525">
            <a:noFill/>
            <a:miter lim="800000"/>
            <a:headEnd/>
            <a:tailEnd/>
          </a:ln>
        </p:spPr>
      </p:pic>
      <p:sp>
        <p:nvSpPr>
          <p:cNvPr id="11" name="Simbolo &quot;divieto&quot; 10">
            <a:extLst>
              <a:ext uri="{FF2B5EF4-FFF2-40B4-BE49-F238E27FC236}">
                <a16:creationId xmlns:a16="http://schemas.microsoft.com/office/drawing/2014/main" id="{6A1E6969-382B-2FE0-7F56-0861E8ED9DD9}"/>
              </a:ext>
            </a:extLst>
          </p:cNvPr>
          <p:cNvSpPr/>
          <p:nvPr/>
        </p:nvSpPr>
        <p:spPr>
          <a:xfrm>
            <a:off x="5287504" y="3727195"/>
            <a:ext cx="2354560" cy="2232248"/>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Formazione degli allievi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Per realizzare esperienze efficaci è necessaria una preventiva e adeguata formazione degli allievi a questo tipo di approccio.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Essi devono superare le resistenze ed arrivare a percepire il gruppo come un contesto favorevole per la soddisfazione dei loro bisogni.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25 / 97</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Giochi cooperativi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È possibile ricorrere a giochi cooperativi in grado di favorire la conoscenza reciproca, il rispetto, la fiducia nelle proprie potenzialità.</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26 / 97</a:t>
            </a:r>
            <a:endParaRPr lang="en-US" sz="900" dirty="0"/>
          </a:p>
        </p:txBody>
      </p:sp>
      <p:pic>
        <p:nvPicPr>
          <p:cNvPr id="10" name="Immagine 9" descr="Risultati immagini per giochi cooperativi">
            <a:extLst>
              <a:ext uri="{FF2B5EF4-FFF2-40B4-BE49-F238E27FC236}">
                <a16:creationId xmlns:a16="http://schemas.microsoft.com/office/drawing/2014/main" id="{7E8D9C47-CC3A-B25A-D7A7-2535860CA180}"/>
              </a:ext>
            </a:extLst>
          </p:cNvPr>
          <p:cNvPicPr/>
          <p:nvPr/>
        </p:nvPicPr>
        <p:blipFill>
          <a:blip r:embed="rId3" cstate="print"/>
          <a:srcRect/>
          <a:stretch>
            <a:fillRect/>
          </a:stretch>
        </p:blipFill>
        <p:spPr bwMode="auto">
          <a:xfrm>
            <a:off x="2112936" y="2864736"/>
            <a:ext cx="4824536" cy="3011129"/>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Ruolo dell'insegnante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L'insegnante nell'apprendimento cooperativo ha il compito di: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Progettare il/i compito/i da assegnare;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Attivare il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Fornire le regole;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Facilitare il clima relazionale e gestire i contesti comunicativi;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Proporre metodologie di lavoro individuali e di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Assistere allo svolgimento dei lavori fornendo feedback e occasioni di riflessione.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27 / 97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VS GRUPPO TRADIZIONALE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err="1">
                <a:solidFill>
                  <a:srgbClr val="1B2A4A"/>
                </a:solidFill>
                <a:latin typeface="Cambria" pitchFamily="34" charset="0"/>
                <a:ea typeface="Cambria" pitchFamily="34" charset="-122"/>
                <a:cs typeface="Cambria" pitchFamily="34" charset="-120"/>
              </a:rPr>
              <a:t>Differenze</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tra</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lavoro</a:t>
            </a:r>
            <a:r>
              <a:rPr lang="en-US" sz="2600" b="1" dirty="0">
                <a:solidFill>
                  <a:srgbClr val="1B2A4A"/>
                </a:solidFill>
                <a:latin typeface="Cambria" pitchFamily="34" charset="0"/>
                <a:ea typeface="Cambria" pitchFamily="34" charset="-122"/>
                <a:cs typeface="Cambria" pitchFamily="34" charset="-120"/>
              </a:rPr>
              <a:t> di Gruppo e </a:t>
            </a:r>
            <a:r>
              <a:rPr lang="en-US" sz="2600" b="1" dirty="0" err="1">
                <a:solidFill>
                  <a:srgbClr val="1B2A4A"/>
                </a:solidFill>
                <a:latin typeface="Cambria" pitchFamily="34" charset="0"/>
                <a:ea typeface="Cambria" pitchFamily="34" charset="-122"/>
                <a:cs typeface="Cambria" pitchFamily="34" charset="-120"/>
              </a:rPr>
              <a:t>Cooperatie</a:t>
            </a:r>
            <a:r>
              <a:rPr lang="en-US" sz="2600" b="1" dirty="0">
                <a:solidFill>
                  <a:srgbClr val="1B2A4A"/>
                </a:solidFill>
                <a:latin typeface="Cambria" pitchFamily="34" charset="0"/>
                <a:ea typeface="Cambria" pitchFamily="34" charset="-122"/>
                <a:cs typeface="Cambria" pitchFamily="34" charset="-120"/>
              </a:rPr>
              <a:t> Learning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868680" y="3191256"/>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1. Nei gruppi di CL l'interdipendenza positiva è alta; negli altri è inesistente o quasi.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2. I gruppi di CL sono formati con il criterio dell'eterogeneità di competenze; quelli tradizionali sono omogenei.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28 / 97</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VS GRUPPO TRADIZIONALE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err="1">
                <a:solidFill>
                  <a:srgbClr val="1B2A4A"/>
                </a:solidFill>
                <a:latin typeface="Cambria" pitchFamily="34" charset="0"/>
                <a:ea typeface="Cambria" pitchFamily="34" charset="-122"/>
                <a:cs typeface="Cambria" pitchFamily="34" charset="-120"/>
              </a:rPr>
              <a:t>Differenze</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tra</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lavoro</a:t>
            </a:r>
            <a:r>
              <a:rPr lang="en-US" sz="2600" b="1" dirty="0">
                <a:solidFill>
                  <a:srgbClr val="1B2A4A"/>
                </a:solidFill>
                <a:latin typeface="Cambria" pitchFamily="34" charset="0"/>
                <a:ea typeface="Cambria" pitchFamily="34" charset="-122"/>
                <a:cs typeface="Cambria" pitchFamily="34" charset="-120"/>
              </a:rPr>
              <a:t> di Gruppo e </a:t>
            </a:r>
            <a:r>
              <a:rPr lang="en-US" sz="2600" b="1" dirty="0" err="1">
                <a:solidFill>
                  <a:srgbClr val="1B2A4A"/>
                </a:solidFill>
                <a:latin typeface="Cambria" pitchFamily="34" charset="0"/>
                <a:ea typeface="Cambria" pitchFamily="34" charset="-122"/>
                <a:cs typeface="Cambria" pitchFamily="34" charset="-120"/>
              </a:rPr>
              <a:t>Cooperatie</a:t>
            </a:r>
            <a:r>
              <a:rPr lang="en-US" sz="2600" b="1" dirty="0">
                <a:solidFill>
                  <a:srgbClr val="1B2A4A"/>
                </a:solidFill>
                <a:latin typeface="Cambria" pitchFamily="34" charset="0"/>
                <a:ea typeface="Cambria" pitchFamily="34" charset="-122"/>
                <a:cs typeface="Cambria" pitchFamily="34" charset="-120"/>
              </a:rPr>
              <a:t> Learning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749808" y="299008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3. Nei gruppi di CL la leadership è condivisa e distribuita; in quelli tradizionali il leader è uno.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4. Nel CL si perseguono obiettivi rivolti al compito e, contemporaneamente, alla relazione; in quelli tradizionali l'attenzione è rivolta esclusivamente al compito.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29 / 97</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VS GRUPPO TRADIZIONALE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err="1">
                <a:solidFill>
                  <a:srgbClr val="1B2A4A"/>
                </a:solidFill>
                <a:latin typeface="Cambria" pitchFamily="34" charset="0"/>
                <a:ea typeface="Cambria" pitchFamily="34" charset="-122"/>
                <a:cs typeface="Cambria" pitchFamily="34" charset="-120"/>
              </a:rPr>
              <a:t>Differenze</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tra</a:t>
            </a:r>
            <a:r>
              <a:rPr lang="en-US" sz="2600" b="1" dirty="0">
                <a:solidFill>
                  <a:srgbClr val="1B2A4A"/>
                </a:solidFill>
                <a:latin typeface="Cambria" pitchFamily="34" charset="0"/>
                <a:ea typeface="Cambria" pitchFamily="34" charset="-122"/>
                <a:cs typeface="Cambria" pitchFamily="34" charset="-120"/>
              </a:rPr>
              <a:t> </a:t>
            </a:r>
            <a:r>
              <a:rPr lang="en-US" sz="2600" b="1" dirty="0" err="1">
                <a:solidFill>
                  <a:srgbClr val="1B2A4A"/>
                </a:solidFill>
                <a:latin typeface="Cambria" pitchFamily="34" charset="0"/>
                <a:ea typeface="Cambria" pitchFamily="34" charset="-122"/>
                <a:cs typeface="Cambria" pitchFamily="34" charset="-120"/>
              </a:rPr>
              <a:t>lavoro</a:t>
            </a:r>
            <a:r>
              <a:rPr lang="en-US" sz="2600" b="1" dirty="0">
                <a:solidFill>
                  <a:srgbClr val="1B2A4A"/>
                </a:solidFill>
                <a:latin typeface="Cambria" pitchFamily="34" charset="0"/>
                <a:ea typeface="Cambria" pitchFamily="34" charset="-122"/>
                <a:cs typeface="Cambria" pitchFamily="34" charset="-120"/>
              </a:rPr>
              <a:t> di Gruppo e </a:t>
            </a:r>
            <a:r>
              <a:rPr lang="en-US" sz="2600" b="1" dirty="0" err="1">
                <a:solidFill>
                  <a:srgbClr val="1B2A4A"/>
                </a:solidFill>
                <a:latin typeface="Cambria" pitchFamily="34" charset="0"/>
                <a:ea typeface="Cambria" pitchFamily="34" charset="-122"/>
                <a:cs typeface="Cambria" pitchFamily="34" charset="-120"/>
              </a:rPr>
              <a:t>Cooperatie</a:t>
            </a:r>
            <a:r>
              <a:rPr lang="en-US" sz="2600" b="1" dirty="0">
                <a:solidFill>
                  <a:srgbClr val="1B2A4A"/>
                </a:solidFill>
                <a:latin typeface="Cambria" pitchFamily="34" charset="0"/>
                <a:ea typeface="Cambria" pitchFamily="34" charset="-122"/>
                <a:cs typeface="Cambria" pitchFamily="34" charset="-120"/>
              </a:rPr>
              <a:t> Learning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58368" y="3075432"/>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5. Nel CL le competenze sociali sono sviluppate consapevolmente; in quelli tradizionali sono date per scontate.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6. Nel CL, oltre a una valutazione di gruppo, è prevista una valutazione individuale per ciascun membro; nei gruppi tradizionali spesso la valutazione è solo globale.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30 / 97</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67544" y="260648"/>
            <a:ext cx="8229600" cy="1143000"/>
          </a:xfrm>
          <a:solidFill>
            <a:schemeClr val="tx1"/>
          </a:solidFill>
        </p:spPr>
        <p:txBody>
          <a:bodyPr/>
          <a:lstStyle/>
          <a:p>
            <a:r>
              <a:rPr lang="it-IT" i="1" dirty="0">
                <a:solidFill>
                  <a:schemeClr val="bg1"/>
                </a:solidFill>
              </a:rPr>
              <a:t>COOPERATIVE LEARNING</a:t>
            </a:r>
          </a:p>
        </p:txBody>
      </p:sp>
      <p:sp>
        <p:nvSpPr>
          <p:cNvPr id="5" name="Segnaposto contenuto 4"/>
          <p:cNvSpPr>
            <a:spLocks noGrp="1"/>
          </p:cNvSpPr>
          <p:nvPr>
            <p:ph idx="1"/>
          </p:nvPr>
        </p:nvSpPr>
        <p:spPr>
          <a:solidFill>
            <a:schemeClr val="tx1">
              <a:lumMod val="95000"/>
            </a:schemeClr>
          </a:solidFill>
        </p:spPr>
        <p:txBody>
          <a:bodyPr>
            <a:normAutofit/>
          </a:bodyPr>
          <a:lstStyle/>
          <a:p>
            <a:pPr algn="just">
              <a:buNone/>
            </a:pPr>
            <a:endParaRPr lang="it-IT" dirty="0"/>
          </a:p>
          <a:p>
            <a:pPr algn="just">
              <a:buNone/>
            </a:pPr>
            <a:endParaRPr lang="it-IT" dirty="0"/>
          </a:p>
          <a:p>
            <a:pPr algn="ctr">
              <a:buNone/>
            </a:pPr>
            <a:r>
              <a:rPr lang="it-IT" dirty="0"/>
              <a:t>RISULTATI POSITIVI IN DIFFERENTI DIMENSIONI</a:t>
            </a:r>
          </a:p>
        </p:txBody>
      </p:sp>
      <p:sp>
        <p:nvSpPr>
          <p:cNvPr id="6" name="Freccia in giù 5"/>
          <p:cNvSpPr/>
          <p:nvPr/>
        </p:nvSpPr>
        <p:spPr>
          <a:xfrm flipH="1">
            <a:off x="4211960" y="1196752"/>
            <a:ext cx="720080" cy="129614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Diagramma 6"/>
          <p:cNvGraphicFramePr/>
          <p:nvPr/>
        </p:nvGraphicFramePr>
        <p:xfrm>
          <a:off x="683568" y="1700808"/>
          <a:ext cx="7920880"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67544" y="260648"/>
            <a:ext cx="8229600" cy="1143000"/>
          </a:xfrm>
          <a:solidFill>
            <a:schemeClr val="accent2">
              <a:lumMod val="50000"/>
            </a:schemeClr>
          </a:solidFill>
        </p:spPr>
        <p:txBody>
          <a:bodyPr>
            <a:normAutofit fontScale="90000"/>
          </a:bodyPr>
          <a:lstStyle/>
          <a:p>
            <a:r>
              <a:rPr lang="it-IT" dirty="0">
                <a:solidFill>
                  <a:schemeClr val="accent5">
                    <a:lumMod val="60000"/>
                    <a:lumOff val="40000"/>
                  </a:schemeClr>
                </a:solidFill>
              </a:rPr>
              <a:t>ARCHITETTURA COLLABORATIVA</a:t>
            </a:r>
            <a:br>
              <a:rPr lang="it-IT" dirty="0">
                <a:solidFill>
                  <a:schemeClr val="accent3">
                    <a:lumMod val="75000"/>
                  </a:schemeClr>
                </a:solidFill>
              </a:rPr>
            </a:br>
            <a:r>
              <a:rPr lang="it-IT" dirty="0">
                <a:solidFill>
                  <a:schemeClr val="accent3">
                    <a:lumMod val="75000"/>
                  </a:schemeClr>
                </a:solidFill>
              </a:rPr>
              <a:t>COOPERATIVE LEARNING</a:t>
            </a:r>
          </a:p>
        </p:txBody>
      </p:sp>
      <p:sp>
        <p:nvSpPr>
          <p:cNvPr id="5" name="Segnaposto contenuto 4"/>
          <p:cNvSpPr>
            <a:spLocks noGrp="1"/>
          </p:cNvSpPr>
          <p:nvPr>
            <p:ph idx="1"/>
          </p:nvPr>
        </p:nvSpPr>
        <p:spPr>
          <a:xfrm>
            <a:off x="467544" y="1556792"/>
            <a:ext cx="8229600" cy="4525963"/>
          </a:xfrm>
          <a:solidFill>
            <a:schemeClr val="bg2">
              <a:lumMod val="75000"/>
            </a:schemeClr>
          </a:solidFill>
        </p:spPr>
        <p:txBody>
          <a:bodyPr/>
          <a:lstStyle/>
          <a:p>
            <a:pPr algn="just">
              <a:buNone/>
            </a:pPr>
            <a:endParaRPr lang="it-IT" dirty="0"/>
          </a:p>
          <a:p>
            <a:pPr algn="ctr">
              <a:buNone/>
            </a:pPr>
            <a:r>
              <a:rPr lang="it-IT" dirty="0">
                <a:solidFill>
                  <a:schemeClr val="accent6">
                    <a:lumMod val="40000"/>
                    <a:lumOff val="60000"/>
                  </a:schemeClr>
                </a:solidFill>
              </a:rPr>
              <a:t>Nell’ </a:t>
            </a:r>
            <a:r>
              <a:rPr lang="it-IT" b="1" dirty="0">
                <a:solidFill>
                  <a:schemeClr val="accent6">
                    <a:lumMod val="60000"/>
                    <a:lumOff val="40000"/>
                  </a:schemeClr>
                </a:solidFill>
              </a:rPr>
              <a:t>ambito delle strategie/metodologie  didattiche di tipo collaborativo sono comprese inoltre: </a:t>
            </a:r>
          </a:p>
          <a:p>
            <a:pPr algn="ctr"/>
            <a:r>
              <a:rPr lang="it-IT" b="1" dirty="0">
                <a:solidFill>
                  <a:srgbClr val="FFFF00"/>
                </a:solidFill>
                <a:latin typeface="Arial Black" pitchFamily="34" charset="0"/>
              </a:rPr>
              <a:t>MUTUO INSEGNAMENTO</a:t>
            </a:r>
          </a:p>
          <a:p>
            <a:pPr algn="ctr"/>
            <a:r>
              <a:rPr lang="it-IT" b="1" dirty="0">
                <a:solidFill>
                  <a:srgbClr val="FFFF00"/>
                </a:solidFill>
                <a:latin typeface="Arial Black" pitchFamily="34" charset="0"/>
              </a:rPr>
              <a:t>DISCUSSIONE</a:t>
            </a:r>
          </a:p>
          <a:p>
            <a:pPr algn="ctr">
              <a:buNone/>
            </a:pP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600" kern="0" spc="250" dirty="0">
                <a:solidFill>
                  <a:srgbClr val="2A6E8A"/>
                </a:solidFill>
                <a:latin typeface="Calibri" pitchFamily="34" charset="0"/>
                <a:ea typeface="Calibri" pitchFamily="34" charset="-122"/>
                <a:cs typeface="Calibri" pitchFamily="34" charset="-120"/>
              </a:rPr>
              <a:t>MUTUO INSEGNAMENTO</a:t>
            </a:r>
            <a:endParaRPr lang="en-US" sz="16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4400" b="1" dirty="0">
                <a:solidFill>
                  <a:srgbClr val="1B2A4A"/>
                </a:solidFill>
                <a:latin typeface="Cambria" pitchFamily="34" charset="0"/>
                <a:ea typeface="Cambria" pitchFamily="34" charset="-122"/>
                <a:cs typeface="Cambria" pitchFamily="34" charset="-120"/>
              </a:rPr>
              <a:t>Idea di base</a:t>
            </a:r>
            <a:endParaRPr lang="en-US" sz="44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3200" dirty="0">
                <a:solidFill>
                  <a:srgbClr val="4A5568"/>
                </a:solidFill>
                <a:latin typeface="Calibri" pitchFamily="34" charset="0"/>
                <a:ea typeface="Calibri" pitchFamily="34" charset="-122"/>
                <a:cs typeface="Calibri" pitchFamily="34" charset="-120"/>
              </a:rPr>
              <a:t>L'idea di base è quella di mettere gli studenti nelle condizioni di insegnare l'uno all'altro per sostenersi ed imparare assieme.</a:t>
            </a:r>
            <a:endParaRPr lang="en-US" sz="32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33 / 97</a:t>
            </a:r>
            <a:endParaRPr lang="en-US" sz="900" dirty="0"/>
          </a:p>
        </p:txBody>
      </p:sp>
      <p:pic>
        <p:nvPicPr>
          <p:cNvPr id="10" name="Immagine 9" descr="Risultati immagini per studiare insieme">
            <a:extLst>
              <a:ext uri="{FF2B5EF4-FFF2-40B4-BE49-F238E27FC236}">
                <a16:creationId xmlns:a16="http://schemas.microsoft.com/office/drawing/2014/main" id="{D56396FE-FB28-267D-52DA-A6C04AE47D0E}"/>
              </a:ext>
            </a:extLst>
          </p:cNvPr>
          <p:cNvPicPr/>
          <p:nvPr/>
        </p:nvPicPr>
        <p:blipFill>
          <a:blip r:embed="rId3" cstate="print"/>
          <a:srcRect/>
          <a:stretch>
            <a:fillRect/>
          </a:stretch>
        </p:blipFill>
        <p:spPr bwMode="auto">
          <a:xfrm>
            <a:off x="3120980" y="4273668"/>
            <a:ext cx="2664296" cy="1768608"/>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Strategia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Mutuo Insegnamento si riferisce a situazioni di reciproco insegnamento tra studenti, sotto la supervisione di un docente.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All'interno di questa categoria rientrano modelli come: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Peer Tutoring (tutoraggio tra pari)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Reciprocal Teaching (insegnamento reciproco)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34 / 97</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Applicazioni inclusive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Rappresenta un valido modo per aumentare l'efficacia complessiva dell'insegnamento nelle situazioni più complesse, come quella rappresentata dalla presenza di bambini stranieri e/o con Bisogni Educativi Speciali.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35 / 97</a:t>
            </a:r>
            <a:endParaRPr lang="en-US" sz="900" dirty="0"/>
          </a:p>
        </p:txBody>
      </p:sp>
      <p:pic>
        <p:nvPicPr>
          <p:cNvPr id="10" name="Immagine 9" descr="Immagine correlata">
            <a:extLst>
              <a:ext uri="{FF2B5EF4-FFF2-40B4-BE49-F238E27FC236}">
                <a16:creationId xmlns:a16="http://schemas.microsoft.com/office/drawing/2014/main" id="{647C50D4-A3FC-9F1E-BE75-450073576AD7}"/>
              </a:ext>
            </a:extLst>
          </p:cNvPr>
          <p:cNvPicPr/>
          <p:nvPr/>
        </p:nvPicPr>
        <p:blipFill>
          <a:blip r:embed="rId3" cstate="print"/>
          <a:srcRect/>
          <a:stretch>
            <a:fillRect/>
          </a:stretch>
        </p:blipFill>
        <p:spPr bwMode="auto">
          <a:xfrm>
            <a:off x="2825722" y="3429000"/>
            <a:ext cx="3254812" cy="2376264"/>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Quando applicarlo (Mitchell, 2008)</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Mitchell (2008) suggerisce di impiegare questo tipo di strategia non tanto nella fase di insegnamento iniziale, per le cui finalità sono più opportune altre modalità (esposizione classica), quanto piuttosto per consolidare e potenziare l'apprendimento di conoscenze e competenze.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36 / 97</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Scopo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Recupero e riallineamento delle informazioni e delle conoscenze all'interno del gruppo/classe;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Acquisire maggiore dimestichezza, fluidità e confidenza degli argomenti trattati da parte di tutto il gruppo.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37 / 97</a:t>
            </a:r>
            <a:endParaRPr lang="en-US" sz="900" dirty="0"/>
          </a:p>
        </p:txBody>
      </p:sp>
      <p:pic>
        <p:nvPicPr>
          <p:cNvPr id="10" name="Immagine 9" descr="Risultati immagini per scioltezza nel parlare">
            <a:extLst>
              <a:ext uri="{FF2B5EF4-FFF2-40B4-BE49-F238E27FC236}">
                <a16:creationId xmlns:a16="http://schemas.microsoft.com/office/drawing/2014/main" id="{AD4D40AC-C630-C3EA-879E-5063291208E0}"/>
              </a:ext>
            </a:extLst>
          </p:cNvPr>
          <p:cNvPicPr/>
          <p:nvPr/>
        </p:nvPicPr>
        <p:blipFill>
          <a:blip r:embed="rId3" cstate="print"/>
          <a:srcRect/>
          <a:stretch>
            <a:fillRect/>
          </a:stretch>
        </p:blipFill>
        <p:spPr bwMode="auto">
          <a:xfrm>
            <a:off x="2807804" y="4018788"/>
            <a:ext cx="3528392" cy="170080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Attuazione pratica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modalità attuativa richiede di essere attentamente monitorata: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Non è sufficiente chiedere a uno studente di aiutare un altro o dividere gli allievi in piccoli gruppi;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È importante che essi conoscano finalità generali, obiettivi specifici, tempi e procedure;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Particolarmente rilevante risulta la definizione di routine che prevedano, nella giornata o nella settimana, momenti destinati a questa attività.</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38 / 97</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 · PEER TUTORING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Peer Tutoring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Questa modalità prevede che uno studente assuma il ruolo di tutor e l'altro di tutee. Al primo è affidato il compito di insegnare all'altro.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 ruoli possono essere stabili per una stessa sessione o prevedere scambi e rotazioni sulla base di esigenze specifiche.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FLESSIBILITÀ</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39 / 97</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 · PEER TUTORING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Competenze del tutor</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È importante che, agli studenti impegnati nel ruolo di tutor, vengano mostrate: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Le strategie di presentazione dei materiali;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 modi di porre le domande;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Come incoraggiare;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Come gestire costruttivamente i feedback con rispetto ed empatia.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40 / 97</a:t>
            </a:r>
            <a:endParaRPr lang="en-US" sz="900" dirty="0"/>
          </a:p>
        </p:txBody>
      </p:sp>
      <p:pic>
        <p:nvPicPr>
          <p:cNvPr id="10" name="Immagine 9" descr="Risultati immagini per peer tutoring">
            <a:extLst>
              <a:ext uri="{FF2B5EF4-FFF2-40B4-BE49-F238E27FC236}">
                <a16:creationId xmlns:a16="http://schemas.microsoft.com/office/drawing/2014/main" id="{CECF3548-09BF-B5CE-6F32-D85036FACA9D}"/>
              </a:ext>
            </a:extLst>
          </p:cNvPr>
          <p:cNvPicPr/>
          <p:nvPr/>
        </p:nvPicPr>
        <p:blipFill>
          <a:blip r:embed="rId3" cstate="print"/>
          <a:srcRect/>
          <a:stretch>
            <a:fillRect/>
          </a:stretch>
        </p:blipFill>
        <p:spPr bwMode="auto">
          <a:xfrm>
            <a:off x="2519772" y="3902236"/>
            <a:ext cx="4104456" cy="244827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 · PEER TUTORING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Strumenti di supporto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Peer Tutoring può essere agevolato dall'impiego di strumenti predisposti in anticipo.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Ogni coppia può, ad esempio, utilizzare un insieme di cartoncini (flash cards) con le domande o i problemi da risolvere scritti sul davanti e la risposta corretta sul retro.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Le domande possono essere preparate dal docente o dagli stessi studenti.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41 / 97</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MUTUO INSEGNAMENTO · PEER TUTORING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Possibili rischi e soluzioni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Rischi: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Studente debole dipendente dai colleghi più capaci;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Eccessive responsabilità verso gli allievi più attivi.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Soluzioni: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Cambiare spesso i ruoli;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Ruotare le coppie;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Adottare modelli rivolti all'autonomia.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42 / 97</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solidFill>
            <a:schemeClr val="bg2">
              <a:lumMod val="50000"/>
            </a:schemeClr>
          </a:solidFill>
        </p:spPr>
        <p:txBody>
          <a:bodyPr>
            <a:normAutofit/>
          </a:bodyPr>
          <a:lstStyle/>
          <a:p>
            <a:r>
              <a:rPr lang="it-IT" b="1" dirty="0">
                <a:solidFill>
                  <a:srgbClr val="92D050"/>
                </a:solidFill>
              </a:rPr>
              <a:t>DISCUSSIONE</a:t>
            </a:r>
          </a:p>
        </p:txBody>
      </p:sp>
      <p:sp>
        <p:nvSpPr>
          <p:cNvPr id="5" name="Segnaposto contenuto 4"/>
          <p:cNvSpPr>
            <a:spLocks noGrp="1"/>
          </p:cNvSpPr>
          <p:nvPr>
            <p:ph idx="1"/>
          </p:nvPr>
        </p:nvSpPr>
        <p:spPr>
          <a:ln>
            <a:solidFill>
              <a:schemeClr val="accent6">
                <a:lumMod val="50000"/>
              </a:schemeClr>
            </a:solidFill>
          </a:ln>
        </p:spPr>
        <p:txBody>
          <a:bodyPr/>
          <a:lstStyle/>
          <a:p>
            <a:pPr>
              <a:buNone/>
            </a:pPr>
            <a:r>
              <a:rPr lang="it-IT" dirty="0">
                <a:solidFill>
                  <a:schemeClr val="tx1">
                    <a:lumMod val="95000"/>
                    <a:lumOff val="5000"/>
                  </a:schemeClr>
                </a:solidFill>
              </a:rPr>
              <a:t>La </a:t>
            </a:r>
            <a:r>
              <a:rPr lang="it-IT" dirty="0">
                <a:solidFill>
                  <a:srgbClr val="FFFF00"/>
                </a:solidFill>
                <a:latin typeface="Arial Black" pitchFamily="34" charset="0"/>
              </a:rPr>
              <a:t>Discussione:</a:t>
            </a:r>
            <a:endParaRPr lang="it-IT" b="1" dirty="0">
              <a:solidFill>
                <a:srgbClr val="FFFF00"/>
              </a:solidFill>
              <a:latin typeface="Arial Black" pitchFamily="34" charset="0"/>
            </a:endParaRPr>
          </a:p>
          <a:p>
            <a:pPr algn="just">
              <a:buNone/>
            </a:pPr>
            <a:r>
              <a:rPr lang="it-IT" b="1" u="sng" dirty="0">
                <a:solidFill>
                  <a:srgbClr val="FFFF00"/>
                </a:solidFill>
                <a:latin typeface="+mj-lt"/>
              </a:rPr>
              <a:t>L’idea di base</a:t>
            </a:r>
            <a:r>
              <a:rPr lang="it-IT" dirty="0">
                <a:solidFill>
                  <a:srgbClr val="FFFF00"/>
                </a:solidFill>
                <a:latin typeface="+mj-lt"/>
              </a:rPr>
              <a:t> </a:t>
            </a:r>
            <a:r>
              <a:rPr lang="it-IT" dirty="0">
                <a:solidFill>
                  <a:schemeClr val="tx1">
                    <a:lumMod val="95000"/>
                    <a:lumOff val="5000"/>
                  </a:schemeClr>
                </a:solidFill>
                <a:latin typeface="+mj-lt"/>
              </a:rPr>
              <a:t>è quella di organizzare situazioni in cui siano possibili il confronto e lo scambio di idee per liberare il potenziale espressivo degli studenti e favorire esperienze di apprendimento produttive ed inedite.</a:t>
            </a:r>
            <a:endParaRPr lang="it-IT" b="1" dirty="0">
              <a:solidFill>
                <a:schemeClr val="tx1">
                  <a:lumMod val="95000"/>
                  <a:lumOff val="5000"/>
                </a:schemeClr>
              </a:solidFill>
              <a:latin typeface="+mj-lt"/>
            </a:endParaRPr>
          </a:p>
        </p:txBody>
      </p:sp>
      <p:pic>
        <p:nvPicPr>
          <p:cNvPr id="6" name="Immagine 5" descr="Risultati immagini per dibattito"/>
          <p:cNvPicPr/>
          <p:nvPr/>
        </p:nvPicPr>
        <p:blipFill>
          <a:blip r:embed="rId2" cstate="print"/>
          <a:srcRect/>
          <a:stretch>
            <a:fillRect/>
          </a:stretch>
        </p:blipFill>
        <p:spPr bwMode="auto">
          <a:xfrm>
            <a:off x="2699792" y="4797152"/>
            <a:ext cx="4032448" cy="1872208"/>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Idea di base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Organizzare situazioni in cui siano possibili il confronto e lo scambio di idee per liberare il potenziale espressivo degli studenti e favorire esperienze di apprendimento produttive ed inedite.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44 / 97</a:t>
            </a:r>
            <a:endParaRPr lang="en-US" sz="900" dirty="0"/>
          </a:p>
        </p:txBody>
      </p:sp>
      <p:pic>
        <p:nvPicPr>
          <p:cNvPr id="10" name="Immagine 9" descr="Risultati immagini per confronto">
            <a:extLst>
              <a:ext uri="{FF2B5EF4-FFF2-40B4-BE49-F238E27FC236}">
                <a16:creationId xmlns:a16="http://schemas.microsoft.com/office/drawing/2014/main" id="{ADB21430-021D-C7EC-5240-EF7AB8817863}"/>
              </a:ext>
            </a:extLst>
          </p:cNvPr>
          <p:cNvPicPr/>
          <p:nvPr/>
        </p:nvPicPr>
        <p:blipFill>
          <a:blip r:embed="rId3" cstate="print"/>
          <a:srcRect/>
          <a:stretch>
            <a:fillRect/>
          </a:stretch>
        </p:blipFill>
        <p:spPr bwMode="auto">
          <a:xfrm>
            <a:off x="3150096" y="3657164"/>
            <a:ext cx="2843808" cy="1901227"/>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Caratteristiche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Discussione si caratterizza come: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Momento di espansione e approfondimento delle tematiche trattate;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Confronto e scambio di idee tra l'insegnante e gli studenti;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Socializzazione tra studenti.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45 / 97</a:t>
            </a:r>
            <a:endParaRPr lang="en-US" sz="900" dirty="0"/>
          </a:p>
        </p:txBody>
      </p:sp>
      <p:pic>
        <p:nvPicPr>
          <p:cNvPr id="10" name="Immagine 9" descr="Risultati immagini per dibattito">
            <a:extLst>
              <a:ext uri="{FF2B5EF4-FFF2-40B4-BE49-F238E27FC236}">
                <a16:creationId xmlns:a16="http://schemas.microsoft.com/office/drawing/2014/main" id="{F59E1F30-D40B-459B-6CE3-9732D6F0AE36}"/>
              </a:ext>
            </a:extLst>
          </p:cNvPr>
          <p:cNvPicPr/>
          <p:nvPr/>
        </p:nvPicPr>
        <p:blipFill>
          <a:blip r:embed="rId3" cstate="print"/>
          <a:srcRect/>
          <a:stretch>
            <a:fillRect/>
          </a:stretch>
        </p:blipFill>
        <p:spPr bwMode="auto">
          <a:xfrm>
            <a:off x="3518060" y="4298789"/>
            <a:ext cx="1870135" cy="142572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Trasversalità della discussione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Si estende e si diffonde significativamente in ogni altra strategia didattica, essendo il collante di ogni attività di gruppo.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Rappresenta una valida alternativa alla lezione stessa, in quanto la pratica discorsiva viene considerata di per sé motore della conoscenza e dell'apprendimento.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46 / 97</a:t>
            </a:r>
            <a:endParaRPr lang="en-US" sz="900" dirty="0"/>
          </a:p>
        </p:txBody>
      </p:sp>
      <p:pic>
        <p:nvPicPr>
          <p:cNvPr id="10" name="Immagine 9" descr="Risultati immagini per docente">
            <a:extLst>
              <a:ext uri="{FF2B5EF4-FFF2-40B4-BE49-F238E27FC236}">
                <a16:creationId xmlns:a16="http://schemas.microsoft.com/office/drawing/2014/main" id="{EB66B796-BDA5-7AE1-AB9F-CA449A87B063}"/>
              </a:ext>
            </a:extLst>
          </p:cNvPr>
          <p:cNvPicPr/>
          <p:nvPr/>
        </p:nvPicPr>
        <p:blipFill>
          <a:blip r:embed="rId3" cstate="print"/>
          <a:srcRect/>
          <a:stretch>
            <a:fillRect/>
          </a:stretch>
        </p:blipFill>
        <p:spPr bwMode="auto">
          <a:xfrm>
            <a:off x="3224416" y="4003100"/>
            <a:ext cx="3024336" cy="2278828"/>
          </a:xfrm>
          <a:prstGeom prst="rect">
            <a:avLst/>
          </a:prstGeom>
          <a:noFill/>
          <a:ln w="9525">
            <a:noFill/>
            <a:miter lim="800000"/>
            <a:headEnd/>
            <a:tailEnd/>
          </a:ln>
        </p:spPr>
      </p:pic>
      <p:pic>
        <p:nvPicPr>
          <p:cNvPr id="11" name="Immagine 10" descr="Risultati immagini per guida">
            <a:extLst>
              <a:ext uri="{FF2B5EF4-FFF2-40B4-BE49-F238E27FC236}">
                <a16:creationId xmlns:a16="http://schemas.microsoft.com/office/drawing/2014/main" id="{7EEA411C-21F2-766E-0FFA-D074A9C9094B}"/>
              </a:ext>
            </a:extLst>
          </p:cNvPr>
          <p:cNvPicPr/>
          <p:nvPr/>
        </p:nvPicPr>
        <p:blipFill>
          <a:blip r:embed="rId4" cstate="print"/>
          <a:srcRect/>
          <a:stretch>
            <a:fillRect/>
          </a:stretch>
        </p:blipFill>
        <p:spPr bwMode="auto">
          <a:xfrm>
            <a:off x="6565360" y="117780"/>
            <a:ext cx="2267744" cy="1512168"/>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Ruolo del docente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ruolo del docente può slittare da quello di istruttore a quello di tutor-facilitatore che non trasmette conoscenza, ma supporta lo studente in attività cognitive quali pensare, ragionare, argomentare.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47 / 97</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Piani della discussione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Discussione in una classe o in un gruppo è fondamentale: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Sul piano Cognitivo: consente agli alunni di confrontare criticamente punti di vista differenti;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Sul piano Relazionale: permette di imparare ad interagire e rispettare le regole comuni.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48 / 97</a:t>
            </a:r>
            <a:endParaRPr lang="en-US" sz="900" dirty="0"/>
          </a:p>
        </p:txBody>
      </p:sp>
      <p:pic>
        <p:nvPicPr>
          <p:cNvPr id="10" name="Immagine 9" descr="Risultati immagini per organizzazioni">
            <a:extLst>
              <a:ext uri="{FF2B5EF4-FFF2-40B4-BE49-F238E27FC236}">
                <a16:creationId xmlns:a16="http://schemas.microsoft.com/office/drawing/2014/main" id="{6569238C-70D7-2600-41EA-C39368FDA7AC}"/>
              </a:ext>
            </a:extLst>
          </p:cNvPr>
          <p:cNvPicPr/>
          <p:nvPr/>
        </p:nvPicPr>
        <p:blipFill>
          <a:blip r:embed="rId3" cstate="print"/>
          <a:srcRect/>
          <a:stretch>
            <a:fillRect/>
          </a:stretch>
        </p:blipFill>
        <p:spPr bwMode="auto">
          <a:xfrm>
            <a:off x="2456336" y="4018788"/>
            <a:ext cx="4176464" cy="208005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Discussione nei contesti extrascolastici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Nei contesti extrascolastici la Discussione è il principale strumento con cui viene generata nuova conoscenza e, attraverso la quale, intere realtà organizzative crescono e si trasformano.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49 / 97</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Attuazione pratica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Per rendere produttiva la discussione è opportuno: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Un attento controllo da parte del docente o di un coordinatore su quantità e pertinenza dei singoli apporti;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Un attento controllo su toni, relazioni e atteggiamenti all'interno del gruppo.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50 / 97</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Avvio della discussione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Una discussione può essere attivata dall'insegnante o da un coordinatore con brevi domande-stimolo accompagnate dall'invito agli studenti a esprimere quello che pensano, conoscono o ritengono di poter dire sull'argomento.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Chi coordina deve operare affinché tutti abbiano la possibilità di intervenire rispettando il proprio turno e le idee altrui.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51 / 97</a:t>
            </a:r>
            <a:endParaRPr lang="en-US"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 · BRAINSTORMING</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Brainstorming</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Brainstorming (letteralmente «tempesta di cervelli») è una tecnica per elaborare diversi concetti che possono nascere spontaneamente intorno a un tema: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Ogni persona è stimolata a produrre quante più idee possibili;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Ogni pensiero viene registrato e poi discusso;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Successivamente viene eseguita una cernita delle idee più adeguate ed efficaci.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52 / 97</a:t>
            </a:r>
            <a:endParaRPr lang="en-US"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DISCUSSIONE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In conclusione…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Se opportunamente regolata, la Discussione consente il coinvolgimento degli studenti, rende attiva l'esperienza educativa e facilita i processi di riflessione, confronto, capacità di ascolto ed autocontrollo.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53 / 97</a:t>
            </a:r>
            <a:endParaRPr lang="en-US" sz="900" dirty="0"/>
          </a:p>
        </p:txBody>
      </p:sp>
      <p:pic>
        <p:nvPicPr>
          <p:cNvPr id="10" name="Immagine 9" descr="Immagine correlata">
            <a:extLst>
              <a:ext uri="{FF2B5EF4-FFF2-40B4-BE49-F238E27FC236}">
                <a16:creationId xmlns:a16="http://schemas.microsoft.com/office/drawing/2014/main" id="{02A8B99C-6365-8E50-6624-56381DCB28CD}"/>
              </a:ext>
            </a:extLst>
          </p:cNvPr>
          <p:cNvPicPr/>
          <p:nvPr/>
        </p:nvPicPr>
        <p:blipFill>
          <a:blip r:embed="rId3" cstate="print"/>
          <a:srcRect/>
          <a:stretch>
            <a:fillRect/>
          </a:stretch>
        </p:blipFill>
        <p:spPr bwMode="auto">
          <a:xfrm>
            <a:off x="3084976" y="3815568"/>
            <a:ext cx="2736304" cy="208823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4894" t="50000"/>
          <a:stretch/>
        </p:blipFill>
        <p:spPr bwMode="auto">
          <a:xfrm>
            <a:off x="5652120" y="2924944"/>
            <a:ext cx="3150829" cy="2894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718" y="1772815"/>
            <a:ext cx="4515321" cy="4835853"/>
          </a:xfrm>
          <a:prstGeom prst="rect">
            <a:avLst/>
          </a:prstGeom>
        </p:spPr>
      </p:pic>
      <p:sp>
        <p:nvSpPr>
          <p:cNvPr id="5" name="Rectangle 2"/>
          <p:cNvSpPr>
            <a:spLocks noChangeArrowheads="1"/>
          </p:cNvSpPr>
          <p:nvPr/>
        </p:nvSpPr>
        <p:spPr bwMode="auto">
          <a:xfrm>
            <a:off x="0" y="-100013"/>
            <a:ext cx="9155113" cy="1368426"/>
          </a:xfrm>
          <a:prstGeom prst="rect">
            <a:avLst/>
          </a:prstGeom>
          <a:solidFill>
            <a:srgbClr val="B3071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Ins="360000"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r" defTabSz="914400" rtl="0" eaLnBrk="0" fontAlgn="auto" latinLnBrk="0" hangingPunct="0">
              <a:lnSpc>
                <a:spcPct val="93000"/>
              </a:lnSpc>
              <a:spcBef>
                <a:spcPct val="0"/>
              </a:spcBef>
              <a:spcAft>
                <a:spcPts val="0"/>
              </a:spcAft>
              <a:buClr>
                <a:srgbClr val="000000"/>
              </a:buClr>
              <a:buSzTx/>
              <a:buFont typeface="Times New Roman" pitchFamily="18" charset="0"/>
              <a:buNone/>
              <a:tabLst/>
              <a:defRPr/>
            </a:pPr>
            <a:endParaRPr kumimoji="0" lang="it-IT" altLang="it-IT" sz="24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 name="Rectangle 1"/>
          <p:cNvSpPr txBox="1">
            <a:spLocks noChangeArrowheads="1"/>
          </p:cNvSpPr>
          <p:nvPr/>
        </p:nvSpPr>
        <p:spPr>
          <a:xfrm>
            <a:off x="0" y="-92075"/>
            <a:ext cx="9063038" cy="1439863"/>
          </a:xfrm>
          <a:prstGeom prst="rect">
            <a:avLst/>
          </a:prstGeom>
        </p:spPr>
        <p:txBody>
          <a:bodyPr vert="horz" lIns="90000" tIns="46800" rIns="90000" bIns="4680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it-IT" altLang="it-IT" sz="4200" b="0" i="0" u="none" strike="noStrike" kern="1200" cap="none" spc="0" normalizeH="0" baseline="0" noProof="0" dirty="0">
                <a:ln>
                  <a:noFill/>
                </a:ln>
                <a:solidFill>
                  <a:prstClr val="black"/>
                </a:solidFill>
                <a:effectLst/>
                <a:uLnTx/>
                <a:uFillTx/>
                <a:latin typeface="Calibri"/>
                <a:ea typeface="+mj-ea"/>
                <a:cs typeface="+mj-cs"/>
              </a:rPr>
              <a:t>INCLUSIONE</a:t>
            </a:r>
            <a:endParaRPr kumimoji="0" lang="it-IT" altLang="it-IT" sz="3200" b="0" i="1"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42562142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INCLUSIONE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Didattica inclusiva vs. Didattica integrativa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L'Inclusione si differenzia dall'integrazione: l'attenzione viene rivolta a tutti gli alunni della scuola.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costrutto inclusione non si riferisce soltanto agli alunni con disabilità o con BES, ma prende in carico l'insieme delle differenze presenti nella classe, comprendendo anche gli alunni definiti «normali».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didattica inclusiva persegue il fine di valorizzare le differenze.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55 / 97</a:t>
            </a:r>
            <a:endParaRPr lang="en-US" sz="9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INCLUSIONE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Processo intenzionale</a:t>
            </a:r>
            <a:endParaRPr lang="en-US" sz="2600" dirty="0"/>
          </a:p>
        </p:txBody>
      </p:sp>
      <p:sp>
        <p:nvSpPr>
          <p:cNvPr id="6" name="Text 4"/>
          <p:cNvSpPr txBox="1"/>
          <p:nvPr/>
        </p:nvSpPr>
        <p:spPr>
          <a:xfrm>
            <a:off x="566928" y="1572768"/>
            <a:ext cx="7955280" cy="411480"/>
          </a:xfrm>
          <a:prstGeom prst="rect">
            <a:avLst/>
          </a:prstGeom>
          <a:noFill/>
          <a:ln/>
        </p:spPr>
        <p:txBody>
          <a:bodyPr wrap="square" rtlCol="0" anchor="ctr"/>
          <a:lstStyle/>
          <a:p>
            <a:pPr marL="0" indent="0" algn="l">
              <a:buNone/>
            </a:pPr>
            <a:r>
              <a:rPr lang="en-US" sz="1600" b="1" kern="0" spc="100" dirty="0">
                <a:solidFill>
                  <a:srgbClr val="2A6E8A"/>
                </a:solidFill>
                <a:latin typeface="Calibri" pitchFamily="34" charset="0"/>
                <a:ea typeface="Calibri" pitchFamily="34" charset="-122"/>
                <a:cs typeface="Calibri" pitchFamily="34" charset="-120"/>
              </a:rPr>
              <a:t>Partecipazione</a:t>
            </a:r>
            <a:endParaRPr lang="en-US" sz="1600" dirty="0"/>
          </a:p>
        </p:txBody>
      </p:sp>
      <p:sp>
        <p:nvSpPr>
          <p:cNvPr id="7" name="Shape 5"/>
          <p:cNvSpPr/>
          <p:nvPr/>
        </p:nvSpPr>
        <p:spPr>
          <a:xfrm>
            <a:off x="411480" y="1984248"/>
            <a:ext cx="8321040" cy="4434840"/>
          </a:xfrm>
          <a:prstGeom prst="rect">
            <a:avLst/>
          </a:prstGeom>
          <a:solidFill>
            <a:srgbClr val="F4F6F9"/>
          </a:solidFill>
          <a:ln/>
        </p:spPr>
      </p:sp>
      <p:sp>
        <p:nvSpPr>
          <p:cNvPr id="8" name="Text 6"/>
          <p:cNvSpPr txBox="1"/>
          <p:nvPr/>
        </p:nvSpPr>
        <p:spPr>
          <a:xfrm>
            <a:off x="640080" y="2121408"/>
            <a:ext cx="7863840" cy="416052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L'inclusione esprime: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Un Diritto: esigibile e certo;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Una Tutela della persona: ogni individuo ha diritti aggiuntivi rispetto agli altri;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Valorizza la Diversità: intesa come espressione di ricchezza, originalità, creatività.</a:t>
            </a:r>
            <a:endParaRPr lang="en-US" sz="1700" dirty="0"/>
          </a:p>
        </p:txBody>
      </p:sp>
      <p:sp>
        <p:nvSpPr>
          <p:cNvPr id="9" name="Text 7"/>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10" name="Text 8"/>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56 / 97</a:t>
            </a:r>
            <a:endParaRPr lang="en-US" sz="900" dirty="0"/>
          </a:p>
        </p:txBody>
      </p:sp>
      <p:sp>
        <p:nvSpPr>
          <p:cNvPr id="11" name="Rettangolo 10">
            <a:extLst>
              <a:ext uri="{FF2B5EF4-FFF2-40B4-BE49-F238E27FC236}">
                <a16:creationId xmlns:a16="http://schemas.microsoft.com/office/drawing/2014/main" id="{BE7EEA85-AC41-7846-A63F-7BAB37F69A9B}"/>
              </a:ext>
            </a:extLst>
          </p:cNvPr>
          <p:cNvSpPr/>
          <p:nvPr/>
        </p:nvSpPr>
        <p:spPr>
          <a:xfrm>
            <a:off x="466344" y="4142363"/>
            <a:ext cx="8424936" cy="2123658"/>
          </a:xfrm>
          <a:prstGeom prst="rect">
            <a:avLst/>
          </a:prstGeom>
        </p:spPr>
        <p:txBody>
          <a:bodyPr wrap="square">
            <a:spAutoFit/>
          </a:bodyPr>
          <a:lstStyle/>
          <a:p>
            <a:pPr algn="just"/>
            <a:r>
              <a:rPr lang="it-IT" sz="2400" b="1" dirty="0">
                <a:solidFill>
                  <a:srgbClr val="C00000"/>
                </a:solidFill>
              </a:rPr>
              <a:t>Didattica inclusiva/Didattica integrativa</a:t>
            </a:r>
          </a:p>
          <a:p>
            <a:pPr marL="285750" indent="-285750" algn="just">
              <a:buFont typeface="Wingdings" panose="05000000000000000000" pitchFamily="2" charset="2"/>
              <a:buChar char="v"/>
            </a:pPr>
            <a:r>
              <a:rPr lang="it-IT" b="1" dirty="0"/>
              <a:t>L’Inclusione </a:t>
            </a:r>
            <a:r>
              <a:rPr lang="it-IT" dirty="0"/>
              <a:t>si differenzia dall’i</a:t>
            </a:r>
            <a:r>
              <a:rPr lang="it-IT" b="1" dirty="0"/>
              <a:t>ntegrazione </a:t>
            </a:r>
            <a:r>
              <a:rPr lang="it-IT" dirty="0"/>
              <a:t>in quanto </a:t>
            </a:r>
            <a:r>
              <a:rPr lang="it-IT" b="1" dirty="0"/>
              <a:t>l’attenzione viene rivolta a tutti gli alunni della scuola</a:t>
            </a:r>
            <a:r>
              <a:rPr lang="it-IT" dirty="0"/>
              <a:t>.</a:t>
            </a:r>
          </a:p>
          <a:p>
            <a:pPr marL="285750" indent="-285750" algn="just">
              <a:buFont typeface="Wingdings" panose="05000000000000000000" pitchFamily="2" charset="2"/>
              <a:buChar char="v"/>
            </a:pPr>
            <a:r>
              <a:rPr lang="it-IT" dirty="0"/>
              <a:t>Il costrutto </a:t>
            </a:r>
            <a:r>
              <a:rPr lang="it-IT" b="1" dirty="0"/>
              <a:t>inclusione</a:t>
            </a:r>
            <a:r>
              <a:rPr lang="it-IT" dirty="0"/>
              <a:t>, infatti, non si riferisce soltanto agli alunni con disabilità o agli alunni con bisogni educativi speciali, ma </a:t>
            </a:r>
            <a:r>
              <a:rPr lang="it-IT" b="1" dirty="0"/>
              <a:t>prende in carico l’insieme delle differenze presenti nella classe</a:t>
            </a:r>
            <a:r>
              <a:rPr lang="it-IT" dirty="0"/>
              <a:t>,  comprendendo anche gli alunni definiti “normali”.</a:t>
            </a:r>
          </a:p>
          <a:p>
            <a:pPr marL="285750" indent="-285750" algn="just">
              <a:buFont typeface="Wingdings" panose="05000000000000000000" pitchFamily="2" charset="2"/>
              <a:buChar char="v"/>
            </a:pPr>
            <a:r>
              <a:rPr lang="it-IT" dirty="0"/>
              <a:t>La </a:t>
            </a:r>
            <a:r>
              <a:rPr lang="it-IT" b="1" dirty="0"/>
              <a:t>didattica inclusiva </a:t>
            </a:r>
            <a:r>
              <a:rPr lang="it-IT" dirty="0"/>
              <a:t>persegue il fine di valorizzare le differenze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5304"/>
          <a:stretch/>
        </p:blipFill>
        <p:spPr bwMode="auto">
          <a:xfrm>
            <a:off x="161236" y="1844824"/>
            <a:ext cx="8740566"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a:spLocks noChangeArrowheads="1"/>
          </p:cNvSpPr>
          <p:nvPr/>
        </p:nvSpPr>
        <p:spPr bwMode="auto">
          <a:xfrm>
            <a:off x="0" y="-100013"/>
            <a:ext cx="9155113" cy="1368426"/>
          </a:xfrm>
          <a:prstGeom prst="rect">
            <a:avLst/>
          </a:prstGeom>
          <a:solidFill>
            <a:srgbClr val="B3071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Ins="360000"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r" defTabSz="914400" rtl="0" eaLnBrk="0" fontAlgn="auto" latinLnBrk="0" hangingPunct="0">
              <a:lnSpc>
                <a:spcPct val="93000"/>
              </a:lnSpc>
              <a:spcBef>
                <a:spcPct val="0"/>
              </a:spcBef>
              <a:spcAft>
                <a:spcPts val="0"/>
              </a:spcAft>
              <a:buClr>
                <a:srgbClr val="000000"/>
              </a:buClr>
              <a:buSzTx/>
              <a:buFont typeface="Times New Roman" pitchFamily="18" charset="0"/>
              <a:buNone/>
              <a:tabLst/>
              <a:defRPr/>
            </a:pPr>
            <a:endParaRPr kumimoji="0" lang="it-IT" altLang="it-IT" sz="24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4" name="Rectangle 1"/>
          <p:cNvSpPr txBox="1">
            <a:spLocks noChangeArrowheads="1"/>
          </p:cNvSpPr>
          <p:nvPr/>
        </p:nvSpPr>
        <p:spPr>
          <a:xfrm>
            <a:off x="0" y="-92075"/>
            <a:ext cx="9063038" cy="1439863"/>
          </a:xfrm>
          <a:prstGeom prst="rect">
            <a:avLst/>
          </a:prstGeom>
        </p:spPr>
        <p:txBody>
          <a:bodyPr vert="horz" lIns="90000" tIns="46800" rIns="90000" bIns="4680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it-IT" altLang="it-IT" sz="4200" b="0" i="0" u="none" strike="noStrike" kern="1200" cap="none" spc="0" normalizeH="0" baseline="0" noProof="0" dirty="0">
                <a:ln>
                  <a:noFill/>
                </a:ln>
                <a:solidFill>
                  <a:prstClr val="black"/>
                </a:solidFill>
                <a:effectLst/>
                <a:uLnTx/>
                <a:uFillTx/>
                <a:latin typeface="Calibri"/>
                <a:ea typeface="+mj-ea"/>
                <a:cs typeface="+mj-cs"/>
              </a:rPr>
              <a:t>DOCENTE  INCLUSIVO</a:t>
            </a:r>
            <a:endParaRPr kumimoji="0" lang="it-IT" altLang="it-IT" sz="3200" b="0" i="1"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22607493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DOCENTE INCLUSIVO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Chi insegna?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In un'ottica molto speciale, si pensava che lo potesse fare solo l'insegnante specializzato.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In realtà la didattica è un costante INCONTRO DI SAPERI: l'alunno disabile diviene per l'insegnante «il maestro guida» in quanto portatore sano di saperi, conoscenze, competenze.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Importanti risorse: il Gruppo classe, la famiglia, i gruppi sportivi/associativi, il territorio.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58 / 97</a:t>
            </a:r>
            <a:endParaRPr lang="en-US"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Text 1"/>
          <p:cNvSpPr txBox="1"/>
          <p:nvPr/>
        </p:nvSpPr>
        <p:spPr>
          <a:xfrm>
            <a:off x="274320" y="182880"/>
            <a:ext cx="1371600" cy="1645920"/>
          </a:xfrm>
          <a:prstGeom prst="rect">
            <a:avLst/>
          </a:prstGeom>
          <a:noFill/>
          <a:ln/>
        </p:spPr>
        <p:txBody>
          <a:bodyPr wrap="square" rtlCol="0" anchor="t"/>
          <a:lstStyle/>
          <a:p>
            <a:pPr marL="0" indent="0" algn="l">
              <a:buNone/>
            </a:pPr>
            <a:r>
              <a:rPr lang="en-US" sz="13000" b="1" dirty="0">
                <a:solidFill>
                  <a:srgbClr val="E8EEF4"/>
                </a:solidFill>
                <a:latin typeface="Cambria" pitchFamily="34" charset="0"/>
                <a:ea typeface="Cambria" pitchFamily="34" charset="-122"/>
                <a:cs typeface="Cambria" pitchFamily="34" charset="-120"/>
              </a:rPr>
              <a:t>“</a:t>
            </a:r>
            <a:endParaRPr lang="en-US" sz="13000" dirty="0"/>
          </a:p>
        </p:txBody>
      </p:sp>
      <p:sp>
        <p:nvSpPr>
          <p:cNvPr id="4" name="Text 2"/>
          <p:cNvSpPr txBox="1"/>
          <p:nvPr/>
        </p:nvSpPr>
        <p:spPr>
          <a:xfrm>
            <a:off x="548640" y="411480"/>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INSEGNARE È…</a:t>
            </a:r>
            <a:endParaRPr lang="en-US" sz="1000" dirty="0"/>
          </a:p>
        </p:txBody>
      </p:sp>
      <p:sp>
        <p:nvSpPr>
          <p:cNvPr id="5" name="Shape 3"/>
          <p:cNvSpPr/>
          <p:nvPr/>
        </p:nvSpPr>
        <p:spPr>
          <a:xfrm>
            <a:off x="411480" y="1051560"/>
            <a:ext cx="8321040" cy="4114800"/>
          </a:xfrm>
          <a:prstGeom prst="rect">
            <a:avLst/>
          </a:prstGeom>
          <a:solidFill>
            <a:srgbClr val="E8EEF4"/>
          </a:solidFill>
          <a:ln/>
        </p:spPr>
      </p:sp>
      <p:sp>
        <p:nvSpPr>
          <p:cNvPr id="6" name="Text 4"/>
          <p:cNvSpPr txBox="1"/>
          <p:nvPr/>
        </p:nvSpPr>
        <p:spPr>
          <a:xfrm>
            <a:off x="685800" y="1188720"/>
            <a:ext cx="7772400" cy="3474720"/>
          </a:xfrm>
          <a:prstGeom prst="rect">
            <a:avLst/>
          </a:prstGeom>
          <a:noFill/>
          <a:ln/>
        </p:spPr>
        <p:txBody>
          <a:bodyPr wrap="square" rtlCol="0" anchor="ctr"/>
          <a:lstStyle/>
          <a:p>
            <a:pPr marL="0" indent="0" algn="l">
              <a:lnSpc>
                <a:spcPct val="145000"/>
              </a:lnSpc>
              <a:buNone/>
            </a:pPr>
            <a:r>
              <a:rPr lang="en-US" sz="1800" i="1" dirty="0">
                <a:solidFill>
                  <a:srgbClr val="1B2A4A"/>
                </a:solidFill>
                <a:latin typeface="Cambria" pitchFamily="34" charset="0"/>
                <a:ea typeface="Cambria" pitchFamily="34" charset="-122"/>
                <a:cs typeface="Cambria" pitchFamily="34" charset="-120"/>
              </a:rPr>
              <a:t>«Insegnare è imparare due volte.»</a:t>
            </a:r>
            <a:endParaRPr lang="en-US" sz="1800" dirty="0"/>
          </a:p>
          <a:p>
            <a:pPr marL="0" indent="0" algn="l">
              <a:lnSpc>
                <a:spcPct val="145000"/>
              </a:lnSpc>
              <a:buNone/>
            </a:pPr>
            <a:endParaRPr lang="en-US" sz="1800" dirty="0"/>
          </a:p>
          <a:p>
            <a:pPr marL="0" indent="0" algn="l">
              <a:lnSpc>
                <a:spcPct val="145000"/>
              </a:lnSpc>
              <a:buNone/>
            </a:pPr>
            <a:r>
              <a:rPr lang="en-US" sz="1800" i="1" dirty="0">
                <a:solidFill>
                  <a:srgbClr val="1B2A4A"/>
                </a:solidFill>
                <a:latin typeface="Cambria" pitchFamily="34" charset="0"/>
                <a:ea typeface="Cambria" pitchFamily="34" charset="-122"/>
                <a:cs typeface="Cambria" pitchFamily="34" charset="-120"/>
              </a:rPr>
              <a:t>«Se non riesco ad imparare nel modo in cui insegni, potresti insegnare nel modo in cui io imparo?»</a:t>
            </a:r>
            <a:endParaRPr lang="en-US" sz="1800" dirty="0"/>
          </a:p>
        </p:txBody>
      </p:sp>
      <p:sp>
        <p:nvSpPr>
          <p:cNvPr id="7" name="Text 5"/>
          <p:cNvSpPr txBox="1"/>
          <p:nvPr/>
        </p:nvSpPr>
        <p:spPr>
          <a:xfrm>
            <a:off x="685800" y="4983480"/>
            <a:ext cx="7772400" cy="365760"/>
          </a:xfrm>
          <a:prstGeom prst="rect">
            <a:avLst/>
          </a:prstGeom>
          <a:noFill/>
          <a:ln/>
        </p:spPr>
        <p:txBody>
          <a:bodyPr wrap="square" rtlCol="0" anchor="ctr"/>
          <a:lstStyle/>
          <a:p>
            <a:pPr marL="0" indent="0" algn="r">
              <a:buNone/>
            </a:pPr>
            <a:r>
              <a:rPr lang="en-US" sz="1300" dirty="0">
                <a:solidFill>
                  <a:srgbClr val="718096"/>
                </a:solidFill>
                <a:latin typeface="Calibri" pitchFamily="34" charset="0"/>
                <a:ea typeface="Calibri" pitchFamily="34" charset="-122"/>
                <a:cs typeface="Calibri" pitchFamily="34" charset="-120"/>
              </a:rPr>
              <a:t>— Joseph Joubert (1838) · H. Chasty</a:t>
            </a:r>
            <a:endParaRPr lang="en-US" sz="13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59 / 97</a:t>
            </a:r>
            <a:endParaRPr lang="en-US" sz="900" dirty="0"/>
          </a:p>
        </p:txBody>
      </p:sp>
      <p:pic>
        <p:nvPicPr>
          <p:cNvPr id="10" name="Picture 2">
            <a:extLst>
              <a:ext uri="{FF2B5EF4-FFF2-40B4-BE49-F238E27FC236}">
                <a16:creationId xmlns:a16="http://schemas.microsoft.com/office/drawing/2014/main" id="{F4C2FE3F-FF80-CDAC-BE79-8771E2D5FF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457" y="3739284"/>
            <a:ext cx="2042766" cy="3037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INSEGNARE È…</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Educare e non punire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Come si interviene sul comportamento problema?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Proponendo all'alunno modalità sostitutive, più accettabili, di comunicare;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Realizzare per tutti gli alunni attività di empowerment socioaffettivo, comunicativo e relazionale.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60 / 97</a:t>
            </a:r>
            <a:endParaRPr lang="en-US" sz="9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OBIETTIVI DELL'AZIONE EDUCATIVO-DIDATTICA</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Autonomia, competenza, identità</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Obiettivi fondamentali dell'azione educativo-didattica: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1. La costruzione di un'identità sicura;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2. Il conseguimento di competenze;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3. La conquista di autonomia.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Queste tre coordinate, fissate negli Orientamenti per la scuola materna del 1991, si ritrovano nelle attuali Indicazioni per il curricolo.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L'acquisizione di competenze rafforza e costruisce l'identità, alimentando il senso di autoefficacia (Bandura).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61 / 97</a:t>
            </a:r>
            <a:endParaRPr lang="en-US" sz="900" dirty="0"/>
          </a:p>
        </p:txBody>
      </p:sp>
      <p:pic>
        <p:nvPicPr>
          <p:cNvPr id="10" name="Picture 2">
            <a:extLst>
              <a:ext uri="{FF2B5EF4-FFF2-40B4-BE49-F238E27FC236}">
                <a16:creationId xmlns:a16="http://schemas.microsoft.com/office/drawing/2014/main" id="{C55A0256-BA18-87A3-22C0-30A611F73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760" y="347472"/>
            <a:ext cx="2391760" cy="285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AREE DI SVILUPPO DEGLI OBIETTIVI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Le aree principali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Comunicazione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Macroarea linguistica, culturale/disciplinare, matematica, scientifica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Relazione con sé, con gli altri e con il contesto scuola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Espressività corporea, figurativa, ritmico-musicale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Funzionamento cognitivo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Autonomie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62 / 97</a:t>
            </a:r>
            <a:endParaRPr lang="en-US" sz="9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AREE DI SVILUPPO DEGLI OBIETTIVI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Comunicazione e macroarea linguistica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Comunicazione: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Non verbale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Verbale (pensieri, intenzioni, emozioni, spiegazioni)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Macroarea linguistica/culturale/disciplinare/matematica/scientifica: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Lingua orale e scritta; lettura, comprensione;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Dimensione culturale-disciplinare (storia, geografia, scienze);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Matematica e scienze: funzioni logiche, matematica di base.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63 / 97</a:t>
            </a:r>
            <a:endParaRPr lang="en-US" sz="900" dirty="0"/>
          </a:p>
        </p:txBody>
      </p:sp>
      <p:pic>
        <p:nvPicPr>
          <p:cNvPr id="10" name="Picture 4">
            <a:extLst>
              <a:ext uri="{FF2B5EF4-FFF2-40B4-BE49-F238E27FC236}">
                <a16:creationId xmlns:a16="http://schemas.microsoft.com/office/drawing/2014/main" id="{F4C553AD-4445-BEDA-E7B9-90AC4E3621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7775" y="2500280"/>
            <a:ext cx="1306578" cy="1185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7053B2E9-5D64-E264-6189-B9AED2C90D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2822" y="4110444"/>
            <a:ext cx="1036485" cy="1129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AREE DI SVILUPPO DEGLI OBIETTIVI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Relazione, espressività, corporeità</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Relazione con sé, con gli altri e con il contesto scuola: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 Integrazione nel contesto scuola; b) Relazione con se stesso; c) Relazione con gli altri.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Espressività corporea, figurativa, ritmico-musicale: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 Abilità sensoriali; b) Motricità globale e fine; c) Rappresentazione visuo-spaziale; d) Ritmicità e funzione musicale.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64 / 97</a:t>
            </a:r>
            <a:endParaRPr lang="en-US" sz="900" dirty="0"/>
          </a:p>
        </p:txBody>
      </p:sp>
      <p:pic>
        <p:nvPicPr>
          <p:cNvPr id="10" name="Picture 3">
            <a:extLst>
              <a:ext uri="{FF2B5EF4-FFF2-40B4-BE49-F238E27FC236}">
                <a16:creationId xmlns:a16="http://schemas.microsoft.com/office/drawing/2014/main" id="{9916D59D-7139-30B7-B672-5D94E2E177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4520" y="4248197"/>
            <a:ext cx="644680" cy="147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a:extLst>
              <a:ext uri="{FF2B5EF4-FFF2-40B4-BE49-F238E27FC236}">
                <a16:creationId xmlns:a16="http://schemas.microsoft.com/office/drawing/2014/main" id="{6378FF10-BF79-41A5-0A26-26229C60EF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3390" y="4268325"/>
            <a:ext cx="1832570" cy="1361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a:extLst>
              <a:ext uri="{FF2B5EF4-FFF2-40B4-BE49-F238E27FC236}">
                <a16:creationId xmlns:a16="http://schemas.microsoft.com/office/drawing/2014/main" id="{55DC1B25-37F1-B6F8-35A0-3520D47077A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1283" y="4472159"/>
            <a:ext cx="1608197" cy="10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AREE DI SVILUPPO DEGLI OBIETTIVI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Funzionamento cognitivo e autonomie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Funzionamento cognitivo: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 Attenzione, memoria, organizzazione spazio-temporale;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b) Pensiero operatorio concreto, pensiero ipotetico-deduttivo.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Autonomie: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 Spostamenti; b) Compiti scolastici; c) Compiti di vita quotidiana;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d) Capacità di richiesta d'aiuto; e) Iniziativa comunicativa;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f) Alimentazione; g) Igiene e cura della persona.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65 / 97</a:t>
            </a:r>
            <a:endParaRPr lang="en-US" sz="900" dirty="0"/>
          </a:p>
        </p:txBody>
      </p:sp>
      <p:pic>
        <p:nvPicPr>
          <p:cNvPr id="10" name="Picture 12">
            <a:extLst>
              <a:ext uri="{FF2B5EF4-FFF2-40B4-BE49-F238E27FC236}">
                <a16:creationId xmlns:a16="http://schemas.microsoft.com/office/drawing/2014/main" id="{4D019B2F-3B7D-8339-B06A-2859BB49F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0352" y="2092340"/>
            <a:ext cx="1512168" cy="3189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PROCEDURE DI CONDUZIONE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Le sei operazioni di programmazione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1. Rilevazione delle condizioni di partenza e calibrazione degli obiettivi;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2. Costruzione delle esperienze di apprendimento e dell'azione didattica;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3. Modalità della loro concreta realizzazione;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4. Verifica in itinere dei risultati;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5. Autoverifica della propria azione educativa con aggiustamenti;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6. Verifica e valutazione finali.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66 / 97</a:t>
            </a:r>
            <a:endParaRPr lang="en-US" sz="9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PROCEDURE DI CONDUZIONE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Disegno degli obiettivi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L'azione rivolta all'alunno con disabilità si fonda su una visione globale della persona nella prospettiva della sua autorealizzazione.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Qualunque schema standard di obiettivi e azioni educative deve essere smontato e flessibilmente rimontato a partire da ogni specifica situazione.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67 / 97</a:t>
            </a:r>
            <a:endParaRPr lang="en-US" sz="9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MEDIAZIONE DELLA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La motricità come fondamento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motricità ha un'importanza fondamentale per lo sviluppo del corpo, della mente e dell'emotività, rappresentando l'origine di ogni conoscenza.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68 / 97</a:t>
            </a:r>
            <a:endParaRPr lang="en-US" sz="900" dirty="0"/>
          </a:p>
        </p:txBody>
      </p:sp>
      <p:pic>
        <p:nvPicPr>
          <p:cNvPr id="10" name="Picture 3" descr="C:\Users\Rocco\Desktop\ROBERTA\NEW DOC\albero Biodanza OK.jpg">
            <a:extLst>
              <a:ext uri="{FF2B5EF4-FFF2-40B4-BE49-F238E27FC236}">
                <a16:creationId xmlns:a16="http://schemas.microsoft.com/office/drawing/2014/main" id="{2CF3FA69-5919-172E-E42B-A24A5FE88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688" y="2679965"/>
            <a:ext cx="4697368" cy="36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EDUCAZIONE ATTRAVERSO 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Movimento e conoscenza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 motricità è un luogo di scoperta delle proprie ricchezze, potenzialità e capacità espressive/creative: il movimento rappresenta la via maestra per esprimersi, comunicare e comprendere.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L'uomo manifesta il suo essere attraverso il muoversi, il vedere, il percepire e il fare.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corpo rappresenta uno strumento di comunicazione: l'uomo è relazione e si fa Io nel Tu.</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69 / 97</a:t>
            </a:r>
            <a:endParaRPr lang="en-US" sz="9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EDUCAZIONE ATTRAVERSO 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Sviluppo personale e sociale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L'educazione attraverso il movimento si offre come terreno fertile per lo sviluppo di percorsi di crescita e di formazione autentica.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Attraverso i gesti, le azioni e le relazioni il soggetto comunica i suoi stati d'animo, i suoi bisogni e i suoi desideri, conosce il proprio corpo e la propria identità personale.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Educare al corpo significa anche garantire un'efficace crescita sociale dell'individuo.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70 / 97</a:t>
            </a:r>
            <a:endParaRPr lang="en-US" sz="9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EDUCAZIONE ATTRAVERSO 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Dimensione inclusiva dell'attività motoria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L'attività motoria, all'interno di una dimensione inclusiva, offre la possibilità di esprimersi e valorizzare le potenzialità di ciascun soggetto.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L'educazione motoria può essere un ambiente di apprendimento inclusivo ed integrante solo se porta con sé e sviluppa la coscienza del corpo e l'organizzazione del Sé.</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71 / 97</a:t>
            </a:r>
            <a:endParaRPr lang="en-US" sz="9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EDUCAZIONE ATTRAVERSO 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Autoefficacia e autostima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Attraverso l'interazione l'individuo socializza con gli altri e, attraverso la padronanza dell'attività motoria, acquisisce autonomia, sviluppa autoefficacia e autostima.</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L'attività motoria favorisce la crescita dell'individuo posto all'interno di un gruppo, dove si confronta con altri e condivide emozioni.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72 / 97</a:t>
            </a:r>
            <a:endParaRPr lang="en-US" sz="9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EDUCAZIONE ATTRAVERSO LA CORPOREITÀ</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Valenza sociale e inclusiva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L'aspetto socializzante ha una forte valenza soprattutto per una persona disabile: si crea un'opportunità di sviluppo psicofisico e di apprendimento di modelli comportamentali appropriati al vivere sociale.</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Ecco come la motricità rappresenta un'esperienza globale che permette all'uomo di scoprire la propria immagine corporea, mettendosi in relazione con gli altri e con il mondo circostante.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73 / 97</a:t>
            </a:r>
            <a:endParaRPr lang="en-US" sz="9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INSEGNARE È…</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Classe come laboratorio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Creare una CLASSE/LABORATORIO come luogo nel quale studenti e studentesse SPERIMENTANO e si SPERIMENTANO, come metodologia didattica che: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Coinvolge tutte le discipline;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Facilita la personalizzazione;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Consente di acquisire il «sapere» attraverso il «fare» (apprendimento attivo e attivante).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74 / 97</a:t>
            </a:r>
            <a:endParaRPr lang="en-US" sz="900" dirty="0"/>
          </a:p>
        </p:txBody>
      </p:sp>
      <p:pic>
        <p:nvPicPr>
          <p:cNvPr id="10" name="Picture 2">
            <a:extLst>
              <a:ext uri="{FF2B5EF4-FFF2-40B4-BE49-F238E27FC236}">
                <a16:creationId xmlns:a16="http://schemas.microsoft.com/office/drawing/2014/main" id="{902C2332-810D-023B-E3C5-B4430EE64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89" y="3738723"/>
            <a:ext cx="6315222" cy="2765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IL FILO DI ARIANNA</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Il Cooperative Learning come filo conduttore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Abbiamo bisogno di un «filo» a cui tutti possano attaccarsi, nessuno escluso: un metodo che stimoli l'apprendimento favorendo la relazione, che aiuti i più timidi a tirare fuori il coraggio e che alleni i più sicuri di sé ad avere pazienza ed aspettare i compagni più «lenti».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nostro «FILO DI ARIANNA» È IL COOPERATIVE LEARNING</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(UN APPROCCIO COOPERATIVO ALL'APPRENDIMENTO).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75 / 97</a:t>
            </a:r>
            <a:endParaRPr lang="en-US" sz="900" dirty="0"/>
          </a:p>
        </p:txBody>
      </p:sp>
      <p:pic>
        <p:nvPicPr>
          <p:cNvPr id="10" name="Immagine 9">
            <a:extLst>
              <a:ext uri="{FF2B5EF4-FFF2-40B4-BE49-F238E27FC236}">
                <a16:creationId xmlns:a16="http://schemas.microsoft.com/office/drawing/2014/main" id="{F05B74CF-AC48-0ECC-9D4C-316D97C62A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4319" y="4484416"/>
            <a:ext cx="4075362" cy="2071832"/>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SINTESI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Risultati dell'approccio cooperativo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Coinvolgimento attivo degli studenti (metacognizione)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Ruolo fondamentale di ognuno per l'obiettivo del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Interazione: condivisione di idee, ricerca di dati, decisioni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Responsabilizzazione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Riduzione dei livelli di aggressività</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Collaborazione e non competizione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Relazione basata sullo «spazio vitale» (K. Lewin), non sulla velocità di apprendimento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76 / 97</a:t>
            </a:r>
            <a:endParaRPr lang="en-US" sz="900" dirty="0"/>
          </a:p>
        </p:txBody>
      </p:sp>
      <p:pic>
        <p:nvPicPr>
          <p:cNvPr id="10" name="Immagine 9">
            <a:extLst>
              <a:ext uri="{FF2B5EF4-FFF2-40B4-BE49-F238E27FC236}">
                <a16:creationId xmlns:a16="http://schemas.microsoft.com/office/drawing/2014/main" id="{74667DD4-4178-5AFE-3C6D-3D492603F7D7}"/>
              </a:ext>
            </a:extLst>
          </p:cNvPr>
          <p:cNvPicPr>
            <a:picLocks noChangeAspect="1"/>
          </p:cNvPicPr>
          <p:nvPr/>
        </p:nvPicPr>
        <p:blipFill rotWithShape="1">
          <a:blip r:embed="rId3">
            <a:extLst>
              <a:ext uri="{28A0092B-C50C-407E-A947-70E740481C1C}">
                <a14:useLocalDpi xmlns:a14="http://schemas.microsoft.com/office/drawing/2010/main" val="0"/>
              </a:ext>
            </a:extLst>
          </a:blip>
          <a:srcRect b="16073"/>
          <a:stretch/>
        </p:blipFill>
        <p:spPr>
          <a:xfrm>
            <a:off x="2810329" y="4712208"/>
            <a:ext cx="3523342" cy="179832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COOPERATIVE LEARNING – APPLICAZIONE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5 condizioni base e decisioni operative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5 condizioni base: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1. Strutturazione dell'interdipendenza positiva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2. Responsabilità individuale e di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3. Interazione costruttiva diretta (faccia a faccia)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4. Competenze sociali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5. Valutazione di gruppo</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Decisioni operative: definire obiettivi, dimensioni dei gruppi (max 4 studenti), ruoli, disposizione dell'aula, materiali, compiti e obiettivi della lezione.</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77 / 97</a:t>
            </a:r>
            <a:endParaRPr lang="en-US" sz="9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RISULTATI DELL'APPRENDIMENTO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Evidenze della ricerca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Gli studenti lavorano di più, raggiungono risultati migliori, memorizzano meglio e sviluppano maggiore motivazione;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Si instaurano relazioni più positive: spirito di squadra, amicizia, sostegno reciproco, rispetto della diversità;</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Maggiore benessere psicologico: autostima, autoefficacia, competenze sociali e probabile recupero degli alunni più deboli.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78 / 97</a:t>
            </a:r>
            <a:endParaRPr lang="en-US" sz="9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 E RUOLO DELL'INSEGNANTE</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Il docente come facilitatore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Non «quello che insegna» ma «tecnico che supporta», che assegna spazio e ruolo definito ad ogni alunno: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Crea un clima che rispetta l'integrità dello studente;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È osservatore, orientatore e valutatore che previene gli errori;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Accetta risultati, opinioni, sentimenti e atteggiamenti;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Si considera membro del gruppo di apprendimento, non autorità.</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In più: spiega procedure, monitora, chiede aggiornamenti, chiude la lezione, valuta.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79 / 97</a:t>
            </a:r>
            <a:endParaRPr lang="en-US" sz="9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RISULTATI DELL'APPRENDIMENTO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Tipologie di gruppi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Gruppi informali: da pochi minuti al tempo di una lezione;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Gruppi formali: da una lezione ad alcune settimane;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Gruppi base: a lungo termine (almeno un anno) con membri stabili.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80 / 97</a:t>
            </a:r>
            <a:endParaRPr lang="en-US" sz="9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0797"/>
          <a:stretch/>
        </p:blipFill>
        <p:spPr bwMode="auto">
          <a:xfrm>
            <a:off x="132740" y="1862087"/>
            <a:ext cx="8797558" cy="3831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2"/>
          <p:cNvSpPr>
            <a:spLocks noChangeArrowheads="1"/>
          </p:cNvSpPr>
          <p:nvPr/>
        </p:nvSpPr>
        <p:spPr bwMode="auto">
          <a:xfrm>
            <a:off x="0" y="-100013"/>
            <a:ext cx="9155113" cy="1368426"/>
          </a:xfrm>
          <a:prstGeom prst="rect">
            <a:avLst/>
          </a:prstGeom>
          <a:solidFill>
            <a:srgbClr val="B3071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Ins="360000"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r" defTabSz="914400" rtl="0" eaLnBrk="0" fontAlgn="auto" latinLnBrk="0" hangingPunct="0">
              <a:lnSpc>
                <a:spcPct val="93000"/>
              </a:lnSpc>
              <a:spcBef>
                <a:spcPct val="0"/>
              </a:spcBef>
              <a:spcAft>
                <a:spcPts val="0"/>
              </a:spcAft>
              <a:buClr>
                <a:srgbClr val="000000"/>
              </a:buClr>
              <a:buSzTx/>
              <a:buFont typeface="Times New Roman" pitchFamily="18" charset="0"/>
              <a:buNone/>
              <a:tabLst/>
              <a:defRPr/>
            </a:pPr>
            <a:endParaRPr kumimoji="0" lang="it-IT" altLang="it-IT" sz="2400" b="1"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5" name="Rectangle 1"/>
          <p:cNvSpPr txBox="1">
            <a:spLocks noChangeArrowheads="1"/>
          </p:cNvSpPr>
          <p:nvPr/>
        </p:nvSpPr>
        <p:spPr>
          <a:xfrm>
            <a:off x="0" y="-92075"/>
            <a:ext cx="9063038" cy="1439863"/>
          </a:xfrm>
          <a:prstGeom prst="rect">
            <a:avLst/>
          </a:prstGeom>
        </p:spPr>
        <p:txBody>
          <a:bodyPr vert="horz" lIns="90000" tIns="46800" rIns="90000" bIns="4680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it-IT" altLang="it-IT" sz="4000" b="1" i="0" u="none" strike="noStrike" kern="1200" cap="none" spc="0" normalizeH="0" baseline="0" noProof="0" dirty="0">
                <a:ln>
                  <a:noFill/>
                </a:ln>
                <a:solidFill>
                  <a:prstClr val="black"/>
                </a:solidFill>
                <a:effectLst/>
                <a:uLnTx/>
                <a:uFillTx/>
                <a:latin typeface="Calibri"/>
                <a:ea typeface="+mj-ea"/>
                <a:cs typeface="+mj-cs"/>
              </a:rPr>
              <a:t>LE FASI DI LAVORO</a:t>
            </a:r>
            <a:endParaRPr kumimoji="0" lang="it-IT" altLang="it-IT" sz="4000" b="1" i="1"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10917344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Century Gothic" pitchFamily="34" charset="0"/>
              </a:defRPr>
            </a:lvl1pPr>
            <a:lvl2pPr marL="742950" indent="-285750" eaLnBrk="0" hangingPunct="0">
              <a:spcBef>
                <a:spcPct val="20000"/>
              </a:spcBef>
              <a:buClr>
                <a:schemeClr val="accent2"/>
              </a:buClr>
              <a:buFont typeface="Arial" charset="0"/>
              <a:buChar char="•"/>
              <a:defRPr sz="2000">
                <a:solidFill>
                  <a:schemeClr val="tx2"/>
                </a:solidFill>
                <a:latin typeface="Century Gothic" pitchFamily="34" charset="0"/>
              </a:defRPr>
            </a:lvl2pPr>
            <a:lvl3pPr marL="1143000" indent="-228600" eaLnBrk="0" hangingPunct="0">
              <a:spcBef>
                <a:spcPct val="20000"/>
              </a:spcBef>
              <a:buClr>
                <a:srgbClr val="B5AE53"/>
              </a:buClr>
              <a:buFont typeface="Arial" charset="0"/>
              <a:buChar char="•"/>
              <a:defRPr>
                <a:solidFill>
                  <a:schemeClr val="tx2"/>
                </a:solidFill>
                <a:latin typeface="Century Gothic" pitchFamily="34" charset="0"/>
              </a:defRPr>
            </a:lvl3pPr>
            <a:lvl4pPr marL="1600200" indent="-228600" eaLnBrk="0" hangingPunct="0">
              <a:spcBef>
                <a:spcPct val="20000"/>
              </a:spcBef>
              <a:buClr>
                <a:srgbClr val="848058"/>
              </a:buClr>
              <a:buFont typeface="Arial" charset="0"/>
              <a:buChar char="•"/>
              <a:defRPr sz="1600">
                <a:solidFill>
                  <a:schemeClr val="tx2"/>
                </a:solidFill>
                <a:latin typeface="Century Gothic" pitchFamily="34" charset="0"/>
              </a:defRPr>
            </a:lvl4pPr>
            <a:lvl5pPr marL="2057400" indent="-228600" eaLnBrk="0" hangingPunct="0">
              <a:spcBef>
                <a:spcPct val="20000"/>
              </a:spcBef>
              <a:buClr>
                <a:srgbClr val="E8B54D"/>
              </a:buClr>
              <a:buFont typeface="Arial" charset="0"/>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rgbClr val="E8B54D"/>
              </a:buClr>
              <a:buFont typeface="Arial" charset="0"/>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rgbClr val="E8B54D"/>
              </a:buClr>
              <a:buFont typeface="Arial" charset="0"/>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rgbClr val="E8B54D"/>
              </a:buClr>
              <a:buFont typeface="Arial" charset="0"/>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rgbClr val="E8B54D"/>
              </a:buClr>
              <a:buFont typeface="Arial" charset="0"/>
              <a:buChar char="•"/>
              <a:defRPr sz="1600">
                <a:solidFill>
                  <a:schemeClr val="tx2"/>
                </a:solidFill>
                <a:latin typeface="Century Gothic"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8A72504-9B76-4232-8651-3C2B48B178F3}" type="slidenum">
              <a:rPr kumimoji="0" lang="it-IT" altLang="it-IT" sz="1200" b="0" i="0" u="none" strike="noStrike" kern="1200" cap="none" spc="0" normalizeH="0" baseline="0" noProof="0" smtClean="0">
                <a:ln>
                  <a:noFill/>
                </a:ln>
                <a:solidFill>
                  <a:srgbClr val="EEECE1"/>
                </a:solidFill>
                <a:effectLst/>
                <a:uLnTx/>
                <a:uFillTx/>
                <a:latin typeface="Verdana"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82</a:t>
            </a:fld>
            <a:endParaRPr kumimoji="0" lang="it-IT" altLang="it-IT" sz="1200" b="0" i="0" u="none" strike="noStrike" kern="1200" cap="none" spc="0" normalizeH="0" baseline="0" noProof="0">
              <a:ln>
                <a:noFill/>
              </a:ln>
              <a:solidFill>
                <a:srgbClr val="EEECE1"/>
              </a:solidFill>
              <a:effectLst/>
              <a:uLnTx/>
              <a:uFillTx/>
              <a:latin typeface="Verdana" pitchFamily="34" charset="0"/>
              <a:ea typeface="+mn-ea"/>
              <a:cs typeface="+mn-cs"/>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3962400" cy="507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513929"/>
            <a:ext cx="3981450" cy="516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ChangeArrowheads="1"/>
          </p:cNvSpPr>
          <p:nvPr/>
        </p:nvSpPr>
        <p:spPr bwMode="auto">
          <a:xfrm>
            <a:off x="0" y="-100013"/>
            <a:ext cx="9155113" cy="1368426"/>
          </a:xfrm>
          <a:prstGeom prst="rect">
            <a:avLst/>
          </a:prstGeom>
          <a:solidFill>
            <a:srgbClr val="B3071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Ins="360000"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r" defTabSz="914400" rtl="0" eaLnBrk="0" fontAlgn="auto" latinLnBrk="0" hangingPunct="0">
              <a:lnSpc>
                <a:spcPct val="93000"/>
              </a:lnSpc>
              <a:spcBef>
                <a:spcPct val="0"/>
              </a:spcBef>
              <a:spcAft>
                <a:spcPts val="0"/>
              </a:spcAft>
              <a:buClr>
                <a:srgbClr val="000000"/>
              </a:buClr>
              <a:buSzTx/>
              <a:buFont typeface="Times New Roman" pitchFamily="18" charset="0"/>
              <a:buNone/>
              <a:tabLst/>
              <a:defRPr/>
            </a:pPr>
            <a:endParaRPr kumimoji="0" lang="it-IT" altLang="it-IT" sz="24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 name="Rectangle 1"/>
          <p:cNvSpPr txBox="1">
            <a:spLocks noChangeArrowheads="1"/>
          </p:cNvSpPr>
          <p:nvPr/>
        </p:nvSpPr>
        <p:spPr>
          <a:xfrm>
            <a:off x="0" y="-92075"/>
            <a:ext cx="9063038" cy="1439863"/>
          </a:xfrm>
          <a:prstGeom prst="rect">
            <a:avLst/>
          </a:prstGeom>
        </p:spPr>
        <p:txBody>
          <a:bodyPr vert="horz" lIns="90000" tIns="46800" rIns="90000" bIns="4680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it-IT" altLang="it-IT" sz="4000" b="1" i="0" u="none" strike="noStrike" kern="1200" cap="none" spc="0" normalizeH="0" baseline="0" noProof="0" dirty="0">
                <a:ln>
                  <a:noFill/>
                </a:ln>
                <a:solidFill>
                  <a:prstClr val="black"/>
                </a:solidFill>
                <a:effectLst/>
                <a:uLnTx/>
                <a:uFillTx/>
                <a:latin typeface="Calibri"/>
                <a:ea typeface="+mj-ea"/>
                <a:cs typeface="+mj-cs"/>
              </a:rPr>
              <a:t>OSSERVAZIONE IN ITINERE</a:t>
            </a:r>
            <a:endParaRPr kumimoji="0" lang="it-IT" altLang="it-IT" sz="4000" b="1" i="1"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30361923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20" y="1628800"/>
            <a:ext cx="7848872" cy="5081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ChangeArrowheads="1"/>
          </p:cNvSpPr>
          <p:nvPr/>
        </p:nvSpPr>
        <p:spPr bwMode="auto">
          <a:xfrm>
            <a:off x="0" y="-100013"/>
            <a:ext cx="9155113" cy="1368426"/>
          </a:xfrm>
          <a:prstGeom prst="rect">
            <a:avLst/>
          </a:prstGeom>
          <a:solidFill>
            <a:srgbClr val="B3071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Ins="360000"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r" defTabSz="914400" rtl="0" eaLnBrk="0" fontAlgn="auto" latinLnBrk="0" hangingPunct="0">
              <a:lnSpc>
                <a:spcPct val="93000"/>
              </a:lnSpc>
              <a:spcBef>
                <a:spcPct val="0"/>
              </a:spcBef>
              <a:spcAft>
                <a:spcPts val="0"/>
              </a:spcAft>
              <a:buClr>
                <a:srgbClr val="000000"/>
              </a:buClr>
              <a:buSzTx/>
              <a:buFont typeface="Times New Roman" pitchFamily="18" charset="0"/>
              <a:buNone/>
              <a:tabLst/>
              <a:defRPr/>
            </a:pPr>
            <a:endParaRPr kumimoji="0" lang="it-IT" altLang="it-IT" sz="24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 name="Rectangle 1"/>
          <p:cNvSpPr txBox="1">
            <a:spLocks noChangeArrowheads="1"/>
          </p:cNvSpPr>
          <p:nvPr/>
        </p:nvSpPr>
        <p:spPr>
          <a:xfrm>
            <a:off x="0" y="-92075"/>
            <a:ext cx="9063038" cy="1439863"/>
          </a:xfrm>
          <a:prstGeom prst="rect">
            <a:avLst/>
          </a:prstGeom>
        </p:spPr>
        <p:txBody>
          <a:bodyPr vert="horz" lIns="90000" tIns="46800" rIns="90000" bIns="4680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it-IT" altLang="it-IT" sz="3600" b="1" i="0" u="none" strike="noStrike" kern="1200" cap="none" spc="0" normalizeH="0" baseline="0" noProof="0" dirty="0">
                <a:ln>
                  <a:noFill/>
                </a:ln>
                <a:solidFill>
                  <a:prstClr val="black"/>
                </a:solidFill>
                <a:effectLst/>
                <a:uLnTx/>
                <a:uFillTx/>
                <a:latin typeface="Calibri"/>
                <a:ea typeface="+mj-ea"/>
                <a:cs typeface="+mj-cs"/>
              </a:rPr>
              <a:t>QUESTIONARIO DI AUTOVALUTAZIONE</a:t>
            </a:r>
            <a:endParaRPr kumimoji="0" lang="it-IT" altLang="it-IT" sz="3600" b="1" i="1"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927502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 – SINTESI</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Definizione operativa (Comoglio, 1996)</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insieme di tecniche di conduzione della classe, nelle quali gli studenti lavorano in piccoli gruppi di attività di apprendimento e ricevono valutazioni in base ai risultati conseguiti» (Comoglio, 1996, p. 24)</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La classe come contesto sociale in cui sperimentare norme e comportamenti;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Il gruppo/classe come insieme di risorse;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Distribuzione funzionale di ruoli e compiti;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L'insegnante come facilitatore dell'apprendimento;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Progettazione di attività con forte condivisione di risorse, premi e incentivi.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84 / 97</a:t>
            </a:r>
            <a:endParaRPr lang="en-US" sz="9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 (JOHNSON, JOHNSON &amp; HOLUBEC, 1996)</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 cinque elementi fondamentali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1. Interdipendenza positiva;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2. Responsabilità individuale e collettiva;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3. Interazione promozionale faccia a faccia;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4. Insegnamento di competenze nel lavoro di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5. Verifica dell'efficienza dei gruppi.</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rapporto interpersonale strutturato in chiave cooperativa favorisce l'apprendimento scolastico, la motivazione, lo sviluppo cognitivo e socio-affettivo degli studenti.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85 / 97</a:t>
            </a:r>
            <a:endParaRPr lang="en-US" sz="9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Interdipendenza positiva – Approfondimento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 membri di un gruppo sono consapevoli che non può esistere successo individuale senza successo collettivo;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Il fallimento del singolo è il fallimento del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Configurazione di vincoli che le persone nei gruppi cooperativi sperimentano: i propri esiti dipendono dagli esiti dei compagni e viceversa.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86 / 97</a:t>
            </a:r>
            <a:endParaRPr lang="en-US" sz="900" dirty="0"/>
          </a:p>
        </p:txBody>
      </p:sp>
      <p:sp>
        <p:nvSpPr>
          <p:cNvPr id="10" name="object 3">
            <a:extLst>
              <a:ext uri="{FF2B5EF4-FFF2-40B4-BE49-F238E27FC236}">
                <a16:creationId xmlns:a16="http://schemas.microsoft.com/office/drawing/2014/main" id="{21810CBF-1215-D14C-A8B1-72394A00A8AF}"/>
              </a:ext>
            </a:extLst>
          </p:cNvPr>
          <p:cNvSpPr/>
          <p:nvPr/>
        </p:nvSpPr>
        <p:spPr>
          <a:xfrm>
            <a:off x="1644650" y="3729228"/>
            <a:ext cx="5854700" cy="25527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Interazione promozionale faccia a faccia</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Gruppi ristretti e vicinanza fisica (contatto oculare reciproco e con il docente);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Scambio di risorse, informazioni, materiali ed elaborazioni;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Incoraggiamento reciproco degli alunni che favoriscono l'apprendimento;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Fiducia reciproca: ogni intervento è finalizzato al miglioramento non solo del singolo ma del lavoro comune;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Il feedback negativo tra compagni non sminuisce il lavoro dei singoli, ma permette di migliorare il lavoro condiviso.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87 / 97</a:t>
            </a:r>
            <a:endParaRPr lang="en-US" sz="9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Abilità sociali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Influiscono notevolmente sul livello di successo del gruppo: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Competenze comunicative interpersonali;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Competenze di leadership;</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Competenze di problem solving;</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Competenze per una gestione positiva e costruttiva del conflitto;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Competenze decisionali (decision making).</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È necessario l'insegnamento diretto delle abilità sociali.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88 / 97</a:t>
            </a:r>
            <a:endParaRPr lang="en-US" sz="9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Responsabilità individuale e collettiva</a:t>
            </a:r>
            <a:endParaRPr lang="en-US" sz="2600" dirty="0"/>
          </a:p>
        </p:txBody>
      </p:sp>
      <p:sp>
        <p:nvSpPr>
          <p:cNvPr id="6" name="Text 4"/>
          <p:cNvSpPr txBox="1"/>
          <p:nvPr/>
        </p:nvSpPr>
        <p:spPr>
          <a:xfrm>
            <a:off x="566928" y="1572768"/>
            <a:ext cx="7955280" cy="411480"/>
          </a:xfrm>
          <a:prstGeom prst="rect">
            <a:avLst/>
          </a:prstGeom>
          <a:noFill/>
          <a:ln/>
        </p:spPr>
        <p:txBody>
          <a:bodyPr wrap="square" rtlCol="0" anchor="ctr"/>
          <a:lstStyle/>
          <a:p>
            <a:pPr marL="0" indent="0" algn="l">
              <a:buNone/>
            </a:pPr>
            <a:r>
              <a:rPr lang="en-US" sz="1600" b="1" kern="0" spc="100" dirty="0">
                <a:solidFill>
                  <a:srgbClr val="2A6E8A"/>
                </a:solidFill>
                <a:latin typeface="Calibri" pitchFamily="34" charset="0"/>
                <a:ea typeface="Calibri" pitchFamily="34" charset="-122"/>
                <a:cs typeface="Calibri" pitchFamily="34" charset="-120"/>
              </a:rPr>
              <a:t>Leadership distribuita</a:t>
            </a:r>
            <a:endParaRPr lang="en-US" sz="1600" dirty="0"/>
          </a:p>
        </p:txBody>
      </p:sp>
      <p:sp>
        <p:nvSpPr>
          <p:cNvPr id="7" name="Shape 5"/>
          <p:cNvSpPr/>
          <p:nvPr/>
        </p:nvSpPr>
        <p:spPr>
          <a:xfrm>
            <a:off x="411480" y="1984248"/>
            <a:ext cx="8321040" cy="4434840"/>
          </a:xfrm>
          <a:prstGeom prst="rect">
            <a:avLst/>
          </a:prstGeom>
          <a:solidFill>
            <a:srgbClr val="F4F6F9"/>
          </a:solidFill>
          <a:ln/>
        </p:spPr>
      </p:sp>
      <p:sp>
        <p:nvSpPr>
          <p:cNvPr id="8" name="Text 6"/>
          <p:cNvSpPr txBox="1"/>
          <p:nvPr/>
        </p:nvSpPr>
        <p:spPr>
          <a:xfrm>
            <a:off x="640080" y="2121408"/>
            <a:ext cx="7863840" cy="416052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Assegnare ruoli usando e ridistribuendo le diverse abilità personali;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Stabilire le sequenze di attività attraverso le quali la responsabilità è realizzata;</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Il gruppo deve raggiungere i suoi obiettivi e ogni membro contribuire con la sua parte;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Necessità di collaborare e facilitare il lavoro dei compagni in difficoltà (no sostituzione);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Concludere il proprio lavoro.</a:t>
            </a:r>
            <a:endParaRPr lang="en-US" sz="1700" dirty="0"/>
          </a:p>
        </p:txBody>
      </p:sp>
      <p:sp>
        <p:nvSpPr>
          <p:cNvPr id="9" name="Text 7"/>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10" name="Text 8"/>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89 / 97</a:t>
            </a:r>
            <a:endParaRPr lang="en-US" sz="9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Assegnazione dei ruoli</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Facilitatore-coordinatore-leader: assicura che ognuno capisca il compito e partecipi; rappresenta il gruppo con l'insegnante;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Relatore: organizza la presentazione e verifica che il gruppo rispetti i tempi;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Responsabile dei materiali: reperisce la documentazione e la distribuisce;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Mediatore: garantisce relazioni positive e gestisce i conflitti.</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90 / 97</a:t>
            </a:r>
            <a:endParaRPr lang="en-US" sz="9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APPRENDIMENTO COOPERATIVO</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La revisione del lavoro di gruppo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Tenendo presenti gli obiettivi inizialmente proposti, il gruppo riflette su:</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Ciò che ha funzionato nella direzione degli obiettivi e ciò che non ha funzionato;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Quali comportamenti dei membri sono risultati utili e quali no;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Strategie per la risoluzione di problemi e criticità.</a:t>
            </a:r>
            <a:endParaRPr lang="en-US" sz="1700" dirty="0"/>
          </a:p>
          <a:p>
            <a:pPr marL="0" indent="0" algn="l">
              <a:lnSpc>
                <a:spcPct val="135000"/>
              </a:lnSpc>
              <a:spcAft>
                <a:spcPts val="600"/>
              </a:spcAft>
              <a:buNone/>
            </a:pP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Controllare e valutare processi cognitivi, emotivi e interattivi in atto per migliorare progressivamente il processo.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91 / 97</a:t>
            </a:r>
            <a:endParaRPr lang="en-US" sz="9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PEER TUTORING (IANES, 2001)</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Imparare insegnando</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Ruolo attivo degli alunni nei processi di insegnamento-apprendimento;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Mobilitazione della risorsa dei pari;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Possibilità di approcci individualizzati e/o personalizzati;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Favorisce un'impalcatura cognitiva dei saperi;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Alternanza dei ruoli;</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Possibilità per il tutor di osservare i processi di apprendimento dal p.d.v. di chi sta imparando;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Reciprocità degli apprendimenti tra alunni tutor e non;</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Autostima e autoefficacia.</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92 / 97</a:t>
            </a:r>
            <a:endParaRPr lang="en-US" sz="9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Shape 1"/>
          <p:cNvSpPr/>
          <p:nvPr/>
        </p:nvSpPr>
        <p:spPr>
          <a:xfrm>
            <a:off x="411480" y="347472"/>
            <a:ext cx="54864" cy="502920"/>
          </a:xfrm>
          <a:prstGeom prst="rect">
            <a:avLst/>
          </a:prstGeom>
          <a:solidFill>
            <a:srgbClr val="C9943A"/>
          </a:solidFill>
          <a:ln/>
        </p:spPr>
      </p:sp>
      <p:sp>
        <p:nvSpPr>
          <p:cNvPr id="4" name="Text 2"/>
          <p:cNvSpPr txBox="1"/>
          <p:nvPr/>
        </p:nvSpPr>
        <p:spPr>
          <a:xfrm>
            <a:off x="566928" y="347472"/>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PEER TUTORING NELLA CLASSE (IANES, 2001)</a:t>
            </a:r>
            <a:endParaRPr lang="en-US" sz="1000" dirty="0"/>
          </a:p>
        </p:txBody>
      </p:sp>
      <p:sp>
        <p:nvSpPr>
          <p:cNvPr id="5" name="Text 3"/>
          <p:cNvSpPr txBox="1"/>
          <p:nvPr/>
        </p:nvSpPr>
        <p:spPr>
          <a:xfrm>
            <a:off x="566928" y="658368"/>
            <a:ext cx="7955280" cy="914400"/>
          </a:xfrm>
          <a:prstGeom prst="rect">
            <a:avLst/>
          </a:prstGeom>
          <a:noFill/>
          <a:ln/>
        </p:spPr>
        <p:txBody>
          <a:bodyPr wrap="square" rtlCol="0" anchor="t"/>
          <a:lstStyle/>
          <a:p>
            <a:pPr marL="0" indent="0" algn="l">
              <a:lnSpc>
                <a:spcPct val="110000"/>
              </a:lnSpc>
              <a:buNone/>
            </a:pPr>
            <a:r>
              <a:rPr lang="en-US" sz="2600" b="1" dirty="0">
                <a:solidFill>
                  <a:srgbClr val="1B2A4A"/>
                </a:solidFill>
                <a:latin typeface="Cambria" pitchFamily="34" charset="0"/>
                <a:ea typeface="Cambria" pitchFamily="34" charset="-122"/>
                <a:cs typeface="Cambria" pitchFamily="34" charset="-120"/>
              </a:rPr>
              <a:t>Ruolo del docente</a:t>
            </a:r>
            <a:endParaRPr lang="en-US" sz="2600" dirty="0"/>
          </a:p>
        </p:txBody>
      </p:sp>
      <p:sp>
        <p:nvSpPr>
          <p:cNvPr id="6" name="Shape 4"/>
          <p:cNvSpPr/>
          <p:nvPr/>
        </p:nvSpPr>
        <p:spPr>
          <a:xfrm>
            <a:off x="411480" y="1618488"/>
            <a:ext cx="8321040" cy="4800600"/>
          </a:xfrm>
          <a:prstGeom prst="rect">
            <a:avLst/>
          </a:prstGeom>
          <a:solidFill>
            <a:srgbClr val="F4F6F9"/>
          </a:solidFill>
          <a:ln/>
        </p:spPr>
      </p:sp>
      <p:sp>
        <p:nvSpPr>
          <p:cNvPr id="7" name="Text 5"/>
          <p:cNvSpPr txBox="1"/>
          <p:nvPr/>
        </p:nvSpPr>
        <p:spPr>
          <a:xfrm>
            <a:off x="640080" y="1755648"/>
            <a:ext cx="7863840" cy="4526280"/>
          </a:xfrm>
          <a:prstGeom prst="rect">
            <a:avLst/>
          </a:prstGeom>
          <a:noFill/>
          <a:ln/>
        </p:spPr>
        <p:txBody>
          <a:bodyPr wrap="square" lIns="0" tIns="0" rIns="0" bIns="0" rtlCol="0" anchor="t"/>
          <a:lstStyle/>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Il docente: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Definisce piccoli gruppi eterogenei (4-5 persone);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Individua i tutor tenendo conto non solo di «cosa sanno» ma di cosa «devono imparare»;</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Stabilisce con gli alunni gli obiettivi e l'organizzazione del lavoro;</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Favorisce lo scambio di ruoli, incluso l'alunno con difficoltà;</a:t>
            </a:r>
            <a:endParaRPr lang="en-US" sz="1700" dirty="0"/>
          </a:p>
          <a:p>
            <a:pPr marL="0" indent="0" algn="l">
              <a:lnSpc>
                <a:spcPct val="135000"/>
              </a:lnSpc>
              <a:spcAft>
                <a:spcPts val="600"/>
              </a:spcAft>
              <a:buNone/>
            </a:pPr>
            <a:r>
              <a:rPr lang="en-US" sz="1700" dirty="0">
                <a:solidFill>
                  <a:srgbClr val="4A5568"/>
                </a:solidFill>
                <a:latin typeface="Calibri" pitchFamily="34" charset="0"/>
                <a:ea typeface="Calibri" pitchFamily="34" charset="-122"/>
                <a:cs typeface="Calibri" pitchFamily="34" charset="-120"/>
              </a:rPr>
              <a:t>• Valuta gli sviluppi e i risultati del tutoraggio.</a:t>
            </a:r>
            <a:endParaRPr lang="en-US" sz="17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93 / 97</a:t>
            </a:r>
            <a:endParaRPr lang="en-US" sz="9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971550" y="2711450"/>
            <a:ext cx="7486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3600" b="1" i="1" u="sng" strike="noStrike" kern="1200" cap="none" spc="0" normalizeH="0" baseline="0" noProof="0">
                <a:ln>
                  <a:noFill/>
                </a:ln>
                <a:solidFill>
                  <a:srgbClr val="800000"/>
                </a:solidFill>
                <a:effectLst>
                  <a:outerShdw blurRad="38100" dist="38100" dir="2700000" algn="tl">
                    <a:srgbClr val="C0C0C0"/>
                  </a:outerShdw>
                </a:effectLst>
                <a:uLnTx/>
                <a:uFillTx/>
                <a:latin typeface="Comic Sans MS" pitchFamily="66" charset="0"/>
                <a:ea typeface="+mn-ea"/>
                <a:cs typeface="+mn-cs"/>
              </a:rPr>
              <a:t>Perché la cooperazione a scuola?</a:t>
            </a:r>
          </a:p>
        </p:txBody>
      </p:sp>
      <p:pic>
        <p:nvPicPr>
          <p:cNvPr id="7171" name="Picture 3" descr="scuola"/>
          <p:cNvPicPr>
            <a:picLocks noChangeAspect="1" noChangeArrowheads="1"/>
          </p:cNvPicPr>
          <p:nvPr/>
        </p:nvPicPr>
        <p:blipFill>
          <a:blip r:embed="rId3"/>
          <a:srcRect/>
          <a:stretch>
            <a:fillRect/>
          </a:stretch>
        </p:blipFill>
        <p:spPr bwMode="auto">
          <a:xfrm>
            <a:off x="6248400" y="381000"/>
            <a:ext cx="2508250" cy="1878013"/>
          </a:xfrm>
          <a:prstGeom prst="rect">
            <a:avLst/>
          </a:prstGeom>
          <a:noFill/>
          <a:ln w="9525">
            <a:noFill/>
            <a:miter lim="800000"/>
            <a:headEnd/>
            <a:tailEnd/>
          </a:ln>
        </p:spPr>
      </p:pic>
      <p:pic>
        <p:nvPicPr>
          <p:cNvPr id="7172" name="Picture 4" descr="bartscared"/>
          <p:cNvPicPr>
            <a:picLocks noChangeAspect="1" noChangeArrowheads="1"/>
          </p:cNvPicPr>
          <p:nvPr/>
        </p:nvPicPr>
        <p:blipFill>
          <a:blip r:embed="rId4"/>
          <a:srcRect/>
          <a:stretch>
            <a:fillRect/>
          </a:stretch>
        </p:blipFill>
        <p:spPr bwMode="auto">
          <a:xfrm>
            <a:off x="457200" y="3733800"/>
            <a:ext cx="1458913" cy="2362200"/>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Oval 2"/>
          <p:cNvSpPr>
            <a:spLocks noChangeArrowheads="1"/>
          </p:cNvSpPr>
          <p:nvPr/>
        </p:nvSpPr>
        <p:spPr bwMode="auto">
          <a:xfrm>
            <a:off x="3995738" y="5084763"/>
            <a:ext cx="1081087" cy="1008062"/>
          </a:xfrm>
          <a:prstGeom prst="ellipse">
            <a:avLst/>
          </a:prstGeom>
          <a:solidFill>
            <a:schemeClr val="accent1"/>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39" name="Oval 3"/>
          <p:cNvSpPr>
            <a:spLocks noChangeArrowheads="1"/>
          </p:cNvSpPr>
          <p:nvPr/>
        </p:nvSpPr>
        <p:spPr bwMode="auto">
          <a:xfrm>
            <a:off x="1403350" y="3211513"/>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0" name="Oval 4"/>
          <p:cNvSpPr>
            <a:spLocks noChangeArrowheads="1"/>
          </p:cNvSpPr>
          <p:nvPr/>
        </p:nvSpPr>
        <p:spPr bwMode="auto">
          <a:xfrm>
            <a:off x="3201988" y="3140075"/>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1" name="Oval 5"/>
          <p:cNvSpPr>
            <a:spLocks noChangeArrowheads="1"/>
          </p:cNvSpPr>
          <p:nvPr/>
        </p:nvSpPr>
        <p:spPr bwMode="auto">
          <a:xfrm>
            <a:off x="5003800" y="3140075"/>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2" name="Oval 6"/>
          <p:cNvSpPr>
            <a:spLocks noChangeArrowheads="1"/>
          </p:cNvSpPr>
          <p:nvPr/>
        </p:nvSpPr>
        <p:spPr bwMode="auto">
          <a:xfrm>
            <a:off x="7019925" y="3140075"/>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3" name="Oval 7"/>
          <p:cNvSpPr>
            <a:spLocks noChangeArrowheads="1"/>
          </p:cNvSpPr>
          <p:nvPr/>
        </p:nvSpPr>
        <p:spPr bwMode="auto">
          <a:xfrm>
            <a:off x="1331913" y="1268413"/>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4" name="Oval 8"/>
          <p:cNvSpPr>
            <a:spLocks noChangeArrowheads="1"/>
          </p:cNvSpPr>
          <p:nvPr/>
        </p:nvSpPr>
        <p:spPr bwMode="auto">
          <a:xfrm>
            <a:off x="3130550" y="1268413"/>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5" name="Oval 9"/>
          <p:cNvSpPr>
            <a:spLocks noChangeArrowheads="1"/>
          </p:cNvSpPr>
          <p:nvPr/>
        </p:nvSpPr>
        <p:spPr bwMode="auto">
          <a:xfrm>
            <a:off x="4932363" y="1268413"/>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6" name="Oval 10"/>
          <p:cNvSpPr>
            <a:spLocks noChangeArrowheads="1"/>
          </p:cNvSpPr>
          <p:nvPr/>
        </p:nvSpPr>
        <p:spPr bwMode="auto">
          <a:xfrm>
            <a:off x="6948488" y="1268413"/>
            <a:ext cx="720725" cy="647700"/>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7" name="Line 11"/>
          <p:cNvSpPr>
            <a:spLocks noChangeShapeType="1"/>
          </p:cNvSpPr>
          <p:nvPr/>
        </p:nvSpPr>
        <p:spPr bwMode="auto">
          <a:xfrm>
            <a:off x="1979613" y="3859213"/>
            <a:ext cx="2016125" cy="1512887"/>
          </a:xfrm>
          <a:prstGeom prst="line">
            <a:avLst/>
          </a:prstGeom>
          <a:noFill/>
          <a:ln w="9525">
            <a:solidFill>
              <a:schemeClr val="tx1"/>
            </a:solidFill>
            <a:round/>
            <a:headEnd type="triangle" w="med" len="me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8" name="Line 12"/>
          <p:cNvSpPr>
            <a:spLocks noChangeShapeType="1"/>
          </p:cNvSpPr>
          <p:nvPr/>
        </p:nvSpPr>
        <p:spPr bwMode="auto">
          <a:xfrm flipH="1" flipV="1">
            <a:off x="3779838" y="3787775"/>
            <a:ext cx="504825" cy="1296988"/>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49" name="Line 13"/>
          <p:cNvSpPr>
            <a:spLocks noChangeShapeType="1"/>
          </p:cNvSpPr>
          <p:nvPr/>
        </p:nvSpPr>
        <p:spPr bwMode="auto">
          <a:xfrm flipV="1">
            <a:off x="4859338" y="3859213"/>
            <a:ext cx="433387" cy="1296987"/>
          </a:xfrm>
          <a:prstGeom prst="line">
            <a:avLst/>
          </a:prstGeom>
          <a:noFill/>
          <a:ln w="28575">
            <a:solidFill>
              <a:srgbClr val="000099"/>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0" name="Line 14"/>
          <p:cNvSpPr>
            <a:spLocks noChangeShapeType="1"/>
          </p:cNvSpPr>
          <p:nvPr/>
        </p:nvSpPr>
        <p:spPr bwMode="auto">
          <a:xfrm flipV="1">
            <a:off x="5148263" y="3787775"/>
            <a:ext cx="1944687" cy="187166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1" name="Line 15"/>
          <p:cNvSpPr>
            <a:spLocks noChangeShapeType="1"/>
          </p:cNvSpPr>
          <p:nvPr/>
        </p:nvSpPr>
        <p:spPr bwMode="auto">
          <a:xfrm flipH="1" flipV="1">
            <a:off x="1835150" y="1916113"/>
            <a:ext cx="2232025" cy="3311525"/>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2" name="Line 16"/>
          <p:cNvSpPr>
            <a:spLocks noChangeShapeType="1"/>
          </p:cNvSpPr>
          <p:nvPr/>
        </p:nvSpPr>
        <p:spPr bwMode="auto">
          <a:xfrm flipH="1" flipV="1">
            <a:off x="3635375" y="1987550"/>
            <a:ext cx="865188" cy="309721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3" name="Line 17"/>
          <p:cNvSpPr>
            <a:spLocks noChangeShapeType="1"/>
          </p:cNvSpPr>
          <p:nvPr/>
        </p:nvSpPr>
        <p:spPr bwMode="auto">
          <a:xfrm flipV="1">
            <a:off x="4643438" y="1843088"/>
            <a:ext cx="504825" cy="3168650"/>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4" name="Line 18"/>
          <p:cNvSpPr>
            <a:spLocks noChangeShapeType="1"/>
          </p:cNvSpPr>
          <p:nvPr/>
        </p:nvSpPr>
        <p:spPr bwMode="auto">
          <a:xfrm flipV="1">
            <a:off x="5076825" y="1916113"/>
            <a:ext cx="2016125" cy="3384550"/>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5555" name="Text Box 19"/>
          <p:cNvSpPr txBox="1">
            <a:spLocks noChangeArrowheads="1"/>
          </p:cNvSpPr>
          <p:nvPr/>
        </p:nvSpPr>
        <p:spPr bwMode="auto">
          <a:xfrm>
            <a:off x="539750" y="404813"/>
            <a:ext cx="3816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2400" b="1" i="0" u="none" strike="noStrike" kern="1200" cap="none" spc="0" normalizeH="0" baseline="0" noProof="0">
                <a:ln>
                  <a:noFill/>
                </a:ln>
                <a:solidFill>
                  <a:srgbClr val="4F81BD"/>
                </a:solidFill>
                <a:effectLst>
                  <a:outerShdw blurRad="38100" dist="38100" dir="2700000" algn="tl">
                    <a:srgbClr val="C0C0C0"/>
                  </a:outerShdw>
                </a:effectLst>
                <a:uLnTx/>
                <a:uFillTx/>
                <a:latin typeface="Comic Sans MS" pitchFamily="66" charset="0"/>
                <a:ea typeface="+mn-ea"/>
                <a:cs typeface="+mn-cs"/>
              </a:rPr>
              <a:t>LEZIONE FRONTALE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fade">
                                      <p:cBhvr>
                                        <p:cTn id="7" dur="500"/>
                                        <p:tgtEl>
                                          <p:spTgt spid="65538"/>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539"/>
                                        </p:tgtEl>
                                        <p:attrNameLst>
                                          <p:attrName>style.visibility</p:attrName>
                                        </p:attrNameLst>
                                      </p:cBhvr>
                                      <p:to>
                                        <p:strVal val="visible"/>
                                      </p:to>
                                    </p:set>
                                    <p:animEffect transition="in" filter="fade">
                                      <p:cBhvr>
                                        <p:cTn id="11" dur="500"/>
                                        <p:tgtEl>
                                          <p:spTgt spid="65539"/>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5540"/>
                                        </p:tgtEl>
                                        <p:attrNameLst>
                                          <p:attrName>style.visibility</p:attrName>
                                        </p:attrNameLst>
                                      </p:cBhvr>
                                      <p:to>
                                        <p:strVal val="visible"/>
                                      </p:to>
                                    </p:set>
                                    <p:animEffect transition="in" filter="fade">
                                      <p:cBhvr>
                                        <p:cTn id="15" dur="500"/>
                                        <p:tgtEl>
                                          <p:spTgt spid="65540"/>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5541"/>
                                        </p:tgtEl>
                                        <p:attrNameLst>
                                          <p:attrName>style.visibility</p:attrName>
                                        </p:attrNameLst>
                                      </p:cBhvr>
                                      <p:to>
                                        <p:strVal val="visible"/>
                                      </p:to>
                                    </p:set>
                                    <p:animEffect transition="in" filter="fade">
                                      <p:cBhvr>
                                        <p:cTn id="19" dur="500"/>
                                        <p:tgtEl>
                                          <p:spTgt spid="65541"/>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5542"/>
                                        </p:tgtEl>
                                        <p:attrNameLst>
                                          <p:attrName>style.visibility</p:attrName>
                                        </p:attrNameLst>
                                      </p:cBhvr>
                                      <p:to>
                                        <p:strVal val="visible"/>
                                      </p:to>
                                    </p:set>
                                    <p:animEffect transition="in" filter="fade">
                                      <p:cBhvr>
                                        <p:cTn id="23" dur="500"/>
                                        <p:tgtEl>
                                          <p:spTgt spid="65542"/>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5543"/>
                                        </p:tgtEl>
                                        <p:attrNameLst>
                                          <p:attrName>style.visibility</p:attrName>
                                        </p:attrNameLst>
                                      </p:cBhvr>
                                      <p:to>
                                        <p:strVal val="visible"/>
                                      </p:to>
                                    </p:set>
                                    <p:animEffect transition="in" filter="fade">
                                      <p:cBhvr>
                                        <p:cTn id="27" dur="500"/>
                                        <p:tgtEl>
                                          <p:spTgt spid="65543"/>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5544"/>
                                        </p:tgtEl>
                                        <p:attrNameLst>
                                          <p:attrName>style.visibility</p:attrName>
                                        </p:attrNameLst>
                                      </p:cBhvr>
                                      <p:to>
                                        <p:strVal val="visible"/>
                                      </p:to>
                                    </p:set>
                                    <p:animEffect transition="in" filter="fade">
                                      <p:cBhvr>
                                        <p:cTn id="31" dur="500"/>
                                        <p:tgtEl>
                                          <p:spTgt spid="65544"/>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5545"/>
                                        </p:tgtEl>
                                        <p:attrNameLst>
                                          <p:attrName>style.visibility</p:attrName>
                                        </p:attrNameLst>
                                      </p:cBhvr>
                                      <p:to>
                                        <p:strVal val="visible"/>
                                      </p:to>
                                    </p:set>
                                    <p:animEffect transition="in" filter="fade">
                                      <p:cBhvr>
                                        <p:cTn id="35" dur="500"/>
                                        <p:tgtEl>
                                          <p:spTgt spid="65545"/>
                                        </p:tgtEl>
                                      </p:cBhvr>
                                    </p:animEffect>
                                  </p:childTnLst>
                                </p:cTn>
                              </p:par>
                            </p:childTnLst>
                          </p:cTn>
                        </p:par>
                        <p:par>
                          <p:cTn id="36" fill="hold" nodeType="afterGroup">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5546"/>
                                        </p:tgtEl>
                                        <p:attrNameLst>
                                          <p:attrName>style.visibility</p:attrName>
                                        </p:attrNameLst>
                                      </p:cBhvr>
                                      <p:to>
                                        <p:strVal val="visible"/>
                                      </p:to>
                                    </p:set>
                                    <p:animEffect transition="in" filter="fade">
                                      <p:cBhvr>
                                        <p:cTn id="39" dur="500"/>
                                        <p:tgtEl>
                                          <p:spTgt spid="6554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5547"/>
                                        </p:tgtEl>
                                        <p:attrNameLst>
                                          <p:attrName>style.visibility</p:attrName>
                                        </p:attrNameLst>
                                      </p:cBhvr>
                                      <p:to>
                                        <p:strVal val="visible"/>
                                      </p:to>
                                    </p:set>
                                    <p:animEffect transition="in" filter="fade">
                                      <p:cBhvr>
                                        <p:cTn id="44" dur="500"/>
                                        <p:tgtEl>
                                          <p:spTgt spid="6554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551"/>
                                        </p:tgtEl>
                                        <p:attrNameLst>
                                          <p:attrName>style.visibility</p:attrName>
                                        </p:attrNameLst>
                                      </p:cBhvr>
                                      <p:to>
                                        <p:strVal val="visible"/>
                                      </p:to>
                                    </p:set>
                                    <p:animEffect transition="in" filter="fade">
                                      <p:cBhvr>
                                        <p:cTn id="47" dur="500"/>
                                        <p:tgtEl>
                                          <p:spTgt spid="6555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5548"/>
                                        </p:tgtEl>
                                        <p:attrNameLst>
                                          <p:attrName>style.visibility</p:attrName>
                                        </p:attrNameLst>
                                      </p:cBhvr>
                                      <p:to>
                                        <p:strVal val="visible"/>
                                      </p:to>
                                    </p:set>
                                    <p:animEffect transition="in" filter="fade">
                                      <p:cBhvr>
                                        <p:cTn id="50" dur="500"/>
                                        <p:tgtEl>
                                          <p:spTgt spid="6554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5552"/>
                                        </p:tgtEl>
                                        <p:attrNameLst>
                                          <p:attrName>style.visibility</p:attrName>
                                        </p:attrNameLst>
                                      </p:cBhvr>
                                      <p:to>
                                        <p:strVal val="visible"/>
                                      </p:to>
                                    </p:set>
                                    <p:animEffect transition="in" filter="fade">
                                      <p:cBhvr>
                                        <p:cTn id="53" dur="500"/>
                                        <p:tgtEl>
                                          <p:spTgt spid="6555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5553"/>
                                        </p:tgtEl>
                                        <p:attrNameLst>
                                          <p:attrName>style.visibility</p:attrName>
                                        </p:attrNameLst>
                                      </p:cBhvr>
                                      <p:to>
                                        <p:strVal val="visible"/>
                                      </p:to>
                                    </p:set>
                                    <p:animEffect transition="in" filter="fade">
                                      <p:cBhvr>
                                        <p:cTn id="56" dur="500"/>
                                        <p:tgtEl>
                                          <p:spTgt spid="6555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5549"/>
                                        </p:tgtEl>
                                        <p:attrNameLst>
                                          <p:attrName>style.visibility</p:attrName>
                                        </p:attrNameLst>
                                      </p:cBhvr>
                                      <p:to>
                                        <p:strVal val="visible"/>
                                      </p:to>
                                    </p:set>
                                    <p:animEffect transition="in" filter="fade">
                                      <p:cBhvr>
                                        <p:cTn id="59" dur="500"/>
                                        <p:tgtEl>
                                          <p:spTgt spid="6554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5554"/>
                                        </p:tgtEl>
                                        <p:attrNameLst>
                                          <p:attrName>style.visibility</p:attrName>
                                        </p:attrNameLst>
                                      </p:cBhvr>
                                      <p:to>
                                        <p:strVal val="visible"/>
                                      </p:to>
                                    </p:set>
                                    <p:animEffect transition="in" filter="fade">
                                      <p:cBhvr>
                                        <p:cTn id="62" dur="500"/>
                                        <p:tgtEl>
                                          <p:spTgt spid="6555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5550"/>
                                        </p:tgtEl>
                                        <p:attrNameLst>
                                          <p:attrName>style.visibility</p:attrName>
                                        </p:attrNameLst>
                                      </p:cBhvr>
                                      <p:to>
                                        <p:strVal val="visible"/>
                                      </p:to>
                                    </p:set>
                                    <p:animEffect transition="in" filter="fade">
                                      <p:cBhvr>
                                        <p:cTn id="65" dur="500"/>
                                        <p:tgtEl>
                                          <p:spTgt spid="65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animBg="1"/>
      <p:bldP spid="65539" grpId="0" animBg="1"/>
      <p:bldP spid="65540" grpId="0" animBg="1"/>
      <p:bldP spid="65541" grpId="0" animBg="1"/>
      <p:bldP spid="65542" grpId="0" animBg="1"/>
      <p:bldP spid="65543" grpId="0" animBg="1"/>
      <p:bldP spid="65544" grpId="0" animBg="1"/>
      <p:bldP spid="65545" grpId="0" animBg="1"/>
      <p:bldP spid="65546" grpId="0" animBg="1"/>
      <p:bldP spid="65547" grpId="0" animBg="1"/>
      <p:bldP spid="65548" grpId="0" animBg="1"/>
      <p:bldP spid="65549" grpId="0" animBg="1"/>
      <p:bldP spid="65550" grpId="0" animBg="1"/>
      <p:bldP spid="65551" grpId="0" animBg="1"/>
      <p:bldP spid="65552" grpId="0" animBg="1"/>
      <p:bldP spid="65553" grpId="0" animBg="1"/>
      <p:bldP spid="6555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val 2"/>
          <p:cNvSpPr>
            <a:spLocks noChangeArrowheads="1"/>
          </p:cNvSpPr>
          <p:nvPr/>
        </p:nvSpPr>
        <p:spPr bwMode="auto">
          <a:xfrm>
            <a:off x="3779838" y="2636838"/>
            <a:ext cx="1081087" cy="1008062"/>
          </a:xfrm>
          <a:prstGeom prst="ellipse">
            <a:avLst/>
          </a:prstGeom>
          <a:solidFill>
            <a:schemeClr val="accent1"/>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87" name="Oval 3"/>
          <p:cNvSpPr>
            <a:spLocks noChangeArrowheads="1"/>
          </p:cNvSpPr>
          <p:nvPr/>
        </p:nvSpPr>
        <p:spPr bwMode="auto">
          <a:xfrm>
            <a:off x="684213" y="476250"/>
            <a:ext cx="2663825" cy="2232025"/>
          </a:xfrm>
          <a:prstGeom prst="ellipse">
            <a:avLst/>
          </a:prstGeom>
          <a:noFill/>
          <a:ln w="9525">
            <a:solidFill>
              <a:srgbClr val="000099"/>
            </a:solidFill>
            <a:prstDash val="dash"/>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88" name="Oval 4"/>
          <p:cNvSpPr>
            <a:spLocks noChangeArrowheads="1"/>
          </p:cNvSpPr>
          <p:nvPr/>
        </p:nvSpPr>
        <p:spPr bwMode="auto">
          <a:xfrm>
            <a:off x="684213" y="3860800"/>
            <a:ext cx="2663825" cy="2232025"/>
          </a:xfrm>
          <a:prstGeom prst="ellipse">
            <a:avLst/>
          </a:prstGeom>
          <a:noFill/>
          <a:ln w="9525">
            <a:solidFill>
              <a:srgbClr val="000099"/>
            </a:solidFill>
            <a:prstDash val="dash"/>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89" name="Oval 5"/>
          <p:cNvSpPr>
            <a:spLocks noChangeArrowheads="1"/>
          </p:cNvSpPr>
          <p:nvPr/>
        </p:nvSpPr>
        <p:spPr bwMode="auto">
          <a:xfrm>
            <a:off x="5580063" y="3860800"/>
            <a:ext cx="2663825" cy="2232025"/>
          </a:xfrm>
          <a:prstGeom prst="ellipse">
            <a:avLst/>
          </a:prstGeom>
          <a:noFill/>
          <a:ln w="9525">
            <a:solidFill>
              <a:srgbClr val="000099"/>
            </a:solidFill>
            <a:prstDash val="dash"/>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90" name="Oval 6"/>
          <p:cNvSpPr>
            <a:spLocks noChangeArrowheads="1"/>
          </p:cNvSpPr>
          <p:nvPr/>
        </p:nvSpPr>
        <p:spPr bwMode="auto">
          <a:xfrm>
            <a:off x="5364163" y="549275"/>
            <a:ext cx="2663825" cy="2232025"/>
          </a:xfrm>
          <a:prstGeom prst="ellipse">
            <a:avLst/>
          </a:prstGeom>
          <a:noFill/>
          <a:ln w="9525">
            <a:solidFill>
              <a:srgbClr val="000099"/>
            </a:solidFill>
            <a:prstDash val="dash"/>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91" name="Line 7"/>
          <p:cNvSpPr>
            <a:spLocks noChangeShapeType="1"/>
          </p:cNvSpPr>
          <p:nvPr/>
        </p:nvSpPr>
        <p:spPr bwMode="auto">
          <a:xfrm flipH="1" flipV="1">
            <a:off x="3059113" y="2349500"/>
            <a:ext cx="792162" cy="503238"/>
          </a:xfrm>
          <a:prstGeom prst="line">
            <a:avLst/>
          </a:prstGeom>
          <a:noFill/>
          <a:ln w="57150">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92" name="Line 8"/>
          <p:cNvSpPr>
            <a:spLocks noChangeShapeType="1"/>
          </p:cNvSpPr>
          <p:nvPr/>
        </p:nvSpPr>
        <p:spPr bwMode="auto">
          <a:xfrm flipV="1">
            <a:off x="4859338" y="2420938"/>
            <a:ext cx="792162" cy="503237"/>
          </a:xfrm>
          <a:prstGeom prst="line">
            <a:avLst/>
          </a:prstGeom>
          <a:noFill/>
          <a:ln w="57150">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93" name="Line 9"/>
          <p:cNvSpPr>
            <a:spLocks noChangeShapeType="1"/>
          </p:cNvSpPr>
          <p:nvPr/>
        </p:nvSpPr>
        <p:spPr bwMode="auto">
          <a:xfrm>
            <a:off x="4787900" y="3500438"/>
            <a:ext cx="1079500" cy="792162"/>
          </a:xfrm>
          <a:prstGeom prst="line">
            <a:avLst/>
          </a:prstGeom>
          <a:noFill/>
          <a:ln w="57150">
            <a:solidFill>
              <a:srgbClr val="000099"/>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594" name="Line 10"/>
          <p:cNvSpPr>
            <a:spLocks noChangeShapeType="1"/>
          </p:cNvSpPr>
          <p:nvPr/>
        </p:nvSpPr>
        <p:spPr bwMode="auto">
          <a:xfrm flipH="1">
            <a:off x="3059113" y="3573463"/>
            <a:ext cx="865187" cy="647700"/>
          </a:xfrm>
          <a:prstGeom prst="line">
            <a:avLst/>
          </a:prstGeom>
          <a:noFill/>
          <a:ln w="57150">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 name="Group 11"/>
          <p:cNvGrpSpPr>
            <a:grpSpLocks/>
          </p:cNvGrpSpPr>
          <p:nvPr/>
        </p:nvGrpSpPr>
        <p:grpSpPr bwMode="auto">
          <a:xfrm>
            <a:off x="1114425" y="4294188"/>
            <a:ext cx="1801813" cy="1655762"/>
            <a:chOff x="702" y="2705"/>
            <a:chExt cx="1135" cy="1043"/>
          </a:xfrm>
        </p:grpSpPr>
        <p:sp>
          <p:nvSpPr>
            <p:cNvPr id="9262" name="Oval 12"/>
            <p:cNvSpPr>
              <a:spLocks noChangeArrowheads="1"/>
            </p:cNvSpPr>
            <p:nvPr/>
          </p:nvSpPr>
          <p:spPr bwMode="auto">
            <a:xfrm>
              <a:off x="702"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3" name="Oval 13"/>
            <p:cNvSpPr>
              <a:spLocks noChangeArrowheads="1"/>
            </p:cNvSpPr>
            <p:nvPr/>
          </p:nvSpPr>
          <p:spPr bwMode="auto">
            <a:xfrm>
              <a:off x="1383"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4" name="Oval 14"/>
            <p:cNvSpPr>
              <a:spLocks noChangeArrowheads="1"/>
            </p:cNvSpPr>
            <p:nvPr/>
          </p:nvSpPr>
          <p:spPr bwMode="auto">
            <a:xfrm>
              <a:off x="1020" y="3340"/>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5" name="Line 15"/>
            <p:cNvSpPr>
              <a:spLocks noChangeShapeType="1"/>
            </p:cNvSpPr>
            <p:nvPr/>
          </p:nvSpPr>
          <p:spPr bwMode="auto">
            <a:xfrm>
              <a:off x="930" y="3113"/>
              <a:ext cx="136"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6" name="Line 16"/>
            <p:cNvSpPr>
              <a:spLocks noChangeShapeType="1"/>
            </p:cNvSpPr>
            <p:nvPr/>
          </p:nvSpPr>
          <p:spPr bwMode="auto">
            <a:xfrm>
              <a:off x="1156" y="2931"/>
              <a:ext cx="227" cy="0"/>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7" name="Line 17"/>
            <p:cNvSpPr>
              <a:spLocks noChangeShapeType="1"/>
            </p:cNvSpPr>
            <p:nvPr/>
          </p:nvSpPr>
          <p:spPr bwMode="auto">
            <a:xfrm flipH="1">
              <a:off x="1383" y="3113"/>
              <a:ext cx="182"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 name="Group 18"/>
          <p:cNvGrpSpPr>
            <a:grpSpLocks/>
          </p:cNvGrpSpPr>
          <p:nvPr/>
        </p:nvGrpSpPr>
        <p:grpSpPr bwMode="auto">
          <a:xfrm>
            <a:off x="1116013" y="836613"/>
            <a:ext cx="1801812" cy="1655762"/>
            <a:chOff x="702" y="2705"/>
            <a:chExt cx="1135" cy="1043"/>
          </a:xfrm>
        </p:grpSpPr>
        <p:sp>
          <p:nvSpPr>
            <p:cNvPr id="9256" name="Oval 19"/>
            <p:cNvSpPr>
              <a:spLocks noChangeArrowheads="1"/>
            </p:cNvSpPr>
            <p:nvPr/>
          </p:nvSpPr>
          <p:spPr bwMode="auto">
            <a:xfrm>
              <a:off x="702"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7" name="Oval 20"/>
            <p:cNvSpPr>
              <a:spLocks noChangeArrowheads="1"/>
            </p:cNvSpPr>
            <p:nvPr/>
          </p:nvSpPr>
          <p:spPr bwMode="auto">
            <a:xfrm>
              <a:off x="1383"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8" name="Oval 21"/>
            <p:cNvSpPr>
              <a:spLocks noChangeArrowheads="1"/>
            </p:cNvSpPr>
            <p:nvPr/>
          </p:nvSpPr>
          <p:spPr bwMode="auto">
            <a:xfrm>
              <a:off x="1020" y="3340"/>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9" name="Line 22"/>
            <p:cNvSpPr>
              <a:spLocks noChangeShapeType="1"/>
            </p:cNvSpPr>
            <p:nvPr/>
          </p:nvSpPr>
          <p:spPr bwMode="auto">
            <a:xfrm>
              <a:off x="930" y="3113"/>
              <a:ext cx="136"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0" name="Line 23"/>
            <p:cNvSpPr>
              <a:spLocks noChangeShapeType="1"/>
            </p:cNvSpPr>
            <p:nvPr/>
          </p:nvSpPr>
          <p:spPr bwMode="auto">
            <a:xfrm>
              <a:off x="1156" y="2931"/>
              <a:ext cx="227" cy="0"/>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61" name="Line 24"/>
            <p:cNvSpPr>
              <a:spLocks noChangeShapeType="1"/>
            </p:cNvSpPr>
            <p:nvPr/>
          </p:nvSpPr>
          <p:spPr bwMode="auto">
            <a:xfrm flipH="1">
              <a:off x="1383" y="3113"/>
              <a:ext cx="182"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25"/>
          <p:cNvGrpSpPr>
            <a:grpSpLocks/>
          </p:cNvGrpSpPr>
          <p:nvPr/>
        </p:nvGrpSpPr>
        <p:grpSpPr bwMode="auto">
          <a:xfrm>
            <a:off x="5795963" y="836613"/>
            <a:ext cx="1801812" cy="1655762"/>
            <a:chOff x="702" y="2705"/>
            <a:chExt cx="1135" cy="1043"/>
          </a:xfrm>
        </p:grpSpPr>
        <p:sp>
          <p:nvSpPr>
            <p:cNvPr id="9250" name="Oval 26"/>
            <p:cNvSpPr>
              <a:spLocks noChangeArrowheads="1"/>
            </p:cNvSpPr>
            <p:nvPr/>
          </p:nvSpPr>
          <p:spPr bwMode="auto">
            <a:xfrm>
              <a:off x="702"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1" name="Oval 27"/>
            <p:cNvSpPr>
              <a:spLocks noChangeArrowheads="1"/>
            </p:cNvSpPr>
            <p:nvPr/>
          </p:nvSpPr>
          <p:spPr bwMode="auto">
            <a:xfrm>
              <a:off x="1383"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2" name="Oval 28"/>
            <p:cNvSpPr>
              <a:spLocks noChangeArrowheads="1"/>
            </p:cNvSpPr>
            <p:nvPr/>
          </p:nvSpPr>
          <p:spPr bwMode="auto">
            <a:xfrm>
              <a:off x="1020" y="3340"/>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3" name="Line 29"/>
            <p:cNvSpPr>
              <a:spLocks noChangeShapeType="1"/>
            </p:cNvSpPr>
            <p:nvPr/>
          </p:nvSpPr>
          <p:spPr bwMode="auto">
            <a:xfrm>
              <a:off x="930" y="3113"/>
              <a:ext cx="136"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4" name="Line 30"/>
            <p:cNvSpPr>
              <a:spLocks noChangeShapeType="1"/>
            </p:cNvSpPr>
            <p:nvPr/>
          </p:nvSpPr>
          <p:spPr bwMode="auto">
            <a:xfrm>
              <a:off x="1156" y="2931"/>
              <a:ext cx="227" cy="0"/>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55" name="Line 31"/>
            <p:cNvSpPr>
              <a:spLocks noChangeShapeType="1"/>
            </p:cNvSpPr>
            <p:nvPr/>
          </p:nvSpPr>
          <p:spPr bwMode="auto">
            <a:xfrm flipH="1">
              <a:off x="1383" y="3113"/>
              <a:ext cx="182"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 name="Group 32"/>
          <p:cNvGrpSpPr>
            <a:grpSpLocks/>
          </p:cNvGrpSpPr>
          <p:nvPr/>
        </p:nvGrpSpPr>
        <p:grpSpPr bwMode="auto">
          <a:xfrm>
            <a:off x="6011863" y="4149725"/>
            <a:ext cx="1801812" cy="1655763"/>
            <a:chOff x="702" y="2705"/>
            <a:chExt cx="1135" cy="1043"/>
          </a:xfrm>
        </p:grpSpPr>
        <p:sp>
          <p:nvSpPr>
            <p:cNvPr id="9244" name="Oval 33"/>
            <p:cNvSpPr>
              <a:spLocks noChangeArrowheads="1"/>
            </p:cNvSpPr>
            <p:nvPr/>
          </p:nvSpPr>
          <p:spPr bwMode="auto">
            <a:xfrm>
              <a:off x="702"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45" name="Oval 34"/>
            <p:cNvSpPr>
              <a:spLocks noChangeArrowheads="1"/>
            </p:cNvSpPr>
            <p:nvPr/>
          </p:nvSpPr>
          <p:spPr bwMode="auto">
            <a:xfrm>
              <a:off x="1383" y="2705"/>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46" name="Oval 35"/>
            <p:cNvSpPr>
              <a:spLocks noChangeArrowheads="1"/>
            </p:cNvSpPr>
            <p:nvPr/>
          </p:nvSpPr>
          <p:spPr bwMode="auto">
            <a:xfrm>
              <a:off x="1020" y="3340"/>
              <a:ext cx="454" cy="408"/>
            </a:xfrm>
            <a:prstGeom prst="ellipse">
              <a:avLst/>
            </a:prstGeom>
            <a:solidFill>
              <a:srgbClr val="3366FF"/>
            </a:solidFill>
            <a:ln w="9525">
              <a:solidFill>
                <a:schemeClr val="tx1"/>
              </a:solidFill>
              <a:round/>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47" name="Line 36"/>
            <p:cNvSpPr>
              <a:spLocks noChangeShapeType="1"/>
            </p:cNvSpPr>
            <p:nvPr/>
          </p:nvSpPr>
          <p:spPr bwMode="auto">
            <a:xfrm>
              <a:off x="930" y="3113"/>
              <a:ext cx="136"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48" name="Line 37"/>
            <p:cNvSpPr>
              <a:spLocks noChangeShapeType="1"/>
            </p:cNvSpPr>
            <p:nvPr/>
          </p:nvSpPr>
          <p:spPr bwMode="auto">
            <a:xfrm>
              <a:off x="1156" y="2931"/>
              <a:ext cx="227" cy="0"/>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9249" name="Line 38"/>
            <p:cNvSpPr>
              <a:spLocks noChangeShapeType="1"/>
            </p:cNvSpPr>
            <p:nvPr/>
          </p:nvSpPr>
          <p:spPr bwMode="auto">
            <a:xfrm flipH="1">
              <a:off x="1383" y="3113"/>
              <a:ext cx="182" cy="272"/>
            </a:xfrm>
            <a:prstGeom prst="line">
              <a:avLst/>
            </a:prstGeom>
            <a:noFill/>
            <a:ln w="9525">
              <a:solidFill>
                <a:schemeClr val="tx1"/>
              </a:solidFill>
              <a:round/>
              <a:headEnd type="triangle" w="med" len="me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67623" name="Text Box 39"/>
          <p:cNvSpPr txBox="1">
            <a:spLocks noChangeArrowheads="1"/>
          </p:cNvSpPr>
          <p:nvPr/>
        </p:nvSpPr>
        <p:spPr bwMode="auto">
          <a:xfrm>
            <a:off x="2268538" y="6211888"/>
            <a:ext cx="5545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2400" b="1" i="0" u="none" strike="noStrike" kern="1200" cap="none" spc="0" normalizeH="0" baseline="0" noProof="0">
                <a:ln>
                  <a:noFill/>
                </a:ln>
                <a:solidFill>
                  <a:srgbClr val="4F81BD"/>
                </a:solidFill>
                <a:effectLst>
                  <a:outerShdw blurRad="38100" dist="38100" dir="2700000" algn="tl">
                    <a:srgbClr val="C0C0C0"/>
                  </a:outerShdw>
                </a:effectLst>
                <a:uLnTx/>
                <a:uFillTx/>
                <a:latin typeface="Comic Sans MS" pitchFamily="66" charset="0"/>
                <a:ea typeface="+mn-ea"/>
                <a:cs typeface="+mn-cs"/>
              </a:rPr>
              <a:t>LEZIONE COOPERATIVA …</a:t>
            </a:r>
          </a:p>
        </p:txBody>
      </p:sp>
      <p:sp>
        <p:nvSpPr>
          <p:cNvPr id="67624" name="Line 40"/>
          <p:cNvSpPr>
            <a:spLocks noChangeShapeType="1"/>
          </p:cNvSpPr>
          <p:nvPr/>
        </p:nvSpPr>
        <p:spPr bwMode="auto">
          <a:xfrm flipH="1" flipV="1">
            <a:off x="2771775" y="1412875"/>
            <a:ext cx="1223963" cy="122396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25" name="Line 41"/>
          <p:cNvSpPr>
            <a:spLocks noChangeShapeType="1"/>
          </p:cNvSpPr>
          <p:nvPr/>
        </p:nvSpPr>
        <p:spPr bwMode="auto">
          <a:xfrm flipH="1" flipV="1">
            <a:off x="2268538" y="2492375"/>
            <a:ext cx="1511300" cy="57626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26" name="Line 42"/>
          <p:cNvSpPr>
            <a:spLocks noChangeShapeType="1"/>
          </p:cNvSpPr>
          <p:nvPr/>
        </p:nvSpPr>
        <p:spPr bwMode="auto">
          <a:xfrm flipH="1" flipV="1">
            <a:off x="1763713" y="1412875"/>
            <a:ext cx="2160587" cy="1368425"/>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27" name="Line 43"/>
          <p:cNvSpPr>
            <a:spLocks noChangeShapeType="1"/>
          </p:cNvSpPr>
          <p:nvPr/>
        </p:nvSpPr>
        <p:spPr bwMode="auto">
          <a:xfrm flipV="1">
            <a:off x="4643438" y="1341438"/>
            <a:ext cx="1152525" cy="1295400"/>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28" name="Line 44"/>
          <p:cNvSpPr>
            <a:spLocks noChangeShapeType="1"/>
          </p:cNvSpPr>
          <p:nvPr/>
        </p:nvSpPr>
        <p:spPr bwMode="auto">
          <a:xfrm flipV="1">
            <a:off x="4859338" y="2420938"/>
            <a:ext cx="1584325" cy="792162"/>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29" name="Line 45"/>
          <p:cNvSpPr>
            <a:spLocks noChangeShapeType="1"/>
          </p:cNvSpPr>
          <p:nvPr/>
        </p:nvSpPr>
        <p:spPr bwMode="auto">
          <a:xfrm flipV="1">
            <a:off x="4716463" y="1412875"/>
            <a:ext cx="2232025" cy="1368425"/>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0" name="Line 46"/>
          <p:cNvSpPr>
            <a:spLocks noChangeShapeType="1"/>
          </p:cNvSpPr>
          <p:nvPr/>
        </p:nvSpPr>
        <p:spPr bwMode="auto">
          <a:xfrm>
            <a:off x="4787900" y="3357563"/>
            <a:ext cx="2447925" cy="935037"/>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1" name="Line 47"/>
          <p:cNvSpPr>
            <a:spLocks noChangeShapeType="1"/>
          </p:cNvSpPr>
          <p:nvPr/>
        </p:nvSpPr>
        <p:spPr bwMode="auto">
          <a:xfrm>
            <a:off x="4643438" y="3644900"/>
            <a:ext cx="1800225" cy="1800225"/>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2" name="Line 48"/>
          <p:cNvSpPr>
            <a:spLocks noChangeShapeType="1"/>
          </p:cNvSpPr>
          <p:nvPr/>
        </p:nvSpPr>
        <p:spPr bwMode="auto">
          <a:xfrm>
            <a:off x="4716463" y="3573463"/>
            <a:ext cx="1223962" cy="935037"/>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3" name="Line 49"/>
          <p:cNvSpPr>
            <a:spLocks noChangeShapeType="1"/>
          </p:cNvSpPr>
          <p:nvPr/>
        </p:nvSpPr>
        <p:spPr bwMode="auto">
          <a:xfrm flipH="1">
            <a:off x="1692275" y="3357563"/>
            <a:ext cx="2159000" cy="1008062"/>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4" name="Line 50"/>
          <p:cNvSpPr>
            <a:spLocks noChangeShapeType="1"/>
          </p:cNvSpPr>
          <p:nvPr/>
        </p:nvSpPr>
        <p:spPr bwMode="auto">
          <a:xfrm flipH="1">
            <a:off x="2339975" y="3716338"/>
            <a:ext cx="1800225" cy="1873250"/>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67635" name="Line 51"/>
          <p:cNvSpPr>
            <a:spLocks noChangeShapeType="1"/>
          </p:cNvSpPr>
          <p:nvPr/>
        </p:nvSpPr>
        <p:spPr bwMode="auto">
          <a:xfrm flipH="1">
            <a:off x="2771775" y="3500438"/>
            <a:ext cx="1079500" cy="792162"/>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500"/>
                                        <p:tgtEl>
                                          <p:spTgt spid="67586"/>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7587"/>
                                        </p:tgtEl>
                                        <p:attrNameLst>
                                          <p:attrName>style.visibility</p:attrName>
                                        </p:attrNameLst>
                                      </p:cBhvr>
                                      <p:to>
                                        <p:strVal val="visible"/>
                                      </p:to>
                                    </p:set>
                                    <p:animEffect transition="in" filter="fade">
                                      <p:cBhvr>
                                        <p:cTn id="11" dur="500"/>
                                        <p:tgtEl>
                                          <p:spTgt spid="6758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7590"/>
                                        </p:tgtEl>
                                        <p:attrNameLst>
                                          <p:attrName>style.visibility</p:attrName>
                                        </p:attrNameLst>
                                      </p:cBhvr>
                                      <p:to>
                                        <p:strVal val="visible"/>
                                      </p:to>
                                    </p:set>
                                    <p:animEffect transition="in" filter="fade">
                                      <p:cBhvr>
                                        <p:cTn id="19" dur="500"/>
                                        <p:tgtEl>
                                          <p:spTgt spid="67590"/>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7589"/>
                                        </p:tgtEl>
                                        <p:attrNameLst>
                                          <p:attrName>style.visibility</p:attrName>
                                        </p:attrNameLst>
                                      </p:cBhvr>
                                      <p:to>
                                        <p:strVal val="visible"/>
                                      </p:to>
                                    </p:set>
                                    <p:animEffect transition="in" filter="fade">
                                      <p:cBhvr>
                                        <p:cTn id="27" dur="500"/>
                                        <p:tgtEl>
                                          <p:spTgt spid="67589"/>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7588"/>
                                        </p:tgtEl>
                                        <p:attrNameLst>
                                          <p:attrName>style.visibility</p:attrName>
                                        </p:attrNameLst>
                                      </p:cBhvr>
                                      <p:to>
                                        <p:strVal val="visible"/>
                                      </p:to>
                                    </p:set>
                                    <p:animEffect transition="in" filter="fade">
                                      <p:cBhvr>
                                        <p:cTn id="35" dur="500"/>
                                        <p:tgtEl>
                                          <p:spTgt spid="67588"/>
                                        </p:tgtEl>
                                      </p:cBhvr>
                                    </p:animEffec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nodeType="afterGroup">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7591"/>
                                        </p:tgtEl>
                                        <p:attrNameLst>
                                          <p:attrName>style.visibility</p:attrName>
                                        </p:attrNameLst>
                                      </p:cBhvr>
                                      <p:to>
                                        <p:strVal val="visible"/>
                                      </p:to>
                                    </p:set>
                                    <p:animEffect transition="in" filter="fade">
                                      <p:cBhvr>
                                        <p:cTn id="43" dur="500"/>
                                        <p:tgtEl>
                                          <p:spTgt spid="67591"/>
                                        </p:tgtEl>
                                      </p:cBhvr>
                                    </p:animEffect>
                                  </p:childTnLst>
                                </p:cTn>
                              </p:par>
                            </p:childTnLst>
                          </p:cTn>
                        </p:par>
                        <p:par>
                          <p:cTn id="44" fill="hold" nodeType="afterGroup">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7592"/>
                                        </p:tgtEl>
                                        <p:attrNameLst>
                                          <p:attrName>style.visibility</p:attrName>
                                        </p:attrNameLst>
                                      </p:cBhvr>
                                      <p:to>
                                        <p:strVal val="visible"/>
                                      </p:to>
                                    </p:set>
                                    <p:animEffect transition="in" filter="fade">
                                      <p:cBhvr>
                                        <p:cTn id="47" dur="500"/>
                                        <p:tgtEl>
                                          <p:spTgt spid="67592"/>
                                        </p:tgtEl>
                                      </p:cBhvr>
                                    </p:animEffect>
                                  </p:childTnLst>
                                </p:cTn>
                              </p:par>
                            </p:childTnLst>
                          </p:cTn>
                        </p:par>
                        <p:par>
                          <p:cTn id="48" fill="hold" nodeType="afterGroup">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7593"/>
                                        </p:tgtEl>
                                        <p:attrNameLst>
                                          <p:attrName>style.visibility</p:attrName>
                                        </p:attrNameLst>
                                      </p:cBhvr>
                                      <p:to>
                                        <p:strVal val="visible"/>
                                      </p:to>
                                    </p:set>
                                    <p:animEffect transition="in" filter="fade">
                                      <p:cBhvr>
                                        <p:cTn id="51" dur="500"/>
                                        <p:tgtEl>
                                          <p:spTgt spid="67593"/>
                                        </p:tgtEl>
                                      </p:cBhvr>
                                    </p:animEffect>
                                  </p:childTnLst>
                                </p:cTn>
                              </p:par>
                            </p:childTnLst>
                          </p:cTn>
                        </p:par>
                        <p:par>
                          <p:cTn id="52" fill="hold" nodeType="afterGroup">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7594"/>
                                        </p:tgtEl>
                                        <p:attrNameLst>
                                          <p:attrName>style.visibility</p:attrName>
                                        </p:attrNameLst>
                                      </p:cBhvr>
                                      <p:to>
                                        <p:strVal val="visible"/>
                                      </p:to>
                                    </p:set>
                                    <p:animEffect transition="in" filter="fade">
                                      <p:cBhvr>
                                        <p:cTn id="55" dur="500"/>
                                        <p:tgtEl>
                                          <p:spTgt spid="67594"/>
                                        </p:tgtEl>
                                      </p:cBhvr>
                                    </p:animEffect>
                                  </p:childTnLst>
                                </p:cTn>
                              </p:par>
                            </p:childTnLst>
                          </p:cTn>
                        </p:par>
                        <p:par>
                          <p:cTn id="56" fill="hold" nodeType="afterGroup">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7624"/>
                                        </p:tgtEl>
                                        <p:attrNameLst>
                                          <p:attrName>style.visibility</p:attrName>
                                        </p:attrNameLst>
                                      </p:cBhvr>
                                      <p:to>
                                        <p:strVal val="visible"/>
                                      </p:to>
                                    </p:set>
                                    <p:animEffect transition="in" filter="fade">
                                      <p:cBhvr>
                                        <p:cTn id="59" dur="500"/>
                                        <p:tgtEl>
                                          <p:spTgt spid="67624"/>
                                        </p:tgtEl>
                                      </p:cBhvr>
                                    </p:animEffect>
                                  </p:childTnLst>
                                </p:cTn>
                              </p:par>
                            </p:childTnLst>
                          </p:cTn>
                        </p:par>
                        <p:par>
                          <p:cTn id="60" fill="hold" nodeType="afterGroup">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7626"/>
                                        </p:tgtEl>
                                        <p:attrNameLst>
                                          <p:attrName>style.visibility</p:attrName>
                                        </p:attrNameLst>
                                      </p:cBhvr>
                                      <p:to>
                                        <p:strVal val="visible"/>
                                      </p:to>
                                    </p:set>
                                    <p:animEffect transition="in" filter="fade">
                                      <p:cBhvr>
                                        <p:cTn id="63" dur="500"/>
                                        <p:tgtEl>
                                          <p:spTgt spid="67626"/>
                                        </p:tgtEl>
                                      </p:cBhvr>
                                    </p:animEffect>
                                  </p:childTnLst>
                                </p:cTn>
                              </p:par>
                            </p:childTnLst>
                          </p:cTn>
                        </p:par>
                        <p:par>
                          <p:cTn id="64" fill="hold" nodeType="afterGroup">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7625"/>
                                        </p:tgtEl>
                                        <p:attrNameLst>
                                          <p:attrName>style.visibility</p:attrName>
                                        </p:attrNameLst>
                                      </p:cBhvr>
                                      <p:to>
                                        <p:strVal val="visible"/>
                                      </p:to>
                                    </p:set>
                                    <p:animEffect transition="in" filter="fade">
                                      <p:cBhvr>
                                        <p:cTn id="67" dur="500"/>
                                        <p:tgtEl>
                                          <p:spTgt spid="67625"/>
                                        </p:tgtEl>
                                      </p:cBhvr>
                                    </p:animEffect>
                                  </p:childTnLst>
                                </p:cTn>
                              </p:par>
                            </p:childTnLst>
                          </p:cTn>
                        </p:par>
                        <p:par>
                          <p:cTn id="68" fill="hold" nodeType="afterGroup">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7627"/>
                                        </p:tgtEl>
                                        <p:attrNameLst>
                                          <p:attrName>style.visibility</p:attrName>
                                        </p:attrNameLst>
                                      </p:cBhvr>
                                      <p:to>
                                        <p:strVal val="visible"/>
                                      </p:to>
                                    </p:set>
                                    <p:animEffect transition="in" filter="fade">
                                      <p:cBhvr>
                                        <p:cTn id="71" dur="500"/>
                                        <p:tgtEl>
                                          <p:spTgt spid="67627"/>
                                        </p:tgtEl>
                                      </p:cBhvr>
                                    </p:animEffect>
                                  </p:childTnLst>
                                </p:cTn>
                              </p:par>
                            </p:childTnLst>
                          </p:cTn>
                        </p:par>
                        <p:par>
                          <p:cTn id="72" fill="hold" nodeType="afterGroup">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7629"/>
                                        </p:tgtEl>
                                        <p:attrNameLst>
                                          <p:attrName>style.visibility</p:attrName>
                                        </p:attrNameLst>
                                      </p:cBhvr>
                                      <p:to>
                                        <p:strVal val="visible"/>
                                      </p:to>
                                    </p:set>
                                    <p:animEffect transition="in" filter="fade">
                                      <p:cBhvr>
                                        <p:cTn id="75" dur="500"/>
                                        <p:tgtEl>
                                          <p:spTgt spid="67629"/>
                                        </p:tgtEl>
                                      </p:cBhvr>
                                    </p:animEffect>
                                  </p:childTnLst>
                                </p:cTn>
                              </p:par>
                            </p:childTnLst>
                          </p:cTn>
                        </p:par>
                        <p:par>
                          <p:cTn id="76" fill="hold" nodeType="afterGroup">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7628"/>
                                        </p:tgtEl>
                                        <p:attrNameLst>
                                          <p:attrName>style.visibility</p:attrName>
                                        </p:attrNameLst>
                                      </p:cBhvr>
                                      <p:to>
                                        <p:strVal val="visible"/>
                                      </p:to>
                                    </p:set>
                                    <p:animEffect transition="in" filter="fade">
                                      <p:cBhvr>
                                        <p:cTn id="79" dur="500"/>
                                        <p:tgtEl>
                                          <p:spTgt spid="67628"/>
                                        </p:tgtEl>
                                      </p:cBhvr>
                                    </p:animEffect>
                                  </p:childTnLst>
                                </p:cTn>
                              </p:par>
                            </p:childTnLst>
                          </p:cTn>
                        </p:par>
                        <p:par>
                          <p:cTn id="80" fill="hold" nodeType="afterGroup">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7630"/>
                                        </p:tgtEl>
                                        <p:attrNameLst>
                                          <p:attrName>style.visibility</p:attrName>
                                        </p:attrNameLst>
                                      </p:cBhvr>
                                      <p:to>
                                        <p:strVal val="visible"/>
                                      </p:to>
                                    </p:set>
                                    <p:animEffect transition="in" filter="fade">
                                      <p:cBhvr>
                                        <p:cTn id="83" dur="500"/>
                                        <p:tgtEl>
                                          <p:spTgt spid="67630"/>
                                        </p:tgtEl>
                                      </p:cBhvr>
                                    </p:animEffect>
                                  </p:childTnLst>
                                </p:cTn>
                              </p:par>
                            </p:childTnLst>
                          </p:cTn>
                        </p:par>
                        <p:par>
                          <p:cTn id="84" fill="hold" nodeType="afterGroup">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67632"/>
                                        </p:tgtEl>
                                        <p:attrNameLst>
                                          <p:attrName>style.visibility</p:attrName>
                                        </p:attrNameLst>
                                      </p:cBhvr>
                                      <p:to>
                                        <p:strVal val="visible"/>
                                      </p:to>
                                    </p:set>
                                    <p:animEffect transition="in" filter="fade">
                                      <p:cBhvr>
                                        <p:cTn id="87" dur="500"/>
                                        <p:tgtEl>
                                          <p:spTgt spid="67632"/>
                                        </p:tgtEl>
                                      </p:cBhvr>
                                    </p:animEffect>
                                  </p:childTnLst>
                                </p:cTn>
                              </p:par>
                            </p:childTnLst>
                          </p:cTn>
                        </p:par>
                        <p:par>
                          <p:cTn id="88" fill="hold" nodeType="afterGroup">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67631"/>
                                        </p:tgtEl>
                                        <p:attrNameLst>
                                          <p:attrName>style.visibility</p:attrName>
                                        </p:attrNameLst>
                                      </p:cBhvr>
                                      <p:to>
                                        <p:strVal val="visible"/>
                                      </p:to>
                                    </p:set>
                                    <p:animEffect transition="in" filter="fade">
                                      <p:cBhvr>
                                        <p:cTn id="91" dur="500"/>
                                        <p:tgtEl>
                                          <p:spTgt spid="67631"/>
                                        </p:tgtEl>
                                      </p:cBhvr>
                                    </p:animEffect>
                                  </p:childTnLst>
                                </p:cTn>
                              </p:par>
                            </p:childTnLst>
                          </p:cTn>
                        </p:par>
                        <p:par>
                          <p:cTn id="92" fill="hold" nodeType="afterGroup">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67634"/>
                                        </p:tgtEl>
                                        <p:attrNameLst>
                                          <p:attrName>style.visibility</p:attrName>
                                        </p:attrNameLst>
                                      </p:cBhvr>
                                      <p:to>
                                        <p:strVal val="visible"/>
                                      </p:to>
                                    </p:set>
                                    <p:animEffect transition="in" filter="fade">
                                      <p:cBhvr>
                                        <p:cTn id="95" dur="500"/>
                                        <p:tgtEl>
                                          <p:spTgt spid="67634"/>
                                        </p:tgtEl>
                                      </p:cBhvr>
                                    </p:animEffect>
                                  </p:childTnLst>
                                </p:cTn>
                              </p:par>
                            </p:childTnLst>
                          </p:cTn>
                        </p:par>
                        <p:par>
                          <p:cTn id="96" fill="hold" nodeType="afterGroup">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67635"/>
                                        </p:tgtEl>
                                        <p:attrNameLst>
                                          <p:attrName>style.visibility</p:attrName>
                                        </p:attrNameLst>
                                      </p:cBhvr>
                                      <p:to>
                                        <p:strVal val="visible"/>
                                      </p:to>
                                    </p:set>
                                    <p:animEffect transition="in" filter="fade">
                                      <p:cBhvr>
                                        <p:cTn id="99" dur="500"/>
                                        <p:tgtEl>
                                          <p:spTgt spid="67635"/>
                                        </p:tgtEl>
                                      </p:cBhvr>
                                    </p:animEffect>
                                  </p:childTnLst>
                                </p:cTn>
                              </p:par>
                            </p:childTnLst>
                          </p:cTn>
                        </p:par>
                        <p:par>
                          <p:cTn id="100" fill="hold" nodeType="afterGroup">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67633"/>
                                        </p:tgtEl>
                                        <p:attrNameLst>
                                          <p:attrName>style.visibility</p:attrName>
                                        </p:attrNameLst>
                                      </p:cBhvr>
                                      <p:to>
                                        <p:strVal val="visible"/>
                                      </p:to>
                                    </p:set>
                                    <p:animEffect transition="in" filter="fade">
                                      <p:cBhvr>
                                        <p:cTn id="103" dur="500"/>
                                        <p:tgtEl>
                                          <p:spTgt spid="67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nimBg="1"/>
      <p:bldP spid="67587" grpId="0" animBg="1"/>
      <p:bldP spid="67588" grpId="0" animBg="1"/>
      <p:bldP spid="67589" grpId="0" animBg="1"/>
      <p:bldP spid="67590" grpId="0" animBg="1"/>
      <p:bldP spid="67591" grpId="0" animBg="1"/>
      <p:bldP spid="67592" grpId="0" animBg="1"/>
      <p:bldP spid="67593" grpId="0" animBg="1"/>
      <p:bldP spid="67594" grpId="0" animBg="1"/>
      <p:bldP spid="67624" grpId="0" animBg="1"/>
      <p:bldP spid="67625" grpId="0" animBg="1"/>
      <p:bldP spid="67626" grpId="0" animBg="1"/>
      <p:bldP spid="67627" grpId="0" animBg="1"/>
      <p:bldP spid="67628" grpId="0" animBg="1"/>
      <p:bldP spid="67629" grpId="0" animBg="1"/>
      <p:bldP spid="67630" grpId="0" animBg="1"/>
      <p:bldP spid="67631" grpId="0" animBg="1"/>
      <p:bldP spid="67632" grpId="0" animBg="1"/>
      <p:bldP spid="67633" grpId="0" animBg="1"/>
      <p:bldP spid="67634" grpId="0" animBg="1"/>
      <p:bldP spid="6763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Shape 0"/>
          <p:cNvSpPr/>
          <p:nvPr/>
        </p:nvSpPr>
        <p:spPr>
          <a:xfrm>
            <a:off x="0" y="0"/>
            <a:ext cx="9144000" cy="6858000"/>
          </a:xfrm>
          <a:prstGeom prst="rect">
            <a:avLst/>
          </a:prstGeom>
          <a:solidFill>
            <a:srgbClr val="FAFBFD"/>
          </a:solidFill>
          <a:ln/>
        </p:spPr>
      </p:sp>
      <p:sp>
        <p:nvSpPr>
          <p:cNvPr id="3" name="Text 1"/>
          <p:cNvSpPr txBox="1"/>
          <p:nvPr/>
        </p:nvSpPr>
        <p:spPr>
          <a:xfrm>
            <a:off x="274320" y="182880"/>
            <a:ext cx="1371600" cy="1645920"/>
          </a:xfrm>
          <a:prstGeom prst="rect">
            <a:avLst/>
          </a:prstGeom>
          <a:noFill/>
          <a:ln/>
        </p:spPr>
        <p:txBody>
          <a:bodyPr wrap="square" rtlCol="0" anchor="t"/>
          <a:lstStyle/>
          <a:p>
            <a:pPr marL="0" indent="0" algn="l">
              <a:buNone/>
            </a:pPr>
            <a:r>
              <a:rPr lang="en-US" sz="13000" b="1" dirty="0">
                <a:solidFill>
                  <a:srgbClr val="E8EEF4"/>
                </a:solidFill>
                <a:latin typeface="Cambria" pitchFamily="34" charset="0"/>
                <a:ea typeface="Cambria" pitchFamily="34" charset="-122"/>
                <a:cs typeface="Cambria" pitchFamily="34" charset="-120"/>
              </a:rPr>
              <a:t>“</a:t>
            </a:r>
            <a:endParaRPr lang="en-US" sz="13000" dirty="0"/>
          </a:p>
        </p:txBody>
      </p:sp>
      <p:sp>
        <p:nvSpPr>
          <p:cNvPr id="4" name="Text 2"/>
          <p:cNvSpPr txBox="1"/>
          <p:nvPr/>
        </p:nvSpPr>
        <p:spPr>
          <a:xfrm>
            <a:off x="548640" y="411480"/>
            <a:ext cx="7772400" cy="274320"/>
          </a:xfrm>
          <a:prstGeom prst="rect">
            <a:avLst/>
          </a:prstGeom>
          <a:noFill/>
          <a:ln/>
        </p:spPr>
        <p:txBody>
          <a:bodyPr wrap="square" rtlCol="0" anchor="ctr"/>
          <a:lstStyle/>
          <a:p>
            <a:pPr marL="0" indent="0" algn="l">
              <a:buNone/>
            </a:pPr>
            <a:r>
              <a:rPr lang="en-US" sz="1000" kern="0" spc="250" dirty="0">
                <a:solidFill>
                  <a:srgbClr val="2A6E8A"/>
                </a:solidFill>
                <a:latin typeface="Calibri" pitchFamily="34" charset="0"/>
                <a:ea typeface="Calibri" pitchFamily="34" charset="-122"/>
                <a:cs typeface="Calibri" pitchFamily="34" charset="-120"/>
              </a:rPr>
              <a:t>PERCHÉ LA COOPERAZIONE?</a:t>
            </a:r>
            <a:endParaRPr lang="en-US" sz="1000" dirty="0"/>
          </a:p>
        </p:txBody>
      </p:sp>
      <p:sp>
        <p:nvSpPr>
          <p:cNvPr id="5" name="Shape 3"/>
          <p:cNvSpPr/>
          <p:nvPr/>
        </p:nvSpPr>
        <p:spPr>
          <a:xfrm>
            <a:off x="411480" y="1051560"/>
            <a:ext cx="8321040" cy="4114800"/>
          </a:xfrm>
          <a:prstGeom prst="rect">
            <a:avLst/>
          </a:prstGeom>
          <a:solidFill>
            <a:srgbClr val="E8EEF4"/>
          </a:solidFill>
          <a:ln/>
        </p:spPr>
      </p:sp>
      <p:sp>
        <p:nvSpPr>
          <p:cNvPr id="6" name="Text 4"/>
          <p:cNvSpPr txBox="1"/>
          <p:nvPr/>
        </p:nvSpPr>
        <p:spPr>
          <a:xfrm>
            <a:off x="685800" y="1188720"/>
            <a:ext cx="7772400" cy="3474720"/>
          </a:xfrm>
          <a:prstGeom prst="rect">
            <a:avLst/>
          </a:prstGeom>
          <a:noFill/>
          <a:ln/>
        </p:spPr>
        <p:txBody>
          <a:bodyPr wrap="square" rtlCol="0" anchor="ctr"/>
          <a:lstStyle/>
          <a:p>
            <a:pPr marL="0" indent="0" algn="l">
              <a:lnSpc>
                <a:spcPct val="145000"/>
              </a:lnSpc>
              <a:buNone/>
            </a:pPr>
            <a:r>
              <a:rPr lang="en-US" sz="1800" i="1" dirty="0">
                <a:solidFill>
                  <a:srgbClr val="1B2A4A"/>
                </a:solidFill>
                <a:latin typeface="Cambria" pitchFamily="34" charset="0"/>
                <a:ea typeface="Cambria" pitchFamily="34" charset="-122"/>
                <a:cs typeface="Cambria" pitchFamily="34" charset="-120"/>
              </a:rPr>
              <a:t>«Se c'è qualcosa su cui tutti i ricercatori nel campo educativo sono tra loro d'accordo è che la gente impara meglio non guardando ed ascoltando qualcun altro che dice loro cosa devono sapere, ma facendo le cose e riflettendo su ciò che hanno fatto. Mentre una buona lezione ha le capacità di insegnare e perfino motivare gli studenti … però se l'unica cosa che accade nel tempo di una lezione di 50 minuti (o di 75 o di 3 ore) è parlare, è molto probabile che gli studenti imparino meno di quanto imparerebbero se altri metodi più attivi fossero mescolati nella lezione tradizionale.»</a:t>
            </a:r>
            <a:endParaRPr lang="en-US" sz="1800" dirty="0"/>
          </a:p>
        </p:txBody>
      </p:sp>
      <p:sp>
        <p:nvSpPr>
          <p:cNvPr id="7" name="Text 5"/>
          <p:cNvSpPr txBox="1"/>
          <p:nvPr/>
        </p:nvSpPr>
        <p:spPr>
          <a:xfrm>
            <a:off x="685800" y="4983480"/>
            <a:ext cx="7772400" cy="365760"/>
          </a:xfrm>
          <a:prstGeom prst="rect">
            <a:avLst/>
          </a:prstGeom>
          <a:noFill/>
          <a:ln/>
        </p:spPr>
        <p:txBody>
          <a:bodyPr wrap="square" rtlCol="0" anchor="ctr"/>
          <a:lstStyle/>
          <a:p>
            <a:pPr marL="0" indent="0" algn="r">
              <a:buNone/>
            </a:pPr>
            <a:r>
              <a:rPr lang="en-US" sz="1300" dirty="0">
                <a:solidFill>
                  <a:srgbClr val="718096"/>
                </a:solidFill>
                <a:latin typeface="Calibri" pitchFamily="34" charset="0"/>
                <a:ea typeface="Calibri" pitchFamily="34" charset="-122"/>
                <a:cs typeface="Calibri" pitchFamily="34" charset="-120"/>
              </a:rPr>
              <a:t>— Richard Felder (2004)</a:t>
            </a:r>
            <a:endParaRPr lang="en-US" sz="1300" dirty="0"/>
          </a:p>
        </p:txBody>
      </p:sp>
      <p:sp>
        <p:nvSpPr>
          <p:cNvPr id="8" name="Text 6"/>
          <p:cNvSpPr txBox="1"/>
          <p:nvPr/>
        </p:nvSpPr>
        <p:spPr>
          <a:xfrm>
            <a:off x="411480" y="6565392"/>
            <a:ext cx="6858000" cy="256032"/>
          </a:xfrm>
          <a:prstGeom prst="rect">
            <a:avLst/>
          </a:prstGeom>
          <a:noFill/>
          <a:ln/>
        </p:spPr>
        <p:txBody>
          <a:bodyPr wrap="square" rtlCol="0" anchor="ctr"/>
          <a:lstStyle/>
          <a:p>
            <a:pPr marL="0" indent="0" algn="l">
              <a:buNone/>
            </a:pPr>
            <a:r>
              <a:rPr lang="en-US" sz="900" dirty="0">
                <a:solidFill>
                  <a:srgbClr val="718096"/>
                </a:solidFill>
                <a:latin typeface="Calibri" pitchFamily="34" charset="0"/>
                <a:ea typeface="Calibri" pitchFamily="34" charset="-122"/>
                <a:cs typeface="Calibri" pitchFamily="34" charset="-120"/>
              </a:rPr>
              <a:t>Pedagogia Speciale della Gestione Integrata del Gruppo</a:t>
            </a:r>
            <a:endParaRPr lang="en-US" sz="900" dirty="0"/>
          </a:p>
        </p:txBody>
      </p:sp>
      <p:sp>
        <p:nvSpPr>
          <p:cNvPr id="9" name="Text 7"/>
          <p:cNvSpPr txBox="1"/>
          <p:nvPr/>
        </p:nvSpPr>
        <p:spPr>
          <a:xfrm>
            <a:off x="8046720" y="6565392"/>
            <a:ext cx="731520" cy="256032"/>
          </a:xfrm>
          <a:prstGeom prst="rect">
            <a:avLst/>
          </a:prstGeom>
          <a:noFill/>
          <a:ln/>
        </p:spPr>
        <p:txBody>
          <a:bodyPr wrap="square" rtlCol="0" anchor="ctr"/>
          <a:lstStyle/>
          <a:p>
            <a:pPr marL="0" indent="0" algn="r">
              <a:buNone/>
            </a:pPr>
            <a:r>
              <a:rPr lang="en-US" sz="900" dirty="0">
                <a:solidFill>
                  <a:srgbClr val="718096"/>
                </a:solidFill>
                <a:latin typeface="Calibri" pitchFamily="34" charset="0"/>
                <a:ea typeface="Calibri" pitchFamily="34" charset="-122"/>
                <a:cs typeface="Calibri" pitchFamily="34" charset="-120"/>
              </a:rPr>
              <a:t>97 / 97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5840</Words>
  <Application>Microsoft Office PowerPoint</Application>
  <PresentationFormat>Presentazione su schermo (4:3)</PresentationFormat>
  <Paragraphs>807</Paragraphs>
  <Slides>97</Slides>
  <Notes>89</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97</vt:i4>
      </vt:variant>
    </vt:vector>
  </HeadingPairs>
  <TitlesOfParts>
    <vt:vector size="107" baseType="lpstr">
      <vt:lpstr>Arial</vt:lpstr>
      <vt:lpstr>Arial Black</vt:lpstr>
      <vt:lpstr>Calibri</vt:lpstr>
      <vt:lpstr>Cambria</vt:lpstr>
      <vt:lpstr>Comic Sans MS</vt:lpstr>
      <vt:lpstr>Times New Roman</vt:lpstr>
      <vt:lpstr>Verdana</vt:lpstr>
      <vt:lpstr>Wingdings</vt:lpstr>
      <vt:lpstr>Office Theme</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COOPERATIVE LEARNING</vt:lpstr>
      <vt:lpstr>ARCHITETTURA COLLABORATIVA COOPERATIVE LEARNING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DISCUSSIONE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Apprendimento Cooperativo</dc:title>
  <dc:subject>PptxGenJS Presentation</dc:subject>
  <dc:creator>Università</dc:creator>
  <cp:lastModifiedBy>Antonio Ascione</cp:lastModifiedBy>
  <cp:revision>3</cp:revision>
  <dcterms:created xsi:type="dcterms:W3CDTF">2026-09-27T08:25:12Z</dcterms:created>
  <dcterms:modified xsi:type="dcterms:W3CDTF">2026-10-14T05:34:13Z</dcterms:modified>
</cp:coreProperties>
</file>