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80" r:id="rId4"/>
    <p:sldId id="283" r:id="rId5"/>
    <p:sldId id="293" r:id="rId6"/>
    <p:sldId id="285" r:id="rId7"/>
    <p:sldId id="260" r:id="rId8"/>
    <p:sldId id="286" r:id="rId9"/>
    <p:sldId id="287" r:id="rId10"/>
    <p:sldId id="288" r:id="rId11"/>
    <p:sldId id="289" r:id="rId12"/>
    <p:sldId id="290" r:id="rId13"/>
    <p:sldId id="291" r:id="rId14"/>
    <p:sldId id="292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1695"/>
    <p:restoredTop sz="94610"/>
  </p:normalViewPr>
  <p:slideViewPr>
    <p:cSldViewPr snapToGrid="0" snapToObjects="1">
      <p:cViewPr varScale="1">
        <p:scale>
          <a:sx n="34" d="100"/>
          <a:sy n="34" d="100"/>
        </p:scale>
        <p:origin x="200" y="2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Lezione </a:t>
            </a:r>
            <a:r>
              <a:rPr lang="it-IT" dirty="0">
                <a:solidFill>
                  <a:srgbClr val="0070C0"/>
                </a:solidFill>
              </a:rPr>
              <a:t>6</a:t>
            </a:r>
            <a:r>
              <a:rPr dirty="0">
                <a:solidFill>
                  <a:srgbClr val="0070C0"/>
                </a:solidFill>
              </a:rPr>
              <a:t> · Unità I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La prima guerra mondiale (1)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I</a:t>
            </a:r>
            <a:r>
              <a:rPr lang="it-IT"/>
              <a:t>.6.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1871–1918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L’apocalisse della modernità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Dalle crisi di fine Ottocento alla prima guerra mondiale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Gli eventi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Cultura di guerra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Propaganda</a:t>
            </a:r>
          </a:p>
          <a:p>
            <a:pPr>
              <a:buClr>
                <a:srgbClr val="0070C0"/>
              </a:buClr>
            </a:pPr>
            <a:r>
              <a:rPr lang="it-IT" dirty="0"/>
              <a:t>Brutalità della guerra, brutalizzazione della politica</a:t>
            </a:r>
          </a:p>
          <a:p>
            <a:pPr>
              <a:buClr>
                <a:srgbClr val="0070C0"/>
              </a:buClr>
            </a:pPr>
            <a:r>
              <a:rPr lang="it-IT" dirty="0"/>
              <a:t>La memoria della guerra</a:t>
            </a:r>
          </a:p>
          <a:p>
            <a:pPr>
              <a:buClr>
                <a:srgbClr val="0070C0"/>
              </a:buClr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3" descr="germ00b.jpg">
            <a:extLst>
              <a:ext uri="{FF2B5EF4-FFF2-40B4-BE49-F238E27FC236}">
                <a16:creationId xmlns:a16="http://schemas.microsoft.com/office/drawing/2014/main" id="{2B54D854-D9DD-DD5B-EF0E-1D7C235B7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0999" y="711000"/>
            <a:ext cx="6750001" cy="5436000"/>
          </a:xfrm>
          <a:prstGeom prst="rect">
            <a:avLst/>
          </a:prstGeom>
          <a:noFill/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2046888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88912C-483B-0F66-48AC-AF3D400C5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eventi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F816C1D-77A1-9485-5068-5894532D7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1" y="1751309"/>
            <a:ext cx="3389478" cy="4649491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it-IT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 giugno 1914</a:t>
            </a:r>
          </a:p>
          <a:p>
            <a:pPr>
              <a:lnSpc>
                <a:spcPct val="120000"/>
              </a:lnSpc>
            </a:pPr>
            <a:r>
              <a:rPr lang="it-IT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Gavrilo</a:t>
            </a: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 Princip uccide l’arciduca Francesco Ferdinando, erede al trono asburgico, a Sarajevo</a:t>
            </a:r>
          </a:p>
          <a:p>
            <a:pPr algn="just">
              <a:lnSpc>
                <a:spcPct val="120000"/>
              </a:lnSpc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Giorni di attesa</a:t>
            </a:r>
          </a:p>
          <a:p>
            <a:pPr marL="228600" indent="-228600" algn="just">
              <a:lnSpc>
                <a:spcPct val="120000"/>
              </a:lnSpc>
              <a:buFontTx/>
              <a:buChar char="-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2C91910-DF83-88DB-A65E-783790C3181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386019" y="1751309"/>
            <a:ext cx="3389479" cy="4649491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it-IT" sz="2200" b="1" dirty="0">
                <a:latin typeface="Calibri" panose="020F0502020204030204" pitchFamily="34" charset="0"/>
                <a:cs typeface="Calibri" panose="020F0502020204030204" pitchFamily="34" charset="0"/>
              </a:rPr>
              <a:t>1914</a:t>
            </a:r>
          </a:p>
          <a:p>
            <a:pPr>
              <a:lnSpc>
                <a:spcPct val="120000"/>
              </a:lnSpc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Serbia, Austria-Ungheria, Russia, Germania (invasione del Belgio neutrale), Francia, Regno Unito, Impero Ottomano, Giappone, Australia, Nuova Zelanda, Unione Sudafricana</a:t>
            </a:r>
          </a:p>
          <a:p>
            <a:pPr algn="just">
              <a:lnSpc>
                <a:spcPct val="120000"/>
              </a:lnSpc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20000"/>
              </a:lnSpc>
              <a:buClr>
                <a:srgbClr val="0070C0"/>
              </a:buClr>
              <a:buFont typeface="Wingdings" pitchFamily="2" charset="2"/>
              <a:buChar char="ü"/>
            </a:pPr>
            <a:r>
              <a:rPr lang="it-IT" sz="2200" b="1" dirty="0">
                <a:latin typeface="Calibri" panose="020F0502020204030204" pitchFamily="34" charset="0"/>
                <a:cs typeface="Calibri" panose="020F0502020204030204" pitchFamily="34" charset="0"/>
              </a:rPr>
              <a:t>stabilizzazione dei due </a:t>
            </a:r>
            <a:r>
              <a:rPr lang="it-IT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fronti</a:t>
            </a:r>
            <a:r>
              <a:rPr lang="it-IT" sz="2200" b="1" dirty="0">
                <a:latin typeface="Calibri" panose="020F0502020204030204" pitchFamily="34" charset="0"/>
                <a:cs typeface="Calibri" panose="020F0502020204030204" pitchFamily="34" charset="0"/>
              </a:rPr>
              <a:t>: occidentale e orientale</a:t>
            </a:r>
          </a:p>
          <a:p>
            <a:pPr marL="342900" indent="-342900" algn="just">
              <a:lnSpc>
                <a:spcPct val="120000"/>
              </a:lnSpc>
              <a:buClr>
                <a:srgbClr val="0070C0"/>
              </a:buClr>
              <a:buFont typeface="Wingdings" pitchFamily="2" charset="2"/>
              <a:buChar char="ü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20000"/>
              </a:lnSpc>
              <a:buClr>
                <a:srgbClr val="0070C0"/>
              </a:buClr>
              <a:buFont typeface="Wingdings" pitchFamily="2" charset="2"/>
              <a:buChar char="ü"/>
            </a:pPr>
            <a:r>
              <a:rPr lang="it-IT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guerra di posizione </a:t>
            </a:r>
            <a:endParaRPr lang="it-IT" sz="2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 algn="just">
              <a:lnSpc>
                <a:spcPct val="120000"/>
              </a:lnSpc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le trincee</a:t>
            </a:r>
          </a:p>
          <a:p>
            <a:pPr marL="228600" indent="-228600" algn="just">
              <a:lnSpc>
                <a:spcPct val="120000"/>
              </a:lnSpc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i="1" dirty="0">
                <a:latin typeface="Calibri" panose="020F0502020204030204" pitchFamily="34" charset="0"/>
                <a:cs typeface="Calibri" panose="020F0502020204030204" pitchFamily="34" charset="0"/>
              </a:rPr>
              <a:t>no </a:t>
            </a:r>
            <a:r>
              <a:rPr lang="it-IT" sz="2200" i="1" dirty="0" err="1">
                <a:latin typeface="Calibri" panose="020F0502020204030204" pitchFamily="34" charset="0"/>
                <a:cs typeface="Calibri" panose="020F0502020204030204" pitchFamily="34" charset="0"/>
              </a:rPr>
              <a:t>man’s</a:t>
            </a:r>
            <a:r>
              <a:rPr lang="it-IT" sz="2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200" i="1" dirty="0" err="1">
                <a:latin typeface="Calibri" panose="020F0502020204030204" pitchFamily="34" charset="0"/>
                <a:cs typeface="Calibri" panose="020F0502020204030204" pitchFamily="34" charset="0"/>
              </a:rPr>
              <a:t>land</a:t>
            </a: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BAE8764B-72FA-D621-3CAE-95CCF10F2E8F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8131958" y="1751309"/>
            <a:ext cx="3863730" cy="4649491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it-IT" sz="2000" b="1" dirty="0">
                <a:cs typeface="Times New Roman" panose="02020603050405020304" pitchFamily="18" charset="0"/>
              </a:rPr>
              <a:t>1915</a:t>
            </a:r>
          </a:p>
          <a:p>
            <a:pPr algn="just">
              <a:lnSpc>
                <a:spcPct val="120000"/>
              </a:lnSpc>
            </a:pPr>
            <a:r>
              <a:rPr lang="it-IT" sz="2000" dirty="0">
                <a:cs typeface="Times New Roman" panose="02020603050405020304" pitchFamily="18" charset="0"/>
              </a:rPr>
              <a:t>Italia, Bulgaria</a:t>
            </a:r>
          </a:p>
          <a:p>
            <a:pPr marL="228600" indent="-228600" algn="just">
              <a:lnSpc>
                <a:spcPct val="120000"/>
              </a:lnSpc>
              <a:buFontTx/>
              <a:buChar char="-"/>
            </a:pPr>
            <a:endParaRPr lang="it-IT" sz="2000" dirty="0"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it-IT" sz="2000" b="1" dirty="0">
                <a:cs typeface="Times New Roman" panose="02020603050405020304" pitchFamily="18" charset="0"/>
              </a:rPr>
              <a:t>1916</a:t>
            </a:r>
          </a:p>
          <a:p>
            <a:pPr algn="just">
              <a:lnSpc>
                <a:spcPct val="120000"/>
              </a:lnSpc>
            </a:pPr>
            <a:r>
              <a:rPr lang="it-IT" sz="2000" dirty="0">
                <a:cs typeface="Times New Roman" panose="02020603050405020304" pitchFamily="18" charset="0"/>
              </a:rPr>
              <a:t>Romania, Portogallo, Grecia</a:t>
            </a:r>
          </a:p>
          <a:p>
            <a:pPr marL="228600" indent="-228600" algn="just">
              <a:lnSpc>
                <a:spcPct val="120000"/>
              </a:lnSpc>
              <a:buFontTx/>
              <a:buChar char="-"/>
            </a:pPr>
            <a:endParaRPr lang="it-IT" sz="2000" dirty="0"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it-IT" sz="2000" dirty="0">
                <a:cs typeface="Times New Roman" panose="02020603050405020304" pitchFamily="18" charset="0"/>
              </a:rPr>
              <a:t>* neutrali: Svizzera, Spagna, Paesi Bassi</a:t>
            </a:r>
          </a:p>
          <a:p>
            <a:pPr>
              <a:lnSpc>
                <a:spcPct val="120000"/>
              </a:lnSpc>
              <a:buClr>
                <a:srgbClr val="2E379E"/>
              </a:buClr>
            </a:pPr>
            <a:endParaRPr lang="it-IT" sz="2000" b="1" dirty="0">
              <a:solidFill>
                <a:srgbClr val="2E379E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it-IT" sz="2000" b="1" dirty="0">
                <a:cs typeface="Times New Roman" panose="02020603050405020304" pitchFamily="18" charset="0"/>
              </a:rPr>
              <a:t>1917</a:t>
            </a:r>
          </a:p>
          <a:p>
            <a:pPr>
              <a:lnSpc>
                <a:spcPct val="120000"/>
              </a:lnSpc>
            </a:pPr>
            <a:r>
              <a:rPr lang="it-IT" sz="2000" dirty="0">
                <a:cs typeface="Times New Roman" panose="02020603050405020304" pitchFamily="18" charset="0"/>
              </a:rPr>
              <a:t>Stati Uniti d’America, Cina, Brasile, Cuba, Panama, Costarica, Nicaragua, Honduras, Guatemala, Siam, Liberia</a:t>
            </a:r>
          </a:p>
          <a:p>
            <a:pPr algn="just">
              <a:lnSpc>
                <a:spcPct val="120000"/>
              </a:lnSpc>
            </a:pPr>
            <a:endParaRPr lang="it-IT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10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4">
            <a:extLst>
              <a:ext uri="{FF2B5EF4-FFF2-40B4-BE49-F238E27FC236}">
                <a16:creationId xmlns:a16="http://schemas.microsoft.com/office/drawing/2014/main" id="{4A9789E0-C255-154B-01AE-38916EF507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528"/>
            <a:ext cx="4525963" cy="3394472"/>
          </a:xfrm>
          <a:prstGeom prst="rect">
            <a:avLst/>
          </a:prstGeom>
          <a:ln>
            <a:noFill/>
          </a:ln>
        </p:spPr>
      </p:pic>
      <p:pic>
        <p:nvPicPr>
          <p:cNvPr id="3" name="Segnaposto contenuto 8">
            <a:extLst>
              <a:ext uri="{FF2B5EF4-FFF2-40B4-BE49-F238E27FC236}">
                <a16:creationId xmlns:a16="http://schemas.microsoft.com/office/drawing/2014/main" id="{B189403E-1C81-15C9-DC7D-3DC76C4E0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298" y="0"/>
            <a:ext cx="3829367" cy="2700000"/>
          </a:xfrm>
          <a:prstGeom prst="rect">
            <a:avLst/>
          </a:prstGeom>
          <a:ln>
            <a:noFill/>
          </a:ln>
        </p:spPr>
      </p:pic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5559B3DF-7E60-E98C-F669-F86B7097C2D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4000" y="1350000"/>
            <a:ext cx="3648000" cy="5472000"/>
          </a:xfrm>
          <a:prstGeom prst="rect">
            <a:avLst/>
          </a:prstGeom>
          <a:ln>
            <a:noFill/>
          </a:ln>
        </p:spPr>
      </p:pic>
      <p:pic>
        <p:nvPicPr>
          <p:cNvPr id="6" name="Segnaposto contenuto 4">
            <a:extLst>
              <a:ext uri="{FF2B5EF4-FFF2-40B4-BE49-F238E27FC236}">
                <a16:creationId xmlns:a16="http://schemas.microsoft.com/office/drawing/2014/main" id="{A742E804-5095-AD86-A2AF-3A8AE00B24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944177"/>
            <a:ext cx="4162425" cy="109537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278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CB5533F-5691-2124-4080-917EBF12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68399F5-C744-1BD0-A94F-1E24E71A2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1" y="1751309"/>
            <a:ext cx="3389478" cy="4649491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it-IT" sz="2000" b="1" dirty="0">
                <a:cs typeface="Times New Roman" panose="02020603050405020304" pitchFamily="18" charset="0"/>
              </a:rPr>
              <a:t>1918</a:t>
            </a:r>
          </a:p>
          <a:p>
            <a:pPr algn="just">
              <a:lnSpc>
                <a:spcPct val="120000"/>
              </a:lnSpc>
            </a:pPr>
            <a:r>
              <a:rPr lang="it-IT" sz="2000" dirty="0">
                <a:cs typeface="Times New Roman" panose="02020603050405020304" pitchFamily="18" charset="0"/>
              </a:rPr>
              <a:t>l’Impero Russo firma la pace di Brest-</a:t>
            </a:r>
            <a:r>
              <a:rPr lang="it-IT" sz="2000" dirty="0" err="1">
                <a:cs typeface="Times New Roman" panose="02020603050405020304" pitchFamily="18" charset="0"/>
              </a:rPr>
              <a:t>Litovsk</a:t>
            </a:r>
            <a:endParaRPr lang="it-IT" sz="2000" dirty="0"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20000"/>
              </a:lnSpc>
              <a:buFontTx/>
              <a:buChar char="-"/>
            </a:pPr>
            <a:endParaRPr lang="it-IT" sz="2000" dirty="0"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it-IT" sz="2000" b="1" dirty="0">
                <a:cs typeface="Times New Roman" panose="02020603050405020304" pitchFamily="18" charset="0"/>
              </a:rPr>
              <a:t>4/11 novembre 1918</a:t>
            </a:r>
          </a:p>
          <a:p>
            <a:pPr algn="just">
              <a:lnSpc>
                <a:spcPct val="120000"/>
              </a:lnSpc>
            </a:pPr>
            <a:r>
              <a:rPr lang="it-IT" sz="2000" dirty="0">
                <a:cs typeface="Times New Roman" panose="02020603050405020304" pitchFamily="18" charset="0"/>
              </a:rPr>
              <a:t>armistizio e fine del conflitto</a:t>
            </a:r>
          </a:p>
          <a:p>
            <a:pPr marL="228600" indent="-228600" algn="just">
              <a:lnSpc>
                <a:spcPct val="120000"/>
              </a:lnSpc>
              <a:buFontTx/>
              <a:buChar char="-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Segnaposto contenuto 3" descr="otto dix, la guerra durante un attacco di gas.png">
            <a:extLst>
              <a:ext uri="{FF2B5EF4-FFF2-40B4-BE49-F238E27FC236}">
                <a16:creationId xmlns:a16="http://schemas.microsoft.com/office/drawing/2014/main" id="{EBFEF602-8DE9-74C2-00A2-92F4CAB198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2900" y="0"/>
            <a:ext cx="6769100" cy="4533900"/>
          </a:xfrm>
          <a:prstGeom prst="rect">
            <a:avLst/>
          </a:prstGeom>
          <a:ln w="25400">
            <a:solidFill>
              <a:srgbClr val="2E379E"/>
            </a:solidFill>
          </a:ln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59764DA-D3EB-D699-0340-C80877200AEC}"/>
              </a:ext>
            </a:extLst>
          </p:cNvPr>
          <p:cNvSpPr txBox="1"/>
          <p:nvPr/>
        </p:nvSpPr>
        <p:spPr>
          <a:xfrm>
            <a:off x="6083300" y="4597400"/>
            <a:ext cx="61087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>
                <a:cs typeface="Times New Roman" panose="02020603050405020304" pitchFamily="18" charset="0"/>
              </a:rPr>
              <a:t>Otto Dix, </a:t>
            </a:r>
            <a:r>
              <a:rPr lang="it-IT" sz="1600" i="1" dirty="0">
                <a:cs typeface="Times New Roman" panose="02020603050405020304" pitchFamily="18" charset="0"/>
              </a:rPr>
              <a:t>La guerra durante un attacco alle armi chimiche </a:t>
            </a:r>
            <a:r>
              <a:rPr lang="it-IT" sz="1600" dirty="0">
                <a:cs typeface="Times New Roman" panose="02020603050405020304" pitchFamily="18" charset="0"/>
              </a:rPr>
              <a:t>(1924)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578351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guerra </a:t>
            </a:r>
            <a:r>
              <a:rPr lang="it-IT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totale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q"/>
            </a:pPr>
            <a:endParaRPr lang="it-IT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guerra </a:t>
            </a:r>
            <a:r>
              <a:rPr lang="it-IT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massa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q"/>
            </a:pPr>
            <a:endParaRPr lang="it-IT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guerra </a:t>
            </a:r>
            <a:r>
              <a:rPr lang="it-IT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mondiale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(differenti fronti di guerra e ruolo delle colonie)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70.000.000 di soldati mobilitati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13.000.000 (circa) di morti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30.000.000 di feriti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prigionieri e dispersi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1915: genocidio degli armeni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1917: rivoluzioni russe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epidemia di «Spagnola»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Dartmouth Medicine Magazine :: Cold Comfort">
            <a:extLst>
              <a:ext uri="{FF2B5EF4-FFF2-40B4-BE49-F238E27FC236}">
                <a16:creationId xmlns:a16="http://schemas.microsoft.com/office/drawing/2014/main" id="{F329918B-1798-1185-116E-3088394D7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88100" cy="42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 descr="Hollywood Historian William Mann Compares 1918 Spanish Flu With Coronavirus">
            <a:extLst>
              <a:ext uri="{FF2B5EF4-FFF2-40B4-BE49-F238E27FC236}">
                <a16:creationId xmlns:a16="http://schemas.microsoft.com/office/drawing/2014/main" id="{628E86D1-30BE-3F15-61E4-029D8152D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8571" y="0"/>
            <a:ext cx="4073429" cy="25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The 1918 Spanish flu: How lessons learned apply to today's COVID-19  pandemic - ABC7 Los Angeles">
            <a:extLst>
              <a:ext uri="{FF2B5EF4-FFF2-40B4-BE49-F238E27FC236}">
                <a16:creationId xmlns:a16="http://schemas.microsoft.com/office/drawing/2014/main" id="{C6FC286C-2B81-B325-15B8-990C05FE6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406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The Spanish Influenza Pandemic of 1918 - Connecticut History ...">
            <a:extLst>
              <a:ext uri="{FF2B5EF4-FFF2-40B4-BE49-F238E27FC236}">
                <a16:creationId xmlns:a16="http://schemas.microsoft.com/office/drawing/2014/main" id="{CA806152-210F-D3FF-DE8E-3D1074744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8100" y="3114000"/>
            <a:ext cx="2957745" cy="368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What New York Looked Like During the 1918 Flu Pandemic - The New York Times">
            <a:extLst>
              <a:ext uri="{FF2B5EF4-FFF2-40B4-BE49-F238E27FC236}">
                <a16:creationId xmlns:a16="http://schemas.microsoft.com/office/drawing/2014/main" id="{61BBAE66-A186-272C-7769-33B1696AE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7880" y="3114000"/>
            <a:ext cx="2794120" cy="37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316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D7BA91-9BBD-441C-8429-9701784F9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L’offensiva sul fronte occidentale (1914)</a:t>
            </a:r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7B71F724-7EE1-8061-6D81-231EDA097ECF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/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DDDFABC-ADDD-8CB5-9785-7FBE5743D8A7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29229056-3A6C-6A0F-55DD-F9258C3866F8}"/>
              </a:ext>
            </a:extLst>
          </p:cNvPr>
          <p:cNvSpPr>
            <a:spLocks noGrp="1" noChangeAspect="1"/>
          </p:cNvSpPr>
          <p:nvPr>
            <p:ph type="pic" idx="16"/>
          </p:nvPr>
        </p:nvSpPr>
        <p:spPr/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9D629F56-8DCA-A4CF-39A2-88923D646D5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073F76B-19A5-C9B2-A117-B232EBBF2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8200" y="2298383"/>
            <a:ext cx="5181600" cy="3405822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FB42D293-786C-E5AC-164D-CE46156E3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306312" y="2286000"/>
            <a:ext cx="5181600" cy="3465195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464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8A95DFA-5B3F-A54B-65B7-6C295E0A7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6A40C9-E244-90F7-6D66-1212CE329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dirty="0"/>
              <a:t>Stabilizzazione a Ovest, guerra di movimento a Est (1915-1916)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76F699-FD44-742A-DFCD-3C9EA24BD004}"/>
              </a:ext>
            </a:extLst>
          </p:cNvPr>
          <p:cNvPicPr>
            <a:picLocks noGrp="1" noChangeAspect="1" noChangeArrowheads="1"/>
          </p:cNvPicPr>
          <p:nvPr>
            <p:ph type="pic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953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DEC0D4F-3A74-28D0-474F-F8270855E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C370E2-7B06-3182-A49E-480D56B8E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L’Europa nel 1917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2D5549-55D2-0376-7885-8A53A86C4775}"/>
              </a:ext>
            </a:extLst>
          </p:cNvPr>
          <p:cNvPicPr>
            <a:picLocks noGrp="1" noChangeAspect="1" noChangeArrowheads="1"/>
          </p:cNvPicPr>
          <p:nvPr>
            <p:ph type="pic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12DB65EA-9516-E0C3-4432-09ACAD927D5B}"/>
              </a:ext>
            </a:extLst>
          </p:cNvPr>
          <p:cNvPicPr>
            <a:picLocks noGrp="1" noChangeAspect="1" noChangeArrowheads="1"/>
          </p:cNvPicPr>
          <p:nvPr>
            <p:ph type="pic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497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5B477BF-271D-DF60-DCB7-A9E7C213C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63437F-13B3-1E62-2812-D7650EAE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Offensive del 1918</a:t>
            </a:r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270BEA06-1EF2-FD38-BC1E-B08D4783E758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/>
      </p:sp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2BD0A381-9374-26E8-F328-E7A97180BA93}"/>
              </a:ext>
            </a:extLst>
          </p:cNvPr>
          <p:cNvSpPr>
            <a:spLocks noGrp="1" noChangeAspect="1"/>
          </p:cNvSpPr>
          <p:nvPr>
            <p:ph type="pic" idx="16"/>
          </p:nvPr>
        </p:nvSpPr>
        <p:spPr/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793BFCFE-2DE5-10E1-C608-87083EB0F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8200" y="2272745"/>
            <a:ext cx="5181600" cy="3457098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C77E49CB-4C35-69AE-409A-AF67E6481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2264648"/>
            <a:ext cx="5181600" cy="3473291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303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1EB46CA-EBC3-98E5-9CF2-8C837C3AF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A5713E-9124-EC66-BA8A-82F521046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Offensive del 1918</a:t>
            </a:r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AFF3ADE5-580C-4D16-7C05-0922D094835E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/>
      </p:sp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08EAB4AA-93C1-5320-FA2C-6209DFAB29E9}"/>
              </a:ext>
            </a:extLst>
          </p:cNvPr>
          <p:cNvSpPr>
            <a:spLocks noGrp="1" noChangeAspect="1"/>
          </p:cNvSpPr>
          <p:nvPr>
            <p:ph type="pic" idx="16"/>
          </p:nvPr>
        </p:nvSpPr>
        <p:spPr/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9F47B6-ACD8-E806-CBF4-8A2939E66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2284889"/>
            <a:ext cx="5181600" cy="343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F8BD08B1-32F0-C885-D054-83F87C1F6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2264648"/>
            <a:ext cx="5181600" cy="347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365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1B92C1A-2CF6-C911-A7BB-44FCD1DCE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9913" y="0"/>
            <a:ext cx="8510587" cy="6858000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780185"/>
      </p:ext>
    </p:extLst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271</Words>
  <Application>Microsoft Macintosh PowerPoint</Application>
  <PresentationFormat>Widescreen</PresentationFormat>
  <Paragraphs>58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</vt:lpstr>
      <vt:lpstr>Times New Roman</vt:lpstr>
      <vt:lpstr>Wingdings</vt:lpstr>
      <vt:lpstr>Storia contemporanea</vt:lpstr>
      <vt:lpstr>La prima guerra mondiale (1)</vt:lpstr>
      <vt:lpstr>L’apocalisse della modernità</vt:lpstr>
      <vt:lpstr>Presentazione standard di PowerPoint</vt:lpstr>
      <vt:lpstr>Gli eventi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L’offensiva sul fronte occidentale (1914)</vt:lpstr>
      <vt:lpstr>Stabilizzazione a Ovest, guerra di movimento a Est (1915-1916)</vt:lpstr>
      <vt:lpstr>L’Europa nel 1917</vt:lpstr>
      <vt:lpstr>Offensive del 1918</vt:lpstr>
      <vt:lpstr>Offensive del 1918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16</cp:revision>
  <dcterms:created xsi:type="dcterms:W3CDTF">2026-09-21T05:41:18Z</dcterms:created>
  <dcterms:modified xsi:type="dcterms:W3CDTF">2026-10-17T19:48:23Z</dcterms:modified>
</cp:coreProperties>
</file>