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Micro e piccole</c:v>
          </c:tx>
          <c:spPr>
            <a:solidFill>
              <a:srgbClr val="6D4AA2"/>
            </a:solidFill>
          </c:spPr>
          <c:invertIfNegative val="1"/>
          <c:cat>
            <c:strRef>
              <c:f>'Chart Data'!$A$2:$A$7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99.4</c:v>
                </c:pt>
                <c:pt idx="1">
                  <c:v>99.2</c:v>
                </c:pt>
                <c:pt idx="2">
                  <c:v>99.2</c:v>
                </c:pt>
                <c:pt idx="3">
                  <c:v>99.5</c:v>
                </c:pt>
                <c:pt idx="4">
                  <c:v>99.6</c:v>
                </c:pt>
                <c:pt idx="5">
                  <c:v>99.7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800-3345-9988-281A5DF77E66}"/>
            </c:ext>
          </c:extLst>
        </c:ser>
        <c:ser>
          <c:idx val="1"/>
          <c:order val="1"/>
          <c:tx>
            <c:v>Medie</c:v>
          </c:tx>
          <c:spPr>
            <a:solidFill>
              <a:srgbClr val="D7A62F"/>
            </a:solidFill>
          </c:spPr>
          <c:invertIfNegative val="1"/>
          <c:cat>
            <c:strRef>
              <c:f>'Chart Data'!$C$2:$C$7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0.5</c:v>
                </c:pt>
                <c:pt idx="1">
                  <c:v>0.7</c:v>
                </c:pt>
                <c:pt idx="2">
                  <c:v>0.7</c:v>
                </c:pt>
                <c:pt idx="3">
                  <c:v>0.5</c:v>
                </c:pt>
                <c:pt idx="4">
                  <c:v>0.3</c:v>
                </c:pt>
                <c:pt idx="5">
                  <c:v>0.3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C800-3345-9988-281A5DF77E66}"/>
            </c:ext>
          </c:extLst>
        </c:ser>
        <c:ser>
          <c:idx val="2"/>
          <c:order val="2"/>
          <c:tx>
            <c:v>Grandi</c:v>
          </c:tx>
          <c:spPr>
            <a:solidFill>
              <a:srgbClr val="C85F7C"/>
            </a:solidFill>
          </c:spPr>
          <c:invertIfNegative val="1"/>
          <c:cat>
            <c:strRef>
              <c:f>'Chart Data'!$E$2:$E$7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Data'!$F$2:$F$7</c:f>
              <c:numCache>
                <c:formatCode>General</c:formatCode>
                <c:ptCount val="6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0.05</c:v>
                </c:pt>
                <c:pt idx="5">
                  <c:v>0.03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C800-3345-9988-281A5DF77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Micro e piccole</c:v>
          </c:tx>
          <c:spPr>
            <a:solidFill>
              <a:srgbClr val="6D4AA2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63.4</c:v>
                </c:pt>
                <c:pt idx="1">
                  <c:v>61.5</c:v>
                </c:pt>
                <c:pt idx="2">
                  <c:v>53.9</c:v>
                </c:pt>
                <c:pt idx="3">
                  <c:v>64.3</c:v>
                </c:pt>
                <c:pt idx="4">
                  <c:v>79</c:v>
                </c:pt>
                <c:pt idx="5">
                  <c:v>83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7F8-0E44-A596-AADE2DCF6739}"/>
            </c:ext>
          </c:extLst>
        </c:ser>
        <c:ser>
          <c:idx val="1"/>
          <c:order val="1"/>
          <c:tx>
            <c:v>Medie</c:v>
          </c:tx>
          <c:spPr>
            <a:solidFill>
              <a:srgbClr val="D7A62F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13.6</c:v>
                </c:pt>
                <c:pt idx="1">
                  <c:v>15.7</c:v>
                </c:pt>
                <c:pt idx="2">
                  <c:v>14.7</c:v>
                </c:pt>
                <c:pt idx="3">
                  <c:v>12.2</c:v>
                </c:pt>
                <c:pt idx="4">
                  <c:v>11.1</c:v>
                </c:pt>
                <c:pt idx="5">
                  <c:v>9.5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17F8-0E44-A596-AADE2DCF6739}"/>
            </c:ext>
          </c:extLst>
        </c:ser>
        <c:ser>
          <c:idx val="2"/>
          <c:order val="2"/>
          <c:tx>
            <c:v>Grandi</c:v>
          </c:tx>
          <c:spPr>
            <a:solidFill>
              <a:srgbClr val="3F858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Data'!$E$2:$E$7</c:f>
              <c:strCache>
                <c:ptCount val="6"/>
                <c:pt idx="0">
                  <c:v>Italia</c:v>
                </c:pt>
                <c:pt idx="1">
                  <c:v>Nord-Est</c:v>
                </c:pt>
                <c:pt idx="2">
                  <c:v>Nord-Ovest</c:v>
                </c:pt>
                <c:pt idx="3">
                  <c:v>Centro</c:v>
                </c:pt>
                <c:pt idx="4">
                  <c:v>Sud</c:v>
                </c:pt>
                <c:pt idx="5">
                  <c:v>Isole</c:v>
                </c:pt>
              </c:strCache>
            </c:strRef>
          </c:cat>
          <c:val>
            <c:numRef>
              <c:f>'Chart Data'!$F$2:$F$7</c:f>
              <c:numCache>
                <c:formatCode>General</c:formatCode>
                <c:ptCount val="6"/>
                <c:pt idx="0">
                  <c:v>23</c:v>
                </c:pt>
                <c:pt idx="1">
                  <c:v>22.8</c:v>
                </c:pt>
                <c:pt idx="2">
                  <c:v>31.4</c:v>
                </c:pt>
                <c:pt idx="3">
                  <c:v>23.5</c:v>
                </c:pt>
                <c:pt idx="4">
                  <c:v>9.9</c:v>
                </c:pt>
                <c:pt idx="5">
                  <c:v>7.4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17F8-0E44-A596-AADE2DCF67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Quota sul totale imprese</c:v>
          </c:tx>
          <c:spPr>
            <a:solidFill>
              <a:srgbClr val="6D4AA2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Data'!$A$2:$A$8</c:f>
              <c:strCache>
                <c:ptCount val="7"/>
                <c:pt idx="0">
                  <c:v>Commercio</c:v>
                </c:pt>
                <c:pt idx="1">
                  <c:v>Attività professionali</c:v>
                </c:pt>
                <c:pt idx="2">
                  <c:v>Costruzioni</c:v>
                </c:pt>
                <c:pt idx="3">
                  <c:v>Manifattura</c:v>
                </c:pt>
                <c:pt idx="4">
                  <c:v>Alloggio e ristorazione</c:v>
                </c:pt>
                <c:pt idx="5">
                  <c:v>Sanità</c:v>
                </c:pt>
                <c:pt idx="6">
                  <c:v>Immobiliari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24</c:v>
                </c:pt>
                <c:pt idx="1">
                  <c:v>17</c:v>
                </c:pt>
                <c:pt idx="2">
                  <c:v>11</c:v>
                </c:pt>
                <c:pt idx="3">
                  <c:v>8.5</c:v>
                </c:pt>
                <c:pt idx="4">
                  <c:v>7.7</c:v>
                </c:pt>
                <c:pt idx="5">
                  <c:v>7</c:v>
                </c:pt>
                <c:pt idx="6">
                  <c:v>5.4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7907-FA4F-B0D0-B5810F54AB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Addetti nelle PMI</c:v>
          </c:tx>
          <c:spPr>
            <a:solidFill>
              <a:srgbClr val="3F858A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Italia</c:v>
                </c:pt>
                <c:pt idx="1">
                  <c:v>Media UE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77</c:v>
                </c:pt>
                <c:pt idx="1">
                  <c:v>69.400000000000006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3D9-7A41-AA40-4B0DCFAC7C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Addetti</c:v>
          </c:tx>
          <c:dLbls>
            <c:numFmt formatCode="0.0&quot;%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Data'!$A$2:$A$5</c:f>
              <c:strCache>
                <c:ptCount val="4"/>
                <c:pt idx="0">
                  <c:v>Micro 0–9</c:v>
                </c:pt>
                <c:pt idx="1">
                  <c:v>Piccole 10–49</c:v>
                </c:pt>
                <c:pt idx="2">
                  <c:v>Medie 50–249</c:v>
                </c:pt>
                <c:pt idx="3">
                  <c:v>Grandi 250+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43</c:v>
                </c:pt>
                <c:pt idx="1">
                  <c:v>20.399999999999999</c:v>
                </c:pt>
                <c:pt idx="2">
                  <c:v>13.5</c:v>
                </c:pt>
                <c:pt idx="3">
                  <c:v>23.1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3-6345-8151-B5A5C06A5B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0"/>
      </c:doughnutChart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Addetti nelle microimprese</c:v>
          </c:tx>
          <c:spPr>
            <a:solidFill>
              <a:srgbClr val="6D4AA2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Data'!$A$2:$A$9</c:f>
              <c:strCache>
                <c:ptCount val="8"/>
                <c:pt idx="0">
                  <c:v>Immobiliari</c:v>
                </c:pt>
                <c:pt idx="1">
                  <c:v>Altri servizi</c:v>
                </c:pt>
                <c:pt idx="2">
                  <c:v>Professionali e tecniche</c:v>
                </c:pt>
                <c:pt idx="3">
                  <c:v>Costruzioni</c:v>
                </c:pt>
                <c:pt idx="4">
                  <c:v>Arte e sport</c:v>
                </c:pt>
                <c:pt idx="5">
                  <c:v>Alloggio e ristorazione</c:v>
                </c:pt>
                <c:pt idx="6">
                  <c:v>Commercio</c:v>
                </c:pt>
                <c:pt idx="7">
                  <c:v>Istruzione</c:v>
                </c:pt>
              </c:strCache>
            </c:str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94</c:v>
                </c:pt>
                <c:pt idx="1">
                  <c:v>78</c:v>
                </c:pt>
                <c:pt idx="2">
                  <c:v>77</c:v>
                </c:pt>
                <c:pt idx="3">
                  <c:v>62.7</c:v>
                </c:pt>
                <c:pt idx="4">
                  <c:v>59.4</c:v>
                </c:pt>
                <c:pt idx="5">
                  <c:v>56.4</c:v>
                </c:pt>
                <c:pt idx="6">
                  <c:v>55.8</c:v>
                </c:pt>
                <c:pt idx="7">
                  <c:v>50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2CD-0D4E-92F3-9CB2325799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Terziario</c:v>
          </c:tx>
          <c:spPr>
            <a:solidFill>
              <a:srgbClr val="6D4AA2"/>
            </a:solidFill>
          </c:spPr>
          <c:invertIfNegative val="1"/>
          <c:cat>
            <c:strRef>
              <c:f>'Chart Data'!$A$2:$A$9</c:f>
              <c:strCache>
                <c:ptCount val="8"/>
                <c:pt idx="0">
                  <c:v>Italia</c:v>
                </c:pt>
                <c:pt idx="1">
                  <c:v>Lombardia</c:v>
                </c:pt>
                <c:pt idx="2">
                  <c:v>Veneto</c:v>
                </c:pt>
                <c:pt idx="3">
                  <c:v>Marche</c:v>
                </c:pt>
                <c:pt idx="4">
                  <c:v>Lazio</c:v>
                </c:pt>
                <c:pt idx="5">
                  <c:v>Abruzzo</c:v>
                </c:pt>
                <c:pt idx="6">
                  <c:v>Calabria</c:v>
                </c:pt>
                <c:pt idx="7">
                  <c:v>Sardegna</c:v>
                </c:pt>
              </c:strCache>
            </c:str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47</c:v>
                </c:pt>
                <c:pt idx="1">
                  <c:v>42</c:v>
                </c:pt>
                <c:pt idx="2">
                  <c:v>43</c:v>
                </c:pt>
                <c:pt idx="3">
                  <c:v>43</c:v>
                </c:pt>
                <c:pt idx="4">
                  <c:v>51</c:v>
                </c:pt>
                <c:pt idx="5">
                  <c:v>47</c:v>
                </c:pt>
                <c:pt idx="6">
                  <c:v>55</c:v>
                </c:pt>
                <c:pt idx="7">
                  <c:v>53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0FF-1640-AD87-67AEA9CE99BA}"/>
            </c:ext>
          </c:extLst>
        </c:ser>
        <c:ser>
          <c:idx val="1"/>
          <c:order val="1"/>
          <c:tx>
            <c:v>Manifattura</c:v>
          </c:tx>
          <c:spPr>
            <a:solidFill>
              <a:srgbClr val="D7A62F"/>
            </a:solidFill>
          </c:spPr>
          <c:invertIfNegative val="1"/>
          <c:cat>
            <c:strRef>
              <c:f>'Chart Data'!$C$2:$C$9</c:f>
              <c:strCache>
                <c:ptCount val="8"/>
                <c:pt idx="0">
                  <c:v>Italia</c:v>
                </c:pt>
                <c:pt idx="1">
                  <c:v>Lombardia</c:v>
                </c:pt>
                <c:pt idx="2">
                  <c:v>Veneto</c:v>
                </c:pt>
                <c:pt idx="3">
                  <c:v>Marche</c:v>
                </c:pt>
                <c:pt idx="4">
                  <c:v>Lazio</c:v>
                </c:pt>
                <c:pt idx="5">
                  <c:v>Abruzzo</c:v>
                </c:pt>
                <c:pt idx="6">
                  <c:v>Calabria</c:v>
                </c:pt>
                <c:pt idx="7">
                  <c:v>Sardegna</c:v>
                </c:pt>
              </c:strCache>
            </c:strRef>
          </c:cat>
          <c:val>
            <c:numRef>
              <c:f>'Chart Data'!$D$2:$D$9</c:f>
              <c:numCache>
                <c:formatCode>General</c:formatCode>
                <c:ptCount val="8"/>
                <c:pt idx="0">
                  <c:v>17</c:v>
                </c:pt>
                <c:pt idx="1">
                  <c:v>21</c:v>
                </c:pt>
                <c:pt idx="2">
                  <c:v>24</c:v>
                </c:pt>
                <c:pt idx="3">
                  <c:v>26</c:v>
                </c:pt>
                <c:pt idx="4">
                  <c:v>8</c:v>
                </c:pt>
                <c:pt idx="5">
                  <c:v>16</c:v>
                </c:pt>
                <c:pt idx="6">
                  <c:v>10</c:v>
                </c:pt>
                <c:pt idx="7">
                  <c:v>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0FF-1640-AD87-67AEA9CE99BA}"/>
            </c:ext>
          </c:extLst>
        </c:ser>
        <c:ser>
          <c:idx val="2"/>
          <c:order val="2"/>
          <c:tx>
            <c:v>Terziario avanzato</c:v>
          </c:tx>
          <c:spPr>
            <a:solidFill>
              <a:srgbClr val="3F858A"/>
            </a:solidFill>
          </c:spPr>
          <c:invertIfNegative val="1"/>
          <c:cat>
            <c:strRef>
              <c:f>'Chart Data'!$E$2:$E$9</c:f>
              <c:strCache>
                <c:ptCount val="8"/>
                <c:pt idx="0">
                  <c:v>Italia</c:v>
                </c:pt>
                <c:pt idx="1">
                  <c:v>Lombardia</c:v>
                </c:pt>
                <c:pt idx="2">
                  <c:v>Veneto</c:v>
                </c:pt>
                <c:pt idx="3">
                  <c:v>Marche</c:v>
                </c:pt>
                <c:pt idx="4">
                  <c:v>Lazio</c:v>
                </c:pt>
                <c:pt idx="5">
                  <c:v>Abruzzo</c:v>
                </c:pt>
                <c:pt idx="6">
                  <c:v>Calabria</c:v>
                </c:pt>
                <c:pt idx="7">
                  <c:v>Sardegna</c:v>
                </c:pt>
              </c:strCache>
            </c:strRef>
          </c:cat>
          <c:val>
            <c:numRef>
              <c:f>'Chart Data'!$F$2:$F$9</c:f>
              <c:numCache>
                <c:formatCode>General</c:formatCode>
                <c:ptCount val="8"/>
                <c:pt idx="0">
                  <c:v>15</c:v>
                </c:pt>
                <c:pt idx="1">
                  <c:v>17</c:v>
                </c:pt>
                <c:pt idx="2">
                  <c:v>13</c:v>
                </c:pt>
                <c:pt idx="3">
                  <c:v>13</c:v>
                </c:pt>
                <c:pt idx="4">
                  <c:v>18</c:v>
                </c:pt>
                <c:pt idx="5">
                  <c:v>13</c:v>
                </c:pt>
                <c:pt idx="6">
                  <c:v>13</c:v>
                </c:pt>
                <c:pt idx="7">
                  <c:v>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D0FF-1640-AD87-67AEA9CE99BA}"/>
            </c:ext>
          </c:extLst>
        </c:ser>
        <c:ser>
          <c:idx val="3"/>
          <c:order val="3"/>
          <c:tx>
            <c:v>Costruzioni</c:v>
          </c:tx>
          <c:spPr>
            <a:solidFill>
              <a:srgbClr val="C85F7C"/>
            </a:solidFill>
          </c:spPr>
          <c:invertIfNegative val="1"/>
          <c:cat>
            <c:strRef>
              <c:f>'Chart Data'!$G$2:$G$9</c:f>
              <c:strCache>
                <c:ptCount val="8"/>
                <c:pt idx="0">
                  <c:v>Italia</c:v>
                </c:pt>
                <c:pt idx="1">
                  <c:v>Lombardia</c:v>
                </c:pt>
                <c:pt idx="2">
                  <c:v>Veneto</c:v>
                </c:pt>
                <c:pt idx="3">
                  <c:v>Marche</c:v>
                </c:pt>
                <c:pt idx="4">
                  <c:v>Lazio</c:v>
                </c:pt>
                <c:pt idx="5">
                  <c:v>Abruzzo</c:v>
                </c:pt>
                <c:pt idx="6">
                  <c:v>Calabria</c:v>
                </c:pt>
                <c:pt idx="7">
                  <c:v>Sardegna</c:v>
                </c:pt>
              </c:strCache>
            </c:strRef>
          </c:cat>
          <c:val>
            <c:numRef>
              <c:f>'Chart Data'!$H$2:$H$9</c:f>
              <c:numCache>
                <c:formatCode>General</c:formatCode>
                <c:ptCount val="8"/>
                <c:pt idx="0">
                  <c:v>11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10</c:v>
                </c:pt>
                <c:pt idx="5">
                  <c:v>13</c:v>
                </c:pt>
                <c:pt idx="6">
                  <c:v>11</c:v>
                </c:pt>
                <c:pt idx="7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D0FF-1640-AD87-67AEA9CE9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Manifattura</c:v>
          </c:tx>
          <c:spPr>
            <a:solidFill>
              <a:srgbClr val="D7A62F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Data'!$A$2:$A$9</c:f>
              <c:strCache>
                <c:ptCount val="8"/>
                <c:pt idx="0">
                  <c:v>Lombardia</c:v>
                </c:pt>
                <c:pt idx="1">
                  <c:v>Veneto</c:v>
                </c:pt>
                <c:pt idx="2">
                  <c:v>Emilia-Romagna</c:v>
                </c:pt>
                <c:pt idx="3">
                  <c:v>Toscana</c:v>
                </c:pt>
                <c:pt idx="4">
                  <c:v>Marche</c:v>
                </c:pt>
                <c:pt idx="5">
                  <c:v>Lazio</c:v>
                </c:pt>
                <c:pt idx="6">
                  <c:v>Abruzzo</c:v>
                </c:pt>
                <c:pt idx="7">
                  <c:v>Calabria</c:v>
                </c:pt>
              </c:strCache>
            </c:str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21</c:v>
                </c:pt>
                <c:pt idx="1">
                  <c:v>24</c:v>
                </c:pt>
                <c:pt idx="2">
                  <c:v>21</c:v>
                </c:pt>
                <c:pt idx="3">
                  <c:v>23</c:v>
                </c:pt>
                <c:pt idx="4">
                  <c:v>26</c:v>
                </c:pt>
                <c:pt idx="5">
                  <c:v>8</c:v>
                </c:pt>
                <c:pt idx="6">
                  <c:v>16</c:v>
                </c:pt>
                <c:pt idx="7">
                  <c:v>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7C6-0E4D-9879-A01527F9B77F}"/>
            </c:ext>
          </c:extLst>
        </c:ser>
        <c:ser>
          <c:idx val="1"/>
          <c:order val="1"/>
          <c:tx>
            <c:v>Terziario avanzato</c:v>
          </c:tx>
          <c:spPr>
            <a:solidFill>
              <a:srgbClr val="3F858A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Data'!$C$2:$C$9</c:f>
              <c:strCache>
                <c:ptCount val="8"/>
                <c:pt idx="0">
                  <c:v>Lombardia</c:v>
                </c:pt>
                <c:pt idx="1">
                  <c:v>Veneto</c:v>
                </c:pt>
                <c:pt idx="2">
                  <c:v>Emilia-Romagna</c:v>
                </c:pt>
                <c:pt idx="3">
                  <c:v>Toscana</c:v>
                </c:pt>
                <c:pt idx="4">
                  <c:v>Marche</c:v>
                </c:pt>
                <c:pt idx="5">
                  <c:v>Lazio</c:v>
                </c:pt>
                <c:pt idx="6">
                  <c:v>Abruzzo</c:v>
                </c:pt>
                <c:pt idx="7">
                  <c:v>Calabria</c:v>
                </c:pt>
              </c:strCache>
            </c:strRef>
          </c:cat>
          <c:val>
            <c:numRef>
              <c:f>'Chart Data'!$D$2:$D$9</c:f>
              <c:numCache>
                <c:formatCode>General</c:formatCode>
                <c:ptCount val="8"/>
                <c:pt idx="0">
                  <c:v>17</c:v>
                </c:pt>
                <c:pt idx="1">
                  <c:v>13</c:v>
                </c:pt>
                <c:pt idx="2">
                  <c:v>14</c:v>
                </c:pt>
                <c:pt idx="3">
                  <c:v>13</c:v>
                </c:pt>
                <c:pt idx="4">
                  <c:v>13</c:v>
                </c:pt>
                <c:pt idx="5">
                  <c:v>18</c:v>
                </c:pt>
                <c:pt idx="6">
                  <c:v>13</c:v>
                </c:pt>
                <c:pt idx="7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F7C6-0E4D-9879-A01527F9B7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ED8E6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CA06CBD-3AD6-4C72-8C6D-949F0633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2C846AD-3AF3-44D4-A7E4-3E2D778D2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09CD309-5B7C-403B-AC3B-AFE272492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AD19D96-D049-4127-89F0-6A0E4226D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F531086-7449-4F2F-A719-D72C39636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81A2DD3-5B2A-4EB6-A62D-7813E6C2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BE06396-5C6E-4878-AE38-AF77335A5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FC04712-1290-4B04-BEE7-4809AC60A19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B4DA863-AC3C-4D5D-92D2-8437B9A0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7EC6108-5B88-4EB9-BF2C-90A3A569B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40F94674-97AB-49C9-8883-DF26BC6BF7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67179E-3C7C-4281-8D0D-9919926A993D}"/>
              </a:ext>
            </a:extLst>
          </p:cNvPr>
          <p:cNvSpPr>
            <a:spLocks noGrp="1"/>
          </p:cNvSpPr>
          <p:nvPr/>
        </p:nvSpPr>
        <p:spPr>
          <a:xfrm>
            <a:off x="3905250" y="0"/>
            <a:ext cx="171450" cy="6858000"/>
          </a:xfrm>
          <a:prstGeom prst="rect">
            <a:avLst/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4101AF-97B6-4671-B452-78284927DFAC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5E40E65-8BAC-4EDC-9CDF-C8FAE61AC27F}"/>
              </a:ext>
            </a:extLst>
          </p:cNvPr>
          <p:cNvSpPr>
            <a:spLocks noGrp="1"/>
          </p:cNvSpPr>
          <p:nvPr/>
        </p:nvSpPr>
        <p:spPr>
          <a:xfrm>
            <a:off x="4572000" y="1571625"/>
            <a:ext cx="6572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PMI e risorse umane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9B52A82-98C1-46EE-958E-36F88831B956}"/>
              </a:ext>
            </a:extLst>
          </p:cNvPr>
          <p:cNvSpPr>
            <a:spLocks noGrp="1"/>
          </p:cNvSpPr>
          <p:nvPr/>
        </p:nvSpPr>
        <p:spPr>
          <a:xfrm>
            <a:off x="4610100" y="2905125"/>
            <a:ext cx="6286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E9E0F4"/>
                </a:solidFill>
              </a:defRPr>
            </a:defPPr>
          </a:lstStyle>
          <a:p>
            <a:pPr>
              <a:defRPr sz="1725" b="0">
                <a:solidFill>
                  <a:srgbClr val="E9E0F4"/>
                </a:solidFill>
              </a:defRPr>
            </a:pPr>
            <a:r>
              <a:rPr sz="1725" b="0">
                <a:solidFill>
                  <a:srgbClr val="E9E0F4"/>
                </a:solidFill>
              </a:rPr>
              <a:t>Dimensioni, varietà, occupazione e implicazioni organizzative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6666DA7-35F3-4080-90B3-3A35E7F60A9C}"/>
              </a:ext>
            </a:extLst>
          </p:cNvPr>
          <p:cNvSpPr>
            <a:spLocks noGrp="1"/>
          </p:cNvSpPr>
          <p:nvPr/>
        </p:nvSpPr>
        <p:spPr>
          <a:xfrm>
            <a:off x="4610100" y="4810125"/>
            <a:ext cx="4095750" cy="19050"/>
          </a:xfrm>
          <a:prstGeom prst="rect">
            <a:avLst/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7DC4CFE-6EFA-482E-9FAB-CB9B46659B4B}"/>
              </a:ext>
            </a:extLst>
          </p:cNvPr>
          <p:cNvSpPr>
            <a:spLocks noGrp="1"/>
          </p:cNvSpPr>
          <p:nvPr/>
        </p:nvSpPr>
        <p:spPr>
          <a:xfrm>
            <a:off x="4610100" y="50482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F20BFC8-5E85-4E1C-B9CC-3CD0713246C5}"/>
              </a:ext>
            </a:extLst>
          </p:cNvPr>
          <p:cNvSpPr>
            <a:spLocks noGrp="1"/>
          </p:cNvSpPr>
          <p:nvPr/>
        </p:nvSpPr>
        <p:spPr>
          <a:xfrm>
            <a:off x="4610100" y="5448300"/>
            <a:ext cx="590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9E0F4"/>
                </a:solidFill>
              </a:defRPr>
            </a:defPPr>
          </a:lstStyle>
          <a:p>
            <a:pPr>
              <a:defRPr sz="1050" b="0">
                <a:solidFill>
                  <a:srgbClr val="E9E0F4"/>
                </a:solidFill>
              </a:defRPr>
            </a:pPr>
            <a:r>
              <a:rPr sz="1050" b="0">
                <a:solidFill>
                  <a:srgbClr val="E9E0F4"/>
                </a:solidFill>
              </a:rPr>
              <a:t>Una lettura sociologica del sistema produttivo italiano</a:t>
            </a:r>
          </a:p>
        </p:txBody>
      </p:sp>
    </p:spTree>
    <p:extLst>
      <p:ext uri="{BB962C8B-B14F-4D97-AF65-F5344CB8AC3E}">
        <p14:creationId xmlns:p14="http://schemas.microsoft.com/office/powerpoint/2010/main" val="1830735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02D390F2-849E-4743-BAC5-ACE5464E14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45225ED-3FE3-4D27-A7CA-175AB81E0AD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273D793-AFF9-4B72-B9EE-7F0611B2B68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Cinque domande per comprendere le PMI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BB5F7D7-A99F-4E5A-9895-7E8393CAA93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613CCCE-682F-42E0-8AD2-2E127C4FCA7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9C880FD-7CE6-4082-A228-1A0DDA9E179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2395461-0C09-4DDD-ADCA-5FE95CC0299D}"/>
              </a:ext>
            </a:extLst>
          </p:cNvPr>
          <p:cNvSpPr>
            <a:spLocks noGrp="1"/>
          </p:cNvSpPr>
          <p:nvPr/>
        </p:nvSpPr>
        <p:spPr>
          <a:xfrm>
            <a:off x="742950" y="157162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6D4AA2"/>
                </a:solidFill>
              </a:defRPr>
            </a:defPPr>
          </a:lstStyle>
          <a:p>
            <a:pPr>
              <a:defRPr sz="1725" b="1">
                <a:solidFill>
                  <a:srgbClr val="6D4AA2"/>
                </a:solidFill>
              </a:defRPr>
            </a:pPr>
            <a:r>
              <a:rPr sz="1725" b="1">
                <a:solidFill>
                  <a:srgbClr val="6D4AA2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05244C1F-E22F-40AF-ACD1-8396A70E2C09}"/>
              </a:ext>
            </a:extLst>
          </p:cNvPr>
          <p:cNvSpPr>
            <a:spLocks noGrp="1"/>
          </p:cNvSpPr>
          <p:nvPr/>
        </p:nvSpPr>
        <p:spPr>
          <a:xfrm>
            <a:off x="1381125" y="1771650"/>
            <a:ext cx="428625" cy="0"/>
          </a:xfrm>
          <a:prstGeom prst="line">
            <a:avLst/>
          </a:prstGeom>
          <a:noFill/>
          <a:ln w="38100">
            <a:solidFill>
              <a:srgbClr val="D7A62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619E2AB-9994-4DE7-9EAB-D5508BABD3FF}"/>
              </a:ext>
            </a:extLst>
          </p:cNvPr>
          <p:cNvSpPr>
            <a:spLocks noGrp="1"/>
          </p:cNvSpPr>
          <p:nvPr/>
        </p:nvSpPr>
        <p:spPr>
          <a:xfrm>
            <a:off x="2000250" y="1571625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Come si definiscono?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998F413-0846-4BE3-9974-50C6F8765E1E}"/>
              </a:ext>
            </a:extLst>
          </p:cNvPr>
          <p:cNvSpPr>
            <a:spLocks noGrp="1"/>
          </p:cNvSpPr>
          <p:nvPr/>
        </p:nvSpPr>
        <p:spPr>
          <a:xfrm>
            <a:off x="5286375" y="1571625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Addetti, fatturato e totale di bilancio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3EE837-49B9-4DB2-82BA-B576AD881977}"/>
              </a:ext>
            </a:extLst>
          </p:cNvPr>
          <p:cNvSpPr>
            <a:spLocks noGrp="1"/>
          </p:cNvSpPr>
          <p:nvPr/>
        </p:nvSpPr>
        <p:spPr>
          <a:xfrm>
            <a:off x="742950" y="243840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6D4AA2"/>
                </a:solidFill>
              </a:defRPr>
            </a:defPPr>
          </a:lstStyle>
          <a:p>
            <a:pPr>
              <a:defRPr sz="1725" b="1">
                <a:solidFill>
                  <a:srgbClr val="6D4AA2"/>
                </a:solidFill>
              </a:defRPr>
            </a:pPr>
            <a:r>
              <a:rPr sz="1725" b="1">
                <a:solidFill>
                  <a:srgbClr val="6D4AA2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42687ACE-2E40-403C-AB3D-DB5D2AAA43F7}"/>
              </a:ext>
            </a:extLst>
          </p:cNvPr>
          <p:cNvSpPr>
            <a:spLocks noGrp="1"/>
          </p:cNvSpPr>
          <p:nvPr/>
        </p:nvSpPr>
        <p:spPr>
          <a:xfrm>
            <a:off x="1381125" y="2638425"/>
            <a:ext cx="428625" cy="0"/>
          </a:xfrm>
          <a:prstGeom prst="line">
            <a:avLst/>
          </a:prstGeom>
          <a:noFill/>
          <a:ln w="38100">
            <a:solidFill>
              <a:srgbClr val="D7A62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E43BA14-2102-4138-B507-A068B68E7E8E}"/>
              </a:ext>
            </a:extLst>
          </p:cNvPr>
          <p:cNvSpPr>
            <a:spLocks noGrp="1"/>
          </p:cNvSpPr>
          <p:nvPr/>
        </p:nvSpPr>
        <p:spPr>
          <a:xfrm>
            <a:off x="2000250" y="243840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Quanto sono diverse?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9DE4C45-4291-4422-A330-935774055CA4}"/>
              </a:ext>
            </a:extLst>
          </p:cNvPr>
          <p:cNvSpPr>
            <a:spLocks noGrp="1"/>
          </p:cNvSpPr>
          <p:nvPr/>
        </p:nvSpPr>
        <p:spPr>
          <a:xfrm>
            <a:off x="5286375" y="2438400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Strategie, reti e posizione nel mercato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DCEEBE1-BB6D-45E7-B540-5E924CCFFBDA}"/>
              </a:ext>
            </a:extLst>
          </p:cNvPr>
          <p:cNvSpPr>
            <a:spLocks noGrp="1"/>
          </p:cNvSpPr>
          <p:nvPr/>
        </p:nvSpPr>
        <p:spPr>
          <a:xfrm>
            <a:off x="742950" y="330517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6D4AA2"/>
                </a:solidFill>
              </a:defRPr>
            </a:defPPr>
          </a:lstStyle>
          <a:p>
            <a:pPr>
              <a:defRPr sz="1725" b="1">
                <a:solidFill>
                  <a:srgbClr val="6D4AA2"/>
                </a:solidFill>
              </a:defRPr>
            </a:pPr>
            <a:r>
              <a:rPr sz="1725" b="1">
                <a:solidFill>
                  <a:srgbClr val="6D4AA2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5F477E97-DA84-4048-9084-87FD767B2FE9}"/>
              </a:ext>
            </a:extLst>
          </p:cNvPr>
          <p:cNvSpPr>
            <a:spLocks noGrp="1"/>
          </p:cNvSpPr>
          <p:nvPr/>
        </p:nvSpPr>
        <p:spPr>
          <a:xfrm>
            <a:off x="1381125" y="3505200"/>
            <a:ext cx="428625" cy="0"/>
          </a:xfrm>
          <a:prstGeom prst="line">
            <a:avLst/>
          </a:prstGeom>
          <a:noFill/>
          <a:ln w="38100">
            <a:solidFill>
              <a:srgbClr val="D7A62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F990770-D00A-455C-B513-AD636DE9E6F5}"/>
              </a:ext>
            </a:extLst>
          </p:cNvPr>
          <p:cNvSpPr>
            <a:spLocks noGrp="1"/>
          </p:cNvSpPr>
          <p:nvPr/>
        </p:nvSpPr>
        <p:spPr>
          <a:xfrm>
            <a:off x="2000250" y="3305175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Perché contano?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15CCC4D-7F5D-48A4-8861-9CE128790DF3}"/>
              </a:ext>
            </a:extLst>
          </p:cNvPr>
          <p:cNvSpPr>
            <a:spLocks noGrp="1"/>
          </p:cNvSpPr>
          <p:nvPr/>
        </p:nvSpPr>
        <p:spPr>
          <a:xfrm>
            <a:off x="5286375" y="3305175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Imprese, occupazione e specializzazione territoriale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23AE5B9-CEAE-40A7-B30A-D1C60F2CBE64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6D4AA2"/>
                </a:solidFill>
              </a:defRPr>
            </a:defPPr>
          </a:lstStyle>
          <a:p>
            <a:pPr>
              <a:defRPr sz="1725" b="1">
                <a:solidFill>
                  <a:srgbClr val="6D4AA2"/>
                </a:solidFill>
              </a:defRPr>
            </a:pPr>
            <a:r>
              <a:rPr sz="1725" b="1">
                <a:solidFill>
                  <a:srgbClr val="6D4AA2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DD693A75-3EB7-4A59-9A97-11204D54212D}"/>
              </a:ext>
            </a:extLst>
          </p:cNvPr>
          <p:cNvSpPr>
            <a:spLocks noGrp="1"/>
          </p:cNvSpPr>
          <p:nvPr/>
        </p:nvSpPr>
        <p:spPr>
          <a:xfrm>
            <a:off x="1381125" y="4371975"/>
            <a:ext cx="428625" cy="0"/>
          </a:xfrm>
          <a:prstGeom prst="line">
            <a:avLst/>
          </a:prstGeom>
          <a:noFill/>
          <a:ln w="38100">
            <a:solidFill>
              <a:srgbClr val="D7A62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376A4CD-A334-42EC-A0E1-D2F7E2155A8D}"/>
              </a:ext>
            </a:extLst>
          </p:cNvPr>
          <p:cNvSpPr>
            <a:spLocks noGrp="1"/>
          </p:cNvSpPr>
          <p:nvPr/>
        </p:nvSpPr>
        <p:spPr>
          <a:xfrm>
            <a:off x="2000250" y="417195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Dove lavorano gli addetti?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A0299ED-70FC-4568-99D7-1928FA45F75A}"/>
              </a:ext>
            </a:extLst>
          </p:cNvPr>
          <p:cNvSpPr>
            <a:spLocks noGrp="1"/>
          </p:cNvSpPr>
          <p:nvPr/>
        </p:nvSpPr>
        <p:spPr>
          <a:xfrm>
            <a:off x="5286375" y="4171950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Dimensioni e settori economici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2EE9A53-2BF7-487F-8B79-88287B993EBA}"/>
              </a:ext>
            </a:extLst>
          </p:cNvPr>
          <p:cNvSpPr>
            <a:spLocks noGrp="1"/>
          </p:cNvSpPr>
          <p:nvPr/>
        </p:nvSpPr>
        <p:spPr>
          <a:xfrm>
            <a:off x="742950" y="503872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6D4AA2"/>
                </a:solidFill>
              </a:defRPr>
            </a:defPPr>
          </a:lstStyle>
          <a:p>
            <a:pPr>
              <a:defRPr sz="1725" b="1">
                <a:solidFill>
                  <a:srgbClr val="6D4AA2"/>
                </a:solidFill>
              </a:defRPr>
            </a:pPr>
            <a:r>
              <a:rPr sz="1725" b="1">
                <a:solidFill>
                  <a:srgbClr val="6D4AA2"/>
                </a:solidFill>
              </a:rPr>
              <a:t>05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5B27424C-1113-45FF-89D8-2F9DCD8820AC}"/>
              </a:ext>
            </a:extLst>
          </p:cNvPr>
          <p:cNvSpPr>
            <a:spLocks noGrp="1"/>
          </p:cNvSpPr>
          <p:nvPr/>
        </p:nvSpPr>
        <p:spPr>
          <a:xfrm>
            <a:off x="1381125" y="5238750"/>
            <a:ext cx="428625" cy="0"/>
          </a:xfrm>
          <a:prstGeom prst="line">
            <a:avLst/>
          </a:prstGeom>
          <a:noFill/>
          <a:ln w="38100">
            <a:solidFill>
              <a:srgbClr val="D7A62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1F1C898-3D0E-4F79-8A45-F87CB30D6C5C}"/>
              </a:ext>
            </a:extLst>
          </p:cNvPr>
          <p:cNvSpPr>
            <a:spLocks noGrp="1"/>
          </p:cNvSpPr>
          <p:nvPr/>
        </p:nvSpPr>
        <p:spPr>
          <a:xfrm>
            <a:off x="2000250" y="5038725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Cosa cambia per le HR?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40776C4E-F6F7-4B47-AC25-3E8F59CF5F0B}"/>
              </a:ext>
            </a:extLst>
          </p:cNvPr>
          <p:cNvSpPr>
            <a:spLocks noGrp="1"/>
          </p:cNvSpPr>
          <p:nvPr/>
        </p:nvSpPr>
        <p:spPr>
          <a:xfrm>
            <a:off x="5286375" y="5038725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Pratiche coerenti con struttura e contesto</a:t>
            </a:r>
          </a:p>
        </p:txBody>
      </p:sp>
    </p:spTree>
    <p:extLst>
      <p:ext uri="{BB962C8B-B14F-4D97-AF65-F5344CB8AC3E}">
        <p14:creationId xmlns:p14="http://schemas.microsoft.com/office/powerpoint/2010/main" val="143252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5BEA468A-CB31-473B-A42D-F20EFB5893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0FAC755-1562-4B1E-B13A-F8DF74CA84D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DEFINIZIONE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77FE502-74E6-47F4-A52A-62D53A8C9AE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Le PMI si distinguono attraverso tre soglie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E07FF49-4D53-409F-86E8-48FE8E55110E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Classificazione dell’Unione europea, 2003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69D409CA-103B-4144-89BA-7C7BFA98497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C7FDEE-79D6-469F-857B-18359D1AD83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84563DC-3501-4BE2-805B-0F2A65CC556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03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65FB8BB-75E3-4A29-BEBA-9CFBA8AAA05D}"/>
              </a:ext>
            </a:extLst>
          </p:cNvPr>
          <p:cNvSpPr>
            <a:spLocks noGrp="1"/>
          </p:cNvSpPr>
          <p:nvPr/>
        </p:nvSpPr>
        <p:spPr>
          <a:xfrm>
            <a:off x="4476750" y="1571625"/>
            <a:ext cx="1428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0697A"/>
                </a:solidFill>
              </a:defRPr>
            </a:defPPr>
          </a:lstStyle>
          <a:p>
            <a:pPr>
              <a:defRPr sz="900" b="1">
                <a:solidFill>
                  <a:srgbClr val="70697A"/>
                </a:solidFill>
              </a:defRPr>
            </a:pPr>
            <a:r>
              <a:rPr sz="900" b="1">
                <a:solidFill>
                  <a:srgbClr val="70697A"/>
                </a:solidFill>
              </a:rPr>
              <a:t>ADDETTI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9C5E26C-7160-47AE-8F25-00FF302B3308}"/>
              </a:ext>
            </a:extLst>
          </p:cNvPr>
          <p:cNvSpPr>
            <a:spLocks noGrp="1"/>
          </p:cNvSpPr>
          <p:nvPr/>
        </p:nvSpPr>
        <p:spPr>
          <a:xfrm>
            <a:off x="6429375" y="1571625"/>
            <a:ext cx="1571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0697A"/>
                </a:solidFill>
              </a:defRPr>
            </a:defPPr>
          </a:lstStyle>
          <a:p>
            <a:pPr>
              <a:defRPr sz="900" b="1">
                <a:solidFill>
                  <a:srgbClr val="70697A"/>
                </a:solidFill>
              </a:defRPr>
            </a:pPr>
            <a:r>
              <a:rPr sz="900" b="1">
                <a:solidFill>
                  <a:srgbClr val="70697A"/>
                </a:solidFill>
              </a:rPr>
              <a:t>FATTURATO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F85EA3-96C3-4B96-8C3A-CC7FB94EC6D7}"/>
              </a:ext>
            </a:extLst>
          </p:cNvPr>
          <p:cNvSpPr>
            <a:spLocks noGrp="1"/>
          </p:cNvSpPr>
          <p:nvPr/>
        </p:nvSpPr>
        <p:spPr>
          <a:xfrm>
            <a:off x="8715375" y="1571625"/>
            <a:ext cx="1571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0697A"/>
                </a:solidFill>
              </a:defRPr>
            </a:defPPr>
          </a:lstStyle>
          <a:p>
            <a:pPr>
              <a:defRPr sz="900" b="1">
                <a:solidFill>
                  <a:srgbClr val="70697A"/>
                </a:solidFill>
              </a:defRPr>
            </a:pPr>
            <a:r>
              <a:rPr sz="900" b="1">
                <a:solidFill>
                  <a:srgbClr val="70697A"/>
                </a:solidFill>
              </a:rPr>
              <a:t>BILANCIO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179D306-5F89-42C6-BE02-6F006E7E0CBB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0287000" cy="904875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F6A0D9E-EB24-41AE-953C-7E346139225F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2000250" cy="904875"/>
          </a:xfrm>
          <a:prstGeom prst="roundRect">
            <a:avLst>
              <a:gd name="adj" fmla="val 12632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F778092-D2BE-4489-924F-192B40E6BB20}"/>
              </a:ext>
            </a:extLst>
          </p:cNvPr>
          <p:cNvSpPr>
            <a:spLocks noGrp="1"/>
          </p:cNvSpPr>
          <p:nvPr/>
        </p:nvSpPr>
        <p:spPr>
          <a:xfrm>
            <a:off x="1143000" y="228600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MICRO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63D87E2-BAED-431A-B317-EB70EF10BABD}"/>
              </a:ext>
            </a:extLst>
          </p:cNvPr>
          <p:cNvSpPr>
            <a:spLocks noGrp="1"/>
          </p:cNvSpPr>
          <p:nvPr/>
        </p:nvSpPr>
        <p:spPr>
          <a:xfrm>
            <a:off x="4286250" y="227647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241B35"/>
                </a:solidFill>
              </a:defRPr>
            </a:defPPr>
          </a:lstStyle>
          <a:p>
            <a:pPr>
              <a:defRPr sz="1875" b="1">
                <a:solidFill>
                  <a:srgbClr val="241B35"/>
                </a:solidFill>
              </a:defRPr>
            </a:pPr>
            <a:r>
              <a:rPr sz="1875" b="1">
                <a:solidFill>
                  <a:srgbClr val="241B35"/>
                </a:solidFill>
              </a:rPr>
              <a:t>&lt; 10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A3C28EF-4B0B-41E4-B5D1-4A95FBE2791C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2 mln €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AAAAEB3-DBE4-4C6F-8637-3EB6193B4325}"/>
              </a:ext>
            </a:extLst>
          </p:cNvPr>
          <p:cNvSpPr>
            <a:spLocks noGrp="1"/>
          </p:cNvSpPr>
          <p:nvPr/>
        </p:nvSpPr>
        <p:spPr>
          <a:xfrm>
            <a:off x="8620125" y="227647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2 mln €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2DBC98A-5A12-46E0-96E0-E972787EE47B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10287000" cy="904875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12F24BF-6FA5-4BF8-A896-C885D1845634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2000250" cy="904875"/>
          </a:xfrm>
          <a:prstGeom prst="roundRect">
            <a:avLst>
              <a:gd name="adj" fmla="val 12632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0C3CDDF-8F0B-406E-97B2-0B965A99858F}"/>
              </a:ext>
            </a:extLst>
          </p:cNvPr>
          <p:cNvSpPr>
            <a:spLocks noGrp="1"/>
          </p:cNvSpPr>
          <p:nvPr/>
        </p:nvSpPr>
        <p:spPr>
          <a:xfrm>
            <a:off x="1143000" y="3476625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PICCOLE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323B65A-02A4-4347-80E4-3369656546D4}"/>
              </a:ext>
            </a:extLst>
          </p:cNvPr>
          <p:cNvSpPr>
            <a:spLocks noGrp="1"/>
          </p:cNvSpPr>
          <p:nvPr/>
        </p:nvSpPr>
        <p:spPr>
          <a:xfrm>
            <a:off x="4286250" y="346710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241B35"/>
                </a:solidFill>
              </a:defRPr>
            </a:defPPr>
          </a:lstStyle>
          <a:p>
            <a:pPr>
              <a:defRPr sz="1875" b="1">
                <a:solidFill>
                  <a:srgbClr val="241B35"/>
                </a:solidFill>
              </a:defRPr>
            </a:pPr>
            <a:r>
              <a:rPr sz="1875" b="1">
                <a:solidFill>
                  <a:srgbClr val="241B35"/>
                </a:solidFill>
              </a:rPr>
              <a:t>&lt; 50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D2D09AF-A520-412C-BB5C-771141E87A86}"/>
              </a:ext>
            </a:extLst>
          </p:cNvPr>
          <p:cNvSpPr>
            <a:spLocks noGrp="1"/>
          </p:cNvSpPr>
          <p:nvPr/>
        </p:nvSpPr>
        <p:spPr>
          <a:xfrm>
            <a:off x="6381750" y="346710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10 mln €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EBCF3A6-F96A-42A1-BF68-ACA76B4344FF}"/>
              </a:ext>
            </a:extLst>
          </p:cNvPr>
          <p:cNvSpPr>
            <a:spLocks noGrp="1"/>
          </p:cNvSpPr>
          <p:nvPr/>
        </p:nvSpPr>
        <p:spPr>
          <a:xfrm>
            <a:off x="8620125" y="3467100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10 mln €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E631472-00CA-43FE-A5DC-747D872C5AE6}"/>
              </a:ext>
            </a:extLst>
          </p:cNvPr>
          <p:cNvSpPr>
            <a:spLocks noGrp="1"/>
          </p:cNvSpPr>
          <p:nvPr/>
        </p:nvSpPr>
        <p:spPr>
          <a:xfrm>
            <a:off x="952500" y="4429125"/>
            <a:ext cx="10287000" cy="904875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A7CB8B4C-0A3E-4C04-8128-B93980D828D9}"/>
              </a:ext>
            </a:extLst>
          </p:cNvPr>
          <p:cNvSpPr>
            <a:spLocks noGrp="1"/>
          </p:cNvSpPr>
          <p:nvPr/>
        </p:nvSpPr>
        <p:spPr>
          <a:xfrm>
            <a:off x="952500" y="4429125"/>
            <a:ext cx="2000250" cy="904875"/>
          </a:xfrm>
          <a:prstGeom prst="roundRect">
            <a:avLst>
              <a:gd name="adj" fmla="val 12632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6E5F122-C50F-4F5B-9A30-9DE893230D93}"/>
              </a:ext>
            </a:extLst>
          </p:cNvPr>
          <p:cNvSpPr>
            <a:spLocks noGrp="1"/>
          </p:cNvSpPr>
          <p:nvPr/>
        </p:nvSpPr>
        <p:spPr>
          <a:xfrm>
            <a:off x="1143000" y="4667250"/>
            <a:ext cx="161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MEDIE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8954889-5E7C-443B-AEC0-736B3D1A9AF3}"/>
              </a:ext>
            </a:extLst>
          </p:cNvPr>
          <p:cNvSpPr>
            <a:spLocks noGrp="1"/>
          </p:cNvSpPr>
          <p:nvPr/>
        </p:nvSpPr>
        <p:spPr>
          <a:xfrm>
            <a:off x="4286250" y="465772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241B35"/>
                </a:solidFill>
              </a:defRPr>
            </a:defPPr>
          </a:lstStyle>
          <a:p>
            <a:pPr>
              <a:defRPr sz="1875" b="1">
                <a:solidFill>
                  <a:srgbClr val="241B35"/>
                </a:solidFill>
              </a:defRPr>
            </a:pPr>
            <a:r>
              <a:rPr sz="1875" b="1">
                <a:solidFill>
                  <a:srgbClr val="241B35"/>
                </a:solidFill>
              </a:rPr>
              <a:t>&lt; 250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E7D9B2E-D648-4219-8A78-91C17A4B496A}"/>
              </a:ext>
            </a:extLst>
          </p:cNvPr>
          <p:cNvSpPr>
            <a:spLocks noGrp="1"/>
          </p:cNvSpPr>
          <p:nvPr/>
        </p:nvSpPr>
        <p:spPr>
          <a:xfrm>
            <a:off x="6381750" y="465772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50 mln €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81F2AB3-F2D8-4BBD-8183-1EDE1EE911F9}"/>
              </a:ext>
            </a:extLst>
          </p:cNvPr>
          <p:cNvSpPr>
            <a:spLocks noGrp="1"/>
          </p:cNvSpPr>
          <p:nvPr/>
        </p:nvSpPr>
        <p:spPr>
          <a:xfrm>
            <a:off x="8620125" y="4657725"/>
            <a:ext cx="180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41B35"/>
                </a:solidFill>
              </a:defRPr>
            </a:defPPr>
          </a:lstStyle>
          <a:p>
            <a:pPr>
              <a:defRPr sz="1650" b="1">
                <a:solidFill>
                  <a:srgbClr val="241B35"/>
                </a:solidFill>
              </a:defRPr>
            </a:pPr>
            <a:r>
              <a:rPr sz="1650" b="1">
                <a:solidFill>
                  <a:srgbClr val="241B35"/>
                </a:solidFill>
              </a:rPr>
              <a:t>≤ 43 mln €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CB3F4B2-6B70-4C4C-AD4D-9F10D2545FBE}"/>
              </a:ext>
            </a:extLst>
          </p:cNvPr>
          <p:cNvSpPr>
            <a:spLocks noGrp="1"/>
          </p:cNvSpPr>
          <p:nvPr/>
        </p:nvSpPr>
        <p:spPr>
          <a:xfrm>
            <a:off x="1809750" y="5810250"/>
            <a:ext cx="8572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70697A"/>
                </a:solidFill>
              </a:defRPr>
            </a:defPPr>
          </a:lstStyle>
          <a:p>
            <a:pPr>
              <a:defRPr sz="975" b="0">
                <a:solidFill>
                  <a:srgbClr val="70697A"/>
                </a:solidFill>
              </a:defRPr>
            </a:pPr>
            <a:r>
              <a:rPr sz="975" b="0">
                <a:solidFill>
                  <a:srgbClr val="70697A"/>
                </a:solidFill>
              </a:rPr>
              <a:t>Per la categoria media, il requisito economico può riferirsi al fatturato oppure al totale di bilancio.</a:t>
            </a:r>
          </a:p>
        </p:txBody>
      </p:sp>
    </p:spTree>
    <p:extLst>
      <p:ext uri="{BB962C8B-B14F-4D97-AF65-F5344CB8AC3E}">
        <p14:creationId xmlns:p14="http://schemas.microsoft.com/office/powerpoint/2010/main" val="1354142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E1DA70DB-2CF9-44C6-9256-E0C0AA7C72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9A98C4B-D238-44CC-831D-83A2DF297D6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ETEROGENEITÀ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2EEBA0D-A82F-4933-A376-FF819B5DB84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La dimensione non basta a spiegare una PMI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C04289F-0760-4E43-9D98-39CF95CF6FD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97FD27B-19D8-49F7-9CE2-7CBAA4301EF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9677381-A897-4B7A-937E-A29BF0C4B32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7A6BA4A-99B7-4756-B9A6-4E839B9EF774}"/>
              </a:ext>
            </a:extLst>
          </p:cNvPr>
          <p:cNvSpPr>
            <a:spLocks noGrp="1"/>
          </p:cNvSpPr>
          <p:nvPr/>
        </p:nvSpPr>
        <p:spPr>
          <a:xfrm>
            <a:off x="666750" y="190500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29CC4F5-EB8F-4E5A-B814-D960C88DBDAB}"/>
              </a:ext>
            </a:extLst>
          </p:cNvPr>
          <p:cNvSpPr>
            <a:spLocks noGrp="1"/>
          </p:cNvSpPr>
          <p:nvPr/>
        </p:nvSpPr>
        <p:spPr>
          <a:xfrm>
            <a:off x="147637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D4614A-1D38-4142-B896-E293E52CD491}"/>
              </a:ext>
            </a:extLst>
          </p:cNvPr>
          <p:cNvSpPr>
            <a:spLocks noGrp="1"/>
          </p:cNvSpPr>
          <p:nvPr/>
        </p:nvSpPr>
        <p:spPr>
          <a:xfrm>
            <a:off x="147637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9112358-355B-45AA-A4F8-936104F134E2}"/>
              </a:ext>
            </a:extLst>
          </p:cNvPr>
          <p:cNvSpPr>
            <a:spLocks noGrp="1"/>
          </p:cNvSpPr>
          <p:nvPr/>
        </p:nvSpPr>
        <p:spPr>
          <a:xfrm>
            <a:off x="904875" y="323850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Obiettivi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328A7BE-FE1B-4FC1-A3D4-8CD1650CAC98}"/>
              </a:ext>
            </a:extLst>
          </p:cNvPr>
          <p:cNvSpPr>
            <a:spLocks noGrp="1"/>
          </p:cNvSpPr>
          <p:nvPr/>
        </p:nvSpPr>
        <p:spPr>
          <a:xfrm>
            <a:off x="904875" y="37623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Sussistenza, stabilità o crescita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E4AE49A-8190-4CC8-9F49-6F948A77C3E6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74C9C28-6949-435D-BB50-C0ED5AE78517}"/>
              </a:ext>
            </a:extLst>
          </p:cNvPr>
          <p:cNvSpPr>
            <a:spLocks noGrp="1"/>
          </p:cNvSpPr>
          <p:nvPr/>
        </p:nvSpPr>
        <p:spPr>
          <a:xfrm>
            <a:off x="433387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9C1DA9C-2910-4EF7-AA9B-6C3F008A5EBD}"/>
              </a:ext>
            </a:extLst>
          </p:cNvPr>
          <p:cNvSpPr>
            <a:spLocks noGrp="1"/>
          </p:cNvSpPr>
          <p:nvPr/>
        </p:nvSpPr>
        <p:spPr>
          <a:xfrm>
            <a:off x="433387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4D60CC7-C98A-4DF8-BB12-C89D61D8B883}"/>
              </a:ext>
            </a:extLst>
          </p:cNvPr>
          <p:cNvSpPr>
            <a:spLocks noGrp="1"/>
          </p:cNvSpPr>
          <p:nvPr/>
        </p:nvSpPr>
        <p:spPr>
          <a:xfrm>
            <a:off x="3762375" y="323850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Reti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A286B19-213C-43B8-A6AB-448AF4DB0CAB}"/>
              </a:ext>
            </a:extLst>
          </p:cNvPr>
          <p:cNvSpPr>
            <a:spLocks noGrp="1"/>
          </p:cNvSpPr>
          <p:nvPr/>
        </p:nvSpPr>
        <p:spPr>
          <a:xfrm>
            <a:off x="3762375" y="37623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Relazioni con istituzioni e altre imprese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A7EE486-1332-4B71-81E2-D952DA845D3F}"/>
              </a:ext>
            </a:extLst>
          </p:cNvPr>
          <p:cNvSpPr>
            <a:spLocks noGrp="1"/>
          </p:cNvSpPr>
          <p:nvPr/>
        </p:nvSpPr>
        <p:spPr>
          <a:xfrm>
            <a:off x="6381750" y="190500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553C8FD-61EB-46E6-8F6B-D8920F08C6A8}"/>
              </a:ext>
            </a:extLst>
          </p:cNvPr>
          <p:cNvSpPr>
            <a:spLocks noGrp="1"/>
          </p:cNvSpPr>
          <p:nvPr/>
        </p:nvSpPr>
        <p:spPr>
          <a:xfrm>
            <a:off x="719137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E703CC2-759B-4CC3-8110-844654F6AB93}"/>
              </a:ext>
            </a:extLst>
          </p:cNvPr>
          <p:cNvSpPr>
            <a:spLocks noGrp="1"/>
          </p:cNvSpPr>
          <p:nvPr/>
        </p:nvSpPr>
        <p:spPr>
          <a:xfrm>
            <a:off x="719137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388F403-89C5-48B8-BC2B-96EDD6018BA7}"/>
              </a:ext>
            </a:extLst>
          </p:cNvPr>
          <p:cNvSpPr>
            <a:spLocks noGrp="1"/>
          </p:cNvSpPr>
          <p:nvPr/>
        </p:nvSpPr>
        <p:spPr>
          <a:xfrm>
            <a:off x="6619875" y="323850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Mercato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B75511A-EF47-4A43-A505-75F15EEEB6AA}"/>
              </a:ext>
            </a:extLst>
          </p:cNvPr>
          <p:cNvSpPr>
            <a:spLocks noGrp="1"/>
          </p:cNvSpPr>
          <p:nvPr/>
        </p:nvSpPr>
        <p:spPr>
          <a:xfrm>
            <a:off x="6619875" y="37623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Locale, di nicchia o globale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413561F-9901-4BE8-83F4-1CEDF1FB8D9A}"/>
              </a:ext>
            </a:extLst>
          </p:cNvPr>
          <p:cNvSpPr>
            <a:spLocks noGrp="1"/>
          </p:cNvSpPr>
          <p:nvPr/>
        </p:nvSpPr>
        <p:spPr>
          <a:xfrm>
            <a:off x="9239250" y="1905000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F1DEBEC-43AB-4504-A508-AA68380F62CF}"/>
              </a:ext>
            </a:extLst>
          </p:cNvPr>
          <p:cNvSpPr>
            <a:spLocks noGrp="1"/>
          </p:cNvSpPr>
          <p:nvPr/>
        </p:nvSpPr>
        <p:spPr>
          <a:xfrm>
            <a:off x="1004887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8B2226B-98FB-4787-82FF-296D6849E888}"/>
              </a:ext>
            </a:extLst>
          </p:cNvPr>
          <p:cNvSpPr>
            <a:spLocks noGrp="1"/>
          </p:cNvSpPr>
          <p:nvPr/>
        </p:nvSpPr>
        <p:spPr>
          <a:xfrm>
            <a:off x="1004887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E1AEBB5-5C67-45F9-9010-4BD57E02E5B1}"/>
              </a:ext>
            </a:extLst>
          </p:cNvPr>
          <p:cNvSpPr>
            <a:spLocks noGrp="1"/>
          </p:cNvSpPr>
          <p:nvPr/>
        </p:nvSpPr>
        <p:spPr>
          <a:xfrm>
            <a:off x="9477375" y="323850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1B35"/>
                </a:solidFill>
              </a:defRPr>
            </a:defPPr>
          </a:lstStyle>
          <a:p>
            <a:pPr>
              <a:defRPr sz="1500" b="1">
                <a:solidFill>
                  <a:srgbClr val="241B35"/>
                </a:solidFill>
              </a:defRPr>
            </a:pPr>
            <a:r>
              <a:rPr sz="1500" b="1">
                <a:solidFill>
                  <a:srgbClr val="241B35"/>
                </a:solidFill>
              </a:rPr>
              <a:t>Innovazione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56CF5A2-C4EC-4BF2-B321-5DC10481125E}"/>
              </a:ext>
            </a:extLst>
          </p:cNvPr>
          <p:cNvSpPr>
            <a:spLocks noGrp="1"/>
          </p:cNvSpPr>
          <p:nvPr/>
        </p:nvSpPr>
        <p:spPr>
          <a:xfrm>
            <a:off x="9477375" y="37623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Routine consolidate o nuovi prodotti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36ACDE1E-5CDE-4220-AD1B-F7CE3BACC7A5}"/>
              </a:ext>
            </a:extLst>
          </p:cNvPr>
          <p:cNvSpPr>
            <a:spLocks noGrp="1"/>
          </p:cNvSpPr>
          <p:nvPr/>
        </p:nvSpPr>
        <p:spPr>
          <a:xfrm>
            <a:off x="1571625" y="5191125"/>
            <a:ext cx="9048750" cy="714375"/>
          </a:xfrm>
          <a:prstGeom prst="roundRect">
            <a:avLst>
              <a:gd name="adj" fmla="val 16000"/>
            </a:avLst>
          </a:prstGeom>
          <a:solidFill>
            <a:srgbClr val="E9E0F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6482492-C6CC-48A5-8B3A-40533D0CE18D}"/>
              </a:ext>
            </a:extLst>
          </p:cNvPr>
          <p:cNvSpPr>
            <a:spLocks noGrp="1"/>
          </p:cNvSpPr>
          <p:nvPr/>
        </p:nvSpPr>
        <p:spPr>
          <a:xfrm>
            <a:off x="1905000" y="5372100"/>
            <a:ext cx="838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C2A5D"/>
                </a:solidFill>
              </a:defRPr>
            </a:defPPr>
          </a:lstStyle>
          <a:p>
            <a:pPr>
              <a:defRPr sz="1350" b="1">
                <a:solidFill>
                  <a:srgbClr val="3C2A5D"/>
                </a:solidFill>
              </a:defRPr>
            </a:pPr>
            <a:r>
              <a:rPr sz="1350" b="1">
                <a:solidFill>
                  <a:srgbClr val="3C2A5D"/>
                </a:solidFill>
              </a:rPr>
              <a:t>Le pratiche HR dipendono dal modo in cui l’impresa compete, coopera e immagina il proprio futuro.</a:t>
            </a:r>
          </a:p>
        </p:txBody>
      </p:sp>
    </p:spTree>
    <p:extLst>
      <p:ext uri="{BB962C8B-B14F-4D97-AF65-F5344CB8AC3E}">
        <p14:creationId xmlns:p14="http://schemas.microsoft.com/office/powerpoint/2010/main" val="188799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12738005-9B1F-4F21-A2F8-F9934225B6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54CEA9A-EB1D-49EB-ABCF-AF348E59910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CLASSIFICAZIONI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FDA85E4-85C2-4B45-B9D0-30A7CEAFBD1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Reti locali e uso delle risorse esterne definiscono quattro profili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DEA0A74-6F36-4B0A-B3A0-DAEACD5C2C76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Bellini e Fortunato, 2020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73C34230-926E-4B0D-B670-84CA397EF9B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5FA14AB-92AB-4622-8DED-A18D5F5DFB5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352E708-F159-429B-A583-2ED51071C20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1826C59-B047-4674-A6AD-71193E0C25FD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762000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26190377-E646-489C-9AD0-DD3FEF58721F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0" cy="3619500"/>
          </a:xfrm>
          <a:prstGeom prst="line">
            <a:avLst/>
          </a:prstGeom>
          <a:noFill/>
          <a:ln w="2857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E3493779-F545-4979-8BE6-44535E67A251}"/>
              </a:ext>
            </a:extLst>
          </p:cNvPr>
          <p:cNvSpPr>
            <a:spLocks noGrp="1"/>
          </p:cNvSpPr>
          <p:nvPr/>
        </p:nvSpPr>
        <p:spPr>
          <a:xfrm>
            <a:off x="2381250" y="3762375"/>
            <a:ext cx="7620000" cy="0"/>
          </a:xfrm>
          <a:prstGeom prst="line">
            <a:avLst/>
          </a:prstGeom>
          <a:noFill/>
          <a:ln w="2857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2175E78-01D4-402C-BE07-E277976A917A}"/>
              </a:ext>
            </a:extLst>
          </p:cNvPr>
          <p:cNvSpPr>
            <a:spLocks noGrp="1"/>
          </p:cNvSpPr>
          <p:nvPr/>
        </p:nvSpPr>
        <p:spPr>
          <a:xfrm>
            <a:off x="2571750" y="2143125"/>
            <a:ext cx="514350" cy="514350"/>
          </a:xfrm>
          <a:prstGeom prst="roundRect">
            <a:avLst>
              <a:gd name="adj" fmla="val 22222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A2BCD04-7FA7-4650-9C3F-8318A108218F}"/>
              </a:ext>
            </a:extLst>
          </p:cNvPr>
          <p:cNvSpPr>
            <a:spLocks noGrp="1"/>
          </p:cNvSpPr>
          <p:nvPr/>
        </p:nvSpPr>
        <p:spPr>
          <a:xfrm>
            <a:off x="2571750" y="2238375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E545B85-B3A7-46CC-A935-D0A06D2952E7}"/>
              </a:ext>
            </a:extLst>
          </p:cNvPr>
          <p:cNvSpPr>
            <a:spLocks noGrp="1"/>
          </p:cNvSpPr>
          <p:nvPr/>
        </p:nvSpPr>
        <p:spPr>
          <a:xfrm>
            <a:off x="3286125" y="21812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Radicate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0DC3951-A486-47DC-9A83-ED0884436A52}"/>
              </a:ext>
            </a:extLst>
          </p:cNvPr>
          <p:cNvSpPr>
            <a:spLocks noGrp="1"/>
          </p:cNvSpPr>
          <p:nvPr/>
        </p:nvSpPr>
        <p:spPr>
          <a:xfrm>
            <a:off x="3286125" y="2638425"/>
            <a:ext cx="266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Relazioni locali forti e uso di risorse esterne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2CC2CF6-6485-4671-B38C-2624EBE434A2}"/>
              </a:ext>
            </a:extLst>
          </p:cNvPr>
          <p:cNvSpPr>
            <a:spLocks noGrp="1"/>
          </p:cNvSpPr>
          <p:nvPr/>
        </p:nvSpPr>
        <p:spPr>
          <a:xfrm>
            <a:off x="6381750" y="2143125"/>
            <a:ext cx="514350" cy="514350"/>
          </a:xfrm>
          <a:prstGeom prst="roundRect">
            <a:avLst>
              <a:gd name="adj" fmla="val 22222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5B94FEC-0F30-4949-8149-CD5DFC46DBC4}"/>
              </a:ext>
            </a:extLst>
          </p:cNvPr>
          <p:cNvSpPr>
            <a:spLocks noGrp="1"/>
          </p:cNvSpPr>
          <p:nvPr/>
        </p:nvSpPr>
        <p:spPr>
          <a:xfrm>
            <a:off x="6381750" y="2238375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9FF355D-C5D8-49B6-942D-A5FE0864FAFC}"/>
              </a:ext>
            </a:extLst>
          </p:cNvPr>
          <p:cNvSpPr>
            <a:spLocks noGrp="1"/>
          </p:cNvSpPr>
          <p:nvPr/>
        </p:nvSpPr>
        <p:spPr>
          <a:xfrm>
            <a:off x="7096125" y="21812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Integrate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349CBAF-4AD4-42FA-8B6C-4A5A88D69294}"/>
              </a:ext>
            </a:extLst>
          </p:cNvPr>
          <p:cNvSpPr>
            <a:spLocks noGrp="1"/>
          </p:cNvSpPr>
          <p:nvPr/>
        </p:nvSpPr>
        <p:spPr>
          <a:xfrm>
            <a:off x="7096125" y="2638425"/>
            <a:ext cx="266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Relazioni locali forti, ma scarso uso di risorse esterne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0D9A5C3-052C-4792-B6F1-86DF7C8FDF59}"/>
              </a:ext>
            </a:extLst>
          </p:cNvPr>
          <p:cNvSpPr>
            <a:spLocks noGrp="1"/>
          </p:cNvSpPr>
          <p:nvPr/>
        </p:nvSpPr>
        <p:spPr>
          <a:xfrm>
            <a:off x="2571750" y="3952875"/>
            <a:ext cx="514350" cy="514350"/>
          </a:xfrm>
          <a:prstGeom prst="roundRect">
            <a:avLst>
              <a:gd name="adj" fmla="val 22222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F9A65B8-112C-4B77-BA58-6AE3341D42F3}"/>
              </a:ext>
            </a:extLst>
          </p:cNvPr>
          <p:cNvSpPr>
            <a:spLocks noGrp="1"/>
          </p:cNvSpPr>
          <p:nvPr/>
        </p:nvSpPr>
        <p:spPr>
          <a:xfrm>
            <a:off x="2571750" y="4048125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4105E9D-5AD5-4E04-ACBA-346938CD1532}"/>
              </a:ext>
            </a:extLst>
          </p:cNvPr>
          <p:cNvSpPr>
            <a:spLocks noGrp="1"/>
          </p:cNvSpPr>
          <p:nvPr/>
        </p:nvSpPr>
        <p:spPr>
          <a:xfrm>
            <a:off x="3286125" y="399097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Isolate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2125F43-FD3F-4B35-AD83-2B0F06B6B604}"/>
              </a:ext>
            </a:extLst>
          </p:cNvPr>
          <p:cNvSpPr>
            <a:spLocks noGrp="1"/>
          </p:cNvSpPr>
          <p:nvPr/>
        </p:nvSpPr>
        <p:spPr>
          <a:xfrm>
            <a:off x="3286125" y="4448175"/>
            <a:ext cx="266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Poche relazioni locali, ma ricorso a risorse esterne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A1FE18F-6365-48CC-B739-9D30DD094460}"/>
              </a:ext>
            </a:extLst>
          </p:cNvPr>
          <p:cNvSpPr>
            <a:spLocks noGrp="1"/>
          </p:cNvSpPr>
          <p:nvPr/>
        </p:nvSpPr>
        <p:spPr>
          <a:xfrm>
            <a:off x="6381750" y="3952875"/>
            <a:ext cx="514350" cy="514350"/>
          </a:xfrm>
          <a:prstGeom prst="roundRect">
            <a:avLst>
              <a:gd name="adj" fmla="val 22222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EBE58A6-DBB6-46DB-B1AE-3F69D6440552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02D667F-7062-49AC-818D-24274F07CD25}"/>
              </a:ext>
            </a:extLst>
          </p:cNvPr>
          <p:cNvSpPr>
            <a:spLocks noGrp="1"/>
          </p:cNvSpPr>
          <p:nvPr/>
        </p:nvSpPr>
        <p:spPr>
          <a:xfrm>
            <a:off x="7096125" y="399097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Sradicate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D66E387-7ED1-479D-BF46-FC74C33F3456}"/>
              </a:ext>
            </a:extLst>
          </p:cNvPr>
          <p:cNvSpPr>
            <a:spLocks noGrp="1"/>
          </p:cNvSpPr>
          <p:nvPr/>
        </p:nvSpPr>
        <p:spPr>
          <a:xfrm>
            <a:off x="7096125" y="4448175"/>
            <a:ext cx="266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Poche relazioni locali e scarso uso di risorse esterne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777951F0-0F2B-4C26-897C-FF37447C6F56}"/>
              </a:ext>
            </a:extLst>
          </p:cNvPr>
          <p:cNvSpPr>
            <a:spLocks noGrp="1"/>
          </p:cNvSpPr>
          <p:nvPr/>
        </p:nvSpPr>
        <p:spPr>
          <a:xfrm>
            <a:off x="333375" y="2333625"/>
            <a:ext cx="180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3F858A"/>
                </a:solidFill>
              </a:defRPr>
            </a:defPPr>
          </a:lstStyle>
          <a:p>
            <a:pPr>
              <a:defRPr sz="825" b="1">
                <a:solidFill>
                  <a:srgbClr val="3F858A"/>
                </a:solidFill>
              </a:defRPr>
            </a:pPr>
            <a:r>
              <a:rPr sz="825" b="1">
                <a:solidFill>
                  <a:srgbClr val="3F858A"/>
                </a:solidFill>
              </a:rPr>
              <a:t>RELAZIONI LOCALI FORTI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727AE374-DD1D-4B75-92A6-B9A31598211B}"/>
              </a:ext>
            </a:extLst>
          </p:cNvPr>
          <p:cNvSpPr>
            <a:spLocks noGrp="1"/>
          </p:cNvSpPr>
          <p:nvPr/>
        </p:nvSpPr>
        <p:spPr>
          <a:xfrm>
            <a:off x="333375" y="4714875"/>
            <a:ext cx="180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C85F7C"/>
                </a:solidFill>
              </a:defRPr>
            </a:defPPr>
          </a:lstStyle>
          <a:p>
            <a:pPr>
              <a:defRPr sz="825" b="1">
                <a:solidFill>
                  <a:srgbClr val="C85F7C"/>
                </a:solidFill>
              </a:defRPr>
            </a:pPr>
            <a:r>
              <a:rPr sz="825" b="1">
                <a:solidFill>
                  <a:srgbClr val="C85F7C"/>
                </a:solidFill>
              </a:rPr>
              <a:t>RELAZIONI LOCALI DEBOLI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17E7A395-BC07-4984-A87B-6067C67BC0F5}"/>
              </a:ext>
            </a:extLst>
          </p:cNvPr>
          <p:cNvSpPr>
            <a:spLocks noGrp="1"/>
          </p:cNvSpPr>
          <p:nvPr/>
        </p:nvSpPr>
        <p:spPr>
          <a:xfrm>
            <a:off x="2619375" y="58102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70697A"/>
                </a:solidFill>
              </a:defRPr>
            </a:defPPr>
          </a:lstStyle>
          <a:p>
            <a:pPr>
              <a:defRPr sz="825" b="1">
                <a:solidFill>
                  <a:srgbClr val="70697A"/>
                </a:solidFill>
              </a:defRPr>
            </a:pPr>
            <a:r>
              <a:rPr sz="825" b="1">
                <a:solidFill>
                  <a:srgbClr val="70697A"/>
                </a:solidFill>
              </a:rPr>
              <a:t>USO RISORSE ESTERNE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A5938C75-F02D-4946-B996-0A4B9D2A9486}"/>
              </a:ext>
            </a:extLst>
          </p:cNvPr>
          <p:cNvSpPr>
            <a:spLocks noGrp="1"/>
          </p:cNvSpPr>
          <p:nvPr/>
        </p:nvSpPr>
        <p:spPr>
          <a:xfrm>
            <a:off x="6572250" y="58102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70697A"/>
                </a:solidFill>
              </a:defRPr>
            </a:defPPr>
          </a:lstStyle>
          <a:p>
            <a:pPr>
              <a:defRPr sz="825" b="1">
                <a:solidFill>
                  <a:srgbClr val="70697A"/>
                </a:solidFill>
              </a:defRPr>
            </a:pPr>
            <a:r>
              <a:rPr sz="825" b="1">
                <a:solidFill>
                  <a:srgbClr val="70697A"/>
                </a:solidFill>
              </a:rPr>
              <a:t>NON USO RISORSE ESTERNE</a:t>
            </a:r>
          </a:p>
        </p:txBody>
      </p:sp>
    </p:spTree>
    <p:extLst>
      <p:ext uri="{BB962C8B-B14F-4D97-AF65-F5344CB8AC3E}">
        <p14:creationId xmlns:p14="http://schemas.microsoft.com/office/powerpoint/2010/main" val="207206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8EABE769-52D4-4565-A34B-C46708FABA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FCC9224-AE1F-43D0-B0EC-0F43F3570A8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CLASSIFICAZIONI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217406F-A574-453F-8F5F-1787F7309DB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Quattro tipi di piccola impresa svolgono funzioni diverse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801E9A9-B703-401D-B4A5-55A4DBB55D34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Mills, 2015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65AD3255-5DCC-4D1E-B55E-F86512F8044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6A2AEA6-0AE0-4741-B581-D35A4CB18E4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1CC9A38-D88D-48AF-B530-7DED7968093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06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0865749-71B7-41D0-9905-0D3565E8410C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05945CB3-50CB-4D89-8BDF-B4A472C60B0B}"/>
              </a:ext>
            </a:extLst>
          </p:cNvPr>
          <p:cNvSpPr>
            <a:spLocks noGrp="1"/>
          </p:cNvSpPr>
          <p:nvPr/>
        </p:nvSpPr>
        <p:spPr>
          <a:xfrm>
            <a:off x="1428750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BE01673-5868-4682-9251-577F32CE26E3}"/>
              </a:ext>
            </a:extLst>
          </p:cNvPr>
          <p:cNvSpPr>
            <a:spLocks noGrp="1"/>
          </p:cNvSpPr>
          <p:nvPr/>
        </p:nvSpPr>
        <p:spPr>
          <a:xfrm>
            <a:off x="1428750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2CE691F-AD75-4B6D-A44A-8DB4A17880EC}"/>
              </a:ext>
            </a:extLst>
          </p:cNvPr>
          <p:cNvSpPr>
            <a:spLocks noGrp="1"/>
          </p:cNvSpPr>
          <p:nvPr/>
        </p:nvSpPr>
        <p:spPr>
          <a:xfrm>
            <a:off x="857250" y="3286125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Imprese individuali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3D5841E-95EB-48D9-B845-D7250760B3FF}"/>
              </a:ext>
            </a:extLst>
          </p:cNvPr>
          <p:cNvSpPr>
            <a:spLocks noGrp="1"/>
          </p:cNvSpPr>
          <p:nvPr/>
        </p:nvSpPr>
        <p:spPr>
          <a:xfrm>
            <a:off x="857250" y="4000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Attività senza dipendenti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B08990C-EEE1-4A17-8EC2-78787EB52A8A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74B6626F-5860-4F1E-B484-0141006FB586}"/>
              </a:ext>
            </a:extLst>
          </p:cNvPr>
          <p:cNvSpPr>
            <a:spLocks noGrp="1"/>
          </p:cNvSpPr>
          <p:nvPr/>
        </p:nvSpPr>
        <p:spPr>
          <a:xfrm>
            <a:off x="433387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D233942-B8D3-4DDF-A329-B8E416E8F857}"/>
              </a:ext>
            </a:extLst>
          </p:cNvPr>
          <p:cNvSpPr>
            <a:spLocks noGrp="1"/>
          </p:cNvSpPr>
          <p:nvPr/>
        </p:nvSpPr>
        <p:spPr>
          <a:xfrm>
            <a:off x="433387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B9C6E2C-0538-43DC-B5AC-C487B220D690}"/>
              </a:ext>
            </a:extLst>
          </p:cNvPr>
          <p:cNvSpPr>
            <a:spLocks noGrp="1"/>
          </p:cNvSpPr>
          <p:nvPr/>
        </p:nvSpPr>
        <p:spPr>
          <a:xfrm>
            <a:off x="3762375" y="3286125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Main Street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F2A11F3-9250-47E4-BAB8-069B438299D0}"/>
              </a:ext>
            </a:extLst>
          </p:cNvPr>
          <p:cNvSpPr>
            <a:spLocks noGrp="1"/>
          </p:cNvSpPr>
          <p:nvPr/>
        </p:nvSpPr>
        <p:spPr>
          <a:xfrm>
            <a:off x="3762375" y="4000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Imprese locali al servizio del mercato territoriale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A8186519-8942-4A9A-8E17-D0C362AC2295}"/>
              </a:ext>
            </a:extLst>
          </p:cNvPr>
          <p:cNvSpPr>
            <a:spLocks noGrp="1"/>
          </p:cNvSpPr>
          <p:nvPr/>
        </p:nvSpPr>
        <p:spPr>
          <a:xfrm>
            <a:off x="6429375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12A1390-C41A-45F8-B96E-8EAA623072FF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FEEC828-BA59-4942-B6D5-EBE9F89002A3}"/>
              </a:ext>
            </a:extLst>
          </p:cNvPr>
          <p:cNvSpPr>
            <a:spLocks noGrp="1"/>
          </p:cNvSpPr>
          <p:nvPr/>
        </p:nvSpPr>
        <p:spPr>
          <a:xfrm>
            <a:off x="7239000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7948614-CB0C-4110-8418-A0C79015ACC8}"/>
              </a:ext>
            </a:extLst>
          </p:cNvPr>
          <p:cNvSpPr>
            <a:spLocks noGrp="1"/>
          </p:cNvSpPr>
          <p:nvPr/>
        </p:nvSpPr>
        <p:spPr>
          <a:xfrm>
            <a:off x="6667500" y="3286125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Suppliers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B698386-0ECD-41DF-A709-EAF934C085B5}"/>
              </a:ext>
            </a:extLst>
          </p:cNvPr>
          <p:cNvSpPr>
            <a:spLocks noGrp="1"/>
          </p:cNvSpPr>
          <p:nvPr/>
        </p:nvSpPr>
        <p:spPr>
          <a:xfrm>
            <a:off x="6667500" y="4000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Fornitori e imprese dei servizi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8B835F9-C706-4282-9795-21AD48EAF5A3}"/>
              </a:ext>
            </a:extLst>
          </p:cNvPr>
          <p:cNvSpPr>
            <a:spLocks noGrp="1"/>
          </p:cNvSpPr>
          <p:nvPr/>
        </p:nvSpPr>
        <p:spPr>
          <a:xfrm>
            <a:off x="9334500" y="190500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30FE5F9-3287-4096-B9E6-6B41BA671B48}"/>
              </a:ext>
            </a:extLst>
          </p:cNvPr>
          <p:cNvSpPr>
            <a:spLocks noGrp="1"/>
          </p:cNvSpPr>
          <p:nvPr/>
        </p:nvSpPr>
        <p:spPr>
          <a:xfrm>
            <a:off x="10144125" y="2190750"/>
            <a:ext cx="952500" cy="714375"/>
          </a:xfrm>
          <a:prstGeom prst="roundRect">
            <a:avLst>
              <a:gd name="adj" fmla="val 16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07392EA-70FC-4986-AA6F-142770C8A539}"/>
              </a:ext>
            </a:extLst>
          </p:cNvPr>
          <p:cNvSpPr>
            <a:spLocks noGrp="1"/>
          </p:cNvSpPr>
          <p:nvPr/>
        </p:nvSpPr>
        <p:spPr>
          <a:xfrm>
            <a:off x="10144125" y="2371725"/>
            <a:ext cx="95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164917E-56DE-48BE-B586-22D2DC9808C4}"/>
              </a:ext>
            </a:extLst>
          </p:cNvPr>
          <p:cNvSpPr>
            <a:spLocks noGrp="1"/>
          </p:cNvSpPr>
          <p:nvPr/>
        </p:nvSpPr>
        <p:spPr>
          <a:xfrm>
            <a:off x="9572625" y="3286125"/>
            <a:ext cx="2095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High-growth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BDAC192B-AB0E-4F53-BC9D-4B56746070A0}"/>
              </a:ext>
            </a:extLst>
          </p:cNvPr>
          <p:cNvSpPr>
            <a:spLocks noGrp="1"/>
          </p:cNvSpPr>
          <p:nvPr/>
        </p:nvSpPr>
        <p:spPr>
          <a:xfrm>
            <a:off x="9572625" y="40005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Imprese innovative a rapida crescita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8101E815-3A49-48C2-A9DB-5106420F4C1C}"/>
              </a:ext>
            </a:extLst>
          </p:cNvPr>
          <p:cNvSpPr>
            <a:spLocks noGrp="1"/>
          </p:cNvSpPr>
          <p:nvPr/>
        </p:nvSpPr>
        <p:spPr>
          <a:xfrm>
            <a:off x="1619250" y="5619750"/>
            <a:ext cx="895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C2A5D"/>
                </a:solidFill>
              </a:defRPr>
            </a:defPPr>
          </a:lstStyle>
          <a:p>
            <a:pPr>
              <a:defRPr sz="1275" b="1">
                <a:solidFill>
                  <a:srgbClr val="3C2A5D"/>
                </a:solidFill>
              </a:defRPr>
            </a:pPr>
            <a:r>
              <a:rPr sz="1275" b="1">
                <a:solidFill>
                  <a:srgbClr val="3C2A5D"/>
                </a:solidFill>
              </a:rPr>
              <a:t>Ogni tipo genera fabbisogni differenti di competenze, organizzazione e politiche pubbliche.</a:t>
            </a:r>
          </a:p>
        </p:txBody>
      </p:sp>
    </p:spTree>
    <p:extLst>
      <p:ext uri="{BB962C8B-B14F-4D97-AF65-F5344CB8AC3E}">
        <p14:creationId xmlns:p14="http://schemas.microsoft.com/office/powerpoint/2010/main" val="1826631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9E517E4B-5F28-430B-90D3-D1170D4AE8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C151041-EE3F-4079-B89C-07456C368F1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ORIENTAMENTO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CDA55F0-ADFA-4DEC-B07F-C99A9927829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La crescita distingue due logiche imprenditoriali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C133091-7B7C-468B-8487-7089E31A6472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Van Osnabrugge e Robinson, 2000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347E9B1E-1A1F-4693-AB88-E01CA478B86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6827CA9-54FA-4C7C-A102-73B08F8C663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8A4750-2446-4C49-89B1-9476D9528AC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07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56EEEFF-F576-4131-B791-20C746CC0CF6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4762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7407032-2F20-44E1-959C-D1DFBD5EBDD2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5F209AD-E8C8-442D-B66F-430C45AF1311}"/>
              </a:ext>
            </a:extLst>
          </p:cNvPr>
          <p:cNvSpPr>
            <a:spLocks noGrp="1"/>
          </p:cNvSpPr>
          <p:nvPr/>
        </p:nvSpPr>
        <p:spPr>
          <a:xfrm>
            <a:off x="1133475" y="19812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Life-style firms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85D0668-0DD0-4467-8B04-987BC0AF9F4A}"/>
              </a:ext>
            </a:extLst>
          </p:cNvPr>
          <p:cNvSpPr>
            <a:spLocks noGrp="1"/>
          </p:cNvSpPr>
          <p:nvPr/>
        </p:nvSpPr>
        <p:spPr>
          <a:xfrm>
            <a:off x="1133475" y="2419350"/>
            <a:ext cx="433387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L’impresa sostiene il reddito e il progetto di vita dell’imprenditore e della famiglia. La crescita resta limitata o non rappresenta un obiettivo prioritario.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D7B050E-2437-43A2-A357-E73AF3E181E5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476250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90CA410-DE4F-4FE7-87B3-B06E41E6367A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C2A229C-81FE-40A2-9E68-5C13B923A490}"/>
              </a:ext>
            </a:extLst>
          </p:cNvPr>
          <p:cNvSpPr>
            <a:spLocks noGrp="1"/>
          </p:cNvSpPr>
          <p:nvPr/>
        </p:nvSpPr>
        <p:spPr>
          <a:xfrm>
            <a:off x="6753225" y="19812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Entrepreneurial firms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4F96112-DFA2-446D-8BC2-C4A24DAEE76A}"/>
              </a:ext>
            </a:extLst>
          </p:cNvPr>
          <p:cNvSpPr>
            <a:spLocks noGrp="1"/>
          </p:cNvSpPr>
          <p:nvPr/>
        </p:nvSpPr>
        <p:spPr>
          <a:xfrm>
            <a:off x="6753225" y="2419350"/>
            <a:ext cx="433387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L’impresa cerca opportunità di espansione, investe in innovazione e costruisce una struttura capace di sostenere la crescita.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BEE5036A-C375-4569-8AAC-BA62497949C7}"/>
              </a:ext>
            </a:extLst>
          </p:cNvPr>
          <p:cNvSpPr>
            <a:spLocks noGrp="1"/>
          </p:cNvSpPr>
          <p:nvPr/>
        </p:nvSpPr>
        <p:spPr>
          <a:xfrm>
            <a:off x="1809750" y="5381625"/>
            <a:ext cx="8572500" cy="523875"/>
          </a:xfrm>
          <a:prstGeom prst="roundRect">
            <a:avLst>
              <a:gd name="adj" fmla="val 21818"/>
            </a:avLst>
          </a:prstGeom>
          <a:solidFill>
            <a:srgbClr val="E9E0F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9144751-4F05-41B5-B1D0-DE23B969DC31}"/>
              </a:ext>
            </a:extLst>
          </p:cNvPr>
          <p:cNvSpPr>
            <a:spLocks noGrp="1"/>
          </p:cNvSpPr>
          <p:nvPr/>
        </p:nvSpPr>
        <p:spPr>
          <a:xfrm>
            <a:off x="2143125" y="5505450"/>
            <a:ext cx="790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C2A5D"/>
                </a:solidFill>
              </a:defRPr>
            </a:defPPr>
          </a:lstStyle>
          <a:p>
            <a:pPr>
              <a:defRPr sz="1275" b="1">
                <a:solidFill>
                  <a:srgbClr val="3C2A5D"/>
                </a:solidFill>
              </a:defRPr>
            </a:pPr>
            <a:r>
              <a:rPr sz="1275" b="1">
                <a:solidFill>
                  <a:srgbClr val="3C2A5D"/>
                </a:solidFill>
              </a:rPr>
              <a:t>La strategia di crescita modifica selezione, delega, formazione e sistemi di coordinamento.</a:t>
            </a:r>
          </a:p>
        </p:txBody>
      </p:sp>
    </p:spTree>
    <p:extLst>
      <p:ext uri="{BB962C8B-B14F-4D97-AF65-F5344CB8AC3E}">
        <p14:creationId xmlns:p14="http://schemas.microsoft.com/office/powerpoint/2010/main" val="261214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30865FBE-F8C4-4B92-92F5-8E074C02D7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5460CC0-1B8A-4F08-A2E0-ABF452DEC22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POSIZIONE DI MERCATO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D789FA8-0E98-4476-8114-C137C27F33F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Dipendenza e innovazione producono quattro configurazioni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2F89623-6DBC-4190-BA69-0A829CDD8E41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Barrett e Rainnie, 2002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54D36ED0-7695-4CF5-8488-6A7D753E03F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CC4D3C1-7174-4E7B-A3A1-5FC520638BC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43DFA3A-3904-4293-9AED-36B98E5F1C9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08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5EF7E29-1435-4FD3-988E-0B3EB063F33E}"/>
              </a:ext>
            </a:extLst>
          </p:cNvPr>
          <p:cNvSpPr>
            <a:spLocks noGrp="1"/>
          </p:cNvSpPr>
          <p:nvPr/>
        </p:nvSpPr>
        <p:spPr>
          <a:xfrm>
            <a:off x="1143000" y="1666875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7B0A2BD-D362-4BBF-A138-7009D6CF5503}"/>
              </a:ext>
            </a:extLst>
          </p:cNvPr>
          <p:cNvSpPr>
            <a:spLocks noGrp="1"/>
          </p:cNvSpPr>
          <p:nvPr/>
        </p:nvSpPr>
        <p:spPr>
          <a:xfrm>
            <a:off x="1333500" y="18097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E4563E-A07E-4024-A6EF-A250DEB398F2}"/>
              </a:ext>
            </a:extLst>
          </p:cNvPr>
          <p:cNvSpPr>
            <a:spLocks noGrp="1"/>
          </p:cNvSpPr>
          <p:nvPr/>
        </p:nvSpPr>
        <p:spPr>
          <a:xfrm>
            <a:off x="1333500" y="187642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039A374-95DB-4828-8091-19AA51629883}"/>
              </a:ext>
            </a:extLst>
          </p:cNvPr>
          <p:cNvSpPr>
            <a:spLocks noGrp="1"/>
          </p:cNvSpPr>
          <p:nvPr/>
        </p:nvSpPr>
        <p:spPr>
          <a:xfrm>
            <a:off x="2047875" y="183832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Dipendenti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35C67F6-3621-4FB2-9161-A4476120AEBC}"/>
              </a:ext>
            </a:extLst>
          </p:cNvPr>
          <p:cNvSpPr>
            <a:spLocks noGrp="1"/>
          </p:cNvSpPr>
          <p:nvPr/>
        </p:nvSpPr>
        <p:spPr>
          <a:xfrm>
            <a:off x="4095750" y="180975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Operano per imprese più grandi, spesso in subappalto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4F241F8-5A33-4FC5-A677-F74A45B04146}"/>
              </a:ext>
            </a:extLst>
          </p:cNvPr>
          <p:cNvSpPr>
            <a:spLocks noGrp="1"/>
          </p:cNvSpPr>
          <p:nvPr/>
        </p:nvSpPr>
        <p:spPr>
          <a:xfrm>
            <a:off x="1143000" y="2647950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5F8F562-8E93-4345-A2C0-68216F14027E}"/>
              </a:ext>
            </a:extLst>
          </p:cNvPr>
          <p:cNvSpPr>
            <a:spLocks noGrp="1"/>
          </p:cNvSpPr>
          <p:nvPr/>
        </p:nvSpPr>
        <p:spPr>
          <a:xfrm>
            <a:off x="1333500" y="279082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4641173-465F-464D-A52E-2F0266E08980}"/>
              </a:ext>
            </a:extLst>
          </p:cNvPr>
          <p:cNvSpPr>
            <a:spLocks noGrp="1"/>
          </p:cNvSpPr>
          <p:nvPr/>
        </p:nvSpPr>
        <p:spPr>
          <a:xfrm>
            <a:off x="1333500" y="28575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CE5E582-63CD-459A-A8C5-70C2C5A0C3F9}"/>
              </a:ext>
            </a:extLst>
          </p:cNvPr>
          <p:cNvSpPr>
            <a:spLocks noGrp="1"/>
          </p:cNvSpPr>
          <p:nvPr/>
        </p:nvSpPr>
        <p:spPr>
          <a:xfrm>
            <a:off x="2047875" y="281940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Dominate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EED59E6-90CE-4A43-B038-3DA53FDCD597}"/>
              </a:ext>
            </a:extLst>
          </p:cNvPr>
          <p:cNvSpPr>
            <a:spLocks noGrp="1"/>
          </p:cNvSpPr>
          <p:nvPr/>
        </p:nvSpPr>
        <p:spPr>
          <a:xfrm>
            <a:off x="4095750" y="2790825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Competono con imprese maggiori comprimendo costi e lavoro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37EE5BC-BFB1-4AD5-BF69-57ED84BA5A10}"/>
              </a:ext>
            </a:extLst>
          </p:cNvPr>
          <p:cNvSpPr>
            <a:spLocks noGrp="1"/>
          </p:cNvSpPr>
          <p:nvPr/>
        </p:nvSpPr>
        <p:spPr>
          <a:xfrm>
            <a:off x="1143000" y="3629025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B711089-AF6A-4AA8-90C2-DE88E03C5CC8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C489F73-05D0-4FD1-946E-9771EB6113C7}"/>
              </a:ext>
            </a:extLst>
          </p:cNvPr>
          <p:cNvSpPr>
            <a:spLocks noGrp="1"/>
          </p:cNvSpPr>
          <p:nvPr/>
        </p:nvSpPr>
        <p:spPr>
          <a:xfrm>
            <a:off x="1333500" y="38385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5AB1BDB-68AB-4192-9D9D-2113F3C3BA47}"/>
              </a:ext>
            </a:extLst>
          </p:cNvPr>
          <p:cNvSpPr>
            <a:spLocks noGrp="1"/>
          </p:cNvSpPr>
          <p:nvPr/>
        </p:nvSpPr>
        <p:spPr>
          <a:xfrm>
            <a:off x="2047875" y="380047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Isolate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C827E9A-BDD6-4966-B855-003A1F8B8A7F}"/>
              </a:ext>
            </a:extLst>
          </p:cNvPr>
          <p:cNvSpPr>
            <a:spLocks noGrp="1"/>
          </p:cNvSpPr>
          <p:nvPr/>
        </p:nvSpPr>
        <p:spPr>
          <a:xfrm>
            <a:off x="4095750" y="377190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Agiscono in nicchie o aree poco attrattive per i grandi operatori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BB729B6-56A6-4635-B9A5-8C203C4CA9A2}"/>
              </a:ext>
            </a:extLst>
          </p:cNvPr>
          <p:cNvSpPr>
            <a:spLocks noGrp="1"/>
          </p:cNvSpPr>
          <p:nvPr/>
        </p:nvSpPr>
        <p:spPr>
          <a:xfrm>
            <a:off x="1143000" y="4610100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A912C066-EA95-4660-8F5B-230875033C67}"/>
              </a:ext>
            </a:extLst>
          </p:cNvPr>
          <p:cNvSpPr>
            <a:spLocks noGrp="1"/>
          </p:cNvSpPr>
          <p:nvPr/>
        </p:nvSpPr>
        <p:spPr>
          <a:xfrm>
            <a:off x="1333500" y="47529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940B02A-F05E-48DB-B837-600A3CC4F1ED}"/>
              </a:ext>
            </a:extLst>
          </p:cNvPr>
          <p:cNvSpPr>
            <a:spLocks noGrp="1"/>
          </p:cNvSpPr>
          <p:nvPr/>
        </p:nvSpPr>
        <p:spPr>
          <a:xfrm>
            <a:off x="1333500" y="48196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B7DBFF7-F565-407A-9E52-985E8C49819C}"/>
              </a:ext>
            </a:extLst>
          </p:cNvPr>
          <p:cNvSpPr>
            <a:spLocks noGrp="1"/>
          </p:cNvSpPr>
          <p:nvPr/>
        </p:nvSpPr>
        <p:spPr>
          <a:xfrm>
            <a:off x="2047875" y="478155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Innovative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F3ABCD6-70B5-41B6-A2B8-E75E5DC50162}"/>
              </a:ext>
            </a:extLst>
          </p:cNvPr>
          <p:cNvSpPr>
            <a:spLocks noGrp="1"/>
          </p:cNvSpPr>
          <p:nvPr/>
        </p:nvSpPr>
        <p:spPr>
          <a:xfrm>
            <a:off x="4095750" y="4752975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Creano nuovi beni o servizi, con rischio di acquisizione</a:t>
            </a:r>
          </a:p>
        </p:txBody>
      </p:sp>
    </p:spTree>
    <p:extLst>
      <p:ext uri="{BB962C8B-B14F-4D97-AF65-F5344CB8AC3E}">
        <p14:creationId xmlns:p14="http://schemas.microsoft.com/office/powerpoint/2010/main" val="1838746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DB21BD0D-01A4-476B-A044-439BB84FD3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5B0F3C8-681C-4673-B4F7-35E1949273D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RICERCA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CA34C3-3E7B-4E54-A183-4DAF4E05137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Le PMI sono studiate da quattro prospettive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A0437AE-67C8-4613-A8B2-CB758187461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4FEFCF9-2E87-4669-97F6-7573D0BA656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4A424FB-315D-4534-BFCA-FFEA839CCA8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F709554-E809-47B6-8D10-35B5E7339F91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FA6BA99-1A65-43B1-8B70-8376E86A07A2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FD2F6A7-3AD4-4C80-A23A-0D9F43E0D851}"/>
              </a:ext>
            </a:extLst>
          </p:cNvPr>
          <p:cNvSpPr>
            <a:spLocks noGrp="1"/>
          </p:cNvSpPr>
          <p:nvPr/>
        </p:nvSpPr>
        <p:spPr>
          <a:xfrm>
            <a:off x="895350" y="1981200"/>
            <a:ext cx="2143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Economia e occupazione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A4FBADC-068E-4411-8C40-5CFFE16451BC}"/>
              </a:ext>
            </a:extLst>
          </p:cNvPr>
          <p:cNvSpPr>
            <a:spLocks noGrp="1"/>
          </p:cNvSpPr>
          <p:nvPr/>
        </p:nvSpPr>
        <p:spPr>
          <a:xfrm>
            <a:off x="895350" y="2419350"/>
            <a:ext cx="214312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Peso delle PMI nella produzione, nell’occupazione e nello sviluppo territoriale.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112B921-8419-4FAD-A113-C41E6D54461E}"/>
              </a:ext>
            </a:extLst>
          </p:cNvPr>
          <p:cNvSpPr>
            <a:spLocks noGrp="1"/>
          </p:cNvSpPr>
          <p:nvPr/>
        </p:nvSpPr>
        <p:spPr>
          <a:xfrm>
            <a:off x="3476625" y="18097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8799CB8-9B7D-4107-A48E-2B9CDD3453AC}"/>
              </a:ext>
            </a:extLst>
          </p:cNvPr>
          <p:cNvSpPr>
            <a:spLocks noGrp="1"/>
          </p:cNvSpPr>
          <p:nvPr/>
        </p:nvSpPr>
        <p:spPr>
          <a:xfrm>
            <a:off x="347662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CDE28D2-C0C4-4609-BA45-5AC155D38D26}"/>
              </a:ext>
            </a:extLst>
          </p:cNvPr>
          <p:cNvSpPr>
            <a:spLocks noGrp="1"/>
          </p:cNvSpPr>
          <p:nvPr/>
        </p:nvSpPr>
        <p:spPr>
          <a:xfrm>
            <a:off x="3705225" y="1981200"/>
            <a:ext cx="2143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Sistemi produttivi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7A5C5C4-F28F-4633-8EA5-8C419EF3C170}"/>
              </a:ext>
            </a:extLst>
          </p:cNvPr>
          <p:cNvSpPr>
            <a:spLocks noGrp="1"/>
          </p:cNvSpPr>
          <p:nvPr/>
        </p:nvSpPr>
        <p:spPr>
          <a:xfrm>
            <a:off x="3705225" y="2419350"/>
            <a:ext cx="214312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Origini, trasformazioni e declino delle reti di piccole imprese.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1421DAA-D4A3-429E-95E1-76EACD59060A}"/>
              </a:ext>
            </a:extLst>
          </p:cNvPr>
          <p:cNvSpPr>
            <a:spLocks noGrp="1"/>
          </p:cNvSpPr>
          <p:nvPr/>
        </p:nvSpPr>
        <p:spPr>
          <a:xfrm>
            <a:off x="6286500" y="18097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C289CD05-3E4C-47FF-87AD-61F29EB5B144}"/>
              </a:ext>
            </a:extLst>
          </p:cNvPr>
          <p:cNvSpPr>
            <a:spLocks noGrp="1"/>
          </p:cNvSpPr>
          <p:nvPr/>
        </p:nvSpPr>
        <p:spPr>
          <a:xfrm>
            <a:off x="628650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27E2314-FD03-44FB-8C4E-D11A05F6A867}"/>
              </a:ext>
            </a:extLst>
          </p:cNvPr>
          <p:cNvSpPr>
            <a:spLocks noGrp="1"/>
          </p:cNvSpPr>
          <p:nvPr/>
        </p:nvSpPr>
        <p:spPr>
          <a:xfrm>
            <a:off x="6515100" y="1981200"/>
            <a:ext cx="2143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Management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C01E98F-16B7-453C-9FF2-C324C2C5B3B5}"/>
              </a:ext>
            </a:extLst>
          </p:cNvPr>
          <p:cNvSpPr>
            <a:spLocks noGrp="1"/>
          </p:cNvSpPr>
          <p:nvPr/>
        </p:nvSpPr>
        <p:spPr>
          <a:xfrm>
            <a:off x="6515100" y="2419350"/>
            <a:ext cx="214312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Processi decisionali, strutture e pratiche di gestione.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850927EB-BC5B-4E1C-A91E-047F524F5C6F}"/>
              </a:ext>
            </a:extLst>
          </p:cNvPr>
          <p:cNvSpPr>
            <a:spLocks noGrp="1"/>
          </p:cNvSpPr>
          <p:nvPr/>
        </p:nvSpPr>
        <p:spPr>
          <a:xfrm>
            <a:off x="9096375" y="1809750"/>
            <a:ext cx="2571750" cy="3143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63C6B2E2-83CD-44B5-B6D3-019DACD5E54A}"/>
              </a:ext>
            </a:extLst>
          </p:cNvPr>
          <p:cNvSpPr>
            <a:spLocks noGrp="1"/>
          </p:cNvSpPr>
          <p:nvPr/>
        </p:nvSpPr>
        <p:spPr>
          <a:xfrm>
            <a:off x="909637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A01FC27-5097-4FAC-945E-99A53FF112B0}"/>
              </a:ext>
            </a:extLst>
          </p:cNvPr>
          <p:cNvSpPr>
            <a:spLocks noGrp="1"/>
          </p:cNvSpPr>
          <p:nvPr/>
        </p:nvSpPr>
        <p:spPr>
          <a:xfrm>
            <a:off x="9324975" y="1981200"/>
            <a:ext cx="2143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Relazioni di lavoro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395A3AF-A3E1-491D-BD63-4D28682C3672}"/>
              </a:ext>
            </a:extLst>
          </p:cNvPr>
          <p:cNvSpPr>
            <a:spLocks noGrp="1"/>
          </p:cNvSpPr>
          <p:nvPr/>
        </p:nvSpPr>
        <p:spPr>
          <a:xfrm>
            <a:off x="9324975" y="2419350"/>
            <a:ext cx="2143125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Condizioni di lavoro, qualità della vita e protezione sociale.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8445DFE-3FD5-4E90-BA44-530320915533}"/>
              </a:ext>
            </a:extLst>
          </p:cNvPr>
          <p:cNvSpPr>
            <a:spLocks noGrp="1"/>
          </p:cNvSpPr>
          <p:nvPr/>
        </p:nvSpPr>
        <p:spPr>
          <a:xfrm>
            <a:off x="1428750" y="5524500"/>
            <a:ext cx="933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C2A5D"/>
                </a:solidFill>
              </a:defRPr>
            </a:defPPr>
          </a:lstStyle>
          <a:p>
            <a:pPr>
              <a:defRPr sz="1275" b="1">
                <a:solidFill>
                  <a:srgbClr val="3C2A5D"/>
                </a:solidFill>
              </a:defRPr>
            </a:pPr>
            <a:r>
              <a:rPr sz="1275" b="1">
                <a:solidFill>
                  <a:srgbClr val="3C2A5D"/>
                </a:solidFill>
              </a:rPr>
              <a:t>La gestione delle risorse umane connette queste prospettive perché collega impresa, lavoro e territorio.</a:t>
            </a:r>
          </a:p>
        </p:txBody>
      </p:sp>
    </p:spTree>
    <p:extLst>
      <p:ext uri="{BB962C8B-B14F-4D97-AF65-F5344CB8AC3E}">
        <p14:creationId xmlns:p14="http://schemas.microsoft.com/office/powerpoint/2010/main" val="1929394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5D857EFA-FF12-40E7-BADB-50927A91CF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A5B1DC1-7548-4583-923D-4E18CE90046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TRASFORMAZIONI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07FE431-FE54-45FF-AFA7-EB2977A99A6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Dalla specializzazione flessibile alla produzione globale frammentata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7592133-C802-4EF7-AADC-F042B8C64B5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8783C76-E03C-47B3-B8A7-C5CD09EF1D8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0DCFFE1-D91C-4934-B40E-C132386A5AC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AA9D1D3-908A-46AF-84FC-64351F4BCEC6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909AD17-7A03-47FF-9607-CEA97B745F2B}"/>
              </a:ext>
            </a:extLst>
          </p:cNvPr>
          <p:cNvSpPr>
            <a:spLocks noGrp="1"/>
          </p:cNvSpPr>
          <p:nvPr/>
        </p:nvSpPr>
        <p:spPr>
          <a:xfrm>
            <a:off x="1238250" y="2095500"/>
            <a:ext cx="114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D7A62F"/>
                </a:solidFill>
              </a:defRPr>
            </a:defPPr>
          </a:lstStyle>
          <a:p>
            <a:pPr>
              <a:defRPr sz="2025" b="1">
                <a:solidFill>
                  <a:srgbClr val="D7A62F"/>
                </a:solidFill>
              </a:defRPr>
            </a:pPr>
            <a:r>
              <a:rPr sz="2025" b="1">
                <a:solidFill>
                  <a:srgbClr val="D7A62F"/>
                </a:solidFill>
              </a:rPr>
              <a:t>1984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019158C-517A-4937-8D82-C891F27E022C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3905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41B35"/>
                </a:solidFill>
              </a:defRPr>
            </a:defPPr>
          </a:lstStyle>
          <a:p>
            <a:pPr>
              <a:defRPr sz="1800" b="1">
                <a:solidFill>
                  <a:srgbClr val="241B35"/>
                </a:solidFill>
              </a:defRPr>
            </a:pPr>
            <a:r>
              <a:rPr sz="1800" b="1">
                <a:solidFill>
                  <a:srgbClr val="241B35"/>
                </a:solidFill>
              </a:rPr>
              <a:t>Specializzazione flessibile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B4E7A48-EA58-4B2F-89A8-1D578C36B6C3}"/>
              </a:ext>
            </a:extLst>
          </p:cNvPr>
          <p:cNvSpPr>
            <a:spLocks noGrp="1"/>
          </p:cNvSpPr>
          <p:nvPr/>
        </p:nvSpPr>
        <p:spPr>
          <a:xfrm>
            <a:off x="1238250" y="3381375"/>
            <a:ext cx="3905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70697A"/>
                </a:solidFill>
              </a:defRPr>
            </a:defPPr>
          </a:lstStyle>
          <a:p>
            <a:pPr>
              <a:defRPr sz="1275" b="0">
                <a:solidFill>
                  <a:srgbClr val="70697A"/>
                </a:solidFill>
              </a:defRPr>
            </a:pPr>
            <a:r>
              <a:rPr sz="1275" b="0">
                <a:solidFill>
                  <a:srgbClr val="70697A"/>
                </a:solidFill>
              </a:rPr>
              <a:t>Piore e Sabel leggono i sistemi di PMI come alternativa alla produzione fordista di massa, grazie a flessibilità, distretti e competenze diffuse.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463AD47-289C-48D1-A3F5-141F6C68E479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3C2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12F793-F7F7-41B1-86EB-CB6F00C234AA}"/>
              </a:ext>
            </a:extLst>
          </p:cNvPr>
          <p:cNvSpPr>
            <a:spLocks noGrp="1"/>
          </p:cNvSpPr>
          <p:nvPr/>
        </p:nvSpPr>
        <p:spPr>
          <a:xfrm>
            <a:off x="6953250" y="2095500"/>
            <a:ext cx="114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D7A62F"/>
                </a:solidFill>
              </a:defRPr>
            </a:defPPr>
          </a:lstStyle>
          <a:p>
            <a:pPr>
              <a:defRPr sz="2025" b="1">
                <a:solidFill>
                  <a:srgbClr val="D7A62F"/>
                </a:solidFill>
              </a:defRPr>
            </a:pPr>
            <a:r>
              <a:rPr sz="2025" b="1">
                <a:solidFill>
                  <a:srgbClr val="D7A62F"/>
                </a:solidFill>
              </a:rPr>
              <a:t>2005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778D43E-A8CA-4EE1-88A1-C030464BBAFC}"/>
              </a:ext>
            </a:extLst>
          </p:cNvPr>
          <p:cNvSpPr>
            <a:spLocks noGrp="1"/>
          </p:cNvSpPr>
          <p:nvPr/>
        </p:nvSpPr>
        <p:spPr>
          <a:xfrm>
            <a:off x="6953250" y="2714625"/>
            <a:ext cx="3905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Produzione globale frammentata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0663D96-FAE4-405C-AD31-1BE947D5D6F1}"/>
              </a:ext>
            </a:extLst>
          </p:cNvPr>
          <p:cNvSpPr>
            <a:spLocks noGrp="1"/>
          </p:cNvSpPr>
          <p:nvPr/>
        </p:nvSpPr>
        <p:spPr>
          <a:xfrm>
            <a:off x="6953250" y="3381375"/>
            <a:ext cx="3905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E9E0F4"/>
                </a:solidFill>
              </a:defRPr>
            </a:defPPr>
          </a:lstStyle>
          <a:p>
            <a:pPr>
              <a:defRPr sz="1275" b="0">
                <a:solidFill>
                  <a:srgbClr val="E9E0F4"/>
                </a:solidFill>
              </a:defRPr>
            </a:pPr>
            <a:r>
              <a:rPr sz="1275" b="0">
                <a:solidFill>
                  <a:srgbClr val="E9E0F4"/>
                </a:solidFill>
              </a:rPr>
              <a:t>Suzanne Berger mette in evidenza catene produttive globali rese possibili dalle tecnologie dell’informazione e della comunicazione.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159C82A-E1C3-43F8-BCE9-CCED27774FCC}"/>
              </a:ext>
            </a:extLst>
          </p:cNvPr>
          <p:cNvSpPr>
            <a:spLocks noGrp="1"/>
          </p:cNvSpPr>
          <p:nvPr/>
        </p:nvSpPr>
        <p:spPr>
          <a:xfrm>
            <a:off x="1905000" y="5572125"/>
            <a:ext cx="838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F858A"/>
                </a:solidFill>
              </a:defRPr>
            </a:defPPr>
          </a:lstStyle>
          <a:p>
            <a:pPr>
              <a:defRPr sz="1350" b="1">
                <a:solidFill>
                  <a:srgbClr val="3F858A"/>
                </a:solidFill>
              </a:defRPr>
            </a:pPr>
            <a:r>
              <a:rPr sz="1350" b="1">
                <a:solidFill>
                  <a:srgbClr val="3F858A"/>
                </a:solidFill>
              </a:rPr>
              <a:t>Le PMI possono radicarsi nei territori e, nello stesso tempo, inserirsi in reti globali.</a:t>
            </a:r>
          </a:p>
        </p:txBody>
      </p:sp>
    </p:spTree>
    <p:extLst>
      <p:ext uri="{BB962C8B-B14F-4D97-AF65-F5344CB8AC3E}">
        <p14:creationId xmlns:p14="http://schemas.microsoft.com/office/powerpoint/2010/main" val="181695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88FD75E4-4078-4B5D-A967-08D56C9D27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E74EE92-F367-42F5-AB43-011D125BD78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RILEVANZA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65D65E-0BA7-4595-A14A-C5A72763866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Le PMI sono la struttura portante del sistema produttivo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2E24147-ED6E-4F17-B1CF-77557FAE3FFC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Imprese attive per classe dimensionale, Italia,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BB681C89-210B-48DF-9331-F61C027E039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805153A-A44E-4B67-81E8-14613E132BF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0FA1900-7A7D-4277-A5BC-CD294FD6DFB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11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2A0F3537-A402-4129-931A-E1458EE17D05}"/>
              </a:ext>
            </a:extLst>
          </p:cNvPr>
          <p:cNvGraphicFramePr/>
          <p:nvPr/>
        </p:nvGraphicFramePr>
        <p:xfrm>
          <a:off x="952500" y="1714500"/>
          <a:ext cx="7239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9261DE8-44A3-4CBD-86E9-799F7DE121AD}"/>
              </a:ext>
            </a:extLst>
          </p:cNvPr>
          <p:cNvSpPr>
            <a:spLocks noGrp="1"/>
          </p:cNvSpPr>
          <p:nvPr/>
        </p:nvSpPr>
        <p:spPr>
          <a:xfrm>
            <a:off x="8572500" y="2095500"/>
            <a:ext cx="2667000" cy="2524125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CF62A52-6E5F-4F9A-ADD8-DBFDE865E19B}"/>
              </a:ext>
            </a:extLst>
          </p:cNvPr>
          <p:cNvSpPr>
            <a:spLocks noGrp="1"/>
          </p:cNvSpPr>
          <p:nvPr/>
        </p:nvSpPr>
        <p:spPr>
          <a:xfrm>
            <a:off x="8858250" y="24288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375" b="1">
                <a:solidFill>
                  <a:srgbClr val="6D4AA2"/>
                </a:solidFill>
              </a:defRPr>
            </a:defPPr>
          </a:lstStyle>
          <a:p>
            <a:pPr>
              <a:defRPr sz="3375" b="1">
                <a:solidFill>
                  <a:srgbClr val="6D4AA2"/>
                </a:solidFill>
              </a:defRPr>
            </a:pPr>
            <a:r>
              <a:rPr sz="3375" b="1">
                <a:solidFill>
                  <a:srgbClr val="6D4AA2"/>
                </a:solidFill>
              </a:rPr>
              <a:t>99,4%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CEFF381-B860-4F33-8F36-EBFFD5E70D9F}"/>
              </a:ext>
            </a:extLst>
          </p:cNvPr>
          <p:cNvSpPr>
            <a:spLocks noGrp="1"/>
          </p:cNvSpPr>
          <p:nvPr/>
        </p:nvSpPr>
        <p:spPr>
          <a:xfrm>
            <a:off x="8858250" y="3190875"/>
            <a:ext cx="2095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70697A"/>
                </a:solidFill>
              </a:defRPr>
            </a:defPPr>
          </a:lstStyle>
          <a:p>
            <a:pPr>
              <a:defRPr sz="1350" b="1">
                <a:solidFill>
                  <a:srgbClr val="70697A"/>
                </a:solidFill>
              </a:defRPr>
            </a:pPr>
            <a:r>
              <a:rPr sz="1350" b="1">
                <a:solidFill>
                  <a:srgbClr val="70697A"/>
                </a:solidFill>
              </a:rPr>
              <a:t>delle imprese attive italiane è micro o piccola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0BE23D8-010A-4EF9-8F39-30A202218F05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70697A"/>
                </a:solidFill>
              </a:defRPr>
            </a:defPPr>
          </a:lstStyle>
          <a:p>
            <a:pPr>
              <a:defRPr sz="825" b="0">
                <a:solidFill>
                  <a:srgbClr val="70697A"/>
                </a:solidFill>
              </a:defRPr>
            </a:pPr>
            <a:r>
              <a:rPr sz="825" b="0">
                <a:solidFill>
                  <a:srgbClr val="70697A"/>
                </a:solidFill>
              </a:rPr>
              <a:t>Fonte: elaborazione su dati ISTAT 2022.</a:t>
            </a:r>
          </a:p>
        </p:txBody>
      </p:sp>
    </p:spTree>
    <p:extLst>
      <p:ext uri="{BB962C8B-B14F-4D97-AF65-F5344CB8AC3E}">
        <p14:creationId xmlns:p14="http://schemas.microsoft.com/office/powerpoint/2010/main" val="1060418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5635BFED-747A-48FE-A374-04393DC67F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889BCCA-C63A-4262-93CF-7F77E0AC1F2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OCCUPAZIONE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F2A281B-FF98-4578-A3D0-5E15EACC1C4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Il peso occupazionale varia molto tra le macro-aree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EEB52FC-9B10-4438-B381-A2327B31383D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Quota di addetti per classe dimensionale,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3BFC498F-1D6D-4511-9C8B-7337689A76D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0530557-273C-47EB-8C7F-1C45DEC837B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0AA75A3-47BD-4BAE-9F07-6BB66EEB0CA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12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684D286D-3923-429E-AEAF-1F6C2F25D32E}"/>
              </a:ext>
            </a:extLst>
          </p:cNvPr>
          <p:cNvGraphicFramePr/>
          <p:nvPr/>
        </p:nvGraphicFramePr>
        <p:xfrm>
          <a:off x="809625" y="1714500"/>
          <a:ext cx="105727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B8FCAB09-7A19-4C3E-B728-582B7ACD2A45}"/>
              </a:ext>
            </a:extLst>
          </p:cNvPr>
          <p:cNvSpPr>
            <a:spLocks noGrp="1"/>
          </p:cNvSpPr>
          <p:nvPr/>
        </p:nvSpPr>
        <p:spPr>
          <a:xfrm>
            <a:off x="1619250" y="5905500"/>
            <a:ext cx="895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3C2A5D"/>
                </a:solidFill>
              </a:defRPr>
            </a:defPPr>
          </a:lstStyle>
          <a:p>
            <a:pPr>
              <a:defRPr sz="1125" b="1">
                <a:solidFill>
                  <a:srgbClr val="3C2A5D"/>
                </a:solidFill>
              </a:defRPr>
            </a:pPr>
            <a:r>
              <a:rPr sz="1125" b="1">
                <a:solidFill>
                  <a:srgbClr val="3C2A5D"/>
                </a:solidFill>
              </a:rPr>
              <a:t>Nel Mezzogiorno il lavoro dipende in misura particolarmente elevata dalle micro e piccole imprese.</a:t>
            </a:r>
          </a:p>
        </p:txBody>
      </p:sp>
    </p:spTree>
    <p:extLst>
      <p:ext uri="{BB962C8B-B14F-4D97-AF65-F5344CB8AC3E}">
        <p14:creationId xmlns:p14="http://schemas.microsoft.com/office/powerpoint/2010/main" val="12870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8325B31C-18A0-4814-8D3A-1C1A6539B8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7924FE4-CFBC-4AEF-A9BF-533E0530B88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ETEROGENEITÀ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905842-4161-47F3-A4F1-C83C09CFD3A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Un universo che guarda al passato e al futuro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8C0E187-313F-445F-9390-D86B21A6BDE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47F5660-C18A-4AAF-872B-8D92690A85C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9BD7CF7-88F9-4CB4-BDAB-60B077B5EA4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7ED4AB7-D2A9-4FF6-A91D-00921BCB7738}"/>
              </a:ext>
            </a:extLst>
          </p:cNvPr>
          <p:cNvSpPr>
            <a:spLocks noGrp="1"/>
          </p:cNvSpPr>
          <p:nvPr/>
        </p:nvSpPr>
        <p:spPr>
          <a:xfrm>
            <a:off x="1666875" y="1952625"/>
            <a:ext cx="8858250" cy="2381250"/>
          </a:xfrm>
          <a:prstGeom prst="roundRect">
            <a:avLst>
              <a:gd name="adj" fmla="val 4800"/>
            </a:avLst>
          </a:prstGeom>
          <a:solidFill>
            <a:srgbClr val="3C2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B7556F-9DC5-4CFF-A66D-CA118845CDF8}"/>
              </a:ext>
            </a:extLst>
          </p:cNvPr>
          <p:cNvSpPr>
            <a:spLocks noGrp="1"/>
          </p:cNvSpPr>
          <p:nvPr/>
        </p:nvSpPr>
        <p:spPr>
          <a:xfrm>
            <a:off x="2009775" y="2124075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7A62F"/>
                </a:solidFill>
              </a:defRPr>
            </a:defPPr>
          </a:lstStyle>
          <a:p>
            <a:pPr>
              <a:defRPr sz="3750" b="1">
                <a:solidFill>
                  <a:srgbClr val="D7A62F"/>
                </a:solidFill>
              </a:defRPr>
            </a:pPr>
            <a:r>
              <a:rPr sz="3750" b="1">
                <a:solidFill>
                  <a:srgbClr val="D7A62F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884B4F0-AD72-4176-8413-5EEE13742565}"/>
              </a:ext>
            </a:extLst>
          </p:cNvPr>
          <p:cNvSpPr>
            <a:spLocks noGrp="1"/>
          </p:cNvSpPr>
          <p:nvPr/>
        </p:nvSpPr>
        <p:spPr>
          <a:xfrm>
            <a:off x="2733675" y="2381250"/>
            <a:ext cx="7286625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FFFFFF"/>
                </a:solidFill>
              </a:defRPr>
            </a:defPPr>
          </a:lstStyle>
          <a:p>
            <a:pPr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Un mondo variegato ed eterogeneo che in parte guarda al passato e in parte al futuro.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039A2AA-C2EB-4A37-8C76-A4304D4082BE}"/>
              </a:ext>
            </a:extLst>
          </p:cNvPr>
          <p:cNvSpPr>
            <a:spLocks noGrp="1"/>
          </p:cNvSpPr>
          <p:nvPr/>
        </p:nvSpPr>
        <p:spPr>
          <a:xfrm>
            <a:off x="2733675" y="4010025"/>
            <a:ext cx="72866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E9E0F4"/>
                </a:solidFill>
              </a:defRPr>
            </a:defPPr>
          </a:lstStyle>
          <a:p>
            <a:pPr>
              <a:defRPr sz="825" b="1">
                <a:solidFill>
                  <a:srgbClr val="E9E0F4"/>
                </a:solidFill>
              </a:defRPr>
            </a:pPr>
            <a:r>
              <a:rPr sz="825" b="1">
                <a:solidFill>
                  <a:srgbClr val="E9E0F4"/>
                </a:solidFill>
              </a:rPr>
              <a:t>Regalia, 2020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3F72CB8-7231-46EF-A6DD-B2FE21879B9A}"/>
              </a:ext>
            </a:extLst>
          </p:cNvPr>
          <p:cNvSpPr>
            <a:spLocks noGrp="1"/>
          </p:cNvSpPr>
          <p:nvPr/>
        </p:nvSpPr>
        <p:spPr>
          <a:xfrm>
            <a:off x="1714500" y="4810125"/>
            <a:ext cx="4191000" cy="876300"/>
          </a:xfrm>
          <a:prstGeom prst="roundRect">
            <a:avLst>
              <a:gd name="adj" fmla="val 13043"/>
            </a:avLst>
          </a:prstGeom>
          <a:solidFill>
            <a:srgbClr val="F4E8C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9D4609F-59EA-4277-8D18-298ACCE70791}"/>
              </a:ext>
            </a:extLst>
          </p:cNvPr>
          <p:cNvSpPr>
            <a:spLocks noGrp="1"/>
          </p:cNvSpPr>
          <p:nvPr/>
        </p:nvSpPr>
        <p:spPr>
          <a:xfrm>
            <a:off x="1905000" y="49530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D7A62F"/>
                </a:solidFill>
              </a:defRPr>
            </a:defPPr>
          </a:lstStyle>
          <a:p>
            <a:pPr>
              <a:defRPr sz="1200" b="1">
                <a:solidFill>
                  <a:srgbClr val="D7A62F"/>
                </a:solidFill>
              </a:defRPr>
            </a:pPr>
            <a:r>
              <a:rPr sz="1200" b="1">
                <a:solidFill>
                  <a:srgbClr val="D7A62F"/>
                </a:solidFill>
              </a:rPr>
              <a:t>Continuità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F354451-A459-4FBB-B1C7-2D3514D9899D}"/>
              </a:ext>
            </a:extLst>
          </p:cNvPr>
          <p:cNvSpPr>
            <a:spLocks noGrp="1"/>
          </p:cNvSpPr>
          <p:nvPr/>
        </p:nvSpPr>
        <p:spPr>
          <a:xfrm>
            <a:off x="3476625" y="4905375"/>
            <a:ext cx="2190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Saperi tradizionali, impresa familiare e radicamento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55896112-EABA-4DE0-99CF-8CC3691543FC}"/>
              </a:ext>
            </a:extLst>
          </p:cNvPr>
          <p:cNvSpPr>
            <a:spLocks noGrp="1"/>
          </p:cNvSpPr>
          <p:nvPr/>
        </p:nvSpPr>
        <p:spPr>
          <a:xfrm>
            <a:off x="6286500" y="4810125"/>
            <a:ext cx="4191000" cy="876300"/>
          </a:xfrm>
          <a:prstGeom prst="roundRect">
            <a:avLst>
              <a:gd name="adj" fmla="val 13043"/>
            </a:avLst>
          </a:prstGeom>
          <a:solidFill>
            <a:srgbClr val="DDEDE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FC33CB9-8876-48EA-8942-91C536E97DA2}"/>
              </a:ext>
            </a:extLst>
          </p:cNvPr>
          <p:cNvSpPr>
            <a:spLocks noGrp="1"/>
          </p:cNvSpPr>
          <p:nvPr/>
        </p:nvSpPr>
        <p:spPr>
          <a:xfrm>
            <a:off x="6477000" y="495300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F858A"/>
                </a:solidFill>
              </a:defRPr>
            </a:defPPr>
          </a:lstStyle>
          <a:p>
            <a:pPr>
              <a:defRPr sz="1200" b="1">
                <a:solidFill>
                  <a:srgbClr val="3F858A"/>
                </a:solidFill>
              </a:defRPr>
            </a:pPr>
            <a:r>
              <a:rPr sz="1200" b="1">
                <a:solidFill>
                  <a:srgbClr val="3F858A"/>
                </a:solidFill>
              </a:rPr>
              <a:t>Trasformazione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2FC4B88-D6FF-491C-AFEB-2B684F2B5868}"/>
              </a:ext>
            </a:extLst>
          </p:cNvPr>
          <p:cNvSpPr>
            <a:spLocks noGrp="1"/>
          </p:cNvSpPr>
          <p:nvPr/>
        </p:nvSpPr>
        <p:spPr>
          <a:xfrm>
            <a:off x="8048625" y="4905375"/>
            <a:ext cx="2190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0697A"/>
                </a:solidFill>
              </a:defRPr>
            </a:defPPr>
          </a:lstStyle>
          <a:p>
            <a:pPr>
              <a:defRPr sz="1050" b="0">
                <a:solidFill>
                  <a:srgbClr val="70697A"/>
                </a:solidFill>
              </a:defRPr>
            </a:pPr>
            <a:r>
              <a:rPr sz="1050" b="0">
                <a:solidFill>
                  <a:srgbClr val="70697A"/>
                </a:solidFill>
              </a:rPr>
              <a:t>Tecnologie, servizi avanzati e nuovi modelli di crescita</a:t>
            </a:r>
          </a:p>
        </p:txBody>
      </p:sp>
    </p:spTree>
    <p:extLst>
      <p:ext uri="{BB962C8B-B14F-4D97-AF65-F5344CB8AC3E}">
        <p14:creationId xmlns:p14="http://schemas.microsoft.com/office/powerpoint/2010/main" val="1404830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EEF85F59-4106-4E0D-8462-67460B85C0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4582E9-36A5-4B62-A311-1833CAFADFA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SETTORI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A603101-93D0-471F-A0CB-10A7C4F845F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Tre quarti delle imprese operano nei servizi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B928547-90AA-40B4-BDEF-1EFF6412EA6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279FFA6-3391-4DEC-9099-02AA66F3070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00EEFCA-3CB5-4621-B9E1-4A8B78D9E4C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14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DAD880B4-F510-4F15-9CCC-C96822036FD0}"/>
              </a:ext>
            </a:extLst>
          </p:cNvPr>
          <p:cNvGraphicFramePr/>
          <p:nvPr/>
        </p:nvGraphicFramePr>
        <p:xfrm>
          <a:off x="952500" y="1666875"/>
          <a:ext cx="762000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F97254D-6EA3-438B-A4EE-C5D90AF284E3}"/>
              </a:ext>
            </a:extLst>
          </p:cNvPr>
          <p:cNvSpPr>
            <a:spLocks noGrp="1"/>
          </p:cNvSpPr>
          <p:nvPr/>
        </p:nvSpPr>
        <p:spPr>
          <a:xfrm>
            <a:off x="8953500" y="2047875"/>
            <a:ext cx="2333625" cy="2476500"/>
          </a:xfrm>
          <a:prstGeom prst="roundRect">
            <a:avLst>
              <a:gd name="adj" fmla="val 4898"/>
            </a:avLst>
          </a:prstGeom>
          <a:solidFill>
            <a:srgbClr val="3C2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84255D5-E1EC-452D-B41C-1AC35A27FD03}"/>
              </a:ext>
            </a:extLst>
          </p:cNvPr>
          <p:cNvSpPr>
            <a:spLocks noGrp="1"/>
          </p:cNvSpPr>
          <p:nvPr/>
        </p:nvSpPr>
        <p:spPr>
          <a:xfrm>
            <a:off x="9191625" y="2381250"/>
            <a:ext cx="18573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D7A62F"/>
                </a:solidFill>
              </a:defRPr>
            </a:defPPr>
          </a:lstStyle>
          <a:p>
            <a:pPr>
              <a:defRPr sz="3525" b="1">
                <a:solidFill>
                  <a:srgbClr val="D7A62F"/>
                </a:solidFill>
              </a:defRPr>
            </a:pPr>
            <a:r>
              <a:rPr sz="3525" b="1">
                <a:solidFill>
                  <a:srgbClr val="D7A62F"/>
                </a:solidFill>
              </a:rPr>
              <a:t>75%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32B239D-FE50-4E46-A562-FE5AB0EB29BA}"/>
              </a:ext>
            </a:extLst>
          </p:cNvPr>
          <p:cNvSpPr>
            <a:spLocks noGrp="1"/>
          </p:cNvSpPr>
          <p:nvPr/>
        </p:nvSpPr>
        <p:spPr>
          <a:xfrm>
            <a:off x="9239250" y="3190875"/>
            <a:ext cx="176212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delle imprese opera nel settore dei servizi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B5AD130-86B4-4F72-9F16-42790059B8F6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723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70697A"/>
                </a:solidFill>
              </a:defRPr>
            </a:defPPr>
          </a:lstStyle>
          <a:p>
            <a:pPr>
              <a:defRPr sz="825" b="0">
                <a:solidFill>
                  <a:srgbClr val="70697A"/>
                </a:solidFill>
              </a:defRPr>
            </a:pPr>
            <a:r>
              <a:rPr sz="825" b="0">
                <a:solidFill>
                  <a:srgbClr val="70697A"/>
                </a:solidFill>
              </a:rPr>
              <a:t>Valori arrotondati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1351431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22C927BD-CA66-42C7-8114-6FC4AA1865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905F904-B0D4-4AB0-8038-31FF1FEE651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OCCUPAZIONE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C2A8644-2024-47E5-B375-7D473895588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Le PMI concentrano il 77% degli addetti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7F87331-FB1B-4EC9-805C-BB4695F0FEE8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Confronto tra Italia e media europea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0939EEDF-B1BF-4A37-B0D9-9EC30BA2A08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B2AF47D-375E-4657-816F-A8293C44837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807D300-E222-4717-88EC-21C1265B0B9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15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9C31C60D-9B3F-4990-896B-F5276B024D60}"/>
              </a:ext>
            </a:extLst>
          </p:cNvPr>
          <p:cNvGraphicFramePr/>
          <p:nvPr/>
        </p:nvGraphicFramePr>
        <p:xfrm>
          <a:off x="1714500" y="1809750"/>
          <a:ext cx="6191250" cy="361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A8CDAE3F-9647-4888-8B23-D30857E3F64C}"/>
              </a:ext>
            </a:extLst>
          </p:cNvPr>
          <p:cNvSpPr>
            <a:spLocks noGrp="1"/>
          </p:cNvSpPr>
          <p:nvPr/>
        </p:nvSpPr>
        <p:spPr>
          <a:xfrm>
            <a:off x="8572500" y="2190750"/>
            <a:ext cx="2524125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2C4A947-1860-450A-84B4-1EB722BCF515}"/>
              </a:ext>
            </a:extLst>
          </p:cNvPr>
          <p:cNvSpPr>
            <a:spLocks noGrp="1"/>
          </p:cNvSpPr>
          <p:nvPr/>
        </p:nvSpPr>
        <p:spPr>
          <a:xfrm>
            <a:off x="8858250" y="2524125"/>
            <a:ext cx="1952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C85F7C"/>
                </a:solidFill>
              </a:defRPr>
            </a:defPPr>
          </a:lstStyle>
          <a:p>
            <a:pPr>
              <a:defRPr sz="3225" b="1">
                <a:solidFill>
                  <a:srgbClr val="C85F7C"/>
                </a:solidFill>
              </a:defRPr>
            </a:pPr>
            <a:r>
              <a:rPr sz="3225" b="1">
                <a:solidFill>
                  <a:srgbClr val="C85F7C"/>
                </a:solidFill>
              </a:rPr>
              <a:t>+7,6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E48E17A-1F29-4A39-9392-A0D6C8EBE2BD}"/>
              </a:ext>
            </a:extLst>
          </p:cNvPr>
          <p:cNvSpPr>
            <a:spLocks noGrp="1"/>
          </p:cNvSpPr>
          <p:nvPr/>
        </p:nvSpPr>
        <p:spPr>
          <a:xfrm>
            <a:off x="8858250" y="3238500"/>
            <a:ext cx="19526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70697A"/>
                </a:solidFill>
              </a:defRPr>
            </a:defPPr>
          </a:lstStyle>
          <a:p>
            <a:pPr>
              <a:defRPr sz="1275" b="1">
                <a:solidFill>
                  <a:srgbClr val="70697A"/>
                </a:solidFill>
              </a:defRPr>
            </a:pPr>
            <a:r>
              <a:rPr sz="1275" b="1">
                <a:solidFill>
                  <a:srgbClr val="70697A"/>
                </a:solidFill>
              </a:rPr>
              <a:t>punti percentuali rispetto alla media europea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832847E-EC0E-4008-AEDC-41B1F6A76F7E}"/>
              </a:ext>
            </a:extLst>
          </p:cNvPr>
          <p:cNvSpPr>
            <a:spLocks noGrp="1"/>
          </p:cNvSpPr>
          <p:nvPr/>
        </p:nvSpPr>
        <p:spPr>
          <a:xfrm>
            <a:off x="1714500" y="5857875"/>
            <a:ext cx="619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70697A"/>
                </a:solidFill>
              </a:defRPr>
            </a:defPPr>
          </a:lstStyle>
          <a:p>
            <a:pPr>
              <a:defRPr sz="825" b="0">
                <a:solidFill>
                  <a:srgbClr val="70697A"/>
                </a:solidFill>
              </a:defRPr>
            </a:pPr>
            <a:r>
              <a:rPr sz="825" b="0">
                <a:solidFill>
                  <a:srgbClr val="70697A"/>
                </a:solidFill>
              </a:rPr>
              <a:t>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1060549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8ED17D2C-D58D-4837-9524-B3E581A15D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38D7CBF-FE3A-4116-B5B7-8891AD11E93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OCCUPAZIONE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A98FA4-3D31-4998-B1A8-592575A351B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Quasi metà degli addetti lavora nelle microimprese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B51E778-EBCB-4BAA-8E37-E0EDEE40AE8A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Distribuzione degli addetti per classe dimensionale, Italia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20641CDC-7926-4656-8115-7A9CA2E6DFD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9D7F2E9-D641-49A2-9860-E381690FA15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A799B6C-8560-4AA3-933B-5A3678697D8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16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29E2A31B-D9BA-43D2-9FF6-21B55A156651}"/>
              </a:ext>
            </a:extLst>
          </p:cNvPr>
          <p:cNvGraphicFramePr/>
          <p:nvPr/>
        </p:nvGraphicFramePr>
        <p:xfrm>
          <a:off x="1047750" y="1714500"/>
          <a:ext cx="53340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1EC2C90-3506-47F8-8AB8-5BD1A239E334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40005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4F5DF43-46B9-4CE1-9F13-C51455CC6BB5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75E4EDE-57CB-4AC9-81C8-E91D75104C6A}"/>
              </a:ext>
            </a:extLst>
          </p:cNvPr>
          <p:cNvSpPr>
            <a:spLocks noGrp="1"/>
          </p:cNvSpPr>
          <p:nvPr/>
        </p:nvSpPr>
        <p:spPr>
          <a:xfrm>
            <a:off x="7086600" y="2124075"/>
            <a:ext cx="3571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Microimprese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FF4B78B-E156-4986-9F2D-ADFA935D4FD3}"/>
              </a:ext>
            </a:extLst>
          </p:cNvPr>
          <p:cNvSpPr>
            <a:spLocks noGrp="1"/>
          </p:cNvSpPr>
          <p:nvPr/>
        </p:nvSpPr>
        <p:spPr>
          <a:xfrm>
            <a:off x="7086600" y="2562225"/>
            <a:ext cx="357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43% degli addetti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D93136F3-38EC-429D-8077-AC553CD27722}"/>
              </a:ext>
            </a:extLst>
          </p:cNvPr>
          <p:cNvSpPr>
            <a:spLocks noGrp="1"/>
          </p:cNvSpPr>
          <p:nvPr/>
        </p:nvSpPr>
        <p:spPr>
          <a:xfrm>
            <a:off x="6858000" y="3333750"/>
            <a:ext cx="40005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ED6A696E-9DEA-40B6-B495-82D4FA65333D}"/>
              </a:ext>
            </a:extLst>
          </p:cNvPr>
          <p:cNvSpPr>
            <a:spLocks noGrp="1"/>
          </p:cNvSpPr>
          <p:nvPr/>
        </p:nvSpPr>
        <p:spPr>
          <a:xfrm>
            <a:off x="6858000" y="3333750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D1EFD0F-1C72-43A2-A556-836672ABDBAE}"/>
              </a:ext>
            </a:extLst>
          </p:cNvPr>
          <p:cNvSpPr>
            <a:spLocks noGrp="1"/>
          </p:cNvSpPr>
          <p:nvPr/>
        </p:nvSpPr>
        <p:spPr>
          <a:xfrm>
            <a:off x="7086600" y="3505200"/>
            <a:ext cx="3571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Piccole e medie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8F3B4F5-64D1-4F76-B829-DB219277C471}"/>
              </a:ext>
            </a:extLst>
          </p:cNvPr>
          <p:cNvSpPr>
            <a:spLocks noGrp="1"/>
          </p:cNvSpPr>
          <p:nvPr/>
        </p:nvSpPr>
        <p:spPr>
          <a:xfrm>
            <a:off x="7086600" y="3943350"/>
            <a:ext cx="357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33,9% degli addetti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DBEBF1B-EE02-48A7-AEEE-BCC2A841E0A1}"/>
              </a:ext>
            </a:extLst>
          </p:cNvPr>
          <p:cNvSpPr>
            <a:spLocks noGrp="1"/>
          </p:cNvSpPr>
          <p:nvPr/>
        </p:nvSpPr>
        <p:spPr>
          <a:xfrm>
            <a:off x="6858000" y="4714875"/>
            <a:ext cx="40005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C0F2BCE-3F16-44CA-8916-8E2A44875449}"/>
              </a:ext>
            </a:extLst>
          </p:cNvPr>
          <p:cNvSpPr>
            <a:spLocks noGrp="1"/>
          </p:cNvSpPr>
          <p:nvPr/>
        </p:nvSpPr>
        <p:spPr>
          <a:xfrm>
            <a:off x="6858000" y="4714875"/>
            <a:ext cx="66675" cy="1143000"/>
          </a:xfrm>
          <a:prstGeom prst="roundRect">
            <a:avLst>
              <a:gd name="adj" fmla="val 50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F1DBC7A-F817-42E6-BD61-45934D3B7EA6}"/>
              </a:ext>
            </a:extLst>
          </p:cNvPr>
          <p:cNvSpPr>
            <a:spLocks noGrp="1"/>
          </p:cNvSpPr>
          <p:nvPr/>
        </p:nvSpPr>
        <p:spPr>
          <a:xfrm>
            <a:off x="7086600" y="4886325"/>
            <a:ext cx="3571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1B35"/>
                </a:solidFill>
              </a:defRPr>
            </a:defPPr>
          </a:lstStyle>
          <a:p>
            <a:pPr>
              <a:defRPr sz="1425" b="1">
                <a:solidFill>
                  <a:srgbClr val="241B35"/>
                </a:solidFill>
              </a:defRPr>
            </a:pPr>
            <a:r>
              <a:rPr sz="1425" b="1">
                <a:solidFill>
                  <a:srgbClr val="241B35"/>
                </a:solidFill>
              </a:rPr>
              <a:t>Grandi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A5E62F5-D677-402B-B94C-3B6E897129D0}"/>
              </a:ext>
            </a:extLst>
          </p:cNvPr>
          <p:cNvSpPr>
            <a:spLocks noGrp="1"/>
          </p:cNvSpPr>
          <p:nvPr/>
        </p:nvSpPr>
        <p:spPr>
          <a:xfrm>
            <a:off x="7086600" y="5324475"/>
            <a:ext cx="3571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23,1% degli addetti</a:t>
            </a:r>
          </a:p>
        </p:txBody>
      </p:sp>
    </p:spTree>
    <p:extLst>
      <p:ext uri="{BB962C8B-B14F-4D97-AF65-F5344CB8AC3E}">
        <p14:creationId xmlns:p14="http://schemas.microsoft.com/office/powerpoint/2010/main" val="490806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60B384B8-D9D2-4483-9348-FABECD1B79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1ADC23B-7519-48EA-A2AC-74257932153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SETTORI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FC9841C-0461-4812-81C1-D1C94E8024C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Il peso delle microimprese cambia tra attività economiche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CBDA6BA-B9BB-439A-8CBB-59C080713C27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Quota di addetti nelle imprese con 0–9 addetti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DB28B80C-6F87-42D9-B4CD-936A554368A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8210B1E-D08A-4741-B8B5-27F7813FE65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E909407-9ABD-4634-B1A4-435EBEF8025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17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093BD5E0-D794-428A-B417-5EB16EB360FE}"/>
              </a:ext>
            </a:extLst>
          </p:cNvPr>
          <p:cNvGraphicFramePr/>
          <p:nvPr/>
        </p:nvGraphicFramePr>
        <p:xfrm>
          <a:off x="952500" y="1666875"/>
          <a:ext cx="1000125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A1A28CF4-B200-4D7D-A23A-974E09A00B99}"/>
              </a:ext>
            </a:extLst>
          </p:cNvPr>
          <p:cNvSpPr>
            <a:spLocks noGrp="1"/>
          </p:cNvSpPr>
          <p:nvPr/>
        </p:nvSpPr>
        <p:spPr>
          <a:xfrm>
            <a:off x="952500" y="5953125"/>
            <a:ext cx="8572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70697A"/>
                </a:solidFill>
              </a:defRPr>
            </a:defPPr>
          </a:lstStyle>
          <a:p>
            <a:pPr>
              <a:defRPr sz="825" b="0">
                <a:solidFill>
                  <a:srgbClr val="70697A"/>
                </a:solidFill>
              </a:defRPr>
            </a:pPr>
            <a:r>
              <a:rPr sz="825" b="0">
                <a:solidFill>
                  <a:srgbClr val="70697A"/>
                </a:solidFill>
              </a:rPr>
              <a:t>Fonte: elaborazione su dati ISTAT 2022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438695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D92052F6-5516-4573-8E21-D82EE79368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21FB8DD-3AA8-47DB-A28A-C1EBACB2D69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TERRITORI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33FA3D2-0671-459E-9A5E-187B43D79DE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La composizione settoriale varia tra le regioni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44D776C-A308-425F-B8B3-F5052E610773}"/>
              </a:ext>
            </a:extLst>
          </p:cNvPr>
          <p:cNvSpPr>
            <a:spLocks noGrp="1"/>
          </p:cNvSpPr>
          <p:nvPr/>
        </p:nvSpPr>
        <p:spPr>
          <a:xfrm>
            <a:off x="685800" y="11811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0697A"/>
                </a:solidFill>
              </a:defRPr>
            </a:defPPr>
          </a:lstStyle>
          <a:p>
            <a:pPr>
              <a:defRPr sz="1125" b="0">
                <a:solidFill>
                  <a:srgbClr val="70697A"/>
                </a:solidFill>
              </a:defRPr>
            </a:pPr>
            <a:r>
              <a:rPr sz="1125" b="0">
                <a:solidFill>
                  <a:srgbClr val="70697A"/>
                </a:solidFill>
              </a:rPr>
              <a:t>Addetti nelle micro e piccole imprese per comparto, valori percentuali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4A4CAA97-8424-477B-99AE-3174A14D726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930A799-4B02-42BA-BCCA-356C1FC7581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72283C4-9ACB-4AD5-8CF9-7DE6068355A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18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6763899F-56C1-4D42-9E63-20ED790FF277}"/>
              </a:ext>
            </a:extLst>
          </p:cNvPr>
          <p:cNvGraphicFramePr/>
          <p:nvPr/>
        </p:nvGraphicFramePr>
        <p:xfrm>
          <a:off x="714375" y="1666875"/>
          <a:ext cx="1076325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A787A1F4-74BA-449F-B814-81B21B856BAA}"/>
              </a:ext>
            </a:extLst>
          </p:cNvPr>
          <p:cNvSpPr>
            <a:spLocks noGrp="1"/>
          </p:cNvSpPr>
          <p:nvPr/>
        </p:nvSpPr>
        <p:spPr>
          <a:xfrm>
            <a:off x="714375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70697A"/>
                </a:solidFill>
              </a:defRPr>
            </a:defPPr>
          </a:lstStyle>
          <a:p>
            <a:pPr>
              <a:defRPr sz="825" b="0">
                <a:solidFill>
                  <a:srgbClr val="70697A"/>
                </a:solidFill>
              </a:defRPr>
            </a:pPr>
            <a:r>
              <a:rPr sz="825" b="0">
                <a:solidFill>
                  <a:srgbClr val="70697A"/>
                </a:solidFill>
              </a:rPr>
              <a:t>Selezione di regioni rappresentative. Fonte: ISTAT 2022.</a:t>
            </a:r>
          </a:p>
        </p:txBody>
      </p:sp>
    </p:spTree>
    <p:extLst>
      <p:ext uri="{BB962C8B-B14F-4D97-AF65-F5344CB8AC3E}">
        <p14:creationId xmlns:p14="http://schemas.microsoft.com/office/powerpoint/2010/main" val="162395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D31F410C-61D9-4A07-A479-A351096178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6F84E4-9366-4B9F-A9C6-BE9FFA3E8FA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CONFRONTO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5846364-4844-491E-AC26-FC52D4E592E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Manifattura e terziario avanzato disegnano geografie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4A74993-FFED-4DEB-BD99-591394718E4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9656CC8-8481-4882-945A-8B6C3681677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1A86AF-6A14-475A-8AAA-6BEA622A47A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19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93B04FB2-08D3-400B-9BD3-B1BBA7CB4406}"/>
              </a:ext>
            </a:extLst>
          </p:cNvPr>
          <p:cNvGraphicFramePr/>
          <p:nvPr/>
        </p:nvGraphicFramePr>
        <p:xfrm>
          <a:off x="904875" y="1714500"/>
          <a:ext cx="10382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0EA0364B-8A51-4DE0-9382-DA22C1AD7183}"/>
              </a:ext>
            </a:extLst>
          </p:cNvPr>
          <p:cNvSpPr>
            <a:spLocks noGrp="1"/>
          </p:cNvSpPr>
          <p:nvPr/>
        </p:nvSpPr>
        <p:spPr>
          <a:xfrm>
            <a:off x="1524000" y="590550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3C2A5D"/>
                </a:solidFill>
              </a:defRPr>
            </a:defPPr>
          </a:lstStyle>
          <a:p>
            <a:pPr>
              <a:defRPr sz="1125" b="1">
                <a:solidFill>
                  <a:srgbClr val="3C2A5D"/>
                </a:solidFill>
              </a:defRPr>
            </a:pPr>
            <a:r>
              <a:rPr sz="1125" b="1">
                <a:solidFill>
                  <a:srgbClr val="3C2A5D"/>
                </a:solidFill>
              </a:rPr>
              <a:t>Le regioni manifatturiere e quelle orientate ai servizi avanzati richiedono politiche di competenze differenti.</a:t>
            </a:r>
          </a:p>
        </p:txBody>
      </p:sp>
    </p:spTree>
    <p:extLst>
      <p:ext uri="{BB962C8B-B14F-4D97-AF65-F5344CB8AC3E}">
        <p14:creationId xmlns:p14="http://schemas.microsoft.com/office/powerpoint/2010/main" val="99494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7ABD3A50-FDBB-420F-BADE-6A013781F1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DF39DA7-96B2-472E-BEE0-ED5A58802AC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IMPLICAZIONI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D18DDE0-D917-4EE3-8F88-23FC29CCD92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La varietà delle PMI richiede pratiche differenziate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B85A33C-79ED-4380-A8B2-5A8EA670FF3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9E1DA96-9AAB-4C13-92B3-4F4B0AC3C8D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8CD5DC8-363A-4A2B-B66E-571C49E3921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FAFD16A-069A-4BC9-B164-7C209BD7E59B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0E802AB-9CC5-4F0E-B1C8-C4F0EA9F93A2}"/>
              </a:ext>
            </a:extLst>
          </p:cNvPr>
          <p:cNvSpPr>
            <a:spLocks noGrp="1"/>
          </p:cNvSpPr>
          <p:nvPr/>
        </p:nvSpPr>
        <p:spPr>
          <a:xfrm>
            <a:off x="1190625" y="18097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C45EDCF-BF89-442D-9080-2D4BC5E677A6}"/>
              </a:ext>
            </a:extLst>
          </p:cNvPr>
          <p:cNvSpPr>
            <a:spLocks noGrp="1"/>
          </p:cNvSpPr>
          <p:nvPr/>
        </p:nvSpPr>
        <p:spPr>
          <a:xfrm>
            <a:off x="1190625" y="187642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8F782C1-6636-4AAB-BCAD-243A5E0035A0}"/>
              </a:ext>
            </a:extLst>
          </p:cNvPr>
          <p:cNvSpPr>
            <a:spLocks noGrp="1"/>
          </p:cNvSpPr>
          <p:nvPr/>
        </p:nvSpPr>
        <p:spPr>
          <a:xfrm>
            <a:off x="1952625" y="1838325"/>
            <a:ext cx="228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1B35"/>
                </a:solidFill>
              </a:defRPr>
            </a:defPPr>
          </a:lstStyle>
          <a:p>
            <a:pPr>
              <a:defRPr sz="1350" b="1">
                <a:solidFill>
                  <a:srgbClr val="241B35"/>
                </a:solidFill>
              </a:defRPr>
            </a:pPr>
            <a:r>
              <a:rPr sz="1350" b="1">
                <a:solidFill>
                  <a:srgbClr val="241B35"/>
                </a:solidFill>
              </a:rPr>
              <a:t>Microimpresa locale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720D08D-8FDF-4EE2-B2B8-14F6BFD177AA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Selezione tramite reti, formazione sul lavoro, relazione diretta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0429C6C-84CA-4A99-8F56-90B3041C74E4}"/>
              </a:ext>
            </a:extLst>
          </p:cNvPr>
          <p:cNvSpPr>
            <a:spLocks noGrp="1"/>
          </p:cNvSpPr>
          <p:nvPr/>
        </p:nvSpPr>
        <p:spPr>
          <a:xfrm>
            <a:off x="1000125" y="2647950"/>
            <a:ext cx="101917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047A220-E81C-4D4B-B6E8-5CA1EB344374}"/>
              </a:ext>
            </a:extLst>
          </p:cNvPr>
          <p:cNvSpPr>
            <a:spLocks noGrp="1"/>
          </p:cNvSpPr>
          <p:nvPr/>
        </p:nvSpPr>
        <p:spPr>
          <a:xfrm>
            <a:off x="1190625" y="279082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B694D1E-03C0-476E-9D5A-592B4BD0A6C3}"/>
              </a:ext>
            </a:extLst>
          </p:cNvPr>
          <p:cNvSpPr>
            <a:spLocks noGrp="1"/>
          </p:cNvSpPr>
          <p:nvPr/>
        </p:nvSpPr>
        <p:spPr>
          <a:xfrm>
            <a:off x="1190625" y="28575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736D566-EA18-4C11-85C8-4CB3F9898128}"/>
              </a:ext>
            </a:extLst>
          </p:cNvPr>
          <p:cNvSpPr>
            <a:spLocks noGrp="1"/>
          </p:cNvSpPr>
          <p:nvPr/>
        </p:nvSpPr>
        <p:spPr>
          <a:xfrm>
            <a:off x="1952625" y="2819400"/>
            <a:ext cx="228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1B35"/>
                </a:solidFill>
              </a:defRPr>
            </a:defPPr>
          </a:lstStyle>
          <a:p>
            <a:pPr>
              <a:defRPr sz="1350" b="1">
                <a:solidFill>
                  <a:srgbClr val="241B35"/>
                </a:solidFill>
              </a:defRPr>
            </a:pPr>
            <a:r>
              <a:rPr sz="1350" b="1">
                <a:solidFill>
                  <a:srgbClr val="241B35"/>
                </a:solidFill>
              </a:rPr>
              <a:t>Impresa dipendente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ACA7146-9A13-419D-B3E6-D48F25325D75}"/>
              </a:ext>
            </a:extLst>
          </p:cNvPr>
          <p:cNvSpPr>
            <a:spLocks noGrp="1"/>
          </p:cNvSpPr>
          <p:nvPr/>
        </p:nvSpPr>
        <p:spPr>
          <a:xfrm>
            <a:off x="4476750" y="2790825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Competenze coerenti con il committente, pressione sui costi e sugli orari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1FE66C7-E197-41DF-8E82-3FA47CEFC01F}"/>
              </a:ext>
            </a:extLst>
          </p:cNvPr>
          <p:cNvSpPr>
            <a:spLocks noGrp="1"/>
          </p:cNvSpPr>
          <p:nvPr/>
        </p:nvSpPr>
        <p:spPr>
          <a:xfrm>
            <a:off x="1000125" y="3629025"/>
            <a:ext cx="101917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65C0345-06C4-4B55-BE5E-E1650DDFB587}"/>
              </a:ext>
            </a:extLst>
          </p:cNvPr>
          <p:cNvSpPr>
            <a:spLocks noGrp="1"/>
          </p:cNvSpPr>
          <p:nvPr/>
        </p:nvSpPr>
        <p:spPr>
          <a:xfrm>
            <a:off x="1190625" y="377190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BD204AB-89FE-4ABE-93AF-4458244EA7D9}"/>
              </a:ext>
            </a:extLst>
          </p:cNvPr>
          <p:cNvSpPr>
            <a:spLocks noGrp="1"/>
          </p:cNvSpPr>
          <p:nvPr/>
        </p:nvSpPr>
        <p:spPr>
          <a:xfrm>
            <a:off x="1190625" y="38385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E89E491-4820-4311-832F-F068FC39F93E}"/>
              </a:ext>
            </a:extLst>
          </p:cNvPr>
          <p:cNvSpPr>
            <a:spLocks noGrp="1"/>
          </p:cNvSpPr>
          <p:nvPr/>
        </p:nvSpPr>
        <p:spPr>
          <a:xfrm>
            <a:off x="1952625" y="3800475"/>
            <a:ext cx="228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1B35"/>
                </a:solidFill>
              </a:defRPr>
            </a:defPPr>
          </a:lstStyle>
          <a:p>
            <a:pPr>
              <a:defRPr sz="1350" b="1">
                <a:solidFill>
                  <a:srgbClr val="241B35"/>
                </a:solidFill>
              </a:defRPr>
            </a:pPr>
            <a:r>
              <a:rPr sz="1350" b="1">
                <a:solidFill>
                  <a:srgbClr val="241B35"/>
                </a:solidFill>
              </a:rPr>
              <a:t>Impresa radicata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D32EBD0-E313-4B73-A65D-E2DFA7AE4395}"/>
              </a:ext>
            </a:extLst>
          </p:cNvPr>
          <p:cNvSpPr>
            <a:spLocks noGrp="1"/>
          </p:cNvSpPr>
          <p:nvPr/>
        </p:nvSpPr>
        <p:spPr>
          <a:xfrm>
            <a:off x="4476750" y="37719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Uso di servizi territoriali, associazioni e formazione condivisa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5B4C95E-67E7-4F60-8806-CB23DE54E6DE}"/>
              </a:ext>
            </a:extLst>
          </p:cNvPr>
          <p:cNvSpPr>
            <a:spLocks noGrp="1"/>
          </p:cNvSpPr>
          <p:nvPr/>
        </p:nvSpPr>
        <p:spPr>
          <a:xfrm>
            <a:off x="1000125" y="4610100"/>
            <a:ext cx="101917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142A46C-6FF5-4BA3-A71E-C78F4F85A8D0}"/>
              </a:ext>
            </a:extLst>
          </p:cNvPr>
          <p:cNvSpPr>
            <a:spLocks noGrp="1"/>
          </p:cNvSpPr>
          <p:nvPr/>
        </p:nvSpPr>
        <p:spPr>
          <a:xfrm>
            <a:off x="1190625" y="47529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FD87317-7B00-4560-B600-041BBD5E4649}"/>
              </a:ext>
            </a:extLst>
          </p:cNvPr>
          <p:cNvSpPr>
            <a:spLocks noGrp="1"/>
          </p:cNvSpPr>
          <p:nvPr/>
        </p:nvSpPr>
        <p:spPr>
          <a:xfrm>
            <a:off x="1190625" y="48196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1430D10-D66D-4C22-B070-1D14984F10C1}"/>
              </a:ext>
            </a:extLst>
          </p:cNvPr>
          <p:cNvSpPr>
            <a:spLocks noGrp="1"/>
          </p:cNvSpPr>
          <p:nvPr/>
        </p:nvSpPr>
        <p:spPr>
          <a:xfrm>
            <a:off x="1952625" y="4781550"/>
            <a:ext cx="228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1B35"/>
                </a:solidFill>
              </a:defRPr>
            </a:defPPr>
          </a:lstStyle>
          <a:p>
            <a:pPr>
              <a:defRPr sz="1350" b="1">
                <a:solidFill>
                  <a:srgbClr val="241B35"/>
                </a:solidFill>
              </a:defRPr>
            </a:pPr>
            <a:r>
              <a:rPr sz="1350" b="1">
                <a:solidFill>
                  <a:srgbClr val="241B35"/>
                </a:solidFill>
              </a:rPr>
              <a:t>Impresa innovativa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4E2A318-8167-4116-A6FC-1DDEF96F4CE0}"/>
              </a:ext>
            </a:extLst>
          </p:cNvPr>
          <p:cNvSpPr>
            <a:spLocks noGrp="1"/>
          </p:cNvSpPr>
          <p:nvPr/>
        </p:nvSpPr>
        <p:spPr>
          <a:xfrm>
            <a:off x="4476750" y="4752975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0697A"/>
                </a:solidFill>
              </a:defRPr>
            </a:defPPr>
          </a:lstStyle>
          <a:p>
            <a:pPr>
              <a:defRPr sz="1200" b="0">
                <a:solidFill>
                  <a:srgbClr val="70697A"/>
                </a:solidFill>
              </a:defRPr>
            </a:pPr>
            <a:r>
              <a:rPr sz="1200" b="0">
                <a:solidFill>
                  <a:srgbClr val="70697A"/>
                </a:solidFill>
              </a:rPr>
              <a:t>Profili specialistici, sviluppo continuo e delega organizzativa</a:t>
            </a:r>
          </a:p>
        </p:txBody>
      </p:sp>
    </p:spTree>
    <p:extLst>
      <p:ext uri="{BB962C8B-B14F-4D97-AF65-F5344CB8AC3E}">
        <p14:creationId xmlns:p14="http://schemas.microsoft.com/office/powerpoint/2010/main" val="244769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47C1632A-EE64-4784-BE0A-FAFFFD9D32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8B8DA07-9E05-414C-A6CC-4DF1460D9BC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4C1472C-ECC5-46C3-977D-7100AF989D5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Caso didattico: quale PMI state osservando?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B0DC140-8B25-4947-9655-2E00A4EA9F3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045D65-DA90-4930-8F0E-D3237803EF7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35762F-E615-4D02-8704-31E56F38893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FD28D4D-6C29-4274-88CA-AA62E867D333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48250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8F0B015-492D-4F14-90FD-D7F5E743DCEB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D4AA2"/>
                </a:solidFill>
              </a:defRPr>
            </a:defPPr>
          </a:lstStyle>
          <a:p>
            <a:pPr>
              <a:defRPr sz="1125" b="1">
                <a:solidFill>
                  <a:srgbClr val="6D4AA2"/>
                </a:solidFill>
              </a:defRPr>
            </a:pPr>
            <a:r>
              <a:rPr sz="1125" b="1">
                <a:solidFill>
                  <a:srgbClr val="6D4AA2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79F6B6F-E09A-4014-A325-0C9DB1F249F8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381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241B35"/>
                </a:solidFill>
              </a:defRPr>
            </a:defPPr>
          </a:lstStyle>
          <a:p>
            <a:pPr>
              <a:defRPr sz="1500" b="0">
                <a:solidFill>
                  <a:srgbClr val="241B35"/>
                </a:solidFill>
              </a:defRPr>
            </a:pPr>
            <a:r>
              <a:rPr sz="1500" b="0">
                <a:solidFill>
                  <a:srgbClr val="241B35"/>
                </a:solidFill>
              </a:rPr>
              <a:t>Un’impresa familiare di 35 addetti produce componenti per un grande committente. Opera in un distretto manifatturiero, usa servizi dell’associazione datoriale e vuole entrare in un nuovo mercato con un prodotto proprio.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FEA2871-A2EB-498E-896A-380436ACE1A7}"/>
              </a:ext>
            </a:extLst>
          </p:cNvPr>
          <p:cNvSpPr>
            <a:spLocks noGrp="1"/>
          </p:cNvSpPr>
          <p:nvPr/>
        </p:nvSpPr>
        <p:spPr>
          <a:xfrm>
            <a:off x="6286500" y="1666875"/>
            <a:ext cx="5191125" cy="3905250"/>
          </a:xfrm>
          <a:prstGeom prst="roundRect">
            <a:avLst>
              <a:gd name="adj" fmla="val 2927"/>
            </a:avLst>
          </a:prstGeom>
          <a:solidFill>
            <a:srgbClr val="3C2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4775185-AB2B-498A-B5B7-2ECB08F0ACC6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7A62F"/>
                </a:solidFill>
              </a:defRPr>
            </a:defPPr>
          </a:lstStyle>
          <a:p>
            <a:pPr>
              <a:defRPr sz="1125" b="1">
                <a:solidFill>
                  <a:srgbClr val="D7A62F"/>
                </a:solidFill>
              </a:defRPr>
            </a:pPr>
            <a:r>
              <a:rPr sz="1125" b="1">
                <a:solidFill>
                  <a:srgbClr val="D7A62F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9855186-19FD-43E2-8642-9AECFAC4BB39}"/>
              </a:ext>
            </a:extLst>
          </p:cNvPr>
          <p:cNvSpPr>
            <a:spLocks noGrp="1"/>
          </p:cNvSpPr>
          <p:nvPr/>
        </p:nvSpPr>
        <p:spPr>
          <a:xfrm>
            <a:off x="6667500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Come classifichereste l’impresa?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tensioni emergono tra dipendenza e crescita?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Quali competenze servono?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Quale pratica HR introdurreste per prima?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09F4A8F-5BA3-43C8-9C75-13AD87BDE7D5}"/>
              </a:ext>
            </a:extLst>
          </p:cNvPr>
          <p:cNvSpPr>
            <a:spLocks noGrp="1"/>
          </p:cNvSpPr>
          <p:nvPr/>
        </p:nvSpPr>
        <p:spPr>
          <a:xfrm>
            <a:off x="8001000" y="5810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70697A"/>
                </a:solidFill>
              </a:defRPr>
            </a:defPPr>
          </a:lstStyle>
          <a:p>
            <a:pPr>
              <a:defRPr sz="975" b="1">
                <a:solidFill>
                  <a:srgbClr val="70697A"/>
                </a:solidFill>
              </a:defRPr>
            </a:pPr>
            <a:r>
              <a:rPr sz="975" b="1">
                <a:solidFill>
                  <a:srgbClr val="70697A"/>
                </a:solidFill>
              </a:rPr>
              <a:t>Tempo suggerito: 8 minuti</a:t>
            </a:r>
          </a:p>
        </p:txBody>
      </p:sp>
    </p:spTree>
    <p:extLst>
      <p:ext uri="{BB962C8B-B14F-4D97-AF65-F5344CB8AC3E}">
        <p14:creationId xmlns:p14="http://schemas.microsoft.com/office/powerpoint/2010/main" val="698665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66E5826-A11A-40C7-B9D4-BE6CCB0AED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295056F-7999-4A0E-B614-D7E28E4741E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D4AA2"/>
                </a:solidFill>
              </a:defRPr>
            </a:defPPr>
          </a:lstStyle>
          <a:p>
            <a:pPr>
              <a:defRPr sz="900" b="1">
                <a:solidFill>
                  <a:srgbClr val="6D4AA2"/>
                </a:solidFill>
              </a:defRPr>
            </a:pPr>
            <a:r>
              <a:rPr sz="900" b="1">
                <a:solidFill>
                  <a:srgbClr val="6D4AA2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E1D0F7E-362E-43AC-8CE1-4DDA06DFF10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1B35"/>
                </a:solidFill>
              </a:defRPr>
            </a:defPPr>
          </a:lstStyle>
          <a:p>
            <a:pPr>
              <a:defRPr sz="2325" b="1">
                <a:solidFill>
                  <a:srgbClr val="241B35"/>
                </a:solidFill>
              </a:defRPr>
            </a:pPr>
            <a:r>
              <a:rPr sz="2325" b="1">
                <a:solidFill>
                  <a:srgbClr val="241B35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3E6969D-9EBA-4D1A-9C2F-F42ED2A57F1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329CEB7-C7D0-43E2-A793-6AD387E556C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65EA9B7-3300-4069-B536-57AF2589C56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0697A"/>
                </a:solidFill>
              </a:defRPr>
            </a:defPPr>
          </a:lstStyle>
          <a:p>
            <a:pPr>
              <a:defRPr sz="750" b="1">
                <a:solidFill>
                  <a:srgbClr val="70697A"/>
                </a:solidFill>
              </a:defRPr>
            </a:pPr>
            <a:r>
              <a:rPr sz="750" b="1">
                <a:solidFill>
                  <a:srgbClr val="70697A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AACC505-C7AA-47E0-92DE-045874764F98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66A305A-CA88-4F85-A065-2024C23C7846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D4AA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6B97F1-5EE2-4686-9660-1F39C74123DF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D9263F-394E-4AD9-9D9A-2A85A08CD84F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41B35"/>
                </a:solidFill>
              </a:defRPr>
            </a:defPPr>
          </a:lstStyle>
          <a:p>
            <a:pPr>
              <a:defRPr sz="1425" b="0">
                <a:solidFill>
                  <a:srgbClr val="241B35"/>
                </a:solidFill>
              </a:defRPr>
            </a:pPr>
            <a:r>
              <a:rPr sz="1425" b="0">
                <a:solidFill>
                  <a:srgbClr val="241B35"/>
                </a:solidFill>
              </a:rPr>
              <a:t>Le PMI dominano numericamente il sistema produttivo italiano.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ACF6F06-CD83-4ADA-B209-4A90231878B4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7336A67-0701-4B57-95D7-F15BFCF70A20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7A6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056862-DFB0-4673-B068-7E73FE89A31D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6ECD3C6-767C-4C44-A15B-4A79563842CE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41B35"/>
                </a:solidFill>
              </a:defRPr>
            </a:defPPr>
          </a:lstStyle>
          <a:p>
            <a:pPr>
              <a:defRPr sz="1425" b="0">
                <a:solidFill>
                  <a:srgbClr val="241B35"/>
                </a:solidFill>
              </a:defRPr>
            </a:pPr>
            <a:r>
              <a:rPr sz="1425" b="0">
                <a:solidFill>
                  <a:srgbClr val="241B35"/>
                </a:solidFill>
              </a:rPr>
              <a:t>Dimensione, reti e mercato definiscono configurazioni molto diverse.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82DA3DA-2336-427B-86EC-2FB52228E433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5FCF5B98-9BBF-40A3-907D-A471D8256B4D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C85F7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84AF930-6786-4E9C-91EF-58472B5AAD34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95D8672-0598-4C98-A9EC-957D88120647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41B35"/>
                </a:solidFill>
              </a:defRPr>
            </a:defPPr>
          </a:lstStyle>
          <a:p>
            <a:pPr>
              <a:defRPr sz="1425" b="0">
                <a:solidFill>
                  <a:srgbClr val="241B35"/>
                </a:solidFill>
              </a:defRPr>
            </a:pPr>
            <a:r>
              <a:rPr sz="1425" b="0">
                <a:solidFill>
                  <a:srgbClr val="241B35"/>
                </a:solidFill>
              </a:rPr>
              <a:t>Le PMI concentrano il 77% degli addetti nelle imprese.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68C1C7B-66AC-4ECF-BFB0-7C8E8F78F12F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E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8A09C965-F212-414C-82A7-35EEF19924D4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F858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48063E2-5099-403E-86A9-E73ED2F10E55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8963502-F499-4887-962E-7E8CAE772623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41B35"/>
                </a:solidFill>
              </a:defRPr>
            </a:defPPr>
          </a:lstStyle>
          <a:p>
            <a:pPr>
              <a:defRPr sz="1425" b="0">
                <a:solidFill>
                  <a:srgbClr val="241B35"/>
                </a:solidFill>
              </a:defRPr>
            </a:pPr>
            <a:r>
              <a:rPr sz="1425" b="0">
                <a:solidFill>
                  <a:srgbClr val="241B35"/>
                </a:solidFill>
              </a:rPr>
              <a:t>Settori e territori modificano il peso delle diverse classi dimensionali.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E7DD527-95F3-47B4-A765-363C14E8C985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3C2A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9F25F6C5-1F97-471E-8A42-A173CFBE3E37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9E0F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D78C93E-D766-4BFE-B8EB-E81F9C664A45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C2A5D"/>
                </a:solidFill>
              </a:defRPr>
            </a:defPPr>
          </a:lstStyle>
          <a:p>
            <a:pPr>
              <a:defRPr sz="1200" b="1">
                <a:solidFill>
                  <a:srgbClr val="3C2A5D"/>
                </a:solidFill>
              </a:defRPr>
            </a:pPr>
            <a:r>
              <a:rPr sz="1200" b="1">
                <a:solidFill>
                  <a:srgbClr val="3C2A5D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BCC7988-EB9A-401B-ABAE-E68683FDF331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La gestione HR deve adattarsi alla configurazione concreta dell’impresa.</a:t>
            </a:r>
          </a:p>
        </p:txBody>
      </p:sp>
    </p:spTree>
    <p:extLst>
      <p:ext uri="{BB962C8B-B14F-4D97-AF65-F5344CB8AC3E}">
        <p14:creationId xmlns:p14="http://schemas.microsoft.com/office/powerpoint/2010/main" val="12647175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1226</Words>
  <Application>Microsoft Macintosh PowerPoint</Application>
  <DocSecurity>0</DocSecurity>
  <PresentationFormat>Widescreen</PresentationFormat>
  <Paragraphs>266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2026-10-09T12:02:59Z</dcterms:created>
  <dcterms:modified xsi:type="dcterms:W3CDTF">2026-10-09T12:05:48Z</dcterms:modified>
</cp:coreProperties>
</file>