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3"/>
    <p:sldId id="268" r:id="rId14"/>
    <p:sldId id="269" r:id="rId15"/>
    <p:sldId id="270" r:id="rId16"/>
    <p:sldId id="271" r:id="rId17"/>
    <p:sldId id="272" r:id="rId18"/>
    <p:sldId id="275" r:id="rId21"/>
    <p:sldId id="273" r:id="rId19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zione" id="{3ED762DF-3B3F-22EB-D343-C566279732CF}">
          <p14:sldIdLst>
            <p14:sldId id="256"/>
          </p14:sldIdLst>
        </p14:section>
        <p14:section name="Teoria: concentrazione e curva di Lorenz" id="{B44D855C-581D-E2E7-FAAC-99BF6B669EC4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Teoria: il rapporto di Gini" id="{526CAE19-9E8B-400F-85D1-4E73443E4AD1}">
          <p14:sldIdLst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Esercizi svolti: dati unitari" id="{81FD3511-62F7-77C9-7A13-7C7AB30B3716}">
          <p14:sldIdLst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Esercizi svolti: classi e confronto" id="{7806E03F-6084-EADF-81C8-4296384E18F4}">
          <p14:sldIdLst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885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Lezione successiva a quella sulla variabilità. Filo conduttore: la concentrazione è la variabilità letta come ripartizione di un totale tra le unità. Il rapporto di Gini si calcola con due sole formule: quella originale, R = Σ (pi − qi) / Σ pi, e quella semplificata, R = 1 − Σ qi / Σ pi, con somme per i = 1, …, n − 1. Tutti i dati degli esempi e degli esercizi sono simulati.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Collegamento con la lezione precedente: lo scarto quadratico medio misura la dispersione intorno alla media; la concentrazione misura la disuguaglianza nella ripartizione di un totale. La formula R = Δ / 2M serve solo a mostrare che la concentrazione nasce dalla variabilità (Δ) rapportata alla media (M), cioè è una variabilità relativa, come il coefficiente di variazione. Nel calcolo useremo la formula originale di Gini e la sua forma semplificata.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Domanda da fare in aula: ha senso dire che il 10% degli studenti "possiede" il 40% dell’età complessiva della classe? No: l’età non si può cedere né accumulare. Per questo l’indice di Gini non si calcola sull’età, mentre si calcola sul reddito o sui posti letto. I valori devono essere non negativi: con redditi negativi (perdite) la curva di Lorenz esce dal quadrato e R può superare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da dire a voce: 4 negozi con un fatturato complessivo di 400. Equidistribuzione: 100 ciascuno. Massima concentrazione: tre negozi a 0 e uno a 400. I due casi sono calcolati nell’esercizio svolto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pedice tra parentesi, x(i), indica il valore di posto i nella graduatoria crescente. L’ordinamento è indispensabile: senza di esso qi potrebbe superare pi. In equidistribuzione qi = pi per ogni i; in massima concentrazione qi = 0 per i = 1, …, n − 1.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dati unitari la "curva" è una spezzata: tra un punto e l’altro si unisce con segmenti. Si aggiunge sempre l’origine (0, 0). La curva è convessa perché i valori sono ordinati in modo crescente: ogni segmento è più ripido del precedente. Con n unità, la spezzata di massima concentrazione resta sull’asse fino a p = (n − 1)/n e poi sale a (1, 1): per questo l’area massima con dati unitari è (n − 1)/2n, non 1/2.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(0,6; 0,30) è il terzo punto della spezzata della slide precedente (redditi 10, 20, 30, 40, 100): le tre famiglie meno ricche hanno 60 su 200, cioè il 30%. Il confronto tra curve che si incrociano è un buon spunto per una domanda d’esame: due distribuzioni possono avere lo stesso R e curve diverse.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formula proposta da Corrado Gini nel 1914 ("Sulla misura della concentrazione e della variabilità dei caratteri"). Vale sia per i dati unitari (pi = i/n) sia per le distribuzioni di frequenza (pi = frequenza relativa cumulata). Un modo per ricordarla: è una media delle distanze pi − qi, normalizzata con il caso peggiore.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Derivazione alla lavagna: Σ (pi − qi) = Σ pi − Σ qi; dividendo per Σ pi si ottiene R = 1 − Σ qi / Σ pi. Le due formule sono algebricamente identiche: danno sempre lo stesso valore. Con dati unitari pi = i / n, quindi Σ pi = (1 + 2 + … + (n − 1)) / n = (n − 1)/2 (somma di Gauss dei primi n − 1 interi): per n = 5, Σ pi = 2. Errore frequente: includere nelle somme l’ultimo termine pn = qn =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 formule sono le stesse dei dati unitari: Fi prende il posto di pi e Qi il posto di qi. Cambia solo il denominatore della formula semplificata, che non è più noto a priori e va calcolato sommando le Fi fino a k − 1. Con le classi c’è un’ulteriore approssimazione: si ipotizza che dentro la classe l’ammontare sia ripartito in modo uniforme, quindi la concentrazione interna alla classe non viene vista e R tende a essere sottostimato. Esempi completi negli esercizi svolti 5, 6a e 6b.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Gli esercizi 2 e 3 usano gli stessi dati (redditi 10, 20, 30, 40, 100) con le due formule: entrambe danno R = 0,50. Negli altri esercizi si applicano tutte e due, così ogni risultato è verificato.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 = 4, somme per i = 1, 2, 3. Σ pi = 0,25 + 0,50 + 0,75 = 1,50 (con dati unitari è anche (n − 1)/2 = 3/2). Nel caso A qi = pi per ogni i: la curva di Lorenz coincide con la diagonale e il numeratore è nullo. Nel caso B qi = 0 fino a i = 3: la curva corre sull’asse orizzontale fino a p = 0,75 e poi sale a (1, 1), e il numeratore coincide con il denominatore. Conferma dei limiti 0 ≤ R ≤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Passaggi: A = 200; qi = Ai / 200, per esempio q3 = 60 / 200 = 0,30. Le somme si fermano a i = 4 = n − 1 (l’ultima riga ha pi − qi = 0 e va esclusa anche da Σ pi). Lettura: una concentrazione intermedia; la famiglia più ricca da sola possiede metà del reddito totale (100 su 200). È la curva di Lorenz disegnata nella slide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 dati unitari Σ pi si può anche ottenere subito come (n − 1)/2 = 4/2 = 2. Rispetto alla formula originale non servono le differenze pi − qi: basta la colonna delle qi. Errore frequente: includere p5 = q5 = 1 nelle somme; si otterrebbe 1 − 2/3 = 0,33, un risultato sbagliato. Le somme si fermano sempre a n − 1.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 unità non sono tutte distinte: ogni modalità xi ha ni imprese, quindi al posto di pi e qi si usano Fi e Qi. Esempio: F2 = (40 + 30) / 100 = 0,70; Q2 = (40 + 60) / 400 = 0,25. Nella riga Σ, ni e Ai sono sommati su tutte le modalità, Fi, Qi e Fi − Qi solo fino a k − 1 = 4. Il denominatore va calcolato: Σ Fi = 2,90, non (k − 1)/2 = 2. Valori esatti: 1,55 / 2,90 = 0,5345; 1 − 0,4655 = 0,5345. Lettura: il 5% delle imprese (quelle con 32 addetti) occupa il 40% degli addetti; il 40% delle imprese, con un solo addetto, ne occupa il 10%.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passo critico è l’ordinamento: lavorando sui dati nell’ordine di rilevazione (50, 20, 100, 30) si otterrebbero quote cumulate non crescenti e un R sbagliato. n = 4, quindi Σ pi = (n − 1)/2 = 1,50. Valori esatti: 0,85 / 1,50 = 0,5667; 0,65 / 1,50 = 0,4333. Lettura: metà dei posti letto del comune (100 su 200) è in un solo albergo.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 = famiglie cumulate / 100, per esempio F2 = (30 + 40) / 100 = 0,70. Qi = reddito cumulato / 3.000, per esempio Q3 = 2.000 / 3.000 = 0,667. Il reddito medio di ogni classe (10; 22,5; 40; 100) cade dentro la classe: è un controllo utile sulla coerenza dei dati. Se l’ammontare per classe non fosse noto, si stimerebbe con valore centrale × 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 entrambe le formule le somme si fermano a k − 1 = 3. Σ Qi = 0,100 + 0,400 + 0,667 = 1,167. Valori esatti: 0,7333 / 1,90 = 0,3860 e 1 − 1,1667 / 1,90 = 1 − 0,6140 = 0,3860. Con la formula semplificata non serve la colonna Fi − Qi. Il denominatore Σ Fi = 1,90 va calcolato: con le frequenze non vale (k − 1)/2.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Stesso n = 5 nei due comuni, quindi stesso denominatore Σ pi = 2,00. R(B) = 1 − 0,7875 = 0,2125. Verifica con la formula originale: Σ (pi − qi) per B = 0,075 + 0,125 + 0,125 + 0,100 = 0,425; 0,425 / 2,00 = 0,2125. Il comune A ha gli stessi valori dell’esercizio 2. Poiché qi(B) ≥ qi(A) per ogni i, le curve non si incrociano e il confronto è netto: B è meno concentrato qualunque indice si usi. Domanda per la classe: in quale comune l’impresa più grande da sola controlla metà del fatturato? In A (100 su 200).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4" name="Text 0"/>
          <p:cNvSpPr/>
          <p:nvPr/>
        </p:nvSpPr>
        <p:spPr>
          <a:xfrm>
            <a:off x="813816" y="632764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concentrazione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URO">
    <p:bg>
      <p:bgPr>
        <a:solidFill>
          <a:srgbClr val="1E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" y="160020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kern="0" spc="300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 DESCRITTIVA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3816" y="2011680"/>
            <a:ext cx="10561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6000" b="1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concentrazione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813816" y="3200400"/>
            <a:ext cx="8412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curva di Lorenz e il rapporto di concentrazione di Gini: formula originale, formula semplificata ed esercizi svolti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3816" y="4343400"/>
            <a:ext cx="2382926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Caratteri trasferibili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333902" y="4343400"/>
            <a:ext cx="1755648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 di Lorenz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226710" y="4343400"/>
            <a:ext cx="1845259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Rapporto di Gini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209130" y="4343400"/>
            <a:ext cx="1934870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formule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281160" y="4343400"/>
            <a:ext cx="2741371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Distribuzioni di frequenza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13816" y="63276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Fabrizio Antolini · Università di Teramo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CONCENTRAZIONE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caso specifico della variabilità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" y="1828800"/>
            <a:ext cx="5138928" cy="1645920"/>
          </a:xfrm>
          <a:prstGeom prst="roundRect">
            <a:avLst>
              <a:gd name="adj" fmla="val 5556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2416" y="2011680"/>
            <a:ext cx="46817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Variabilità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Misura quanto i valori differiscono tra loro o da un valore medio.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i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Domanda: quanto sono diversi i valori?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36208" y="1828800"/>
            <a:ext cx="5138928" cy="1645920"/>
          </a:xfrm>
          <a:prstGeom prst="roundRect">
            <a:avLst>
              <a:gd name="adj" fmla="val 5556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64808" y="2011680"/>
            <a:ext cx="46817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Concentrazione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la stessa diversità dei valori come ripartizione dell’ammontare totale A = Σ x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 le unità.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00" i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Domanda: quanta parte del totale è nelle mani di poche unità?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13816" y="3749040"/>
            <a:ext cx="10561320" cy="1737360"/>
          </a:xfrm>
          <a:prstGeom prst="roundRect">
            <a:avLst>
              <a:gd name="adj" fmla="val 5263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42416" y="3931920"/>
            <a:ext cx="10104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tutti i valori sono uguali, variabilità e concentrazione sono nulle. Più i valori differiscono, più il totale si accumula su poche unità. Il legame è anche formale: il rapporto di Gini è una variabilità relativa.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2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Δ / 2M   </a:t>
            </a:r>
            <a:r>
              <a:rPr lang="en-US" sz="2200" dirty="0">
                <a:solidFill>
                  <a:srgbClr val="E8A2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(differenza media semplice / doppio della media)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CONCENTRAZIONE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applica ai caratteri quantitativi trasferibili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813816" y="1828800"/>
            <a:ext cx="10561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carattere quantitativo è </a:t>
            </a:r>
            <a:r>
              <a:rPr lang="en-US" sz="15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trasferibile</a:t>
            </a: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quando ha senso pensare che una parte dell’ammontare posseduto da un’unità passi a un’altra: il totale A resta lo stesso, cambia solo come è ripartito.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13816" y="2743200"/>
            <a:ext cx="5138928" cy="1417320"/>
          </a:xfrm>
          <a:prstGeom prst="roundRect">
            <a:avLst>
              <a:gd name="adj" fmla="val 6452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42416" y="2926080"/>
            <a:ext cx="46817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F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Trasferibili: sì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Reddito, patrimonio, fatturato, addetti di un’impresa, posti letto di una struttura, superficie agricola.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36208" y="2743200"/>
            <a:ext cx="5138928" cy="1417320"/>
          </a:xfrm>
          <a:prstGeom prst="roundRect">
            <a:avLst>
              <a:gd name="adj" fmla="val 6452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64808" y="2926080"/>
            <a:ext cx="46817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trasferibili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Età, statura, temperatura, voto d’esame: la somma dei valori non è un ammontare da ripartire.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3816" y="4434840"/>
            <a:ext cx="10561320" cy="960120"/>
          </a:xfrm>
          <a:prstGeom prst="roundRect">
            <a:avLst>
              <a:gd name="adj" fmla="val 9524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42416" y="4617720"/>
            <a:ext cx="10104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Condizioni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r>
              <a:rPr lang="en-US" sz="1600" baseline="-400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≥ 0 per ogni unità e A = Σ x</a:t>
            </a:r>
            <a:r>
              <a:rPr lang="en-US" sz="1600" baseline="-400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&gt; 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CONCENTRAZIONE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Due situazioni limite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" y="1828800"/>
            <a:ext cx="5138928" cy="2377440"/>
          </a:xfrm>
          <a:prstGeom prst="roundRect">
            <a:avLst>
              <a:gd name="adj" fmla="val 3846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2416" y="2011680"/>
            <a:ext cx="468172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F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Equidistribuzione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unità possiede la stessa quota del totale.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… =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 / n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Concentrazione nulla: R = 0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36208" y="1828800"/>
            <a:ext cx="5138928" cy="2377440"/>
          </a:xfrm>
          <a:prstGeom prst="roundRect">
            <a:avLst>
              <a:gd name="adj" fmla="val 3846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64808" y="2011680"/>
            <a:ext cx="468172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Massima concentrazione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sola unità possiede tutto il totale.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… =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n−1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 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Concentrazione massima: R = 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13816" y="4480560"/>
            <a:ext cx="10561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distribuzione reale si colloca tra questi due estremi: </a:t>
            </a:r>
            <a:r>
              <a:rPr lang="en-US" sz="15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≤ R ≤ 1</a:t>
            </a:r>
            <a:r>
              <a:rPr lang="en-US" sz="15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Gli indici di concentrazione misurano quanto la distribuzione osservata si allontana dall’equidistribuzione.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CONCENTRAZIONE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grandezze di base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" y="1828800"/>
            <a:ext cx="5138928" cy="1097280"/>
          </a:xfrm>
          <a:prstGeom prst="roundRect">
            <a:avLst>
              <a:gd name="adj" fmla="val 833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2416" y="2011680"/>
            <a:ext cx="4681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Ordinare i valori in modo non decrescente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(1)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≤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(2)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≤ … ≤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(n)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36208" y="1828800"/>
            <a:ext cx="5138928" cy="1097280"/>
          </a:xfrm>
          <a:prstGeom prst="roundRect">
            <a:avLst>
              <a:gd name="adj" fmla="val 833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64808" y="2011680"/>
            <a:ext cx="4681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Quota cumulata di unità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i / 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13816" y="3154680"/>
            <a:ext cx="5138928" cy="1097280"/>
          </a:xfrm>
          <a:prstGeom prst="roundRect">
            <a:avLst>
              <a:gd name="adj" fmla="val 833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42416" y="3337560"/>
            <a:ext cx="4681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Ammontare cumulato e sua quota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(1)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+ x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(i)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q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r>
              <a:rPr lang="en-US" sz="20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A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36208" y="3154680"/>
            <a:ext cx="5138928" cy="1097280"/>
          </a:xfrm>
          <a:prstGeom prst="roundRect">
            <a:avLst>
              <a:gd name="adj" fmla="val 8333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64808" y="3337560"/>
            <a:ext cx="4681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Proprietà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≤ q</a:t>
            </a:r>
            <a:r>
              <a:rPr lang="en-US" sz="2000" baseline="-40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≤ p</a:t>
            </a:r>
            <a:r>
              <a:rPr lang="en-US" sz="2000" baseline="-40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≤ 1     p</a:t>
            </a:r>
            <a:r>
              <a:rPr lang="en-US" sz="2000" baseline="-40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q</a:t>
            </a:r>
            <a:r>
              <a:rPr lang="en-US" sz="2000" baseline="-40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13816" y="4572000"/>
            <a:ext cx="10561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è la frazione delle unità con i valori più bassi; q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è la frazione del totale che esse possiedono. La differenza </a:t>
            </a: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="1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q</a:t>
            </a:r>
            <a:r>
              <a:rPr lang="en-US" sz="1400" b="1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misura, al livello i, la distanza dall’equidistribuzione.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 DI LORENZ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curva di Lorenz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1271016" y="1783080"/>
            <a:ext cx="3749040" cy="3749040"/>
          </a:xfrm>
          <a:prstGeom prst="rect">
            <a:avLst/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20824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71016" y="4782312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70632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71016" y="4032504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71016" y="3282696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70248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71016" y="2532888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71016" y="1783080"/>
            <a:ext cx="3749040" cy="3749040"/>
          </a:xfrm>
          <a:custGeom>
            <a:avLst/>
            <a:gdLst/>
            <a:ahLst/>
            <a:cxnLst/>
            <a:rect l="l" t="t" r="r" b="b"/>
            <a:pathLst>
              <a:path w="3749040" h="3749040">
                <a:moveTo>
                  <a:pt x="0" y="3749040"/>
                </a:moveTo>
                <a:lnTo>
                  <a:pt x="749808" y="3561588"/>
                </a:lnTo>
                <a:lnTo>
                  <a:pt x="1499616" y="3186684"/>
                </a:lnTo>
                <a:lnTo>
                  <a:pt x="2249424" y="2624328"/>
                </a:lnTo>
                <a:lnTo>
                  <a:pt x="2999232" y="1874520"/>
                </a:lnTo>
                <a:lnTo>
                  <a:pt x="3749040" y="0"/>
                </a:lnTo>
                <a:close/>
              </a:path>
            </a:pathLst>
          </a:custGeom>
          <a:solidFill>
            <a:srgbClr val="E8A27C">
              <a:alpha val="45000"/>
            </a:srgbClr>
          </a:solidFill>
          <a:ln w="12700">
            <a:solidFill>
              <a:srgbClr val="E8A27C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71016" y="1783080"/>
            <a:ext cx="3749040" cy="3749040"/>
          </a:xfrm>
          <a:custGeom>
            <a:avLst/>
            <a:gdLst/>
            <a:ahLst/>
            <a:cxnLst/>
            <a:rect l="l" t="t" r="r" b="b"/>
            <a:pathLst>
              <a:path w="3749040" h="3749040">
                <a:moveTo>
                  <a:pt x="0" y="3749040"/>
                </a:moveTo>
                <a:lnTo>
                  <a:pt x="2999232" y="3749040"/>
                </a:lnTo>
                <a:lnTo>
                  <a:pt x="3749040" y="0"/>
                </a:lnTo>
              </a:path>
            </a:pathLst>
          </a:custGeom>
          <a:solidFill>
            <a:srgbClr val="FDFCF9">
              <a:alpha val="0"/>
            </a:srgbClr>
          </a:solidFill>
          <a:ln w="22225">
            <a:solidFill>
              <a:srgbClr val="6B7684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 flipV="1">
            <a:off x="1271016" y="1783080"/>
            <a:ext cx="3749040" cy="3749040"/>
          </a:xfrm>
          <a:prstGeom prst="line">
            <a:avLst/>
          </a:prstGeom>
          <a:noFill/>
          <a:ln w="22225">
            <a:solidFill>
              <a:srgbClr val="1E2A3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271016" y="1783080"/>
            <a:ext cx="3749040" cy="3749040"/>
          </a:xfrm>
          <a:custGeom>
            <a:avLst/>
            <a:gdLst/>
            <a:ahLst/>
            <a:cxnLst/>
            <a:rect l="l" t="t" r="r" b="b"/>
            <a:pathLst>
              <a:path w="3749040" h="3749040">
                <a:moveTo>
                  <a:pt x="0" y="3749040"/>
                </a:moveTo>
                <a:lnTo>
                  <a:pt x="749808" y="3561588"/>
                </a:lnTo>
                <a:lnTo>
                  <a:pt x="1499616" y="3186684"/>
                </a:lnTo>
                <a:lnTo>
                  <a:pt x="2249424" y="2624328"/>
                </a:lnTo>
                <a:lnTo>
                  <a:pt x="2999232" y="1874520"/>
                </a:lnTo>
                <a:lnTo>
                  <a:pt x="3749040" y="0"/>
                </a:lnTo>
              </a:path>
            </a:pathLst>
          </a:custGeom>
          <a:solidFill>
            <a:srgbClr val="FDFCF9">
              <a:alpha val="0"/>
            </a:srgbClr>
          </a:solidFill>
          <a:ln w="34925">
            <a:solidFill>
              <a:srgbClr val="A8482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61388" y="5285232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11196" y="4910328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61004" y="4347972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10812" y="3598164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60620" y="1723644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71016" y="5532120"/>
            <a:ext cx="3749040" cy="0"/>
          </a:xfrm>
          <a:prstGeom prst="line">
            <a:avLst/>
          </a:prstGeom>
          <a:noFill/>
          <a:ln w="15875">
            <a:solidFill>
              <a:srgbClr val="1E2A3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71016" y="1783080"/>
            <a:ext cx="0" cy="3749040"/>
          </a:xfrm>
          <a:prstGeom prst="line">
            <a:avLst/>
          </a:prstGeom>
          <a:noFill/>
          <a:ln w="15875">
            <a:solidFill>
              <a:srgbClr val="1E2A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96696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746504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813816" y="4654296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2496312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813816" y="3904488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3246120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0,6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13816" y="3154680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0,6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3995928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13816" y="2404872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4745736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813816" y="165506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1271016" y="586130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 orizzontale: p</a:t>
            </a:r>
            <a:r>
              <a:rPr lang="en-US" sz="1100" baseline="-400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asse verticale: q</a:t>
            </a:r>
            <a:r>
              <a:rPr lang="en-US" sz="1100" baseline="-400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5806440" y="1828800"/>
            <a:ext cx="55714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uniscono i punti </a:t>
            </a:r>
            <a:r>
              <a:rPr lang="en-US" sz="14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</a:t>
            </a:r>
            <a:r>
              <a:rPr lang="en-US" sz="1400" b="1" baseline="-400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q</a:t>
            </a:r>
            <a:r>
              <a:rPr lang="en-US" sz="1400" b="1" baseline="-400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 (0, 0) a (1, 1). In orizzontale la quota cumulata di unità, in verticale la quota cumulata di ammontare.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5806440" y="2834640"/>
            <a:ext cx="5571439" cy="1874520"/>
          </a:xfrm>
          <a:prstGeom prst="roundRect">
            <a:avLst>
              <a:gd name="adj" fmla="val 4878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035040" y="3017520"/>
            <a:ext cx="5114239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Diagonale</a:t>
            </a:r>
            <a:r>
              <a:rPr lang="en-US" sz="13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(linea continua scura): retta di equidistribuzione, q</a:t>
            </a:r>
            <a:r>
              <a:rPr lang="en-US" sz="1300" baseline="-400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</a:t>
            </a:r>
            <a:r>
              <a:rPr lang="en-US" sz="1300" baseline="-400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3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Spezzata con i punti</a:t>
            </a:r>
            <a:r>
              <a:rPr lang="en-US" sz="13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distribuzione osservata</a:t>
            </a:r>
            <a:endParaRPr lang="en-US" sz="13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 tratteggiata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massima concentrazione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colorata</a:t>
            </a:r>
            <a:r>
              <a:rPr lang="en-US" sz="13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area di concentrazione</a:t>
            </a:r>
            <a:endParaRPr lang="en-US" sz="1300" dirty="0"/>
          </a:p>
        </p:txBody>
      </p:sp>
      <p:sp>
        <p:nvSpPr>
          <p:cNvPr id="40" name="Text 38"/>
          <p:cNvSpPr txBox="1"/>
          <p:nvPr/>
        </p:nvSpPr>
        <p:spPr>
          <a:xfrm>
            <a:off x="5806440" y="4892040"/>
            <a:ext cx="55714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Dati: redditi di 5 famiglie, 10 · 20 · 30 · 40 · 100 (esercizio svolto 2).</a:t>
            </a:r>
            <a:endParaRPr lang="en-US" sz="120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 DI LORENZ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si legge la curva di Lorenz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" y="1828800"/>
            <a:ext cx="5138928" cy="1280160"/>
          </a:xfrm>
          <a:prstGeom prst="roundRect">
            <a:avLst>
              <a:gd name="adj" fmla="val 714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2416" y="2011680"/>
            <a:ext cx="46817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sotto la diagonale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unità con i valori più bassi possiedono una quota del totale inferiore al loro peso numerico: q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≤ p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36208" y="1828800"/>
            <a:ext cx="5138928" cy="1280160"/>
          </a:xfrm>
          <a:prstGeom prst="roundRect">
            <a:avLst>
              <a:gd name="adj" fmla="val 714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64808" y="2011680"/>
            <a:ext cx="46817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Distanza = concentrazione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 la curva si allontana dalla diagonale, più è ampia l’area di concentrazione e più il totale è concentrato.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13816" y="3291840"/>
            <a:ext cx="5138928" cy="1280160"/>
          </a:xfrm>
          <a:prstGeom prst="roundRect">
            <a:avLst>
              <a:gd name="adj" fmla="val 714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42416" y="3474720"/>
            <a:ext cx="46817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Lettura di un punto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punto (0,6; 0,30) dice che il 60% delle famiglie meno ricche possiede il 30% del reddito: al 40% più ricco ne resta il 70%.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36208" y="3291840"/>
            <a:ext cx="5138928" cy="1280160"/>
          </a:xfrm>
          <a:prstGeom prst="roundRect">
            <a:avLst>
              <a:gd name="adj" fmla="val 714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64808" y="3474720"/>
            <a:ext cx="46817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Confronti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curva più vicina alla diagonale è la meno concentrata. Se due curve si incrociano, l’ordinamento non è univoco e R da solo non basta.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13816" y="4846320"/>
            <a:ext cx="10561320" cy="685800"/>
          </a:xfrm>
          <a:prstGeom prst="roundRect">
            <a:avLst>
              <a:gd name="adj" fmla="val 13333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42416" y="5029200"/>
            <a:ext cx="10104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rapporto di Gini traduce in un numero l’area di concentrazione: </a:t>
            </a:r>
            <a:r>
              <a:rPr lang="en-US" sz="1500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area di concentrazione / area massima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RAPPORTO DI GINI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formula originale di Gini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" y="1828800"/>
            <a:ext cx="10561320" cy="1508760"/>
          </a:xfrm>
          <a:prstGeom prst="roundRect">
            <a:avLst>
              <a:gd name="adj" fmla="val 6061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2416" y="2011680"/>
            <a:ext cx="10104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Rapporto di concentrazione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8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Σ (p</a:t>
            </a:r>
            <a:r>
              <a:rPr lang="en-US" sz="2800" baseline="-40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8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q</a:t>
            </a:r>
            <a:r>
              <a:rPr lang="en-US" sz="2800" baseline="-40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8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Σ p</a:t>
            </a:r>
            <a:r>
              <a:rPr lang="en-US" sz="2800" baseline="-40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Entrambe le somme per i = 1, …, n − 1: l’ultimo termine è sempre nullo, perché p</a:t>
            </a:r>
            <a:r>
              <a:rPr lang="en-US" sz="1400" baseline="-400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4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q</a:t>
            </a:r>
            <a:r>
              <a:rPr lang="en-US" sz="1400" baseline="-400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4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3816" y="3566160"/>
            <a:ext cx="5138928" cy="1188720"/>
          </a:xfrm>
          <a:prstGeom prst="roundRect">
            <a:avLst>
              <a:gd name="adj" fmla="val 7692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42416" y="374904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Numeratore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Somma delle distanze tra equidistribuzione (p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situazione osservata (q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36208" y="3566160"/>
            <a:ext cx="5138928" cy="1188720"/>
          </a:xfrm>
          <a:prstGeom prst="roundRect">
            <a:avLst>
              <a:gd name="adj" fmla="val 7692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64808" y="374904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Denominatore</a:t>
            </a:r>
            <a:endParaRPr lang="en-US" sz="16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 del numeratore nella massima concentrazione (q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per i &lt; n): il suo massimo possibile.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13816" y="4983480"/>
            <a:ext cx="10561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è quindi la concentrazione osservata rapportata alla massima: </a:t>
            </a: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0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q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ogni i, </a:t>
            </a: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1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q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per ogni i &lt; 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RAPPORTO DI GINI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formula semplificata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" y="1828800"/>
            <a:ext cx="10561320" cy="1097280"/>
          </a:xfrm>
          <a:prstGeom prst="roundRect">
            <a:avLst>
              <a:gd name="adj" fmla="val 8333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2416" y="2011680"/>
            <a:ext cx="10104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passaggio chiave: si separano le due somme del numeratore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 (p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q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Σ p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Σ p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Σ p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Σ q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Σ p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1 − Σ q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Σ p</a:t>
            </a:r>
            <a:r>
              <a:rPr lang="en-US" sz="2100" dirty="0" baseline="-4000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3816" y="3154680"/>
            <a:ext cx="5138928" cy="1188720"/>
          </a:xfrm>
          <a:prstGeom prst="roundRect">
            <a:avLst>
              <a:gd name="adj" fmla="val 7692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42416" y="333756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semplificata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2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1 − Σ q</a:t>
            </a:r>
            <a:r>
              <a:rPr lang="en-US" sz="22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Σ p</a:t>
            </a:r>
            <a:r>
              <a:rPr lang="en-US" sz="22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36208" y="3154680"/>
            <a:ext cx="5138928" cy="1188720"/>
          </a:xfrm>
          <a:prstGeom prst="roundRect">
            <a:avLst>
              <a:gd name="adj" fmla="val 7692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64808" y="3337560"/>
            <a:ext cx="4681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dati unitari il denominatore è noto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2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 p</a:t>
            </a:r>
            <a:r>
              <a:rPr lang="en-US" sz="22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(n − 1) / 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13816" y="4572000"/>
            <a:ext cx="10561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Somme per i = 1, …, n − 1. Non servono le differenze p</a:t>
            </a:r>
            <a:r>
              <a:rPr lang="en-US" sz="14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q</a:t>
            </a:r>
            <a:r>
              <a:rPr lang="en-US" sz="14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basta sommare le quote cumulate q</a:t>
            </a:r>
            <a:r>
              <a:rPr lang="en-US" sz="14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dividere per la somma delle p</a:t>
            </a:r>
            <a:r>
              <a:rPr lang="en-US" sz="14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Con le distribuzioni di frequenza vale la stessa formula, con F</a:t>
            </a:r>
            <a:r>
              <a:rPr lang="en-US" sz="14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Q</a:t>
            </a:r>
            <a:r>
              <a:rPr lang="en-US" sz="14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RAPPORTO DI GINI · TEORIA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distribuzioni di frequenza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" y="1828800"/>
            <a:ext cx="5138928" cy="1005840"/>
          </a:xfrm>
          <a:prstGeom prst="roundRect">
            <a:avLst>
              <a:gd name="adj" fmla="val 9091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2416" y="2011680"/>
            <a:ext cx="46817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posto di p</a:t>
            </a:r>
            <a:r>
              <a:rPr lang="en-US" sz="1300" b="1" baseline="-400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frequenza relativa cumulata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9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(n</a:t>
            </a:r>
            <a:r>
              <a:rPr lang="en-US" sz="19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+ n</a:t>
            </a:r>
            <a:r>
              <a:rPr lang="en-US" sz="19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36208" y="1828800"/>
            <a:ext cx="5138928" cy="1005840"/>
          </a:xfrm>
          <a:prstGeom prst="roundRect">
            <a:avLst>
              <a:gd name="adj" fmla="val 9091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64808" y="2011680"/>
            <a:ext cx="46817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posto di q</a:t>
            </a:r>
            <a:r>
              <a:rPr lang="en-US" sz="1300" b="1" baseline="-400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quota cumulata di ammontare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9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(A</a:t>
            </a:r>
            <a:r>
              <a:rPr lang="en-US" sz="19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+ A</a:t>
            </a:r>
            <a:r>
              <a:rPr lang="en-US" sz="1900" baseline="-400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3816" y="2971800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modalità o classi ordinate, N = Σ n</a:t>
            </a:r>
            <a:r>
              <a:rPr lang="en-US" sz="13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</a:t>
            </a:r>
            <a:r>
              <a:rPr lang="en-US" sz="13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x</a:t>
            </a:r>
            <a:r>
              <a:rPr lang="en-US" sz="13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n</a:t>
            </a:r>
            <a:r>
              <a:rPr lang="en-US" sz="13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è l’ammontare della modalità i; per le classi si usa l’ammontare della classe (o, in mancanza, valore centrale · n</a:t>
            </a:r>
            <a:r>
              <a:rPr lang="en-US" sz="13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3816" y="3703320"/>
            <a:ext cx="5138928" cy="1097280"/>
          </a:xfrm>
          <a:prstGeom prst="roundRect">
            <a:avLst>
              <a:gd name="adj" fmla="val 8333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42416" y="3886200"/>
            <a:ext cx="4681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originale (i = 1, …, k − 1)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1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Σ (F</a:t>
            </a:r>
            <a:r>
              <a:rPr lang="en-US" sz="21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Q</a:t>
            </a:r>
            <a:r>
              <a:rPr lang="en-US" sz="21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Σ F</a:t>
            </a:r>
            <a:r>
              <a:rPr lang="en-US" sz="21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36208" y="3703320"/>
            <a:ext cx="5138928" cy="1097280"/>
          </a:xfrm>
          <a:prstGeom prst="roundRect">
            <a:avLst>
              <a:gd name="adj" fmla="val 8333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64808" y="3886200"/>
            <a:ext cx="4681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semplificata (i = 1, …, k − 1)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1 − Σ Q</a:t>
            </a:r>
            <a:r>
              <a:rPr lang="en-US" sz="20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Σ F</a:t>
            </a:r>
            <a:r>
              <a:rPr lang="en-US" sz="2000" dirty="0" baseline="-4000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13816" y="4983480"/>
            <a:ext cx="10561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due formule danno lo stesso valore. Attenzione: con le frequenze Σ F</a:t>
            </a:r>
            <a:r>
              <a:rPr lang="en-US" sz="13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 calcolata, perché F</a:t>
            </a:r>
            <a:r>
              <a:rPr lang="en-US" sz="13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non è uguale a i / k e quindi Σ F</a:t>
            </a:r>
            <a:r>
              <a:rPr lang="en-US" sz="13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3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≠ (k − 1)/2.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SINTESI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solo indice, due formule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" y="1828800"/>
          <a:ext cx="10561320" cy="9144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Formula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Espressione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 cosa serve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Originale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 = Σ (p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 / Σ p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differenze p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e la loro somma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Semplificata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 = 1 − Σ q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/ Σ p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solo le somme delle quote cumulate p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e q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Dati unitari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 p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(n − 1) / 2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denominatore è noto: non va calcolato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Distribuzioni di frequenza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→ F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  q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→ Q</a:t>
                      </a:r>
                      <a:r>
                        <a:rPr lang="en-US" sz="1400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stesse formule, somme fino a k − 1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13816" y="4663440"/>
            <a:ext cx="10561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Somme sempre per i = 1, …, n − 1: l’ultimo termine si esclude perché p</a:t>
            </a:r>
            <a:r>
              <a:rPr lang="en-US" sz="15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5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q</a:t>
            </a:r>
            <a:r>
              <a:rPr lang="en-US" sz="150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5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1. Le due formule danno sempre lo stesso valore di 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" y="160020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 PARTE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13816" y="2011680"/>
            <a:ext cx="10561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6000" b="1" dirty="0">
                <a:solidFill>
                  <a:srgbClr val="F7F5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 svolti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813816" y="3200400"/>
            <a:ext cx="8869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esercizio in una slide: traccia, calcoli e soluzione. R si calcola con la formula originale e con quella semplificata, per verificare che il risultato non cambia.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3816" y="4343400"/>
            <a:ext cx="1397203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 limite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348179" y="4343400"/>
            <a:ext cx="1934870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originale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20210" y="4343400"/>
            <a:ext cx="2203704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semplificata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761074" y="4343400"/>
            <a:ext cx="1934870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Dati da ordinare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833104" y="4343400"/>
            <a:ext cx="2651760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Distribuzione di frequenza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13816" y="4846320"/>
            <a:ext cx="2472538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Distribuzione in classi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423514" y="4846320"/>
            <a:ext cx="3010205" cy="384048"/>
          </a:xfrm>
          <a:prstGeom prst="roundRect">
            <a:avLst>
              <a:gd name="adj" fmla="val 47619"/>
            </a:avLst>
          </a:prstGeom>
          <a:solidFill>
            <a:srgbClr val="2E3D50"/>
          </a:solidFill>
          <a:ln w="6350">
            <a:solidFill>
              <a:srgbClr val="2E3D5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Confronto tra curve di Lorenz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13816" y="63276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concentrazione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0920679" y="63276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Aft>
                <a:spcPts val="600"/>
              </a:spcAft>
              <a:buNone/>
            </a:pPr>
            <a:r>
              <a:rPr lang="en-US" sz="11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1 · CASI LIMITE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Quattro negozi, fatturato totale 400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13816" y="178308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Traccia.</a:t>
            </a:r>
            <a:r>
              <a:rPr lang="en-US" sz="1400" b="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Fatturato (migliaia di €) di 4 negozi. Calcolare R con la formula originale e con quella semplificata nei due casi.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3816" y="2286000"/>
            <a:ext cx="5138928" cy="3749040"/>
          </a:xfrm>
          <a:prstGeom prst="roundRect">
            <a:avLst>
              <a:gd name="adj" fmla="val 2439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42416" y="2450592"/>
            <a:ext cx="4681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2F6B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A · equidistribuzione</a:t>
            </a:r>
            <a:endParaRPr lang="en-US" sz="1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42416" y="2880360"/>
          <a:ext cx="4681728" cy="914400"/>
        </p:xfrm>
        <a:graphic>
          <a:graphicData uri="http://schemas.openxmlformats.org/drawingml/2006/table">
            <a:tbl>
              <a:tblPr/>
              <a:tblGrid>
                <a:gridCol w="50292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4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3100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1042416" y="4846320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p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1,50    Σ q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1,50    Σ (p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q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0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Originale: R = 0 / 1,50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Semplificata: R = 1 − 1,50 / 1,50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236208" y="2286000"/>
            <a:ext cx="5138928" cy="3749040"/>
          </a:xfrm>
          <a:prstGeom prst="roundRect">
            <a:avLst>
              <a:gd name="adj" fmla="val 2439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64808" y="2450592"/>
            <a:ext cx="4681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B · massima concentrazione</a:t>
            </a:r>
            <a:endParaRPr lang="en-US" sz="1600" dirty="0"/>
          </a:p>
        </p:txBody>
      </p:sp>
      <p:graphicFrame>
        <p:nvGraphicFramePr>
          <p:cNvPr id="3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64808" y="2880360"/>
          <a:ext cx="4681728" cy="914400"/>
        </p:xfrm>
        <a:graphic>
          <a:graphicData uri="http://schemas.openxmlformats.org/drawingml/2006/table">
            <a:tbl>
              <a:tblPr/>
              <a:tblGrid>
                <a:gridCol w="50292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4"/>
                    </a:ext>
                  </a:extLst>
                </a:gridCol>
                <a:gridCol w="1161288">
                  <a:extLst>
                    <a:ext uri="{9D8B030D-6E8A-4147-A177-3AD203B41FA5}">
                      <a16:colId xmlns:a16="http://schemas.microsoft.com/office/drawing/2014/main" val="3100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</a:tbl>
          </a:graphicData>
        </a:graphic>
      </p:graphicFrame>
      <p:sp>
        <p:nvSpPr>
          <p:cNvPr id="13" name="Text 9"/>
          <p:cNvSpPr txBox="1"/>
          <p:nvPr/>
        </p:nvSpPr>
        <p:spPr>
          <a:xfrm>
            <a:off x="6464808" y="4846320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p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1,50    Σ q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   Σ (p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q</a:t>
            </a:r>
            <a:r>
              <a:rPr lang="en-US" sz="14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1,50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Originale: R = 1,50 / 1,50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Semplificata: R = 1 − 0 / 1,50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2 · FORMULA ORIGINALE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reddito di cinque famiglie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13816" y="178308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Redditi annui (migliaia di €): 10 · 20 · 30 · 40 · 100. Calcolare R con la formula originale.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" y="2331720"/>
          <a:ext cx="6400800" cy="91440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498080" y="2331720"/>
            <a:ext cx="3877056" cy="1417320"/>
          </a:xfrm>
          <a:prstGeom prst="roundRect">
            <a:avLst>
              <a:gd name="adj" fmla="val 6452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26680" y="2514600"/>
            <a:ext cx="34198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Somme per i = 1, …, 4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p</a:t>
            </a:r>
            <a:r>
              <a:rPr lang="en-US" sz="1600" baseline="-400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2,00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(p</a:t>
            </a:r>
            <a:r>
              <a:rPr lang="en-US" sz="1600" baseline="-400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q</a:t>
            </a:r>
            <a:r>
              <a:rPr lang="en-US" sz="1600" baseline="-400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1,00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498080" y="3977640"/>
            <a:ext cx="3877056" cy="960120"/>
          </a:xfrm>
          <a:prstGeom prst="roundRect">
            <a:avLst>
              <a:gd name="adj" fmla="val 9524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26680" y="4160520"/>
            <a:ext cx="3419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Soluzione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1,00 / 2,00 = </a:t>
            </a:r>
            <a:r>
              <a:rPr lang="en-US" sz="1600" b="1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3 · FORMULA SEMPLIFICATA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Stessi redditi, meno calcoli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13816" y="178308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Traccia.</a:t>
            </a:r>
            <a:r>
              <a:rPr lang="en-US" sz="1400" b="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Redditi (migliaia di €): 10 · 20 · 30 · 40 · 100. Calcolare R con la formula semplificata.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" y="2331720"/>
          <a:ext cx="4572000" cy="91440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 (i ≤ 4)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669280" y="2331720"/>
            <a:ext cx="5708599" cy="1371600"/>
          </a:xfrm>
          <a:prstGeom prst="roundRect">
            <a:avLst>
              <a:gd name="adj" fmla="val 6667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897880" y="2514600"/>
            <a:ext cx="525139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Somme per i = 1, …, 4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p</a:t>
            </a:r>
            <a:r>
              <a:rPr lang="en-US" sz="16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0,20 + 0,40 + 0,60 + 0,80 = 2,00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q</a:t>
            </a:r>
            <a:r>
              <a:rPr lang="en-US" sz="16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0,05 + 0,15 + 0,30 + 0,50 = 1,00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669280" y="3886200"/>
            <a:ext cx="5708599" cy="960120"/>
          </a:xfrm>
          <a:prstGeom prst="roundRect">
            <a:avLst>
              <a:gd name="adj" fmla="val 9524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897880" y="4069080"/>
            <a:ext cx="525139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semplificata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1 − 1,00 / 2,00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0,50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669280" y="5029200"/>
            <a:ext cx="5708599" cy="640080"/>
          </a:xfrm>
          <a:prstGeom prst="roundRect">
            <a:avLst>
              <a:gd name="adj" fmla="val 14286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897880" y="5212080"/>
            <a:ext cx="525139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Stesso risultato della formula originale (esercizio 2).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5 · DISTRIBUZIONE DI FREQUENZA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Gli addetti di 100 imprese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13816" y="178308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Traccia.</a:t>
            </a:r>
            <a:r>
              <a:rPr lang="en-US" sz="1400" b="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100 imprese di un distretto per numero di addetti x</a:t>
            </a:r>
            <a:r>
              <a:rPr lang="en-US" sz="1400" b="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</a:t>
            </a:r>
            <a:r>
              <a:rPr lang="en-US" sz="1400" b="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imprese con x</a:t>
            </a:r>
            <a:r>
              <a:rPr lang="en-US" sz="1400" b="0" dirty="0" baseline="-4000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addetti). Calcolare R con le due formule.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" y="2331720"/>
          <a:ext cx="6400800" cy="91440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3100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31004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1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x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· n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</a:t>
                      </a:r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2,90</a:t>
                      </a:r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1,35</a:t>
                      </a:r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498080" y="2331720"/>
            <a:ext cx="3877056" cy="868680"/>
          </a:xfrm>
          <a:prstGeom prst="roundRect">
            <a:avLst>
              <a:gd name="adj" fmla="val 10526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26680" y="2514600"/>
            <a:ext cx="3419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Somme per i = 1, …, k − 1 = 4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F</a:t>
            </a:r>
            <a:r>
              <a:rPr lang="en-US" sz="16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2,90    Σ Q</a:t>
            </a:r>
            <a:r>
              <a:rPr lang="en-US" sz="16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1,35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498080" y="3383280"/>
            <a:ext cx="3877056" cy="868680"/>
          </a:xfrm>
          <a:prstGeom prst="roundRect">
            <a:avLst>
              <a:gd name="adj" fmla="val 10526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26680" y="3566160"/>
            <a:ext cx="3419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Formula originale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1,55 / 2,90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0,534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498080" y="4434840"/>
            <a:ext cx="3877056" cy="868680"/>
          </a:xfrm>
          <a:prstGeom prst="roundRect">
            <a:avLst>
              <a:gd name="adj" fmla="val 10526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26680" y="4617720"/>
            <a:ext cx="3419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E8A2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Formula semplificata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1 − 1,35 / 2,90 = </a:t>
            </a:r>
            <a:r>
              <a:rPr lang="en-US" sz="1600" dirty="0" b="1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0,534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4 · DATI DA ORDINARE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posti letto di quattro alberghi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13816" y="1783080"/>
            <a:ext cx="1056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Posti letto di 4 alberghi di un comune, nell’ordine di rilevazione: 50 · 20 · 100 · 30. Calcolare R.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3816" y="2331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1 · ordinare:</a:t>
            </a: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 · 30 · 50 · 100   (A = 200)</a:t>
            </a:r>
            <a:endParaRPr lang="en-US" sz="15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" y="2834640"/>
          <a:ext cx="5120640" cy="914400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1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 (i ≤ 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5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6263640" y="2331720"/>
            <a:ext cx="5114239" cy="1371600"/>
          </a:xfrm>
          <a:prstGeom prst="roundRect">
            <a:avLst>
              <a:gd name="adj" fmla="val 6667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92240" y="2514600"/>
            <a:ext cx="465703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2 · formula semplificata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p</a:t>
            </a:r>
            <a:r>
              <a:rPr lang="en-US" sz="15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1,50    Σ q</a:t>
            </a:r>
            <a:r>
              <a:rPr lang="en-US" sz="15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0,10 + 0,25 + 0,50 = 0,85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1 − 0,85 / 1,50 = 1 − 0,567 = </a:t>
            </a:r>
            <a:r>
              <a:rPr lang="en-US" sz="15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0,433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263640" y="3931920"/>
            <a:ext cx="5114239" cy="1371600"/>
          </a:xfrm>
          <a:prstGeom prst="roundRect">
            <a:avLst>
              <a:gd name="adj" fmla="val 6667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92240" y="4114800"/>
            <a:ext cx="465703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 con la formula originale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(p</a:t>
            </a:r>
            <a:r>
              <a:rPr lang="en-US" sz="15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q</a:t>
            </a:r>
            <a:r>
              <a:rPr lang="en-US" sz="1500" dirty="0" baseline="-4000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0,15 + 0,25 + 0,25 = 0,65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0,65 / 1,50 = </a:t>
            </a:r>
            <a:r>
              <a:rPr lang="en-US" sz="15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0,433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6A · DISTRIBUZIONE IN CLASSI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reddito di 100 famiglie per classi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13816" y="1783080"/>
            <a:ext cx="10561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Traccia.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ogni classe di reddito (migliaia di €) sono noti il numero di famiglie n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il loro reddito complessivo A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(prime tre colonne). Calcolare F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Q</a:t>
            </a:r>
            <a:r>
              <a:rPr lang="en-US" sz="1400" baseline="-400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" y="2514600"/>
          <a:ext cx="10561320" cy="9144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Classe di reddito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+ … + A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– 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– 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– 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0,667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– 120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13816" y="5120640"/>
            <a:ext cx="10561320" cy="868680"/>
          </a:xfrm>
          <a:prstGeom prst="roundRect">
            <a:avLst>
              <a:gd name="adj" fmla="val 10526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042416" y="5303520"/>
            <a:ext cx="10104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lettura: il 30% delle famiglie con reddito più basso possiede il 10% del reddito; il 10% più ricco ne possiede un terzo (1.000 su 3.000).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6B · DISTRIBUZIONE IN CLASSI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rapporto di Gini con le due formule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813816" y="1828800"/>
            <a:ext cx="5138928" cy="3520440"/>
          </a:xfrm>
          <a:prstGeom prst="roundRect">
            <a:avLst>
              <a:gd name="adj" fmla="val 2597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42416" y="1984248"/>
            <a:ext cx="4681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originale</a:t>
            </a:r>
            <a:endParaRPr lang="en-US" sz="16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42416" y="2423160"/>
          <a:ext cx="4681728" cy="914400"/>
        </p:xfrm>
        <a:graphic>
          <a:graphicData uri="http://schemas.openxmlformats.org/drawingml/2006/table">
            <a:tbl>
              <a:tblPr/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− Q</a:t>
                      </a:r>
                      <a:r>
                        <a:rPr lang="en-US" sz="1400" b="1" baseline="-400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0,667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0,233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0,733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1042416" y="4800600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0,733 / 1,90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0,386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36208" y="1828800"/>
            <a:ext cx="5138928" cy="3520440"/>
          </a:xfrm>
          <a:prstGeom prst="roundRect">
            <a:avLst>
              <a:gd name="adj" fmla="val 2597"/>
            </a:avLst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464808" y="1984248"/>
            <a:ext cx="4681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semplificata</a:t>
            </a:r>
            <a:endParaRPr lang="en-US" sz="1600" dirty="0"/>
          </a:p>
        </p:txBody>
      </p:sp>
      <p:graphicFrame>
        <p:nvGraphicFramePr>
          <p:cNvPr id="4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64808" y="2423160"/>
          <a:ext cx="4681728" cy="914400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1929384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1929384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4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0,667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1,90</a:t>
                      </a:r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1,167</a:t>
                      </a:r>
                      <a:endParaRPr/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6464808" y="4800600"/>
            <a:ext cx="4681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1 − 1,167 / 1,90 = </a:t>
            </a:r>
            <a:r>
              <a:rPr lang="en-US" sz="1600" dirty="0" b="1">
                <a:solidFill>
                  <a:srgbClr val="1E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0,386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813816" y="5532120"/>
            <a:ext cx="10561320" cy="566928"/>
          </a:xfrm>
          <a:prstGeom prst="roundRect">
            <a:avLst>
              <a:gd name="adj" fmla="val 16129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1042416" y="5715000"/>
            <a:ext cx="10104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Stesso valore, 0,386: concentrazione moderata del reddito tra le famiglie.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813816" y="658368"/>
            <a:ext cx="10561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4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ESERCIZIO SVOLTO 7 · CURVE DI LORENZ A CONFRONTO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813816" y="950976"/>
            <a:ext cx="10561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E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fatturato delle imprese in due comuni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847088" y="63276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dati simulati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1271016" y="1783080"/>
            <a:ext cx="3749040" cy="3749040"/>
          </a:xfrm>
          <a:prstGeom prst="rect">
            <a:avLst/>
          </a:prstGeom>
          <a:solidFill>
            <a:srgbClr val="FDFCF9"/>
          </a:solidFill>
          <a:ln w="9525">
            <a:solidFill>
              <a:srgbClr val="D9D4C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20824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71016" y="4782312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70632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71016" y="4032504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271016" y="3282696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70248" y="1783080"/>
            <a:ext cx="0" cy="374904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71016" y="2532888"/>
            <a:ext cx="3749040" cy="0"/>
          </a:xfrm>
          <a:prstGeom prst="line">
            <a:avLst/>
          </a:prstGeom>
          <a:noFill/>
          <a:ln w="12700">
            <a:solidFill>
              <a:srgbClr val="E9E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1271016" y="1783080"/>
            <a:ext cx="3749040" cy="3749040"/>
          </a:xfrm>
          <a:prstGeom prst="line">
            <a:avLst/>
          </a:prstGeom>
          <a:noFill/>
          <a:ln w="22225">
            <a:solidFill>
              <a:srgbClr val="1E2A3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71016" y="1783080"/>
            <a:ext cx="3749040" cy="3749040"/>
          </a:xfrm>
          <a:custGeom>
            <a:avLst/>
            <a:gdLst/>
            <a:ahLst/>
            <a:cxnLst/>
            <a:rect l="l" t="t" r="r" b="b"/>
            <a:pathLst>
              <a:path w="3749040" h="3749040">
                <a:moveTo>
                  <a:pt x="0" y="3749040"/>
                </a:moveTo>
                <a:lnTo>
                  <a:pt x="749808" y="3280410"/>
                </a:lnTo>
                <a:lnTo>
                  <a:pt x="1499616" y="2718054"/>
                </a:lnTo>
                <a:lnTo>
                  <a:pt x="2249424" y="1968246"/>
                </a:lnTo>
                <a:lnTo>
                  <a:pt x="2999232" y="1124712"/>
                </a:lnTo>
                <a:lnTo>
                  <a:pt x="3749040" y="0"/>
                </a:lnTo>
              </a:path>
            </a:pathLst>
          </a:custGeom>
          <a:solidFill>
            <a:srgbClr val="FDFCF9">
              <a:alpha val="0"/>
            </a:srgbClr>
          </a:solidFill>
          <a:ln w="34925">
            <a:solidFill>
              <a:srgbClr val="2F6B8F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1961388" y="5004054"/>
            <a:ext cx="118872" cy="118872"/>
          </a:xfrm>
          <a:prstGeom prst="rect">
            <a:avLst/>
          </a:prstGeom>
          <a:solidFill>
            <a:srgbClr val="2F6B8F"/>
          </a:solidFill>
          <a:ln w="6350">
            <a:solidFill>
              <a:srgbClr val="2F6B8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11196" y="4441698"/>
            <a:ext cx="118872" cy="118872"/>
          </a:xfrm>
          <a:prstGeom prst="rect">
            <a:avLst/>
          </a:prstGeom>
          <a:solidFill>
            <a:srgbClr val="2F6B8F"/>
          </a:solidFill>
          <a:ln w="6350">
            <a:solidFill>
              <a:srgbClr val="2F6B8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61004" y="3691890"/>
            <a:ext cx="118872" cy="118872"/>
          </a:xfrm>
          <a:prstGeom prst="rect">
            <a:avLst/>
          </a:prstGeom>
          <a:solidFill>
            <a:srgbClr val="2F6B8F"/>
          </a:solidFill>
          <a:ln w="6350">
            <a:solidFill>
              <a:srgbClr val="2F6B8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210812" y="2848356"/>
            <a:ext cx="118872" cy="118872"/>
          </a:xfrm>
          <a:prstGeom prst="rect">
            <a:avLst/>
          </a:prstGeom>
          <a:solidFill>
            <a:srgbClr val="2F6B8F"/>
          </a:solidFill>
          <a:ln w="6350">
            <a:solidFill>
              <a:srgbClr val="2F6B8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71016" y="1783080"/>
            <a:ext cx="3749040" cy="3749040"/>
          </a:xfrm>
          <a:custGeom>
            <a:avLst/>
            <a:gdLst/>
            <a:ahLst/>
            <a:cxnLst/>
            <a:rect l="l" t="t" r="r" b="b"/>
            <a:pathLst>
              <a:path w="3749040" h="3749040">
                <a:moveTo>
                  <a:pt x="0" y="3749040"/>
                </a:moveTo>
                <a:lnTo>
                  <a:pt x="749808" y="3561588"/>
                </a:lnTo>
                <a:lnTo>
                  <a:pt x="1499616" y="3186684"/>
                </a:lnTo>
                <a:lnTo>
                  <a:pt x="2249424" y="2624328"/>
                </a:lnTo>
                <a:lnTo>
                  <a:pt x="2999232" y="1874520"/>
                </a:lnTo>
                <a:lnTo>
                  <a:pt x="3749040" y="0"/>
                </a:lnTo>
              </a:path>
            </a:pathLst>
          </a:custGeom>
          <a:solidFill>
            <a:srgbClr val="FDFCF9">
              <a:alpha val="0"/>
            </a:srgbClr>
          </a:solidFill>
          <a:ln w="34925">
            <a:solidFill>
              <a:srgbClr val="A8482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61388" y="5285232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11196" y="4910328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61004" y="4347972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10812" y="3598164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60620" y="1723644"/>
            <a:ext cx="118872" cy="118872"/>
          </a:xfrm>
          <a:prstGeom prst="ellipse">
            <a:avLst/>
          </a:prstGeom>
          <a:solidFill>
            <a:srgbClr val="A8482A"/>
          </a:solidFill>
          <a:ln w="6350">
            <a:solidFill>
              <a:srgbClr val="A8482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271016" y="5532120"/>
            <a:ext cx="3749040" cy="0"/>
          </a:xfrm>
          <a:prstGeom prst="line">
            <a:avLst/>
          </a:prstGeom>
          <a:noFill/>
          <a:ln w="15875">
            <a:solidFill>
              <a:srgbClr val="1E2A3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71016" y="1783080"/>
            <a:ext cx="0" cy="3749040"/>
          </a:xfrm>
          <a:prstGeom prst="line">
            <a:avLst/>
          </a:prstGeom>
          <a:noFill/>
          <a:ln w="15875">
            <a:solidFill>
              <a:srgbClr val="1E2A3A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996696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746504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813816" y="4654296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2496312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813816" y="3904488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3246120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0,6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813816" y="3154680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0,6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3995928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813816" y="2404872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4745736" y="5586984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813816" y="1655064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1271016" y="586130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 orizzontale: p</a:t>
            </a:r>
            <a:r>
              <a:rPr lang="en-US" sz="1100" baseline="-400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1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asse verticale: q</a:t>
            </a:r>
            <a:r>
              <a:rPr lang="en-US" sz="1100" baseline="-40000" dirty="0">
                <a:solidFill>
                  <a:srgbClr val="6B76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5806440" y="1783080"/>
            <a:ext cx="557143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300" b="1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Traccia.</a:t>
            </a:r>
            <a:r>
              <a:rPr lang="en-US" sz="1300" b="0" dirty="0">
                <a:solidFill>
                  <a:srgbClr val="3E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Fatturato (migliaia di €) di 5 imprese, totale 200 in entrambi i comuni. A: 10 · 20 · 30 · 40 · 100. B: 25 · 30 · 40 · 45 · 60. Confrontare le curve di Lorenz e calcolare R.</a:t>
            </a:r>
            <a:endParaRPr lang="en-US" sz="13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06440" y="2697480"/>
          <a:ext cx="5568696" cy="914400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31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1001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31002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31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3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3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comune 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r>
                        <a:rPr lang="en-US" sz="1300" b="1" dirty="0" baseline="-4000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300" b="1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comune 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1E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1,575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5"/>
                  </a:ext>
                </a:extLst>
              </a:tr>
            </a:tbl>
          </a:graphicData>
        </a:graphic>
      </p:graphicFrame>
      <p:sp>
        <p:nvSpPr>
          <p:cNvPr id="42" name="Shape 39"/>
          <p:cNvSpPr/>
          <p:nvPr/>
        </p:nvSpPr>
        <p:spPr>
          <a:xfrm>
            <a:off x="5806440" y="4709160"/>
            <a:ext cx="5571439" cy="1325880"/>
          </a:xfrm>
          <a:prstGeom prst="roundRect">
            <a:avLst>
              <a:gd name="adj" fmla="val 6897"/>
            </a:avLst>
          </a:prstGeom>
          <a:solidFill>
            <a:srgbClr val="1E2A3A"/>
          </a:solidFill>
          <a:ln w="9525">
            <a:solidFill>
              <a:srgbClr val="1E2A3A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6035040" y="4892040"/>
            <a:ext cx="511423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R(A) = 1 − 1,000 / 2,00 = </a:t>
            </a:r>
            <a:r>
              <a:rPr lang="en-US" sz="1500" dirty="0" b="1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0,50</a:t>
            </a:r>
            <a:r>
              <a:rPr lang="en-US" sz="1500" dirty="0" b="0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R(B) = 1 − 1,575 / 2,00 = </a:t>
            </a:r>
            <a:r>
              <a:rPr lang="en-US" sz="1500" dirty="0" b="1">
                <a:solidFill>
                  <a:srgbClr val="F7F5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0,21</a:t>
            </a:r>
            <a:endParaRPr lang="en-US" sz="1500" dirty="0"/>
          </a:p>
          <a:p>
            <a:pPr marL="0" indent="0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curva B (tratteggiata, quadrati) è in ogni punto più vicina alla diagonale della curva A (continua, cerchi): nel comune B il fatturato è meno concentrato.</a:t>
            </a:r>
            <a:endParaRPr lang="en-US" sz="1500" dirty="0"/>
          </a:p>
        </p:txBody>
      </p:sp>
      <p:sp>
        <p:nvSpPr>
          <p:cNvPr id="4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0679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rgbClr val="6B768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4564</Words>
  <Application>Microsoft Office PowerPoint</Application>
  <PresentationFormat>Widescreen</PresentationFormat>
  <Paragraphs>597</Paragraphs>
  <Slides>23</Slides>
  <Notes>23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</vt:lpstr>
      <vt:lpstr>Office Theme</vt:lpstr>
      <vt:lpstr>Presentazione standard di PowerPoint</vt:lpstr>
      <vt:lpstr>Un caso specifico della variabilità</vt:lpstr>
      <vt:lpstr>Si applica ai caratteri quantitativi trasferibili</vt:lpstr>
      <vt:lpstr>Due situazioni limite</vt:lpstr>
      <vt:lpstr>Le grandezze di base</vt:lpstr>
      <vt:lpstr>La curva di Lorenz</vt:lpstr>
      <vt:lpstr>Come si legge la curva di Lorenz</vt:lpstr>
      <vt:lpstr>La formula originale di Gini</vt:lpstr>
      <vt:lpstr>Le formule semplificate per i dati unitari</vt:lpstr>
      <vt:lpstr>Il metodo geometrico: l’area di concentrazione</vt:lpstr>
      <vt:lpstr>Dalla differenza media semplice</vt:lpstr>
      <vt:lpstr>Le distribuzioni di frequenza</vt:lpstr>
      <vt:lpstr>Un solo indice, cinque modi di calcolarlo</vt:lpstr>
      <vt:lpstr>Presentazione standard di PowerPoint</vt:lpstr>
      <vt:lpstr>Quattro negozi, fatturato totale 400</vt:lpstr>
      <vt:lpstr>Il reddito di cinque famiglie</vt:lpstr>
      <vt:lpstr>Stessi redditi, meno calcoli</vt:lpstr>
      <vt:lpstr>Stessi redditi, con i trapezi</vt:lpstr>
      <vt:lpstr>Stessi redditi, senza cumulate</vt:lpstr>
      <vt:lpstr>I posti letto di quattro alberghi</vt:lpstr>
      <vt:lpstr>Il reddito di 100 famiglie per classi</vt:lpstr>
      <vt:lpstr>Il rapporto di Gini con i due metodi</vt:lpstr>
      <vt:lpstr>Il fatturato delle imprese in due comuni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concentrazione: l’indice di Gini</dc:title>
  <dc:subject>PptxGenJS Presentation</dc:subject>
  <dc:creator>Fabrizio Antolini</dc:creator>
  <cp:lastModifiedBy>Asus</cp:lastModifiedBy>
  <cp:revision>1</cp:revision>
  <dcterms:created xsi:type="dcterms:W3CDTF">2026-10-12T13:29:33Z</dcterms:created>
  <dcterms:modified xsi:type="dcterms:W3CDTF">2026-10-12T13:32:53Z</dcterms:modified>
</cp:coreProperties>
</file>