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11"/>
    <p:sldId id="267" r:id="rId12"/>
    <p:sldId id="268" r:id="rId13"/>
    <p:sldId id="269" r:id="rId14"/>
    <p:sldId id="270" r:id="rId15"/>
    <p:sldId id="317" r:id="rId54"/>
    <p:sldId id="271" r:id="rId16"/>
    <p:sldId id="272" r:id="rId17"/>
    <p:sldId id="273" r:id="rId18"/>
    <p:sldId id="274" r:id="rId19"/>
    <p:sldId id="277" r:id="rId20"/>
    <p:sldId id="278" r:id="rId21"/>
    <p:sldId id="280" r:id="rId22"/>
    <p:sldId id="281" r:id="rId23"/>
    <p:sldId id="284" r:id="rId24"/>
    <p:sldId id="287" r:id="rId25"/>
    <p:sldId id="318" r:id="rId55"/>
    <p:sldId id="288" r:id="rId26"/>
    <p:sldId id="289" r:id="rId27"/>
    <p:sldId id="290" r:id="rId28"/>
    <p:sldId id="291" r:id="rId29"/>
    <p:sldId id="292" r:id="rId30"/>
    <p:sldId id="293" r:id="rId31"/>
    <p:sldId id="300" r:id="rId32"/>
    <p:sldId id="302" r:id="rId34"/>
    <p:sldId id="303" r:id="rId35"/>
    <p:sldId id="319" r:id="rId56"/>
    <p:sldId id="320" r:id="rId57"/>
    <p:sldId id="304" r:id="rId36"/>
    <p:sldId id="305" r:id="rId37"/>
    <p:sldId id="321" r:id="rId58"/>
    <p:sldId id="308" r:id="rId38"/>
    <p:sldId id="309" r:id="rId39"/>
    <p:sldId id="306" r:id="rId40"/>
    <p:sldId id="307" r:id="rId41"/>
    <p:sldId id="322" r:id="rId59"/>
    <p:sldId id="323" r:id="rId60"/>
    <p:sldId id="324" r:id="rId61"/>
    <p:sldId id="310" r:id="rId42"/>
    <p:sldId id="311" r:id="rId43"/>
    <p:sldId id="325" r:id="rId62"/>
    <p:sldId id="312" r:id="rId44"/>
    <p:sldId id="326" r:id="rId63"/>
    <p:sldId id="313" r:id="rId45"/>
    <p:sldId id="314" r:id="rId46"/>
    <p:sldId id="315" r:id="rId47"/>
    <p:sldId id="316" r:id="rId4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D8F3"/>
          </a:solidFill>
        </a:fill>
      </a:tcStyle>
    </a:wholeTbl>
    <a:band2H>
      <a:tcTxStyle/>
      <a:tcStyle>
        <a:tcBdr/>
        <a:fill>
          <a:solidFill>
            <a:srgbClr val="ECEDF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E3E6"/>
          </a:solidFill>
        </a:fill>
      </a:tcStyle>
    </a:wholeTbl>
    <a:band2H>
      <a:tcTxStyle/>
      <a:tcStyle>
        <a:tcBdr/>
        <a:fill>
          <a:solidFill>
            <a:srgbClr val="E9F2F3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E5CF"/>
          </a:solidFill>
        </a:fill>
      </a:tcStyle>
    </a:wholeTbl>
    <a:band2H>
      <a:tcTxStyle/>
      <a:tcStyle>
        <a:tcBdr/>
        <a:fill>
          <a:solidFill>
            <a:srgbClr val="EAF3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691"/>
  </p:normalViewPr>
  <p:slideViewPr>
    <p:cSldViewPr snapToGrid="0">
      <p:cViewPr varScale="1">
        <p:scale>
          <a:sx n="85" d="100"/>
          <a:sy n="85" d="100"/>
        </p:scale>
        <p:origin x="20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4" Type="http://schemas.openxmlformats.org/officeDocument/2006/relationships/slide" Target="slides/slide200.xml"/><Relationship Id="rId55" Type="http://schemas.openxmlformats.org/officeDocument/2006/relationships/slide" Target="slides/slide201.xml"/><Relationship Id="rId56" Type="http://schemas.openxmlformats.org/officeDocument/2006/relationships/slide" Target="slides/slide202.xml"/><Relationship Id="rId57" Type="http://schemas.openxmlformats.org/officeDocument/2006/relationships/slide" Target="slides/slide203.xml"/><Relationship Id="rId58" Type="http://schemas.openxmlformats.org/officeDocument/2006/relationships/slide" Target="slides/slide204.xml"/><Relationship Id="rId59" Type="http://schemas.openxmlformats.org/officeDocument/2006/relationships/slide" Target="slides/slide205.xml"/><Relationship Id="rId60" Type="http://schemas.openxmlformats.org/officeDocument/2006/relationships/slide" Target="slides/slide206.xml"/><Relationship Id="rId61" Type="http://schemas.openxmlformats.org/officeDocument/2006/relationships/slide" Target="slides/slide207.xml"/><Relationship Id="rId62" Type="http://schemas.openxmlformats.org/officeDocument/2006/relationships/slide" Target="slides/slide208.xml"/><Relationship Id="rId63" Type="http://schemas.openxmlformats.org/officeDocument/2006/relationships/slide" Target="slides/slide20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Univers Condensed Light"/>
      </a:defRPr>
    </a:lvl1pPr>
    <a:lvl2pPr indent="228600" latinLnBrk="0">
      <a:defRPr sz="1200">
        <a:latin typeface="+mn-lt"/>
        <a:ea typeface="+mn-ea"/>
        <a:cs typeface="+mn-cs"/>
        <a:sym typeface="Univers Condensed Light"/>
      </a:defRPr>
    </a:lvl2pPr>
    <a:lvl3pPr indent="457200" latinLnBrk="0">
      <a:defRPr sz="1200">
        <a:latin typeface="+mn-lt"/>
        <a:ea typeface="+mn-ea"/>
        <a:cs typeface="+mn-cs"/>
        <a:sym typeface="Univers Condensed Light"/>
      </a:defRPr>
    </a:lvl3pPr>
    <a:lvl4pPr indent="685800" latinLnBrk="0">
      <a:defRPr sz="1200">
        <a:latin typeface="+mn-lt"/>
        <a:ea typeface="+mn-ea"/>
        <a:cs typeface="+mn-cs"/>
        <a:sym typeface="Univers Condensed Light"/>
      </a:defRPr>
    </a:lvl4pPr>
    <a:lvl5pPr indent="914400" latinLnBrk="0">
      <a:defRPr sz="1200">
        <a:latin typeface="+mn-lt"/>
        <a:ea typeface="+mn-ea"/>
        <a:cs typeface="+mn-cs"/>
        <a:sym typeface="Univers Condensed Light"/>
      </a:defRPr>
    </a:lvl5pPr>
    <a:lvl6pPr indent="1143000" latinLnBrk="0">
      <a:defRPr sz="1200">
        <a:latin typeface="+mn-lt"/>
        <a:ea typeface="+mn-ea"/>
        <a:cs typeface="+mn-cs"/>
        <a:sym typeface="Univers Condensed Light"/>
      </a:defRPr>
    </a:lvl6pPr>
    <a:lvl7pPr indent="1371600" latinLnBrk="0">
      <a:defRPr sz="1200">
        <a:latin typeface="+mn-lt"/>
        <a:ea typeface="+mn-ea"/>
        <a:cs typeface="+mn-cs"/>
        <a:sym typeface="Univers Condensed Light"/>
      </a:defRPr>
    </a:lvl7pPr>
    <a:lvl8pPr indent="1600200" latinLnBrk="0">
      <a:defRPr sz="1200">
        <a:latin typeface="+mn-lt"/>
        <a:ea typeface="+mn-ea"/>
        <a:cs typeface="+mn-cs"/>
        <a:sym typeface="Univers Condensed Light"/>
      </a:defRPr>
    </a:lvl8pPr>
    <a:lvl9pPr indent="1828800" latinLnBrk="0">
      <a:defRPr sz="1200">
        <a:latin typeface="+mn-lt"/>
        <a:ea typeface="+mn-ea"/>
        <a:cs typeface="+mn-cs"/>
        <a:sym typeface="Univers Condensed Ligh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olo Test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3025309"/>
          </a:xfrm>
          <a:prstGeom prst="rect">
            <a:avLst/>
          </a:prstGeom>
        </p:spPr>
        <p:txBody>
          <a:bodyPr anchor="b"/>
          <a:lstStyle>
            <a:lvl1pPr algn="ctr">
              <a:defRPr sz="6600"/>
            </a:lvl1pPr>
          </a:lstStyle>
          <a:p>
            <a:r>
              <a:t>Titolo Testo</a:t>
            </a:r>
          </a:p>
        </p:txBody>
      </p:sp>
      <p:sp>
        <p:nvSpPr>
          <p:cNvPr id="19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1524000" y="4386729"/>
            <a:ext cx="9144000" cy="113553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0000"/>
              </a:lnSpc>
              <a:buSzTx/>
              <a:buFontTx/>
              <a:buNone/>
              <a:defRPr sz="1800" b="1" cap="all" spc="300"/>
            </a:lvl1pPr>
            <a:lvl2pPr marL="0" indent="0" algn="ctr">
              <a:lnSpc>
                <a:spcPct val="120000"/>
              </a:lnSpc>
              <a:buSzTx/>
              <a:buFontTx/>
              <a:buNone/>
              <a:defRPr sz="1800" b="1" cap="all" spc="300"/>
            </a:lvl2pPr>
            <a:lvl3pPr marL="0" indent="0" algn="ctr">
              <a:lnSpc>
                <a:spcPct val="120000"/>
              </a:lnSpc>
              <a:buSzTx/>
              <a:buFontTx/>
              <a:buNone/>
              <a:defRPr sz="1800" b="1" cap="all" spc="300"/>
            </a:lvl3pPr>
            <a:lvl4pPr marL="0" indent="0" algn="ctr">
              <a:lnSpc>
                <a:spcPct val="120000"/>
              </a:lnSpc>
              <a:buSzTx/>
              <a:buFontTx/>
              <a:buNone/>
              <a:defRPr sz="1800" b="1" cap="all" spc="300"/>
            </a:lvl4pPr>
            <a:lvl5pPr marL="0" indent="0" algn="ctr">
              <a:lnSpc>
                <a:spcPct val="120000"/>
              </a:lnSpc>
              <a:buSzTx/>
              <a:buFontTx/>
              <a:buNone/>
              <a:defRPr sz="1800" b="1" cap="all" spc="3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8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7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>
                <a:solidFill>
                  <a:srgbClr val="404040"/>
                </a:solidFill>
              </a:defRPr>
            </a:lvl1pPr>
            <a:lvl2pPr marL="0" indent="0">
              <a:buSzTx/>
              <a:buFontTx/>
              <a:buNone/>
              <a:defRPr>
                <a:solidFill>
                  <a:srgbClr val="404040"/>
                </a:solidFill>
              </a:defRPr>
            </a:lvl2pPr>
            <a:lvl3pPr marL="0" indent="0">
              <a:buSzTx/>
              <a:buFontTx/>
              <a:buNone/>
              <a:defRPr>
                <a:solidFill>
                  <a:srgbClr val="404040"/>
                </a:solidFill>
              </a:defRPr>
            </a:lvl3pPr>
            <a:lvl4pPr marL="0" indent="0">
              <a:buSzTx/>
              <a:buFontTx/>
              <a:buNone/>
              <a:defRPr>
                <a:solidFill>
                  <a:srgbClr val="404040"/>
                </a:solidFill>
              </a:defRPr>
            </a:lvl4pPr>
            <a:lvl5pPr marL="0" indent="0">
              <a:buSzTx/>
              <a:buFontTx/>
              <a:buNone/>
              <a:defRPr>
                <a:solidFill>
                  <a:srgbClr val="404040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8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6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924492"/>
            <a:ext cx="5181600" cy="4252472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5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73432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000" b="1" cap="all" spc="300"/>
            </a:lvl1pPr>
            <a:lvl2pPr marL="0" indent="0">
              <a:buSzTx/>
              <a:buFontTx/>
              <a:buNone/>
              <a:defRPr sz="2000" b="1" cap="all" spc="300"/>
            </a:lvl2pPr>
            <a:lvl3pPr marL="0" indent="0">
              <a:buSzTx/>
              <a:buFontTx/>
              <a:buNone/>
              <a:defRPr sz="2000" b="1" cap="all" spc="300"/>
            </a:lvl3pPr>
            <a:lvl4pPr marL="0" indent="0">
              <a:buSzTx/>
              <a:buFontTx/>
              <a:buNone/>
              <a:defRPr sz="2000" b="1" cap="all" spc="300"/>
            </a:lvl4pPr>
            <a:lvl5pPr marL="0" indent="0">
              <a:buSzTx/>
              <a:buFontTx/>
              <a:buNone/>
              <a:defRPr sz="2000" b="1" cap="all" spc="3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6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734323"/>
            <a:ext cx="5183188" cy="823914"/>
          </a:xfrm>
          <a:prstGeom prst="rect">
            <a:avLst/>
          </a:prstGeom>
        </p:spPr>
        <p:txBody>
          <a:bodyPr anchor="b"/>
          <a:lstStyle/>
          <a:p>
            <a:endParaRPr/>
          </a:p>
        </p:txBody>
      </p:sp>
      <p:sp>
        <p:nvSpPr>
          <p:cNvPr id="5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0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1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6" y="2057400"/>
            <a:ext cx="3932242" cy="38115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0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1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aight Connector 20"/>
          <p:cNvSpPr/>
          <p:nvPr/>
        </p:nvSpPr>
        <p:spPr>
          <a:xfrm flipH="1">
            <a:off x="-1" y="-2"/>
            <a:ext cx="3119721" cy="685805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" name="Straight Connector 21"/>
          <p:cNvSpPr/>
          <p:nvPr/>
        </p:nvSpPr>
        <p:spPr>
          <a:xfrm flipH="1">
            <a:off x="-1" y="0"/>
            <a:ext cx="903769" cy="6543676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4" name="Straight Connector 22"/>
          <p:cNvSpPr/>
          <p:nvPr/>
        </p:nvSpPr>
        <p:spPr>
          <a:xfrm flipH="1" flipV="1">
            <a:off x="-42864" y="5791198"/>
            <a:ext cx="6286504" cy="1066804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" name="Straight Connector 23"/>
          <p:cNvSpPr/>
          <p:nvPr/>
        </p:nvSpPr>
        <p:spPr>
          <a:xfrm flipH="1">
            <a:off x="8462963" y="5848348"/>
            <a:ext cx="3729039" cy="1009654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6" name="Straight Connector 24"/>
          <p:cNvSpPr/>
          <p:nvPr/>
        </p:nvSpPr>
        <p:spPr>
          <a:xfrm flipH="1">
            <a:off x="11543158" y="1647824"/>
            <a:ext cx="648845" cy="5210178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" name="Straight Connector 25"/>
          <p:cNvSpPr/>
          <p:nvPr/>
        </p:nvSpPr>
        <p:spPr>
          <a:xfrm flipH="1" flipV="1">
            <a:off x="10781554" y="0"/>
            <a:ext cx="1410449" cy="4258341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8" name="Straight Connector 26"/>
          <p:cNvSpPr/>
          <p:nvPr/>
        </p:nvSpPr>
        <p:spPr>
          <a:xfrm flipH="1" flipV="1">
            <a:off x="6529388" y="-4764"/>
            <a:ext cx="5662615" cy="931976"/>
          </a:xfrm>
          <a:prstGeom prst="line">
            <a:avLst/>
          </a:prstGeom>
          <a:ln w="12700">
            <a:solidFill>
              <a:srgbClr val="C9C9C9">
                <a:alpha val="70000"/>
              </a:srgb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" name="Titolo Testo"/>
          <p:cNvSpPr txBox="1">
            <a:spLocks noGrp="1"/>
          </p:cNvSpPr>
          <p:nvPr>
            <p:ph type="title"/>
          </p:nvPr>
        </p:nvSpPr>
        <p:spPr>
          <a:xfrm>
            <a:off x="1143000" y="533401"/>
            <a:ext cx="9906000" cy="1382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10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813840" y="6453172"/>
            <a:ext cx="259526" cy="2565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normAutofit/>
          </a:bodyPr>
          <a:lstStyle>
            <a:lvl1pPr algn="r">
              <a:defRPr sz="11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1" u="none" strike="noStrike" cap="all" spc="0" baseline="0">
          <a:solidFill>
            <a:srgbClr val="40404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1pPr>
      <a:lvl2pPr marL="731519" marR="0" indent="-274319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3pPr>
      <a:lvl4pPr marL="1714500" marR="0" indent="-3429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4pPr>
      <a:lvl5pPr marL="2171700" marR="0" indent="-3429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8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5pPr>
      <a:lvl6pPr marL="2590800" marR="0" indent="-304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6pPr>
      <a:lvl7pPr marL="3048000" marR="0" indent="-304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7pPr>
      <a:lvl8pPr marL="3505200" marR="0" indent="-304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8pPr>
      <a:lvl9pPr marL="3962400" marR="0" indent="-304800" algn="l" defTabSz="914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400" b="0" i="0" u="none" strike="noStrike" cap="none" spc="0" baseline="0">
          <a:solidFill>
            <a:srgbClr val="40404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4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1097280"/>
            <a:ext cx="11091672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4000" dirty="0">
                <a:solidFill>
                  <a:srgbClr val="161616"/>
                </a:solidFill>
                <a:latin typeface="Arial"/>
                <a:cs typeface="Arial"/>
              </a:rPr>
              <a:t>Gli antiossidanti</a:t>
            </a:r>
            <a:endParaRPr lang="it-IT" sz="4000"/>
          </a:p>
        </p:txBody>
      </p:sp>
      <p:sp>
        <p:nvSpPr>
          <p:cNvPr id="4" name="Shape 4"/>
          <p:cNvSpPr txBox="1"/>
          <p:nvPr/>
        </p:nvSpPr>
        <p:spPr>
          <a:xfrm>
            <a:off x="548640" y="2651760"/>
            <a:ext cx="11091672" cy="2926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200" dirty="0">
                <a:solidFill>
                  <a:srgbClr val="404040"/>
                </a:solidFill>
                <a:latin typeface="Arial"/>
                <a:cs typeface="Arial"/>
              </a:rPr>
              <a:t>La chimica degli antiossidanti: reazioni redox e radicaliche</a:t>
            </a:r>
            <a:endParaRPr lang="it-IT" sz="2200"/>
          </a:p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200" dirty="0">
                <a:solidFill>
                  <a:srgbClr val="404040"/>
                </a:solidFill>
                <a:latin typeface="Arial"/>
                <a:cs typeface="Arial"/>
              </a:rPr>
              <a:t>Antiossidanti idrofili e lipofili negli alimenti</a:t>
            </a:r>
            <a:endParaRPr lang="it-IT" sz="2200"/>
          </a:p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200" dirty="0">
                <a:solidFill>
                  <a:srgbClr val="7A1F2B"/>
                </a:solidFill>
                <a:latin typeface="Arial"/>
                <a:cs typeface="Arial"/>
              </a:rPr>
              <a:t>Metodi per la misura dell’attività antiossidante: principi chimici</a:t>
            </a:r>
            <a:endParaRPr lang="it-IT" sz="2200"/>
          </a:p>
          <a:p>
            <a:pPr algn="l" marL="256032" indent="-228600">
              <a:spcBef>
                <a:spcPts val="0"/>
              </a:spcBef>
              <a:spcAft>
                <a:spcPts val="1000"/>
              </a:spcAft>
              <a:buClr>
                <a:srgbClr val="B8860B"/>
              </a:buClr>
              <a:buFont typeface="Arial"/>
              <a:buChar char="•"/>
            </a:pPr>
            <a:r>
              <a:rPr lang="it-IT" b="1" sz="2200" dirty="0">
                <a:solidFill>
                  <a:srgbClr val="404040"/>
                </a:solidFill>
                <a:latin typeface="Arial"/>
                <a:cs typeface="Arial"/>
              </a:rPr>
              <a:t>Alimenti ricchi di antiossidanti e loro valorizzazione</a:t>
            </a:r>
            <a:endParaRPr lang="it-IT" sz="2200"/>
          </a:p>
        </p:txBody>
      </p:sp>
      <p:sp>
        <p:nvSpPr>
          <p:cNvPr id="5" name="Shape 5"/>
          <p:cNvSpPr txBox="1"/>
          <p:nvPr/>
        </p:nvSpPr>
        <p:spPr>
          <a:xfrm>
            <a:off x="548640" y="60350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Analisi chimiche · UD 2</a:t>
            </a:r>
            <a:endParaRPr lang="it-IT" sz="15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701" y="1567761"/>
            <a:ext cx="5468449" cy="3408154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CasellaDiTesto 7"/>
          <p:cNvSpPr txBox="1"/>
          <p:nvPr/>
        </p:nvSpPr>
        <p:spPr>
          <a:xfrm>
            <a:off x="188723" y="163459"/>
            <a:ext cx="11814554" cy="828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marL="342900" indent="-342900">
              <a:buSzPct val="100000"/>
              <a:buChar char="-"/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Perché qualcosa possa agire come antiossidante deve esserci un’ OSSIDAZIONE potenziale o in corso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CasellaDiTesto 4"/>
          <p:cNvSpPr txBox="1"/>
          <p:nvPr/>
        </p:nvSpPr>
        <p:spPr>
          <a:xfrm>
            <a:off x="3180802" y="0"/>
            <a:ext cx="264448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Reazioni redox (I)</a:t>
            </a:r>
          </a:p>
        </p:txBody>
      </p:sp>
      <p:sp>
        <p:nvSpPr>
          <p:cNvPr id="108" name="CasellaDiTesto 6"/>
          <p:cNvSpPr txBox="1"/>
          <p:nvPr/>
        </p:nvSpPr>
        <p:spPr>
          <a:xfrm>
            <a:off x="938417" y="784605"/>
            <a:ext cx="5811349" cy="266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Un agente riducente è un donatore di e</a:t>
            </a:r>
            <a:r>
              <a:rPr baseline="30000"/>
              <a:t>-</a:t>
            </a:r>
          </a:p>
          <a:p>
            <a:pPr>
              <a:defRPr sz="24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Fe</a:t>
            </a:r>
            <a:r>
              <a:rPr baseline="30000"/>
              <a:t>2+</a:t>
            </a:r>
            <a:r>
              <a:t>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→ </a:t>
            </a:r>
            <a:r>
              <a:t>Fe</a:t>
            </a:r>
            <a:r>
              <a:rPr baseline="30000"/>
              <a:t>3+ </a:t>
            </a:r>
            <a:r>
              <a:t>+ e</a:t>
            </a:r>
            <a:r>
              <a:rPr baseline="30000"/>
              <a:t>-</a:t>
            </a:r>
          </a:p>
          <a:p>
            <a:pPr>
              <a:defRPr sz="24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pPr>
            <a:endParaRPr baseline="30000"/>
          </a:p>
          <a:p>
            <a:pPr>
              <a:defRPr sz="24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pPr>
            <a:endParaRPr baseline="30000"/>
          </a:p>
          <a:p>
            <a:pPr>
              <a:defRPr sz="2400" b="1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Un ossidante è un accettore di e</a:t>
            </a:r>
            <a:r>
              <a:rPr baseline="30000"/>
              <a:t>-</a:t>
            </a:r>
          </a:p>
          <a:p>
            <a:pPr>
              <a:defRPr sz="2400" b="1" baseline="300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endParaRPr baseline="30000"/>
          </a:p>
          <a:p>
            <a:pPr>
              <a:defRPr sz="2400" b="1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Ce</a:t>
            </a:r>
            <a:r>
              <a:rPr baseline="30000"/>
              <a:t>4+</a:t>
            </a:r>
            <a:r>
              <a:t> + e</a:t>
            </a:r>
            <a:r>
              <a:rPr baseline="30000"/>
              <a:t>- 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→ </a:t>
            </a:r>
            <a:r>
              <a:t>Ce</a:t>
            </a:r>
            <a:r>
              <a:rPr baseline="30000"/>
              <a:t>3+</a:t>
            </a:r>
          </a:p>
        </p:txBody>
      </p:sp>
      <p:sp>
        <p:nvSpPr>
          <p:cNvPr id="109" name="CasellaDiTesto 8"/>
          <p:cNvSpPr txBox="1"/>
          <p:nvPr/>
        </p:nvSpPr>
        <p:spPr>
          <a:xfrm>
            <a:off x="938418" y="4102417"/>
            <a:ext cx="10641808" cy="193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t>IMPORTANTE: le due semireazioni non possono essere osservate sperimentalmente in maniera isolata</a:t>
            </a:r>
          </a:p>
          <a:p>
            <a:pPr>
              <a:defRPr sz="2400" b="1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2400" b="1">
                <a:latin typeface="+mn-lt"/>
                <a:ea typeface="+mn-ea"/>
                <a:cs typeface="+mn-cs"/>
                <a:sym typeface="Arial"/>
              </a:defRPr>
            </a:pPr>
            <a:r>
              <a:t>Per ogni reazioni in cui viene donato un </a:t>
            </a:r>
            <a:r>
              <a:rPr>
                <a:solidFill>
                  <a:srgbClr val="7A1F2B"/>
                </a:solidFill>
              </a:rPr>
              <a:t>e</a:t>
            </a:r>
            <a:r>
              <a:rPr baseline="30000">
                <a:solidFill>
                  <a:srgbClr val="7A1F2B"/>
                </a:solidFill>
              </a:rPr>
              <a:t>- </a:t>
            </a:r>
            <a:r>
              <a:t>deve esserci sempre un accettore di </a:t>
            </a:r>
            <a:r>
              <a:rPr>
                <a:solidFill>
                  <a:srgbClr val="404040"/>
                </a:solidFill>
              </a:rPr>
              <a:t>e</a:t>
            </a:r>
            <a:r>
              <a:rPr baseline="30000">
                <a:solidFill>
                  <a:srgbClr val="404040"/>
                </a:solidFill>
              </a:rPr>
              <a:t>-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asellaDiTesto 6"/>
          <p:cNvSpPr txBox="1"/>
          <p:nvPr/>
        </p:nvSpPr>
        <p:spPr>
          <a:xfrm>
            <a:off x="3256129" y="56699"/>
            <a:ext cx="272916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Reazioni redox (II)</a:t>
            </a:r>
          </a:p>
        </p:txBody>
      </p:sp>
      <p:grpSp>
        <p:nvGrpSpPr>
          <p:cNvPr id="130" name="Gruppo 37"/>
          <p:cNvGrpSpPr/>
          <p:nvPr/>
        </p:nvGrpSpPr>
        <p:grpSpPr>
          <a:xfrm>
            <a:off x="4504908" y="1153128"/>
            <a:ext cx="3259919" cy="1136931"/>
            <a:chOff x="-1" y="0"/>
            <a:chExt cx="3259917" cy="1136929"/>
          </a:xfrm>
        </p:grpSpPr>
        <p:sp>
          <p:nvSpPr>
            <p:cNvPr id="112" name="CasellaDiTesto 8"/>
            <p:cNvSpPr txBox="1"/>
            <p:nvPr/>
          </p:nvSpPr>
          <p:spPr>
            <a:xfrm>
              <a:off x="-2" y="477087"/>
              <a:ext cx="1529762" cy="517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defRPr sz="2400" b="1">
                  <a:solidFill>
                    <a:srgbClr val="7A1F2B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r>
                <a:t>A</a:t>
              </a:r>
              <a:r>
                <a:rPr baseline="-25000"/>
                <a:t>red</a:t>
              </a:r>
              <a:r>
                <a:rPr>
                  <a:solidFill>
                    <a:srgbClr val="161616"/>
                  </a:solidFill>
                </a:rPr>
                <a:t> + B</a:t>
              </a:r>
              <a:r>
                <a:rPr baseline="-25000">
                  <a:solidFill>
                    <a:srgbClr val="161616"/>
                  </a:solidFill>
                </a:rPr>
                <a:t>ox</a:t>
              </a:r>
              <a:r>
                <a:rPr>
                  <a:solidFill>
                    <a:srgbClr val="161616"/>
                  </a:solidFill>
                </a:rPr>
                <a:t> </a:t>
              </a:r>
            </a:p>
          </p:txBody>
        </p:sp>
        <p:sp>
          <p:nvSpPr>
            <p:cNvPr id="113" name="CasellaDiTesto 10"/>
            <p:cNvSpPr txBox="1"/>
            <p:nvPr/>
          </p:nvSpPr>
          <p:spPr>
            <a:xfrm>
              <a:off x="1814839" y="477087"/>
              <a:ext cx="1445078" cy="517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>
                <a:defRPr sz="2400" b="1">
                  <a:latin typeface="+mn-lt"/>
                  <a:ea typeface="+mn-ea"/>
                  <a:cs typeface="+mn-cs"/>
                  <a:sym typeface="Arial"/>
                </a:defRPr>
              </a:pPr>
              <a:r>
                <a:t>A</a:t>
              </a:r>
              <a:r>
                <a:rPr baseline="-25000"/>
                <a:t>ox</a:t>
              </a:r>
              <a:r>
                <a:t>+ </a:t>
              </a:r>
              <a:r>
                <a:rPr>
                  <a:solidFill>
                    <a:srgbClr val="7A1F2B"/>
                  </a:solidFill>
                </a:rPr>
                <a:t>B</a:t>
              </a:r>
              <a:r>
                <a:rPr baseline="-25000">
                  <a:solidFill>
                    <a:srgbClr val="7A1F2B"/>
                  </a:solidFill>
                </a:rPr>
                <a:t>red</a:t>
              </a:r>
              <a:r>
                <a:rPr>
                  <a:solidFill>
                    <a:srgbClr val="7A1F2B"/>
                  </a:solidFill>
                </a:rPr>
                <a:t> </a:t>
              </a:r>
            </a:p>
          </p:txBody>
        </p:sp>
        <p:grpSp>
          <p:nvGrpSpPr>
            <p:cNvPr id="116" name="Gruppo 22"/>
            <p:cNvGrpSpPr/>
            <p:nvPr/>
          </p:nvGrpSpPr>
          <p:grpSpPr>
            <a:xfrm>
              <a:off x="1325756" y="675259"/>
              <a:ext cx="323354" cy="65321"/>
              <a:chOff x="-1" y="-1"/>
              <a:chExt cx="323353" cy="65320"/>
            </a:xfrm>
          </p:grpSpPr>
          <p:sp>
            <p:nvSpPr>
              <p:cNvPr id="114" name="Connettore 2 12"/>
              <p:cNvSpPr/>
              <p:nvPr/>
            </p:nvSpPr>
            <p:spPr>
              <a:xfrm>
                <a:off x="-2" y="-2"/>
                <a:ext cx="323354" cy="3"/>
              </a:xfrm>
              <a:prstGeom prst="line">
                <a:avLst/>
              </a:prstGeom>
              <a:noFill/>
              <a:ln w="6350" cap="flat">
                <a:solidFill>
                  <a:srgbClr val="161616"/>
                </a:solidFill>
                <a:prstDash val="solid"/>
                <a:miter lim="800000"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115" name="Connettore 2 13"/>
              <p:cNvSpPr/>
              <p:nvPr/>
            </p:nvSpPr>
            <p:spPr>
              <a:xfrm flipH="1" flipV="1">
                <a:off x="1" y="65317"/>
                <a:ext cx="323352" cy="3"/>
              </a:xfrm>
              <a:prstGeom prst="line">
                <a:avLst/>
              </a:prstGeom>
              <a:noFill/>
              <a:ln w="6350" cap="flat">
                <a:solidFill>
                  <a:srgbClr val="161616"/>
                </a:solidFill>
                <a:prstDash val="solid"/>
                <a:miter lim="800000"/>
                <a:tailEnd type="triangle" w="med" len="med"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17" name="CasellaDiTesto 25"/>
            <p:cNvSpPr txBox="1"/>
            <p:nvPr/>
          </p:nvSpPr>
          <p:spPr>
            <a:xfrm>
              <a:off x="484604" y="-1"/>
              <a:ext cx="416563" cy="370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404040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r>
                <a:rPr lang="it-IT" b="1" sz="2400">
                  <a:solidFill>
                    <a:srgbClr val="161616"/>
                  </a:solidFill>
                </a:rPr>
                <a:t>e</a:t>
              </a:r>
              <a:r>
                <a:rPr b="1" sz="2400" baseline="30000">
                  <a:solidFill>
                    <a:srgbClr val="161616"/>
                  </a:solidFill>
                </a:rPr>
                <a:t>-</a:t>
              </a:r>
            </a:p>
          </p:txBody>
        </p:sp>
        <p:grpSp>
          <p:nvGrpSpPr>
            <p:cNvPr id="121" name="Freccia circolare in giù 26"/>
            <p:cNvGrpSpPr/>
            <p:nvPr/>
          </p:nvGrpSpPr>
          <p:grpSpPr>
            <a:xfrm>
              <a:off x="312042" y="322555"/>
              <a:ext cx="600846" cy="154537"/>
              <a:chOff x="0" y="0"/>
              <a:chExt cx="600845" cy="154536"/>
            </a:xfrm>
          </p:grpSpPr>
          <p:sp>
            <p:nvSpPr>
              <p:cNvPr id="118" name="Forma"/>
              <p:cNvSpPr/>
              <p:nvPr/>
            </p:nvSpPr>
            <p:spPr>
              <a:xfrm>
                <a:off x="0" y="-1"/>
                <a:ext cx="600846" cy="154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26" y="21600"/>
                    </a:moveTo>
                    <a:lnTo>
                      <a:pt x="18822" y="16200"/>
                    </a:lnTo>
                    <a:lnTo>
                      <a:pt x="19517" y="16200"/>
                    </a:lnTo>
                    <a:cubicBezTo>
                      <a:pt x="18386" y="6663"/>
                      <a:pt x="14437" y="0"/>
                      <a:pt x="9916" y="0"/>
                    </a:cubicBezTo>
                    <a:lnTo>
                      <a:pt x="11305" y="0"/>
                    </a:lnTo>
                    <a:cubicBezTo>
                      <a:pt x="15826" y="0"/>
                      <a:pt x="19775" y="6663"/>
                      <a:pt x="20906" y="16200"/>
                    </a:cubicBezTo>
                    <a:lnTo>
                      <a:pt x="21600" y="16200"/>
                    </a:lnTo>
                    <a:close/>
                    <a:moveTo>
                      <a:pt x="10610" y="53"/>
                    </a:moveTo>
                    <a:cubicBezTo>
                      <a:pt x="5416" y="847"/>
                      <a:pt x="1389" y="10258"/>
                      <a:pt x="1389" y="21600"/>
                    </a:cubicBezTo>
                    <a:lnTo>
                      <a:pt x="0" y="21600"/>
                    </a:lnTo>
                    <a:cubicBezTo>
                      <a:pt x="0" y="9671"/>
                      <a:pt x="4439" y="0"/>
                      <a:pt x="9916" y="0"/>
                    </a:cubicBezTo>
                    <a:cubicBezTo>
                      <a:pt x="10147" y="0"/>
                      <a:pt x="10379" y="18"/>
                      <a:pt x="10610" y="53"/>
                    </a:cubicBezTo>
                    <a:close/>
                  </a:path>
                </a:pathLst>
              </a:custGeom>
              <a:solidFill>
                <a:srgbClr val="7A1F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119" name="Forma"/>
              <p:cNvSpPr/>
              <p:nvPr/>
            </p:nvSpPr>
            <p:spPr>
              <a:xfrm>
                <a:off x="0" y="-1"/>
                <a:ext cx="295145" cy="154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3"/>
                    </a:moveTo>
                    <a:cubicBezTo>
                      <a:pt x="11026" y="847"/>
                      <a:pt x="2827" y="10258"/>
                      <a:pt x="2827" y="21600"/>
                    </a:cubicBezTo>
                    <a:lnTo>
                      <a:pt x="0" y="21600"/>
                    </a:lnTo>
                    <a:cubicBezTo>
                      <a:pt x="0" y="9671"/>
                      <a:pt x="9038" y="0"/>
                      <a:pt x="20186" y="0"/>
                    </a:cubicBezTo>
                    <a:cubicBezTo>
                      <a:pt x="20658" y="0"/>
                      <a:pt x="21129" y="18"/>
                      <a:pt x="21600" y="53"/>
                    </a:cubicBezTo>
                    <a:close/>
                  </a:path>
                </a:pathLst>
              </a:custGeom>
              <a:solidFill>
                <a:srgbClr val="161616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120" name="Linea"/>
              <p:cNvSpPr/>
              <p:nvPr/>
            </p:nvSpPr>
            <p:spPr>
              <a:xfrm>
                <a:off x="0" y="-1"/>
                <a:ext cx="600846" cy="154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610" y="53"/>
                    </a:moveTo>
                    <a:cubicBezTo>
                      <a:pt x="5416" y="847"/>
                      <a:pt x="1389" y="10258"/>
                      <a:pt x="1389" y="21600"/>
                    </a:cubicBezTo>
                    <a:lnTo>
                      <a:pt x="0" y="21600"/>
                    </a:lnTo>
                    <a:cubicBezTo>
                      <a:pt x="0" y="9671"/>
                      <a:pt x="4439" y="0"/>
                      <a:pt x="9916" y="0"/>
                    </a:cubicBezTo>
                    <a:lnTo>
                      <a:pt x="11305" y="0"/>
                    </a:lnTo>
                    <a:cubicBezTo>
                      <a:pt x="15826" y="0"/>
                      <a:pt x="19775" y="6663"/>
                      <a:pt x="20906" y="16200"/>
                    </a:cubicBezTo>
                    <a:lnTo>
                      <a:pt x="21600" y="16200"/>
                    </a:lnTo>
                    <a:lnTo>
                      <a:pt x="20526" y="21600"/>
                    </a:lnTo>
                    <a:lnTo>
                      <a:pt x="18822" y="16200"/>
                    </a:lnTo>
                    <a:lnTo>
                      <a:pt x="19517" y="16200"/>
                    </a:lnTo>
                    <a:cubicBezTo>
                      <a:pt x="18386" y="6663"/>
                      <a:pt x="14437" y="0"/>
                      <a:pt x="9916" y="0"/>
                    </a:cubicBezTo>
                  </a:path>
                </a:pathLst>
              </a:custGeom>
              <a:noFill/>
              <a:ln w="12700" cap="flat">
                <a:solidFill>
                  <a:srgbClr val="7A1F2B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25" name="Freccia circolare in giù 28"/>
            <p:cNvGrpSpPr/>
            <p:nvPr/>
          </p:nvGrpSpPr>
          <p:grpSpPr>
            <a:xfrm>
              <a:off x="1017733" y="936655"/>
              <a:ext cx="1620694" cy="200275"/>
              <a:chOff x="-1" y="0"/>
              <a:chExt cx="1620693" cy="200273"/>
            </a:xfrm>
          </p:grpSpPr>
          <p:sp>
            <p:nvSpPr>
              <p:cNvPr id="122" name="Forma"/>
              <p:cNvSpPr/>
              <p:nvPr/>
            </p:nvSpPr>
            <p:spPr>
              <a:xfrm rot="10800000" flipH="1">
                <a:off x="-2" y="0"/>
                <a:ext cx="1620695" cy="200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5" y="21600"/>
                    </a:moveTo>
                    <a:lnTo>
                      <a:pt x="20265" y="16200"/>
                    </a:lnTo>
                    <a:lnTo>
                      <a:pt x="20599" y="16200"/>
                    </a:lnTo>
                    <a:cubicBezTo>
                      <a:pt x="19406" y="6663"/>
                      <a:pt x="15238" y="0"/>
                      <a:pt x="10466" y="0"/>
                    </a:cubicBezTo>
                    <a:lnTo>
                      <a:pt x="11133" y="0"/>
                    </a:lnTo>
                    <a:cubicBezTo>
                      <a:pt x="15905" y="0"/>
                      <a:pt x="20073" y="6663"/>
                      <a:pt x="21266" y="16200"/>
                    </a:cubicBezTo>
                    <a:lnTo>
                      <a:pt x="21600" y="16200"/>
                    </a:lnTo>
                    <a:close/>
                    <a:moveTo>
                      <a:pt x="10799" y="11"/>
                    </a:moveTo>
                    <a:cubicBezTo>
                      <a:pt x="5152" y="383"/>
                      <a:pt x="667" y="9939"/>
                      <a:pt x="667" y="21600"/>
                    </a:cubicBezTo>
                    <a:lnTo>
                      <a:pt x="0" y="21600"/>
                    </a:lnTo>
                    <a:cubicBezTo>
                      <a:pt x="0" y="9671"/>
                      <a:pt x="4686" y="0"/>
                      <a:pt x="10466" y="0"/>
                    </a:cubicBezTo>
                    <a:cubicBezTo>
                      <a:pt x="10577" y="0"/>
                      <a:pt x="10688" y="4"/>
                      <a:pt x="10799" y="11"/>
                    </a:cubicBezTo>
                    <a:close/>
                  </a:path>
                </a:pathLst>
              </a:custGeom>
              <a:solidFill>
                <a:srgbClr val="7A1F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123" name="Forma"/>
              <p:cNvSpPr/>
              <p:nvPr/>
            </p:nvSpPr>
            <p:spPr>
              <a:xfrm rot="10800000" flipH="1">
                <a:off x="-2" y="0"/>
                <a:ext cx="810300" cy="200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"/>
                    </a:moveTo>
                    <a:cubicBezTo>
                      <a:pt x="10305" y="383"/>
                      <a:pt x="1335" y="9939"/>
                      <a:pt x="1335" y="21600"/>
                    </a:cubicBezTo>
                    <a:lnTo>
                      <a:pt x="0" y="21600"/>
                    </a:lnTo>
                    <a:cubicBezTo>
                      <a:pt x="0" y="9671"/>
                      <a:pt x="9372" y="0"/>
                      <a:pt x="20933" y="0"/>
                    </a:cubicBezTo>
                    <a:cubicBezTo>
                      <a:pt x="21155" y="0"/>
                      <a:pt x="21378" y="4"/>
                      <a:pt x="21600" y="11"/>
                    </a:cubicBezTo>
                    <a:close/>
                  </a:path>
                </a:pathLst>
              </a:custGeom>
              <a:solidFill>
                <a:srgbClr val="161616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124" name="Linea"/>
              <p:cNvSpPr/>
              <p:nvPr/>
            </p:nvSpPr>
            <p:spPr>
              <a:xfrm rot="10800000" flipH="1">
                <a:off x="-2" y="0"/>
                <a:ext cx="1620695" cy="200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11"/>
                    </a:moveTo>
                    <a:cubicBezTo>
                      <a:pt x="5152" y="383"/>
                      <a:pt x="667" y="9939"/>
                      <a:pt x="667" y="21600"/>
                    </a:cubicBezTo>
                    <a:lnTo>
                      <a:pt x="0" y="21600"/>
                    </a:lnTo>
                    <a:cubicBezTo>
                      <a:pt x="0" y="9671"/>
                      <a:pt x="4686" y="0"/>
                      <a:pt x="10466" y="0"/>
                    </a:cubicBezTo>
                    <a:lnTo>
                      <a:pt x="11133" y="0"/>
                    </a:lnTo>
                    <a:cubicBezTo>
                      <a:pt x="15905" y="0"/>
                      <a:pt x="20073" y="6663"/>
                      <a:pt x="21266" y="16200"/>
                    </a:cubicBezTo>
                    <a:lnTo>
                      <a:pt x="21600" y="16200"/>
                    </a:lnTo>
                    <a:lnTo>
                      <a:pt x="21265" y="21600"/>
                    </a:lnTo>
                    <a:lnTo>
                      <a:pt x="20265" y="16200"/>
                    </a:lnTo>
                    <a:lnTo>
                      <a:pt x="20599" y="16200"/>
                    </a:lnTo>
                    <a:cubicBezTo>
                      <a:pt x="19406" y="6663"/>
                      <a:pt x="15238" y="0"/>
                      <a:pt x="10466" y="0"/>
                    </a:cubicBezTo>
                  </a:path>
                </a:pathLst>
              </a:custGeom>
              <a:noFill/>
              <a:ln w="12700" cap="flat">
                <a:solidFill>
                  <a:srgbClr val="7A1F2B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129" name="Freccia circolare in giù 30"/>
            <p:cNvGrpSpPr/>
            <p:nvPr/>
          </p:nvGrpSpPr>
          <p:grpSpPr>
            <a:xfrm>
              <a:off x="312040" y="930868"/>
              <a:ext cx="1620695" cy="200275"/>
              <a:chOff x="-1" y="0"/>
              <a:chExt cx="1620693" cy="200273"/>
            </a:xfrm>
          </p:grpSpPr>
          <p:sp>
            <p:nvSpPr>
              <p:cNvPr id="126" name="Forma"/>
              <p:cNvSpPr/>
              <p:nvPr/>
            </p:nvSpPr>
            <p:spPr>
              <a:xfrm rot="10800000" flipH="1">
                <a:off x="-2" y="0"/>
                <a:ext cx="1620695" cy="200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65" y="21600"/>
                    </a:moveTo>
                    <a:lnTo>
                      <a:pt x="20265" y="16200"/>
                    </a:lnTo>
                    <a:lnTo>
                      <a:pt x="20599" y="16200"/>
                    </a:lnTo>
                    <a:cubicBezTo>
                      <a:pt x="19406" y="6663"/>
                      <a:pt x="15238" y="0"/>
                      <a:pt x="10466" y="0"/>
                    </a:cubicBezTo>
                    <a:lnTo>
                      <a:pt x="11133" y="0"/>
                    </a:lnTo>
                    <a:cubicBezTo>
                      <a:pt x="15905" y="0"/>
                      <a:pt x="20073" y="6663"/>
                      <a:pt x="21266" y="16200"/>
                    </a:cubicBezTo>
                    <a:lnTo>
                      <a:pt x="21600" y="16200"/>
                    </a:lnTo>
                    <a:close/>
                    <a:moveTo>
                      <a:pt x="10799" y="11"/>
                    </a:moveTo>
                    <a:cubicBezTo>
                      <a:pt x="5152" y="383"/>
                      <a:pt x="667" y="9939"/>
                      <a:pt x="667" y="21600"/>
                    </a:cubicBezTo>
                    <a:lnTo>
                      <a:pt x="0" y="21600"/>
                    </a:lnTo>
                    <a:cubicBezTo>
                      <a:pt x="0" y="9671"/>
                      <a:pt x="4686" y="0"/>
                      <a:pt x="10466" y="0"/>
                    </a:cubicBezTo>
                    <a:cubicBezTo>
                      <a:pt x="10577" y="0"/>
                      <a:pt x="10688" y="4"/>
                      <a:pt x="10799" y="11"/>
                    </a:cubicBezTo>
                    <a:close/>
                  </a:path>
                </a:pathLst>
              </a:custGeom>
              <a:solidFill>
                <a:srgbClr val="B5B2A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127" name="Forma"/>
              <p:cNvSpPr/>
              <p:nvPr/>
            </p:nvSpPr>
            <p:spPr>
              <a:xfrm rot="10800000" flipH="1">
                <a:off x="-2" y="0"/>
                <a:ext cx="810300" cy="200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"/>
                    </a:moveTo>
                    <a:cubicBezTo>
                      <a:pt x="10305" y="383"/>
                      <a:pt x="1335" y="9939"/>
                      <a:pt x="1335" y="21600"/>
                    </a:cubicBezTo>
                    <a:lnTo>
                      <a:pt x="0" y="21600"/>
                    </a:lnTo>
                    <a:cubicBezTo>
                      <a:pt x="0" y="9671"/>
                      <a:pt x="9372" y="0"/>
                      <a:pt x="20933" y="0"/>
                    </a:cubicBezTo>
                    <a:cubicBezTo>
                      <a:pt x="21155" y="0"/>
                      <a:pt x="21378" y="4"/>
                      <a:pt x="21600" y="11"/>
                    </a:cubicBezTo>
                    <a:close/>
                  </a:path>
                </a:pathLst>
              </a:custGeom>
              <a:solidFill>
                <a:srgbClr val="161616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  <p:sp>
            <p:nvSpPr>
              <p:cNvPr id="128" name="Linea"/>
              <p:cNvSpPr/>
              <p:nvPr/>
            </p:nvSpPr>
            <p:spPr>
              <a:xfrm rot="10800000" flipH="1">
                <a:off x="-2" y="0"/>
                <a:ext cx="1620695" cy="2002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11"/>
                    </a:moveTo>
                    <a:cubicBezTo>
                      <a:pt x="5152" y="383"/>
                      <a:pt x="667" y="9939"/>
                      <a:pt x="667" y="21600"/>
                    </a:cubicBezTo>
                    <a:lnTo>
                      <a:pt x="0" y="21600"/>
                    </a:lnTo>
                    <a:cubicBezTo>
                      <a:pt x="0" y="9671"/>
                      <a:pt x="4686" y="0"/>
                      <a:pt x="10466" y="0"/>
                    </a:cubicBezTo>
                    <a:lnTo>
                      <a:pt x="11133" y="0"/>
                    </a:lnTo>
                    <a:cubicBezTo>
                      <a:pt x="15905" y="0"/>
                      <a:pt x="20073" y="6663"/>
                      <a:pt x="21266" y="16200"/>
                    </a:cubicBezTo>
                    <a:lnTo>
                      <a:pt x="21600" y="16200"/>
                    </a:lnTo>
                    <a:lnTo>
                      <a:pt x="21265" y="21600"/>
                    </a:lnTo>
                    <a:lnTo>
                      <a:pt x="20265" y="16200"/>
                    </a:lnTo>
                    <a:lnTo>
                      <a:pt x="20599" y="16200"/>
                    </a:lnTo>
                    <a:cubicBezTo>
                      <a:pt x="19406" y="6663"/>
                      <a:pt x="15238" y="0"/>
                      <a:pt x="10466" y="0"/>
                    </a:cubicBezTo>
                  </a:path>
                </a:pathLst>
              </a:custGeom>
              <a:noFill/>
              <a:ln w="12700" cap="flat">
                <a:solidFill>
                  <a:srgbClr val="40404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  <p:sp>
        <p:nvSpPr>
          <p:cNvPr id="131" name="CasellaDiTesto 33"/>
          <p:cNvSpPr txBox="1"/>
          <p:nvPr/>
        </p:nvSpPr>
        <p:spPr>
          <a:xfrm>
            <a:off x="1045822" y="3254692"/>
            <a:ext cx="10355272" cy="1678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defRPr sz="2100" i="1">
                <a:latin typeface="+mn-lt"/>
                <a:ea typeface="+mn-ea"/>
                <a:cs typeface="+mn-cs"/>
                <a:sym typeface="Arial"/>
              </a:defRPr>
            </a:pPr>
            <a:r>
              <a:t>La specie ridotta (con un eccesso di elettroni) dona elettroni alla specie ossidata (con difetto di elettroni). La specie che ha donato elettroni diviene ossidata e quella che li ha accettati viene ridotta.</a:t>
            </a:r>
          </a:p>
          <a:p>
            <a:pPr algn="l">
              <a:defRPr sz="2100" i="1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algn="l">
              <a:defRPr sz="2100" i="1">
                <a:latin typeface="+mn-lt"/>
                <a:ea typeface="+mn-ea"/>
                <a:cs typeface="+mn-cs"/>
                <a:sym typeface="Arial"/>
              </a:defRPr>
            </a:pPr>
            <a:r>
              <a:t>Il processo può essere invertito (spontaneamente o fornendo energia)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Lo stress ossidativo in sintesi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3520440" cy="39319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B8860B"/>
                </a:solidFill>
                <a:latin typeface="Arial"/>
                <a:cs typeface="Arial"/>
              </a:rPr>
              <a:t>Che cos’è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squilibrio tra produzione di specie reattive dell’ossigeno (ROS) e difese antiossidanti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 livelli fisiologici le ROS hanno funzioni di segnalazione e difesa immunitaria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4334256" y="1280160"/>
            <a:ext cx="3520440" cy="39319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7A1F2B"/>
                </a:solidFill>
                <a:latin typeface="Arial"/>
                <a:cs typeface="Arial"/>
              </a:rPr>
              <a:t>Da dove vengono le ROS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fonte principale: elettroni persi dalla catena respiratoria mitocondriale → radicale superossido O₂•⁻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poi H₂O₂ e, in presenza di Fe²⁺/Cu⁺, il radicale idrossile •OH (reazione di Fenton)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8119872" y="1280160"/>
            <a:ext cx="3520440" cy="393192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404040"/>
                </a:solidFill>
                <a:latin typeface="Arial"/>
                <a:cs typeface="Arial"/>
              </a:rPr>
              <a:t>Bersagli e difese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bersagli: acidi grassi polinsaturi di membrana, proteine, DNA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difese enzimatiche (superossido dismutasi, catalasi, glutatione perossidasi) e non enzimatiche (glutatione, vitamine C ed E, polifenoli)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548640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800" dirty="0">
                <a:solidFill>
                  <a:srgbClr val="404040"/>
                </a:solidFill>
                <a:latin typeface="Arial"/>
                <a:cs typeface="Arial"/>
              </a:rPr>
              <a:t>Negli alimenti gli stessi processi radicalici causano irrancidimento e imbrunimento: è su questo piano chimico che si misura l’attività antiossidante.</a:t>
            </a:r>
            <a:endParaRPr lang="it-IT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ruppo 13"/>
          <p:cNvGrpSpPr/>
          <p:nvPr/>
        </p:nvGrpSpPr>
        <p:grpSpPr>
          <a:xfrm>
            <a:off x="644261" y="426030"/>
            <a:ext cx="11019567" cy="5067156"/>
            <a:chOff x="-1" y="0"/>
            <a:chExt cx="11019565" cy="5067155"/>
          </a:xfrm>
        </p:grpSpPr>
        <p:pic>
          <p:nvPicPr>
            <p:cNvPr id="135" name="Immagine 3" descr="Immagin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" y="1584998"/>
              <a:ext cx="5340930" cy="23265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6" name="CasellaDiTesto 5"/>
            <p:cNvSpPr txBox="1"/>
            <p:nvPr/>
          </p:nvSpPr>
          <p:spPr>
            <a:xfrm>
              <a:off x="1131570" y="0"/>
              <a:ext cx="6032273" cy="4216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l">
                <a:defRPr sz="2200" b="1"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rPr lang="it-IT" b="1" sz="2400">
                  <a:solidFill>
                    <a:srgbClr val="161616"/>
                  </a:solidFill>
                </a:rPr>
                <a:t>Le reazioni radicaliche</a:t>
              </a:r>
            </a:p>
          </p:txBody>
        </p:sp>
        <p:pic>
          <p:nvPicPr>
            <p:cNvPr id="137" name="Immagine 6" descr="Immagin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8633" y="680165"/>
              <a:ext cx="5340932" cy="41362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8" name="CasellaDiTesto 7"/>
            <p:cNvSpPr txBox="1"/>
            <p:nvPr/>
          </p:nvSpPr>
          <p:spPr>
            <a:xfrm>
              <a:off x="798592" y="1743302"/>
              <a:ext cx="383524" cy="3708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b="1">
                  <a:solidFill>
                    <a:srgbClr val="7A1F2B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(a)</a:t>
              </a:r>
            </a:p>
          </p:txBody>
        </p:sp>
        <p:sp>
          <p:nvSpPr>
            <p:cNvPr id="139" name="CasellaDiTesto 8"/>
            <p:cNvSpPr txBox="1"/>
            <p:nvPr/>
          </p:nvSpPr>
          <p:spPr>
            <a:xfrm>
              <a:off x="6819711" y="4696319"/>
              <a:ext cx="383524" cy="3708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b="1">
                  <a:solidFill>
                    <a:srgbClr val="7A1F2B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(a)</a:t>
              </a:r>
            </a:p>
          </p:txBody>
        </p:sp>
        <p:sp>
          <p:nvSpPr>
            <p:cNvPr id="140" name="CasellaDiTesto 9"/>
            <p:cNvSpPr txBox="1"/>
            <p:nvPr/>
          </p:nvSpPr>
          <p:spPr>
            <a:xfrm>
              <a:off x="8391883" y="4631706"/>
              <a:ext cx="396026" cy="3708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b="1">
                  <a:solidFill>
                    <a:srgbClr val="404040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(b)</a:t>
              </a:r>
            </a:p>
          </p:txBody>
        </p:sp>
        <p:sp>
          <p:nvSpPr>
            <p:cNvPr id="141" name="CasellaDiTesto 10"/>
            <p:cNvSpPr txBox="1"/>
            <p:nvPr/>
          </p:nvSpPr>
          <p:spPr>
            <a:xfrm>
              <a:off x="1084475" y="2640031"/>
              <a:ext cx="396026" cy="3708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b="1">
                  <a:solidFill>
                    <a:srgbClr val="404040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(b)</a:t>
              </a:r>
            </a:p>
          </p:txBody>
        </p:sp>
        <p:sp>
          <p:nvSpPr>
            <p:cNvPr id="142" name="CasellaDiTesto 11"/>
            <p:cNvSpPr txBox="1"/>
            <p:nvPr/>
          </p:nvSpPr>
          <p:spPr>
            <a:xfrm>
              <a:off x="1084475" y="3493157"/>
              <a:ext cx="383524" cy="3708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b="1">
                  <a:solidFill>
                    <a:srgbClr val="B8860B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(c)</a:t>
              </a:r>
            </a:p>
          </p:txBody>
        </p:sp>
        <p:sp>
          <p:nvSpPr>
            <p:cNvPr id="143" name="CasellaDiTesto 12"/>
            <p:cNvSpPr txBox="1"/>
            <p:nvPr/>
          </p:nvSpPr>
          <p:spPr>
            <a:xfrm>
              <a:off x="9587029" y="4673636"/>
              <a:ext cx="383525" cy="37083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 b="1">
                  <a:solidFill>
                    <a:srgbClr val="B8860B"/>
                  </a:solid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(c)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97" y="802435"/>
            <a:ext cx="10247993" cy="5738877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CasellaDiTesto 4"/>
          <p:cNvSpPr txBox="1"/>
          <p:nvPr/>
        </p:nvSpPr>
        <p:spPr>
          <a:xfrm>
            <a:off x="1228397" y="0"/>
            <a:ext cx="8129507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b="1" sz="2400" dirty="0" err="1">
                <a:solidFill>
                  <a:srgbClr val="161616"/>
                </a:solidFill>
              </a:rPr>
              <a:t>L’ossigeno</a:t>
            </a:r>
            <a:r>
              <a:rPr b="1" sz="2400" dirty="0">
                <a:solidFill>
                  <a:srgbClr val="161616"/>
                </a:solidFill>
              </a:rPr>
              <a:t> e le specie </a:t>
            </a:r>
            <a:r>
              <a:rPr b="1" sz="2400" dirty="0" err="1">
                <a:solidFill>
                  <a:srgbClr val="161616"/>
                </a:solidFill>
              </a:rPr>
              <a:t>reattive</a:t>
            </a:r>
            <a:r>
              <a:rPr b="1" sz="2400" dirty="0">
                <a:solidFill>
                  <a:srgbClr val="161616"/>
                </a:solidFill>
              </a:rPr>
              <a:t> </a:t>
            </a:r>
            <a:r>
              <a:rPr b="1" sz="2400" dirty="0" err="1">
                <a:solidFill>
                  <a:srgbClr val="161616"/>
                </a:solidFill>
              </a:rPr>
              <a:t>dell’ossigeno</a:t>
            </a:r>
            <a:endParaRPr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159" name="Picture 4" descr="Picture 4"/>
          <p:cNvPicPr>
            <a:picLocks noChangeAspect="1"/>
          </p:cNvPicPr>
          <p:nvPr/>
        </p:nvPicPr>
        <p:blipFill>
          <a:blip r:embed="rId2"/>
          <a:srcRect l="32967" r="15899"/>
          <a:stretch>
            <a:fillRect/>
          </a:stretch>
        </p:blipFill>
        <p:spPr>
          <a:xfrm>
            <a:off x="7252571" y="9"/>
            <a:ext cx="4939507" cy="685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69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296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0" name="Straight Connector 10"/>
          <p:cNvSpPr/>
          <p:nvPr/>
        </p:nvSpPr>
        <p:spPr>
          <a:xfrm flipH="1" flipV="1">
            <a:off x="5528234" y="-1"/>
            <a:ext cx="6663768" cy="99209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61" name="CasellaDiTesto 2"/>
          <p:cNvSpPr txBox="1"/>
          <p:nvPr/>
        </p:nvSpPr>
        <p:spPr>
          <a:xfrm>
            <a:off x="185360" y="148376"/>
            <a:ext cx="7328890" cy="6504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indent="-228600">
              <a:spcBef>
                <a:spcPts val="600"/>
              </a:spcBef>
              <a:buSzPct val="80000"/>
              <a:buFont typeface="Arial"/>
              <a:buChar char="•"/>
              <a:defRPr sz="2600" b="1" u="sng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Importanza delle reazioni redox nel campo degli alimenti</a:t>
            </a:r>
          </a:p>
          <a:p>
            <a:pPr indent="-228600">
              <a:spcBef>
                <a:spcPts val="600"/>
              </a:spcBef>
              <a:buSzPct val="80000"/>
              <a:buFont typeface="Arial"/>
              <a:buChar char="•"/>
              <a:defRPr sz="2200" b="1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spcBef>
                <a:spcPts val="600"/>
              </a:spcBef>
              <a:defRPr sz="2200" b="1" u="sng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OSSIDAZIONE</a:t>
            </a:r>
            <a:r>
              <a:rPr u="none"/>
              <a:t> di substrati costituenti gli alimenti</a:t>
            </a:r>
          </a:p>
          <a:p>
            <a:pPr indent="-228600">
              <a:spcBef>
                <a:spcPts val="600"/>
              </a:spcBef>
              <a:buSzPct val="80000"/>
              <a:buFont typeface="Arial"/>
              <a:buChar char="•"/>
              <a:defRPr sz="2200" b="1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Spoilage ossidativo degli alimenti</a:t>
            </a:r>
          </a:p>
          <a:p>
            <a:pPr indent="-228600">
              <a:spcBef>
                <a:spcPts val="600"/>
              </a:spcBef>
              <a:buSzPct val="80000"/>
              <a:buFont typeface="Arial"/>
              <a:buChar char="•"/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Irrancidimento (acidi grassi), imbrunimento (polifenoli) </a:t>
            </a:r>
          </a:p>
          <a:p>
            <a:pPr>
              <a:spcBef>
                <a:spcPts val="600"/>
              </a:spcBef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spcBef>
                <a:spcPts val="600"/>
              </a:spcBef>
              <a:defRPr sz="2200" b="1" u="sng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ANTIOSSIDANTI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Protezione degli alimenti dalle reazioni di ossidazione (Shelf Life)  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Effetti nutraceutici sull’uomo 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200" u="sng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Valorizzazione</a:t>
            </a:r>
            <a:r>
              <a:rPr u="none"/>
              <a:t> commerciale dell’alimento</a:t>
            </a:r>
          </a:p>
          <a:p>
            <a:pPr>
              <a:lnSpc>
                <a:spcPct val="150000"/>
              </a:lnSpc>
              <a:spcBef>
                <a:spcPts val="600"/>
              </a:spcBef>
              <a:defRPr sz="2200">
                <a:solidFill>
                  <a:srgbClr val="404040"/>
                </a:solidFill>
                <a:latin typeface="+mn-lt"/>
                <a:ea typeface="+mn-ea"/>
                <a:cs typeface="+mn-cs"/>
                <a:sym typeface="Arial"/>
              </a:defRPr>
            </a:pPr>
            <a:endParaRPr u="none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La chimica degli antiossidanti idrofili: acido ascorbico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L’acido ascorbico (vitamina C) è un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enediolo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(pKa₁ ≈ 4,1): a pH alimentare è presente come ascorbato (AscH⁻), un buon donatore di elettroni e di atomi di idrogeno.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Si ossida in due stadi monoelettronici: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ascorbato → radicale ascorbile (Asc•⁻) → acido deidroascorbico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. Il radicale ascorbile è poco reattivo perché delocalizzato: per questo l’ascorbato interrompe le catene radicaliche.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Agisce come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scavenger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di ROS (O₂•⁻, •OH, ROO•), riduce i radicali tocoferossile rigenerando la vitamina E e riduce i chinoni (freno all’imbrunimento enzimatico).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800" dirty="0">
                <a:solidFill>
                  <a:srgbClr val="7A1F2B"/>
                </a:solidFill>
                <a:latin typeface="Arial"/>
                <a:cs typeface="Arial"/>
              </a:rPr>
              <a:t>Attenzione: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riducendo Fe³⁺ a Fe²⁺ può alimentare la reazione di Fenton e agire da pro-ossidante in presenza di metalli liberi.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589520" y="1371600"/>
            <a:ext cx="4050792" cy="17373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AscH⁻ + R• → Asc•⁻ + RH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2 Asc•⁻ + H⁺ → AscH⁻ + DHA</a:t>
            </a:r>
            <a:endParaRPr lang="it-IT" sz="1900"/>
          </a:p>
        </p:txBody>
      </p:sp>
      <p:sp>
        <p:nvSpPr>
          <p:cNvPr id="6" name="Shape 6"/>
          <p:cNvSpPr/>
          <p:nvPr/>
        </p:nvSpPr>
        <p:spPr>
          <a:xfrm>
            <a:off x="7589520" y="3383280"/>
            <a:ext cx="4050792" cy="265176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B8860B"/>
                </a:solidFill>
                <a:latin typeface="Arial"/>
                <a:cs typeface="Arial"/>
              </a:rPr>
              <a:t>Negli alimenti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additivi E300–E304 (ascorbati, palmitato di ascorbile)</a:t>
            </a:r>
            <a:endParaRPr lang="it-IT" sz="17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antiossidante e antimbrunimento in succhi, conserve, prodotti carnei</a:t>
            </a:r>
            <a:endParaRPr lang="it-IT" sz="17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752" y="1402785"/>
            <a:ext cx="5081657" cy="2634646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CasellaDiTesto 5"/>
          <p:cNvSpPr txBox="1"/>
          <p:nvPr/>
        </p:nvSpPr>
        <p:spPr>
          <a:xfrm>
            <a:off x="1548844" y="475989"/>
            <a:ext cx="4227978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Acido Ascorbico AZIONE RIDUCENTE</a:t>
            </a:r>
          </a:p>
        </p:txBody>
      </p:sp>
      <p:sp>
        <p:nvSpPr>
          <p:cNvPr id="171" name="CasellaDiTesto 6"/>
          <p:cNvSpPr txBox="1"/>
          <p:nvPr/>
        </p:nvSpPr>
        <p:spPr>
          <a:xfrm>
            <a:off x="1236191" y="4476176"/>
            <a:ext cx="4693419" cy="929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Questo meccanismo d’azione è alla base della azione di conservante dell’acido ascorbico negli alimenti</a:t>
            </a:r>
          </a:p>
        </p:txBody>
      </p:sp>
      <p:pic>
        <p:nvPicPr>
          <p:cNvPr id="172" name="Immagine 10" descr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456" y="2512422"/>
            <a:ext cx="5081655" cy="1833155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CasellaDiTesto 11"/>
          <p:cNvSpPr txBox="1"/>
          <p:nvPr/>
        </p:nvSpPr>
        <p:spPr>
          <a:xfrm>
            <a:off x="7002174" y="1952324"/>
            <a:ext cx="2314232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l">
              <a:defRPr b="1" u="sng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Additivi alimentari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8442" y="3996918"/>
            <a:ext cx="3940448" cy="2321170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CasellaDiTesto 4"/>
          <p:cNvSpPr txBox="1"/>
          <p:nvPr/>
        </p:nvSpPr>
        <p:spPr>
          <a:xfrm>
            <a:off x="3251182" y="28136"/>
            <a:ext cx="473328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Metodi di Analisi: cromatografia</a:t>
            </a:r>
          </a:p>
        </p:txBody>
      </p:sp>
      <p:pic>
        <p:nvPicPr>
          <p:cNvPr id="177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839" y="2573583"/>
            <a:ext cx="2529317" cy="2386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magine 6" descr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581" y="895936"/>
            <a:ext cx="2670493" cy="2205590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CasellaDiTesto 8"/>
          <p:cNvSpPr txBox="1"/>
          <p:nvPr/>
        </p:nvSpPr>
        <p:spPr>
          <a:xfrm>
            <a:off x="1744926" y="3228943"/>
            <a:ext cx="200938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Strumentazione</a:t>
            </a:r>
          </a:p>
        </p:txBody>
      </p:sp>
      <p:sp>
        <p:nvSpPr>
          <p:cNvPr id="180" name="CasellaDiTesto 9"/>
          <p:cNvSpPr txBox="1"/>
          <p:nvPr/>
        </p:nvSpPr>
        <p:spPr>
          <a:xfrm>
            <a:off x="5459931" y="5157504"/>
            <a:ext cx="119083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Principio</a:t>
            </a:r>
          </a:p>
        </p:txBody>
      </p:sp>
      <p:sp>
        <p:nvSpPr>
          <p:cNvPr id="181" name="CasellaDiTesto 10"/>
          <p:cNvSpPr txBox="1"/>
          <p:nvPr/>
        </p:nvSpPr>
        <p:spPr>
          <a:xfrm>
            <a:off x="9482101" y="6389299"/>
            <a:ext cx="1190707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Risultato</a:t>
            </a:r>
          </a:p>
        </p:txBody>
      </p:sp>
      <p:pic>
        <p:nvPicPr>
          <p:cNvPr id="182" name="Immagine 11" descr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1043" y="2509296"/>
            <a:ext cx="2612323" cy="13543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CasellaDiTesto 4"/>
          <p:cNvSpPr txBox="1"/>
          <p:nvPr/>
        </p:nvSpPr>
        <p:spPr>
          <a:xfrm>
            <a:off x="3194911" y="84408"/>
            <a:ext cx="602005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Metodi di Analisi: titolazione iodometrica</a:t>
            </a:r>
          </a:p>
        </p:txBody>
      </p:sp>
      <p:sp>
        <p:nvSpPr>
          <p:cNvPr id="185" name="CasellaDiTesto 8"/>
          <p:cNvSpPr txBox="1"/>
          <p:nvPr/>
        </p:nvSpPr>
        <p:spPr>
          <a:xfrm>
            <a:off x="1345503" y="3616924"/>
            <a:ext cx="2009386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Strumentazione</a:t>
            </a:r>
          </a:p>
        </p:txBody>
      </p:sp>
      <p:sp>
        <p:nvSpPr>
          <p:cNvPr id="186" name="CasellaDiTesto 9"/>
          <p:cNvSpPr txBox="1"/>
          <p:nvPr/>
        </p:nvSpPr>
        <p:spPr>
          <a:xfrm>
            <a:off x="5416960" y="3863683"/>
            <a:ext cx="119083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Principio</a:t>
            </a:r>
          </a:p>
        </p:txBody>
      </p:sp>
      <p:sp>
        <p:nvSpPr>
          <p:cNvPr id="187" name="CasellaDiTesto 10"/>
          <p:cNvSpPr txBox="1"/>
          <p:nvPr/>
        </p:nvSpPr>
        <p:spPr>
          <a:xfrm>
            <a:off x="9496169" y="6403366"/>
            <a:ext cx="1190707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Risultato</a:t>
            </a:r>
          </a:p>
        </p:txBody>
      </p:sp>
      <p:pic>
        <p:nvPicPr>
          <p:cNvPr id="188" name="Immagine 11" descr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9839" y="1777841"/>
            <a:ext cx="2612322" cy="1354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Immagine 2" descr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681" y="663826"/>
            <a:ext cx="1766811" cy="29136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Immagine 5" descr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6735" y="3247873"/>
            <a:ext cx="4578530" cy="455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magine 7" descr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4233" y="3323485"/>
            <a:ext cx="2417739" cy="1387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magine 12" descr="Immagin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5264" y="4970869"/>
            <a:ext cx="2696708" cy="1402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CasellaDiTesto 14"/>
          <p:cNvSpPr txBox="1"/>
          <p:nvPr/>
        </p:nvSpPr>
        <p:spPr>
          <a:xfrm>
            <a:off x="8703798" y="3052640"/>
            <a:ext cx="2781059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Succo arancia commerciale</a:t>
            </a:r>
          </a:p>
        </p:txBody>
      </p:sp>
      <p:sp>
        <p:nvSpPr>
          <p:cNvPr id="194" name="CasellaDiTesto 15"/>
          <p:cNvSpPr txBox="1"/>
          <p:nvPr/>
        </p:nvSpPr>
        <p:spPr>
          <a:xfrm>
            <a:off x="8799928" y="4836890"/>
            <a:ext cx="2148440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Succo arancia fresco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Antiossidanti idrofili: acido citrico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94944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L’acido citrico (acido 2-idrossi-1,2,3-propantricarbossilico, E330) non è un antiossidante “a rottura di catena”: non cede facilmente H• né elettroni ai radicali.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Agisce da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sinergista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: come citrato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chela gli ioni metallici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(Fe, Cu) che catalizzano la decomposizione degli idroperossidi e la reazione di Fenton, e abbassa il pH.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Per questo potenzia l’effetto di antiossidanti primari (tocoferoli, ascorbato, fenoli) negli oli, nei succhi e nelle conserve.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00" dirty="0">
                <a:solidFill>
                  <a:srgbClr val="404040"/>
                </a:solidFill>
                <a:latin typeface="Arial"/>
                <a:cs typeface="Arial"/>
              </a:rPr>
              <a:t>Studi in vitro e su animali indicano anche un effetto antinfiammatorio del citrato, ma il suo ruolo alimentare principale è tecnologico.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7680960" y="1371600"/>
            <a:ext cx="3959352" cy="17373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ROOH + Fe²⁺ → RO• + OH⁻ + Fe³⁺</a:t>
            </a:r>
            <a:endParaRPr lang="it-IT" sz="180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citrato + Fe²⁺/Fe³⁺ → complesso inattivo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7680960" y="3383280"/>
            <a:ext cx="3959352" cy="25603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B8860B"/>
                </a:solidFill>
                <a:latin typeface="Arial"/>
                <a:cs typeface="Arial"/>
              </a:rPr>
              <a:t>Antiossidanti primari e secondari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primari: interrompono la catena radicalica (fenoli, tocoferoli)</a:t>
            </a:r>
            <a:endParaRPr lang="it-IT" sz="17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secondari: prevengono l’iniziazione (chelanti, riducenti dell’O₂, quencher dell’¹O₂)</a:t>
            </a:r>
            <a:endParaRPr lang="it-IT" sz="17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asellaDiTesto 4"/>
          <p:cNvSpPr txBox="1"/>
          <p:nvPr/>
        </p:nvSpPr>
        <p:spPr>
          <a:xfrm>
            <a:off x="3265251" y="98476"/>
            <a:ext cx="473328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Metodi di Analisi: cromatografia</a:t>
            </a:r>
          </a:p>
        </p:txBody>
      </p:sp>
      <p:pic>
        <p:nvPicPr>
          <p:cNvPr id="203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970" y="2509296"/>
            <a:ext cx="2529317" cy="2386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magine 6" descr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81" y="895936"/>
            <a:ext cx="2670493" cy="220559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CasellaDiTesto 8"/>
          <p:cNvSpPr txBox="1"/>
          <p:nvPr/>
        </p:nvSpPr>
        <p:spPr>
          <a:xfrm>
            <a:off x="1744926" y="3228943"/>
            <a:ext cx="200938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Strumentazione</a:t>
            </a:r>
          </a:p>
        </p:txBody>
      </p:sp>
      <p:sp>
        <p:nvSpPr>
          <p:cNvPr id="206" name="CasellaDiTesto 9"/>
          <p:cNvSpPr txBox="1"/>
          <p:nvPr/>
        </p:nvSpPr>
        <p:spPr>
          <a:xfrm>
            <a:off x="5459931" y="5157504"/>
            <a:ext cx="119083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Principio</a:t>
            </a:r>
          </a:p>
        </p:txBody>
      </p:sp>
      <p:sp>
        <p:nvSpPr>
          <p:cNvPr id="207" name="CasellaDiTesto 10"/>
          <p:cNvSpPr txBox="1"/>
          <p:nvPr/>
        </p:nvSpPr>
        <p:spPr>
          <a:xfrm>
            <a:off x="9482101" y="6389299"/>
            <a:ext cx="1190707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Risultato</a:t>
            </a:r>
          </a:p>
        </p:txBody>
      </p:sp>
      <p:pic>
        <p:nvPicPr>
          <p:cNvPr id="208" name="Immagine 12" descr="Immagin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7104" y="1998727"/>
            <a:ext cx="2143128" cy="21431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7294" y="3702780"/>
            <a:ext cx="3662744" cy="2661215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Ovale 1"/>
          <p:cNvSpPr/>
          <p:nvPr/>
        </p:nvSpPr>
        <p:spPr>
          <a:xfrm rot="16200000">
            <a:off x="9120569" y="5283296"/>
            <a:ext cx="1003607" cy="400115"/>
          </a:xfrm>
          <a:prstGeom prst="ellipse">
            <a:avLst/>
          </a:prstGeom>
          <a:solidFill>
            <a:schemeClr val="accent1">
              <a:alpha val="17000"/>
            </a:schemeClr>
          </a:solidFill>
          <a:ln w="47625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CasellaDiTesto 4"/>
          <p:cNvSpPr txBox="1"/>
          <p:nvPr/>
        </p:nvSpPr>
        <p:spPr>
          <a:xfrm>
            <a:off x="3194911" y="84408"/>
            <a:ext cx="5223974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Metodi di Analisi: spettrofotometria</a:t>
            </a:r>
          </a:p>
        </p:txBody>
      </p:sp>
      <p:sp>
        <p:nvSpPr>
          <p:cNvPr id="213" name="CasellaDiTesto 8"/>
          <p:cNvSpPr txBox="1"/>
          <p:nvPr/>
        </p:nvSpPr>
        <p:spPr>
          <a:xfrm>
            <a:off x="1971673" y="2706260"/>
            <a:ext cx="200938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Strumentazione</a:t>
            </a:r>
          </a:p>
        </p:txBody>
      </p:sp>
      <p:sp>
        <p:nvSpPr>
          <p:cNvPr id="214" name="CasellaDiTesto 9"/>
          <p:cNvSpPr txBox="1"/>
          <p:nvPr/>
        </p:nvSpPr>
        <p:spPr>
          <a:xfrm>
            <a:off x="5211483" y="5291211"/>
            <a:ext cx="119083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Principio</a:t>
            </a:r>
          </a:p>
        </p:txBody>
      </p:sp>
      <p:sp>
        <p:nvSpPr>
          <p:cNvPr id="215" name="CasellaDiTesto 10"/>
          <p:cNvSpPr txBox="1"/>
          <p:nvPr/>
        </p:nvSpPr>
        <p:spPr>
          <a:xfrm>
            <a:off x="9496169" y="6403366"/>
            <a:ext cx="1190707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Risultato</a:t>
            </a:r>
          </a:p>
        </p:txBody>
      </p:sp>
      <p:pic>
        <p:nvPicPr>
          <p:cNvPr id="21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0216" y="2925608"/>
            <a:ext cx="3311438" cy="34591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509" y="546073"/>
            <a:ext cx="3765085" cy="1986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817" y="3165505"/>
            <a:ext cx="4965282" cy="19861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476" y="996494"/>
            <a:ext cx="8619050" cy="1685715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Ovale 2"/>
          <p:cNvSpPr/>
          <p:nvPr/>
        </p:nvSpPr>
        <p:spPr>
          <a:xfrm>
            <a:off x="3348480" y="1866475"/>
            <a:ext cx="1687755" cy="665713"/>
          </a:xfrm>
          <a:prstGeom prst="ellipse">
            <a:avLst/>
          </a:prstGeom>
          <a:solidFill>
            <a:schemeClr val="accent1">
              <a:alpha val="21000"/>
            </a:schemeClr>
          </a:solidFill>
          <a:ln w="60325">
            <a:solidFill>
              <a:srgbClr val="7A1F2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720" y="1399523"/>
            <a:ext cx="4629152" cy="2781301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CasellaDiTesto 2"/>
          <p:cNvSpPr txBox="1"/>
          <p:nvPr/>
        </p:nvSpPr>
        <p:spPr>
          <a:xfrm>
            <a:off x="1453711" y="630696"/>
            <a:ext cx="7550901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400">
                <a:latin typeface="+mn-lt"/>
                <a:ea typeface="+mn-ea"/>
                <a:cs typeface="+mn-cs"/>
                <a:sym typeface="Arial"/>
              </a:defRPr>
            </a:pPr>
            <a:r>
              <a:rPr lang="it-IT" b="1" sz="2400">
                <a:solidFill>
                  <a:srgbClr val="161616"/>
                </a:solidFill>
              </a:rPr>
              <a:t>2-fenilcromano  STRUTTURA BASE DEI </a:t>
            </a:r>
            <a:r>
              <a:rPr b="1" sz="2400">
                <a:solidFill>
                  <a:srgbClr val="161616"/>
                </a:solidFill>
              </a:rPr>
              <a:t>Flavonoidi</a:t>
            </a:r>
          </a:p>
        </p:txBody>
      </p:sp>
      <p:sp>
        <p:nvSpPr>
          <p:cNvPr id="230" name="Ovale 3"/>
          <p:cNvSpPr/>
          <p:nvPr/>
        </p:nvSpPr>
        <p:spPr>
          <a:xfrm>
            <a:off x="3720293" y="2548526"/>
            <a:ext cx="640777" cy="620199"/>
          </a:xfrm>
          <a:prstGeom prst="ellipse">
            <a:avLst/>
          </a:prstGeom>
          <a:solidFill>
            <a:schemeClr val="accent1">
              <a:alpha val="21000"/>
            </a:schemeClr>
          </a:solidFill>
          <a:ln w="60325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31" name="Ovale 4"/>
          <p:cNvSpPr/>
          <p:nvPr/>
        </p:nvSpPr>
        <p:spPr>
          <a:xfrm>
            <a:off x="4178475" y="1374104"/>
            <a:ext cx="2016695" cy="1794619"/>
          </a:xfrm>
          <a:prstGeom prst="ellipse">
            <a:avLst/>
          </a:prstGeom>
          <a:solidFill>
            <a:schemeClr val="accent1">
              <a:alpha val="21000"/>
            </a:schemeClr>
          </a:solidFill>
          <a:ln w="60325">
            <a:solidFill>
              <a:srgbClr val="7A1F2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232" name="Immagine 5" descr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555" y="3511274"/>
            <a:ext cx="4477023" cy="2781302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CasellaDiTesto 6"/>
          <p:cNvSpPr txBox="1"/>
          <p:nvPr/>
        </p:nvSpPr>
        <p:spPr>
          <a:xfrm>
            <a:off x="7677962" y="3811489"/>
            <a:ext cx="1730010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Catione flavilio</a:t>
            </a:r>
          </a:p>
        </p:txBody>
      </p:sp>
      <p:sp>
        <p:nvSpPr>
          <p:cNvPr id="234" name="Ovale 7"/>
          <p:cNvSpPr/>
          <p:nvPr/>
        </p:nvSpPr>
        <p:spPr>
          <a:xfrm>
            <a:off x="8514295" y="4684541"/>
            <a:ext cx="559373" cy="536927"/>
          </a:xfrm>
          <a:prstGeom prst="ellipse">
            <a:avLst/>
          </a:prstGeom>
          <a:solidFill>
            <a:schemeClr val="accent1">
              <a:alpha val="21000"/>
            </a:schemeClr>
          </a:solidFill>
          <a:ln w="60325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35" name="Connettore 2 9"/>
          <p:cNvSpPr/>
          <p:nvPr/>
        </p:nvSpPr>
        <p:spPr>
          <a:xfrm>
            <a:off x="4867421" y="3603988"/>
            <a:ext cx="1822428" cy="911741"/>
          </a:xfrm>
          <a:prstGeom prst="line">
            <a:avLst/>
          </a:prstGeom>
          <a:ln w="635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36" name="CasellaDiTesto 10"/>
          <p:cNvSpPr txBox="1"/>
          <p:nvPr/>
        </p:nvSpPr>
        <p:spPr>
          <a:xfrm>
            <a:off x="3653821" y="4206240"/>
            <a:ext cx="3127171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Dai flavonoidi agli antociani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56" y="966375"/>
            <a:ext cx="3588018" cy="2462628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CasellaDiTesto 4"/>
          <p:cNvSpPr txBox="1"/>
          <p:nvPr/>
        </p:nvSpPr>
        <p:spPr>
          <a:xfrm>
            <a:off x="997698" y="425883"/>
            <a:ext cx="4342749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200" b="1">
                <a:latin typeface="+mn-lt"/>
                <a:ea typeface="+mn-ea"/>
                <a:cs typeface="+mn-cs"/>
                <a:sym typeface="Arial"/>
              </a:defRPr>
            </a:pPr>
            <a:r>
              <a:rPr lang="it-IT" b="1" sz="2400">
                <a:solidFill>
                  <a:srgbClr val="161616"/>
                </a:solidFill>
              </a:rPr>
              <a:t>Struttura base delle </a:t>
            </a:r>
            <a:r>
              <a:rPr b="1" sz="2400">
                <a:solidFill>
                  <a:srgbClr val="161616"/>
                </a:solidFill>
              </a:rPr>
              <a:t>antocianine</a:t>
            </a:r>
          </a:p>
        </p:txBody>
      </p:sp>
      <p:sp>
        <p:nvSpPr>
          <p:cNvPr id="240" name="CasellaDiTesto 5"/>
          <p:cNvSpPr txBox="1"/>
          <p:nvPr/>
        </p:nvSpPr>
        <p:spPr>
          <a:xfrm>
            <a:off x="6141720" y="766525"/>
            <a:ext cx="4703769" cy="4282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defRPr>
                <a:latin typeface="+mn-lt"/>
                <a:ea typeface="+mn-ea"/>
                <a:cs typeface="+mn-cs"/>
                <a:sym typeface="Arial"/>
              </a:defRPr>
            </a:pPr>
            <a:r>
              <a:t>Le </a:t>
            </a:r>
            <a:r>
              <a:rPr b="1"/>
              <a:t>antocianine</a:t>
            </a:r>
            <a:r>
              <a:t>, una famiglia di molte centinaia di molecole, sono responsabili di gran parte della colorazione rossa, rosa, blu, malva, violetto e magenta che possiamo osservare nei petali dei fiori, come la malva o le petunie, nella frutta come l’uva, i mirtilli o le fragole, e nella verdura, come nella cipolla rossa </a:t>
            </a:r>
            <a:r>
              <a:rPr b="1"/>
              <a:t>o nel cavolo rosso.</a:t>
            </a:r>
          </a:p>
          <a:p>
            <a:pPr algn="l">
              <a:defRPr b="1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b="1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b="1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b="1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b="1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b="1">
                <a:latin typeface="+mn-lt"/>
                <a:ea typeface="+mn-ea"/>
                <a:cs typeface="+mn-cs"/>
                <a:sym typeface="Arial"/>
              </a:defRPr>
            </a:pPr>
            <a:r>
              <a:t>Derivano dalle antocianidine, legate ad almeno un residuo zuccherino</a:t>
            </a:r>
          </a:p>
        </p:txBody>
      </p:sp>
      <p:pic>
        <p:nvPicPr>
          <p:cNvPr id="241" name="Immagine 6" descr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325" y="3941328"/>
            <a:ext cx="3321049" cy="2490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62" y="1046274"/>
            <a:ext cx="11874676" cy="2178778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CasellaDiTesto 2"/>
          <p:cNvSpPr txBox="1"/>
          <p:nvPr/>
        </p:nvSpPr>
        <p:spPr>
          <a:xfrm>
            <a:off x="1245544" y="513377"/>
            <a:ext cx="3508431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Equilibri della cianidina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FE98588-F482-555C-306B-73DB22299234}"/>
              </a:ext>
            </a:extLst>
          </p:cNvPr>
          <p:cNvGrpSpPr/>
          <p:nvPr/>
        </p:nvGrpSpPr>
        <p:grpSpPr>
          <a:xfrm>
            <a:off x="2882901" y="3225052"/>
            <a:ext cx="5547692" cy="3632948"/>
            <a:chOff x="1491657" y="400644"/>
            <a:chExt cx="6167652" cy="4324550"/>
          </a:xfrm>
        </p:grpSpPr>
        <p:pic>
          <p:nvPicPr>
            <p:cNvPr id="3" name="Immagine 1" descr="Immagine 1">
              <a:extLst>
                <a:ext uri="{FF2B5EF4-FFF2-40B4-BE49-F238E27FC236}">
                  <a16:creationId xmlns:a16="http://schemas.microsoft.com/office/drawing/2014/main" id="{1DD62344-A139-C8DD-6B94-4C4867ECE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6455" y="1189449"/>
              <a:ext cx="5524502" cy="14478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4" name="CasellaDiTesto 2">
              <a:extLst>
                <a:ext uri="{FF2B5EF4-FFF2-40B4-BE49-F238E27FC236}">
                  <a16:creationId xmlns:a16="http://schemas.microsoft.com/office/drawing/2014/main" id="{476E3CE8-C68F-9889-8F48-B4F36679817B}"/>
                </a:ext>
              </a:extLst>
            </p:cNvPr>
            <p:cNvSpPr txBox="1"/>
            <p:nvPr/>
          </p:nvSpPr>
          <p:spPr>
            <a:xfrm>
              <a:off x="2197520" y="400644"/>
              <a:ext cx="5136150" cy="45674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8" tIns="45718" rIns="45718" bIns="45718">
              <a:spAutoFit/>
            </a:bodyPr>
            <a:lstStyle>
              <a:lvl1pPr>
                <a:defRPr sz="2400" b="1"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rPr sz="1400" dirty="0" err="1"/>
                <a:t>Estratto</a:t>
              </a:r>
              <a:r>
                <a:rPr sz="1400" dirty="0"/>
                <a:t> di cavolo rosso in </a:t>
              </a:r>
              <a:r>
                <a:rPr sz="1400" dirty="0" err="1"/>
                <a:t>funzione</a:t>
              </a:r>
              <a:r>
                <a:rPr sz="1400" dirty="0"/>
                <a:t> del pH</a:t>
              </a:r>
            </a:p>
          </p:txBody>
        </p:sp>
        <p:sp>
          <p:nvSpPr>
            <p:cNvPr id="5" name="Connettore 2 4">
              <a:extLst>
                <a:ext uri="{FF2B5EF4-FFF2-40B4-BE49-F238E27FC236}">
                  <a16:creationId xmlns:a16="http://schemas.microsoft.com/office/drawing/2014/main" id="{0077DFC6-A642-DE19-1A71-D936FBCED786}"/>
                </a:ext>
              </a:extLst>
            </p:cNvPr>
            <p:cNvSpPr/>
            <p:nvPr/>
          </p:nvSpPr>
          <p:spPr>
            <a:xfrm>
              <a:off x="2977018" y="3014533"/>
              <a:ext cx="3118985" cy="3"/>
            </a:xfrm>
            <a:prstGeom prst="line">
              <a:avLst/>
            </a:prstGeom>
            <a:ln w="19050">
              <a:solidFill>
                <a:srgbClr val="161616"/>
              </a:solidFill>
              <a:miter/>
              <a:headEnd type="triangle"/>
              <a:tailEnd type="triangle"/>
            </a:ln>
          </p:spPr>
          <p:txBody>
            <a:bodyPr lIns="45718" tIns="45718" rIns="45718" bIns="45718"/>
            <a:lstStyle/>
            <a:p>
              <a:endParaRPr/>
            </a:p>
          </p:txBody>
        </p:sp>
        <p:sp>
          <p:nvSpPr>
            <p:cNvPr id="6" name="CasellaDiTesto 6">
              <a:extLst>
                <a:ext uri="{FF2B5EF4-FFF2-40B4-BE49-F238E27FC236}">
                  <a16:creationId xmlns:a16="http://schemas.microsoft.com/office/drawing/2014/main" id="{AC5D1CC4-84A8-EB4E-61F5-8821DA7A6BB4}"/>
                </a:ext>
              </a:extLst>
            </p:cNvPr>
            <p:cNvSpPr txBox="1"/>
            <p:nvPr/>
          </p:nvSpPr>
          <p:spPr>
            <a:xfrm>
              <a:off x="2146881" y="2829866"/>
              <a:ext cx="1057037" cy="37083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8" tIns="45718" rIns="45718" bIns="45718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r>
                <a:t>pH 2</a:t>
              </a:r>
            </a:p>
          </p:txBody>
        </p:sp>
        <p:pic>
          <p:nvPicPr>
            <p:cNvPr id="7" name="Immagine 8" descr="Immagine 8">
              <a:extLst>
                <a:ext uri="{FF2B5EF4-FFF2-40B4-BE49-F238E27FC236}">
                  <a16:creationId xmlns:a16="http://schemas.microsoft.com/office/drawing/2014/main" id="{E0838661-F160-A542-FD4B-F494F19C6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1657" y="3482906"/>
              <a:ext cx="1999690" cy="1242284"/>
            </a:xfrm>
            <a:prstGeom prst="rect">
              <a:avLst/>
            </a:prstGeom>
            <a:ln w="12700">
              <a:miter lim="400000"/>
            </a:ln>
          </p:spPr>
        </p:pic>
        <p:grpSp>
          <p:nvGrpSpPr>
            <p:cNvPr id="8" name="Gruppo 11">
              <a:extLst>
                <a:ext uri="{FF2B5EF4-FFF2-40B4-BE49-F238E27FC236}">
                  <a16:creationId xmlns:a16="http://schemas.microsoft.com/office/drawing/2014/main" id="{AE2D4CCD-916D-32AD-6F14-5E85080BA70E}"/>
                </a:ext>
              </a:extLst>
            </p:cNvPr>
            <p:cNvGrpSpPr/>
            <p:nvPr/>
          </p:nvGrpSpPr>
          <p:grpSpPr>
            <a:xfrm>
              <a:off x="5705338" y="2873155"/>
              <a:ext cx="1953971" cy="1852039"/>
              <a:chOff x="0" y="0"/>
              <a:chExt cx="1953970" cy="1852038"/>
            </a:xfrm>
          </p:grpSpPr>
          <p:sp>
            <p:nvSpPr>
              <p:cNvPr id="9" name="CasellaDiTesto 7">
                <a:extLst>
                  <a:ext uri="{FF2B5EF4-FFF2-40B4-BE49-F238E27FC236}">
                    <a16:creationId xmlns:a16="http://schemas.microsoft.com/office/drawing/2014/main" id="{7B19C4B8-A6B8-D027-E802-E39D5F207D67}"/>
                  </a:ext>
                </a:extLst>
              </p:cNvPr>
              <p:cNvSpPr txBox="1"/>
              <p:nvPr/>
            </p:nvSpPr>
            <p:spPr>
              <a:xfrm>
                <a:off x="1022374" y="-1"/>
                <a:ext cx="931597" cy="3708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Arial"/>
                  </a:defRPr>
                </a:lvl1pPr>
              </a:lstStyle>
              <a:p>
                <a:r>
                  <a:rPr lang="it-IT" b="1" sz="2400">
                    <a:solidFill>
                      <a:srgbClr val="161616"/>
                    </a:solidFill>
                  </a:rPr>
                  <a:t>pH 12</a:t>
                </a:r>
              </a:p>
            </p:txBody>
          </p:sp>
          <p:pic>
            <p:nvPicPr>
              <p:cNvPr id="10" name="Immagine 9" descr="Immagine 9">
                <a:extLst>
                  <a:ext uri="{FF2B5EF4-FFF2-40B4-BE49-F238E27FC236}">
                    <a16:creationId xmlns:a16="http://schemas.microsoft.com/office/drawing/2014/main" id="{CAA3EED3-4A4E-432D-9714-E2B99D76F5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698493"/>
                <a:ext cx="1953311" cy="11535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" name="Ovale 10">
                <a:extLst>
                  <a:ext uri="{FF2B5EF4-FFF2-40B4-BE49-F238E27FC236}">
                    <a16:creationId xmlns:a16="http://schemas.microsoft.com/office/drawing/2014/main" id="{817C8CFC-585F-0D75-6370-64319FCEA231}"/>
                  </a:ext>
                </a:extLst>
              </p:cNvPr>
              <p:cNvSpPr/>
              <p:nvPr/>
            </p:nvSpPr>
            <p:spPr>
              <a:xfrm>
                <a:off x="772257" y="1203571"/>
                <a:ext cx="345285" cy="207533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Arial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asellaDiTesto 1"/>
          <p:cNvSpPr txBox="1"/>
          <p:nvPr/>
        </p:nvSpPr>
        <p:spPr>
          <a:xfrm>
            <a:off x="1416786" y="231354"/>
            <a:ext cx="601499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Stabilizzazione del colore degli antociani</a:t>
            </a:r>
          </a:p>
        </p:txBody>
      </p:sp>
      <p:sp>
        <p:nvSpPr>
          <p:cNvPr id="258" name="CasellaDiTesto 2"/>
          <p:cNvSpPr txBox="1"/>
          <p:nvPr/>
        </p:nvSpPr>
        <p:spPr>
          <a:xfrm>
            <a:off x="1436515" y="793395"/>
            <a:ext cx="8232608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La stabiizzazione avviene attraverso meccanismi di condensazione con i Tannini</a:t>
            </a:r>
          </a:p>
        </p:txBody>
      </p:sp>
      <p:pic>
        <p:nvPicPr>
          <p:cNvPr id="259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61" y="1740629"/>
            <a:ext cx="5825843" cy="4255709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Ovale 4"/>
          <p:cNvSpPr/>
          <p:nvPr/>
        </p:nvSpPr>
        <p:spPr>
          <a:xfrm>
            <a:off x="3474718" y="3685737"/>
            <a:ext cx="1899139" cy="967157"/>
          </a:xfrm>
          <a:prstGeom prst="ellipse">
            <a:avLst/>
          </a:prstGeom>
          <a:ln w="12700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261" name="Ovale 5"/>
          <p:cNvSpPr/>
          <p:nvPr/>
        </p:nvSpPr>
        <p:spPr>
          <a:xfrm>
            <a:off x="4851012" y="3101922"/>
            <a:ext cx="1155903" cy="535755"/>
          </a:xfrm>
          <a:prstGeom prst="ellipse">
            <a:avLst/>
          </a:prstGeom>
          <a:ln w="12700">
            <a:solidFill>
              <a:srgbClr val="7A1F2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262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696" y="1423391"/>
            <a:ext cx="2520464" cy="14067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9185" y="3710356"/>
            <a:ext cx="1625484" cy="1575579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Connettore 2 7"/>
          <p:cNvSpPr/>
          <p:nvPr/>
        </p:nvSpPr>
        <p:spPr>
          <a:xfrm flipV="1">
            <a:off x="6006908" y="2830160"/>
            <a:ext cx="2349303" cy="539637"/>
          </a:xfrm>
          <a:prstGeom prst="line">
            <a:avLst/>
          </a:prstGeom>
          <a:ln w="25400">
            <a:solidFill>
              <a:srgbClr val="7A1F2B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5" name="Connettore 2 10"/>
          <p:cNvSpPr/>
          <p:nvPr/>
        </p:nvSpPr>
        <p:spPr>
          <a:xfrm>
            <a:off x="6063365" y="3431344"/>
            <a:ext cx="2292846" cy="876535"/>
          </a:xfrm>
          <a:prstGeom prst="line">
            <a:avLst/>
          </a:prstGeom>
          <a:ln w="25400">
            <a:solidFill>
              <a:srgbClr val="7A1F2B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66" name="CasellaDiTesto 11"/>
          <p:cNvSpPr txBox="1"/>
          <p:nvPr/>
        </p:nvSpPr>
        <p:spPr>
          <a:xfrm>
            <a:off x="7565911" y="3281241"/>
            <a:ext cx="904460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polimeri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Attività antiossidante degli antociani: la chimica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11091672" cy="3017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Gli antociani cedono atomi di idrogeno o elettroni dai gruppi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–OH fenolici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, soprattutto dal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catecolo dell’anello B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(cianidina, delfinidina): il radicale che si forma è stabilizzato per risonanza sul sistema coniugato del catione flavilio.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L’attività dipende dal pH (equilibri tra catione flavilio, base chinoidale, carbinolo, calcone) e dalla glicosilazione e acilazione, che modificano stabilità e accessibilità dei gruppi –OH.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Studi in vitro, su modelli animali ed epidemiologici associano una dieta ricca di antociani a un minor rischio cardiovascolare; il meccanismo non si riduce alla sola azione antiossidante diretta.</a:t>
            </a:r>
            <a:endParaRPr lang="it-IT" sz="18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548640" y="4434840"/>
          <a:ext cx="11091672" cy="164592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114800"/>
                <a:gridCol w="3776472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7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Antocianidina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7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Anello B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7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Attività relativa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Pelargonidina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4′-OH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più bassa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Cianidina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3′,4′-diOH (catecolo)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alta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Delfinidina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3′,4′,5′-triOH (pirogallolo)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7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alta</a:t>
                      </a:r>
                      <a:endParaRPr lang="it-IT" sz="17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asellaDiTesto 4"/>
          <p:cNvSpPr txBox="1"/>
          <p:nvPr/>
        </p:nvSpPr>
        <p:spPr>
          <a:xfrm>
            <a:off x="2974306" y="0"/>
            <a:ext cx="473328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Metodi di Analisi: cromatografia</a:t>
            </a:r>
          </a:p>
        </p:txBody>
      </p:sp>
      <p:pic>
        <p:nvPicPr>
          <p:cNvPr id="282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8871" y="2509296"/>
            <a:ext cx="2529317" cy="23869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Immagine 6" descr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80" y="895936"/>
            <a:ext cx="2670494" cy="2205590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CasellaDiTesto 8"/>
          <p:cNvSpPr txBox="1"/>
          <p:nvPr/>
        </p:nvSpPr>
        <p:spPr>
          <a:xfrm>
            <a:off x="1481680" y="3228943"/>
            <a:ext cx="2009385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Strumentazione</a:t>
            </a:r>
          </a:p>
        </p:txBody>
      </p:sp>
      <p:sp>
        <p:nvSpPr>
          <p:cNvPr id="285" name="CasellaDiTesto 9"/>
          <p:cNvSpPr txBox="1"/>
          <p:nvPr/>
        </p:nvSpPr>
        <p:spPr>
          <a:xfrm>
            <a:off x="5182832" y="5157504"/>
            <a:ext cx="1190830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Principio</a:t>
            </a:r>
          </a:p>
        </p:txBody>
      </p:sp>
      <p:sp>
        <p:nvSpPr>
          <p:cNvPr id="286" name="CasellaDiTesto 10"/>
          <p:cNvSpPr txBox="1"/>
          <p:nvPr/>
        </p:nvSpPr>
        <p:spPr>
          <a:xfrm>
            <a:off x="9003040" y="6278764"/>
            <a:ext cx="1190706" cy="396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0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Risultato</a:t>
            </a:r>
          </a:p>
        </p:txBody>
      </p:sp>
      <p:pic>
        <p:nvPicPr>
          <p:cNvPr id="287" name="Immagine 3" descr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229" y="1495808"/>
            <a:ext cx="4419603" cy="819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Immagine 5" descr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6079" y="2855153"/>
            <a:ext cx="4761933" cy="34236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691041"/>
            <a:ext cx="8236044" cy="5475919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CasellaDiTesto 5"/>
          <p:cNvSpPr txBox="1"/>
          <p:nvPr/>
        </p:nvSpPr>
        <p:spPr>
          <a:xfrm>
            <a:off x="2000024" y="260155"/>
            <a:ext cx="5951209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2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I composti fenolici dell’olio di oliva</a:t>
            </a:r>
          </a:p>
        </p:txBody>
      </p:sp>
      <p:sp>
        <p:nvSpPr>
          <p:cNvPr id="292" name="Rettangolo con angoli arrotondati 6"/>
          <p:cNvSpPr/>
          <p:nvPr/>
        </p:nvSpPr>
        <p:spPr>
          <a:xfrm>
            <a:off x="3442446" y="5199529"/>
            <a:ext cx="5683627" cy="788898"/>
          </a:xfrm>
          <a:prstGeom prst="roundRect">
            <a:avLst>
              <a:gd name="adj" fmla="val 16667"/>
            </a:avLst>
          </a:prstGeom>
          <a:ln w="31750">
            <a:solidFill>
              <a:srgbClr val="7A1F2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6523"/>
            <a:ext cx="5854847" cy="3808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Immagine 4" descr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153" y="900545"/>
            <a:ext cx="5590746" cy="3588328"/>
          </a:xfrm>
          <a:prstGeom prst="rect">
            <a:avLst/>
          </a:prstGeom>
          <a:ln w="12700">
            <a:miter lim="400000"/>
          </a:ln>
        </p:spPr>
      </p:pic>
      <p:sp>
        <p:nvSpPr>
          <p:cNvPr id="296" name="CasellaDiTesto 5"/>
          <p:cNvSpPr txBox="1"/>
          <p:nvPr/>
        </p:nvSpPr>
        <p:spPr>
          <a:xfrm>
            <a:off x="2719646" y="193963"/>
            <a:ext cx="6360078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2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Composizione chimica dell’olio di oliva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asellaDiTesto 4"/>
          <p:cNvSpPr txBox="1"/>
          <p:nvPr/>
        </p:nvSpPr>
        <p:spPr>
          <a:xfrm>
            <a:off x="1079637" y="724612"/>
            <a:ext cx="10302056" cy="1513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3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I </a:t>
            </a:r>
            <a:r>
              <a:rPr dirty="0" err="1"/>
              <a:t>composti</a:t>
            </a:r>
            <a:r>
              <a:rPr dirty="0"/>
              <a:t> </a:t>
            </a:r>
            <a:r>
              <a:rPr dirty="0" err="1"/>
              <a:t>fenolici</a:t>
            </a:r>
            <a:r>
              <a:rPr dirty="0"/>
              <a:t> e </a:t>
            </a:r>
            <a:r>
              <a:rPr dirty="0" err="1"/>
              <a:t>polifenolici</a:t>
            </a:r>
            <a:r>
              <a:rPr dirty="0"/>
              <a:t> </a:t>
            </a:r>
            <a:r>
              <a:rPr dirty="0" err="1"/>
              <a:t>dell’olio</a:t>
            </a:r>
            <a:r>
              <a:rPr dirty="0"/>
              <a:t> </a:t>
            </a:r>
            <a:r>
              <a:rPr dirty="0" err="1"/>
              <a:t>d’oliva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classificati</a:t>
            </a:r>
            <a:r>
              <a:rPr dirty="0"/>
              <a:t> in </a:t>
            </a:r>
            <a:r>
              <a:rPr b="1" dirty="0" err="1"/>
              <a:t>fenil-acidi</a:t>
            </a:r>
            <a:r>
              <a:rPr b="1" dirty="0"/>
              <a:t>, </a:t>
            </a:r>
            <a:r>
              <a:rPr b="1" dirty="0" err="1"/>
              <a:t>secoiridoidi</a:t>
            </a:r>
            <a:r>
              <a:rPr b="1" dirty="0"/>
              <a:t>, </a:t>
            </a:r>
            <a:r>
              <a:rPr b="1" dirty="0" err="1"/>
              <a:t>fenil-alcoli</a:t>
            </a:r>
            <a:r>
              <a:rPr b="1" dirty="0"/>
              <a:t>, </a:t>
            </a:r>
            <a:r>
              <a:rPr b="1" dirty="0" err="1"/>
              <a:t>flavonoidi</a:t>
            </a:r>
            <a:r>
              <a:rPr b="1" dirty="0"/>
              <a:t> e </a:t>
            </a:r>
            <a:r>
              <a:rPr b="1" dirty="0" err="1"/>
              <a:t>lignani</a:t>
            </a:r>
            <a:r>
              <a:rPr dirty="0"/>
              <a:t>. </a:t>
            </a:r>
          </a:p>
          <a:p>
            <a:pPr>
              <a:defRPr sz="23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>
              <a:defRPr sz="23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I </a:t>
            </a:r>
            <a:r>
              <a:rPr dirty="0" err="1"/>
              <a:t>fenil-acidi</a:t>
            </a:r>
            <a:r>
              <a:rPr dirty="0"/>
              <a:t> </a:t>
            </a:r>
            <a:r>
              <a:rPr dirty="0" err="1"/>
              <a:t>presenti</a:t>
            </a:r>
            <a:r>
              <a:rPr dirty="0"/>
              <a:t> </a:t>
            </a:r>
            <a:r>
              <a:rPr dirty="0" err="1"/>
              <a:t>nell’olio</a:t>
            </a:r>
            <a:r>
              <a:rPr dirty="0"/>
              <a:t> </a:t>
            </a:r>
            <a:r>
              <a:rPr dirty="0" err="1"/>
              <a:t>d’oliva</a:t>
            </a:r>
            <a:r>
              <a:rPr dirty="0"/>
              <a:t> </a:t>
            </a:r>
            <a:r>
              <a:rPr dirty="0" err="1"/>
              <a:t>derivano</a:t>
            </a:r>
            <a:r>
              <a:rPr dirty="0"/>
              <a:t> </a:t>
            </a:r>
            <a:r>
              <a:rPr dirty="0" err="1"/>
              <a:t>dall’acido</a:t>
            </a:r>
            <a:r>
              <a:rPr dirty="0"/>
              <a:t> </a:t>
            </a:r>
            <a:r>
              <a:rPr dirty="0" err="1"/>
              <a:t>benzoico</a:t>
            </a:r>
            <a:r>
              <a:rPr dirty="0"/>
              <a:t> e </a:t>
            </a:r>
            <a:r>
              <a:rPr dirty="0" err="1"/>
              <a:t>cinnamico</a:t>
            </a:r>
            <a:r>
              <a:rPr dirty="0"/>
              <a:t>.</a:t>
            </a:r>
          </a:p>
        </p:txBody>
      </p:sp>
      <p:pic>
        <p:nvPicPr>
          <p:cNvPr id="299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806" y="2594259"/>
            <a:ext cx="2338804" cy="2338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6085" y="2796956"/>
            <a:ext cx="3104034" cy="1753780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CasellaDiTesto 7"/>
          <p:cNvSpPr txBox="1"/>
          <p:nvPr/>
        </p:nvSpPr>
        <p:spPr>
          <a:xfrm>
            <a:off x="1193060" y="5164344"/>
            <a:ext cx="10302056" cy="675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Cambria Math"/>
                <a:ea typeface="Cambria Math"/>
                <a:cs typeface="Cambria Math"/>
                <a:sym typeface="Cambria Math"/>
              </a:defRPr>
            </a:lvl1pPr>
          </a:lstStyle>
          <a:p>
            <a:r>
              <a:t>A questi composti appartengono l’acido caffeico, vanillico, siringico, para-cumarico, orto-cumarico, protocatechico, sinapico e para-idrossibenzoico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896C06B-3268-8C55-3682-436EBBF979D9}"/>
              </a:ext>
            </a:extLst>
          </p:cNvPr>
          <p:cNvSpPr txBox="1"/>
          <p:nvPr/>
        </p:nvSpPr>
        <p:spPr>
          <a:xfrm>
            <a:off x="8083025" y="4488208"/>
            <a:ext cx="2493169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dirty="0"/>
              <a:t>Acido cinnamico.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456FB8E-70D3-5684-7C3C-7A099BFB98FF}"/>
              </a:ext>
            </a:extLst>
          </p:cNvPr>
          <p:cNvSpPr txBox="1"/>
          <p:nvPr/>
        </p:nvSpPr>
        <p:spPr>
          <a:xfrm>
            <a:off x="2510611" y="4512867"/>
            <a:ext cx="233880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dirty="0"/>
              <a:t>Acido benzoico 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asellaDiTesto 4"/>
          <p:cNvSpPr txBox="1"/>
          <p:nvPr/>
        </p:nvSpPr>
        <p:spPr>
          <a:xfrm>
            <a:off x="932410" y="685800"/>
            <a:ext cx="9495906" cy="4023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lnSpc>
                <a:spcPct val="130000"/>
              </a:lnSpc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Oltre gli acidi fenolici la famiglia dei composti fenolici e polifenolici, caratteristici </a:t>
            </a:r>
            <a:r>
              <a:rPr b="1"/>
              <a:t>dell’olio d’oliva</a:t>
            </a:r>
            <a:r>
              <a:t>, comprende composti semplici come il </a:t>
            </a:r>
            <a:r>
              <a:rPr b="1"/>
              <a:t>tirosolo</a:t>
            </a:r>
            <a:r>
              <a:t> e </a:t>
            </a:r>
            <a:r>
              <a:rPr b="1"/>
              <a:t>l’idrossitirosolo</a:t>
            </a:r>
            <a:r>
              <a:t> e composti più complessi come i derivati </a:t>
            </a:r>
            <a:r>
              <a:rPr b="1"/>
              <a:t>secoiridoidi</a:t>
            </a:r>
            <a:r>
              <a:t>. </a:t>
            </a: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In particolare per questa classe di composti, l’oleaceina e l’oleuropeina aglicone sono derivati dell’idrossitirosolo mentre l’oleocantale e ligstroside aglicone sono derivati del tirosolo </a:t>
            </a: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FUNZIONALITA </a:t>
            </a:r>
            <a:r>
              <a:rPr b="1"/>
              <a:t>FENOLICA SEMPLICE</a:t>
            </a:r>
            <a:r>
              <a:t> O </a:t>
            </a:r>
            <a:r>
              <a:rPr b="1"/>
              <a:t>ORTODIFENOLICA</a:t>
            </a:r>
          </a:p>
        </p:txBody>
      </p:sp>
      <p:pic>
        <p:nvPicPr>
          <p:cNvPr id="30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625" y="5122647"/>
            <a:ext cx="3215985" cy="12220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2398" y="4502487"/>
            <a:ext cx="3856763" cy="24623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ruppo 10"/>
          <p:cNvGrpSpPr/>
          <p:nvPr/>
        </p:nvGrpSpPr>
        <p:grpSpPr>
          <a:xfrm>
            <a:off x="2935534" y="838200"/>
            <a:ext cx="6260856" cy="5181600"/>
            <a:chOff x="0" y="0"/>
            <a:chExt cx="6260855" cy="5181600"/>
          </a:xfrm>
        </p:grpSpPr>
        <p:pic>
          <p:nvPicPr>
            <p:cNvPr id="307" name="Immagine 3" descr="Immagin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072" y="0"/>
              <a:ext cx="6200783" cy="5181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8" name="Ovale 4"/>
            <p:cNvSpPr/>
            <p:nvPr/>
          </p:nvSpPr>
          <p:spPr>
            <a:xfrm>
              <a:off x="367545" y="3585881"/>
              <a:ext cx="775861" cy="782785"/>
            </a:xfrm>
            <a:prstGeom prst="ellipse">
              <a:avLst/>
            </a:prstGeom>
            <a:noFill/>
            <a:ln w="47625" cap="flat">
              <a:solidFill>
                <a:srgbClr val="B8860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09" name="Ovale 5"/>
            <p:cNvSpPr/>
            <p:nvPr/>
          </p:nvSpPr>
          <p:spPr>
            <a:xfrm>
              <a:off x="313758" y="240413"/>
              <a:ext cx="775861" cy="782787"/>
            </a:xfrm>
            <a:prstGeom prst="ellipse">
              <a:avLst/>
            </a:prstGeom>
            <a:noFill/>
            <a:ln w="47625" cap="flat">
              <a:solidFill>
                <a:srgbClr val="B8860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10" name="Ovale 6"/>
            <p:cNvSpPr/>
            <p:nvPr/>
          </p:nvSpPr>
          <p:spPr>
            <a:xfrm>
              <a:off x="-1" y="1486504"/>
              <a:ext cx="775861" cy="782787"/>
            </a:xfrm>
            <a:prstGeom prst="ellipse">
              <a:avLst/>
            </a:prstGeom>
            <a:noFill/>
            <a:ln w="47625" cap="flat">
              <a:solidFill>
                <a:srgbClr val="B8860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11" name="Ovale 7"/>
            <p:cNvSpPr/>
            <p:nvPr/>
          </p:nvSpPr>
          <p:spPr>
            <a:xfrm>
              <a:off x="4455459" y="240413"/>
              <a:ext cx="775861" cy="782787"/>
            </a:xfrm>
            <a:prstGeom prst="ellipse">
              <a:avLst/>
            </a:prstGeom>
            <a:noFill/>
            <a:ln w="47625" cap="flat">
              <a:solidFill>
                <a:srgbClr val="B8860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12" name="Ovale 8"/>
            <p:cNvSpPr/>
            <p:nvPr/>
          </p:nvSpPr>
          <p:spPr>
            <a:xfrm>
              <a:off x="4031673" y="1263611"/>
              <a:ext cx="775861" cy="782787"/>
            </a:xfrm>
            <a:prstGeom prst="ellipse">
              <a:avLst/>
            </a:prstGeom>
            <a:noFill/>
            <a:ln w="47625" cap="flat">
              <a:solidFill>
                <a:srgbClr val="B8860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13" name="Ovale 9"/>
            <p:cNvSpPr/>
            <p:nvPr/>
          </p:nvSpPr>
          <p:spPr>
            <a:xfrm>
              <a:off x="4285360" y="3543908"/>
              <a:ext cx="775861" cy="782785"/>
            </a:xfrm>
            <a:prstGeom prst="ellipse">
              <a:avLst/>
            </a:prstGeom>
            <a:noFill/>
            <a:ln w="47625" cap="flat">
              <a:solidFill>
                <a:srgbClr val="B8860B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315" name="Rettangolo con angoli arrotondati 12"/>
          <p:cNvSpPr/>
          <p:nvPr/>
        </p:nvSpPr>
        <p:spPr>
          <a:xfrm>
            <a:off x="2097739" y="591671"/>
            <a:ext cx="3416149" cy="5755341"/>
          </a:xfrm>
          <a:prstGeom prst="roundRect">
            <a:avLst>
              <a:gd name="adj" fmla="val 16667"/>
            </a:avLst>
          </a:prstGeom>
          <a:ln w="82550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316" name="Rettangolo con angoli arrotondati 13"/>
          <p:cNvSpPr/>
          <p:nvPr/>
        </p:nvSpPr>
        <p:spPr>
          <a:xfrm>
            <a:off x="6122889" y="582710"/>
            <a:ext cx="3416147" cy="5755341"/>
          </a:xfrm>
          <a:prstGeom prst="roundRect">
            <a:avLst>
              <a:gd name="adj" fmla="val 16667"/>
            </a:avLst>
          </a:prstGeom>
          <a:ln w="82550">
            <a:solidFill>
              <a:srgbClr val="D9D9D9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CasellaDiTesto 6"/>
          <p:cNvSpPr txBox="1"/>
          <p:nvPr/>
        </p:nvSpPr>
        <p:spPr>
          <a:xfrm>
            <a:off x="1364910" y="344082"/>
            <a:ext cx="9462180" cy="492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defRPr sz="2300" b="1">
                <a:latin typeface="+mn-lt"/>
                <a:ea typeface="+mn-ea"/>
                <a:cs typeface="+mn-cs"/>
                <a:sym typeface="Arial"/>
              </a:defRPr>
            </a:pPr>
            <a:r>
              <a:rPr b="1" sz="2600" dirty="0">
                <a:solidFill>
                  <a:srgbClr val="161616"/>
                </a:solidFill>
              </a:rPr>
              <a:t>Attivita’ antiossidante delle forme </a:t>
            </a:r>
            <a:r>
              <a:rPr b="1" sz="2600" u="sng" dirty="0">
                <a:solidFill>
                  <a:srgbClr val="161616"/>
                </a:solidFill>
              </a:rPr>
              <a:t>Orto</a:t>
            </a:r>
            <a:r>
              <a:rPr b="1" sz="2600" dirty="0">
                <a:solidFill>
                  <a:srgbClr val="161616"/>
                </a:solidFill>
              </a:rPr>
              <a:t> E </a:t>
            </a:r>
            <a:r>
              <a:rPr b="1" sz="2600" u="sng" dirty="0">
                <a:solidFill>
                  <a:srgbClr val="161616"/>
                </a:solidFill>
              </a:rPr>
              <a:t>Non orto</a:t>
            </a:r>
          </a:p>
        </p:txBody>
      </p:sp>
      <p:sp>
        <p:nvSpPr>
          <p:cNvPr id="319" name="CasellaDiTesto 7"/>
          <p:cNvSpPr txBox="1"/>
          <p:nvPr/>
        </p:nvSpPr>
        <p:spPr>
          <a:xfrm>
            <a:off x="883511" y="1340223"/>
            <a:ext cx="10424978" cy="5577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defRPr sz="20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La forma ORTO presenta maggiore suscettibilità all’ossidazione </a:t>
            </a:r>
            <a:r>
              <a:rPr b="0">
                <a:solidFill>
                  <a:srgbClr val="161616"/>
                </a:solidFill>
                <a:latin typeface="Wingdings"/>
                <a:ea typeface="Wingdings"/>
                <a:cs typeface="Wingdings"/>
                <a:sym typeface="Wingdings"/>
              </a:rPr>
              <a:t>→ </a:t>
            </a:r>
            <a:r>
              <a:rPr b="0">
                <a:solidFill>
                  <a:srgbClr val="161616"/>
                </a:solidFill>
              </a:rPr>
              <a:t>ovvero maggiore capacità antiossidante (caratterisica posItiva per un’antiossidante)…..MA</a:t>
            </a:r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0">
              <a:solidFill>
                <a:srgbClr val="161616"/>
              </a:solidFill>
            </a:endParaRPr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Questi fenoli rappresentano la prima linea di difesa allo stress ossidativo</a:t>
            </a: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«consumati» prima </a:t>
            </a: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meno stabili al calore</a:t>
            </a: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Le forme NON-ORTO minor suscettibilità </a:t>
            </a:r>
            <a:r>
              <a:rPr b="0">
                <a:solidFill>
                  <a:srgbClr val="161616"/>
                </a:solidFill>
                <a:latin typeface="Wingdings"/>
                <a:ea typeface="Wingdings"/>
                <a:cs typeface="Wingdings"/>
                <a:sym typeface="Wingdings"/>
              </a:rPr>
              <a:t>→ </a:t>
            </a:r>
            <a:r>
              <a:rPr b="0">
                <a:solidFill>
                  <a:srgbClr val="161616"/>
                </a:solidFill>
              </a:rPr>
              <a:t>minore capacità antiossidante</a:t>
            </a:r>
            <a:r>
              <a:rPr b="0">
                <a:solidFill>
                  <a:srgbClr val="161616"/>
                </a:solidFill>
                <a:latin typeface="Wingdings"/>
                <a:ea typeface="Wingdings"/>
                <a:cs typeface="Wingdings"/>
                <a:sym typeface="Wingdings"/>
              </a:rPr>
              <a:t>→</a:t>
            </a:r>
            <a:r>
              <a:rPr b="0">
                <a:solidFill>
                  <a:srgbClr val="161616"/>
                </a:solidFill>
              </a:rPr>
              <a:t>maggiore stabilità</a:t>
            </a:r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0">
              <a:solidFill>
                <a:srgbClr val="161616"/>
              </a:solidFill>
            </a:endParaRPr>
          </a:p>
          <a:p>
            <a:pPr algn="ctr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0">
              <a:solidFill>
                <a:srgbClr val="161616"/>
              </a:solidFill>
            </a:endParaRPr>
          </a:p>
          <a:p>
            <a:pPr algn="ctr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0">
              <a:solidFill>
                <a:srgbClr val="161616"/>
              </a:solidFill>
            </a:endParaRPr>
          </a:p>
          <a:p>
            <a:pPr algn="ctr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Ricadute applicative del diverso profilo fenolico in oli diversi</a:t>
            </a: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b="1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Dalla chimica alla nutraceutica: l’health claim sui polifenoli dell’olio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325880"/>
            <a:ext cx="11091672" cy="21945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82880" tIns="182880" rIns="182880" bIns="182880" anchor="ctr" rtlCol="0"/>
          <a:lstStyle/>
          <a:p>
            <a:pPr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it-IT" i="1" sz="2300" dirty="0">
                <a:solidFill>
                  <a:srgbClr val="161616"/>
                </a:solidFill>
                <a:latin typeface="Arial"/>
                <a:cs typeface="Arial"/>
              </a:rPr>
              <a:t>“I polifenoli dell’olio di oliva contribuiscono alla protezione dei lipidi ematici dallo stress ossidativo.”</a:t>
            </a:r>
            <a:endParaRPr lang="it-IT" sz="23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Reg. (UE) 432/2012, su parere EFSA (Reg. CE 1924/2006). Condizione: almeno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5 mg di idrossitirosolo e derivati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(es. complesso dell’oleuropeina, tirosolo) per 20 g di olio.</a:t>
            </a:r>
            <a:endParaRPr lang="it-IT" sz="1900"/>
          </a:p>
        </p:txBody>
      </p:sp>
      <p:sp>
        <p:nvSpPr>
          <p:cNvPr id="5" name="Shape 5"/>
          <p:cNvSpPr txBox="1"/>
          <p:nvPr/>
        </p:nvSpPr>
        <p:spPr>
          <a:xfrm>
            <a:off x="548640" y="3840480"/>
            <a:ext cx="11091672" cy="22860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claim si basa su una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determinazione chimica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dei composti (HPLC, eventualmente dopo idrolisi), non su un saggio di attività antiossidante: i saggi in vitro non sono accettati come prova di un effetto sulla salute.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Più in generale i claim devono essere comprensibili al consumatore e fondati su prove scientifiche.</a:t>
            </a:r>
            <a:endParaRPr lang="it-IT" sz="1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asellaDiTesto 3"/>
          <p:cNvSpPr txBox="1"/>
          <p:nvPr/>
        </p:nvSpPr>
        <p:spPr>
          <a:xfrm>
            <a:off x="2227961" y="248134"/>
            <a:ext cx="6252670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2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b="1" sz="2400" dirty="0">
                <a:solidFill>
                  <a:srgbClr val="161616"/>
                </a:solidFill>
              </a:rPr>
              <a:t>La </a:t>
            </a:r>
            <a:r>
              <a:rPr b="1" sz="2400" dirty="0" err="1">
                <a:solidFill>
                  <a:srgbClr val="161616"/>
                </a:solidFill>
              </a:rPr>
              <a:t>misura</a:t>
            </a:r>
            <a:r>
              <a:rPr b="1" sz="2400" dirty="0">
                <a:solidFill>
                  <a:srgbClr val="161616"/>
                </a:solidFill>
              </a:rPr>
              <a:t> In-vitro dell’attivita’ antiossi</a:t>
            </a:r>
            <a:r>
              <a:rPr b="1" sz="2400" dirty="0">
                <a:solidFill>
                  <a:srgbClr val="161616"/>
                </a:solidFill>
              </a:rPr>
              <a:t>Dante</a:t>
            </a:r>
          </a:p>
        </p:txBody>
      </p:sp>
      <p:sp>
        <p:nvSpPr>
          <p:cNvPr id="357" name="CasellaDiTesto 4"/>
          <p:cNvSpPr txBox="1"/>
          <p:nvPr/>
        </p:nvSpPr>
        <p:spPr>
          <a:xfrm>
            <a:off x="835426" y="1136072"/>
            <a:ext cx="9994673" cy="526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L’attività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</a:t>
            </a:r>
            <a:r>
              <a:rPr dirty="0" err="1"/>
              <a:t>totale</a:t>
            </a:r>
            <a:r>
              <a:rPr dirty="0"/>
              <a:t> </a:t>
            </a:r>
            <a:r>
              <a:rPr dirty="0" err="1"/>
              <a:t>dipende</a:t>
            </a:r>
            <a:r>
              <a:rPr lang="it-IT" dirty="0"/>
              <a:t>:</a:t>
            </a:r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1)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varietà</a:t>
            </a:r>
            <a:r>
              <a:rPr dirty="0"/>
              <a:t> </a:t>
            </a:r>
            <a:r>
              <a:rPr dirty="0" err="1"/>
              <a:t>chimica</a:t>
            </a:r>
            <a:r>
              <a:rPr dirty="0"/>
              <a:t> </a:t>
            </a:r>
            <a:r>
              <a:rPr dirty="0" err="1"/>
              <a:t>presente</a:t>
            </a:r>
            <a:r>
              <a:rPr dirty="0"/>
              <a:t> e 2) </a:t>
            </a:r>
            <a:r>
              <a:rPr dirty="0" err="1"/>
              <a:t>dagli</a:t>
            </a:r>
            <a:r>
              <a:rPr dirty="0"/>
              <a:t> </a:t>
            </a:r>
            <a:r>
              <a:rPr dirty="0" err="1"/>
              <a:t>effetti</a:t>
            </a:r>
            <a:r>
              <a:rPr dirty="0"/>
              <a:t> </a:t>
            </a:r>
            <a:r>
              <a:rPr dirty="0" err="1"/>
              <a:t>sinergici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le </a:t>
            </a:r>
            <a:r>
              <a:rPr dirty="0" err="1"/>
              <a:t>differenti</a:t>
            </a:r>
            <a:r>
              <a:rPr dirty="0"/>
              <a:t> </a:t>
            </a:r>
            <a:r>
              <a:rPr dirty="0" err="1"/>
              <a:t>molecole</a:t>
            </a:r>
            <a:r>
              <a:rPr dirty="0"/>
              <a:t> </a:t>
            </a:r>
            <a:r>
              <a:rPr dirty="0" err="1"/>
              <a:t>presenti</a:t>
            </a: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Per </a:t>
            </a:r>
            <a:r>
              <a:rPr dirty="0" err="1"/>
              <a:t>misurare</a:t>
            </a:r>
            <a:r>
              <a:rPr dirty="0"/>
              <a:t> </a:t>
            </a:r>
            <a:r>
              <a:rPr dirty="0" err="1"/>
              <a:t>l’attività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o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molecole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disporre</a:t>
            </a:r>
            <a:r>
              <a:rPr dirty="0"/>
              <a:t> di un </a:t>
            </a:r>
            <a:r>
              <a:rPr dirty="0" err="1"/>
              <a:t>metodo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misura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reattività</a:t>
            </a: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lang="it-IT"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			</a:t>
            </a:r>
            <a:r>
              <a:rPr dirty="0" err="1"/>
              <a:t>Metodo</a:t>
            </a:r>
            <a:r>
              <a:rPr dirty="0"/>
              <a:t> per </a:t>
            </a:r>
            <a:r>
              <a:rPr b="1" dirty="0" err="1"/>
              <a:t>attività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</a:t>
            </a:r>
            <a:r>
              <a:rPr dirty="0">
                <a:latin typeface="Arial"/>
                <a:ea typeface="Arial"/>
                <a:cs typeface="Arial"/>
                <a:sym typeface="Arial"/>
              </a:rPr>
              <a:t>≠ </a:t>
            </a:r>
            <a:r>
              <a:rPr dirty="0" err="1"/>
              <a:t>analisi</a:t>
            </a:r>
            <a:r>
              <a:rPr dirty="0"/>
              <a:t> </a:t>
            </a:r>
            <a:r>
              <a:rPr dirty="0" err="1"/>
              <a:t>chimica</a:t>
            </a: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lang="it-IT"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b="1" dirty="0" err="1"/>
              <a:t>Caratteristiche</a:t>
            </a:r>
            <a:r>
              <a:rPr b="1" dirty="0"/>
              <a:t> </a:t>
            </a:r>
            <a:r>
              <a:rPr b="1" dirty="0" err="1"/>
              <a:t>generali</a:t>
            </a:r>
            <a:endParaRPr lang="it-IT" b="1" dirty="0"/>
          </a:p>
          <a:p>
            <a:pPr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b="1" dirty="0"/>
          </a:p>
          <a:p>
            <a:pPr marL="342900" indent="-342900">
              <a:buFont typeface="Arial" pitchFamily="34" charset="0"/>
              <a:buChar char="•"/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	</a:t>
            </a:r>
            <a:r>
              <a:rPr dirty="0" err="1"/>
              <a:t>ricomprendere</a:t>
            </a:r>
            <a:r>
              <a:rPr dirty="0"/>
              <a:t> </a:t>
            </a:r>
            <a:r>
              <a:rPr dirty="0" err="1"/>
              <a:t>l’attività</a:t>
            </a:r>
            <a:r>
              <a:rPr dirty="0"/>
              <a:t> </a:t>
            </a:r>
            <a:r>
              <a:rPr dirty="0" err="1"/>
              <a:t>sviluppata</a:t>
            </a:r>
            <a:r>
              <a:rPr dirty="0"/>
              <a:t> da </a:t>
            </a:r>
            <a:r>
              <a:rPr dirty="0" err="1"/>
              <a:t>quante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specie </a:t>
            </a:r>
            <a:r>
              <a:rPr dirty="0" err="1"/>
              <a:t>chimiche</a:t>
            </a:r>
            <a:r>
              <a:rPr dirty="0"/>
              <a:t> </a:t>
            </a:r>
            <a:r>
              <a:rPr dirty="0" err="1"/>
              <a:t>possibili</a:t>
            </a:r>
            <a:endParaRPr dirty="0"/>
          </a:p>
          <a:p>
            <a:pPr marL="342900" indent="-342900">
              <a:buFont typeface="Arial" pitchFamily="34" charset="0"/>
              <a:buChar char="•"/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	</a:t>
            </a:r>
            <a:r>
              <a:rPr dirty="0" err="1"/>
              <a:t>privo</a:t>
            </a:r>
            <a:r>
              <a:rPr dirty="0"/>
              <a:t> di </a:t>
            </a:r>
            <a:r>
              <a:rPr dirty="0" err="1"/>
              <a:t>interferenze</a:t>
            </a:r>
            <a:r>
              <a:rPr dirty="0"/>
              <a:t> da </a:t>
            </a:r>
            <a:r>
              <a:rPr dirty="0" err="1"/>
              <a:t>ossigeno</a:t>
            </a:r>
            <a:r>
              <a:rPr dirty="0"/>
              <a:t> </a:t>
            </a:r>
            <a:r>
              <a:rPr dirty="0" err="1"/>
              <a:t>atmosferico</a:t>
            </a:r>
            <a:endParaRPr dirty="0"/>
          </a:p>
          <a:p>
            <a:pPr marL="342900" indent="-342900">
              <a:buFont typeface="Arial" pitchFamily="34" charset="0"/>
              <a:buChar char="•"/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	</a:t>
            </a:r>
            <a:r>
              <a:rPr dirty="0" err="1"/>
              <a:t>rapido</a:t>
            </a:r>
            <a:r>
              <a:rPr dirty="0"/>
              <a:t> e basso </a:t>
            </a:r>
            <a:r>
              <a:rPr dirty="0" err="1"/>
              <a:t>costo</a:t>
            </a:r>
            <a:endParaRPr dirty="0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CasellaDiTesto 3"/>
          <p:cNvSpPr txBox="1"/>
          <p:nvPr/>
        </p:nvSpPr>
        <p:spPr>
          <a:xfrm>
            <a:off x="1264918" y="928254"/>
            <a:ext cx="9592889" cy="3227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200000"/>
              </a:lnSpc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Quindi</a:t>
            </a:r>
            <a:r>
              <a:rPr dirty="0"/>
              <a:t>…. un </a:t>
            </a:r>
            <a:r>
              <a:rPr dirty="0" err="1"/>
              <a:t>metodo</a:t>
            </a:r>
            <a:r>
              <a:rPr dirty="0"/>
              <a:t> per </a:t>
            </a:r>
            <a:r>
              <a:rPr dirty="0" err="1"/>
              <a:t>l’attività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</a:t>
            </a:r>
            <a:r>
              <a:rPr dirty="0" err="1"/>
              <a:t>descrive</a:t>
            </a:r>
            <a:r>
              <a:rPr dirty="0"/>
              <a:t> un </a:t>
            </a:r>
            <a:r>
              <a:rPr b="1" u="sng" dirty="0" err="1"/>
              <a:t>paramentro</a:t>
            </a:r>
            <a:r>
              <a:rPr b="1" u="sng" dirty="0"/>
              <a:t> </a:t>
            </a:r>
            <a:r>
              <a:rPr b="1" u="sng" dirty="0" err="1"/>
              <a:t>funzionale</a:t>
            </a:r>
            <a:r>
              <a:rPr b="1" u="sng" dirty="0"/>
              <a:t> </a:t>
            </a:r>
            <a:r>
              <a:rPr dirty="0"/>
              <a:t>del </a:t>
            </a:r>
            <a:r>
              <a:rPr dirty="0" err="1"/>
              <a:t>campione</a:t>
            </a:r>
            <a:r>
              <a:rPr dirty="0"/>
              <a:t> </a:t>
            </a:r>
            <a:r>
              <a:rPr dirty="0" err="1"/>
              <a:t>piuttosto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descrivere</a:t>
            </a:r>
            <a:r>
              <a:rPr dirty="0"/>
              <a:t> 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composizione</a:t>
            </a:r>
            <a:r>
              <a:rPr dirty="0"/>
              <a:t> </a:t>
            </a:r>
            <a:r>
              <a:rPr dirty="0" err="1"/>
              <a:t>chimica</a:t>
            </a:r>
            <a:r>
              <a:rPr dirty="0"/>
              <a:t>!</a:t>
            </a:r>
          </a:p>
          <a:p>
            <a:pPr>
              <a:lnSpc>
                <a:spcPct val="200000"/>
              </a:lnSpc>
              <a:defRPr sz="21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>
              <a:lnSpc>
                <a:spcPct val="200000"/>
              </a:lnSpc>
              <a:defRPr sz="2100"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Ovvero</a:t>
            </a:r>
            <a:r>
              <a:rPr dirty="0"/>
              <a:t>: la </a:t>
            </a:r>
            <a:r>
              <a:rPr dirty="0" err="1"/>
              <a:t>correlazione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concentrazione</a:t>
            </a:r>
            <a:r>
              <a:rPr dirty="0"/>
              <a:t> </a:t>
            </a:r>
            <a:r>
              <a:rPr dirty="0" err="1"/>
              <a:t>analitica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molecole</a:t>
            </a:r>
            <a:r>
              <a:rPr dirty="0"/>
              <a:t> ad </a:t>
            </a:r>
            <a:r>
              <a:rPr dirty="0" err="1"/>
              <a:t>attività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non </a:t>
            </a:r>
            <a:r>
              <a:rPr dirty="0" err="1"/>
              <a:t>necessariamente</a:t>
            </a:r>
            <a:r>
              <a:rPr dirty="0"/>
              <a:t> </a:t>
            </a:r>
            <a:r>
              <a:rPr dirty="0" err="1"/>
              <a:t>rispecchia</a:t>
            </a:r>
            <a:r>
              <a:rPr dirty="0"/>
              <a:t> </a:t>
            </a:r>
            <a:r>
              <a:rPr dirty="0" err="1"/>
              <a:t>l’attività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</a:t>
            </a:r>
            <a:r>
              <a:rPr dirty="0" err="1"/>
              <a:t>misurata</a:t>
            </a:r>
            <a:endParaRPr dirty="0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Metodo ORAC: principio chimico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ORAC (Oxygen Radical Absorbance Capacity) misura la capacità di proteggere una sonda fluorescente dai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radicali perossile ROO•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, i radicali che propagano la perossidazione lipidica: è un saggio di tipo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HAT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Un azocomposto idrosolubile, l’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AAPH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, si decompone termicamente a 37 °C con velocità costante: libera N₂ e radicali alchilici che con O₂ danno ROO•.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I radicali ossidano la sonda (oggi la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fluoresceina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, eccitazione 485 nm, emissione 520 nm; in origine la β-ficoeritrina) e la fluorescenza decade. Gli antiossidanti intercettano ROO• e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ritardano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il decadimento finché non sono consumati.</a:t>
            </a:r>
            <a:endParaRPr lang="it-IT" sz="1750"/>
          </a:p>
        </p:txBody>
      </p:sp>
      <p:sp>
        <p:nvSpPr>
          <p:cNvPr id="5" name="Shape 5"/>
          <p:cNvSpPr/>
          <p:nvPr/>
        </p:nvSpPr>
        <p:spPr>
          <a:xfrm>
            <a:off x="7589520" y="1371600"/>
            <a:ext cx="4050792" cy="21945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R–N=N–R  →(37 °C)→  2 R• + N₂</a:t>
            </a:r>
            <a:endParaRPr lang="it-IT" sz="155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R• + O₂ → ROO•</a:t>
            </a:r>
            <a:endParaRPr lang="it-IT" sz="155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ROO• + sonda → sonda ossidata (non fluorescente)</a:t>
            </a:r>
            <a:endParaRPr lang="it-IT" sz="155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550" dirty="0">
                <a:solidFill>
                  <a:srgbClr val="161616"/>
                </a:solidFill>
                <a:latin typeface="Arial"/>
                <a:cs typeface="Arial"/>
              </a:rPr>
              <a:t>ROO• + ArOH → ROOH + ArO•</a:t>
            </a:r>
            <a:endParaRPr lang="it-IT" sz="1550"/>
          </a:p>
        </p:txBody>
      </p:sp>
      <p:sp>
        <p:nvSpPr>
          <p:cNvPr id="6" name="Shape 6"/>
          <p:cNvSpPr/>
          <p:nvPr/>
        </p:nvSpPr>
        <p:spPr>
          <a:xfrm>
            <a:off x="7589520" y="3794760"/>
            <a:ext cx="4050792" cy="228600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Varianti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H-ORAC: frazione idrofila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L-ORAC: frazione lipofila solubilizzata con β-ciclodestrina metilata</a:t>
            </a:r>
            <a:endParaRPr lang="it-IT" sz="16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906" y="1810049"/>
            <a:ext cx="4439468" cy="3592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magine 2" descr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65" y="1270501"/>
            <a:ext cx="5689960" cy="2305326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CasellaDiTesto 3"/>
          <p:cNvSpPr txBox="1"/>
          <p:nvPr/>
        </p:nvSpPr>
        <p:spPr>
          <a:xfrm>
            <a:off x="7070348" y="531856"/>
            <a:ext cx="5985577" cy="1005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Il radicale </a:t>
            </a:r>
            <a:r>
              <a:rPr b="1">
                <a:solidFill>
                  <a:srgbClr val="7A1F2B"/>
                </a:solidFill>
              </a:rPr>
              <a:t>alchilperossido spegne </a:t>
            </a:r>
            <a:r>
              <a:t>la fluorescenza</a:t>
            </a:r>
          </a:p>
          <a:p>
            <a:pPr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t>Gli </a:t>
            </a:r>
            <a:r>
              <a:rPr b="1">
                <a:solidFill>
                  <a:srgbClr val="B8860B"/>
                </a:solidFill>
              </a:rPr>
              <a:t>antiossidanti RITARDANO </a:t>
            </a:r>
            <a:r>
              <a:t>questo spegnimento</a:t>
            </a:r>
          </a:p>
        </p:txBody>
      </p:sp>
      <p:sp>
        <p:nvSpPr>
          <p:cNvPr id="366" name="CasellaDiTesto 5"/>
          <p:cNvSpPr txBox="1"/>
          <p:nvPr/>
        </p:nvSpPr>
        <p:spPr>
          <a:xfrm>
            <a:off x="350517" y="100056"/>
            <a:ext cx="6032274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2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b="1" sz="2400" dirty="0" err="1">
                <a:solidFill>
                  <a:srgbClr val="161616"/>
                </a:solidFill>
              </a:rPr>
              <a:t>Metodo</a:t>
            </a:r>
            <a:r>
              <a:rPr b="1" sz="2400" dirty="0">
                <a:solidFill>
                  <a:srgbClr val="161616"/>
                </a:solidFill>
              </a:rPr>
              <a:t> ORAC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4FC317D-4148-7B0B-BAF1-BA8E8DF8DD4F}"/>
              </a:ext>
            </a:extLst>
          </p:cNvPr>
          <p:cNvSpPr txBox="1"/>
          <p:nvPr/>
        </p:nvSpPr>
        <p:spPr>
          <a:xfrm>
            <a:off x="1968500" y="850110"/>
            <a:ext cx="1810748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7A1F2B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rPr>
              <a:t>Tag fluorescente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D1D8309-ED48-E825-9655-035EC6B7627C}"/>
              </a:ext>
            </a:extLst>
          </p:cNvPr>
          <p:cNvSpPr txBox="1"/>
          <p:nvPr/>
        </p:nvSpPr>
        <p:spPr>
          <a:xfrm>
            <a:off x="1218645" y="4440006"/>
            <a:ext cx="3708400" cy="369332"/>
          </a:xfrm>
          <a:prstGeom prst="rect">
            <a:avLst/>
          </a:prstGeom>
          <a:noFill/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b="1" dirty="0"/>
              <a:t>radicale </a:t>
            </a:r>
            <a:r>
              <a:rPr lang="it-IT" b="1" dirty="0" err="1"/>
              <a:t>alchilperossido</a:t>
            </a:r>
            <a:r>
              <a:rPr lang="it-IT" b="1" dirty="0"/>
              <a:t> ROO·</a:t>
            </a:r>
            <a:endParaRPr lang="it-IT" dirty="0"/>
          </a:p>
        </p:txBody>
      </p:sp>
      <p:sp>
        <p:nvSpPr>
          <p:cNvPr id="5" name="Croce 4">
            <a:extLst>
              <a:ext uri="{FF2B5EF4-FFF2-40B4-BE49-F238E27FC236}">
                <a16:creationId xmlns:a16="http://schemas.microsoft.com/office/drawing/2014/main" id="{03EA5E88-C76E-428D-EC84-2A1139D14795}"/>
              </a:ext>
            </a:extLst>
          </p:cNvPr>
          <p:cNvSpPr/>
          <p:nvPr/>
        </p:nvSpPr>
        <p:spPr>
          <a:xfrm>
            <a:off x="2873874" y="3829050"/>
            <a:ext cx="412251" cy="369332"/>
          </a:xfrm>
          <a:prstGeom prst="plus">
            <a:avLst>
              <a:gd name="adj" fmla="val 43750"/>
            </a:avLst>
          </a:prstGeom>
          <a:solidFill>
            <a:schemeClr val="tx1">
              <a:lumMod val="75000"/>
              <a:lumOff val="2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161616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6" name="Freccia giù 5">
            <a:extLst>
              <a:ext uri="{FF2B5EF4-FFF2-40B4-BE49-F238E27FC236}">
                <a16:creationId xmlns:a16="http://schemas.microsoft.com/office/drawing/2014/main" id="{23405A7C-3738-20C1-1927-109608D9F4CD}"/>
              </a:ext>
            </a:extLst>
          </p:cNvPr>
          <p:cNvSpPr/>
          <p:nvPr/>
        </p:nvSpPr>
        <p:spPr>
          <a:xfrm>
            <a:off x="2959602" y="4990648"/>
            <a:ext cx="212223" cy="596851"/>
          </a:xfrm>
          <a:prstGeom prst="downArrow">
            <a:avLst>
              <a:gd name="adj1" fmla="val 20519"/>
              <a:gd name="adj2" fmla="val 50000"/>
            </a:avLst>
          </a:prstGeom>
          <a:solidFill>
            <a:schemeClr val="bg2">
              <a:lumMod val="75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>
              <a:ln>
                <a:noFill/>
              </a:ln>
              <a:solidFill>
                <a:srgbClr val="161616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39AF1B0-6DD6-7FE7-437D-EF515B89CB63}"/>
              </a:ext>
            </a:extLst>
          </p:cNvPr>
          <p:cNvSpPr txBox="1"/>
          <p:nvPr/>
        </p:nvSpPr>
        <p:spPr>
          <a:xfrm>
            <a:off x="1211513" y="5823224"/>
            <a:ext cx="3708400" cy="369332"/>
          </a:xfrm>
          <a:prstGeom prst="rect">
            <a:avLst/>
          </a:prstGeom>
          <a:noFill/>
          <a:ln w="12700" cap="flat">
            <a:solidFill>
              <a:schemeClr val="accent1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it-IT" b="1" dirty="0"/>
              <a:t>Spegnimento della fluorescenza</a:t>
            </a:r>
            <a:endParaRPr lang="it-IT" dirty="0"/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CasellaDiTesto 1"/>
          <p:cNvSpPr txBox="1"/>
          <p:nvPr/>
        </p:nvSpPr>
        <p:spPr>
          <a:xfrm>
            <a:off x="1092200" y="566678"/>
            <a:ext cx="9766300" cy="2339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algn="l">
              <a:defRPr sz="2000" b="1">
                <a:latin typeface="+mn-lt"/>
                <a:ea typeface="+mn-ea"/>
                <a:cs typeface="+mn-cs"/>
                <a:sym typeface="Arial"/>
              </a:defRPr>
            </a:pPr>
            <a:r>
              <a:rPr dirty="0" b="1" sz="2200">
                <a:solidFill>
                  <a:srgbClr val="161616"/>
                </a:solidFill>
              </a:rPr>
              <a:t>Metodo ABTS</a:t>
            </a:r>
            <a:endParaRPr lang="it-IT" sz="2600" dirty="0">
              <a:solidFill>
                <a:srgbClr val="7A1F2B"/>
              </a:solidFill>
            </a:endParaRPr>
          </a:p>
          <a:p>
            <a:pPr algn="l">
              <a:defRPr sz="2000" b="1">
                <a:latin typeface="+mn-lt"/>
                <a:ea typeface="+mn-ea"/>
                <a:cs typeface="+mn-cs"/>
                <a:sym typeface="Arial"/>
              </a:defRPr>
            </a:pPr>
            <a:endParaRPr dirty="0">
              <a:solidFill>
                <a:srgbClr val="7A1F2B"/>
              </a:solidFill>
            </a:endParaRPr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Test </a:t>
            </a:r>
            <a:r>
              <a:rPr dirty="0" err="1"/>
              <a:t>spettrofotometrico</a:t>
            </a:r>
            <a:r>
              <a:rPr dirty="0"/>
              <a:t> valuta la </a:t>
            </a:r>
            <a:r>
              <a:rPr dirty="0" err="1"/>
              <a:t>capacità</a:t>
            </a:r>
            <a:r>
              <a:rPr dirty="0"/>
              <a:t> </a:t>
            </a:r>
            <a:r>
              <a:rPr dirty="0" err="1"/>
              <a:t>antiossidante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l’abilità</a:t>
            </a:r>
            <a:r>
              <a:rPr dirty="0"/>
              <a:t> di </a:t>
            </a:r>
            <a:r>
              <a:rPr dirty="0" err="1"/>
              <a:t>rimozione</a:t>
            </a:r>
            <a:r>
              <a:rPr dirty="0"/>
              <a:t> </a:t>
            </a:r>
            <a:r>
              <a:rPr dirty="0" err="1"/>
              <a:t>radicalica</a:t>
            </a:r>
            <a:r>
              <a:rPr dirty="0"/>
              <a:t> da </a:t>
            </a:r>
            <a:r>
              <a:rPr dirty="0" err="1"/>
              <a:t>parte</a:t>
            </a:r>
            <a:r>
              <a:rPr dirty="0"/>
              <a:t> del </a:t>
            </a:r>
            <a:r>
              <a:rPr dirty="0" err="1"/>
              <a:t>catione</a:t>
            </a:r>
            <a:r>
              <a:rPr dirty="0"/>
              <a:t> </a:t>
            </a:r>
            <a:r>
              <a:rPr dirty="0" err="1"/>
              <a:t>radicalico</a:t>
            </a:r>
            <a:r>
              <a:rPr dirty="0"/>
              <a:t> ABTS·</a:t>
            </a:r>
            <a:r>
              <a:rPr baseline="30000" dirty="0"/>
              <a:t>+</a:t>
            </a:r>
            <a:r>
              <a:rPr dirty="0"/>
              <a:t> (</a:t>
            </a:r>
            <a:r>
              <a:rPr dirty="0" err="1"/>
              <a:t>acronimo</a:t>
            </a:r>
            <a:r>
              <a:rPr dirty="0"/>
              <a:t> di </a:t>
            </a:r>
            <a:r>
              <a:rPr dirty="0" err="1"/>
              <a:t>acido</a:t>
            </a:r>
            <a:r>
              <a:rPr dirty="0"/>
              <a:t> 2,2’-azinobis(3-eilbenzotiazoline-6- </a:t>
            </a:r>
            <a:r>
              <a:rPr dirty="0" err="1"/>
              <a:t>solfonico</a:t>
            </a:r>
            <a:r>
              <a:rPr dirty="0"/>
              <a:t>)).</a:t>
            </a:r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Tale </a:t>
            </a:r>
            <a:r>
              <a:rPr dirty="0" err="1"/>
              <a:t>radicale</a:t>
            </a:r>
            <a:r>
              <a:rPr dirty="0"/>
              <a:t>,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generato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reazione</a:t>
            </a:r>
            <a:r>
              <a:rPr dirty="0"/>
              <a:t> di </a:t>
            </a:r>
            <a:r>
              <a:rPr dirty="0" err="1"/>
              <a:t>ossidazione</a:t>
            </a:r>
            <a:r>
              <a:rPr dirty="0"/>
              <a:t> del </a:t>
            </a:r>
            <a:r>
              <a:rPr dirty="0" err="1"/>
              <a:t>composto</a:t>
            </a:r>
            <a:r>
              <a:rPr dirty="0"/>
              <a:t> </a:t>
            </a:r>
            <a:r>
              <a:rPr dirty="0" err="1"/>
              <a:t>incolore</a:t>
            </a:r>
            <a:endParaRPr dirty="0"/>
          </a:p>
          <a:p>
            <a:pPr algn="l">
              <a:defRPr sz="20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ABTS con il </a:t>
            </a:r>
            <a:r>
              <a:rPr dirty="0" err="1"/>
              <a:t>persolfato</a:t>
            </a:r>
            <a:r>
              <a:rPr dirty="0"/>
              <a:t> di sodio o di </a:t>
            </a:r>
            <a:r>
              <a:rPr dirty="0" err="1"/>
              <a:t>potassio</a:t>
            </a:r>
            <a:endParaRPr dirty="0"/>
          </a:p>
        </p:txBody>
      </p:sp>
      <p:pic>
        <p:nvPicPr>
          <p:cNvPr id="382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90" y="3187700"/>
            <a:ext cx="6593609" cy="28050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ABTS: generazione del radicale, misura e calcolo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58368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radicale catione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ABTS•⁺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si genera ossidando l’ABTS con persolfato di potassio (K₂S₂O₈), al buio per 12–16 h: la soluzione diventa blu-verde (massimi a 415, 645, 734, 815 nm).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diluisce fino ad A</a:t>
            </a:r>
            <a:r>
              <a:rPr lang="it-IT" baseline="-25000" sz="1700" dirty="0">
                <a:solidFill>
                  <a:srgbClr val="404040"/>
                </a:solidFill>
                <a:latin typeface="Arial"/>
                <a:cs typeface="Arial"/>
              </a:rPr>
              <a:t>734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≈ 0,70 e si aggiunge il campione: gli antiossidanti riducono ABTS•⁺ ad ABTS incolore, per cessione di elettroni o di H• (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meccanismo misto SET/HAT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).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legge a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734 nm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, dove interferiscono poco i pigmenti; il radicale è solubile in acqua e in solventi organici: si misurano sia antiossidanti idrofili sia lipofili.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7406640" y="1325880"/>
            <a:ext cx="4233672" cy="91440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73152" tIns="73152" rIns="73152" bIns="73152" anchor="ctr" rtlCol="0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50" dirty="0">
                <a:solidFill>
                  <a:srgbClr val="161616"/>
                </a:solidFill>
                <a:latin typeface="Arial"/>
                <a:cs typeface="Arial"/>
              </a:rPr>
              <a:t>% inibizione = (A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0</a:t>
            </a:r>
            <a:r>
              <a:rPr lang="it-IT" sz="1850" dirty="0">
                <a:solidFill>
                  <a:srgbClr val="161616"/>
                </a:solidFill>
                <a:latin typeface="Arial"/>
                <a:cs typeface="Arial"/>
              </a:rPr>
              <a:t> − 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t</a:t>
            </a:r>
            <a:r>
              <a:rPr lang="it-IT" sz="1850" dirty="0">
                <a:solidFill>
                  <a:srgbClr val="161616"/>
                </a:solidFill>
                <a:latin typeface="Arial"/>
                <a:cs typeface="Arial"/>
              </a:rPr>
              <a:t>) / A</a:t>
            </a:r>
            <a:r>
              <a:rPr lang="it-IT" baseline="-25000" sz="1850" dirty="0">
                <a:solidFill>
                  <a:srgbClr val="161616"/>
                </a:solidFill>
                <a:latin typeface="Arial"/>
                <a:cs typeface="Arial"/>
              </a:rPr>
              <a:t>0</a:t>
            </a:r>
            <a:r>
              <a:rPr lang="it-IT" sz="1850" dirty="0">
                <a:solidFill>
                  <a:srgbClr val="161616"/>
                </a:solidFill>
                <a:latin typeface="Arial"/>
                <a:cs typeface="Arial"/>
              </a:rPr>
              <a:t> × 100</a:t>
            </a:r>
            <a:endParaRPr lang="it-IT" sz="1850"/>
          </a:p>
        </p:txBody>
      </p:sp>
      <p:sp>
        <p:nvSpPr>
          <p:cNvPr id="6" name="Shape 6"/>
          <p:cNvSpPr/>
          <p:nvPr/>
        </p:nvSpPr>
        <p:spPr>
          <a:xfrm>
            <a:off x="7406640" y="2514600"/>
            <a:ext cx="4233672" cy="356616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Calcolo in Trolox equivalenti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retta % inibizione vs concentrazione di Trolox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TEAC = pendenza campione / pendenza Trolox (o interpolazione diretta)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lettura a tempo fisso (es. 6 min): gli antiossidanti “lenti” possono essere sottostimati</a:t>
            </a:r>
            <a:endParaRPr lang="it-IT" sz="155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Re R. et al., Free Radic. Biol. Med. 26 (1999) 1231. Collegamento: Esercitazione 2.</a:t>
            </a:r>
            <a:endParaRPr lang="it-IT" sz="1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asellaDiTesto 1"/>
          <p:cNvSpPr txBox="1"/>
          <p:nvPr/>
        </p:nvSpPr>
        <p:spPr>
          <a:xfrm>
            <a:off x="753116" y="188257"/>
            <a:ext cx="10520328" cy="226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l">
              <a:defRPr sz="2200" b="1" u="sng">
                <a:latin typeface="+mn-lt"/>
                <a:ea typeface="+mn-ea"/>
                <a:cs typeface="+mn-cs"/>
                <a:sym typeface="Arial"/>
              </a:defRPr>
            </a:pPr>
            <a:r>
              <a:rPr dirty="0" b="1" sz="2200">
                <a:solidFill>
                  <a:srgbClr val="161616"/>
                </a:solidFill>
              </a:rPr>
              <a:t>Metodo DPPH</a:t>
            </a:r>
          </a:p>
          <a:p>
            <a:pPr algn="l">
              <a:defRPr sz="22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algn="l">
              <a:lnSpc>
                <a:spcPct val="150000"/>
              </a:lnSpc>
              <a:defRPr sz="2200"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saggi</a:t>
            </a:r>
            <a:r>
              <a:rPr dirty="0"/>
              <a:t> </a:t>
            </a:r>
            <a:r>
              <a:rPr dirty="0" err="1"/>
              <a:t>spettrofotometrici</a:t>
            </a:r>
            <a:r>
              <a:rPr dirty="0"/>
              <a:t> </a:t>
            </a:r>
            <a:r>
              <a:rPr dirty="0" err="1"/>
              <a:t>impiegati</a:t>
            </a:r>
            <a:r>
              <a:rPr dirty="0"/>
              <a:t> per la </a:t>
            </a:r>
            <a:r>
              <a:rPr dirty="0" err="1"/>
              <a:t>determinazione</a:t>
            </a:r>
            <a:r>
              <a:rPr dirty="0"/>
              <a:t> </a:t>
            </a:r>
            <a:r>
              <a:rPr dirty="0" err="1"/>
              <a:t>dell’AOC</a:t>
            </a:r>
            <a:r>
              <a:rPr dirty="0"/>
              <a:t>, </a:t>
            </a:r>
            <a:r>
              <a:rPr dirty="0" err="1"/>
              <a:t>viene</a:t>
            </a:r>
            <a:r>
              <a:rPr dirty="0"/>
              <a:t> molto </a:t>
            </a:r>
            <a:r>
              <a:rPr dirty="0" err="1"/>
              <a:t>sfruttato</a:t>
            </a:r>
            <a:r>
              <a:rPr dirty="0"/>
              <a:t>, </a:t>
            </a:r>
            <a:r>
              <a:rPr dirty="0" err="1"/>
              <a:t>soprattutto</a:t>
            </a:r>
            <a:r>
              <a:rPr dirty="0"/>
              <a:t> a </a:t>
            </a:r>
            <a:r>
              <a:rPr dirty="0" err="1"/>
              <a:t>livello</a:t>
            </a:r>
            <a:r>
              <a:rPr dirty="0"/>
              <a:t> di routine, il </a:t>
            </a:r>
            <a:r>
              <a:rPr dirty="0" err="1"/>
              <a:t>saggio</a:t>
            </a:r>
            <a:r>
              <a:rPr dirty="0"/>
              <a:t> DPPH. Il DPPH(2,2’-Difenil-1- </a:t>
            </a:r>
            <a:r>
              <a:rPr dirty="0" err="1"/>
              <a:t>picrilidrazile</a:t>
            </a:r>
            <a:r>
              <a:rPr dirty="0"/>
              <a:t>) </a:t>
            </a:r>
            <a:r>
              <a:rPr dirty="0" err="1"/>
              <a:t>è</a:t>
            </a:r>
            <a:r>
              <a:rPr dirty="0"/>
              <a:t> un </a:t>
            </a:r>
            <a:r>
              <a:rPr b="1" dirty="0" err="1"/>
              <a:t>radicale</a:t>
            </a:r>
            <a:r>
              <a:rPr b="1" dirty="0"/>
              <a:t> stabile </a:t>
            </a:r>
            <a:r>
              <a:rPr b="1" dirty="0" err="1"/>
              <a:t>organico</a:t>
            </a:r>
            <a:r>
              <a:rPr b="1" dirty="0"/>
              <a:t> </a:t>
            </a:r>
            <a:r>
              <a:rPr b="1" dirty="0" err="1"/>
              <a:t>azotato</a:t>
            </a:r>
            <a:r>
              <a:rPr dirty="0"/>
              <a:t>, </a:t>
            </a:r>
          </a:p>
        </p:txBody>
      </p:sp>
      <p:pic>
        <p:nvPicPr>
          <p:cNvPr id="369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542" y="3518879"/>
            <a:ext cx="4127794" cy="2532298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CasellaDiTesto 4"/>
          <p:cNvSpPr txBox="1"/>
          <p:nvPr/>
        </p:nvSpPr>
        <p:spPr>
          <a:xfrm>
            <a:off x="6208768" y="2782667"/>
            <a:ext cx="4396623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b="1" dirty="0" err="1"/>
              <a:t>Può</a:t>
            </a:r>
            <a:r>
              <a:rPr b="1" dirty="0"/>
              <a:t> </a:t>
            </a:r>
            <a:r>
              <a:rPr b="1" dirty="0" err="1"/>
              <a:t>essere</a:t>
            </a:r>
            <a:r>
              <a:rPr b="1" dirty="0"/>
              <a:t> </a:t>
            </a:r>
            <a:r>
              <a:rPr b="1" dirty="0" err="1"/>
              <a:t>misurato</a:t>
            </a:r>
            <a:r>
              <a:rPr b="1" dirty="0"/>
              <a:t> per via </a:t>
            </a:r>
            <a:r>
              <a:rPr b="1" dirty="0" err="1"/>
              <a:t>spettrofotometrica</a:t>
            </a:r>
            <a:endParaRPr b="1" dirty="0"/>
          </a:p>
        </p:txBody>
      </p:sp>
      <p:pic>
        <p:nvPicPr>
          <p:cNvPr id="371" name="Immagine 5" descr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1" y="3137960"/>
            <a:ext cx="4488062" cy="33295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asellaDiTesto 4"/>
          <p:cNvSpPr txBox="1"/>
          <p:nvPr/>
        </p:nvSpPr>
        <p:spPr>
          <a:xfrm>
            <a:off x="878192" y="212169"/>
            <a:ext cx="3348028" cy="477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3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b="1" sz="2500" dirty="0">
                <a:solidFill>
                  <a:srgbClr val="161616"/>
                </a:solidFill>
              </a:rPr>
              <a:t>Principio del </a:t>
            </a:r>
            <a:r>
              <a:rPr b="1" sz="2500" dirty="0" err="1">
                <a:solidFill>
                  <a:srgbClr val="161616"/>
                </a:solidFill>
              </a:rPr>
              <a:t>metodo</a:t>
            </a:r>
            <a:r>
              <a:rPr b="1" sz="2500" dirty="0">
                <a:solidFill>
                  <a:srgbClr val="161616"/>
                </a:solidFill>
              </a:rPr>
              <a:t> Ddph</a:t>
            </a:r>
          </a:p>
        </p:txBody>
      </p:sp>
      <p:sp>
        <p:nvSpPr>
          <p:cNvPr id="375" name="CasellaDiTesto 5"/>
          <p:cNvSpPr txBox="1"/>
          <p:nvPr/>
        </p:nvSpPr>
        <p:spPr>
          <a:xfrm>
            <a:off x="508025" y="3859645"/>
            <a:ext cx="6299179" cy="1990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899" indent="-342899">
              <a:buSzPct val="100000"/>
              <a:buFont typeface="Arial"/>
              <a:buChar char="•"/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In </a:t>
            </a:r>
            <a:r>
              <a:rPr dirty="0" err="1"/>
              <a:t>presenza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specie </a:t>
            </a:r>
            <a:r>
              <a:rPr dirty="0" err="1"/>
              <a:t>antiossidante</a:t>
            </a:r>
            <a:r>
              <a:rPr dirty="0"/>
              <a:t> il </a:t>
            </a:r>
            <a:r>
              <a:rPr dirty="0" err="1"/>
              <a:t>radicale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«</a:t>
            </a:r>
            <a:r>
              <a:rPr dirty="0" err="1"/>
              <a:t>spento</a:t>
            </a:r>
            <a:r>
              <a:rPr dirty="0"/>
              <a:t>» e non genera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segnale</a:t>
            </a:r>
            <a:endParaRPr dirty="0"/>
          </a:p>
          <a:p>
            <a:pPr marL="342899" indent="-342899">
              <a:lnSpc>
                <a:spcPct val="150000"/>
              </a:lnSpc>
              <a:buSzPct val="100000"/>
              <a:buFont typeface="Arial"/>
              <a:buChar char="•"/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 dirty="0"/>
          </a:p>
          <a:p>
            <a:pPr marL="342899" indent="-342899">
              <a:buSzPct val="100000"/>
              <a:buFont typeface="Arial"/>
              <a:buChar char="•"/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La </a:t>
            </a:r>
            <a:r>
              <a:rPr dirty="0" err="1"/>
              <a:t>quantità</a:t>
            </a:r>
            <a:r>
              <a:rPr dirty="0"/>
              <a:t> di </a:t>
            </a:r>
            <a:r>
              <a:rPr dirty="0" err="1"/>
              <a:t>spegnimento</a:t>
            </a:r>
            <a:r>
              <a:rPr dirty="0"/>
              <a:t> </a:t>
            </a:r>
            <a:r>
              <a:rPr dirty="0" err="1"/>
              <a:t>dipende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capacità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diverse </a:t>
            </a:r>
            <a:r>
              <a:rPr dirty="0" err="1"/>
              <a:t>molecole</a:t>
            </a:r>
            <a:r>
              <a:rPr dirty="0"/>
              <a:t> di </a:t>
            </a:r>
            <a:r>
              <a:rPr dirty="0" err="1"/>
              <a:t>reagire</a:t>
            </a:r>
            <a:r>
              <a:rPr dirty="0"/>
              <a:t> con </a:t>
            </a:r>
            <a:r>
              <a:rPr dirty="0" err="1"/>
              <a:t>l’elettrone</a:t>
            </a:r>
            <a:r>
              <a:rPr dirty="0"/>
              <a:t> </a:t>
            </a:r>
            <a:r>
              <a:rPr dirty="0" err="1"/>
              <a:t>spaiato</a:t>
            </a:r>
            <a:endParaRPr dirty="0"/>
          </a:p>
        </p:txBody>
      </p:sp>
      <p:pic>
        <p:nvPicPr>
          <p:cNvPr id="376" name="Immagine 6" descr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2566" y="3371517"/>
            <a:ext cx="4095753" cy="3038478"/>
          </a:xfrm>
          <a:prstGeom prst="rect">
            <a:avLst/>
          </a:prstGeom>
          <a:ln w="12700">
            <a:miter lim="400000"/>
          </a:ln>
        </p:spPr>
      </p:pic>
      <p:sp>
        <p:nvSpPr>
          <p:cNvPr id="377" name="Freccia in giù 7"/>
          <p:cNvSpPr/>
          <p:nvPr/>
        </p:nvSpPr>
        <p:spPr>
          <a:xfrm>
            <a:off x="9476509" y="4722579"/>
            <a:ext cx="124693" cy="734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66"/>
                </a:moveTo>
                <a:lnTo>
                  <a:pt x="5400" y="19766"/>
                </a:lnTo>
                <a:lnTo>
                  <a:pt x="5400" y="0"/>
                </a:lnTo>
                <a:lnTo>
                  <a:pt x="16200" y="0"/>
                </a:lnTo>
                <a:lnTo>
                  <a:pt x="16200" y="19766"/>
                </a:lnTo>
                <a:lnTo>
                  <a:pt x="21600" y="19766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7AC9C74-6527-0AF7-F66B-81C2C61DC520}"/>
              </a:ext>
            </a:extLst>
          </p:cNvPr>
          <p:cNvGrpSpPr/>
          <p:nvPr/>
        </p:nvGrpSpPr>
        <p:grpSpPr>
          <a:xfrm>
            <a:off x="2552206" y="995568"/>
            <a:ext cx="6604493" cy="2109128"/>
            <a:chOff x="3187207" y="1261628"/>
            <a:chExt cx="5353052" cy="1724027"/>
          </a:xfrm>
        </p:grpSpPr>
        <p:pic>
          <p:nvPicPr>
            <p:cNvPr id="373" name="Immagine 3" descr="Immagin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7207" y="1261628"/>
              <a:ext cx="5353052" cy="172402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378" name="Ovale 1"/>
            <p:cNvSpPr/>
            <p:nvPr/>
          </p:nvSpPr>
          <p:spPr>
            <a:xfrm>
              <a:off x="4248737" y="1762455"/>
              <a:ext cx="249387" cy="324363"/>
            </a:xfrm>
            <a:prstGeom prst="ellipse">
              <a:avLst/>
            </a:prstGeom>
            <a:solidFill>
              <a:srgbClr val="7A1F2B">
                <a:alpha val="21000"/>
              </a:srgbClr>
            </a:solidFill>
            <a:ln w="19050">
              <a:solidFill>
                <a:srgbClr val="7A1F2B"/>
              </a:solidFill>
              <a:miter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379" name="Ovale 8"/>
            <p:cNvSpPr/>
            <p:nvPr/>
          </p:nvSpPr>
          <p:spPr>
            <a:xfrm>
              <a:off x="7038109" y="1671023"/>
              <a:ext cx="187041" cy="397867"/>
            </a:xfrm>
            <a:prstGeom prst="ellipse">
              <a:avLst/>
            </a:prstGeom>
            <a:solidFill>
              <a:srgbClr val="7A1F2B">
                <a:alpha val="21000"/>
              </a:srgbClr>
            </a:solidFill>
            <a:ln w="19050">
              <a:solidFill>
                <a:srgbClr val="7A1F2B"/>
              </a:solidFill>
              <a:miter/>
            </a:ln>
          </p:spPr>
          <p:txBody>
            <a:bodyPr lIns="45718" tIns="45718" rIns="45718" bIns="45718" anchor="ctr"/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Rectangle 1"/>
          <p:cNvSpPr/>
          <p:nvPr/>
        </p:nvSpPr>
        <p:spPr>
          <a:xfrm>
            <a:off x="885059" y="209852"/>
            <a:ext cx="9157860" cy="6159501"/>
          </a:xfrm>
          <a:prstGeom prst="rect">
            <a:avLst/>
          </a:prstGeom>
          <a:solidFill>
            <a:srgbClr val="F8F9F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sz="2100" b="1">
                <a:latin typeface="+mn-lt"/>
                <a:ea typeface="+mn-ea"/>
                <a:cs typeface="+mn-cs"/>
                <a:sym typeface="Arial"/>
              </a:defRPr>
            </a:pPr>
            <a:r>
              <a:t>Saggio colorimetrico basato su nanoparticelle d’oro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Caratteristiche analitiche desiderate del dosaggio: 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 marL="457200" indent="-457200">
              <a:buSzPct val="100000"/>
              <a:buAutoNum type="alphaLcParenR"/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lavorare in solvente acquoso-organico </a:t>
            </a:r>
          </a:p>
          <a:p>
            <a:pPr marL="457200" indent="-457200">
              <a:buSzPct val="100000"/>
              <a:buAutoNum type="alphaLcParenR"/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b) applicazione su matrice alimentare grassa, </a:t>
            </a:r>
          </a:p>
          <a:p>
            <a:pPr marL="457200" indent="-457200">
              <a:buSzPct val="100000"/>
              <a:buAutoNum type="alphaLcParenR"/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senza estrazione c) </a:t>
            </a:r>
          </a:p>
          <a:p>
            <a:pPr marL="457200" indent="-457200">
              <a:buSzPct val="100000"/>
              <a:buAutoNum type="alphaLcParenR"/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veloce, facile da usare, economico e rispettoso dell'ambiente (minimo uso di solventi) </a:t>
            </a:r>
          </a:p>
          <a:p>
            <a:pPr marL="457200" indent="-457200">
              <a:buSzPct val="100000"/>
              <a:buAutoNum type="alphaLcParenR"/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Perché i nanomateriali?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br/>
            <a:r>
              <a:t>I nanomateriali sono ampiamente utilizzati in vari campi della chimica analitica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In particolare, le nanoparticelle d'oro (AuNP) mostrano: 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proprietà catalitiche, stabilità –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prodotto da vari tipi di sintesi con differenti diametro – </a:t>
            </a:r>
          </a:p>
          <a:p>
            <a:pPr>
              <a:defRPr sz="1900">
                <a:latin typeface="+mn-lt"/>
                <a:ea typeface="+mn-ea"/>
                <a:cs typeface="+mn-cs"/>
                <a:sym typeface="Arial"/>
              </a:defRPr>
            </a:pPr>
            <a:r>
              <a:t>sono facilmente funzionalizzabili (con diverse molecole) –</a:t>
            </a:r>
          </a:p>
          <a:p>
            <a:pPr>
              <a:defRPr sz="1900" b="1">
                <a:latin typeface="+mn-lt"/>
                <a:ea typeface="+mn-ea"/>
                <a:cs typeface="+mn-cs"/>
                <a:sym typeface="Arial"/>
              </a:defRPr>
            </a:pPr>
            <a:r>
              <a:t> mostrato proprietà ottiche uniche</a:t>
            </a:r>
          </a:p>
        </p:txBody>
      </p:sp>
      <p:pic>
        <p:nvPicPr>
          <p:cNvPr id="392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8051" y="3372734"/>
            <a:ext cx="3477851" cy="319546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Picture 5" descr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416" y="662146"/>
            <a:ext cx="3785383" cy="13633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CasellaDiTesto 2"/>
          <p:cNvSpPr txBox="1"/>
          <p:nvPr/>
        </p:nvSpPr>
        <p:spPr>
          <a:xfrm>
            <a:off x="296730" y="405465"/>
            <a:ext cx="11616471" cy="152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300" b="1">
                <a:latin typeface="+mn-lt"/>
                <a:ea typeface="+mn-ea"/>
                <a:cs typeface="+mn-cs"/>
                <a:sym typeface="Arial"/>
              </a:defRPr>
            </a:pPr>
            <a:r>
              <a:t>Principio chimico del metodo</a:t>
            </a:r>
          </a:p>
          <a:p>
            <a:pPr>
              <a:defRPr sz="2300" b="1">
                <a:latin typeface="+mn-lt"/>
                <a:ea typeface="+mn-ea"/>
                <a:cs typeface="+mn-cs"/>
                <a:sym typeface="Arial"/>
              </a:defRPr>
            </a:pPr>
            <a:br/>
            <a:r>
              <a:rPr b="0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b="0"/>
              <a:t>polifenoli sono in grado di guidare la sintesi di AuNP (diametro ≤ 25 nm), riducendo Au(III) a Au°attraverso un meccanismo di </a:t>
            </a:r>
            <a:r>
              <a:rPr u="sng"/>
              <a:t>riduzione</a:t>
            </a:r>
          </a:p>
        </p:txBody>
      </p:sp>
      <p:pic>
        <p:nvPicPr>
          <p:cNvPr id="396" name="Immagine 4" descr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5319"/>
            <a:ext cx="12192000" cy="46526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357" y="-28687"/>
            <a:ext cx="5076117" cy="22340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9" name="Immagine 3" descr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582" y="2356503"/>
            <a:ext cx="7048501" cy="4181477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CasellaDiTesto 4"/>
          <p:cNvSpPr txBox="1"/>
          <p:nvPr/>
        </p:nvSpPr>
        <p:spPr>
          <a:xfrm>
            <a:off x="835153" y="426243"/>
            <a:ext cx="5681292" cy="2402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200" b="1">
                <a:latin typeface="+mn-lt"/>
                <a:ea typeface="+mn-ea"/>
                <a:cs typeface="+mn-cs"/>
                <a:sym typeface="Arial"/>
              </a:defRPr>
            </a:pPr>
            <a:r>
              <a:t>Applicazione del metodo in solvente organico </a:t>
            </a:r>
          </a:p>
          <a:p>
            <a:pPr>
              <a:defRPr sz="2200" b="1">
                <a:latin typeface="+mn-lt"/>
                <a:ea typeface="+mn-ea"/>
                <a:cs typeface="+mn-cs"/>
                <a:sym typeface="Arial"/>
              </a:defRPr>
            </a:pPr>
            <a:endParaRPr/>
          </a:p>
          <a:p>
            <a:pPr>
              <a:defRPr sz="2200" b="1">
                <a:latin typeface="+mn-lt"/>
                <a:ea typeface="+mn-ea"/>
                <a:cs typeface="+mn-cs"/>
                <a:sym typeface="Arial"/>
              </a:defRPr>
            </a:pPr>
            <a:r>
              <a:t>Permette di lavorare con alimenti ricchi di grassi</a:t>
            </a:r>
          </a:p>
          <a:p>
            <a:pPr>
              <a:defRPr sz="2200" b="1">
                <a:latin typeface="+mn-lt"/>
                <a:ea typeface="+mn-ea"/>
                <a:cs typeface="+mn-cs"/>
                <a:sym typeface="Arial"/>
              </a:defRPr>
            </a:pPr>
            <a:r>
              <a:t>senza estrazione o con minima purificazione del campione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magine 7" descr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78" y="1693927"/>
            <a:ext cx="3346623" cy="2504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magine 8" descr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7913" y="1789109"/>
            <a:ext cx="3011637" cy="48181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magine 9" descr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053" y="1238957"/>
            <a:ext cx="5390180" cy="4818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magine 10" descr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378" y="348952"/>
            <a:ext cx="3590498" cy="482504"/>
          </a:xfrm>
          <a:prstGeom prst="rect">
            <a:avLst/>
          </a:prstGeom>
          <a:ln w="12700">
            <a:miter lim="400000"/>
          </a:ln>
        </p:spPr>
      </p:pic>
      <p:pic>
        <p:nvPicPr>
          <p:cNvPr id="406" name="Immagine 11" descr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1028" y="971409"/>
            <a:ext cx="1449195" cy="192556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CasellaDiTesto 1"/>
          <p:cNvSpPr txBox="1"/>
          <p:nvPr/>
        </p:nvSpPr>
        <p:spPr>
          <a:xfrm>
            <a:off x="4402566" y="348953"/>
            <a:ext cx="8193640" cy="421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2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Elettrochimica diretta per la misura dell’attività antiossidante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17" y="1821514"/>
            <a:ext cx="11882767" cy="4059335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CasellaDiTesto 2"/>
          <p:cNvSpPr txBox="1"/>
          <p:nvPr/>
        </p:nvSpPr>
        <p:spPr>
          <a:xfrm>
            <a:off x="1426281" y="506524"/>
            <a:ext cx="5641288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Metodo selettivo per gli orto-diphenoli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90" y="1678906"/>
            <a:ext cx="4468661" cy="3177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413" name="Immagine 2" descr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492" y="2262982"/>
            <a:ext cx="5896081" cy="4396836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CasellaDiTesto 3"/>
          <p:cNvSpPr txBox="1"/>
          <p:nvPr/>
        </p:nvSpPr>
        <p:spPr>
          <a:xfrm>
            <a:off x="1020351" y="326652"/>
            <a:ext cx="11987319" cy="828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ELETTROCHIMICA DIRETTA PER VALUTARE LA CAPACITA’ ANTIOSSIDANTE DEI POLIFENOLI</a:t>
            </a:r>
          </a:p>
        </p:txBody>
      </p:sp>
      <p:pic>
        <p:nvPicPr>
          <p:cNvPr id="415" name="Immagine 4" descr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89" y="5672251"/>
            <a:ext cx="4332476" cy="1147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magine 5" descr="Immagin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5718" y="5006844"/>
            <a:ext cx="1871385" cy="628250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Ovale 6"/>
          <p:cNvSpPr/>
          <p:nvPr/>
        </p:nvSpPr>
        <p:spPr>
          <a:xfrm>
            <a:off x="2671482" y="2514600"/>
            <a:ext cx="1004053" cy="914400"/>
          </a:xfrm>
          <a:prstGeom prst="ellipse">
            <a:avLst/>
          </a:prstGeom>
          <a:ln w="41275">
            <a:solidFill>
              <a:srgbClr val="7A1F2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18" name="Ovale 7"/>
          <p:cNvSpPr/>
          <p:nvPr/>
        </p:nvSpPr>
        <p:spPr>
          <a:xfrm>
            <a:off x="8294823" y="4549643"/>
            <a:ext cx="1004053" cy="914404"/>
          </a:xfrm>
          <a:prstGeom prst="ellipse">
            <a:avLst/>
          </a:prstGeom>
          <a:ln w="41275">
            <a:solidFill>
              <a:srgbClr val="7A1F2B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419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688" y="5943858"/>
            <a:ext cx="1321361" cy="502119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Picture 4" descr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4091" y="2784479"/>
            <a:ext cx="1513512" cy="9663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" y="3387647"/>
            <a:ext cx="5838829" cy="348254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6" name="Gruppo 7"/>
          <p:cNvGrpSpPr/>
          <p:nvPr/>
        </p:nvGrpSpPr>
        <p:grpSpPr>
          <a:xfrm>
            <a:off x="9088525" y="273838"/>
            <a:ext cx="2960036" cy="3134856"/>
            <a:chOff x="0" y="-1"/>
            <a:chExt cx="2960035" cy="3134854"/>
          </a:xfrm>
        </p:grpSpPr>
        <p:pic>
          <p:nvPicPr>
            <p:cNvPr id="423" name="Immagine 2" descr="Immagin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5291" y="500502"/>
              <a:ext cx="1995136" cy="26343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24" name="Immagine 3" descr="Immagin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5291" y="-1"/>
              <a:ext cx="2555345" cy="8710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5" name="Rettangolo con angoli arrotondati 4"/>
            <p:cNvSpPr/>
            <p:nvPr/>
          </p:nvSpPr>
          <p:spPr>
            <a:xfrm>
              <a:off x="0" y="-2"/>
              <a:ext cx="2960036" cy="2827430"/>
            </a:xfrm>
            <a:prstGeom prst="roundRect">
              <a:avLst>
                <a:gd name="adj" fmla="val 16667"/>
              </a:avLst>
            </a:prstGeom>
            <a:noFill/>
            <a:ln w="12700" cap="flat">
              <a:solidFill>
                <a:srgbClr val="40404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27" name="CasellaDiTesto 6"/>
          <p:cNvSpPr txBox="1"/>
          <p:nvPr/>
        </p:nvSpPr>
        <p:spPr>
          <a:xfrm>
            <a:off x="10201240" y="-33581"/>
            <a:ext cx="816139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it-IT" b="1" sz="2400">
                <a:solidFill>
                  <a:srgbClr val="161616"/>
                </a:solidFill>
              </a:rPr>
              <a:t>Inattive </a:t>
            </a:r>
          </a:p>
        </p:txBody>
      </p:sp>
      <p:sp>
        <p:nvSpPr>
          <p:cNvPr id="428" name="Rettangolo con angoli arrotondati 11"/>
          <p:cNvSpPr/>
          <p:nvPr/>
        </p:nvSpPr>
        <p:spPr>
          <a:xfrm>
            <a:off x="9124950" y="4229100"/>
            <a:ext cx="2968721" cy="2559013"/>
          </a:xfrm>
          <a:prstGeom prst="roundRect">
            <a:avLst>
              <a:gd name="adj" fmla="val 16667"/>
            </a:avLst>
          </a:prstGeom>
          <a:ln w="12700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pic>
        <p:nvPicPr>
          <p:cNvPr id="429" name="Immagine 12" descr="Immagin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11545" y="5311237"/>
            <a:ext cx="2145948" cy="13524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Immagine 13" descr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9277" y="4313999"/>
            <a:ext cx="1567279" cy="1005425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CasellaDiTesto 14"/>
          <p:cNvSpPr txBox="1"/>
          <p:nvPr/>
        </p:nvSpPr>
        <p:spPr>
          <a:xfrm>
            <a:off x="10215550" y="3874346"/>
            <a:ext cx="670325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Attive </a:t>
            </a:r>
          </a:p>
        </p:txBody>
      </p:sp>
      <p:sp>
        <p:nvSpPr>
          <p:cNvPr id="432" name="Rettangolo con angoli arrotondati 15"/>
          <p:cNvSpPr/>
          <p:nvPr/>
        </p:nvSpPr>
        <p:spPr>
          <a:xfrm>
            <a:off x="6324601" y="2438400"/>
            <a:ext cx="2968723" cy="2559013"/>
          </a:xfrm>
          <a:prstGeom prst="roundRect">
            <a:avLst>
              <a:gd name="adj" fmla="val 16667"/>
            </a:avLst>
          </a:prstGeom>
          <a:ln w="12700">
            <a:solidFill>
              <a:srgbClr val="40404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endParaRPr/>
          </a:p>
        </p:txBody>
      </p:sp>
      <p:sp>
        <p:nvSpPr>
          <p:cNvPr id="433" name="CasellaDiTesto 18"/>
          <p:cNvSpPr txBox="1"/>
          <p:nvPr/>
        </p:nvSpPr>
        <p:spPr>
          <a:xfrm>
            <a:off x="6922768" y="2111825"/>
            <a:ext cx="2059561" cy="650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mediamente attive </a:t>
            </a:r>
          </a:p>
        </p:txBody>
      </p:sp>
      <p:pic>
        <p:nvPicPr>
          <p:cNvPr id="434" name="Immagine 19" descr="Immagin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919" y="3201496"/>
            <a:ext cx="2005261" cy="78199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5" name="Immagine 20" descr="Immagin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951" y="42619"/>
            <a:ext cx="4803677" cy="3234215"/>
          </a:xfrm>
          <a:prstGeom prst="rect">
            <a:avLst/>
          </a:prstGeom>
          <a:ln w="12700">
            <a:miter lim="400000"/>
          </a:ln>
        </p:spPr>
      </p:pic>
      <p:sp>
        <p:nvSpPr>
          <p:cNvPr id="436" name="CasellaDiTesto 21"/>
          <p:cNvSpPr txBox="1"/>
          <p:nvPr/>
        </p:nvSpPr>
        <p:spPr>
          <a:xfrm>
            <a:off x="4936171" y="238220"/>
            <a:ext cx="3417867" cy="878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600" b="1">
                <a:solidFill>
                  <a:srgbClr val="7A1F2B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Frazionamento e Analisi</a:t>
            </a:r>
          </a:p>
        </p:txBody>
      </p:sp>
    </p:spTree>
  </p:cSld>
  <p:clrMapOvr>
    <a:masterClrMapping/>
  </p:clrMapOvr>
  <p:transition spd="med"/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Titolazione dell’acido ascorbico: principio chimico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11091672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2300" dirty="0">
                <a:solidFill>
                  <a:srgbClr val="161616"/>
                </a:solidFill>
                <a:latin typeface="Arial"/>
                <a:cs typeface="Arial"/>
              </a:rPr>
              <a:t>C₆H₈O₆ (acido ascorbico) + I₂  →  C₆H₆O₆ (acido deidroascorbico) + 2 HI</a:t>
            </a:r>
            <a:endParaRPr lang="it-IT" sz="2300"/>
          </a:p>
        </p:txBody>
      </p:sp>
      <p:sp>
        <p:nvSpPr>
          <p:cNvPr id="5" name="Shape 5"/>
          <p:cNvSpPr txBox="1"/>
          <p:nvPr/>
        </p:nvSpPr>
        <p:spPr>
          <a:xfrm>
            <a:off x="548640" y="2331720"/>
            <a:ext cx="11091672" cy="3840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 marL="256032" indent="-228600">
              <a:spcBef>
                <a:spcPts val="0"/>
              </a:spcBef>
              <a:spcAft>
                <a:spcPts val="8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L’acido ascorbico è ossidato quantitativamente e rapidamente dallo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iodio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in ambiente acido (acido metafosforico o ossalico, che stabilizzano la vitamina e bloccano l’ossidazione catalizzata dai metalli).</a:t>
            </a:r>
            <a:endParaRPr lang="it-IT" sz="1900"/>
          </a:p>
          <a:p>
            <a:pPr algn="l" marL="256032" indent="-228600">
              <a:spcBef>
                <a:spcPts val="0"/>
              </a:spcBef>
              <a:spcAft>
                <a:spcPts val="8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Titolazione iodimetrica diretta con I₂ (come I₃⁻ in KI) a titolo noto; indicatore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salda d’amido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: al primo eccesso di I₂ compare il complesso blu.</a:t>
            </a:r>
            <a:endParaRPr lang="it-IT" sz="1900"/>
          </a:p>
          <a:p>
            <a:pPr algn="l" marL="256032" indent="-228600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metodo è semplice ma </a:t>
            </a:r>
            <a:r>
              <a:rPr lang="it-IT" b="1" sz="1900" dirty="0">
                <a:solidFill>
                  <a:srgbClr val="7A1F2B"/>
                </a:solidFill>
                <a:latin typeface="Arial"/>
                <a:cs typeface="Arial"/>
              </a:rPr>
              <a:t>poco selettivo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: anche altri riducenti del campione (SO₂, fenoli, Fe²⁺) consumano iodio. Per questo l’HPLC (colonna in fase inversa, rivelazione UV a ~245–265 nm) è preferibile nelle matrici complesse.</a:t>
            </a:r>
            <a:endParaRPr lang="it-IT" sz="1900"/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Antiossidanti lipofili: i tocoferoli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76656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 tocoferoli (α, β, γ, δ) sono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antiossidanti a rottura di catena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: l’–OH fenolico del cromanolo cede un atomo di idrogeno al radicale perossile più velocemente di quanto il radicale attacchi un acido grasso.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radicale tocoferossile è stabilizzato per risonanza e dai sostituenti metilici: non propaga la catena. Può essere </a:t>
            </a:r>
            <a:r>
              <a:rPr lang="it-IT" b="1" sz="1900" dirty="0">
                <a:solidFill>
                  <a:srgbClr val="161616"/>
                </a:solidFill>
                <a:latin typeface="Arial"/>
                <a:cs typeface="Arial"/>
              </a:rPr>
              <a:t>rigenerato dall’ascorbato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all’interfaccia lipidi/acqua.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Negli alimenti γ- e δ-tocoferolo sono spesso più efficaci dell’α nella protezione degli oli; ad alte concentrazioni l’α-tocoferolo può diventare pro-ossidante.</a:t>
            </a:r>
            <a:endParaRPr lang="it-IT" sz="1900"/>
          </a:p>
        </p:txBody>
      </p:sp>
      <p:sp>
        <p:nvSpPr>
          <p:cNvPr id="5" name="Shape 5"/>
          <p:cNvSpPr/>
          <p:nvPr/>
        </p:nvSpPr>
        <p:spPr>
          <a:xfrm>
            <a:off x="7589520" y="1371600"/>
            <a:ext cx="4050792" cy="192024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ROO• + TOH → ROOH + TO•</a:t>
            </a:r>
            <a:endParaRPr lang="it-IT" sz="180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TO• + ROO• → prodotti non radicalici</a:t>
            </a:r>
            <a:endParaRPr lang="it-IT" sz="180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800" dirty="0">
                <a:solidFill>
                  <a:srgbClr val="161616"/>
                </a:solidFill>
                <a:latin typeface="Arial"/>
                <a:cs typeface="Arial"/>
              </a:rPr>
              <a:t>TO• + AscH⁻ → TOH + Asc•⁻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7589520" y="3566160"/>
            <a:ext cx="4050792" cy="246888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B8860B"/>
                </a:solidFill>
                <a:latin typeface="Arial"/>
                <a:cs typeface="Arial"/>
              </a:rPr>
              <a:t>Altri lipofili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carotenoidi: spengono l’ossigeno singoletto (quencher fisici)</a:t>
            </a:r>
            <a:endParaRPr lang="it-IT" sz="17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fenoli lipofili dell’olio, additivi sintetici (BHA, BHT, TBHQ, gallati)</a:t>
            </a:r>
            <a:endParaRPr lang="it-IT" sz="1750"/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Come agisce un antiossidante: meccanismi HAT e SET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5394960" cy="251460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B8860B"/>
                </a:solidFill>
                <a:latin typeface="Arial"/>
                <a:cs typeface="Arial"/>
              </a:rPr>
              <a:t>HAT – trasferimento di atomo di idrogeno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ArOH + X• → ArO• + XH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dipende dall’energia di dissociazione del legame O–H (BDE): più è bassa, più l’antiossidante è efficace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reazioni rapide, poco influenzate dal solvente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6245352" y="1280160"/>
            <a:ext cx="5394960" cy="251460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7A1F2B"/>
                </a:solidFill>
                <a:latin typeface="Arial"/>
                <a:cs typeface="Arial"/>
              </a:rPr>
              <a:t>SET – trasferimento di un elettrone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ArOH + X• → ArOH•⁺ + X⁻  (poi perdita di H⁺)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dipende dal potenziale di ionizzazione (IP) e quindi dal potenziale redox</a:t>
            </a:r>
            <a:endParaRPr lang="it-IT" sz="18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reazioni più lente, molto dipendenti da pH e solvente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548640" y="4023360"/>
            <a:ext cx="11091672" cy="160020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2050" dirty="0">
                <a:solidFill>
                  <a:srgbClr val="404040"/>
                </a:solidFill>
                <a:latin typeface="Arial"/>
                <a:cs typeface="Arial"/>
              </a:rPr>
              <a:t>SPLET – perdita di protone e poi di elettrone</a:t>
            </a:r>
            <a:endParaRPr lang="it-IT" sz="20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ArOH ⇌ ArO⁻ + H⁺;  ArO⁻ + X• → ArO• + X⁻ : prevale nei solventi polari e ionizzanti (metanolo, acqua a pH neutro-basico)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5806440"/>
            <a:ext cx="11091672" cy="640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700" dirty="0">
                <a:solidFill>
                  <a:srgbClr val="404040"/>
                </a:solidFill>
                <a:latin typeface="Arial"/>
                <a:cs typeface="Arial"/>
              </a:rPr>
              <a:t>Il risultato di un saggio dipende da quale meccanismo il saggio favorisce: i metodi si classificano in base al meccanismo (Prior et al., 2005; Huang et al., 2005).</a:t>
            </a:r>
            <a:endParaRPr lang="it-IT" sz="1700"/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Relazione struttura–attività dei fenoli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67512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Il radicale fenossile ArO• è stabilizzato per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risonanza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sull’anello aromatico: più è stabile, più basso è il BDE O–H e migliore è l’antiossidante.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Orto-difenoli (catecoli):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il secondo –OH forma un legame a idrogeno intramolecolare con il radicale e lo stabilizza; il semichinone cede un secondo H• e diventa </a:t>
            </a: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o-chinone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 (2 e⁻, 2 H⁺).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Criteri di Bors (flavonoidi): </a:t>
            </a: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catecolo sull’anello B; doppio legame 2,3 coniugato con il 4-oxo; gruppi –OH in 3 e 5.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50" dirty="0">
                <a:solidFill>
                  <a:srgbClr val="404040"/>
                </a:solidFill>
                <a:latin typeface="Arial"/>
                <a:cs typeface="Arial"/>
              </a:rPr>
              <a:t>Sostituenti elettron-donatori (–OCH₃, alchili) in orto e para abbassano il BDE; la glicosilazione degli –OH riduce l’attività.</a:t>
            </a:r>
            <a:endParaRPr lang="it-IT" sz="175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7498080" y="1325880"/>
          <a:ext cx="4142232" cy="2514600"/>
        </p:xfrm>
        <a:graphic>
          <a:graphicData uri="http://schemas.openxmlformats.org/drawingml/2006/table">
            <a:tbl>
              <a:tblPr firstRow="1" bandRow="1"/>
              <a:tblGrid>
                <a:gridCol w="1691640"/>
                <a:gridCol w="1600200"/>
                <a:gridCol w="850392"/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Composto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Struttura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5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Attività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tirosolo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monofenolo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bassa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idrossitirosolo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catecolo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alta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acido gallico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pirogallolo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molto alta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quercetina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catecolo + criteri di Bors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molto alta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ORAC: dalla curva al risultato</a:t>
            </a:r>
            <a:endParaRPr lang="it-IT" sz="2600"/>
          </a:p>
        </p:txBody>
      </p:sp>
      <p:cxnSp>
        <p:nvCxnSpPr>
          <p:cNvPr id="4" name="Connettore 4"/>
          <p:cNvCxnSpPr/>
          <p:nvPr/>
        </p:nvCxnSpPr>
        <p:spPr>
          <a:xfrm flipV="1">
            <a:off x="1097280" y="1463040"/>
            <a:ext cx="0" cy="384048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5" name="Connettore 5"/>
          <p:cNvCxnSpPr/>
          <p:nvPr/>
        </p:nvCxnSpPr>
        <p:spPr>
          <a:xfrm>
            <a:off x="1097280" y="5303520"/>
            <a:ext cx="5120640" cy="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sp>
        <p:nvSpPr>
          <p:cNvPr id="6" name="Curva 6"/>
          <p:cNvSpPr/>
          <p:nvPr/>
        </p:nvSpPr>
        <p:spPr>
          <a:xfrm>
            <a:off x="1097280" y="1463040"/>
            <a:ext cx="5120640" cy="38404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000"/>
                </a:moveTo>
                <a:lnTo>
                  <a:pt x="1666" y="12595"/>
                </a:lnTo>
                <a:lnTo>
                  <a:pt x="3333" y="19584"/>
                </a:lnTo>
                <a:lnTo>
                  <a:pt x="5000" y="26013"/>
                </a:lnTo>
                <a:lnTo>
                  <a:pt x="6666" y="31929"/>
                </a:lnTo>
                <a:lnTo>
                  <a:pt x="8333" y="37372"/>
                </a:lnTo>
                <a:lnTo>
                  <a:pt x="10000" y="42379"/>
                </a:lnTo>
                <a:lnTo>
                  <a:pt x="11666" y="46986"/>
                </a:lnTo>
                <a:lnTo>
                  <a:pt x="13333" y="51225"/>
                </a:lnTo>
                <a:lnTo>
                  <a:pt x="15000" y="55125"/>
                </a:lnTo>
                <a:lnTo>
                  <a:pt x="16666" y="58713"/>
                </a:lnTo>
                <a:lnTo>
                  <a:pt x="18333" y="62014"/>
                </a:lnTo>
                <a:lnTo>
                  <a:pt x="20000" y="65051"/>
                </a:lnTo>
                <a:lnTo>
                  <a:pt x="21666" y="67845"/>
                </a:lnTo>
                <a:lnTo>
                  <a:pt x="23333" y="70416"/>
                </a:lnTo>
                <a:lnTo>
                  <a:pt x="25000" y="72782"/>
                </a:lnTo>
                <a:lnTo>
                  <a:pt x="26666" y="74958"/>
                </a:lnTo>
                <a:lnTo>
                  <a:pt x="28333" y="76960"/>
                </a:lnTo>
                <a:lnTo>
                  <a:pt x="30000" y="78802"/>
                </a:lnTo>
                <a:lnTo>
                  <a:pt x="31666" y="80497"/>
                </a:lnTo>
                <a:lnTo>
                  <a:pt x="33333" y="82056"/>
                </a:lnTo>
                <a:lnTo>
                  <a:pt x="35000" y="83491"/>
                </a:lnTo>
                <a:lnTo>
                  <a:pt x="36666" y="84811"/>
                </a:lnTo>
                <a:lnTo>
                  <a:pt x="38333" y="86025"/>
                </a:lnTo>
                <a:lnTo>
                  <a:pt x="40000" y="87143"/>
                </a:lnTo>
                <a:lnTo>
                  <a:pt x="41666" y="88171"/>
                </a:lnTo>
                <a:lnTo>
                  <a:pt x="43333" y="89116"/>
                </a:lnTo>
                <a:lnTo>
                  <a:pt x="45000" y="89987"/>
                </a:lnTo>
                <a:lnTo>
                  <a:pt x="46666" y="90787"/>
                </a:lnTo>
                <a:lnTo>
                  <a:pt x="48333" y="91524"/>
                </a:lnTo>
                <a:lnTo>
                  <a:pt x="50000" y="92201"/>
                </a:lnTo>
                <a:lnTo>
                  <a:pt x="51666" y="92825"/>
                </a:lnTo>
                <a:lnTo>
                  <a:pt x="53333" y="93399"/>
                </a:lnTo>
                <a:lnTo>
                  <a:pt x="55000" y="93926"/>
                </a:lnTo>
                <a:lnTo>
                  <a:pt x="56666" y="94412"/>
                </a:lnTo>
                <a:lnTo>
                  <a:pt x="58333" y="94859"/>
                </a:lnTo>
                <a:lnTo>
                  <a:pt x="60000" y="95270"/>
                </a:lnTo>
                <a:lnTo>
                  <a:pt x="61666" y="95648"/>
                </a:lnTo>
                <a:lnTo>
                  <a:pt x="63333" y="95996"/>
                </a:lnTo>
                <a:lnTo>
                  <a:pt x="65000" y="96316"/>
                </a:lnTo>
                <a:lnTo>
                  <a:pt x="66666" y="96610"/>
                </a:lnTo>
                <a:lnTo>
                  <a:pt x="68333" y="96881"/>
                </a:lnTo>
                <a:lnTo>
                  <a:pt x="70000" y="97131"/>
                </a:lnTo>
                <a:lnTo>
                  <a:pt x="71666" y="97360"/>
                </a:lnTo>
                <a:lnTo>
                  <a:pt x="73333" y="97571"/>
                </a:lnTo>
                <a:lnTo>
                  <a:pt x="75000" y="97765"/>
                </a:lnTo>
                <a:lnTo>
                  <a:pt x="76666" y="97944"/>
                </a:lnTo>
                <a:lnTo>
                  <a:pt x="78333" y="98108"/>
                </a:lnTo>
                <a:lnTo>
                  <a:pt x="80000" y="98260"/>
                </a:lnTo>
                <a:lnTo>
                  <a:pt x="81666" y="98399"/>
                </a:lnTo>
                <a:lnTo>
                  <a:pt x="83333" y="98527"/>
                </a:lnTo>
                <a:lnTo>
                  <a:pt x="85000" y="98644"/>
                </a:lnTo>
                <a:lnTo>
                  <a:pt x="86666" y="98753"/>
                </a:lnTo>
                <a:lnTo>
                  <a:pt x="88333" y="98852"/>
                </a:lnTo>
                <a:lnTo>
                  <a:pt x="90000" y="98944"/>
                </a:lnTo>
                <a:lnTo>
                  <a:pt x="91666" y="99029"/>
                </a:lnTo>
                <a:lnTo>
                  <a:pt x="93333" y="99106"/>
                </a:lnTo>
                <a:lnTo>
                  <a:pt x="95000" y="99178"/>
                </a:lnTo>
                <a:lnTo>
                  <a:pt x="96666" y="99243"/>
                </a:lnTo>
                <a:lnTo>
                  <a:pt x="98333" y="99304"/>
                </a:lnTo>
                <a:lnTo>
                  <a:pt x="100000" y="99359"/>
                </a:lnTo>
              </a:path>
            </a:pathLst>
          </a:custGeom>
          <a:noFill/>
          <a:ln w="25400">
            <a:solidFill>
              <a:srgbClr val="404040"/>
            </a:solidFill>
          </a:ln>
        </p:spPr>
      </p:sp>
      <p:sp>
        <p:nvSpPr>
          <p:cNvPr id="7" name="Curva 7"/>
          <p:cNvSpPr/>
          <p:nvPr/>
        </p:nvSpPr>
        <p:spPr>
          <a:xfrm>
            <a:off x="1097280" y="1463040"/>
            <a:ext cx="5120640" cy="3840480"/>
          </a:xfrm>
          <a:custGeom>
            <a:avLst/>
            <a:gdLst/>
            <a:ahLst/>
            <a:cxnLst/>
            <a:rect l="0" t="0" r="r" b="b"/>
            <a:pathLst>
              <a:path w="100000" h="100000" fill="none">
                <a:moveTo>
                  <a:pt x="0" y="5174"/>
                </a:moveTo>
                <a:lnTo>
                  <a:pt x="1666" y="5219"/>
                </a:lnTo>
                <a:lnTo>
                  <a:pt x="3333" y="5277"/>
                </a:lnTo>
                <a:lnTo>
                  <a:pt x="5000" y="5350"/>
                </a:lnTo>
                <a:lnTo>
                  <a:pt x="6666" y="5441"/>
                </a:lnTo>
                <a:lnTo>
                  <a:pt x="8333" y="5556"/>
                </a:lnTo>
                <a:lnTo>
                  <a:pt x="10000" y="5702"/>
                </a:lnTo>
                <a:lnTo>
                  <a:pt x="11666" y="5885"/>
                </a:lnTo>
                <a:lnTo>
                  <a:pt x="13333" y="6114"/>
                </a:lnTo>
                <a:lnTo>
                  <a:pt x="15000" y="6403"/>
                </a:lnTo>
                <a:lnTo>
                  <a:pt x="16666" y="6765"/>
                </a:lnTo>
                <a:lnTo>
                  <a:pt x="18333" y="7218"/>
                </a:lnTo>
                <a:lnTo>
                  <a:pt x="20000" y="7784"/>
                </a:lnTo>
                <a:lnTo>
                  <a:pt x="21666" y="8489"/>
                </a:lnTo>
                <a:lnTo>
                  <a:pt x="23333" y="9364"/>
                </a:lnTo>
                <a:lnTo>
                  <a:pt x="25000" y="10445"/>
                </a:lnTo>
                <a:lnTo>
                  <a:pt x="26666" y="11774"/>
                </a:lnTo>
                <a:lnTo>
                  <a:pt x="28333" y="13397"/>
                </a:lnTo>
                <a:lnTo>
                  <a:pt x="30000" y="15364"/>
                </a:lnTo>
                <a:lnTo>
                  <a:pt x="31666" y="17723"/>
                </a:lnTo>
                <a:lnTo>
                  <a:pt x="33333" y="20520"/>
                </a:lnTo>
                <a:lnTo>
                  <a:pt x="35000" y="23792"/>
                </a:lnTo>
                <a:lnTo>
                  <a:pt x="36666" y="27558"/>
                </a:lnTo>
                <a:lnTo>
                  <a:pt x="38333" y="31813"/>
                </a:lnTo>
                <a:lnTo>
                  <a:pt x="40000" y="36522"/>
                </a:lnTo>
                <a:lnTo>
                  <a:pt x="41666" y="41613"/>
                </a:lnTo>
                <a:lnTo>
                  <a:pt x="43333" y="46983"/>
                </a:lnTo>
                <a:lnTo>
                  <a:pt x="45000" y="52500"/>
                </a:lnTo>
                <a:lnTo>
                  <a:pt x="46666" y="58016"/>
                </a:lnTo>
                <a:lnTo>
                  <a:pt x="48333" y="63386"/>
                </a:lnTo>
                <a:lnTo>
                  <a:pt x="50000" y="68477"/>
                </a:lnTo>
                <a:lnTo>
                  <a:pt x="51666" y="73186"/>
                </a:lnTo>
                <a:lnTo>
                  <a:pt x="53333" y="77441"/>
                </a:lnTo>
                <a:lnTo>
                  <a:pt x="55000" y="81207"/>
                </a:lnTo>
                <a:lnTo>
                  <a:pt x="56666" y="84479"/>
                </a:lnTo>
                <a:lnTo>
                  <a:pt x="58333" y="87276"/>
                </a:lnTo>
                <a:lnTo>
                  <a:pt x="60000" y="89635"/>
                </a:lnTo>
                <a:lnTo>
                  <a:pt x="61666" y="91602"/>
                </a:lnTo>
                <a:lnTo>
                  <a:pt x="63333" y="93225"/>
                </a:lnTo>
                <a:lnTo>
                  <a:pt x="65000" y="94554"/>
                </a:lnTo>
                <a:lnTo>
                  <a:pt x="66666" y="95635"/>
                </a:lnTo>
                <a:lnTo>
                  <a:pt x="68333" y="96510"/>
                </a:lnTo>
                <a:lnTo>
                  <a:pt x="70000" y="97215"/>
                </a:lnTo>
                <a:lnTo>
                  <a:pt x="71666" y="97781"/>
                </a:lnTo>
                <a:lnTo>
                  <a:pt x="73333" y="98234"/>
                </a:lnTo>
                <a:lnTo>
                  <a:pt x="75000" y="98596"/>
                </a:lnTo>
                <a:lnTo>
                  <a:pt x="76666" y="98885"/>
                </a:lnTo>
                <a:lnTo>
                  <a:pt x="78333" y="99114"/>
                </a:lnTo>
                <a:lnTo>
                  <a:pt x="80000" y="99297"/>
                </a:lnTo>
                <a:lnTo>
                  <a:pt x="81666" y="99443"/>
                </a:lnTo>
                <a:lnTo>
                  <a:pt x="83333" y="99558"/>
                </a:lnTo>
                <a:lnTo>
                  <a:pt x="85000" y="99649"/>
                </a:lnTo>
                <a:lnTo>
                  <a:pt x="86666" y="99722"/>
                </a:lnTo>
                <a:lnTo>
                  <a:pt x="88333" y="99780"/>
                </a:lnTo>
                <a:lnTo>
                  <a:pt x="90000" y="99825"/>
                </a:lnTo>
                <a:lnTo>
                  <a:pt x="91666" y="99862"/>
                </a:lnTo>
                <a:lnTo>
                  <a:pt x="93333" y="99890"/>
                </a:lnTo>
                <a:lnTo>
                  <a:pt x="95000" y="99913"/>
                </a:lnTo>
                <a:lnTo>
                  <a:pt x="96666" y="99931"/>
                </a:lnTo>
                <a:lnTo>
                  <a:pt x="98333" y="99945"/>
                </a:lnTo>
                <a:lnTo>
                  <a:pt x="100000" y="99957"/>
                </a:lnTo>
              </a:path>
            </a:pathLst>
          </a:custGeom>
          <a:noFill/>
          <a:ln w="31750">
            <a:solidFill>
              <a:srgbClr val="7A1F2B"/>
            </a:solidFill>
          </a:ln>
        </p:spPr>
      </p:sp>
      <p:sp>
        <p:nvSpPr>
          <p:cNvPr id="8" name="Shape 8"/>
          <p:cNvSpPr txBox="1"/>
          <p:nvPr/>
        </p:nvSpPr>
        <p:spPr>
          <a:xfrm>
            <a:off x="1463040" y="4114800"/>
            <a:ext cx="14630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404040"/>
                </a:solidFill>
                <a:latin typeface="Arial"/>
                <a:cs typeface="Arial"/>
              </a:rPr>
              <a:t>bianco</a:t>
            </a:r>
            <a:endParaRPr lang="it-IT" sz="1450"/>
          </a:p>
        </p:txBody>
      </p:sp>
      <p:sp>
        <p:nvSpPr>
          <p:cNvPr id="9" name="Shape 9"/>
          <p:cNvSpPr txBox="1"/>
          <p:nvPr/>
        </p:nvSpPr>
        <p:spPr>
          <a:xfrm>
            <a:off x="3749040" y="2560320"/>
            <a:ext cx="201168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450" dirty="0">
                <a:solidFill>
                  <a:srgbClr val="7A1F2B"/>
                </a:solidFill>
                <a:latin typeface="Arial"/>
                <a:cs typeface="Arial"/>
              </a:rPr>
              <a:t>campione / Trolox</a:t>
            </a:r>
            <a:endParaRPr lang="it-IT" sz="1450"/>
          </a:p>
        </p:txBody>
      </p:sp>
      <p:sp>
        <p:nvSpPr>
          <p:cNvPr id="10" name="Shape 10"/>
          <p:cNvSpPr txBox="1"/>
          <p:nvPr/>
        </p:nvSpPr>
        <p:spPr>
          <a:xfrm>
            <a:off x="1005840" y="109728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fluorescenza relativa (f/f₀)</a:t>
            </a:r>
            <a:endParaRPr lang="it-IT" sz="1300"/>
          </a:p>
        </p:txBody>
      </p:sp>
      <p:sp>
        <p:nvSpPr>
          <p:cNvPr id="11" name="Shape 11"/>
          <p:cNvSpPr txBox="1"/>
          <p:nvPr/>
        </p:nvSpPr>
        <p:spPr>
          <a:xfrm>
            <a:off x="4846320" y="5349240"/>
            <a:ext cx="146304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404040"/>
                </a:solidFill>
                <a:latin typeface="Arial"/>
                <a:cs typeface="Arial"/>
              </a:rPr>
              <a:t>tempo (min)</a:t>
            </a:r>
            <a:endParaRPr lang="it-IT" sz="1300"/>
          </a:p>
        </p:txBody>
      </p:sp>
      <p:sp>
        <p:nvSpPr>
          <p:cNvPr id="12" name="Shape 12"/>
          <p:cNvSpPr txBox="1"/>
          <p:nvPr/>
        </p:nvSpPr>
        <p:spPr>
          <a:xfrm>
            <a:off x="6583680" y="1280160"/>
            <a:ext cx="5056632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registra la fluorescenza nel tempo finché scende sotto ~5 % del valore iniziale e si calcola l’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area sotto la curva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(AUC).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AUC netta = AUC(campione) − AUC(bianco)</a:t>
            </a:r>
            <a:endParaRPr lang="it-IT" sz="175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confronta con una retta di taratura di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Trolox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: risultato in µmol di Trolox equivalenti (TE) per g o per L.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650" dirty="0">
                <a:solidFill>
                  <a:srgbClr val="404040"/>
                </a:solidFill>
                <a:latin typeface="Arial"/>
                <a:cs typeface="Arial"/>
              </a:rPr>
              <a:t>L’AUC integra sia il tempo di inibizione sia il grado di inibizione: per questo ORAC distingue antiossidanti con cinetica lenta e veloce.</a:t>
            </a:r>
            <a:endParaRPr lang="it-IT" sz="16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550" dirty="0">
                <a:solidFill>
                  <a:srgbClr val="7A1F2B"/>
                </a:solidFill>
                <a:latin typeface="Arial"/>
                <a:cs typeface="Arial"/>
              </a:rPr>
              <a:t>Nota: </a:t>
            </a: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nel 2012 l’USDA ha ritirato il suo database di valori ORAC degli alimenti, perché il dato in vitro non indica un effetto biologico.</a:t>
            </a:r>
            <a:endParaRPr lang="it-IT" sz="1550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DPPH: principio chimico e limiti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67512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DPPH• (2,2-difenil-1-picrilidrazile) è un radicale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azotato stabile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, commerciale: l’elettrone spaiato è delocalizzato e schermato dagli anelli aromatici. In metanolo o etanolo è viola, con massimo a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515–517 nm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L’antiossidante lo riduce a DPPH-H, giallo pallido: la diminuzione di assorbanza è proporzionale ai radicali neutralizzati. In metanolo prevale il meccanismo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SPLET/SET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, in solventi apolari l’HAT.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risultato si esprime come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EC₅₀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(concentrazione che riduce del 50 % il DPPH•) o in Trolox equivalenti.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7498080" y="1371600"/>
            <a:ext cx="4142232" cy="109728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DPPH• (viola) + ArOH → DPPH–H (giallo) + ArO•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7498080" y="2743200"/>
            <a:ext cx="4142232" cy="333756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Limiti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radicale ingombrato: molecole grandi reagiscono lentamente per impedimento sterico</a:t>
            </a:r>
            <a:endParaRPr lang="it-IT" sz="15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non è un radicale presente negli alimenti o nell’organismo</a:t>
            </a:r>
            <a:endParaRPr lang="it-IT" sz="15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interferiscono i pigmenti che assorbono a 517 nm (es. antociani)</a:t>
            </a:r>
            <a:endParaRPr lang="it-IT" sz="15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tempi di reazione lunghi (≥ 30 min) per raggiungere lo stato stazionario</a:t>
            </a:r>
            <a:endParaRPr lang="it-IT" sz="150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Brand-Williams W. et al., LWT 28 (1995) 25.</a:t>
            </a:r>
            <a:endParaRPr lang="it-IT" sz="1100"/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Metodi SET basati su metalli: FRAP e CUPRAC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5394960" cy="39319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FRAP (Ferric Reducing Antioxidant Power)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Fe³⁺–TPTZ + e⁻ → Fe²⁺–TPTZ (blu, 593 nm)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tampone acetato pH 3,6; lettura dopo ~4 min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taratura con Fe²⁺ (FeSO₄) o Trolox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misura il potere riducente, non la reazione con radicali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non risponde ai tioli (glutatione) e lavora a pH non fisiologico</a:t>
            </a:r>
            <a:endParaRPr lang="it-IT" sz="1600"/>
          </a:p>
        </p:txBody>
      </p:sp>
      <p:sp>
        <p:nvSpPr>
          <p:cNvPr id="5" name="Shape 5"/>
          <p:cNvSpPr/>
          <p:nvPr/>
        </p:nvSpPr>
        <p:spPr>
          <a:xfrm>
            <a:off x="6245352" y="1280160"/>
            <a:ext cx="5394960" cy="39319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CUPRAC (Cupric Reducing Antioxidant Capacity)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Cu²⁺–neocuproina + e⁻ → Cu⁺–neocuproina (giallo-arancio, 450 nm)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tampone acetato di ammonio, pH 7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potenziale redox più basso: reagisce anche con tioli e antiossidanti lenti</a:t>
            </a:r>
            <a:endParaRPr lang="it-IT" sz="160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applicabile a idrofili e lipofili</a:t>
            </a:r>
            <a:endParaRPr lang="it-IT" sz="1600"/>
          </a:p>
        </p:txBody>
      </p:sp>
      <p:sp>
        <p:nvSpPr>
          <p:cNvPr id="6" name="Shape 6"/>
          <p:cNvSpPr txBox="1"/>
          <p:nvPr/>
        </p:nvSpPr>
        <p:spPr>
          <a:xfrm>
            <a:off x="548640" y="548640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550" dirty="0">
                <a:solidFill>
                  <a:srgbClr val="404040"/>
                </a:solidFill>
                <a:latin typeface="Arial"/>
                <a:cs typeface="Arial"/>
              </a:rPr>
              <a:t>Anche il reattivo di Folin-Ciocalteu (Mo⁶⁺/W⁶⁺ → Mo⁵⁺/W⁵⁺, blu) è un saggio SET: misura il potere riducente totale ed è spesso usato come stima dei “fenoli totali”.</a:t>
            </a:r>
            <a:endParaRPr lang="it-IT" sz="1550"/>
          </a:p>
        </p:txBody>
      </p:sp>
      <p:sp>
        <p:nvSpPr>
          <p:cNvPr id="7" name="Shape 7"/>
          <p:cNvSpPr txBox="1"/>
          <p:nvPr/>
        </p:nvSpPr>
        <p:spPr>
          <a:xfrm>
            <a:off x="548640" y="6446520"/>
            <a:ext cx="11091672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Benzie I.F.F., Strain J.J., Anal. Biochem. 239 (1996) 70; Apak R. et al., J. Agric. Food Chem. 52 (2004) 7970.</a:t>
            </a:r>
            <a:endParaRPr lang="it-IT" sz="1100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Saggi di attività antiossidante a confronto</a:t>
            </a:r>
            <a:endParaRPr lang="it-IT" sz="26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4215384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2194560"/>
                <a:gridCol w="2286000"/>
                <a:gridCol w="2926080"/>
                <a:gridCol w="1856232"/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Saggio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Specie reattiva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Meccanismo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Misura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b="1" sz="1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Standard / unità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ORAC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ROO• da AAPH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HAT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decadimento fluorescenza (485/520 nm)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µmol TE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ABTS / TEAC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ABTS•⁺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SET + HAT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 a 734 nm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TE (TEAC)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DPPH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DPPH•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SET/SPLET (HAT in apolari)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 a 517 nm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EC₅₀, TE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FRAP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Fe³⁺–TPTZ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SET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 a 593 nm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Fe²⁺ eq., TE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CUPRAC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Cu²⁺–neocuproina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SET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 a 450 nm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TE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Folin-Ciocalteu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Mo⁶⁺/W⁶⁺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SET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 a 750–765 nm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acido gallico eq.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AuNP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Au³⁺ → Au⁰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SET (riduzione)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banda plasmonica ~ 540 nm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fenolo di riferimento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Elettrochimica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elettrodo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ossidazione diretta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corrente / potenziale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carica o equivalenti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548640" y="5669280"/>
            <a:ext cx="11091672" cy="640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i="1" sz="1450" dirty="0">
                <a:solidFill>
                  <a:srgbClr val="404040"/>
                </a:solidFill>
                <a:latin typeface="Arial"/>
                <a:cs typeface="Arial"/>
              </a:rPr>
              <a:t>Nessun saggio singolo descrive “l’attività antiossidante”: conviene usarne almeno due con meccanismi diversi e dichiarare sempre metodo, tempi e standard.</a:t>
            </a:r>
            <a:endParaRPr lang="it-IT" sz="1450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Nanoparticelle d’oro: perché il colore misura l’attività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67512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 polifenoli riducono Au(III) (HAuCl₄) ad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Au(0)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: gli atomi di oro nucleano e crescono in nanoparticelle, mentre i fenoli ossidati (chinoni) e il loro eccesso le stabilizzano in superficie.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Le AuNP mostrano una banda di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risonanza plasmonica di superficie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(oscillazione collettiva degli elettroni di conduzione) a ~520–550 nm: la soluzione diventa rosso-viola.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L’assorbanza della banda cresce con la quantità di oro ridotto, quindi con il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potere riducente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del campione: si calibra con un polifenolo di riferimento. I catecoli, più facilmente ossidabili, danno il segnale maggiore.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7498080" y="1371600"/>
            <a:ext cx="4142232" cy="137160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AuCl₄⁻ + 3 e⁻ → Au⁰ + 4 Cl⁻</a:t>
            </a:r>
            <a:endParaRPr lang="it-IT" sz="1650"/>
          </a:p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650" dirty="0">
                <a:solidFill>
                  <a:srgbClr val="161616"/>
                </a:solidFill>
                <a:latin typeface="Arial"/>
                <a:cs typeface="Arial"/>
              </a:rPr>
              <a:t>catecolo → o-chinone + 2 H⁺ + 2 e⁻</a:t>
            </a:r>
            <a:endParaRPr lang="it-IT" sz="1650"/>
          </a:p>
        </p:txBody>
      </p:sp>
      <p:sp>
        <p:nvSpPr>
          <p:cNvPr id="6" name="Shape 6"/>
          <p:cNvSpPr/>
          <p:nvPr/>
        </p:nvSpPr>
        <p:spPr>
          <a:xfrm>
            <a:off x="7498080" y="3017520"/>
            <a:ext cx="4142232" cy="30632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B8860B"/>
                </a:solidFill>
                <a:latin typeface="Arial"/>
                <a:cs typeface="Arial"/>
              </a:rPr>
              <a:t>Vantaggi applicativi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funziona in miscele acquoso-organiche: oli e alimenti grassi senza estrazione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pochi reagenti e solventi, lettura spettrofotometrica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è comunque un saggio SET: misura il potere riducente</a:t>
            </a:r>
            <a:endParaRPr lang="it-IT" sz="1550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1672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b" rtlCol="0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2600" dirty="0">
                <a:solidFill>
                  <a:srgbClr val="161616"/>
                </a:solidFill>
                <a:latin typeface="Arial"/>
                <a:cs typeface="Arial"/>
              </a:rPr>
              <a:t>Elettrochimica: il potenziale come misura dell’attività</a:t>
            </a:r>
            <a:endParaRPr lang="it-IT" sz="26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67512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Un antiossidante è tanto più efficace quanto più facilmente si ossida: il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potenziale di ossidazione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misurato all’elettrodo è un indice diretto del potere riducente.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In voltammetria si fa variare il potenziale e si registra la corrente: ogni composto dà un’onda anodica alla propria E; l’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altezza (o la carica)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dell’onda è proporzionale alla concentrazione.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Orto-difenoli: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ossidano a potenziale basso (~0,1–0,4 V vs Ag/AgCl) a o-chinone, con un processo quasi reversibile a 2 e⁻/2 H⁺. </a:t>
            </a:r>
            <a:r>
              <a:rPr lang="it-IT" b="1" sz="1700" dirty="0">
                <a:solidFill>
                  <a:srgbClr val="161616"/>
                </a:solidFill>
                <a:latin typeface="Arial"/>
                <a:cs typeface="Arial"/>
              </a:rPr>
              <a:t>Monofenoli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(tirosolo): potenziali più alti, ossidazione irreversibile.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7498080" y="1371600"/>
            <a:ext cx="4142232" cy="109728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anchor="ctr" rtlCol="0"/>
          <a:lstStyle/>
          <a:p>
            <a:pPr algn="ctr">
              <a:spcBef>
                <a:spcPts val="0"/>
              </a:spcBef>
              <a:spcAft>
                <a:spcPts val="400"/>
              </a:spcAft>
              <a:buNone/>
            </a:pPr>
            <a:r>
              <a:rPr lang="it-IT" b="1" sz="1750" dirty="0">
                <a:solidFill>
                  <a:srgbClr val="161616"/>
                </a:solidFill>
                <a:latin typeface="Arial"/>
                <a:cs typeface="Arial"/>
              </a:rPr>
              <a:t>o-difenolo ⇌ o-chinone + 2 H⁺ + 2 e⁻</a:t>
            </a:r>
            <a:endParaRPr lang="it-IT" sz="1750"/>
          </a:p>
        </p:txBody>
      </p:sp>
      <p:sp>
        <p:nvSpPr>
          <p:cNvPr id="6" name="Shape 6"/>
          <p:cNvSpPr/>
          <p:nvPr/>
        </p:nvSpPr>
        <p:spPr>
          <a:xfrm>
            <a:off x="7498080" y="2743200"/>
            <a:ext cx="4142232" cy="333756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37160" tIns="137160" rIns="137160" bIns="137160" anchor="t" rtlCol="0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b="1" sz="1850" dirty="0">
                <a:solidFill>
                  <a:srgbClr val="7A1F2B"/>
                </a:solidFill>
                <a:latin typeface="Arial"/>
                <a:cs typeface="Arial"/>
              </a:rPr>
              <a:t>Perché è utile</a:t>
            </a:r>
            <a:endParaRPr lang="it-IT" sz="18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scegliendo il potenziale si misurano selettivamente gli o-difenoli (i più attivi)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nessun radicale o reagente cromogeno: misura rapida, adatta a sensori</a:t>
            </a:r>
            <a:endParaRPr lang="it-IT" sz="1550"/>
          </a:p>
          <a:p>
            <a:pPr algn="l" marL="256032" indent="-228600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le classi a diverso potenziale corrispondono a fenoli attivi, mediamente attivi e inattivi</a:t>
            </a:r>
            <a:endParaRPr lang="it-IT" sz="155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gleLinesVTI">
  <a:themeElements>
    <a:clrScheme name="Grigio Ocra Bordeaux">
      <a:dk1>
        <a:srgbClr val="161616"/>
      </a:dk1>
      <a:lt1>
        <a:srgbClr val="FFFFFF"/>
      </a:lt1>
      <a:dk2>
        <a:srgbClr val="404040"/>
      </a:dk2>
      <a:lt2>
        <a:srgbClr val="E4E4E4"/>
      </a:lt2>
      <a:accent1>
        <a:srgbClr val="D9B45A"/>
      </a:accent1>
      <a:accent2>
        <a:srgbClr val="7A1F2B"/>
      </a:accent2>
      <a:accent3>
        <a:srgbClr val="B8860B"/>
      </a:accent3>
      <a:accent4>
        <a:srgbClr val="7A1F2B"/>
      </a:accent4>
      <a:accent5>
        <a:srgbClr val="8A8A8A"/>
      </a:accent5>
      <a:accent6>
        <a:srgbClr val="B8860B"/>
      </a:accent6>
      <a:hlink>
        <a:srgbClr val="7A1F2B"/>
      </a:hlink>
      <a:folHlink>
        <a:srgbClr val="B8860B"/>
      </a:folHlink>
    </a:clrScheme>
    <a:fontScheme name="AngleLinesVTI">
      <a:majorFont>
        <a:latin typeface="Arial"/>
        <a:ea typeface="Helvetica"/>
        <a:cs typeface="Helvetica"/>
      </a:majorFont>
      <a:minorFont>
        <a:latin typeface="Arial"/>
        <a:ea typeface="Univers Condensed Light"/>
        <a:cs typeface="Univers Condensed Light"/>
      </a:minorFont>
    </a:fontScheme>
    <a:fmtScheme name="AngleLines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AngleLinesVTI">
  <a:themeElements>
    <a:clrScheme name="AngleLinesVTI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D86DF"/>
      </a:accent1>
      <a:accent2>
        <a:srgbClr val="609DD8"/>
      </a:accent2>
      <a:accent3>
        <a:srgbClr val="55B0B8"/>
      </a:accent3>
      <a:accent4>
        <a:srgbClr val="51B594"/>
      </a:accent4>
      <a:accent5>
        <a:srgbClr val="55B86E"/>
      </a:accent5>
      <a:accent6>
        <a:srgbClr val="63B751"/>
      </a:accent6>
      <a:hlink>
        <a:srgbClr val="0000FF"/>
      </a:hlink>
      <a:folHlink>
        <a:srgbClr val="FF00FF"/>
      </a:folHlink>
    </a:clrScheme>
    <a:fontScheme name="AngleLinesVTI">
      <a:majorFont>
        <a:latin typeface="Helvetica"/>
        <a:ea typeface="Helvetica"/>
        <a:cs typeface="Helvetica"/>
      </a:majorFont>
      <a:minorFont>
        <a:latin typeface="Univers Condensed Light"/>
        <a:ea typeface="Univers Condensed Light"/>
        <a:cs typeface="Univers Condensed Light"/>
      </a:minorFont>
    </a:fontScheme>
    <a:fmtScheme name="AngleLinesVT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2029</Words>
  <Application>Microsoft Macintosh PowerPoint</Application>
  <PresentationFormat>Widescreen</PresentationFormat>
  <Paragraphs>259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5" baseType="lpstr">
      <vt:lpstr>Arial</vt:lpstr>
      <vt:lpstr>Helvetica</vt:lpstr>
      <vt:lpstr>Symbol</vt:lpstr>
      <vt:lpstr>Times New Roman</vt:lpstr>
      <vt:lpstr>Univers Condensed Light</vt:lpstr>
      <vt:lpstr>Walbaum Display Light</vt:lpstr>
      <vt:lpstr>Wingdings</vt:lpstr>
      <vt:lpstr>AngleLinesVTI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michele del carlo</cp:lastModifiedBy>
  <cp:revision>4</cp:revision>
  <dcterms:modified xsi:type="dcterms:W3CDTF">2025-11-16T09:21:42Z</dcterms:modified>
</cp:coreProperties>
</file>