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Gestione formale</c:v>
          </c:tx>
          <c:spPr>
            <a:solidFill>
              <a:srgbClr val="8E3B5D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Grandi imprese</c:v>
                </c:pt>
                <c:pt idx="1">
                  <c:v>PMI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90</c:v>
                </c:pt>
                <c:pt idx="1">
                  <c:v>40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5D9-AC48-B8A4-5F9D1FD7AF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8CEC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Proprietario / titolare</c:v>
          </c:tx>
          <c:spPr>
            <a:solidFill>
              <a:srgbClr val="8E3B5D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64.099999999999994</c:v>
                </c:pt>
                <c:pt idx="1">
                  <c:v>69.599999999999994</c:v>
                </c:pt>
                <c:pt idx="2">
                  <c:v>63.8</c:v>
                </c:pt>
                <c:pt idx="3">
                  <c:v>62.7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042-8346-9FFA-30465C3F9C0E}"/>
            </c:ext>
          </c:extLst>
        </c:ser>
        <c:ser>
          <c:idx val="1"/>
          <c:order val="1"/>
          <c:tx>
            <c:v>Manager / dirigente</c:v>
          </c:tx>
          <c:spPr>
            <a:solidFill>
              <a:srgbClr val="2E6F73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17.8</c:v>
                </c:pt>
                <c:pt idx="1">
                  <c:v>16.5</c:v>
                </c:pt>
                <c:pt idx="2">
                  <c:v>18.8</c:v>
                </c:pt>
                <c:pt idx="3">
                  <c:v>20.7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C042-8346-9FFA-30465C3F9C0E}"/>
            </c:ext>
          </c:extLst>
        </c:ser>
        <c:ser>
          <c:idx val="2"/>
          <c:order val="2"/>
          <c:tx>
            <c:v>Proprietario e manager</c:v>
          </c:tx>
          <c:spPr>
            <a:solidFill>
              <a:srgbClr val="C97941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Data'!$F$2:$F$5</c:f>
              <c:numCache>
                <c:formatCode>General</c:formatCode>
                <c:ptCount val="4"/>
                <c:pt idx="0">
                  <c:v>18.100000000000001</c:v>
                </c:pt>
                <c:pt idx="1">
                  <c:v>13.9</c:v>
                </c:pt>
                <c:pt idx="2">
                  <c:v>17.399999999999999</c:v>
                </c:pt>
                <c:pt idx="3">
                  <c:v>16.600000000000001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C042-8346-9FFA-30465C3F9C0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8CEC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Proprietario / titolare</c:v>
          </c:tx>
          <c:spPr>
            <a:solidFill>
              <a:srgbClr val="8E3B5D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51.2</c:v>
                </c:pt>
                <c:pt idx="1">
                  <c:v>58.3</c:v>
                </c:pt>
                <c:pt idx="2">
                  <c:v>51.5</c:v>
                </c:pt>
                <c:pt idx="3">
                  <c:v>47.6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C4C-3D42-9839-033DCE617A2B}"/>
            </c:ext>
          </c:extLst>
        </c:ser>
        <c:ser>
          <c:idx val="1"/>
          <c:order val="1"/>
          <c:tx>
            <c:v>Altra figura interna</c:v>
          </c:tx>
          <c:spPr>
            <a:solidFill>
              <a:srgbClr val="2E6F73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30.2</c:v>
                </c:pt>
                <c:pt idx="1">
                  <c:v>24</c:v>
                </c:pt>
                <c:pt idx="2">
                  <c:v>27.9</c:v>
                </c:pt>
                <c:pt idx="3">
                  <c:v>30.7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C4C-3D42-9839-033DCE617A2B}"/>
            </c:ext>
          </c:extLst>
        </c:ser>
        <c:ser>
          <c:idx val="2"/>
          <c:order val="2"/>
          <c:tx>
            <c:v>Consulente esterno</c:v>
          </c:tx>
          <c:spPr>
            <a:solidFill>
              <a:srgbClr val="C97941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Data'!$F$2:$F$5</c:f>
              <c:numCache>
                <c:formatCode>General</c:formatCode>
                <c:ptCount val="4"/>
                <c:pt idx="0">
                  <c:v>18.600000000000001</c:v>
                </c:pt>
                <c:pt idx="1">
                  <c:v>17.7</c:v>
                </c:pt>
                <c:pt idx="2">
                  <c:v>20.6</c:v>
                </c:pt>
                <c:pt idx="3">
                  <c:v>21.7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6C4C-3D42-9839-033DCE617A2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8CEC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C58797C-C8E2-46BB-89E7-79C41781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D9F2E1F-22C5-434E-8B7A-88F4D18A3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E96FD82-6F6D-4B22-8633-D2E8B3CF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905C6AE-8AD8-4F3F-8742-42D36FCB7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65711A79-86AF-4235-8864-9523D1421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D04F437-D6EC-4D2A-8325-852122A8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B08C94C-C3F5-456E-BB60-08336D98A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8AD85DB-4196-418A-A9D6-C4728CB2D4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10BC126-D7B1-40C4-A276-1807A043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772E66B-9A49-4B0D-878A-0F71C36F6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1E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4E9FFB0C-D948-4588-BC99-0DAE68C6C0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466907B-568C-4F98-A8A2-69648D8B4584}"/>
              </a:ext>
            </a:extLst>
          </p:cNvPr>
          <p:cNvSpPr>
            <a:spLocks noGrp="1"/>
          </p:cNvSpPr>
          <p:nvPr/>
        </p:nvSpPr>
        <p:spPr>
          <a:xfrm>
            <a:off x="3905250" y="0"/>
            <a:ext cx="171450" cy="6858000"/>
          </a:xfrm>
          <a:prstGeom prst="rect">
            <a:avLst/>
          </a:prstGeom>
          <a:solidFill>
            <a:srgbClr val="D7A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67A5AEC-032A-41E9-88CC-98CA92472442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25FC19F-2FD4-445F-9B51-CB0A825D197C}"/>
              </a:ext>
            </a:extLst>
          </p:cNvPr>
          <p:cNvSpPr>
            <a:spLocks noGrp="1"/>
          </p:cNvSpPr>
          <p:nvPr/>
        </p:nvSpPr>
        <p:spPr>
          <a:xfrm>
            <a:off x="4572000" y="1381125"/>
            <a:ext cx="6572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FFFFFF"/>
                </a:solidFill>
              </a:defRPr>
            </a:defPPr>
          </a:lstStyle>
          <a:p>
            <a:pPr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La gestione delle</a:t>
            </a:r>
          </a:p>
          <a:p>
            <a:pPr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risorse umane nelle PMI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E73F2A-9734-4E38-BF12-9C95A38F9C50}"/>
              </a:ext>
            </a:extLst>
          </p:cNvPr>
          <p:cNvSpPr>
            <a:spLocks noGrp="1"/>
          </p:cNvSpPr>
          <p:nvPr/>
        </p:nvSpPr>
        <p:spPr>
          <a:xfrm>
            <a:off x="4610100" y="3238500"/>
            <a:ext cx="6286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E6F0EE"/>
                </a:solidFill>
              </a:defRPr>
            </a:defPPr>
          </a:lstStyle>
          <a:p>
            <a:pPr>
              <a:defRPr sz="1650" b="0">
                <a:solidFill>
                  <a:srgbClr val="E6F0EE"/>
                </a:solidFill>
              </a:defRPr>
            </a:pPr>
            <a:r>
              <a:rPr sz="1650" b="0">
                <a:solidFill>
                  <a:srgbClr val="E6F0EE"/>
                </a:solidFill>
              </a:rPr>
              <a:t>Modelli interpretativi, informalità e responsabilità organizzative prima del Covid-19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638C062-B120-4429-A4DA-A4DE21E98DBE}"/>
              </a:ext>
            </a:extLst>
          </p:cNvPr>
          <p:cNvSpPr>
            <a:spLocks noGrp="1"/>
          </p:cNvSpPr>
          <p:nvPr/>
        </p:nvSpPr>
        <p:spPr>
          <a:xfrm>
            <a:off x="4610100" y="4857750"/>
            <a:ext cx="4095750" cy="19050"/>
          </a:xfrm>
          <a:prstGeom prst="rect">
            <a:avLst/>
          </a:prstGeom>
          <a:solidFill>
            <a:srgbClr val="D7A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6AF9508-0D55-44AB-BC53-646B20D71540}"/>
              </a:ext>
            </a:extLst>
          </p:cNvPr>
          <p:cNvSpPr>
            <a:spLocks noGrp="1"/>
          </p:cNvSpPr>
          <p:nvPr/>
        </p:nvSpPr>
        <p:spPr>
          <a:xfrm>
            <a:off x="4610100" y="5095875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9025B0D-17FE-42B9-BF17-5324FAD5AA50}"/>
              </a:ext>
            </a:extLst>
          </p:cNvPr>
          <p:cNvSpPr>
            <a:spLocks noGrp="1"/>
          </p:cNvSpPr>
          <p:nvPr/>
        </p:nvSpPr>
        <p:spPr>
          <a:xfrm>
            <a:off x="4610100" y="5476875"/>
            <a:ext cx="590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6F0EE"/>
                </a:solidFill>
              </a:defRPr>
            </a:defPPr>
          </a:lstStyle>
          <a:p>
            <a:pPr>
              <a:defRPr sz="1050" b="0">
                <a:solidFill>
                  <a:srgbClr val="E6F0EE"/>
                </a:solidFill>
              </a:defRPr>
            </a:pPr>
            <a:r>
              <a:rPr sz="1050" b="0">
                <a:solidFill>
                  <a:srgbClr val="E6F0EE"/>
                </a:solidFill>
              </a:rPr>
              <a:t>Una lettura sociologica delle piccole e medie imprese</a:t>
            </a:r>
          </a:p>
        </p:txBody>
      </p:sp>
    </p:spTree>
    <p:extLst>
      <p:ext uri="{BB962C8B-B14F-4D97-AF65-F5344CB8AC3E}">
        <p14:creationId xmlns:p14="http://schemas.microsoft.com/office/powerpoint/2010/main" val="181382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53FADA54-6855-43FE-B473-DCB78AFCA3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B2FA9B3-95EB-4D7F-8F6A-D7DC6D8DD10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3E21E6C-71EB-4B82-8C01-0EDACB36E01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Quattro questioni guidano la lezione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64DAD9E-C014-4EB3-8BC5-5FCB319FBAA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56D1AF1-6902-4B30-B765-39E45DA7AEA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0593597-C1AD-476C-8C59-62B418DFC51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D9F5DF3-2002-4E04-9F16-A23DEBA6BA2E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8E3B5D"/>
                </a:solidFill>
              </a:defRPr>
            </a:defPPr>
          </a:lstStyle>
          <a:p>
            <a:pPr>
              <a:defRPr sz="1725" b="1">
                <a:solidFill>
                  <a:srgbClr val="8E3B5D"/>
                </a:solidFill>
              </a:defRPr>
            </a:pPr>
            <a:r>
              <a:rPr sz="1725" b="1">
                <a:solidFill>
                  <a:srgbClr val="8E3B5D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A591C072-3465-4873-B93E-E32C41D0BEF9}"/>
              </a:ext>
            </a:extLst>
          </p:cNvPr>
          <p:cNvSpPr>
            <a:spLocks noGrp="1"/>
          </p:cNvSpPr>
          <p:nvPr/>
        </p:nvSpPr>
        <p:spPr>
          <a:xfrm>
            <a:off x="1409700" y="1962150"/>
            <a:ext cx="419100" cy="0"/>
          </a:xfrm>
          <a:prstGeom prst="line">
            <a:avLst/>
          </a:prstGeom>
          <a:noFill/>
          <a:ln w="38100">
            <a:solidFill>
              <a:srgbClr val="D7A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8F23F6C-0A08-4B56-AACC-A041CF7537F6}"/>
              </a:ext>
            </a:extLst>
          </p:cNvPr>
          <p:cNvSpPr>
            <a:spLocks noGrp="1"/>
          </p:cNvSpPr>
          <p:nvPr/>
        </p:nvSpPr>
        <p:spPr>
          <a:xfrm>
            <a:off x="2047875" y="1762125"/>
            <a:ext cx="3190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Come interpretare le PMI?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D147F19-235E-44EB-A1A0-E76B6449E6AE}"/>
              </a:ext>
            </a:extLst>
          </p:cNvPr>
          <p:cNvSpPr>
            <a:spLocks noGrp="1"/>
          </p:cNvSpPr>
          <p:nvPr/>
        </p:nvSpPr>
        <p:spPr>
          <a:xfrm>
            <a:off x="5572125" y="1762125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Armonia, autocrazia o configurazioni contingenti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54F332E-7BA7-4086-8B81-FB98FAA14A84}"/>
              </a:ext>
            </a:extLst>
          </p:cNvPr>
          <p:cNvSpPr>
            <a:spLocks noGrp="1"/>
          </p:cNvSpPr>
          <p:nvPr/>
        </p:nvSpPr>
        <p:spPr>
          <a:xfrm>
            <a:off x="781050" y="2762250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8E3B5D"/>
                </a:solidFill>
              </a:defRPr>
            </a:defPPr>
          </a:lstStyle>
          <a:p>
            <a:pPr>
              <a:defRPr sz="1725" b="1">
                <a:solidFill>
                  <a:srgbClr val="8E3B5D"/>
                </a:solidFill>
              </a:defRPr>
            </a:pPr>
            <a:r>
              <a:rPr sz="1725" b="1">
                <a:solidFill>
                  <a:srgbClr val="8E3B5D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CAA248DF-B0BA-4F45-B62A-438FCA308CA3}"/>
              </a:ext>
            </a:extLst>
          </p:cNvPr>
          <p:cNvSpPr>
            <a:spLocks noGrp="1"/>
          </p:cNvSpPr>
          <p:nvPr/>
        </p:nvSpPr>
        <p:spPr>
          <a:xfrm>
            <a:off x="1409700" y="2962275"/>
            <a:ext cx="419100" cy="0"/>
          </a:xfrm>
          <a:prstGeom prst="line">
            <a:avLst/>
          </a:prstGeom>
          <a:noFill/>
          <a:ln w="38100">
            <a:solidFill>
              <a:srgbClr val="D7A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B08247C-F058-4802-83E5-3840D7721973}"/>
              </a:ext>
            </a:extLst>
          </p:cNvPr>
          <p:cNvSpPr>
            <a:spLocks noGrp="1"/>
          </p:cNvSpPr>
          <p:nvPr/>
        </p:nvSpPr>
        <p:spPr>
          <a:xfrm>
            <a:off x="2047875" y="2762250"/>
            <a:ext cx="3190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Che cosa produce l’informalità?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43D6389-4A79-44F6-87F1-120FF4A485C9}"/>
              </a:ext>
            </a:extLst>
          </p:cNvPr>
          <p:cNvSpPr>
            <a:spLocks noGrp="1"/>
          </p:cNvSpPr>
          <p:nvPr/>
        </p:nvSpPr>
        <p:spPr>
          <a:xfrm>
            <a:off x="5572125" y="276225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Flessibilità, vicinanza e imprevedibilità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AF5DDF5-C8A8-4646-B805-5A25A843F93F}"/>
              </a:ext>
            </a:extLst>
          </p:cNvPr>
          <p:cNvSpPr>
            <a:spLocks noGrp="1"/>
          </p:cNvSpPr>
          <p:nvPr/>
        </p:nvSpPr>
        <p:spPr>
          <a:xfrm>
            <a:off x="781050" y="3762375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8E3B5D"/>
                </a:solidFill>
              </a:defRPr>
            </a:defPPr>
          </a:lstStyle>
          <a:p>
            <a:pPr>
              <a:defRPr sz="1725" b="1">
                <a:solidFill>
                  <a:srgbClr val="8E3B5D"/>
                </a:solidFill>
              </a:defRPr>
            </a:pPr>
            <a:r>
              <a:rPr sz="1725" b="1">
                <a:solidFill>
                  <a:srgbClr val="8E3B5D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BDDDEE1D-4738-4CF2-8C11-12353169BF6F}"/>
              </a:ext>
            </a:extLst>
          </p:cNvPr>
          <p:cNvSpPr>
            <a:spLocks noGrp="1"/>
          </p:cNvSpPr>
          <p:nvPr/>
        </p:nvSpPr>
        <p:spPr>
          <a:xfrm>
            <a:off x="1409700" y="3962400"/>
            <a:ext cx="419100" cy="0"/>
          </a:xfrm>
          <a:prstGeom prst="line">
            <a:avLst/>
          </a:prstGeom>
          <a:noFill/>
          <a:ln w="38100">
            <a:solidFill>
              <a:srgbClr val="D7A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EDFB3F7-8523-4C09-B7AD-132C50626B97}"/>
              </a:ext>
            </a:extLst>
          </p:cNvPr>
          <p:cNvSpPr>
            <a:spLocks noGrp="1"/>
          </p:cNvSpPr>
          <p:nvPr/>
        </p:nvSpPr>
        <p:spPr>
          <a:xfrm>
            <a:off x="2047875" y="3762375"/>
            <a:ext cx="3190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Chi dirige l’impresa?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6173BBC-450F-44A6-A985-2AE74C741B68}"/>
              </a:ext>
            </a:extLst>
          </p:cNvPr>
          <p:cNvSpPr>
            <a:spLocks noGrp="1"/>
          </p:cNvSpPr>
          <p:nvPr/>
        </p:nvSpPr>
        <p:spPr>
          <a:xfrm>
            <a:off x="5572125" y="3762375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Proprietari, manager e forme miste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B3A2F92-D099-4173-A255-3AEFD83E4F27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8E3B5D"/>
                </a:solidFill>
              </a:defRPr>
            </a:defPPr>
          </a:lstStyle>
          <a:p>
            <a:pPr>
              <a:defRPr sz="1725" b="1">
                <a:solidFill>
                  <a:srgbClr val="8E3B5D"/>
                </a:solidFill>
              </a:defRPr>
            </a:pPr>
            <a:r>
              <a:rPr sz="1725" b="1">
                <a:solidFill>
                  <a:srgbClr val="8E3B5D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786D668F-C84A-485F-BCD7-1A32D3B282AB}"/>
              </a:ext>
            </a:extLst>
          </p:cNvPr>
          <p:cNvSpPr>
            <a:spLocks noGrp="1"/>
          </p:cNvSpPr>
          <p:nvPr/>
        </p:nvSpPr>
        <p:spPr>
          <a:xfrm>
            <a:off x="1409700" y="4962525"/>
            <a:ext cx="419100" cy="0"/>
          </a:xfrm>
          <a:prstGeom prst="line">
            <a:avLst/>
          </a:prstGeom>
          <a:noFill/>
          <a:ln w="38100">
            <a:solidFill>
              <a:srgbClr val="D7A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23822BD-1393-48CD-A319-085761E36776}"/>
              </a:ext>
            </a:extLst>
          </p:cNvPr>
          <p:cNvSpPr>
            <a:spLocks noGrp="1"/>
          </p:cNvSpPr>
          <p:nvPr/>
        </p:nvSpPr>
        <p:spPr>
          <a:xfrm>
            <a:off x="2047875" y="4762500"/>
            <a:ext cx="3190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Chi gestisce le persone?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4CD9C92-659A-4C28-89BA-E279F90B7657}"/>
              </a:ext>
            </a:extLst>
          </p:cNvPr>
          <p:cNvSpPr>
            <a:spLocks noGrp="1"/>
          </p:cNvSpPr>
          <p:nvPr/>
        </p:nvSpPr>
        <p:spPr>
          <a:xfrm>
            <a:off x="5572125" y="4762500"/>
            <a:ext cx="533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Titolare, figure interne e consulenti esterni</a:t>
            </a:r>
          </a:p>
        </p:txBody>
      </p:sp>
    </p:spTree>
    <p:extLst>
      <p:ext uri="{BB962C8B-B14F-4D97-AF65-F5344CB8AC3E}">
        <p14:creationId xmlns:p14="http://schemas.microsoft.com/office/powerpoint/2010/main" val="159883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D2AF8433-70C8-451D-A88B-F6A763ACC5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B24A169-ECE4-4D1B-8E07-7736067EBCD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LETTERATURA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A05FF81-B7EA-4B17-B9D4-A2FB6D26992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Tre modi di leggere il lavoro nelle piccole imprese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0E989C9-2254-4C4B-AB83-9FED2DDB22B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82CF66-A762-4A05-B490-294B6C47FE7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11D42BD-23F6-4A22-B590-46A0C4D8B2E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F2AE80A-19F0-462C-85A6-D78208B36FB2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3381375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52DC3F4-F416-4BAC-BB4C-B530B3EAB3DD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FCBC6C2-9953-4D35-90EA-103D0F364C09}"/>
              </a:ext>
            </a:extLst>
          </p:cNvPr>
          <p:cNvSpPr>
            <a:spLocks noGrp="1"/>
          </p:cNvSpPr>
          <p:nvPr/>
        </p:nvSpPr>
        <p:spPr>
          <a:xfrm>
            <a:off x="895350" y="19335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Small is beautiful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ACC1716-921F-42B9-BAA2-92CAAC9F9CFE}"/>
              </a:ext>
            </a:extLst>
          </p:cNvPr>
          <p:cNvSpPr>
            <a:spLocks noGrp="1"/>
          </p:cNvSpPr>
          <p:nvPr/>
        </p:nvSpPr>
        <p:spPr>
          <a:xfrm>
            <a:off x="895350" y="2371725"/>
            <a:ext cx="29527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La piccola impresa come comunità coesa, fondata su prossimità, relazioni dirette e interessi percepiti come convergenti.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1E8D7FC-8567-4908-A7B2-4524E3F0F016}"/>
              </a:ext>
            </a:extLst>
          </p:cNvPr>
          <p:cNvSpPr>
            <a:spLocks noGrp="1"/>
          </p:cNvSpPr>
          <p:nvPr/>
        </p:nvSpPr>
        <p:spPr>
          <a:xfrm>
            <a:off x="1381125" y="4572000"/>
            <a:ext cx="1952625" cy="285750"/>
          </a:xfrm>
          <a:prstGeom prst="roundRect">
            <a:avLst>
              <a:gd name="adj" fmla="val 40000"/>
            </a:avLst>
          </a:prstGeom>
          <a:solidFill>
            <a:srgbClr val="F3E3D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18EDB24-7483-4CA9-B6EF-47A4CBBDA236}"/>
              </a:ext>
            </a:extLst>
          </p:cNvPr>
          <p:cNvSpPr>
            <a:spLocks noGrp="1"/>
          </p:cNvSpPr>
          <p:nvPr/>
        </p:nvSpPr>
        <p:spPr>
          <a:xfrm>
            <a:off x="1457325" y="4591050"/>
            <a:ext cx="1800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E6F73"/>
                </a:solidFill>
              </a:defRPr>
            </a:defPPr>
          </a:lstStyle>
          <a:p>
            <a:pPr>
              <a:defRPr sz="900" b="1">
                <a:solidFill>
                  <a:srgbClr val="2E6F73"/>
                </a:solidFill>
              </a:defRPr>
            </a:pPr>
            <a:r>
              <a:rPr sz="900" b="1">
                <a:solidFill>
                  <a:srgbClr val="2E6F73"/>
                </a:solidFill>
              </a:rPr>
              <a:t>ARMONIA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6ECC231-DF01-460D-99C2-7D7F79D5FE42}"/>
              </a:ext>
            </a:extLst>
          </p:cNvPr>
          <p:cNvSpPr>
            <a:spLocks noGrp="1"/>
          </p:cNvSpPr>
          <p:nvPr/>
        </p:nvSpPr>
        <p:spPr>
          <a:xfrm>
            <a:off x="4400550" y="1762125"/>
            <a:ext cx="3381375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69D5425C-047F-4DF5-AB6B-900E3DC0B272}"/>
              </a:ext>
            </a:extLst>
          </p:cNvPr>
          <p:cNvSpPr>
            <a:spLocks noGrp="1"/>
          </p:cNvSpPr>
          <p:nvPr/>
        </p:nvSpPr>
        <p:spPr>
          <a:xfrm>
            <a:off x="4400550" y="1762125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9769642-43B0-4BF8-8EC6-6D022382DDF6}"/>
              </a:ext>
            </a:extLst>
          </p:cNvPr>
          <p:cNvSpPr>
            <a:spLocks noGrp="1"/>
          </p:cNvSpPr>
          <p:nvPr/>
        </p:nvSpPr>
        <p:spPr>
          <a:xfrm>
            <a:off x="4629150" y="19335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Black house / black box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77117EF-E5E1-4C54-BFC5-38E7183EAD55}"/>
              </a:ext>
            </a:extLst>
          </p:cNvPr>
          <p:cNvSpPr>
            <a:spLocks noGrp="1"/>
          </p:cNvSpPr>
          <p:nvPr/>
        </p:nvSpPr>
        <p:spPr>
          <a:xfrm>
            <a:off x="4629150" y="2371725"/>
            <a:ext cx="29527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La concentrazione del potere nel proprietario può produrre controllo personale, opacità delle regole e autocrazia manageriale.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9FE88A4-D11D-4941-A8B8-357B38E5A413}"/>
              </a:ext>
            </a:extLst>
          </p:cNvPr>
          <p:cNvSpPr>
            <a:spLocks noGrp="1"/>
          </p:cNvSpPr>
          <p:nvPr/>
        </p:nvSpPr>
        <p:spPr>
          <a:xfrm>
            <a:off x="5114925" y="4572000"/>
            <a:ext cx="1952625" cy="285750"/>
          </a:xfrm>
          <a:prstGeom prst="roundRect">
            <a:avLst>
              <a:gd name="adj" fmla="val 40000"/>
            </a:avLst>
          </a:prstGeom>
          <a:solidFill>
            <a:srgbClr val="FBE5E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5E1528B-B87C-4DB4-8EAA-AE6B5705B115}"/>
              </a:ext>
            </a:extLst>
          </p:cNvPr>
          <p:cNvSpPr>
            <a:spLocks noGrp="1"/>
          </p:cNvSpPr>
          <p:nvPr/>
        </p:nvSpPr>
        <p:spPr>
          <a:xfrm>
            <a:off x="5191125" y="4591050"/>
            <a:ext cx="1800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9564F"/>
                </a:solidFill>
              </a:defRPr>
            </a:defPPr>
          </a:lstStyle>
          <a:p>
            <a:pPr>
              <a:defRPr sz="900" b="1">
                <a:solidFill>
                  <a:srgbClr val="B9564F"/>
                </a:solidFill>
              </a:defRPr>
            </a:pPr>
            <a:r>
              <a:rPr sz="900" b="1">
                <a:solidFill>
                  <a:srgbClr val="B9564F"/>
                </a:solidFill>
              </a:rPr>
              <a:t>AUTOCRAZIA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C640FB3-834F-4CF7-A569-23E13D43E755}"/>
              </a:ext>
            </a:extLst>
          </p:cNvPr>
          <p:cNvSpPr>
            <a:spLocks noGrp="1"/>
          </p:cNvSpPr>
          <p:nvPr/>
        </p:nvSpPr>
        <p:spPr>
          <a:xfrm>
            <a:off x="8134350" y="1762125"/>
            <a:ext cx="3381375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724732D-C4FE-43DE-B0C4-A671AEC99499}"/>
              </a:ext>
            </a:extLst>
          </p:cNvPr>
          <p:cNvSpPr>
            <a:spLocks noGrp="1"/>
          </p:cNvSpPr>
          <p:nvPr/>
        </p:nvSpPr>
        <p:spPr>
          <a:xfrm>
            <a:off x="8134350" y="1762125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9549FD4-1B5C-4C57-BB69-D876EE518FE4}"/>
              </a:ext>
            </a:extLst>
          </p:cNvPr>
          <p:cNvSpPr>
            <a:spLocks noGrp="1"/>
          </p:cNvSpPr>
          <p:nvPr/>
        </p:nvSpPr>
        <p:spPr>
          <a:xfrm>
            <a:off x="8362950" y="1933575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Approccio contingente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9A80999-1A0A-48DE-953A-C8C3BE04105A}"/>
              </a:ext>
            </a:extLst>
          </p:cNvPr>
          <p:cNvSpPr>
            <a:spLocks noGrp="1"/>
          </p:cNvSpPr>
          <p:nvPr/>
        </p:nvSpPr>
        <p:spPr>
          <a:xfrm>
            <a:off x="8362950" y="2371725"/>
            <a:ext cx="29527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Le pratiche oscillano tra formalità e informalità, decisione unilaterale e partecipazione. Conta la configurazione concreta.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B1B2BA6-6A78-4E34-BD1E-FF85DE9465D0}"/>
              </a:ext>
            </a:extLst>
          </p:cNvPr>
          <p:cNvSpPr>
            <a:spLocks noGrp="1"/>
          </p:cNvSpPr>
          <p:nvPr/>
        </p:nvSpPr>
        <p:spPr>
          <a:xfrm>
            <a:off x="8848725" y="4572000"/>
            <a:ext cx="1952625" cy="285750"/>
          </a:xfrm>
          <a:prstGeom prst="roundRect">
            <a:avLst>
              <a:gd name="adj" fmla="val 40000"/>
            </a:avLst>
          </a:prstGeom>
          <a:solidFill>
            <a:srgbClr val="E6F0E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26C68CF-66B5-4828-B155-07D32EA8EBC8}"/>
              </a:ext>
            </a:extLst>
          </p:cNvPr>
          <p:cNvSpPr>
            <a:spLocks noGrp="1"/>
          </p:cNvSpPr>
          <p:nvPr/>
        </p:nvSpPr>
        <p:spPr>
          <a:xfrm>
            <a:off x="8924925" y="4591050"/>
            <a:ext cx="1800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E6F73"/>
                </a:solidFill>
              </a:defRPr>
            </a:defPPr>
          </a:lstStyle>
          <a:p>
            <a:pPr>
              <a:defRPr sz="900" b="1">
                <a:solidFill>
                  <a:srgbClr val="2E6F73"/>
                </a:solidFill>
              </a:defRPr>
            </a:pPr>
            <a:r>
              <a:rPr sz="900" b="1">
                <a:solidFill>
                  <a:srgbClr val="2E6F73"/>
                </a:solidFill>
              </a:rPr>
              <a:t>VARIETÀ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947F09F6-A7C1-4D9C-9AFF-A3EB7071FF12}"/>
              </a:ext>
            </a:extLst>
          </p:cNvPr>
          <p:cNvSpPr>
            <a:spLocks noGrp="1"/>
          </p:cNvSpPr>
          <p:nvPr/>
        </p:nvSpPr>
        <p:spPr>
          <a:xfrm>
            <a:off x="1000125" y="5572125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0">
                <a:solidFill>
                  <a:srgbClr val="6F6670"/>
                </a:solidFill>
              </a:defRPr>
            </a:defPPr>
          </a:lstStyle>
          <a:p>
            <a:pPr>
              <a:defRPr sz="900" b="0">
                <a:solidFill>
                  <a:srgbClr val="6F6670"/>
                </a:solidFill>
              </a:defRPr>
            </a:pPr>
            <a:r>
              <a:rPr sz="900" b="0">
                <a:solidFill>
                  <a:srgbClr val="6F6670"/>
                </a:solidFill>
              </a:rPr>
              <a:t>Riferimenti principali: Ingham, Bolton, Schumacher, Goss, Rainnie, Ram, Edwards, Wilkinson, Dundon, Marlow, Harney e Alkhalaf.</a:t>
            </a:r>
          </a:p>
        </p:txBody>
      </p:sp>
    </p:spTree>
    <p:extLst>
      <p:ext uri="{BB962C8B-B14F-4D97-AF65-F5344CB8AC3E}">
        <p14:creationId xmlns:p14="http://schemas.microsoft.com/office/powerpoint/2010/main" val="49512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CEAF9995-007D-41EF-BB81-31D3B7269E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81DF0D-C8E5-443F-8413-1435E91398D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CONTESTO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68A5BEA-1ED3-4089-8631-3BDBC207A19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La dimensione aziendale non spiega tutto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077DE91-A3C1-4573-B55C-F67BE43B955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D086F81-F2EC-4827-8AB1-CA6EB37FCEF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80EE066-0232-4B08-B2AC-AD9C2EC117A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43E58EA-B25C-4EC1-818A-C6136E022C90}"/>
              </a:ext>
            </a:extLst>
          </p:cNvPr>
          <p:cNvSpPr>
            <a:spLocks noGrp="1"/>
          </p:cNvSpPr>
          <p:nvPr/>
        </p:nvSpPr>
        <p:spPr>
          <a:xfrm>
            <a:off x="4476750" y="2286000"/>
            <a:ext cx="3238500" cy="1619250"/>
          </a:xfrm>
          <a:prstGeom prst="roundRect">
            <a:avLst>
              <a:gd name="adj" fmla="val 7059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8BF0E20-B492-4C10-95AA-ADB98D98E15E}"/>
              </a:ext>
            </a:extLst>
          </p:cNvPr>
          <p:cNvSpPr>
            <a:spLocks noGrp="1"/>
          </p:cNvSpPr>
          <p:nvPr/>
        </p:nvSpPr>
        <p:spPr>
          <a:xfrm>
            <a:off x="4905375" y="2619375"/>
            <a:ext cx="2381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FFFFFF"/>
                </a:solidFill>
              </a:defRPr>
            </a:defPPr>
          </a:lstStyle>
          <a:p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MODELLO DI</a:t>
            </a:r>
          </a:p>
          <a:p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GESTIONE HR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4DBB79C-6EE0-473D-9507-67086368AE6A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314325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9B0BA89-FBBA-41F3-AB09-34D8C318BB39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76200" cy="1143000"/>
          </a:xfrm>
          <a:prstGeom prst="roundRect">
            <a:avLst>
              <a:gd name="adj" fmla="val 50000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AACE8A-F982-41B7-BA9A-420A457D57D9}"/>
              </a:ext>
            </a:extLst>
          </p:cNvPr>
          <p:cNvSpPr>
            <a:spLocks noGrp="1"/>
          </p:cNvSpPr>
          <p:nvPr/>
        </p:nvSpPr>
        <p:spPr>
          <a:xfrm>
            <a:off x="1095375" y="18383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Mercato del lavoro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4800DCE-9565-4B8C-A033-04D49DE17DEA}"/>
              </a:ext>
            </a:extLst>
          </p:cNvPr>
          <p:cNvSpPr>
            <a:spLocks noGrp="1"/>
          </p:cNvSpPr>
          <p:nvPr/>
        </p:nvSpPr>
        <p:spPr>
          <a:xfrm>
            <a:off x="1095375" y="223837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Disponibilità e potere contrattuale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083D5DA-6E8D-47E3-AFD4-A66BE2EE293B}"/>
              </a:ext>
            </a:extLst>
          </p:cNvPr>
          <p:cNvSpPr>
            <a:spLocks noGrp="1"/>
          </p:cNvSpPr>
          <p:nvPr/>
        </p:nvSpPr>
        <p:spPr>
          <a:xfrm>
            <a:off x="8096250" y="1666875"/>
            <a:ext cx="314325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59A1660-94F2-4EB6-9938-221B81D92748}"/>
              </a:ext>
            </a:extLst>
          </p:cNvPr>
          <p:cNvSpPr>
            <a:spLocks noGrp="1"/>
          </p:cNvSpPr>
          <p:nvPr/>
        </p:nvSpPr>
        <p:spPr>
          <a:xfrm>
            <a:off x="8096250" y="1666875"/>
            <a:ext cx="76200" cy="1143000"/>
          </a:xfrm>
          <a:prstGeom prst="roundRect">
            <a:avLst>
              <a:gd name="adj" fmla="val 50000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E58AF7C-3709-4089-86E3-8657F911558B}"/>
              </a:ext>
            </a:extLst>
          </p:cNvPr>
          <p:cNvSpPr>
            <a:spLocks noGrp="1"/>
          </p:cNvSpPr>
          <p:nvPr/>
        </p:nvSpPr>
        <p:spPr>
          <a:xfrm>
            <a:off x="8334375" y="18383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Mercato dei prodotti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500399B-C81E-4A3A-BBAE-9565A3D6E02A}"/>
              </a:ext>
            </a:extLst>
          </p:cNvPr>
          <p:cNvSpPr>
            <a:spLocks noGrp="1"/>
          </p:cNvSpPr>
          <p:nvPr/>
        </p:nvSpPr>
        <p:spPr>
          <a:xfrm>
            <a:off x="8334375" y="223837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Domanda, concorrenza e margini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E33CA56-3662-410F-B079-96DFC6F6B62D}"/>
              </a:ext>
            </a:extLst>
          </p:cNvPr>
          <p:cNvSpPr>
            <a:spLocks noGrp="1"/>
          </p:cNvSpPr>
          <p:nvPr/>
        </p:nvSpPr>
        <p:spPr>
          <a:xfrm>
            <a:off x="857250" y="4238625"/>
            <a:ext cx="314325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6829BC1-A32B-4996-8081-35D70CFB77A7}"/>
              </a:ext>
            </a:extLst>
          </p:cNvPr>
          <p:cNvSpPr>
            <a:spLocks noGrp="1"/>
          </p:cNvSpPr>
          <p:nvPr/>
        </p:nvSpPr>
        <p:spPr>
          <a:xfrm>
            <a:off x="857250" y="4238625"/>
            <a:ext cx="76200" cy="1143000"/>
          </a:xfrm>
          <a:prstGeom prst="roundRect">
            <a:avLst>
              <a:gd name="adj" fmla="val 50000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D0C8A62-49C3-457B-AFE5-C30011C35462}"/>
              </a:ext>
            </a:extLst>
          </p:cNvPr>
          <p:cNvSpPr>
            <a:spLocks noGrp="1"/>
          </p:cNvSpPr>
          <p:nvPr/>
        </p:nvSpPr>
        <p:spPr>
          <a:xfrm>
            <a:off x="1095375" y="441007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Settori e filiere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8ADACB7-4FBB-40AF-B57B-0274CE76197E}"/>
              </a:ext>
            </a:extLst>
          </p:cNvPr>
          <p:cNvSpPr>
            <a:spLocks noGrp="1"/>
          </p:cNvSpPr>
          <p:nvPr/>
        </p:nvSpPr>
        <p:spPr>
          <a:xfrm>
            <a:off x="1095375" y="48101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Dipendenze e coordinamento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9C93AFEE-6455-4DC1-9FBC-5B21092DDC4B}"/>
              </a:ext>
            </a:extLst>
          </p:cNvPr>
          <p:cNvSpPr>
            <a:spLocks noGrp="1"/>
          </p:cNvSpPr>
          <p:nvPr/>
        </p:nvSpPr>
        <p:spPr>
          <a:xfrm>
            <a:off x="8096250" y="4238625"/>
            <a:ext cx="314325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C04CBE9-53E4-4FB1-995F-587BF2129C36}"/>
              </a:ext>
            </a:extLst>
          </p:cNvPr>
          <p:cNvSpPr>
            <a:spLocks noGrp="1"/>
          </p:cNvSpPr>
          <p:nvPr/>
        </p:nvSpPr>
        <p:spPr>
          <a:xfrm>
            <a:off x="8096250" y="4238625"/>
            <a:ext cx="76200" cy="1143000"/>
          </a:xfrm>
          <a:prstGeom prst="roundRect">
            <a:avLst>
              <a:gd name="adj" fmla="val 50000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09A7D9F-CD6F-4AC3-B2A0-2373652671CB}"/>
              </a:ext>
            </a:extLst>
          </p:cNvPr>
          <p:cNvSpPr>
            <a:spLocks noGrp="1"/>
          </p:cNvSpPr>
          <p:nvPr/>
        </p:nvSpPr>
        <p:spPr>
          <a:xfrm>
            <a:off x="8334375" y="441007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Contesto istituzionale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1470F69-A5E1-40BD-AF51-AAB36925D68B}"/>
              </a:ext>
            </a:extLst>
          </p:cNvPr>
          <p:cNvSpPr>
            <a:spLocks noGrp="1"/>
          </p:cNvSpPr>
          <p:nvPr/>
        </p:nvSpPr>
        <p:spPr>
          <a:xfrm>
            <a:off x="8334375" y="4810125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Regole, servizi e rappresentanza</a:t>
            </a:r>
          </a:p>
        </p:txBody>
      </p:sp>
      <p:sp>
        <p:nvSpPr>
          <p:cNvPr id="25" name="Connettore 1 24">
            <a:extLst>
              <a:ext uri="{FF2B5EF4-FFF2-40B4-BE49-F238E27FC236}">
                <a16:creationId xmlns:a16="http://schemas.microsoft.com/office/drawing/2014/main" id="{CF5147D6-2731-4F7D-85E6-B14A09DDA3BA}"/>
              </a:ext>
            </a:extLst>
          </p:cNvPr>
          <p:cNvSpPr>
            <a:spLocks noGrp="1"/>
          </p:cNvSpPr>
          <p:nvPr/>
        </p:nvSpPr>
        <p:spPr>
          <a:xfrm>
            <a:off x="4000500" y="2238375"/>
            <a:ext cx="476250" cy="47625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Connettore 1 25">
            <a:extLst>
              <a:ext uri="{FF2B5EF4-FFF2-40B4-BE49-F238E27FC236}">
                <a16:creationId xmlns:a16="http://schemas.microsoft.com/office/drawing/2014/main" id="{31232497-95B9-492A-8952-CDA09ED4011E}"/>
              </a:ext>
            </a:extLst>
          </p:cNvPr>
          <p:cNvSpPr>
            <a:spLocks noGrp="1"/>
          </p:cNvSpPr>
          <p:nvPr/>
        </p:nvSpPr>
        <p:spPr>
          <a:xfrm>
            <a:off x="7715250" y="2238375"/>
            <a:ext cx="381000" cy="47625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Connettore 1 26">
            <a:extLst>
              <a:ext uri="{FF2B5EF4-FFF2-40B4-BE49-F238E27FC236}">
                <a16:creationId xmlns:a16="http://schemas.microsoft.com/office/drawing/2014/main" id="{7A66B9A6-0467-4EA1-8FE0-BE9D585B19A5}"/>
              </a:ext>
            </a:extLst>
          </p:cNvPr>
          <p:cNvSpPr>
            <a:spLocks noGrp="1"/>
          </p:cNvSpPr>
          <p:nvPr/>
        </p:nvSpPr>
        <p:spPr>
          <a:xfrm>
            <a:off x="4000500" y="3476625"/>
            <a:ext cx="476250" cy="133350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Connettore 1 27">
            <a:extLst>
              <a:ext uri="{FF2B5EF4-FFF2-40B4-BE49-F238E27FC236}">
                <a16:creationId xmlns:a16="http://schemas.microsoft.com/office/drawing/2014/main" id="{A6822DA9-775C-40E3-9B19-F328BD8EBB42}"/>
              </a:ext>
            </a:extLst>
          </p:cNvPr>
          <p:cNvSpPr>
            <a:spLocks noGrp="1"/>
          </p:cNvSpPr>
          <p:nvPr/>
        </p:nvSpPr>
        <p:spPr>
          <a:xfrm>
            <a:off x="7715250" y="3476625"/>
            <a:ext cx="381000" cy="133350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9DD3D82-A28C-4DB4-AAAC-2E9BCDE834DD}"/>
              </a:ext>
            </a:extLst>
          </p:cNvPr>
          <p:cNvSpPr>
            <a:spLocks noGrp="1"/>
          </p:cNvSpPr>
          <p:nvPr/>
        </p:nvSpPr>
        <p:spPr>
          <a:xfrm>
            <a:off x="2952750" y="5715000"/>
            <a:ext cx="628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E6F73"/>
                </a:solidFill>
              </a:defRPr>
            </a:defPPr>
          </a:lstStyle>
          <a:p>
            <a:pPr>
              <a:defRPr sz="1125" b="1">
                <a:solidFill>
                  <a:srgbClr val="2E6F73"/>
                </a:solidFill>
              </a:defRPr>
            </a:pPr>
            <a:r>
              <a:rPr sz="1125" b="1">
                <a:solidFill>
                  <a:srgbClr val="2E6F73"/>
                </a:solidFill>
              </a:rPr>
              <a:t>Incidono anche relazioni inter-organizzative e sottoculture industriali.</a:t>
            </a:r>
          </a:p>
        </p:txBody>
      </p:sp>
    </p:spTree>
    <p:extLst>
      <p:ext uri="{BB962C8B-B14F-4D97-AF65-F5344CB8AC3E}">
        <p14:creationId xmlns:p14="http://schemas.microsoft.com/office/powerpoint/2010/main" val="72049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E4AF9391-E2D5-4F03-B11B-B82BA14132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673C69-BB2D-4605-8B13-A5719435052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FORMALIZZAZIONE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6ECA97D-527F-4DF5-A5E1-B5BCF793AB7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Grandi imprese e PMI adottano assetti HR molto diversi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4A714B5-8FC7-4B18-8D76-365D20A7509C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Quota di imprese con gestione formale delle risorse umane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E624A52C-4E01-42A8-A755-D19EF1C5CE9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286187B-307C-46DB-B40F-2B100E2E2E9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DBC8E96-ABC8-48E0-967A-0CA0A06173D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05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4B4C662B-3EDC-4B34-A16F-786E3F268839}"/>
              </a:ext>
            </a:extLst>
          </p:cNvPr>
          <p:cNvGraphicFramePr/>
          <p:nvPr/>
        </p:nvGraphicFramePr>
        <p:xfrm>
          <a:off x="1428750" y="1809750"/>
          <a:ext cx="66675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C5FC7970-DC85-43D6-B16F-812F90476DFF}"/>
              </a:ext>
            </a:extLst>
          </p:cNvPr>
          <p:cNvSpPr>
            <a:spLocks noGrp="1"/>
          </p:cNvSpPr>
          <p:nvPr/>
        </p:nvSpPr>
        <p:spPr>
          <a:xfrm>
            <a:off x="8524875" y="2000250"/>
            <a:ext cx="2714625" cy="276225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43E24BC-7EF1-47B9-A3F1-B579CF2419B9}"/>
              </a:ext>
            </a:extLst>
          </p:cNvPr>
          <p:cNvSpPr>
            <a:spLocks noGrp="1"/>
          </p:cNvSpPr>
          <p:nvPr/>
        </p:nvSpPr>
        <p:spPr>
          <a:xfrm>
            <a:off x="8810625" y="2333625"/>
            <a:ext cx="2143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B9564F"/>
                </a:solidFill>
              </a:defRPr>
            </a:defPPr>
          </a:lstStyle>
          <a:p>
            <a:pPr>
              <a:defRPr sz="3225" b="1">
                <a:solidFill>
                  <a:srgbClr val="B9564F"/>
                </a:solidFill>
              </a:defRPr>
            </a:pPr>
            <a:r>
              <a:rPr sz="3225" b="1">
                <a:solidFill>
                  <a:srgbClr val="B9564F"/>
                </a:solidFill>
              </a:rPr>
              <a:t>50 punti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AFA58E1-7B73-45C5-B005-6F905B69E5A0}"/>
              </a:ext>
            </a:extLst>
          </p:cNvPr>
          <p:cNvSpPr>
            <a:spLocks noGrp="1"/>
          </p:cNvSpPr>
          <p:nvPr/>
        </p:nvSpPr>
        <p:spPr>
          <a:xfrm>
            <a:off x="8810625" y="3048000"/>
            <a:ext cx="2143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F6670"/>
                </a:solidFill>
              </a:defRPr>
            </a:defPPr>
          </a:lstStyle>
          <a:p>
            <a:pPr>
              <a:defRPr sz="1275" b="1">
                <a:solidFill>
                  <a:srgbClr val="6F6670"/>
                </a:solidFill>
              </a:defRPr>
            </a:pPr>
            <a:r>
              <a:rPr sz="1275" b="1">
                <a:solidFill>
                  <a:srgbClr val="6F6670"/>
                </a:solidFill>
              </a:rPr>
              <a:t>separano le due quote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1914D90-C5F6-4FDF-B3AE-455B8856892B}"/>
              </a:ext>
            </a:extLst>
          </p:cNvPr>
          <p:cNvSpPr>
            <a:spLocks noGrp="1"/>
          </p:cNvSpPr>
          <p:nvPr/>
        </p:nvSpPr>
        <p:spPr>
          <a:xfrm>
            <a:off x="8810625" y="3714750"/>
            <a:ext cx="2143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E6F73"/>
                </a:solidFill>
              </a:defRPr>
            </a:defPPr>
          </a:lstStyle>
          <a:p>
            <a:pPr>
              <a:defRPr sz="1200" b="1">
                <a:solidFill>
                  <a:srgbClr val="2E6F73"/>
                </a:solidFill>
              </a:defRPr>
            </a:pPr>
            <a:r>
              <a:rPr sz="1200" b="1">
                <a:solidFill>
                  <a:srgbClr val="2E6F73"/>
                </a:solidFill>
              </a:rPr>
              <a:t>Il divario riguarda procedure, ruoli dedicati e regolazione delle relazioni di lavoro.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AE07A43-2620-402B-A74D-4B643C85ED21}"/>
              </a:ext>
            </a:extLst>
          </p:cNvPr>
          <p:cNvSpPr>
            <a:spLocks noGrp="1"/>
          </p:cNvSpPr>
          <p:nvPr/>
        </p:nvSpPr>
        <p:spPr>
          <a:xfrm>
            <a:off x="1428750" y="5857875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F6670"/>
                </a:solidFill>
              </a:defRPr>
            </a:defPPr>
          </a:lstStyle>
          <a:p>
            <a:pPr>
              <a:defRPr sz="825" b="0">
                <a:solidFill>
                  <a:srgbClr val="6F6670"/>
                </a:solidFill>
              </a:defRPr>
            </a:pPr>
            <a:r>
              <a:rPr sz="825" b="0">
                <a:solidFill>
                  <a:srgbClr val="6F6670"/>
                </a:solidFill>
              </a:rPr>
              <a:t>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16933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857AD4F-29C4-4B4B-B9F3-AE024DE631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D4A39EB-C3E7-4F96-98AC-FA6663CFCC0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INFORMALITÀ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BD69F90-1B2A-4220-90CD-EB676A8CDA6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Informale non significa necessariamente armonioso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ABEC66D-7966-4DF9-928F-A3BC6D5599A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86B180-9621-424A-AAA8-72E6127E27F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8B80528-7D43-4A93-B444-8532991441C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C1690A4-119D-4FC6-A45C-4044AC0B3543}"/>
              </a:ext>
            </a:extLst>
          </p:cNvPr>
          <p:cNvSpPr>
            <a:spLocks noGrp="1"/>
          </p:cNvSpPr>
          <p:nvPr/>
        </p:nvSpPr>
        <p:spPr>
          <a:xfrm>
            <a:off x="1619250" y="2000250"/>
            <a:ext cx="8953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182C7459-1D0F-48BF-AB6A-1708E9E215BB}"/>
              </a:ext>
            </a:extLst>
          </p:cNvPr>
          <p:cNvSpPr>
            <a:spLocks noGrp="1"/>
          </p:cNvSpPr>
          <p:nvPr/>
        </p:nvSpPr>
        <p:spPr>
          <a:xfrm>
            <a:off x="6096000" y="2333625"/>
            <a:ext cx="0" cy="219075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CE40AA4-006E-4036-9AE8-72ACE53320CF}"/>
              </a:ext>
            </a:extLst>
          </p:cNvPr>
          <p:cNvSpPr>
            <a:spLocks noGrp="1"/>
          </p:cNvSpPr>
          <p:nvPr/>
        </p:nvSpPr>
        <p:spPr>
          <a:xfrm>
            <a:off x="2000250" y="2333625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8E3B5D"/>
                </a:solidFill>
              </a:defRPr>
            </a:defPPr>
          </a:lstStyle>
          <a:p>
            <a:pPr>
              <a:defRPr sz="1275" b="1">
                <a:solidFill>
                  <a:srgbClr val="8E3B5D"/>
                </a:solidFill>
              </a:defRPr>
            </a:pPr>
            <a:r>
              <a:rPr sz="1275" b="1">
                <a:solidFill>
                  <a:srgbClr val="8E3B5D"/>
                </a:solidFill>
              </a:rPr>
              <a:t>RELAZIONI ARMONICHE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AA87B85-2C51-4E3C-847F-00CFB1CC46FA}"/>
              </a:ext>
            </a:extLst>
          </p:cNvPr>
          <p:cNvSpPr>
            <a:spLocks noGrp="1"/>
          </p:cNvSpPr>
          <p:nvPr/>
        </p:nvSpPr>
        <p:spPr>
          <a:xfrm>
            <a:off x="6477000" y="2333625"/>
            <a:ext cx="371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B9564F"/>
                </a:solidFill>
              </a:defRPr>
            </a:defPPr>
          </a:lstStyle>
          <a:p>
            <a:pPr>
              <a:defRPr sz="1275" b="1">
                <a:solidFill>
                  <a:srgbClr val="B9564F"/>
                </a:solidFill>
              </a:defRPr>
            </a:pPr>
            <a:r>
              <a:rPr sz="1275" b="1">
                <a:solidFill>
                  <a:srgbClr val="B9564F"/>
                </a:solidFill>
              </a:rPr>
              <a:t>RELAZIONI AUTOCRATICHE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FC69EE5-9E62-452F-B270-08F5CEF409BC}"/>
              </a:ext>
            </a:extLst>
          </p:cNvPr>
          <p:cNvSpPr>
            <a:spLocks noGrp="1"/>
          </p:cNvSpPr>
          <p:nvPr/>
        </p:nvSpPr>
        <p:spPr>
          <a:xfrm>
            <a:off x="2286000" y="3000375"/>
            <a:ext cx="31432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Vicinanza personale</a:t>
            </a:r>
          </a:p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Fiducia reciproca</a:t>
            </a:r>
          </a:p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Adattamento rapido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86DB56A-A199-4CBB-9BBA-048C61264827}"/>
              </a:ext>
            </a:extLst>
          </p:cNvPr>
          <p:cNvSpPr>
            <a:spLocks noGrp="1"/>
          </p:cNvSpPr>
          <p:nvPr/>
        </p:nvSpPr>
        <p:spPr>
          <a:xfrm>
            <a:off x="6762750" y="3000375"/>
            <a:ext cx="31432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B1E2F"/>
                </a:solidFill>
              </a:defRPr>
            </a:defPPr>
          </a:lstStyle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Regole opache</a:t>
            </a:r>
          </a:p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Potere concentrato</a:t>
            </a:r>
          </a:p>
          <a:p>
            <a:pPr>
              <a:defRPr sz="1500" b="1">
                <a:solidFill>
                  <a:srgbClr val="2B1E2F"/>
                </a:solidFill>
              </a:defRPr>
            </a:pPr>
            <a:r>
              <a:rPr sz="1500" b="1">
                <a:solidFill>
                  <a:srgbClr val="2B1E2F"/>
                </a:solidFill>
              </a:rPr>
              <a:t>Decisioni imprevedibili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D26A62A-D22B-4D8D-AF40-4A7377682615}"/>
              </a:ext>
            </a:extLst>
          </p:cNvPr>
          <p:cNvSpPr>
            <a:spLocks noGrp="1"/>
          </p:cNvSpPr>
          <p:nvPr/>
        </p:nvSpPr>
        <p:spPr>
          <a:xfrm>
            <a:off x="2952750" y="5191125"/>
            <a:ext cx="6286500" cy="685800"/>
          </a:xfrm>
          <a:prstGeom prst="roundRect">
            <a:avLst>
              <a:gd name="adj" fmla="val 16667"/>
            </a:avLst>
          </a:prstGeom>
          <a:solidFill>
            <a:srgbClr val="F3E3D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7425F4B-A739-4784-8C18-FB3F342B3CA8}"/>
              </a:ext>
            </a:extLst>
          </p:cNvPr>
          <p:cNvSpPr>
            <a:spLocks noGrp="1"/>
          </p:cNvSpPr>
          <p:nvPr/>
        </p:nvSpPr>
        <p:spPr>
          <a:xfrm>
            <a:off x="3286125" y="5362575"/>
            <a:ext cx="5619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E6F73"/>
                </a:solidFill>
              </a:defRPr>
            </a:defPPr>
          </a:lstStyle>
          <a:p>
            <a:pPr>
              <a:defRPr sz="1350" b="1">
                <a:solidFill>
                  <a:srgbClr val="2E6F73"/>
                </a:solidFill>
              </a:defRPr>
            </a:pPr>
            <a:r>
              <a:rPr sz="1350" b="1">
                <a:solidFill>
                  <a:srgbClr val="2E6F73"/>
                </a:solidFill>
              </a:rPr>
              <a:t>La forma delle pratiche non determina da sola la qualità del rapporto di lavoro.</a:t>
            </a:r>
          </a:p>
        </p:txBody>
      </p:sp>
    </p:spTree>
    <p:extLst>
      <p:ext uri="{BB962C8B-B14F-4D97-AF65-F5344CB8AC3E}">
        <p14:creationId xmlns:p14="http://schemas.microsoft.com/office/powerpoint/2010/main" val="936629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F97121C5-060B-4AE1-A6DF-5A77754DE1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DB4A577-9FF3-4B7F-95F2-2F16A7F25F6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INFORMALITÀ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11A6958-B962-483D-BF19-577628A457E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La routinizzazione informale sostiene il lavoro quotidiano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5F59BA4-18A0-4B4E-9061-BCAA9007317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6ABB89-8D54-4055-8864-7E068EBDAFE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0AB86C0-C318-4BDE-8976-B3C08EAA885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88022FF-1EC3-4A09-BFAB-A6F4BCBDB3A7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3333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885F2FC-D65B-4100-B289-ED18FEF0EBCA}"/>
              </a:ext>
            </a:extLst>
          </p:cNvPr>
          <p:cNvSpPr>
            <a:spLocks noGrp="1"/>
          </p:cNvSpPr>
          <p:nvPr/>
        </p:nvSpPr>
        <p:spPr>
          <a:xfrm>
            <a:off x="1952625" y="2095500"/>
            <a:ext cx="1047750" cy="666750"/>
          </a:xfrm>
          <a:prstGeom prst="roundRect">
            <a:avLst>
              <a:gd name="adj" fmla="val 17143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A7599F6-54FA-4C95-B6A8-7067438338F5}"/>
              </a:ext>
            </a:extLst>
          </p:cNvPr>
          <p:cNvSpPr>
            <a:spLocks noGrp="1"/>
          </p:cNvSpPr>
          <p:nvPr/>
        </p:nvSpPr>
        <p:spPr>
          <a:xfrm>
            <a:off x="1952625" y="225742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44E3612-4A09-4DD8-9CB4-3DEC37DE81E7}"/>
              </a:ext>
            </a:extLst>
          </p:cNvPr>
          <p:cNvSpPr>
            <a:spLocks noGrp="1"/>
          </p:cNvSpPr>
          <p:nvPr/>
        </p:nvSpPr>
        <p:spPr>
          <a:xfrm>
            <a:off x="1047750" y="30480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Rapidità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F6A97B9-82C0-4F0A-80FE-6BB979CC42FF}"/>
              </a:ext>
            </a:extLst>
          </p:cNvPr>
          <p:cNvSpPr>
            <a:spLocks noGrp="1"/>
          </p:cNvSpPr>
          <p:nvPr/>
        </p:nvSpPr>
        <p:spPr>
          <a:xfrm>
            <a:off x="1143000" y="3476625"/>
            <a:ext cx="266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Decisioni vicine ai problemi operativi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62D2F69-1221-40C5-ABA9-4A06D3E6985D}"/>
              </a:ext>
            </a:extLst>
          </p:cNvPr>
          <p:cNvSpPr>
            <a:spLocks noGrp="1"/>
          </p:cNvSpPr>
          <p:nvPr/>
        </p:nvSpPr>
        <p:spPr>
          <a:xfrm>
            <a:off x="4524375" y="1809750"/>
            <a:ext cx="3333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90C3A4C-CB49-479A-9416-DE476546F0AD}"/>
              </a:ext>
            </a:extLst>
          </p:cNvPr>
          <p:cNvSpPr>
            <a:spLocks noGrp="1"/>
          </p:cNvSpPr>
          <p:nvPr/>
        </p:nvSpPr>
        <p:spPr>
          <a:xfrm>
            <a:off x="5667375" y="2095500"/>
            <a:ext cx="1047750" cy="666750"/>
          </a:xfrm>
          <a:prstGeom prst="roundRect">
            <a:avLst>
              <a:gd name="adj" fmla="val 17143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FD5900D-49EC-481A-AA0B-1AD171D2E3FC}"/>
              </a:ext>
            </a:extLst>
          </p:cNvPr>
          <p:cNvSpPr>
            <a:spLocks noGrp="1"/>
          </p:cNvSpPr>
          <p:nvPr/>
        </p:nvSpPr>
        <p:spPr>
          <a:xfrm>
            <a:off x="5667375" y="225742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F02337C-0430-4D74-9AED-106CA3C84D13}"/>
              </a:ext>
            </a:extLst>
          </p:cNvPr>
          <p:cNvSpPr>
            <a:spLocks noGrp="1"/>
          </p:cNvSpPr>
          <p:nvPr/>
        </p:nvSpPr>
        <p:spPr>
          <a:xfrm>
            <a:off x="4762500" y="30480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Adattamento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29B094-DDAC-4652-9EFA-F031E0257B9F}"/>
              </a:ext>
            </a:extLst>
          </p:cNvPr>
          <p:cNvSpPr>
            <a:spLocks noGrp="1"/>
          </p:cNvSpPr>
          <p:nvPr/>
        </p:nvSpPr>
        <p:spPr>
          <a:xfrm>
            <a:off x="4857750" y="3476625"/>
            <a:ext cx="266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Pratiche costruite sul caso concreto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9B984D9-D373-4B64-BE88-CE4375989496}"/>
              </a:ext>
            </a:extLst>
          </p:cNvPr>
          <p:cNvSpPr>
            <a:spLocks noGrp="1"/>
          </p:cNvSpPr>
          <p:nvPr/>
        </p:nvSpPr>
        <p:spPr>
          <a:xfrm>
            <a:off x="8239125" y="1809750"/>
            <a:ext cx="3333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F554441-6334-42BC-96D9-2C810E0DC737}"/>
              </a:ext>
            </a:extLst>
          </p:cNvPr>
          <p:cNvSpPr>
            <a:spLocks noGrp="1"/>
          </p:cNvSpPr>
          <p:nvPr/>
        </p:nvSpPr>
        <p:spPr>
          <a:xfrm>
            <a:off x="9382125" y="2095500"/>
            <a:ext cx="1047750" cy="666750"/>
          </a:xfrm>
          <a:prstGeom prst="roundRect">
            <a:avLst>
              <a:gd name="adj" fmla="val 17143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5CCF4E0-C87B-4C49-89AC-14B2C77E18AC}"/>
              </a:ext>
            </a:extLst>
          </p:cNvPr>
          <p:cNvSpPr>
            <a:spLocks noGrp="1"/>
          </p:cNvSpPr>
          <p:nvPr/>
        </p:nvSpPr>
        <p:spPr>
          <a:xfrm>
            <a:off x="9382125" y="225742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9EB9516-1848-476C-85DC-762AB948F516}"/>
              </a:ext>
            </a:extLst>
          </p:cNvPr>
          <p:cNvSpPr>
            <a:spLocks noGrp="1"/>
          </p:cNvSpPr>
          <p:nvPr/>
        </p:nvSpPr>
        <p:spPr>
          <a:xfrm>
            <a:off x="8477250" y="30480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Conoscenza diretta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26E01CF-2B18-468C-B4E5-9BC0FAA359C9}"/>
              </a:ext>
            </a:extLst>
          </p:cNvPr>
          <p:cNvSpPr>
            <a:spLocks noGrp="1"/>
          </p:cNvSpPr>
          <p:nvPr/>
        </p:nvSpPr>
        <p:spPr>
          <a:xfrm>
            <a:off x="8572500" y="3476625"/>
            <a:ext cx="266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Valutazioni basate sull’esperienza personale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F963AAE-DA8A-4041-A30C-C712F463BC79}"/>
              </a:ext>
            </a:extLst>
          </p:cNvPr>
          <p:cNvSpPr>
            <a:spLocks noGrp="1"/>
          </p:cNvSpPr>
          <p:nvPr/>
        </p:nvSpPr>
        <p:spPr>
          <a:xfrm>
            <a:off x="1476375" y="4524375"/>
            <a:ext cx="9239250" cy="1047750"/>
          </a:xfrm>
          <a:prstGeom prst="roundRect">
            <a:avLst>
              <a:gd name="adj" fmla="val 10909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46483A3-2E53-4519-B323-9EDC40C5C515}"/>
              </a:ext>
            </a:extLst>
          </p:cNvPr>
          <p:cNvSpPr>
            <a:spLocks noGrp="1"/>
          </p:cNvSpPr>
          <p:nvPr/>
        </p:nvSpPr>
        <p:spPr>
          <a:xfrm>
            <a:off x="1905000" y="4800600"/>
            <a:ext cx="838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Il limite emerge quando la flessibilità diventa imprevedibilità e le esigenze delle persone restano senza criteri espliciti.</a:t>
            </a:r>
          </a:p>
        </p:txBody>
      </p:sp>
    </p:spTree>
    <p:extLst>
      <p:ext uri="{BB962C8B-B14F-4D97-AF65-F5344CB8AC3E}">
        <p14:creationId xmlns:p14="http://schemas.microsoft.com/office/powerpoint/2010/main" val="141111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4C84E081-A17B-4F99-8DDF-04198B8364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49025F-539B-44FF-88B3-2B41CD78F36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PRATICHE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53C7345-9F05-40E6-B66C-9B53C2B6C11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La formalizzazione può produrre effetti ambivalenti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4689574-0503-44D6-8B7F-4B2F13506DB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F758CAE-E662-42D4-A287-211EF9B535E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ACC3F5-660E-41AD-9C6C-2076C35A606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195C9EA-2EBC-4F0A-AA27-9F31ABA5D1CF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DB08766-CE39-4950-BC0E-EC2E1F6C4A58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104775"/>
          </a:xfrm>
          <a:prstGeom prst="roundRect">
            <a:avLst>
              <a:gd name="adj" fmla="val 50000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9C915A1-B2CE-46AB-A2D7-0E4FA46D7028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571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1">
                <a:solidFill>
                  <a:srgbClr val="8E3B5D"/>
                </a:solidFill>
              </a:defRPr>
            </a:defPPr>
          </a:lstStyle>
          <a:p>
            <a:pPr>
              <a:defRPr sz="2400" b="1">
                <a:solidFill>
                  <a:srgbClr val="8E3B5D"/>
                </a:solidFill>
              </a:defRPr>
            </a:pPr>
            <a:r>
              <a:rPr sz="2400" b="1">
                <a:solidFill>
                  <a:srgbClr val="8E3B5D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E1B7B3B-66C2-4111-8B86-250C8C42B7FF}"/>
              </a:ext>
            </a:extLst>
          </p:cNvPr>
          <p:cNvSpPr>
            <a:spLocks noGrp="1"/>
          </p:cNvSpPr>
          <p:nvPr/>
        </p:nvSpPr>
        <p:spPr>
          <a:xfrm>
            <a:off x="1666875" y="2095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Nessun investimento strutturato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4E80923-31A6-422F-9691-C63876CDF6B9}"/>
              </a:ext>
            </a:extLst>
          </p:cNvPr>
          <p:cNvSpPr>
            <a:spLocks noGrp="1"/>
          </p:cNvSpPr>
          <p:nvPr/>
        </p:nvSpPr>
        <p:spPr>
          <a:xfrm>
            <a:off x="1047750" y="3095625"/>
            <a:ext cx="2762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Motivazione talvolta elevata grazie ad autonomia e relazioni dirette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ADA442E-81C0-48F3-A793-2AC090D5CF91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3337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67FBF60-4489-4C0F-A072-5A3787474AD4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333750" cy="104775"/>
          </a:xfrm>
          <a:prstGeom prst="roundRect">
            <a:avLst>
              <a:gd name="adj" fmla="val 50000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4B371DA-FECB-40D9-A425-5601A4963408}"/>
              </a:ext>
            </a:extLst>
          </p:cNvPr>
          <p:cNvSpPr>
            <a:spLocks noGrp="1"/>
          </p:cNvSpPr>
          <p:nvPr/>
        </p:nvSpPr>
        <p:spPr>
          <a:xfrm>
            <a:off x="4714875" y="2143125"/>
            <a:ext cx="571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1">
                <a:solidFill>
                  <a:srgbClr val="C97941"/>
                </a:solidFill>
              </a:defRPr>
            </a:defPPr>
          </a:lstStyle>
          <a:p>
            <a:pPr>
              <a:defRPr sz="2400" b="1">
                <a:solidFill>
                  <a:srgbClr val="C97941"/>
                </a:solidFill>
              </a:defRPr>
            </a:pPr>
            <a:r>
              <a:rPr sz="2400" b="1">
                <a:solidFill>
                  <a:srgbClr val="C97941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458B668-DCC8-4719-A0AD-000D28915CCC}"/>
              </a:ext>
            </a:extLst>
          </p:cNvPr>
          <p:cNvSpPr>
            <a:spLocks noGrp="1"/>
          </p:cNvSpPr>
          <p:nvPr/>
        </p:nvSpPr>
        <p:spPr>
          <a:xfrm>
            <a:off x="5381625" y="2095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Introduzione di pratiche formali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FB982A3-80C3-4725-85CF-FB0FDB9167CA}"/>
              </a:ext>
            </a:extLst>
          </p:cNvPr>
          <p:cNvSpPr>
            <a:spLocks noGrp="1"/>
          </p:cNvSpPr>
          <p:nvPr/>
        </p:nvSpPr>
        <p:spPr>
          <a:xfrm>
            <a:off x="4762500" y="3095625"/>
            <a:ext cx="2762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Possibile calo se le procedure vengono vissute come controllo o perdita di flessibilità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5A26FA5-B1CD-4CFF-8B28-5657099E2D78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33337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B1667A7-BEE9-4D0D-B7E7-370D38DF581B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3333750" cy="104775"/>
          </a:xfrm>
          <a:prstGeom prst="roundRect">
            <a:avLst>
              <a:gd name="adj" fmla="val 50000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4B9FB57-40C0-4C93-AE57-BFBAA4F9D7C6}"/>
              </a:ext>
            </a:extLst>
          </p:cNvPr>
          <p:cNvSpPr>
            <a:spLocks noGrp="1"/>
          </p:cNvSpPr>
          <p:nvPr/>
        </p:nvSpPr>
        <p:spPr>
          <a:xfrm>
            <a:off x="8429625" y="2143125"/>
            <a:ext cx="571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1">
                <a:solidFill>
                  <a:srgbClr val="2E6F73"/>
                </a:solidFill>
              </a:defRPr>
            </a:defPPr>
          </a:lstStyle>
          <a:p>
            <a:pPr>
              <a:defRPr sz="2400" b="1">
                <a:solidFill>
                  <a:srgbClr val="2E6F73"/>
                </a:solidFill>
              </a:defRPr>
            </a:pPr>
            <a:r>
              <a:rPr sz="2400" b="1">
                <a:solidFill>
                  <a:srgbClr val="2E6F73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28B729F-D1B2-4215-AFAA-488DAEF4C081}"/>
              </a:ext>
            </a:extLst>
          </p:cNvPr>
          <p:cNvSpPr>
            <a:spLocks noGrp="1"/>
          </p:cNvSpPr>
          <p:nvPr/>
        </p:nvSpPr>
        <p:spPr>
          <a:xfrm>
            <a:off x="9096375" y="2095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Gestione integrata e strategica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0C0D7C1-F27B-469D-9C77-D61317AA0D2C}"/>
              </a:ext>
            </a:extLst>
          </p:cNvPr>
          <p:cNvSpPr>
            <a:spLocks noGrp="1"/>
          </p:cNvSpPr>
          <p:nvPr/>
        </p:nvSpPr>
        <p:spPr>
          <a:xfrm>
            <a:off x="8477250" y="3095625"/>
            <a:ext cx="2762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F6670"/>
                </a:solidFill>
              </a:defRPr>
            </a:defPPr>
          </a:lstStyle>
          <a:p>
            <a:pPr>
              <a:defRPr sz="1200" b="0">
                <a:solidFill>
                  <a:srgbClr val="6F6670"/>
                </a:solidFill>
              </a:defRPr>
            </a:pPr>
            <a:r>
              <a:rPr sz="1200" b="0">
                <a:solidFill>
                  <a:srgbClr val="6F6670"/>
                </a:solidFill>
              </a:rPr>
              <a:t>Nelle fasi avverse può sostenere nuovamente motivazione e capacità di risposta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F8C75C3-2101-4174-9256-BAD03E3B620B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E6F73"/>
                </a:solidFill>
              </a:defRPr>
            </a:defPPr>
          </a:lstStyle>
          <a:p>
            <a:pPr>
              <a:defRPr sz="1350" b="1">
                <a:solidFill>
                  <a:srgbClr val="2E6F73"/>
                </a:solidFill>
              </a:defRPr>
            </a:pPr>
            <a:r>
              <a:rPr sz="1350" b="1">
                <a:solidFill>
                  <a:srgbClr val="2E6F73"/>
                </a:solidFill>
              </a:rPr>
              <a:t>La qualità dell’implementazione conta più della semplice presenza di procedure.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79E0C9F-14FC-4B6F-A8D0-7E4B887E9CEC}"/>
              </a:ext>
            </a:extLst>
          </p:cNvPr>
          <p:cNvSpPr>
            <a:spLocks noGrp="1"/>
          </p:cNvSpPr>
          <p:nvPr/>
        </p:nvSpPr>
        <p:spPr>
          <a:xfrm>
            <a:off x="9048750" y="6000750"/>
            <a:ext cx="2190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F6670"/>
                </a:solidFill>
              </a:defRPr>
            </a:defPPr>
          </a:lstStyle>
          <a:p>
            <a:pPr>
              <a:defRPr sz="825" b="0">
                <a:solidFill>
                  <a:srgbClr val="6F6670"/>
                </a:solidFill>
              </a:defRPr>
            </a:pPr>
            <a:r>
              <a:rPr sz="825" b="0">
                <a:solidFill>
                  <a:srgbClr val="6F6670"/>
                </a:solidFill>
              </a:rPr>
              <a:t>Riferimento: Bryson e White, 2019.</a:t>
            </a:r>
          </a:p>
        </p:txBody>
      </p:sp>
    </p:spTree>
    <p:extLst>
      <p:ext uri="{BB962C8B-B14F-4D97-AF65-F5344CB8AC3E}">
        <p14:creationId xmlns:p14="http://schemas.microsoft.com/office/powerpoint/2010/main" val="69383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D56DE263-5AE2-4077-879A-68CF7C430C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E85669A-AB32-4690-9106-D501A723F66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PRATICHE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9997F71-3CD6-497F-A23E-72DFA196EAD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Una chiave di lettura: dalla regola isolata alla strategia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79BCB82-5CA0-4B37-A354-D2DE3A95656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F5D614D-E9A3-4F5A-B94F-2819AB3CC3F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A808E78-39A2-4E26-B404-1A2976B5791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D53600E-AFFB-40A9-9296-42D16B53F72F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2571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E0FDE1-2A0A-430E-BEFE-6C84AA8F6D88}"/>
              </a:ext>
            </a:extLst>
          </p:cNvPr>
          <p:cNvSpPr>
            <a:spLocks noGrp="1"/>
          </p:cNvSpPr>
          <p:nvPr/>
        </p:nvSpPr>
        <p:spPr>
          <a:xfrm>
            <a:off x="781050" y="2286000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B9564F"/>
                </a:solidFill>
              </a:defRPr>
            </a:defPPr>
          </a:lstStyle>
          <a:p>
            <a:pPr>
              <a:defRPr sz="1875" b="1">
                <a:solidFill>
                  <a:srgbClr val="B9564F"/>
                </a:solidFill>
              </a:defRPr>
            </a:pPr>
            <a:r>
              <a:rPr sz="1875" b="1">
                <a:solidFill>
                  <a:srgbClr val="B9564F"/>
                </a:solidFill>
              </a:rPr>
              <a:t>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0D7B09A-FBE2-42BE-A374-44D889D4F45C}"/>
              </a:ext>
            </a:extLst>
          </p:cNvPr>
          <p:cNvSpPr>
            <a:spLocks noGrp="1"/>
          </p:cNvSpPr>
          <p:nvPr/>
        </p:nvSpPr>
        <p:spPr>
          <a:xfrm>
            <a:off x="809625" y="2952750"/>
            <a:ext cx="209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Pratiche episodiche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F1DAC42-602D-410A-B55B-ED61BD1F5B4D}"/>
              </a:ext>
            </a:extLst>
          </p:cNvPr>
          <p:cNvSpPr>
            <a:spLocks noGrp="1"/>
          </p:cNvSpPr>
          <p:nvPr/>
        </p:nvSpPr>
        <p:spPr>
          <a:xfrm>
            <a:off x="809625" y="366712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Risposte caso per caso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5B06152-F9D9-4A81-A5E2-7C6A19695E3D}"/>
              </a:ext>
            </a:extLst>
          </p:cNvPr>
          <p:cNvSpPr>
            <a:spLocks noGrp="1"/>
          </p:cNvSpPr>
          <p:nvPr/>
        </p:nvSpPr>
        <p:spPr>
          <a:xfrm>
            <a:off x="3171825" y="285750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8E3B5D"/>
                </a:solidFill>
              </a:defRPr>
            </a:defPPr>
          </a:lstStyle>
          <a:p>
            <a:pPr>
              <a:defRPr sz="2850" b="1">
                <a:solidFill>
                  <a:srgbClr val="8E3B5D"/>
                </a:solidFill>
              </a:defRPr>
            </a:pPr>
            <a:r>
              <a:rPr sz="2850" b="1">
                <a:solidFill>
                  <a:srgbClr val="8E3B5D"/>
                </a:solidFill>
              </a:rPr>
              <a:t>›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E555F04-316A-4CB2-9146-932BB499EB10}"/>
              </a:ext>
            </a:extLst>
          </p:cNvPr>
          <p:cNvSpPr>
            <a:spLocks noGrp="1"/>
          </p:cNvSpPr>
          <p:nvPr/>
        </p:nvSpPr>
        <p:spPr>
          <a:xfrm>
            <a:off x="3476625" y="2095500"/>
            <a:ext cx="2571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3CADEEF-9A5C-44A8-B9C7-EC5A325B2661}"/>
              </a:ext>
            </a:extLst>
          </p:cNvPr>
          <p:cNvSpPr>
            <a:spLocks noGrp="1"/>
          </p:cNvSpPr>
          <p:nvPr/>
        </p:nvSpPr>
        <p:spPr>
          <a:xfrm>
            <a:off x="3686175" y="2286000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C97941"/>
                </a:solidFill>
              </a:defRPr>
            </a:defPPr>
          </a:lstStyle>
          <a:p>
            <a:pPr>
              <a:defRPr sz="1875" b="1">
                <a:solidFill>
                  <a:srgbClr val="C97941"/>
                </a:solidFill>
              </a:defRPr>
            </a:pPr>
            <a:r>
              <a:rPr sz="1875" b="1">
                <a:solidFill>
                  <a:srgbClr val="C97941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DC00367-5074-40FA-9D07-98A3DF9811DD}"/>
              </a:ext>
            </a:extLst>
          </p:cNvPr>
          <p:cNvSpPr>
            <a:spLocks noGrp="1"/>
          </p:cNvSpPr>
          <p:nvPr/>
        </p:nvSpPr>
        <p:spPr>
          <a:xfrm>
            <a:off x="3714750" y="2952750"/>
            <a:ext cx="209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Procedure separate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BFDACF6-3769-494E-AD18-64C5F6B5321E}"/>
              </a:ext>
            </a:extLst>
          </p:cNvPr>
          <p:cNvSpPr>
            <a:spLocks noGrp="1"/>
          </p:cNvSpPr>
          <p:nvPr/>
        </p:nvSpPr>
        <p:spPr>
          <a:xfrm>
            <a:off x="3714750" y="366712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Regole senza integrazione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A90C954-901F-4D93-AE66-9F9D4B185F40}"/>
              </a:ext>
            </a:extLst>
          </p:cNvPr>
          <p:cNvSpPr>
            <a:spLocks noGrp="1"/>
          </p:cNvSpPr>
          <p:nvPr/>
        </p:nvSpPr>
        <p:spPr>
          <a:xfrm>
            <a:off x="6076950" y="285750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8E3B5D"/>
                </a:solidFill>
              </a:defRPr>
            </a:defPPr>
          </a:lstStyle>
          <a:p>
            <a:pPr>
              <a:defRPr sz="2850" b="1">
                <a:solidFill>
                  <a:srgbClr val="8E3B5D"/>
                </a:solidFill>
              </a:defRPr>
            </a:pPr>
            <a:r>
              <a:rPr sz="2850" b="1">
                <a:solidFill>
                  <a:srgbClr val="8E3B5D"/>
                </a:solidFill>
              </a:rPr>
              <a:t>›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F8D71EE-6864-465F-A798-4A2DF671A60B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2571750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9EA3C37-D38D-4846-93E6-E5627E82B910}"/>
              </a:ext>
            </a:extLst>
          </p:cNvPr>
          <p:cNvSpPr>
            <a:spLocks noGrp="1"/>
          </p:cNvSpPr>
          <p:nvPr/>
        </p:nvSpPr>
        <p:spPr>
          <a:xfrm>
            <a:off x="6591300" y="2286000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2E6F73"/>
                </a:solidFill>
              </a:defRPr>
            </a:defPPr>
          </a:lstStyle>
          <a:p>
            <a:pPr>
              <a:defRPr sz="1875" b="1">
                <a:solidFill>
                  <a:srgbClr val="2E6F73"/>
                </a:solidFill>
              </a:defRPr>
            </a:pPr>
            <a:r>
              <a:rPr sz="1875" b="1">
                <a:solidFill>
                  <a:srgbClr val="2E6F73"/>
                </a:solidFill>
              </a:rPr>
              <a:t>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C68BA68-EDA6-471B-8B55-7567738522F8}"/>
              </a:ext>
            </a:extLst>
          </p:cNvPr>
          <p:cNvSpPr>
            <a:spLocks noGrp="1"/>
          </p:cNvSpPr>
          <p:nvPr/>
        </p:nvSpPr>
        <p:spPr>
          <a:xfrm>
            <a:off x="6619875" y="2952750"/>
            <a:ext cx="209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Sistema coerente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8E5CC11-C16D-4E05-A7DE-38CCDDE9980E}"/>
              </a:ext>
            </a:extLst>
          </p:cNvPr>
          <p:cNvSpPr>
            <a:spLocks noGrp="1"/>
          </p:cNvSpPr>
          <p:nvPr/>
        </p:nvSpPr>
        <p:spPr>
          <a:xfrm>
            <a:off x="6619875" y="366712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Selezione, sviluppo e relazioni collegate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EABB814-4299-4E7A-88C5-D8F50124F414}"/>
              </a:ext>
            </a:extLst>
          </p:cNvPr>
          <p:cNvSpPr>
            <a:spLocks noGrp="1"/>
          </p:cNvSpPr>
          <p:nvPr/>
        </p:nvSpPr>
        <p:spPr>
          <a:xfrm>
            <a:off x="8982075" y="2857500"/>
            <a:ext cx="28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8E3B5D"/>
                </a:solidFill>
              </a:defRPr>
            </a:defPPr>
          </a:lstStyle>
          <a:p>
            <a:pPr>
              <a:defRPr sz="2850" b="1">
                <a:solidFill>
                  <a:srgbClr val="8E3B5D"/>
                </a:solidFill>
              </a:defRPr>
            </a:pPr>
            <a:r>
              <a:rPr sz="2850" b="1">
                <a:solidFill>
                  <a:srgbClr val="8E3B5D"/>
                </a:solidFill>
              </a:rPr>
              <a:t>›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4CA13E94-669A-48AA-9917-58FD6E3B9CB6}"/>
              </a:ext>
            </a:extLst>
          </p:cNvPr>
          <p:cNvSpPr>
            <a:spLocks noGrp="1"/>
          </p:cNvSpPr>
          <p:nvPr/>
        </p:nvSpPr>
        <p:spPr>
          <a:xfrm>
            <a:off x="9286875" y="2095500"/>
            <a:ext cx="2571750" cy="2190750"/>
          </a:xfrm>
          <a:prstGeom prst="roundRect">
            <a:avLst>
              <a:gd name="adj" fmla="val 5217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76703364-0E0B-4503-A051-88708A8CBFD8}"/>
              </a:ext>
            </a:extLst>
          </p:cNvPr>
          <p:cNvSpPr>
            <a:spLocks noGrp="1"/>
          </p:cNvSpPr>
          <p:nvPr/>
        </p:nvSpPr>
        <p:spPr>
          <a:xfrm>
            <a:off x="9496425" y="2286000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D7A84B"/>
                </a:solidFill>
              </a:defRPr>
            </a:defPPr>
          </a:lstStyle>
          <a:p>
            <a:pPr>
              <a:defRPr sz="1875" b="1">
                <a:solidFill>
                  <a:srgbClr val="D7A84B"/>
                </a:solidFill>
              </a:defRPr>
            </a:pPr>
            <a:r>
              <a:rPr sz="1875" b="1">
                <a:solidFill>
                  <a:srgbClr val="D7A84B"/>
                </a:solidFill>
              </a:rPr>
              <a:t>4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287C543-5E7F-4FF5-A32E-FCB98C5A19B3}"/>
              </a:ext>
            </a:extLst>
          </p:cNvPr>
          <p:cNvSpPr>
            <a:spLocks noGrp="1"/>
          </p:cNvSpPr>
          <p:nvPr/>
        </p:nvSpPr>
        <p:spPr>
          <a:xfrm>
            <a:off x="9525000" y="2952750"/>
            <a:ext cx="209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Orientamento strategico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2C479B8-3E3F-4B6D-BA58-E0B316A2EB41}"/>
              </a:ext>
            </a:extLst>
          </p:cNvPr>
          <p:cNvSpPr>
            <a:spLocks noGrp="1"/>
          </p:cNvSpPr>
          <p:nvPr/>
        </p:nvSpPr>
        <p:spPr>
          <a:xfrm>
            <a:off x="9525000" y="366712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6F0EE"/>
                </a:solidFill>
              </a:defRPr>
            </a:defPPr>
          </a:lstStyle>
          <a:p>
            <a:pPr>
              <a:defRPr sz="1125" b="0">
                <a:solidFill>
                  <a:srgbClr val="E6F0EE"/>
                </a:solidFill>
              </a:defRPr>
            </a:pPr>
            <a:r>
              <a:rPr sz="1125" b="0">
                <a:solidFill>
                  <a:srgbClr val="E6F0EE"/>
                </a:solidFill>
              </a:rPr>
              <a:t>Pratiche coerenti con mercato e competenze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C98AC2D7-44DB-474F-BDEB-31690695A479}"/>
              </a:ext>
            </a:extLst>
          </p:cNvPr>
          <p:cNvSpPr>
            <a:spLocks noGrp="1"/>
          </p:cNvSpPr>
          <p:nvPr/>
        </p:nvSpPr>
        <p:spPr>
          <a:xfrm>
            <a:off x="1619250" y="4810125"/>
            <a:ext cx="8953500" cy="838200"/>
          </a:xfrm>
          <a:prstGeom prst="roundRect">
            <a:avLst>
              <a:gd name="adj" fmla="val 13636"/>
            </a:avLst>
          </a:prstGeom>
          <a:solidFill>
            <a:srgbClr val="F3E3D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96ED7A0-6906-427A-89B4-BF82963D980D}"/>
              </a:ext>
            </a:extLst>
          </p:cNvPr>
          <p:cNvSpPr>
            <a:spLocks noGrp="1"/>
          </p:cNvSpPr>
          <p:nvPr/>
        </p:nvSpPr>
        <p:spPr>
          <a:xfrm>
            <a:off x="2000250" y="5029200"/>
            <a:ext cx="819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E6F73"/>
                </a:solidFill>
              </a:defRPr>
            </a:defPPr>
          </a:lstStyle>
          <a:p>
            <a:pPr>
              <a:defRPr sz="1425" b="1">
                <a:solidFill>
                  <a:srgbClr val="2E6F73"/>
                </a:solidFill>
              </a:defRPr>
            </a:pPr>
            <a:r>
              <a:rPr sz="1425" b="1">
                <a:solidFill>
                  <a:srgbClr val="2E6F73"/>
                </a:solidFill>
              </a:rPr>
              <a:t>Formalizzare significa rendere le scelte comprensibili e coerenti, senza cancellare la capacità di adattamento.</a:t>
            </a:r>
          </a:p>
        </p:txBody>
      </p:sp>
    </p:spTree>
    <p:extLst>
      <p:ext uri="{BB962C8B-B14F-4D97-AF65-F5344CB8AC3E}">
        <p14:creationId xmlns:p14="http://schemas.microsoft.com/office/powerpoint/2010/main" val="224575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AE60E519-CB04-49F5-994D-FDE0838163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B43C1EB-0068-41B0-8EA8-1EAD907280A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GOVERNANCE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5E04D9-130E-402E-AEA6-DC9E619313B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La direzione dell’impresa resta fortemente proprietaria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8EEA58E-4246-4DC7-BEC4-11B05C41C686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Composizione percentuale per regione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5DD2774F-6A4B-48C8-9359-1F14C454D7F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D7E1380-E9A2-4F0B-AEF7-E2E23B6E00A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A3AC7AD-977E-4475-BD84-7FF3D5A0C42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10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EE5159D9-368B-4D19-B3EE-65AA50434208}"/>
              </a:ext>
            </a:extLst>
          </p:cNvPr>
          <p:cNvGraphicFramePr/>
          <p:nvPr/>
        </p:nvGraphicFramePr>
        <p:xfrm>
          <a:off x="952500" y="1714500"/>
          <a:ext cx="7810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39E75B61-E4FE-4B3F-B83A-B77C12BF4414}"/>
              </a:ext>
            </a:extLst>
          </p:cNvPr>
          <p:cNvSpPr>
            <a:spLocks noGrp="1"/>
          </p:cNvSpPr>
          <p:nvPr/>
        </p:nvSpPr>
        <p:spPr>
          <a:xfrm>
            <a:off x="9096375" y="20955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566505A-3C90-4A2E-B9B9-DA59D62EC9AF}"/>
              </a:ext>
            </a:extLst>
          </p:cNvPr>
          <p:cNvSpPr>
            <a:spLocks noGrp="1"/>
          </p:cNvSpPr>
          <p:nvPr/>
        </p:nvSpPr>
        <p:spPr>
          <a:xfrm>
            <a:off x="9382125" y="2333625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B1E2F"/>
                </a:solidFill>
              </a:defRPr>
            </a:defPPr>
          </a:lstStyle>
          <a:p>
            <a:pPr>
              <a:defRPr sz="1275" b="1">
                <a:solidFill>
                  <a:srgbClr val="2B1E2F"/>
                </a:solidFill>
              </a:defRPr>
            </a:pPr>
            <a:r>
              <a:rPr sz="1275" b="1">
                <a:solidFill>
                  <a:srgbClr val="2B1E2F"/>
                </a:solidFill>
              </a:rPr>
              <a:t>Dato chiave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EBDACD8-47C8-498D-99A6-2298B9D54903}"/>
              </a:ext>
            </a:extLst>
          </p:cNvPr>
          <p:cNvSpPr>
            <a:spLocks noGrp="1"/>
          </p:cNvSpPr>
          <p:nvPr/>
        </p:nvSpPr>
        <p:spPr>
          <a:xfrm>
            <a:off x="9382125" y="2857500"/>
            <a:ext cx="1809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E6F73"/>
                </a:solidFill>
              </a:defRPr>
            </a:defPPr>
          </a:lstStyle>
          <a:p>
            <a:pPr>
              <a:defRPr sz="1350" b="1">
                <a:solidFill>
                  <a:srgbClr val="2E6F73"/>
                </a:solidFill>
              </a:defRPr>
            </a:pPr>
            <a:r>
              <a:rPr sz="1350" b="1">
                <a:solidFill>
                  <a:srgbClr val="2E6F73"/>
                </a:solidFill>
              </a:rPr>
              <a:t>In tutte le regioni, il titolare guida direttamente oltre il 60% delle imprese.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E0732F1-6B15-4A65-96D5-F0679D9031B3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F6670"/>
                </a:solidFill>
              </a:defRPr>
            </a:defPPr>
          </a:lstStyle>
          <a:p>
            <a:pPr>
              <a:defRPr sz="825" b="0">
                <a:solidFill>
                  <a:srgbClr val="6F6670"/>
                </a:solidFill>
              </a:defRPr>
            </a:pPr>
            <a:r>
              <a:rPr sz="825" b="0">
                <a:solidFill>
                  <a:srgbClr val="6F6670"/>
                </a:solidFill>
              </a:rPr>
              <a:t>Fonte: dati della ricerca originaria.</a:t>
            </a:r>
          </a:p>
        </p:txBody>
      </p:sp>
    </p:spTree>
    <p:extLst>
      <p:ext uri="{BB962C8B-B14F-4D97-AF65-F5344CB8AC3E}">
        <p14:creationId xmlns:p14="http://schemas.microsoft.com/office/powerpoint/2010/main" val="1747485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B989F3C6-3EBF-4CDD-8C13-0D3311D813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C996B1B-7650-4043-BD0A-7B3CFF130B0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GOVERNANCE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95E9529-E1DD-40E7-A730-00B4C2171CC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Il proprietario concentra decisione economica e autorità sociale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70B8A12-A644-4B46-A435-ED2DDFA03E4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0FE5BF0-9393-43BF-826B-11FD192F2EB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5273568-50D4-4A98-9859-6A067DD9B5C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AB8A32E-E1FC-4FEB-A9DB-88553F13AF4F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9A944F0-CB76-4603-9395-0BBD801A7410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2857500"/>
          </a:xfrm>
          <a:prstGeom prst="roundRect">
            <a:avLst>
              <a:gd name="adj" fmla="val 50000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9B6E85E-75CD-4C66-9DC5-0EED9E5A0058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Velocità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8D783D2-7E9C-4919-8A63-37442DAD63E5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2905125" cy="205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La prossimità tra proprietà e lavoro riduce i passaggi decisionali e facilita risposte rapide.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EC3592B-A670-4F70-87D6-5204749409A6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BDCA02B-546C-4221-9FF0-50ABE4E13548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2857500"/>
          </a:xfrm>
          <a:prstGeom prst="roundRect">
            <a:avLst>
              <a:gd name="adj" fmla="val 50000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9347821-4571-467D-9B0F-5BA907CCA566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Dipendenza personale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BC2A473-E9F4-4B7A-ABE7-130E4CE41077}"/>
              </a:ext>
            </a:extLst>
          </p:cNvPr>
          <p:cNvSpPr>
            <a:spLocks noGrp="1"/>
          </p:cNvSpPr>
          <p:nvPr/>
        </p:nvSpPr>
        <p:spPr>
          <a:xfrm>
            <a:off x="4657725" y="2419350"/>
            <a:ext cx="2905125" cy="205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Criteri e opportunità possono dipendere dal rapporto con il titolare più che da procedure condivise.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2C3D084-114C-48BF-AE15-E060B5C5A031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FEB19D1-C6C5-4759-AA0C-9240632825F4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2857500"/>
          </a:xfrm>
          <a:prstGeom prst="roundRect">
            <a:avLst>
              <a:gd name="adj" fmla="val 50000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5942CBC-7F59-4E28-9CE6-7B088FCBE0F2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B1E2F"/>
                </a:solidFill>
              </a:defRPr>
            </a:defPPr>
          </a:lstStyle>
          <a:p>
            <a:pPr>
              <a:defRPr sz="1425" b="1">
                <a:solidFill>
                  <a:srgbClr val="2B1E2F"/>
                </a:solidFill>
              </a:defRPr>
            </a:pPr>
            <a:r>
              <a:rPr sz="1425" b="1">
                <a:solidFill>
                  <a:srgbClr val="2B1E2F"/>
                </a:solidFill>
              </a:rPr>
              <a:t>Continuità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6B166FF-198A-4F65-AFF9-E9DFA43D0C21}"/>
              </a:ext>
            </a:extLst>
          </p:cNvPr>
          <p:cNvSpPr>
            <a:spLocks noGrp="1"/>
          </p:cNvSpPr>
          <p:nvPr/>
        </p:nvSpPr>
        <p:spPr>
          <a:xfrm>
            <a:off x="8324850" y="2419350"/>
            <a:ext cx="2905125" cy="205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Il coinvolgimento di manager può distribuire competenze, ma la proprietà resta spesso centrale.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F8DFCEA3-24CC-4D07-A7E6-49BF5C19AC40}"/>
              </a:ext>
            </a:extLst>
          </p:cNvPr>
          <p:cNvSpPr>
            <a:spLocks noGrp="1"/>
          </p:cNvSpPr>
          <p:nvPr/>
        </p:nvSpPr>
        <p:spPr>
          <a:xfrm>
            <a:off x="2000250" y="5000625"/>
            <a:ext cx="8191500" cy="1000125"/>
          </a:xfrm>
          <a:prstGeom prst="roundRect">
            <a:avLst>
              <a:gd name="adj" fmla="val 11429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2667D23-354C-411E-BBA6-5448403DE63F}"/>
              </a:ext>
            </a:extLst>
          </p:cNvPr>
          <p:cNvSpPr>
            <a:spLocks noGrp="1"/>
          </p:cNvSpPr>
          <p:nvPr/>
        </p:nvSpPr>
        <p:spPr>
          <a:xfrm>
            <a:off x="2343150" y="5172075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7A84B"/>
                </a:solidFill>
              </a:defRPr>
            </a:defPPr>
          </a:lstStyle>
          <a:p>
            <a:pPr>
              <a:defRPr sz="3750" b="1">
                <a:solidFill>
                  <a:srgbClr val="D7A84B"/>
                </a:solidFill>
              </a:defRPr>
            </a:pPr>
            <a:r>
              <a:rPr sz="3750" b="1">
                <a:solidFill>
                  <a:srgbClr val="D7A84B"/>
                </a:solidFill>
              </a:rPr>
              <a:t>“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1B01C8C-CD75-4B99-BA31-706791EB34EA}"/>
              </a:ext>
            </a:extLst>
          </p:cNvPr>
          <p:cNvSpPr>
            <a:spLocks noGrp="1"/>
          </p:cNvSpPr>
          <p:nvPr/>
        </p:nvSpPr>
        <p:spPr>
          <a:xfrm>
            <a:off x="3067050" y="5343525"/>
            <a:ext cx="6619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FFFFFF"/>
                </a:solidFill>
              </a:defRPr>
            </a:defPPr>
          </a:lstStyle>
          <a:p>
            <a:pPr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Nelle PMI la struttura di governo influenza direttamente il modo in cui vengono selezionate, valutate e ascoltate le persone.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1993C84-C679-46A3-A3D2-33CFBE5FB501}"/>
              </a:ext>
            </a:extLst>
          </p:cNvPr>
          <p:cNvSpPr>
            <a:spLocks noGrp="1"/>
          </p:cNvSpPr>
          <p:nvPr/>
        </p:nvSpPr>
        <p:spPr>
          <a:xfrm>
            <a:off x="3067050" y="5676900"/>
            <a:ext cx="66198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E6F0EE"/>
                </a:solidFill>
              </a:defRPr>
            </a:defPPr>
          </a:lstStyle>
          <a:p>
            <a:pPr>
              <a:defRPr sz="825" b="1">
                <a:solidFill>
                  <a:srgbClr val="E6F0EE"/>
                </a:solidFill>
              </a:defRPr>
            </a:pPr>
            <a:r>
              <a:rPr sz="825" b="1">
                <a:solidFill>
                  <a:srgbClr val="E6F0EE"/>
                </a:solidFill>
              </a:rPr>
              <a:t>Sintesi interpretativa</a:t>
            </a:r>
          </a:p>
        </p:txBody>
      </p:sp>
    </p:spTree>
    <p:extLst>
      <p:ext uri="{BB962C8B-B14F-4D97-AF65-F5344CB8AC3E}">
        <p14:creationId xmlns:p14="http://schemas.microsoft.com/office/powerpoint/2010/main" val="755203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2A18A237-802B-4A14-8E0A-9E05E98DFE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3A6DB3D-11A4-41CF-9E94-F4108ED48EB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FUNZIONE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2B6C404-58C7-4163-B603-2F326B01BDE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La gestione delle persone resta spesso nelle mani del titolare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45EF5A9-545C-4EDC-B30D-4120D0BC0149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F6670"/>
                </a:solidFill>
              </a:defRPr>
            </a:defPPr>
          </a:lstStyle>
          <a:p>
            <a:pPr>
              <a:defRPr sz="1125" b="0">
                <a:solidFill>
                  <a:srgbClr val="6F6670"/>
                </a:solidFill>
              </a:defRPr>
            </a:pPr>
            <a:r>
              <a:rPr sz="1125" b="0">
                <a:solidFill>
                  <a:srgbClr val="6F6670"/>
                </a:solidFill>
              </a:rPr>
              <a:t>Responsabile della gestione delle risorse umane,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B32CB4A9-7143-4D5D-8E34-A6DBDE2874B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3D4E301-D940-499E-99DD-741E3F5A26F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3CEA726-2BEA-4513-A893-58C0601DA9D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12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A70B2FD6-5701-4E47-B265-567C2B91F93F}"/>
              </a:ext>
            </a:extLst>
          </p:cNvPr>
          <p:cNvGraphicFramePr/>
          <p:nvPr/>
        </p:nvGraphicFramePr>
        <p:xfrm>
          <a:off x="857250" y="1714500"/>
          <a:ext cx="8096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B8370E1-D30E-499A-B7E2-CFCE46B37BD9}"/>
              </a:ext>
            </a:extLst>
          </p:cNvPr>
          <p:cNvSpPr>
            <a:spLocks noGrp="1"/>
          </p:cNvSpPr>
          <p:nvPr/>
        </p:nvSpPr>
        <p:spPr>
          <a:xfrm>
            <a:off x="9239250" y="2047875"/>
            <a:ext cx="2143125" cy="2667000"/>
          </a:xfrm>
          <a:prstGeom prst="roundRect">
            <a:avLst>
              <a:gd name="adj" fmla="val 5333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B98DC7B-EBD8-4E91-A248-E980B335D8B8}"/>
              </a:ext>
            </a:extLst>
          </p:cNvPr>
          <p:cNvSpPr>
            <a:spLocks noGrp="1"/>
          </p:cNvSpPr>
          <p:nvPr/>
        </p:nvSpPr>
        <p:spPr>
          <a:xfrm>
            <a:off x="9429750" y="2428875"/>
            <a:ext cx="1762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D7A84B"/>
                </a:solidFill>
              </a:defRPr>
            </a:defPPr>
          </a:lstStyle>
          <a:p>
            <a:pPr>
              <a:defRPr sz="2325" b="1">
                <a:solidFill>
                  <a:srgbClr val="D7A84B"/>
                </a:solidFill>
              </a:defRPr>
            </a:pPr>
            <a:r>
              <a:rPr sz="2325" b="1">
                <a:solidFill>
                  <a:srgbClr val="D7A84B"/>
                </a:solidFill>
              </a:rPr>
              <a:t>47,6–58,3%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067810A-59F4-4999-A4A1-E7649B001218}"/>
              </a:ext>
            </a:extLst>
          </p:cNvPr>
          <p:cNvSpPr>
            <a:spLocks noGrp="1"/>
          </p:cNvSpPr>
          <p:nvPr/>
        </p:nvSpPr>
        <p:spPr>
          <a:xfrm>
            <a:off x="9477375" y="3143250"/>
            <a:ext cx="166687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intervallo regionale della gestione HR affidata direttamente al titolare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B7B25A6-F2E0-4092-9271-CFC422FF643A}"/>
              </a:ext>
            </a:extLst>
          </p:cNvPr>
          <p:cNvSpPr>
            <a:spLocks noGrp="1"/>
          </p:cNvSpPr>
          <p:nvPr/>
        </p:nvSpPr>
        <p:spPr>
          <a:xfrm>
            <a:off x="857250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F6670"/>
                </a:solidFill>
              </a:defRPr>
            </a:defPPr>
          </a:lstStyle>
          <a:p>
            <a:pPr>
              <a:defRPr sz="825" b="0">
                <a:solidFill>
                  <a:srgbClr val="6F6670"/>
                </a:solidFill>
              </a:defRPr>
            </a:pPr>
            <a:r>
              <a:rPr sz="825" b="0">
                <a:solidFill>
                  <a:srgbClr val="6F6670"/>
                </a:solidFill>
              </a:rPr>
              <a:t>Fonte: dati della ricerca originaria.</a:t>
            </a:r>
          </a:p>
        </p:txBody>
      </p:sp>
    </p:spTree>
    <p:extLst>
      <p:ext uri="{BB962C8B-B14F-4D97-AF65-F5344CB8AC3E}">
        <p14:creationId xmlns:p14="http://schemas.microsoft.com/office/powerpoint/2010/main" val="1182002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80F8AA69-AA3E-428D-82B2-22E38E782E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CC6B68D-5673-44BA-A9A7-3C580744995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FUNZIONE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4DAE82-A3EE-490E-9BFF-49D6321685D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Con la crescita dimensionale aumenta la specializzazione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6356D8E-3CCD-4C43-8D67-9118C4D3953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54303CF-DB49-4EA0-9FC6-A4F8533EF57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9889197-8488-46B6-975D-8BC94C0C8E3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B6D5FC6-E1C1-47FF-960E-3CD0ECCAA29D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B9564F"/>
                </a:solidFill>
              </a:defRPr>
            </a:defPPr>
          </a:lstStyle>
          <a:p>
            <a:pPr>
              <a:defRPr sz="1050" b="1">
                <a:solidFill>
                  <a:srgbClr val="B9564F"/>
                </a:solidFill>
              </a:defRPr>
            </a:pPr>
            <a:r>
              <a:rPr sz="1050" b="1">
                <a:solidFill>
                  <a:srgbClr val="B9564F"/>
                </a:solidFill>
              </a:rPr>
              <a:t>IMPRESE PIÙ PICCOLE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BE97702-F84E-4C3A-A7A1-E51997DC0AA7}"/>
              </a:ext>
            </a:extLst>
          </p:cNvPr>
          <p:cNvSpPr>
            <a:spLocks noGrp="1"/>
          </p:cNvSpPr>
          <p:nvPr/>
        </p:nvSpPr>
        <p:spPr>
          <a:xfrm>
            <a:off x="8477250" y="17145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8E3B5D"/>
                </a:solidFill>
              </a:defRPr>
            </a:defPPr>
          </a:lstStyle>
          <a:p>
            <a:pPr>
              <a:defRPr sz="1050" b="1">
                <a:solidFill>
                  <a:srgbClr val="8E3B5D"/>
                </a:solidFill>
              </a:defRPr>
            </a:pPr>
            <a:r>
              <a:rPr sz="1050" b="1">
                <a:solidFill>
                  <a:srgbClr val="8E3B5D"/>
                </a:solidFill>
              </a:rPr>
              <a:t>OLTRE 15 DIPENDENTI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FF0CF4D3-290D-4227-A153-516C39782BF3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9525000" cy="0"/>
          </a:xfrm>
          <a:prstGeom prst="line">
            <a:avLst/>
          </a:prstGeom>
          <a:noFill/>
          <a:ln w="114300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E7F3290-2787-4BDA-BFED-6E920AA5077F}"/>
              </a:ext>
            </a:extLst>
          </p:cNvPr>
          <p:cNvSpPr>
            <a:spLocks noGrp="1"/>
          </p:cNvSpPr>
          <p:nvPr/>
        </p:nvSpPr>
        <p:spPr>
          <a:xfrm>
            <a:off x="171450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89D6EE2-DDD1-4B32-950B-9399CBE221A3}"/>
              </a:ext>
            </a:extLst>
          </p:cNvPr>
          <p:cNvSpPr>
            <a:spLocks noGrp="1"/>
          </p:cNvSpPr>
          <p:nvPr/>
        </p:nvSpPr>
        <p:spPr>
          <a:xfrm>
            <a:off x="171450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A9068D6-6F77-429E-A0B9-27358104F4C8}"/>
              </a:ext>
            </a:extLst>
          </p:cNvPr>
          <p:cNvSpPr>
            <a:spLocks noGrp="1"/>
          </p:cNvSpPr>
          <p:nvPr/>
        </p:nvSpPr>
        <p:spPr>
          <a:xfrm>
            <a:off x="1000125" y="314325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Titolare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BCACA0B-F595-4820-B459-9C5BB20FBBB3}"/>
              </a:ext>
            </a:extLst>
          </p:cNvPr>
          <p:cNvSpPr>
            <a:spLocks noGrp="1"/>
          </p:cNvSpPr>
          <p:nvPr/>
        </p:nvSpPr>
        <p:spPr>
          <a:xfrm>
            <a:off x="1000125" y="3571875"/>
            <a:ext cx="1952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Gestione diretta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914822E-6EB9-4FEF-BAED-C49739B28009}"/>
              </a:ext>
            </a:extLst>
          </p:cNvPr>
          <p:cNvSpPr>
            <a:spLocks noGrp="1"/>
          </p:cNvSpPr>
          <p:nvPr/>
        </p:nvSpPr>
        <p:spPr>
          <a:xfrm>
            <a:off x="457200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8D2E887-8FF3-4A83-8DA6-B8ED88EA6BA4}"/>
              </a:ext>
            </a:extLst>
          </p:cNvPr>
          <p:cNvSpPr>
            <a:spLocks noGrp="1"/>
          </p:cNvSpPr>
          <p:nvPr/>
        </p:nvSpPr>
        <p:spPr>
          <a:xfrm>
            <a:off x="457200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EBA167E-CCA5-41BF-B55C-EE81189478C1}"/>
              </a:ext>
            </a:extLst>
          </p:cNvPr>
          <p:cNvSpPr>
            <a:spLocks noGrp="1"/>
          </p:cNvSpPr>
          <p:nvPr/>
        </p:nvSpPr>
        <p:spPr>
          <a:xfrm>
            <a:off x="3857625" y="314325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Delega parziale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2BB0D85-4436-4609-B4E0-B808C0A91354}"/>
              </a:ext>
            </a:extLst>
          </p:cNvPr>
          <p:cNvSpPr>
            <a:spLocks noGrp="1"/>
          </p:cNvSpPr>
          <p:nvPr/>
        </p:nvSpPr>
        <p:spPr>
          <a:xfrm>
            <a:off x="3857625" y="3571875"/>
            <a:ext cx="1952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Supporto amministrativo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A6B294B-1916-4B1D-8111-E9423EF89B07}"/>
              </a:ext>
            </a:extLst>
          </p:cNvPr>
          <p:cNvSpPr>
            <a:spLocks noGrp="1"/>
          </p:cNvSpPr>
          <p:nvPr/>
        </p:nvSpPr>
        <p:spPr>
          <a:xfrm>
            <a:off x="742950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D744B34-4244-48A6-B850-24ACDDC0987F}"/>
              </a:ext>
            </a:extLst>
          </p:cNvPr>
          <p:cNvSpPr>
            <a:spLocks noGrp="1"/>
          </p:cNvSpPr>
          <p:nvPr/>
        </p:nvSpPr>
        <p:spPr>
          <a:xfrm>
            <a:off x="742950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C7EB7B7-5303-4726-9164-574F07109197}"/>
              </a:ext>
            </a:extLst>
          </p:cNvPr>
          <p:cNvSpPr>
            <a:spLocks noGrp="1"/>
          </p:cNvSpPr>
          <p:nvPr/>
        </p:nvSpPr>
        <p:spPr>
          <a:xfrm>
            <a:off x="6715125" y="314325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Figura interna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7A63A5C-1A4E-448B-8162-1CB54F8C7AE6}"/>
              </a:ext>
            </a:extLst>
          </p:cNvPr>
          <p:cNvSpPr>
            <a:spLocks noGrp="1"/>
          </p:cNvSpPr>
          <p:nvPr/>
        </p:nvSpPr>
        <p:spPr>
          <a:xfrm>
            <a:off x="6715125" y="3571875"/>
            <a:ext cx="1952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Competenze dedicate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9B54400F-7D9B-42C3-A7F7-6C2F31EEF9F6}"/>
              </a:ext>
            </a:extLst>
          </p:cNvPr>
          <p:cNvSpPr>
            <a:spLocks noGrp="1"/>
          </p:cNvSpPr>
          <p:nvPr/>
        </p:nvSpPr>
        <p:spPr>
          <a:xfrm>
            <a:off x="990600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B0247E7-B051-4C1B-8349-F0D6E0796F7F}"/>
              </a:ext>
            </a:extLst>
          </p:cNvPr>
          <p:cNvSpPr>
            <a:spLocks noGrp="1"/>
          </p:cNvSpPr>
          <p:nvPr/>
        </p:nvSpPr>
        <p:spPr>
          <a:xfrm>
            <a:off x="990600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F179BC5-AB7A-43CC-9CCB-77FC0683D526}"/>
              </a:ext>
            </a:extLst>
          </p:cNvPr>
          <p:cNvSpPr>
            <a:spLocks noGrp="1"/>
          </p:cNvSpPr>
          <p:nvPr/>
        </p:nvSpPr>
        <p:spPr>
          <a:xfrm>
            <a:off x="9191625" y="314325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B1E2F"/>
                </a:solidFill>
              </a:defRPr>
            </a:defPPr>
          </a:lstStyle>
          <a:p>
            <a:pPr>
              <a:defRPr sz="1350" b="1">
                <a:solidFill>
                  <a:srgbClr val="2B1E2F"/>
                </a:solidFill>
              </a:defRPr>
            </a:pPr>
            <a:r>
              <a:rPr sz="1350" b="1">
                <a:solidFill>
                  <a:srgbClr val="2B1E2F"/>
                </a:solidFill>
              </a:rPr>
              <a:t>Supporto esterno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89CDB79-15FB-4B5C-BE64-8C7E2F426804}"/>
              </a:ext>
            </a:extLst>
          </p:cNvPr>
          <p:cNvSpPr>
            <a:spLocks noGrp="1"/>
          </p:cNvSpPr>
          <p:nvPr/>
        </p:nvSpPr>
        <p:spPr>
          <a:xfrm>
            <a:off x="9191625" y="3571875"/>
            <a:ext cx="1952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Consulenza specialistica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E7C42A4-8C92-4D92-9071-54EDFEC50081}"/>
              </a:ext>
            </a:extLst>
          </p:cNvPr>
          <p:cNvSpPr>
            <a:spLocks noGrp="1"/>
          </p:cNvSpPr>
          <p:nvPr/>
        </p:nvSpPr>
        <p:spPr>
          <a:xfrm>
            <a:off x="1571625" y="4667250"/>
            <a:ext cx="9048750" cy="952500"/>
          </a:xfrm>
          <a:prstGeom prst="roundRect">
            <a:avLst>
              <a:gd name="adj" fmla="val 12000"/>
            </a:avLst>
          </a:prstGeom>
          <a:solidFill>
            <a:srgbClr val="F3E3D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744D68B-315F-406B-B060-D500AE320EFB}"/>
              </a:ext>
            </a:extLst>
          </p:cNvPr>
          <p:cNvSpPr>
            <a:spLocks noGrp="1"/>
          </p:cNvSpPr>
          <p:nvPr/>
        </p:nvSpPr>
        <p:spPr>
          <a:xfrm>
            <a:off x="1952625" y="4905375"/>
            <a:ext cx="828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E6F73"/>
                </a:solidFill>
              </a:defRPr>
            </a:defPPr>
          </a:lstStyle>
          <a:p>
            <a:pPr>
              <a:defRPr sz="1425" b="1">
                <a:solidFill>
                  <a:srgbClr val="2E6F73"/>
                </a:solidFill>
              </a:defRPr>
            </a:pPr>
            <a:r>
              <a:rPr sz="1425" b="1">
                <a:solidFill>
                  <a:srgbClr val="2E6F73"/>
                </a:solidFill>
              </a:rPr>
              <a:t>Nelle imprese con più di 15 dipendenti cresce la propensione ad affidare le risorse umane a una figura interna o a un professionista esterno.</a:t>
            </a:r>
          </a:p>
        </p:txBody>
      </p:sp>
    </p:spTree>
    <p:extLst>
      <p:ext uri="{BB962C8B-B14F-4D97-AF65-F5344CB8AC3E}">
        <p14:creationId xmlns:p14="http://schemas.microsoft.com/office/powerpoint/2010/main" val="987395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2B7CF8D3-C654-4AEF-860A-0F72938702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FDB5E08-88D6-4BE3-AA11-780C5727D9A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MODELLO ANALITICO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7A28DCE-7C33-4BAC-8CD6-CA1927D0C8A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Formalizzazione e partecipazione sono dimensioni distinte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6A24FBA-B576-4D07-A29A-E122C3E0F33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609B529-061C-48A0-95F2-E5BFBCA5FAF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19D5FFB-081A-4B73-A4AD-2D4A1A33EA9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4313A88-94C2-4965-B31E-193C45BB9283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762000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568324F1-C8CD-4514-A02A-EDCB022B3A8A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0" cy="361950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056DB2C2-EB1A-4E71-9707-68C9F3A6193D}"/>
              </a:ext>
            </a:extLst>
          </p:cNvPr>
          <p:cNvSpPr>
            <a:spLocks noGrp="1"/>
          </p:cNvSpPr>
          <p:nvPr/>
        </p:nvSpPr>
        <p:spPr>
          <a:xfrm>
            <a:off x="2381250" y="3762375"/>
            <a:ext cx="7620000" cy="0"/>
          </a:xfrm>
          <a:prstGeom prst="line">
            <a:avLst/>
          </a:prstGeom>
          <a:noFill/>
          <a:ln w="2857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38DE5F7-7D7D-42EA-92C1-337CE1BAF6C8}"/>
              </a:ext>
            </a:extLst>
          </p:cNvPr>
          <p:cNvSpPr>
            <a:spLocks noGrp="1"/>
          </p:cNvSpPr>
          <p:nvPr/>
        </p:nvSpPr>
        <p:spPr>
          <a:xfrm>
            <a:off x="255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C0C19E0-F15A-4A89-BD52-D7D791257655}"/>
              </a:ext>
            </a:extLst>
          </p:cNvPr>
          <p:cNvSpPr>
            <a:spLocks noGrp="1"/>
          </p:cNvSpPr>
          <p:nvPr/>
        </p:nvSpPr>
        <p:spPr>
          <a:xfrm>
            <a:off x="255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1808C40-5C49-4F9A-AF18-123794E1133B}"/>
              </a:ext>
            </a:extLst>
          </p:cNvPr>
          <p:cNvSpPr>
            <a:spLocks noGrp="1"/>
          </p:cNvSpPr>
          <p:nvPr/>
        </p:nvSpPr>
        <p:spPr>
          <a:xfrm>
            <a:off x="325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B1E2F"/>
                </a:solidFill>
              </a:defRPr>
            </a:defPPr>
          </a:lstStyle>
          <a:p>
            <a:pPr>
              <a:defRPr sz="1275" b="1">
                <a:solidFill>
                  <a:srgbClr val="2B1E2F"/>
                </a:solidFill>
              </a:defRPr>
            </a:pPr>
            <a:r>
              <a:rPr sz="1275" b="1">
                <a:solidFill>
                  <a:srgbClr val="2B1E2F"/>
                </a:solidFill>
              </a:rPr>
              <a:t>Informale + unilaterale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B6A4B38-CE63-4671-A06F-116AFBB6D598}"/>
              </a:ext>
            </a:extLst>
          </p:cNvPr>
          <p:cNvSpPr>
            <a:spLocks noGrp="1"/>
          </p:cNvSpPr>
          <p:nvPr/>
        </p:nvSpPr>
        <p:spPr>
          <a:xfrm>
            <a:off x="3257550" y="454342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Regole implicite e potere concentrato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C348EE1B-5F94-47B3-8B66-E82FF6305E07}"/>
              </a:ext>
            </a:extLst>
          </p:cNvPr>
          <p:cNvSpPr>
            <a:spLocks noGrp="1"/>
          </p:cNvSpPr>
          <p:nvPr/>
        </p:nvSpPr>
        <p:spPr>
          <a:xfrm>
            <a:off x="636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A0D2063-A634-4152-9E26-15FE8783D77E}"/>
              </a:ext>
            </a:extLst>
          </p:cNvPr>
          <p:cNvSpPr>
            <a:spLocks noGrp="1"/>
          </p:cNvSpPr>
          <p:nvPr/>
        </p:nvSpPr>
        <p:spPr>
          <a:xfrm>
            <a:off x="636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9558309-E7B1-4BE7-AF74-A60A4104BAB0}"/>
              </a:ext>
            </a:extLst>
          </p:cNvPr>
          <p:cNvSpPr>
            <a:spLocks noGrp="1"/>
          </p:cNvSpPr>
          <p:nvPr/>
        </p:nvSpPr>
        <p:spPr>
          <a:xfrm>
            <a:off x="706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B1E2F"/>
                </a:solidFill>
              </a:defRPr>
            </a:defPPr>
          </a:lstStyle>
          <a:p>
            <a:pPr>
              <a:defRPr sz="1275" b="1">
                <a:solidFill>
                  <a:srgbClr val="2B1E2F"/>
                </a:solidFill>
              </a:defRPr>
            </a:pPr>
            <a:r>
              <a:rPr sz="1275" b="1">
                <a:solidFill>
                  <a:srgbClr val="2B1E2F"/>
                </a:solidFill>
              </a:rPr>
              <a:t>Formale + unilaterale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E85611D-20D9-47E4-A047-02B5B1ADA349}"/>
              </a:ext>
            </a:extLst>
          </p:cNvPr>
          <p:cNvSpPr>
            <a:spLocks noGrp="1"/>
          </p:cNvSpPr>
          <p:nvPr/>
        </p:nvSpPr>
        <p:spPr>
          <a:xfrm>
            <a:off x="7067550" y="454342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Procedure definite senza voice dei lavoratori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ED21D70-9043-48BD-9DE4-D9EDCED09F3E}"/>
              </a:ext>
            </a:extLst>
          </p:cNvPr>
          <p:cNvSpPr>
            <a:spLocks noGrp="1"/>
          </p:cNvSpPr>
          <p:nvPr/>
        </p:nvSpPr>
        <p:spPr>
          <a:xfrm>
            <a:off x="255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BA75A24-F89E-4D61-A8EE-06E38DB2E43F}"/>
              </a:ext>
            </a:extLst>
          </p:cNvPr>
          <p:cNvSpPr>
            <a:spLocks noGrp="1"/>
          </p:cNvSpPr>
          <p:nvPr/>
        </p:nvSpPr>
        <p:spPr>
          <a:xfrm>
            <a:off x="255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33CBE2A-B21A-4594-9731-5CED524F86C3}"/>
              </a:ext>
            </a:extLst>
          </p:cNvPr>
          <p:cNvSpPr>
            <a:spLocks noGrp="1"/>
          </p:cNvSpPr>
          <p:nvPr/>
        </p:nvSpPr>
        <p:spPr>
          <a:xfrm>
            <a:off x="325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B1E2F"/>
                </a:solidFill>
              </a:defRPr>
            </a:defPPr>
          </a:lstStyle>
          <a:p>
            <a:pPr>
              <a:defRPr sz="1275" b="1">
                <a:solidFill>
                  <a:srgbClr val="2B1E2F"/>
                </a:solidFill>
              </a:defRPr>
            </a:pPr>
            <a:r>
              <a:rPr sz="1275" b="1">
                <a:solidFill>
                  <a:srgbClr val="2B1E2F"/>
                </a:solidFill>
              </a:rPr>
              <a:t>Informale + partecipativo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2DDF4CB-6998-4A61-B2FC-D5205AEF2AF3}"/>
              </a:ext>
            </a:extLst>
          </p:cNvPr>
          <p:cNvSpPr>
            <a:spLocks noGrp="1"/>
          </p:cNvSpPr>
          <p:nvPr/>
        </p:nvSpPr>
        <p:spPr>
          <a:xfrm>
            <a:off x="3257550" y="273367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Dialogo diretto e accordi flessibili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2C8F4D23-99E8-4A7E-B833-44214EEC2F9A}"/>
              </a:ext>
            </a:extLst>
          </p:cNvPr>
          <p:cNvSpPr>
            <a:spLocks noGrp="1"/>
          </p:cNvSpPr>
          <p:nvPr/>
        </p:nvSpPr>
        <p:spPr>
          <a:xfrm>
            <a:off x="636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AC341B9-101D-42A9-8B3C-5D310A72F1CC}"/>
              </a:ext>
            </a:extLst>
          </p:cNvPr>
          <p:cNvSpPr>
            <a:spLocks noGrp="1"/>
          </p:cNvSpPr>
          <p:nvPr/>
        </p:nvSpPr>
        <p:spPr>
          <a:xfrm>
            <a:off x="636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2FDB8A8-1AB3-459D-82BD-E73A0BAECBB8}"/>
              </a:ext>
            </a:extLst>
          </p:cNvPr>
          <p:cNvSpPr>
            <a:spLocks noGrp="1"/>
          </p:cNvSpPr>
          <p:nvPr/>
        </p:nvSpPr>
        <p:spPr>
          <a:xfrm>
            <a:off x="706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B1E2F"/>
                </a:solidFill>
              </a:defRPr>
            </a:defPPr>
          </a:lstStyle>
          <a:p>
            <a:pPr>
              <a:defRPr sz="1275" b="1">
                <a:solidFill>
                  <a:srgbClr val="2B1E2F"/>
                </a:solidFill>
              </a:defRPr>
            </a:pPr>
            <a:r>
              <a:rPr sz="1275" b="1">
                <a:solidFill>
                  <a:srgbClr val="2B1E2F"/>
                </a:solidFill>
              </a:rPr>
              <a:t>Formale + partecipativo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9BD7E99-D336-4247-BEA6-06AE1B87888B}"/>
              </a:ext>
            </a:extLst>
          </p:cNvPr>
          <p:cNvSpPr>
            <a:spLocks noGrp="1"/>
          </p:cNvSpPr>
          <p:nvPr/>
        </p:nvSpPr>
        <p:spPr>
          <a:xfrm>
            <a:off x="7067550" y="273367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F6670"/>
                </a:solidFill>
              </a:defRPr>
            </a:defPPr>
          </a:lstStyle>
          <a:p>
            <a:pPr>
              <a:defRPr sz="1050" b="0">
                <a:solidFill>
                  <a:srgbClr val="6F6670"/>
                </a:solidFill>
              </a:defRPr>
            </a:pPr>
            <a:r>
              <a:rPr sz="1050" b="0">
                <a:solidFill>
                  <a:srgbClr val="6F6670"/>
                </a:solidFill>
              </a:rPr>
              <a:t>Regole trasparenti e coinvolgimento strutturato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32AEFE3-9E77-4A05-8B07-89AF80EC5F1C}"/>
              </a:ext>
            </a:extLst>
          </p:cNvPr>
          <p:cNvSpPr>
            <a:spLocks noGrp="1"/>
          </p:cNvSpPr>
          <p:nvPr/>
        </p:nvSpPr>
        <p:spPr>
          <a:xfrm>
            <a:off x="428625" y="230505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PARTECIPAZIONE ALTA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D4EFD3D-09B2-40CC-8D89-7F55F0080941}"/>
              </a:ext>
            </a:extLst>
          </p:cNvPr>
          <p:cNvSpPr>
            <a:spLocks noGrp="1"/>
          </p:cNvSpPr>
          <p:nvPr/>
        </p:nvSpPr>
        <p:spPr>
          <a:xfrm>
            <a:off x="428625" y="46863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9564F"/>
                </a:solidFill>
              </a:defRPr>
            </a:defPPr>
          </a:lstStyle>
          <a:p>
            <a:pPr>
              <a:defRPr sz="900" b="1">
                <a:solidFill>
                  <a:srgbClr val="B9564F"/>
                </a:solidFill>
              </a:defRPr>
            </a:pPr>
            <a:r>
              <a:rPr sz="900" b="1">
                <a:solidFill>
                  <a:srgbClr val="B9564F"/>
                </a:solidFill>
              </a:rPr>
              <a:t>PARTECIPAZIONE BASSA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599F6F7-6A8D-4B16-8C38-4F26CCA92AE3}"/>
              </a:ext>
            </a:extLst>
          </p:cNvPr>
          <p:cNvSpPr>
            <a:spLocks noGrp="1"/>
          </p:cNvSpPr>
          <p:nvPr/>
        </p:nvSpPr>
        <p:spPr>
          <a:xfrm>
            <a:off x="271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F6670"/>
                </a:solidFill>
              </a:defRPr>
            </a:defPPr>
          </a:lstStyle>
          <a:p>
            <a:pPr>
              <a:defRPr sz="900" b="1">
                <a:solidFill>
                  <a:srgbClr val="6F6670"/>
                </a:solidFill>
              </a:defRPr>
            </a:pPr>
            <a:r>
              <a:rPr sz="900" b="1">
                <a:solidFill>
                  <a:srgbClr val="6F6670"/>
                </a:solidFill>
              </a:rPr>
              <a:t>BASSA FORMALIZZAZIONE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FC8AC5F-A28D-4643-A146-AB6252CF50BD}"/>
              </a:ext>
            </a:extLst>
          </p:cNvPr>
          <p:cNvSpPr>
            <a:spLocks noGrp="1"/>
          </p:cNvSpPr>
          <p:nvPr/>
        </p:nvSpPr>
        <p:spPr>
          <a:xfrm>
            <a:off x="652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F6670"/>
                </a:solidFill>
              </a:defRPr>
            </a:defPPr>
          </a:lstStyle>
          <a:p>
            <a:pPr>
              <a:defRPr sz="900" b="1">
                <a:solidFill>
                  <a:srgbClr val="6F6670"/>
                </a:solidFill>
              </a:defRPr>
            </a:pPr>
            <a:r>
              <a:rPr sz="900" b="1">
                <a:solidFill>
                  <a:srgbClr val="6F6670"/>
                </a:solidFill>
              </a:rPr>
              <a:t>ALTA FORMALIZZAZIONE</a:t>
            </a:r>
          </a:p>
        </p:txBody>
      </p:sp>
    </p:spTree>
    <p:extLst>
      <p:ext uri="{BB962C8B-B14F-4D97-AF65-F5344CB8AC3E}">
        <p14:creationId xmlns:p14="http://schemas.microsoft.com/office/powerpoint/2010/main" val="1061385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FD21BD14-EC15-4808-A3BF-09FEE2B2E7C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3F5F55-4BFF-46F6-8906-231EFD2F170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B97FE49-4806-4466-A800-576B4CE5D08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Caso didattico: dove collochereste questa PMI?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C9DD3BE-A13F-4833-B656-324B62D8CAF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70977CB-CD9B-4B96-ACD7-6929FFB747C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8ABAAD6-1B57-43DC-B702-DF69D9C6BA0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400E2C3-B332-45AE-98F6-1A5C35791BEE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48250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9F0B1E0-CE28-4573-87C0-7E5420382AB0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8E3B5D"/>
                </a:solidFill>
              </a:defRPr>
            </a:defPPr>
          </a:lstStyle>
          <a:p>
            <a:pPr>
              <a:defRPr sz="1275" b="1">
                <a:solidFill>
                  <a:srgbClr val="8E3B5D"/>
                </a:solidFill>
              </a:defRPr>
            </a:pPr>
            <a:r>
              <a:rPr sz="1275" b="1">
                <a:solidFill>
                  <a:srgbClr val="8E3B5D"/>
                </a:solidFill>
              </a:rPr>
              <a:t>BETA DESIGN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F6959DB-793E-4717-ABB2-446F00FCC074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38150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2B1E2F"/>
                </a:solidFill>
              </a:defRPr>
            </a:defPPr>
          </a:lstStyle>
          <a:p>
            <a:pPr>
              <a:defRPr sz="1500" b="0">
                <a:solidFill>
                  <a:srgbClr val="2B1E2F"/>
                </a:solidFill>
              </a:defRPr>
            </a:pPr>
            <a:r>
              <a:rPr sz="1500" b="0">
                <a:solidFill>
                  <a:srgbClr val="2B1E2F"/>
                </a:solidFill>
              </a:rPr>
              <a:t>18 dipendenti. Il titolare seleziona e valuta personalmente. Gli orari vengono concordati caso per caso. Un consulente gestisce paghe e contratti. Le decisioni strategiche non vengono discusse con i lavoratori, ma il confronto quotidiano è frequente.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5B90ED0-E0F7-4229-889C-3534C9669B2F}"/>
              </a:ext>
            </a:extLst>
          </p:cNvPr>
          <p:cNvSpPr>
            <a:spLocks noGrp="1"/>
          </p:cNvSpPr>
          <p:nvPr/>
        </p:nvSpPr>
        <p:spPr>
          <a:xfrm>
            <a:off x="6286500" y="1666875"/>
            <a:ext cx="5191125" cy="3905250"/>
          </a:xfrm>
          <a:prstGeom prst="roundRect">
            <a:avLst>
              <a:gd name="adj" fmla="val 2927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22A438-2347-4D48-8209-B49BEAFA3D71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7A84B"/>
                </a:solidFill>
              </a:defRPr>
            </a:defPPr>
          </a:lstStyle>
          <a:p>
            <a:pPr>
              <a:defRPr sz="1125" b="1">
                <a:solidFill>
                  <a:srgbClr val="D7A84B"/>
                </a:solidFill>
              </a:defRPr>
            </a:pPr>
            <a:r>
              <a:rPr sz="1125" b="1">
                <a:solidFill>
                  <a:srgbClr val="D7A84B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5080DA9-34FD-4B6A-99C3-D2A22FFB3541}"/>
              </a:ext>
            </a:extLst>
          </p:cNvPr>
          <p:cNvSpPr>
            <a:spLocks noGrp="1"/>
          </p:cNvSpPr>
          <p:nvPr/>
        </p:nvSpPr>
        <p:spPr>
          <a:xfrm>
            <a:off x="6667500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In quale quadrante collocate Beta Design?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vantaggi offre questo assetto?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Quali rischi emergono?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Quale pratica HR formalizzereste per prima?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84155A9-A977-4A15-8568-604AD75EAE0F}"/>
              </a:ext>
            </a:extLst>
          </p:cNvPr>
          <p:cNvSpPr>
            <a:spLocks noGrp="1"/>
          </p:cNvSpPr>
          <p:nvPr/>
        </p:nvSpPr>
        <p:spPr>
          <a:xfrm>
            <a:off x="8001000" y="5810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F6670"/>
                </a:solidFill>
              </a:defRPr>
            </a:defPPr>
          </a:lstStyle>
          <a:p>
            <a:pPr>
              <a:defRPr sz="975" b="1">
                <a:solidFill>
                  <a:srgbClr val="6F6670"/>
                </a:solidFill>
              </a:defRPr>
            </a:pPr>
            <a:r>
              <a:rPr sz="975" b="1">
                <a:solidFill>
                  <a:srgbClr val="6F6670"/>
                </a:solidFill>
              </a:rPr>
              <a:t>Tempo suggerito: 7 minuti</a:t>
            </a:r>
          </a:p>
        </p:txBody>
      </p:sp>
    </p:spTree>
    <p:extLst>
      <p:ext uri="{BB962C8B-B14F-4D97-AF65-F5344CB8AC3E}">
        <p14:creationId xmlns:p14="http://schemas.microsoft.com/office/powerpoint/2010/main" val="376428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644AE25-F6B4-48B5-AC83-029DEA65F7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148C052-1E2C-4553-93F9-C29E6E8DF35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8E3B5D"/>
                </a:solidFill>
              </a:defRPr>
            </a:defPPr>
          </a:lstStyle>
          <a:p>
            <a:pPr>
              <a:defRPr sz="900" b="1">
                <a:solidFill>
                  <a:srgbClr val="8E3B5D"/>
                </a:solidFill>
              </a:defRPr>
            </a:pPr>
            <a:r>
              <a:rPr sz="900" b="1">
                <a:solidFill>
                  <a:srgbClr val="8E3B5D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66A95FC-B748-4F00-BF96-515E753AE9F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B1E2F"/>
                </a:solidFill>
              </a:defRPr>
            </a:defPPr>
          </a:lstStyle>
          <a:p>
            <a:pPr>
              <a:defRPr sz="2325" b="1">
                <a:solidFill>
                  <a:srgbClr val="2B1E2F"/>
                </a:solidFill>
              </a:defRPr>
            </a:pPr>
            <a:r>
              <a:rPr sz="2325" b="1">
                <a:solidFill>
                  <a:srgbClr val="2B1E2F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5DBA707-66A3-4D05-9B26-CA612079EA8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75505A0-4650-485B-9095-07D1CFF0A31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E3C0C81-7259-4A49-8200-483A20805E6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F6670"/>
                </a:solidFill>
              </a:defRPr>
            </a:defPPr>
          </a:lstStyle>
          <a:p>
            <a:pPr>
              <a:defRPr sz="750" b="1">
                <a:solidFill>
                  <a:srgbClr val="6F6670"/>
                </a:solidFill>
              </a:defRPr>
            </a:pPr>
            <a:r>
              <a:rPr sz="750" b="1">
                <a:solidFill>
                  <a:srgbClr val="6F6670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13C8E62-1C4F-4F2C-A5A0-DC5EE21EABBC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9EB3283-3E3F-4608-B68D-305539E21730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8E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C955BDB-57B2-43F9-9804-86DA10C4E423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8491840-3501-4EA5-B424-3B4B4A57FF4A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B1E2F"/>
                </a:solidFill>
              </a:defRPr>
            </a:defPPr>
          </a:lstStyle>
          <a:p>
            <a:pPr>
              <a:defRPr sz="1425" b="0">
                <a:solidFill>
                  <a:srgbClr val="2B1E2F"/>
                </a:solidFill>
              </a:defRPr>
            </a:pPr>
            <a:r>
              <a:rPr sz="1425" b="0">
                <a:solidFill>
                  <a:srgbClr val="2B1E2F"/>
                </a:solidFill>
              </a:rPr>
              <a:t>Le PMI non seguono un unico modello di gestione.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C51AF94-0F15-4CFB-BFC9-59CBFB819CEF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19F3F9A-2D89-4AE2-9510-115C89D58B26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C979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897F74B-AA4A-4C8E-B504-DD937385D0A7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49EDC73-E2D2-4B89-B411-3D6455BC9AC2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B1E2F"/>
                </a:solidFill>
              </a:defRPr>
            </a:defPPr>
          </a:lstStyle>
          <a:p>
            <a:pPr>
              <a:defRPr sz="1425" b="0">
                <a:solidFill>
                  <a:srgbClr val="2B1E2F"/>
                </a:solidFill>
              </a:defRPr>
            </a:pPr>
            <a:r>
              <a:rPr sz="1425" b="0">
                <a:solidFill>
                  <a:srgbClr val="2B1E2F"/>
                </a:solidFill>
              </a:rPr>
              <a:t>Il contesto conta insieme alla dimensione aziendale.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2FA8E9F-C527-4FF1-8338-4342E52A692E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31CF516-707C-4AF4-BC74-F03DB43EF217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B9564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84A20CB-86C1-44A3-BF8A-5A9F8EE9C079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CCBE7FC-B4EA-43A2-8BD7-3FBAC582B86E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B1E2F"/>
                </a:solidFill>
              </a:defRPr>
            </a:defPPr>
          </a:lstStyle>
          <a:p>
            <a:pPr>
              <a:defRPr sz="1425" b="0">
                <a:solidFill>
                  <a:srgbClr val="2B1E2F"/>
                </a:solidFill>
              </a:defRPr>
            </a:pPr>
            <a:r>
              <a:rPr sz="1425" b="0">
                <a:solidFill>
                  <a:srgbClr val="2B1E2F"/>
                </a:solidFill>
              </a:rPr>
              <a:t>L’informalità può sostenere fiducia oppure rafforzare l’arbitrio.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A1AFBD5-4A62-4E4E-9161-90FB1339CA0D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8CEC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B80596E-F63B-4FEF-8CE5-9CF796DB0303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E6F7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86B7FE3-3C04-44C7-A4ED-FAB4249A6F89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6BB2EB9-FDA7-4F40-AB8B-0508D7167B7F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B1E2F"/>
                </a:solidFill>
              </a:defRPr>
            </a:defPPr>
          </a:lstStyle>
          <a:p>
            <a:pPr>
              <a:defRPr sz="1425" b="0">
                <a:solidFill>
                  <a:srgbClr val="2B1E2F"/>
                </a:solidFill>
              </a:defRPr>
            </a:pPr>
            <a:r>
              <a:rPr sz="1425" b="0">
                <a:solidFill>
                  <a:srgbClr val="2B1E2F"/>
                </a:solidFill>
              </a:rPr>
              <a:t>La proprietà mantiene un ruolo centrale nella direzione e nella gestione HR.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4CF8EFF-C747-48CB-A143-63439732A59C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5A234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5102D66-2AB4-42A1-906D-B2E48D941A99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7A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9BB5B1E-CF51-4376-9361-678F688188FA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B1E2F"/>
                </a:solidFill>
              </a:defRPr>
            </a:defPPr>
          </a:lstStyle>
          <a:p>
            <a:pPr>
              <a:defRPr sz="1200" b="1">
                <a:solidFill>
                  <a:srgbClr val="2B1E2F"/>
                </a:solidFill>
              </a:defRPr>
            </a:pPr>
            <a:r>
              <a:rPr sz="1200" b="1">
                <a:solidFill>
                  <a:srgbClr val="2B1E2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0FA1994-3914-4E47-A156-83BD69388051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La crescita favorisce ruoli più specializzati e pratiche più strutturate.</a:t>
            </a:r>
          </a:p>
        </p:txBody>
      </p:sp>
    </p:spTree>
    <p:extLst>
      <p:ext uri="{BB962C8B-B14F-4D97-AF65-F5344CB8AC3E}">
        <p14:creationId xmlns:p14="http://schemas.microsoft.com/office/powerpoint/2010/main" val="168094070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1002</Words>
  <Application>Microsoft Macintosh PowerPoint</Application>
  <DocSecurity>0</DocSecurity>
  <PresentationFormat>Widescreen</PresentationFormat>
  <Paragraphs>220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8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2026-10-09T11:49:38Z</dcterms:created>
  <dcterms:modified xsi:type="dcterms:W3CDTF">2026-10-09T11:51:31Z</dcterms:modified>
</cp:coreProperties>
</file>