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Media</c:v>
          </c:tx>
          <c:spPr>
            <a:solidFill>
              <a:srgbClr val="6E2C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Data'!$A$2:$A$7</c:f>
              <c:strCache>
                <c:ptCount val="6"/>
                <c:pt idx="0">
                  <c:v>Competenze HR</c:v>
                </c:pt>
                <c:pt idx="1">
                  <c:v>Legalità</c:v>
                </c:pt>
                <c:pt idx="2">
                  <c:v>Infrastrutture</c:v>
                </c:pt>
                <c:pt idx="3">
                  <c:v>Credito</c:v>
                </c:pt>
                <c:pt idx="4">
                  <c:v>Parti sociali</c:v>
                </c:pt>
                <c:pt idx="5">
                  <c:v>Enti locali</c:v>
                </c:pt>
              </c:strCache>
            </c:strRef>
          </c:cat>
          <c:val>
            <c:numRef>
              <c:f>'Chart Data'!$B$2:$B$7</c:f>
              <c:numCache>
                <c:formatCode>General</c:formatCode>
                <c:ptCount val="6"/>
                <c:pt idx="0">
                  <c:v>6.7</c:v>
                </c:pt>
                <c:pt idx="1">
                  <c:v>6.6</c:v>
                </c:pt>
                <c:pt idx="2">
                  <c:v>5.8</c:v>
                </c:pt>
                <c:pt idx="3">
                  <c:v>5.6</c:v>
                </c:pt>
                <c:pt idx="4">
                  <c:v>4.8</c:v>
                </c:pt>
                <c:pt idx="5">
                  <c:v>4.7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FB42-AD41-B2B7-B0A2A79FB7A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Competenze HR</c:v>
          </c:tx>
          <c:spPr>
            <a:solidFill>
              <a:srgbClr val="6E2C3A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6.8</c:v>
                </c:pt>
                <c:pt idx="1">
                  <c:v>6.7</c:v>
                </c:pt>
                <c:pt idx="2">
                  <c:v>6.8</c:v>
                </c:pt>
                <c:pt idx="3">
                  <c:v>6.6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ED92-684F-B58F-2CE0B7818231}"/>
            </c:ext>
          </c:extLst>
        </c:ser>
        <c:ser>
          <c:idx val="1"/>
          <c:order val="1"/>
          <c:tx>
            <c:v>Infrastrutture e servizi</c:v>
          </c:tx>
          <c:spPr>
            <a:solidFill>
              <a:srgbClr val="6F8F72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Data'!$C$2:$C$5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Data'!$D$2:$D$5</c:f>
              <c:numCache>
                <c:formatCode>General</c:formatCode>
                <c:ptCount val="4"/>
                <c:pt idx="0">
                  <c:v>6.2</c:v>
                </c:pt>
                <c:pt idx="1">
                  <c:v>5.9</c:v>
                </c:pt>
                <c:pt idx="2">
                  <c:v>5.7</c:v>
                </c:pt>
                <c:pt idx="3">
                  <c:v>4.9000000000000004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ED92-684F-B58F-2CE0B7818231}"/>
            </c:ext>
          </c:extLst>
        </c:ser>
        <c:ser>
          <c:idx val="2"/>
          <c:order val="2"/>
          <c:tx>
            <c:v>Enti locali</c:v>
          </c:tx>
          <c:spPr>
            <a:solidFill>
              <a:srgbClr val="E88D67"/>
            </a:solidFill>
          </c:spPr>
          <c:invertIfNegative val="1"/>
          <c:dLbls>
            <c:numFmt formatCode="0.0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Data'!$E$2:$E$5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Data'!$F$2:$F$5</c:f>
              <c:numCache>
                <c:formatCode>General</c:formatCode>
                <c:ptCount val="4"/>
                <c:pt idx="0">
                  <c:v>4.9000000000000004</c:v>
                </c:pt>
                <c:pt idx="1">
                  <c:v>4.9000000000000004</c:v>
                </c:pt>
                <c:pt idx="2">
                  <c:v>4.4000000000000004</c:v>
                </c:pt>
                <c:pt idx="3">
                  <c:v>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2-ED92-684F-B58F-2CE0B781823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legend>
      <c:legendPos val="b"/>
      <c:overlay val="0"/>
    </c:legend>
    <c:plotVisOnly val="1"/>
    <c:dispBlanksAs val="zero"/>
    <c:showDLblsOverMax val="1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Media</c:v>
          </c:tx>
          <c:spPr>
            <a:solidFill>
              <a:srgbClr val="6F8F72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Tra imprese</c:v>
                </c:pt>
                <c:pt idx="1">
                  <c:v>Imprese, università e scuola</c:v>
                </c:pt>
                <c:pt idx="2">
                  <c:v>Parti sociali</c:v>
                </c:pt>
                <c:pt idx="3">
                  <c:v>Parti sociali ed enti locali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56.5</c:v>
                </c:pt>
                <c:pt idx="1">
                  <c:v>51.9</c:v>
                </c:pt>
                <c:pt idx="2">
                  <c:v>40.200000000000003</c:v>
                </c:pt>
                <c:pt idx="3">
                  <c:v>32.1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2C5A-944B-92B3-310F099F33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Totale</c:v>
          </c:tx>
          <c:spPr>
            <a:solidFill>
              <a:srgbClr val="6E2C3A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Data'!$A$2:$A$5</c:f>
              <c:strCache>
                <c:ptCount val="4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34.1</c:v>
                </c:pt>
                <c:pt idx="1">
                  <c:v>34.6</c:v>
                </c:pt>
                <c:pt idx="2">
                  <c:v>41.2</c:v>
                </c:pt>
                <c:pt idx="3">
                  <c:v>29.4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B52-AD4F-9E41-AA33D12B00E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Media</c:v>
          </c:tx>
          <c:spPr>
            <a:solidFill>
              <a:srgbClr val="D6A756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Data'!$A$2:$A$6</c:f>
              <c:strCache>
                <c:ptCount val="5"/>
                <c:pt idx="0">
                  <c:v>Sostegno al reddito</c:v>
                </c:pt>
                <c:pt idx="1">
                  <c:v>Formazione</c:v>
                </c:pt>
                <c:pt idx="2">
                  <c:v>Innovazione e servizi</c:v>
                </c:pt>
                <c:pt idx="3">
                  <c:v>Conciliazione</c:v>
                </c:pt>
                <c:pt idx="4">
                  <c:v>Altro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20.7</c:v>
                </c:pt>
                <c:pt idx="1">
                  <c:v>10.199999999999999</c:v>
                </c:pt>
                <c:pt idx="2">
                  <c:v>10</c:v>
                </c:pt>
                <c:pt idx="3">
                  <c:v>0.7</c:v>
                </c:pt>
                <c:pt idx="4">
                  <c:v>0.6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782B-1E49-8986-224D7055D9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Media</c:v>
          </c:tx>
          <c:spPr>
            <a:solidFill>
              <a:srgbClr val="6F8F72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Data'!$A$2:$A$4</c:f>
              <c:strCache>
                <c:ptCount val="3"/>
                <c:pt idx="0">
                  <c:v>Associazioni datoriali</c:v>
                </c:pt>
                <c:pt idx="1">
                  <c:v>Sindacati territoriali</c:v>
                </c:pt>
                <c:pt idx="2">
                  <c:v>Enti bilaterali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56</c:v>
                </c:pt>
                <c:pt idx="1">
                  <c:v>20.100000000000001</c:v>
                </c:pt>
                <c:pt idx="2">
                  <c:v>19.100000000000001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968A-0842-BFE9-7031D9B9D8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it-IT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Delega</c:v>
          </c:tx>
          <c:spPr>
            <a:solidFill>
              <a:srgbClr val="E88D67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'Chart Data'!$A$2:$A$6</c:f>
              <c:strCache>
                <c:ptCount val="5"/>
                <c:pt idx="0">
                  <c:v>Lombardia</c:v>
                </c:pt>
                <c:pt idx="1">
                  <c:v>Toscana</c:v>
                </c:pt>
                <c:pt idx="2">
                  <c:v>Abruzzo</c:v>
                </c:pt>
                <c:pt idx="3">
                  <c:v>Calabria</c:v>
                </c:pt>
                <c:pt idx="4">
                  <c:v>Media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18.2</c:v>
                </c:pt>
                <c:pt idx="1">
                  <c:v>17</c:v>
                </c:pt>
                <c:pt idx="2">
                  <c:v>20.6</c:v>
                </c:pt>
                <c:pt idx="3">
                  <c:v>22</c:v>
                </c:pt>
                <c:pt idx="4">
                  <c:v>18.899999999999999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F2F-CD4B-82DA-1F5D1F1244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majorGridlines>
          <c:spPr>
            <a:ln w="9525">
              <a:solidFill>
                <a:srgbClr val="DDD4D1"/>
              </a:solidFill>
              <a:prstDash val="solid"/>
            </a:ln>
          </c:spPr>
        </c:majorGridlines>
        <c:numFmt formatCode="General" sourceLinked="1"/>
        <c:majorTickMark val="none"/>
        <c:minorTickMark val="none"/>
        <c:tickLblPos val="nextTo"/>
        <c:spPr>
          <a:ln w="9525">
            <a:solidFill>
              <a:srgbClr val="D4D4D4"/>
            </a:solidFill>
            <a:prstDash val="solid"/>
          </a:ln>
        </c:spPr>
        <c:txPr>
          <a:bodyPr anchorCtr="1"/>
          <a:lstStyle/>
          <a:p>
            <a:pPr>
              <a:defRPr>
                <a:solidFill>
                  <a:srgbClr val="666666"/>
                </a:solidFill>
              </a:defRPr>
            </a:pPr>
            <a:endParaRPr lang="it-IT"/>
          </a:p>
        </c:txPr>
        <c:crossAx val="48672768"/>
        <c:crosses val="autoZero"/>
        <c:auto val="1"/>
        <c:lblAlgn val="ctr"/>
        <c:lblOffset val="100"/>
        <c:noMultiLvlLbl val="1"/>
      </c:catAx>
      <c:valAx>
        <c:axId val="486727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8650112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5BD7801-85F3-4B4E-9C73-9999A87C1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A62EBA2F-062C-4D09-96D3-D674652A44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9A57E891-C619-4F7C-ACFB-F0CA21197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CA38F8D-B410-4463-ADFF-6B6D01C19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CF14A41-03FE-4B10-960E-A79BE03FB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265CF3AA-A753-49D4-AF48-4072232E1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E5AFF46-555B-42B6-B487-AF4A7CD69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D7AC8C3C-C66A-45E5-8CDC-40E6A258AD73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4CEB27B-DB49-4A8B-93D2-07408EFFB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33B48C7-C9E7-4366-BEDF-B3E1CE71A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E24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6D78C048-B561-43D3-968C-32152B92CE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667125" cy="68580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49C790E-10C4-45B2-9E6C-A11ED52D652B}"/>
              </a:ext>
            </a:extLst>
          </p:cNvPr>
          <p:cNvSpPr>
            <a:spLocks noGrp="1"/>
          </p:cNvSpPr>
          <p:nvPr/>
        </p:nvSpPr>
        <p:spPr>
          <a:xfrm>
            <a:off x="3667125" y="0"/>
            <a:ext cx="161925" cy="6858000"/>
          </a:xfrm>
          <a:prstGeom prst="rect">
            <a:avLst/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397FD3B-B0C5-47AD-BDBD-EB7AB96C8326}"/>
              </a:ext>
            </a:extLst>
          </p:cNvPr>
          <p:cNvSpPr>
            <a:spLocks noGrp="1"/>
          </p:cNvSpPr>
          <p:nvPr/>
        </p:nvSpPr>
        <p:spPr>
          <a:xfrm>
            <a:off x="619125" y="619125"/>
            <a:ext cx="2476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8A25203-DE87-4954-BB46-75B410F7E501}"/>
              </a:ext>
            </a:extLst>
          </p:cNvPr>
          <p:cNvSpPr>
            <a:spLocks noGrp="1"/>
          </p:cNvSpPr>
          <p:nvPr/>
        </p:nvSpPr>
        <p:spPr>
          <a:xfrm>
            <a:off x="4429125" y="1619250"/>
            <a:ext cx="6191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75" b="1">
                <a:solidFill>
                  <a:srgbClr val="FFFFFF"/>
                </a:solidFill>
              </a:defRPr>
            </a:defPPr>
          </a:lstStyle>
          <a:p>
            <a:pPr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PMI e territorio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116627C-0A1C-44F4-BAFE-DD38DE0B3E88}"/>
              </a:ext>
            </a:extLst>
          </p:cNvPr>
          <p:cNvSpPr>
            <a:spLocks noGrp="1"/>
          </p:cNvSpPr>
          <p:nvPr/>
        </p:nvSpPr>
        <p:spPr>
          <a:xfrm>
            <a:off x="4467225" y="2809875"/>
            <a:ext cx="628650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0">
                <a:solidFill>
                  <a:srgbClr val="DDE8DD"/>
                </a:solidFill>
              </a:defRPr>
            </a:defPPr>
          </a:lstStyle>
          <a:p>
            <a:pPr>
              <a:defRPr sz="1725" b="0">
                <a:solidFill>
                  <a:srgbClr val="DDE8DD"/>
                </a:solidFill>
              </a:defRPr>
            </a:pPr>
            <a:r>
              <a:rPr sz="1725" b="0">
                <a:solidFill>
                  <a:srgbClr val="DDE8DD"/>
                </a:solidFill>
              </a:rPr>
              <a:t>Istituzioni, cooperazione locale e regolazione del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D553EB2-F889-4206-B416-3C2909D141D7}"/>
              </a:ext>
            </a:extLst>
          </p:cNvPr>
          <p:cNvSpPr>
            <a:spLocks noGrp="1"/>
          </p:cNvSpPr>
          <p:nvPr/>
        </p:nvSpPr>
        <p:spPr>
          <a:xfrm>
            <a:off x="4467225" y="4810125"/>
            <a:ext cx="4000500" cy="28575"/>
          </a:xfrm>
          <a:prstGeom prst="rect">
            <a:avLst/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17C547C-5DE3-4FBE-9347-9F58FDEAA725}"/>
              </a:ext>
            </a:extLst>
          </p:cNvPr>
          <p:cNvSpPr>
            <a:spLocks noGrp="1"/>
          </p:cNvSpPr>
          <p:nvPr/>
        </p:nvSpPr>
        <p:spPr>
          <a:xfrm>
            <a:off x="4467225" y="504825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016B2DB-BC58-4A0F-A8B7-3A5C1AEFAAAB}"/>
              </a:ext>
            </a:extLst>
          </p:cNvPr>
          <p:cNvSpPr>
            <a:spLocks noGrp="1"/>
          </p:cNvSpPr>
          <p:nvPr/>
        </p:nvSpPr>
        <p:spPr>
          <a:xfrm>
            <a:off x="4467225" y="5429250"/>
            <a:ext cx="4953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DE8DD"/>
                </a:solidFill>
              </a:defRPr>
            </a:defPPr>
          </a:lstStyle>
          <a:p>
            <a:pPr>
              <a:defRPr sz="1050" b="0">
                <a:solidFill>
                  <a:srgbClr val="DDE8DD"/>
                </a:solidFill>
              </a:defRPr>
            </a:pPr>
            <a:r>
              <a:rPr sz="1050" b="0">
                <a:solidFill>
                  <a:srgbClr val="DDE8DD"/>
                </a:solidFill>
              </a:rPr>
              <a:t>Evidenze da quattro regioni italiane</a:t>
            </a:r>
          </a:p>
        </p:txBody>
      </p:sp>
    </p:spTree>
    <p:extLst>
      <p:ext uri="{BB962C8B-B14F-4D97-AF65-F5344CB8AC3E}">
        <p14:creationId xmlns:p14="http://schemas.microsoft.com/office/powerpoint/2010/main" val="1867124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0898A6BE-8103-4433-8BC8-629908D794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4C104C5-1614-4F13-9128-A795BF1BB3E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CA48E02-1C59-4A76-8CBE-C00988F1123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Cinque domande sul rapporto tra PMI e territorio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66CBBB3-E315-4055-BFD5-361E28561B5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0EE839F3-E413-4CAA-9BED-6CE34760C2F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75955D1-ED01-494E-B820-133BFD07632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3701CCB-9B2B-49D8-8BC8-58858809854C}"/>
              </a:ext>
            </a:extLst>
          </p:cNvPr>
          <p:cNvSpPr>
            <a:spLocks noGrp="1"/>
          </p:cNvSpPr>
          <p:nvPr/>
        </p:nvSpPr>
        <p:spPr>
          <a:xfrm>
            <a:off x="742950" y="15716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E2C3A"/>
                </a:solidFill>
              </a:defRPr>
            </a:defPPr>
          </a:lstStyle>
          <a:p>
            <a:pPr>
              <a:defRPr sz="1650" b="1">
                <a:solidFill>
                  <a:srgbClr val="6E2C3A"/>
                </a:solidFill>
              </a:defRPr>
            </a:pPr>
            <a:r>
              <a:rPr sz="1650" b="1">
                <a:solidFill>
                  <a:srgbClr val="6E2C3A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F1A9BE01-654F-49E7-B198-DFFDF3C19681}"/>
              </a:ext>
            </a:extLst>
          </p:cNvPr>
          <p:cNvSpPr>
            <a:spLocks noGrp="1"/>
          </p:cNvSpPr>
          <p:nvPr/>
        </p:nvSpPr>
        <p:spPr>
          <a:xfrm>
            <a:off x="1381125" y="1762125"/>
            <a:ext cx="428625" cy="0"/>
          </a:xfrm>
          <a:prstGeom prst="line">
            <a:avLst/>
          </a:prstGeom>
          <a:noFill/>
          <a:ln w="38100">
            <a:solidFill>
              <a:srgbClr val="D6A75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0AC50AF-B9D8-4700-BF2C-B4A5D8887B76}"/>
              </a:ext>
            </a:extLst>
          </p:cNvPr>
          <p:cNvSpPr>
            <a:spLocks noGrp="1"/>
          </p:cNvSpPr>
          <p:nvPr/>
        </p:nvSpPr>
        <p:spPr>
          <a:xfrm>
            <a:off x="2000250" y="15716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Come si misura il radicamento?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117364B-E9E0-4FE4-926F-4DEFDEC2118C}"/>
              </a:ext>
            </a:extLst>
          </p:cNvPr>
          <p:cNvSpPr>
            <a:spLocks noGrp="1"/>
          </p:cNvSpPr>
          <p:nvPr/>
        </p:nvSpPr>
        <p:spPr>
          <a:xfrm>
            <a:off x="5476875" y="157162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Relazioni istituzionali e risorse esterne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240445F-AEEE-4C63-8D97-7C01FB54C69D}"/>
              </a:ext>
            </a:extLst>
          </p:cNvPr>
          <p:cNvSpPr>
            <a:spLocks noGrp="1"/>
          </p:cNvSpPr>
          <p:nvPr/>
        </p:nvSpPr>
        <p:spPr>
          <a:xfrm>
            <a:off x="742950" y="2438400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E2C3A"/>
                </a:solidFill>
              </a:defRPr>
            </a:defPPr>
          </a:lstStyle>
          <a:p>
            <a:pPr>
              <a:defRPr sz="1650" b="1">
                <a:solidFill>
                  <a:srgbClr val="6E2C3A"/>
                </a:solidFill>
              </a:defRPr>
            </a:pPr>
            <a:r>
              <a:rPr sz="1650" b="1">
                <a:solidFill>
                  <a:srgbClr val="6E2C3A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31BBEA72-04BA-4EE7-AD8F-371C83682626}"/>
              </a:ext>
            </a:extLst>
          </p:cNvPr>
          <p:cNvSpPr>
            <a:spLocks noGrp="1"/>
          </p:cNvSpPr>
          <p:nvPr/>
        </p:nvSpPr>
        <p:spPr>
          <a:xfrm>
            <a:off x="1381125" y="2628900"/>
            <a:ext cx="428625" cy="0"/>
          </a:xfrm>
          <a:prstGeom prst="line">
            <a:avLst/>
          </a:prstGeom>
          <a:noFill/>
          <a:ln w="38100">
            <a:solidFill>
              <a:srgbClr val="D6A75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356915C-CE09-409B-A3F7-B18E8DF3DEC3}"/>
              </a:ext>
            </a:extLst>
          </p:cNvPr>
          <p:cNvSpPr>
            <a:spLocks noGrp="1"/>
          </p:cNvSpPr>
          <p:nvPr/>
        </p:nvSpPr>
        <p:spPr>
          <a:xfrm>
            <a:off x="2000250" y="2438400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Quali imprese emergono?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A927B2B-FE5A-47B6-B2F0-5A0B1F24A173}"/>
              </a:ext>
            </a:extLst>
          </p:cNvPr>
          <p:cNvSpPr>
            <a:spLocks noGrp="1"/>
          </p:cNvSpPr>
          <p:nvPr/>
        </p:nvSpPr>
        <p:spPr>
          <a:xfrm>
            <a:off x="5476875" y="2438400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Quattro configurazioni territoriali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5406860-3299-4E79-A2C0-F105D869E494}"/>
              </a:ext>
            </a:extLst>
          </p:cNvPr>
          <p:cNvSpPr>
            <a:spLocks noGrp="1"/>
          </p:cNvSpPr>
          <p:nvPr/>
        </p:nvSpPr>
        <p:spPr>
          <a:xfrm>
            <a:off x="742950" y="330517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E2C3A"/>
                </a:solidFill>
              </a:defRPr>
            </a:defPPr>
          </a:lstStyle>
          <a:p>
            <a:pPr>
              <a:defRPr sz="1650" b="1">
                <a:solidFill>
                  <a:srgbClr val="6E2C3A"/>
                </a:solidFill>
              </a:defRPr>
            </a:pPr>
            <a:r>
              <a:rPr sz="1650" b="1">
                <a:solidFill>
                  <a:srgbClr val="6E2C3A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64CF7781-B14E-47B5-8728-C959FB4E0A25}"/>
              </a:ext>
            </a:extLst>
          </p:cNvPr>
          <p:cNvSpPr>
            <a:spLocks noGrp="1"/>
          </p:cNvSpPr>
          <p:nvPr/>
        </p:nvSpPr>
        <p:spPr>
          <a:xfrm>
            <a:off x="1381125" y="3495675"/>
            <a:ext cx="428625" cy="0"/>
          </a:xfrm>
          <a:prstGeom prst="line">
            <a:avLst/>
          </a:prstGeom>
          <a:noFill/>
          <a:ln w="38100">
            <a:solidFill>
              <a:srgbClr val="D6A75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C105C89C-9077-420A-9B06-42CC007AE2F6}"/>
              </a:ext>
            </a:extLst>
          </p:cNvPr>
          <p:cNvSpPr>
            <a:spLocks noGrp="1"/>
          </p:cNvSpPr>
          <p:nvPr/>
        </p:nvSpPr>
        <p:spPr>
          <a:xfrm>
            <a:off x="2000250" y="330517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Come viene valutato il contesto?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EE8BFDF-5B6C-4ABB-8527-F6E1A328264B}"/>
              </a:ext>
            </a:extLst>
          </p:cNvPr>
          <p:cNvSpPr>
            <a:spLocks noGrp="1"/>
          </p:cNvSpPr>
          <p:nvPr/>
        </p:nvSpPr>
        <p:spPr>
          <a:xfrm>
            <a:off x="5476875" y="330517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Credito, competenze, legalità e servizi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C32F8B16-6ADD-47DF-AC64-D00EC280CFD6}"/>
              </a:ext>
            </a:extLst>
          </p:cNvPr>
          <p:cNvSpPr>
            <a:spLocks noGrp="1"/>
          </p:cNvSpPr>
          <p:nvPr/>
        </p:nvSpPr>
        <p:spPr>
          <a:xfrm>
            <a:off x="742950" y="4171950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E2C3A"/>
                </a:solidFill>
              </a:defRPr>
            </a:defPPr>
          </a:lstStyle>
          <a:p>
            <a:pPr>
              <a:defRPr sz="1650" b="1">
                <a:solidFill>
                  <a:srgbClr val="6E2C3A"/>
                </a:solidFill>
              </a:defRPr>
            </a:pPr>
            <a:r>
              <a:rPr sz="1650" b="1">
                <a:solidFill>
                  <a:srgbClr val="6E2C3A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9A12BF5D-983A-480B-AB69-5FE93B9E13A7}"/>
              </a:ext>
            </a:extLst>
          </p:cNvPr>
          <p:cNvSpPr>
            <a:spLocks noGrp="1"/>
          </p:cNvSpPr>
          <p:nvPr/>
        </p:nvSpPr>
        <p:spPr>
          <a:xfrm>
            <a:off x="1381125" y="4362450"/>
            <a:ext cx="428625" cy="0"/>
          </a:xfrm>
          <a:prstGeom prst="line">
            <a:avLst/>
          </a:prstGeom>
          <a:noFill/>
          <a:ln w="38100">
            <a:solidFill>
              <a:srgbClr val="D6A75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318516E-62D6-4F32-B9D0-A98BED36129E}"/>
              </a:ext>
            </a:extLst>
          </p:cNvPr>
          <p:cNvSpPr>
            <a:spLocks noGrp="1"/>
          </p:cNvSpPr>
          <p:nvPr/>
        </p:nvSpPr>
        <p:spPr>
          <a:xfrm>
            <a:off x="2000250" y="4171950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Chi coopera davvero?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F2A9B75-C53F-484B-83DA-599A0555A391}"/>
              </a:ext>
            </a:extLst>
          </p:cNvPr>
          <p:cNvSpPr>
            <a:spLocks noGrp="1"/>
          </p:cNvSpPr>
          <p:nvPr/>
        </p:nvSpPr>
        <p:spPr>
          <a:xfrm>
            <a:off x="5476875" y="4171950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Imprese, istituzioni e parti sociali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B59B58B-41DA-49B5-8782-BD91A5A576DA}"/>
              </a:ext>
            </a:extLst>
          </p:cNvPr>
          <p:cNvSpPr>
            <a:spLocks noGrp="1"/>
          </p:cNvSpPr>
          <p:nvPr/>
        </p:nvSpPr>
        <p:spPr>
          <a:xfrm>
            <a:off x="742950" y="5038725"/>
            <a:ext cx="571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6E2C3A"/>
                </a:solidFill>
              </a:defRPr>
            </a:defPPr>
          </a:lstStyle>
          <a:p>
            <a:pPr>
              <a:defRPr sz="1650" b="1">
                <a:solidFill>
                  <a:srgbClr val="6E2C3A"/>
                </a:solidFill>
              </a:defRPr>
            </a:pPr>
            <a:r>
              <a:rPr sz="1650" b="1">
                <a:solidFill>
                  <a:srgbClr val="6E2C3A"/>
                </a:solidFill>
              </a:rPr>
              <a:t>05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6CBBAAA3-BC74-482A-8FC2-2D951AF6EF16}"/>
              </a:ext>
            </a:extLst>
          </p:cNvPr>
          <p:cNvSpPr>
            <a:spLocks noGrp="1"/>
          </p:cNvSpPr>
          <p:nvPr/>
        </p:nvSpPr>
        <p:spPr>
          <a:xfrm>
            <a:off x="1381125" y="5229225"/>
            <a:ext cx="428625" cy="0"/>
          </a:xfrm>
          <a:prstGeom prst="line">
            <a:avLst/>
          </a:prstGeom>
          <a:noFill/>
          <a:ln w="38100">
            <a:solidFill>
              <a:srgbClr val="D6A75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A14B3F8-A856-4CF1-A0DF-AC69D6C3C2D1}"/>
              </a:ext>
            </a:extLst>
          </p:cNvPr>
          <p:cNvSpPr>
            <a:spLocks noGrp="1"/>
          </p:cNvSpPr>
          <p:nvPr/>
        </p:nvSpPr>
        <p:spPr>
          <a:xfrm>
            <a:off x="2000250" y="5038725"/>
            <a:ext cx="3143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Cosa cambia per le HR?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DFDA1FA-4DAE-4C5C-9379-EBFB64A74D41}"/>
              </a:ext>
            </a:extLst>
          </p:cNvPr>
          <p:cNvSpPr>
            <a:spLocks noGrp="1"/>
          </p:cNvSpPr>
          <p:nvPr/>
        </p:nvSpPr>
        <p:spPr>
          <a:xfrm>
            <a:off x="5476875" y="5038725"/>
            <a:ext cx="523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Consulenza, relazioni di lavoro e politiche locali</a:t>
            </a:r>
          </a:p>
        </p:txBody>
      </p:sp>
    </p:spTree>
    <p:extLst>
      <p:ext uri="{BB962C8B-B14F-4D97-AF65-F5344CB8AC3E}">
        <p14:creationId xmlns:p14="http://schemas.microsoft.com/office/powerpoint/2010/main" val="136345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DD8854E5-CE35-419A-A394-CDBCD8FF5EA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2368A7D-9DB0-419E-AF1C-9B32C39B1EA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RICERCA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0B5F45F-7CAB-4E0F-AE68-64E8301F258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La ricerca combina survey e interviste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7BA17B9-F247-48FE-9E5A-ADE8A861354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D0DBDB3-05F8-4B9C-B8EF-689A1B83764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83B7E38-5AD5-4C9D-9D48-B062F3537AA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BD66A10-98BB-461C-B64B-0AD1E9D67806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3476625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DF4FE49-D45D-45C2-BD46-3B3FFFF5A240}"/>
              </a:ext>
            </a:extLst>
          </p:cNvPr>
          <p:cNvSpPr>
            <a:spLocks noGrp="1"/>
          </p:cNvSpPr>
          <p:nvPr/>
        </p:nvSpPr>
        <p:spPr>
          <a:xfrm>
            <a:off x="1095375" y="2047875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6E2C3A"/>
                </a:solidFill>
              </a:defRPr>
            </a:defPPr>
          </a:lstStyle>
          <a:p>
            <a:pPr>
              <a:defRPr sz="1050" b="1">
                <a:solidFill>
                  <a:srgbClr val="6E2C3A"/>
                </a:solidFill>
              </a:defRPr>
            </a:pPr>
            <a:r>
              <a:rPr sz="1050" b="1">
                <a:solidFill>
                  <a:srgbClr val="6E2C3A"/>
                </a:solidFill>
              </a:rPr>
              <a:t>SURVEY CATI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32B38C4-687A-4734-852E-50F7E22F8B95}"/>
              </a:ext>
            </a:extLst>
          </p:cNvPr>
          <p:cNvSpPr>
            <a:spLocks noGrp="1"/>
          </p:cNvSpPr>
          <p:nvPr/>
        </p:nvSpPr>
        <p:spPr>
          <a:xfrm>
            <a:off x="1095375" y="2428875"/>
            <a:ext cx="2667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3E2430"/>
                </a:solidFill>
              </a:defRPr>
            </a:defPPr>
          </a:lstStyle>
          <a:p>
            <a:pPr>
              <a:defRPr sz="3600" b="1">
                <a:solidFill>
                  <a:srgbClr val="3E2430"/>
                </a:solidFill>
              </a:defRPr>
            </a:pPr>
            <a:r>
              <a:rPr sz="3600" b="1">
                <a:solidFill>
                  <a:srgbClr val="3E2430"/>
                </a:solidFill>
              </a:rPr>
              <a:t>2.320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D5DCD53-2DBA-40BA-B1F0-DA8EADB3BA00}"/>
              </a:ext>
            </a:extLst>
          </p:cNvPr>
          <p:cNvSpPr>
            <a:spLocks noGrp="1"/>
          </p:cNvSpPr>
          <p:nvPr/>
        </p:nvSpPr>
        <p:spPr>
          <a:xfrm>
            <a:off x="1095375" y="3143250"/>
            <a:ext cx="3714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746B6E"/>
                </a:solidFill>
              </a:defRPr>
            </a:defPPr>
          </a:lstStyle>
          <a:p>
            <a:pPr>
              <a:defRPr sz="1350" b="0">
                <a:solidFill>
                  <a:srgbClr val="746B6E"/>
                </a:solidFill>
              </a:defRPr>
            </a:pPr>
            <a:r>
              <a:rPr sz="1350" b="0">
                <a:solidFill>
                  <a:srgbClr val="746B6E"/>
                </a:solidFill>
              </a:rPr>
              <a:t>imprese fino a 49 addetti</a:t>
            </a:r>
          </a:p>
          <a:p>
            <a:pPr>
              <a:defRPr sz="1350" b="0">
                <a:solidFill>
                  <a:srgbClr val="746B6E"/>
                </a:solidFill>
              </a:defRPr>
            </a:pPr>
            <a:r>
              <a:rPr sz="1350" b="0">
                <a:solidFill>
                  <a:srgbClr val="746B6E"/>
                </a:solidFill>
              </a:rPr>
              <a:t>nei settori non finanziari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4040168-ED8B-4EDA-AC47-F9ECF91A3C27}"/>
              </a:ext>
            </a:extLst>
          </p:cNvPr>
          <p:cNvSpPr>
            <a:spLocks noGrp="1"/>
          </p:cNvSpPr>
          <p:nvPr/>
        </p:nvSpPr>
        <p:spPr>
          <a:xfrm>
            <a:off x="1095375" y="4095750"/>
            <a:ext cx="2090057" cy="171450"/>
          </a:xfrm>
          <a:prstGeom prst="roundRect">
            <a:avLst>
              <a:gd name="adj" fmla="val 50000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2226720-F83B-4F8E-A601-634FAAD54369}"/>
              </a:ext>
            </a:extLst>
          </p:cNvPr>
          <p:cNvSpPr>
            <a:spLocks noGrp="1"/>
          </p:cNvSpPr>
          <p:nvPr/>
        </p:nvSpPr>
        <p:spPr>
          <a:xfrm>
            <a:off x="3857625" y="4048125"/>
            <a:ext cx="142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46B6E"/>
                </a:solidFill>
              </a:defRPr>
            </a:defPPr>
          </a:lstStyle>
          <a:p>
            <a:pPr>
              <a:defRPr sz="900" b="1">
                <a:solidFill>
                  <a:srgbClr val="746B6E"/>
                </a:solidFill>
              </a:defRPr>
            </a:pPr>
            <a:r>
              <a:rPr sz="900" b="1">
                <a:solidFill>
                  <a:srgbClr val="746B6E"/>
                </a:solidFill>
              </a:rPr>
              <a:t>Lombardia  768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B88E0CF-971A-4B5B-BAA8-F26DB7D8F982}"/>
              </a:ext>
            </a:extLst>
          </p:cNvPr>
          <p:cNvSpPr>
            <a:spLocks noGrp="1"/>
          </p:cNvSpPr>
          <p:nvPr/>
        </p:nvSpPr>
        <p:spPr>
          <a:xfrm>
            <a:off x="1095375" y="4381500"/>
            <a:ext cx="2076450" cy="171450"/>
          </a:xfrm>
          <a:prstGeom prst="roundRect">
            <a:avLst>
              <a:gd name="adj" fmla="val 50000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19C8D05-82BD-42F5-80A2-7134B4DC5510}"/>
              </a:ext>
            </a:extLst>
          </p:cNvPr>
          <p:cNvSpPr>
            <a:spLocks noGrp="1"/>
          </p:cNvSpPr>
          <p:nvPr/>
        </p:nvSpPr>
        <p:spPr>
          <a:xfrm>
            <a:off x="3857625" y="4333875"/>
            <a:ext cx="142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46B6E"/>
                </a:solidFill>
              </a:defRPr>
            </a:defPPr>
          </a:lstStyle>
          <a:p>
            <a:pPr>
              <a:defRPr sz="900" b="1">
                <a:solidFill>
                  <a:srgbClr val="746B6E"/>
                </a:solidFill>
              </a:defRPr>
            </a:pPr>
            <a:r>
              <a:rPr sz="900" b="1">
                <a:solidFill>
                  <a:srgbClr val="746B6E"/>
                </a:solidFill>
              </a:rPr>
              <a:t>Toscana  763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298C183-1196-4F64-84FB-3AA3A5EFC70C}"/>
              </a:ext>
            </a:extLst>
          </p:cNvPr>
          <p:cNvSpPr>
            <a:spLocks noGrp="1"/>
          </p:cNvSpPr>
          <p:nvPr/>
        </p:nvSpPr>
        <p:spPr>
          <a:xfrm>
            <a:off x="1095375" y="4667250"/>
            <a:ext cx="1083129" cy="171450"/>
          </a:xfrm>
          <a:prstGeom prst="roundRect">
            <a:avLst>
              <a:gd name="adj" fmla="val 50000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3836BC7-418E-430C-A1D7-9B789CB86592}"/>
              </a:ext>
            </a:extLst>
          </p:cNvPr>
          <p:cNvSpPr>
            <a:spLocks noGrp="1"/>
          </p:cNvSpPr>
          <p:nvPr/>
        </p:nvSpPr>
        <p:spPr>
          <a:xfrm>
            <a:off x="3857625" y="4619625"/>
            <a:ext cx="142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46B6E"/>
                </a:solidFill>
              </a:defRPr>
            </a:defPPr>
          </a:lstStyle>
          <a:p>
            <a:pPr>
              <a:defRPr sz="900" b="1">
                <a:solidFill>
                  <a:srgbClr val="746B6E"/>
                </a:solidFill>
              </a:defRPr>
            </a:pPr>
            <a:r>
              <a:rPr sz="900" b="1">
                <a:solidFill>
                  <a:srgbClr val="746B6E"/>
                </a:solidFill>
              </a:rPr>
              <a:t>Abruzzo  398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FEAC955-A2AA-441A-ACCB-C009F547C77D}"/>
              </a:ext>
            </a:extLst>
          </p:cNvPr>
          <p:cNvSpPr>
            <a:spLocks noGrp="1"/>
          </p:cNvSpPr>
          <p:nvPr/>
        </p:nvSpPr>
        <p:spPr>
          <a:xfrm>
            <a:off x="1095375" y="4953000"/>
            <a:ext cx="1064079" cy="171450"/>
          </a:xfrm>
          <a:prstGeom prst="roundRect">
            <a:avLst>
              <a:gd name="adj" fmla="val 50000"/>
            </a:avLst>
          </a:prstGeom>
          <a:solidFill>
            <a:srgbClr val="E88D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B80447B-09E7-4534-BA98-364746736877}"/>
              </a:ext>
            </a:extLst>
          </p:cNvPr>
          <p:cNvSpPr>
            <a:spLocks noGrp="1"/>
          </p:cNvSpPr>
          <p:nvPr/>
        </p:nvSpPr>
        <p:spPr>
          <a:xfrm>
            <a:off x="3857625" y="4905375"/>
            <a:ext cx="1428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746B6E"/>
                </a:solidFill>
              </a:defRPr>
            </a:defPPr>
          </a:lstStyle>
          <a:p>
            <a:pPr>
              <a:defRPr sz="900" b="1">
                <a:solidFill>
                  <a:srgbClr val="746B6E"/>
                </a:solidFill>
              </a:defRPr>
            </a:pPr>
            <a:r>
              <a:rPr sz="900" b="1">
                <a:solidFill>
                  <a:srgbClr val="746B6E"/>
                </a:solidFill>
              </a:rPr>
              <a:t>Calabria  391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7FE84E5-DE60-4AFA-840D-7B64ABD3D68C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3476625"/>
          </a:xfrm>
          <a:prstGeom prst="roundRect">
            <a:avLst>
              <a:gd name="adj" fmla="val 3288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F835EEC-520D-4EF0-A515-206805F24093}"/>
              </a:ext>
            </a:extLst>
          </p:cNvPr>
          <p:cNvSpPr>
            <a:spLocks noGrp="1"/>
          </p:cNvSpPr>
          <p:nvPr/>
        </p:nvSpPr>
        <p:spPr>
          <a:xfrm>
            <a:off x="6858000" y="2047875"/>
            <a:ext cx="247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6A756"/>
                </a:solidFill>
              </a:defRPr>
            </a:defPPr>
          </a:lstStyle>
          <a:p>
            <a:pPr>
              <a:defRPr sz="1050" b="1">
                <a:solidFill>
                  <a:srgbClr val="D6A756"/>
                </a:solidFill>
              </a:defRPr>
            </a:pPr>
            <a:r>
              <a:rPr sz="1050" b="1">
                <a:solidFill>
                  <a:srgbClr val="D6A756"/>
                </a:solidFill>
              </a:rPr>
              <a:t>INTERVISTE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3C9D969-3F37-41B1-8F16-3D7A1C8860E5}"/>
              </a:ext>
            </a:extLst>
          </p:cNvPr>
          <p:cNvSpPr>
            <a:spLocks noGrp="1"/>
          </p:cNvSpPr>
          <p:nvPr/>
        </p:nvSpPr>
        <p:spPr>
          <a:xfrm>
            <a:off x="6858000" y="2428875"/>
            <a:ext cx="2381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66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10D105FB-BB4C-422B-9F46-858FC4E98577}"/>
              </a:ext>
            </a:extLst>
          </p:cNvPr>
          <p:cNvSpPr>
            <a:spLocks noGrp="1"/>
          </p:cNvSpPr>
          <p:nvPr/>
        </p:nvSpPr>
        <p:spPr>
          <a:xfrm>
            <a:off x="6858000" y="3143250"/>
            <a:ext cx="3810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DDE8DD"/>
                </a:solidFill>
              </a:defRPr>
            </a:defPPr>
          </a:lstStyle>
          <a:p>
            <a:pPr>
              <a:defRPr sz="1350" b="0">
                <a:solidFill>
                  <a:srgbClr val="DDE8DD"/>
                </a:solidFill>
              </a:defRPr>
            </a:pPr>
            <a:r>
              <a:rPr sz="1350" b="0">
                <a:solidFill>
                  <a:srgbClr val="DDE8DD"/>
                </a:solidFill>
              </a:rPr>
              <a:t>imprenditori coinvolti</a:t>
            </a:r>
          </a:p>
          <a:p>
            <a:pPr>
              <a:defRPr sz="1350" b="0">
                <a:solidFill>
                  <a:srgbClr val="DDE8DD"/>
                </a:solidFill>
              </a:defRPr>
            </a:pPr>
            <a:r>
              <a:rPr sz="1350" b="0">
                <a:solidFill>
                  <a:srgbClr val="DDE8DD"/>
                </a:solidFill>
              </a:rPr>
              <a:t>in interviste semistrutturate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3F731C42-61CC-4C77-BD0F-AB24E2276E7C}"/>
              </a:ext>
            </a:extLst>
          </p:cNvPr>
          <p:cNvSpPr>
            <a:spLocks noGrp="1"/>
          </p:cNvSpPr>
          <p:nvPr/>
        </p:nvSpPr>
        <p:spPr>
          <a:xfrm>
            <a:off x="6858000" y="4095750"/>
            <a:ext cx="3810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Lombardia 17   Toscana 17</a:t>
            </a:r>
          </a:p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Abruzzo 18      Calabria 14</a:t>
            </a:r>
          </a:p>
        </p:txBody>
      </p:sp>
    </p:spTree>
    <p:extLst>
      <p:ext uri="{BB962C8B-B14F-4D97-AF65-F5344CB8AC3E}">
        <p14:creationId xmlns:p14="http://schemas.microsoft.com/office/powerpoint/2010/main" val="187953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AB2545D2-3FD2-46D3-AE9F-A5A1036F51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2557BA8-1DEF-4DFC-BB22-79A48449160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MODELLO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F31B9C6-1671-4723-B95A-39D188C7125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Due dimensioni descrivono il rapporto con le istituzioni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19FCEE9-2FA3-4C69-8601-14295BEF583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B76794B-1A24-4274-BE2A-FE2DE495ACF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273FC9F-715B-4212-99E1-6CEE7918733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47AE0DB-571F-4C2B-BF89-9AF07481468E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47625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1DF6F20-93F2-40B5-B089-C1AAAED0BBCF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4B8BDC1-0F7C-46B3-B1E6-292F22A49F1E}"/>
              </a:ext>
            </a:extLst>
          </p:cNvPr>
          <p:cNvSpPr>
            <a:spLocks noGrp="1"/>
          </p:cNvSpPr>
          <p:nvPr/>
        </p:nvSpPr>
        <p:spPr>
          <a:xfrm>
            <a:off x="1085850" y="1981200"/>
            <a:ext cx="432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Radicamento istituzionale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C1FB5BD-CA2D-4C14-972A-8655BBD8C83A}"/>
              </a:ext>
            </a:extLst>
          </p:cNvPr>
          <p:cNvSpPr>
            <a:spLocks noGrp="1"/>
          </p:cNvSpPr>
          <p:nvPr/>
        </p:nvSpPr>
        <p:spPr>
          <a:xfrm>
            <a:off x="1085850" y="2419350"/>
            <a:ext cx="4324350" cy="2457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Presenza o assenza di appartenenza a un’associazione datoriale e di contatti con sindacati esterni.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4AAF805-F2CD-40BF-A490-624C4A04774B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4762500" cy="323850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6FFDFD8-D188-411D-8A25-58B0677BF526}"/>
              </a:ext>
            </a:extLst>
          </p:cNvPr>
          <p:cNvSpPr>
            <a:spLocks noGrp="1"/>
          </p:cNvSpPr>
          <p:nvPr/>
        </p:nvSpPr>
        <p:spPr>
          <a:xfrm>
            <a:off x="6572250" y="1809750"/>
            <a:ext cx="66675" cy="3238500"/>
          </a:xfrm>
          <a:prstGeom prst="roundRect">
            <a:avLst>
              <a:gd name="adj" fmla="val 50000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DB3F1AF-6A12-4E23-BBF4-2ED32E9346A9}"/>
              </a:ext>
            </a:extLst>
          </p:cNvPr>
          <p:cNvSpPr>
            <a:spLocks noGrp="1"/>
          </p:cNvSpPr>
          <p:nvPr/>
        </p:nvSpPr>
        <p:spPr>
          <a:xfrm>
            <a:off x="6800850" y="1981200"/>
            <a:ext cx="43243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Dipendenza istituzionale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6819430-3983-45B0-A853-8E9ACCAC17E5}"/>
              </a:ext>
            </a:extLst>
          </p:cNvPr>
          <p:cNvSpPr>
            <a:spLocks noGrp="1"/>
          </p:cNvSpPr>
          <p:nvPr/>
        </p:nvSpPr>
        <p:spPr>
          <a:xfrm>
            <a:off x="6800850" y="2419350"/>
            <a:ext cx="4324350" cy="2457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Uso o mancato uso di finanziamenti, politiche per la competitività, servizi degli enti bilaterali o fondi.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A9529B6-1923-42E3-AFB1-2CDC9BF2AAD9}"/>
              </a:ext>
            </a:extLst>
          </p:cNvPr>
          <p:cNvSpPr>
            <a:spLocks noGrp="1"/>
          </p:cNvSpPr>
          <p:nvPr/>
        </p:nvSpPr>
        <p:spPr>
          <a:xfrm>
            <a:off x="1809750" y="5476875"/>
            <a:ext cx="8572500" cy="495300"/>
          </a:xfrm>
          <a:prstGeom prst="roundRect">
            <a:avLst>
              <a:gd name="adj" fmla="val 23077"/>
            </a:avLst>
          </a:prstGeom>
          <a:solidFill>
            <a:srgbClr val="F2E4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2583774-C738-4D1E-8436-126F9604A479}"/>
              </a:ext>
            </a:extLst>
          </p:cNvPr>
          <p:cNvSpPr>
            <a:spLocks noGrp="1"/>
          </p:cNvSpPr>
          <p:nvPr/>
        </p:nvSpPr>
        <p:spPr>
          <a:xfrm>
            <a:off x="2095500" y="5581650"/>
            <a:ext cx="8001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3E2430"/>
                </a:solidFill>
              </a:defRPr>
            </a:defPPr>
          </a:lstStyle>
          <a:p>
            <a:pPr>
              <a:defRPr sz="1200" b="1">
                <a:solidFill>
                  <a:srgbClr val="3E2430"/>
                </a:solidFill>
              </a:defRPr>
            </a:pPr>
            <a:r>
              <a:rPr sz="1200" b="1">
                <a:solidFill>
                  <a:srgbClr val="3E2430"/>
                </a:solidFill>
              </a:rPr>
              <a:t>Relazioni e risorse non coincidono: un’impresa può essere radicata senza dipendere dagli aiuti esterni.</a:t>
            </a:r>
          </a:p>
        </p:txBody>
      </p:sp>
    </p:spTree>
    <p:extLst>
      <p:ext uri="{BB962C8B-B14F-4D97-AF65-F5344CB8AC3E}">
        <p14:creationId xmlns:p14="http://schemas.microsoft.com/office/powerpoint/2010/main" val="4848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A7C43672-96FE-4AC7-A207-FE15D3BAE5E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5C66D649-C10E-410D-9D9A-B682B87949D0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TIPOLOGIA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455291F-721A-42AB-84EE-3D0851AFDE9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Quattro configurazioni collegano relazioni e risorse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D74EB49-11A5-4A5C-89F3-8D9B13F8B25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CA2997E-5025-4249-80AA-238926ADF193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FA25855-FFBC-4D39-8DEA-566505D0E0B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28D877D-D8C9-47AD-9A37-8F1BFF0D5F87}"/>
              </a:ext>
            </a:extLst>
          </p:cNvPr>
          <p:cNvSpPr>
            <a:spLocks noGrp="1"/>
          </p:cNvSpPr>
          <p:nvPr/>
        </p:nvSpPr>
        <p:spPr>
          <a:xfrm>
            <a:off x="904875" y="1714500"/>
            <a:ext cx="49530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C8D79EF-4799-4D92-AFB3-68DC74A44A84}"/>
              </a:ext>
            </a:extLst>
          </p:cNvPr>
          <p:cNvSpPr>
            <a:spLocks noGrp="1"/>
          </p:cNvSpPr>
          <p:nvPr/>
        </p:nvSpPr>
        <p:spPr>
          <a:xfrm>
            <a:off x="904875" y="1714500"/>
            <a:ext cx="1143000" cy="1666875"/>
          </a:xfrm>
          <a:prstGeom prst="roundRect">
            <a:avLst>
              <a:gd name="adj" fmla="val 10000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E33FF33-DBA1-4430-B374-912D7DA0D6E6}"/>
              </a:ext>
            </a:extLst>
          </p:cNvPr>
          <p:cNvSpPr>
            <a:spLocks noGrp="1"/>
          </p:cNvSpPr>
          <p:nvPr/>
        </p:nvSpPr>
        <p:spPr>
          <a:xfrm>
            <a:off x="1047750" y="2190750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FFFFFF"/>
                </a:solidFill>
              </a:defRPr>
            </a:defPPr>
          </a:lstStyle>
          <a:p>
            <a:pPr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30%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05694F6-DC3C-4119-BCE1-2164DDB942E1}"/>
              </a:ext>
            </a:extLst>
          </p:cNvPr>
          <p:cNvSpPr>
            <a:spLocks noGrp="1"/>
          </p:cNvSpPr>
          <p:nvPr/>
        </p:nvSpPr>
        <p:spPr>
          <a:xfrm>
            <a:off x="2333625" y="195262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E2430"/>
                </a:solidFill>
              </a:defRPr>
            </a:defPPr>
          </a:lstStyle>
          <a:p>
            <a:pPr>
              <a:defRPr sz="1500" b="1">
                <a:solidFill>
                  <a:srgbClr val="3E2430"/>
                </a:solidFill>
              </a:defRPr>
            </a:pPr>
            <a:r>
              <a:rPr sz="1500" b="1">
                <a:solidFill>
                  <a:srgbClr val="3E2430"/>
                </a:solidFill>
              </a:rPr>
              <a:t>Imprese radicate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380B9F2-6A4F-4CA1-9D9E-FD6AD5BEC9EC}"/>
              </a:ext>
            </a:extLst>
          </p:cNvPr>
          <p:cNvSpPr>
            <a:spLocks noGrp="1"/>
          </p:cNvSpPr>
          <p:nvPr/>
        </p:nvSpPr>
        <p:spPr>
          <a:xfrm>
            <a:off x="2333625" y="249555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Relazioni presenti</a:t>
            </a:r>
          </a:p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Risorse esterne utilizzate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0804356-7D31-4F38-AEAD-390ECE3F0D2F}"/>
              </a:ext>
            </a:extLst>
          </p:cNvPr>
          <p:cNvSpPr>
            <a:spLocks noGrp="1"/>
          </p:cNvSpPr>
          <p:nvPr/>
        </p:nvSpPr>
        <p:spPr>
          <a:xfrm>
            <a:off x="6334125" y="1714500"/>
            <a:ext cx="49530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A9765468-8BD7-40A0-B079-923392003815}"/>
              </a:ext>
            </a:extLst>
          </p:cNvPr>
          <p:cNvSpPr>
            <a:spLocks noGrp="1"/>
          </p:cNvSpPr>
          <p:nvPr/>
        </p:nvSpPr>
        <p:spPr>
          <a:xfrm>
            <a:off x="6334125" y="1714500"/>
            <a:ext cx="1143000" cy="1666875"/>
          </a:xfrm>
          <a:prstGeom prst="roundRect">
            <a:avLst>
              <a:gd name="adj" fmla="val 10000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1F6D277-99A6-469B-B2EF-92E5BA53E2C3}"/>
              </a:ext>
            </a:extLst>
          </p:cNvPr>
          <p:cNvSpPr>
            <a:spLocks noGrp="1"/>
          </p:cNvSpPr>
          <p:nvPr/>
        </p:nvSpPr>
        <p:spPr>
          <a:xfrm>
            <a:off x="6477000" y="2190750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FFFFFF"/>
                </a:solidFill>
              </a:defRPr>
            </a:defPPr>
          </a:lstStyle>
          <a:p>
            <a:pPr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33%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9FC6AC5-D0A9-45CB-A7C7-985F10D9BF27}"/>
              </a:ext>
            </a:extLst>
          </p:cNvPr>
          <p:cNvSpPr>
            <a:spLocks noGrp="1"/>
          </p:cNvSpPr>
          <p:nvPr/>
        </p:nvSpPr>
        <p:spPr>
          <a:xfrm>
            <a:off x="7762875" y="195262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E2430"/>
                </a:solidFill>
              </a:defRPr>
            </a:defPPr>
          </a:lstStyle>
          <a:p>
            <a:pPr>
              <a:defRPr sz="1500" b="1">
                <a:solidFill>
                  <a:srgbClr val="3E2430"/>
                </a:solidFill>
              </a:defRPr>
            </a:pPr>
            <a:r>
              <a:rPr sz="1500" b="1">
                <a:solidFill>
                  <a:srgbClr val="3E2430"/>
                </a:solidFill>
              </a:rPr>
              <a:t>Imprese integrate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D29294D-2EAC-457E-BE7B-BFB33C422A35}"/>
              </a:ext>
            </a:extLst>
          </p:cNvPr>
          <p:cNvSpPr>
            <a:spLocks noGrp="1"/>
          </p:cNvSpPr>
          <p:nvPr/>
        </p:nvSpPr>
        <p:spPr>
          <a:xfrm>
            <a:off x="7762875" y="249555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Relazioni presenti</a:t>
            </a:r>
          </a:p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Risorse esterne non utilizzate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3ECB4828-10E2-42BB-B7F0-6A72C4718410}"/>
              </a:ext>
            </a:extLst>
          </p:cNvPr>
          <p:cNvSpPr>
            <a:spLocks noGrp="1"/>
          </p:cNvSpPr>
          <p:nvPr/>
        </p:nvSpPr>
        <p:spPr>
          <a:xfrm>
            <a:off x="904875" y="3714750"/>
            <a:ext cx="49530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FF0BA0E-AF0E-4F3B-9676-93F30EFEE080}"/>
              </a:ext>
            </a:extLst>
          </p:cNvPr>
          <p:cNvSpPr>
            <a:spLocks noGrp="1"/>
          </p:cNvSpPr>
          <p:nvPr/>
        </p:nvSpPr>
        <p:spPr>
          <a:xfrm>
            <a:off x="904875" y="3714750"/>
            <a:ext cx="1143000" cy="1666875"/>
          </a:xfrm>
          <a:prstGeom prst="roundRect">
            <a:avLst>
              <a:gd name="adj" fmla="val 10000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83B7C27C-CDD0-4C5F-80E1-E41ACF4B35DB}"/>
              </a:ext>
            </a:extLst>
          </p:cNvPr>
          <p:cNvSpPr>
            <a:spLocks noGrp="1"/>
          </p:cNvSpPr>
          <p:nvPr/>
        </p:nvSpPr>
        <p:spPr>
          <a:xfrm>
            <a:off x="1047750" y="4191000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FFFFFF"/>
                </a:solidFill>
              </a:defRPr>
            </a:defPPr>
          </a:lstStyle>
          <a:p>
            <a:pPr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12%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21D00E8-E92A-4293-9BA9-D5983CCBA57A}"/>
              </a:ext>
            </a:extLst>
          </p:cNvPr>
          <p:cNvSpPr>
            <a:spLocks noGrp="1"/>
          </p:cNvSpPr>
          <p:nvPr/>
        </p:nvSpPr>
        <p:spPr>
          <a:xfrm>
            <a:off x="2333625" y="395287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E2430"/>
                </a:solidFill>
              </a:defRPr>
            </a:defPPr>
          </a:lstStyle>
          <a:p>
            <a:pPr>
              <a:defRPr sz="1500" b="1">
                <a:solidFill>
                  <a:srgbClr val="3E2430"/>
                </a:solidFill>
              </a:defRPr>
            </a:pPr>
            <a:r>
              <a:rPr sz="1500" b="1">
                <a:solidFill>
                  <a:srgbClr val="3E2430"/>
                </a:solidFill>
              </a:rPr>
              <a:t>Imprese isolate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9B4A4620-7186-4BAE-B970-5E5B3B5DB422}"/>
              </a:ext>
            </a:extLst>
          </p:cNvPr>
          <p:cNvSpPr>
            <a:spLocks noGrp="1"/>
          </p:cNvSpPr>
          <p:nvPr/>
        </p:nvSpPr>
        <p:spPr>
          <a:xfrm>
            <a:off x="2333625" y="449580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Relazioni assenti</a:t>
            </a:r>
          </a:p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Risorse esterne utilizzate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8011BAF-205F-4904-9F04-11285BE3F203}"/>
              </a:ext>
            </a:extLst>
          </p:cNvPr>
          <p:cNvSpPr>
            <a:spLocks noGrp="1"/>
          </p:cNvSpPr>
          <p:nvPr/>
        </p:nvSpPr>
        <p:spPr>
          <a:xfrm>
            <a:off x="6334125" y="3714750"/>
            <a:ext cx="4953000" cy="1666875"/>
          </a:xfrm>
          <a:prstGeom prst="roundRect">
            <a:avLst>
              <a:gd name="adj" fmla="val 685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F459107-EA54-400A-A892-718227C47C4F}"/>
              </a:ext>
            </a:extLst>
          </p:cNvPr>
          <p:cNvSpPr>
            <a:spLocks noGrp="1"/>
          </p:cNvSpPr>
          <p:nvPr/>
        </p:nvSpPr>
        <p:spPr>
          <a:xfrm>
            <a:off x="6334125" y="3714750"/>
            <a:ext cx="1143000" cy="1666875"/>
          </a:xfrm>
          <a:prstGeom prst="roundRect">
            <a:avLst>
              <a:gd name="adj" fmla="val 10000"/>
            </a:avLst>
          </a:prstGeom>
          <a:solidFill>
            <a:srgbClr val="E88D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8C6354E-DFE8-47E7-81C0-B74D672FC3D3}"/>
              </a:ext>
            </a:extLst>
          </p:cNvPr>
          <p:cNvSpPr>
            <a:spLocks noGrp="1"/>
          </p:cNvSpPr>
          <p:nvPr/>
        </p:nvSpPr>
        <p:spPr>
          <a:xfrm>
            <a:off x="6477000" y="4191000"/>
            <a:ext cx="857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550" b="1">
                <a:solidFill>
                  <a:srgbClr val="FFFFFF"/>
                </a:solidFill>
              </a:defRPr>
            </a:defPPr>
          </a:lstStyle>
          <a:p>
            <a:pPr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25%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92A7860-4986-46A2-9527-26D382D52368}"/>
              </a:ext>
            </a:extLst>
          </p:cNvPr>
          <p:cNvSpPr>
            <a:spLocks noGrp="1"/>
          </p:cNvSpPr>
          <p:nvPr/>
        </p:nvSpPr>
        <p:spPr>
          <a:xfrm>
            <a:off x="7762875" y="3952875"/>
            <a:ext cx="3143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3E2430"/>
                </a:solidFill>
              </a:defRPr>
            </a:defPPr>
          </a:lstStyle>
          <a:p>
            <a:pPr>
              <a:defRPr sz="1500" b="1">
                <a:solidFill>
                  <a:srgbClr val="3E2430"/>
                </a:solidFill>
              </a:defRPr>
            </a:pPr>
            <a:r>
              <a:rPr sz="1500" b="1">
                <a:solidFill>
                  <a:srgbClr val="3E2430"/>
                </a:solidFill>
              </a:rPr>
              <a:t>Imprese senza radici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6DA43A0-1F14-4C83-B41D-4165A3D9EDF0}"/>
              </a:ext>
            </a:extLst>
          </p:cNvPr>
          <p:cNvSpPr>
            <a:spLocks noGrp="1"/>
          </p:cNvSpPr>
          <p:nvPr/>
        </p:nvSpPr>
        <p:spPr>
          <a:xfrm>
            <a:off x="7762875" y="4495800"/>
            <a:ext cx="3143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Relazioni assenti</a:t>
            </a:r>
          </a:p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Risorse esterne non utilizzate</a:t>
            </a:r>
          </a:p>
        </p:txBody>
      </p:sp>
    </p:spTree>
    <p:extLst>
      <p:ext uri="{BB962C8B-B14F-4D97-AF65-F5344CB8AC3E}">
        <p14:creationId xmlns:p14="http://schemas.microsoft.com/office/powerpoint/2010/main" val="166416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790F45C5-F910-4DC0-B996-329B847C2A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8529F74-EF7F-45DC-B036-CD456F77E4A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ESTERNALIZZAZIONE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58496F0-F73D-4686-A167-8B1A2FA9A94A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Le imprese meno radicate affidano più attività a consulenti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5BA729A-7D93-4E2E-9211-4045272508B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6DD1ABA-4DC3-40D4-BFC8-90A127C867C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8C099E5-78B8-4237-9E3F-82FAB342AB4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CAE2B60-F791-4C41-93F3-F6C443988E8B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4857750" cy="3333750"/>
          </a:xfrm>
          <a:prstGeom prst="roundRect">
            <a:avLst>
              <a:gd name="adj" fmla="val 3429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24BA95C-CAF0-4AEB-8ADF-1D0EBDD3E1D7}"/>
              </a:ext>
            </a:extLst>
          </p:cNvPr>
          <p:cNvSpPr>
            <a:spLocks noGrp="1"/>
          </p:cNvSpPr>
          <p:nvPr/>
        </p:nvSpPr>
        <p:spPr>
          <a:xfrm>
            <a:off x="1190625" y="2190750"/>
            <a:ext cx="38100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950" b="1">
                <a:solidFill>
                  <a:srgbClr val="FFFFFF"/>
                </a:solidFill>
              </a:defRPr>
            </a:defPPr>
          </a:lstStyle>
          <a:p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IMPRESE ISOLATE</a:t>
            </a:r>
          </a:p>
          <a:p>
            <a:pPr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O SENZA RADICI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01C738B-6DFC-40B7-BC2C-B2B7567EEB59}"/>
              </a:ext>
            </a:extLst>
          </p:cNvPr>
          <p:cNvSpPr>
            <a:spLocks noGrp="1"/>
          </p:cNvSpPr>
          <p:nvPr/>
        </p:nvSpPr>
        <p:spPr>
          <a:xfrm>
            <a:off x="1190625" y="3238500"/>
            <a:ext cx="381000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DDE8DD"/>
                </a:solidFill>
              </a:defRPr>
            </a:defPPr>
          </a:lstStyle>
          <a:p>
            <a:pPr>
              <a:defRPr sz="1350" b="0">
                <a:solidFill>
                  <a:srgbClr val="DDE8DD"/>
                </a:solidFill>
              </a:defRPr>
            </a:pPr>
            <a:r>
              <a:rPr sz="1350" b="0">
                <a:solidFill>
                  <a:srgbClr val="DDE8DD"/>
                </a:solidFill>
              </a:rPr>
              <a:t>La gestione esterna delle risorse umane e delle relazioni di lavoro sostituisce parte dei legami con associazioni e sindacati.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F58B0E9D-51D1-4CF9-8760-22D3DE2BEDE6}"/>
              </a:ext>
            </a:extLst>
          </p:cNvPr>
          <p:cNvSpPr>
            <a:spLocks noGrp="1"/>
          </p:cNvSpPr>
          <p:nvPr/>
        </p:nvSpPr>
        <p:spPr>
          <a:xfrm>
            <a:off x="6524625" y="1809750"/>
            <a:ext cx="485775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AF516B0-C669-4028-AC26-E38930550202}"/>
              </a:ext>
            </a:extLst>
          </p:cNvPr>
          <p:cNvSpPr>
            <a:spLocks noGrp="1"/>
          </p:cNvSpPr>
          <p:nvPr/>
        </p:nvSpPr>
        <p:spPr>
          <a:xfrm>
            <a:off x="6905625" y="2190750"/>
            <a:ext cx="1905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E2C3A"/>
                </a:solidFill>
              </a:defRPr>
            </a:defPPr>
          </a:lstStyle>
          <a:p>
            <a:pPr>
              <a:defRPr sz="975" b="1">
                <a:solidFill>
                  <a:srgbClr val="6E2C3A"/>
                </a:solidFill>
              </a:defRPr>
            </a:pPr>
            <a:r>
              <a:rPr sz="975" b="1">
                <a:solidFill>
                  <a:srgbClr val="6E2C3A"/>
                </a:solidFill>
              </a:rPr>
              <a:t>EFFETTO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2D8300A-E434-4206-90DC-8A3B167B4E1C}"/>
              </a:ext>
            </a:extLst>
          </p:cNvPr>
          <p:cNvSpPr>
            <a:spLocks noGrp="1"/>
          </p:cNvSpPr>
          <p:nvPr/>
        </p:nvSpPr>
        <p:spPr>
          <a:xfrm>
            <a:off x="6905625" y="2667000"/>
            <a:ext cx="39052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3E2430"/>
                </a:solidFill>
              </a:defRPr>
            </a:defPPr>
          </a:lstStyle>
          <a:p>
            <a:pPr>
              <a:defRPr sz="1875" b="1">
                <a:solidFill>
                  <a:srgbClr val="3E2430"/>
                </a:solidFill>
              </a:defRPr>
            </a:pPr>
            <a:r>
              <a:rPr sz="1875" b="1">
                <a:solidFill>
                  <a:srgbClr val="3E2430"/>
                </a:solidFill>
              </a:rPr>
              <a:t>Dal livello istituzionale</a:t>
            </a:r>
          </a:p>
          <a:p>
            <a:pPr>
              <a:defRPr sz="1875" b="1">
                <a:solidFill>
                  <a:srgbClr val="3E2430"/>
                </a:solidFill>
              </a:defRPr>
            </a:pPr>
            <a:r>
              <a:rPr sz="1875" b="1">
                <a:solidFill>
                  <a:srgbClr val="3E2430"/>
                </a:solidFill>
              </a:rPr>
              <a:t>al rapporto personale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50971F1-EFE4-4136-B30F-F1EE7A87EDDA}"/>
              </a:ext>
            </a:extLst>
          </p:cNvPr>
          <p:cNvSpPr>
            <a:spLocks noGrp="1"/>
          </p:cNvSpPr>
          <p:nvPr/>
        </p:nvSpPr>
        <p:spPr>
          <a:xfrm>
            <a:off x="6905625" y="3714750"/>
            <a:ext cx="39052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746B6E"/>
                </a:solidFill>
              </a:defRPr>
            </a:defPPr>
          </a:lstStyle>
          <a:p>
            <a:pPr>
              <a:defRPr sz="1275" b="0">
                <a:solidFill>
                  <a:srgbClr val="746B6E"/>
                </a:solidFill>
              </a:defRPr>
            </a:pPr>
            <a:r>
              <a:rPr sz="1275" b="0">
                <a:solidFill>
                  <a:srgbClr val="746B6E"/>
                </a:solidFill>
              </a:rPr>
              <a:t>Il professionista di fiducia diventa il principale interprete di norme, contratti e servizi.</a:t>
            </a:r>
          </a:p>
        </p:txBody>
      </p:sp>
    </p:spTree>
    <p:extLst>
      <p:ext uri="{BB962C8B-B14F-4D97-AF65-F5344CB8AC3E}">
        <p14:creationId xmlns:p14="http://schemas.microsoft.com/office/powerpoint/2010/main" val="1949276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tangolo 36">
            <a:extLst>
              <a:ext uri="{FF2B5EF4-FFF2-40B4-BE49-F238E27FC236}">
                <a16:creationId xmlns:a16="http://schemas.microsoft.com/office/drawing/2014/main" id="{97E82926-B636-4A8A-9918-6D8449132C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258BDDF-81B6-448E-B12A-795E8FD1823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CONTESTO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7E2CD09-FFE5-4A70-8F2B-EE4BAC035F2D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Gli imprenditori valutano sei condizioni territoriali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DB39D8D-4ADF-467F-AACA-9B09E463398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4D0EC6A-A15B-400A-96FF-3AFF510F7B7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0DFBA33-2F45-4106-8E35-A94AC7E1DDA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E5048FB-B41E-4571-89AB-7FC44EC128E7}"/>
              </a:ext>
            </a:extLst>
          </p:cNvPr>
          <p:cNvSpPr>
            <a:spLocks noGrp="1"/>
          </p:cNvSpPr>
          <p:nvPr/>
        </p:nvSpPr>
        <p:spPr>
          <a:xfrm>
            <a:off x="714375" y="1809750"/>
            <a:ext cx="347662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781E373-10B0-445B-B127-A6788F446ED6}"/>
              </a:ext>
            </a:extLst>
          </p:cNvPr>
          <p:cNvSpPr>
            <a:spLocks noGrp="1"/>
          </p:cNvSpPr>
          <p:nvPr/>
        </p:nvSpPr>
        <p:spPr>
          <a:xfrm>
            <a:off x="942975" y="2038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7FFDBD0-90CC-4AA7-A9D4-8EF6FCCD5637}"/>
              </a:ext>
            </a:extLst>
          </p:cNvPr>
          <p:cNvSpPr>
            <a:spLocks noGrp="1"/>
          </p:cNvSpPr>
          <p:nvPr/>
        </p:nvSpPr>
        <p:spPr>
          <a:xfrm>
            <a:off x="942975" y="2105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8D3778C-630B-4771-9AB7-174F20E9616D}"/>
              </a:ext>
            </a:extLst>
          </p:cNvPr>
          <p:cNvSpPr>
            <a:spLocks noGrp="1"/>
          </p:cNvSpPr>
          <p:nvPr/>
        </p:nvSpPr>
        <p:spPr>
          <a:xfrm>
            <a:off x="1619250" y="20764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Credito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3416642-DD57-483A-9E00-1EAFBB134293}"/>
              </a:ext>
            </a:extLst>
          </p:cNvPr>
          <p:cNvSpPr>
            <a:spLocks noGrp="1"/>
          </p:cNvSpPr>
          <p:nvPr/>
        </p:nvSpPr>
        <p:spPr>
          <a:xfrm>
            <a:off x="1619250" y="2505075"/>
            <a:ext cx="22383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Accesso alle risorse finanziarie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8A35819-2C3B-4419-88D1-3703FD38875F}"/>
              </a:ext>
            </a:extLst>
          </p:cNvPr>
          <p:cNvSpPr>
            <a:spLocks noGrp="1"/>
          </p:cNvSpPr>
          <p:nvPr/>
        </p:nvSpPr>
        <p:spPr>
          <a:xfrm>
            <a:off x="4476750" y="1809750"/>
            <a:ext cx="347662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BF8C69A-03E5-4C0A-A6ED-E8E5AEDFEFD0}"/>
              </a:ext>
            </a:extLst>
          </p:cNvPr>
          <p:cNvSpPr>
            <a:spLocks noGrp="1"/>
          </p:cNvSpPr>
          <p:nvPr/>
        </p:nvSpPr>
        <p:spPr>
          <a:xfrm>
            <a:off x="4705350" y="2038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95B1D32-8C9A-41B4-98B2-21B44DD13C00}"/>
              </a:ext>
            </a:extLst>
          </p:cNvPr>
          <p:cNvSpPr>
            <a:spLocks noGrp="1"/>
          </p:cNvSpPr>
          <p:nvPr/>
        </p:nvSpPr>
        <p:spPr>
          <a:xfrm>
            <a:off x="4705350" y="2105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B93F4D9-A31E-4625-8C4B-C9F0BE839406}"/>
              </a:ext>
            </a:extLst>
          </p:cNvPr>
          <p:cNvSpPr>
            <a:spLocks noGrp="1"/>
          </p:cNvSpPr>
          <p:nvPr/>
        </p:nvSpPr>
        <p:spPr>
          <a:xfrm>
            <a:off x="5381625" y="20764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Competenze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2F6F992-B394-4B16-8C5D-8A8B95A2FBD7}"/>
              </a:ext>
            </a:extLst>
          </p:cNvPr>
          <p:cNvSpPr>
            <a:spLocks noGrp="1"/>
          </p:cNvSpPr>
          <p:nvPr/>
        </p:nvSpPr>
        <p:spPr>
          <a:xfrm>
            <a:off x="5381625" y="2505075"/>
            <a:ext cx="22383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Qualità delle risorse umane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8ACF9DA-19DD-4A41-BAA6-E651BBA5412B}"/>
              </a:ext>
            </a:extLst>
          </p:cNvPr>
          <p:cNvSpPr>
            <a:spLocks noGrp="1"/>
          </p:cNvSpPr>
          <p:nvPr/>
        </p:nvSpPr>
        <p:spPr>
          <a:xfrm>
            <a:off x="8239125" y="1809750"/>
            <a:ext cx="347662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85F671B-F8CA-4911-8ABC-70DF1E648F44}"/>
              </a:ext>
            </a:extLst>
          </p:cNvPr>
          <p:cNvSpPr>
            <a:spLocks noGrp="1"/>
          </p:cNvSpPr>
          <p:nvPr/>
        </p:nvSpPr>
        <p:spPr>
          <a:xfrm>
            <a:off x="8467725" y="2038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261CC85E-7060-45A0-9F73-541A7D0992F2}"/>
              </a:ext>
            </a:extLst>
          </p:cNvPr>
          <p:cNvSpPr>
            <a:spLocks noGrp="1"/>
          </p:cNvSpPr>
          <p:nvPr/>
        </p:nvSpPr>
        <p:spPr>
          <a:xfrm>
            <a:off x="8467725" y="2105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786ED982-D974-43C7-B78F-F1A80708E4FF}"/>
              </a:ext>
            </a:extLst>
          </p:cNvPr>
          <p:cNvSpPr>
            <a:spLocks noGrp="1"/>
          </p:cNvSpPr>
          <p:nvPr/>
        </p:nvSpPr>
        <p:spPr>
          <a:xfrm>
            <a:off x="9144000" y="2076450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Legalità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BE23C67-8261-40A7-8F12-A5618F9F2158}"/>
              </a:ext>
            </a:extLst>
          </p:cNvPr>
          <p:cNvSpPr>
            <a:spLocks noGrp="1"/>
          </p:cNvSpPr>
          <p:nvPr/>
        </p:nvSpPr>
        <p:spPr>
          <a:xfrm>
            <a:off x="9144000" y="2505075"/>
            <a:ext cx="22383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Rispetto delle regole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D5A91054-F049-43FA-940D-58EB94F86FAF}"/>
              </a:ext>
            </a:extLst>
          </p:cNvPr>
          <p:cNvSpPr>
            <a:spLocks noGrp="1"/>
          </p:cNvSpPr>
          <p:nvPr/>
        </p:nvSpPr>
        <p:spPr>
          <a:xfrm>
            <a:off x="714375" y="3476625"/>
            <a:ext cx="347662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CD84E283-0C5A-446D-8381-BB9B67830941}"/>
              </a:ext>
            </a:extLst>
          </p:cNvPr>
          <p:cNvSpPr>
            <a:spLocks noGrp="1"/>
          </p:cNvSpPr>
          <p:nvPr/>
        </p:nvSpPr>
        <p:spPr>
          <a:xfrm>
            <a:off x="942975" y="3705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7899A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6B1A151-B440-4295-94EF-664C3F16A270}"/>
              </a:ext>
            </a:extLst>
          </p:cNvPr>
          <p:cNvSpPr>
            <a:spLocks noGrp="1"/>
          </p:cNvSpPr>
          <p:nvPr/>
        </p:nvSpPr>
        <p:spPr>
          <a:xfrm>
            <a:off x="942975" y="3771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1A043D8E-904D-4B29-9B1B-48084280B595}"/>
              </a:ext>
            </a:extLst>
          </p:cNvPr>
          <p:cNvSpPr>
            <a:spLocks noGrp="1"/>
          </p:cNvSpPr>
          <p:nvPr/>
        </p:nvSpPr>
        <p:spPr>
          <a:xfrm>
            <a:off x="1619250" y="3743325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Infrastrutture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0BDFF1F7-2B8D-40CB-B57F-758B3F5A53DD}"/>
              </a:ext>
            </a:extLst>
          </p:cNvPr>
          <p:cNvSpPr>
            <a:spLocks noGrp="1"/>
          </p:cNvSpPr>
          <p:nvPr/>
        </p:nvSpPr>
        <p:spPr>
          <a:xfrm>
            <a:off x="1619250" y="4171950"/>
            <a:ext cx="22383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Servizi e collegamenti disponibili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E75EB53E-296A-45BC-9622-4694722CCF9D}"/>
              </a:ext>
            </a:extLst>
          </p:cNvPr>
          <p:cNvSpPr>
            <a:spLocks noGrp="1"/>
          </p:cNvSpPr>
          <p:nvPr/>
        </p:nvSpPr>
        <p:spPr>
          <a:xfrm>
            <a:off x="4476750" y="3476625"/>
            <a:ext cx="347662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D4C09C9E-6D95-4783-84E8-38FD6594FEB4}"/>
              </a:ext>
            </a:extLst>
          </p:cNvPr>
          <p:cNvSpPr>
            <a:spLocks noGrp="1"/>
          </p:cNvSpPr>
          <p:nvPr/>
        </p:nvSpPr>
        <p:spPr>
          <a:xfrm>
            <a:off x="4705350" y="3705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88D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0034172A-63A1-48F0-A5C0-9559E8E7931A}"/>
              </a:ext>
            </a:extLst>
          </p:cNvPr>
          <p:cNvSpPr>
            <a:spLocks noGrp="1"/>
          </p:cNvSpPr>
          <p:nvPr/>
        </p:nvSpPr>
        <p:spPr>
          <a:xfrm>
            <a:off x="4705350" y="3771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5B527679-D253-4748-93D8-11614AD55189}"/>
              </a:ext>
            </a:extLst>
          </p:cNvPr>
          <p:cNvSpPr>
            <a:spLocks noGrp="1"/>
          </p:cNvSpPr>
          <p:nvPr/>
        </p:nvSpPr>
        <p:spPr>
          <a:xfrm>
            <a:off x="5381625" y="3743325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Enti locali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E730590E-3111-4AD6-86D1-A26E881C39B2}"/>
              </a:ext>
            </a:extLst>
          </p:cNvPr>
          <p:cNvSpPr>
            <a:spLocks noGrp="1"/>
          </p:cNvSpPr>
          <p:nvPr/>
        </p:nvSpPr>
        <p:spPr>
          <a:xfrm>
            <a:off x="5381625" y="4171950"/>
            <a:ext cx="22383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Iniziative pubbliche per le imprese</a:t>
            </a:r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A90AC726-FC91-4813-A623-09499281D9D6}"/>
              </a:ext>
            </a:extLst>
          </p:cNvPr>
          <p:cNvSpPr>
            <a:spLocks noGrp="1"/>
          </p:cNvSpPr>
          <p:nvPr/>
        </p:nvSpPr>
        <p:spPr>
          <a:xfrm>
            <a:off x="8239125" y="3476625"/>
            <a:ext cx="3476625" cy="133350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3D23361B-287A-4BC4-9E5A-DD113B3C8FEB}"/>
              </a:ext>
            </a:extLst>
          </p:cNvPr>
          <p:cNvSpPr>
            <a:spLocks noGrp="1"/>
          </p:cNvSpPr>
          <p:nvPr/>
        </p:nvSpPr>
        <p:spPr>
          <a:xfrm>
            <a:off x="8467725" y="3705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187DEF37-DFFC-439D-B0E0-3A9BD5A2546B}"/>
              </a:ext>
            </a:extLst>
          </p:cNvPr>
          <p:cNvSpPr>
            <a:spLocks noGrp="1"/>
          </p:cNvSpPr>
          <p:nvPr/>
        </p:nvSpPr>
        <p:spPr>
          <a:xfrm>
            <a:off x="8467725" y="3771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5" name="Rettangolo 34">
            <a:extLst>
              <a:ext uri="{FF2B5EF4-FFF2-40B4-BE49-F238E27FC236}">
                <a16:creationId xmlns:a16="http://schemas.microsoft.com/office/drawing/2014/main" id="{AC6C339B-5908-4BB3-8A24-40084D6B7D65}"/>
              </a:ext>
            </a:extLst>
          </p:cNvPr>
          <p:cNvSpPr>
            <a:spLocks noGrp="1"/>
          </p:cNvSpPr>
          <p:nvPr/>
        </p:nvSpPr>
        <p:spPr>
          <a:xfrm>
            <a:off x="9144000" y="3743325"/>
            <a:ext cx="22383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Parti sociali</a:t>
            </a:r>
          </a:p>
        </p:txBody>
      </p:sp>
      <p:sp>
        <p:nvSpPr>
          <p:cNvPr id="36" name="Rettangolo 35">
            <a:extLst>
              <a:ext uri="{FF2B5EF4-FFF2-40B4-BE49-F238E27FC236}">
                <a16:creationId xmlns:a16="http://schemas.microsoft.com/office/drawing/2014/main" id="{EA3F79EE-276C-4BA6-AE92-5D00CB271213}"/>
              </a:ext>
            </a:extLst>
          </p:cNvPr>
          <p:cNvSpPr>
            <a:spLocks noGrp="1"/>
          </p:cNvSpPr>
          <p:nvPr/>
        </p:nvSpPr>
        <p:spPr>
          <a:xfrm>
            <a:off x="9144000" y="4171950"/>
            <a:ext cx="223837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Attività delle rappresentanze</a:t>
            </a:r>
          </a:p>
        </p:txBody>
      </p:sp>
    </p:spTree>
    <p:extLst>
      <p:ext uri="{BB962C8B-B14F-4D97-AF65-F5344CB8AC3E}">
        <p14:creationId xmlns:p14="http://schemas.microsoft.com/office/powerpoint/2010/main" val="837115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C8A1336C-4C53-48B2-AAFD-D95BD3D99FF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59AB662-D581-43B1-94DD-93F6F3F07B0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VALUTAZIONI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099FF31-D556-4110-97FC-1C7F8000E6B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Competenze e legalità ricevono i giudizi più alti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ACBECB0-66D4-41DD-93A0-945E0E907FAE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Valori medi su scala da 1 a 10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4E34FDC4-D27D-41DA-B8B0-C34CB8CD78D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131B23C-A443-441C-BA4D-D0440C7C56B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C27335B-A1C0-4ED0-9881-44EEA2C7A8B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08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0EA33D26-0206-4350-93D4-246C464AAFF1}"/>
              </a:ext>
            </a:extLst>
          </p:cNvPr>
          <p:cNvGraphicFramePr/>
          <p:nvPr/>
        </p:nvGraphicFramePr>
        <p:xfrm>
          <a:off x="952500" y="1714500"/>
          <a:ext cx="742950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7ADE7ED9-43C1-4879-ABC1-71F12AC09BCA}"/>
              </a:ext>
            </a:extLst>
          </p:cNvPr>
          <p:cNvSpPr>
            <a:spLocks noGrp="1"/>
          </p:cNvSpPr>
          <p:nvPr/>
        </p:nvSpPr>
        <p:spPr>
          <a:xfrm>
            <a:off x="8858250" y="2143125"/>
            <a:ext cx="2333625" cy="2381250"/>
          </a:xfrm>
          <a:prstGeom prst="roundRect">
            <a:avLst>
              <a:gd name="adj" fmla="val 4898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DEB83C31-8028-467B-87CF-E8A3738D76CE}"/>
              </a:ext>
            </a:extLst>
          </p:cNvPr>
          <p:cNvSpPr>
            <a:spLocks noGrp="1"/>
          </p:cNvSpPr>
          <p:nvPr/>
        </p:nvSpPr>
        <p:spPr>
          <a:xfrm>
            <a:off x="9096375" y="2476500"/>
            <a:ext cx="18573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300" b="1">
                <a:solidFill>
                  <a:srgbClr val="6E2C3A"/>
                </a:solidFill>
              </a:defRPr>
            </a:defPPr>
          </a:lstStyle>
          <a:p>
            <a:pPr>
              <a:defRPr sz="3300" b="1">
                <a:solidFill>
                  <a:srgbClr val="6E2C3A"/>
                </a:solidFill>
              </a:defRPr>
            </a:pPr>
            <a:r>
              <a:rPr sz="3300" b="1">
                <a:solidFill>
                  <a:srgbClr val="6E2C3A"/>
                </a:solidFill>
              </a:rPr>
              <a:t>6,7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44EA1E8-A986-4994-A024-FDD8A86D995D}"/>
              </a:ext>
            </a:extLst>
          </p:cNvPr>
          <p:cNvSpPr>
            <a:spLocks noGrp="1"/>
          </p:cNvSpPr>
          <p:nvPr/>
        </p:nvSpPr>
        <p:spPr>
          <a:xfrm>
            <a:off x="9144000" y="3238500"/>
            <a:ext cx="176212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746B6E"/>
                </a:solidFill>
              </a:defRPr>
            </a:defPPr>
          </a:lstStyle>
          <a:p>
            <a:pPr>
              <a:defRPr sz="1200" b="1">
                <a:solidFill>
                  <a:srgbClr val="746B6E"/>
                </a:solidFill>
              </a:defRPr>
            </a:pPr>
            <a:r>
              <a:rPr sz="1200" b="1">
                <a:solidFill>
                  <a:srgbClr val="746B6E"/>
                </a:solidFill>
              </a:rPr>
              <a:t>valutazione media delle competenze delle risorse umane</a:t>
            </a:r>
          </a:p>
        </p:txBody>
      </p:sp>
    </p:spTree>
    <p:extLst>
      <p:ext uri="{BB962C8B-B14F-4D97-AF65-F5344CB8AC3E}">
        <p14:creationId xmlns:p14="http://schemas.microsoft.com/office/powerpoint/2010/main" val="85230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E96BE1F8-5CFD-4224-AE9E-41AB230BDF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156F7BC-1C78-4465-9B0F-E506B14028C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DIVARI REGIONALI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733318E-5CC2-4AE1-B7BF-2206CE61B95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La Calabria segnala le maggiori fragilità del contesto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B62111C-F28C-475A-8C3F-6FA4481E68E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036D9EF-9F48-4CCC-98E8-12B95B5CE59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CE399D7-FDE0-41E4-B39E-7C3F6B80022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09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9DEE3CAD-D36B-4CFB-94E1-12E388080CC2}"/>
              </a:ext>
            </a:extLst>
          </p:cNvPr>
          <p:cNvGraphicFramePr/>
          <p:nvPr/>
        </p:nvGraphicFramePr>
        <p:xfrm>
          <a:off x="857250" y="1714500"/>
          <a:ext cx="80962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7AA923E-16CF-431A-AE74-10DF42FE365A}"/>
              </a:ext>
            </a:extLst>
          </p:cNvPr>
          <p:cNvSpPr>
            <a:spLocks noGrp="1"/>
          </p:cNvSpPr>
          <p:nvPr/>
        </p:nvSpPr>
        <p:spPr>
          <a:xfrm>
            <a:off x="9239250" y="2095500"/>
            <a:ext cx="2047875" cy="2524125"/>
          </a:xfrm>
          <a:prstGeom prst="roundRect">
            <a:avLst>
              <a:gd name="adj" fmla="val 5581"/>
            </a:avLst>
          </a:prstGeom>
          <a:solidFill>
            <a:srgbClr val="F6D7C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586A33-0BE7-4F35-A707-6D9DA77D2A48}"/>
              </a:ext>
            </a:extLst>
          </p:cNvPr>
          <p:cNvSpPr>
            <a:spLocks noGrp="1"/>
          </p:cNvSpPr>
          <p:nvPr/>
        </p:nvSpPr>
        <p:spPr>
          <a:xfrm>
            <a:off x="9429750" y="2476500"/>
            <a:ext cx="1666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6E2C3A"/>
                </a:solidFill>
              </a:defRPr>
            </a:defPPr>
          </a:lstStyle>
          <a:p>
            <a:pPr>
              <a:defRPr sz="3000" b="1">
                <a:solidFill>
                  <a:srgbClr val="6E2C3A"/>
                </a:solidFill>
              </a:defRPr>
            </a:pPr>
            <a:r>
              <a:rPr sz="3000" b="1">
                <a:solidFill>
                  <a:srgbClr val="6E2C3A"/>
                </a:solidFill>
              </a:rPr>
              <a:t>4,0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64556E5-A34F-4C33-B649-8F2FEBF13A8D}"/>
              </a:ext>
            </a:extLst>
          </p:cNvPr>
          <p:cNvSpPr>
            <a:spLocks noGrp="1"/>
          </p:cNvSpPr>
          <p:nvPr/>
        </p:nvSpPr>
        <p:spPr>
          <a:xfrm>
            <a:off x="9477375" y="3238500"/>
            <a:ext cx="1571625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3E2430"/>
                </a:solidFill>
              </a:defRPr>
            </a:defPPr>
          </a:lstStyle>
          <a:p>
            <a:pPr>
              <a:defRPr sz="1125" b="1">
                <a:solidFill>
                  <a:srgbClr val="3E2430"/>
                </a:solidFill>
              </a:defRPr>
            </a:pPr>
            <a:r>
              <a:rPr sz="1125" b="1">
                <a:solidFill>
                  <a:srgbClr val="3E2430"/>
                </a:solidFill>
              </a:rPr>
              <a:t>giudizio sulle iniziative degli enti locali in Calabria</a:t>
            </a:r>
          </a:p>
        </p:txBody>
      </p:sp>
    </p:spTree>
    <p:extLst>
      <p:ext uri="{BB962C8B-B14F-4D97-AF65-F5344CB8AC3E}">
        <p14:creationId xmlns:p14="http://schemas.microsoft.com/office/powerpoint/2010/main" val="1725779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0EC183E4-A63A-473A-B166-351765BF4F0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CF91451-ECDA-48E2-BE07-6565E0CD187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COOPERAZIONE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2437A2D-C2B3-48A4-BD3C-5EA211DAAC2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La collaborazione diminuisce quando aumentano gli attori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1DFBAE9-27C7-43A9-B307-3973D010E392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Quota che valuta la cooperazione abbastanza o molto buona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C93D2F1D-CDE9-4238-ABD0-8A96C0120A9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F7DE20A-2E1E-4551-A881-C6DBA73356E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5A5E84C-0750-47EF-969C-7BA49BA09E8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10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29FC79C1-B1B1-4180-BB28-6F211B735A38}"/>
              </a:ext>
            </a:extLst>
          </p:cNvPr>
          <p:cNvGraphicFramePr/>
          <p:nvPr/>
        </p:nvGraphicFramePr>
        <p:xfrm>
          <a:off x="1047750" y="1714500"/>
          <a:ext cx="80962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4B6065AB-8C07-46DF-A520-CA8F20DCF66A}"/>
              </a:ext>
            </a:extLst>
          </p:cNvPr>
          <p:cNvSpPr>
            <a:spLocks noGrp="1"/>
          </p:cNvSpPr>
          <p:nvPr/>
        </p:nvSpPr>
        <p:spPr>
          <a:xfrm>
            <a:off x="9382125" y="2143125"/>
            <a:ext cx="1905000" cy="2381250"/>
          </a:xfrm>
          <a:prstGeom prst="roundRect">
            <a:avLst>
              <a:gd name="adj" fmla="val 6000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BD33844-B22C-45BD-A436-C85E9C5234FF}"/>
              </a:ext>
            </a:extLst>
          </p:cNvPr>
          <p:cNvSpPr>
            <a:spLocks noGrp="1"/>
          </p:cNvSpPr>
          <p:nvPr/>
        </p:nvSpPr>
        <p:spPr>
          <a:xfrm>
            <a:off x="9525000" y="2524125"/>
            <a:ext cx="1619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D6A756"/>
                </a:solidFill>
              </a:defRPr>
            </a:defPPr>
          </a:lstStyle>
          <a:p>
            <a:pPr>
              <a:defRPr sz="2850" b="1">
                <a:solidFill>
                  <a:srgbClr val="D6A756"/>
                </a:solidFill>
              </a:defRPr>
            </a:pPr>
            <a:r>
              <a:rPr sz="2850" b="1">
                <a:solidFill>
                  <a:srgbClr val="D6A756"/>
                </a:solidFill>
              </a:rPr>
              <a:t>32,1%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1A1E964-E1FF-461F-B0D9-B340144DE45E}"/>
              </a:ext>
            </a:extLst>
          </p:cNvPr>
          <p:cNvSpPr>
            <a:spLocks noGrp="1"/>
          </p:cNvSpPr>
          <p:nvPr/>
        </p:nvSpPr>
        <p:spPr>
          <a:xfrm>
            <a:off x="9620250" y="3286125"/>
            <a:ext cx="142875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cooperazione tra parti sociali ed enti locali</a:t>
            </a:r>
          </a:p>
        </p:txBody>
      </p:sp>
    </p:spTree>
    <p:extLst>
      <p:ext uri="{BB962C8B-B14F-4D97-AF65-F5344CB8AC3E}">
        <p14:creationId xmlns:p14="http://schemas.microsoft.com/office/powerpoint/2010/main" val="1998144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20">
            <a:extLst>
              <a:ext uri="{FF2B5EF4-FFF2-40B4-BE49-F238E27FC236}">
                <a16:creationId xmlns:a16="http://schemas.microsoft.com/office/drawing/2014/main" id="{60517852-A873-4F98-8438-35E9834138C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EC0FB8E-AF47-4A62-9B10-DF5A390D9B62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ABRUZZO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9933AB8-E8B2-4BD5-B688-F5901AF75C1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Competenze disponibili, istituzioni fragili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CD597F1-B00B-452D-8DC6-ED4031A24A2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EBE770B-8F7F-4D50-96D0-9DA412324CF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D9F42DC-01BE-452F-95A3-5F1C585CF39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578A82A-BD96-41AC-928A-0C205AAA7849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53DEBE4-5401-4C75-AB65-7E7694E79CD7}"/>
              </a:ext>
            </a:extLst>
          </p:cNvPr>
          <p:cNvSpPr>
            <a:spLocks noGrp="1"/>
          </p:cNvSpPr>
          <p:nvPr/>
        </p:nvSpPr>
        <p:spPr>
          <a:xfrm>
            <a:off x="76200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A58010B-5BEF-4B80-A925-472C43B83102}"/>
              </a:ext>
            </a:extLst>
          </p:cNvPr>
          <p:cNvSpPr>
            <a:spLocks noGrp="1"/>
          </p:cNvSpPr>
          <p:nvPr/>
        </p:nvSpPr>
        <p:spPr>
          <a:xfrm>
            <a:off x="990600" y="1981200"/>
            <a:ext cx="2895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Punto di forza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EEC3790-C90D-458C-970C-BAF06E41392F}"/>
              </a:ext>
            </a:extLst>
          </p:cNvPr>
          <p:cNvSpPr>
            <a:spLocks noGrp="1"/>
          </p:cNvSpPr>
          <p:nvPr/>
        </p:nvSpPr>
        <p:spPr>
          <a:xfrm>
            <a:off x="990600" y="2419350"/>
            <a:ext cx="289560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Le imprese reperiscono competenze, anche se segnalano una progressiva rarefazione del saper fare.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479833D8-246C-45C6-90CB-4E53D9D8CBC1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2D9D14A-ED2F-4A92-AC59-D9DAA673D4AA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45FCEF3-5D1B-4540-B1A3-7E1526E9AB08}"/>
              </a:ext>
            </a:extLst>
          </p:cNvPr>
          <p:cNvSpPr>
            <a:spLocks noGrp="1"/>
          </p:cNvSpPr>
          <p:nvPr/>
        </p:nvSpPr>
        <p:spPr>
          <a:xfrm>
            <a:off x="4657725" y="1981200"/>
            <a:ext cx="2895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Condizione favorevole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1D13F16-D039-41B1-962C-A1D3B79FBBF9}"/>
              </a:ext>
            </a:extLst>
          </p:cNvPr>
          <p:cNvSpPr>
            <a:spLocks noGrp="1"/>
          </p:cNvSpPr>
          <p:nvPr/>
        </p:nvSpPr>
        <p:spPr>
          <a:xfrm>
            <a:off x="4657725" y="2419350"/>
            <a:ext cx="289560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Gli imprenditori descrivono un contesto caratterizzato da legalità.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99E87CE-21B8-4684-924F-4AAE01852BDA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3333750" cy="314325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F5B4EF30-AE58-446F-9931-5007C6F3E881}"/>
              </a:ext>
            </a:extLst>
          </p:cNvPr>
          <p:cNvSpPr>
            <a:spLocks noGrp="1"/>
          </p:cNvSpPr>
          <p:nvPr/>
        </p:nvSpPr>
        <p:spPr>
          <a:xfrm>
            <a:off x="8096250" y="1809750"/>
            <a:ext cx="66675" cy="3143250"/>
          </a:xfrm>
          <a:prstGeom prst="roundRect">
            <a:avLst>
              <a:gd name="adj" fmla="val 50000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14E64E0-31C6-4642-9734-5EDED153B939}"/>
              </a:ext>
            </a:extLst>
          </p:cNvPr>
          <p:cNvSpPr>
            <a:spLocks noGrp="1"/>
          </p:cNvSpPr>
          <p:nvPr/>
        </p:nvSpPr>
        <p:spPr>
          <a:xfrm>
            <a:off x="8324850" y="1981200"/>
            <a:ext cx="28956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Nodo critico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D1C70D7-1293-469E-9CB8-A32B8E9D0483}"/>
              </a:ext>
            </a:extLst>
          </p:cNvPr>
          <p:cNvSpPr>
            <a:spLocks noGrp="1"/>
          </p:cNvSpPr>
          <p:nvPr/>
        </p:nvSpPr>
        <p:spPr>
          <a:xfrm>
            <a:off x="8324850" y="2419350"/>
            <a:ext cx="2895600" cy="2362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L’azione istituzionale e associativa appare debole e poco continuativa.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DAD8A061-4728-4BED-AAAB-DDF18DC8EFCB}"/>
              </a:ext>
            </a:extLst>
          </p:cNvPr>
          <p:cNvSpPr>
            <a:spLocks noGrp="1"/>
          </p:cNvSpPr>
          <p:nvPr/>
        </p:nvSpPr>
        <p:spPr>
          <a:xfrm>
            <a:off x="1905000" y="5429250"/>
            <a:ext cx="8382000" cy="523875"/>
          </a:xfrm>
          <a:prstGeom prst="roundRect">
            <a:avLst>
              <a:gd name="adj" fmla="val 21818"/>
            </a:avLst>
          </a:prstGeom>
          <a:solidFill>
            <a:srgbClr val="F6D7C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BC98C4B-90AC-4BA6-9EB0-42A711B987B0}"/>
              </a:ext>
            </a:extLst>
          </p:cNvPr>
          <p:cNvSpPr>
            <a:spLocks noGrp="1"/>
          </p:cNvSpPr>
          <p:nvPr/>
        </p:nvSpPr>
        <p:spPr>
          <a:xfrm>
            <a:off x="2190750" y="5553075"/>
            <a:ext cx="7810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E2430"/>
                </a:solidFill>
              </a:defRPr>
            </a:defPPr>
          </a:lstStyle>
          <a:p>
            <a:pPr>
              <a:defRPr sz="1275" b="1">
                <a:solidFill>
                  <a:srgbClr val="3E2430"/>
                </a:solidFill>
              </a:defRPr>
            </a:pPr>
            <a:r>
              <a:rPr sz="1275" b="1">
                <a:solidFill>
                  <a:srgbClr val="3E2430"/>
                </a:solidFill>
              </a:rPr>
              <a:t>La qualità del capitale umano non compensa da sola la debolezza del coordinamento territoriale.</a:t>
            </a:r>
          </a:p>
        </p:txBody>
      </p:sp>
    </p:spTree>
    <p:extLst>
      <p:ext uri="{BB962C8B-B14F-4D97-AF65-F5344CB8AC3E}">
        <p14:creationId xmlns:p14="http://schemas.microsoft.com/office/powerpoint/2010/main" val="173393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3EB443FE-8DF5-4FFE-93BE-7FC05161FC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EFDDE47-CB28-4821-A90C-0E74720A397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GOVERNI LOCALI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3EED674-E5E7-4C43-96F1-3B8F17041DB8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L’accesso alle misure locali varia molto tra regioni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BD6F008-4FA1-4F5F-9ACF-E20F299A969E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Imprese che hanno fruito di almeno una misura, risposta multipla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436F31E6-76CE-4749-8670-59BF2D4A4AC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FFC3A24-A61F-46FC-AE36-E2CBD73F545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63DF52A-CBA7-4DB3-825C-466CECBAE05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12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B4FEACC3-638B-4B17-89CE-CA600DEF7C01}"/>
              </a:ext>
            </a:extLst>
          </p:cNvPr>
          <p:cNvGraphicFramePr/>
          <p:nvPr/>
        </p:nvGraphicFramePr>
        <p:xfrm>
          <a:off x="1143000" y="1762125"/>
          <a:ext cx="74295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66BF075-8D5A-47E0-BFA3-507154346990}"/>
              </a:ext>
            </a:extLst>
          </p:cNvPr>
          <p:cNvSpPr>
            <a:spLocks noGrp="1"/>
          </p:cNvSpPr>
          <p:nvPr/>
        </p:nvSpPr>
        <p:spPr>
          <a:xfrm>
            <a:off x="8953500" y="2143125"/>
            <a:ext cx="2238375" cy="2381250"/>
          </a:xfrm>
          <a:prstGeom prst="roundRect">
            <a:avLst>
              <a:gd name="adj" fmla="val 5106"/>
            </a:avLst>
          </a:prstGeom>
          <a:solidFill>
            <a:srgbClr val="F2E4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B4B6CA0-4F7F-454A-A347-84A010C862F3}"/>
              </a:ext>
            </a:extLst>
          </p:cNvPr>
          <p:cNvSpPr>
            <a:spLocks noGrp="1"/>
          </p:cNvSpPr>
          <p:nvPr/>
        </p:nvSpPr>
        <p:spPr>
          <a:xfrm>
            <a:off x="9096375" y="2524125"/>
            <a:ext cx="19526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000" b="1">
                <a:solidFill>
                  <a:srgbClr val="6E2C3A"/>
                </a:solidFill>
              </a:defRPr>
            </a:defPPr>
          </a:lstStyle>
          <a:p>
            <a:pPr>
              <a:defRPr sz="3000" b="1">
                <a:solidFill>
                  <a:srgbClr val="6E2C3A"/>
                </a:solidFill>
              </a:defRPr>
            </a:pPr>
            <a:r>
              <a:rPr sz="3000" b="1">
                <a:solidFill>
                  <a:srgbClr val="6E2C3A"/>
                </a:solidFill>
              </a:rPr>
              <a:t>41,2%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83F2C79-215A-4E0F-A424-0FF3AB65F46D}"/>
              </a:ext>
            </a:extLst>
          </p:cNvPr>
          <p:cNvSpPr>
            <a:spLocks noGrp="1"/>
          </p:cNvSpPr>
          <p:nvPr/>
        </p:nvSpPr>
        <p:spPr>
          <a:xfrm>
            <a:off x="9239250" y="3286125"/>
            <a:ext cx="16668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3E2430"/>
                </a:solidFill>
              </a:defRPr>
            </a:defPPr>
          </a:lstStyle>
          <a:p>
            <a:pPr>
              <a:defRPr sz="1200" b="1">
                <a:solidFill>
                  <a:srgbClr val="3E2430"/>
                </a:solidFill>
              </a:defRPr>
            </a:pPr>
            <a:r>
              <a:rPr sz="1200" b="1">
                <a:solidFill>
                  <a:srgbClr val="3E2430"/>
                </a:solidFill>
              </a:rPr>
              <a:t>quota più alta, rilevata in Abruzzo</a:t>
            </a:r>
          </a:p>
        </p:txBody>
      </p:sp>
    </p:spTree>
    <p:extLst>
      <p:ext uri="{BB962C8B-B14F-4D97-AF65-F5344CB8AC3E}">
        <p14:creationId xmlns:p14="http://schemas.microsoft.com/office/powerpoint/2010/main" val="1347331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9E84477A-DFF0-486A-9360-1259EAE4E7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0E2CF5-5DFB-4998-8275-1CA95A6FD5C3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MISURE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E022DA7-F9F5-4FEC-9A66-ED5517940126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Il sostegno al reddito è l’intervento più diffuso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C39449F-E714-442B-9502-D8B219620301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Media delle quattro regioni, risposta multipla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498FE863-DD9F-478A-9BF7-781F9AFE85B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67E6521-8171-4F1C-8E16-A061A9FDE2E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02BDFBD-7D16-4E38-A2C4-0CDD65EC1FB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13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E646F32A-E1D5-42FA-B0B2-E2D68B6D4A56}"/>
              </a:ext>
            </a:extLst>
          </p:cNvPr>
          <p:cNvGraphicFramePr/>
          <p:nvPr/>
        </p:nvGraphicFramePr>
        <p:xfrm>
          <a:off x="1047750" y="1714500"/>
          <a:ext cx="8096250" cy="400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59D23613-DB3B-4710-B77A-9FD47387AC99}"/>
              </a:ext>
            </a:extLst>
          </p:cNvPr>
          <p:cNvSpPr>
            <a:spLocks noGrp="1"/>
          </p:cNvSpPr>
          <p:nvPr/>
        </p:nvSpPr>
        <p:spPr>
          <a:xfrm>
            <a:off x="9382125" y="2143125"/>
            <a:ext cx="1905000" cy="23812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C552B5C-B340-4D24-9A14-B5EF37617E62}"/>
              </a:ext>
            </a:extLst>
          </p:cNvPr>
          <p:cNvSpPr>
            <a:spLocks noGrp="1"/>
          </p:cNvSpPr>
          <p:nvPr/>
        </p:nvSpPr>
        <p:spPr>
          <a:xfrm>
            <a:off x="9525000" y="2524125"/>
            <a:ext cx="16192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6E2C3A"/>
                </a:solidFill>
              </a:defRPr>
            </a:defPPr>
          </a:lstStyle>
          <a:p>
            <a:pPr>
              <a:defRPr sz="2850" b="1">
                <a:solidFill>
                  <a:srgbClr val="6E2C3A"/>
                </a:solidFill>
              </a:defRPr>
            </a:pPr>
            <a:r>
              <a:rPr sz="2850" b="1">
                <a:solidFill>
                  <a:srgbClr val="6E2C3A"/>
                </a:solidFill>
              </a:rPr>
              <a:t>10,2%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3AA51FF-4147-4F7A-BD58-40F37DEC0352}"/>
              </a:ext>
            </a:extLst>
          </p:cNvPr>
          <p:cNvSpPr>
            <a:spLocks noGrp="1"/>
          </p:cNvSpPr>
          <p:nvPr/>
        </p:nvSpPr>
        <p:spPr>
          <a:xfrm>
            <a:off x="9572625" y="3286125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746B6E"/>
                </a:solidFill>
              </a:defRPr>
            </a:defPPr>
          </a:lstStyle>
          <a:p>
            <a:pPr>
              <a:defRPr sz="1125" b="1">
                <a:solidFill>
                  <a:srgbClr val="746B6E"/>
                </a:solidFill>
              </a:defRPr>
            </a:pPr>
            <a:r>
              <a:rPr sz="1125" b="1">
                <a:solidFill>
                  <a:srgbClr val="746B6E"/>
                </a:solidFill>
              </a:rPr>
              <a:t>imprese che utilizzano misure locali di formazione</a:t>
            </a:r>
          </a:p>
        </p:txBody>
      </p:sp>
    </p:spTree>
    <p:extLst>
      <p:ext uri="{BB962C8B-B14F-4D97-AF65-F5344CB8AC3E}">
        <p14:creationId xmlns:p14="http://schemas.microsoft.com/office/powerpoint/2010/main" val="1657191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4B452074-EE46-465F-A775-B0350FD76B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400F1CA-4495-40EE-AE28-F8733947AA9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CAPACITÀ PUBBLICA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51B11CF-5CAF-4E4E-BF8C-87D62998516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Burocrazia e competenze amministrative frenano le imprese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989D7402-9D2B-4525-AE91-1FE5CE1344D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FDAAAB4-2510-4BA5-8081-81810158ACF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8483ED9-76EB-4FC7-AE50-113138C1F1A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0FD9DDB-0FC1-479B-8CBC-C497F6DD0C02}"/>
              </a:ext>
            </a:extLst>
          </p:cNvPr>
          <p:cNvSpPr>
            <a:spLocks noGrp="1"/>
          </p:cNvSpPr>
          <p:nvPr/>
        </p:nvSpPr>
        <p:spPr>
          <a:xfrm>
            <a:off x="1381125" y="1857375"/>
            <a:ext cx="9429750" cy="2857500"/>
          </a:xfrm>
          <a:prstGeom prst="roundRect">
            <a:avLst>
              <a:gd name="adj" fmla="val 4000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C3FFD9C-BB12-4B87-BD8C-B94AB20EBFCC}"/>
              </a:ext>
            </a:extLst>
          </p:cNvPr>
          <p:cNvSpPr>
            <a:spLocks noGrp="1"/>
          </p:cNvSpPr>
          <p:nvPr/>
        </p:nvSpPr>
        <p:spPr>
          <a:xfrm>
            <a:off x="1714500" y="2000250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D6A756"/>
                </a:solidFill>
              </a:defRPr>
            </a:defPPr>
          </a:lstStyle>
          <a:p>
            <a:pPr>
              <a:defRPr sz="3750" b="1">
                <a:solidFill>
                  <a:srgbClr val="D6A756"/>
                </a:solidFill>
              </a:defRPr>
            </a:pPr>
            <a:r>
              <a:rPr sz="3750" b="1">
                <a:solidFill>
                  <a:srgbClr val="D6A756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F176DA9-2172-4C39-B075-A18526D5A77D}"/>
              </a:ext>
            </a:extLst>
          </p:cNvPr>
          <p:cNvSpPr>
            <a:spLocks noGrp="1"/>
          </p:cNvSpPr>
          <p:nvPr/>
        </p:nvSpPr>
        <p:spPr>
          <a:xfrm>
            <a:off x="2428875" y="2257425"/>
            <a:ext cx="7905750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Abbiamo cercato di spostarci in un comune vicino. Ci sono voluti quattro anni per ottenere una risposta su un cambio di destinazione d’uso, che infine non è stato approvato.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F122F11-E558-4141-8EAA-C93A981C0497}"/>
              </a:ext>
            </a:extLst>
          </p:cNvPr>
          <p:cNvSpPr>
            <a:spLocks noGrp="1"/>
          </p:cNvSpPr>
          <p:nvPr/>
        </p:nvSpPr>
        <p:spPr>
          <a:xfrm>
            <a:off x="2428875" y="4381500"/>
            <a:ext cx="7905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DDE8DD"/>
                </a:solidFill>
              </a:defRPr>
            </a:defPPr>
          </a:lstStyle>
          <a:p>
            <a:pPr>
              <a:defRPr sz="825" b="1">
                <a:solidFill>
                  <a:srgbClr val="DDE8DD"/>
                </a:solidFill>
              </a:defRPr>
            </a:pPr>
            <a:r>
              <a:rPr sz="825" b="1">
                <a:solidFill>
                  <a:srgbClr val="DDE8DD"/>
                </a:solidFill>
              </a:rPr>
              <a:t>Imprenditore abruzzese, impresa del Made in Italy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3551197B-5653-4869-AE75-29A5EE11A19E}"/>
              </a:ext>
            </a:extLst>
          </p:cNvPr>
          <p:cNvSpPr>
            <a:spLocks noGrp="1"/>
          </p:cNvSpPr>
          <p:nvPr/>
        </p:nvSpPr>
        <p:spPr>
          <a:xfrm>
            <a:off x="2047875" y="5191125"/>
            <a:ext cx="8096250" cy="590550"/>
          </a:xfrm>
          <a:prstGeom prst="roundRect">
            <a:avLst>
              <a:gd name="adj" fmla="val 19355"/>
            </a:avLst>
          </a:prstGeom>
          <a:solidFill>
            <a:srgbClr val="F6D7C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4D1C1F7-D16F-4DC3-9636-431118567D35}"/>
              </a:ext>
            </a:extLst>
          </p:cNvPr>
          <p:cNvSpPr>
            <a:spLocks noGrp="1"/>
          </p:cNvSpPr>
          <p:nvPr/>
        </p:nvSpPr>
        <p:spPr>
          <a:xfrm>
            <a:off x="2333625" y="5334000"/>
            <a:ext cx="7524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E2430"/>
                </a:solidFill>
              </a:defRPr>
            </a:defPPr>
          </a:lstStyle>
          <a:p>
            <a:pPr>
              <a:defRPr sz="1275" b="1">
                <a:solidFill>
                  <a:srgbClr val="3E2430"/>
                </a:solidFill>
              </a:defRPr>
            </a:pPr>
            <a:r>
              <a:rPr sz="1275" b="1">
                <a:solidFill>
                  <a:srgbClr val="3E2430"/>
                </a:solidFill>
              </a:rPr>
              <a:t>Tempi lunghi e scarsa capacità propositiva riducono la fiducia nelle amministrazioni locali.</a:t>
            </a:r>
          </a:p>
        </p:txBody>
      </p:sp>
    </p:spTree>
    <p:extLst>
      <p:ext uri="{BB962C8B-B14F-4D97-AF65-F5344CB8AC3E}">
        <p14:creationId xmlns:p14="http://schemas.microsoft.com/office/powerpoint/2010/main" val="45139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88BD80C7-6923-4A55-894F-0B3E86F8D47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F4B023C-0ED4-4D18-801F-535EDF2C9D11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PARTI SOCIALI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5C17F36-08DD-4D18-B137-7EBC1B41BDEC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Le associazioni datoriali hanno il rapporto più diffuso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6306861-25DE-44A0-A0E3-4B718484BBFD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Imprese con relazioni con attori locali, media delle regioni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22972CED-36C2-4CE5-9A98-BE1C2B84D71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D02E641-048C-4F4B-BD33-ADE6C8BE6F3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91CDD20-F1DF-466C-8853-26865FCCBEF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15</a:t>
            </a:r>
          </a:p>
        </p:txBody>
      </p:sp>
      <p:graphicFrame>
        <p:nvGraphicFramePr>
          <p:cNvPr id="8" name="Chart">
            <a:extLst>
              <a:ext uri="{FF2B5EF4-FFF2-40B4-BE49-F238E27FC236}">
                <a16:creationId xmlns:a16="http://schemas.microsoft.com/office/drawing/2014/main" id="{D117F8CA-D247-4603-931D-E538F9AC9783}"/>
              </a:ext>
            </a:extLst>
          </p:cNvPr>
          <p:cNvGraphicFramePr/>
          <p:nvPr/>
        </p:nvGraphicFramePr>
        <p:xfrm>
          <a:off x="1143000" y="1809750"/>
          <a:ext cx="752475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29031CA9-2F97-4894-AEC8-DA297C0811AA}"/>
              </a:ext>
            </a:extLst>
          </p:cNvPr>
          <p:cNvSpPr>
            <a:spLocks noGrp="1"/>
          </p:cNvSpPr>
          <p:nvPr/>
        </p:nvSpPr>
        <p:spPr>
          <a:xfrm>
            <a:off x="9048750" y="2143125"/>
            <a:ext cx="2190750" cy="2381250"/>
          </a:xfrm>
          <a:prstGeom prst="roundRect">
            <a:avLst>
              <a:gd name="adj" fmla="val 5217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C7278C1-F677-4B93-86AD-3A1AE23A58B3}"/>
              </a:ext>
            </a:extLst>
          </p:cNvPr>
          <p:cNvSpPr>
            <a:spLocks noGrp="1"/>
          </p:cNvSpPr>
          <p:nvPr/>
        </p:nvSpPr>
        <p:spPr>
          <a:xfrm>
            <a:off x="9239250" y="2524125"/>
            <a:ext cx="1809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D6A756"/>
                </a:solidFill>
              </a:defRPr>
            </a:defPPr>
          </a:lstStyle>
          <a:p>
            <a:pPr>
              <a:defRPr sz="3150" b="1">
                <a:solidFill>
                  <a:srgbClr val="D6A756"/>
                </a:solidFill>
              </a:defRPr>
            </a:pPr>
            <a:r>
              <a:rPr sz="3150" b="1">
                <a:solidFill>
                  <a:srgbClr val="D6A756"/>
                </a:solidFill>
              </a:rPr>
              <a:t>56%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89A1FA2-E3DC-4C76-859E-9EDAA0BDE69D}"/>
              </a:ext>
            </a:extLst>
          </p:cNvPr>
          <p:cNvSpPr>
            <a:spLocks noGrp="1"/>
          </p:cNvSpPr>
          <p:nvPr/>
        </p:nvSpPr>
        <p:spPr>
          <a:xfrm>
            <a:off x="9382125" y="3286125"/>
            <a:ext cx="1524000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iscrizione a un’associazione datoriale</a:t>
            </a:r>
          </a:p>
        </p:txBody>
      </p:sp>
    </p:spTree>
    <p:extLst>
      <p:ext uri="{BB962C8B-B14F-4D97-AF65-F5344CB8AC3E}">
        <p14:creationId xmlns:p14="http://schemas.microsoft.com/office/powerpoint/2010/main" val="1216290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15246559-F3EB-4F60-895E-3F482E6051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5A73DFC-FF53-4E7B-A5CD-093F8F50E1EC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ASSOCIAZIONI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8830C24-A07F-4A30-8FEA-9848C764A584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Le associazioni offrono servizi, informazioni e accesso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6A35358-61F6-40F1-AB97-C2E4643DFEB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EE44F8B-272C-402A-99B8-F159999C8A4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418AB6C-A5EE-4CF8-9774-92C4806EDDC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3F3DA97-6877-455B-A04D-64801371ED6E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9BCE3AB-5B88-4CB7-B750-0C8383DF1F36}"/>
              </a:ext>
            </a:extLst>
          </p:cNvPr>
          <p:cNvSpPr>
            <a:spLocks noGrp="1"/>
          </p:cNvSpPr>
          <p:nvPr/>
        </p:nvSpPr>
        <p:spPr>
          <a:xfrm>
            <a:off x="1657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2BFE246-2298-4605-BEA2-D13859456B33}"/>
              </a:ext>
            </a:extLst>
          </p:cNvPr>
          <p:cNvSpPr>
            <a:spLocks noGrp="1"/>
          </p:cNvSpPr>
          <p:nvPr/>
        </p:nvSpPr>
        <p:spPr>
          <a:xfrm>
            <a:off x="16573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5127F5F-2923-44C1-826B-02211EF0030C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Amministrazione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922979F-5C11-434A-85AF-C9137401AB4E}"/>
              </a:ext>
            </a:extLst>
          </p:cNvPr>
          <p:cNvSpPr>
            <a:spLocks noGrp="1"/>
          </p:cNvSpPr>
          <p:nvPr/>
        </p:nvSpPr>
        <p:spPr>
          <a:xfrm>
            <a:off x="885825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Paghe, pratiche e documentazione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48B343CD-8B0C-4FBF-A632-CE8EE4622B8F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06C1353-7891-4402-88F7-3095141B6434}"/>
              </a:ext>
            </a:extLst>
          </p:cNvPr>
          <p:cNvSpPr>
            <a:spLocks noGrp="1"/>
          </p:cNvSpPr>
          <p:nvPr/>
        </p:nvSpPr>
        <p:spPr>
          <a:xfrm>
            <a:off x="45624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4B774FC-FE54-4A05-A736-B0347C8EC55B}"/>
              </a:ext>
            </a:extLst>
          </p:cNvPr>
          <p:cNvSpPr>
            <a:spLocks noGrp="1"/>
          </p:cNvSpPr>
          <p:nvPr/>
        </p:nvSpPr>
        <p:spPr>
          <a:xfrm>
            <a:off x="45624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241E0CE-957B-4848-8FF1-FEF6E038BD12}"/>
              </a:ext>
            </a:extLst>
          </p:cNvPr>
          <p:cNvSpPr>
            <a:spLocks noGrp="1"/>
          </p:cNvSpPr>
          <p:nvPr/>
        </p:nvSpPr>
        <p:spPr>
          <a:xfrm>
            <a:off x="3762375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Normativa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524415EE-8389-4C26-8E96-0EA8F7EBF0E3}"/>
              </a:ext>
            </a:extLst>
          </p:cNvPr>
          <p:cNvSpPr>
            <a:spLocks noGrp="1"/>
          </p:cNvSpPr>
          <p:nvPr/>
        </p:nvSpPr>
        <p:spPr>
          <a:xfrm>
            <a:off x="3790950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Aggiornamento su leggi e incentivi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19B03E6F-D847-433C-A779-8DD585F9F096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D76288F-6BB0-48FA-B027-81A4704ACE68}"/>
              </a:ext>
            </a:extLst>
          </p:cNvPr>
          <p:cNvSpPr>
            <a:spLocks noGrp="1"/>
          </p:cNvSpPr>
          <p:nvPr/>
        </p:nvSpPr>
        <p:spPr>
          <a:xfrm>
            <a:off x="7467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A7061E0-875E-4C67-848F-BDA73420CF74}"/>
              </a:ext>
            </a:extLst>
          </p:cNvPr>
          <p:cNvSpPr>
            <a:spLocks noGrp="1"/>
          </p:cNvSpPr>
          <p:nvPr/>
        </p:nvSpPr>
        <p:spPr>
          <a:xfrm>
            <a:off x="746760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0800A5D5-B1BE-4D78-848C-732F61F29616}"/>
              </a:ext>
            </a:extLst>
          </p:cNvPr>
          <p:cNvSpPr>
            <a:spLocks noGrp="1"/>
          </p:cNvSpPr>
          <p:nvPr/>
        </p:nvSpPr>
        <p:spPr>
          <a:xfrm>
            <a:off x="6667500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Formazione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7887BC19-DB8B-42AE-9B08-3319B7620B79}"/>
              </a:ext>
            </a:extLst>
          </p:cNvPr>
          <p:cNvSpPr>
            <a:spLocks noGrp="1"/>
          </p:cNvSpPr>
          <p:nvPr/>
        </p:nvSpPr>
        <p:spPr>
          <a:xfrm>
            <a:off x="6696075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Corsi su temi rilevanti per l’impresa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9F170F08-9219-49BA-83C3-CC53FE2561CB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3286125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BC556DF5-4D4D-4C6A-BFD5-42C6B7DC4E4F}"/>
              </a:ext>
            </a:extLst>
          </p:cNvPr>
          <p:cNvSpPr>
            <a:spLocks noGrp="1"/>
          </p:cNvSpPr>
          <p:nvPr/>
        </p:nvSpPr>
        <p:spPr>
          <a:xfrm>
            <a:off x="103727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88D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EEF2EC06-8F2B-435F-971E-B0FA75ACCA9A}"/>
              </a:ext>
            </a:extLst>
          </p:cNvPr>
          <p:cNvSpPr>
            <a:spLocks noGrp="1"/>
          </p:cNvSpPr>
          <p:nvPr/>
        </p:nvSpPr>
        <p:spPr>
          <a:xfrm>
            <a:off x="103727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6B0B8EB-80B7-46F4-9AA7-20F124BBBB16}"/>
              </a:ext>
            </a:extLst>
          </p:cNvPr>
          <p:cNvSpPr>
            <a:spLocks noGrp="1"/>
          </p:cNvSpPr>
          <p:nvPr/>
        </p:nvSpPr>
        <p:spPr>
          <a:xfrm>
            <a:off x="9572625" y="300037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3E2430"/>
                </a:solidFill>
              </a:defRPr>
            </a:defPPr>
          </a:lstStyle>
          <a:p>
            <a:pPr>
              <a:defRPr sz="1425" b="1">
                <a:solidFill>
                  <a:srgbClr val="3E2430"/>
                </a:solidFill>
              </a:defRPr>
            </a:pPr>
            <a:r>
              <a:rPr sz="1425" b="1">
                <a:solidFill>
                  <a:srgbClr val="3E2430"/>
                </a:solidFill>
              </a:rPr>
              <a:t>Rete tecnica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532D3A6-4BD8-471A-BBE4-1FDCDE982949}"/>
              </a:ext>
            </a:extLst>
          </p:cNvPr>
          <p:cNvSpPr>
            <a:spLocks noGrp="1"/>
          </p:cNvSpPr>
          <p:nvPr/>
        </p:nvSpPr>
        <p:spPr>
          <a:xfrm>
            <a:off x="9601200" y="3667125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746B6E"/>
                </a:solidFill>
              </a:defRPr>
            </a:defPPr>
          </a:lstStyle>
          <a:p>
            <a:pPr>
              <a:defRPr sz="1125" b="0">
                <a:solidFill>
                  <a:srgbClr val="746B6E"/>
                </a:solidFill>
              </a:defRPr>
            </a:pPr>
            <a:r>
              <a:rPr sz="1125" b="0">
                <a:solidFill>
                  <a:srgbClr val="746B6E"/>
                </a:solidFill>
              </a:rPr>
              <a:t>Professionisti specializzati a costi accessibili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AAE8EEA0-6F80-48D2-A239-2B06340D2D45}"/>
              </a:ext>
            </a:extLst>
          </p:cNvPr>
          <p:cNvSpPr>
            <a:spLocks noGrp="1"/>
          </p:cNvSpPr>
          <p:nvPr/>
        </p:nvSpPr>
        <p:spPr>
          <a:xfrm>
            <a:off x="1619250" y="5572125"/>
            <a:ext cx="8953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3E2430"/>
                </a:solidFill>
              </a:defRPr>
            </a:defPPr>
          </a:lstStyle>
          <a:p>
            <a:pPr>
              <a:defRPr sz="1275" b="1">
                <a:solidFill>
                  <a:srgbClr val="3E2430"/>
                </a:solidFill>
              </a:defRPr>
            </a:pPr>
            <a:r>
              <a:rPr sz="1275" b="1">
                <a:solidFill>
                  <a:srgbClr val="3E2430"/>
                </a:solidFill>
              </a:rPr>
              <a:t>La critica principale riguarda una comunicazione percepita come distante e poco tempestiva.</a:t>
            </a:r>
          </a:p>
        </p:txBody>
      </p:sp>
    </p:spTree>
    <p:extLst>
      <p:ext uri="{BB962C8B-B14F-4D97-AF65-F5344CB8AC3E}">
        <p14:creationId xmlns:p14="http://schemas.microsoft.com/office/powerpoint/2010/main" val="15075991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A7D2B09A-38FE-45B4-8D23-F4DB99A4637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82C26D4-2A22-4D9D-8FE7-872037ED4367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SINDACATI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E3A2AD9-6319-4C5E-A6CA-5755382938F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Il rapporto con il sindacato si concentra nei momenti critici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CFD9D50-0534-4D48-94B5-88244617003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9C0388A-FAD5-41D0-A73B-E223FB4C1E7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58826DC-02E1-4328-AC42-60557334CAF6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E65CA53-676F-4F9E-9C00-C82CA46EC42C}"/>
              </a:ext>
            </a:extLst>
          </p:cNvPr>
          <p:cNvSpPr>
            <a:spLocks noGrp="1"/>
          </p:cNvSpPr>
          <p:nvPr/>
        </p:nvSpPr>
        <p:spPr>
          <a:xfrm>
            <a:off x="809625" y="1809750"/>
            <a:ext cx="47625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CA3348A-B9B7-4528-A850-AD39DAA8CC3C}"/>
              </a:ext>
            </a:extLst>
          </p:cNvPr>
          <p:cNvSpPr>
            <a:spLocks noGrp="1"/>
          </p:cNvSpPr>
          <p:nvPr/>
        </p:nvSpPr>
        <p:spPr>
          <a:xfrm>
            <a:off x="1190625" y="214312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6E2C3A"/>
                </a:solidFill>
              </a:defRPr>
            </a:defPPr>
          </a:lstStyle>
          <a:p>
            <a:pPr>
              <a:defRPr sz="1050" b="1">
                <a:solidFill>
                  <a:srgbClr val="6E2C3A"/>
                </a:solidFill>
              </a:defRPr>
            </a:pPr>
            <a:r>
              <a:rPr sz="1050" b="1">
                <a:solidFill>
                  <a:srgbClr val="6E2C3A"/>
                </a:solidFill>
              </a:rPr>
              <a:t>QUANDO SI ATTIVA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9C53B58-6EFD-4D32-96F1-C42C42DEB4D5}"/>
              </a:ext>
            </a:extLst>
          </p:cNvPr>
          <p:cNvSpPr>
            <a:spLocks noGrp="1"/>
          </p:cNvSpPr>
          <p:nvPr/>
        </p:nvSpPr>
        <p:spPr>
          <a:xfrm>
            <a:off x="1190625" y="2714625"/>
            <a:ext cx="37147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1">
                <a:solidFill>
                  <a:srgbClr val="3E2430"/>
                </a:solidFill>
              </a:defRPr>
            </a:defPPr>
          </a:lstStyle>
          <a:p>
            <a:pPr>
              <a:defRPr sz="1575" b="1">
                <a:solidFill>
                  <a:srgbClr val="3E2430"/>
                </a:solidFill>
              </a:defRPr>
            </a:pPr>
            <a:r>
              <a:rPr sz="1575" b="1">
                <a:solidFill>
                  <a:srgbClr val="3E2430"/>
                </a:solidFill>
              </a:rPr>
              <a:t>Cassa integrazione</a:t>
            </a:r>
          </a:p>
          <a:p>
            <a:endParaRPr sz="1575" b="1">
              <a:solidFill>
                <a:srgbClr val="3E2430"/>
              </a:solidFill>
            </a:endParaRPr>
          </a:p>
          <a:p>
            <a:pPr>
              <a:defRPr sz="1575" b="1">
                <a:solidFill>
                  <a:srgbClr val="3E2430"/>
                </a:solidFill>
              </a:defRPr>
            </a:pPr>
            <a:r>
              <a:rPr sz="1575" b="1">
                <a:solidFill>
                  <a:srgbClr val="3E2430"/>
                </a:solidFill>
              </a:rPr>
              <a:t>Riduzioni di personale</a:t>
            </a:r>
          </a:p>
          <a:p>
            <a:endParaRPr sz="1575" b="1">
              <a:solidFill>
                <a:srgbClr val="3E2430"/>
              </a:solidFill>
            </a:endParaRPr>
          </a:p>
          <a:p>
            <a:pPr>
              <a:defRPr sz="1575" b="1">
                <a:solidFill>
                  <a:srgbClr val="3E2430"/>
                </a:solidFill>
              </a:defRPr>
            </a:pPr>
            <a:r>
              <a:rPr sz="1575" b="1">
                <a:solidFill>
                  <a:srgbClr val="3E2430"/>
                </a:solidFill>
              </a:rPr>
              <a:t>Vertenze individuali o collettive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4C0447F-D25B-4BAB-84B0-14B2CD5AAFCA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4905375" cy="3333750"/>
          </a:xfrm>
          <a:prstGeom prst="roundRect">
            <a:avLst>
              <a:gd name="adj" fmla="val 3429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E8038D3-DE1A-4292-8FE9-290B868D8C74}"/>
              </a:ext>
            </a:extLst>
          </p:cNvPr>
          <p:cNvSpPr>
            <a:spLocks noGrp="1"/>
          </p:cNvSpPr>
          <p:nvPr/>
        </p:nvSpPr>
        <p:spPr>
          <a:xfrm>
            <a:off x="6858000" y="2143125"/>
            <a:ext cx="3714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6A756"/>
                </a:solidFill>
              </a:defRPr>
            </a:defPPr>
          </a:lstStyle>
          <a:p>
            <a:pPr>
              <a:defRPr sz="1050" b="1">
                <a:solidFill>
                  <a:srgbClr val="D6A756"/>
                </a:solidFill>
              </a:defRPr>
            </a:pPr>
            <a:r>
              <a:rPr sz="1050" b="1">
                <a:solidFill>
                  <a:srgbClr val="D6A756"/>
                </a:solidFill>
              </a:rPr>
              <a:t>PERCEZIONE IMPRENDITORIALE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55756D0-48DF-4E6E-9541-7F42A3EE6EE7}"/>
              </a:ext>
            </a:extLst>
          </p:cNvPr>
          <p:cNvSpPr>
            <a:spLocks noGrp="1"/>
          </p:cNvSpPr>
          <p:nvPr/>
        </p:nvSpPr>
        <p:spPr>
          <a:xfrm>
            <a:off x="6858000" y="2762250"/>
            <a:ext cx="3905250" cy="1666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La relazione appare episodica e conflittuale. Molti imprenditori non riconoscono al sindacato un ruolo continuativo di supporto o mediazione.</a:t>
            </a:r>
          </a:p>
        </p:txBody>
      </p:sp>
    </p:spTree>
    <p:extLst>
      <p:ext uri="{BB962C8B-B14F-4D97-AF65-F5344CB8AC3E}">
        <p14:creationId xmlns:p14="http://schemas.microsoft.com/office/powerpoint/2010/main" val="1689831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80FB13A8-C89E-481B-B960-65F800F7006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4AD62DF-EE7D-4B07-A0DE-43783B03A3BA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DELEGA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B7B81FD-8FF0-4C09-9DB7-97C026D157AF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Quasi un’impresa su cinque delega la gestione del personale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077BFA2-A63C-4A6B-9707-721CB93278E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1A18BAE-F2A6-4A98-AEB3-59C328E6BC9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C0F7687-8599-40D1-B52B-21408CA89AA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18</a:t>
            </a:r>
          </a:p>
        </p:txBody>
      </p:sp>
      <p:graphicFrame>
        <p:nvGraphicFramePr>
          <p:cNvPr id="7" name="Chart">
            <a:extLst>
              <a:ext uri="{FF2B5EF4-FFF2-40B4-BE49-F238E27FC236}">
                <a16:creationId xmlns:a16="http://schemas.microsoft.com/office/drawing/2014/main" id="{84D0C8CE-BA20-46B3-8221-1FC1F42E5854}"/>
              </a:ext>
            </a:extLst>
          </p:cNvPr>
          <p:cNvGraphicFramePr/>
          <p:nvPr/>
        </p:nvGraphicFramePr>
        <p:xfrm>
          <a:off x="952500" y="1762125"/>
          <a:ext cx="78105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83BEE6F-FE31-4B7E-A56B-813305AE2524}"/>
              </a:ext>
            </a:extLst>
          </p:cNvPr>
          <p:cNvSpPr>
            <a:spLocks noGrp="1"/>
          </p:cNvSpPr>
          <p:nvPr/>
        </p:nvSpPr>
        <p:spPr>
          <a:xfrm>
            <a:off x="9096375" y="2143125"/>
            <a:ext cx="2143125" cy="23812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67FA19F-BA69-44FF-9A3E-0E4B68EE1063}"/>
              </a:ext>
            </a:extLst>
          </p:cNvPr>
          <p:cNvSpPr>
            <a:spLocks noGrp="1"/>
          </p:cNvSpPr>
          <p:nvPr/>
        </p:nvSpPr>
        <p:spPr>
          <a:xfrm>
            <a:off x="9286875" y="2524125"/>
            <a:ext cx="176212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150" b="1">
                <a:solidFill>
                  <a:srgbClr val="6E2C3A"/>
                </a:solidFill>
              </a:defRPr>
            </a:defPPr>
          </a:lstStyle>
          <a:p>
            <a:pPr>
              <a:defRPr sz="3150" b="1">
                <a:solidFill>
                  <a:srgbClr val="6E2C3A"/>
                </a:solidFill>
              </a:defRPr>
            </a:pPr>
            <a:r>
              <a:rPr sz="3150" b="1">
                <a:solidFill>
                  <a:srgbClr val="6E2C3A"/>
                </a:solidFill>
              </a:rPr>
              <a:t>22%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2183193-0F12-471B-9477-EBB4B7D5283D}"/>
              </a:ext>
            </a:extLst>
          </p:cNvPr>
          <p:cNvSpPr>
            <a:spLocks noGrp="1"/>
          </p:cNvSpPr>
          <p:nvPr/>
        </p:nvSpPr>
        <p:spPr>
          <a:xfrm>
            <a:off x="9429750" y="3286125"/>
            <a:ext cx="1476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746B6E"/>
                </a:solidFill>
              </a:defRPr>
            </a:defPPr>
          </a:lstStyle>
          <a:p>
            <a:pPr>
              <a:defRPr sz="1200" b="1">
                <a:solidFill>
                  <a:srgbClr val="746B6E"/>
                </a:solidFill>
              </a:defRPr>
            </a:pPr>
            <a:r>
              <a:rPr sz="1200" b="1">
                <a:solidFill>
                  <a:srgbClr val="746B6E"/>
                </a:solidFill>
              </a:rPr>
              <a:t>quota rilevata in Calabria</a:t>
            </a:r>
          </a:p>
        </p:txBody>
      </p:sp>
    </p:spTree>
    <p:extLst>
      <p:ext uri="{BB962C8B-B14F-4D97-AF65-F5344CB8AC3E}">
        <p14:creationId xmlns:p14="http://schemas.microsoft.com/office/powerpoint/2010/main" val="304592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95ED5B07-1E18-4376-A1D4-BE7BB28976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72B9672-A784-4F7F-9EAA-23F0C48D2754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CONSULENTI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47238200-9171-4E4D-AD81-63368D598AE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Il professionista di fiducia sostituisce spesso la rappresentanza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5A97FAD-7B13-46F2-81AD-1EA3E4715BD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88BF64C-3D38-4B7A-B676-2A4D451A4BC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888939A7-CFE5-4D41-AF09-EFC0608AB717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6DF8ABF-F780-4CCB-94B3-C74C74F84843}"/>
              </a:ext>
            </a:extLst>
          </p:cNvPr>
          <p:cNvSpPr>
            <a:spLocks noGrp="1"/>
          </p:cNvSpPr>
          <p:nvPr/>
        </p:nvSpPr>
        <p:spPr>
          <a:xfrm>
            <a:off x="1381125" y="1809750"/>
            <a:ext cx="9429750" cy="2857500"/>
          </a:xfrm>
          <a:prstGeom prst="roundRect">
            <a:avLst>
              <a:gd name="adj" fmla="val 4000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03E24FA-1EC2-4DB7-B0F6-527AB85319FA}"/>
              </a:ext>
            </a:extLst>
          </p:cNvPr>
          <p:cNvSpPr>
            <a:spLocks noGrp="1"/>
          </p:cNvSpPr>
          <p:nvPr/>
        </p:nvSpPr>
        <p:spPr>
          <a:xfrm>
            <a:off x="1714500" y="1952625"/>
            <a:ext cx="571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750" b="1">
                <a:solidFill>
                  <a:srgbClr val="D6A756"/>
                </a:solidFill>
              </a:defRPr>
            </a:defPPr>
          </a:lstStyle>
          <a:p>
            <a:pPr>
              <a:defRPr sz="3750" b="1">
                <a:solidFill>
                  <a:srgbClr val="D6A756"/>
                </a:solidFill>
              </a:defRPr>
            </a:pPr>
            <a:r>
              <a:rPr sz="3750" b="1">
                <a:solidFill>
                  <a:srgbClr val="D6A756"/>
                </a:solidFill>
              </a:rPr>
              <a:t>“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ACB06F5-6952-473E-8ED5-1B6D6E55E556}"/>
              </a:ext>
            </a:extLst>
          </p:cNvPr>
          <p:cNvSpPr>
            <a:spLocks noGrp="1"/>
          </p:cNvSpPr>
          <p:nvPr/>
        </p:nvSpPr>
        <p:spPr>
          <a:xfrm>
            <a:off x="2428875" y="2209800"/>
            <a:ext cx="7905750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Ho preferito il consulente, che posso incontrare e sentire personalmente. Nel nostro settore servono regole e conoscenze specifiche, perciò scegliamo professionisti che già lavorano con imprese simili.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E4ED849-1D04-4D16-A373-F3C0F32AEA90}"/>
              </a:ext>
            </a:extLst>
          </p:cNvPr>
          <p:cNvSpPr>
            <a:spLocks noGrp="1"/>
          </p:cNvSpPr>
          <p:nvPr/>
        </p:nvSpPr>
        <p:spPr>
          <a:xfrm>
            <a:off x="2428875" y="4333875"/>
            <a:ext cx="7905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DDE8DD"/>
                </a:solidFill>
              </a:defRPr>
            </a:defPPr>
          </a:lstStyle>
          <a:p>
            <a:pPr>
              <a:defRPr sz="825" b="1">
                <a:solidFill>
                  <a:srgbClr val="DDE8DD"/>
                </a:solidFill>
              </a:defRPr>
            </a:pPr>
            <a:r>
              <a:rPr sz="825" b="1">
                <a:solidFill>
                  <a:srgbClr val="DDE8DD"/>
                </a:solidFill>
              </a:rPr>
              <a:t>Sintesi delle testimonianze imprenditoriali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F3AFB6F-405D-46CE-BC28-9B9EBE72DDAA}"/>
              </a:ext>
            </a:extLst>
          </p:cNvPr>
          <p:cNvSpPr>
            <a:spLocks noGrp="1"/>
          </p:cNvSpPr>
          <p:nvPr/>
        </p:nvSpPr>
        <p:spPr>
          <a:xfrm>
            <a:off x="1762125" y="5095875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22B1868-8FAF-4D0C-B83B-86A221A43BAF}"/>
              </a:ext>
            </a:extLst>
          </p:cNvPr>
          <p:cNvSpPr>
            <a:spLocks noGrp="1"/>
          </p:cNvSpPr>
          <p:nvPr/>
        </p:nvSpPr>
        <p:spPr>
          <a:xfrm>
            <a:off x="1952625" y="5210175"/>
            <a:ext cx="114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6E2C3A"/>
                </a:solidFill>
              </a:defRPr>
            </a:defPPr>
          </a:lstStyle>
          <a:p>
            <a:pPr>
              <a:defRPr sz="1050" b="1">
                <a:solidFill>
                  <a:srgbClr val="6E2C3A"/>
                </a:solidFill>
              </a:defRPr>
            </a:pPr>
            <a:r>
              <a:rPr sz="1050" b="1">
                <a:solidFill>
                  <a:srgbClr val="6E2C3A"/>
                </a:solidFill>
              </a:rPr>
              <a:t>Prossimità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741E6C5-E0E7-4CEA-8480-88E1ED3E97AB}"/>
              </a:ext>
            </a:extLst>
          </p:cNvPr>
          <p:cNvSpPr>
            <a:spLocks noGrp="1"/>
          </p:cNvSpPr>
          <p:nvPr/>
        </p:nvSpPr>
        <p:spPr>
          <a:xfrm>
            <a:off x="3143250" y="5172075"/>
            <a:ext cx="1095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Rapporto diretto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EC6238CA-3CB2-463C-A93B-2584FCDE2318}"/>
              </a:ext>
            </a:extLst>
          </p:cNvPr>
          <p:cNvSpPr>
            <a:spLocks noGrp="1"/>
          </p:cNvSpPr>
          <p:nvPr/>
        </p:nvSpPr>
        <p:spPr>
          <a:xfrm>
            <a:off x="4714875" y="5095875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0308504-07D9-4AF5-B78A-656D3B8B4BD8}"/>
              </a:ext>
            </a:extLst>
          </p:cNvPr>
          <p:cNvSpPr>
            <a:spLocks noGrp="1"/>
          </p:cNvSpPr>
          <p:nvPr/>
        </p:nvSpPr>
        <p:spPr>
          <a:xfrm>
            <a:off x="4905375" y="5210175"/>
            <a:ext cx="114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6F8F72"/>
                </a:solidFill>
              </a:defRPr>
            </a:defPPr>
          </a:lstStyle>
          <a:p>
            <a:pPr>
              <a:defRPr sz="1050" b="1">
                <a:solidFill>
                  <a:srgbClr val="6F8F72"/>
                </a:solidFill>
              </a:defRPr>
            </a:pPr>
            <a:r>
              <a:rPr sz="1050" b="1">
                <a:solidFill>
                  <a:srgbClr val="6F8F72"/>
                </a:solidFill>
              </a:rPr>
              <a:t>Competenza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42097F1-9793-4CED-A3FC-D51DD7F8E37B}"/>
              </a:ext>
            </a:extLst>
          </p:cNvPr>
          <p:cNvSpPr>
            <a:spLocks noGrp="1"/>
          </p:cNvSpPr>
          <p:nvPr/>
        </p:nvSpPr>
        <p:spPr>
          <a:xfrm>
            <a:off x="6096000" y="5172075"/>
            <a:ext cx="1095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Conoscenza del settore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7C4FDC5-9517-47B3-BCD9-448AA5EB266C}"/>
              </a:ext>
            </a:extLst>
          </p:cNvPr>
          <p:cNvSpPr>
            <a:spLocks noGrp="1"/>
          </p:cNvSpPr>
          <p:nvPr/>
        </p:nvSpPr>
        <p:spPr>
          <a:xfrm>
            <a:off x="7667625" y="5095875"/>
            <a:ext cx="2667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4D51217-B955-4A4F-A7CE-AFFBF331E035}"/>
              </a:ext>
            </a:extLst>
          </p:cNvPr>
          <p:cNvSpPr>
            <a:spLocks noGrp="1"/>
          </p:cNvSpPr>
          <p:nvPr/>
        </p:nvSpPr>
        <p:spPr>
          <a:xfrm>
            <a:off x="7858125" y="5210175"/>
            <a:ext cx="1143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D6A756"/>
                </a:solidFill>
              </a:defRPr>
            </a:defPPr>
          </a:lstStyle>
          <a:p>
            <a:pPr>
              <a:defRPr sz="1050" b="1">
                <a:solidFill>
                  <a:srgbClr val="D6A756"/>
                </a:solidFill>
              </a:defRPr>
            </a:pPr>
            <a:r>
              <a:rPr sz="1050" b="1">
                <a:solidFill>
                  <a:srgbClr val="D6A756"/>
                </a:solidFill>
              </a:rPr>
              <a:t>Continuità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9F1A951-4F40-471C-8707-AFC15E7F888A}"/>
              </a:ext>
            </a:extLst>
          </p:cNvPr>
          <p:cNvSpPr>
            <a:spLocks noGrp="1"/>
          </p:cNvSpPr>
          <p:nvPr/>
        </p:nvSpPr>
        <p:spPr>
          <a:xfrm>
            <a:off x="9048750" y="5172075"/>
            <a:ext cx="1095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746B6E"/>
                </a:solidFill>
              </a:defRPr>
            </a:defPPr>
          </a:lstStyle>
          <a:p>
            <a:pPr>
              <a:defRPr sz="1050" b="0">
                <a:solidFill>
                  <a:srgbClr val="746B6E"/>
                </a:solidFill>
              </a:defRPr>
            </a:pPr>
            <a:r>
              <a:rPr sz="1050" b="0">
                <a:solidFill>
                  <a:srgbClr val="746B6E"/>
                </a:solidFill>
              </a:rPr>
              <a:t>Disponibilità nel tempo</a:t>
            </a:r>
          </a:p>
        </p:txBody>
      </p:sp>
    </p:spTree>
    <p:extLst>
      <p:ext uri="{BB962C8B-B14F-4D97-AF65-F5344CB8AC3E}">
        <p14:creationId xmlns:p14="http://schemas.microsoft.com/office/powerpoint/2010/main" val="50019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839225F4-29AD-4EB1-8CFB-511AADC3244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09C74D4-74B9-4DF0-8C85-DB34235F8D5D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IMPLICAZIONI HR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C80526B-9DD9-4CFA-8D80-DA693E9F3DEE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Il territorio entra nelle decisioni sulle persone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0828BED-8849-4034-BBF1-BC5A8E07B33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E95D23B-48DD-4A2E-B475-B559D936C9B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C431B3D-2D09-4780-A91D-EF633AE9FC7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2F5E077-8CDF-402E-9CFB-AB96C980B696}"/>
              </a:ext>
            </a:extLst>
          </p:cNvPr>
          <p:cNvSpPr>
            <a:spLocks noGrp="1"/>
          </p:cNvSpPr>
          <p:nvPr/>
        </p:nvSpPr>
        <p:spPr>
          <a:xfrm>
            <a:off x="1000125" y="166687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1EBA53B-F82C-47F4-AA27-02770BDD2ACF}"/>
              </a:ext>
            </a:extLst>
          </p:cNvPr>
          <p:cNvSpPr>
            <a:spLocks noGrp="1"/>
          </p:cNvSpPr>
          <p:nvPr/>
        </p:nvSpPr>
        <p:spPr>
          <a:xfrm>
            <a:off x="1238250" y="1800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DDBBD49-0B94-4BB2-B41B-A3F073181C78}"/>
              </a:ext>
            </a:extLst>
          </p:cNvPr>
          <p:cNvSpPr>
            <a:spLocks noGrp="1"/>
          </p:cNvSpPr>
          <p:nvPr/>
        </p:nvSpPr>
        <p:spPr>
          <a:xfrm>
            <a:off x="1238250" y="1866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78E7578-EE5C-44FF-A8EF-713AB525D4D4}"/>
              </a:ext>
            </a:extLst>
          </p:cNvPr>
          <p:cNvSpPr>
            <a:spLocks noGrp="1"/>
          </p:cNvSpPr>
          <p:nvPr/>
        </p:nvSpPr>
        <p:spPr>
          <a:xfrm>
            <a:off x="2000250" y="182880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E2430"/>
                </a:solidFill>
              </a:defRPr>
            </a:defPPr>
          </a:lstStyle>
          <a:p>
            <a:pPr>
              <a:defRPr sz="1350" b="1">
                <a:solidFill>
                  <a:srgbClr val="3E2430"/>
                </a:solidFill>
              </a:defRPr>
            </a:pPr>
            <a:r>
              <a:rPr sz="1350" b="1">
                <a:solidFill>
                  <a:srgbClr val="3E2430"/>
                </a:solidFill>
              </a:rPr>
              <a:t>Reclutamento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7230B01-1729-40FB-ADE1-D0C76274BB3D}"/>
              </a:ext>
            </a:extLst>
          </p:cNvPr>
          <p:cNvSpPr>
            <a:spLocks noGrp="1"/>
          </p:cNvSpPr>
          <p:nvPr/>
        </p:nvSpPr>
        <p:spPr>
          <a:xfrm>
            <a:off x="4191000" y="1790700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Competenze disponibili, reti locali e mobilità territoriale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F6BFBBE-C0F9-499B-977F-F0CC9D6D17AB}"/>
              </a:ext>
            </a:extLst>
          </p:cNvPr>
          <p:cNvSpPr>
            <a:spLocks noGrp="1"/>
          </p:cNvSpPr>
          <p:nvPr/>
        </p:nvSpPr>
        <p:spPr>
          <a:xfrm>
            <a:off x="1000125" y="266700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3C4DAFA4-5D71-4C38-A0BE-344313246357}"/>
              </a:ext>
            </a:extLst>
          </p:cNvPr>
          <p:cNvSpPr>
            <a:spLocks noGrp="1"/>
          </p:cNvSpPr>
          <p:nvPr/>
        </p:nvSpPr>
        <p:spPr>
          <a:xfrm>
            <a:off x="1238250" y="2800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0B88AEF-8C39-4405-91EA-64D7A4C9F68F}"/>
              </a:ext>
            </a:extLst>
          </p:cNvPr>
          <p:cNvSpPr>
            <a:spLocks noGrp="1"/>
          </p:cNvSpPr>
          <p:nvPr/>
        </p:nvSpPr>
        <p:spPr>
          <a:xfrm>
            <a:off x="1238250" y="2867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380D7200-5FC6-4328-96DF-870D11D3FB6D}"/>
              </a:ext>
            </a:extLst>
          </p:cNvPr>
          <p:cNvSpPr>
            <a:spLocks noGrp="1"/>
          </p:cNvSpPr>
          <p:nvPr/>
        </p:nvSpPr>
        <p:spPr>
          <a:xfrm>
            <a:off x="2000250" y="282892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E2430"/>
                </a:solidFill>
              </a:defRPr>
            </a:defPPr>
          </a:lstStyle>
          <a:p>
            <a:pPr>
              <a:defRPr sz="1350" b="1">
                <a:solidFill>
                  <a:srgbClr val="3E2430"/>
                </a:solidFill>
              </a:defRPr>
            </a:pPr>
            <a:r>
              <a:rPr sz="1350" b="1">
                <a:solidFill>
                  <a:srgbClr val="3E2430"/>
                </a:solidFill>
              </a:rPr>
              <a:t>Formazione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C94FC91-6FF7-455A-AEF1-190103EAB0D4}"/>
              </a:ext>
            </a:extLst>
          </p:cNvPr>
          <p:cNvSpPr>
            <a:spLocks noGrp="1"/>
          </p:cNvSpPr>
          <p:nvPr/>
        </p:nvSpPr>
        <p:spPr>
          <a:xfrm>
            <a:off x="4191000" y="2790825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Accesso a misure pubbliche, associazioni ed enti bilaterali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B074803A-59F8-4A0F-8E49-DD92E34AFD97}"/>
              </a:ext>
            </a:extLst>
          </p:cNvPr>
          <p:cNvSpPr>
            <a:spLocks noGrp="1"/>
          </p:cNvSpPr>
          <p:nvPr/>
        </p:nvSpPr>
        <p:spPr>
          <a:xfrm>
            <a:off x="1000125" y="3667125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62B9C59A-E0AF-495F-A94E-83472EB6E6D8}"/>
              </a:ext>
            </a:extLst>
          </p:cNvPr>
          <p:cNvSpPr>
            <a:spLocks noGrp="1"/>
          </p:cNvSpPr>
          <p:nvPr/>
        </p:nvSpPr>
        <p:spPr>
          <a:xfrm>
            <a:off x="1238250" y="38004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55697A7-64AC-413B-A496-42F2F6E1311B}"/>
              </a:ext>
            </a:extLst>
          </p:cNvPr>
          <p:cNvSpPr>
            <a:spLocks noGrp="1"/>
          </p:cNvSpPr>
          <p:nvPr/>
        </p:nvSpPr>
        <p:spPr>
          <a:xfrm>
            <a:off x="1238250" y="38671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5EEE708-16AB-4A50-8625-1BCEEA0D3906}"/>
              </a:ext>
            </a:extLst>
          </p:cNvPr>
          <p:cNvSpPr>
            <a:spLocks noGrp="1"/>
          </p:cNvSpPr>
          <p:nvPr/>
        </p:nvSpPr>
        <p:spPr>
          <a:xfrm>
            <a:off x="2000250" y="382905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E2430"/>
                </a:solidFill>
              </a:defRPr>
            </a:defPPr>
          </a:lstStyle>
          <a:p>
            <a:pPr>
              <a:defRPr sz="1350" b="1">
                <a:solidFill>
                  <a:srgbClr val="3E2430"/>
                </a:solidFill>
              </a:defRPr>
            </a:pPr>
            <a:r>
              <a:rPr sz="1350" b="1">
                <a:solidFill>
                  <a:srgbClr val="3E2430"/>
                </a:solidFill>
              </a:rPr>
              <a:t>Relazioni di lavoro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D8FB677-CD06-4A9C-AAF2-54C0CE2971C1}"/>
              </a:ext>
            </a:extLst>
          </p:cNvPr>
          <p:cNvSpPr>
            <a:spLocks noGrp="1"/>
          </p:cNvSpPr>
          <p:nvPr/>
        </p:nvSpPr>
        <p:spPr>
          <a:xfrm>
            <a:off x="4191000" y="3790950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Qualità del dialogo con sindacati e rappresentanze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9ADA2BF-8CDF-4D01-AC46-3D9D809C635D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7620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65122B30-74AC-446F-B640-A38941F04A2C}"/>
              </a:ext>
            </a:extLst>
          </p:cNvPr>
          <p:cNvSpPr>
            <a:spLocks noGrp="1"/>
          </p:cNvSpPr>
          <p:nvPr/>
        </p:nvSpPr>
        <p:spPr>
          <a:xfrm>
            <a:off x="1238250" y="48006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88D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9463B45B-C4CD-4330-9CF4-EB54E02D6DF6}"/>
              </a:ext>
            </a:extLst>
          </p:cNvPr>
          <p:cNvSpPr>
            <a:spLocks noGrp="1"/>
          </p:cNvSpPr>
          <p:nvPr/>
        </p:nvSpPr>
        <p:spPr>
          <a:xfrm>
            <a:off x="1238250" y="48672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7C9BC5A2-9788-4DD4-A777-BCEF0E6A4900}"/>
              </a:ext>
            </a:extLst>
          </p:cNvPr>
          <p:cNvSpPr>
            <a:spLocks noGrp="1"/>
          </p:cNvSpPr>
          <p:nvPr/>
        </p:nvSpPr>
        <p:spPr>
          <a:xfrm>
            <a:off x="2000250" y="48291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3E2430"/>
                </a:solidFill>
              </a:defRPr>
            </a:defPPr>
          </a:lstStyle>
          <a:p>
            <a:pPr>
              <a:defRPr sz="1350" b="1">
                <a:solidFill>
                  <a:srgbClr val="3E2430"/>
                </a:solidFill>
              </a:defRPr>
            </a:pPr>
            <a:r>
              <a:rPr sz="1350" b="1">
                <a:solidFill>
                  <a:srgbClr val="3E2430"/>
                </a:solidFill>
              </a:rPr>
              <a:t>Consulenza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12641D8-9F6F-4E8E-9586-C6D46E52A311}"/>
              </a:ext>
            </a:extLst>
          </p:cNvPr>
          <p:cNvSpPr>
            <a:spLocks noGrp="1"/>
          </p:cNvSpPr>
          <p:nvPr/>
        </p:nvSpPr>
        <p:spPr>
          <a:xfrm>
            <a:off x="4191000" y="4791075"/>
            <a:ext cx="6477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746B6E"/>
                </a:solidFill>
              </a:defRPr>
            </a:defPPr>
          </a:lstStyle>
          <a:p>
            <a:pPr>
              <a:defRPr sz="1200" b="0">
                <a:solidFill>
                  <a:srgbClr val="746B6E"/>
                </a:solidFill>
              </a:defRPr>
            </a:pPr>
            <a:r>
              <a:rPr sz="1200" b="0">
                <a:solidFill>
                  <a:srgbClr val="746B6E"/>
                </a:solidFill>
              </a:rPr>
              <a:t>Ricorso a professionisti quando mancano capacità interne</a:t>
            </a:r>
          </a:p>
        </p:txBody>
      </p:sp>
    </p:spTree>
    <p:extLst>
      <p:ext uri="{BB962C8B-B14F-4D97-AF65-F5344CB8AC3E}">
        <p14:creationId xmlns:p14="http://schemas.microsoft.com/office/powerpoint/2010/main" val="842500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50DBCE4E-CB13-45B4-B1FA-3A9F6542EA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A4BBF3E-5D30-4FCD-BB9E-2BDDA8AE552F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42030B8-60BF-49B9-8C9C-594A0D524957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Caso didattico: costruire una rete territoriale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6BA325C-E00F-40A4-9240-AB3D6122D9E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5E0CD8E-AB4C-464D-A7CF-E7FDE980953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6626598-E968-4FF8-A90A-908F08F713F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80D915C-9632-4457-8FB1-07F43A1F285A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00625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C472BA4-700E-4ADB-A83A-59A79FA6D81C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6E2C3A"/>
                </a:solidFill>
              </a:defRPr>
            </a:defPPr>
          </a:lstStyle>
          <a:p>
            <a:pPr>
              <a:defRPr sz="1125" b="1">
                <a:solidFill>
                  <a:srgbClr val="6E2C3A"/>
                </a:solidFill>
              </a:defRPr>
            </a:pPr>
            <a:r>
              <a:rPr sz="1125" b="1">
                <a:solidFill>
                  <a:srgbClr val="6E2C3A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90BAD92-EC1D-4214-AB6F-9FF8A2BFEF9B}"/>
              </a:ext>
            </a:extLst>
          </p:cNvPr>
          <p:cNvSpPr>
            <a:spLocks noGrp="1"/>
          </p:cNvSpPr>
          <p:nvPr/>
        </p:nvSpPr>
        <p:spPr>
          <a:xfrm>
            <a:off x="1047750" y="2476500"/>
            <a:ext cx="42862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B2527"/>
                </a:solidFill>
              </a:defRPr>
            </a:defPPr>
          </a:lstStyle>
          <a:p>
            <a:pPr>
              <a:defRPr sz="1425" b="0">
                <a:solidFill>
                  <a:srgbClr val="2B2527"/>
                </a:solidFill>
              </a:defRPr>
            </a:pPr>
            <a:r>
              <a:rPr sz="1425" b="0">
                <a:solidFill>
                  <a:srgbClr val="2B2527"/>
                </a:solidFill>
              </a:rPr>
              <a:t>Una PMI manifatturiera abruzzese vuole introdurre una nuova tecnologia. Possiede competenze interne, ma incontra difficoltà nei collegamenti, nelle procedure comunali e nell’accesso a servizi specializzati.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12E37AB-8322-4AD6-8651-6C8989E8735C}"/>
              </a:ext>
            </a:extLst>
          </p:cNvPr>
          <p:cNvSpPr>
            <a:spLocks noGrp="1"/>
          </p:cNvSpPr>
          <p:nvPr/>
        </p:nvSpPr>
        <p:spPr>
          <a:xfrm>
            <a:off x="6238875" y="1666875"/>
            <a:ext cx="5238750" cy="3905250"/>
          </a:xfrm>
          <a:prstGeom prst="roundRect">
            <a:avLst>
              <a:gd name="adj" fmla="val 2927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7760E99-E317-43BF-A9E8-EB93077C4E3C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238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D6A756"/>
                </a:solidFill>
              </a:defRPr>
            </a:defPPr>
          </a:lstStyle>
          <a:p>
            <a:pPr>
              <a:defRPr sz="1125" b="1">
                <a:solidFill>
                  <a:srgbClr val="D6A756"/>
                </a:solidFill>
              </a:defRPr>
            </a:pPr>
            <a:r>
              <a:rPr sz="1125" b="1">
                <a:solidFill>
                  <a:srgbClr val="D6A756"/>
                </a:solidFill>
              </a:rPr>
              <a:t>DISCUSSIONE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1F410B3-C5FE-493D-AA16-91543B4DA1D7}"/>
              </a:ext>
            </a:extLst>
          </p:cNvPr>
          <p:cNvSpPr>
            <a:spLocks noGrp="1"/>
          </p:cNvSpPr>
          <p:nvPr/>
        </p:nvSpPr>
        <p:spPr>
          <a:xfrm>
            <a:off x="6619875" y="2476500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Quale configurazione descrive l’impresa?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Quali attori territoriali coinvolgere?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Quali attività affidare a consulenti?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Quale misura pubblica sarebbe prioritaria?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5BD0119-9025-4757-8047-541EEBC3B98B}"/>
              </a:ext>
            </a:extLst>
          </p:cNvPr>
          <p:cNvSpPr>
            <a:spLocks noGrp="1"/>
          </p:cNvSpPr>
          <p:nvPr/>
        </p:nvSpPr>
        <p:spPr>
          <a:xfrm>
            <a:off x="7905750" y="5810250"/>
            <a:ext cx="2381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746B6E"/>
                </a:solidFill>
              </a:defRPr>
            </a:defPPr>
          </a:lstStyle>
          <a:p>
            <a:pPr>
              <a:defRPr sz="975" b="1">
                <a:solidFill>
                  <a:srgbClr val="746B6E"/>
                </a:solidFill>
              </a:defRPr>
            </a:pPr>
            <a:r>
              <a:rPr sz="975" b="1">
                <a:solidFill>
                  <a:srgbClr val="746B6E"/>
                </a:solidFill>
              </a:rPr>
              <a:t>Tempo suggerito: 10 minuti</a:t>
            </a:r>
          </a:p>
        </p:txBody>
      </p:sp>
    </p:spTree>
    <p:extLst>
      <p:ext uri="{BB962C8B-B14F-4D97-AF65-F5344CB8AC3E}">
        <p14:creationId xmlns:p14="http://schemas.microsoft.com/office/powerpoint/2010/main" val="1425592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3B68C9E7-5233-4166-BAA4-095CFDA9AC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1152461-C973-4D5C-8068-E2C1A332C309}"/>
              </a:ext>
            </a:extLst>
          </p:cNvPr>
          <p:cNvSpPr>
            <a:spLocks noGrp="1"/>
          </p:cNvSpPr>
          <p:nvPr/>
        </p:nvSpPr>
        <p:spPr>
          <a:xfrm>
            <a:off x="6858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6E2C3A"/>
                </a:solidFill>
              </a:defRPr>
            </a:defPPr>
          </a:lstStyle>
          <a:p>
            <a:pPr>
              <a:defRPr sz="900" b="1">
                <a:solidFill>
                  <a:srgbClr val="6E2C3A"/>
                </a:solidFill>
              </a:defRPr>
            </a:pPr>
            <a:r>
              <a:rPr sz="900" b="1">
                <a:solidFill>
                  <a:srgbClr val="6E2C3A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1D99B89-346C-4AA0-B5D3-02B3B901E6CB}"/>
              </a:ext>
            </a:extLst>
          </p:cNvPr>
          <p:cNvSpPr>
            <a:spLocks noGrp="1"/>
          </p:cNvSpPr>
          <p:nvPr/>
        </p:nvSpPr>
        <p:spPr>
          <a:xfrm>
            <a:off x="685800" y="628650"/>
            <a:ext cx="108204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3E2430"/>
                </a:solidFill>
              </a:defRPr>
            </a:defPPr>
          </a:lstStyle>
          <a:p>
            <a:pPr>
              <a:defRPr sz="2325" b="1">
                <a:solidFill>
                  <a:srgbClr val="3E2430"/>
                </a:solidFill>
              </a:defRPr>
            </a:pPr>
            <a:r>
              <a:rPr sz="2325" b="1">
                <a:solidFill>
                  <a:srgbClr val="3E2430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B5F90F2-7746-4883-A25F-A360E348B0F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57957A0-3940-4C74-9C06-73B97EB7581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2385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94FF6DB-FACC-426D-A979-B117957E59F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746B6E"/>
                </a:solidFill>
              </a:defRPr>
            </a:defPPr>
          </a:lstStyle>
          <a:p>
            <a:pPr>
              <a:defRPr sz="750" b="1">
                <a:solidFill>
                  <a:srgbClr val="746B6E"/>
                </a:solidFill>
              </a:defRPr>
            </a:pPr>
            <a:r>
              <a:rPr sz="750" b="1">
                <a:solidFill>
                  <a:srgbClr val="746B6E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C47A853-747A-4E49-A56C-05A8E74D8CE2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631ACA97-5F89-4EA8-A824-721B469D8A39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6E2C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2D77122-342C-4E0A-9CC5-8577471A8460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F4D0F96-3B94-4422-BF3A-F437FCD83BBF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B2527"/>
                </a:solidFill>
              </a:defRPr>
            </a:defPPr>
          </a:lstStyle>
          <a:p>
            <a:pPr>
              <a:defRPr sz="1350" b="0">
                <a:solidFill>
                  <a:srgbClr val="2B2527"/>
                </a:solidFill>
              </a:defRPr>
            </a:pPr>
            <a:r>
              <a:rPr sz="1350" b="0">
                <a:solidFill>
                  <a:srgbClr val="2B2527"/>
                </a:solidFill>
              </a:rPr>
              <a:t>Radicamento e dipendenza istituzionale descrivono relazioni diverse.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04E99F4-B0E0-4416-B8B2-CF9C295F5003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55BCB35-46BA-41E9-8A92-702E33CB9B2F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6F8F7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92C8D44-DB70-4E61-ABBF-E529ADC3E0C3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FA97A73-1C06-4362-BD64-3D76052195B9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B2527"/>
                </a:solidFill>
              </a:defRPr>
            </a:defPPr>
          </a:lstStyle>
          <a:p>
            <a:pPr>
              <a:defRPr sz="1350" b="0">
                <a:solidFill>
                  <a:srgbClr val="2B2527"/>
                </a:solidFill>
              </a:defRPr>
            </a:pPr>
            <a:r>
              <a:rPr sz="1350" b="0">
                <a:solidFill>
                  <a:srgbClr val="2B2527"/>
                </a:solidFill>
              </a:rPr>
              <a:t>Le imprese meno radicate ricorrono maggiormente ai consulenti.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BC2AF42A-1F6B-4ABD-B339-B371E4F6DCFB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B05E65F-3BBB-4BA8-951A-18358C8D3D3B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6A756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0BE9B76-28EE-4BFD-8B73-FC01F1F00A91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75887A4-4B14-48FD-9C2A-523BA7A49C46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B2527"/>
                </a:solidFill>
              </a:defRPr>
            </a:defPPr>
          </a:lstStyle>
          <a:p>
            <a:pPr>
              <a:defRPr sz="1350" b="0">
                <a:solidFill>
                  <a:srgbClr val="2B2527"/>
                </a:solidFill>
              </a:defRPr>
            </a:pPr>
            <a:r>
              <a:rPr sz="1350" b="0">
                <a:solidFill>
                  <a:srgbClr val="2B2527"/>
                </a:solidFill>
              </a:rPr>
              <a:t>Competenze e legalità ricevono giudizi migliori delle istituzioni locali.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B97185F-0861-4574-B7AC-28C4B8C08337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DD4D1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9E79C3E4-B8BD-4057-8D97-46CABDC4AB17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88D6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D210C7A-03E0-4910-B831-66217784B779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FC7C7D8-E460-4F16-BAF3-95BB1A5CFFC8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2B2527"/>
                </a:solidFill>
              </a:defRPr>
            </a:defPPr>
          </a:lstStyle>
          <a:p>
            <a:pPr>
              <a:defRPr sz="1350" b="0">
                <a:solidFill>
                  <a:srgbClr val="2B2527"/>
                </a:solidFill>
              </a:defRPr>
            </a:pPr>
            <a:r>
              <a:rPr sz="1350" b="0">
                <a:solidFill>
                  <a:srgbClr val="2B2527"/>
                </a:solidFill>
              </a:rPr>
              <a:t>La cooperazione si indebolisce nei rapporti tra più attori territoriali.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FE3735BC-D8F8-469D-BC5E-C36E8CB4F128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3E243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6969343-F5C4-41B6-BFA9-815FABA15461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DDE8D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B494803-3B8D-4347-AB49-194DE45011F6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3E2430"/>
                </a:solidFill>
              </a:defRPr>
            </a:defPPr>
          </a:lstStyle>
          <a:p>
            <a:pPr>
              <a:defRPr sz="1200" b="1">
                <a:solidFill>
                  <a:srgbClr val="3E2430"/>
                </a:solidFill>
              </a:defRPr>
            </a:pPr>
            <a:r>
              <a:rPr sz="1200" b="1">
                <a:solidFill>
                  <a:srgbClr val="3E2430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7447BC3E-F2AD-4704-A263-BDB23D41C2D1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Le politiche HR dipendono anche dalla qualità dell’ecosistema locale.</a:t>
            </a:r>
          </a:p>
        </p:txBody>
      </p:sp>
    </p:spTree>
    <p:extLst>
      <p:ext uri="{BB962C8B-B14F-4D97-AF65-F5344CB8AC3E}">
        <p14:creationId xmlns:p14="http://schemas.microsoft.com/office/powerpoint/2010/main" val="97324895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1081</Words>
  <Application>Microsoft Macintosh PowerPoint</Application>
  <DocSecurity>0</DocSecurity>
  <PresentationFormat>Widescreen</PresentationFormat>
  <Paragraphs>258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2026-10-09T12:21:38Z</dcterms:created>
  <dcterms:modified xsi:type="dcterms:W3CDTF">2026-10-09T12:23:10Z</dcterms:modified>
</cp:coreProperties>
</file>