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1645920"/>
            <a:ext cx="11091672" cy="1371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3600" dirty="0">
                <a:solidFill>
                  <a:srgbClr val="161616"/>
                </a:solidFill>
                <a:latin typeface="Arial"/>
                <a:cs typeface="Arial"/>
              </a:rPr>
              <a:t>Analisi chimiche per la qualità di farine e paste alimentari</a:t>
            </a:r>
            <a:endParaRPr lang="it-IT" sz="3600"/>
          </a:p>
        </p:txBody>
      </p:sp>
      <p:sp>
        <p:nvSpPr>
          <p:cNvPr id="4" name="Shape 4"/>
          <p:cNvSpPr txBox="1"/>
          <p:nvPr/>
        </p:nvSpPr>
        <p:spPr>
          <a:xfrm>
            <a:off x="548640" y="3200400"/>
            <a:ext cx="11091672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250" dirty="0">
                <a:solidFill>
                  <a:srgbClr val="7A1F2B"/>
                </a:solidFill>
                <a:latin typeface="Arial"/>
                <a:cs typeface="Arial"/>
              </a:rPr>
              <a:t>Umidità · Ceneri · Proteine · Glutine · Acidità · Amido · Fibra · Lipidi · Marcatori di genuinità e di processo</a:t>
            </a:r>
            <a:endParaRPr lang="it-IT" sz="2250"/>
          </a:p>
        </p:txBody>
      </p:sp>
      <p:sp>
        <p:nvSpPr>
          <p:cNvPr id="5" name="Shape 5"/>
          <p:cNvSpPr txBox="1"/>
          <p:nvPr/>
        </p:nvSpPr>
        <p:spPr>
          <a:xfrm>
            <a:off x="548640" y="60350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Analisi chimiche · UD 2</a:t>
            </a:r>
            <a:endParaRPr lang="it-IT" sz="1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Il quadro: prodotti, norme, metodi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In Italia denominazioni e requisiti di sfarinati e paste sono fissati dal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DPR 187/2001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(e successive modifiche). I parametri sono espressi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su 100 parti di sostanza secca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, tranne l’umidità.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3544824" cy="3586353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Grano tenero (Triticum aestivum)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farine tipo 00, 0, 1, 2 e integrale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destinate a panificazione e prodotti da forno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4322064" y="2514600"/>
            <a:ext cx="3544824" cy="3586353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Grano duro (Triticum durum)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semola, semolato, semola integrale, farina di grano duro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materia prima della pasta secca</a:t>
            </a:r>
            <a:endParaRPr lang="it-IT" sz="1800"/>
          </a:p>
        </p:txBody>
      </p:sp>
      <p:sp>
        <p:nvSpPr>
          <p:cNvPr id="8" name="Shape 8"/>
          <p:cNvSpPr/>
          <p:nvPr/>
        </p:nvSpPr>
        <p:spPr>
          <a:xfrm>
            <a:off x="8095488" y="2514600"/>
            <a:ext cx="3544824" cy="3586353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Metodi di riferimento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norme ISO e UNI EN ISO per cereali e derivati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metodi ICC (International Association for Cereal Science and Technology) e AACC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metodi ufficiali nazionali per sfarinati e paste</a:t>
            </a:r>
            <a:endParaRPr lang="it-IT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La cariosside: perché la composizione cambia con la macinazione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Endosperma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(≈ 80–85 %): amido e proteine del glutine; povero di minerali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Crusca e strato aleuronico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(≈ 13–17 %): fibra, minerali, vitamine, enzimi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Germe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(≈ 2–3 %): lipidi, proteine, tocoferoli, enzimi (lipasi, lipossigenasi)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abburattamento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separa l’endosperma: più la farina è raffinata, meno ceneri e fibra contiene. Per questo le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ceneri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sono il principale indice legale del tipo di farina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Conseguenze analitiche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ceneri e fibra crescono dalla 00 all’integrale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germe porta lipidi ed enzimi: incidono su acidità e conservazione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le proteine dipendono soprattutto dalla varietà e dall’annata</a:t>
            </a:r>
            <a:endParaRPr lang="it-IT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Requisiti delle farine di grano tenero (DPR 187/2001)</a:t>
            </a:r>
            <a:endParaRPr lang="it-IT" sz="26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548640" y="1280160"/>
          <a:ext cx="11091672" cy="4114800"/>
        </p:xfrm>
        <a:graphic>
          <a:graphicData uri="http://schemas.openxmlformats.org/drawingml/2006/table">
            <a:tbl>
              <a:tblPr firstRow="1" bandRow="1"/>
              <a:tblGrid>
                <a:gridCol w="2194560"/>
                <a:gridCol w="2011680"/>
                <a:gridCol w="2103120"/>
                <a:gridCol w="2103120"/>
                <a:gridCol w="2679192"/>
              </a:tblGrid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Tipo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Umidità max %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Ceneri min (% s.s.)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Ceneri max (% s.s.)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Proteine min (N × 5,70, % s.s.)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Tipo 00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—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0,55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9,00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Tipo 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—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0,65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11,00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Tipo 1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—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0,80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12,00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Tipo 2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—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0,95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12,00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Integrale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1,30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1,70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12,00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Shape 6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400" dirty="0">
                <a:solidFill>
                  <a:srgbClr val="404040"/>
                </a:solidFill>
                <a:latin typeface="Arial"/>
                <a:cs typeface="Arial"/>
              </a:rPr>
              <a:t>Nella farina tipo 1 la parte delle ceneri insolubile in HCl non deve superare lo 0,3 %. Umidità fino al 15,50 % ammessa se dichiarata in etichetta.</a:t>
            </a:r>
            <a:endParaRPr lang="it-IT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Requisiti di sfarinati di grano duro e paste</a:t>
            </a:r>
            <a:endParaRPr lang="it-IT" sz="26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548640" y="1280160"/>
          <a:ext cx="11091672" cy="438912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1828800"/>
                <a:gridCol w="1920240"/>
                <a:gridCol w="2194560"/>
                <a:gridCol w="1947672"/>
              </a:tblGrid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Prodotto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Umidità max %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Ceneri (% s.s.)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Proteine min (% s.s.)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6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Acidità max (gradi)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Semola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≤ 0,90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10,50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—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Semolato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0,90 – 1,35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—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Semola integrale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14,50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1,40 – 1,80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—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Pasta di semola di grano duro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≤ 0,90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10,50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Pasta di semolato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0,90 – 1,35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Pasta di semola integrale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1,40 – 1,80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Pasta all’uovo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12,50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≤ 1,10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vedi DPR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6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vedi DPR</a:t>
                      </a:r>
                      <a:endParaRPr lang="it-IT" sz="16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Shape 6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400" dirty="0">
                <a:solidFill>
                  <a:srgbClr val="404040"/>
                </a:solidFill>
                <a:latin typeface="Arial"/>
                <a:cs typeface="Arial"/>
              </a:rPr>
              <a:t>Negli sfarinati di grano duro e nelle paste di semola è tollerata la presenza di grano tenero fino al 3 %. Paste fresche: acidità fino a 7 gradi. Verificare i valori nel testo vigente del DPR 187/2001.</a:t>
            </a:r>
            <a:endParaRPr lang="it-IT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Campionamento e preparazione del campione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Campionamento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dal lotto (sacchi, silos, confezioni di pasta) secondo ISO 24333: campioni elementari riuniti in un campione globale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Pasta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macinazione dell’intero campione (mulino a lame o a martelli) fino a granulometria fine e uniforme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Omogeneizzazione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miscelazione accurata; evitare riscaldamento e perdita di umidità durante la macinazione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Conservazione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contenitori ermetici; l’analisi dell’umidità va fatta subito per poter riferire tutti i risultati alla sostanza secca</a:t>
            </a:r>
            <a:endParaRPr lang="it-IT" sz="1850"/>
          </a:p>
        </p:txBody>
      </p:sp>
      <p:cxnSp>
        <p:nvCxnSpPr>
          <p:cNvPr id="16" name="Connettore 16"/>
          <p:cNvCxnSpPr/>
          <p:nvPr/>
        </p:nvCxnSpPr>
        <p:spPr>
          <a:xfrm>
            <a:off x="1920240" y="498348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7" name="Shape 17"/>
          <p:cNvSpPr/>
          <p:nvPr/>
        </p:nvSpPr>
        <p:spPr>
          <a:xfrm>
            <a:off x="548640" y="512064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Espressione</a:t>
            </a:r>
            <a:endParaRPr lang="it-IT" sz="1800"/>
          </a:p>
        </p:txBody>
      </p:sp>
      <p:sp>
        <p:nvSpPr>
          <p:cNvPr id="18" name="Shape 18"/>
          <p:cNvSpPr txBox="1"/>
          <p:nvPr/>
        </p:nvSpPr>
        <p:spPr>
          <a:xfrm>
            <a:off x="3566160" y="512064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risultato % s.s. = risultato tal quale × 100 / (100 − umidità %)</a:t>
            </a:r>
            <a:endParaRPr lang="it-IT" sz="18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Umidità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Parametro legale e commerciale: acqua pagata come farina; umidità alta favorisce muffe e attività enzimatica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Metodo di riferimento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essiccamento in stufa 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130–133 °C per 90 min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(farine, semole) o 2 h (pasta macinata) – ICC 110/1, ISO 712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risultato è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convenzionale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le condizioni sono tarate sul metodo di riferimento assoluto (ICC 109)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Formula: umidità % = (m₁ − m₂) / m₀ × 100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Principio e limiti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gravimetria: perdita di peso per evaporazione dell’acqua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 130 °C si perdono anche piccole quote di volatili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richiamo: lezione sui macrocomponenti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Rapid: termobilance e NIR (solo citati), da validare rispetto alla stufa.</a:t>
            </a:r>
            <a:endParaRPr lang="it-IT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Ceneri: indice del grado di abburattamento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Incenerimento in muffola: la sostanza organica si ossida a CO₂, H₂O e ossidi di azoto; resta il residuo minerale (K, P, Mg, Ca come ossidi, fosfati, carbonati)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Per i cereali: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900 °C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fino a residuo bianco e peso costante (ISO 2171, ICC 104/1); altri metodi usano 550–600 °C: la temperatura va dichiarata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Risultato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% su sostanza secca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; distingue i tipi di farina perché i minerali sono concentrati nello strato aleuronico e nella crusca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Ceneri insolubili in HCl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il residuo non solubile in acido (silice) indica terra o sabbia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9275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Esempio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 campione 5,000 g, umidità 14,0 %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ceneri 0,0260 g → 0,520 % t.q.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su s.s.: 0,520 × 100/86,0 =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0,60 %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compatibile con farina tipo 0 (≤ 0,65)</a:t>
            </a:r>
            <a:endParaRPr lang="it-IT"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Proteine: azoto totale × 5,70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Kjeldahl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(ISO 20483): digestione con H₂SO₄ e catalizzatore → (NH₄)₂SO₄; distillazione dell’NH₃ in acido borico; titolazione con HCl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Dumas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(ISO 16634-2): combustione a ~ 1000 °C, riduzione degli NOₓ a N₂, rivelazione a conducibilità termica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fattore per il frumento nelle norme italiane è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5,70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perché le proteine del glutine sono ricche di glutammina (e quindi di azoto)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Risultato su sostanza secca, confrontato con il minimo di legge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9275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Esempio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 = 1,98 % t.q.; umidità 13,5 %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proteine = 1,98 × 5,70 = 11,29 % t.q.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su s.s.: 11,29 × 100/86,5 =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13,05 %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conforme per semola (≥ 10,50)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Richiamo: principio del metodo Kjeldahl nella lezione sui macrocomponenti.</a:t>
            </a:r>
            <a:endParaRPr lang="it-IT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Glutine umido, glutine secco e gluten index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glutine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è la rete proteica (gliadine + glutenine) che si forma impastando la farina con acqua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Determinazione per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lavaggio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dell’impasto con soluzione di NaCl 2 %: l’amido e le proteine solubili vengono asportati, resta il glutine (ISO 21415, ICC 137/1)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Glutine umido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pesato dopo centrifugazione;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glutine secco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dopo essiccamento; il rapporto indica la capacità di idratazione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sale mantiene la forza ionica che favorisce l’aggregazione delle proteine del glutine e limita la loro solubilizzazione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Chimica del glutine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gliadine: monomeriche, danno estensibilità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glutenine: polimeri legati da ponti disolfuro, danno elasticità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gluten index (ICC 155) è una misura fisica, solo citata</a:t>
            </a:r>
            <a:endParaRPr lang="it-IT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Acidità di farine e paste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Deriva da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acidi grassi liberi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(lipolisi dei lipidi del germe da parte delle lipasi), fosfati acidi e acidi organici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Cresce durante la conservazione: è un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indice di freschezza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e di buona conservazione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Acidità in gradi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(paste): mL di NaOH 1 N necessari per neutralizzare gli acidi di 100 g di sostanza secca; titolazione dell’estratto idroalcolico con NaOH e fenolftaleina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Acidità grassa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(ISO 7305): estrazione degli acidi grassi con etanolo e titolazione con KOH; espressa in mg KOH per 100 g s.s.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216277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Limiti (DPR 187/2001)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pasta di semola: 4 gradi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pasta di semolato: 5; integrale: 6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paste fresche: 7 gradi</a:t>
            </a:r>
            <a:endParaRPr lang="it-IT"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Amido danneggiato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Durante la macinazione una parte dei granuli di amido si rompe meccanicamente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L’amido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danneggiato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assorbe più acqua ed è attaccato rapidamente dall’α-amilasi: influenza assorbimento d’acqua, fermentazione e colore della crosta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Metodo enzimatico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(AACC 76-31, ICC 164): incubazione con α-amilasi fungina in condizioni che attaccano solo i granuli danneggiati; gli oligosaccaridi liberati si idrolizzano 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glucosio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con amiloglucosidasi e si dosano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GOPOD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(glucosio ossidasi-perossidasi, 510 nm)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Risultato in % sul peso della farina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Reazioni del saggio GOPOD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glucosio + O₂ → gluconolattone + H₂O₂ (GOD)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H₂O₂ + 4-amminoantipirina + fenolo → chinonimmina rossa (POD)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assorbanza proporzionale al glucosio</a:t>
            </a:r>
            <a:endParaRPr lang="it-IT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Amido totale e zuccheri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Amido totale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(AOAC 996.11, AACC 76-13): gelatinizzazione e idrolisi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α-amilasi termostabile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(100 °C) a maltodestrine, poi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amiloglucosidasi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(50 °C) a glucosio; dosaggio con GOPOD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Per campioni con amido resistente si solubilizza prima con KOH o DMSO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Si sottrae il glucosio libero presente nel campione (bianco senza enzimi)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Amido = glucosio ×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0,9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(perdita di una molecola d’acqua per ogni legame glicosidico)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Zuccheri liberi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(glucosio, fruttosio, saccarosio, maltosio): HPLC-RID o enzimatici; importanti per la fermentazione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586353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Perché due enzimi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α-amilasi: taglia a caso i legami α-1,4 interni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amiloglucosidasi: libera glucosio dalle estremità, anche sui legami α-1,6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insieme portano tutto l’amido a glucosio</a:t>
            </a:r>
            <a:endParaRPr lang="it-IT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Fibra alimentare e β-glucani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Fibra alimentare totale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(AOAC 991.43): digestione enzimatica sequenziale (α-amilasi, proteasi, amiloglucosidasi), precipitazione con etanolo della fibra solubile, gravimetria con correzione per proteine e ceneri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Distingue farine raffinate (~2–3 %) da integrali (~10–12 %); verifica delle dichiarazioni “fonte di fibre”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β-glucani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(AOAC 995.16): idrolisi specifica con lichenasi e β-glucosidasi a glucosio, dosato con GOPOD; rilevanti in orzo e avena (health claim sul colesterolo)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Arabinoxilani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principale fibra del frumento; dosaggio dei pentosi dopo idrolisi acida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033397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Richiamo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principio del metodo enzimatico-gravimetrico nella lezione sui macrocomponenti</a:t>
            </a:r>
            <a:endParaRPr lang="it-IT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Lipidi: perché serve l’idrolisi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Farine e semole contengono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1,5–2 %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di lipidi, in parte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legati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ad amido (complessi amilosio-lipidi) e proteine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L’estrazione diretta con etere di petrolio (Soxhlet) recupera solo i lipidi liberi 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sottostima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il totale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Si usa l’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idrolisi acida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(HCl a caldo, metodo Weibull-Stoldt) che libera i lipidi legati, seguita da estrazione e gravimetria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Nella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pasta all’uovo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l’estratto etereo aumenta per l’apporto di lipidi del tuorlo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Legame con la qualità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lipidi del germe → acidità e irrancidimento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lipossigenasi → ossidazione e perdita di colore giallo della semola</a:t>
            </a:r>
            <a:endParaRPr lang="it-IT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Pasta all’uovo: gli steroli come marcatore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DPR 187/2001 richiede almeno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4 uova intere di gallina per kg di semola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(almeno 200 g), e fissa minimi di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estratto etereo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e di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steroli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colesterolo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è tipico del tuorlo e quasi assente nel frumento, che contiene fitosteroli (sitosterolo, campesterolo)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Metodo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saponificazione con KOH etanolico, estrazione dell’insaponificabile, silanizzazione (TMS),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GC-FID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con standard interno (5α-colestano)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Dal contenuto di colesterolo si stima la quantità di uovo impiegata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Principio chimico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saponificazione trasforma i gliceridi in saponi idrosolubili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gli steroli restano nell’insaponificabile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silanizzazione rende volatili i gruppi –OH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Stesso schema analitico degli steroli nell’olio di oliva (lezione sull’olio).</a:t>
            </a:r>
            <a:endParaRPr lang="it-IT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Grano tenero nella pasta di semola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 legge tollera al massimo il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3 %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di grano tenero nelle semole e nelle paste di semola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grano tenero è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esaploide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(genomi A, B, D), il duro tetraploide (A, B): si cercano marcatori del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genoma D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Metodi proteici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elettroforesi (isoelettrofocalizzazione) o saggi immunoenzimatici su proteine presenti solo nel tenero (es. albumine specifiche, puroindoline)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Metodi sul DNA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PCR quantitativa su sequenze del genoma D, applicabile anche a paste essiccate ad alta temperatura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586353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Perché è una questione di qualità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grano duro dà pasta più tenace alla cottura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frode sfrutta il minor costo del tenero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le alte temperature di essiccamento denaturano le proteine: vantaggio dei metodi sul DNA</a:t>
            </a:r>
            <a:endParaRPr lang="it-IT"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Pigmenti carotenoidi della semola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colore giallo della semola e della pasta è dovuto 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carotenoidi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soprattutto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luteina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(xantofilla)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Metodo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(ISO 11052, AACC 14-50): estrazione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n-butanolo saturo d’acqua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lettura dell’assorbanza a ~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435–450 nm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risultato in mg/kg espresso come β-carotene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Durante l’impasto la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lipossigenasi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ossida gli acidi grassi polinsaturi e, per co-ossidazione, i carotenoidi: la pasta perde colore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L’HPLC in fase inversa separa luteina, zeaxantina e caroteni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Collegamenti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colorimetria (indice di giallo b*) è una misura fisica, solo citata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ossidazione radicalica: lezione sugli antiossidanti</a:t>
            </a:r>
            <a:endParaRPr lang="it-IT"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Furosina: il danno termico della pasta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Nell’essiccamento ad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alta temperatura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i gruppi ε-amminici della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lisina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reagiscono con gli zuccheri riducenti (reazione di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Maillard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): si forma il composto di Amadori (fruttosil-lisina)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L’idrolisi acida (HCl 8 M, 110 °C) converte il composto di Amadori in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furosina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che si dosa in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HPLC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(fase inversa con coppia ionica, UV 280 nm)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 furosina è un indice precoce del danno termico e della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perdita di lisina disponibile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amminoacido limitante dei cereali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Valori elevati distinguono le paste essiccate ad alta temperatura da quelle a bassa temperatura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Altri indici di processo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HMF e furfurale (fasi avanzate della Maillard)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acrilammide nei prodotti da forno (rimando ai contaminanti)</a:t>
            </a:r>
            <a:endParaRPr lang="it-IT"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FARINE E PASTE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Analisi fisiche e reologiche (solo citate)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Completano il quadro della qualità tecnologica; non rientrano nel programma di analisi chimica.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Sfarinati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granulometria (setacciatura)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Falling Number (attività α-amilasica)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gluten index (Glutomatic)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colore (colorimetro, b*)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4322064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Reologia degli impasti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alveografo di Chopin (W, P/L)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farinografo e estensografo Brabender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Mixolab</a:t>
            </a:r>
            <a:endParaRPr lang="it-IT" sz="1800"/>
          </a:p>
        </p:txBody>
      </p:sp>
      <p:sp>
        <p:nvSpPr>
          <p:cNvPr id="8" name="Shape 8"/>
          <p:cNvSpPr/>
          <p:nvPr/>
        </p:nvSpPr>
        <p:spPr>
          <a:xfrm>
            <a:off x="8095488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Pasta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prova di cottura: tempo, assorbimento d’acqua, perdita di cottura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consistenza (texture analyzer)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analisi sensoriale; NIR per analisi rapide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50" dirty="0">
                <a:solidFill>
                  <a:srgbClr val="404040"/>
                </a:solidFill>
                <a:latin typeface="Arial"/>
                <a:cs typeface="Arial"/>
              </a:rPr>
              <a:t>Molti di questi strumenti misurano effetti di proprietà chimiche (proteine, amido, enzimi) spiegate nelle slide precedenti.</a:t>
            </a:r>
            <a:endParaRPr lang="it-IT" sz="17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Farine e paste</dc:title>
  <dc:subject>PptxGenJS Presentation</dc:subject>
  <dc:creator>PptxGenJS</dc:creator>
  <cp:lastModifiedBy>PptxGenJS</cp:lastModifiedBy>
  <cp:revision>1</cp:revision>
  <dcterms:created xsi:type="dcterms:W3CDTF">2026-09-26T05:28:53Z</dcterms:created>
  <dcterms:modified xsi:type="dcterms:W3CDTF">2026-09-26T05:28:53Z</dcterms:modified>
</cp:coreProperties>
</file>