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notesSlides/notesSlide22.xml" ContentType="application/vnd.openxmlformats-officedocument.presentationml.notesSlide+xml"/>
  <Override PartName="/ppt/charts/chart10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4"/>
  </p:normalViewPr>
  <p:slideViewPr>
    <p:cSldViewPr snapToGrid="0">
      <p:cViewPr varScale="1">
        <p:scale>
          <a:sx n="90" d="100"/>
          <a:sy n="90" d="100"/>
        </p:scale>
        <p:origin x="23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Uomini</c:v>
          </c:tx>
          <c:spPr>
            <a:solidFill>
              <a:srgbClr val="58C6D9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UE</c:v>
                </c:pt>
                <c:pt idx="1">
                  <c:v>Italia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9.8000000000000007</c:v>
                </c:pt>
                <c:pt idx="1">
                  <c:v>14.3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F9F-2A49-9115-5381231D47F3}"/>
            </c:ext>
          </c:extLst>
        </c:ser>
        <c:ser>
          <c:idx val="1"/>
          <c:order val="1"/>
          <c:tx>
            <c:v>Donne</c:v>
          </c:tx>
          <c:spPr>
            <a:solidFill>
              <a:srgbClr val="4059C7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Data'!$C$2:$C$3</c:f>
              <c:strCache>
                <c:ptCount val="2"/>
                <c:pt idx="0">
                  <c:v>UE</c:v>
                </c:pt>
                <c:pt idx="1">
                  <c:v>Italia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12.4</c:v>
                </c:pt>
                <c:pt idx="1">
                  <c:v>17.8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1F9F-2A49-9115-5381231D47F3}"/>
            </c:ext>
          </c:extLst>
        </c:ser>
        <c:ser>
          <c:idx val="2"/>
          <c:order val="2"/>
          <c:tx>
            <c:v>Totale</c:v>
          </c:tx>
          <c:spPr>
            <a:solidFill>
              <a:srgbClr val="F2C94C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Data'!$E$2:$E$3</c:f>
              <c:strCache>
                <c:ptCount val="2"/>
                <c:pt idx="0">
                  <c:v>UE</c:v>
                </c:pt>
                <c:pt idx="1">
                  <c:v>Italia</c:v>
                </c:pt>
              </c:strCache>
            </c:strRef>
          </c:cat>
          <c:val>
            <c:numRef>
              <c:f>'Chart Data'!$F$2:$F$3</c:f>
              <c:numCache>
                <c:formatCode>General</c:formatCode>
                <c:ptCount val="2"/>
                <c:pt idx="0">
                  <c:v>11.1</c:v>
                </c:pt>
                <c:pt idx="1">
                  <c:v>15.5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1F9F-2A49-9115-5381231D47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Aumento 1993-2022</c:v>
          </c:tx>
          <c:spPr>
            <a:solidFill>
              <a:srgbClr val="D95D8C"/>
            </a:solidFill>
          </c:spPr>
          <c:invertIfNegative val="1"/>
          <c:dLbls>
            <c:numFmt formatCode="0.0&quot; anni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Uomini</c:v>
                </c:pt>
                <c:pt idx="1">
                  <c:v>Donne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5.3</c:v>
                </c:pt>
                <c:pt idx="1">
                  <c:v>7.7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0BB-E047-A1F7-1B26153916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Tasso di occupazione</c:v>
          </c:tx>
          <c:spPr>
            <a:solidFill>
              <a:srgbClr val="4059C7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Uomini</c:v>
                </c:pt>
                <c:pt idx="1">
                  <c:v>Donne</c:v>
                </c:pt>
                <c:pt idx="2">
                  <c:v>Totale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69.2</c:v>
                </c:pt>
                <c:pt idx="1">
                  <c:v>51.1</c:v>
                </c:pt>
                <c:pt idx="2">
                  <c:v>60.1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A0A-A543-8F50-6B8390C8FC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Tasso di occupazione</c:v>
          </c:tx>
          <c:spPr>
            <a:solidFill>
              <a:srgbClr val="4AA785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Nord</c:v>
                </c:pt>
                <c:pt idx="1">
                  <c:v>Centro</c:v>
                </c:pt>
                <c:pt idx="2">
                  <c:v>Mezzogiorno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68.099999999999994</c:v>
                </c:pt>
                <c:pt idx="1">
                  <c:v>64.8</c:v>
                </c:pt>
                <c:pt idx="2">
                  <c:v>46.7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22C-CF49-9929-1B7F46398D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UE27</c:v>
          </c:tx>
          <c:spPr>
            <a:solidFill>
              <a:srgbClr val="58C6D9"/>
            </a:solidFill>
          </c:spPr>
          <c:invertIfNegative val="1"/>
          <c:cat>
            <c:strRef>
              <c:f>'Chart Data'!$A$2:$A$7</c:f>
              <c:strCache>
                <c:ptCount val="6"/>
                <c:pt idx="0">
                  <c:v>Totale</c:v>
                </c:pt>
                <c:pt idx="1">
                  <c:v>Uomini</c:v>
                </c:pt>
                <c:pt idx="2">
                  <c:v>Donne</c:v>
                </c:pt>
                <c:pt idx="3">
                  <c:v>Licenza media</c:v>
                </c:pt>
                <c:pt idx="4">
                  <c:v>Diploma</c:v>
                </c:pt>
                <c:pt idx="5">
                  <c:v>Laurea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69.8</c:v>
                </c:pt>
                <c:pt idx="1">
                  <c:v>74.7</c:v>
                </c:pt>
                <c:pt idx="2">
                  <c:v>64.900000000000006</c:v>
                </c:pt>
                <c:pt idx="3">
                  <c:v>45.2</c:v>
                </c:pt>
                <c:pt idx="4">
                  <c:v>72.599999999999994</c:v>
                </c:pt>
                <c:pt idx="5">
                  <c:v>86.9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36C-854B-B765-4BBCA0EE1E3D}"/>
            </c:ext>
          </c:extLst>
        </c:ser>
        <c:ser>
          <c:idx val="1"/>
          <c:order val="1"/>
          <c:tx>
            <c:v>Italia</c:v>
          </c:tx>
          <c:spPr>
            <a:solidFill>
              <a:srgbClr val="4059C7"/>
            </a:solidFill>
          </c:spPr>
          <c:invertIfNegative val="1"/>
          <c:cat>
            <c:strRef>
              <c:f>'Chart Data'!$C$2:$C$7</c:f>
              <c:strCache>
                <c:ptCount val="6"/>
                <c:pt idx="0">
                  <c:v>Totale</c:v>
                </c:pt>
                <c:pt idx="1">
                  <c:v>Uomini</c:v>
                </c:pt>
                <c:pt idx="2">
                  <c:v>Donne</c:v>
                </c:pt>
                <c:pt idx="3">
                  <c:v>Licenza media</c:v>
                </c:pt>
                <c:pt idx="4">
                  <c:v>Diploma</c:v>
                </c:pt>
                <c:pt idx="5">
                  <c:v>Laurea</c:v>
                </c:pt>
              </c:strCache>
            </c:str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60.1</c:v>
                </c:pt>
                <c:pt idx="1">
                  <c:v>69.2</c:v>
                </c:pt>
                <c:pt idx="2">
                  <c:v>51.1</c:v>
                </c:pt>
                <c:pt idx="3">
                  <c:v>44.6</c:v>
                </c:pt>
                <c:pt idx="4">
                  <c:v>65.8</c:v>
                </c:pt>
                <c:pt idx="5">
                  <c:v>80.599999999999994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36C-854B-B765-4BBCA0EE1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UE27</c:v>
          </c:tx>
          <c:spPr>
            <a:solidFill>
              <a:srgbClr val="58C6D9"/>
            </a:solidFill>
          </c:spPr>
          <c:invertIfNegative val="1"/>
          <c:cat>
            <c:strRef>
              <c:f>'Chart Data'!$A$2:$A$7</c:f>
              <c:strCache>
                <c:ptCount val="6"/>
                <c:pt idx="0">
                  <c:v>Totale</c:v>
                </c:pt>
                <c:pt idx="1">
                  <c:v>Uomini</c:v>
                </c:pt>
                <c:pt idx="2">
                  <c:v>Donne</c:v>
                </c:pt>
                <c:pt idx="3">
                  <c:v>Licenza media</c:v>
                </c:pt>
                <c:pt idx="4">
                  <c:v>Diploma</c:v>
                </c:pt>
                <c:pt idx="5">
                  <c:v>Laurea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6.2</c:v>
                </c:pt>
                <c:pt idx="1">
                  <c:v>5.9</c:v>
                </c:pt>
                <c:pt idx="2">
                  <c:v>6.5</c:v>
                </c:pt>
                <c:pt idx="3">
                  <c:v>12.2</c:v>
                </c:pt>
                <c:pt idx="4">
                  <c:v>5.7</c:v>
                </c:pt>
                <c:pt idx="5">
                  <c:v>3.8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55A-2348-A1CD-1FD7F01D68CA}"/>
            </c:ext>
          </c:extLst>
        </c:ser>
        <c:ser>
          <c:idx val="1"/>
          <c:order val="1"/>
          <c:tx>
            <c:v>Italia</c:v>
          </c:tx>
          <c:spPr>
            <a:solidFill>
              <a:srgbClr val="F08A5D"/>
            </a:solidFill>
          </c:spPr>
          <c:invertIfNegative val="1"/>
          <c:cat>
            <c:strRef>
              <c:f>'Chart Data'!$C$2:$C$7</c:f>
              <c:strCache>
                <c:ptCount val="6"/>
                <c:pt idx="0">
                  <c:v>Totale</c:v>
                </c:pt>
                <c:pt idx="1">
                  <c:v>Uomini</c:v>
                </c:pt>
                <c:pt idx="2">
                  <c:v>Donne</c:v>
                </c:pt>
                <c:pt idx="3">
                  <c:v>Licenza media</c:v>
                </c:pt>
                <c:pt idx="4">
                  <c:v>Diploma</c:v>
                </c:pt>
                <c:pt idx="5">
                  <c:v>Laurea</c:v>
                </c:pt>
              </c:strCache>
            </c:str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8.1</c:v>
                </c:pt>
                <c:pt idx="1">
                  <c:v>7.1</c:v>
                </c:pt>
                <c:pt idx="2">
                  <c:v>9.4</c:v>
                </c:pt>
                <c:pt idx="3">
                  <c:v>11.6</c:v>
                </c:pt>
                <c:pt idx="4">
                  <c:v>7.8</c:v>
                </c:pt>
                <c:pt idx="5">
                  <c:v>4.0999999999999996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055A-2348-A1CD-1FD7F01D6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Soddisfatti</c:v>
          </c:tx>
          <c:spPr>
            <a:solidFill>
              <a:srgbClr val="4059C7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Standard</c:v>
                </c:pt>
                <c:pt idx="1">
                  <c:v>Quasi standard</c:v>
                </c:pt>
                <c:pt idx="2">
                  <c:v>Una vulnerabilità</c:v>
                </c:pt>
                <c:pt idx="3">
                  <c:v>Doppia vulnerabilità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56.6</c:v>
                </c:pt>
                <c:pt idx="1">
                  <c:v>48.5</c:v>
                </c:pt>
                <c:pt idx="2">
                  <c:v>36</c:v>
                </c:pt>
                <c:pt idx="3">
                  <c:v>23.1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3FA-9843-9E87-DA8780805E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Paura di perdere il lavoro</c:v>
          </c:tx>
          <c:spPr>
            <a:solidFill>
              <a:srgbClr val="F08A5D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Standard</c:v>
                </c:pt>
                <c:pt idx="1">
                  <c:v>Quasi standard</c:v>
                </c:pt>
                <c:pt idx="2">
                  <c:v>Una vulnerabilità</c:v>
                </c:pt>
                <c:pt idx="3">
                  <c:v>Doppia vulnerabilità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2.4</c:v>
                </c:pt>
                <c:pt idx="1">
                  <c:v>4.0999999999999996</c:v>
                </c:pt>
                <c:pt idx="2">
                  <c:v>20.2</c:v>
                </c:pt>
                <c:pt idx="3">
                  <c:v>36.200000000000003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303-3042-B0F5-8AD55E75BB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Tasso di occupazione</c:v>
          </c:tx>
          <c:spPr>
            <a:solidFill>
              <a:srgbClr val="4AA785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Medico-sanitaria</c:v>
                </c:pt>
                <c:pt idx="1">
                  <c:v>STEM</c:v>
                </c:pt>
                <c:pt idx="2">
                  <c:v>Socio-economica e giuridica</c:v>
                </c:pt>
                <c:pt idx="3">
                  <c:v>Umanistica e servizi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88</c:v>
                </c:pt>
                <c:pt idx="1">
                  <c:v>86</c:v>
                </c:pt>
                <c:pt idx="2">
                  <c:v>83.7</c:v>
                </c:pt>
                <c:pt idx="3">
                  <c:v>77.7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022-694C-B17D-30DCBA8960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Sovraistruzione</c:v>
          </c:tx>
          <c:spPr>
            <a:solidFill>
              <a:srgbClr val="D95D8C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Socio-economica e giuridica</c:v>
                </c:pt>
                <c:pt idx="1">
                  <c:v>STEM</c:v>
                </c:pt>
                <c:pt idx="2">
                  <c:v>Medicina, farmacia e veterinaria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46.1</c:v>
                </c:pt>
                <c:pt idx="1">
                  <c:v>28.8</c:v>
                </c:pt>
                <c:pt idx="2">
                  <c:v>18.3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341-D44E-B592-B6B5B9C977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CC7295A-FC2C-483F-B708-40D4E8B2A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21DB205F-905E-4C5F-A62E-42A55F4FD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443E508-D6DA-4EC3-81A8-8ACAD2ED1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CFCA52B-A54D-4249-8656-0D6539B16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F91EC73C-2BF9-40C2-A6C0-0370014C1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D42232B-463E-494E-95D4-A2664A07A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44AED6-1B6B-45C9-B506-EDF80F5BB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F0E45905-8566-4760-871A-272A5E175AD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16DE388-7575-4808-A4CB-73B3C9A11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5520110-B28F-44FE-970D-26B563D90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8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E8865E16-4CAE-4A4B-A605-6DBC42459A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429000" cy="68580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8BEA47B-4060-40BE-857C-499CABA1DB15}"/>
              </a:ext>
            </a:extLst>
          </p:cNvPr>
          <p:cNvSpPr>
            <a:spLocks noGrp="1"/>
          </p:cNvSpPr>
          <p:nvPr/>
        </p:nvSpPr>
        <p:spPr>
          <a:xfrm>
            <a:off x="3429000" y="0"/>
            <a:ext cx="152400" cy="6858000"/>
          </a:xfrm>
          <a:prstGeom prst="rect">
            <a:avLst/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091A79-3434-4B5D-8937-E0AE81D7DC28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24288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SOCIOLOGIA DEI PROCESSI</a:t>
            </a:r>
          </a:p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ECONOMICI E DEL LAVORO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C2FC136-16F6-4FDE-90F0-8BB63CBDB0F5}"/>
              </a:ext>
            </a:extLst>
          </p:cNvPr>
          <p:cNvSpPr>
            <a:spLocks noGrp="1"/>
          </p:cNvSpPr>
          <p:nvPr/>
        </p:nvSpPr>
        <p:spPr>
          <a:xfrm>
            <a:off x="4238625" y="1381125"/>
            <a:ext cx="6667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FFFFF"/>
                </a:solidFill>
              </a:defRPr>
            </a:defPPr>
          </a:lstStyle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Il mercato del lavoro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in Italia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CA451C4-B2FC-4D39-A9F8-7E5D69F1F1A4}"/>
              </a:ext>
            </a:extLst>
          </p:cNvPr>
          <p:cNvSpPr>
            <a:spLocks noGrp="1"/>
          </p:cNvSpPr>
          <p:nvPr/>
        </p:nvSpPr>
        <p:spPr>
          <a:xfrm>
            <a:off x="4276725" y="2971800"/>
            <a:ext cx="619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DDF5F8"/>
                </a:solidFill>
              </a:defRPr>
            </a:defPPr>
          </a:lstStyle>
          <a:p>
            <a:pPr>
              <a:defRPr sz="1725" b="0">
                <a:solidFill>
                  <a:srgbClr val="DDF5F8"/>
                </a:solidFill>
              </a:defRPr>
            </a:pPr>
            <a:r>
              <a:rPr sz="1725" b="0">
                <a:solidFill>
                  <a:srgbClr val="DDF5F8"/>
                </a:solidFill>
              </a:rPr>
              <a:t>Numeri, tendenze e capitale umano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A30A7B5-54CC-4BF5-91CA-F38D908AE8A8}"/>
              </a:ext>
            </a:extLst>
          </p:cNvPr>
          <p:cNvSpPr>
            <a:spLocks noGrp="1"/>
          </p:cNvSpPr>
          <p:nvPr/>
        </p:nvSpPr>
        <p:spPr>
          <a:xfrm>
            <a:off x="4276725" y="4810125"/>
            <a:ext cx="4095750" cy="28575"/>
          </a:xfrm>
          <a:prstGeom prst="rect">
            <a:avLst/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65189AD-4938-4FB4-AB56-D062EC04257A}"/>
              </a:ext>
            </a:extLst>
          </p:cNvPr>
          <p:cNvSpPr>
            <a:spLocks noGrp="1"/>
          </p:cNvSpPr>
          <p:nvPr/>
        </p:nvSpPr>
        <p:spPr>
          <a:xfrm>
            <a:off x="4276725" y="5048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866CED5-4E20-48FB-BDCD-83524542FB92}"/>
              </a:ext>
            </a:extLst>
          </p:cNvPr>
          <p:cNvSpPr>
            <a:spLocks noGrp="1"/>
          </p:cNvSpPr>
          <p:nvPr/>
        </p:nvSpPr>
        <p:spPr>
          <a:xfrm>
            <a:off x="4276725" y="542925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DDF5F8"/>
                </a:solidFill>
              </a:defRPr>
            </a:defPPr>
          </a:lstStyle>
          <a:p>
            <a:pPr>
              <a:defRPr sz="1050" b="0">
                <a:solidFill>
                  <a:srgbClr val="DDF5F8"/>
                </a:solidFill>
              </a:defRPr>
            </a:pPr>
            <a:r>
              <a:rPr sz="1050" b="0">
                <a:solidFill>
                  <a:srgbClr val="DDF5F8"/>
                </a:solidFill>
              </a:rPr>
              <a:t>Università degli Studi di Teramo</a:t>
            </a:r>
          </a:p>
        </p:txBody>
      </p:sp>
    </p:spTree>
    <p:extLst>
      <p:ext uri="{BB962C8B-B14F-4D97-AF65-F5344CB8AC3E}">
        <p14:creationId xmlns:p14="http://schemas.microsoft.com/office/powerpoint/2010/main" val="1600204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090042D7-38FB-4534-B301-6892BA751C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D9638AB-8918-4089-997A-41817203EE3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4EB783E-7186-4778-9DD9-BD72C01D64E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Quattro prospettive sul mercato del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205ED6C-02F1-4419-8D58-2332F1A61DD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CCDD8CF-9707-4215-81E5-73B890378B2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BC40A7A-82BF-47A7-B729-11BECC970EF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AA75F3A-CFC2-4575-8CDE-C3AFCEAD1634}"/>
              </a:ext>
            </a:extLst>
          </p:cNvPr>
          <p:cNvSpPr>
            <a:spLocks noGrp="1"/>
          </p:cNvSpPr>
          <p:nvPr/>
        </p:nvSpPr>
        <p:spPr>
          <a:xfrm>
            <a:off x="809625" y="17621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059C7"/>
                </a:solidFill>
              </a:defRPr>
            </a:defPPr>
          </a:lstStyle>
          <a:p>
            <a:pPr>
              <a:defRPr sz="1725" b="1">
                <a:solidFill>
                  <a:srgbClr val="4059C7"/>
                </a:solidFill>
              </a:defRPr>
            </a:pPr>
            <a:r>
              <a:rPr sz="1725" b="1">
                <a:solidFill>
                  <a:srgbClr val="4059C7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BDF4ACB5-3A40-4025-956C-59AB1847823D}"/>
              </a:ext>
            </a:extLst>
          </p:cNvPr>
          <p:cNvSpPr>
            <a:spLocks noGrp="1"/>
          </p:cNvSpPr>
          <p:nvPr/>
        </p:nvSpPr>
        <p:spPr>
          <a:xfrm>
            <a:off x="1428750" y="1952625"/>
            <a:ext cx="476250" cy="0"/>
          </a:xfrm>
          <a:prstGeom prst="line">
            <a:avLst/>
          </a:prstGeom>
          <a:noFill/>
          <a:ln w="38100">
            <a:solidFill>
              <a:srgbClr val="F2C9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5A4810C-6E46-439A-B71F-C90222223CDC}"/>
              </a:ext>
            </a:extLst>
          </p:cNvPr>
          <p:cNvSpPr>
            <a:spLocks noGrp="1"/>
          </p:cNvSpPr>
          <p:nvPr/>
        </p:nvSpPr>
        <p:spPr>
          <a:xfrm>
            <a:off x="2095500" y="176212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Indicatori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9D3354F-35DA-4BD5-BCC6-538049CE83BD}"/>
              </a:ext>
            </a:extLst>
          </p:cNvPr>
          <p:cNvSpPr>
            <a:spLocks noGrp="1"/>
          </p:cNvSpPr>
          <p:nvPr/>
        </p:nvSpPr>
        <p:spPr>
          <a:xfrm>
            <a:off x="4619625" y="1714500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586"/>
                </a:solidFill>
              </a:defRPr>
            </a:defPPr>
          </a:lstStyle>
          <a:p>
            <a:pPr>
              <a:defRPr sz="1200" b="0">
                <a:solidFill>
                  <a:srgbClr val="687586"/>
                </a:solidFill>
              </a:defRPr>
            </a:pPr>
            <a:r>
              <a:rPr sz="1200" b="0">
                <a:solidFill>
                  <a:srgbClr val="687586"/>
                </a:solidFill>
              </a:rPr>
              <a:t>Come si misurano partecipazione, occupazione e disoccupazione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6F28F80-88CB-4B0E-BCAE-8D6C95477643}"/>
              </a:ext>
            </a:extLst>
          </p:cNvPr>
          <p:cNvSpPr>
            <a:spLocks noGrp="1"/>
          </p:cNvSpPr>
          <p:nvPr/>
        </p:nvSpPr>
        <p:spPr>
          <a:xfrm>
            <a:off x="809625" y="280987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059C7"/>
                </a:solidFill>
              </a:defRPr>
            </a:defPPr>
          </a:lstStyle>
          <a:p>
            <a:pPr>
              <a:defRPr sz="1725" b="1">
                <a:solidFill>
                  <a:srgbClr val="4059C7"/>
                </a:solidFill>
              </a:defRPr>
            </a:pPr>
            <a:r>
              <a:rPr sz="1725" b="1">
                <a:solidFill>
                  <a:srgbClr val="4059C7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AABF6821-1127-4C8F-8FEE-EA868C4E68ED}"/>
              </a:ext>
            </a:extLst>
          </p:cNvPr>
          <p:cNvSpPr>
            <a:spLocks noGrp="1"/>
          </p:cNvSpPr>
          <p:nvPr/>
        </p:nvSpPr>
        <p:spPr>
          <a:xfrm>
            <a:off x="1428750" y="3000375"/>
            <a:ext cx="476250" cy="0"/>
          </a:xfrm>
          <a:prstGeom prst="line">
            <a:avLst/>
          </a:prstGeom>
          <a:noFill/>
          <a:ln w="38100">
            <a:solidFill>
              <a:srgbClr val="F2C9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A106BF-1488-44AF-A6BF-5304503C2AB7}"/>
              </a:ext>
            </a:extLst>
          </p:cNvPr>
          <p:cNvSpPr>
            <a:spLocks noGrp="1"/>
          </p:cNvSpPr>
          <p:nvPr/>
        </p:nvSpPr>
        <p:spPr>
          <a:xfrm>
            <a:off x="2095500" y="280987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Trasformazioni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3DF4A6C-2477-48B8-919C-6165D2B86DEE}"/>
              </a:ext>
            </a:extLst>
          </p:cNvPr>
          <p:cNvSpPr>
            <a:spLocks noGrp="1"/>
          </p:cNvSpPr>
          <p:nvPr/>
        </p:nvSpPr>
        <p:spPr>
          <a:xfrm>
            <a:off x="4619625" y="2762250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586"/>
                </a:solidFill>
              </a:defRPr>
            </a:defPPr>
          </a:lstStyle>
          <a:p>
            <a:pPr>
              <a:defRPr sz="1200" b="0">
                <a:solidFill>
                  <a:srgbClr val="687586"/>
                </a:solidFill>
              </a:defRPr>
            </a:pPr>
            <a:r>
              <a:rPr sz="1200" b="0">
                <a:solidFill>
                  <a:srgbClr val="687586"/>
                </a:solidFill>
              </a:rPr>
              <a:t>Invecchiamento, genere e divari territoriali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AE84245-6E41-4E97-9463-5A8602D852C2}"/>
              </a:ext>
            </a:extLst>
          </p:cNvPr>
          <p:cNvSpPr>
            <a:spLocks noGrp="1"/>
          </p:cNvSpPr>
          <p:nvPr/>
        </p:nvSpPr>
        <p:spPr>
          <a:xfrm>
            <a:off x="809625" y="38576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059C7"/>
                </a:solidFill>
              </a:defRPr>
            </a:defPPr>
          </a:lstStyle>
          <a:p>
            <a:pPr>
              <a:defRPr sz="1725" b="1">
                <a:solidFill>
                  <a:srgbClr val="4059C7"/>
                </a:solidFill>
              </a:defRPr>
            </a:pPr>
            <a:r>
              <a:rPr sz="1725" b="1">
                <a:solidFill>
                  <a:srgbClr val="4059C7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93F28D73-E472-41DC-9329-629F1FD7B1E1}"/>
              </a:ext>
            </a:extLst>
          </p:cNvPr>
          <p:cNvSpPr>
            <a:spLocks noGrp="1"/>
          </p:cNvSpPr>
          <p:nvPr/>
        </p:nvSpPr>
        <p:spPr>
          <a:xfrm>
            <a:off x="1428750" y="4048125"/>
            <a:ext cx="476250" cy="0"/>
          </a:xfrm>
          <a:prstGeom prst="line">
            <a:avLst/>
          </a:prstGeom>
          <a:noFill/>
          <a:ln w="38100">
            <a:solidFill>
              <a:srgbClr val="F2C9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66DEF69-958E-4574-BE5A-B4A7AC9F499A}"/>
              </a:ext>
            </a:extLst>
          </p:cNvPr>
          <p:cNvSpPr>
            <a:spLocks noGrp="1"/>
          </p:cNvSpPr>
          <p:nvPr/>
        </p:nvSpPr>
        <p:spPr>
          <a:xfrm>
            <a:off x="2095500" y="385762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Qualità del lavoro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C5E55A9-B5E8-4EA2-9C23-9394859B1602}"/>
              </a:ext>
            </a:extLst>
          </p:cNvPr>
          <p:cNvSpPr>
            <a:spLocks noGrp="1"/>
          </p:cNvSpPr>
          <p:nvPr/>
        </p:nvSpPr>
        <p:spPr>
          <a:xfrm>
            <a:off x="4619625" y="3810000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586"/>
                </a:solidFill>
              </a:defRPr>
            </a:defPPr>
          </a:lstStyle>
          <a:p>
            <a:pPr>
              <a:defRPr sz="1200" b="0">
                <a:solidFill>
                  <a:srgbClr val="687586"/>
                </a:solidFill>
              </a:defRPr>
            </a:pPr>
            <a:r>
              <a:rPr sz="1200" b="0">
                <a:solidFill>
                  <a:srgbClr val="687586"/>
                </a:solidFill>
              </a:rPr>
              <a:t>Standard, vulnerabilità, soddisfazione e insicurezza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9D9998D-4ADF-4228-8FC3-FF10D7437CE9}"/>
              </a:ext>
            </a:extLst>
          </p:cNvPr>
          <p:cNvSpPr>
            <a:spLocks noGrp="1"/>
          </p:cNvSpPr>
          <p:nvPr/>
        </p:nvSpPr>
        <p:spPr>
          <a:xfrm>
            <a:off x="809625" y="490537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059C7"/>
                </a:solidFill>
              </a:defRPr>
            </a:defPPr>
          </a:lstStyle>
          <a:p>
            <a:pPr>
              <a:defRPr sz="1725" b="1">
                <a:solidFill>
                  <a:srgbClr val="4059C7"/>
                </a:solidFill>
              </a:defRPr>
            </a:pPr>
            <a:r>
              <a:rPr sz="1725" b="1">
                <a:solidFill>
                  <a:srgbClr val="4059C7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38C608E8-4A91-4EED-8A7D-6762BBDE6E9D}"/>
              </a:ext>
            </a:extLst>
          </p:cNvPr>
          <p:cNvSpPr>
            <a:spLocks noGrp="1"/>
          </p:cNvSpPr>
          <p:nvPr/>
        </p:nvSpPr>
        <p:spPr>
          <a:xfrm>
            <a:off x="1428750" y="5095875"/>
            <a:ext cx="476250" cy="0"/>
          </a:xfrm>
          <a:prstGeom prst="line">
            <a:avLst/>
          </a:prstGeom>
          <a:noFill/>
          <a:ln w="38100">
            <a:solidFill>
              <a:srgbClr val="F2C9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0C4C4B0-DF63-4D07-9FB8-88C6FBA5813E}"/>
              </a:ext>
            </a:extLst>
          </p:cNvPr>
          <p:cNvSpPr>
            <a:spLocks noGrp="1"/>
          </p:cNvSpPr>
          <p:nvPr/>
        </p:nvSpPr>
        <p:spPr>
          <a:xfrm>
            <a:off x="2095500" y="490537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Capitale umano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A981059-4813-41C6-BDAA-0482F83A3C35}"/>
              </a:ext>
            </a:extLst>
          </p:cNvPr>
          <p:cNvSpPr>
            <a:spLocks noGrp="1"/>
          </p:cNvSpPr>
          <p:nvPr/>
        </p:nvSpPr>
        <p:spPr>
          <a:xfrm>
            <a:off x="4619625" y="4857750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586"/>
                </a:solidFill>
              </a:defRPr>
            </a:defPPr>
          </a:lstStyle>
          <a:p>
            <a:pPr>
              <a:defRPr sz="1200" b="0">
                <a:solidFill>
                  <a:srgbClr val="687586"/>
                </a:solidFill>
              </a:defRPr>
            </a:pPr>
            <a:r>
              <a:rPr sz="1200" b="0">
                <a:solidFill>
                  <a:srgbClr val="687586"/>
                </a:solidFill>
              </a:rPr>
              <a:t>Istruzione, mismatch e professioni future</a:t>
            </a:r>
          </a:p>
        </p:txBody>
      </p:sp>
    </p:spTree>
    <p:extLst>
      <p:ext uri="{BB962C8B-B14F-4D97-AF65-F5344CB8AC3E}">
        <p14:creationId xmlns:p14="http://schemas.microsoft.com/office/powerpoint/2010/main" val="107284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14F0D430-1A34-44D6-97A6-674D4CFE29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8ED02EF-846F-4B18-81F0-EB2F1D7BEE6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INDICATORI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017619F-5396-4090-88F2-011A009945F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Tre concetti ordinano la lettura del mercato del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F037ADC-7C9D-4914-96B6-AD8701349E9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B8FE906-13C9-4BEE-8152-EA7461E27C1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B89677A-CF78-4EEF-9A2A-C81246EA25C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BD27A36-5645-4EF1-A6BD-58034DF12C82}"/>
              </a:ext>
            </a:extLst>
          </p:cNvPr>
          <p:cNvSpPr>
            <a:spLocks noGrp="1"/>
          </p:cNvSpPr>
          <p:nvPr/>
        </p:nvSpPr>
        <p:spPr>
          <a:xfrm>
            <a:off x="714375" y="1857375"/>
            <a:ext cx="3476625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4AC9E86-904B-4B24-A106-45611DF903FA}"/>
              </a:ext>
            </a:extLst>
          </p:cNvPr>
          <p:cNvSpPr>
            <a:spLocks noGrp="1"/>
          </p:cNvSpPr>
          <p:nvPr/>
        </p:nvSpPr>
        <p:spPr>
          <a:xfrm>
            <a:off x="22002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57F0128-5C33-4C33-99F2-3E368EF42713}"/>
              </a:ext>
            </a:extLst>
          </p:cNvPr>
          <p:cNvSpPr>
            <a:spLocks noGrp="1"/>
          </p:cNvSpPr>
          <p:nvPr/>
        </p:nvSpPr>
        <p:spPr>
          <a:xfrm>
            <a:off x="220027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7F08ADF-1AC3-4442-955D-886984EB115B}"/>
              </a:ext>
            </a:extLst>
          </p:cNvPr>
          <p:cNvSpPr>
            <a:spLocks noGrp="1"/>
          </p:cNvSpPr>
          <p:nvPr/>
        </p:nvSpPr>
        <p:spPr>
          <a:xfrm>
            <a:off x="1047750" y="3000375"/>
            <a:ext cx="2809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Forze di lavoro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40D9F10-DE4C-4D77-8013-21A04B2550F4}"/>
              </a:ext>
            </a:extLst>
          </p:cNvPr>
          <p:cNvSpPr>
            <a:spLocks noGrp="1"/>
          </p:cNvSpPr>
          <p:nvPr/>
        </p:nvSpPr>
        <p:spPr>
          <a:xfrm>
            <a:off x="1095375" y="3714750"/>
            <a:ext cx="2714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586"/>
                </a:solidFill>
              </a:defRPr>
            </a:defPPr>
          </a:lstStyle>
          <a:p>
            <a:pPr>
              <a:defRPr sz="1200" b="0">
                <a:solidFill>
                  <a:srgbClr val="687586"/>
                </a:solidFill>
              </a:defRPr>
            </a:pPr>
            <a:r>
              <a:rPr sz="1200" b="0">
                <a:solidFill>
                  <a:srgbClr val="687586"/>
                </a:solidFill>
              </a:rPr>
              <a:t>Persone occupate o in cerca di occupazione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1454F25-EE25-41DF-8C3A-1D63C0FFDE31}"/>
              </a:ext>
            </a:extLst>
          </p:cNvPr>
          <p:cNvSpPr>
            <a:spLocks noGrp="1"/>
          </p:cNvSpPr>
          <p:nvPr/>
        </p:nvSpPr>
        <p:spPr>
          <a:xfrm>
            <a:off x="4476750" y="1857375"/>
            <a:ext cx="3476625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F1E51B8-8DEB-4D62-A2AB-157A59927ECD}"/>
              </a:ext>
            </a:extLst>
          </p:cNvPr>
          <p:cNvSpPr>
            <a:spLocks noGrp="1"/>
          </p:cNvSpPr>
          <p:nvPr/>
        </p:nvSpPr>
        <p:spPr>
          <a:xfrm>
            <a:off x="59626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AA78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E8EB266-D496-43BD-8BDC-C93758981D72}"/>
              </a:ext>
            </a:extLst>
          </p:cNvPr>
          <p:cNvSpPr>
            <a:spLocks noGrp="1"/>
          </p:cNvSpPr>
          <p:nvPr/>
        </p:nvSpPr>
        <p:spPr>
          <a:xfrm>
            <a:off x="596265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AED4638-E967-4B02-A1EC-26500227891C}"/>
              </a:ext>
            </a:extLst>
          </p:cNvPr>
          <p:cNvSpPr>
            <a:spLocks noGrp="1"/>
          </p:cNvSpPr>
          <p:nvPr/>
        </p:nvSpPr>
        <p:spPr>
          <a:xfrm>
            <a:off x="4810125" y="3000375"/>
            <a:ext cx="2809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Tasso di occupazione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335B5D5-BAEF-4646-AA4C-38A04751B28E}"/>
              </a:ext>
            </a:extLst>
          </p:cNvPr>
          <p:cNvSpPr>
            <a:spLocks noGrp="1"/>
          </p:cNvSpPr>
          <p:nvPr/>
        </p:nvSpPr>
        <p:spPr>
          <a:xfrm>
            <a:off x="4857750" y="3714750"/>
            <a:ext cx="2714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586"/>
                </a:solidFill>
              </a:defRPr>
            </a:defPPr>
          </a:lstStyle>
          <a:p>
            <a:pPr>
              <a:defRPr sz="1200" b="0">
                <a:solidFill>
                  <a:srgbClr val="687586"/>
                </a:solidFill>
              </a:defRPr>
            </a:pPr>
            <a:r>
              <a:rPr sz="1200" b="0">
                <a:solidFill>
                  <a:srgbClr val="687586"/>
                </a:solidFill>
              </a:rPr>
              <a:t>Occupati divisi per popolazione di riferimento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4C46A7E-6F87-4081-AB87-A6AEC0151C22}"/>
              </a:ext>
            </a:extLst>
          </p:cNvPr>
          <p:cNvSpPr>
            <a:spLocks noGrp="1"/>
          </p:cNvSpPr>
          <p:nvPr/>
        </p:nvSpPr>
        <p:spPr>
          <a:xfrm>
            <a:off x="4905375" y="4524375"/>
            <a:ext cx="2619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4AA785"/>
                </a:solidFill>
              </a:defRPr>
            </a:defPPr>
          </a:lstStyle>
          <a:p>
            <a:pPr>
              <a:defRPr sz="975" b="1">
                <a:solidFill>
                  <a:srgbClr val="4AA785"/>
                </a:solidFill>
              </a:defRPr>
            </a:pPr>
            <a:r>
              <a:rPr sz="975" b="1">
                <a:solidFill>
                  <a:srgbClr val="4AA785"/>
                </a:solidFill>
              </a:rPr>
              <a:t>OCCUPATI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6FB5B627-E627-4F4A-9F85-F71702DE0896}"/>
              </a:ext>
            </a:extLst>
          </p:cNvPr>
          <p:cNvSpPr>
            <a:spLocks noGrp="1"/>
          </p:cNvSpPr>
          <p:nvPr/>
        </p:nvSpPr>
        <p:spPr>
          <a:xfrm>
            <a:off x="5286375" y="4857750"/>
            <a:ext cx="1857375" cy="0"/>
          </a:xfrm>
          <a:prstGeom prst="line">
            <a:avLst/>
          </a:prstGeom>
          <a:noFill/>
          <a:ln w="19050">
            <a:solidFill>
              <a:srgbClr val="4AA78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D6A864C-73A9-4BE1-B11E-BF4E4DFBA0FE}"/>
              </a:ext>
            </a:extLst>
          </p:cNvPr>
          <p:cNvSpPr>
            <a:spLocks noGrp="1"/>
          </p:cNvSpPr>
          <p:nvPr/>
        </p:nvSpPr>
        <p:spPr>
          <a:xfrm>
            <a:off x="4905375" y="4953000"/>
            <a:ext cx="2619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586"/>
                </a:solidFill>
              </a:defRPr>
            </a:defPPr>
          </a:lstStyle>
          <a:p>
            <a:pPr>
              <a:defRPr sz="900" b="1">
                <a:solidFill>
                  <a:srgbClr val="687586"/>
                </a:solidFill>
              </a:defRPr>
            </a:pPr>
            <a:r>
              <a:rPr sz="900" b="1">
                <a:solidFill>
                  <a:srgbClr val="687586"/>
                </a:solidFill>
              </a:rPr>
              <a:t>POPOLAZIONE ATTIVA × 100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F0DC2DE6-7687-4FD7-8F96-C200D56A881D}"/>
              </a:ext>
            </a:extLst>
          </p:cNvPr>
          <p:cNvSpPr>
            <a:spLocks noGrp="1"/>
          </p:cNvSpPr>
          <p:nvPr/>
        </p:nvSpPr>
        <p:spPr>
          <a:xfrm>
            <a:off x="8239125" y="1857375"/>
            <a:ext cx="3476625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858CC649-A32B-4DC4-83C7-2BAA4D1CDCF0}"/>
              </a:ext>
            </a:extLst>
          </p:cNvPr>
          <p:cNvSpPr>
            <a:spLocks noGrp="1"/>
          </p:cNvSpPr>
          <p:nvPr/>
        </p:nvSpPr>
        <p:spPr>
          <a:xfrm>
            <a:off x="97250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DBD427A-F752-4F44-A23B-16E0446891CA}"/>
              </a:ext>
            </a:extLst>
          </p:cNvPr>
          <p:cNvSpPr>
            <a:spLocks noGrp="1"/>
          </p:cNvSpPr>
          <p:nvPr/>
        </p:nvSpPr>
        <p:spPr>
          <a:xfrm>
            <a:off x="972502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0B2CF89-8871-4F6A-9C66-F1ABE9960971}"/>
              </a:ext>
            </a:extLst>
          </p:cNvPr>
          <p:cNvSpPr>
            <a:spLocks noGrp="1"/>
          </p:cNvSpPr>
          <p:nvPr/>
        </p:nvSpPr>
        <p:spPr>
          <a:xfrm>
            <a:off x="8572500" y="3000375"/>
            <a:ext cx="2809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Tasso di disoccupazione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80D59C3-8E12-4FE6-A9B0-11260044FAA3}"/>
              </a:ext>
            </a:extLst>
          </p:cNvPr>
          <p:cNvSpPr>
            <a:spLocks noGrp="1"/>
          </p:cNvSpPr>
          <p:nvPr/>
        </p:nvSpPr>
        <p:spPr>
          <a:xfrm>
            <a:off x="8620125" y="3714750"/>
            <a:ext cx="2714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87586"/>
                </a:solidFill>
              </a:defRPr>
            </a:defPPr>
          </a:lstStyle>
          <a:p>
            <a:pPr>
              <a:defRPr sz="1200" b="0">
                <a:solidFill>
                  <a:srgbClr val="687586"/>
                </a:solidFill>
              </a:defRPr>
            </a:pPr>
            <a:r>
              <a:rPr sz="1200" b="0">
                <a:solidFill>
                  <a:srgbClr val="687586"/>
                </a:solidFill>
              </a:rPr>
              <a:t>Disoccupati divisi per popolazione attiva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4C96DBA-2F33-42D3-B173-FEF0D23D3FE9}"/>
              </a:ext>
            </a:extLst>
          </p:cNvPr>
          <p:cNvSpPr>
            <a:spLocks noGrp="1"/>
          </p:cNvSpPr>
          <p:nvPr/>
        </p:nvSpPr>
        <p:spPr>
          <a:xfrm>
            <a:off x="8667750" y="4524375"/>
            <a:ext cx="2619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08A5D"/>
                </a:solidFill>
              </a:defRPr>
            </a:defPPr>
          </a:lstStyle>
          <a:p>
            <a:pPr>
              <a:defRPr sz="975" b="1">
                <a:solidFill>
                  <a:srgbClr val="F08A5D"/>
                </a:solidFill>
              </a:defRPr>
            </a:pPr>
            <a:r>
              <a:rPr sz="975" b="1">
                <a:solidFill>
                  <a:srgbClr val="F08A5D"/>
                </a:solidFill>
              </a:rPr>
              <a:t>DISOCCUPATI</a:t>
            </a:r>
          </a:p>
        </p:txBody>
      </p:sp>
      <p:sp>
        <p:nvSpPr>
          <p:cNvPr id="26" name="Connettore 1 25">
            <a:extLst>
              <a:ext uri="{FF2B5EF4-FFF2-40B4-BE49-F238E27FC236}">
                <a16:creationId xmlns:a16="http://schemas.microsoft.com/office/drawing/2014/main" id="{672565EE-D154-429C-9733-5AB936C17449}"/>
              </a:ext>
            </a:extLst>
          </p:cNvPr>
          <p:cNvSpPr>
            <a:spLocks noGrp="1"/>
          </p:cNvSpPr>
          <p:nvPr/>
        </p:nvSpPr>
        <p:spPr>
          <a:xfrm>
            <a:off x="9048750" y="4857750"/>
            <a:ext cx="1857375" cy="0"/>
          </a:xfrm>
          <a:prstGeom prst="line">
            <a:avLst/>
          </a:prstGeom>
          <a:noFill/>
          <a:ln w="19050">
            <a:solidFill>
              <a:srgbClr val="F08A5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81CAE813-DBFD-4194-8862-AB53A435D0E0}"/>
              </a:ext>
            </a:extLst>
          </p:cNvPr>
          <p:cNvSpPr>
            <a:spLocks noGrp="1"/>
          </p:cNvSpPr>
          <p:nvPr/>
        </p:nvSpPr>
        <p:spPr>
          <a:xfrm>
            <a:off x="8667750" y="4953000"/>
            <a:ext cx="2619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87586"/>
                </a:solidFill>
              </a:defRPr>
            </a:defPPr>
          </a:lstStyle>
          <a:p>
            <a:pPr>
              <a:defRPr sz="900" b="1">
                <a:solidFill>
                  <a:srgbClr val="687586"/>
                </a:solidFill>
              </a:defRPr>
            </a:pPr>
            <a:r>
              <a:rPr sz="900" b="1">
                <a:solidFill>
                  <a:srgbClr val="687586"/>
                </a:solidFill>
              </a:rPr>
              <a:t>POPOLAZIONE ATTIVA × 100</a:t>
            </a:r>
          </a:p>
        </p:txBody>
      </p:sp>
    </p:spTree>
    <p:extLst>
      <p:ext uri="{BB962C8B-B14F-4D97-AF65-F5344CB8AC3E}">
        <p14:creationId xmlns:p14="http://schemas.microsoft.com/office/powerpoint/2010/main" val="42146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3A21AD75-C09A-48D3-819E-F6DD8FAB3C6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6C1133A-060E-46B0-9C8A-3FBCDDF1CCA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FONTI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EF39B29-92B8-4915-BC9C-982B5DBF166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Le statistiche e gli archivi raccontano aspetti diversi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8EB7757-AA15-4A95-AB73-8C06C90CEB5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74F5B13-D6C9-4CA6-8CF4-B01F8321B7B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9E91405-2898-411A-B0AF-BC14DCC54C4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EFDBE1C-5618-4E20-8545-FDCFE5A05113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45720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6BBBE74-24CF-41F3-91DE-17346D511FB8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510EE10-56DD-4819-8A8F-F9860DAA91D9}"/>
              </a:ext>
            </a:extLst>
          </p:cNvPr>
          <p:cNvSpPr>
            <a:spLocks noGrp="1"/>
          </p:cNvSpPr>
          <p:nvPr/>
        </p:nvSpPr>
        <p:spPr>
          <a:xfrm>
            <a:off x="1181100" y="2028825"/>
            <a:ext cx="4133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Fonti statistiche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E698DDF-8CF7-401C-B0F1-C07FCD14BEAE}"/>
              </a:ext>
            </a:extLst>
          </p:cNvPr>
          <p:cNvSpPr>
            <a:spLocks noGrp="1"/>
          </p:cNvSpPr>
          <p:nvPr/>
        </p:nvSpPr>
        <p:spPr>
          <a:xfrm>
            <a:off x="1181100" y="2466975"/>
            <a:ext cx="413385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ISTAT, Eurostat, ILO e OECD producono indicatori comparabili, serie storiche e confronti internazionali.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112126C-3276-453E-9F69-9464B54DC8C3}"/>
              </a:ext>
            </a:extLst>
          </p:cNvPr>
          <p:cNvSpPr>
            <a:spLocks noGrp="1"/>
          </p:cNvSpPr>
          <p:nvPr/>
        </p:nvSpPr>
        <p:spPr>
          <a:xfrm>
            <a:off x="6667500" y="1857375"/>
            <a:ext cx="45720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0517EE9-6E33-4631-B40A-F43AA834CBD9}"/>
              </a:ext>
            </a:extLst>
          </p:cNvPr>
          <p:cNvSpPr>
            <a:spLocks noGrp="1"/>
          </p:cNvSpPr>
          <p:nvPr/>
        </p:nvSpPr>
        <p:spPr>
          <a:xfrm>
            <a:off x="6667500" y="1857375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58C6D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F393107-BE4F-4047-9A8F-D47D22E242C5}"/>
              </a:ext>
            </a:extLst>
          </p:cNvPr>
          <p:cNvSpPr>
            <a:spLocks noGrp="1"/>
          </p:cNvSpPr>
          <p:nvPr/>
        </p:nvSpPr>
        <p:spPr>
          <a:xfrm>
            <a:off x="6896100" y="2028825"/>
            <a:ext cx="4133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Fonti amministrative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C0EBBAE-6009-43A2-A07E-569C72957836}"/>
              </a:ext>
            </a:extLst>
          </p:cNvPr>
          <p:cNvSpPr>
            <a:spLocks noGrp="1"/>
          </p:cNvSpPr>
          <p:nvPr/>
        </p:nvSpPr>
        <p:spPr>
          <a:xfrm>
            <a:off x="6896100" y="2466975"/>
            <a:ext cx="413385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INPS, INAIL, ANPAL e organizzazioni sindacali documentano rapporti di lavoro, prestazioni e interventi.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D01D804-2376-453F-9E83-71428414106E}"/>
              </a:ext>
            </a:extLst>
          </p:cNvPr>
          <p:cNvSpPr>
            <a:spLocks noGrp="1"/>
          </p:cNvSpPr>
          <p:nvPr/>
        </p:nvSpPr>
        <p:spPr>
          <a:xfrm>
            <a:off x="2190750" y="5476875"/>
            <a:ext cx="7810500" cy="476250"/>
          </a:xfrm>
          <a:prstGeom prst="roundRect">
            <a:avLst>
              <a:gd name="adj" fmla="val 24000"/>
            </a:avLst>
          </a:prstGeom>
          <a:solidFill>
            <a:srgbClr val="DDF5F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D6BF57B-87B3-4817-AE94-9E90CA1DDE86}"/>
              </a:ext>
            </a:extLst>
          </p:cNvPr>
          <p:cNvSpPr>
            <a:spLocks noGrp="1"/>
          </p:cNvSpPr>
          <p:nvPr/>
        </p:nvSpPr>
        <p:spPr>
          <a:xfrm>
            <a:off x="2476500" y="5581650"/>
            <a:ext cx="723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02833"/>
                </a:solidFill>
              </a:defRPr>
            </a:defPPr>
          </a:lstStyle>
          <a:p>
            <a:pPr>
              <a:defRPr sz="1200" b="1">
                <a:solidFill>
                  <a:srgbClr val="202833"/>
                </a:solidFill>
              </a:defRPr>
            </a:pPr>
            <a:r>
              <a:rPr sz="1200" b="1">
                <a:solidFill>
                  <a:srgbClr val="202833"/>
                </a:solidFill>
              </a:rPr>
              <a:t>La lettura sociologica collega misure quantitative, istituzioni e condizioni concrete di lavoro.</a:t>
            </a:r>
          </a:p>
        </p:txBody>
      </p:sp>
    </p:spTree>
    <p:extLst>
      <p:ext uri="{BB962C8B-B14F-4D97-AF65-F5344CB8AC3E}">
        <p14:creationId xmlns:p14="http://schemas.microsoft.com/office/powerpoint/2010/main" val="2096458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A38AA115-C0C8-4583-A82E-9247CC3E96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DFEA518-A306-4D00-A0B0-CBB0700558F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TRASFORMAZIONI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56CF15A-3DF0-440C-8CA5-18CABADBE7D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Il mercato del lavoro cambia per cause strutturali e culturali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BB01D59-9E4B-4FBA-A600-8D71678BAB4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76BA499-C5B6-4C72-8D2B-65C37DAD292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4B5B0BC-48B3-47A3-B91A-FA4FC1CFED8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54DD07B-7B48-4E1F-8471-EB957053BD33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5048250" cy="371475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AA3A2B9-1CB4-4D94-8258-73505605CD6A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66675" cy="3714750"/>
          </a:xfrm>
          <a:prstGeom prst="roundRect">
            <a:avLst>
              <a:gd name="adj" fmla="val 50000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780D760-50B2-4855-A525-4AAFF8AEF41D}"/>
              </a:ext>
            </a:extLst>
          </p:cNvPr>
          <p:cNvSpPr>
            <a:spLocks noGrp="1"/>
          </p:cNvSpPr>
          <p:nvPr/>
        </p:nvSpPr>
        <p:spPr>
          <a:xfrm>
            <a:off x="990600" y="1885950"/>
            <a:ext cx="4610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Fattori strutturali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569D4E1-36C5-4490-BF72-6AB1EABF3BE9}"/>
              </a:ext>
            </a:extLst>
          </p:cNvPr>
          <p:cNvSpPr>
            <a:spLocks noGrp="1"/>
          </p:cNvSpPr>
          <p:nvPr/>
        </p:nvSpPr>
        <p:spPr>
          <a:xfrm>
            <a:off x="990600" y="2324100"/>
            <a:ext cx="4610100" cy="2933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Invecchiamento demografico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Crisi economiche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Flessibilità produttiva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Diffusione del lavoro non standard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Sviluppo tecnologico e nuove organizzazioni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DAEBAA0-55E6-4C6E-BFD5-CD410CE70268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5048250" cy="371475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F516FB3-1A03-46BF-9070-E5952C226E2D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66675" cy="3714750"/>
          </a:xfrm>
          <a:prstGeom prst="roundRect">
            <a:avLst>
              <a:gd name="adj" fmla="val 50000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C1D6F4A-9808-43E2-8D04-93B64E5CC853}"/>
              </a:ext>
            </a:extLst>
          </p:cNvPr>
          <p:cNvSpPr>
            <a:spLocks noGrp="1"/>
          </p:cNvSpPr>
          <p:nvPr/>
        </p:nvSpPr>
        <p:spPr>
          <a:xfrm>
            <a:off x="6610350" y="1885950"/>
            <a:ext cx="4610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Fattori socioculturali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A1B4181-681A-45C7-A7AE-7FC5C45FE0FD}"/>
              </a:ext>
            </a:extLst>
          </p:cNvPr>
          <p:cNvSpPr>
            <a:spLocks noGrp="1"/>
          </p:cNvSpPr>
          <p:nvPr/>
        </p:nvSpPr>
        <p:spPr>
          <a:xfrm>
            <a:off x="6610350" y="2324100"/>
            <a:ext cx="4610100" cy="2933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Partecipazione al lavoro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Istruzione e qualità del lavoro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Società individualizzata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Valore attribuito al lavoro</a:t>
            </a:r>
          </a:p>
          <a:p>
            <a:endParaRPr sz="1125" b="0">
              <a:solidFill>
                <a:srgbClr val="687586"/>
              </a:solidFill>
            </a:endParaRPr>
          </a:p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Politiche del lavoro</a:t>
            </a:r>
          </a:p>
        </p:txBody>
      </p:sp>
    </p:spTree>
    <p:extLst>
      <p:ext uri="{BB962C8B-B14F-4D97-AF65-F5344CB8AC3E}">
        <p14:creationId xmlns:p14="http://schemas.microsoft.com/office/powerpoint/2010/main" val="1012110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14ADE3B8-5087-4073-9E60-F55EE006E7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01800B0-C137-4CDD-AAA1-D88F6CF875B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GIOVANI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25DB577-B94F-4657-A196-81965068BE2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In Italia i NEET restano sopra la media europea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5829BC2-E8B6-4896-A20A-4564ACE233E8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Giovani 15-29 anni fuori da occupazione, istruzione e formazione, 2023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6E29A42F-43C6-452A-8392-DFD1CE8FA37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E77585F-CF30-4706-B3A0-4A97F546497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DE4E73E-9A60-400F-BA59-E9D38B8DB46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06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445D3693-07BA-46C8-B3D4-DEA487C61755}"/>
              </a:ext>
            </a:extLst>
          </p:cNvPr>
          <p:cNvGraphicFramePr/>
          <p:nvPr/>
        </p:nvGraphicFramePr>
        <p:xfrm>
          <a:off x="952500" y="1762125"/>
          <a:ext cx="723900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083E35EB-A259-40DF-9D8E-1216AFFC7007}"/>
              </a:ext>
            </a:extLst>
          </p:cNvPr>
          <p:cNvSpPr>
            <a:spLocks noGrp="1"/>
          </p:cNvSpPr>
          <p:nvPr/>
        </p:nvSpPr>
        <p:spPr>
          <a:xfrm>
            <a:off x="8667750" y="2143125"/>
            <a:ext cx="2571750" cy="2428875"/>
          </a:xfrm>
          <a:prstGeom prst="roundRect">
            <a:avLst>
              <a:gd name="adj" fmla="val 4706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B026241-E909-44EF-8FF1-E88189E4E719}"/>
              </a:ext>
            </a:extLst>
          </p:cNvPr>
          <p:cNvSpPr>
            <a:spLocks noGrp="1"/>
          </p:cNvSpPr>
          <p:nvPr/>
        </p:nvSpPr>
        <p:spPr>
          <a:xfrm>
            <a:off x="8905875" y="2524125"/>
            <a:ext cx="2095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F2C94C"/>
                </a:solidFill>
              </a:defRPr>
            </a:defPPr>
          </a:lstStyle>
          <a:p>
            <a:pPr>
              <a:defRPr sz="3225" b="1">
                <a:solidFill>
                  <a:srgbClr val="F2C94C"/>
                </a:solidFill>
              </a:defRPr>
            </a:pPr>
            <a:r>
              <a:rPr sz="3225" b="1">
                <a:solidFill>
                  <a:srgbClr val="F2C94C"/>
                </a:solidFill>
              </a:rPr>
              <a:t>15,5%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5A7335-7E69-4227-9F7B-2D1B67EF5896}"/>
              </a:ext>
            </a:extLst>
          </p:cNvPr>
          <p:cNvSpPr>
            <a:spLocks noGrp="1"/>
          </p:cNvSpPr>
          <p:nvPr/>
        </p:nvSpPr>
        <p:spPr>
          <a:xfrm>
            <a:off x="9001125" y="3286125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quota complessiva italiana riportata dal grafico Eurostat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4F3631A-C6C3-47E1-B1BE-4CB836BEC72F}"/>
              </a:ext>
            </a:extLst>
          </p:cNvPr>
          <p:cNvSpPr>
            <a:spLocks noGrp="1"/>
          </p:cNvSpPr>
          <p:nvPr/>
        </p:nvSpPr>
        <p:spPr>
          <a:xfrm>
            <a:off x="952500" y="5953125"/>
            <a:ext cx="7620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87586"/>
                </a:solidFill>
              </a:defRPr>
            </a:defPPr>
          </a:lstStyle>
          <a:p>
            <a:pPr>
              <a:defRPr sz="825" b="0">
                <a:solidFill>
                  <a:srgbClr val="687586"/>
                </a:solidFill>
              </a:defRPr>
            </a:pPr>
            <a:r>
              <a:rPr sz="825" b="0">
                <a:solidFill>
                  <a:srgbClr val="687586"/>
                </a:solidFill>
              </a:rPr>
              <a:t>Fonte: Eurostat, dati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1707605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80396AE-3826-482C-A1D8-48099FAF1C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F75942B-C9C8-402E-A397-26910C0F6C1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DEMOGRAFIA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879438A-4F8F-4F33-993F-C49ADBD915F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Quattro processi invecchiano la forza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B7B9851-4835-4B2C-B09F-990ED714CB0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AD3549E-C945-4BD5-8B7C-5CBDA9520B7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A954FE2-3FC3-48CE-8973-907FFD711C4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CA3D6B0-AFEC-4A56-9234-B66F1F5A7647}"/>
              </a:ext>
            </a:extLst>
          </p:cNvPr>
          <p:cNvSpPr>
            <a:spLocks noGrp="1"/>
          </p:cNvSpPr>
          <p:nvPr/>
        </p:nvSpPr>
        <p:spPr>
          <a:xfrm>
            <a:off x="619125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7DC1E59-8B66-4E0E-9DCE-BB4B7DBD6F80}"/>
              </a:ext>
            </a:extLst>
          </p:cNvPr>
          <p:cNvSpPr>
            <a:spLocks noGrp="1"/>
          </p:cNvSpPr>
          <p:nvPr/>
        </p:nvSpPr>
        <p:spPr>
          <a:xfrm>
            <a:off x="16573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BA2EC2F-162D-49E5-B647-045218C2A0A8}"/>
              </a:ext>
            </a:extLst>
          </p:cNvPr>
          <p:cNvSpPr>
            <a:spLocks noGrp="1"/>
          </p:cNvSpPr>
          <p:nvPr/>
        </p:nvSpPr>
        <p:spPr>
          <a:xfrm>
            <a:off x="16573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9DA6110-3788-496E-BF45-FB4BAD3CFCF1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Meno nascite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C413238-046C-4321-8E6A-85B362B719A4}"/>
              </a:ext>
            </a:extLst>
          </p:cNvPr>
          <p:cNvSpPr>
            <a:spLocks noGrp="1"/>
          </p:cNvSpPr>
          <p:nvPr/>
        </p:nvSpPr>
        <p:spPr>
          <a:xfrm>
            <a:off x="885825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Riduce l’ingresso delle nuove generazioni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69F1875-7B68-4492-8746-D343AA83DF0D}"/>
              </a:ext>
            </a:extLst>
          </p:cNvPr>
          <p:cNvSpPr>
            <a:spLocks noGrp="1"/>
          </p:cNvSpPr>
          <p:nvPr/>
        </p:nvSpPr>
        <p:spPr>
          <a:xfrm>
            <a:off x="3524250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6E299BE7-C12F-48C4-93A7-C13256C44234}"/>
              </a:ext>
            </a:extLst>
          </p:cNvPr>
          <p:cNvSpPr>
            <a:spLocks noGrp="1"/>
          </p:cNvSpPr>
          <p:nvPr/>
        </p:nvSpPr>
        <p:spPr>
          <a:xfrm>
            <a:off x="45624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58C6D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86909A2-AC28-4F05-9352-F7B4512AD801}"/>
              </a:ext>
            </a:extLst>
          </p:cNvPr>
          <p:cNvSpPr>
            <a:spLocks noGrp="1"/>
          </p:cNvSpPr>
          <p:nvPr/>
        </p:nvSpPr>
        <p:spPr>
          <a:xfrm>
            <a:off x="45624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77BFA17-8907-4C4B-AD8E-673771DB8C02}"/>
              </a:ext>
            </a:extLst>
          </p:cNvPr>
          <p:cNvSpPr>
            <a:spLocks noGrp="1"/>
          </p:cNvSpPr>
          <p:nvPr/>
        </p:nvSpPr>
        <p:spPr>
          <a:xfrm>
            <a:off x="376237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Vita più lunga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DB40200-9F39-4702-BB09-F1C53C3B8530}"/>
              </a:ext>
            </a:extLst>
          </p:cNvPr>
          <p:cNvSpPr>
            <a:spLocks noGrp="1"/>
          </p:cNvSpPr>
          <p:nvPr/>
        </p:nvSpPr>
        <p:spPr>
          <a:xfrm>
            <a:off x="3790950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Aumenta il peso delle età mature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16462AAC-3D69-43C9-9451-BBA4F653D785}"/>
              </a:ext>
            </a:extLst>
          </p:cNvPr>
          <p:cNvSpPr>
            <a:spLocks noGrp="1"/>
          </p:cNvSpPr>
          <p:nvPr/>
        </p:nvSpPr>
        <p:spPr>
          <a:xfrm>
            <a:off x="6429375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BD98CFA-D4C1-4C8F-A711-CCA334A5D2A3}"/>
              </a:ext>
            </a:extLst>
          </p:cNvPr>
          <p:cNvSpPr>
            <a:spLocks noGrp="1"/>
          </p:cNvSpPr>
          <p:nvPr/>
        </p:nvSpPr>
        <p:spPr>
          <a:xfrm>
            <a:off x="74676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2AE13F0-32BE-4136-8F77-0E81DC25F9F5}"/>
              </a:ext>
            </a:extLst>
          </p:cNvPr>
          <p:cNvSpPr>
            <a:spLocks noGrp="1"/>
          </p:cNvSpPr>
          <p:nvPr/>
        </p:nvSpPr>
        <p:spPr>
          <a:xfrm>
            <a:off x="74676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E261413-4782-493A-B28F-2BE8932F87C2}"/>
              </a:ext>
            </a:extLst>
          </p:cNvPr>
          <p:cNvSpPr>
            <a:spLocks noGrp="1"/>
          </p:cNvSpPr>
          <p:nvPr/>
        </p:nvSpPr>
        <p:spPr>
          <a:xfrm>
            <a:off x="666750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Ingresso tardivo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390BCA0-DEE4-4B3E-A188-093685658713}"/>
              </a:ext>
            </a:extLst>
          </p:cNvPr>
          <p:cNvSpPr>
            <a:spLocks noGrp="1"/>
          </p:cNvSpPr>
          <p:nvPr/>
        </p:nvSpPr>
        <p:spPr>
          <a:xfrm>
            <a:off x="6696075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L’istruzione prolunga la transizione al lavoro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8CBC1D29-13F4-4AFA-B277-70A0C0EC4B43}"/>
              </a:ext>
            </a:extLst>
          </p:cNvPr>
          <p:cNvSpPr>
            <a:spLocks noGrp="1"/>
          </p:cNvSpPr>
          <p:nvPr/>
        </p:nvSpPr>
        <p:spPr>
          <a:xfrm>
            <a:off x="9334500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5F7016A-B4CD-47A3-9888-5D8BE02FB961}"/>
              </a:ext>
            </a:extLst>
          </p:cNvPr>
          <p:cNvSpPr>
            <a:spLocks noGrp="1"/>
          </p:cNvSpPr>
          <p:nvPr/>
        </p:nvSpPr>
        <p:spPr>
          <a:xfrm>
            <a:off x="1037272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2633BBFA-72C8-4DF6-B3C7-55B9DE1B82FD}"/>
              </a:ext>
            </a:extLst>
          </p:cNvPr>
          <p:cNvSpPr>
            <a:spLocks noGrp="1"/>
          </p:cNvSpPr>
          <p:nvPr/>
        </p:nvSpPr>
        <p:spPr>
          <a:xfrm>
            <a:off x="1037272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71CA5E9-8A35-4ADB-B2D9-6C8058724FD6}"/>
              </a:ext>
            </a:extLst>
          </p:cNvPr>
          <p:cNvSpPr>
            <a:spLocks noGrp="1"/>
          </p:cNvSpPr>
          <p:nvPr/>
        </p:nvSpPr>
        <p:spPr>
          <a:xfrm>
            <a:off x="957262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Uscita tardiva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5D32D1E-0A4B-4979-B924-C027EEA3DD61}"/>
              </a:ext>
            </a:extLst>
          </p:cNvPr>
          <p:cNvSpPr>
            <a:spLocks noGrp="1"/>
          </p:cNvSpPr>
          <p:nvPr/>
        </p:nvSpPr>
        <p:spPr>
          <a:xfrm>
            <a:off x="9601200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Le carriere lavorative si estendono</a:t>
            </a:r>
          </a:p>
        </p:txBody>
      </p:sp>
    </p:spTree>
    <p:extLst>
      <p:ext uri="{BB962C8B-B14F-4D97-AF65-F5344CB8AC3E}">
        <p14:creationId xmlns:p14="http://schemas.microsoft.com/office/powerpoint/2010/main" val="878562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A4ED9D0B-08D9-4E02-8C9F-92072DD9064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25F01D9-7CE0-472B-974E-1A56FB82857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EUROPA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D85E71C-138C-4B4A-A0AB-34BCFE53DC5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L’Italia presenta una delle forze di lavoro più anziane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18AA8DD-2561-4084-A3D5-67B15F93542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807C92F-6569-4327-93D2-B12DE5180BA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0FCE133-A1E0-44AC-8B1A-11A10D37BBB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169BB32-BADC-4169-A77A-93AAC6CD9B01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314325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2FA41C6-C5FC-492E-9AE8-3CA47C7FFAA1}"/>
              </a:ext>
            </a:extLst>
          </p:cNvPr>
          <p:cNvSpPr>
            <a:spLocks noGrp="1"/>
          </p:cNvSpPr>
          <p:nvPr/>
        </p:nvSpPr>
        <p:spPr>
          <a:xfrm>
            <a:off x="1285875" y="2333625"/>
            <a:ext cx="2571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Unione europea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510CF2D-9CF7-421E-A2D4-7243A697739E}"/>
              </a:ext>
            </a:extLst>
          </p:cNvPr>
          <p:cNvSpPr>
            <a:spLocks noGrp="1"/>
          </p:cNvSpPr>
          <p:nvPr/>
        </p:nvSpPr>
        <p:spPr>
          <a:xfrm>
            <a:off x="1333500" y="3048000"/>
            <a:ext cx="2476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525" b="1">
                <a:solidFill>
                  <a:srgbClr val="58C6D9"/>
                </a:solidFill>
              </a:defRPr>
            </a:defPPr>
          </a:lstStyle>
          <a:p>
            <a:pPr>
              <a:defRPr sz="3525" b="1">
                <a:solidFill>
                  <a:srgbClr val="58C6D9"/>
                </a:solidFill>
              </a:defRPr>
            </a:pPr>
            <a:r>
              <a:rPr sz="3525" b="1">
                <a:solidFill>
                  <a:srgbClr val="58C6D9"/>
                </a:solidFill>
              </a:rPr>
              <a:t>42,0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E24AB10-B947-4C01-BB21-ED8771F52538}"/>
              </a:ext>
            </a:extLst>
          </p:cNvPr>
          <p:cNvSpPr>
            <a:spLocks noGrp="1"/>
          </p:cNvSpPr>
          <p:nvPr/>
        </p:nvSpPr>
        <p:spPr>
          <a:xfrm>
            <a:off x="1333500" y="404812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87586"/>
                </a:solidFill>
              </a:defRPr>
            </a:defPPr>
          </a:lstStyle>
          <a:p>
            <a:pPr>
              <a:defRPr sz="1125" b="1">
                <a:solidFill>
                  <a:srgbClr val="687586"/>
                </a:solidFill>
              </a:defRPr>
            </a:pPr>
            <a:r>
              <a:rPr sz="1125" b="1">
                <a:solidFill>
                  <a:srgbClr val="687586"/>
                </a:solidFill>
              </a:rPr>
              <a:t>anni di età media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05106FE-4DCB-4D40-BD98-7F255194B718}"/>
              </a:ext>
            </a:extLst>
          </p:cNvPr>
          <p:cNvSpPr>
            <a:spLocks noGrp="1"/>
          </p:cNvSpPr>
          <p:nvPr/>
        </p:nvSpPr>
        <p:spPr>
          <a:xfrm>
            <a:off x="4524375" y="1952625"/>
            <a:ext cx="3143250" cy="2952750"/>
          </a:xfrm>
          <a:prstGeom prst="roundRect">
            <a:avLst>
              <a:gd name="adj" fmla="val 3871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DC5536F-81B9-4708-BE40-200CCCC51F9C}"/>
              </a:ext>
            </a:extLst>
          </p:cNvPr>
          <p:cNvSpPr>
            <a:spLocks noGrp="1"/>
          </p:cNvSpPr>
          <p:nvPr/>
        </p:nvSpPr>
        <p:spPr>
          <a:xfrm>
            <a:off x="4810125" y="2333625"/>
            <a:ext cx="2571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Italia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C248590-86CB-48F6-9D96-E4974B21D7C3}"/>
              </a:ext>
            </a:extLst>
          </p:cNvPr>
          <p:cNvSpPr>
            <a:spLocks noGrp="1"/>
          </p:cNvSpPr>
          <p:nvPr/>
        </p:nvSpPr>
        <p:spPr>
          <a:xfrm>
            <a:off x="4857750" y="3048000"/>
            <a:ext cx="2476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525" b="1">
                <a:solidFill>
                  <a:srgbClr val="F08A5D"/>
                </a:solidFill>
              </a:defRPr>
            </a:defPPr>
          </a:lstStyle>
          <a:p>
            <a:pPr>
              <a:defRPr sz="3525" b="1">
                <a:solidFill>
                  <a:srgbClr val="F08A5D"/>
                </a:solidFill>
              </a:defRPr>
            </a:pPr>
            <a:r>
              <a:rPr sz="3525" b="1">
                <a:solidFill>
                  <a:srgbClr val="F08A5D"/>
                </a:solidFill>
              </a:rPr>
              <a:t>43,6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FEF4182-CD19-48C1-95DC-3159EE017402}"/>
              </a:ext>
            </a:extLst>
          </p:cNvPr>
          <p:cNvSpPr>
            <a:spLocks noGrp="1"/>
          </p:cNvSpPr>
          <p:nvPr/>
        </p:nvSpPr>
        <p:spPr>
          <a:xfrm>
            <a:off x="4857750" y="404812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DF5F8"/>
                </a:solidFill>
              </a:defRPr>
            </a:defPPr>
          </a:lstStyle>
          <a:p>
            <a:pPr>
              <a:defRPr sz="1125" b="1">
                <a:solidFill>
                  <a:srgbClr val="DDF5F8"/>
                </a:solidFill>
              </a:defRPr>
            </a:pPr>
            <a:r>
              <a:rPr sz="1125" b="1">
                <a:solidFill>
                  <a:srgbClr val="DDF5F8"/>
                </a:solidFill>
              </a:rPr>
              <a:t>anni di età media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48DD7B1-B7BF-4599-9EB6-BA4F209A1FF9}"/>
              </a:ext>
            </a:extLst>
          </p:cNvPr>
          <p:cNvSpPr>
            <a:spLocks noGrp="1"/>
          </p:cNvSpPr>
          <p:nvPr/>
        </p:nvSpPr>
        <p:spPr>
          <a:xfrm>
            <a:off x="8048625" y="1952625"/>
            <a:ext cx="314325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7BC8287-04A9-425F-AA41-A353785B2ECE}"/>
              </a:ext>
            </a:extLst>
          </p:cNvPr>
          <p:cNvSpPr>
            <a:spLocks noGrp="1"/>
          </p:cNvSpPr>
          <p:nvPr/>
        </p:nvSpPr>
        <p:spPr>
          <a:xfrm>
            <a:off x="8334375" y="2333625"/>
            <a:ext cx="2571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Differenza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C25E8A4-FDF7-42C1-A977-672A5C2E0F6A}"/>
              </a:ext>
            </a:extLst>
          </p:cNvPr>
          <p:cNvSpPr>
            <a:spLocks noGrp="1"/>
          </p:cNvSpPr>
          <p:nvPr/>
        </p:nvSpPr>
        <p:spPr>
          <a:xfrm>
            <a:off x="8382000" y="3048000"/>
            <a:ext cx="2476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525" b="1">
                <a:solidFill>
                  <a:srgbClr val="F2C94C"/>
                </a:solidFill>
              </a:defRPr>
            </a:defPPr>
          </a:lstStyle>
          <a:p>
            <a:pPr>
              <a:defRPr sz="3525" b="1">
                <a:solidFill>
                  <a:srgbClr val="F2C94C"/>
                </a:solidFill>
              </a:defRPr>
            </a:pPr>
            <a:r>
              <a:rPr sz="3525" b="1">
                <a:solidFill>
                  <a:srgbClr val="F2C94C"/>
                </a:solidFill>
              </a:rPr>
              <a:t>+1,6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0113490-22D9-4EEA-BBD8-D98A73183251}"/>
              </a:ext>
            </a:extLst>
          </p:cNvPr>
          <p:cNvSpPr>
            <a:spLocks noGrp="1"/>
          </p:cNvSpPr>
          <p:nvPr/>
        </p:nvSpPr>
        <p:spPr>
          <a:xfrm>
            <a:off x="8382000" y="404812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87586"/>
                </a:solidFill>
              </a:defRPr>
            </a:defPPr>
          </a:lstStyle>
          <a:p>
            <a:pPr>
              <a:defRPr sz="1125" b="1">
                <a:solidFill>
                  <a:srgbClr val="687586"/>
                </a:solidFill>
              </a:defRPr>
            </a:pPr>
            <a:r>
              <a:rPr sz="1125" b="1">
                <a:solidFill>
                  <a:srgbClr val="687586"/>
                </a:solidFill>
              </a:rPr>
              <a:t>anni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46A7960-D432-432A-BB09-A99772E456FB}"/>
              </a:ext>
            </a:extLst>
          </p:cNvPr>
          <p:cNvSpPr>
            <a:spLocks noGrp="1"/>
          </p:cNvSpPr>
          <p:nvPr/>
        </p:nvSpPr>
        <p:spPr>
          <a:xfrm>
            <a:off x="2190750" y="5572125"/>
            <a:ext cx="781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87586"/>
                </a:solidFill>
              </a:defRPr>
            </a:defPPr>
          </a:lstStyle>
          <a:p>
            <a:pPr>
              <a:defRPr sz="975" b="0">
                <a:solidFill>
                  <a:srgbClr val="687586"/>
                </a:solidFill>
              </a:defRPr>
            </a:pPr>
            <a:r>
              <a:rPr lang="it-IT" sz="975" dirty="0">
                <a:solidFill>
                  <a:srgbClr val="687586"/>
                </a:solidFill>
              </a:rPr>
              <a:t>2025</a:t>
            </a:r>
            <a:endParaRPr sz="975" b="0" dirty="0">
              <a:solidFill>
                <a:srgbClr val="6875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105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521C5682-1554-49F3-9B24-7AE9BAD48EF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EB20556-BEC8-43E4-80E7-DEA3B9BEFF8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TERRITORI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413F0-A07F-4E81-9848-0E5FC918A24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L’età media della forza lavoro varia poco, ma il Centro è più anziano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473DA87-33A1-45AF-B821-D0C94F170E7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7F1E763-0C0B-402B-9316-A00E74B3A98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038CEB0-4ACE-4FB8-89EE-F8E7B599D70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4FD8548-8B89-4C11-90F5-DBFFC3574C2B}"/>
              </a:ext>
            </a:extLst>
          </p:cNvPr>
          <p:cNvSpPr>
            <a:spLocks noGrp="1"/>
          </p:cNvSpPr>
          <p:nvPr/>
        </p:nvSpPr>
        <p:spPr>
          <a:xfrm>
            <a:off x="1238250" y="2000250"/>
            <a:ext cx="28575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4AECBC3-B3FE-4E76-B290-42DBA17BBCE8}"/>
              </a:ext>
            </a:extLst>
          </p:cNvPr>
          <p:cNvSpPr>
            <a:spLocks noGrp="1"/>
          </p:cNvSpPr>
          <p:nvPr/>
        </p:nvSpPr>
        <p:spPr>
          <a:xfrm>
            <a:off x="1571625" y="2333625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Nord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B55713C-5C08-4443-A64D-C9CE86DBF3C5}"/>
              </a:ext>
            </a:extLst>
          </p:cNvPr>
          <p:cNvSpPr>
            <a:spLocks noGrp="1"/>
          </p:cNvSpPr>
          <p:nvPr/>
        </p:nvSpPr>
        <p:spPr>
          <a:xfrm>
            <a:off x="1571625" y="3000375"/>
            <a:ext cx="2190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4059C7"/>
                </a:solidFill>
              </a:defRPr>
            </a:defPPr>
          </a:lstStyle>
          <a:p>
            <a:pPr>
              <a:defRPr sz="3600" b="1">
                <a:solidFill>
                  <a:srgbClr val="4059C7"/>
                </a:solidFill>
              </a:defRPr>
            </a:pPr>
            <a:r>
              <a:rPr sz="3600" b="1">
                <a:solidFill>
                  <a:srgbClr val="4059C7"/>
                </a:solidFill>
              </a:rPr>
              <a:t>43,2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426A090-4674-4101-9F1E-86DC0B608A5F}"/>
              </a:ext>
            </a:extLst>
          </p:cNvPr>
          <p:cNvSpPr>
            <a:spLocks noGrp="1"/>
          </p:cNvSpPr>
          <p:nvPr/>
        </p:nvSpPr>
        <p:spPr>
          <a:xfrm>
            <a:off x="1571625" y="40005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87586"/>
                </a:solidFill>
              </a:defRPr>
            </a:defPPr>
          </a:lstStyle>
          <a:p>
            <a:pPr>
              <a:defRPr sz="1125" b="1">
                <a:solidFill>
                  <a:srgbClr val="687586"/>
                </a:solidFill>
              </a:defRPr>
            </a:pPr>
            <a:r>
              <a:rPr sz="1125" b="1">
                <a:solidFill>
                  <a:srgbClr val="687586"/>
                </a:solidFill>
              </a:rPr>
              <a:t>anni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AC34A2B-1BD6-4448-BE64-859511C1F7D6}"/>
              </a:ext>
            </a:extLst>
          </p:cNvPr>
          <p:cNvSpPr>
            <a:spLocks noGrp="1"/>
          </p:cNvSpPr>
          <p:nvPr/>
        </p:nvSpPr>
        <p:spPr>
          <a:xfrm>
            <a:off x="4714875" y="2000250"/>
            <a:ext cx="28575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45C1EA7-9B58-476F-B199-A1ADE2FD9158}"/>
              </a:ext>
            </a:extLst>
          </p:cNvPr>
          <p:cNvSpPr>
            <a:spLocks noGrp="1"/>
          </p:cNvSpPr>
          <p:nvPr/>
        </p:nvSpPr>
        <p:spPr>
          <a:xfrm>
            <a:off x="5048250" y="2333625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Centro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EA69B3C-1957-44DF-8F20-F5150B81CB86}"/>
              </a:ext>
            </a:extLst>
          </p:cNvPr>
          <p:cNvSpPr>
            <a:spLocks noGrp="1"/>
          </p:cNvSpPr>
          <p:nvPr/>
        </p:nvSpPr>
        <p:spPr>
          <a:xfrm>
            <a:off x="5048250" y="3000375"/>
            <a:ext cx="2190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08A5D"/>
                </a:solidFill>
              </a:defRPr>
            </a:defPPr>
          </a:lstStyle>
          <a:p>
            <a:pPr>
              <a:defRPr sz="3600" b="1">
                <a:solidFill>
                  <a:srgbClr val="F08A5D"/>
                </a:solidFill>
              </a:defRPr>
            </a:pPr>
            <a:r>
              <a:rPr sz="3600" b="1">
                <a:solidFill>
                  <a:srgbClr val="F08A5D"/>
                </a:solidFill>
              </a:rPr>
              <a:t>43,6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B3BE0C0-18DC-42B4-9098-862A322013B3}"/>
              </a:ext>
            </a:extLst>
          </p:cNvPr>
          <p:cNvSpPr>
            <a:spLocks noGrp="1"/>
          </p:cNvSpPr>
          <p:nvPr/>
        </p:nvSpPr>
        <p:spPr>
          <a:xfrm>
            <a:off x="5048250" y="40005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87586"/>
                </a:solidFill>
              </a:defRPr>
            </a:defPPr>
          </a:lstStyle>
          <a:p>
            <a:pPr>
              <a:defRPr sz="1125" b="1">
                <a:solidFill>
                  <a:srgbClr val="687586"/>
                </a:solidFill>
              </a:defRPr>
            </a:pPr>
            <a:r>
              <a:rPr sz="1125" b="1">
                <a:solidFill>
                  <a:srgbClr val="687586"/>
                </a:solidFill>
              </a:rPr>
              <a:t>anni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DA312B22-57E0-476D-8466-A20A80D2353D}"/>
              </a:ext>
            </a:extLst>
          </p:cNvPr>
          <p:cNvSpPr>
            <a:spLocks noGrp="1"/>
          </p:cNvSpPr>
          <p:nvPr/>
        </p:nvSpPr>
        <p:spPr>
          <a:xfrm>
            <a:off x="8191500" y="2000250"/>
            <a:ext cx="28575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4D0A600-A5A9-47DA-ABF6-A3C8B1461EBE}"/>
              </a:ext>
            </a:extLst>
          </p:cNvPr>
          <p:cNvSpPr>
            <a:spLocks noGrp="1"/>
          </p:cNvSpPr>
          <p:nvPr/>
        </p:nvSpPr>
        <p:spPr>
          <a:xfrm>
            <a:off x="8524875" y="2333625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02833"/>
                </a:solidFill>
              </a:defRPr>
            </a:defPPr>
          </a:lstStyle>
          <a:p>
            <a:pPr>
              <a:defRPr sz="1500" b="1">
                <a:solidFill>
                  <a:srgbClr val="202833"/>
                </a:solidFill>
              </a:defRPr>
            </a:pPr>
            <a:r>
              <a:rPr sz="1500" b="1">
                <a:solidFill>
                  <a:srgbClr val="202833"/>
                </a:solidFill>
              </a:rPr>
              <a:t>Sud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D7F7F98-A2BE-4852-9704-3CA7F450B54F}"/>
              </a:ext>
            </a:extLst>
          </p:cNvPr>
          <p:cNvSpPr>
            <a:spLocks noGrp="1"/>
          </p:cNvSpPr>
          <p:nvPr/>
        </p:nvSpPr>
        <p:spPr>
          <a:xfrm>
            <a:off x="8524875" y="3000375"/>
            <a:ext cx="2190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58C6D9"/>
                </a:solidFill>
              </a:defRPr>
            </a:defPPr>
          </a:lstStyle>
          <a:p>
            <a:pPr>
              <a:defRPr sz="3600" b="1">
                <a:solidFill>
                  <a:srgbClr val="58C6D9"/>
                </a:solidFill>
              </a:defRPr>
            </a:pPr>
            <a:r>
              <a:rPr sz="3600" b="1">
                <a:solidFill>
                  <a:srgbClr val="58C6D9"/>
                </a:solidFill>
              </a:rPr>
              <a:t>43,0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304ACC3-FF84-4A3B-BAC2-BAFBBDEB1790}"/>
              </a:ext>
            </a:extLst>
          </p:cNvPr>
          <p:cNvSpPr>
            <a:spLocks noGrp="1"/>
          </p:cNvSpPr>
          <p:nvPr/>
        </p:nvSpPr>
        <p:spPr>
          <a:xfrm>
            <a:off x="8524875" y="40005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87586"/>
                </a:solidFill>
              </a:defRPr>
            </a:defPPr>
          </a:lstStyle>
          <a:p>
            <a:pPr>
              <a:defRPr sz="1125" b="1">
                <a:solidFill>
                  <a:srgbClr val="687586"/>
                </a:solidFill>
              </a:defRPr>
            </a:pPr>
            <a:r>
              <a:rPr sz="1125" b="1">
                <a:solidFill>
                  <a:srgbClr val="687586"/>
                </a:solidFill>
              </a:rPr>
              <a:t>anni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1E5BA72-3B1A-4146-8D6D-10FC3B51E42D}"/>
              </a:ext>
            </a:extLst>
          </p:cNvPr>
          <p:cNvSpPr>
            <a:spLocks noGrp="1"/>
          </p:cNvSpPr>
          <p:nvPr/>
        </p:nvSpPr>
        <p:spPr>
          <a:xfrm>
            <a:off x="3143250" y="5572125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 dirty="0" err="1">
                <a:solidFill>
                  <a:srgbClr val="687586"/>
                </a:solidFill>
              </a:rPr>
              <a:t>Differenze</a:t>
            </a:r>
            <a:r>
              <a:rPr sz="1125" b="0" dirty="0">
                <a:solidFill>
                  <a:srgbClr val="687586"/>
                </a:solidFill>
              </a:rPr>
              <a:t> </a:t>
            </a:r>
            <a:r>
              <a:rPr sz="1125" b="0" dirty="0" err="1">
                <a:solidFill>
                  <a:srgbClr val="687586"/>
                </a:solidFill>
              </a:rPr>
              <a:t>territoriali</a:t>
            </a:r>
            <a:r>
              <a:rPr sz="1125" b="0" dirty="0">
                <a:solidFill>
                  <a:srgbClr val="687586"/>
                </a:solidFill>
              </a:rPr>
              <a:t> </a:t>
            </a:r>
            <a:r>
              <a:rPr sz="1125" b="0" dirty="0" err="1">
                <a:solidFill>
                  <a:srgbClr val="687586"/>
                </a:solidFill>
              </a:rPr>
              <a:t>della</a:t>
            </a:r>
            <a:r>
              <a:rPr sz="1125" b="0" dirty="0">
                <a:solidFill>
                  <a:srgbClr val="687586"/>
                </a:solidFill>
              </a:rPr>
              <a:t> </a:t>
            </a:r>
            <a:r>
              <a:rPr sz="1125" b="0" dirty="0" err="1">
                <a:solidFill>
                  <a:srgbClr val="687586"/>
                </a:solidFill>
              </a:rPr>
              <a:t>popolazione</a:t>
            </a:r>
            <a:r>
              <a:rPr sz="1125" b="0" dirty="0">
                <a:solidFill>
                  <a:srgbClr val="687586"/>
                </a:solidFill>
              </a:rPr>
              <a:t> </a:t>
            </a:r>
            <a:r>
              <a:rPr sz="1125" b="0" dirty="0" err="1">
                <a:solidFill>
                  <a:srgbClr val="687586"/>
                </a:solidFill>
              </a:rPr>
              <a:t>attiva</a:t>
            </a:r>
            <a:r>
              <a:rPr sz="1125" b="0" dirty="0">
                <a:solidFill>
                  <a:srgbClr val="687586"/>
                </a:solidFill>
              </a:rPr>
              <a:t>, 202</a:t>
            </a:r>
            <a:r>
              <a:rPr lang="it-IT" sz="1125" b="0" dirty="0">
                <a:solidFill>
                  <a:srgbClr val="687586"/>
                </a:solidFill>
              </a:rPr>
              <a:t>5</a:t>
            </a:r>
            <a:r>
              <a:rPr sz="1125" b="0" dirty="0">
                <a:solidFill>
                  <a:srgbClr val="68758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0496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3DF94AEB-5396-4C47-9A75-7E27C47058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87BCEB9-C28B-4AA2-9129-067B6F85231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GENERE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2F5E306-E21E-4A02-ABC9-54094DB524A9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Dal 2019 l’età media femminile supera quella maschile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53C6499-4919-4481-8576-6AE94825AF5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4CA45EF-F6A9-4E85-B938-432900ACCBD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E46DB96-ABD8-4CA7-A440-DCA82CB5BB2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09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E88A534B-A0FC-45B2-BE97-5D7E74C0CE1F}"/>
              </a:ext>
            </a:extLst>
          </p:cNvPr>
          <p:cNvGraphicFramePr/>
          <p:nvPr/>
        </p:nvGraphicFramePr>
        <p:xfrm>
          <a:off x="1143000" y="1809750"/>
          <a:ext cx="6858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ABAE3D0-438D-465A-8E0E-B2CFAC503536}"/>
              </a:ext>
            </a:extLst>
          </p:cNvPr>
          <p:cNvSpPr>
            <a:spLocks noGrp="1"/>
          </p:cNvSpPr>
          <p:nvPr/>
        </p:nvSpPr>
        <p:spPr>
          <a:xfrm>
            <a:off x="8572500" y="2143125"/>
            <a:ext cx="2571750" cy="2428875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A6097D0-273A-4D7F-827E-F17417B0F81A}"/>
              </a:ext>
            </a:extLst>
          </p:cNvPr>
          <p:cNvSpPr>
            <a:spLocks noGrp="1"/>
          </p:cNvSpPr>
          <p:nvPr/>
        </p:nvSpPr>
        <p:spPr>
          <a:xfrm>
            <a:off x="8810625" y="2476500"/>
            <a:ext cx="2095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4059C7"/>
                </a:solidFill>
              </a:defRPr>
            </a:defPPr>
          </a:lstStyle>
          <a:p>
            <a:pPr>
              <a:defRPr sz="3150" b="1">
                <a:solidFill>
                  <a:srgbClr val="4059C7"/>
                </a:solidFill>
              </a:defRPr>
            </a:pPr>
            <a:r>
              <a:rPr sz="3150" b="1">
                <a:solidFill>
                  <a:srgbClr val="4059C7"/>
                </a:solidFill>
              </a:rPr>
              <a:t>43,7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75BDE39-BB5E-44B0-A9C1-DE6D0CA9D558}"/>
              </a:ext>
            </a:extLst>
          </p:cNvPr>
          <p:cNvSpPr>
            <a:spLocks noGrp="1"/>
          </p:cNvSpPr>
          <p:nvPr/>
        </p:nvSpPr>
        <p:spPr>
          <a:xfrm>
            <a:off x="8905875" y="3238500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87586"/>
                </a:solidFill>
              </a:defRPr>
            </a:defPPr>
          </a:lstStyle>
          <a:p>
            <a:pPr>
              <a:defRPr sz="1200" b="1">
                <a:solidFill>
                  <a:srgbClr val="687586"/>
                </a:solidFill>
              </a:defRPr>
            </a:pPr>
            <a:r>
              <a:rPr sz="1200" b="1">
                <a:solidFill>
                  <a:srgbClr val="687586"/>
                </a:solidFill>
              </a:rPr>
              <a:t>età media delle donne nel 2022, contro 43,6 degli uomini</a:t>
            </a:r>
          </a:p>
        </p:txBody>
      </p:sp>
    </p:spTree>
    <p:extLst>
      <p:ext uri="{BB962C8B-B14F-4D97-AF65-F5344CB8AC3E}">
        <p14:creationId xmlns:p14="http://schemas.microsoft.com/office/powerpoint/2010/main" val="817110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BA0CFBAF-5275-4B65-B6C1-A4BD8224D9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A4E2FE9-8C5C-4C4B-98D5-01A271C5B12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GENERE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F031870-E818-4EA8-B864-B2AC0C0FA69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Nel 2022 permane un ampio divario occupazionale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751E9BF-DE73-4DEB-B477-24D0F18B9D9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6659070-17E8-4764-B4F5-F0EEB5719C9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F776C24-6BE9-4065-B836-A534ACCAB85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11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ED6C0BE1-AE10-45E1-A528-3D372621E351}"/>
              </a:ext>
            </a:extLst>
          </p:cNvPr>
          <p:cNvGraphicFramePr/>
          <p:nvPr/>
        </p:nvGraphicFramePr>
        <p:xfrm>
          <a:off x="952500" y="1762125"/>
          <a:ext cx="73342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338E362-8646-4B58-83E5-6CFD6AB401A3}"/>
              </a:ext>
            </a:extLst>
          </p:cNvPr>
          <p:cNvSpPr>
            <a:spLocks noGrp="1"/>
          </p:cNvSpPr>
          <p:nvPr/>
        </p:nvSpPr>
        <p:spPr>
          <a:xfrm>
            <a:off x="8763000" y="2143125"/>
            <a:ext cx="2428875" cy="2428875"/>
          </a:xfrm>
          <a:prstGeom prst="roundRect">
            <a:avLst>
              <a:gd name="adj" fmla="val 4706"/>
            </a:avLst>
          </a:prstGeom>
          <a:solidFill>
            <a:srgbClr val="DDF5F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C35FC5C-CBD6-4C80-8108-08BAE32A98EB}"/>
              </a:ext>
            </a:extLst>
          </p:cNvPr>
          <p:cNvSpPr>
            <a:spLocks noGrp="1"/>
          </p:cNvSpPr>
          <p:nvPr/>
        </p:nvSpPr>
        <p:spPr>
          <a:xfrm>
            <a:off x="8953500" y="2524125"/>
            <a:ext cx="2047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F08A5D"/>
                </a:solidFill>
              </a:defRPr>
            </a:defPPr>
          </a:lstStyle>
          <a:p>
            <a:pPr>
              <a:defRPr sz="3225" b="1">
                <a:solidFill>
                  <a:srgbClr val="F08A5D"/>
                </a:solidFill>
              </a:defRPr>
            </a:pPr>
            <a:r>
              <a:rPr sz="3225" b="1">
                <a:solidFill>
                  <a:srgbClr val="F08A5D"/>
                </a:solidFill>
              </a:rPr>
              <a:t>18,1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9667E3E-51EA-46A2-B009-9096E2AA7827}"/>
              </a:ext>
            </a:extLst>
          </p:cNvPr>
          <p:cNvSpPr>
            <a:spLocks noGrp="1"/>
          </p:cNvSpPr>
          <p:nvPr/>
        </p:nvSpPr>
        <p:spPr>
          <a:xfrm>
            <a:off x="9048750" y="3286125"/>
            <a:ext cx="1857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02833"/>
                </a:solidFill>
              </a:defRPr>
            </a:defPPr>
          </a:lstStyle>
          <a:p>
            <a:pPr>
              <a:defRPr sz="1200" b="1">
                <a:solidFill>
                  <a:srgbClr val="202833"/>
                </a:solidFill>
              </a:defRPr>
            </a:pPr>
            <a:r>
              <a:rPr sz="1200" b="1">
                <a:solidFill>
                  <a:srgbClr val="202833"/>
                </a:solidFill>
              </a:rPr>
              <a:t>punti percentuali tra uomini e donne</a:t>
            </a:r>
          </a:p>
        </p:txBody>
      </p:sp>
    </p:spTree>
    <p:extLst>
      <p:ext uri="{BB962C8B-B14F-4D97-AF65-F5344CB8AC3E}">
        <p14:creationId xmlns:p14="http://schemas.microsoft.com/office/powerpoint/2010/main" val="1248698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6B3819C-71D8-4BDD-9C57-359D86956F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7D0D274-8EEF-4202-938E-991AF24DA61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TERRITORI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30E6DD4-5B0B-498E-9FE3-52CFE9E09A3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Il divario tra Nord e Mezzogiorno supera venti punti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5EBA133-53BC-4175-8834-AE31D893292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FC48F63-7959-43ED-873F-F829CE50D13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6A5868C-950C-4E7F-ABB5-BCECEA21ED9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12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88546386-E757-45C3-AD98-F788019854CB}"/>
              </a:ext>
            </a:extLst>
          </p:cNvPr>
          <p:cNvGraphicFramePr/>
          <p:nvPr/>
        </p:nvGraphicFramePr>
        <p:xfrm>
          <a:off x="952500" y="1762125"/>
          <a:ext cx="73342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D814462-00F1-459E-99C7-CE52D074D41C}"/>
              </a:ext>
            </a:extLst>
          </p:cNvPr>
          <p:cNvSpPr>
            <a:spLocks noGrp="1"/>
          </p:cNvSpPr>
          <p:nvPr/>
        </p:nvSpPr>
        <p:spPr>
          <a:xfrm>
            <a:off x="8763000" y="2143125"/>
            <a:ext cx="2428875" cy="2428875"/>
          </a:xfrm>
          <a:prstGeom prst="roundRect">
            <a:avLst>
              <a:gd name="adj" fmla="val 4706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AEC27C7-18D3-4AF6-9863-CE0C1D014D35}"/>
              </a:ext>
            </a:extLst>
          </p:cNvPr>
          <p:cNvSpPr>
            <a:spLocks noGrp="1"/>
          </p:cNvSpPr>
          <p:nvPr/>
        </p:nvSpPr>
        <p:spPr>
          <a:xfrm>
            <a:off x="8953500" y="2524125"/>
            <a:ext cx="2047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F2C94C"/>
                </a:solidFill>
              </a:defRPr>
            </a:defPPr>
          </a:lstStyle>
          <a:p>
            <a:pPr>
              <a:defRPr sz="3225" b="1">
                <a:solidFill>
                  <a:srgbClr val="F2C94C"/>
                </a:solidFill>
              </a:defRPr>
            </a:pPr>
            <a:r>
              <a:rPr sz="3225" b="1">
                <a:solidFill>
                  <a:srgbClr val="F2C94C"/>
                </a:solidFill>
              </a:rPr>
              <a:t>21,4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1D0D556-6504-4D2B-A876-83A92001830F}"/>
              </a:ext>
            </a:extLst>
          </p:cNvPr>
          <p:cNvSpPr>
            <a:spLocks noGrp="1"/>
          </p:cNvSpPr>
          <p:nvPr/>
        </p:nvSpPr>
        <p:spPr>
          <a:xfrm>
            <a:off x="9048750" y="3286125"/>
            <a:ext cx="1857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punti tra Nord e Mezzogiorno</a:t>
            </a:r>
          </a:p>
        </p:txBody>
      </p:sp>
    </p:spTree>
    <p:extLst>
      <p:ext uri="{BB962C8B-B14F-4D97-AF65-F5344CB8AC3E}">
        <p14:creationId xmlns:p14="http://schemas.microsoft.com/office/powerpoint/2010/main" val="876326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51AB06A4-9CAB-4248-A35E-8AB147C41B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1E5E8FF-01B1-4100-8C7B-629BC37ED19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CONFRONTO UE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77CBADA-2F1E-465C-B0B4-216883BC682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L’Italia ha meno occupazione, soprattutto femminile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DACAFA1-57F4-414D-9DB4-16D8B7F1997C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Tasso di occupazione 15-64 anni, 2022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46976DB7-92CB-45B2-9370-2462FADD60A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4CB0C99-0FDF-48A7-9F15-C75AB9BD421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087D7E0-79FD-42D6-99D3-A6675939207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13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DB9D5FDB-1EBD-4240-8C52-B6997BD47541}"/>
              </a:ext>
            </a:extLst>
          </p:cNvPr>
          <p:cNvGraphicFramePr/>
          <p:nvPr/>
        </p:nvGraphicFramePr>
        <p:xfrm>
          <a:off x="857250" y="1714500"/>
          <a:ext cx="7810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4ABCD7E3-59B4-47AF-A1A6-332D61AE67EF}"/>
              </a:ext>
            </a:extLst>
          </p:cNvPr>
          <p:cNvSpPr>
            <a:spLocks noGrp="1"/>
          </p:cNvSpPr>
          <p:nvPr/>
        </p:nvSpPr>
        <p:spPr>
          <a:xfrm>
            <a:off x="9096375" y="2143125"/>
            <a:ext cx="2143125" cy="2428875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C6EC3A0-506A-4AF6-A715-92D47049AFA6}"/>
              </a:ext>
            </a:extLst>
          </p:cNvPr>
          <p:cNvSpPr>
            <a:spLocks noGrp="1"/>
          </p:cNvSpPr>
          <p:nvPr/>
        </p:nvSpPr>
        <p:spPr>
          <a:xfrm>
            <a:off x="9286875" y="2524125"/>
            <a:ext cx="17621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925" b="1">
                <a:solidFill>
                  <a:srgbClr val="F08A5D"/>
                </a:solidFill>
              </a:defRPr>
            </a:defPPr>
          </a:lstStyle>
          <a:p>
            <a:pPr>
              <a:defRPr sz="2925" b="1">
                <a:solidFill>
                  <a:srgbClr val="F08A5D"/>
                </a:solidFill>
              </a:defRPr>
            </a:pPr>
            <a:r>
              <a:rPr sz="2925" b="1">
                <a:solidFill>
                  <a:srgbClr val="F08A5D"/>
                </a:solidFill>
              </a:rPr>
              <a:t>-13,8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9D69167-900C-4F39-9A49-42582A418E5E}"/>
              </a:ext>
            </a:extLst>
          </p:cNvPr>
          <p:cNvSpPr>
            <a:spLocks noGrp="1"/>
          </p:cNvSpPr>
          <p:nvPr/>
        </p:nvSpPr>
        <p:spPr>
          <a:xfrm>
            <a:off x="9429750" y="3286125"/>
            <a:ext cx="147637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87586"/>
                </a:solidFill>
              </a:defRPr>
            </a:defPPr>
          </a:lstStyle>
          <a:p>
            <a:pPr>
              <a:defRPr sz="1125" b="1">
                <a:solidFill>
                  <a:srgbClr val="687586"/>
                </a:solidFill>
              </a:defRPr>
            </a:pPr>
            <a:r>
              <a:rPr sz="1125" b="1">
                <a:solidFill>
                  <a:srgbClr val="687586"/>
                </a:solidFill>
              </a:rPr>
              <a:t>punti per le donne italiane rispetto all’UE27</a:t>
            </a:r>
          </a:p>
        </p:txBody>
      </p:sp>
    </p:spTree>
    <p:extLst>
      <p:ext uri="{BB962C8B-B14F-4D97-AF65-F5344CB8AC3E}">
        <p14:creationId xmlns:p14="http://schemas.microsoft.com/office/powerpoint/2010/main" val="323929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464E0509-D3DE-422A-BCAE-CD97FFCE40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B5B6221-6F5C-4DDE-934D-2D95BFCD7A9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DISOCCUPAZIONE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49599A3-99E9-41F0-9211-AE910C5D640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Il tasso italiano supera quello europeo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6353B44-EF4A-4FB7-B73E-314CA62D99CF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Tasso di disoccupazione 15-64 anni, 2022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B2473A67-1565-455D-AE00-6A5A96608F0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D006F52-8E67-416F-8489-CA04603F7CA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8EB1101-EC71-468D-BC18-B7E48E53143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14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FCE2763D-DC79-4B42-B223-F9E383E534DB}"/>
              </a:ext>
            </a:extLst>
          </p:cNvPr>
          <p:cNvGraphicFramePr/>
          <p:nvPr/>
        </p:nvGraphicFramePr>
        <p:xfrm>
          <a:off x="857250" y="1714500"/>
          <a:ext cx="7810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7416E858-C320-42A7-B05D-EEE8DEFE7D25}"/>
              </a:ext>
            </a:extLst>
          </p:cNvPr>
          <p:cNvSpPr>
            <a:spLocks noGrp="1"/>
          </p:cNvSpPr>
          <p:nvPr/>
        </p:nvSpPr>
        <p:spPr>
          <a:xfrm>
            <a:off x="9096375" y="2143125"/>
            <a:ext cx="2143125" cy="2428875"/>
          </a:xfrm>
          <a:prstGeom prst="roundRect">
            <a:avLst>
              <a:gd name="adj" fmla="val 5333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F07DF26-80D8-439F-8A79-65E9286ADE8D}"/>
              </a:ext>
            </a:extLst>
          </p:cNvPr>
          <p:cNvSpPr>
            <a:spLocks noGrp="1"/>
          </p:cNvSpPr>
          <p:nvPr/>
        </p:nvSpPr>
        <p:spPr>
          <a:xfrm>
            <a:off x="9286875" y="2524125"/>
            <a:ext cx="17621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F2C94C"/>
                </a:solidFill>
              </a:defRPr>
            </a:defPPr>
          </a:lstStyle>
          <a:p>
            <a:pPr>
              <a:defRPr sz="3000" b="1">
                <a:solidFill>
                  <a:srgbClr val="F2C94C"/>
                </a:solidFill>
              </a:defRPr>
            </a:pPr>
            <a:r>
              <a:rPr sz="3000" b="1">
                <a:solidFill>
                  <a:srgbClr val="F2C94C"/>
                </a:solidFill>
              </a:rPr>
              <a:t>9,4%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E79C7EB-9175-4FCC-8429-8573F7639280}"/>
              </a:ext>
            </a:extLst>
          </p:cNvPr>
          <p:cNvSpPr>
            <a:spLocks noGrp="1"/>
          </p:cNvSpPr>
          <p:nvPr/>
        </p:nvSpPr>
        <p:spPr>
          <a:xfrm>
            <a:off x="9429750" y="3286125"/>
            <a:ext cx="1476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disoccupazione femminile in Italia</a:t>
            </a:r>
          </a:p>
        </p:txBody>
      </p:sp>
    </p:spTree>
    <p:extLst>
      <p:ext uri="{BB962C8B-B14F-4D97-AF65-F5344CB8AC3E}">
        <p14:creationId xmlns:p14="http://schemas.microsoft.com/office/powerpoint/2010/main" val="2040928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7C4B4249-30FA-4596-94EA-21A8072F5E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1B3E700-0F02-4BA3-AF7D-C7D9DE961EF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QUALITÀ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87BC48-814E-4E24-B818-BB0E3BEA437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Il lavoro standard combina continuità e protezione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0DA3CBA-A7ED-421D-BAE8-B75BE264C93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B66572A-DC42-4A40-AF72-86335D5E7F5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DED2B62-A74E-4DF1-BECB-137F84DC100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9F2198A-DCED-4512-8E72-A7DB90E1DBCA}"/>
              </a:ext>
            </a:extLst>
          </p:cNvPr>
          <p:cNvSpPr>
            <a:spLocks noGrp="1"/>
          </p:cNvSpPr>
          <p:nvPr/>
        </p:nvSpPr>
        <p:spPr>
          <a:xfrm>
            <a:off x="619125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18B38AD-15CB-4EED-BDCF-677F0CB192DF}"/>
              </a:ext>
            </a:extLst>
          </p:cNvPr>
          <p:cNvSpPr>
            <a:spLocks noGrp="1"/>
          </p:cNvSpPr>
          <p:nvPr/>
        </p:nvSpPr>
        <p:spPr>
          <a:xfrm>
            <a:off x="16573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1923DAB-277D-445D-8694-2B4D7E6DC462}"/>
              </a:ext>
            </a:extLst>
          </p:cNvPr>
          <p:cNvSpPr>
            <a:spLocks noGrp="1"/>
          </p:cNvSpPr>
          <p:nvPr/>
        </p:nvSpPr>
        <p:spPr>
          <a:xfrm>
            <a:off x="16573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E40488E-B472-407B-8E46-640A96DD0C86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Regolarità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87E1DF5-CFE1-4671-AEFA-610B21903DC2}"/>
              </a:ext>
            </a:extLst>
          </p:cNvPr>
          <p:cNvSpPr>
            <a:spLocks noGrp="1"/>
          </p:cNvSpPr>
          <p:nvPr/>
        </p:nvSpPr>
        <p:spPr>
          <a:xfrm>
            <a:off x="885825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Continuità del rapporto e della retribuzione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6327256-2561-4780-85B9-8A0D26F78E6B}"/>
              </a:ext>
            </a:extLst>
          </p:cNvPr>
          <p:cNvSpPr>
            <a:spLocks noGrp="1"/>
          </p:cNvSpPr>
          <p:nvPr/>
        </p:nvSpPr>
        <p:spPr>
          <a:xfrm>
            <a:off x="3524250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F69D9C75-172C-40ED-8C16-192A3D190E44}"/>
              </a:ext>
            </a:extLst>
          </p:cNvPr>
          <p:cNvSpPr>
            <a:spLocks noGrp="1"/>
          </p:cNvSpPr>
          <p:nvPr/>
        </p:nvSpPr>
        <p:spPr>
          <a:xfrm>
            <a:off x="45624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58C6D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B9F47E4-115F-422D-88D6-6F7C8F38D24D}"/>
              </a:ext>
            </a:extLst>
          </p:cNvPr>
          <p:cNvSpPr>
            <a:spLocks noGrp="1"/>
          </p:cNvSpPr>
          <p:nvPr/>
        </p:nvSpPr>
        <p:spPr>
          <a:xfrm>
            <a:off x="45624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64695EF-7EFA-4451-B6B0-6C9B6AE611AF}"/>
              </a:ext>
            </a:extLst>
          </p:cNvPr>
          <p:cNvSpPr>
            <a:spLocks noGrp="1"/>
          </p:cNvSpPr>
          <p:nvPr/>
        </p:nvSpPr>
        <p:spPr>
          <a:xfrm>
            <a:off x="376237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Protezione sociale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220F5C9-9A61-44E7-AA3E-9680D571F63A}"/>
              </a:ext>
            </a:extLst>
          </p:cNvPr>
          <p:cNvSpPr>
            <a:spLocks noGrp="1"/>
          </p:cNvSpPr>
          <p:nvPr/>
        </p:nvSpPr>
        <p:spPr>
          <a:xfrm>
            <a:off x="3790950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Accesso alle tutele previste dal welfare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53228992-7885-48B5-BEFC-603EE684DCD9}"/>
              </a:ext>
            </a:extLst>
          </p:cNvPr>
          <p:cNvSpPr>
            <a:spLocks noGrp="1"/>
          </p:cNvSpPr>
          <p:nvPr/>
        </p:nvSpPr>
        <p:spPr>
          <a:xfrm>
            <a:off x="6429375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56587BC-4094-4DF6-95D9-FBAA2E06417E}"/>
              </a:ext>
            </a:extLst>
          </p:cNvPr>
          <p:cNvSpPr>
            <a:spLocks noGrp="1"/>
          </p:cNvSpPr>
          <p:nvPr/>
        </p:nvSpPr>
        <p:spPr>
          <a:xfrm>
            <a:off x="74676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478DD0D-3753-4D5E-A7C5-0E782ED4EFF7}"/>
              </a:ext>
            </a:extLst>
          </p:cNvPr>
          <p:cNvSpPr>
            <a:spLocks noGrp="1"/>
          </p:cNvSpPr>
          <p:nvPr/>
        </p:nvSpPr>
        <p:spPr>
          <a:xfrm>
            <a:off x="74676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58D8E40-A08C-4F5D-A597-51B0B57F33BF}"/>
              </a:ext>
            </a:extLst>
          </p:cNvPr>
          <p:cNvSpPr>
            <a:spLocks noGrp="1"/>
          </p:cNvSpPr>
          <p:nvPr/>
        </p:nvSpPr>
        <p:spPr>
          <a:xfrm>
            <a:off x="6667500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Contribuzione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AB5493F-51F2-41A1-A585-39C2B905D9C2}"/>
              </a:ext>
            </a:extLst>
          </p:cNvPr>
          <p:cNvSpPr>
            <a:spLocks noGrp="1"/>
          </p:cNvSpPr>
          <p:nvPr/>
        </p:nvSpPr>
        <p:spPr>
          <a:xfrm>
            <a:off x="6696075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Versamenti adeguati per la pensione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B615EB97-10A0-4176-A716-20CADE6F7CC7}"/>
              </a:ext>
            </a:extLst>
          </p:cNvPr>
          <p:cNvSpPr>
            <a:spLocks noGrp="1"/>
          </p:cNvSpPr>
          <p:nvPr/>
        </p:nvSpPr>
        <p:spPr>
          <a:xfrm>
            <a:off x="9334500" y="1905000"/>
            <a:ext cx="2571750" cy="319087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3948F79-0B51-4CA5-9BDD-56DC2D763880}"/>
              </a:ext>
            </a:extLst>
          </p:cNvPr>
          <p:cNvSpPr>
            <a:spLocks noGrp="1"/>
          </p:cNvSpPr>
          <p:nvPr/>
        </p:nvSpPr>
        <p:spPr>
          <a:xfrm>
            <a:off x="1037272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3AA7C3C-9631-4FAC-BEBB-717120B85865}"/>
              </a:ext>
            </a:extLst>
          </p:cNvPr>
          <p:cNvSpPr>
            <a:spLocks noGrp="1"/>
          </p:cNvSpPr>
          <p:nvPr/>
        </p:nvSpPr>
        <p:spPr>
          <a:xfrm>
            <a:off x="1037272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4924ED2-0697-486D-93EB-A4B438609C47}"/>
              </a:ext>
            </a:extLst>
          </p:cNvPr>
          <p:cNvSpPr>
            <a:spLocks noGrp="1"/>
          </p:cNvSpPr>
          <p:nvPr/>
        </p:nvSpPr>
        <p:spPr>
          <a:xfrm>
            <a:off x="9572625" y="304800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Copertura assicurativa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624F4F1-F2D2-4B57-AF9A-B04FD9372212}"/>
              </a:ext>
            </a:extLst>
          </p:cNvPr>
          <p:cNvSpPr>
            <a:spLocks noGrp="1"/>
          </p:cNvSpPr>
          <p:nvPr/>
        </p:nvSpPr>
        <p:spPr>
          <a:xfrm>
            <a:off x="9601200" y="3714750"/>
            <a:ext cx="20383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Tutela rispetto ai rischi lavorativi</a:t>
            </a:r>
          </a:p>
        </p:txBody>
      </p:sp>
    </p:spTree>
    <p:extLst>
      <p:ext uri="{BB962C8B-B14F-4D97-AF65-F5344CB8AC3E}">
        <p14:creationId xmlns:p14="http://schemas.microsoft.com/office/powerpoint/2010/main" val="1923070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A7C8063A-965A-4A76-8B3F-6379068EF5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C149514-96D4-4CB7-B3D9-14264E1C502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TIPOLOGIE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99C325A-AB46-464C-9795-62F75239BAF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Contratto e orario producono quattro posizioni lavorative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8F7C67E-2529-469B-A47C-21EAAD2A22A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F898308-DD0D-4620-B72F-A7CB3F1FF65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57E7F2C-4A10-4291-9136-2C2AE073F22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9A6AFE0-3930-4085-AF3A-B0166E911746}"/>
              </a:ext>
            </a:extLst>
          </p:cNvPr>
          <p:cNvSpPr>
            <a:spLocks noGrp="1"/>
          </p:cNvSpPr>
          <p:nvPr/>
        </p:nvSpPr>
        <p:spPr>
          <a:xfrm>
            <a:off x="904875" y="16192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720DD01-1C13-4BAC-B14C-240C66F38B54}"/>
              </a:ext>
            </a:extLst>
          </p:cNvPr>
          <p:cNvSpPr>
            <a:spLocks noGrp="1"/>
          </p:cNvSpPr>
          <p:nvPr/>
        </p:nvSpPr>
        <p:spPr>
          <a:xfrm>
            <a:off x="1143000" y="1762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5DAA8CD-A7A2-45E0-9306-F9A59B450F97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88BB8E1-A2E9-43AD-9FFF-96BA9F63C52B}"/>
              </a:ext>
            </a:extLst>
          </p:cNvPr>
          <p:cNvSpPr>
            <a:spLocks noGrp="1"/>
          </p:cNvSpPr>
          <p:nvPr/>
        </p:nvSpPr>
        <p:spPr>
          <a:xfrm>
            <a:off x="1905000" y="17811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Standard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9FAB267-BE89-43C6-A999-7DD98ED1A451}"/>
              </a:ext>
            </a:extLst>
          </p:cNvPr>
          <p:cNvSpPr>
            <a:spLocks noGrp="1"/>
          </p:cNvSpPr>
          <p:nvPr/>
        </p:nvSpPr>
        <p:spPr>
          <a:xfrm>
            <a:off x="4191000" y="17335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Tempo indeterminato o lavoro autonomo con dipendenti, a tempo pieno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AFA5E92-DF12-48C9-A515-B7967EFC85AC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3DDD6E39-488B-495B-BB8E-C2C65052BCED}"/>
              </a:ext>
            </a:extLst>
          </p:cNvPr>
          <p:cNvSpPr>
            <a:spLocks noGrp="1"/>
          </p:cNvSpPr>
          <p:nvPr/>
        </p:nvSpPr>
        <p:spPr>
          <a:xfrm>
            <a:off x="1143000" y="2790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AA78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DAE8E3E-871D-4DE4-AC76-768181A5AA8A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EAC0C90-FD48-43F2-84DE-6EE7F356CABD}"/>
              </a:ext>
            </a:extLst>
          </p:cNvPr>
          <p:cNvSpPr>
            <a:spLocks noGrp="1"/>
          </p:cNvSpPr>
          <p:nvPr/>
        </p:nvSpPr>
        <p:spPr>
          <a:xfrm>
            <a:off x="1905000" y="28098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Quasi standard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2E06A23-498E-4BEC-B9CE-B50CC8BBA31A}"/>
              </a:ext>
            </a:extLst>
          </p:cNvPr>
          <p:cNvSpPr>
            <a:spLocks noGrp="1"/>
          </p:cNvSpPr>
          <p:nvPr/>
        </p:nvSpPr>
        <p:spPr>
          <a:xfrm>
            <a:off x="4191000" y="27622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Autonomia senza dipendenti o part time volontario stabile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50C712F-EC85-429E-A91C-6284FD191E5C}"/>
              </a:ext>
            </a:extLst>
          </p:cNvPr>
          <p:cNvSpPr>
            <a:spLocks noGrp="1"/>
          </p:cNvSpPr>
          <p:nvPr/>
        </p:nvSpPr>
        <p:spPr>
          <a:xfrm>
            <a:off x="904875" y="36766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2151047-5900-4FFE-B67F-AE8EB7BE9E03}"/>
              </a:ext>
            </a:extLst>
          </p:cNvPr>
          <p:cNvSpPr>
            <a:spLocks noGrp="1"/>
          </p:cNvSpPr>
          <p:nvPr/>
        </p:nvSpPr>
        <p:spPr>
          <a:xfrm>
            <a:off x="1143000" y="38195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0B4E40B-971E-4440-8912-C68E9D467B56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CC61BA2-3152-4484-8074-5AD0667A723A}"/>
              </a:ext>
            </a:extLst>
          </p:cNvPr>
          <p:cNvSpPr>
            <a:spLocks noGrp="1"/>
          </p:cNvSpPr>
          <p:nvPr/>
        </p:nvSpPr>
        <p:spPr>
          <a:xfrm>
            <a:off x="1905000" y="38385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Una vulnerabilità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2BFBF6B-28C6-4022-809C-87DF75AE2B05}"/>
              </a:ext>
            </a:extLst>
          </p:cNvPr>
          <p:cNvSpPr>
            <a:spLocks noGrp="1"/>
          </p:cNvSpPr>
          <p:nvPr/>
        </p:nvSpPr>
        <p:spPr>
          <a:xfrm>
            <a:off x="4191000" y="37909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Contratto a termine oppure part time involontario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81F2FE1A-0781-44D6-B6D2-FCA7BFE2CF86}"/>
              </a:ext>
            </a:extLst>
          </p:cNvPr>
          <p:cNvSpPr>
            <a:spLocks noGrp="1"/>
          </p:cNvSpPr>
          <p:nvPr/>
        </p:nvSpPr>
        <p:spPr>
          <a:xfrm>
            <a:off x="904875" y="47053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30E60CC-602D-4F03-9C5A-52034CE01195}"/>
              </a:ext>
            </a:extLst>
          </p:cNvPr>
          <p:cNvSpPr>
            <a:spLocks noGrp="1"/>
          </p:cNvSpPr>
          <p:nvPr/>
        </p:nvSpPr>
        <p:spPr>
          <a:xfrm>
            <a:off x="1143000" y="4848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5D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8EC0D17-C0BD-4653-BADD-932B436FE04D}"/>
              </a:ext>
            </a:extLst>
          </p:cNvPr>
          <p:cNvSpPr>
            <a:spLocks noGrp="1"/>
          </p:cNvSpPr>
          <p:nvPr/>
        </p:nvSpPr>
        <p:spPr>
          <a:xfrm>
            <a:off x="1143000" y="4914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9A2D3E8-9138-41B3-BB73-1EB370043442}"/>
              </a:ext>
            </a:extLst>
          </p:cNvPr>
          <p:cNvSpPr>
            <a:spLocks noGrp="1"/>
          </p:cNvSpPr>
          <p:nvPr/>
        </p:nvSpPr>
        <p:spPr>
          <a:xfrm>
            <a:off x="1905000" y="48672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Doppia vulnerabilità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231D1A9-59D9-4520-A5F7-07942939CFA6}"/>
              </a:ext>
            </a:extLst>
          </p:cNvPr>
          <p:cNvSpPr>
            <a:spLocks noGrp="1"/>
          </p:cNvSpPr>
          <p:nvPr/>
        </p:nvSpPr>
        <p:spPr>
          <a:xfrm>
            <a:off x="4191000" y="48196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Lavoro a termine o collaborazione con part time involontario</a:t>
            </a:r>
          </a:p>
        </p:txBody>
      </p:sp>
    </p:spTree>
    <p:extLst>
      <p:ext uri="{BB962C8B-B14F-4D97-AF65-F5344CB8AC3E}">
        <p14:creationId xmlns:p14="http://schemas.microsoft.com/office/powerpoint/2010/main" val="533545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32FC0847-785F-4BB6-B139-A489A3A437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4E6366C-4948-482B-89FA-4B78B810428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SODDISFAZIONE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491CBF3-2DA7-469C-94F0-3A5EC72EF22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La vulnerabilità riduce la soddisfazione lavorativa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EC32D6C-CBDA-45BA-B9FC-AEACCBD341D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3AA2A5-8251-41E7-B001-D4F2048A79D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84F14FB-5F4D-4499-91F8-D0A54C0CE48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17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41D6495C-EB9C-4D00-AEB7-AAACCB90AAFD}"/>
              </a:ext>
            </a:extLst>
          </p:cNvPr>
          <p:cNvGraphicFramePr/>
          <p:nvPr/>
        </p:nvGraphicFramePr>
        <p:xfrm>
          <a:off x="952500" y="1762125"/>
          <a:ext cx="73342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38AA40B-DEFB-4134-A6DF-E923CC74DC19}"/>
              </a:ext>
            </a:extLst>
          </p:cNvPr>
          <p:cNvSpPr>
            <a:spLocks noGrp="1"/>
          </p:cNvSpPr>
          <p:nvPr/>
        </p:nvSpPr>
        <p:spPr>
          <a:xfrm>
            <a:off x="8763000" y="2143125"/>
            <a:ext cx="2428875" cy="2428875"/>
          </a:xfrm>
          <a:prstGeom prst="roundRect">
            <a:avLst>
              <a:gd name="adj" fmla="val 4706"/>
            </a:avLst>
          </a:prstGeom>
          <a:solidFill>
            <a:srgbClr val="DDF5F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17242D6-7111-420F-9F85-E0DB059C55F5}"/>
              </a:ext>
            </a:extLst>
          </p:cNvPr>
          <p:cNvSpPr>
            <a:spLocks noGrp="1"/>
          </p:cNvSpPr>
          <p:nvPr/>
        </p:nvSpPr>
        <p:spPr>
          <a:xfrm>
            <a:off x="8953500" y="2524125"/>
            <a:ext cx="2047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F08A5D"/>
                </a:solidFill>
              </a:defRPr>
            </a:defPPr>
          </a:lstStyle>
          <a:p>
            <a:pPr>
              <a:defRPr sz="3000" b="1">
                <a:solidFill>
                  <a:srgbClr val="F08A5D"/>
                </a:solidFill>
              </a:defRPr>
            </a:pPr>
            <a:r>
              <a:rPr sz="3000" b="1">
                <a:solidFill>
                  <a:srgbClr val="F08A5D"/>
                </a:solidFill>
              </a:rPr>
              <a:t>-33,5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F6BF3D2-F19B-4DDB-8FD7-6A5FB994B760}"/>
              </a:ext>
            </a:extLst>
          </p:cNvPr>
          <p:cNvSpPr>
            <a:spLocks noGrp="1"/>
          </p:cNvSpPr>
          <p:nvPr/>
        </p:nvSpPr>
        <p:spPr>
          <a:xfrm>
            <a:off x="9048750" y="3286125"/>
            <a:ext cx="185737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02833"/>
                </a:solidFill>
              </a:defRPr>
            </a:defPPr>
          </a:lstStyle>
          <a:p>
            <a:pPr>
              <a:defRPr sz="1125" b="1">
                <a:solidFill>
                  <a:srgbClr val="202833"/>
                </a:solidFill>
              </a:defRPr>
            </a:pPr>
            <a:r>
              <a:rPr sz="1125" b="1">
                <a:solidFill>
                  <a:srgbClr val="202833"/>
                </a:solidFill>
              </a:rPr>
              <a:t>punti tra lavoro standard e doppia vulnerabilità</a:t>
            </a:r>
          </a:p>
        </p:txBody>
      </p:sp>
    </p:spTree>
    <p:extLst>
      <p:ext uri="{BB962C8B-B14F-4D97-AF65-F5344CB8AC3E}">
        <p14:creationId xmlns:p14="http://schemas.microsoft.com/office/powerpoint/2010/main" val="1422970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AC8B4DED-45B6-44B0-9917-81A6AB0293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976F736-CD17-4AAF-A751-66099109F4D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INSICUREZZA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CC855CB-3269-4699-B7B3-9D950D51673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La paura di perdere il lavoro cresce con la vulnerabilità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FB35F84-1F8F-4E9E-96CB-697CE849A2F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50DB27C-1FCB-4FF0-A608-D8488215AAB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1E27ECE-FDE2-4E4D-8567-EFA20923F4A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18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97D93E71-8175-4723-BD2A-5B868D74E3C8}"/>
              </a:ext>
            </a:extLst>
          </p:cNvPr>
          <p:cNvGraphicFramePr/>
          <p:nvPr/>
        </p:nvGraphicFramePr>
        <p:xfrm>
          <a:off x="952500" y="1762125"/>
          <a:ext cx="73342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0084F73-64BF-4875-BD49-5C3AD60CD5BA}"/>
              </a:ext>
            </a:extLst>
          </p:cNvPr>
          <p:cNvSpPr>
            <a:spLocks noGrp="1"/>
          </p:cNvSpPr>
          <p:nvPr/>
        </p:nvSpPr>
        <p:spPr>
          <a:xfrm>
            <a:off x="8763000" y="2143125"/>
            <a:ext cx="2428875" cy="2428875"/>
          </a:xfrm>
          <a:prstGeom prst="roundRect">
            <a:avLst>
              <a:gd name="adj" fmla="val 4706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F74FBC4-B361-449F-B4D0-D8C93693B078}"/>
              </a:ext>
            </a:extLst>
          </p:cNvPr>
          <p:cNvSpPr>
            <a:spLocks noGrp="1"/>
          </p:cNvSpPr>
          <p:nvPr/>
        </p:nvSpPr>
        <p:spPr>
          <a:xfrm>
            <a:off x="8953500" y="2524125"/>
            <a:ext cx="2047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F2C94C"/>
                </a:solidFill>
              </a:defRPr>
            </a:defPPr>
          </a:lstStyle>
          <a:p>
            <a:pPr>
              <a:defRPr sz="3000" b="1">
                <a:solidFill>
                  <a:srgbClr val="F2C94C"/>
                </a:solidFill>
              </a:defRPr>
            </a:pPr>
            <a:r>
              <a:rPr sz="3000" b="1">
                <a:solidFill>
                  <a:srgbClr val="F2C94C"/>
                </a:solidFill>
              </a:rPr>
              <a:t>36,2%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7EA9C3D-0FFA-423C-9F79-F1D81498B287}"/>
              </a:ext>
            </a:extLst>
          </p:cNvPr>
          <p:cNvSpPr>
            <a:spLocks noGrp="1"/>
          </p:cNvSpPr>
          <p:nvPr/>
        </p:nvSpPr>
        <p:spPr>
          <a:xfrm>
            <a:off x="9048750" y="3286125"/>
            <a:ext cx="1857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tra chi presenta una doppia vulnerabilità</a:t>
            </a:r>
          </a:p>
        </p:txBody>
      </p:sp>
    </p:spTree>
    <p:extLst>
      <p:ext uri="{BB962C8B-B14F-4D97-AF65-F5344CB8AC3E}">
        <p14:creationId xmlns:p14="http://schemas.microsoft.com/office/powerpoint/2010/main" val="1748135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CD0B1DF3-41C7-4F63-9A57-97E7988AD0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A02563E-F451-406E-B062-5D7479A83BAC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VULNERABILITÀ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C6AA45E-7A8E-4924-A6D9-9FCDCA28F86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Quattro condizioni aumentano l’esposizione al rischio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5C9957C-92C5-469F-8355-10E76A77531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CEF9B42-A922-435A-A5B4-7100403A6CB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E460254-D277-453A-82D3-923EC85AA23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9A5A741-6FE1-44A4-BEEA-036F9808F414}"/>
              </a:ext>
            </a:extLst>
          </p:cNvPr>
          <p:cNvSpPr>
            <a:spLocks noGrp="1"/>
          </p:cNvSpPr>
          <p:nvPr/>
        </p:nvSpPr>
        <p:spPr>
          <a:xfrm>
            <a:off x="619125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C2475F2-C746-40D2-B6E2-C2C9CD8BFA3A}"/>
              </a:ext>
            </a:extLst>
          </p:cNvPr>
          <p:cNvSpPr>
            <a:spLocks noGrp="1"/>
          </p:cNvSpPr>
          <p:nvPr/>
        </p:nvSpPr>
        <p:spPr>
          <a:xfrm>
            <a:off x="1657350" y="2286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5D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EE8E315-7315-4DF8-B8EE-F458D851CA1F}"/>
              </a:ext>
            </a:extLst>
          </p:cNvPr>
          <p:cNvSpPr>
            <a:spLocks noGrp="1"/>
          </p:cNvSpPr>
          <p:nvPr/>
        </p:nvSpPr>
        <p:spPr>
          <a:xfrm>
            <a:off x="1657350" y="23526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534ABAF-D76E-48C2-BEE5-5CCF23D8C960}"/>
              </a:ext>
            </a:extLst>
          </p:cNvPr>
          <p:cNvSpPr>
            <a:spLocks noGrp="1"/>
          </p:cNvSpPr>
          <p:nvPr/>
        </p:nvSpPr>
        <p:spPr>
          <a:xfrm>
            <a:off x="904875" y="3190875"/>
            <a:ext cx="2000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02833"/>
                </a:solidFill>
              </a:defRPr>
            </a:defPPr>
          </a:lstStyle>
          <a:p>
            <a:pPr>
              <a:defRPr sz="1575" b="1">
                <a:solidFill>
                  <a:srgbClr val="202833"/>
                </a:solidFill>
              </a:defRPr>
            </a:pPr>
            <a:r>
              <a:rPr sz="1575" b="1">
                <a:solidFill>
                  <a:srgbClr val="202833"/>
                </a:solidFill>
              </a:rPr>
              <a:t>Donne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E20E6F3-7732-411B-8B3E-92E0C0EDF3C6}"/>
              </a:ext>
            </a:extLst>
          </p:cNvPr>
          <p:cNvSpPr>
            <a:spLocks noGrp="1"/>
          </p:cNvSpPr>
          <p:nvPr/>
        </p:nvSpPr>
        <p:spPr>
          <a:xfrm>
            <a:off x="3524250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F2D7B46-9949-41E3-B893-F333F07BDAF5}"/>
              </a:ext>
            </a:extLst>
          </p:cNvPr>
          <p:cNvSpPr>
            <a:spLocks noGrp="1"/>
          </p:cNvSpPr>
          <p:nvPr/>
        </p:nvSpPr>
        <p:spPr>
          <a:xfrm>
            <a:off x="4562475" y="2286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CC6B15A-799B-4B0C-BD7D-1E60B5E8F703}"/>
              </a:ext>
            </a:extLst>
          </p:cNvPr>
          <p:cNvSpPr>
            <a:spLocks noGrp="1"/>
          </p:cNvSpPr>
          <p:nvPr/>
        </p:nvSpPr>
        <p:spPr>
          <a:xfrm>
            <a:off x="4562475" y="23526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FD7CBA7-B702-4B31-80C9-56012A1A25CD}"/>
              </a:ext>
            </a:extLst>
          </p:cNvPr>
          <p:cNvSpPr>
            <a:spLocks noGrp="1"/>
          </p:cNvSpPr>
          <p:nvPr/>
        </p:nvSpPr>
        <p:spPr>
          <a:xfrm>
            <a:off x="3810000" y="3190875"/>
            <a:ext cx="2000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02833"/>
                </a:solidFill>
              </a:defRPr>
            </a:defPPr>
          </a:lstStyle>
          <a:p>
            <a:pPr>
              <a:defRPr sz="1575" b="1">
                <a:solidFill>
                  <a:srgbClr val="202833"/>
                </a:solidFill>
              </a:defRPr>
            </a:pPr>
            <a:r>
              <a:rPr sz="1575" b="1">
                <a:solidFill>
                  <a:srgbClr val="202833"/>
                </a:solidFill>
              </a:rPr>
              <a:t>Giovani 15-34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CE78CD5-BF95-4100-92DF-C0290326EC13}"/>
              </a:ext>
            </a:extLst>
          </p:cNvPr>
          <p:cNvSpPr>
            <a:spLocks noGrp="1"/>
          </p:cNvSpPr>
          <p:nvPr/>
        </p:nvSpPr>
        <p:spPr>
          <a:xfrm>
            <a:off x="6429375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58F89222-6574-4F0D-B652-3468F7FE8DF7}"/>
              </a:ext>
            </a:extLst>
          </p:cNvPr>
          <p:cNvSpPr>
            <a:spLocks noGrp="1"/>
          </p:cNvSpPr>
          <p:nvPr/>
        </p:nvSpPr>
        <p:spPr>
          <a:xfrm>
            <a:off x="7467600" y="2286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6EBBCCA-3A0B-4F98-B570-913391C5F40C}"/>
              </a:ext>
            </a:extLst>
          </p:cNvPr>
          <p:cNvSpPr>
            <a:spLocks noGrp="1"/>
          </p:cNvSpPr>
          <p:nvPr/>
        </p:nvSpPr>
        <p:spPr>
          <a:xfrm>
            <a:off x="7467600" y="23526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84BA9E3-6B6A-4B88-9FB9-928FFBF08336}"/>
              </a:ext>
            </a:extLst>
          </p:cNvPr>
          <p:cNvSpPr>
            <a:spLocks noGrp="1"/>
          </p:cNvSpPr>
          <p:nvPr/>
        </p:nvSpPr>
        <p:spPr>
          <a:xfrm>
            <a:off x="6715125" y="3190875"/>
            <a:ext cx="2000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02833"/>
                </a:solidFill>
              </a:defRPr>
            </a:defPPr>
          </a:lstStyle>
          <a:p>
            <a:pPr>
              <a:defRPr sz="1575" b="1">
                <a:solidFill>
                  <a:srgbClr val="202833"/>
                </a:solidFill>
              </a:defRPr>
            </a:pPr>
            <a:r>
              <a:rPr sz="1575" b="1">
                <a:solidFill>
                  <a:srgbClr val="202833"/>
                </a:solidFill>
              </a:rPr>
              <a:t>Mezzogiorno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7BD25E5-C2E4-4DEB-A6A5-10F448893F3C}"/>
              </a:ext>
            </a:extLst>
          </p:cNvPr>
          <p:cNvSpPr>
            <a:spLocks noGrp="1"/>
          </p:cNvSpPr>
          <p:nvPr/>
        </p:nvSpPr>
        <p:spPr>
          <a:xfrm>
            <a:off x="9334500" y="200025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547F8D81-0E5C-4577-954D-D1B0065FC149}"/>
              </a:ext>
            </a:extLst>
          </p:cNvPr>
          <p:cNvSpPr>
            <a:spLocks noGrp="1"/>
          </p:cNvSpPr>
          <p:nvPr/>
        </p:nvSpPr>
        <p:spPr>
          <a:xfrm>
            <a:off x="10372725" y="2286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3DE730-EBB4-4EA4-868D-A1EAD6C0CAA9}"/>
              </a:ext>
            </a:extLst>
          </p:cNvPr>
          <p:cNvSpPr>
            <a:spLocks noGrp="1"/>
          </p:cNvSpPr>
          <p:nvPr/>
        </p:nvSpPr>
        <p:spPr>
          <a:xfrm>
            <a:off x="10372725" y="23526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23817C1-02A6-47EC-9D3C-250A1C3109B4}"/>
              </a:ext>
            </a:extLst>
          </p:cNvPr>
          <p:cNvSpPr>
            <a:spLocks noGrp="1"/>
          </p:cNvSpPr>
          <p:nvPr/>
        </p:nvSpPr>
        <p:spPr>
          <a:xfrm>
            <a:off x="9620250" y="3190875"/>
            <a:ext cx="2000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Bassa istruzione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2DB15A1-5063-4245-9478-8A7F97F91175}"/>
              </a:ext>
            </a:extLst>
          </p:cNvPr>
          <p:cNvSpPr>
            <a:spLocks noGrp="1"/>
          </p:cNvSpPr>
          <p:nvPr/>
        </p:nvSpPr>
        <p:spPr>
          <a:xfrm>
            <a:off x="1381125" y="5429250"/>
            <a:ext cx="9429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02833"/>
                </a:solidFill>
              </a:defRPr>
            </a:defPPr>
          </a:lstStyle>
          <a:p>
            <a:pPr>
              <a:defRPr sz="1275" b="1">
                <a:solidFill>
                  <a:srgbClr val="202833"/>
                </a:solidFill>
              </a:defRPr>
            </a:pPr>
            <a:r>
              <a:rPr sz="1275" b="1">
                <a:solidFill>
                  <a:srgbClr val="202833"/>
                </a:solidFill>
              </a:rPr>
              <a:t>Le vulnerabilità possono sommarsi e produrre disuguaglianze più profonde nella stabilità e nella qualità del lavoro.</a:t>
            </a:r>
          </a:p>
        </p:txBody>
      </p:sp>
    </p:spTree>
    <p:extLst>
      <p:ext uri="{BB962C8B-B14F-4D97-AF65-F5344CB8AC3E}">
        <p14:creationId xmlns:p14="http://schemas.microsoft.com/office/powerpoint/2010/main" val="1862073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8F0C0A7B-9BD7-4682-8143-346E7F2BCF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76586A7-FD58-4378-85B3-FDBD4C73153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ISTRUZIONE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7A1078F-76AC-460A-AA9B-284B1F655A8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L’Italia resta indietro nella quota di giovani laureati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A41B354-C639-491C-9632-144F9D07DF6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11BAEC7-AF7A-4FD5-8C91-31B08784670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D2A7E27-AF47-485A-8404-2C2B56D2ADE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04FE4FC-508B-450F-82D7-ACB159B7CD33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4572000" cy="3238500"/>
          </a:xfrm>
          <a:prstGeom prst="roundRect">
            <a:avLst>
              <a:gd name="adj" fmla="val 3529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D1544EF-0E51-4108-8D59-A8CD85DEBB8E}"/>
              </a:ext>
            </a:extLst>
          </p:cNvPr>
          <p:cNvSpPr>
            <a:spLocks noGrp="1"/>
          </p:cNvSpPr>
          <p:nvPr/>
        </p:nvSpPr>
        <p:spPr>
          <a:xfrm>
            <a:off x="1333500" y="21907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58C6D9"/>
                </a:solidFill>
              </a:defRPr>
            </a:defPPr>
          </a:lstStyle>
          <a:p>
            <a:pPr>
              <a:defRPr sz="1050" b="1">
                <a:solidFill>
                  <a:srgbClr val="58C6D9"/>
                </a:solidFill>
              </a:defRPr>
            </a:pPr>
            <a:r>
              <a:rPr sz="1050" b="1">
                <a:solidFill>
                  <a:srgbClr val="58C6D9"/>
                </a:solidFill>
              </a:rPr>
              <a:t>ITALIA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5C01D27-D40C-4C07-B7CD-C2128C5F5675}"/>
              </a:ext>
            </a:extLst>
          </p:cNvPr>
          <p:cNvSpPr>
            <a:spLocks noGrp="1"/>
          </p:cNvSpPr>
          <p:nvPr/>
        </p:nvSpPr>
        <p:spPr>
          <a:xfrm>
            <a:off x="1333500" y="2667000"/>
            <a:ext cx="3429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525" b="1">
                <a:solidFill>
                  <a:srgbClr val="F2C94C"/>
                </a:solidFill>
              </a:defRPr>
            </a:defPPr>
          </a:lstStyle>
          <a:p>
            <a:pPr>
              <a:defRPr sz="3525" b="1">
                <a:solidFill>
                  <a:srgbClr val="F2C94C"/>
                </a:solidFill>
              </a:defRPr>
            </a:pPr>
            <a:r>
              <a:rPr sz="3525" b="1">
                <a:solidFill>
                  <a:srgbClr val="F2C94C"/>
                </a:solidFill>
              </a:rPr>
              <a:t>27,4%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4CB11E5-206E-4758-A3A5-B0EE9D4894BA}"/>
              </a:ext>
            </a:extLst>
          </p:cNvPr>
          <p:cNvSpPr>
            <a:spLocks noGrp="1"/>
          </p:cNvSpPr>
          <p:nvPr/>
        </p:nvSpPr>
        <p:spPr>
          <a:xfrm>
            <a:off x="1333500" y="3714750"/>
            <a:ext cx="342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giovani 30-34 anni con istruzione terziaria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2B45F8C-AA8B-4D2B-A339-C0BA9BD0ADC6}"/>
              </a:ext>
            </a:extLst>
          </p:cNvPr>
          <p:cNvSpPr>
            <a:spLocks noGrp="1"/>
          </p:cNvSpPr>
          <p:nvPr/>
        </p:nvSpPr>
        <p:spPr>
          <a:xfrm>
            <a:off x="6572250" y="1857375"/>
            <a:ext cx="466725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65A6D0C-3421-4FA6-AAD8-0BFC1ECC74EA}"/>
              </a:ext>
            </a:extLst>
          </p:cNvPr>
          <p:cNvSpPr>
            <a:spLocks noGrp="1"/>
          </p:cNvSpPr>
          <p:nvPr/>
        </p:nvSpPr>
        <p:spPr>
          <a:xfrm>
            <a:off x="6953250" y="21907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4059C7"/>
                </a:solidFill>
              </a:defRPr>
            </a:defPPr>
          </a:lstStyle>
          <a:p>
            <a:pPr>
              <a:defRPr sz="1050" b="1">
                <a:solidFill>
                  <a:srgbClr val="4059C7"/>
                </a:solidFill>
              </a:defRPr>
            </a:pPr>
            <a:r>
              <a:rPr sz="1050" b="1">
                <a:solidFill>
                  <a:srgbClr val="4059C7"/>
                </a:solidFill>
              </a:rPr>
              <a:t>DIVARI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531B68E-57C1-45E7-BFF5-870FE645548B}"/>
              </a:ext>
            </a:extLst>
          </p:cNvPr>
          <p:cNvSpPr>
            <a:spLocks noGrp="1"/>
          </p:cNvSpPr>
          <p:nvPr/>
        </p:nvSpPr>
        <p:spPr>
          <a:xfrm>
            <a:off x="6953250" y="2809875"/>
            <a:ext cx="371475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687586"/>
                </a:solidFill>
              </a:defRPr>
            </a:defPPr>
          </a:lstStyle>
          <a:p>
            <a:pPr>
              <a:defRPr sz="1425" b="0">
                <a:solidFill>
                  <a:srgbClr val="687586"/>
                </a:solidFill>
              </a:defRPr>
            </a:pPr>
            <a:r>
              <a:rPr sz="1425" b="0">
                <a:solidFill>
                  <a:srgbClr val="687586"/>
                </a:solidFill>
              </a:rPr>
              <a:t>Le donne presentano quote superiori agli uomini. Il Mezzogiorno rimane sotto le altre ripartizioni territoriali.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983DDBF-C4AA-4732-900D-F3BC9CAAFB76}"/>
              </a:ext>
            </a:extLst>
          </p:cNvPr>
          <p:cNvSpPr>
            <a:spLocks noGrp="1"/>
          </p:cNvSpPr>
          <p:nvPr/>
        </p:nvSpPr>
        <p:spPr>
          <a:xfrm>
            <a:off x="1524000" y="5715000"/>
            <a:ext cx="9144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0">
                <a:solidFill>
                  <a:srgbClr val="687586"/>
                </a:solidFill>
              </a:defRPr>
            </a:defPPr>
          </a:lstStyle>
          <a:p>
            <a:pPr>
              <a:defRPr sz="900" b="0">
                <a:solidFill>
                  <a:srgbClr val="687586"/>
                </a:solidFill>
              </a:defRPr>
            </a:pPr>
            <a:r>
              <a:rPr sz="900" b="0" dirty="0">
                <a:solidFill>
                  <a:srgbClr val="687586"/>
                </a:solidFill>
              </a:rPr>
              <a:t>Fonte: Eurostat 202</a:t>
            </a:r>
            <a:r>
              <a:rPr lang="it-IT" sz="900" b="0">
                <a:solidFill>
                  <a:srgbClr val="687586"/>
                </a:solidFill>
              </a:rPr>
              <a:t>5</a:t>
            </a:r>
            <a:endParaRPr sz="900" b="0" dirty="0">
              <a:solidFill>
                <a:srgbClr val="6875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51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9A8B5242-C81B-443D-8CB7-52EB1E71EE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51C3E6F-D26F-4FBA-83FD-831D94A8647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TITOLO DI STUDIO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A93F58C-91F0-4326-BAA8-10F6AA6F4EF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L’occupazione varia secondo l’indirizzo universitario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AB5C822-165A-4FF0-8B0E-DBEC89A38D1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FC1D45-7248-406A-B0C5-53C04619389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CDECB6B-3415-4C4F-971F-D04B14146A4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21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7CCA6756-A007-4654-B320-290B21638952}"/>
              </a:ext>
            </a:extLst>
          </p:cNvPr>
          <p:cNvGraphicFramePr/>
          <p:nvPr/>
        </p:nvGraphicFramePr>
        <p:xfrm>
          <a:off x="952500" y="1714500"/>
          <a:ext cx="7620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3CB1FC0-0930-4EAF-BDD2-CC28B21E29A8}"/>
              </a:ext>
            </a:extLst>
          </p:cNvPr>
          <p:cNvSpPr>
            <a:spLocks noGrp="1"/>
          </p:cNvSpPr>
          <p:nvPr/>
        </p:nvSpPr>
        <p:spPr>
          <a:xfrm>
            <a:off x="9001125" y="2143125"/>
            <a:ext cx="2238375" cy="238125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3199C80-A37A-4C2D-AE6D-F253705F8840}"/>
              </a:ext>
            </a:extLst>
          </p:cNvPr>
          <p:cNvSpPr>
            <a:spLocks noGrp="1"/>
          </p:cNvSpPr>
          <p:nvPr/>
        </p:nvSpPr>
        <p:spPr>
          <a:xfrm>
            <a:off x="9191625" y="2524125"/>
            <a:ext cx="1857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F08A5D"/>
                </a:solidFill>
              </a:defRPr>
            </a:defPPr>
          </a:lstStyle>
          <a:p>
            <a:pPr>
              <a:defRPr sz="3000" b="1">
                <a:solidFill>
                  <a:srgbClr val="F08A5D"/>
                </a:solidFill>
              </a:defRPr>
            </a:pPr>
            <a:r>
              <a:rPr sz="3000" b="1">
                <a:solidFill>
                  <a:srgbClr val="F08A5D"/>
                </a:solidFill>
              </a:rPr>
              <a:t>&lt; 25%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B5BA465-A513-4750-84E7-3D26B4709872}"/>
              </a:ext>
            </a:extLst>
          </p:cNvPr>
          <p:cNvSpPr>
            <a:spLocks noGrp="1"/>
          </p:cNvSpPr>
          <p:nvPr/>
        </p:nvSpPr>
        <p:spPr>
          <a:xfrm>
            <a:off x="9334500" y="3286125"/>
            <a:ext cx="157162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87586"/>
                </a:solidFill>
              </a:defRPr>
            </a:defPPr>
          </a:lstStyle>
          <a:p>
            <a:pPr>
              <a:defRPr sz="1125" b="1">
                <a:solidFill>
                  <a:srgbClr val="687586"/>
                </a:solidFill>
              </a:defRPr>
            </a:pPr>
            <a:r>
              <a:rPr sz="1125" b="1">
                <a:solidFill>
                  <a:srgbClr val="687586"/>
                </a:solidFill>
              </a:rPr>
              <a:t>dei 25-34enni consegue una laurea scientifica</a:t>
            </a:r>
          </a:p>
        </p:txBody>
      </p:sp>
    </p:spTree>
    <p:extLst>
      <p:ext uri="{BB962C8B-B14F-4D97-AF65-F5344CB8AC3E}">
        <p14:creationId xmlns:p14="http://schemas.microsoft.com/office/powerpoint/2010/main" val="728112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E5406B8F-F8B4-494C-830D-7071702AA7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BCE9A64-53ED-4FF1-85E3-504CE4E9201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MISMATCH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25FD4A1-BBB3-4BC8-9CF8-2ABD29B7B2C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Quasi due milioni di laureati risultano sovraistruiti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ED59304-202F-497A-BDDD-D15FADBABA1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573F574-1223-462B-9DAC-12B74BF0347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388620B-46CA-4E14-A616-CF98700C5DE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22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04304E6D-B0B2-4409-A66D-9963E6C865AF}"/>
              </a:ext>
            </a:extLst>
          </p:cNvPr>
          <p:cNvGraphicFramePr/>
          <p:nvPr/>
        </p:nvGraphicFramePr>
        <p:xfrm>
          <a:off x="952500" y="1809750"/>
          <a:ext cx="7620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013A7BF-E892-4424-B645-0BA98D48E11A}"/>
              </a:ext>
            </a:extLst>
          </p:cNvPr>
          <p:cNvSpPr>
            <a:spLocks noGrp="1"/>
          </p:cNvSpPr>
          <p:nvPr/>
        </p:nvSpPr>
        <p:spPr>
          <a:xfrm>
            <a:off x="9001125" y="2143125"/>
            <a:ext cx="2238375" cy="2381250"/>
          </a:xfrm>
          <a:prstGeom prst="roundRect">
            <a:avLst>
              <a:gd name="adj" fmla="val 5106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2D7038F-35C3-4A38-B362-F4FC825FA10E}"/>
              </a:ext>
            </a:extLst>
          </p:cNvPr>
          <p:cNvSpPr>
            <a:spLocks noGrp="1"/>
          </p:cNvSpPr>
          <p:nvPr/>
        </p:nvSpPr>
        <p:spPr>
          <a:xfrm>
            <a:off x="9144000" y="2524125"/>
            <a:ext cx="1952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F2C94C"/>
                </a:solidFill>
              </a:defRPr>
            </a:defPPr>
          </a:lstStyle>
          <a:p>
            <a:pPr>
              <a:defRPr sz="2850" b="1">
                <a:solidFill>
                  <a:srgbClr val="F2C94C"/>
                </a:solidFill>
              </a:defRPr>
            </a:pPr>
            <a:r>
              <a:rPr sz="2850" b="1">
                <a:solidFill>
                  <a:srgbClr val="F2C94C"/>
                </a:solidFill>
              </a:rPr>
              <a:t>1,9 mln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0FDA860-29AE-438A-970F-316A0F4F4D1A}"/>
              </a:ext>
            </a:extLst>
          </p:cNvPr>
          <p:cNvSpPr>
            <a:spLocks noGrp="1"/>
          </p:cNvSpPr>
          <p:nvPr/>
        </p:nvSpPr>
        <p:spPr>
          <a:xfrm>
            <a:off x="9382125" y="3286125"/>
            <a:ext cx="14763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laureati sovraistruiti nel 2022</a:t>
            </a:r>
          </a:p>
        </p:txBody>
      </p:sp>
    </p:spTree>
    <p:extLst>
      <p:ext uri="{BB962C8B-B14F-4D97-AF65-F5344CB8AC3E}">
        <p14:creationId xmlns:p14="http://schemas.microsoft.com/office/powerpoint/2010/main" val="1717713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D41C33F2-FE13-471B-868D-F510AAAEB2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C7AF67A-E101-4E89-942C-5BCF9F7281E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PROFESSIONI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28281BF-73B3-45F0-A46C-213077B6213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Quattro aree concentrano la domanda fino al 2030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F01FF3D-576A-4FE7-920A-FCF47DB9D2F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3119787-2B8A-4BF3-A45B-C01C377C858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71B0522-EB1C-48DB-B09E-FFC638A5717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C07450D-2AA5-4783-982C-1CB6DB4DAE63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27A335C-EE86-4742-8D25-B6AC0177D5C4}"/>
              </a:ext>
            </a:extLst>
          </p:cNvPr>
          <p:cNvSpPr>
            <a:spLocks noGrp="1"/>
          </p:cNvSpPr>
          <p:nvPr/>
        </p:nvSpPr>
        <p:spPr>
          <a:xfrm>
            <a:off x="16573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5D2A2B1-1835-456A-8937-0894A5457A67}"/>
              </a:ext>
            </a:extLst>
          </p:cNvPr>
          <p:cNvSpPr>
            <a:spLocks noGrp="1"/>
          </p:cNvSpPr>
          <p:nvPr/>
        </p:nvSpPr>
        <p:spPr>
          <a:xfrm>
            <a:off x="165735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C4270A5-1C5D-4673-9E20-8DFC45DD2E21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Tecnologia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E1550E5-0DBA-4F20-9861-7437A04347E3}"/>
              </a:ext>
            </a:extLst>
          </p:cNvPr>
          <p:cNvSpPr>
            <a:spLocks noGrp="1"/>
          </p:cNvSpPr>
          <p:nvPr/>
        </p:nvSpPr>
        <p:spPr>
          <a:xfrm>
            <a:off x="885825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IA, analisi dei dati, software e cybersecurity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C52C8E66-2E0E-492A-8290-F88BD35E5D86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610C0F87-92C6-4BFD-A3F8-83B6210C4BDB}"/>
              </a:ext>
            </a:extLst>
          </p:cNvPr>
          <p:cNvSpPr>
            <a:spLocks noGrp="1"/>
          </p:cNvSpPr>
          <p:nvPr/>
        </p:nvSpPr>
        <p:spPr>
          <a:xfrm>
            <a:off x="45624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58C6D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7AC1B06-FAFD-4C0C-A939-0155048B486A}"/>
              </a:ext>
            </a:extLst>
          </p:cNvPr>
          <p:cNvSpPr>
            <a:spLocks noGrp="1"/>
          </p:cNvSpPr>
          <p:nvPr/>
        </p:nvSpPr>
        <p:spPr>
          <a:xfrm>
            <a:off x="456247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873E1B3-5A7B-49BB-8D47-E27999A4B4BC}"/>
              </a:ext>
            </a:extLst>
          </p:cNvPr>
          <p:cNvSpPr>
            <a:spLocks noGrp="1"/>
          </p:cNvSpPr>
          <p:nvPr/>
        </p:nvSpPr>
        <p:spPr>
          <a:xfrm>
            <a:off x="3762375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Sanità e biomedico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CD10B86-6370-4EB3-A740-09E1D3A4ACFA}"/>
              </a:ext>
            </a:extLst>
          </p:cNvPr>
          <p:cNvSpPr>
            <a:spLocks noGrp="1"/>
          </p:cNvSpPr>
          <p:nvPr/>
        </p:nvSpPr>
        <p:spPr>
          <a:xfrm>
            <a:off x="3790950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Medici, infermieri e tecnologie biomediche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2EA47508-9253-4C05-BA8A-B189CB59CC01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C08C2FA-8C87-43CC-B22B-62C575BAD6CB}"/>
              </a:ext>
            </a:extLst>
          </p:cNvPr>
          <p:cNvSpPr>
            <a:spLocks noGrp="1"/>
          </p:cNvSpPr>
          <p:nvPr/>
        </p:nvSpPr>
        <p:spPr>
          <a:xfrm>
            <a:off x="746760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AA78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4475EBF-C6E1-4A32-BD49-79BB26440FDE}"/>
              </a:ext>
            </a:extLst>
          </p:cNvPr>
          <p:cNvSpPr>
            <a:spLocks noGrp="1"/>
          </p:cNvSpPr>
          <p:nvPr/>
        </p:nvSpPr>
        <p:spPr>
          <a:xfrm>
            <a:off x="746760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C66C069-2965-4B2A-9DDC-CFCE1902E2C2}"/>
              </a:ext>
            </a:extLst>
          </p:cNvPr>
          <p:cNvSpPr>
            <a:spLocks noGrp="1"/>
          </p:cNvSpPr>
          <p:nvPr/>
        </p:nvSpPr>
        <p:spPr>
          <a:xfrm>
            <a:off x="6667500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Sostenibilità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2473166-963D-4E78-B5FD-3BEFE0D2AD06}"/>
              </a:ext>
            </a:extLst>
          </p:cNvPr>
          <p:cNvSpPr>
            <a:spLocks noGrp="1"/>
          </p:cNvSpPr>
          <p:nvPr/>
        </p:nvSpPr>
        <p:spPr>
          <a:xfrm>
            <a:off x="6696075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Energia rinnovabile ed economia circolare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E8597388-D45A-41BE-BD10-415595C65880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4820226-283C-4F29-B697-19E7A4DD6ACB}"/>
              </a:ext>
            </a:extLst>
          </p:cNvPr>
          <p:cNvSpPr>
            <a:spLocks noGrp="1"/>
          </p:cNvSpPr>
          <p:nvPr/>
        </p:nvSpPr>
        <p:spPr>
          <a:xfrm>
            <a:off x="103727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4B8695C-BB02-4DE1-9115-455B5BD3A7B7}"/>
              </a:ext>
            </a:extLst>
          </p:cNvPr>
          <p:cNvSpPr>
            <a:spLocks noGrp="1"/>
          </p:cNvSpPr>
          <p:nvPr/>
        </p:nvSpPr>
        <p:spPr>
          <a:xfrm>
            <a:off x="1037272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9C087C15-97AE-47A9-9122-B442B3A0FB9A}"/>
              </a:ext>
            </a:extLst>
          </p:cNvPr>
          <p:cNvSpPr>
            <a:spLocks noGrp="1"/>
          </p:cNvSpPr>
          <p:nvPr/>
        </p:nvSpPr>
        <p:spPr>
          <a:xfrm>
            <a:off x="9572625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Competenze trasversali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779BACE-8833-4581-8C87-596AE35BEFC1}"/>
              </a:ext>
            </a:extLst>
          </p:cNvPr>
          <p:cNvSpPr>
            <a:spLocks noGrp="1"/>
          </p:cNvSpPr>
          <p:nvPr/>
        </p:nvSpPr>
        <p:spPr>
          <a:xfrm>
            <a:off x="9601200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Problem solving, creatività, leadership e intelligenza emotiva</a:t>
            </a:r>
          </a:p>
        </p:txBody>
      </p:sp>
    </p:spTree>
    <p:extLst>
      <p:ext uri="{BB962C8B-B14F-4D97-AF65-F5344CB8AC3E}">
        <p14:creationId xmlns:p14="http://schemas.microsoft.com/office/powerpoint/2010/main" val="1309171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32F3CCD-2D42-4672-A447-AEBC6B86ED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23C639C-2271-4ED5-A589-195A0FB01F7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IMPLICAZIONI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45EC6CE-8C30-454F-9F62-29386A6A891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I dati orientano quattro priorità di gestione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05DF053-392F-42A1-9167-EBF251C4845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99FB21B-8C61-42EF-89F2-AB171815427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0F43CB6-7ED1-4C06-9315-9FDC13DE0D1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699A9CA-681E-41C6-9E19-F4B2D5ADB448}"/>
              </a:ext>
            </a:extLst>
          </p:cNvPr>
          <p:cNvSpPr>
            <a:spLocks noGrp="1"/>
          </p:cNvSpPr>
          <p:nvPr/>
        </p:nvSpPr>
        <p:spPr>
          <a:xfrm>
            <a:off x="904875" y="16192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1DAC9FA-3B08-4B8F-A962-B9061A44F5A6}"/>
              </a:ext>
            </a:extLst>
          </p:cNvPr>
          <p:cNvSpPr>
            <a:spLocks noGrp="1"/>
          </p:cNvSpPr>
          <p:nvPr/>
        </p:nvSpPr>
        <p:spPr>
          <a:xfrm>
            <a:off x="1143000" y="1762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F10BAB1-3188-49AF-A0F4-08F8F48E9799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93F5614-9658-41BF-9681-EE12873DF61E}"/>
              </a:ext>
            </a:extLst>
          </p:cNvPr>
          <p:cNvSpPr>
            <a:spLocks noGrp="1"/>
          </p:cNvSpPr>
          <p:nvPr/>
        </p:nvSpPr>
        <p:spPr>
          <a:xfrm>
            <a:off x="1905000" y="17811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Invecchiamento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E265E99-726F-408D-92A0-28ECF2B53EBA}"/>
              </a:ext>
            </a:extLst>
          </p:cNvPr>
          <p:cNvSpPr>
            <a:spLocks noGrp="1"/>
          </p:cNvSpPr>
          <p:nvPr/>
        </p:nvSpPr>
        <p:spPr>
          <a:xfrm>
            <a:off x="4095750" y="17335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Trasferimento delle conoscenze e gestione di carriere più lunghe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861D88A-76F0-4669-AEF6-253C390B9B10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6785AC0-1723-4519-A28A-8653B6C60F70}"/>
              </a:ext>
            </a:extLst>
          </p:cNvPr>
          <p:cNvSpPr>
            <a:spLocks noGrp="1"/>
          </p:cNvSpPr>
          <p:nvPr/>
        </p:nvSpPr>
        <p:spPr>
          <a:xfrm>
            <a:off x="1143000" y="2790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6F48EF7-0779-496D-95BF-4920AADA6E03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78B1092-69CB-4A79-92B8-23ABD9523944}"/>
              </a:ext>
            </a:extLst>
          </p:cNvPr>
          <p:cNvSpPr>
            <a:spLocks noGrp="1"/>
          </p:cNvSpPr>
          <p:nvPr/>
        </p:nvSpPr>
        <p:spPr>
          <a:xfrm>
            <a:off x="1905000" y="28098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Divari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2F21FA4-E529-4F9E-B956-EC02D27944AF}"/>
              </a:ext>
            </a:extLst>
          </p:cNvPr>
          <p:cNvSpPr>
            <a:spLocks noGrp="1"/>
          </p:cNvSpPr>
          <p:nvPr/>
        </p:nvSpPr>
        <p:spPr>
          <a:xfrm>
            <a:off x="4095750" y="27622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Selezione e sviluppo capaci di ridurre disuguaglianze di genere e territorio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3240AF80-1078-4A2A-A5D9-2556BB221954}"/>
              </a:ext>
            </a:extLst>
          </p:cNvPr>
          <p:cNvSpPr>
            <a:spLocks noGrp="1"/>
          </p:cNvSpPr>
          <p:nvPr/>
        </p:nvSpPr>
        <p:spPr>
          <a:xfrm>
            <a:off x="904875" y="36766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94D73F58-53F2-4907-8955-C375D3706954}"/>
              </a:ext>
            </a:extLst>
          </p:cNvPr>
          <p:cNvSpPr>
            <a:spLocks noGrp="1"/>
          </p:cNvSpPr>
          <p:nvPr/>
        </p:nvSpPr>
        <p:spPr>
          <a:xfrm>
            <a:off x="1143000" y="38195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AA78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508DC30-0868-460D-9FD8-CAF27375F20F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8515C82-C56D-4913-BB81-1045E3DC330D}"/>
              </a:ext>
            </a:extLst>
          </p:cNvPr>
          <p:cNvSpPr>
            <a:spLocks noGrp="1"/>
          </p:cNvSpPr>
          <p:nvPr/>
        </p:nvSpPr>
        <p:spPr>
          <a:xfrm>
            <a:off x="1905000" y="38385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Qualità del lavoro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6C4492A-B145-4E79-A200-4562BB79DF72}"/>
              </a:ext>
            </a:extLst>
          </p:cNvPr>
          <p:cNvSpPr>
            <a:spLocks noGrp="1"/>
          </p:cNvSpPr>
          <p:nvPr/>
        </p:nvSpPr>
        <p:spPr>
          <a:xfrm>
            <a:off x="4095750" y="37909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Contratti, orari e tutele influenzano soddisfazione e permanenza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25195B8-987C-478E-ADE5-E6CAA188606F}"/>
              </a:ext>
            </a:extLst>
          </p:cNvPr>
          <p:cNvSpPr>
            <a:spLocks noGrp="1"/>
          </p:cNvSpPr>
          <p:nvPr/>
        </p:nvSpPr>
        <p:spPr>
          <a:xfrm>
            <a:off x="904875" y="47053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9BC3235-D927-45A3-8DDE-E856FD69FDEC}"/>
              </a:ext>
            </a:extLst>
          </p:cNvPr>
          <p:cNvSpPr>
            <a:spLocks noGrp="1"/>
          </p:cNvSpPr>
          <p:nvPr/>
        </p:nvSpPr>
        <p:spPr>
          <a:xfrm>
            <a:off x="1143000" y="4848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7F11B9D5-7A7D-4046-A9D2-E8D770977E3B}"/>
              </a:ext>
            </a:extLst>
          </p:cNvPr>
          <p:cNvSpPr>
            <a:spLocks noGrp="1"/>
          </p:cNvSpPr>
          <p:nvPr/>
        </p:nvSpPr>
        <p:spPr>
          <a:xfrm>
            <a:off x="1143000" y="4914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77DFD1E-B3AD-471B-9333-CEBFD160360B}"/>
              </a:ext>
            </a:extLst>
          </p:cNvPr>
          <p:cNvSpPr>
            <a:spLocks noGrp="1"/>
          </p:cNvSpPr>
          <p:nvPr/>
        </p:nvSpPr>
        <p:spPr>
          <a:xfrm>
            <a:off x="1905000" y="48672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Competenze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7571767-4572-49D7-80A3-9413BA578247}"/>
              </a:ext>
            </a:extLst>
          </p:cNvPr>
          <p:cNvSpPr>
            <a:spLocks noGrp="1"/>
          </p:cNvSpPr>
          <p:nvPr/>
        </p:nvSpPr>
        <p:spPr>
          <a:xfrm>
            <a:off x="4095750" y="48196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Formazione continua e migliore incontro tra titoli, ruoli e fabbisogni</a:t>
            </a:r>
          </a:p>
        </p:txBody>
      </p:sp>
    </p:spTree>
    <p:extLst>
      <p:ext uri="{BB962C8B-B14F-4D97-AF65-F5344CB8AC3E}">
        <p14:creationId xmlns:p14="http://schemas.microsoft.com/office/powerpoint/2010/main" val="656642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2DE5A625-638F-43E7-9189-71A4EC5E2F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1755BCD-F7C4-4AAD-B264-7B588D7ECF6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430F8B0-6137-40D5-81D1-8945D57CA6C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Caso didattico: leggere un mercato del lavoro locale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61A329B-5F6E-4ECD-A7E6-8C3763731B4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B1D364C-BF35-4D97-8B54-B1A07997D75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11BBC3C-6A36-498E-BE54-EA7542964E1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38812AB-B84C-4E0B-96EA-2880644BE9BE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00625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34F5373-9520-4002-9289-9180140D1C5D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4059C7"/>
                </a:solidFill>
              </a:defRPr>
            </a:defPPr>
          </a:lstStyle>
          <a:p>
            <a:pPr>
              <a:defRPr sz="1125" b="1">
                <a:solidFill>
                  <a:srgbClr val="4059C7"/>
                </a:solidFill>
              </a:defRPr>
            </a:pPr>
            <a:r>
              <a:rPr sz="1125" b="1">
                <a:solidFill>
                  <a:srgbClr val="4059C7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03CDE93-A41E-4063-B0BE-BECC5CE8665F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2862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E2733"/>
                </a:solidFill>
              </a:defRPr>
            </a:defPPr>
          </a:lstStyle>
          <a:p>
            <a:pPr>
              <a:defRPr sz="1425" b="0">
                <a:solidFill>
                  <a:srgbClr val="1E2733"/>
                </a:solidFill>
              </a:defRPr>
            </a:pPr>
            <a:r>
              <a:rPr sz="1425" b="0">
                <a:solidFill>
                  <a:srgbClr val="1E2733"/>
                </a:solidFill>
              </a:rPr>
              <a:t>Un territorio presenta bassa occupazione femminile, fuga di giovani laureati e una forte presenza di lavoro temporaneo. Le imprese dichiarano difficoltà nel reperire competenze digitali.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801E7E67-EE00-4999-B7A1-057DCA92450B}"/>
              </a:ext>
            </a:extLst>
          </p:cNvPr>
          <p:cNvSpPr>
            <a:spLocks noGrp="1"/>
          </p:cNvSpPr>
          <p:nvPr/>
        </p:nvSpPr>
        <p:spPr>
          <a:xfrm>
            <a:off x="6238875" y="1666875"/>
            <a:ext cx="5238750" cy="3905250"/>
          </a:xfrm>
          <a:prstGeom prst="roundRect">
            <a:avLst>
              <a:gd name="adj" fmla="val 2927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89EAB5E-F717-4E51-8AFD-D560F181B18D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2C94C"/>
                </a:solidFill>
              </a:defRPr>
            </a:defPPr>
          </a:lstStyle>
          <a:p>
            <a:pPr>
              <a:defRPr sz="1125" b="1">
                <a:solidFill>
                  <a:srgbClr val="F2C94C"/>
                </a:solidFill>
              </a:defRPr>
            </a:pPr>
            <a:r>
              <a:rPr sz="1125" b="1">
                <a:solidFill>
                  <a:srgbClr val="F2C94C"/>
                </a:solidFill>
              </a:rPr>
              <a:t>DISCUSSIONE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87A538-1B62-46E6-897A-C431E1462B0C}"/>
              </a:ext>
            </a:extLst>
          </p:cNvPr>
          <p:cNvSpPr>
            <a:spLocks noGrp="1"/>
          </p:cNvSpPr>
          <p:nvPr/>
        </p:nvSpPr>
        <p:spPr>
          <a:xfrm>
            <a:off x="6619875" y="2476500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Quali indicatori usereste?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Quali gruppi risultano più vulnerabili?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Quali politiche formative servono?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Come possono intervenire le imprese?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A7D7955-F7C2-4B34-A83D-C9D5E74F4E03}"/>
              </a:ext>
            </a:extLst>
          </p:cNvPr>
          <p:cNvSpPr>
            <a:spLocks noGrp="1"/>
          </p:cNvSpPr>
          <p:nvPr/>
        </p:nvSpPr>
        <p:spPr>
          <a:xfrm>
            <a:off x="7905750" y="58102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87586"/>
                </a:solidFill>
              </a:defRPr>
            </a:defPPr>
          </a:lstStyle>
          <a:p>
            <a:pPr>
              <a:defRPr sz="975" b="1">
                <a:solidFill>
                  <a:srgbClr val="687586"/>
                </a:solidFill>
              </a:defRPr>
            </a:pPr>
            <a:r>
              <a:rPr sz="975" b="1">
                <a:solidFill>
                  <a:srgbClr val="687586"/>
                </a:solidFill>
              </a:rPr>
              <a:t>Tempo suggerito: 10 minuti</a:t>
            </a:r>
          </a:p>
        </p:txBody>
      </p:sp>
    </p:spTree>
    <p:extLst>
      <p:ext uri="{BB962C8B-B14F-4D97-AF65-F5344CB8AC3E}">
        <p14:creationId xmlns:p14="http://schemas.microsoft.com/office/powerpoint/2010/main" val="2104273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4BCB2AB6-5D4D-49E8-A414-D354170E77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F2F3A24-1496-4547-9C39-1A9E1563560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CINEMA E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F6B04BB-B087-47D5-AD5A-0E5A9305617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Sei film per discutere le trasformazioni del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DA77CCD-E7DB-4705-AA9E-DC5F7E227EF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68CAFA1-F7CA-4A73-B8E4-FD1D6D4676C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BE9501A-6101-41B8-BB1D-9B16DA3ADE7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FA58921-CB34-44DB-920E-FD0DAFE58339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97BD292-7CE9-478A-A1F9-666DAA74F4B5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A750C9C-E184-4258-BABE-0E7F7D944505}"/>
              </a:ext>
            </a:extLst>
          </p:cNvPr>
          <p:cNvSpPr>
            <a:spLocks noGrp="1"/>
          </p:cNvSpPr>
          <p:nvPr/>
        </p:nvSpPr>
        <p:spPr>
          <a:xfrm>
            <a:off x="942975" y="179070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Nomadland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95472E1-31AA-4A47-B9EE-B0C7CA598580}"/>
              </a:ext>
            </a:extLst>
          </p:cNvPr>
          <p:cNvSpPr>
            <a:spLocks noGrp="1"/>
          </p:cNvSpPr>
          <p:nvPr/>
        </p:nvSpPr>
        <p:spPr>
          <a:xfrm>
            <a:off x="942975" y="222885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Lavoro, mobilità e fragilità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0A2F365-EE16-43F8-A4A9-A6F66C00D304}"/>
              </a:ext>
            </a:extLst>
          </p:cNvPr>
          <p:cNvSpPr>
            <a:spLocks noGrp="1"/>
          </p:cNvSpPr>
          <p:nvPr/>
        </p:nvSpPr>
        <p:spPr>
          <a:xfrm>
            <a:off x="6191250" y="161925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00A7B66-3D3B-4437-AA03-96912981A5AC}"/>
              </a:ext>
            </a:extLst>
          </p:cNvPr>
          <p:cNvSpPr>
            <a:spLocks noGrp="1"/>
          </p:cNvSpPr>
          <p:nvPr/>
        </p:nvSpPr>
        <p:spPr>
          <a:xfrm>
            <a:off x="6191250" y="1619250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D95D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3EE1182-0D46-429A-A810-C6165EFB3046}"/>
              </a:ext>
            </a:extLst>
          </p:cNvPr>
          <p:cNvSpPr>
            <a:spLocks noGrp="1"/>
          </p:cNvSpPr>
          <p:nvPr/>
        </p:nvSpPr>
        <p:spPr>
          <a:xfrm>
            <a:off x="6419850" y="179070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The Assistant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581B958-F345-48F7-9399-F51C6EB1F739}"/>
              </a:ext>
            </a:extLst>
          </p:cNvPr>
          <p:cNvSpPr>
            <a:spLocks noGrp="1"/>
          </p:cNvSpPr>
          <p:nvPr/>
        </p:nvSpPr>
        <p:spPr>
          <a:xfrm>
            <a:off x="6419850" y="222885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Potere e abusi organizzativi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5C93D94-1834-459D-8A47-19E974B1B45B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AAC6F890-BF8F-4F05-901F-90038ED5D64F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D0A7D30-C556-49CA-A5E0-887089F17D61}"/>
              </a:ext>
            </a:extLst>
          </p:cNvPr>
          <p:cNvSpPr>
            <a:spLocks noGrp="1"/>
          </p:cNvSpPr>
          <p:nvPr/>
        </p:nvSpPr>
        <p:spPr>
          <a:xfrm>
            <a:off x="942975" y="31718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Sorry We Missed You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9548149-6EE2-431D-8082-86D6C826103F}"/>
              </a:ext>
            </a:extLst>
          </p:cNvPr>
          <p:cNvSpPr>
            <a:spLocks noGrp="1"/>
          </p:cNvSpPr>
          <p:nvPr/>
        </p:nvSpPr>
        <p:spPr>
          <a:xfrm>
            <a:off x="942975" y="360997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Precarietà e lavoro tramite piattaforme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546C791C-171E-43BA-A94C-88152A1DD91B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D9029F82-5AFB-4F3C-9FF6-D7D0C33503E3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58C6D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29B698D-2613-4E75-9C51-F039F78C5197}"/>
              </a:ext>
            </a:extLst>
          </p:cNvPr>
          <p:cNvSpPr>
            <a:spLocks noGrp="1"/>
          </p:cNvSpPr>
          <p:nvPr/>
        </p:nvSpPr>
        <p:spPr>
          <a:xfrm>
            <a:off x="6419850" y="31718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American Factory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12D5416-7209-4143-B742-814083F1A0DE}"/>
              </a:ext>
            </a:extLst>
          </p:cNvPr>
          <p:cNvSpPr>
            <a:spLocks noGrp="1"/>
          </p:cNvSpPr>
          <p:nvPr/>
        </p:nvSpPr>
        <p:spPr>
          <a:xfrm>
            <a:off x="6419850" y="360997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Conflitto tra modelli industriali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33D22597-7419-4F89-A756-1D38F86C2DAD}"/>
              </a:ext>
            </a:extLst>
          </p:cNvPr>
          <p:cNvSpPr>
            <a:spLocks noGrp="1"/>
          </p:cNvSpPr>
          <p:nvPr/>
        </p:nvSpPr>
        <p:spPr>
          <a:xfrm>
            <a:off x="714375" y="438150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3D76E57D-9F2E-4E3C-9442-0D66607A10AA}"/>
              </a:ext>
            </a:extLst>
          </p:cNvPr>
          <p:cNvSpPr>
            <a:spLocks noGrp="1"/>
          </p:cNvSpPr>
          <p:nvPr/>
        </p:nvSpPr>
        <p:spPr>
          <a:xfrm>
            <a:off x="714375" y="4381500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4AA78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E2C5EF8-1064-46EF-A9BE-B1FBF4443D2F}"/>
              </a:ext>
            </a:extLst>
          </p:cNvPr>
          <p:cNvSpPr>
            <a:spLocks noGrp="1"/>
          </p:cNvSpPr>
          <p:nvPr/>
        </p:nvSpPr>
        <p:spPr>
          <a:xfrm>
            <a:off x="942975" y="455295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Due giorni, una notte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427F060-5670-4470-BD09-A4A3A9C6DD76}"/>
              </a:ext>
            </a:extLst>
          </p:cNvPr>
          <p:cNvSpPr>
            <a:spLocks noGrp="1"/>
          </p:cNvSpPr>
          <p:nvPr/>
        </p:nvSpPr>
        <p:spPr>
          <a:xfrm>
            <a:off x="942975" y="499110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Precarietà femminile e solidarietà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025AA840-C8E8-4BBF-B1AF-E0EF2614DE04}"/>
              </a:ext>
            </a:extLst>
          </p:cNvPr>
          <p:cNvSpPr>
            <a:spLocks noGrp="1"/>
          </p:cNvSpPr>
          <p:nvPr/>
        </p:nvSpPr>
        <p:spPr>
          <a:xfrm>
            <a:off x="6191250" y="4381500"/>
            <a:ext cx="5191125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65552CEA-B906-42D5-9ACF-0F0E1D69D18C}"/>
              </a:ext>
            </a:extLst>
          </p:cNvPr>
          <p:cNvSpPr>
            <a:spLocks noGrp="1"/>
          </p:cNvSpPr>
          <p:nvPr/>
        </p:nvSpPr>
        <p:spPr>
          <a:xfrm>
            <a:off x="6191250" y="4381500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D236E5F-BB72-46EE-ABD9-F527D8613782}"/>
              </a:ext>
            </a:extLst>
          </p:cNvPr>
          <p:cNvSpPr>
            <a:spLocks noGrp="1"/>
          </p:cNvSpPr>
          <p:nvPr/>
        </p:nvSpPr>
        <p:spPr>
          <a:xfrm>
            <a:off x="6419850" y="455295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02833"/>
                </a:solidFill>
              </a:defRPr>
            </a:defPPr>
          </a:lstStyle>
          <a:p>
            <a:pPr>
              <a:defRPr sz="1425" b="1">
                <a:solidFill>
                  <a:srgbClr val="202833"/>
                </a:solidFill>
              </a:defRPr>
            </a:pPr>
            <a:r>
              <a:rPr sz="1425" b="1">
                <a:solidFill>
                  <a:srgbClr val="202833"/>
                </a:solidFill>
              </a:rPr>
              <a:t>Parasite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1E12A3D-CA5C-4AA7-AB29-6390B994DBBD}"/>
              </a:ext>
            </a:extLst>
          </p:cNvPr>
          <p:cNvSpPr>
            <a:spLocks noGrp="1"/>
          </p:cNvSpPr>
          <p:nvPr/>
        </p:nvSpPr>
        <p:spPr>
          <a:xfrm>
            <a:off x="6419850" y="4991100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Disuguaglianze sociali e lavoro</a:t>
            </a:r>
          </a:p>
        </p:txBody>
      </p:sp>
    </p:spTree>
    <p:extLst>
      <p:ext uri="{BB962C8B-B14F-4D97-AF65-F5344CB8AC3E}">
        <p14:creationId xmlns:p14="http://schemas.microsoft.com/office/powerpoint/2010/main" val="1706307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4DC38FED-B73E-47D6-8793-19E491C3BD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0C59BC1-6749-4FC9-8159-70061E14C54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LETTURE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EA04587-0E35-439D-AD3C-A6E9AA2E51E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Riferimenti essenziali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11EC367-DF2C-4784-A688-84FA9903B4A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F68FA69-F5C0-4928-AEA7-8A8D1AA3D21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8D49137-805B-4DB1-871E-1B747C3EDE7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D166941-CF14-4E41-920F-8C5062F9C416}"/>
              </a:ext>
            </a:extLst>
          </p:cNvPr>
          <p:cNvSpPr>
            <a:spLocks noGrp="1"/>
          </p:cNvSpPr>
          <p:nvPr/>
        </p:nvSpPr>
        <p:spPr>
          <a:xfrm>
            <a:off x="1000125" y="166687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F453B55-044D-400F-A970-78FE1704CB06}"/>
              </a:ext>
            </a:extLst>
          </p:cNvPr>
          <p:cNvSpPr>
            <a:spLocks noGrp="1"/>
          </p:cNvSpPr>
          <p:nvPr/>
        </p:nvSpPr>
        <p:spPr>
          <a:xfrm>
            <a:off x="1238250" y="1800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7F4A6F2-1185-4F4A-94C7-6B1B1009FC81}"/>
              </a:ext>
            </a:extLst>
          </p:cNvPr>
          <p:cNvSpPr>
            <a:spLocks noGrp="1"/>
          </p:cNvSpPr>
          <p:nvPr/>
        </p:nvSpPr>
        <p:spPr>
          <a:xfrm>
            <a:off x="1238250" y="1866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D76EDB1-B901-4578-B4A4-268C590DD2B9}"/>
              </a:ext>
            </a:extLst>
          </p:cNvPr>
          <p:cNvSpPr>
            <a:spLocks noGrp="1"/>
          </p:cNvSpPr>
          <p:nvPr/>
        </p:nvSpPr>
        <p:spPr>
          <a:xfrm>
            <a:off x="2000250" y="182880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Trasformazioni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A5E66DD-427C-46E4-8328-B64960DECC0C}"/>
              </a:ext>
            </a:extLst>
          </p:cNvPr>
          <p:cNvSpPr>
            <a:spLocks noGrp="1"/>
          </p:cNvSpPr>
          <p:nvPr/>
        </p:nvSpPr>
        <p:spPr>
          <a:xfrm>
            <a:off x="4286250" y="1790700"/>
            <a:ext cx="6381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Beck; Rifkin; Toffler; Ford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D0EAEF9-88FF-4FCA-ACCC-1E91FED563D5}"/>
              </a:ext>
            </a:extLst>
          </p:cNvPr>
          <p:cNvSpPr>
            <a:spLocks noGrp="1"/>
          </p:cNvSpPr>
          <p:nvPr/>
        </p:nvSpPr>
        <p:spPr>
          <a:xfrm>
            <a:off x="1000125" y="266700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EE83F8E6-A908-4A1E-954D-DF1C869CFDE4}"/>
              </a:ext>
            </a:extLst>
          </p:cNvPr>
          <p:cNvSpPr>
            <a:spLocks noGrp="1"/>
          </p:cNvSpPr>
          <p:nvPr/>
        </p:nvSpPr>
        <p:spPr>
          <a:xfrm>
            <a:off x="1238250" y="2800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58C6D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B0CFE48-101B-41F4-B5C4-7AC1AEC61797}"/>
              </a:ext>
            </a:extLst>
          </p:cNvPr>
          <p:cNvSpPr>
            <a:spLocks noGrp="1"/>
          </p:cNvSpPr>
          <p:nvPr/>
        </p:nvSpPr>
        <p:spPr>
          <a:xfrm>
            <a:off x="1238250" y="2867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C761DD1-A376-48B1-BF29-28446CCEE66C}"/>
              </a:ext>
            </a:extLst>
          </p:cNvPr>
          <p:cNvSpPr>
            <a:spLocks noGrp="1"/>
          </p:cNvSpPr>
          <p:nvPr/>
        </p:nvSpPr>
        <p:spPr>
          <a:xfrm>
            <a:off x="2000250" y="282892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Futuro del lavoro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F2ACDD6-2DE6-486B-9973-EB1FBF1A4913}"/>
              </a:ext>
            </a:extLst>
          </p:cNvPr>
          <p:cNvSpPr>
            <a:spLocks noGrp="1"/>
          </p:cNvSpPr>
          <p:nvPr/>
        </p:nvSpPr>
        <p:spPr>
          <a:xfrm>
            <a:off x="4286250" y="2790825"/>
            <a:ext cx="6381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Donkin; Susskind e Susskind; Di Biase; Skidelsky e Craig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AD6B6B0-DB42-4ABA-9BA0-60CDB744363C}"/>
              </a:ext>
            </a:extLst>
          </p:cNvPr>
          <p:cNvSpPr>
            <a:spLocks noGrp="1"/>
          </p:cNvSpPr>
          <p:nvPr/>
        </p:nvSpPr>
        <p:spPr>
          <a:xfrm>
            <a:off x="1000125" y="366712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2583829C-65B7-47B3-87A0-30F8EEF10FF6}"/>
              </a:ext>
            </a:extLst>
          </p:cNvPr>
          <p:cNvSpPr>
            <a:spLocks noGrp="1"/>
          </p:cNvSpPr>
          <p:nvPr/>
        </p:nvSpPr>
        <p:spPr>
          <a:xfrm>
            <a:off x="1238250" y="38004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4AA78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6AE9173-3EC0-4BFD-AD76-0E63289C4166}"/>
              </a:ext>
            </a:extLst>
          </p:cNvPr>
          <p:cNvSpPr>
            <a:spLocks noGrp="1"/>
          </p:cNvSpPr>
          <p:nvPr/>
        </p:nvSpPr>
        <p:spPr>
          <a:xfrm>
            <a:off x="1238250" y="38671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C182DDE-4D0E-4EF5-8C11-FA70AAAA6BFD}"/>
              </a:ext>
            </a:extLst>
          </p:cNvPr>
          <p:cNvSpPr>
            <a:spLocks noGrp="1"/>
          </p:cNvSpPr>
          <p:nvPr/>
        </p:nvSpPr>
        <p:spPr>
          <a:xfrm>
            <a:off x="2000250" y="38290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Organizzazione e welfare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7A042E8-C2D4-4021-9495-4B7C6EC0D8F9}"/>
              </a:ext>
            </a:extLst>
          </p:cNvPr>
          <p:cNvSpPr>
            <a:spLocks noGrp="1"/>
          </p:cNvSpPr>
          <p:nvPr/>
        </p:nvSpPr>
        <p:spPr>
          <a:xfrm>
            <a:off x="4286250" y="3790950"/>
            <a:ext cx="6381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Paci; Butera; Crouch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FF272F1B-7296-460D-B6B4-C395E2739565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B02FCE0-2F59-480A-95DB-4D30DF19660A}"/>
              </a:ext>
            </a:extLst>
          </p:cNvPr>
          <p:cNvSpPr>
            <a:spLocks noGrp="1"/>
          </p:cNvSpPr>
          <p:nvPr/>
        </p:nvSpPr>
        <p:spPr>
          <a:xfrm>
            <a:off x="1238250" y="48006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DB4B6A7-DB95-47FB-85D7-41ABEC45D508}"/>
              </a:ext>
            </a:extLst>
          </p:cNvPr>
          <p:cNvSpPr>
            <a:spLocks noGrp="1"/>
          </p:cNvSpPr>
          <p:nvPr/>
        </p:nvSpPr>
        <p:spPr>
          <a:xfrm>
            <a:off x="1238250" y="48672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F4AA373-68A4-4CF1-986E-D9A8A1897370}"/>
              </a:ext>
            </a:extLst>
          </p:cNvPr>
          <p:cNvSpPr>
            <a:spLocks noGrp="1"/>
          </p:cNvSpPr>
          <p:nvPr/>
        </p:nvSpPr>
        <p:spPr>
          <a:xfrm>
            <a:off x="2000250" y="48291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2833"/>
                </a:solidFill>
              </a:defRPr>
            </a:defPPr>
          </a:lstStyle>
          <a:p>
            <a:pPr>
              <a:defRPr sz="1350" b="1">
                <a:solidFill>
                  <a:srgbClr val="202833"/>
                </a:solidFill>
              </a:defRPr>
            </a:pPr>
            <a:r>
              <a:rPr sz="1350" b="1">
                <a:solidFill>
                  <a:srgbClr val="202833"/>
                </a:solidFill>
              </a:rPr>
              <a:t>Lavoro in Italia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2474ACB-EB5C-48B2-A655-083EC3445ED2}"/>
              </a:ext>
            </a:extLst>
          </p:cNvPr>
          <p:cNvSpPr>
            <a:spLocks noGrp="1"/>
          </p:cNvSpPr>
          <p:nvPr/>
        </p:nvSpPr>
        <p:spPr>
          <a:xfrm>
            <a:off x="4286250" y="4791075"/>
            <a:ext cx="6381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87586"/>
                </a:solidFill>
              </a:defRPr>
            </a:defPPr>
          </a:lstStyle>
          <a:p>
            <a:pPr>
              <a:defRPr sz="1125" b="0">
                <a:solidFill>
                  <a:srgbClr val="687586"/>
                </a:solidFill>
              </a:defRPr>
            </a:pPr>
            <a:r>
              <a:rPr sz="1125" b="0">
                <a:solidFill>
                  <a:srgbClr val="687586"/>
                </a:solidFill>
              </a:rPr>
              <a:t>Di Federico e Carboni, Tempo di vita e tempo di lavoro; Culture del lavoro e identità collettive, 2024</a:t>
            </a:r>
          </a:p>
        </p:txBody>
      </p:sp>
    </p:spTree>
    <p:extLst>
      <p:ext uri="{BB962C8B-B14F-4D97-AF65-F5344CB8AC3E}">
        <p14:creationId xmlns:p14="http://schemas.microsoft.com/office/powerpoint/2010/main" val="727921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B9544726-662F-4199-8427-9EEF4998CC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2562F8A-5EEB-41BC-A98B-026BF2F6047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059C7"/>
                </a:solidFill>
              </a:defRPr>
            </a:defPPr>
          </a:lstStyle>
          <a:p>
            <a:pPr>
              <a:defRPr sz="900" b="1">
                <a:solidFill>
                  <a:srgbClr val="4059C7"/>
                </a:solidFill>
              </a:defRPr>
            </a:pPr>
            <a:r>
              <a:rPr sz="900" b="1">
                <a:solidFill>
                  <a:srgbClr val="4059C7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592AE36-942E-489B-B56E-AB3F05104AC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02833"/>
                </a:solidFill>
              </a:defRPr>
            </a:defPPr>
          </a:lstStyle>
          <a:p>
            <a:pPr>
              <a:defRPr sz="2325" b="1">
                <a:solidFill>
                  <a:srgbClr val="202833"/>
                </a:solidFill>
              </a:defRPr>
            </a:pPr>
            <a:r>
              <a:rPr sz="2325" b="1">
                <a:solidFill>
                  <a:srgbClr val="202833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4CDA355-1375-4364-A2FB-90A5C4FDE92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0F0E8F2-D2DB-4009-BC01-76F79E3D0B1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SOCIOLOGIA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11AC5D5-7018-4113-A866-A1B6A31C5D0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87586"/>
                </a:solidFill>
              </a:defRPr>
            </a:defPPr>
          </a:lstStyle>
          <a:p>
            <a:pPr>
              <a:defRPr sz="750" b="1">
                <a:solidFill>
                  <a:srgbClr val="687586"/>
                </a:solidFill>
              </a:defRPr>
            </a:pPr>
            <a:r>
              <a:rPr sz="750" b="1">
                <a:solidFill>
                  <a:srgbClr val="687586"/>
                </a:solidFill>
              </a:rPr>
              <a:t>28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103E1FB-29B0-4F65-B05E-F5746395B3D1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2FC5203-BE55-42EA-9C76-CF68CB6FEAB9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4059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0B390D2-F1DC-473D-A4E6-F253D9A79F56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01D52A3-AC6E-4A45-8D90-03410405807E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E2733"/>
                </a:solidFill>
              </a:defRPr>
            </a:defPPr>
          </a:lstStyle>
          <a:p>
            <a:pPr>
              <a:defRPr sz="1350" b="0">
                <a:solidFill>
                  <a:srgbClr val="1E2733"/>
                </a:solidFill>
              </a:defRPr>
            </a:pPr>
            <a:r>
              <a:rPr sz="1350" b="0">
                <a:solidFill>
                  <a:srgbClr val="1E2733"/>
                </a:solidFill>
              </a:rPr>
              <a:t>Il mercato del lavoro richiede indicatori letti insieme.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0DED6E30-5BFA-4595-B29B-85074A940AC6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CD5D0228-9F13-4801-9660-A703A72D8849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58C6D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80C8F4D-1B18-4240-BA52-699BBA261C98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6CF5033-BA90-4802-86FF-23EBAD3F766B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E2733"/>
                </a:solidFill>
              </a:defRPr>
            </a:defPPr>
          </a:lstStyle>
          <a:p>
            <a:pPr>
              <a:defRPr sz="1350" b="0">
                <a:solidFill>
                  <a:srgbClr val="1E2733"/>
                </a:solidFill>
              </a:defRPr>
            </a:pPr>
            <a:r>
              <a:rPr sz="1350" b="0">
                <a:solidFill>
                  <a:srgbClr val="1E2733"/>
                </a:solidFill>
              </a:rPr>
              <a:t>Invecchiamento e divari territoriali modificano l’offerta di lavoro.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F2FD4B8-87C9-4788-891E-BDE3CEA5F3E2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E927EE2-1750-48B2-B94F-A9DFAE93DBC0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F08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1BB90D4-C74F-405B-9E38-EF207A46948F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C9E82B8-1BB8-4FC0-A451-76E312724F54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E2733"/>
                </a:solidFill>
              </a:defRPr>
            </a:defPPr>
          </a:lstStyle>
          <a:p>
            <a:pPr>
              <a:defRPr sz="1350" b="0">
                <a:solidFill>
                  <a:srgbClr val="1E2733"/>
                </a:solidFill>
              </a:defRPr>
            </a:pPr>
            <a:r>
              <a:rPr sz="1350" b="0">
                <a:solidFill>
                  <a:srgbClr val="1E2733"/>
                </a:solidFill>
              </a:rPr>
              <a:t>Il divario occupazionale di genere resta ampio.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907E548-B1B1-4445-B338-8EE108FC6473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F15A6EB6-9F54-4036-A079-9018052202BF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4AA78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237DECC-2FEC-4CDD-839F-BFD1BE1DBF6D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8800364-9015-479F-B3C9-412758081B5C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E2733"/>
                </a:solidFill>
              </a:defRPr>
            </a:defPPr>
          </a:lstStyle>
          <a:p>
            <a:pPr>
              <a:defRPr sz="1350" b="0">
                <a:solidFill>
                  <a:srgbClr val="1E2733"/>
                </a:solidFill>
              </a:defRPr>
            </a:pPr>
            <a:r>
              <a:rPr sz="1350" b="0">
                <a:solidFill>
                  <a:srgbClr val="1E2733"/>
                </a:solidFill>
              </a:rPr>
              <a:t>La vulnerabilità contrattuale riduce soddisfazione e sicurezza.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DDC371E-4DD4-4CEE-845E-268BD5CFDCFA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20283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6DB6AF6F-B81F-4998-A419-F11AFCBD60AE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F2C9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EDE0EC7-5EA0-4707-9662-7E9D4D4D5F89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02833"/>
                </a:solidFill>
              </a:defRPr>
            </a:defPPr>
          </a:lstStyle>
          <a:p>
            <a:pPr>
              <a:defRPr sz="1200" b="1">
                <a:solidFill>
                  <a:srgbClr val="202833"/>
                </a:solidFill>
              </a:defRPr>
            </a:pPr>
            <a:r>
              <a:rPr sz="1200" b="1">
                <a:solidFill>
                  <a:srgbClr val="202833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F2137AE-3FBB-4617-AC9B-B130D4C7E96B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Capitale umano e qualità del lavoro guidano le politiche HR.</a:t>
            </a:r>
          </a:p>
        </p:txBody>
      </p:sp>
    </p:spTree>
    <p:extLst>
      <p:ext uri="{BB962C8B-B14F-4D97-AF65-F5344CB8AC3E}">
        <p14:creationId xmlns:p14="http://schemas.microsoft.com/office/powerpoint/2010/main" val="173133729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1170</Words>
  <Application>Microsoft Macintosh PowerPoint</Application>
  <DocSecurity>0</DocSecurity>
  <PresentationFormat>Widescreen</PresentationFormat>
  <Paragraphs>329</Paragraphs>
  <Slides>28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0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2</cp:revision>
  <dcterms:created xsi:type="dcterms:W3CDTF">2026-10-09T16:37:29Z</dcterms:created>
  <dcterms:modified xsi:type="dcterms:W3CDTF">2026-10-18T16:21:54Z</dcterms:modified>
</cp:coreProperties>
</file>