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  <p:sldMasterId id="2147483651" r:id="rId2"/>
  </p:sldMasterIdLst>
  <p:notesMasterIdLst>
    <p:notesMasterId r:id="rId22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</p:sldIdLst>
  <p:sldSz cx="12192000" cy="6858000"/>
  <p:notesSz cx="6858000" cy="9144000"/>
  <p:embeddedFontLst>
    <p:embeddedFont>
      <p:font typeface="Calibri" panose="020F0502020204030204" pitchFamily="34" charset="0"/>
      <p:regular r:id="rId23"/>
      <p:bold r:id="rId24"/>
      <p:italic r:id="rId25"/>
      <p:boldItalic r:id="rId26"/>
    </p:embeddedFont>
    <p:embeddedFont>
      <p:font typeface="Inter" panose="020B0604020202020204" charset="0"/>
      <p:regular r:id="rId27"/>
      <p:bold r:id="rId28"/>
    </p:embeddedFont>
    <p:embeddedFont>
      <p:font typeface="Merriweather" panose="00000500000000000000" pitchFamily="2" charset="0"/>
      <p:regular r:id="rId29"/>
      <p:bold r:id="rId30"/>
      <p:italic r:id="rId31"/>
      <p:boldItalic r:id="rId32"/>
    </p:embeddedFont>
    <p:embeddedFont>
      <p:font typeface="Verdana" panose="020B0604030504040204" pitchFamily="34" charset="0"/>
      <p:regular r:id="rId33"/>
      <p:bold r:id="rId34"/>
      <p:italic r:id="rId35"/>
      <p:boldItalic r:id="rId3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7" roundtripDataSignature="AMtx7mgHoZ2wpS2aVLSfSiLgj3i8L+uoG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864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font" Target="fonts/font4.fntdata"/><Relationship Id="rId39" Type="http://schemas.openxmlformats.org/officeDocument/2006/relationships/viewProps" Target="viewProps.xml"/><Relationship Id="rId21" Type="http://schemas.openxmlformats.org/officeDocument/2006/relationships/slide" Target="slides/slide19.xml"/><Relationship Id="rId34" Type="http://schemas.openxmlformats.org/officeDocument/2006/relationships/font" Target="fonts/font12.fntdata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font" Target="fonts/font7.fntdata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2.fntdata"/><Relationship Id="rId32" Type="http://schemas.openxmlformats.org/officeDocument/2006/relationships/font" Target="fonts/font10.fntdata"/><Relationship Id="rId37" Type="http://customschemas.google.com/relationships/presentationmetadata" Target="metadata"/><Relationship Id="rId40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font" Target="fonts/font1.fntdata"/><Relationship Id="rId28" Type="http://schemas.openxmlformats.org/officeDocument/2006/relationships/font" Target="fonts/font6.fntdata"/><Relationship Id="rId36" Type="http://schemas.openxmlformats.org/officeDocument/2006/relationships/font" Target="fonts/font14.fntdata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font" Target="fonts/font9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notesMaster" Target="notesMasters/notesMaster1.xml"/><Relationship Id="rId27" Type="http://schemas.openxmlformats.org/officeDocument/2006/relationships/font" Target="fonts/font5.fntdata"/><Relationship Id="rId30" Type="http://schemas.openxmlformats.org/officeDocument/2006/relationships/font" Target="fonts/font8.fntdata"/><Relationship Id="rId35" Type="http://schemas.openxmlformats.org/officeDocument/2006/relationships/font" Target="fonts/font13.fntdata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font" Target="fonts/font3.fntdata"/><Relationship Id="rId33" Type="http://schemas.openxmlformats.org/officeDocument/2006/relationships/font" Target="fonts/font11.fntdata"/><Relationship Id="rId38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‹N›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" name="Google Shape;104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" name="Google Shape;11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" name="Google Shape;117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9" name="Google Shape;129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8" name="Google Shape;138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2" name="Google Shape;152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7" name="Google Shape;167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3" name="Google Shape;173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2" name="Google Shape;182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1" name="Google Shape;191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01" name="Google Shape;201;p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2" name="Google Shape;202;p1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11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2" name="Google Shape;212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5" name="Google Shape;225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1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8" name="Google Shape;238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1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8" name="Google Shape;248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1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9" name="Google Shape;259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1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7" name="Google Shape;267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1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4" name="Google Shape;274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1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6" name="Google Shape;286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a titolo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3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23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8" name="Google Shape;18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olo e contenuto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2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2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2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2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uota" type="blank">
  <p:cSld name="BLANK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2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2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olo e contenuto" type="obj">
  <p:cSld name="OBJECT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2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2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2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2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2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a titolo" type="title">
  <p:cSld name="TITLE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2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2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46" name="Google Shape;46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testazione sezione" type="secHead">
  <p:cSld name="SECTION_HEADER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7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27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52" name="Google Shape;52;p2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2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2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ue contenuti" type="twoObj">
  <p:cSld name="TWO_OBJECTS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2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2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8" name="Google Shape;58;p28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9" name="Google Shape;59;p2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2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2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fronto" type="twoTxTwoObj">
  <p:cSld name="TWO_OBJECTS_WITH_TEXT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29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29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65" name="Google Shape;65;p29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6" name="Google Shape;66;p29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67" name="Google Shape;67;p29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8" name="Google Shape;68;p2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2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lo titolo" type="titleOnly">
  <p:cSld name="TITLE_ONLY"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3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3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3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3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uto con didascalia" type="objTx">
  <p:cSld name="OBJECT_WITH_CAPTION_TEXT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3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31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79" name="Google Shape;79;p31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80" name="Google Shape;80;p3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3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3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magine con didascalia" type="picTx">
  <p:cSld name="PICTURE_WITH_CAPTION_TEXT"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32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32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86" name="Google Shape;86;p32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87" name="Google Shape;87;p3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8" name="Google Shape;88;p3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9" name="Google Shape;89;p3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olo e testo verticale" type="vertTx">
  <p:cSld name="VERTICAL_TEXT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p33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3" name="Google Shape;93;p3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3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3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olo e testo verticale" type="vertTitleAndTx">
  <p:cSld name="VERTICAL_TITLE_AND_VERTICAL_TEXT"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34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34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9" name="Google Shape;99;p3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3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1" name="Google Shape;101;p3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5" Type="http://schemas.openxmlformats.org/officeDocument/2006/relationships/slideLayout" Target="../slideLayouts/slideLayout7.xml"/><Relationship Id="rId10" Type="http://schemas.openxmlformats.org/officeDocument/2006/relationships/slideLayout" Target="../slideLayouts/slideLayout12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2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9" name="Google Shape;29;p2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" name="Google Shape;30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1" name="Google Shape;31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2" name="Google Shape;32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rte.tv/it/videos/103960-006-A/geopolitica-dei-social-network/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arxiv.org/pdf/2303.10130.pdf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hyperlink" Target="http://www.cussoc.it/index.php/journal/article/view/123" TargetMode="External"/><Relationship Id="rId3" Type="http://schemas.openxmlformats.org/officeDocument/2006/relationships/hyperlink" Target="https://www.arte.tv/it/videos/103960-006-A/geopolitica-dei-social-network/" TargetMode="External"/><Relationship Id="rId7" Type="http://schemas.openxmlformats.org/officeDocument/2006/relationships/hyperlink" Target="https://www.recordedfuture.com/china-social-media-operations/" TargetMode="Externa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directionsblog.eu/the-geopolitics-of-social-media/" TargetMode="External"/><Relationship Id="rId5" Type="http://schemas.openxmlformats.org/officeDocument/2006/relationships/hyperlink" Target="https://www.agendadigitale.eu/cultura-digitale/le-fake-news-come-psico-socio-tecnologie-le-cinque-componenti-fondamentali/" TargetMode="External"/><Relationship Id="rId4" Type="http://schemas.openxmlformats.org/officeDocument/2006/relationships/hyperlink" Target="https://www.agendadigitale.eu/cultura-digitale/la-cina-e-i-social-network-un-caso-duso-geopolitico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7" name="Google Shape;107;p1" descr="Sentiero di ciottoli curvo in un lago calmo all'alba"/>
          <p:cNvPicPr preferRelativeResize="0"/>
          <p:nvPr/>
        </p:nvPicPr>
        <p:blipFill rotWithShape="1">
          <a:blip r:embed="rId3">
            <a:alphaModFix amt="50000"/>
          </a:blip>
          <a:srcRect t="15730"/>
          <a:stretch/>
        </p:blipFill>
        <p:spPr>
          <a:xfrm>
            <a:off x="20" y="1"/>
            <a:ext cx="12191980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p1"/>
          <p:cNvSpPr txBox="1">
            <a:spLocks noGrp="1"/>
          </p:cNvSpPr>
          <p:nvPr>
            <p:ph type="ctrTitle"/>
          </p:nvPr>
        </p:nvSpPr>
        <p:spPr>
          <a:xfrm>
            <a:off x="1524000" y="1122362"/>
            <a:ext cx="9144000" cy="29005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Verdana"/>
              <a:buNone/>
            </a:pPr>
            <a:r>
              <a:rPr lang="it-IT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Social, metaverso e AI: tecnologie geopolitiche</a:t>
            </a:r>
            <a:endParaRPr/>
          </a:p>
        </p:txBody>
      </p:sp>
      <p:sp>
        <p:nvSpPr>
          <p:cNvPr id="109" name="Google Shape;109;p1"/>
          <p:cNvSpPr txBox="1">
            <a:spLocks noGrp="1"/>
          </p:cNvSpPr>
          <p:nvPr>
            <p:ph type="subTitle" idx="1"/>
          </p:nvPr>
        </p:nvSpPr>
        <p:spPr>
          <a:xfrm>
            <a:off x="1524000" y="4159404"/>
            <a:ext cx="9144000" cy="17490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None/>
            </a:pPr>
            <a:r>
              <a:rPr lang="it-IT" sz="16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Prof. Nicola Strizzolo</a:t>
            </a:r>
            <a:endParaRPr/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None/>
            </a:pPr>
            <a:r>
              <a:rPr lang="it-IT" sz="16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Dipartimento di Scienze Politiche - Università di Teramo</a:t>
            </a:r>
            <a:endParaRPr/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None/>
            </a:pPr>
            <a:r>
              <a:rPr lang="it-IT" sz="16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Agendadigitale.eu</a:t>
            </a:r>
            <a:endParaRPr sz="1600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None/>
            </a:pPr>
            <a:r>
              <a:rPr lang="it-IT" sz="1600" i="1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Coordinatore Scientifico </a:t>
            </a:r>
            <a:r>
              <a:rPr lang="it-IT" sz="16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Sezione </a:t>
            </a:r>
            <a:r>
              <a:rPr lang="it-IT" sz="1600" i="1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Sociologia e Storia del</a:t>
            </a:r>
            <a:r>
              <a:rPr lang="it-IT" sz="16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 </a:t>
            </a:r>
            <a:r>
              <a:rPr lang="it-IT" sz="1600" i="1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Laboratorio Sociologico, Collana Franco Angeli</a:t>
            </a:r>
            <a:endParaRPr sz="1600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300"/>
              <a:buNone/>
            </a:pPr>
            <a:endParaRPr sz="13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" name="Google Shape;114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206" y="0"/>
            <a:ext cx="12169588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" name="Google Shape;119;p3"/>
          <p:cNvPicPr preferRelativeResize="0"/>
          <p:nvPr/>
        </p:nvPicPr>
        <p:blipFill rotWithShape="1">
          <a:blip r:embed="rId3">
            <a:alphaModFix/>
          </a:blip>
          <a:srcRect t="10413" b="14587"/>
          <a:stretch/>
        </p:blipFill>
        <p:spPr>
          <a:xfrm>
            <a:off x="20" y="10"/>
            <a:ext cx="12191980" cy="6857990"/>
          </a:xfrm>
          <a:prstGeom prst="rect">
            <a:avLst/>
          </a:prstGeom>
          <a:noFill/>
          <a:ln>
            <a:noFill/>
          </a:ln>
        </p:spPr>
      </p:pic>
      <p:sp>
        <p:nvSpPr>
          <p:cNvPr id="120" name="Google Shape;120;p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E7E6E6">
                  <a:alpha val="67843"/>
                </a:srgbClr>
              </a:gs>
              <a:gs pos="10000">
                <a:srgbClr val="E7E6E6">
                  <a:alpha val="67843"/>
                </a:srgbClr>
              </a:gs>
              <a:gs pos="85000">
                <a:srgbClr val="E7E6E6">
                  <a:alpha val="96862"/>
                </a:srgbClr>
              </a:gs>
              <a:gs pos="100000">
                <a:srgbClr val="E7E6E6">
                  <a:alpha val="96862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" name="Google Shape;121;p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Verdana"/>
              <a:buNone/>
            </a:pPr>
            <a:r>
              <a:rPr lang="it-IT">
                <a:latin typeface="Verdana"/>
                <a:ea typeface="Verdana"/>
                <a:cs typeface="Verdana"/>
                <a:sym typeface="Verdana"/>
              </a:rPr>
              <a:t>Dalla primavera araba</a:t>
            </a:r>
            <a:endParaRPr/>
          </a:p>
        </p:txBody>
      </p:sp>
      <p:grpSp>
        <p:nvGrpSpPr>
          <p:cNvPr id="122" name="Google Shape;122;p3"/>
          <p:cNvGrpSpPr/>
          <p:nvPr/>
        </p:nvGrpSpPr>
        <p:grpSpPr>
          <a:xfrm>
            <a:off x="838200" y="1825625"/>
            <a:ext cx="10515599" cy="4351338"/>
            <a:chOff x="0" y="0"/>
            <a:chExt cx="10515599" cy="4351338"/>
          </a:xfrm>
        </p:grpSpPr>
        <p:sp>
          <p:nvSpPr>
            <p:cNvPr id="123" name="Google Shape;123;p3"/>
            <p:cNvSpPr/>
            <p:nvPr/>
          </p:nvSpPr>
          <p:spPr>
            <a:xfrm rot="5400000">
              <a:off x="5410072" y="-1189323"/>
              <a:ext cx="3481070" cy="6729984"/>
            </a:xfrm>
            <a:prstGeom prst="round2SameRect">
              <a:avLst>
                <a:gd name="adj1" fmla="val 16667"/>
                <a:gd name="adj2" fmla="val 0"/>
              </a:avLst>
            </a:prstGeom>
            <a:solidFill>
              <a:srgbClr val="CCD3EA">
                <a:alpha val="89803"/>
              </a:srgbClr>
            </a:solidFill>
            <a:ln w="9525" cap="flat" cmpd="sng">
              <a:solidFill>
                <a:srgbClr val="CCD3EA">
                  <a:alpha val="89803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124;p3"/>
            <p:cNvSpPr txBox="1"/>
            <p:nvPr/>
          </p:nvSpPr>
          <p:spPr>
            <a:xfrm>
              <a:off x="3785615" y="605066"/>
              <a:ext cx="6560052" cy="314120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79050" tIns="89525" rIns="179050" bIns="89525" anchor="ctr" anchorCtr="0">
              <a:noAutofit/>
            </a:bodyPr>
            <a:lstStyle/>
            <a:p>
              <a:pPr marL="285750" marR="0" lvl="1" indent="-29845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4700"/>
                <a:buFont typeface="Calibri"/>
                <a:buChar char="•"/>
              </a:pPr>
              <a:r>
                <a:rPr lang="it-IT" sz="47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Triggering event​</a:t>
              </a:r>
              <a:endParaRPr/>
            </a:p>
            <a:p>
              <a:pPr marL="285750" marR="0" lvl="1" indent="-298450" algn="l" rtl="0">
                <a:lnSpc>
                  <a:spcPct val="90000"/>
                </a:lnSpc>
                <a:spcBef>
                  <a:spcPts val="705"/>
                </a:spcBef>
                <a:spcAft>
                  <a:spcPts val="0"/>
                </a:spcAft>
                <a:buClr>
                  <a:schemeClr val="dk1"/>
                </a:buClr>
                <a:buSzPts val="4700"/>
                <a:buFont typeface="Calibri"/>
                <a:buChar char="•"/>
              </a:pPr>
              <a:r>
                <a:rPr lang="it-IT" sz="47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Media response​</a:t>
              </a:r>
              <a:endParaRPr/>
            </a:p>
            <a:p>
              <a:pPr marL="285750" marR="0" lvl="1" indent="-298450" algn="l" rtl="0">
                <a:lnSpc>
                  <a:spcPct val="90000"/>
                </a:lnSpc>
                <a:spcBef>
                  <a:spcPts val="705"/>
                </a:spcBef>
                <a:spcAft>
                  <a:spcPts val="0"/>
                </a:spcAft>
                <a:buClr>
                  <a:schemeClr val="dk1"/>
                </a:buClr>
                <a:buSzPts val="4700"/>
                <a:buFont typeface="Calibri"/>
                <a:buChar char="•"/>
              </a:pPr>
              <a:r>
                <a:rPr lang="it-IT" sz="47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Viral organization​</a:t>
              </a:r>
              <a:endParaRPr/>
            </a:p>
            <a:p>
              <a:pPr marL="285750" marR="0" lvl="1" indent="-298450" algn="l" rtl="0">
                <a:lnSpc>
                  <a:spcPct val="90000"/>
                </a:lnSpc>
                <a:spcBef>
                  <a:spcPts val="705"/>
                </a:spcBef>
                <a:spcAft>
                  <a:spcPts val="0"/>
                </a:spcAft>
                <a:buClr>
                  <a:schemeClr val="dk1"/>
                </a:buClr>
                <a:buSzPts val="4700"/>
                <a:buFont typeface="Calibri"/>
                <a:buChar char="•"/>
              </a:pPr>
              <a:r>
                <a:rPr lang="it-IT" sz="47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Action</a:t>
              </a:r>
              <a:endParaRPr sz="4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5" name="Google Shape;125;p3"/>
            <p:cNvSpPr/>
            <p:nvPr/>
          </p:nvSpPr>
          <p:spPr>
            <a:xfrm>
              <a:off x="0" y="0"/>
              <a:ext cx="3785616" cy="4351338"/>
            </a:xfrm>
            <a:prstGeom prst="roundRect">
              <a:avLst>
                <a:gd name="adj" fmla="val 16667"/>
              </a:avLst>
            </a:prstGeom>
            <a:gradFill>
              <a:gsLst>
                <a:gs pos="0">
                  <a:srgbClr val="5E81C9"/>
                </a:gs>
                <a:gs pos="50000">
                  <a:srgbClr val="3B70C9"/>
                </a:gs>
                <a:gs pos="100000">
                  <a:srgbClr val="2E60B8"/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2745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126;p3"/>
            <p:cNvSpPr txBox="1"/>
            <p:nvPr/>
          </p:nvSpPr>
          <p:spPr>
            <a:xfrm>
              <a:off x="184799" y="184799"/>
              <a:ext cx="3416018" cy="398174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71450" tIns="85725" rIns="171450" bIns="857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4500"/>
                <a:buFont typeface="Calibri"/>
                <a:buNone/>
              </a:pPr>
              <a:r>
                <a:rPr lang="it-IT" sz="45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4 fasi di sviluppo delle proteste che utilizzano i social media:​</a:t>
              </a:r>
              <a:endParaRPr/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4"/>
          <p:cNvSpPr/>
          <p:nvPr/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2" name="Google Shape;132;p4"/>
          <p:cNvSpPr/>
          <p:nvPr/>
        </p:nvSpPr>
        <p:spPr>
          <a:xfrm>
            <a:off x="1" y="0"/>
            <a:ext cx="4167271" cy="6858000"/>
          </a:xfrm>
          <a:custGeom>
            <a:avLst/>
            <a:gdLst/>
            <a:ahLst/>
            <a:cxnLst/>
            <a:rect l="l" t="t" r="r" b="b"/>
            <a:pathLst>
              <a:path w="4167271" h="6858000" extrusionOk="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" name="Google Shape;133;p4"/>
          <p:cNvSpPr txBox="1">
            <a:spLocks noGrp="1"/>
          </p:cNvSpPr>
          <p:nvPr>
            <p:ph type="title"/>
          </p:nvPr>
        </p:nvSpPr>
        <p:spPr>
          <a:xfrm>
            <a:off x="686834" y="1153572"/>
            <a:ext cx="3200400" cy="44611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400"/>
              <a:buFont typeface="Verdana"/>
              <a:buNone/>
            </a:pPr>
            <a:r>
              <a:rPr lang="it-IT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1. Triggering event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34" name="Google Shape;134;p4"/>
          <p:cNvSpPr/>
          <p:nvPr/>
        </p:nvSpPr>
        <p:spPr>
          <a:xfrm rot="10800000" flipH="1">
            <a:off x="7550402" y="2455479"/>
            <a:ext cx="4083433" cy="4083433"/>
          </a:xfrm>
          <a:prstGeom prst="arc">
            <a:avLst>
              <a:gd name="adj1" fmla="val 16200000"/>
              <a:gd name="adj2" fmla="val 0"/>
            </a:avLst>
          </a:prstGeom>
          <a:noFill/>
          <a:ln w="127000" cap="rnd" cmpd="sng">
            <a:solidFill>
              <a:schemeClr val="accent4"/>
            </a:solidFill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4"/>
          <p:cNvSpPr txBox="1">
            <a:spLocks noGrp="1"/>
          </p:cNvSpPr>
          <p:nvPr>
            <p:ph type="body" idx="1"/>
          </p:nvPr>
        </p:nvSpPr>
        <p:spPr>
          <a:xfrm>
            <a:off x="4447308" y="591344"/>
            <a:ext cx="6906491" cy="55856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it-IT" sz="2400">
                <a:latin typeface="Verdana"/>
                <a:ea typeface="Verdana"/>
                <a:cs typeface="Verdana"/>
                <a:sym typeface="Verdana"/>
              </a:rPr>
              <a:t>Fattore detonante: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erdana"/>
              <a:buChar char="-"/>
            </a:pPr>
            <a:r>
              <a:rPr lang="it-IT" sz="2400">
                <a:latin typeface="Verdana"/>
                <a:ea typeface="Verdana"/>
                <a:cs typeface="Verdana"/>
                <a:sym typeface="Verdana"/>
              </a:rPr>
              <a:t>evento straordinario che promuove una reazione sociale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erdana"/>
              <a:buChar char="-"/>
            </a:pPr>
            <a:r>
              <a:rPr lang="it-IT" sz="2400">
                <a:latin typeface="Verdana"/>
                <a:ea typeface="Verdana"/>
                <a:cs typeface="Verdana"/>
                <a:sym typeface="Verdana"/>
              </a:rPr>
              <a:t>rottura con uno stato (anche di rappresentazione mentale) precedente che non dipende però da coloro che poi manifestano ma causa la loro azione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it-IT" sz="2400">
                <a:latin typeface="Verdana"/>
                <a:ea typeface="Verdana"/>
                <a:cs typeface="Verdana"/>
                <a:sym typeface="Verdana"/>
              </a:rPr>
              <a:t>La cosa importante: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it-IT" sz="2400">
                <a:latin typeface="Verdana"/>
                <a:ea typeface="Verdana"/>
                <a:cs typeface="Verdana"/>
                <a:sym typeface="Verdana"/>
              </a:rPr>
              <a:t>attivazione cinghia di trasmissione tra i media tradizionali e i social media, spesso uno all’inseguimento del flusso gli uni degli altri, in una sinergia che incrocia ed amplifica la portata del flusso di informazioni</a:t>
            </a:r>
            <a:endParaRPr/>
          </a:p>
          <a:p>
            <a:pPr marL="228600" lvl="0" indent="-76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 sz="24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5"/>
          <p:cNvSpPr txBox="1">
            <a:spLocks noGrp="1"/>
          </p:cNvSpPr>
          <p:nvPr>
            <p:ph type="title"/>
          </p:nvPr>
        </p:nvSpPr>
        <p:spPr>
          <a:xfrm>
            <a:off x="524741" y="620392"/>
            <a:ext cx="3808268" cy="5504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514350" lvl="0" indent="-5143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800"/>
              <a:buFont typeface="Verdana"/>
              <a:buNone/>
            </a:pPr>
            <a:r>
              <a:rPr lang="it-IT" sz="3800">
                <a:solidFill>
                  <a:schemeClr val="accent5"/>
                </a:solidFill>
                <a:latin typeface="Verdana"/>
                <a:ea typeface="Verdana"/>
                <a:cs typeface="Verdana"/>
                <a:sym typeface="Verdana"/>
              </a:rPr>
              <a:t>2. media response 🡪 3. viral organization</a:t>
            </a:r>
            <a:endParaRPr sz="3800">
              <a:solidFill>
                <a:schemeClr val="accent5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grpSp>
        <p:nvGrpSpPr>
          <p:cNvPr id="141" name="Google Shape;141;p5"/>
          <p:cNvGrpSpPr/>
          <p:nvPr/>
        </p:nvGrpSpPr>
        <p:grpSpPr>
          <a:xfrm>
            <a:off x="5093208" y="840411"/>
            <a:ext cx="6263640" cy="5064649"/>
            <a:chOff x="0" y="220019"/>
            <a:chExt cx="6263640" cy="5064649"/>
          </a:xfrm>
        </p:grpSpPr>
        <p:sp>
          <p:nvSpPr>
            <p:cNvPr id="142" name="Google Shape;142;p5"/>
            <p:cNvSpPr/>
            <p:nvPr/>
          </p:nvSpPr>
          <p:spPr>
            <a:xfrm>
              <a:off x="0" y="220019"/>
              <a:ext cx="6263640" cy="1112304"/>
            </a:xfrm>
            <a:prstGeom prst="roundRect">
              <a:avLst>
                <a:gd name="adj" fmla="val 16667"/>
              </a:avLst>
            </a:prstGeom>
            <a:solidFill>
              <a:srgbClr val="599BD5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143;p5"/>
            <p:cNvSpPr txBox="1"/>
            <p:nvPr/>
          </p:nvSpPr>
          <p:spPr>
            <a:xfrm>
              <a:off x="54298" y="274317"/>
              <a:ext cx="6155044" cy="100370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06675" tIns="106675" rIns="106675" bIns="106675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800"/>
                <a:buFont typeface="Calibri"/>
                <a:buNone/>
              </a:pPr>
              <a:r>
                <a:rPr lang="it-IT" sz="28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2. La risposta dei media:</a:t>
              </a:r>
              <a:endParaRPr sz="2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4" name="Google Shape;144;p5"/>
            <p:cNvSpPr/>
            <p:nvPr/>
          </p:nvSpPr>
          <p:spPr>
            <a:xfrm>
              <a:off x="0" y="1332324"/>
              <a:ext cx="6263640" cy="107226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145;p5"/>
            <p:cNvSpPr txBox="1"/>
            <p:nvPr/>
          </p:nvSpPr>
          <p:spPr>
            <a:xfrm>
              <a:off x="0" y="1332324"/>
              <a:ext cx="6263640" cy="107226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98850" tIns="35550" rIns="199125" bIns="35550" anchor="t" anchorCtr="0">
              <a:noAutofit/>
            </a:bodyPr>
            <a:lstStyle/>
            <a:p>
              <a:pPr marL="228600" marR="0" lvl="1" indent="-22860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200"/>
                <a:buFont typeface="Calibri"/>
                <a:buChar char="•"/>
              </a:pPr>
              <a:r>
                <a:rPr lang="it-IT" sz="22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funzione di mobilitare rapidamente i manifestanti</a:t>
              </a:r>
              <a:endPara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228600" marR="0" lvl="1" indent="-228600" algn="l" rtl="0">
                <a:lnSpc>
                  <a:spcPct val="90000"/>
                </a:lnSpc>
                <a:spcBef>
                  <a:spcPts val="440"/>
                </a:spcBef>
                <a:spcAft>
                  <a:spcPts val="0"/>
                </a:spcAft>
                <a:buClr>
                  <a:schemeClr val="dk1"/>
                </a:buClr>
                <a:buSzPts val="2200"/>
                <a:buFont typeface="Calibri"/>
                <a:buChar char="•"/>
              </a:pPr>
              <a:r>
                <a:rPr lang="it-IT" sz="22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delegittimare l’organizzazione ed aumentare l’esposizione, a livello globale, delle colpe emerse</a:t>
              </a:r>
              <a:endPara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6" name="Google Shape;146;p5"/>
            <p:cNvSpPr/>
            <p:nvPr/>
          </p:nvSpPr>
          <p:spPr>
            <a:xfrm>
              <a:off x="0" y="2404584"/>
              <a:ext cx="6263640" cy="1112304"/>
            </a:xfrm>
            <a:prstGeom prst="roundRect">
              <a:avLst>
                <a:gd name="adj" fmla="val 16667"/>
              </a:avLst>
            </a:prstGeom>
            <a:solidFill>
              <a:srgbClr val="6FAB46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147;p5"/>
            <p:cNvSpPr txBox="1"/>
            <p:nvPr/>
          </p:nvSpPr>
          <p:spPr>
            <a:xfrm>
              <a:off x="54298" y="2458882"/>
              <a:ext cx="6155044" cy="100370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06675" tIns="106675" rIns="106675" bIns="106675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800"/>
                <a:buFont typeface="Calibri"/>
                <a:buNone/>
              </a:pPr>
              <a:r>
                <a:rPr lang="it-IT" sz="28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3. Diffusione delle informazioni nei social network online:</a:t>
              </a:r>
              <a:endParaRPr sz="2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8" name="Google Shape;148;p5"/>
            <p:cNvSpPr/>
            <p:nvPr/>
          </p:nvSpPr>
          <p:spPr>
            <a:xfrm>
              <a:off x="0" y="3516888"/>
              <a:ext cx="6263640" cy="176778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149;p5"/>
            <p:cNvSpPr txBox="1"/>
            <p:nvPr/>
          </p:nvSpPr>
          <p:spPr>
            <a:xfrm>
              <a:off x="0" y="3516888"/>
              <a:ext cx="6263640" cy="176778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98850" tIns="35550" rIns="199125" bIns="35550" anchor="t" anchorCtr="0">
              <a:noAutofit/>
            </a:bodyPr>
            <a:lstStyle/>
            <a:p>
              <a:pPr marL="228600" marR="0" lvl="1" indent="-22860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200"/>
                <a:buFont typeface="Calibri"/>
                <a:buChar char="•"/>
              </a:pPr>
              <a:r>
                <a:rPr lang="it-IT" sz="22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gruppi online di opinioni collocati su determinate posizioni</a:t>
              </a:r>
              <a:endPara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228600" marR="0" lvl="1" indent="-228600" algn="l" rtl="0">
                <a:lnSpc>
                  <a:spcPct val="90000"/>
                </a:lnSpc>
                <a:spcBef>
                  <a:spcPts val="440"/>
                </a:spcBef>
                <a:spcAft>
                  <a:spcPts val="0"/>
                </a:spcAft>
                <a:buClr>
                  <a:schemeClr val="dk1"/>
                </a:buClr>
                <a:buSzPts val="2200"/>
                <a:buFont typeface="Calibri"/>
                <a:buChar char="•"/>
              </a:pPr>
              <a:r>
                <a:rPr lang="it-IT" sz="22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caratterizzati dall’essere aperti e non gerarchizzati</a:t>
              </a:r>
              <a:endPara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228600" marR="0" lvl="1" indent="-228600" algn="l" rtl="0">
                <a:lnSpc>
                  <a:spcPct val="90000"/>
                </a:lnSpc>
                <a:spcBef>
                  <a:spcPts val="440"/>
                </a:spcBef>
                <a:spcAft>
                  <a:spcPts val="0"/>
                </a:spcAft>
                <a:buClr>
                  <a:schemeClr val="dk1"/>
                </a:buClr>
                <a:buSzPts val="2200"/>
                <a:buFont typeface="Calibri"/>
                <a:buChar char="•"/>
              </a:pPr>
              <a:r>
                <a:rPr lang="it-IT" sz="22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cinghia di trasmissione verso azioni</a:t>
              </a:r>
              <a:endPara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6"/>
          <p:cNvSpPr/>
          <p:nvPr/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5" name="Google Shape;155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5558489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514350" lvl="0" indent="-5143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Verdana"/>
              <a:buNone/>
            </a:pPr>
            <a:r>
              <a:rPr lang="it-IT">
                <a:latin typeface="Verdana"/>
                <a:ea typeface="Verdana"/>
                <a:cs typeface="Verdana"/>
                <a:sym typeface="Verdana"/>
              </a:rPr>
              <a:t>4. Action</a:t>
            </a:r>
            <a:endParaRPr/>
          </a:p>
        </p:txBody>
      </p:sp>
      <p:sp>
        <p:nvSpPr>
          <p:cNvPr id="156" name="Google Shape;156;p6"/>
          <p:cNvSpPr/>
          <p:nvPr/>
        </p:nvSpPr>
        <p:spPr>
          <a:xfrm>
            <a:off x="10208695" y="1"/>
            <a:ext cx="1135066" cy="477997"/>
          </a:xfrm>
          <a:custGeom>
            <a:avLst/>
            <a:gdLst/>
            <a:ahLst/>
            <a:cxnLst/>
            <a:rect l="l" t="t" r="r" b="b"/>
            <a:pathLst>
              <a:path w="1135066" h="477997" extrusionOk="0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7" name="Google Shape;157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558489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it-IT" sz="2000">
                <a:latin typeface="Verdana"/>
                <a:ea typeface="Verdana"/>
                <a:cs typeface="Verdana"/>
                <a:sym typeface="Verdana"/>
              </a:rPr>
              <a:t>Flusso di informazione online attraverso: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Verdana"/>
              <a:buChar char="-"/>
            </a:pPr>
            <a:r>
              <a:rPr lang="it-IT" sz="2000">
                <a:latin typeface="Verdana"/>
                <a:ea typeface="Verdana"/>
                <a:cs typeface="Verdana"/>
                <a:sym typeface="Verdana"/>
              </a:rPr>
              <a:t>Cooperazione e organizzazione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Verdana"/>
              <a:buChar char="-"/>
            </a:pPr>
            <a:r>
              <a:rPr lang="it-IT" sz="2000">
                <a:latin typeface="Verdana"/>
                <a:ea typeface="Verdana"/>
                <a:cs typeface="Verdana"/>
                <a:sym typeface="Verdana"/>
              </a:rPr>
              <a:t>Identificazione e senso di appartenenza in un movimento collettivo nell’interesse della comunità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it-IT" sz="2000">
                <a:latin typeface="Verdana"/>
                <a:ea typeface="Verdana"/>
                <a:cs typeface="Verdana"/>
                <a:sym typeface="Verdana"/>
              </a:rPr>
              <a:t>🡪 azione: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Verdana"/>
              <a:buChar char="-"/>
            </a:pPr>
            <a:r>
              <a:rPr lang="it-IT" sz="2000">
                <a:latin typeface="Verdana"/>
                <a:ea typeface="Verdana"/>
                <a:cs typeface="Verdana"/>
                <a:sym typeface="Verdana"/>
              </a:rPr>
              <a:t>manifestazioni fisiche nelle piazze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Verdana"/>
              <a:buChar char="-"/>
            </a:pPr>
            <a:r>
              <a:rPr lang="it-IT" sz="2000">
                <a:latin typeface="Verdana"/>
                <a:ea typeface="Verdana"/>
                <a:cs typeface="Verdana"/>
                <a:sym typeface="Verdana"/>
              </a:rPr>
              <a:t>azioni dimostrative, tecniche di guerriglia marketing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it-IT" sz="2000">
                <a:latin typeface="Verdana"/>
                <a:ea typeface="Verdana"/>
                <a:cs typeface="Verdana"/>
                <a:sym typeface="Verdana"/>
              </a:rPr>
              <a:t>La visibilità di questi movimenti, amplificata a loro volta nel web, incoraggia la promozione, il rinforzo e nuove azioni dei movimenti.</a:t>
            </a:r>
            <a:endParaRPr/>
          </a:p>
          <a:p>
            <a:pPr marL="228600" lvl="0" indent="-101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sz="2000"/>
          </a:p>
        </p:txBody>
      </p:sp>
      <p:sp>
        <p:nvSpPr>
          <p:cNvPr id="158" name="Google Shape;158;p6"/>
          <p:cNvSpPr/>
          <p:nvPr/>
        </p:nvSpPr>
        <p:spPr>
          <a:xfrm>
            <a:off x="6821310" y="2624479"/>
            <a:ext cx="812427" cy="812427"/>
          </a:xfrm>
          <a:prstGeom prst="ellipse">
            <a:avLst/>
          </a:prstGeom>
          <a:noFill/>
          <a:ln w="127000" cap="flat" cmpd="sng">
            <a:solidFill>
              <a:schemeClr val="accent5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9" name="Google Shape;159;p6"/>
          <p:cNvSpPr/>
          <p:nvPr/>
        </p:nvSpPr>
        <p:spPr>
          <a:xfrm rot="-5400000">
            <a:off x="8912417" y="1218531"/>
            <a:ext cx="2387600" cy="2387600"/>
          </a:xfrm>
          <a:prstGeom prst="blockArc">
            <a:avLst>
              <a:gd name="adj1" fmla="val 10800000"/>
              <a:gd name="adj2" fmla="val 0"/>
              <a:gd name="adj3" fmla="val 25000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0" name="Google Shape;160;p6"/>
          <p:cNvSpPr/>
          <p:nvPr/>
        </p:nvSpPr>
        <p:spPr>
          <a:xfrm>
            <a:off x="6821310" y="0"/>
            <a:ext cx="2315251" cy="1550992"/>
          </a:xfrm>
          <a:custGeom>
            <a:avLst/>
            <a:gdLst/>
            <a:ahLst/>
            <a:cxnLst/>
            <a:rect l="l" t="t" r="r" b="b"/>
            <a:pathLst>
              <a:path w="2315251" h="1550992" extrusionOk="0">
                <a:moveTo>
                  <a:pt x="0" y="0"/>
                </a:moveTo>
                <a:lnTo>
                  <a:pt x="138700" y="0"/>
                </a:lnTo>
                <a:lnTo>
                  <a:pt x="138700" y="1361400"/>
                </a:lnTo>
                <a:lnTo>
                  <a:pt x="2107387" y="222673"/>
                </a:lnTo>
                <a:lnTo>
                  <a:pt x="1722420" y="0"/>
                </a:lnTo>
                <a:lnTo>
                  <a:pt x="1999436" y="0"/>
                </a:lnTo>
                <a:lnTo>
                  <a:pt x="2280549" y="162605"/>
                </a:lnTo>
                <a:cubicBezTo>
                  <a:pt x="2313720" y="181745"/>
                  <a:pt x="2325104" y="224155"/>
                  <a:pt x="2305953" y="257336"/>
                </a:cubicBezTo>
                <a:cubicBezTo>
                  <a:pt x="2299872" y="267889"/>
                  <a:pt x="2291101" y="276648"/>
                  <a:pt x="2280549" y="282740"/>
                </a:cubicBezTo>
                <a:lnTo>
                  <a:pt x="104026" y="1541710"/>
                </a:lnTo>
                <a:cubicBezTo>
                  <a:pt x="93484" y="1547802"/>
                  <a:pt x="81523" y="1551003"/>
                  <a:pt x="69351" y="1550992"/>
                </a:cubicBezTo>
                <a:cubicBezTo>
                  <a:pt x="31049" y="1550992"/>
                  <a:pt x="0" y="1519944"/>
                  <a:pt x="0" y="1481643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61" name="Google Shape;161;p6"/>
          <p:cNvCxnSpPr/>
          <p:nvPr/>
        </p:nvCxnSpPr>
        <p:spPr>
          <a:xfrm>
            <a:off x="11724638" y="1331572"/>
            <a:ext cx="0" cy="1597708"/>
          </a:xfrm>
          <a:prstGeom prst="straightConnector1">
            <a:avLst/>
          </a:prstGeom>
          <a:noFill/>
          <a:ln w="127000" cap="rnd" cmpd="sng">
            <a:solidFill>
              <a:schemeClr val="accent4"/>
            </a:solidFill>
            <a:prstDash val="dash"/>
            <a:miter lim="800000"/>
            <a:headEnd type="none" w="sm" len="sm"/>
            <a:tailEnd type="none" w="sm" len="sm"/>
          </a:ln>
        </p:spPr>
      </p:cxnSp>
      <p:sp>
        <p:nvSpPr>
          <p:cNvPr id="162" name="Google Shape;162;p6"/>
          <p:cNvSpPr/>
          <p:nvPr/>
        </p:nvSpPr>
        <p:spPr>
          <a:xfrm>
            <a:off x="11005550" y="4112081"/>
            <a:ext cx="1186451" cy="1771650"/>
          </a:xfrm>
          <a:custGeom>
            <a:avLst/>
            <a:gdLst/>
            <a:ahLst/>
            <a:cxnLst/>
            <a:rect l="l" t="t" r="r" b="b"/>
            <a:pathLst>
              <a:path w="1186451" h="1771650" extrusionOk="0">
                <a:moveTo>
                  <a:pt x="61913" y="0"/>
                </a:moveTo>
                <a:lnTo>
                  <a:pt x="1186451" y="0"/>
                </a:lnTo>
                <a:lnTo>
                  <a:pt x="1186451" y="123825"/>
                </a:lnTo>
                <a:lnTo>
                  <a:pt x="123825" y="123825"/>
                </a:lnTo>
                <a:lnTo>
                  <a:pt x="123825" y="1647825"/>
                </a:lnTo>
                <a:lnTo>
                  <a:pt x="1186451" y="1647825"/>
                </a:lnTo>
                <a:lnTo>
                  <a:pt x="1186451" y="1771650"/>
                </a:lnTo>
                <a:lnTo>
                  <a:pt x="61913" y="1771650"/>
                </a:lnTo>
                <a:cubicBezTo>
                  <a:pt x="27719" y="1771650"/>
                  <a:pt x="0" y="1743932"/>
                  <a:pt x="0" y="1709738"/>
                </a:cubicBez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3" name="Google Shape;163;p6"/>
          <p:cNvSpPr/>
          <p:nvPr/>
        </p:nvSpPr>
        <p:spPr>
          <a:xfrm rot="-607105">
            <a:off x="6086940" y="4145122"/>
            <a:ext cx="4083433" cy="4083433"/>
          </a:xfrm>
          <a:prstGeom prst="arc">
            <a:avLst>
              <a:gd name="adj1" fmla="val 16200000"/>
              <a:gd name="adj2" fmla="val 0"/>
            </a:avLst>
          </a:prstGeom>
          <a:noFill/>
          <a:ln w="127000" cap="rnd" cmpd="sng">
            <a:solidFill>
              <a:schemeClr val="accent4"/>
            </a:solidFill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4" name="Google Shape;164;p6"/>
          <p:cNvSpPr/>
          <p:nvPr/>
        </p:nvSpPr>
        <p:spPr>
          <a:xfrm>
            <a:off x="6821310" y="4962670"/>
            <a:ext cx="2643352" cy="1895331"/>
          </a:xfrm>
          <a:custGeom>
            <a:avLst/>
            <a:gdLst/>
            <a:ahLst/>
            <a:cxnLst/>
            <a:rect l="l" t="t" r="r" b="b"/>
            <a:pathLst>
              <a:path w="2643352" h="1895331" extrusionOk="0">
                <a:moveTo>
                  <a:pt x="1321676" y="0"/>
                </a:moveTo>
                <a:cubicBezTo>
                  <a:pt x="2051617" y="0"/>
                  <a:pt x="2643352" y="591735"/>
                  <a:pt x="2643352" y="1321676"/>
                </a:cubicBezTo>
                <a:cubicBezTo>
                  <a:pt x="2643352" y="1504161"/>
                  <a:pt x="2606369" y="1678009"/>
                  <a:pt x="2539488" y="1836132"/>
                </a:cubicBezTo>
                <a:lnTo>
                  <a:pt x="2510970" y="1895331"/>
                </a:lnTo>
                <a:lnTo>
                  <a:pt x="132382" y="1895331"/>
                </a:lnTo>
                <a:lnTo>
                  <a:pt x="103864" y="1836132"/>
                </a:lnTo>
                <a:cubicBezTo>
                  <a:pt x="36984" y="1678009"/>
                  <a:pt x="0" y="1504161"/>
                  <a:pt x="0" y="1321676"/>
                </a:cubicBezTo>
                <a:cubicBezTo>
                  <a:pt x="0" y="591735"/>
                  <a:pt x="591735" y="0"/>
                  <a:pt x="1321676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it-IT"/>
              <a:t>Vittoria della tecnologia sul campo?</a:t>
            </a:r>
            <a:endParaRPr/>
          </a:p>
        </p:txBody>
      </p:sp>
      <p:pic>
        <p:nvPicPr>
          <p:cNvPr id="170" name="Google Shape;170;p7" descr="Immagine che contiene cielo, esterni, terra, persona&#10;&#10;Descrizione generata automaticamente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3110519" y="1825625"/>
            <a:ext cx="5970961" cy="43513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8"/>
          <p:cNvSpPr/>
          <p:nvPr/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6" name="Google Shape;176;p8"/>
          <p:cNvSpPr/>
          <p:nvPr/>
        </p:nvSpPr>
        <p:spPr>
          <a:xfrm>
            <a:off x="10208695" y="1"/>
            <a:ext cx="1135066" cy="477997"/>
          </a:xfrm>
          <a:custGeom>
            <a:avLst/>
            <a:gdLst/>
            <a:ahLst/>
            <a:cxnLst/>
            <a:rect l="l" t="t" r="r" b="b"/>
            <a:pathLst>
              <a:path w="1135066" h="477997" extrusionOk="0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7" name="Google Shape;177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Verdana"/>
              <a:buNone/>
            </a:pPr>
            <a:r>
              <a:rPr lang="it-IT">
                <a:latin typeface="Verdana"/>
                <a:ea typeface="Verdana"/>
                <a:cs typeface="Verdana"/>
                <a:sym typeface="Verdana"/>
              </a:rPr>
              <a:t>Esempi in cui pare avere influenza</a:t>
            </a:r>
            <a:endParaRPr/>
          </a:p>
        </p:txBody>
      </p:sp>
      <p:sp>
        <p:nvSpPr>
          <p:cNvPr id="178" name="Google Shape;178;p8"/>
          <p:cNvSpPr/>
          <p:nvPr/>
        </p:nvSpPr>
        <p:spPr>
          <a:xfrm rot="-5400000" flipH="1">
            <a:off x="555710" y="2183223"/>
            <a:ext cx="4083433" cy="4083433"/>
          </a:xfrm>
          <a:prstGeom prst="arc">
            <a:avLst>
              <a:gd name="adj1" fmla="val 16200000"/>
              <a:gd name="adj2" fmla="val 0"/>
            </a:avLst>
          </a:prstGeom>
          <a:noFill/>
          <a:ln w="127000" cap="rnd" cmpd="sng">
            <a:solidFill>
              <a:schemeClr val="accent4"/>
            </a:solidFill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9" name="Google Shape;179;p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Verdana"/>
              <a:buChar char="-"/>
            </a:pPr>
            <a:r>
              <a:rPr lang="it-IT" sz="1800">
                <a:latin typeface="Verdana"/>
                <a:ea typeface="Verdana"/>
                <a:cs typeface="Verdana"/>
                <a:sym typeface="Verdana"/>
              </a:rPr>
              <a:t>SCL Group (Strategic Communication Laboratories) --&gt;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it-IT" sz="1800" b="1" u="sng">
                <a:latin typeface="Verdana"/>
                <a:ea typeface="Verdana"/>
                <a:cs typeface="Verdana"/>
                <a:sym typeface="Verdana"/>
              </a:rPr>
              <a:t>Cambridge Analitica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it-IT" sz="1800">
                <a:latin typeface="Verdana"/>
                <a:ea typeface="Verdana"/>
                <a:cs typeface="Verdana"/>
                <a:sym typeface="Verdana"/>
              </a:rPr>
              <a:t>Kosinski: modello per prevedere e anticipare le risposte degli individui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it-IT" sz="1800">
                <a:latin typeface="Verdana"/>
                <a:ea typeface="Verdana"/>
                <a:cs typeface="Verdana"/>
                <a:sym typeface="Verdana"/>
              </a:rPr>
              <a:t>Kogan: </a:t>
            </a:r>
            <a:r>
              <a:rPr lang="it-IT" sz="1800" i="1">
                <a:latin typeface="Verdana"/>
                <a:ea typeface="Verdana"/>
                <a:cs typeface="Verdana"/>
                <a:sym typeface="Verdana"/>
              </a:rPr>
              <a:t>thisisyourdigitallife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endParaRPr sz="1800">
              <a:latin typeface="Verdana"/>
              <a:ea typeface="Verdana"/>
              <a:cs typeface="Verdana"/>
              <a:sym typeface="Verdana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it-IT" sz="1800" b="1" u="sng">
                <a:latin typeface="Verdana"/>
                <a:ea typeface="Verdana"/>
                <a:cs typeface="Verdana"/>
                <a:sym typeface="Verdana"/>
              </a:rPr>
              <a:t>- Tik Tok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it-IT" sz="1800">
                <a:latin typeface="Verdana"/>
                <a:ea typeface="Verdana"/>
                <a:cs typeface="Verdana"/>
                <a:sym typeface="Verdana"/>
              </a:rPr>
              <a:t>Sabotaggio comizio Trump a Tulsa (Oklahoma), prenotando posti lasciati deserti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it-IT" sz="1800">
                <a:latin typeface="Verdana"/>
                <a:ea typeface="Verdana"/>
                <a:cs typeface="Verdana"/>
                <a:sym typeface="Verdana"/>
              </a:rPr>
              <a:t>Accuse di improprio di utilizzo dati in favore della Cina (non solo dagli USA ma anche dall’Italia)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it-IT" sz="1800">
                <a:latin typeface="Verdana"/>
                <a:ea typeface="Verdana"/>
                <a:cs typeface="Verdana"/>
                <a:sym typeface="Verdana"/>
              </a:rPr>
              <a:t>Blocco indiano per possibili rischi di pedopornografia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endParaRPr sz="1800">
              <a:latin typeface="Verdana"/>
              <a:ea typeface="Verdana"/>
              <a:cs typeface="Verdana"/>
              <a:sym typeface="Verdana"/>
            </a:endParaRPr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Verdana"/>
              <a:buChar char="-"/>
            </a:pPr>
            <a:r>
              <a:rPr lang="it-IT" sz="1800" b="1" u="sng">
                <a:latin typeface="Verdana"/>
                <a:ea typeface="Verdana"/>
                <a:cs typeface="Verdana"/>
                <a:sym typeface="Verdana"/>
              </a:rPr>
              <a:t>Twitter e Facebook </a:t>
            </a:r>
            <a:r>
              <a:rPr lang="it-IT" sz="1800">
                <a:latin typeface="Verdana"/>
                <a:ea typeface="Verdana"/>
                <a:cs typeface="Verdana"/>
                <a:sym typeface="Verdana"/>
              </a:rPr>
              <a:t>oscurano Trump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endParaRPr sz="1800"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9"/>
          <p:cNvSpPr/>
          <p:nvPr/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5" name="Google Shape;185;p9"/>
          <p:cNvSpPr/>
          <p:nvPr/>
        </p:nvSpPr>
        <p:spPr>
          <a:xfrm>
            <a:off x="10208695" y="1"/>
            <a:ext cx="1135066" cy="477997"/>
          </a:xfrm>
          <a:custGeom>
            <a:avLst/>
            <a:gdLst/>
            <a:ahLst/>
            <a:cxnLst/>
            <a:rect l="l" t="t" r="r" b="b"/>
            <a:pathLst>
              <a:path w="1135066" h="477997" extrusionOk="0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6" name="Google Shape;186;p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Verdana"/>
              <a:buNone/>
            </a:pPr>
            <a:r>
              <a:rPr lang="it-IT">
                <a:latin typeface="Verdana"/>
                <a:ea typeface="Verdana"/>
                <a:cs typeface="Verdana"/>
                <a:sym typeface="Verdana"/>
              </a:rPr>
              <a:t>Contesto</a:t>
            </a:r>
            <a:endParaRPr/>
          </a:p>
        </p:txBody>
      </p:sp>
      <p:sp>
        <p:nvSpPr>
          <p:cNvPr id="187" name="Google Shape;187;p9"/>
          <p:cNvSpPr/>
          <p:nvPr/>
        </p:nvSpPr>
        <p:spPr>
          <a:xfrm rot="-5400000" flipH="1">
            <a:off x="555710" y="2183223"/>
            <a:ext cx="4083433" cy="4083433"/>
          </a:xfrm>
          <a:prstGeom prst="arc">
            <a:avLst>
              <a:gd name="adj1" fmla="val 16200000"/>
              <a:gd name="adj2" fmla="val 0"/>
            </a:avLst>
          </a:prstGeom>
          <a:noFill/>
          <a:ln w="127000" cap="rnd" cmpd="sng">
            <a:solidFill>
              <a:schemeClr val="accent4"/>
            </a:solidFill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8" name="Google Shape;188;p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66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228600" lvl="0" indent="-2286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-"/>
            </a:pPr>
            <a:r>
              <a:rPr lang="it-IT">
                <a:latin typeface="Verdana"/>
                <a:ea typeface="Verdana"/>
                <a:cs typeface="Verdana"/>
                <a:sym typeface="Verdana"/>
              </a:rPr>
              <a:t>Società particolarmente attente alla loro reputazione «democratica» e in tutela dei diritti della persona, di uguaglianza, di inclusione, delle minoranza e per la libertà dell’informazione, che limitano le stesse possibilità di controllo e di «autoritarismi»</a:t>
            </a:r>
            <a:endParaRPr/>
          </a:p>
          <a:p>
            <a:pPr marL="228600" lvl="0" indent="-2286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-"/>
            </a:pPr>
            <a:r>
              <a:rPr lang="it-IT">
                <a:latin typeface="Verdana"/>
                <a:ea typeface="Verdana"/>
                <a:cs typeface="Verdana"/>
                <a:sym typeface="Verdana"/>
              </a:rPr>
              <a:t>Cina e Russia questo pare valere meno (ma abbiamo meno notizie e le seguiamo, generalmente, di meno)</a:t>
            </a:r>
            <a:endParaRPr/>
          </a:p>
          <a:p>
            <a:pPr marL="228600" lvl="0" indent="-2286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-"/>
            </a:pPr>
            <a:r>
              <a:rPr lang="it-IT">
                <a:latin typeface="Verdana"/>
                <a:ea typeface="Verdana"/>
                <a:cs typeface="Verdana"/>
                <a:sym typeface="Verdana"/>
              </a:rPr>
              <a:t>Accusate di influenzare maggiormente il «mondo libero»:</a:t>
            </a:r>
            <a:endParaRPr/>
          </a:p>
          <a:p>
            <a:pPr marL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it-IT">
                <a:latin typeface="Verdana"/>
                <a:ea typeface="Verdana"/>
                <a:cs typeface="Verdana"/>
                <a:sym typeface="Verdana"/>
              </a:rPr>
              <a:t>La prima «a gamba tesa»</a:t>
            </a:r>
            <a:endParaRPr/>
          </a:p>
          <a:p>
            <a:pPr marL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it-IT">
                <a:latin typeface="Verdana"/>
                <a:ea typeface="Verdana"/>
                <a:cs typeface="Verdana"/>
                <a:sym typeface="Verdana"/>
              </a:rPr>
              <a:t>La seconda attraverso relazioni pubbliche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/>
          </a:p>
          <a:p>
            <a:pPr marL="228600" lvl="0" indent="-64135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endParaRPr/>
          </a:p>
          <a:p>
            <a:pPr marL="228600" lvl="0" indent="-64135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0"/>
          <p:cNvSpPr/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4" name="Google Shape;194;p10"/>
          <p:cNvSpPr txBox="1">
            <a:spLocks noGrp="1"/>
          </p:cNvSpPr>
          <p:nvPr>
            <p:ph type="title"/>
          </p:nvPr>
        </p:nvSpPr>
        <p:spPr>
          <a:xfrm>
            <a:off x="1271588" y="662400"/>
            <a:ext cx="10055721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00"/>
              <a:buFont typeface="Verdana"/>
              <a:buNone/>
            </a:pPr>
            <a:r>
              <a:rPr lang="it-IT" sz="3100">
                <a:latin typeface="Verdana"/>
                <a:ea typeface="Verdana"/>
                <a:cs typeface="Verdana"/>
                <a:sym typeface="Verdana"/>
              </a:rPr>
              <a:t>“Beyond Hybrid War: How China Exploits Social Media to Sway American Opinion“: RUSSIA</a:t>
            </a:r>
            <a:endParaRPr/>
          </a:p>
        </p:txBody>
      </p:sp>
      <p:grpSp>
        <p:nvGrpSpPr>
          <p:cNvPr id="195" name="Google Shape;195;p10"/>
          <p:cNvGrpSpPr/>
          <p:nvPr/>
        </p:nvGrpSpPr>
        <p:grpSpPr>
          <a:xfrm>
            <a:off x="0" y="0"/>
            <a:ext cx="885825" cy="6858000"/>
            <a:chOff x="0" y="0"/>
            <a:chExt cx="885825" cy="6858000"/>
          </a:xfrm>
        </p:grpSpPr>
        <p:sp>
          <p:nvSpPr>
            <p:cNvPr id="196" name="Google Shape;196;p10"/>
            <p:cNvSpPr/>
            <p:nvPr/>
          </p:nvSpPr>
          <p:spPr>
            <a:xfrm>
              <a:off x="0" y="0"/>
              <a:ext cx="885825" cy="6858000"/>
            </a:xfrm>
            <a:custGeom>
              <a:avLst/>
              <a:gdLst/>
              <a:ahLst/>
              <a:cxnLst/>
              <a:rect l="l" t="t" r="r" b="b"/>
              <a:pathLst>
                <a:path w="558" h="4320" extrusionOk="0">
                  <a:moveTo>
                    <a:pt x="0" y="0"/>
                  </a:moveTo>
                  <a:lnTo>
                    <a:pt x="447" y="0"/>
                  </a:lnTo>
                  <a:lnTo>
                    <a:pt x="448" y="43"/>
                  </a:lnTo>
                  <a:lnTo>
                    <a:pt x="453" y="81"/>
                  </a:lnTo>
                  <a:lnTo>
                    <a:pt x="460" y="114"/>
                  </a:lnTo>
                  <a:lnTo>
                    <a:pt x="469" y="143"/>
                  </a:lnTo>
                  <a:lnTo>
                    <a:pt x="479" y="169"/>
                  </a:lnTo>
                  <a:lnTo>
                    <a:pt x="491" y="192"/>
                  </a:lnTo>
                  <a:lnTo>
                    <a:pt x="503" y="216"/>
                  </a:lnTo>
                  <a:lnTo>
                    <a:pt x="515" y="240"/>
                  </a:lnTo>
                  <a:lnTo>
                    <a:pt x="525" y="263"/>
                  </a:lnTo>
                  <a:lnTo>
                    <a:pt x="535" y="289"/>
                  </a:lnTo>
                  <a:lnTo>
                    <a:pt x="545" y="318"/>
                  </a:lnTo>
                  <a:lnTo>
                    <a:pt x="552" y="351"/>
                  </a:lnTo>
                  <a:lnTo>
                    <a:pt x="556" y="389"/>
                  </a:lnTo>
                  <a:lnTo>
                    <a:pt x="558" y="432"/>
                  </a:lnTo>
                  <a:lnTo>
                    <a:pt x="556" y="475"/>
                  </a:lnTo>
                  <a:lnTo>
                    <a:pt x="552" y="513"/>
                  </a:lnTo>
                  <a:lnTo>
                    <a:pt x="545" y="546"/>
                  </a:lnTo>
                  <a:lnTo>
                    <a:pt x="535" y="575"/>
                  </a:lnTo>
                  <a:lnTo>
                    <a:pt x="525" y="601"/>
                  </a:lnTo>
                  <a:lnTo>
                    <a:pt x="515" y="624"/>
                  </a:lnTo>
                  <a:lnTo>
                    <a:pt x="503" y="648"/>
                  </a:lnTo>
                  <a:lnTo>
                    <a:pt x="491" y="672"/>
                  </a:lnTo>
                  <a:lnTo>
                    <a:pt x="479" y="695"/>
                  </a:lnTo>
                  <a:lnTo>
                    <a:pt x="469" y="721"/>
                  </a:lnTo>
                  <a:lnTo>
                    <a:pt x="460" y="750"/>
                  </a:lnTo>
                  <a:lnTo>
                    <a:pt x="453" y="783"/>
                  </a:lnTo>
                  <a:lnTo>
                    <a:pt x="448" y="821"/>
                  </a:lnTo>
                  <a:lnTo>
                    <a:pt x="447" y="864"/>
                  </a:lnTo>
                  <a:lnTo>
                    <a:pt x="448" y="907"/>
                  </a:lnTo>
                  <a:lnTo>
                    <a:pt x="453" y="945"/>
                  </a:lnTo>
                  <a:lnTo>
                    <a:pt x="460" y="978"/>
                  </a:lnTo>
                  <a:lnTo>
                    <a:pt x="469" y="1007"/>
                  </a:lnTo>
                  <a:lnTo>
                    <a:pt x="479" y="1033"/>
                  </a:lnTo>
                  <a:lnTo>
                    <a:pt x="491" y="1056"/>
                  </a:lnTo>
                  <a:lnTo>
                    <a:pt x="503" y="1080"/>
                  </a:lnTo>
                  <a:lnTo>
                    <a:pt x="515" y="1104"/>
                  </a:lnTo>
                  <a:lnTo>
                    <a:pt x="525" y="1127"/>
                  </a:lnTo>
                  <a:lnTo>
                    <a:pt x="535" y="1153"/>
                  </a:lnTo>
                  <a:lnTo>
                    <a:pt x="545" y="1182"/>
                  </a:lnTo>
                  <a:lnTo>
                    <a:pt x="552" y="1215"/>
                  </a:lnTo>
                  <a:lnTo>
                    <a:pt x="556" y="1253"/>
                  </a:lnTo>
                  <a:lnTo>
                    <a:pt x="558" y="1296"/>
                  </a:lnTo>
                  <a:lnTo>
                    <a:pt x="556" y="1339"/>
                  </a:lnTo>
                  <a:lnTo>
                    <a:pt x="552" y="1377"/>
                  </a:lnTo>
                  <a:lnTo>
                    <a:pt x="545" y="1410"/>
                  </a:lnTo>
                  <a:lnTo>
                    <a:pt x="535" y="1439"/>
                  </a:lnTo>
                  <a:lnTo>
                    <a:pt x="525" y="1465"/>
                  </a:lnTo>
                  <a:lnTo>
                    <a:pt x="515" y="1488"/>
                  </a:lnTo>
                  <a:lnTo>
                    <a:pt x="503" y="1512"/>
                  </a:lnTo>
                  <a:lnTo>
                    <a:pt x="491" y="1536"/>
                  </a:lnTo>
                  <a:lnTo>
                    <a:pt x="479" y="1559"/>
                  </a:lnTo>
                  <a:lnTo>
                    <a:pt x="469" y="1585"/>
                  </a:lnTo>
                  <a:lnTo>
                    <a:pt x="460" y="1614"/>
                  </a:lnTo>
                  <a:lnTo>
                    <a:pt x="453" y="1647"/>
                  </a:lnTo>
                  <a:lnTo>
                    <a:pt x="448" y="1685"/>
                  </a:lnTo>
                  <a:lnTo>
                    <a:pt x="447" y="1728"/>
                  </a:lnTo>
                  <a:lnTo>
                    <a:pt x="448" y="1771"/>
                  </a:lnTo>
                  <a:lnTo>
                    <a:pt x="453" y="1809"/>
                  </a:lnTo>
                  <a:lnTo>
                    <a:pt x="460" y="1842"/>
                  </a:lnTo>
                  <a:lnTo>
                    <a:pt x="469" y="1871"/>
                  </a:lnTo>
                  <a:lnTo>
                    <a:pt x="479" y="1897"/>
                  </a:lnTo>
                  <a:lnTo>
                    <a:pt x="491" y="1920"/>
                  </a:lnTo>
                  <a:lnTo>
                    <a:pt x="503" y="1944"/>
                  </a:lnTo>
                  <a:lnTo>
                    <a:pt x="515" y="1968"/>
                  </a:lnTo>
                  <a:lnTo>
                    <a:pt x="525" y="1991"/>
                  </a:lnTo>
                  <a:lnTo>
                    <a:pt x="535" y="2017"/>
                  </a:lnTo>
                  <a:lnTo>
                    <a:pt x="545" y="2046"/>
                  </a:lnTo>
                  <a:lnTo>
                    <a:pt x="552" y="2079"/>
                  </a:lnTo>
                  <a:lnTo>
                    <a:pt x="556" y="2117"/>
                  </a:lnTo>
                  <a:lnTo>
                    <a:pt x="558" y="2159"/>
                  </a:lnTo>
                  <a:lnTo>
                    <a:pt x="556" y="2203"/>
                  </a:lnTo>
                  <a:lnTo>
                    <a:pt x="552" y="2241"/>
                  </a:lnTo>
                  <a:lnTo>
                    <a:pt x="545" y="2274"/>
                  </a:lnTo>
                  <a:lnTo>
                    <a:pt x="535" y="2303"/>
                  </a:lnTo>
                  <a:lnTo>
                    <a:pt x="525" y="2329"/>
                  </a:lnTo>
                  <a:lnTo>
                    <a:pt x="515" y="2352"/>
                  </a:lnTo>
                  <a:lnTo>
                    <a:pt x="503" y="2376"/>
                  </a:lnTo>
                  <a:lnTo>
                    <a:pt x="491" y="2400"/>
                  </a:lnTo>
                  <a:lnTo>
                    <a:pt x="479" y="2423"/>
                  </a:lnTo>
                  <a:lnTo>
                    <a:pt x="469" y="2449"/>
                  </a:lnTo>
                  <a:lnTo>
                    <a:pt x="460" y="2478"/>
                  </a:lnTo>
                  <a:lnTo>
                    <a:pt x="453" y="2511"/>
                  </a:lnTo>
                  <a:lnTo>
                    <a:pt x="448" y="2549"/>
                  </a:lnTo>
                  <a:lnTo>
                    <a:pt x="447" y="2592"/>
                  </a:lnTo>
                  <a:lnTo>
                    <a:pt x="448" y="2635"/>
                  </a:lnTo>
                  <a:lnTo>
                    <a:pt x="453" y="2673"/>
                  </a:lnTo>
                  <a:lnTo>
                    <a:pt x="460" y="2706"/>
                  </a:lnTo>
                  <a:lnTo>
                    <a:pt x="469" y="2735"/>
                  </a:lnTo>
                  <a:lnTo>
                    <a:pt x="479" y="2761"/>
                  </a:lnTo>
                  <a:lnTo>
                    <a:pt x="491" y="2784"/>
                  </a:lnTo>
                  <a:lnTo>
                    <a:pt x="515" y="2832"/>
                  </a:lnTo>
                  <a:lnTo>
                    <a:pt x="525" y="2855"/>
                  </a:lnTo>
                  <a:lnTo>
                    <a:pt x="535" y="2881"/>
                  </a:lnTo>
                  <a:lnTo>
                    <a:pt x="545" y="2910"/>
                  </a:lnTo>
                  <a:lnTo>
                    <a:pt x="552" y="2943"/>
                  </a:lnTo>
                  <a:lnTo>
                    <a:pt x="556" y="2981"/>
                  </a:lnTo>
                  <a:lnTo>
                    <a:pt x="558" y="3024"/>
                  </a:lnTo>
                  <a:lnTo>
                    <a:pt x="556" y="3067"/>
                  </a:lnTo>
                  <a:lnTo>
                    <a:pt x="552" y="3105"/>
                  </a:lnTo>
                  <a:lnTo>
                    <a:pt x="545" y="3138"/>
                  </a:lnTo>
                  <a:lnTo>
                    <a:pt x="535" y="3167"/>
                  </a:lnTo>
                  <a:lnTo>
                    <a:pt x="525" y="3193"/>
                  </a:lnTo>
                  <a:lnTo>
                    <a:pt x="515" y="3216"/>
                  </a:lnTo>
                  <a:lnTo>
                    <a:pt x="503" y="3240"/>
                  </a:lnTo>
                  <a:lnTo>
                    <a:pt x="491" y="3264"/>
                  </a:lnTo>
                  <a:lnTo>
                    <a:pt x="479" y="3287"/>
                  </a:lnTo>
                  <a:lnTo>
                    <a:pt x="469" y="3313"/>
                  </a:lnTo>
                  <a:lnTo>
                    <a:pt x="460" y="3342"/>
                  </a:lnTo>
                  <a:lnTo>
                    <a:pt x="453" y="3375"/>
                  </a:lnTo>
                  <a:lnTo>
                    <a:pt x="448" y="3413"/>
                  </a:lnTo>
                  <a:lnTo>
                    <a:pt x="447" y="3456"/>
                  </a:lnTo>
                  <a:lnTo>
                    <a:pt x="448" y="3499"/>
                  </a:lnTo>
                  <a:lnTo>
                    <a:pt x="453" y="3537"/>
                  </a:lnTo>
                  <a:lnTo>
                    <a:pt x="460" y="3570"/>
                  </a:lnTo>
                  <a:lnTo>
                    <a:pt x="469" y="3599"/>
                  </a:lnTo>
                  <a:lnTo>
                    <a:pt x="479" y="3625"/>
                  </a:lnTo>
                  <a:lnTo>
                    <a:pt x="491" y="3648"/>
                  </a:lnTo>
                  <a:lnTo>
                    <a:pt x="503" y="3672"/>
                  </a:lnTo>
                  <a:lnTo>
                    <a:pt x="515" y="3696"/>
                  </a:lnTo>
                  <a:lnTo>
                    <a:pt x="525" y="3719"/>
                  </a:lnTo>
                  <a:lnTo>
                    <a:pt x="535" y="3745"/>
                  </a:lnTo>
                  <a:lnTo>
                    <a:pt x="545" y="3774"/>
                  </a:lnTo>
                  <a:lnTo>
                    <a:pt x="552" y="3807"/>
                  </a:lnTo>
                  <a:lnTo>
                    <a:pt x="556" y="3845"/>
                  </a:lnTo>
                  <a:lnTo>
                    <a:pt x="558" y="3888"/>
                  </a:lnTo>
                  <a:lnTo>
                    <a:pt x="556" y="3931"/>
                  </a:lnTo>
                  <a:lnTo>
                    <a:pt x="552" y="3969"/>
                  </a:lnTo>
                  <a:lnTo>
                    <a:pt x="545" y="4002"/>
                  </a:lnTo>
                  <a:lnTo>
                    <a:pt x="535" y="4031"/>
                  </a:lnTo>
                  <a:lnTo>
                    <a:pt x="525" y="4057"/>
                  </a:lnTo>
                  <a:lnTo>
                    <a:pt x="515" y="4080"/>
                  </a:lnTo>
                  <a:lnTo>
                    <a:pt x="503" y="4104"/>
                  </a:lnTo>
                  <a:lnTo>
                    <a:pt x="491" y="4128"/>
                  </a:lnTo>
                  <a:lnTo>
                    <a:pt x="479" y="4151"/>
                  </a:lnTo>
                  <a:lnTo>
                    <a:pt x="469" y="4177"/>
                  </a:lnTo>
                  <a:lnTo>
                    <a:pt x="460" y="4206"/>
                  </a:lnTo>
                  <a:lnTo>
                    <a:pt x="453" y="4239"/>
                  </a:lnTo>
                  <a:lnTo>
                    <a:pt x="448" y="4277"/>
                  </a:lnTo>
                  <a:lnTo>
                    <a:pt x="447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</p:sp>
        <p:sp>
          <p:nvSpPr>
            <p:cNvPr id="197" name="Google Shape;197;p10"/>
            <p:cNvSpPr/>
            <p:nvPr/>
          </p:nvSpPr>
          <p:spPr>
            <a:xfrm>
              <a:off x="0" y="0"/>
              <a:ext cx="885825" cy="6858000"/>
            </a:xfrm>
            <a:custGeom>
              <a:avLst/>
              <a:gdLst/>
              <a:ahLst/>
              <a:cxnLst/>
              <a:rect l="l" t="t" r="r" b="b"/>
              <a:pathLst>
                <a:path w="558" h="4320" extrusionOk="0">
                  <a:moveTo>
                    <a:pt x="0" y="0"/>
                  </a:moveTo>
                  <a:lnTo>
                    <a:pt x="447" y="0"/>
                  </a:lnTo>
                  <a:lnTo>
                    <a:pt x="448" y="43"/>
                  </a:lnTo>
                  <a:lnTo>
                    <a:pt x="453" y="81"/>
                  </a:lnTo>
                  <a:lnTo>
                    <a:pt x="460" y="114"/>
                  </a:lnTo>
                  <a:lnTo>
                    <a:pt x="469" y="143"/>
                  </a:lnTo>
                  <a:lnTo>
                    <a:pt x="479" y="169"/>
                  </a:lnTo>
                  <a:lnTo>
                    <a:pt x="491" y="192"/>
                  </a:lnTo>
                  <a:lnTo>
                    <a:pt x="503" y="216"/>
                  </a:lnTo>
                  <a:lnTo>
                    <a:pt x="515" y="240"/>
                  </a:lnTo>
                  <a:lnTo>
                    <a:pt x="525" y="263"/>
                  </a:lnTo>
                  <a:lnTo>
                    <a:pt x="535" y="289"/>
                  </a:lnTo>
                  <a:lnTo>
                    <a:pt x="545" y="318"/>
                  </a:lnTo>
                  <a:lnTo>
                    <a:pt x="552" y="351"/>
                  </a:lnTo>
                  <a:lnTo>
                    <a:pt x="556" y="389"/>
                  </a:lnTo>
                  <a:lnTo>
                    <a:pt x="558" y="432"/>
                  </a:lnTo>
                  <a:lnTo>
                    <a:pt x="556" y="475"/>
                  </a:lnTo>
                  <a:lnTo>
                    <a:pt x="552" y="513"/>
                  </a:lnTo>
                  <a:lnTo>
                    <a:pt x="545" y="546"/>
                  </a:lnTo>
                  <a:lnTo>
                    <a:pt x="535" y="575"/>
                  </a:lnTo>
                  <a:lnTo>
                    <a:pt x="525" y="601"/>
                  </a:lnTo>
                  <a:lnTo>
                    <a:pt x="515" y="624"/>
                  </a:lnTo>
                  <a:lnTo>
                    <a:pt x="503" y="648"/>
                  </a:lnTo>
                  <a:lnTo>
                    <a:pt x="491" y="672"/>
                  </a:lnTo>
                  <a:lnTo>
                    <a:pt x="479" y="695"/>
                  </a:lnTo>
                  <a:lnTo>
                    <a:pt x="469" y="721"/>
                  </a:lnTo>
                  <a:lnTo>
                    <a:pt x="460" y="750"/>
                  </a:lnTo>
                  <a:lnTo>
                    <a:pt x="453" y="783"/>
                  </a:lnTo>
                  <a:lnTo>
                    <a:pt x="448" y="821"/>
                  </a:lnTo>
                  <a:lnTo>
                    <a:pt x="447" y="864"/>
                  </a:lnTo>
                  <a:lnTo>
                    <a:pt x="448" y="907"/>
                  </a:lnTo>
                  <a:lnTo>
                    <a:pt x="453" y="945"/>
                  </a:lnTo>
                  <a:lnTo>
                    <a:pt x="460" y="978"/>
                  </a:lnTo>
                  <a:lnTo>
                    <a:pt x="469" y="1007"/>
                  </a:lnTo>
                  <a:lnTo>
                    <a:pt x="479" y="1033"/>
                  </a:lnTo>
                  <a:lnTo>
                    <a:pt x="491" y="1056"/>
                  </a:lnTo>
                  <a:lnTo>
                    <a:pt x="503" y="1080"/>
                  </a:lnTo>
                  <a:lnTo>
                    <a:pt x="515" y="1104"/>
                  </a:lnTo>
                  <a:lnTo>
                    <a:pt x="525" y="1127"/>
                  </a:lnTo>
                  <a:lnTo>
                    <a:pt x="535" y="1153"/>
                  </a:lnTo>
                  <a:lnTo>
                    <a:pt x="545" y="1182"/>
                  </a:lnTo>
                  <a:lnTo>
                    <a:pt x="552" y="1215"/>
                  </a:lnTo>
                  <a:lnTo>
                    <a:pt x="556" y="1253"/>
                  </a:lnTo>
                  <a:lnTo>
                    <a:pt x="558" y="1296"/>
                  </a:lnTo>
                  <a:lnTo>
                    <a:pt x="556" y="1339"/>
                  </a:lnTo>
                  <a:lnTo>
                    <a:pt x="552" y="1377"/>
                  </a:lnTo>
                  <a:lnTo>
                    <a:pt x="545" y="1410"/>
                  </a:lnTo>
                  <a:lnTo>
                    <a:pt x="535" y="1439"/>
                  </a:lnTo>
                  <a:lnTo>
                    <a:pt x="525" y="1465"/>
                  </a:lnTo>
                  <a:lnTo>
                    <a:pt x="515" y="1488"/>
                  </a:lnTo>
                  <a:lnTo>
                    <a:pt x="503" y="1512"/>
                  </a:lnTo>
                  <a:lnTo>
                    <a:pt x="491" y="1536"/>
                  </a:lnTo>
                  <a:lnTo>
                    <a:pt x="479" y="1559"/>
                  </a:lnTo>
                  <a:lnTo>
                    <a:pt x="469" y="1585"/>
                  </a:lnTo>
                  <a:lnTo>
                    <a:pt x="460" y="1614"/>
                  </a:lnTo>
                  <a:lnTo>
                    <a:pt x="453" y="1647"/>
                  </a:lnTo>
                  <a:lnTo>
                    <a:pt x="448" y="1685"/>
                  </a:lnTo>
                  <a:lnTo>
                    <a:pt x="447" y="1728"/>
                  </a:lnTo>
                  <a:lnTo>
                    <a:pt x="448" y="1771"/>
                  </a:lnTo>
                  <a:lnTo>
                    <a:pt x="453" y="1809"/>
                  </a:lnTo>
                  <a:lnTo>
                    <a:pt x="460" y="1842"/>
                  </a:lnTo>
                  <a:lnTo>
                    <a:pt x="469" y="1871"/>
                  </a:lnTo>
                  <a:lnTo>
                    <a:pt x="479" y="1897"/>
                  </a:lnTo>
                  <a:lnTo>
                    <a:pt x="491" y="1920"/>
                  </a:lnTo>
                  <a:lnTo>
                    <a:pt x="503" y="1944"/>
                  </a:lnTo>
                  <a:lnTo>
                    <a:pt x="515" y="1968"/>
                  </a:lnTo>
                  <a:lnTo>
                    <a:pt x="525" y="1991"/>
                  </a:lnTo>
                  <a:lnTo>
                    <a:pt x="535" y="2017"/>
                  </a:lnTo>
                  <a:lnTo>
                    <a:pt x="545" y="2046"/>
                  </a:lnTo>
                  <a:lnTo>
                    <a:pt x="552" y="2079"/>
                  </a:lnTo>
                  <a:lnTo>
                    <a:pt x="556" y="2117"/>
                  </a:lnTo>
                  <a:lnTo>
                    <a:pt x="558" y="2159"/>
                  </a:lnTo>
                  <a:lnTo>
                    <a:pt x="556" y="2203"/>
                  </a:lnTo>
                  <a:lnTo>
                    <a:pt x="552" y="2241"/>
                  </a:lnTo>
                  <a:lnTo>
                    <a:pt x="545" y="2274"/>
                  </a:lnTo>
                  <a:lnTo>
                    <a:pt x="535" y="2303"/>
                  </a:lnTo>
                  <a:lnTo>
                    <a:pt x="525" y="2329"/>
                  </a:lnTo>
                  <a:lnTo>
                    <a:pt x="515" y="2352"/>
                  </a:lnTo>
                  <a:lnTo>
                    <a:pt x="503" y="2376"/>
                  </a:lnTo>
                  <a:lnTo>
                    <a:pt x="491" y="2400"/>
                  </a:lnTo>
                  <a:lnTo>
                    <a:pt x="479" y="2423"/>
                  </a:lnTo>
                  <a:lnTo>
                    <a:pt x="469" y="2449"/>
                  </a:lnTo>
                  <a:lnTo>
                    <a:pt x="460" y="2478"/>
                  </a:lnTo>
                  <a:lnTo>
                    <a:pt x="453" y="2511"/>
                  </a:lnTo>
                  <a:lnTo>
                    <a:pt x="448" y="2549"/>
                  </a:lnTo>
                  <a:lnTo>
                    <a:pt x="447" y="2592"/>
                  </a:lnTo>
                  <a:lnTo>
                    <a:pt x="448" y="2635"/>
                  </a:lnTo>
                  <a:lnTo>
                    <a:pt x="453" y="2673"/>
                  </a:lnTo>
                  <a:lnTo>
                    <a:pt x="460" y="2706"/>
                  </a:lnTo>
                  <a:lnTo>
                    <a:pt x="469" y="2735"/>
                  </a:lnTo>
                  <a:lnTo>
                    <a:pt x="479" y="2761"/>
                  </a:lnTo>
                  <a:lnTo>
                    <a:pt x="491" y="2784"/>
                  </a:lnTo>
                  <a:lnTo>
                    <a:pt x="515" y="2832"/>
                  </a:lnTo>
                  <a:lnTo>
                    <a:pt x="525" y="2855"/>
                  </a:lnTo>
                  <a:lnTo>
                    <a:pt x="535" y="2881"/>
                  </a:lnTo>
                  <a:lnTo>
                    <a:pt x="545" y="2910"/>
                  </a:lnTo>
                  <a:lnTo>
                    <a:pt x="552" y="2943"/>
                  </a:lnTo>
                  <a:lnTo>
                    <a:pt x="556" y="2981"/>
                  </a:lnTo>
                  <a:lnTo>
                    <a:pt x="558" y="3024"/>
                  </a:lnTo>
                  <a:lnTo>
                    <a:pt x="556" y="3067"/>
                  </a:lnTo>
                  <a:lnTo>
                    <a:pt x="552" y="3105"/>
                  </a:lnTo>
                  <a:lnTo>
                    <a:pt x="545" y="3138"/>
                  </a:lnTo>
                  <a:lnTo>
                    <a:pt x="535" y="3167"/>
                  </a:lnTo>
                  <a:lnTo>
                    <a:pt x="525" y="3193"/>
                  </a:lnTo>
                  <a:lnTo>
                    <a:pt x="515" y="3216"/>
                  </a:lnTo>
                  <a:lnTo>
                    <a:pt x="503" y="3240"/>
                  </a:lnTo>
                  <a:lnTo>
                    <a:pt x="491" y="3264"/>
                  </a:lnTo>
                  <a:lnTo>
                    <a:pt x="479" y="3287"/>
                  </a:lnTo>
                  <a:lnTo>
                    <a:pt x="469" y="3313"/>
                  </a:lnTo>
                  <a:lnTo>
                    <a:pt x="460" y="3342"/>
                  </a:lnTo>
                  <a:lnTo>
                    <a:pt x="453" y="3375"/>
                  </a:lnTo>
                  <a:lnTo>
                    <a:pt x="448" y="3413"/>
                  </a:lnTo>
                  <a:lnTo>
                    <a:pt x="447" y="3456"/>
                  </a:lnTo>
                  <a:lnTo>
                    <a:pt x="448" y="3499"/>
                  </a:lnTo>
                  <a:lnTo>
                    <a:pt x="453" y="3537"/>
                  </a:lnTo>
                  <a:lnTo>
                    <a:pt x="460" y="3570"/>
                  </a:lnTo>
                  <a:lnTo>
                    <a:pt x="469" y="3599"/>
                  </a:lnTo>
                  <a:lnTo>
                    <a:pt x="479" y="3625"/>
                  </a:lnTo>
                  <a:lnTo>
                    <a:pt x="491" y="3648"/>
                  </a:lnTo>
                  <a:lnTo>
                    <a:pt x="503" y="3672"/>
                  </a:lnTo>
                  <a:lnTo>
                    <a:pt x="515" y="3696"/>
                  </a:lnTo>
                  <a:lnTo>
                    <a:pt x="525" y="3719"/>
                  </a:lnTo>
                  <a:lnTo>
                    <a:pt x="535" y="3745"/>
                  </a:lnTo>
                  <a:lnTo>
                    <a:pt x="545" y="3774"/>
                  </a:lnTo>
                  <a:lnTo>
                    <a:pt x="552" y="3807"/>
                  </a:lnTo>
                  <a:lnTo>
                    <a:pt x="556" y="3845"/>
                  </a:lnTo>
                  <a:lnTo>
                    <a:pt x="558" y="3888"/>
                  </a:lnTo>
                  <a:lnTo>
                    <a:pt x="556" y="3931"/>
                  </a:lnTo>
                  <a:lnTo>
                    <a:pt x="552" y="3969"/>
                  </a:lnTo>
                  <a:lnTo>
                    <a:pt x="545" y="4002"/>
                  </a:lnTo>
                  <a:lnTo>
                    <a:pt x="535" y="4031"/>
                  </a:lnTo>
                  <a:lnTo>
                    <a:pt x="525" y="4057"/>
                  </a:lnTo>
                  <a:lnTo>
                    <a:pt x="515" y="4080"/>
                  </a:lnTo>
                  <a:lnTo>
                    <a:pt x="503" y="4104"/>
                  </a:lnTo>
                  <a:lnTo>
                    <a:pt x="491" y="4128"/>
                  </a:lnTo>
                  <a:lnTo>
                    <a:pt x="479" y="4151"/>
                  </a:lnTo>
                  <a:lnTo>
                    <a:pt x="469" y="4177"/>
                  </a:lnTo>
                  <a:lnTo>
                    <a:pt x="460" y="4206"/>
                  </a:lnTo>
                  <a:lnTo>
                    <a:pt x="453" y="4239"/>
                  </a:lnTo>
                  <a:lnTo>
                    <a:pt x="448" y="4277"/>
                  </a:lnTo>
                  <a:lnTo>
                    <a:pt x="447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F3864">
                <a:alpha val="24705"/>
              </a:srgbClr>
            </a:solidFill>
            <a:ln>
              <a:noFill/>
            </a:ln>
          </p:spPr>
        </p:sp>
      </p:grpSp>
      <p:sp>
        <p:nvSpPr>
          <p:cNvPr id="198" name="Google Shape;198;p10"/>
          <p:cNvSpPr txBox="1">
            <a:spLocks noGrp="1"/>
          </p:cNvSpPr>
          <p:nvPr>
            <p:ph type="body" idx="1"/>
          </p:nvPr>
        </p:nvSpPr>
        <p:spPr>
          <a:xfrm>
            <a:off x="1251678" y="2286001"/>
            <a:ext cx="10089112" cy="39095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it-IT" sz="20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Messaggi “dirompenti” e “destabilizzanti” propagandati da media ritenuti agenti di influenza a beneficio russo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sz="20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lvl="0" indent="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it-IT" sz="20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Obiettivo: “</a:t>
            </a:r>
            <a:r>
              <a:rPr lang="it-IT" sz="2000" i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creare un sistema internazionale policentrico in cui gli interessi e gli obiettivi politici russi siano supportati e rispettati</a:t>
            </a:r>
            <a:r>
              <a:rPr lang="it-IT" sz="20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”, che la porterebbe a porre in essere </a:t>
            </a:r>
            <a:r>
              <a:rPr lang="it-IT" sz="2000" i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influence operations </a:t>
            </a:r>
            <a:r>
              <a:rPr lang="it-IT" sz="20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orientate a “</a:t>
            </a:r>
            <a:r>
              <a:rPr lang="it-IT" sz="2000" i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destabilizzare, erodere la fiducia promuovere il caos e fomentare lo scontento popolare</a:t>
            </a:r>
            <a:r>
              <a:rPr lang="it-IT" sz="20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”.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sz="20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lvl="0" indent="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it-IT" sz="20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Attraverso troll-bot e hackeraggio per influenzare politiche straniere, screditare leader o candidati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11"/>
          <p:cNvSpPr/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5" name="Google Shape;205;p11"/>
          <p:cNvSpPr txBox="1">
            <a:spLocks noGrp="1"/>
          </p:cNvSpPr>
          <p:nvPr>
            <p:ph type="title"/>
          </p:nvPr>
        </p:nvSpPr>
        <p:spPr>
          <a:xfrm>
            <a:off x="1271588" y="662400"/>
            <a:ext cx="10055721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00"/>
              <a:buFont typeface="Calibri"/>
              <a:buNone/>
            </a:pPr>
            <a:r>
              <a:rPr lang="it-IT" sz="3100"/>
              <a:t>“</a:t>
            </a:r>
            <a:r>
              <a:rPr lang="it-IT" sz="3100">
                <a:latin typeface="Verdana"/>
                <a:ea typeface="Verdana"/>
                <a:cs typeface="Verdana"/>
                <a:sym typeface="Verdana"/>
              </a:rPr>
              <a:t>Beyond Hybrid War: How China Exploits Social Media to Sway American Opinion“: CINA</a:t>
            </a:r>
            <a:endParaRPr/>
          </a:p>
        </p:txBody>
      </p:sp>
      <p:grpSp>
        <p:nvGrpSpPr>
          <p:cNvPr id="206" name="Google Shape;206;p11"/>
          <p:cNvGrpSpPr/>
          <p:nvPr/>
        </p:nvGrpSpPr>
        <p:grpSpPr>
          <a:xfrm>
            <a:off x="0" y="0"/>
            <a:ext cx="885825" cy="6858000"/>
            <a:chOff x="0" y="0"/>
            <a:chExt cx="885825" cy="6858000"/>
          </a:xfrm>
        </p:grpSpPr>
        <p:sp>
          <p:nvSpPr>
            <p:cNvPr id="207" name="Google Shape;207;p11"/>
            <p:cNvSpPr/>
            <p:nvPr/>
          </p:nvSpPr>
          <p:spPr>
            <a:xfrm>
              <a:off x="0" y="0"/>
              <a:ext cx="885825" cy="6858000"/>
            </a:xfrm>
            <a:custGeom>
              <a:avLst/>
              <a:gdLst/>
              <a:ahLst/>
              <a:cxnLst/>
              <a:rect l="l" t="t" r="r" b="b"/>
              <a:pathLst>
                <a:path w="558" h="4320" extrusionOk="0">
                  <a:moveTo>
                    <a:pt x="0" y="0"/>
                  </a:moveTo>
                  <a:lnTo>
                    <a:pt x="447" y="0"/>
                  </a:lnTo>
                  <a:lnTo>
                    <a:pt x="448" y="43"/>
                  </a:lnTo>
                  <a:lnTo>
                    <a:pt x="453" y="81"/>
                  </a:lnTo>
                  <a:lnTo>
                    <a:pt x="460" y="114"/>
                  </a:lnTo>
                  <a:lnTo>
                    <a:pt x="469" y="143"/>
                  </a:lnTo>
                  <a:lnTo>
                    <a:pt x="479" y="169"/>
                  </a:lnTo>
                  <a:lnTo>
                    <a:pt x="491" y="192"/>
                  </a:lnTo>
                  <a:lnTo>
                    <a:pt x="503" y="216"/>
                  </a:lnTo>
                  <a:lnTo>
                    <a:pt x="515" y="240"/>
                  </a:lnTo>
                  <a:lnTo>
                    <a:pt x="525" y="263"/>
                  </a:lnTo>
                  <a:lnTo>
                    <a:pt x="535" y="289"/>
                  </a:lnTo>
                  <a:lnTo>
                    <a:pt x="545" y="318"/>
                  </a:lnTo>
                  <a:lnTo>
                    <a:pt x="552" y="351"/>
                  </a:lnTo>
                  <a:lnTo>
                    <a:pt x="556" y="389"/>
                  </a:lnTo>
                  <a:lnTo>
                    <a:pt x="558" y="432"/>
                  </a:lnTo>
                  <a:lnTo>
                    <a:pt x="556" y="475"/>
                  </a:lnTo>
                  <a:lnTo>
                    <a:pt x="552" y="513"/>
                  </a:lnTo>
                  <a:lnTo>
                    <a:pt x="545" y="546"/>
                  </a:lnTo>
                  <a:lnTo>
                    <a:pt x="535" y="575"/>
                  </a:lnTo>
                  <a:lnTo>
                    <a:pt x="525" y="601"/>
                  </a:lnTo>
                  <a:lnTo>
                    <a:pt x="515" y="624"/>
                  </a:lnTo>
                  <a:lnTo>
                    <a:pt x="503" y="648"/>
                  </a:lnTo>
                  <a:lnTo>
                    <a:pt x="491" y="672"/>
                  </a:lnTo>
                  <a:lnTo>
                    <a:pt x="479" y="695"/>
                  </a:lnTo>
                  <a:lnTo>
                    <a:pt x="469" y="721"/>
                  </a:lnTo>
                  <a:lnTo>
                    <a:pt x="460" y="750"/>
                  </a:lnTo>
                  <a:lnTo>
                    <a:pt x="453" y="783"/>
                  </a:lnTo>
                  <a:lnTo>
                    <a:pt x="448" y="821"/>
                  </a:lnTo>
                  <a:lnTo>
                    <a:pt x="447" y="864"/>
                  </a:lnTo>
                  <a:lnTo>
                    <a:pt x="448" y="907"/>
                  </a:lnTo>
                  <a:lnTo>
                    <a:pt x="453" y="945"/>
                  </a:lnTo>
                  <a:lnTo>
                    <a:pt x="460" y="978"/>
                  </a:lnTo>
                  <a:lnTo>
                    <a:pt x="469" y="1007"/>
                  </a:lnTo>
                  <a:lnTo>
                    <a:pt x="479" y="1033"/>
                  </a:lnTo>
                  <a:lnTo>
                    <a:pt x="491" y="1056"/>
                  </a:lnTo>
                  <a:lnTo>
                    <a:pt x="503" y="1080"/>
                  </a:lnTo>
                  <a:lnTo>
                    <a:pt x="515" y="1104"/>
                  </a:lnTo>
                  <a:lnTo>
                    <a:pt x="525" y="1127"/>
                  </a:lnTo>
                  <a:lnTo>
                    <a:pt x="535" y="1153"/>
                  </a:lnTo>
                  <a:lnTo>
                    <a:pt x="545" y="1182"/>
                  </a:lnTo>
                  <a:lnTo>
                    <a:pt x="552" y="1215"/>
                  </a:lnTo>
                  <a:lnTo>
                    <a:pt x="556" y="1253"/>
                  </a:lnTo>
                  <a:lnTo>
                    <a:pt x="558" y="1296"/>
                  </a:lnTo>
                  <a:lnTo>
                    <a:pt x="556" y="1339"/>
                  </a:lnTo>
                  <a:lnTo>
                    <a:pt x="552" y="1377"/>
                  </a:lnTo>
                  <a:lnTo>
                    <a:pt x="545" y="1410"/>
                  </a:lnTo>
                  <a:lnTo>
                    <a:pt x="535" y="1439"/>
                  </a:lnTo>
                  <a:lnTo>
                    <a:pt x="525" y="1465"/>
                  </a:lnTo>
                  <a:lnTo>
                    <a:pt x="515" y="1488"/>
                  </a:lnTo>
                  <a:lnTo>
                    <a:pt x="503" y="1512"/>
                  </a:lnTo>
                  <a:lnTo>
                    <a:pt x="491" y="1536"/>
                  </a:lnTo>
                  <a:lnTo>
                    <a:pt x="479" y="1559"/>
                  </a:lnTo>
                  <a:lnTo>
                    <a:pt x="469" y="1585"/>
                  </a:lnTo>
                  <a:lnTo>
                    <a:pt x="460" y="1614"/>
                  </a:lnTo>
                  <a:lnTo>
                    <a:pt x="453" y="1647"/>
                  </a:lnTo>
                  <a:lnTo>
                    <a:pt x="448" y="1685"/>
                  </a:lnTo>
                  <a:lnTo>
                    <a:pt x="447" y="1728"/>
                  </a:lnTo>
                  <a:lnTo>
                    <a:pt x="448" y="1771"/>
                  </a:lnTo>
                  <a:lnTo>
                    <a:pt x="453" y="1809"/>
                  </a:lnTo>
                  <a:lnTo>
                    <a:pt x="460" y="1842"/>
                  </a:lnTo>
                  <a:lnTo>
                    <a:pt x="469" y="1871"/>
                  </a:lnTo>
                  <a:lnTo>
                    <a:pt x="479" y="1897"/>
                  </a:lnTo>
                  <a:lnTo>
                    <a:pt x="491" y="1920"/>
                  </a:lnTo>
                  <a:lnTo>
                    <a:pt x="503" y="1944"/>
                  </a:lnTo>
                  <a:lnTo>
                    <a:pt x="515" y="1968"/>
                  </a:lnTo>
                  <a:lnTo>
                    <a:pt x="525" y="1991"/>
                  </a:lnTo>
                  <a:lnTo>
                    <a:pt x="535" y="2017"/>
                  </a:lnTo>
                  <a:lnTo>
                    <a:pt x="545" y="2046"/>
                  </a:lnTo>
                  <a:lnTo>
                    <a:pt x="552" y="2079"/>
                  </a:lnTo>
                  <a:lnTo>
                    <a:pt x="556" y="2117"/>
                  </a:lnTo>
                  <a:lnTo>
                    <a:pt x="558" y="2159"/>
                  </a:lnTo>
                  <a:lnTo>
                    <a:pt x="556" y="2203"/>
                  </a:lnTo>
                  <a:lnTo>
                    <a:pt x="552" y="2241"/>
                  </a:lnTo>
                  <a:lnTo>
                    <a:pt x="545" y="2274"/>
                  </a:lnTo>
                  <a:lnTo>
                    <a:pt x="535" y="2303"/>
                  </a:lnTo>
                  <a:lnTo>
                    <a:pt x="525" y="2329"/>
                  </a:lnTo>
                  <a:lnTo>
                    <a:pt x="515" y="2352"/>
                  </a:lnTo>
                  <a:lnTo>
                    <a:pt x="503" y="2376"/>
                  </a:lnTo>
                  <a:lnTo>
                    <a:pt x="491" y="2400"/>
                  </a:lnTo>
                  <a:lnTo>
                    <a:pt x="479" y="2423"/>
                  </a:lnTo>
                  <a:lnTo>
                    <a:pt x="469" y="2449"/>
                  </a:lnTo>
                  <a:lnTo>
                    <a:pt x="460" y="2478"/>
                  </a:lnTo>
                  <a:lnTo>
                    <a:pt x="453" y="2511"/>
                  </a:lnTo>
                  <a:lnTo>
                    <a:pt x="448" y="2549"/>
                  </a:lnTo>
                  <a:lnTo>
                    <a:pt x="447" y="2592"/>
                  </a:lnTo>
                  <a:lnTo>
                    <a:pt x="448" y="2635"/>
                  </a:lnTo>
                  <a:lnTo>
                    <a:pt x="453" y="2673"/>
                  </a:lnTo>
                  <a:lnTo>
                    <a:pt x="460" y="2706"/>
                  </a:lnTo>
                  <a:lnTo>
                    <a:pt x="469" y="2735"/>
                  </a:lnTo>
                  <a:lnTo>
                    <a:pt x="479" y="2761"/>
                  </a:lnTo>
                  <a:lnTo>
                    <a:pt x="491" y="2784"/>
                  </a:lnTo>
                  <a:lnTo>
                    <a:pt x="515" y="2832"/>
                  </a:lnTo>
                  <a:lnTo>
                    <a:pt x="525" y="2855"/>
                  </a:lnTo>
                  <a:lnTo>
                    <a:pt x="535" y="2881"/>
                  </a:lnTo>
                  <a:lnTo>
                    <a:pt x="545" y="2910"/>
                  </a:lnTo>
                  <a:lnTo>
                    <a:pt x="552" y="2943"/>
                  </a:lnTo>
                  <a:lnTo>
                    <a:pt x="556" y="2981"/>
                  </a:lnTo>
                  <a:lnTo>
                    <a:pt x="558" y="3024"/>
                  </a:lnTo>
                  <a:lnTo>
                    <a:pt x="556" y="3067"/>
                  </a:lnTo>
                  <a:lnTo>
                    <a:pt x="552" y="3105"/>
                  </a:lnTo>
                  <a:lnTo>
                    <a:pt x="545" y="3138"/>
                  </a:lnTo>
                  <a:lnTo>
                    <a:pt x="535" y="3167"/>
                  </a:lnTo>
                  <a:lnTo>
                    <a:pt x="525" y="3193"/>
                  </a:lnTo>
                  <a:lnTo>
                    <a:pt x="515" y="3216"/>
                  </a:lnTo>
                  <a:lnTo>
                    <a:pt x="503" y="3240"/>
                  </a:lnTo>
                  <a:lnTo>
                    <a:pt x="491" y="3264"/>
                  </a:lnTo>
                  <a:lnTo>
                    <a:pt x="479" y="3287"/>
                  </a:lnTo>
                  <a:lnTo>
                    <a:pt x="469" y="3313"/>
                  </a:lnTo>
                  <a:lnTo>
                    <a:pt x="460" y="3342"/>
                  </a:lnTo>
                  <a:lnTo>
                    <a:pt x="453" y="3375"/>
                  </a:lnTo>
                  <a:lnTo>
                    <a:pt x="448" y="3413"/>
                  </a:lnTo>
                  <a:lnTo>
                    <a:pt x="447" y="3456"/>
                  </a:lnTo>
                  <a:lnTo>
                    <a:pt x="448" y="3499"/>
                  </a:lnTo>
                  <a:lnTo>
                    <a:pt x="453" y="3537"/>
                  </a:lnTo>
                  <a:lnTo>
                    <a:pt x="460" y="3570"/>
                  </a:lnTo>
                  <a:lnTo>
                    <a:pt x="469" y="3599"/>
                  </a:lnTo>
                  <a:lnTo>
                    <a:pt x="479" y="3625"/>
                  </a:lnTo>
                  <a:lnTo>
                    <a:pt x="491" y="3648"/>
                  </a:lnTo>
                  <a:lnTo>
                    <a:pt x="503" y="3672"/>
                  </a:lnTo>
                  <a:lnTo>
                    <a:pt x="515" y="3696"/>
                  </a:lnTo>
                  <a:lnTo>
                    <a:pt x="525" y="3719"/>
                  </a:lnTo>
                  <a:lnTo>
                    <a:pt x="535" y="3745"/>
                  </a:lnTo>
                  <a:lnTo>
                    <a:pt x="545" y="3774"/>
                  </a:lnTo>
                  <a:lnTo>
                    <a:pt x="552" y="3807"/>
                  </a:lnTo>
                  <a:lnTo>
                    <a:pt x="556" y="3845"/>
                  </a:lnTo>
                  <a:lnTo>
                    <a:pt x="558" y="3888"/>
                  </a:lnTo>
                  <a:lnTo>
                    <a:pt x="556" y="3931"/>
                  </a:lnTo>
                  <a:lnTo>
                    <a:pt x="552" y="3969"/>
                  </a:lnTo>
                  <a:lnTo>
                    <a:pt x="545" y="4002"/>
                  </a:lnTo>
                  <a:lnTo>
                    <a:pt x="535" y="4031"/>
                  </a:lnTo>
                  <a:lnTo>
                    <a:pt x="525" y="4057"/>
                  </a:lnTo>
                  <a:lnTo>
                    <a:pt x="515" y="4080"/>
                  </a:lnTo>
                  <a:lnTo>
                    <a:pt x="503" y="4104"/>
                  </a:lnTo>
                  <a:lnTo>
                    <a:pt x="491" y="4128"/>
                  </a:lnTo>
                  <a:lnTo>
                    <a:pt x="479" y="4151"/>
                  </a:lnTo>
                  <a:lnTo>
                    <a:pt x="469" y="4177"/>
                  </a:lnTo>
                  <a:lnTo>
                    <a:pt x="460" y="4206"/>
                  </a:lnTo>
                  <a:lnTo>
                    <a:pt x="453" y="4239"/>
                  </a:lnTo>
                  <a:lnTo>
                    <a:pt x="448" y="4277"/>
                  </a:lnTo>
                  <a:lnTo>
                    <a:pt x="447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</p:sp>
        <p:sp>
          <p:nvSpPr>
            <p:cNvPr id="208" name="Google Shape;208;p11"/>
            <p:cNvSpPr/>
            <p:nvPr/>
          </p:nvSpPr>
          <p:spPr>
            <a:xfrm>
              <a:off x="0" y="0"/>
              <a:ext cx="885825" cy="6858000"/>
            </a:xfrm>
            <a:custGeom>
              <a:avLst/>
              <a:gdLst/>
              <a:ahLst/>
              <a:cxnLst/>
              <a:rect l="l" t="t" r="r" b="b"/>
              <a:pathLst>
                <a:path w="558" h="4320" extrusionOk="0">
                  <a:moveTo>
                    <a:pt x="0" y="0"/>
                  </a:moveTo>
                  <a:lnTo>
                    <a:pt x="447" y="0"/>
                  </a:lnTo>
                  <a:lnTo>
                    <a:pt x="448" y="43"/>
                  </a:lnTo>
                  <a:lnTo>
                    <a:pt x="453" y="81"/>
                  </a:lnTo>
                  <a:lnTo>
                    <a:pt x="460" y="114"/>
                  </a:lnTo>
                  <a:lnTo>
                    <a:pt x="469" y="143"/>
                  </a:lnTo>
                  <a:lnTo>
                    <a:pt x="479" y="169"/>
                  </a:lnTo>
                  <a:lnTo>
                    <a:pt x="491" y="192"/>
                  </a:lnTo>
                  <a:lnTo>
                    <a:pt x="503" y="216"/>
                  </a:lnTo>
                  <a:lnTo>
                    <a:pt x="515" y="240"/>
                  </a:lnTo>
                  <a:lnTo>
                    <a:pt x="525" y="263"/>
                  </a:lnTo>
                  <a:lnTo>
                    <a:pt x="535" y="289"/>
                  </a:lnTo>
                  <a:lnTo>
                    <a:pt x="545" y="318"/>
                  </a:lnTo>
                  <a:lnTo>
                    <a:pt x="552" y="351"/>
                  </a:lnTo>
                  <a:lnTo>
                    <a:pt x="556" y="389"/>
                  </a:lnTo>
                  <a:lnTo>
                    <a:pt x="558" y="432"/>
                  </a:lnTo>
                  <a:lnTo>
                    <a:pt x="556" y="475"/>
                  </a:lnTo>
                  <a:lnTo>
                    <a:pt x="552" y="513"/>
                  </a:lnTo>
                  <a:lnTo>
                    <a:pt x="545" y="546"/>
                  </a:lnTo>
                  <a:lnTo>
                    <a:pt x="535" y="575"/>
                  </a:lnTo>
                  <a:lnTo>
                    <a:pt x="525" y="601"/>
                  </a:lnTo>
                  <a:lnTo>
                    <a:pt x="515" y="624"/>
                  </a:lnTo>
                  <a:lnTo>
                    <a:pt x="503" y="648"/>
                  </a:lnTo>
                  <a:lnTo>
                    <a:pt x="491" y="672"/>
                  </a:lnTo>
                  <a:lnTo>
                    <a:pt x="479" y="695"/>
                  </a:lnTo>
                  <a:lnTo>
                    <a:pt x="469" y="721"/>
                  </a:lnTo>
                  <a:lnTo>
                    <a:pt x="460" y="750"/>
                  </a:lnTo>
                  <a:lnTo>
                    <a:pt x="453" y="783"/>
                  </a:lnTo>
                  <a:lnTo>
                    <a:pt x="448" y="821"/>
                  </a:lnTo>
                  <a:lnTo>
                    <a:pt x="447" y="864"/>
                  </a:lnTo>
                  <a:lnTo>
                    <a:pt x="448" y="907"/>
                  </a:lnTo>
                  <a:lnTo>
                    <a:pt x="453" y="945"/>
                  </a:lnTo>
                  <a:lnTo>
                    <a:pt x="460" y="978"/>
                  </a:lnTo>
                  <a:lnTo>
                    <a:pt x="469" y="1007"/>
                  </a:lnTo>
                  <a:lnTo>
                    <a:pt x="479" y="1033"/>
                  </a:lnTo>
                  <a:lnTo>
                    <a:pt x="491" y="1056"/>
                  </a:lnTo>
                  <a:lnTo>
                    <a:pt x="503" y="1080"/>
                  </a:lnTo>
                  <a:lnTo>
                    <a:pt x="515" y="1104"/>
                  </a:lnTo>
                  <a:lnTo>
                    <a:pt x="525" y="1127"/>
                  </a:lnTo>
                  <a:lnTo>
                    <a:pt x="535" y="1153"/>
                  </a:lnTo>
                  <a:lnTo>
                    <a:pt x="545" y="1182"/>
                  </a:lnTo>
                  <a:lnTo>
                    <a:pt x="552" y="1215"/>
                  </a:lnTo>
                  <a:lnTo>
                    <a:pt x="556" y="1253"/>
                  </a:lnTo>
                  <a:lnTo>
                    <a:pt x="558" y="1296"/>
                  </a:lnTo>
                  <a:lnTo>
                    <a:pt x="556" y="1339"/>
                  </a:lnTo>
                  <a:lnTo>
                    <a:pt x="552" y="1377"/>
                  </a:lnTo>
                  <a:lnTo>
                    <a:pt x="545" y="1410"/>
                  </a:lnTo>
                  <a:lnTo>
                    <a:pt x="535" y="1439"/>
                  </a:lnTo>
                  <a:lnTo>
                    <a:pt x="525" y="1465"/>
                  </a:lnTo>
                  <a:lnTo>
                    <a:pt x="515" y="1488"/>
                  </a:lnTo>
                  <a:lnTo>
                    <a:pt x="503" y="1512"/>
                  </a:lnTo>
                  <a:lnTo>
                    <a:pt x="491" y="1536"/>
                  </a:lnTo>
                  <a:lnTo>
                    <a:pt x="479" y="1559"/>
                  </a:lnTo>
                  <a:lnTo>
                    <a:pt x="469" y="1585"/>
                  </a:lnTo>
                  <a:lnTo>
                    <a:pt x="460" y="1614"/>
                  </a:lnTo>
                  <a:lnTo>
                    <a:pt x="453" y="1647"/>
                  </a:lnTo>
                  <a:lnTo>
                    <a:pt x="448" y="1685"/>
                  </a:lnTo>
                  <a:lnTo>
                    <a:pt x="447" y="1728"/>
                  </a:lnTo>
                  <a:lnTo>
                    <a:pt x="448" y="1771"/>
                  </a:lnTo>
                  <a:lnTo>
                    <a:pt x="453" y="1809"/>
                  </a:lnTo>
                  <a:lnTo>
                    <a:pt x="460" y="1842"/>
                  </a:lnTo>
                  <a:lnTo>
                    <a:pt x="469" y="1871"/>
                  </a:lnTo>
                  <a:lnTo>
                    <a:pt x="479" y="1897"/>
                  </a:lnTo>
                  <a:lnTo>
                    <a:pt x="491" y="1920"/>
                  </a:lnTo>
                  <a:lnTo>
                    <a:pt x="503" y="1944"/>
                  </a:lnTo>
                  <a:lnTo>
                    <a:pt x="515" y="1968"/>
                  </a:lnTo>
                  <a:lnTo>
                    <a:pt x="525" y="1991"/>
                  </a:lnTo>
                  <a:lnTo>
                    <a:pt x="535" y="2017"/>
                  </a:lnTo>
                  <a:lnTo>
                    <a:pt x="545" y="2046"/>
                  </a:lnTo>
                  <a:lnTo>
                    <a:pt x="552" y="2079"/>
                  </a:lnTo>
                  <a:lnTo>
                    <a:pt x="556" y="2117"/>
                  </a:lnTo>
                  <a:lnTo>
                    <a:pt x="558" y="2159"/>
                  </a:lnTo>
                  <a:lnTo>
                    <a:pt x="556" y="2203"/>
                  </a:lnTo>
                  <a:lnTo>
                    <a:pt x="552" y="2241"/>
                  </a:lnTo>
                  <a:lnTo>
                    <a:pt x="545" y="2274"/>
                  </a:lnTo>
                  <a:lnTo>
                    <a:pt x="535" y="2303"/>
                  </a:lnTo>
                  <a:lnTo>
                    <a:pt x="525" y="2329"/>
                  </a:lnTo>
                  <a:lnTo>
                    <a:pt x="515" y="2352"/>
                  </a:lnTo>
                  <a:lnTo>
                    <a:pt x="503" y="2376"/>
                  </a:lnTo>
                  <a:lnTo>
                    <a:pt x="491" y="2400"/>
                  </a:lnTo>
                  <a:lnTo>
                    <a:pt x="479" y="2423"/>
                  </a:lnTo>
                  <a:lnTo>
                    <a:pt x="469" y="2449"/>
                  </a:lnTo>
                  <a:lnTo>
                    <a:pt x="460" y="2478"/>
                  </a:lnTo>
                  <a:lnTo>
                    <a:pt x="453" y="2511"/>
                  </a:lnTo>
                  <a:lnTo>
                    <a:pt x="448" y="2549"/>
                  </a:lnTo>
                  <a:lnTo>
                    <a:pt x="447" y="2592"/>
                  </a:lnTo>
                  <a:lnTo>
                    <a:pt x="448" y="2635"/>
                  </a:lnTo>
                  <a:lnTo>
                    <a:pt x="453" y="2673"/>
                  </a:lnTo>
                  <a:lnTo>
                    <a:pt x="460" y="2706"/>
                  </a:lnTo>
                  <a:lnTo>
                    <a:pt x="469" y="2735"/>
                  </a:lnTo>
                  <a:lnTo>
                    <a:pt x="479" y="2761"/>
                  </a:lnTo>
                  <a:lnTo>
                    <a:pt x="491" y="2784"/>
                  </a:lnTo>
                  <a:lnTo>
                    <a:pt x="515" y="2832"/>
                  </a:lnTo>
                  <a:lnTo>
                    <a:pt x="525" y="2855"/>
                  </a:lnTo>
                  <a:lnTo>
                    <a:pt x="535" y="2881"/>
                  </a:lnTo>
                  <a:lnTo>
                    <a:pt x="545" y="2910"/>
                  </a:lnTo>
                  <a:lnTo>
                    <a:pt x="552" y="2943"/>
                  </a:lnTo>
                  <a:lnTo>
                    <a:pt x="556" y="2981"/>
                  </a:lnTo>
                  <a:lnTo>
                    <a:pt x="558" y="3024"/>
                  </a:lnTo>
                  <a:lnTo>
                    <a:pt x="556" y="3067"/>
                  </a:lnTo>
                  <a:lnTo>
                    <a:pt x="552" y="3105"/>
                  </a:lnTo>
                  <a:lnTo>
                    <a:pt x="545" y="3138"/>
                  </a:lnTo>
                  <a:lnTo>
                    <a:pt x="535" y="3167"/>
                  </a:lnTo>
                  <a:lnTo>
                    <a:pt x="525" y="3193"/>
                  </a:lnTo>
                  <a:lnTo>
                    <a:pt x="515" y="3216"/>
                  </a:lnTo>
                  <a:lnTo>
                    <a:pt x="503" y="3240"/>
                  </a:lnTo>
                  <a:lnTo>
                    <a:pt x="491" y="3264"/>
                  </a:lnTo>
                  <a:lnTo>
                    <a:pt x="479" y="3287"/>
                  </a:lnTo>
                  <a:lnTo>
                    <a:pt x="469" y="3313"/>
                  </a:lnTo>
                  <a:lnTo>
                    <a:pt x="460" y="3342"/>
                  </a:lnTo>
                  <a:lnTo>
                    <a:pt x="453" y="3375"/>
                  </a:lnTo>
                  <a:lnTo>
                    <a:pt x="448" y="3413"/>
                  </a:lnTo>
                  <a:lnTo>
                    <a:pt x="447" y="3456"/>
                  </a:lnTo>
                  <a:lnTo>
                    <a:pt x="448" y="3499"/>
                  </a:lnTo>
                  <a:lnTo>
                    <a:pt x="453" y="3537"/>
                  </a:lnTo>
                  <a:lnTo>
                    <a:pt x="460" y="3570"/>
                  </a:lnTo>
                  <a:lnTo>
                    <a:pt x="469" y="3599"/>
                  </a:lnTo>
                  <a:lnTo>
                    <a:pt x="479" y="3625"/>
                  </a:lnTo>
                  <a:lnTo>
                    <a:pt x="491" y="3648"/>
                  </a:lnTo>
                  <a:lnTo>
                    <a:pt x="503" y="3672"/>
                  </a:lnTo>
                  <a:lnTo>
                    <a:pt x="515" y="3696"/>
                  </a:lnTo>
                  <a:lnTo>
                    <a:pt x="525" y="3719"/>
                  </a:lnTo>
                  <a:lnTo>
                    <a:pt x="535" y="3745"/>
                  </a:lnTo>
                  <a:lnTo>
                    <a:pt x="545" y="3774"/>
                  </a:lnTo>
                  <a:lnTo>
                    <a:pt x="552" y="3807"/>
                  </a:lnTo>
                  <a:lnTo>
                    <a:pt x="556" y="3845"/>
                  </a:lnTo>
                  <a:lnTo>
                    <a:pt x="558" y="3888"/>
                  </a:lnTo>
                  <a:lnTo>
                    <a:pt x="556" y="3931"/>
                  </a:lnTo>
                  <a:lnTo>
                    <a:pt x="552" y="3969"/>
                  </a:lnTo>
                  <a:lnTo>
                    <a:pt x="545" y="4002"/>
                  </a:lnTo>
                  <a:lnTo>
                    <a:pt x="535" y="4031"/>
                  </a:lnTo>
                  <a:lnTo>
                    <a:pt x="525" y="4057"/>
                  </a:lnTo>
                  <a:lnTo>
                    <a:pt x="515" y="4080"/>
                  </a:lnTo>
                  <a:lnTo>
                    <a:pt x="503" y="4104"/>
                  </a:lnTo>
                  <a:lnTo>
                    <a:pt x="491" y="4128"/>
                  </a:lnTo>
                  <a:lnTo>
                    <a:pt x="479" y="4151"/>
                  </a:lnTo>
                  <a:lnTo>
                    <a:pt x="469" y="4177"/>
                  </a:lnTo>
                  <a:lnTo>
                    <a:pt x="460" y="4206"/>
                  </a:lnTo>
                  <a:lnTo>
                    <a:pt x="453" y="4239"/>
                  </a:lnTo>
                  <a:lnTo>
                    <a:pt x="448" y="4277"/>
                  </a:lnTo>
                  <a:lnTo>
                    <a:pt x="447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F3864">
                <a:alpha val="24705"/>
              </a:srgbClr>
            </a:solidFill>
            <a:ln>
              <a:noFill/>
            </a:ln>
          </p:spPr>
        </p:sp>
      </p:grpSp>
      <p:sp>
        <p:nvSpPr>
          <p:cNvPr id="209" name="Google Shape;209;p11"/>
          <p:cNvSpPr txBox="1">
            <a:spLocks noGrp="1"/>
          </p:cNvSpPr>
          <p:nvPr>
            <p:ph type="body" idx="1"/>
          </p:nvPr>
        </p:nvSpPr>
        <p:spPr>
          <a:xfrm>
            <a:off x="1251678" y="2286001"/>
            <a:ext cx="10089112" cy="39095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it-IT" sz="20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Messaggio “positivo, cooperativo e benigno”. 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sz="20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it-IT" sz="20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Obiettivo: promuovere una “visione empatica del governo, delle politiche, della società e della cultura cinese”, facilitando l’obiettivo di accrescere l’influenza cinese nel sistema internazionale e veicolare l’idea che il “sogno cinese” sia positivo per la comunità internazionale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sz="20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it-IT" sz="20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Attraverso agenzie stampa il cui profilo sarebbe tale da dissimulare la propria natura propagandistica, se non, come afferma il report di “estensioni del servizio di intelligence civile cinese”.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sz="20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12"/>
          <p:cNvSpPr/>
          <p:nvPr/>
        </p:nvSpPr>
        <p:spPr>
          <a:xfrm>
            <a:off x="1" y="0"/>
            <a:ext cx="12191996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15" name="Google Shape;215;p12"/>
          <p:cNvGrpSpPr/>
          <p:nvPr/>
        </p:nvGrpSpPr>
        <p:grpSpPr>
          <a:xfrm>
            <a:off x="1" y="0"/>
            <a:ext cx="4273199" cy="6858000"/>
            <a:chOff x="1" y="0"/>
            <a:chExt cx="4273199" cy="6858000"/>
          </a:xfrm>
        </p:grpSpPr>
        <p:sp>
          <p:nvSpPr>
            <p:cNvPr id="216" name="Google Shape;216;p12"/>
            <p:cNvSpPr/>
            <p:nvPr/>
          </p:nvSpPr>
          <p:spPr>
            <a:xfrm>
              <a:off x="1" y="0"/>
              <a:ext cx="4273199" cy="68580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7" name="Google Shape;217;p12"/>
            <p:cNvSpPr/>
            <p:nvPr/>
          </p:nvSpPr>
          <p:spPr>
            <a:xfrm>
              <a:off x="1" y="0"/>
              <a:ext cx="4273199" cy="6858000"/>
            </a:xfrm>
            <a:prstGeom prst="rect">
              <a:avLst/>
            </a:prstGeom>
            <a:solidFill>
              <a:srgbClr val="1F3864">
                <a:alpha val="24705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18" name="Google Shape;218;p12"/>
          <p:cNvSpPr txBox="1">
            <a:spLocks noGrp="1"/>
          </p:cNvSpPr>
          <p:nvPr>
            <p:ph type="title"/>
          </p:nvPr>
        </p:nvSpPr>
        <p:spPr>
          <a:xfrm>
            <a:off x="1251677" y="619125"/>
            <a:ext cx="2652413" cy="56197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Verdana"/>
              <a:buNone/>
            </a:pPr>
            <a:r>
              <a:rPr lang="it-IT" sz="34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La Cina: The Great Wall of Technology</a:t>
            </a:r>
            <a:endParaRPr/>
          </a:p>
        </p:txBody>
      </p:sp>
      <p:grpSp>
        <p:nvGrpSpPr>
          <p:cNvPr id="219" name="Google Shape;219;p12"/>
          <p:cNvGrpSpPr/>
          <p:nvPr/>
        </p:nvGrpSpPr>
        <p:grpSpPr>
          <a:xfrm>
            <a:off x="0" y="0"/>
            <a:ext cx="885825" cy="6858000"/>
            <a:chOff x="0" y="0"/>
            <a:chExt cx="885825" cy="6858000"/>
          </a:xfrm>
        </p:grpSpPr>
        <p:sp>
          <p:nvSpPr>
            <p:cNvPr id="220" name="Google Shape;220;p12"/>
            <p:cNvSpPr/>
            <p:nvPr/>
          </p:nvSpPr>
          <p:spPr>
            <a:xfrm>
              <a:off x="0" y="0"/>
              <a:ext cx="885825" cy="6858000"/>
            </a:xfrm>
            <a:custGeom>
              <a:avLst/>
              <a:gdLst/>
              <a:ahLst/>
              <a:cxnLst/>
              <a:rect l="l" t="t" r="r" b="b"/>
              <a:pathLst>
                <a:path w="558" h="4320" extrusionOk="0">
                  <a:moveTo>
                    <a:pt x="0" y="0"/>
                  </a:moveTo>
                  <a:lnTo>
                    <a:pt x="447" y="0"/>
                  </a:lnTo>
                  <a:lnTo>
                    <a:pt x="448" y="43"/>
                  </a:lnTo>
                  <a:lnTo>
                    <a:pt x="453" y="81"/>
                  </a:lnTo>
                  <a:lnTo>
                    <a:pt x="460" y="114"/>
                  </a:lnTo>
                  <a:lnTo>
                    <a:pt x="469" y="143"/>
                  </a:lnTo>
                  <a:lnTo>
                    <a:pt x="479" y="169"/>
                  </a:lnTo>
                  <a:lnTo>
                    <a:pt x="491" y="192"/>
                  </a:lnTo>
                  <a:lnTo>
                    <a:pt x="503" y="216"/>
                  </a:lnTo>
                  <a:lnTo>
                    <a:pt x="515" y="240"/>
                  </a:lnTo>
                  <a:lnTo>
                    <a:pt x="525" y="263"/>
                  </a:lnTo>
                  <a:lnTo>
                    <a:pt x="535" y="289"/>
                  </a:lnTo>
                  <a:lnTo>
                    <a:pt x="545" y="318"/>
                  </a:lnTo>
                  <a:lnTo>
                    <a:pt x="552" y="351"/>
                  </a:lnTo>
                  <a:lnTo>
                    <a:pt x="556" y="389"/>
                  </a:lnTo>
                  <a:lnTo>
                    <a:pt x="558" y="432"/>
                  </a:lnTo>
                  <a:lnTo>
                    <a:pt x="556" y="475"/>
                  </a:lnTo>
                  <a:lnTo>
                    <a:pt x="552" y="513"/>
                  </a:lnTo>
                  <a:lnTo>
                    <a:pt x="545" y="546"/>
                  </a:lnTo>
                  <a:lnTo>
                    <a:pt x="535" y="575"/>
                  </a:lnTo>
                  <a:lnTo>
                    <a:pt x="525" y="601"/>
                  </a:lnTo>
                  <a:lnTo>
                    <a:pt x="515" y="624"/>
                  </a:lnTo>
                  <a:lnTo>
                    <a:pt x="503" y="648"/>
                  </a:lnTo>
                  <a:lnTo>
                    <a:pt x="491" y="672"/>
                  </a:lnTo>
                  <a:lnTo>
                    <a:pt x="479" y="695"/>
                  </a:lnTo>
                  <a:lnTo>
                    <a:pt x="469" y="721"/>
                  </a:lnTo>
                  <a:lnTo>
                    <a:pt x="460" y="750"/>
                  </a:lnTo>
                  <a:lnTo>
                    <a:pt x="453" y="783"/>
                  </a:lnTo>
                  <a:lnTo>
                    <a:pt x="448" y="821"/>
                  </a:lnTo>
                  <a:lnTo>
                    <a:pt x="447" y="864"/>
                  </a:lnTo>
                  <a:lnTo>
                    <a:pt x="448" y="907"/>
                  </a:lnTo>
                  <a:lnTo>
                    <a:pt x="453" y="945"/>
                  </a:lnTo>
                  <a:lnTo>
                    <a:pt x="460" y="978"/>
                  </a:lnTo>
                  <a:lnTo>
                    <a:pt x="469" y="1007"/>
                  </a:lnTo>
                  <a:lnTo>
                    <a:pt x="479" y="1033"/>
                  </a:lnTo>
                  <a:lnTo>
                    <a:pt x="491" y="1056"/>
                  </a:lnTo>
                  <a:lnTo>
                    <a:pt x="503" y="1080"/>
                  </a:lnTo>
                  <a:lnTo>
                    <a:pt x="515" y="1104"/>
                  </a:lnTo>
                  <a:lnTo>
                    <a:pt x="525" y="1127"/>
                  </a:lnTo>
                  <a:lnTo>
                    <a:pt x="535" y="1153"/>
                  </a:lnTo>
                  <a:lnTo>
                    <a:pt x="545" y="1182"/>
                  </a:lnTo>
                  <a:lnTo>
                    <a:pt x="552" y="1215"/>
                  </a:lnTo>
                  <a:lnTo>
                    <a:pt x="556" y="1253"/>
                  </a:lnTo>
                  <a:lnTo>
                    <a:pt x="558" y="1296"/>
                  </a:lnTo>
                  <a:lnTo>
                    <a:pt x="556" y="1339"/>
                  </a:lnTo>
                  <a:lnTo>
                    <a:pt x="552" y="1377"/>
                  </a:lnTo>
                  <a:lnTo>
                    <a:pt x="545" y="1410"/>
                  </a:lnTo>
                  <a:lnTo>
                    <a:pt x="535" y="1439"/>
                  </a:lnTo>
                  <a:lnTo>
                    <a:pt x="525" y="1465"/>
                  </a:lnTo>
                  <a:lnTo>
                    <a:pt x="515" y="1488"/>
                  </a:lnTo>
                  <a:lnTo>
                    <a:pt x="503" y="1512"/>
                  </a:lnTo>
                  <a:lnTo>
                    <a:pt x="491" y="1536"/>
                  </a:lnTo>
                  <a:lnTo>
                    <a:pt x="479" y="1559"/>
                  </a:lnTo>
                  <a:lnTo>
                    <a:pt x="469" y="1585"/>
                  </a:lnTo>
                  <a:lnTo>
                    <a:pt x="460" y="1614"/>
                  </a:lnTo>
                  <a:lnTo>
                    <a:pt x="453" y="1647"/>
                  </a:lnTo>
                  <a:lnTo>
                    <a:pt x="448" y="1685"/>
                  </a:lnTo>
                  <a:lnTo>
                    <a:pt x="447" y="1728"/>
                  </a:lnTo>
                  <a:lnTo>
                    <a:pt x="448" y="1771"/>
                  </a:lnTo>
                  <a:lnTo>
                    <a:pt x="453" y="1809"/>
                  </a:lnTo>
                  <a:lnTo>
                    <a:pt x="460" y="1842"/>
                  </a:lnTo>
                  <a:lnTo>
                    <a:pt x="469" y="1871"/>
                  </a:lnTo>
                  <a:lnTo>
                    <a:pt x="479" y="1897"/>
                  </a:lnTo>
                  <a:lnTo>
                    <a:pt x="491" y="1920"/>
                  </a:lnTo>
                  <a:lnTo>
                    <a:pt x="503" y="1944"/>
                  </a:lnTo>
                  <a:lnTo>
                    <a:pt x="515" y="1968"/>
                  </a:lnTo>
                  <a:lnTo>
                    <a:pt x="525" y="1991"/>
                  </a:lnTo>
                  <a:lnTo>
                    <a:pt x="535" y="2017"/>
                  </a:lnTo>
                  <a:lnTo>
                    <a:pt x="545" y="2046"/>
                  </a:lnTo>
                  <a:lnTo>
                    <a:pt x="552" y="2079"/>
                  </a:lnTo>
                  <a:lnTo>
                    <a:pt x="556" y="2117"/>
                  </a:lnTo>
                  <a:lnTo>
                    <a:pt x="558" y="2159"/>
                  </a:lnTo>
                  <a:lnTo>
                    <a:pt x="556" y="2203"/>
                  </a:lnTo>
                  <a:lnTo>
                    <a:pt x="552" y="2241"/>
                  </a:lnTo>
                  <a:lnTo>
                    <a:pt x="545" y="2274"/>
                  </a:lnTo>
                  <a:lnTo>
                    <a:pt x="535" y="2303"/>
                  </a:lnTo>
                  <a:lnTo>
                    <a:pt x="525" y="2329"/>
                  </a:lnTo>
                  <a:lnTo>
                    <a:pt x="515" y="2352"/>
                  </a:lnTo>
                  <a:lnTo>
                    <a:pt x="503" y="2376"/>
                  </a:lnTo>
                  <a:lnTo>
                    <a:pt x="491" y="2400"/>
                  </a:lnTo>
                  <a:lnTo>
                    <a:pt x="479" y="2423"/>
                  </a:lnTo>
                  <a:lnTo>
                    <a:pt x="469" y="2449"/>
                  </a:lnTo>
                  <a:lnTo>
                    <a:pt x="460" y="2478"/>
                  </a:lnTo>
                  <a:lnTo>
                    <a:pt x="453" y="2511"/>
                  </a:lnTo>
                  <a:lnTo>
                    <a:pt x="448" y="2549"/>
                  </a:lnTo>
                  <a:lnTo>
                    <a:pt x="447" y="2592"/>
                  </a:lnTo>
                  <a:lnTo>
                    <a:pt x="448" y="2635"/>
                  </a:lnTo>
                  <a:lnTo>
                    <a:pt x="453" y="2673"/>
                  </a:lnTo>
                  <a:lnTo>
                    <a:pt x="460" y="2706"/>
                  </a:lnTo>
                  <a:lnTo>
                    <a:pt x="469" y="2735"/>
                  </a:lnTo>
                  <a:lnTo>
                    <a:pt x="479" y="2761"/>
                  </a:lnTo>
                  <a:lnTo>
                    <a:pt x="491" y="2784"/>
                  </a:lnTo>
                  <a:lnTo>
                    <a:pt x="515" y="2832"/>
                  </a:lnTo>
                  <a:lnTo>
                    <a:pt x="525" y="2855"/>
                  </a:lnTo>
                  <a:lnTo>
                    <a:pt x="535" y="2881"/>
                  </a:lnTo>
                  <a:lnTo>
                    <a:pt x="545" y="2910"/>
                  </a:lnTo>
                  <a:lnTo>
                    <a:pt x="552" y="2943"/>
                  </a:lnTo>
                  <a:lnTo>
                    <a:pt x="556" y="2981"/>
                  </a:lnTo>
                  <a:lnTo>
                    <a:pt x="558" y="3024"/>
                  </a:lnTo>
                  <a:lnTo>
                    <a:pt x="556" y="3067"/>
                  </a:lnTo>
                  <a:lnTo>
                    <a:pt x="552" y="3105"/>
                  </a:lnTo>
                  <a:lnTo>
                    <a:pt x="545" y="3138"/>
                  </a:lnTo>
                  <a:lnTo>
                    <a:pt x="535" y="3167"/>
                  </a:lnTo>
                  <a:lnTo>
                    <a:pt x="525" y="3193"/>
                  </a:lnTo>
                  <a:lnTo>
                    <a:pt x="515" y="3216"/>
                  </a:lnTo>
                  <a:lnTo>
                    <a:pt x="503" y="3240"/>
                  </a:lnTo>
                  <a:lnTo>
                    <a:pt x="491" y="3264"/>
                  </a:lnTo>
                  <a:lnTo>
                    <a:pt x="479" y="3287"/>
                  </a:lnTo>
                  <a:lnTo>
                    <a:pt x="469" y="3313"/>
                  </a:lnTo>
                  <a:lnTo>
                    <a:pt x="460" y="3342"/>
                  </a:lnTo>
                  <a:lnTo>
                    <a:pt x="453" y="3375"/>
                  </a:lnTo>
                  <a:lnTo>
                    <a:pt x="448" y="3413"/>
                  </a:lnTo>
                  <a:lnTo>
                    <a:pt x="447" y="3456"/>
                  </a:lnTo>
                  <a:lnTo>
                    <a:pt x="448" y="3499"/>
                  </a:lnTo>
                  <a:lnTo>
                    <a:pt x="453" y="3537"/>
                  </a:lnTo>
                  <a:lnTo>
                    <a:pt x="460" y="3570"/>
                  </a:lnTo>
                  <a:lnTo>
                    <a:pt x="469" y="3599"/>
                  </a:lnTo>
                  <a:lnTo>
                    <a:pt x="479" y="3625"/>
                  </a:lnTo>
                  <a:lnTo>
                    <a:pt x="491" y="3648"/>
                  </a:lnTo>
                  <a:lnTo>
                    <a:pt x="503" y="3672"/>
                  </a:lnTo>
                  <a:lnTo>
                    <a:pt x="515" y="3696"/>
                  </a:lnTo>
                  <a:lnTo>
                    <a:pt x="525" y="3719"/>
                  </a:lnTo>
                  <a:lnTo>
                    <a:pt x="535" y="3745"/>
                  </a:lnTo>
                  <a:lnTo>
                    <a:pt x="545" y="3774"/>
                  </a:lnTo>
                  <a:lnTo>
                    <a:pt x="552" y="3807"/>
                  </a:lnTo>
                  <a:lnTo>
                    <a:pt x="556" y="3845"/>
                  </a:lnTo>
                  <a:lnTo>
                    <a:pt x="558" y="3888"/>
                  </a:lnTo>
                  <a:lnTo>
                    <a:pt x="556" y="3931"/>
                  </a:lnTo>
                  <a:lnTo>
                    <a:pt x="552" y="3969"/>
                  </a:lnTo>
                  <a:lnTo>
                    <a:pt x="545" y="4002"/>
                  </a:lnTo>
                  <a:lnTo>
                    <a:pt x="535" y="4031"/>
                  </a:lnTo>
                  <a:lnTo>
                    <a:pt x="525" y="4057"/>
                  </a:lnTo>
                  <a:lnTo>
                    <a:pt x="515" y="4080"/>
                  </a:lnTo>
                  <a:lnTo>
                    <a:pt x="503" y="4104"/>
                  </a:lnTo>
                  <a:lnTo>
                    <a:pt x="491" y="4128"/>
                  </a:lnTo>
                  <a:lnTo>
                    <a:pt x="479" y="4151"/>
                  </a:lnTo>
                  <a:lnTo>
                    <a:pt x="469" y="4177"/>
                  </a:lnTo>
                  <a:lnTo>
                    <a:pt x="460" y="4206"/>
                  </a:lnTo>
                  <a:lnTo>
                    <a:pt x="453" y="4239"/>
                  </a:lnTo>
                  <a:lnTo>
                    <a:pt x="448" y="4277"/>
                  </a:lnTo>
                  <a:lnTo>
                    <a:pt x="447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</p:sp>
        <p:sp>
          <p:nvSpPr>
            <p:cNvPr id="221" name="Google Shape;221;p12"/>
            <p:cNvSpPr/>
            <p:nvPr/>
          </p:nvSpPr>
          <p:spPr>
            <a:xfrm>
              <a:off x="0" y="0"/>
              <a:ext cx="885825" cy="6858000"/>
            </a:xfrm>
            <a:custGeom>
              <a:avLst/>
              <a:gdLst/>
              <a:ahLst/>
              <a:cxnLst/>
              <a:rect l="l" t="t" r="r" b="b"/>
              <a:pathLst>
                <a:path w="558" h="4320" extrusionOk="0">
                  <a:moveTo>
                    <a:pt x="0" y="0"/>
                  </a:moveTo>
                  <a:lnTo>
                    <a:pt x="447" y="0"/>
                  </a:lnTo>
                  <a:lnTo>
                    <a:pt x="448" y="43"/>
                  </a:lnTo>
                  <a:lnTo>
                    <a:pt x="453" y="81"/>
                  </a:lnTo>
                  <a:lnTo>
                    <a:pt x="460" y="114"/>
                  </a:lnTo>
                  <a:lnTo>
                    <a:pt x="469" y="143"/>
                  </a:lnTo>
                  <a:lnTo>
                    <a:pt x="479" y="169"/>
                  </a:lnTo>
                  <a:lnTo>
                    <a:pt x="491" y="192"/>
                  </a:lnTo>
                  <a:lnTo>
                    <a:pt x="503" y="216"/>
                  </a:lnTo>
                  <a:lnTo>
                    <a:pt x="515" y="240"/>
                  </a:lnTo>
                  <a:lnTo>
                    <a:pt x="525" y="263"/>
                  </a:lnTo>
                  <a:lnTo>
                    <a:pt x="535" y="289"/>
                  </a:lnTo>
                  <a:lnTo>
                    <a:pt x="545" y="318"/>
                  </a:lnTo>
                  <a:lnTo>
                    <a:pt x="552" y="351"/>
                  </a:lnTo>
                  <a:lnTo>
                    <a:pt x="556" y="389"/>
                  </a:lnTo>
                  <a:lnTo>
                    <a:pt x="558" y="432"/>
                  </a:lnTo>
                  <a:lnTo>
                    <a:pt x="556" y="475"/>
                  </a:lnTo>
                  <a:lnTo>
                    <a:pt x="552" y="513"/>
                  </a:lnTo>
                  <a:lnTo>
                    <a:pt x="545" y="546"/>
                  </a:lnTo>
                  <a:lnTo>
                    <a:pt x="535" y="575"/>
                  </a:lnTo>
                  <a:lnTo>
                    <a:pt x="525" y="601"/>
                  </a:lnTo>
                  <a:lnTo>
                    <a:pt x="515" y="624"/>
                  </a:lnTo>
                  <a:lnTo>
                    <a:pt x="503" y="648"/>
                  </a:lnTo>
                  <a:lnTo>
                    <a:pt x="491" y="672"/>
                  </a:lnTo>
                  <a:lnTo>
                    <a:pt x="479" y="695"/>
                  </a:lnTo>
                  <a:lnTo>
                    <a:pt x="469" y="721"/>
                  </a:lnTo>
                  <a:lnTo>
                    <a:pt x="460" y="750"/>
                  </a:lnTo>
                  <a:lnTo>
                    <a:pt x="453" y="783"/>
                  </a:lnTo>
                  <a:lnTo>
                    <a:pt x="448" y="821"/>
                  </a:lnTo>
                  <a:lnTo>
                    <a:pt x="447" y="864"/>
                  </a:lnTo>
                  <a:lnTo>
                    <a:pt x="448" y="907"/>
                  </a:lnTo>
                  <a:lnTo>
                    <a:pt x="453" y="945"/>
                  </a:lnTo>
                  <a:lnTo>
                    <a:pt x="460" y="978"/>
                  </a:lnTo>
                  <a:lnTo>
                    <a:pt x="469" y="1007"/>
                  </a:lnTo>
                  <a:lnTo>
                    <a:pt x="479" y="1033"/>
                  </a:lnTo>
                  <a:lnTo>
                    <a:pt x="491" y="1056"/>
                  </a:lnTo>
                  <a:lnTo>
                    <a:pt x="503" y="1080"/>
                  </a:lnTo>
                  <a:lnTo>
                    <a:pt x="515" y="1104"/>
                  </a:lnTo>
                  <a:lnTo>
                    <a:pt x="525" y="1127"/>
                  </a:lnTo>
                  <a:lnTo>
                    <a:pt x="535" y="1153"/>
                  </a:lnTo>
                  <a:lnTo>
                    <a:pt x="545" y="1182"/>
                  </a:lnTo>
                  <a:lnTo>
                    <a:pt x="552" y="1215"/>
                  </a:lnTo>
                  <a:lnTo>
                    <a:pt x="556" y="1253"/>
                  </a:lnTo>
                  <a:lnTo>
                    <a:pt x="558" y="1296"/>
                  </a:lnTo>
                  <a:lnTo>
                    <a:pt x="556" y="1339"/>
                  </a:lnTo>
                  <a:lnTo>
                    <a:pt x="552" y="1377"/>
                  </a:lnTo>
                  <a:lnTo>
                    <a:pt x="545" y="1410"/>
                  </a:lnTo>
                  <a:lnTo>
                    <a:pt x="535" y="1439"/>
                  </a:lnTo>
                  <a:lnTo>
                    <a:pt x="525" y="1465"/>
                  </a:lnTo>
                  <a:lnTo>
                    <a:pt x="515" y="1488"/>
                  </a:lnTo>
                  <a:lnTo>
                    <a:pt x="503" y="1512"/>
                  </a:lnTo>
                  <a:lnTo>
                    <a:pt x="491" y="1536"/>
                  </a:lnTo>
                  <a:lnTo>
                    <a:pt x="479" y="1559"/>
                  </a:lnTo>
                  <a:lnTo>
                    <a:pt x="469" y="1585"/>
                  </a:lnTo>
                  <a:lnTo>
                    <a:pt x="460" y="1614"/>
                  </a:lnTo>
                  <a:lnTo>
                    <a:pt x="453" y="1647"/>
                  </a:lnTo>
                  <a:lnTo>
                    <a:pt x="448" y="1685"/>
                  </a:lnTo>
                  <a:lnTo>
                    <a:pt x="447" y="1728"/>
                  </a:lnTo>
                  <a:lnTo>
                    <a:pt x="448" y="1771"/>
                  </a:lnTo>
                  <a:lnTo>
                    <a:pt x="453" y="1809"/>
                  </a:lnTo>
                  <a:lnTo>
                    <a:pt x="460" y="1842"/>
                  </a:lnTo>
                  <a:lnTo>
                    <a:pt x="469" y="1871"/>
                  </a:lnTo>
                  <a:lnTo>
                    <a:pt x="479" y="1897"/>
                  </a:lnTo>
                  <a:lnTo>
                    <a:pt x="491" y="1920"/>
                  </a:lnTo>
                  <a:lnTo>
                    <a:pt x="503" y="1944"/>
                  </a:lnTo>
                  <a:lnTo>
                    <a:pt x="515" y="1968"/>
                  </a:lnTo>
                  <a:lnTo>
                    <a:pt x="525" y="1991"/>
                  </a:lnTo>
                  <a:lnTo>
                    <a:pt x="535" y="2017"/>
                  </a:lnTo>
                  <a:lnTo>
                    <a:pt x="545" y="2046"/>
                  </a:lnTo>
                  <a:lnTo>
                    <a:pt x="552" y="2079"/>
                  </a:lnTo>
                  <a:lnTo>
                    <a:pt x="556" y="2117"/>
                  </a:lnTo>
                  <a:lnTo>
                    <a:pt x="558" y="2159"/>
                  </a:lnTo>
                  <a:lnTo>
                    <a:pt x="556" y="2203"/>
                  </a:lnTo>
                  <a:lnTo>
                    <a:pt x="552" y="2241"/>
                  </a:lnTo>
                  <a:lnTo>
                    <a:pt x="545" y="2274"/>
                  </a:lnTo>
                  <a:lnTo>
                    <a:pt x="535" y="2303"/>
                  </a:lnTo>
                  <a:lnTo>
                    <a:pt x="525" y="2329"/>
                  </a:lnTo>
                  <a:lnTo>
                    <a:pt x="515" y="2352"/>
                  </a:lnTo>
                  <a:lnTo>
                    <a:pt x="503" y="2376"/>
                  </a:lnTo>
                  <a:lnTo>
                    <a:pt x="491" y="2400"/>
                  </a:lnTo>
                  <a:lnTo>
                    <a:pt x="479" y="2423"/>
                  </a:lnTo>
                  <a:lnTo>
                    <a:pt x="469" y="2449"/>
                  </a:lnTo>
                  <a:lnTo>
                    <a:pt x="460" y="2478"/>
                  </a:lnTo>
                  <a:lnTo>
                    <a:pt x="453" y="2511"/>
                  </a:lnTo>
                  <a:lnTo>
                    <a:pt x="448" y="2549"/>
                  </a:lnTo>
                  <a:lnTo>
                    <a:pt x="447" y="2592"/>
                  </a:lnTo>
                  <a:lnTo>
                    <a:pt x="448" y="2635"/>
                  </a:lnTo>
                  <a:lnTo>
                    <a:pt x="453" y="2673"/>
                  </a:lnTo>
                  <a:lnTo>
                    <a:pt x="460" y="2706"/>
                  </a:lnTo>
                  <a:lnTo>
                    <a:pt x="469" y="2735"/>
                  </a:lnTo>
                  <a:lnTo>
                    <a:pt x="479" y="2761"/>
                  </a:lnTo>
                  <a:lnTo>
                    <a:pt x="491" y="2784"/>
                  </a:lnTo>
                  <a:lnTo>
                    <a:pt x="515" y="2832"/>
                  </a:lnTo>
                  <a:lnTo>
                    <a:pt x="525" y="2855"/>
                  </a:lnTo>
                  <a:lnTo>
                    <a:pt x="535" y="2881"/>
                  </a:lnTo>
                  <a:lnTo>
                    <a:pt x="545" y="2910"/>
                  </a:lnTo>
                  <a:lnTo>
                    <a:pt x="552" y="2943"/>
                  </a:lnTo>
                  <a:lnTo>
                    <a:pt x="556" y="2981"/>
                  </a:lnTo>
                  <a:lnTo>
                    <a:pt x="558" y="3024"/>
                  </a:lnTo>
                  <a:lnTo>
                    <a:pt x="556" y="3067"/>
                  </a:lnTo>
                  <a:lnTo>
                    <a:pt x="552" y="3105"/>
                  </a:lnTo>
                  <a:lnTo>
                    <a:pt x="545" y="3138"/>
                  </a:lnTo>
                  <a:lnTo>
                    <a:pt x="535" y="3167"/>
                  </a:lnTo>
                  <a:lnTo>
                    <a:pt x="525" y="3193"/>
                  </a:lnTo>
                  <a:lnTo>
                    <a:pt x="515" y="3216"/>
                  </a:lnTo>
                  <a:lnTo>
                    <a:pt x="503" y="3240"/>
                  </a:lnTo>
                  <a:lnTo>
                    <a:pt x="491" y="3264"/>
                  </a:lnTo>
                  <a:lnTo>
                    <a:pt x="479" y="3287"/>
                  </a:lnTo>
                  <a:lnTo>
                    <a:pt x="469" y="3313"/>
                  </a:lnTo>
                  <a:lnTo>
                    <a:pt x="460" y="3342"/>
                  </a:lnTo>
                  <a:lnTo>
                    <a:pt x="453" y="3375"/>
                  </a:lnTo>
                  <a:lnTo>
                    <a:pt x="448" y="3413"/>
                  </a:lnTo>
                  <a:lnTo>
                    <a:pt x="447" y="3456"/>
                  </a:lnTo>
                  <a:lnTo>
                    <a:pt x="448" y="3499"/>
                  </a:lnTo>
                  <a:lnTo>
                    <a:pt x="453" y="3537"/>
                  </a:lnTo>
                  <a:lnTo>
                    <a:pt x="460" y="3570"/>
                  </a:lnTo>
                  <a:lnTo>
                    <a:pt x="469" y="3599"/>
                  </a:lnTo>
                  <a:lnTo>
                    <a:pt x="479" y="3625"/>
                  </a:lnTo>
                  <a:lnTo>
                    <a:pt x="491" y="3648"/>
                  </a:lnTo>
                  <a:lnTo>
                    <a:pt x="503" y="3672"/>
                  </a:lnTo>
                  <a:lnTo>
                    <a:pt x="515" y="3696"/>
                  </a:lnTo>
                  <a:lnTo>
                    <a:pt x="525" y="3719"/>
                  </a:lnTo>
                  <a:lnTo>
                    <a:pt x="535" y="3745"/>
                  </a:lnTo>
                  <a:lnTo>
                    <a:pt x="545" y="3774"/>
                  </a:lnTo>
                  <a:lnTo>
                    <a:pt x="552" y="3807"/>
                  </a:lnTo>
                  <a:lnTo>
                    <a:pt x="556" y="3845"/>
                  </a:lnTo>
                  <a:lnTo>
                    <a:pt x="558" y="3888"/>
                  </a:lnTo>
                  <a:lnTo>
                    <a:pt x="556" y="3931"/>
                  </a:lnTo>
                  <a:lnTo>
                    <a:pt x="552" y="3969"/>
                  </a:lnTo>
                  <a:lnTo>
                    <a:pt x="545" y="4002"/>
                  </a:lnTo>
                  <a:lnTo>
                    <a:pt x="535" y="4031"/>
                  </a:lnTo>
                  <a:lnTo>
                    <a:pt x="525" y="4057"/>
                  </a:lnTo>
                  <a:lnTo>
                    <a:pt x="515" y="4080"/>
                  </a:lnTo>
                  <a:lnTo>
                    <a:pt x="503" y="4104"/>
                  </a:lnTo>
                  <a:lnTo>
                    <a:pt x="491" y="4128"/>
                  </a:lnTo>
                  <a:lnTo>
                    <a:pt x="479" y="4151"/>
                  </a:lnTo>
                  <a:lnTo>
                    <a:pt x="469" y="4177"/>
                  </a:lnTo>
                  <a:lnTo>
                    <a:pt x="460" y="4206"/>
                  </a:lnTo>
                  <a:lnTo>
                    <a:pt x="453" y="4239"/>
                  </a:lnTo>
                  <a:lnTo>
                    <a:pt x="448" y="4277"/>
                  </a:lnTo>
                  <a:lnTo>
                    <a:pt x="447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F3864">
                <a:alpha val="24705"/>
              </a:srgbClr>
            </a:solidFill>
            <a:ln>
              <a:noFill/>
            </a:ln>
          </p:spPr>
        </p:sp>
      </p:grpSp>
      <p:sp>
        <p:nvSpPr>
          <p:cNvPr id="222" name="Google Shape;222;p12"/>
          <p:cNvSpPr txBox="1">
            <a:spLocks noGrp="1"/>
          </p:cNvSpPr>
          <p:nvPr>
            <p:ph type="body" idx="1"/>
          </p:nvPr>
        </p:nvSpPr>
        <p:spPr>
          <a:xfrm>
            <a:off x="4916250" y="619125"/>
            <a:ext cx="6508987" cy="5619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Verdana"/>
              <a:buChar char="-"/>
            </a:pPr>
            <a:r>
              <a:rPr lang="it-IT" sz="20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Controllo totale attraverso sistemi digitali che tracciano completamente i cittadini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Verdana"/>
              <a:buChar char="-"/>
            </a:pPr>
            <a:r>
              <a:rPr lang="it-IT" sz="20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Per avere cellulare registrarti con riconoscimento facciale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Verdana"/>
              <a:buChar char="-"/>
            </a:pPr>
            <a:r>
              <a:rPr lang="it-IT" sz="20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Che ti traccerà, assieme agli altri dispositivi (Internet of Things) in ogni tuo movimento e azione, fino ad una pagella di buona cittadinanza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Verdana"/>
              <a:buChar char="-"/>
            </a:pPr>
            <a:r>
              <a:rPr lang="it-IT" sz="2000" u="sng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https://www.arte.tv/it/videos/103960-006-A/geopolitica-dei-social-network/</a:t>
            </a:r>
            <a:r>
              <a:rPr lang="it-IT" sz="20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: 6’30’’ – 7’41’’</a:t>
            </a:r>
            <a:endParaRPr/>
          </a:p>
          <a:p>
            <a:pPr marL="228600" lvl="0" indent="-101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endParaRPr sz="20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13"/>
          <p:cNvSpPr/>
          <p:nvPr/>
        </p:nvSpPr>
        <p:spPr>
          <a:xfrm>
            <a:off x="1" y="0"/>
            <a:ext cx="12191996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28" name="Google Shape;228;p13"/>
          <p:cNvGrpSpPr/>
          <p:nvPr/>
        </p:nvGrpSpPr>
        <p:grpSpPr>
          <a:xfrm>
            <a:off x="1" y="0"/>
            <a:ext cx="7556683" cy="6858000"/>
            <a:chOff x="1" y="0"/>
            <a:chExt cx="12191996" cy="6858000"/>
          </a:xfrm>
        </p:grpSpPr>
        <p:sp>
          <p:nvSpPr>
            <p:cNvPr id="229" name="Google Shape;229;p13"/>
            <p:cNvSpPr/>
            <p:nvPr/>
          </p:nvSpPr>
          <p:spPr>
            <a:xfrm>
              <a:off x="1" y="0"/>
              <a:ext cx="12191996" cy="68580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0" name="Google Shape;230;p13"/>
            <p:cNvSpPr/>
            <p:nvPr/>
          </p:nvSpPr>
          <p:spPr>
            <a:xfrm>
              <a:off x="1" y="0"/>
              <a:ext cx="12191996" cy="6858000"/>
            </a:xfrm>
            <a:prstGeom prst="rect">
              <a:avLst/>
            </a:prstGeom>
            <a:solidFill>
              <a:srgbClr val="1F3864">
                <a:alpha val="24705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31" name="Google Shape;231;p13"/>
          <p:cNvGrpSpPr/>
          <p:nvPr/>
        </p:nvGrpSpPr>
        <p:grpSpPr>
          <a:xfrm>
            <a:off x="1160555" y="814388"/>
            <a:ext cx="5235575" cy="5229225"/>
            <a:chOff x="5469352" y="613446"/>
            <a:chExt cx="5235575" cy="5229225"/>
          </a:xfrm>
        </p:grpSpPr>
        <p:sp>
          <p:nvSpPr>
            <p:cNvPr id="232" name="Google Shape;232;p13"/>
            <p:cNvSpPr/>
            <p:nvPr/>
          </p:nvSpPr>
          <p:spPr>
            <a:xfrm>
              <a:off x="5469352" y="613446"/>
              <a:ext cx="5235575" cy="5229225"/>
            </a:xfrm>
            <a:custGeom>
              <a:avLst/>
              <a:gdLst/>
              <a:ahLst/>
              <a:cxnLst/>
              <a:rect l="l" t="t" r="r" b="b"/>
              <a:pathLst>
                <a:path w="3298" h="3294" extrusionOk="0">
                  <a:moveTo>
                    <a:pt x="1649" y="0"/>
                  </a:moveTo>
                  <a:lnTo>
                    <a:pt x="1681" y="3"/>
                  </a:lnTo>
                  <a:lnTo>
                    <a:pt x="1712" y="11"/>
                  </a:lnTo>
                  <a:lnTo>
                    <a:pt x="1742" y="23"/>
                  </a:lnTo>
                  <a:lnTo>
                    <a:pt x="1773" y="38"/>
                  </a:lnTo>
                  <a:lnTo>
                    <a:pt x="1802" y="55"/>
                  </a:lnTo>
                  <a:lnTo>
                    <a:pt x="1832" y="73"/>
                  </a:lnTo>
                  <a:lnTo>
                    <a:pt x="1862" y="89"/>
                  </a:lnTo>
                  <a:lnTo>
                    <a:pt x="1892" y="105"/>
                  </a:lnTo>
                  <a:lnTo>
                    <a:pt x="1921" y="117"/>
                  </a:lnTo>
                  <a:lnTo>
                    <a:pt x="1953" y="125"/>
                  </a:lnTo>
                  <a:lnTo>
                    <a:pt x="1984" y="129"/>
                  </a:lnTo>
                  <a:lnTo>
                    <a:pt x="2017" y="129"/>
                  </a:lnTo>
                  <a:lnTo>
                    <a:pt x="2051" y="127"/>
                  </a:lnTo>
                  <a:lnTo>
                    <a:pt x="2085" y="123"/>
                  </a:lnTo>
                  <a:lnTo>
                    <a:pt x="2119" y="118"/>
                  </a:lnTo>
                  <a:lnTo>
                    <a:pt x="2153" y="114"/>
                  </a:lnTo>
                  <a:lnTo>
                    <a:pt x="2187" y="111"/>
                  </a:lnTo>
                  <a:lnTo>
                    <a:pt x="2219" y="112"/>
                  </a:lnTo>
                  <a:lnTo>
                    <a:pt x="2250" y="116"/>
                  </a:lnTo>
                  <a:lnTo>
                    <a:pt x="2280" y="125"/>
                  </a:lnTo>
                  <a:lnTo>
                    <a:pt x="2305" y="138"/>
                  </a:lnTo>
                  <a:lnTo>
                    <a:pt x="2329" y="155"/>
                  </a:lnTo>
                  <a:lnTo>
                    <a:pt x="2350" y="175"/>
                  </a:lnTo>
                  <a:lnTo>
                    <a:pt x="2371" y="198"/>
                  </a:lnTo>
                  <a:lnTo>
                    <a:pt x="2390" y="222"/>
                  </a:lnTo>
                  <a:lnTo>
                    <a:pt x="2409" y="247"/>
                  </a:lnTo>
                  <a:lnTo>
                    <a:pt x="2428" y="272"/>
                  </a:lnTo>
                  <a:lnTo>
                    <a:pt x="2447" y="296"/>
                  </a:lnTo>
                  <a:lnTo>
                    <a:pt x="2467" y="319"/>
                  </a:lnTo>
                  <a:lnTo>
                    <a:pt x="2490" y="339"/>
                  </a:lnTo>
                  <a:lnTo>
                    <a:pt x="2512" y="357"/>
                  </a:lnTo>
                  <a:lnTo>
                    <a:pt x="2537" y="371"/>
                  </a:lnTo>
                  <a:lnTo>
                    <a:pt x="2564" y="383"/>
                  </a:lnTo>
                  <a:lnTo>
                    <a:pt x="2593" y="393"/>
                  </a:lnTo>
                  <a:lnTo>
                    <a:pt x="2623" y="402"/>
                  </a:lnTo>
                  <a:lnTo>
                    <a:pt x="2653" y="410"/>
                  </a:lnTo>
                  <a:lnTo>
                    <a:pt x="2684" y="418"/>
                  </a:lnTo>
                  <a:lnTo>
                    <a:pt x="2713" y="427"/>
                  </a:lnTo>
                  <a:lnTo>
                    <a:pt x="2742" y="437"/>
                  </a:lnTo>
                  <a:lnTo>
                    <a:pt x="2769" y="449"/>
                  </a:lnTo>
                  <a:lnTo>
                    <a:pt x="2793" y="464"/>
                  </a:lnTo>
                  <a:lnTo>
                    <a:pt x="2815" y="482"/>
                  </a:lnTo>
                  <a:lnTo>
                    <a:pt x="2833" y="504"/>
                  </a:lnTo>
                  <a:lnTo>
                    <a:pt x="2848" y="528"/>
                  </a:lnTo>
                  <a:lnTo>
                    <a:pt x="2860" y="555"/>
                  </a:lnTo>
                  <a:lnTo>
                    <a:pt x="2870" y="584"/>
                  </a:lnTo>
                  <a:lnTo>
                    <a:pt x="2879" y="613"/>
                  </a:lnTo>
                  <a:lnTo>
                    <a:pt x="2887" y="644"/>
                  </a:lnTo>
                  <a:lnTo>
                    <a:pt x="2895" y="674"/>
                  </a:lnTo>
                  <a:lnTo>
                    <a:pt x="2904" y="704"/>
                  </a:lnTo>
                  <a:lnTo>
                    <a:pt x="2914" y="733"/>
                  </a:lnTo>
                  <a:lnTo>
                    <a:pt x="2926" y="760"/>
                  </a:lnTo>
                  <a:lnTo>
                    <a:pt x="2940" y="785"/>
                  </a:lnTo>
                  <a:lnTo>
                    <a:pt x="2958" y="807"/>
                  </a:lnTo>
                  <a:lnTo>
                    <a:pt x="2978" y="830"/>
                  </a:lnTo>
                  <a:lnTo>
                    <a:pt x="3001" y="850"/>
                  </a:lnTo>
                  <a:lnTo>
                    <a:pt x="3025" y="869"/>
                  </a:lnTo>
                  <a:lnTo>
                    <a:pt x="3051" y="888"/>
                  </a:lnTo>
                  <a:lnTo>
                    <a:pt x="3076" y="907"/>
                  </a:lnTo>
                  <a:lnTo>
                    <a:pt x="3100" y="926"/>
                  </a:lnTo>
                  <a:lnTo>
                    <a:pt x="3123" y="947"/>
                  </a:lnTo>
                  <a:lnTo>
                    <a:pt x="3143" y="968"/>
                  </a:lnTo>
                  <a:lnTo>
                    <a:pt x="3160" y="992"/>
                  </a:lnTo>
                  <a:lnTo>
                    <a:pt x="3173" y="1017"/>
                  </a:lnTo>
                  <a:lnTo>
                    <a:pt x="3182" y="1047"/>
                  </a:lnTo>
                  <a:lnTo>
                    <a:pt x="3186" y="1078"/>
                  </a:lnTo>
                  <a:lnTo>
                    <a:pt x="3187" y="1110"/>
                  </a:lnTo>
                  <a:lnTo>
                    <a:pt x="3184" y="1144"/>
                  </a:lnTo>
                  <a:lnTo>
                    <a:pt x="3180" y="1178"/>
                  </a:lnTo>
                  <a:lnTo>
                    <a:pt x="3175" y="1212"/>
                  </a:lnTo>
                  <a:lnTo>
                    <a:pt x="3171" y="1246"/>
                  </a:lnTo>
                  <a:lnTo>
                    <a:pt x="3169" y="1280"/>
                  </a:lnTo>
                  <a:lnTo>
                    <a:pt x="3169" y="1313"/>
                  </a:lnTo>
                  <a:lnTo>
                    <a:pt x="3173" y="1344"/>
                  </a:lnTo>
                  <a:lnTo>
                    <a:pt x="3181" y="1375"/>
                  </a:lnTo>
                  <a:lnTo>
                    <a:pt x="3193" y="1404"/>
                  </a:lnTo>
                  <a:lnTo>
                    <a:pt x="3209" y="1434"/>
                  </a:lnTo>
                  <a:lnTo>
                    <a:pt x="3225" y="1464"/>
                  </a:lnTo>
                  <a:lnTo>
                    <a:pt x="3243" y="1494"/>
                  </a:lnTo>
                  <a:lnTo>
                    <a:pt x="3260" y="1523"/>
                  </a:lnTo>
                  <a:lnTo>
                    <a:pt x="3275" y="1554"/>
                  </a:lnTo>
                  <a:lnTo>
                    <a:pt x="3287" y="1584"/>
                  </a:lnTo>
                  <a:lnTo>
                    <a:pt x="3295" y="1615"/>
                  </a:lnTo>
                  <a:lnTo>
                    <a:pt x="3298" y="1647"/>
                  </a:lnTo>
                  <a:lnTo>
                    <a:pt x="3295" y="1679"/>
                  </a:lnTo>
                  <a:lnTo>
                    <a:pt x="3287" y="1710"/>
                  </a:lnTo>
                  <a:lnTo>
                    <a:pt x="3275" y="1740"/>
                  </a:lnTo>
                  <a:lnTo>
                    <a:pt x="3260" y="1771"/>
                  </a:lnTo>
                  <a:lnTo>
                    <a:pt x="3243" y="1800"/>
                  </a:lnTo>
                  <a:lnTo>
                    <a:pt x="3225" y="1830"/>
                  </a:lnTo>
                  <a:lnTo>
                    <a:pt x="3209" y="1860"/>
                  </a:lnTo>
                  <a:lnTo>
                    <a:pt x="3193" y="1890"/>
                  </a:lnTo>
                  <a:lnTo>
                    <a:pt x="3181" y="1919"/>
                  </a:lnTo>
                  <a:lnTo>
                    <a:pt x="3173" y="1950"/>
                  </a:lnTo>
                  <a:lnTo>
                    <a:pt x="3169" y="1981"/>
                  </a:lnTo>
                  <a:lnTo>
                    <a:pt x="3169" y="2014"/>
                  </a:lnTo>
                  <a:lnTo>
                    <a:pt x="3171" y="2048"/>
                  </a:lnTo>
                  <a:lnTo>
                    <a:pt x="3175" y="2082"/>
                  </a:lnTo>
                  <a:lnTo>
                    <a:pt x="3180" y="2116"/>
                  </a:lnTo>
                  <a:lnTo>
                    <a:pt x="3184" y="2150"/>
                  </a:lnTo>
                  <a:lnTo>
                    <a:pt x="3187" y="2184"/>
                  </a:lnTo>
                  <a:lnTo>
                    <a:pt x="3186" y="2216"/>
                  </a:lnTo>
                  <a:lnTo>
                    <a:pt x="3182" y="2247"/>
                  </a:lnTo>
                  <a:lnTo>
                    <a:pt x="3173" y="2277"/>
                  </a:lnTo>
                  <a:lnTo>
                    <a:pt x="3160" y="2302"/>
                  </a:lnTo>
                  <a:lnTo>
                    <a:pt x="3143" y="2326"/>
                  </a:lnTo>
                  <a:lnTo>
                    <a:pt x="3123" y="2347"/>
                  </a:lnTo>
                  <a:lnTo>
                    <a:pt x="3100" y="2368"/>
                  </a:lnTo>
                  <a:lnTo>
                    <a:pt x="3076" y="2387"/>
                  </a:lnTo>
                  <a:lnTo>
                    <a:pt x="3051" y="2406"/>
                  </a:lnTo>
                  <a:lnTo>
                    <a:pt x="3025" y="2425"/>
                  </a:lnTo>
                  <a:lnTo>
                    <a:pt x="3001" y="2444"/>
                  </a:lnTo>
                  <a:lnTo>
                    <a:pt x="2978" y="2464"/>
                  </a:lnTo>
                  <a:lnTo>
                    <a:pt x="2958" y="2487"/>
                  </a:lnTo>
                  <a:lnTo>
                    <a:pt x="2940" y="2509"/>
                  </a:lnTo>
                  <a:lnTo>
                    <a:pt x="2926" y="2534"/>
                  </a:lnTo>
                  <a:lnTo>
                    <a:pt x="2914" y="2561"/>
                  </a:lnTo>
                  <a:lnTo>
                    <a:pt x="2904" y="2590"/>
                  </a:lnTo>
                  <a:lnTo>
                    <a:pt x="2895" y="2620"/>
                  </a:lnTo>
                  <a:lnTo>
                    <a:pt x="2887" y="2650"/>
                  </a:lnTo>
                  <a:lnTo>
                    <a:pt x="2879" y="2681"/>
                  </a:lnTo>
                  <a:lnTo>
                    <a:pt x="2870" y="2710"/>
                  </a:lnTo>
                  <a:lnTo>
                    <a:pt x="2860" y="2739"/>
                  </a:lnTo>
                  <a:lnTo>
                    <a:pt x="2848" y="2766"/>
                  </a:lnTo>
                  <a:lnTo>
                    <a:pt x="2833" y="2790"/>
                  </a:lnTo>
                  <a:lnTo>
                    <a:pt x="2815" y="2812"/>
                  </a:lnTo>
                  <a:lnTo>
                    <a:pt x="2793" y="2830"/>
                  </a:lnTo>
                  <a:lnTo>
                    <a:pt x="2769" y="2845"/>
                  </a:lnTo>
                  <a:lnTo>
                    <a:pt x="2742" y="2857"/>
                  </a:lnTo>
                  <a:lnTo>
                    <a:pt x="2713" y="2867"/>
                  </a:lnTo>
                  <a:lnTo>
                    <a:pt x="2684" y="2876"/>
                  </a:lnTo>
                  <a:lnTo>
                    <a:pt x="2653" y="2884"/>
                  </a:lnTo>
                  <a:lnTo>
                    <a:pt x="2623" y="2892"/>
                  </a:lnTo>
                  <a:lnTo>
                    <a:pt x="2593" y="2901"/>
                  </a:lnTo>
                  <a:lnTo>
                    <a:pt x="2564" y="2911"/>
                  </a:lnTo>
                  <a:lnTo>
                    <a:pt x="2537" y="2923"/>
                  </a:lnTo>
                  <a:lnTo>
                    <a:pt x="2512" y="2937"/>
                  </a:lnTo>
                  <a:lnTo>
                    <a:pt x="2490" y="2955"/>
                  </a:lnTo>
                  <a:lnTo>
                    <a:pt x="2467" y="2975"/>
                  </a:lnTo>
                  <a:lnTo>
                    <a:pt x="2447" y="2998"/>
                  </a:lnTo>
                  <a:lnTo>
                    <a:pt x="2428" y="3022"/>
                  </a:lnTo>
                  <a:lnTo>
                    <a:pt x="2409" y="3047"/>
                  </a:lnTo>
                  <a:lnTo>
                    <a:pt x="2390" y="3072"/>
                  </a:lnTo>
                  <a:lnTo>
                    <a:pt x="2371" y="3096"/>
                  </a:lnTo>
                  <a:lnTo>
                    <a:pt x="2350" y="3119"/>
                  </a:lnTo>
                  <a:lnTo>
                    <a:pt x="2329" y="3139"/>
                  </a:lnTo>
                  <a:lnTo>
                    <a:pt x="2305" y="3156"/>
                  </a:lnTo>
                  <a:lnTo>
                    <a:pt x="2280" y="3169"/>
                  </a:lnTo>
                  <a:lnTo>
                    <a:pt x="2250" y="3178"/>
                  </a:lnTo>
                  <a:lnTo>
                    <a:pt x="2219" y="3182"/>
                  </a:lnTo>
                  <a:lnTo>
                    <a:pt x="2187" y="3183"/>
                  </a:lnTo>
                  <a:lnTo>
                    <a:pt x="2153" y="3180"/>
                  </a:lnTo>
                  <a:lnTo>
                    <a:pt x="2119" y="3176"/>
                  </a:lnTo>
                  <a:lnTo>
                    <a:pt x="2085" y="3171"/>
                  </a:lnTo>
                  <a:lnTo>
                    <a:pt x="2051" y="3167"/>
                  </a:lnTo>
                  <a:lnTo>
                    <a:pt x="2017" y="3165"/>
                  </a:lnTo>
                  <a:lnTo>
                    <a:pt x="1984" y="3165"/>
                  </a:lnTo>
                  <a:lnTo>
                    <a:pt x="1953" y="3169"/>
                  </a:lnTo>
                  <a:lnTo>
                    <a:pt x="1921" y="3177"/>
                  </a:lnTo>
                  <a:lnTo>
                    <a:pt x="1892" y="3189"/>
                  </a:lnTo>
                  <a:lnTo>
                    <a:pt x="1862" y="3205"/>
                  </a:lnTo>
                  <a:lnTo>
                    <a:pt x="1832" y="3221"/>
                  </a:lnTo>
                  <a:lnTo>
                    <a:pt x="1802" y="3239"/>
                  </a:lnTo>
                  <a:lnTo>
                    <a:pt x="1773" y="3256"/>
                  </a:lnTo>
                  <a:lnTo>
                    <a:pt x="1742" y="3271"/>
                  </a:lnTo>
                  <a:lnTo>
                    <a:pt x="1712" y="3283"/>
                  </a:lnTo>
                  <a:lnTo>
                    <a:pt x="1681" y="3291"/>
                  </a:lnTo>
                  <a:lnTo>
                    <a:pt x="1649" y="3294"/>
                  </a:lnTo>
                  <a:lnTo>
                    <a:pt x="1617" y="3291"/>
                  </a:lnTo>
                  <a:lnTo>
                    <a:pt x="1586" y="3283"/>
                  </a:lnTo>
                  <a:lnTo>
                    <a:pt x="1556" y="3271"/>
                  </a:lnTo>
                  <a:lnTo>
                    <a:pt x="1525" y="3256"/>
                  </a:lnTo>
                  <a:lnTo>
                    <a:pt x="1496" y="3239"/>
                  </a:lnTo>
                  <a:lnTo>
                    <a:pt x="1466" y="3221"/>
                  </a:lnTo>
                  <a:lnTo>
                    <a:pt x="1436" y="3205"/>
                  </a:lnTo>
                  <a:lnTo>
                    <a:pt x="1406" y="3189"/>
                  </a:lnTo>
                  <a:lnTo>
                    <a:pt x="1376" y="3177"/>
                  </a:lnTo>
                  <a:lnTo>
                    <a:pt x="1345" y="3169"/>
                  </a:lnTo>
                  <a:lnTo>
                    <a:pt x="1314" y="3165"/>
                  </a:lnTo>
                  <a:lnTo>
                    <a:pt x="1281" y="3165"/>
                  </a:lnTo>
                  <a:lnTo>
                    <a:pt x="1247" y="3167"/>
                  </a:lnTo>
                  <a:lnTo>
                    <a:pt x="1213" y="3171"/>
                  </a:lnTo>
                  <a:lnTo>
                    <a:pt x="1179" y="3176"/>
                  </a:lnTo>
                  <a:lnTo>
                    <a:pt x="1145" y="3180"/>
                  </a:lnTo>
                  <a:lnTo>
                    <a:pt x="1111" y="3183"/>
                  </a:lnTo>
                  <a:lnTo>
                    <a:pt x="1079" y="3182"/>
                  </a:lnTo>
                  <a:lnTo>
                    <a:pt x="1048" y="3178"/>
                  </a:lnTo>
                  <a:lnTo>
                    <a:pt x="1018" y="3169"/>
                  </a:lnTo>
                  <a:lnTo>
                    <a:pt x="993" y="3156"/>
                  </a:lnTo>
                  <a:lnTo>
                    <a:pt x="969" y="3139"/>
                  </a:lnTo>
                  <a:lnTo>
                    <a:pt x="948" y="3119"/>
                  </a:lnTo>
                  <a:lnTo>
                    <a:pt x="927" y="3096"/>
                  </a:lnTo>
                  <a:lnTo>
                    <a:pt x="908" y="3072"/>
                  </a:lnTo>
                  <a:lnTo>
                    <a:pt x="889" y="3047"/>
                  </a:lnTo>
                  <a:lnTo>
                    <a:pt x="870" y="3022"/>
                  </a:lnTo>
                  <a:lnTo>
                    <a:pt x="851" y="2998"/>
                  </a:lnTo>
                  <a:lnTo>
                    <a:pt x="831" y="2975"/>
                  </a:lnTo>
                  <a:lnTo>
                    <a:pt x="808" y="2955"/>
                  </a:lnTo>
                  <a:lnTo>
                    <a:pt x="786" y="2937"/>
                  </a:lnTo>
                  <a:lnTo>
                    <a:pt x="761" y="2923"/>
                  </a:lnTo>
                  <a:lnTo>
                    <a:pt x="734" y="2911"/>
                  </a:lnTo>
                  <a:lnTo>
                    <a:pt x="705" y="2901"/>
                  </a:lnTo>
                  <a:lnTo>
                    <a:pt x="675" y="2892"/>
                  </a:lnTo>
                  <a:lnTo>
                    <a:pt x="645" y="2884"/>
                  </a:lnTo>
                  <a:lnTo>
                    <a:pt x="614" y="2876"/>
                  </a:lnTo>
                  <a:lnTo>
                    <a:pt x="585" y="2867"/>
                  </a:lnTo>
                  <a:lnTo>
                    <a:pt x="556" y="2857"/>
                  </a:lnTo>
                  <a:lnTo>
                    <a:pt x="529" y="2845"/>
                  </a:lnTo>
                  <a:lnTo>
                    <a:pt x="505" y="2830"/>
                  </a:lnTo>
                  <a:lnTo>
                    <a:pt x="483" y="2812"/>
                  </a:lnTo>
                  <a:lnTo>
                    <a:pt x="465" y="2790"/>
                  </a:lnTo>
                  <a:lnTo>
                    <a:pt x="450" y="2766"/>
                  </a:lnTo>
                  <a:lnTo>
                    <a:pt x="438" y="2739"/>
                  </a:lnTo>
                  <a:lnTo>
                    <a:pt x="428" y="2710"/>
                  </a:lnTo>
                  <a:lnTo>
                    <a:pt x="419" y="2681"/>
                  </a:lnTo>
                  <a:lnTo>
                    <a:pt x="411" y="2650"/>
                  </a:lnTo>
                  <a:lnTo>
                    <a:pt x="403" y="2620"/>
                  </a:lnTo>
                  <a:lnTo>
                    <a:pt x="394" y="2590"/>
                  </a:lnTo>
                  <a:lnTo>
                    <a:pt x="384" y="2561"/>
                  </a:lnTo>
                  <a:lnTo>
                    <a:pt x="372" y="2534"/>
                  </a:lnTo>
                  <a:lnTo>
                    <a:pt x="358" y="2509"/>
                  </a:lnTo>
                  <a:lnTo>
                    <a:pt x="340" y="2487"/>
                  </a:lnTo>
                  <a:lnTo>
                    <a:pt x="320" y="2464"/>
                  </a:lnTo>
                  <a:lnTo>
                    <a:pt x="297" y="2444"/>
                  </a:lnTo>
                  <a:lnTo>
                    <a:pt x="272" y="2425"/>
                  </a:lnTo>
                  <a:lnTo>
                    <a:pt x="247" y="2406"/>
                  </a:lnTo>
                  <a:lnTo>
                    <a:pt x="222" y="2387"/>
                  </a:lnTo>
                  <a:lnTo>
                    <a:pt x="198" y="2368"/>
                  </a:lnTo>
                  <a:lnTo>
                    <a:pt x="175" y="2347"/>
                  </a:lnTo>
                  <a:lnTo>
                    <a:pt x="155" y="2326"/>
                  </a:lnTo>
                  <a:lnTo>
                    <a:pt x="138" y="2302"/>
                  </a:lnTo>
                  <a:lnTo>
                    <a:pt x="125" y="2277"/>
                  </a:lnTo>
                  <a:lnTo>
                    <a:pt x="116" y="2247"/>
                  </a:lnTo>
                  <a:lnTo>
                    <a:pt x="112" y="2216"/>
                  </a:lnTo>
                  <a:lnTo>
                    <a:pt x="111" y="2184"/>
                  </a:lnTo>
                  <a:lnTo>
                    <a:pt x="114" y="2150"/>
                  </a:lnTo>
                  <a:lnTo>
                    <a:pt x="118" y="2116"/>
                  </a:lnTo>
                  <a:lnTo>
                    <a:pt x="123" y="2082"/>
                  </a:lnTo>
                  <a:lnTo>
                    <a:pt x="127" y="2048"/>
                  </a:lnTo>
                  <a:lnTo>
                    <a:pt x="129" y="2014"/>
                  </a:lnTo>
                  <a:lnTo>
                    <a:pt x="129" y="1981"/>
                  </a:lnTo>
                  <a:lnTo>
                    <a:pt x="125" y="1950"/>
                  </a:lnTo>
                  <a:lnTo>
                    <a:pt x="117" y="1919"/>
                  </a:lnTo>
                  <a:lnTo>
                    <a:pt x="105" y="1890"/>
                  </a:lnTo>
                  <a:lnTo>
                    <a:pt x="90" y="1860"/>
                  </a:lnTo>
                  <a:lnTo>
                    <a:pt x="73" y="1830"/>
                  </a:lnTo>
                  <a:lnTo>
                    <a:pt x="55" y="1800"/>
                  </a:lnTo>
                  <a:lnTo>
                    <a:pt x="38" y="1771"/>
                  </a:lnTo>
                  <a:lnTo>
                    <a:pt x="23" y="1740"/>
                  </a:lnTo>
                  <a:lnTo>
                    <a:pt x="11" y="1710"/>
                  </a:lnTo>
                  <a:lnTo>
                    <a:pt x="3" y="1679"/>
                  </a:lnTo>
                  <a:lnTo>
                    <a:pt x="0" y="1647"/>
                  </a:lnTo>
                  <a:lnTo>
                    <a:pt x="3" y="1615"/>
                  </a:lnTo>
                  <a:lnTo>
                    <a:pt x="11" y="1584"/>
                  </a:lnTo>
                  <a:lnTo>
                    <a:pt x="23" y="1554"/>
                  </a:lnTo>
                  <a:lnTo>
                    <a:pt x="38" y="1523"/>
                  </a:lnTo>
                  <a:lnTo>
                    <a:pt x="55" y="1494"/>
                  </a:lnTo>
                  <a:lnTo>
                    <a:pt x="73" y="1464"/>
                  </a:lnTo>
                  <a:lnTo>
                    <a:pt x="90" y="1434"/>
                  </a:lnTo>
                  <a:lnTo>
                    <a:pt x="105" y="1404"/>
                  </a:lnTo>
                  <a:lnTo>
                    <a:pt x="117" y="1375"/>
                  </a:lnTo>
                  <a:lnTo>
                    <a:pt x="125" y="1344"/>
                  </a:lnTo>
                  <a:lnTo>
                    <a:pt x="129" y="1313"/>
                  </a:lnTo>
                  <a:lnTo>
                    <a:pt x="129" y="1280"/>
                  </a:lnTo>
                  <a:lnTo>
                    <a:pt x="127" y="1246"/>
                  </a:lnTo>
                  <a:lnTo>
                    <a:pt x="123" y="1212"/>
                  </a:lnTo>
                  <a:lnTo>
                    <a:pt x="118" y="1178"/>
                  </a:lnTo>
                  <a:lnTo>
                    <a:pt x="114" y="1144"/>
                  </a:lnTo>
                  <a:lnTo>
                    <a:pt x="111" y="1110"/>
                  </a:lnTo>
                  <a:lnTo>
                    <a:pt x="112" y="1078"/>
                  </a:lnTo>
                  <a:lnTo>
                    <a:pt x="116" y="1047"/>
                  </a:lnTo>
                  <a:lnTo>
                    <a:pt x="125" y="1017"/>
                  </a:lnTo>
                  <a:lnTo>
                    <a:pt x="138" y="992"/>
                  </a:lnTo>
                  <a:lnTo>
                    <a:pt x="155" y="968"/>
                  </a:lnTo>
                  <a:lnTo>
                    <a:pt x="175" y="947"/>
                  </a:lnTo>
                  <a:lnTo>
                    <a:pt x="198" y="926"/>
                  </a:lnTo>
                  <a:lnTo>
                    <a:pt x="222" y="907"/>
                  </a:lnTo>
                  <a:lnTo>
                    <a:pt x="247" y="888"/>
                  </a:lnTo>
                  <a:lnTo>
                    <a:pt x="272" y="869"/>
                  </a:lnTo>
                  <a:lnTo>
                    <a:pt x="297" y="850"/>
                  </a:lnTo>
                  <a:lnTo>
                    <a:pt x="320" y="830"/>
                  </a:lnTo>
                  <a:lnTo>
                    <a:pt x="340" y="807"/>
                  </a:lnTo>
                  <a:lnTo>
                    <a:pt x="358" y="785"/>
                  </a:lnTo>
                  <a:lnTo>
                    <a:pt x="372" y="760"/>
                  </a:lnTo>
                  <a:lnTo>
                    <a:pt x="384" y="733"/>
                  </a:lnTo>
                  <a:lnTo>
                    <a:pt x="394" y="704"/>
                  </a:lnTo>
                  <a:lnTo>
                    <a:pt x="403" y="674"/>
                  </a:lnTo>
                  <a:lnTo>
                    <a:pt x="411" y="644"/>
                  </a:lnTo>
                  <a:lnTo>
                    <a:pt x="419" y="613"/>
                  </a:lnTo>
                  <a:lnTo>
                    <a:pt x="428" y="584"/>
                  </a:lnTo>
                  <a:lnTo>
                    <a:pt x="438" y="555"/>
                  </a:lnTo>
                  <a:lnTo>
                    <a:pt x="450" y="528"/>
                  </a:lnTo>
                  <a:lnTo>
                    <a:pt x="465" y="504"/>
                  </a:lnTo>
                  <a:lnTo>
                    <a:pt x="483" y="482"/>
                  </a:lnTo>
                  <a:lnTo>
                    <a:pt x="505" y="464"/>
                  </a:lnTo>
                  <a:lnTo>
                    <a:pt x="529" y="449"/>
                  </a:lnTo>
                  <a:lnTo>
                    <a:pt x="556" y="437"/>
                  </a:lnTo>
                  <a:lnTo>
                    <a:pt x="585" y="427"/>
                  </a:lnTo>
                  <a:lnTo>
                    <a:pt x="614" y="418"/>
                  </a:lnTo>
                  <a:lnTo>
                    <a:pt x="645" y="410"/>
                  </a:lnTo>
                  <a:lnTo>
                    <a:pt x="675" y="402"/>
                  </a:lnTo>
                  <a:lnTo>
                    <a:pt x="705" y="393"/>
                  </a:lnTo>
                  <a:lnTo>
                    <a:pt x="734" y="383"/>
                  </a:lnTo>
                  <a:lnTo>
                    <a:pt x="761" y="371"/>
                  </a:lnTo>
                  <a:lnTo>
                    <a:pt x="786" y="357"/>
                  </a:lnTo>
                  <a:lnTo>
                    <a:pt x="808" y="339"/>
                  </a:lnTo>
                  <a:lnTo>
                    <a:pt x="831" y="319"/>
                  </a:lnTo>
                  <a:lnTo>
                    <a:pt x="851" y="296"/>
                  </a:lnTo>
                  <a:lnTo>
                    <a:pt x="870" y="272"/>
                  </a:lnTo>
                  <a:lnTo>
                    <a:pt x="889" y="247"/>
                  </a:lnTo>
                  <a:lnTo>
                    <a:pt x="908" y="222"/>
                  </a:lnTo>
                  <a:lnTo>
                    <a:pt x="927" y="198"/>
                  </a:lnTo>
                  <a:lnTo>
                    <a:pt x="948" y="175"/>
                  </a:lnTo>
                  <a:lnTo>
                    <a:pt x="969" y="155"/>
                  </a:lnTo>
                  <a:lnTo>
                    <a:pt x="993" y="138"/>
                  </a:lnTo>
                  <a:lnTo>
                    <a:pt x="1018" y="125"/>
                  </a:lnTo>
                  <a:lnTo>
                    <a:pt x="1048" y="116"/>
                  </a:lnTo>
                  <a:lnTo>
                    <a:pt x="1079" y="112"/>
                  </a:lnTo>
                  <a:lnTo>
                    <a:pt x="1111" y="111"/>
                  </a:lnTo>
                  <a:lnTo>
                    <a:pt x="1145" y="114"/>
                  </a:lnTo>
                  <a:lnTo>
                    <a:pt x="1179" y="118"/>
                  </a:lnTo>
                  <a:lnTo>
                    <a:pt x="1213" y="123"/>
                  </a:lnTo>
                  <a:lnTo>
                    <a:pt x="1247" y="127"/>
                  </a:lnTo>
                  <a:lnTo>
                    <a:pt x="1281" y="129"/>
                  </a:lnTo>
                  <a:lnTo>
                    <a:pt x="1314" y="129"/>
                  </a:lnTo>
                  <a:lnTo>
                    <a:pt x="1345" y="125"/>
                  </a:lnTo>
                  <a:lnTo>
                    <a:pt x="1376" y="117"/>
                  </a:lnTo>
                  <a:lnTo>
                    <a:pt x="1406" y="105"/>
                  </a:lnTo>
                  <a:lnTo>
                    <a:pt x="1436" y="89"/>
                  </a:lnTo>
                  <a:lnTo>
                    <a:pt x="1466" y="73"/>
                  </a:lnTo>
                  <a:lnTo>
                    <a:pt x="1496" y="55"/>
                  </a:lnTo>
                  <a:lnTo>
                    <a:pt x="1525" y="38"/>
                  </a:lnTo>
                  <a:lnTo>
                    <a:pt x="1556" y="23"/>
                  </a:lnTo>
                  <a:lnTo>
                    <a:pt x="1586" y="11"/>
                  </a:lnTo>
                  <a:lnTo>
                    <a:pt x="1617" y="3"/>
                  </a:lnTo>
                  <a:lnTo>
                    <a:pt x="1649" y="0"/>
                  </a:lnTo>
                  <a:close/>
                </a:path>
              </a:pathLst>
            </a:custGeom>
            <a:solidFill>
              <a:srgbClr val="FFFFFF">
                <a:alpha val="20000"/>
              </a:srgbClr>
            </a:solidFill>
            <a:ln>
              <a:noFill/>
            </a:ln>
          </p:spPr>
        </p:sp>
        <p:sp>
          <p:nvSpPr>
            <p:cNvPr id="233" name="Google Shape;233;p13"/>
            <p:cNvSpPr/>
            <p:nvPr/>
          </p:nvSpPr>
          <p:spPr>
            <a:xfrm>
              <a:off x="5469352" y="613446"/>
              <a:ext cx="5235575" cy="5229225"/>
            </a:xfrm>
            <a:custGeom>
              <a:avLst/>
              <a:gdLst/>
              <a:ahLst/>
              <a:cxnLst/>
              <a:rect l="l" t="t" r="r" b="b"/>
              <a:pathLst>
                <a:path w="3298" h="3294" extrusionOk="0">
                  <a:moveTo>
                    <a:pt x="1649" y="0"/>
                  </a:moveTo>
                  <a:lnTo>
                    <a:pt x="1681" y="3"/>
                  </a:lnTo>
                  <a:lnTo>
                    <a:pt x="1712" y="11"/>
                  </a:lnTo>
                  <a:lnTo>
                    <a:pt x="1742" y="23"/>
                  </a:lnTo>
                  <a:lnTo>
                    <a:pt x="1773" y="38"/>
                  </a:lnTo>
                  <a:lnTo>
                    <a:pt x="1802" y="55"/>
                  </a:lnTo>
                  <a:lnTo>
                    <a:pt x="1832" y="73"/>
                  </a:lnTo>
                  <a:lnTo>
                    <a:pt x="1862" y="89"/>
                  </a:lnTo>
                  <a:lnTo>
                    <a:pt x="1892" y="105"/>
                  </a:lnTo>
                  <a:lnTo>
                    <a:pt x="1921" y="117"/>
                  </a:lnTo>
                  <a:lnTo>
                    <a:pt x="1953" y="125"/>
                  </a:lnTo>
                  <a:lnTo>
                    <a:pt x="1984" y="129"/>
                  </a:lnTo>
                  <a:lnTo>
                    <a:pt x="2017" y="129"/>
                  </a:lnTo>
                  <a:lnTo>
                    <a:pt x="2051" y="127"/>
                  </a:lnTo>
                  <a:lnTo>
                    <a:pt x="2085" y="123"/>
                  </a:lnTo>
                  <a:lnTo>
                    <a:pt x="2119" y="118"/>
                  </a:lnTo>
                  <a:lnTo>
                    <a:pt x="2153" y="114"/>
                  </a:lnTo>
                  <a:lnTo>
                    <a:pt x="2187" y="111"/>
                  </a:lnTo>
                  <a:lnTo>
                    <a:pt x="2219" y="112"/>
                  </a:lnTo>
                  <a:lnTo>
                    <a:pt x="2250" y="116"/>
                  </a:lnTo>
                  <a:lnTo>
                    <a:pt x="2280" y="125"/>
                  </a:lnTo>
                  <a:lnTo>
                    <a:pt x="2305" y="138"/>
                  </a:lnTo>
                  <a:lnTo>
                    <a:pt x="2329" y="155"/>
                  </a:lnTo>
                  <a:lnTo>
                    <a:pt x="2350" y="175"/>
                  </a:lnTo>
                  <a:lnTo>
                    <a:pt x="2371" y="198"/>
                  </a:lnTo>
                  <a:lnTo>
                    <a:pt x="2390" y="222"/>
                  </a:lnTo>
                  <a:lnTo>
                    <a:pt x="2409" y="247"/>
                  </a:lnTo>
                  <a:lnTo>
                    <a:pt x="2428" y="272"/>
                  </a:lnTo>
                  <a:lnTo>
                    <a:pt x="2447" y="296"/>
                  </a:lnTo>
                  <a:lnTo>
                    <a:pt x="2467" y="319"/>
                  </a:lnTo>
                  <a:lnTo>
                    <a:pt x="2490" y="339"/>
                  </a:lnTo>
                  <a:lnTo>
                    <a:pt x="2512" y="357"/>
                  </a:lnTo>
                  <a:lnTo>
                    <a:pt x="2537" y="371"/>
                  </a:lnTo>
                  <a:lnTo>
                    <a:pt x="2564" y="383"/>
                  </a:lnTo>
                  <a:lnTo>
                    <a:pt x="2593" y="393"/>
                  </a:lnTo>
                  <a:lnTo>
                    <a:pt x="2623" y="402"/>
                  </a:lnTo>
                  <a:lnTo>
                    <a:pt x="2653" y="410"/>
                  </a:lnTo>
                  <a:lnTo>
                    <a:pt x="2684" y="418"/>
                  </a:lnTo>
                  <a:lnTo>
                    <a:pt x="2713" y="427"/>
                  </a:lnTo>
                  <a:lnTo>
                    <a:pt x="2742" y="437"/>
                  </a:lnTo>
                  <a:lnTo>
                    <a:pt x="2769" y="449"/>
                  </a:lnTo>
                  <a:lnTo>
                    <a:pt x="2793" y="464"/>
                  </a:lnTo>
                  <a:lnTo>
                    <a:pt x="2815" y="482"/>
                  </a:lnTo>
                  <a:lnTo>
                    <a:pt x="2833" y="504"/>
                  </a:lnTo>
                  <a:lnTo>
                    <a:pt x="2848" y="528"/>
                  </a:lnTo>
                  <a:lnTo>
                    <a:pt x="2860" y="555"/>
                  </a:lnTo>
                  <a:lnTo>
                    <a:pt x="2870" y="584"/>
                  </a:lnTo>
                  <a:lnTo>
                    <a:pt x="2879" y="613"/>
                  </a:lnTo>
                  <a:lnTo>
                    <a:pt x="2887" y="644"/>
                  </a:lnTo>
                  <a:lnTo>
                    <a:pt x="2895" y="674"/>
                  </a:lnTo>
                  <a:lnTo>
                    <a:pt x="2904" y="704"/>
                  </a:lnTo>
                  <a:lnTo>
                    <a:pt x="2914" y="733"/>
                  </a:lnTo>
                  <a:lnTo>
                    <a:pt x="2926" y="760"/>
                  </a:lnTo>
                  <a:lnTo>
                    <a:pt x="2940" y="785"/>
                  </a:lnTo>
                  <a:lnTo>
                    <a:pt x="2958" y="807"/>
                  </a:lnTo>
                  <a:lnTo>
                    <a:pt x="2978" y="830"/>
                  </a:lnTo>
                  <a:lnTo>
                    <a:pt x="3001" y="850"/>
                  </a:lnTo>
                  <a:lnTo>
                    <a:pt x="3025" y="869"/>
                  </a:lnTo>
                  <a:lnTo>
                    <a:pt x="3051" y="888"/>
                  </a:lnTo>
                  <a:lnTo>
                    <a:pt x="3076" y="907"/>
                  </a:lnTo>
                  <a:lnTo>
                    <a:pt x="3100" y="926"/>
                  </a:lnTo>
                  <a:lnTo>
                    <a:pt x="3123" y="947"/>
                  </a:lnTo>
                  <a:lnTo>
                    <a:pt x="3143" y="968"/>
                  </a:lnTo>
                  <a:lnTo>
                    <a:pt x="3160" y="992"/>
                  </a:lnTo>
                  <a:lnTo>
                    <a:pt x="3173" y="1017"/>
                  </a:lnTo>
                  <a:lnTo>
                    <a:pt x="3182" y="1047"/>
                  </a:lnTo>
                  <a:lnTo>
                    <a:pt x="3186" y="1078"/>
                  </a:lnTo>
                  <a:lnTo>
                    <a:pt x="3187" y="1110"/>
                  </a:lnTo>
                  <a:lnTo>
                    <a:pt x="3184" y="1144"/>
                  </a:lnTo>
                  <a:lnTo>
                    <a:pt x="3180" y="1178"/>
                  </a:lnTo>
                  <a:lnTo>
                    <a:pt x="3175" y="1212"/>
                  </a:lnTo>
                  <a:lnTo>
                    <a:pt x="3171" y="1246"/>
                  </a:lnTo>
                  <a:lnTo>
                    <a:pt x="3169" y="1280"/>
                  </a:lnTo>
                  <a:lnTo>
                    <a:pt x="3169" y="1313"/>
                  </a:lnTo>
                  <a:lnTo>
                    <a:pt x="3173" y="1344"/>
                  </a:lnTo>
                  <a:lnTo>
                    <a:pt x="3181" y="1375"/>
                  </a:lnTo>
                  <a:lnTo>
                    <a:pt x="3193" y="1404"/>
                  </a:lnTo>
                  <a:lnTo>
                    <a:pt x="3209" y="1434"/>
                  </a:lnTo>
                  <a:lnTo>
                    <a:pt x="3225" y="1464"/>
                  </a:lnTo>
                  <a:lnTo>
                    <a:pt x="3243" y="1494"/>
                  </a:lnTo>
                  <a:lnTo>
                    <a:pt x="3260" y="1523"/>
                  </a:lnTo>
                  <a:lnTo>
                    <a:pt x="3275" y="1554"/>
                  </a:lnTo>
                  <a:lnTo>
                    <a:pt x="3287" y="1584"/>
                  </a:lnTo>
                  <a:lnTo>
                    <a:pt x="3295" y="1615"/>
                  </a:lnTo>
                  <a:lnTo>
                    <a:pt x="3298" y="1647"/>
                  </a:lnTo>
                  <a:lnTo>
                    <a:pt x="3295" y="1679"/>
                  </a:lnTo>
                  <a:lnTo>
                    <a:pt x="3287" y="1710"/>
                  </a:lnTo>
                  <a:lnTo>
                    <a:pt x="3275" y="1740"/>
                  </a:lnTo>
                  <a:lnTo>
                    <a:pt x="3260" y="1771"/>
                  </a:lnTo>
                  <a:lnTo>
                    <a:pt x="3243" y="1800"/>
                  </a:lnTo>
                  <a:lnTo>
                    <a:pt x="3225" y="1830"/>
                  </a:lnTo>
                  <a:lnTo>
                    <a:pt x="3209" y="1860"/>
                  </a:lnTo>
                  <a:lnTo>
                    <a:pt x="3193" y="1890"/>
                  </a:lnTo>
                  <a:lnTo>
                    <a:pt x="3181" y="1919"/>
                  </a:lnTo>
                  <a:lnTo>
                    <a:pt x="3173" y="1950"/>
                  </a:lnTo>
                  <a:lnTo>
                    <a:pt x="3169" y="1981"/>
                  </a:lnTo>
                  <a:lnTo>
                    <a:pt x="3169" y="2014"/>
                  </a:lnTo>
                  <a:lnTo>
                    <a:pt x="3171" y="2048"/>
                  </a:lnTo>
                  <a:lnTo>
                    <a:pt x="3175" y="2082"/>
                  </a:lnTo>
                  <a:lnTo>
                    <a:pt x="3180" y="2116"/>
                  </a:lnTo>
                  <a:lnTo>
                    <a:pt x="3184" y="2150"/>
                  </a:lnTo>
                  <a:lnTo>
                    <a:pt x="3187" y="2184"/>
                  </a:lnTo>
                  <a:lnTo>
                    <a:pt x="3186" y="2216"/>
                  </a:lnTo>
                  <a:lnTo>
                    <a:pt x="3182" y="2247"/>
                  </a:lnTo>
                  <a:lnTo>
                    <a:pt x="3173" y="2277"/>
                  </a:lnTo>
                  <a:lnTo>
                    <a:pt x="3160" y="2302"/>
                  </a:lnTo>
                  <a:lnTo>
                    <a:pt x="3143" y="2326"/>
                  </a:lnTo>
                  <a:lnTo>
                    <a:pt x="3123" y="2347"/>
                  </a:lnTo>
                  <a:lnTo>
                    <a:pt x="3100" y="2368"/>
                  </a:lnTo>
                  <a:lnTo>
                    <a:pt x="3076" y="2387"/>
                  </a:lnTo>
                  <a:lnTo>
                    <a:pt x="3051" y="2406"/>
                  </a:lnTo>
                  <a:lnTo>
                    <a:pt x="3025" y="2425"/>
                  </a:lnTo>
                  <a:lnTo>
                    <a:pt x="3001" y="2444"/>
                  </a:lnTo>
                  <a:lnTo>
                    <a:pt x="2978" y="2464"/>
                  </a:lnTo>
                  <a:lnTo>
                    <a:pt x="2958" y="2487"/>
                  </a:lnTo>
                  <a:lnTo>
                    <a:pt x="2940" y="2509"/>
                  </a:lnTo>
                  <a:lnTo>
                    <a:pt x="2926" y="2534"/>
                  </a:lnTo>
                  <a:lnTo>
                    <a:pt x="2914" y="2561"/>
                  </a:lnTo>
                  <a:lnTo>
                    <a:pt x="2904" y="2590"/>
                  </a:lnTo>
                  <a:lnTo>
                    <a:pt x="2895" y="2620"/>
                  </a:lnTo>
                  <a:lnTo>
                    <a:pt x="2887" y="2650"/>
                  </a:lnTo>
                  <a:lnTo>
                    <a:pt x="2879" y="2681"/>
                  </a:lnTo>
                  <a:lnTo>
                    <a:pt x="2870" y="2710"/>
                  </a:lnTo>
                  <a:lnTo>
                    <a:pt x="2860" y="2739"/>
                  </a:lnTo>
                  <a:lnTo>
                    <a:pt x="2848" y="2766"/>
                  </a:lnTo>
                  <a:lnTo>
                    <a:pt x="2833" y="2790"/>
                  </a:lnTo>
                  <a:lnTo>
                    <a:pt x="2815" y="2812"/>
                  </a:lnTo>
                  <a:lnTo>
                    <a:pt x="2793" y="2830"/>
                  </a:lnTo>
                  <a:lnTo>
                    <a:pt x="2769" y="2845"/>
                  </a:lnTo>
                  <a:lnTo>
                    <a:pt x="2742" y="2857"/>
                  </a:lnTo>
                  <a:lnTo>
                    <a:pt x="2713" y="2867"/>
                  </a:lnTo>
                  <a:lnTo>
                    <a:pt x="2684" y="2876"/>
                  </a:lnTo>
                  <a:lnTo>
                    <a:pt x="2653" y="2884"/>
                  </a:lnTo>
                  <a:lnTo>
                    <a:pt x="2623" y="2892"/>
                  </a:lnTo>
                  <a:lnTo>
                    <a:pt x="2593" y="2901"/>
                  </a:lnTo>
                  <a:lnTo>
                    <a:pt x="2564" y="2911"/>
                  </a:lnTo>
                  <a:lnTo>
                    <a:pt x="2537" y="2923"/>
                  </a:lnTo>
                  <a:lnTo>
                    <a:pt x="2512" y="2937"/>
                  </a:lnTo>
                  <a:lnTo>
                    <a:pt x="2490" y="2955"/>
                  </a:lnTo>
                  <a:lnTo>
                    <a:pt x="2467" y="2975"/>
                  </a:lnTo>
                  <a:lnTo>
                    <a:pt x="2447" y="2998"/>
                  </a:lnTo>
                  <a:lnTo>
                    <a:pt x="2428" y="3022"/>
                  </a:lnTo>
                  <a:lnTo>
                    <a:pt x="2409" y="3047"/>
                  </a:lnTo>
                  <a:lnTo>
                    <a:pt x="2390" y="3072"/>
                  </a:lnTo>
                  <a:lnTo>
                    <a:pt x="2371" y="3096"/>
                  </a:lnTo>
                  <a:lnTo>
                    <a:pt x="2350" y="3119"/>
                  </a:lnTo>
                  <a:lnTo>
                    <a:pt x="2329" y="3139"/>
                  </a:lnTo>
                  <a:lnTo>
                    <a:pt x="2305" y="3156"/>
                  </a:lnTo>
                  <a:lnTo>
                    <a:pt x="2280" y="3169"/>
                  </a:lnTo>
                  <a:lnTo>
                    <a:pt x="2250" y="3178"/>
                  </a:lnTo>
                  <a:lnTo>
                    <a:pt x="2219" y="3182"/>
                  </a:lnTo>
                  <a:lnTo>
                    <a:pt x="2187" y="3183"/>
                  </a:lnTo>
                  <a:lnTo>
                    <a:pt x="2153" y="3180"/>
                  </a:lnTo>
                  <a:lnTo>
                    <a:pt x="2119" y="3176"/>
                  </a:lnTo>
                  <a:lnTo>
                    <a:pt x="2085" y="3171"/>
                  </a:lnTo>
                  <a:lnTo>
                    <a:pt x="2051" y="3167"/>
                  </a:lnTo>
                  <a:lnTo>
                    <a:pt x="2017" y="3165"/>
                  </a:lnTo>
                  <a:lnTo>
                    <a:pt x="1984" y="3165"/>
                  </a:lnTo>
                  <a:lnTo>
                    <a:pt x="1953" y="3169"/>
                  </a:lnTo>
                  <a:lnTo>
                    <a:pt x="1921" y="3177"/>
                  </a:lnTo>
                  <a:lnTo>
                    <a:pt x="1892" y="3189"/>
                  </a:lnTo>
                  <a:lnTo>
                    <a:pt x="1862" y="3205"/>
                  </a:lnTo>
                  <a:lnTo>
                    <a:pt x="1832" y="3221"/>
                  </a:lnTo>
                  <a:lnTo>
                    <a:pt x="1802" y="3239"/>
                  </a:lnTo>
                  <a:lnTo>
                    <a:pt x="1773" y="3256"/>
                  </a:lnTo>
                  <a:lnTo>
                    <a:pt x="1742" y="3271"/>
                  </a:lnTo>
                  <a:lnTo>
                    <a:pt x="1712" y="3283"/>
                  </a:lnTo>
                  <a:lnTo>
                    <a:pt x="1681" y="3291"/>
                  </a:lnTo>
                  <a:lnTo>
                    <a:pt x="1649" y="3294"/>
                  </a:lnTo>
                  <a:lnTo>
                    <a:pt x="1617" y="3291"/>
                  </a:lnTo>
                  <a:lnTo>
                    <a:pt x="1586" y="3283"/>
                  </a:lnTo>
                  <a:lnTo>
                    <a:pt x="1556" y="3271"/>
                  </a:lnTo>
                  <a:lnTo>
                    <a:pt x="1525" y="3256"/>
                  </a:lnTo>
                  <a:lnTo>
                    <a:pt x="1496" y="3239"/>
                  </a:lnTo>
                  <a:lnTo>
                    <a:pt x="1466" y="3221"/>
                  </a:lnTo>
                  <a:lnTo>
                    <a:pt x="1436" y="3205"/>
                  </a:lnTo>
                  <a:lnTo>
                    <a:pt x="1406" y="3189"/>
                  </a:lnTo>
                  <a:lnTo>
                    <a:pt x="1376" y="3177"/>
                  </a:lnTo>
                  <a:lnTo>
                    <a:pt x="1345" y="3169"/>
                  </a:lnTo>
                  <a:lnTo>
                    <a:pt x="1314" y="3165"/>
                  </a:lnTo>
                  <a:lnTo>
                    <a:pt x="1281" y="3165"/>
                  </a:lnTo>
                  <a:lnTo>
                    <a:pt x="1247" y="3167"/>
                  </a:lnTo>
                  <a:lnTo>
                    <a:pt x="1213" y="3171"/>
                  </a:lnTo>
                  <a:lnTo>
                    <a:pt x="1179" y="3176"/>
                  </a:lnTo>
                  <a:lnTo>
                    <a:pt x="1145" y="3180"/>
                  </a:lnTo>
                  <a:lnTo>
                    <a:pt x="1111" y="3183"/>
                  </a:lnTo>
                  <a:lnTo>
                    <a:pt x="1079" y="3182"/>
                  </a:lnTo>
                  <a:lnTo>
                    <a:pt x="1048" y="3178"/>
                  </a:lnTo>
                  <a:lnTo>
                    <a:pt x="1018" y="3169"/>
                  </a:lnTo>
                  <a:lnTo>
                    <a:pt x="993" y="3156"/>
                  </a:lnTo>
                  <a:lnTo>
                    <a:pt x="969" y="3139"/>
                  </a:lnTo>
                  <a:lnTo>
                    <a:pt x="948" y="3119"/>
                  </a:lnTo>
                  <a:lnTo>
                    <a:pt x="927" y="3096"/>
                  </a:lnTo>
                  <a:lnTo>
                    <a:pt x="908" y="3072"/>
                  </a:lnTo>
                  <a:lnTo>
                    <a:pt x="889" y="3047"/>
                  </a:lnTo>
                  <a:lnTo>
                    <a:pt x="870" y="3022"/>
                  </a:lnTo>
                  <a:lnTo>
                    <a:pt x="851" y="2998"/>
                  </a:lnTo>
                  <a:lnTo>
                    <a:pt x="831" y="2975"/>
                  </a:lnTo>
                  <a:lnTo>
                    <a:pt x="808" y="2955"/>
                  </a:lnTo>
                  <a:lnTo>
                    <a:pt x="786" y="2937"/>
                  </a:lnTo>
                  <a:lnTo>
                    <a:pt x="761" y="2923"/>
                  </a:lnTo>
                  <a:lnTo>
                    <a:pt x="734" y="2911"/>
                  </a:lnTo>
                  <a:lnTo>
                    <a:pt x="705" y="2901"/>
                  </a:lnTo>
                  <a:lnTo>
                    <a:pt x="675" y="2892"/>
                  </a:lnTo>
                  <a:lnTo>
                    <a:pt x="645" y="2884"/>
                  </a:lnTo>
                  <a:lnTo>
                    <a:pt x="614" y="2876"/>
                  </a:lnTo>
                  <a:lnTo>
                    <a:pt x="585" y="2867"/>
                  </a:lnTo>
                  <a:lnTo>
                    <a:pt x="556" y="2857"/>
                  </a:lnTo>
                  <a:lnTo>
                    <a:pt x="529" y="2845"/>
                  </a:lnTo>
                  <a:lnTo>
                    <a:pt x="505" y="2830"/>
                  </a:lnTo>
                  <a:lnTo>
                    <a:pt x="483" y="2812"/>
                  </a:lnTo>
                  <a:lnTo>
                    <a:pt x="465" y="2790"/>
                  </a:lnTo>
                  <a:lnTo>
                    <a:pt x="450" y="2766"/>
                  </a:lnTo>
                  <a:lnTo>
                    <a:pt x="438" y="2739"/>
                  </a:lnTo>
                  <a:lnTo>
                    <a:pt x="428" y="2710"/>
                  </a:lnTo>
                  <a:lnTo>
                    <a:pt x="419" y="2681"/>
                  </a:lnTo>
                  <a:lnTo>
                    <a:pt x="411" y="2650"/>
                  </a:lnTo>
                  <a:lnTo>
                    <a:pt x="403" y="2620"/>
                  </a:lnTo>
                  <a:lnTo>
                    <a:pt x="394" y="2590"/>
                  </a:lnTo>
                  <a:lnTo>
                    <a:pt x="384" y="2561"/>
                  </a:lnTo>
                  <a:lnTo>
                    <a:pt x="372" y="2534"/>
                  </a:lnTo>
                  <a:lnTo>
                    <a:pt x="358" y="2509"/>
                  </a:lnTo>
                  <a:lnTo>
                    <a:pt x="340" y="2487"/>
                  </a:lnTo>
                  <a:lnTo>
                    <a:pt x="320" y="2464"/>
                  </a:lnTo>
                  <a:lnTo>
                    <a:pt x="297" y="2444"/>
                  </a:lnTo>
                  <a:lnTo>
                    <a:pt x="272" y="2425"/>
                  </a:lnTo>
                  <a:lnTo>
                    <a:pt x="247" y="2406"/>
                  </a:lnTo>
                  <a:lnTo>
                    <a:pt x="222" y="2387"/>
                  </a:lnTo>
                  <a:lnTo>
                    <a:pt x="198" y="2368"/>
                  </a:lnTo>
                  <a:lnTo>
                    <a:pt x="175" y="2347"/>
                  </a:lnTo>
                  <a:lnTo>
                    <a:pt x="155" y="2326"/>
                  </a:lnTo>
                  <a:lnTo>
                    <a:pt x="138" y="2302"/>
                  </a:lnTo>
                  <a:lnTo>
                    <a:pt x="125" y="2277"/>
                  </a:lnTo>
                  <a:lnTo>
                    <a:pt x="116" y="2247"/>
                  </a:lnTo>
                  <a:lnTo>
                    <a:pt x="112" y="2216"/>
                  </a:lnTo>
                  <a:lnTo>
                    <a:pt x="111" y="2184"/>
                  </a:lnTo>
                  <a:lnTo>
                    <a:pt x="114" y="2150"/>
                  </a:lnTo>
                  <a:lnTo>
                    <a:pt x="118" y="2116"/>
                  </a:lnTo>
                  <a:lnTo>
                    <a:pt x="123" y="2082"/>
                  </a:lnTo>
                  <a:lnTo>
                    <a:pt x="127" y="2048"/>
                  </a:lnTo>
                  <a:lnTo>
                    <a:pt x="129" y="2014"/>
                  </a:lnTo>
                  <a:lnTo>
                    <a:pt x="129" y="1981"/>
                  </a:lnTo>
                  <a:lnTo>
                    <a:pt x="125" y="1950"/>
                  </a:lnTo>
                  <a:lnTo>
                    <a:pt x="117" y="1919"/>
                  </a:lnTo>
                  <a:lnTo>
                    <a:pt x="105" y="1890"/>
                  </a:lnTo>
                  <a:lnTo>
                    <a:pt x="90" y="1860"/>
                  </a:lnTo>
                  <a:lnTo>
                    <a:pt x="73" y="1830"/>
                  </a:lnTo>
                  <a:lnTo>
                    <a:pt x="55" y="1800"/>
                  </a:lnTo>
                  <a:lnTo>
                    <a:pt x="38" y="1771"/>
                  </a:lnTo>
                  <a:lnTo>
                    <a:pt x="23" y="1740"/>
                  </a:lnTo>
                  <a:lnTo>
                    <a:pt x="11" y="1710"/>
                  </a:lnTo>
                  <a:lnTo>
                    <a:pt x="3" y="1679"/>
                  </a:lnTo>
                  <a:lnTo>
                    <a:pt x="0" y="1647"/>
                  </a:lnTo>
                  <a:lnTo>
                    <a:pt x="3" y="1615"/>
                  </a:lnTo>
                  <a:lnTo>
                    <a:pt x="11" y="1584"/>
                  </a:lnTo>
                  <a:lnTo>
                    <a:pt x="23" y="1554"/>
                  </a:lnTo>
                  <a:lnTo>
                    <a:pt x="38" y="1523"/>
                  </a:lnTo>
                  <a:lnTo>
                    <a:pt x="55" y="1494"/>
                  </a:lnTo>
                  <a:lnTo>
                    <a:pt x="73" y="1464"/>
                  </a:lnTo>
                  <a:lnTo>
                    <a:pt x="90" y="1434"/>
                  </a:lnTo>
                  <a:lnTo>
                    <a:pt x="105" y="1404"/>
                  </a:lnTo>
                  <a:lnTo>
                    <a:pt x="117" y="1375"/>
                  </a:lnTo>
                  <a:lnTo>
                    <a:pt x="125" y="1344"/>
                  </a:lnTo>
                  <a:lnTo>
                    <a:pt x="129" y="1313"/>
                  </a:lnTo>
                  <a:lnTo>
                    <a:pt x="129" y="1280"/>
                  </a:lnTo>
                  <a:lnTo>
                    <a:pt x="127" y="1246"/>
                  </a:lnTo>
                  <a:lnTo>
                    <a:pt x="123" y="1212"/>
                  </a:lnTo>
                  <a:lnTo>
                    <a:pt x="118" y="1178"/>
                  </a:lnTo>
                  <a:lnTo>
                    <a:pt x="114" y="1144"/>
                  </a:lnTo>
                  <a:lnTo>
                    <a:pt x="111" y="1110"/>
                  </a:lnTo>
                  <a:lnTo>
                    <a:pt x="112" y="1078"/>
                  </a:lnTo>
                  <a:lnTo>
                    <a:pt x="116" y="1047"/>
                  </a:lnTo>
                  <a:lnTo>
                    <a:pt x="125" y="1017"/>
                  </a:lnTo>
                  <a:lnTo>
                    <a:pt x="138" y="992"/>
                  </a:lnTo>
                  <a:lnTo>
                    <a:pt x="155" y="968"/>
                  </a:lnTo>
                  <a:lnTo>
                    <a:pt x="175" y="947"/>
                  </a:lnTo>
                  <a:lnTo>
                    <a:pt x="198" y="926"/>
                  </a:lnTo>
                  <a:lnTo>
                    <a:pt x="222" y="907"/>
                  </a:lnTo>
                  <a:lnTo>
                    <a:pt x="247" y="888"/>
                  </a:lnTo>
                  <a:lnTo>
                    <a:pt x="272" y="869"/>
                  </a:lnTo>
                  <a:lnTo>
                    <a:pt x="297" y="850"/>
                  </a:lnTo>
                  <a:lnTo>
                    <a:pt x="320" y="830"/>
                  </a:lnTo>
                  <a:lnTo>
                    <a:pt x="340" y="807"/>
                  </a:lnTo>
                  <a:lnTo>
                    <a:pt x="358" y="785"/>
                  </a:lnTo>
                  <a:lnTo>
                    <a:pt x="372" y="760"/>
                  </a:lnTo>
                  <a:lnTo>
                    <a:pt x="384" y="733"/>
                  </a:lnTo>
                  <a:lnTo>
                    <a:pt x="394" y="704"/>
                  </a:lnTo>
                  <a:lnTo>
                    <a:pt x="403" y="674"/>
                  </a:lnTo>
                  <a:lnTo>
                    <a:pt x="411" y="644"/>
                  </a:lnTo>
                  <a:lnTo>
                    <a:pt x="419" y="613"/>
                  </a:lnTo>
                  <a:lnTo>
                    <a:pt x="428" y="584"/>
                  </a:lnTo>
                  <a:lnTo>
                    <a:pt x="438" y="555"/>
                  </a:lnTo>
                  <a:lnTo>
                    <a:pt x="450" y="528"/>
                  </a:lnTo>
                  <a:lnTo>
                    <a:pt x="465" y="504"/>
                  </a:lnTo>
                  <a:lnTo>
                    <a:pt x="483" y="482"/>
                  </a:lnTo>
                  <a:lnTo>
                    <a:pt x="505" y="464"/>
                  </a:lnTo>
                  <a:lnTo>
                    <a:pt x="529" y="449"/>
                  </a:lnTo>
                  <a:lnTo>
                    <a:pt x="556" y="437"/>
                  </a:lnTo>
                  <a:lnTo>
                    <a:pt x="585" y="427"/>
                  </a:lnTo>
                  <a:lnTo>
                    <a:pt x="614" y="418"/>
                  </a:lnTo>
                  <a:lnTo>
                    <a:pt x="645" y="410"/>
                  </a:lnTo>
                  <a:lnTo>
                    <a:pt x="675" y="402"/>
                  </a:lnTo>
                  <a:lnTo>
                    <a:pt x="705" y="393"/>
                  </a:lnTo>
                  <a:lnTo>
                    <a:pt x="734" y="383"/>
                  </a:lnTo>
                  <a:lnTo>
                    <a:pt x="761" y="371"/>
                  </a:lnTo>
                  <a:lnTo>
                    <a:pt x="786" y="357"/>
                  </a:lnTo>
                  <a:lnTo>
                    <a:pt x="808" y="339"/>
                  </a:lnTo>
                  <a:lnTo>
                    <a:pt x="831" y="319"/>
                  </a:lnTo>
                  <a:lnTo>
                    <a:pt x="851" y="296"/>
                  </a:lnTo>
                  <a:lnTo>
                    <a:pt x="870" y="272"/>
                  </a:lnTo>
                  <a:lnTo>
                    <a:pt x="889" y="247"/>
                  </a:lnTo>
                  <a:lnTo>
                    <a:pt x="908" y="222"/>
                  </a:lnTo>
                  <a:lnTo>
                    <a:pt x="927" y="198"/>
                  </a:lnTo>
                  <a:lnTo>
                    <a:pt x="948" y="175"/>
                  </a:lnTo>
                  <a:lnTo>
                    <a:pt x="969" y="155"/>
                  </a:lnTo>
                  <a:lnTo>
                    <a:pt x="993" y="138"/>
                  </a:lnTo>
                  <a:lnTo>
                    <a:pt x="1018" y="125"/>
                  </a:lnTo>
                  <a:lnTo>
                    <a:pt x="1048" y="116"/>
                  </a:lnTo>
                  <a:lnTo>
                    <a:pt x="1079" y="112"/>
                  </a:lnTo>
                  <a:lnTo>
                    <a:pt x="1111" y="111"/>
                  </a:lnTo>
                  <a:lnTo>
                    <a:pt x="1145" y="114"/>
                  </a:lnTo>
                  <a:lnTo>
                    <a:pt x="1179" y="118"/>
                  </a:lnTo>
                  <a:lnTo>
                    <a:pt x="1213" y="123"/>
                  </a:lnTo>
                  <a:lnTo>
                    <a:pt x="1247" y="127"/>
                  </a:lnTo>
                  <a:lnTo>
                    <a:pt x="1281" y="129"/>
                  </a:lnTo>
                  <a:lnTo>
                    <a:pt x="1314" y="129"/>
                  </a:lnTo>
                  <a:lnTo>
                    <a:pt x="1345" y="125"/>
                  </a:lnTo>
                  <a:lnTo>
                    <a:pt x="1376" y="117"/>
                  </a:lnTo>
                  <a:lnTo>
                    <a:pt x="1406" y="105"/>
                  </a:lnTo>
                  <a:lnTo>
                    <a:pt x="1436" y="89"/>
                  </a:lnTo>
                  <a:lnTo>
                    <a:pt x="1466" y="73"/>
                  </a:lnTo>
                  <a:lnTo>
                    <a:pt x="1496" y="55"/>
                  </a:lnTo>
                  <a:lnTo>
                    <a:pt x="1525" y="38"/>
                  </a:lnTo>
                  <a:lnTo>
                    <a:pt x="1556" y="23"/>
                  </a:lnTo>
                  <a:lnTo>
                    <a:pt x="1586" y="11"/>
                  </a:lnTo>
                  <a:lnTo>
                    <a:pt x="1617" y="3"/>
                  </a:lnTo>
                  <a:lnTo>
                    <a:pt x="1649" y="0"/>
                  </a:lnTo>
                  <a:close/>
                </a:path>
              </a:pathLst>
            </a:custGeom>
            <a:solidFill>
              <a:schemeClr val="lt1">
                <a:alpha val="40000"/>
              </a:schemeClr>
            </a:solidFill>
            <a:ln>
              <a:noFill/>
            </a:ln>
          </p:spPr>
        </p:sp>
      </p:grpSp>
      <p:sp>
        <p:nvSpPr>
          <p:cNvPr id="234" name="Google Shape;234;p13"/>
          <p:cNvSpPr txBox="1">
            <a:spLocks noGrp="1"/>
          </p:cNvSpPr>
          <p:nvPr>
            <p:ph type="title"/>
          </p:nvPr>
        </p:nvSpPr>
        <p:spPr>
          <a:xfrm>
            <a:off x="457200" y="1202436"/>
            <a:ext cx="6647688" cy="44531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200"/>
              <a:buFont typeface="Verdana"/>
              <a:buNone/>
            </a:pPr>
            <a:r>
              <a:rPr lang="it-IT" sz="6200">
                <a:latin typeface="Verdana"/>
                <a:ea typeface="Verdana"/>
                <a:cs typeface="Verdana"/>
                <a:sym typeface="Verdana"/>
              </a:rPr>
              <a:t>Fake News:</a:t>
            </a:r>
            <a:br>
              <a:rPr lang="it-IT" sz="6200">
                <a:latin typeface="Verdana"/>
                <a:ea typeface="Verdana"/>
                <a:cs typeface="Verdana"/>
                <a:sym typeface="Verdana"/>
              </a:rPr>
            </a:br>
            <a:r>
              <a:rPr lang="it-IT" sz="6200">
                <a:latin typeface="Verdana"/>
                <a:ea typeface="Verdana"/>
                <a:cs typeface="Verdana"/>
                <a:sym typeface="Verdana"/>
              </a:rPr>
              <a:t>psicotecnologie per un ecosistema mediale</a:t>
            </a:r>
            <a:endParaRPr/>
          </a:p>
        </p:txBody>
      </p:sp>
      <p:sp>
        <p:nvSpPr>
          <p:cNvPr id="235" name="Google Shape;235;p13"/>
          <p:cNvSpPr txBox="1">
            <a:spLocks noGrp="1"/>
          </p:cNvSpPr>
          <p:nvPr>
            <p:ph type="body" idx="1"/>
          </p:nvPr>
        </p:nvSpPr>
        <p:spPr>
          <a:xfrm>
            <a:off x="8260039" y="613447"/>
            <a:ext cx="3169961" cy="56257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</a:pPr>
            <a:r>
              <a:rPr lang="it-IT" sz="14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Una rete di sistemi automatizzati che ingegnerizzano e manipolano le connessioni, tracciano i desideri codificando le relazioni tra persone, cose e idee in algoritmi per riconoscere ciò che le persone vogliono e come.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</a:pPr>
            <a:r>
              <a:rPr lang="it-IT" sz="14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Tale struttura algoritmica può suggerire, prevedere o filtrare le informazioni in base alle preferenze degli utenti, creando una camera di eco che potrebbe essere interessante per loro o confermare le loro convinzioni preesistenti: filter bubble</a:t>
            </a:r>
            <a:endParaRPr sz="14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lvl="0" indent="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</a:pPr>
            <a:r>
              <a:rPr lang="it-IT" sz="14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Ad esempio l’App che ha offerto gratuitamente un test psicologico, in cambio delle informazioni su FB, «This is your digital life» di Cambridge Analytica</a:t>
            </a:r>
            <a:endParaRPr sz="14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14"/>
          <p:cNvSpPr/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1" name="Google Shape;241;p14"/>
          <p:cNvSpPr/>
          <p:nvPr/>
        </p:nvSpPr>
        <p:spPr>
          <a:xfrm>
            <a:off x="2" y="0"/>
            <a:ext cx="12191996" cy="6858000"/>
          </a:xfrm>
          <a:prstGeom prst="rect">
            <a:avLst/>
          </a:prstGeom>
          <a:solidFill>
            <a:srgbClr val="1F3864">
              <a:alpha val="24705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2" name="Google Shape;242;p14"/>
          <p:cNvSpPr/>
          <p:nvPr/>
        </p:nvSpPr>
        <p:spPr>
          <a:xfrm>
            <a:off x="9766456" y="591688"/>
            <a:ext cx="2425541" cy="5347085"/>
          </a:xfrm>
          <a:custGeom>
            <a:avLst/>
            <a:gdLst/>
            <a:ahLst/>
            <a:cxnLst/>
            <a:rect l="l" t="t" r="r" b="b"/>
            <a:pathLst>
              <a:path w="2425541" h="5347085" extrusionOk="0">
                <a:moveTo>
                  <a:pt x="2425541" y="0"/>
                </a:moveTo>
                <a:lnTo>
                  <a:pt x="2425541" y="5347085"/>
                </a:lnTo>
                <a:lnTo>
                  <a:pt x="2392586" y="5333903"/>
                </a:lnTo>
                <a:lnTo>
                  <a:pt x="2338684" y="5319993"/>
                </a:lnTo>
                <a:lnTo>
                  <a:pt x="2284781" y="5313037"/>
                </a:lnTo>
                <a:lnTo>
                  <a:pt x="2227401" y="5313037"/>
                </a:lnTo>
                <a:lnTo>
                  <a:pt x="2168282" y="5316515"/>
                </a:lnTo>
                <a:lnTo>
                  <a:pt x="2109162" y="5323470"/>
                </a:lnTo>
                <a:lnTo>
                  <a:pt x="2050043" y="5332164"/>
                </a:lnTo>
                <a:lnTo>
                  <a:pt x="1990924" y="5339119"/>
                </a:lnTo>
                <a:lnTo>
                  <a:pt x="1931805" y="5344336"/>
                </a:lnTo>
                <a:lnTo>
                  <a:pt x="1876163" y="5342597"/>
                </a:lnTo>
                <a:lnTo>
                  <a:pt x="1822261" y="5335642"/>
                </a:lnTo>
                <a:lnTo>
                  <a:pt x="1770097" y="5319993"/>
                </a:lnTo>
                <a:lnTo>
                  <a:pt x="1726627" y="5297388"/>
                </a:lnTo>
                <a:lnTo>
                  <a:pt x="1684896" y="5267829"/>
                </a:lnTo>
                <a:lnTo>
                  <a:pt x="1648381" y="5233053"/>
                </a:lnTo>
                <a:lnTo>
                  <a:pt x="1611866" y="5193060"/>
                </a:lnTo>
                <a:lnTo>
                  <a:pt x="1578829" y="5151329"/>
                </a:lnTo>
                <a:lnTo>
                  <a:pt x="1545792" y="5107859"/>
                </a:lnTo>
                <a:lnTo>
                  <a:pt x="1512755" y="5064389"/>
                </a:lnTo>
                <a:lnTo>
                  <a:pt x="1479717" y="5022658"/>
                </a:lnTo>
                <a:lnTo>
                  <a:pt x="1444942" y="4982666"/>
                </a:lnTo>
                <a:lnTo>
                  <a:pt x="1404949" y="4947890"/>
                </a:lnTo>
                <a:lnTo>
                  <a:pt x="1366696" y="4916591"/>
                </a:lnTo>
                <a:lnTo>
                  <a:pt x="1323226" y="4892248"/>
                </a:lnTo>
                <a:lnTo>
                  <a:pt x="1276278" y="4871383"/>
                </a:lnTo>
                <a:lnTo>
                  <a:pt x="1225853" y="4853995"/>
                </a:lnTo>
                <a:lnTo>
                  <a:pt x="1173689" y="4838346"/>
                </a:lnTo>
                <a:lnTo>
                  <a:pt x="1121525" y="4824435"/>
                </a:lnTo>
                <a:lnTo>
                  <a:pt x="1067622" y="4810525"/>
                </a:lnTo>
                <a:lnTo>
                  <a:pt x="1017197" y="4794876"/>
                </a:lnTo>
                <a:lnTo>
                  <a:pt x="966772" y="4777488"/>
                </a:lnTo>
                <a:lnTo>
                  <a:pt x="919824" y="4756622"/>
                </a:lnTo>
                <a:lnTo>
                  <a:pt x="878093" y="4730540"/>
                </a:lnTo>
                <a:lnTo>
                  <a:pt x="839840" y="4699242"/>
                </a:lnTo>
                <a:lnTo>
                  <a:pt x="808541" y="4660988"/>
                </a:lnTo>
                <a:lnTo>
                  <a:pt x="782459" y="4619257"/>
                </a:lnTo>
                <a:lnTo>
                  <a:pt x="761594" y="4572309"/>
                </a:lnTo>
                <a:lnTo>
                  <a:pt x="744206" y="4521884"/>
                </a:lnTo>
                <a:lnTo>
                  <a:pt x="728556" y="4471459"/>
                </a:lnTo>
                <a:lnTo>
                  <a:pt x="714646" y="4417556"/>
                </a:lnTo>
                <a:lnTo>
                  <a:pt x="700736" y="4365393"/>
                </a:lnTo>
                <a:lnTo>
                  <a:pt x="685087" y="4313229"/>
                </a:lnTo>
                <a:lnTo>
                  <a:pt x="667699" y="4262803"/>
                </a:lnTo>
                <a:lnTo>
                  <a:pt x="646833" y="4215856"/>
                </a:lnTo>
                <a:lnTo>
                  <a:pt x="622490" y="4172386"/>
                </a:lnTo>
                <a:lnTo>
                  <a:pt x="591191" y="4134132"/>
                </a:lnTo>
                <a:lnTo>
                  <a:pt x="556416" y="4094140"/>
                </a:lnTo>
                <a:lnTo>
                  <a:pt x="516423" y="4059364"/>
                </a:lnTo>
                <a:lnTo>
                  <a:pt x="472953" y="4026327"/>
                </a:lnTo>
                <a:lnTo>
                  <a:pt x="429483" y="3993290"/>
                </a:lnTo>
                <a:lnTo>
                  <a:pt x="386013" y="3960253"/>
                </a:lnTo>
                <a:lnTo>
                  <a:pt x="344282" y="3927215"/>
                </a:lnTo>
                <a:lnTo>
                  <a:pt x="304290" y="3890701"/>
                </a:lnTo>
                <a:lnTo>
                  <a:pt x="269514" y="3854186"/>
                </a:lnTo>
                <a:lnTo>
                  <a:pt x="239954" y="3812455"/>
                </a:lnTo>
                <a:lnTo>
                  <a:pt x="217350" y="3768985"/>
                </a:lnTo>
                <a:lnTo>
                  <a:pt x="201701" y="3716821"/>
                </a:lnTo>
                <a:lnTo>
                  <a:pt x="194745" y="3662918"/>
                </a:lnTo>
                <a:lnTo>
                  <a:pt x="193007" y="3607277"/>
                </a:lnTo>
                <a:lnTo>
                  <a:pt x="198223" y="3548157"/>
                </a:lnTo>
                <a:lnTo>
                  <a:pt x="205178" y="3489038"/>
                </a:lnTo>
                <a:lnTo>
                  <a:pt x="213872" y="3429919"/>
                </a:lnTo>
                <a:lnTo>
                  <a:pt x="220827" y="3370800"/>
                </a:lnTo>
                <a:lnTo>
                  <a:pt x="224305" y="3311681"/>
                </a:lnTo>
                <a:lnTo>
                  <a:pt x="224305" y="3254301"/>
                </a:lnTo>
                <a:lnTo>
                  <a:pt x="217350" y="3200398"/>
                </a:lnTo>
                <a:lnTo>
                  <a:pt x="203439" y="3146495"/>
                </a:lnTo>
                <a:lnTo>
                  <a:pt x="182574" y="3096070"/>
                </a:lnTo>
                <a:lnTo>
                  <a:pt x="156492" y="3043906"/>
                </a:lnTo>
                <a:lnTo>
                  <a:pt x="126932" y="2991742"/>
                </a:lnTo>
                <a:lnTo>
                  <a:pt x="95634" y="2939578"/>
                </a:lnTo>
                <a:lnTo>
                  <a:pt x="66074" y="2889153"/>
                </a:lnTo>
                <a:lnTo>
                  <a:pt x="39992" y="2835250"/>
                </a:lnTo>
                <a:lnTo>
                  <a:pt x="19127" y="2783086"/>
                </a:lnTo>
                <a:lnTo>
                  <a:pt x="5216" y="2729184"/>
                </a:lnTo>
                <a:lnTo>
                  <a:pt x="0" y="2673542"/>
                </a:lnTo>
                <a:lnTo>
                  <a:pt x="5216" y="2617901"/>
                </a:lnTo>
                <a:lnTo>
                  <a:pt x="19127" y="2563998"/>
                </a:lnTo>
                <a:lnTo>
                  <a:pt x="39992" y="2511834"/>
                </a:lnTo>
                <a:lnTo>
                  <a:pt x="66074" y="2457931"/>
                </a:lnTo>
                <a:lnTo>
                  <a:pt x="95634" y="2407506"/>
                </a:lnTo>
                <a:lnTo>
                  <a:pt x="126932" y="2355342"/>
                </a:lnTo>
                <a:lnTo>
                  <a:pt x="156492" y="2303178"/>
                </a:lnTo>
                <a:lnTo>
                  <a:pt x="182574" y="2251015"/>
                </a:lnTo>
                <a:lnTo>
                  <a:pt x="203439" y="2200589"/>
                </a:lnTo>
                <a:lnTo>
                  <a:pt x="217350" y="2146687"/>
                </a:lnTo>
                <a:lnTo>
                  <a:pt x="224305" y="2092784"/>
                </a:lnTo>
                <a:lnTo>
                  <a:pt x="224305" y="2035403"/>
                </a:lnTo>
                <a:lnTo>
                  <a:pt x="220827" y="1976284"/>
                </a:lnTo>
                <a:lnTo>
                  <a:pt x="213872" y="1917165"/>
                </a:lnTo>
                <a:lnTo>
                  <a:pt x="205178" y="1858046"/>
                </a:lnTo>
                <a:lnTo>
                  <a:pt x="198223" y="1798927"/>
                </a:lnTo>
                <a:lnTo>
                  <a:pt x="193007" y="1739808"/>
                </a:lnTo>
                <a:lnTo>
                  <a:pt x="194745" y="1684166"/>
                </a:lnTo>
                <a:lnTo>
                  <a:pt x="201701" y="1630263"/>
                </a:lnTo>
                <a:lnTo>
                  <a:pt x="217350" y="1578100"/>
                </a:lnTo>
                <a:lnTo>
                  <a:pt x="239954" y="1534630"/>
                </a:lnTo>
                <a:lnTo>
                  <a:pt x="269514" y="1492898"/>
                </a:lnTo>
                <a:lnTo>
                  <a:pt x="304290" y="1456384"/>
                </a:lnTo>
                <a:lnTo>
                  <a:pt x="344282" y="1419869"/>
                </a:lnTo>
                <a:lnTo>
                  <a:pt x="386013" y="1386832"/>
                </a:lnTo>
                <a:lnTo>
                  <a:pt x="429483" y="1353795"/>
                </a:lnTo>
                <a:lnTo>
                  <a:pt x="472953" y="1320757"/>
                </a:lnTo>
                <a:lnTo>
                  <a:pt x="516423" y="1287720"/>
                </a:lnTo>
                <a:lnTo>
                  <a:pt x="556416" y="1252944"/>
                </a:lnTo>
                <a:lnTo>
                  <a:pt x="591191" y="1212952"/>
                </a:lnTo>
                <a:lnTo>
                  <a:pt x="622490" y="1174698"/>
                </a:lnTo>
                <a:lnTo>
                  <a:pt x="646833" y="1131229"/>
                </a:lnTo>
                <a:lnTo>
                  <a:pt x="667699" y="1084281"/>
                </a:lnTo>
                <a:lnTo>
                  <a:pt x="685087" y="1033856"/>
                </a:lnTo>
                <a:lnTo>
                  <a:pt x="700736" y="981692"/>
                </a:lnTo>
                <a:lnTo>
                  <a:pt x="714646" y="929528"/>
                </a:lnTo>
                <a:lnTo>
                  <a:pt x="728556" y="875625"/>
                </a:lnTo>
                <a:lnTo>
                  <a:pt x="744206" y="825200"/>
                </a:lnTo>
                <a:lnTo>
                  <a:pt x="761594" y="774775"/>
                </a:lnTo>
                <a:lnTo>
                  <a:pt x="782459" y="727827"/>
                </a:lnTo>
                <a:lnTo>
                  <a:pt x="808541" y="686096"/>
                </a:lnTo>
                <a:lnTo>
                  <a:pt x="839840" y="647843"/>
                </a:lnTo>
                <a:lnTo>
                  <a:pt x="878093" y="616544"/>
                </a:lnTo>
                <a:lnTo>
                  <a:pt x="919824" y="590462"/>
                </a:lnTo>
                <a:lnTo>
                  <a:pt x="966772" y="569597"/>
                </a:lnTo>
                <a:lnTo>
                  <a:pt x="1017197" y="552209"/>
                </a:lnTo>
                <a:lnTo>
                  <a:pt x="1067622" y="536560"/>
                </a:lnTo>
                <a:lnTo>
                  <a:pt x="1121525" y="522649"/>
                </a:lnTo>
                <a:lnTo>
                  <a:pt x="1173689" y="508739"/>
                </a:lnTo>
                <a:lnTo>
                  <a:pt x="1225853" y="493090"/>
                </a:lnTo>
                <a:lnTo>
                  <a:pt x="1276278" y="475702"/>
                </a:lnTo>
                <a:lnTo>
                  <a:pt x="1323226" y="454836"/>
                </a:lnTo>
                <a:lnTo>
                  <a:pt x="1366696" y="430493"/>
                </a:lnTo>
                <a:lnTo>
                  <a:pt x="1404949" y="399195"/>
                </a:lnTo>
                <a:lnTo>
                  <a:pt x="1444942" y="364419"/>
                </a:lnTo>
                <a:lnTo>
                  <a:pt x="1479717" y="324426"/>
                </a:lnTo>
                <a:lnTo>
                  <a:pt x="1512755" y="282695"/>
                </a:lnTo>
                <a:lnTo>
                  <a:pt x="1545792" y="239225"/>
                </a:lnTo>
                <a:lnTo>
                  <a:pt x="1578829" y="195755"/>
                </a:lnTo>
                <a:lnTo>
                  <a:pt x="1611866" y="154024"/>
                </a:lnTo>
                <a:lnTo>
                  <a:pt x="1648381" y="114032"/>
                </a:lnTo>
                <a:lnTo>
                  <a:pt x="1684896" y="79256"/>
                </a:lnTo>
                <a:lnTo>
                  <a:pt x="1726627" y="49696"/>
                </a:lnTo>
                <a:lnTo>
                  <a:pt x="1770097" y="27092"/>
                </a:lnTo>
                <a:lnTo>
                  <a:pt x="1822261" y="11443"/>
                </a:lnTo>
                <a:lnTo>
                  <a:pt x="1876163" y="4487"/>
                </a:lnTo>
                <a:lnTo>
                  <a:pt x="1931805" y="2749"/>
                </a:lnTo>
                <a:lnTo>
                  <a:pt x="1990924" y="7965"/>
                </a:lnTo>
                <a:lnTo>
                  <a:pt x="2050043" y="14920"/>
                </a:lnTo>
                <a:lnTo>
                  <a:pt x="2109162" y="23614"/>
                </a:lnTo>
                <a:lnTo>
                  <a:pt x="2168282" y="30569"/>
                </a:lnTo>
                <a:lnTo>
                  <a:pt x="2227401" y="34047"/>
                </a:lnTo>
                <a:lnTo>
                  <a:pt x="2284781" y="34047"/>
                </a:lnTo>
                <a:lnTo>
                  <a:pt x="2338684" y="27092"/>
                </a:lnTo>
                <a:lnTo>
                  <a:pt x="2392586" y="13181"/>
                </a:lnTo>
                <a:close/>
              </a:path>
            </a:pathLst>
          </a:custGeom>
          <a:solidFill>
            <a:schemeClr val="lt1">
              <a:alpha val="40000"/>
            </a:schemeClr>
          </a:solidFill>
          <a:ln>
            <a:noFill/>
          </a:ln>
        </p:spPr>
      </p:sp>
      <p:sp>
        <p:nvSpPr>
          <p:cNvPr id="243" name="Google Shape;243;p14"/>
          <p:cNvSpPr/>
          <p:nvPr/>
        </p:nvSpPr>
        <p:spPr>
          <a:xfrm>
            <a:off x="9766456" y="591688"/>
            <a:ext cx="2425541" cy="5347085"/>
          </a:xfrm>
          <a:custGeom>
            <a:avLst/>
            <a:gdLst/>
            <a:ahLst/>
            <a:cxnLst/>
            <a:rect l="l" t="t" r="r" b="b"/>
            <a:pathLst>
              <a:path w="2425541" h="5347085" extrusionOk="0">
                <a:moveTo>
                  <a:pt x="2425541" y="0"/>
                </a:moveTo>
                <a:lnTo>
                  <a:pt x="2425541" y="5347085"/>
                </a:lnTo>
                <a:lnTo>
                  <a:pt x="2392586" y="5333903"/>
                </a:lnTo>
                <a:lnTo>
                  <a:pt x="2338684" y="5319993"/>
                </a:lnTo>
                <a:lnTo>
                  <a:pt x="2284781" y="5313037"/>
                </a:lnTo>
                <a:lnTo>
                  <a:pt x="2227401" y="5313037"/>
                </a:lnTo>
                <a:lnTo>
                  <a:pt x="2168282" y="5316515"/>
                </a:lnTo>
                <a:lnTo>
                  <a:pt x="2109162" y="5323470"/>
                </a:lnTo>
                <a:lnTo>
                  <a:pt x="2050043" y="5332164"/>
                </a:lnTo>
                <a:lnTo>
                  <a:pt x="1990924" y="5339119"/>
                </a:lnTo>
                <a:lnTo>
                  <a:pt x="1931805" y="5344336"/>
                </a:lnTo>
                <a:lnTo>
                  <a:pt x="1876163" y="5342597"/>
                </a:lnTo>
                <a:lnTo>
                  <a:pt x="1822261" y="5335642"/>
                </a:lnTo>
                <a:lnTo>
                  <a:pt x="1770097" y="5319993"/>
                </a:lnTo>
                <a:lnTo>
                  <a:pt x="1726627" y="5297388"/>
                </a:lnTo>
                <a:lnTo>
                  <a:pt x="1684896" y="5267829"/>
                </a:lnTo>
                <a:lnTo>
                  <a:pt x="1648381" y="5233053"/>
                </a:lnTo>
                <a:lnTo>
                  <a:pt x="1611866" y="5193060"/>
                </a:lnTo>
                <a:lnTo>
                  <a:pt x="1578829" y="5151329"/>
                </a:lnTo>
                <a:lnTo>
                  <a:pt x="1545792" y="5107859"/>
                </a:lnTo>
                <a:lnTo>
                  <a:pt x="1512755" y="5064389"/>
                </a:lnTo>
                <a:lnTo>
                  <a:pt x="1479717" y="5022658"/>
                </a:lnTo>
                <a:lnTo>
                  <a:pt x="1444942" y="4982666"/>
                </a:lnTo>
                <a:lnTo>
                  <a:pt x="1404949" y="4947890"/>
                </a:lnTo>
                <a:lnTo>
                  <a:pt x="1366696" y="4916591"/>
                </a:lnTo>
                <a:lnTo>
                  <a:pt x="1323226" y="4892248"/>
                </a:lnTo>
                <a:lnTo>
                  <a:pt x="1276278" y="4871383"/>
                </a:lnTo>
                <a:lnTo>
                  <a:pt x="1225853" y="4853995"/>
                </a:lnTo>
                <a:lnTo>
                  <a:pt x="1173689" y="4838346"/>
                </a:lnTo>
                <a:lnTo>
                  <a:pt x="1121525" y="4824435"/>
                </a:lnTo>
                <a:lnTo>
                  <a:pt x="1067622" y="4810525"/>
                </a:lnTo>
                <a:lnTo>
                  <a:pt x="1017197" y="4794876"/>
                </a:lnTo>
                <a:lnTo>
                  <a:pt x="966772" y="4777488"/>
                </a:lnTo>
                <a:lnTo>
                  <a:pt x="919824" y="4756622"/>
                </a:lnTo>
                <a:lnTo>
                  <a:pt x="878093" y="4730540"/>
                </a:lnTo>
                <a:lnTo>
                  <a:pt x="839840" y="4699242"/>
                </a:lnTo>
                <a:lnTo>
                  <a:pt x="808541" y="4660988"/>
                </a:lnTo>
                <a:lnTo>
                  <a:pt x="782459" y="4619257"/>
                </a:lnTo>
                <a:lnTo>
                  <a:pt x="761594" y="4572309"/>
                </a:lnTo>
                <a:lnTo>
                  <a:pt x="744206" y="4521884"/>
                </a:lnTo>
                <a:lnTo>
                  <a:pt x="728556" y="4471459"/>
                </a:lnTo>
                <a:lnTo>
                  <a:pt x="714646" y="4417556"/>
                </a:lnTo>
                <a:lnTo>
                  <a:pt x="700736" y="4365393"/>
                </a:lnTo>
                <a:lnTo>
                  <a:pt x="685087" y="4313229"/>
                </a:lnTo>
                <a:lnTo>
                  <a:pt x="667699" y="4262803"/>
                </a:lnTo>
                <a:lnTo>
                  <a:pt x="646833" y="4215856"/>
                </a:lnTo>
                <a:lnTo>
                  <a:pt x="622490" y="4172386"/>
                </a:lnTo>
                <a:lnTo>
                  <a:pt x="591191" y="4134132"/>
                </a:lnTo>
                <a:lnTo>
                  <a:pt x="556416" y="4094140"/>
                </a:lnTo>
                <a:lnTo>
                  <a:pt x="516423" y="4059364"/>
                </a:lnTo>
                <a:lnTo>
                  <a:pt x="472953" y="4026327"/>
                </a:lnTo>
                <a:lnTo>
                  <a:pt x="429483" y="3993290"/>
                </a:lnTo>
                <a:lnTo>
                  <a:pt x="386013" y="3960253"/>
                </a:lnTo>
                <a:lnTo>
                  <a:pt x="344282" y="3927215"/>
                </a:lnTo>
                <a:lnTo>
                  <a:pt x="304290" y="3890701"/>
                </a:lnTo>
                <a:lnTo>
                  <a:pt x="269514" y="3854186"/>
                </a:lnTo>
                <a:lnTo>
                  <a:pt x="239954" y="3812455"/>
                </a:lnTo>
                <a:lnTo>
                  <a:pt x="217350" y="3768985"/>
                </a:lnTo>
                <a:lnTo>
                  <a:pt x="201701" y="3716821"/>
                </a:lnTo>
                <a:lnTo>
                  <a:pt x="194745" y="3662918"/>
                </a:lnTo>
                <a:lnTo>
                  <a:pt x="193007" y="3607277"/>
                </a:lnTo>
                <a:lnTo>
                  <a:pt x="198223" y="3548157"/>
                </a:lnTo>
                <a:lnTo>
                  <a:pt x="205178" y="3489038"/>
                </a:lnTo>
                <a:lnTo>
                  <a:pt x="213872" y="3429919"/>
                </a:lnTo>
                <a:lnTo>
                  <a:pt x="220827" y="3370800"/>
                </a:lnTo>
                <a:lnTo>
                  <a:pt x="224305" y="3311681"/>
                </a:lnTo>
                <a:lnTo>
                  <a:pt x="224305" y="3254301"/>
                </a:lnTo>
                <a:lnTo>
                  <a:pt x="217350" y="3200398"/>
                </a:lnTo>
                <a:lnTo>
                  <a:pt x="203439" y="3146495"/>
                </a:lnTo>
                <a:lnTo>
                  <a:pt x="182574" y="3096070"/>
                </a:lnTo>
                <a:lnTo>
                  <a:pt x="156492" y="3043906"/>
                </a:lnTo>
                <a:lnTo>
                  <a:pt x="126932" y="2991742"/>
                </a:lnTo>
                <a:lnTo>
                  <a:pt x="95634" y="2939578"/>
                </a:lnTo>
                <a:lnTo>
                  <a:pt x="66074" y="2889153"/>
                </a:lnTo>
                <a:lnTo>
                  <a:pt x="39992" y="2835250"/>
                </a:lnTo>
                <a:lnTo>
                  <a:pt x="19127" y="2783086"/>
                </a:lnTo>
                <a:lnTo>
                  <a:pt x="5216" y="2729184"/>
                </a:lnTo>
                <a:lnTo>
                  <a:pt x="0" y="2673542"/>
                </a:lnTo>
                <a:lnTo>
                  <a:pt x="5216" y="2617901"/>
                </a:lnTo>
                <a:lnTo>
                  <a:pt x="19127" y="2563998"/>
                </a:lnTo>
                <a:lnTo>
                  <a:pt x="39992" y="2511834"/>
                </a:lnTo>
                <a:lnTo>
                  <a:pt x="66074" y="2457931"/>
                </a:lnTo>
                <a:lnTo>
                  <a:pt x="95634" y="2407506"/>
                </a:lnTo>
                <a:lnTo>
                  <a:pt x="126932" y="2355342"/>
                </a:lnTo>
                <a:lnTo>
                  <a:pt x="156492" y="2303178"/>
                </a:lnTo>
                <a:lnTo>
                  <a:pt x="182574" y="2251015"/>
                </a:lnTo>
                <a:lnTo>
                  <a:pt x="203439" y="2200589"/>
                </a:lnTo>
                <a:lnTo>
                  <a:pt x="217350" y="2146687"/>
                </a:lnTo>
                <a:lnTo>
                  <a:pt x="224305" y="2092784"/>
                </a:lnTo>
                <a:lnTo>
                  <a:pt x="224305" y="2035403"/>
                </a:lnTo>
                <a:lnTo>
                  <a:pt x="220827" y="1976284"/>
                </a:lnTo>
                <a:lnTo>
                  <a:pt x="213872" y="1917165"/>
                </a:lnTo>
                <a:lnTo>
                  <a:pt x="205178" y="1858046"/>
                </a:lnTo>
                <a:lnTo>
                  <a:pt x="198223" y="1798927"/>
                </a:lnTo>
                <a:lnTo>
                  <a:pt x="193007" y="1739808"/>
                </a:lnTo>
                <a:lnTo>
                  <a:pt x="194745" y="1684166"/>
                </a:lnTo>
                <a:lnTo>
                  <a:pt x="201701" y="1630263"/>
                </a:lnTo>
                <a:lnTo>
                  <a:pt x="217350" y="1578100"/>
                </a:lnTo>
                <a:lnTo>
                  <a:pt x="239954" y="1534630"/>
                </a:lnTo>
                <a:lnTo>
                  <a:pt x="269514" y="1492898"/>
                </a:lnTo>
                <a:lnTo>
                  <a:pt x="304290" y="1456384"/>
                </a:lnTo>
                <a:lnTo>
                  <a:pt x="344282" y="1419869"/>
                </a:lnTo>
                <a:lnTo>
                  <a:pt x="386013" y="1386832"/>
                </a:lnTo>
                <a:lnTo>
                  <a:pt x="429483" y="1353795"/>
                </a:lnTo>
                <a:lnTo>
                  <a:pt x="472953" y="1320757"/>
                </a:lnTo>
                <a:lnTo>
                  <a:pt x="516423" y="1287720"/>
                </a:lnTo>
                <a:lnTo>
                  <a:pt x="556416" y="1252944"/>
                </a:lnTo>
                <a:lnTo>
                  <a:pt x="591191" y="1212952"/>
                </a:lnTo>
                <a:lnTo>
                  <a:pt x="622490" y="1174698"/>
                </a:lnTo>
                <a:lnTo>
                  <a:pt x="646833" y="1131229"/>
                </a:lnTo>
                <a:lnTo>
                  <a:pt x="667699" y="1084281"/>
                </a:lnTo>
                <a:lnTo>
                  <a:pt x="685087" y="1033856"/>
                </a:lnTo>
                <a:lnTo>
                  <a:pt x="700736" y="981692"/>
                </a:lnTo>
                <a:lnTo>
                  <a:pt x="714646" y="929528"/>
                </a:lnTo>
                <a:lnTo>
                  <a:pt x="728556" y="875625"/>
                </a:lnTo>
                <a:lnTo>
                  <a:pt x="744206" y="825200"/>
                </a:lnTo>
                <a:lnTo>
                  <a:pt x="761594" y="774775"/>
                </a:lnTo>
                <a:lnTo>
                  <a:pt x="782459" y="727827"/>
                </a:lnTo>
                <a:lnTo>
                  <a:pt x="808541" y="686096"/>
                </a:lnTo>
                <a:lnTo>
                  <a:pt x="839840" y="647843"/>
                </a:lnTo>
                <a:lnTo>
                  <a:pt x="878093" y="616544"/>
                </a:lnTo>
                <a:lnTo>
                  <a:pt x="919824" y="590462"/>
                </a:lnTo>
                <a:lnTo>
                  <a:pt x="966772" y="569597"/>
                </a:lnTo>
                <a:lnTo>
                  <a:pt x="1017197" y="552209"/>
                </a:lnTo>
                <a:lnTo>
                  <a:pt x="1067622" y="536560"/>
                </a:lnTo>
                <a:lnTo>
                  <a:pt x="1121525" y="522649"/>
                </a:lnTo>
                <a:lnTo>
                  <a:pt x="1173689" y="508739"/>
                </a:lnTo>
                <a:lnTo>
                  <a:pt x="1225853" y="493090"/>
                </a:lnTo>
                <a:lnTo>
                  <a:pt x="1276278" y="475702"/>
                </a:lnTo>
                <a:lnTo>
                  <a:pt x="1323226" y="454836"/>
                </a:lnTo>
                <a:lnTo>
                  <a:pt x="1366696" y="430493"/>
                </a:lnTo>
                <a:lnTo>
                  <a:pt x="1404949" y="399195"/>
                </a:lnTo>
                <a:lnTo>
                  <a:pt x="1444942" y="364419"/>
                </a:lnTo>
                <a:lnTo>
                  <a:pt x="1479717" y="324426"/>
                </a:lnTo>
                <a:lnTo>
                  <a:pt x="1512755" y="282695"/>
                </a:lnTo>
                <a:lnTo>
                  <a:pt x="1545792" y="239225"/>
                </a:lnTo>
                <a:lnTo>
                  <a:pt x="1578829" y="195755"/>
                </a:lnTo>
                <a:lnTo>
                  <a:pt x="1611866" y="154024"/>
                </a:lnTo>
                <a:lnTo>
                  <a:pt x="1648381" y="114032"/>
                </a:lnTo>
                <a:lnTo>
                  <a:pt x="1684896" y="79256"/>
                </a:lnTo>
                <a:lnTo>
                  <a:pt x="1726627" y="49696"/>
                </a:lnTo>
                <a:lnTo>
                  <a:pt x="1770097" y="27092"/>
                </a:lnTo>
                <a:lnTo>
                  <a:pt x="1822261" y="11443"/>
                </a:lnTo>
                <a:lnTo>
                  <a:pt x="1876163" y="4487"/>
                </a:lnTo>
                <a:lnTo>
                  <a:pt x="1931805" y="2749"/>
                </a:lnTo>
                <a:lnTo>
                  <a:pt x="1990924" y="7965"/>
                </a:lnTo>
                <a:lnTo>
                  <a:pt x="2050043" y="14920"/>
                </a:lnTo>
                <a:lnTo>
                  <a:pt x="2109162" y="23614"/>
                </a:lnTo>
                <a:lnTo>
                  <a:pt x="2168282" y="30569"/>
                </a:lnTo>
                <a:lnTo>
                  <a:pt x="2227401" y="34047"/>
                </a:lnTo>
                <a:lnTo>
                  <a:pt x="2284781" y="34047"/>
                </a:lnTo>
                <a:lnTo>
                  <a:pt x="2338684" y="27092"/>
                </a:lnTo>
                <a:lnTo>
                  <a:pt x="2392586" y="13181"/>
                </a:lnTo>
                <a:close/>
              </a:path>
            </a:pathLst>
          </a:custGeom>
          <a:solidFill>
            <a:srgbClr val="FFFFFF">
              <a:alpha val="20000"/>
            </a:srgbClr>
          </a:solidFill>
          <a:ln>
            <a:noFill/>
          </a:ln>
        </p:spPr>
      </p:sp>
      <p:sp>
        <p:nvSpPr>
          <p:cNvPr id="244" name="Google Shape;244;p14"/>
          <p:cNvSpPr txBox="1">
            <a:spLocks noGrp="1"/>
          </p:cNvSpPr>
          <p:nvPr>
            <p:ph type="title"/>
          </p:nvPr>
        </p:nvSpPr>
        <p:spPr>
          <a:xfrm>
            <a:off x="761996" y="662400"/>
            <a:ext cx="9004460" cy="11132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Verdana"/>
              <a:buNone/>
            </a:pPr>
            <a:r>
              <a:rPr lang="it-IT">
                <a:latin typeface="Verdana"/>
                <a:ea typeface="Verdana"/>
                <a:cs typeface="Verdana"/>
                <a:sym typeface="Verdana"/>
              </a:rPr>
              <a:t>The Post-Truth Era</a:t>
            </a:r>
            <a:endParaRPr/>
          </a:p>
        </p:txBody>
      </p:sp>
      <p:sp>
        <p:nvSpPr>
          <p:cNvPr id="245" name="Google Shape;245;p14"/>
          <p:cNvSpPr txBox="1">
            <a:spLocks noGrp="1"/>
          </p:cNvSpPr>
          <p:nvPr>
            <p:ph type="body" idx="1"/>
          </p:nvPr>
        </p:nvSpPr>
        <p:spPr>
          <a:xfrm>
            <a:off x="761996" y="2286000"/>
            <a:ext cx="7711200" cy="38430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</a:pPr>
            <a:r>
              <a:rPr lang="it-IT" sz="1400" i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Se riesci a convincere le persone che le notizie vere sono false, diventa molto più facile convincerle che le tue notizie false sono reali  </a:t>
            </a:r>
            <a:r>
              <a:rPr lang="it-IT" sz="14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Garry Kasparov</a:t>
            </a:r>
            <a:endParaRPr/>
          </a:p>
          <a:p>
            <a:pPr marL="0" lvl="0" indent="0" algn="just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</a:pPr>
            <a:r>
              <a:rPr lang="it-IT" sz="14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La tattica del </a:t>
            </a:r>
            <a:r>
              <a:rPr lang="it-IT" sz="1400" i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‘Weaponised Relativism’ </a:t>
            </a:r>
            <a:r>
              <a:rPr lang="it-IT" sz="14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: se offri abbastanza alternative alla verità, la verità diventerà sfocata</a:t>
            </a:r>
            <a:endParaRPr sz="14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228600" lvl="0" indent="-228600" algn="just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Verdana"/>
              <a:buChar char="-"/>
            </a:pPr>
            <a:r>
              <a:rPr lang="it-IT" sz="14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Rimaniamo sempre attivi, sovvraccarichi non solo di informazioni, ma di processi di codifica/decodifica su ciò che può essere vero oppurefalso</a:t>
            </a:r>
            <a:endParaRPr sz="14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228600" lvl="0" indent="-228600" algn="just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Verdana"/>
              <a:buChar char="-"/>
            </a:pPr>
            <a:r>
              <a:rPr lang="it-IT" sz="14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Eccitazioni emotive, attivazione pregiudizi cognitivi a danno del ragionamento critico</a:t>
            </a:r>
            <a:endParaRPr sz="14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228600" lvl="0" indent="-228600" algn="just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Verdana"/>
              <a:buChar char="-"/>
            </a:pPr>
            <a:r>
              <a:rPr lang="it-IT" sz="14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Memi che ripetuti comunque si diffondo (sul lungo periodo il ricordo evoca la formula positiva e sintetica di un messaggio, non la sua negazione complessa)</a:t>
            </a:r>
            <a:endParaRPr/>
          </a:p>
          <a:p>
            <a:pPr marL="228600" lvl="0" indent="-228600" algn="just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Verdana"/>
              <a:buChar char="-"/>
            </a:pPr>
            <a:r>
              <a:rPr lang="it-IT" sz="14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Incide sulla memoria (ci ricordiamo più facilmente il contenuto ma non la fonte)</a:t>
            </a:r>
            <a:endParaRPr/>
          </a:p>
          <a:p>
            <a:pPr marL="228600" lvl="0" indent="-228600" algn="just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Verdana"/>
              <a:buChar char="-"/>
            </a:pPr>
            <a:r>
              <a:rPr lang="it-IT" sz="14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Rallentata fruizione (aspetto positivo?) dell’informazione (per dubbio/ sospetto e riconoscere così se è fake o meno)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1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51" name="Google Shape;251;p15" descr="Pixel Game Over 8bit Pixel Game Over Vector Background Stock Illustration -  Download Image Now - iStock"/>
          <p:cNvPicPr preferRelativeResize="0"/>
          <p:nvPr/>
        </p:nvPicPr>
        <p:blipFill rotWithShape="1">
          <a:blip r:embed="rId3">
            <a:alphaModFix/>
          </a:blip>
          <a:srcRect l="1260" t="1907" r="24338" b="1"/>
          <a:stretch/>
        </p:blipFill>
        <p:spPr>
          <a:xfrm>
            <a:off x="3522468" y="10"/>
            <a:ext cx="8669532" cy="6857990"/>
          </a:xfrm>
          <a:prstGeom prst="rect">
            <a:avLst/>
          </a:prstGeom>
          <a:noFill/>
          <a:ln>
            <a:noFill/>
          </a:ln>
        </p:spPr>
      </p:pic>
      <p:sp>
        <p:nvSpPr>
          <p:cNvPr id="252" name="Google Shape;252;p15"/>
          <p:cNvSpPr/>
          <p:nvPr/>
        </p:nvSpPr>
        <p:spPr>
          <a:xfrm>
            <a:off x="2" y="0"/>
            <a:ext cx="9756601" cy="685800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19000">
                <a:srgbClr val="000000">
                  <a:alpha val="37647"/>
                </a:srgbClr>
              </a:gs>
              <a:gs pos="35000">
                <a:srgbClr val="000000">
                  <a:alpha val="77647"/>
                </a:srgbClr>
              </a:gs>
              <a:gs pos="58000">
                <a:schemeClr val="dk1"/>
              </a:gs>
              <a:gs pos="100000">
                <a:schemeClr val="dk1"/>
              </a:gs>
            </a:gsLst>
            <a:lin ang="108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3" name="Google Shape;253;p15"/>
          <p:cNvSpPr txBox="1">
            <a:spLocks noGrp="1"/>
          </p:cNvSpPr>
          <p:nvPr>
            <p:ph type="title"/>
          </p:nvPr>
        </p:nvSpPr>
        <p:spPr>
          <a:xfrm>
            <a:off x="371094" y="1161288"/>
            <a:ext cx="3438144" cy="11247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Verdana"/>
              <a:buNone/>
            </a:pPr>
            <a:r>
              <a:rPr lang="it-IT" sz="2800">
                <a:latin typeface="Verdana"/>
                <a:ea typeface="Verdana"/>
                <a:cs typeface="Verdana"/>
                <a:sym typeface="Verdana"/>
              </a:rPr>
              <a:t>E ChatGPT?</a:t>
            </a:r>
            <a:endParaRPr sz="28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54" name="Google Shape;254;p15"/>
          <p:cNvSpPr/>
          <p:nvPr/>
        </p:nvSpPr>
        <p:spPr>
          <a:xfrm rot="5400000">
            <a:off x="662559" y="605790"/>
            <a:ext cx="73152" cy="5486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5" name="Google Shape;255;p15"/>
          <p:cNvSpPr/>
          <p:nvPr/>
        </p:nvSpPr>
        <p:spPr>
          <a:xfrm>
            <a:off x="428244" y="2443480"/>
            <a:ext cx="3300984" cy="18288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6" name="Google Shape;256;p15"/>
          <p:cNvSpPr txBox="1">
            <a:spLocks noGrp="1"/>
          </p:cNvSpPr>
          <p:nvPr>
            <p:ph type="body" idx="1"/>
          </p:nvPr>
        </p:nvSpPr>
        <p:spPr>
          <a:xfrm>
            <a:off x="371094" y="2718054"/>
            <a:ext cx="3438906" cy="32072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</a:pPr>
            <a:r>
              <a:rPr lang="it-IT" sz="1400" b="0" i="0">
                <a:latin typeface="Verdana"/>
                <a:ea typeface="Verdana"/>
                <a:cs typeface="Verdana"/>
                <a:sym typeface="Verdana"/>
              </a:rPr>
              <a:t>Per il lavoro (</a:t>
            </a:r>
            <a:r>
              <a:rPr lang="it-IT" sz="1400" b="0" i="0" u="sng">
                <a:solidFill>
                  <a:schemeClr val="hlink"/>
                </a:solidFill>
                <a:latin typeface="Verdana"/>
                <a:ea typeface="Verdana"/>
                <a:cs typeface="Verdana"/>
                <a:sym typeface="Verdana"/>
                <a:hlinkClick r:id="rId4"/>
              </a:rPr>
              <a:t>https://arxiv.org/pdf/2303.10130.pdf</a:t>
            </a:r>
            <a:r>
              <a:rPr lang="it-IT" sz="1400" b="0" i="0">
                <a:latin typeface="Verdana"/>
                <a:ea typeface="Verdana"/>
                <a:cs typeface="Verdana"/>
                <a:sym typeface="Verdana"/>
              </a:rPr>
              <a:t>):</a:t>
            </a:r>
            <a:endParaRPr/>
          </a:p>
          <a:p>
            <a:pPr marL="0" lvl="0" indent="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</a:pPr>
            <a:r>
              <a:rPr lang="it-IT" sz="1400" b="0" i="0">
                <a:latin typeface="Verdana"/>
                <a:ea typeface="Verdana"/>
                <a:cs typeface="Verdana"/>
                <a:sym typeface="Verdana"/>
              </a:rPr>
              <a:t>più a rischio matematici, analisti finanziari, giornalisti, scrittori e autori, revisori, ragionieri, analisti e assistenti amministrativi;</a:t>
            </a:r>
            <a:endParaRPr/>
          </a:p>
          <a:p>
            <a:pPr marL="0" lvl="0" indent="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</a:pPr>
            <a:r>
              <a:rPr lang="it-IT" sz="1400">
                <a:latin typeface="Verdana"/>
                <a:ea typeface="Verdana"/>
                <a:cs typeface="Verdana"/>
                <a:sym typeface="Verdana"/>
              </a:rPr>
              <a:t>Più al sicuro quelli che </a:t>
            </a:r>
            <a:r>
              <a:rPr lang="it-IT" sz="1400" b="0" i="0">
                <a:latin typeface="Verdana"/>
                <a:ea typeface="Verdana"/>
                <a:cs typeface="Verdana"/>
                <a:sym typeface="Verdana"/>
              </a:rPr>
              <a:t>non richiedono delle credenziali educative formali, come muratori, baristi, idraulici, pittori, macellatori, installatori e riparatori di impianti, atleti e sportivi</a:t>
            </a:r>
            <a:endParaRPr/>
          </a:p>
          <a:p>
            <a:pPr marL="228600" lvl="0" indent="-1397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</a:pPr>
            <a:endParaRPr sz="140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1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62" name="Google Shape;262;p16" descr="Immagine che contiene montagna, natura, aria aperta, pendio&#10;&#10;Descrizione generata automaticamente"/>
          <p:cNvPicPr preferRelativeResize="0"/>
          <p:nvPr/>
        </p:nvPicPr>
        <p:blipFill rotWithShape="1">
          <a:blip r:embed="rId3">
            <a:alphaModFix amt="35000"/>
          </a:blip>
          <a:srcRect t="10466" b="5264"/>
          <a:stretch/>
        </p:blipFill>
        <p:spPr>
          <a:xfrm>
            <a:off x="20" y="10"/>
            <a:ext cx="12191980" cy="6857990"/>
          </a:xfrm>
          <a:prstGeom prst="rect">
            <a:avLst/>
          </a:prstGeom>
          <a:noFill/>
          <a:ln>
            <a:noFill/>
          </a:ln>
        </p:spPr>
      </p:pic>
      <p:sp>
        <p:nvSpPr>
          <p:cNvPr id="263" name="Google Shape;263;p1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Verdana"/>
              <a:buNone/>
            </a:pPr>
            <a:r>
              <a:rPr lang="it-IT" sz="28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A livello geopolitico il rischio è il differenziale tecnologico e le risorse connesse www.geopolitica.info/intelligenza-arrtificiale-microchip-corea-del-sud-stati-uniti/</a:t>
            </a:r>
            <a:endParaRPr sz="2800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64" name="Google Shape;264;p1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85000" lnSpcReduction="10000"/>
          </a:bodyPr>
          <a:lstStyle/>
          <a:p>
            <a:pPr marL="0" lvl="0" indent="-129540" algn="just" rtl="0">
              <a:lnSpc>
                <a:spcPct val="133333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Verdana"/>
              <a:buChar char="-"/>
            </a:pPr>
            <a:r>
              <a:rPr lang="it-IT" sz="24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ChatGPT e IA crescita esponenziale senza precedenti</a:t>
            </a:r>
            <a:endParaRPr/>
          </a:p>
          <a:p>
            <a:pPr marL="0" lvl="0" indent="-129540" algn="just" rtl="0">
              <a:lnSpc>
                <a:spcPct val="133333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Verdana"/>
              <a:buChar char="-"/>
            </a:pPr>
            <a:r>
              <a:rPr lang="it-IT" sz="24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«Questi oggetti e capacità sono utilizzati dalla RPC per produrre sistemi militari avanzati, comprese le armi di distruzione di massa, migliorare la velocità e l'accuratezza del processo decisionale, della pianificazione e della logistica militare, nonché dei sistemi militari autonomi, e commettere abusi dei diritti umani…La RPC ha investito risorse nello sviluppo di capacità di supercalcolo e cerca di diventare leader mondiale nell'intelligenza artificiale entro il 2030. Sta usando queste capacità per monitorare, tracciare e sorvegliare i propri cittadini e alimentare la propria modernizzazione militare [...].» (</a:t>
            </a:r>
            <a:r>
              <a:rPr lang="it-IT" sz="2400" i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Bureau of Industry and Security, USA)</a:t>
            </a:r>
            <a:endParaRPr sz="2400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17"/>
          <p:cNvSpPr txBox="1">
            <a:spLocks noGrp="1"/>
          </p:cNvSpPr>
          <p:nvPr>
            <p:ph type="title"/>
          </p:nvPr>
        </p:nvSpPr>
        <p:spPr>
          <a:xfrm>
            <a:off x="152400" y="3791894"/>
            <a:ext cx="3619500" cy="24526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Verdana"/>
              <a:buNone/>
            </a:pPr>
            <a:r>
              <a:rPr lang="it-IT" sz="3000">
                <a:latin typeface="Verdana"/>
                <a:ea typeface="Verdana"/>
                <a:cs typeface="Verdana"/>
                <a:sym typeface="Verdana"/>
              </a:rPr>
              <a:t>Efficienza e</a:t>
            </a:r>
            <a:br>
              <a:rPr lang="it-IT" sz="3000">
                <a:latin typeface="Verdana"/>
                <a:ea typeface="Verdana"/>
                <a:cs typeface="Verdana"/>
                <a:sym typeface="Verdana"/>
              </a:rPr>
            </a:br>
            <a:r>
              <a:rPr lang="it-IT" sz="3000">
                <a:latin typeface="Verdana"/>
                <a:ea typeface="Verdana"/>
                <a:cs typeface="Verdana"/>
                <a:sym typeface="Verdana"/>
              </a:rPr>
              <a:t>accuratezza dei sistemi militari automatizzati cinesi</a:t>
            </a:r>
            <a:endParaRPr sz="3000"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270" name="Google Shape;270;p17"/>
          <p:cNvPicPr preferRelativeResize="0"/>
          <p:nvPr/>
        </p:nvPicPr>
        <p:blipFill rotWithShape="1">
          <a:blip r:embed="rId3">
            <a:alphaModFix/>
          </a:blip>
          <a:srcRect t="34261" b="19972"/>
          <a:stretch/>
        </p:blipFill>
        <p:spPr>
          <a:xfrm>
            <a:off x="20" y="10"/>
            <a:ext cx="12191980" cy="3710603"/>
          </a:xfrm>
          <a:custGeom>
            <a:avLst/>
            <a:gdLst/>
            <a:ahLst/>
            <a:cxnLst/>
            <a:rect l="l" t="t" r="r" b="b"/>
            <a:pathLst>
              <a:path w="12192000" h="3692092" extrusionOk="0">
                <a:moveTo>
                  <a:pt x="0" y="0"/>
                </a:moveTo>
                <a:lnTo>
                  <a:pt x="12192000" y="0"/>
                </a:lnTo>
                <a:lnTo>
                  <a:pt x="12192000" y="3504824"/>
                </a:lnTo>
                <a:lnTo>
                  <a:pt x="12024691" y="3517794"/>
                </a:lnTo>
                <a:cubicBezTo>
                  <a:pt x="8077523" y="3783195"/>
                  <a:pt x="4094678" y="3026959"/>
                  <a:pt x="160485" y="3663863"/>
                </a:cubicBezTo>
                <a:lnTo>
                  <a:pt x="0" y="3692092"/>
                </a:lnTo>
                <a:close/>
              </a:path>
            </a:pathLst>
          </a:custGeom>
          <a:noFill/>
          <a:ln>
            <a:noFill/>
          </a:ln>
        </p:spPr>
      </p:pic>
      <p:sp>
        <p:nvSpPr>
          <p:cNvPr id="271" name="Google Shape;271;p17"/>
          <p:cNvSpPr txBox="1">
            <a:spLocks noGrp="1"/>
          </p:cNvSpPr>
          <p:nvPr>
            <p:ph type="body" idx="1"/>
          </p:nvPr>
        </p:nvSpPr>
        <p:spPr>
          <a:xfrm>
            <a:off x="3771900" y="3791894"/>
            <a:ext cx="8267700" cy="30661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2500" lnSpcReduction="20000"/>
          </a:bodyPr>
          <a:lstStyle/>
          <a:p>
            <a:pPr marL="0" lvl="0" indent="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it-IT" sz="2000">
                <a:latin typeface="Verdana"/>
                <a:ea typeface="Verdana"/>
                <a:cs typeface="Verdana"/>
                <a:sym typeface="Verdana"/>
              </a:rPr>
              <a:t>N</a:t>
            </a:r>
            <a:r>
              <a:rPr lang="it-IT" sz="2000" i="0">
                <a:latin typeface="Verdana"/>
                <a:ea typeface="Verdana"/>
                <a:cs typeface="Verdana"/>
                <a:sym typeface="Verdana"/>
              </a:rPr>
              <a:t>egli ultimi dieci anni la Cina ha depositato quasi quattrocento mila brevetti nel campo delle intelligenze artificiali, ammontando a circa il 75% del totale globale (World Intellectual Property Organization)</a:t>
            </a:r>
            <a:endParaRPr/>
          </a:p>
          <a:p>
            <a:pPr marL="0" lvl="0" indent="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it-IT" sz="2000">
                <a:latin typeface="Verdana"/>
                <a:ea typeface="Verdana"/>
                <a:cs typeface="Verdana"/>
                <a:sym typeface="Verdana"/>
              </a:rPr>
              <a:t>Corea del Sud: </a:t>
            </a:r>
            <a:r>
              <a:rPr lang="it-IT" sz="2000" i="0">
                <a:latin typeface="Verdana"/>
                <a:ea typeface="Verdana"/>
                <a:cs typeface="Verdana"/>
                <a:sym typeface="Verdana"/>
              </a:rPr>
              <a:t>Samsung e SK Hynix, due multinazionali manifatturiere di microchip e leader di settore nella produzione di alcune tipologie di semiconduttori</a:t>
            </a:r>
            <a:endParaRPr/>
          </a:p>
          <a:p>
            <a:pPr marL="0" lvl="0" indent="-117475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-"/>
            </a:pPr>
            <a:r>
              <a:rPr lang="it-IT" sz="2000">
                <a:latin typeface="Verdana"/>
                <a:ea typeface="Verdana"/>
                <a:cs typeface="Verdana"/>
                <a:sym typeface="Verdana"/>
              </a:rPr>
              <a:t>Fine concessioni esportazione Corea del Sud a Cina di semiconduttori</a:t>
            </a:r>
            <a:endParaRPr/>
          </a:p>
          <a:p>
            <a:pPr marL="0" lvl="0" indent="-117475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-"/>
            </a:pPr>
            <a:r>
              <a:rPr lang="it-IT" sz="2000" i="0">
                <a:latin typeface="Verdana"/>
                <a:ea typeface="Verdana"/>
                <a:cs typeface="Verdana"/>
                <a:sym typeface="Verdana"/>
              </a:rPr>
              <a:t>Il 31 marzo, il Giappone ha annunciato restrizioni all'export dei semiconduttori per contribuire “alla stabilità internazionale», dopo Usa e Paesi Bassi</a:t>
            </a:r>
            <a:endParaRPr/>
          </a:p>
          <a:p>
            <a:pPr marL="0" lvl="0" indent="-117475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-"/>
            </a:pPr>
            <a:r>
              <a:rPr lang="it-IT" sz="2000" i="0">
                <a:latin typeface="Verdana"/>
                <a:ea typeface="Verdana"/>
                <a:cs typeface="Verdana"/>
                <a:sym typeface="Verdana"/>
              </a:rPr>
              <a:t>  La Cina dipende totalmente dai chip di Taiwan (prima di tutto), Giappone e Sud Corea</a:t>
            </a:r>
            <a:endParaRPr sz="2000" b="1">
              <a:latin typeface="Verdana"/>
              <a:ea typeface="Verdana"/>
              <a:cs typeface="Verdana"/>
              <a:sym typeface="Verdana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 sz="1400" b="1" i="0">
              <a:latin typeface="Merriweather"/>
              <a:ea typeface="Merriweather"/>
              <a:cs typeface="Merriweather"/>
              <a:sym typeface="Merriweather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1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7" name="Google Shape;277;p18"/>
          <p:cNvSpPr/>
          <p:nvPr/>
        </p:nvSpPr>
        <p:spPr>
          <a:xfrm>
            <a:off x="2" y="2"/>
            <a:ext cx="6095998" cy="1613646"/>
          </a:xfrm>
          <a:custGeom>
            <a:avLst/>
            <a:gdLst/>
            <a:ahLst/>
            <a:cxnLst/>
            <a:rect l="l" t="t" r="r" b="b"/>
            <a:pathLst>
              <a:path w="7868507" h="1682351" extrusionOk="0">
                <a:moveTo>
                  <a:pt x="0" y="0"/>
                </a:moveTo>
                <a:lnTo>
                  <a:pt x="7868507" y="0"/>
                </a:lnTo>
                <a:lnTo>
                  <a:pt x="7865866" y="1824"/>
                </a:lnTo>
                <a:cubicBezTo>
                  <a:pt x="7856431" y="8442"/>
                  <a:pt x="7838680" y="21037"/>
                  <a:pt x="7837561" y="21679"/>
                </a:cubicBezTo>
                <a:cubicBezTo>
                  <a:pt x="7827334" y="28887"/>
                  <a:pt x="7786488" y="47703"/>
                  <a:pt x="7769454" y="43813"/>
                </a:cubicBezTo>
                <a:cubicBezTo>
                  <a:pt x="7776715" y="51976"/>
                  <a:pt x="7698773" y="52885"/>
                  <a:pt x="7695485" y="61050"/>
                </a:cubicBezTo>
                <a:cubicBezTo>
                  <a:pt x="7694124" y="67654"/>
                  <a:pt x="7669858" y="70842"/>
                  <a:pt x="7662356" y="73131"/>
                </a:cubicBezTo>
                <a:cubicBezTo>
                  <a:pt x="7657288" y="79798"/>
                  <a:pt x="7615644" y="67260"/>
                  <a:pt x="7602203" y="99894"/>
                </a:cubicBezTo>
                <a:cubicBezTo>
                  <a:pt x="7564102" y="102340"/>
                  <a:pt x="7563677" y="146948"/>
                  <a:pt x="7533256" y="141638"/>
                </a:cubicBezTo>
                <a:cubicBezTo>
                  <a:pt x="7525393" y="142116"/>
                  <a:pt x="7522481" y="163449"/>
                  <a:pt x="7516926" y="165418"/>
                </a:cubicBezTo>
                <a:lnTo>
                  <a:pt x="7488994" y="178287"/>
                </a:lnTo>
                <a:lnTo>
                  <a:pt x="7478335" y="185700"/>
                </a:lnTo>
                <a:lnTo>
                  <a:pt x="7458526" y="189157"/>
                </a:lnTo>
                <a:cubicBezTo>
                  <a:pt x="7448729" y="190298"/>
                  <a:pt x="7435680" y="189564"/>
                  <a:pt x="7419554" y="192546"/>
                </a:cubicBezTo>
                <a:cubicBezTo>
                  <a:pt x="7391848" y="201320"/>
                  <a:pt x="7364551" y="190112"/>
                  <a:pt x="7347574" y="213028"/>
                </a:cubicBezTo>
                <a:cubicBezTo>
                  <a:pt x="7289734" y="215419"/>
                  <a:pt x="7263297" y="236052"/>
                  <a:pt x="7205646" y="228570"/>
                </a:cubicBezTo>
                <a:cubicBezTo>
                  <a:pt x="7219384" y="234481"/>
                  <a:pt x="7148985" y="225303"/>
                  <a:pt x="7132082" y="240066"/>
                </a:cubicBezTo>
                <a:cubicBezTo>
                  <a:pt x="7098097" y="244851"/>
                  <a:pt x="7078927" y="243254"/>
                  <a:pt x="7026584" y="249305"/>
                </a:cubicBezTo>
                <a:cubicBezTo>
                  <a:pt x="6982005" y="255885"/>
                  <a:pt x="6975045" y="256084"/>
                  <a:pt x="6949796" y="259619"/>
                </a:cubicBezTo>
                <a:lnTo>
                  <a:pt x="6850243" y="278486"/>
                </a:lnTo>
                <a:lnTo>
                  <a:pt x="6848972" y="279419"/>
                </a:lnTo>
                <a:cubicBezTo>
                  <a:pt x="6842431" y="281915"/>
                  <a:pt x="6837674" y="282132"/>
                  <a:pt x="6833720" y="281340"/>
                </a:cubicBezTo>
                <a:lnTo>
                  <a:pt x="6796601" y="279778"/>
                </a:lnTo>
                <a:lnTo>
                  <a:pt x="6793249" y="281365"/>
                </a:lnTo>
                <a:lnTo>
                  <a:pt x="6761214" y="283216"/>
                </a:lnTo>
                <a:cubicBezTo>
                  <a:pt x="6761188" y="283490"/>
                  <a:pt x="6761163" y="283765"/>
                  <a:pt x="6761137" y="284040"/>
                </a:cubicBezTo>
                <a:cubicBezTo>
                  <a:pt x="6760237" y="285931"/>
                  <a:pt x="6758196" y="287407"/>
                  <a:pt x="6753708" y="288053"/>
                </a:cubicBezTo>
                <a:cubicBezTo>
                  <a:pt x="6765963" y="298767"/>
                  <a:pt x="6752991" y="292938"/>
                  <a:pt x="6738673" y="293899"/>
                </a:cubicBezTo>
                <a:cubicBezTo>
                  <a:pt x="6725584" y="299105"/>
                  <a:pt x="6686848" y="314912"/>
                  <a:pt x="6675177" y="319284"/>
                </a:cubicBezTo>
                <a:lnTo>
                  <a:pt x="6668648" y="320128"/>
                </a:lnTo>
                <a:cubicBezTo>
                  <a:pt x="6668631" y="320193"/>
                  <a:pt x="6668614" y="320260"/>
                  <a:pt x="6668596" y="320325"/>
                </a:cubicBezTo>
                <a:cubicBezTo>
                  <a:pt x="6667339" y="320894"/>
                  <a:pt x="6665255" y="321316"/>
                  <a:pt x="6661861" y="321574"/>
                </a:cubicBezTo>
                <a:lnTo>
                  <a:pt x="6644079" y="323301"/>
                </a:lnTo>
                <a:lnTo>
                  <a:pt x="6640227" y="325063"/>
                </a:lnTo>
                <a:lnTo>
                  <a:pt x="6639422" y="327491"/>
                </a:lnTo>
                <a:lnTo>
                  <a:pt x="6617073" y="336554"/>
                </a:lnTo>
                <a:cubicBezTo>
                  <a:pt x="6605813" y="334764"/>
                  <a:pt x="6572341" y="351494"/>
                  <a:pt x="6565938" y="354459"/>
                </a:cubicBezTo>
                <a:lnTo>
                  <a:pt x="6506395" y="372715"/>
                </a:lnTo>
                <a:cubicBezTo>
                  <a:pt x="6446059" y="407226"/>
                  <a:pt x="6413333" y="405459"/>
                  <a:pt x="6366803" y="421832"/>
                </a:cubicBezTo>
                <a:cubicBezTo>
                  <a:pt x="6324390" y="424230"/>
                  <a:pt x="6284368" y="425700"/>
                  <a:pt x="6245343" y="435559"/>
                </a:cubicBezTo>
                <a:cubicBezTo>
                  <a:pt x="6215336" y="440142"/>
                  <a:pt x="6196358" y="442032"/>
                  <a:pt x="6186762" y="449329"/>
                </a:cubicBezTo>
                <a:lnTo>
                  <a:pt x="6151870" y="456667"/>
                </a:lnTo>
                <a:lnTo>
                  <a:pt x="6094791" y="467108"/>
                </a:lnTo>
                <a:cubicBezTo>
                  <a:pt x="6094657" y="467835"/>
                  <a:pt x="6094521" y="468561"/>
                  <a:pt x="6094387" y="469288"/>
                </a:cubicBezTo>
                <a:lnTo>
                  <a:pt x="6088888" y="472662"/>
                </a:lnTo>
                <a:lnTo>
                  <a:pt x="6079322" y="480342"/>
                </a:lnTo>
                <a:lnTo>
                  <a:pt x="6060058" y="490885"/>
                </a:lnTo>
                <a:lnTo>
                  <a:pt x="6059271" y="490563"/>
                </a:lnTo>
                <a:cubicBezTo>
                  <a:pt x="6057130" y="490070"/>
                  <a:pt x="6054850" y="490140"/>
                  <a:pt x="6052214" y="491388"/>
                </a:cubicBezTo>
                <a:cubicBezTo>
                  <a:pt x="6043152" y="492025"/>
                  <a:pt x="6015622" y="492143"/>
                  <a:pt x="6004898" y="494385"/>
                </a:cubicBezTo>
                <a:cubicBezTo>
                  <a:pt x="5999647" y="497933"/>
                  <a:pt x="5993947" y="501457"/>
                  <a:pt x="5987859" y="504838"/>
                </a:cubicBezTo>
                <a:lnTo>
                  <a:pt x="5984113" y="506697"/>
                </a:lnTo>
                <a:lnTo>
                  <a:pt x="5983909" y="506630"/>
                </a:lnTo>
                <a:cubicBezTo>
                  <a:pt x="5982816" y="506817"/>
                  <a:pt x="5981478" y="507345"/>
                  <a:pt x="5979696" y="508387"/>
                </a:cubicBezTo>
                <a:lnTo>
                  <a:pt x="5931986" y="510495"/>
                </a:lnTo>
                <a:cubicBezTo>
                  <a:pt x="5909485" y="515471"/>
                  <a:pt x="5891640" y="509415"/>
                  <a:pt x="5873354" y="520717"/>
                </a:cubicBezTo>
                <a:cubicBezTo>
                  <a:pt x="5862814" y="523027"/>
                  <a:pt x="5852640" y="524240"/>
                  <a:pt x="5843006" y="525739"/>
                </a:cubicBezTo>
                <a:lnTo>
                  <a:pt x="5825737" y="530029"/>
                </a:lnTo>
                <a:lnTo>
                  <a:pt x="5812271" y="536366"/>
                </a:lnTo>
                <a:cubicBezTo>
                  <a:pt x="5756812" y="585055"/>
                  <a:pt x="5726733" y="582561"/>
                  <a:pt x="5683965" y="605660"/>
                </a:cubicBezTo>
                <a:cubicBezTo>
                  <a:pt x="5644981" y="609044"/>
                  <a:pt x="5608194" y="611118"/>
                  <a:pt x="5572324" y="625027"/>
                </a:cubicBezTo>
                <a:lnTo>
                  <a:pt x="5556903" y="628786"/>
                </a:lnTo>
                <a:lnTo>
                  <a:pt x="5553544" y="627847"/>
                </a:lnTo>
                <a:lnTo>
                  <a:pt x="5526889" y="632098"/>
                </a:lnTo>
                <a:lnTo>
                  <a:pt x="5521078" y="637584"/>
                </a:lnTo>
                <a:lnTo>
                  <a:pt x="5512534" y="637267"/>
                </a:lnTo>
                <a:cubicBezTo>
                  <a:pt x="5504747" y="639009"/>
                  <a:pt x="5481345" y="646244"/>
                  <a:pt x="5474353" y="648039"/>
                </a:cubicBezTo>
                <a:lnTo>
                  <a:pt x="5470584" y="648039"/>
                </a:lnTo>
                <a:lnTo>
                  <a:pt x="5467496" y="650003"/>
                </a:lnTo>
                <a:lnTo>
                  <a:pt x="5462885" y="649269"/>
                </a:lnTo>
                <a:lnTo>
                  <a:pt x="5461190" y="650833"/>
                </a:lnTo>
                <a:lnTo>
                  <a:pt x="5438256" y="650162"/>
                </a:lnTo>
                <a:lnTo>
                  <a:pt x="5425515" y="650724"/>
                </a:lnTo>
                <a:lnTo>
                  <a:pt x="5399851" y="648648"/>
                </a:lnTo>
                <a:lnTo>
                  <a:pt x="5395578" y="651245"/>
                </a:lnTo>
                <a:lnTo>
                  <a:pt x="5357693" y="652764"/>
                </a:lnTo>
                <a:cubicBezTo>
                  <a:pt x="5357603" y="653244"/>
                  <a:pt x="5357512" y="653723"/>
                  <a:pt x="5357422" y="654203"/>
                </a:cubicBezTo>
                <a:lnTo>
                  <a:pt x="5347920" y="660769"/>
                </a:lnTo>
                <a:lnTo>
                  <a:pt x="5344829" y="661019"/>
                </a:lnTo>
                <a:cubicBezTo>
                  <a:pt x="5307153" y="665059"/>
                  <a:pt x="5332651" y="677514"/>
                  <a:pt x="5285263" y="671313"/>
                </a:cubicBezTo>
                <a:cubicBezTo>
                  <a:pt x="5280405" y="677746"/>
                  <a:pt x="5274454" y="678943"/>
                  <a:pt x="5264305" y="677803"/>
                </a:cubicBezTo>
                <a:cubicBezTo>
                  <a:pt x="5246014" y="680189"/>
                  <a:pt x="5247969" y="694161"/>
                  <a:pt x="5229182" y="688503"/>
                </a:cubicBezTo>
                <a:cubicBezTo>
                  <a:pt x="5232786" y="695611"/>
                  <a:pt x="5194630" y="696876"/>
                  <a:pt x="5203382" y="703484"/>
                </a:cubicBezTo>
                <a:cubicBezTo>
                  <a:pt x="5191747" y="712293"/>
                  <a:pt x="5185418" y="701775"/>
                  <a:pt x="5173833" y="709660"/>
                </a:cubicBezTo>
                <a:cubicBezTo>
                  <a:pt x="5160556" y="713156"/>
                  <a:pt x="5181164" y="700314"/>
                  <a:pt x="5166382" y="702062"/>
                </a:cubicBezTo>
                <a:cubicBezTo>
                  <a:pt x="5152981" y="704685"/>
                  <a:pt x="5149341" y="697471"/>
                  <a:pt x="5142858" y="702153"/>
                </a:cubicBezTo>
                <a:cubicBezTo>
                  <a:pt x="5140697" y="703712"/>
                  <a:pt x="5138223" y="706594"/>
                  <a:pt x="5134964" y="711602"/>
                </a:cubicBezTo>
                <a:cubicBezTo>
                  <a:pt x="5116062" y="710281"/>
                  <a:pt x="5112766" y="718879"/>
                  <a:pt x="5087368" y="727066"/>
                </a:cubicBezTo>
                <a:cubicBezTo>
                  <a:pt x="5076462" y="724359"/>
                  <a:pt x="5067967" y="727957"/>
                  <a:pt x="5059763" y="733651"/>
                </a:cubicBezTo>
                <a:cubicBezTo>
                  <a:pt x="5047285" y="735133"/>
                  <a:pt x="5035444" y="738447"/>
                  <a:pt x="5023240" y="742299"/>
                </a:cubicBezTo>
                <a:lnTo>
                  <a:pt x="5007406" y="747156"/>
                </a:lnTo>
                <a:lnTo>
                  <a:pt x="4995851" y="746560"/>
                </a:lnTo>
                <a:cubicBezTo>
                  <a:pt x="4991224" y="747463"/>
                  <a:pt x="4986919" y="747840"/>
                  <a:pt x="4983107" y="748274"/>
                </a:cubicBezTo>
                <a:lnTo>
                  <a:pt x="4973068" y="750600"/>
                </a:lnTo>
                <a:lnTo>
                  <a:pt x="4967642" y="756164"/>
                </a:lnTo>
                <a:lnTo>
                  <a:pt x="4958938" y="756308"/>
                </a:lnTo>
                <a:lnTo>
                  <a:pt x="4949594" y="761504"/>
                </a:lnTo>
                <a:lnTo>
                  <a:pt x="4947761" y="759559"/>
                </a:lnTo>
                <a:lnTo>
                  <a:pt x="4939683" y="757589"/>
                </a:lnTo>
                <a:lnTo>
                  <a:pt x="4905733" y="776774"/>
                </a:lnTo>
                <a:cubicBezTo>
                  <a:pt x="4896707" y="781329"/>
                  <a:pt x="4889057" y="783325"/>
                  <a:pt x="4885524" y="784914"/>
                </a:cubicBezTo>
                <a:lnTo>
                  <a:pt x="4884537" y="786309"/>
                </a:lnTo>
                <a:lnTo>
                  <a:pt x="4863207" y="792997"/>
                </a:lnTo>
                <a:lnTo>
                  <a:pt x="4857388" y="798678"/>
                </a:lnTo>
                <a:cubicBezTo>
                  <a:pt x="4843193" y="806581"/>
                  <a:pt x="4824167" y="805577"/>
                  <a:pt x="4816499" y="818246"/>
                </a:cubicBezTo>
                <a:cubicBezTo>
                  <a:pt x="4812647" y="821244"/>
                  <a:pt x="4808821" y="822962"/>
                  <a:pt x="4805033" y="823877"/>
                </a:cubicBezTo>
                <a:lnTo>
                  <a:pt x="4794341" y="824641"/>
                </a:lnTo>
                <a:lnTo>
                  <a:pt x="4791139" y="821265"/>
                </a:lnTo>
                <a:lnTo>
                  <a:pt x="4784697" y="823709"/>
                </a:lnTo>
                <a:lnTo>
                  <a:pt x="4782810" y="823507"/>
                </a:lnTo>
                <a:cubicBezTo>
                  <a:pt x="4779205" y="823102"/>
                  <a:pt x="4775651" y="822843"/>
                  <a:pt x="4772164" y="823203"/>
                </a:cubicBezTo>
                <a:cubicBezTo>
                  <a:pt x="4777656" y="842476"/>
                  <a:pt x="4743396" y="829438"/>
                  <a:pt x="4753756" y="843711"/>
                </a:cubicBezTo>
                <a:cubicBezTo>
                  <a:pt x="4735544" y="849041"/>
                  <a:pt x="4750178" y="861228"/>
                  <a:pt x="4727551" y="851537"/>
                </a:cubicBezTo>
                <a:cubicBezTo>
                  <a:pt x="4699946" y="874427"/>
                  <a:pt x="4652821" y="902023"/>
                  <a:pt x="4631760" y="932126"/>
                </a:cubicBezTo>
                <a:cubicBezTo>
                  <a:pt x="4606537" y="943038"/>
                  <a:pt x="4602512" y="938987"/>
                  <a:pt x="4584082" y="949940"/>
                </a:cubicBezTo>
                <a:cubicBezTo>
                  <a:pt x="4584818" y="973908"/>
                  <a:pt x="4539784" y="951314"/>
                  <a:pt x="4523312" y="974005"/>
                </a:cubicBezTo>
                <a:lnTo>
                  <a:pt x="4463504" y="996548"/>
                </a:lnTo>
                <a:lnTo>
                  <a:pt x="4452680" y="1008042"/>
                </a:lnTo>
                <a:lnTo>
                  <a:pt x="4445284" y="1009976"/>
                </a:lnTo>
                <a:lnTo>
                  <a:pt x="4407084" y="1025274"/>
                </a:lnTo>
                <a:lnTo>
                  <a:pt x="4398766" y="1022420"/>
                </a:lnTo>
                <a:lnTo>
                  <a:pt x="4397057" y="1020283"/>
                </a:lnTo>
                <a:lnTo>
                  <a:pt x="4386552" y="1024409"/>
                </a:lnTo>
                <a:lnTo>
                  <a:pt x="4377324" y="1023587"/>
                </a:lnTo>
                <a:lnTo>
                  <a:pt x="4370923" y="1028513"/>
                </a:lnTo>
                <a:lnTo>
                  <a:pt x="4360023" y="1029711"/>
                </a:lnTo>
                <a:cubicBezTo>
                  <a:pt x="4355937" y="1029719"/>
                  <a:pt x="4351336" y="1029614"/>
                  <a:pt x="4346335" y="1029999"/>
                </a:cubicBezTo>
                <a:lnTo>
                  <a:pt x="4334175" y="1028124"/>
                </a:lnTo>
                <a:lnTo>
                  <a:pt x="4316842" y="1031192"/>
                </a:lnTo>
                <a:cubicBezTo>
                  <a:pt x="4303471" y="1033665"/>
                  <a:pt x="4290547" y="1035645"/>
                  <a:pt x="4277163" y="1035732"/>
                </a:cubicBezTo>
                <a:cubicBezTo>
                  <a:pt x="4267809" y="1040481"/>
                  <a:pt x="4258392" y="1043112"/>
                  <a:pt x="4247171" y="1039212"/>
                </a:cubicBezTo>
                <a:cubicBezTo>
                  <a:pt x="4219321" y="1044529"/>
                  <a:pt x="4214817" y="1052707"/>
                  <a:pt x="4194968" y="1049296"/>
                </a:cubicBezTo>
                <a:cubicBezTo>
                  <a:pt x="4190926" y="1053911"/>
                  <a:pt x="4187967" y="1056500"/>
                  <a:pt x="4185496" y="1057811"/>
                </a:cubicBezTo>
                <a:cubicBezTo>
                  <a:pt x="4178081" y="1061743"/>
                  <a:pt x="4175081" y="1054170"/>
                  <a:pt x="4160588" y="1055289"/>
                </a:cubicBezTo>
                <a:cubicBezTo>
                  <a:pt x="4144737" y="1055386"/>
                  <a:pt x="4168066" y="1044910"/>
                  <a:pt x="4153601" y="1046911"/>
                </a:cubicBezTo>
                <a:cubicBezTo>
                  <a:pt x="4140408" y="1053461"/>
                  <a:pt x="4134952" y="1042305"/>
                  <a:pt x="4121597" y="1049768"/>
                </a:cubicBezTo>
                <a:cubicBezTo>
                  <a:pt x="4130078" y="1057306"/>
                  <a:pt x="4089547" y="1054328"/>
                  <a:pt x="4092519" y="1061793"/>
                </a:cubicBezTo>
                <a:cubicBezTo>
                  <a:pt x="4073305" y="1054083"/>
                  <a:pt x="4073723" y="1068186"/>
                  <a:pt x="4054082" y="1068526"/>
                </a:cubicBezTo>
                <a:cubicBezTo>
                  <a:pt x="4043475" y="1066267"/>
                  <a:pt x="4037035" y="1066795"/>
                  <a:pt x="4031133" y="1072650"/>
                </a:cubicBezTo>
                <a:cubicBezTo>
                  <a:pt x="3981712" y="1061225"/>
                  <a:pt x="4007226" y="1076435"/>
                  <a:pt x="3966873" y="1076267"/>
                </a:cubicBezTo>
                <a:lnTo>
                  <a:pt x="3963573" y="1076172"/>
                </a:lnTo>
                <a:lnTo>
                  <a:pt x="3952740" y="1081643"/>
                </a:lnTo>
                <a:cubicBezTo>
                  <a:pt x="3952588" y="1082109"/>
                  <a:pt x="3952435" y="1082575"/>
                  <a:pt x="3952284" y="1083043"/>
                </a:cubicBezTo>
                <a:lnTo>
                  <a:pt x="3912008" y="1080346"/>
                </a:lnTo>
                <a:lnTo>
                  <a:pt x="3907178" y="1082452"/>
                </a:lnTo>
                <a:lnTo>
                  <a:pt x="3880262" y="1077541"/>
                </a:lnTo>
                <a:lnTo>
                  <a:pt x="3866711" y="1076684"/>
                </a:lnTo>
                <a:lnTo>
                  <a:pt x="3842517" y="1073470"/>
                </a:lnTo>
                <a:lnTo>
                  <a:pt x="3840538" y="1074837"/>
                </a:lnTo>
                <a:lnTo>
                  <a:pt x="3835745" y="1073596"/>
                </a:lnTo>
                <a:lnTo>
                  <a:pt x="3832245" y="1075205"/>
                </a:lnTo>
                <a:lnTo>
                  <a:pt x="3828256" y="1074786"/>
                </a:lnTo>
                <a:cubicBezTo>
                  <a:pt x="3820644" y="1075794"/>
                  <a:pt x="3795021" y="1080386"/>
                  <a:pt x="3786574" y="1081253"/>
                </a:cubicBezTo>
                <a:lnTo>
                  <a:pt x="3777568" y="1079989"/>
                </a:lnTo>
                <a:lnTo>
                  <a:pt x="3770769" y="1084796"/>
                </a:lnTo>
                <a:lnTo>
                  <a:pt x="3742056" y="1086062"/>
                </a:lnTo>
                <a:lnTo>
                  <a:pt x="3732135" y="1082300"/>
                </a:lnTo>
                <a:lnTo>
                  <a:pt x="3722961" y="1079602"/>
                </a:lnTo>
                <a:lnTo>
                  <a:pt x="3721773" y="1079610"/>
                </a:lnTo>
                <a:lnTo>
                  <a:pt x="3709837" y="1079694"/>
                </a:lnTo>
                <a:lnTo>
                  <a:pt x="3687629" y="1079849"/>
                </a:lnTo>
                <a:cubicBezTo>
                  <a:pt x="3673456" y="1080105"/>
                  <a:pt x="3659080" y="1080912"/>
                  <a:pt x="3644574" y="1083439"/>
                </a:cubicBezTo>
                <a:cubicBezTo>
                  <a:pt x="3589095" y="1070946"/>
                  <a:pt x="3593887" y="1069803"/>
                  <a:pt x="3547156" y="1066356"/>
                </a:cubicBezTo>
                <a:cubicBezTo>
                  <a:pt x="3524419" y="1052844"/>
                  <a:pt x="3435948" y="1076852"/>
                  <a:pt x="3408831" y="1075438"/>
                </a:cubicBezTo>
                <a:cubicBezTo>
                  <a:pt x="3341934" y="1084022"/>
                  <a:pt x="3199862" y="1123979"/>
                  <a:pt x="3114039" y="1109327"/>
                </a:cubicBezTo>
                <a:cubicBezTo>
                  <a:pt x="3092859" y="1111484"/>
                  <a:pt x="3063890" y="1116528"/>
                  <a:pt x="3051319" y="1116688"/>
                </a:cubicBezTo>
                <a:lnTo>
                  <a:pt x="3010058" y="1118821"/>
                </a:lnTo>
                <a:lnTo>
                  <a:pt x="2941155" y="1141827"/>
                </a:lnTo>
                <a:cubicBezTo>
                  <a:pt x="2906040" y="1127149"/>
                  <a:pt x="2906331" y="1144134"/>
                  <a:pt x="2862733" y="1149849"/>
                </a:cubicBezTo>
                <a:cubicBezTo>
                  <a:pt x="2846732" y="1145242"/>
                  <a:pt x="2772044" y="1145386"/>
                  <a:pt x="2762853" y="1155888"/>
                </a:cubicBezTo>
                <a:cubicBezTo>
                  <a:pt x="2752600" y="1158438"/>
                  <a:pt x="2740554" y="1155224"/>
                  <a:pt x="2735957" y="1166296"/>
                </a:cubicBezTo>
                <a:cubicBezTo>
                  <a:pt x="2728293" y="1179691"/>
                  <a:pt x="2692123" y="1160594"/>
                  <a:pt x="2697453" y="1175920"/>
                </a:cubicBezTo>
                <a:cubicBezTo>
                  <a:pt x="2671775" y="1162864"/>
                  <a:pt x="2651911" y="1191050"/>
                  <a:pt x="2630587" y="1198561"/>
                </a:cubicBezTo>
                <a:cubicBezTo>
                  <a:pt x="2610325" y="1198229"/>
                  <a:pt x="2600793" y="1205603"/>
                  <a:pt x="2554087" y="1210615"/>
                </a:cubicBezTo>
                <a:cubicBezTo>
                  <a:pt x="2531792" y="1195398"/>
                  <a:pt x="2507411" y="1222739"/>
                  <a:pt x="2466063" y="1202949"/>
                </a:cubicBezTo>
                <a:cubicBezTo>
                  <a:pt x="2464801" y="1205165"/>
                  <a:pt x="2452486" y="1203160"/>
                  <a:pt x="2417946" y="1202719"/>
                </a:cubicBezTo>
                <a:cubicBezTo>
                  <a:pt x="2383405" y="1202277"/>
                  <a:pt x="2310873" y="1202063"/>
                  <a:pt x="2258819" y="1200304"/>
                </a:cubicBezTo>
                <a:cubicBezTo>
                  <a:pt x="2199732" y="1200698"/>
                  <a:pt x="2226373" y="1222055"/>
                  <a:pt x="2148771" y="1198564"/>
                </a:cubicBezTo>
                <a:cubicBezTo>
                  <a:pt x="2142871" y="1211179"/>
                  <a:pt x="2133698" y="1212428"/>
                  <a:pt x="2117137" y="1207800"/>
                </a:cubicBezTo>
                <a:cubicBezTo>
                  <a:pt x="2088573" y="1208890"/>
                  <a:pt x="2095766" y="1239016"/>
                  <a:pt x="2064067" y="1222897"/>
                </a:cubicBezTo>
                <a:cubicBezTo>
                  <a:pt x="2043442" y="1230104"/>
                  <a:pt x="2024354" y="1222318"/>
                  <a:pt x="2011154" y="1227589"/>
                </a:cubicBezTo>
                <a:lnTo>
                  <a:pt x="1967562" y="1238053"/>
                </a:lnTo>
                <a:cubicBezTo>
                  <a:pt x="1943445" y="1241153"/>
                  <a:pt x="1936681" y="1218694"/>
                  <a:pt x="1925305" y="1239652"/>
                </a:cubicBezTo>
                <a:lnTo>
                  <a:pt x="1903633" y="1234971"/>
                </a:lnTo>
                <a:lnTo>
                  <a:pt x="1878608" y="1229903"/>
                </a:lnTo>
                <a:cubicBezTo>
                  <a:pt x="1865432" y="1226444"/>
                  <a:pt x="1871623" y="1230353"/>
                  <a:pt x="1843617" y="1224887"/>
                </a:cubicBezTo>
                <a:cubicBezTo>
                  <a:pt x="1825673" y="1239930"/>
                  <a:pt x="1796410" y="1228866"/>
                  <a:pt x="1749265" y="1228560"/>
                </a:cubicBezTo>
                <a:lnTo>
                  <a:pt x="1650050" y="1231064"/>
                </a:lnTo>
                <a:lnTo>
                  <a:pt x="1625906" y="1240466"/>
                </a:lnTo>
                <a:cubicBezTo>
                  <a:pt x="1625817" y="1241492"/>
                  <a:pt x="1625727" y="1242517"/>
                  <a:pt x="1625638" y="1243542"/>
                </a:cubicBezTo>
                <a:lnTo>
                  <a:pt x="1621994" y="1248302"/>
                </a:lnTo>
                <a:lnTo>
                  <a:pt x="1615654" y="1259137"/>
                </a:lnTo>
                <a:lnTo>
                  <a:pt x="1602888" y="1274010"/>
                </a:lnTo>
                <a:lnTo>
                  <a:pt x="1602366" y="1273557"/>
                </a:lnTo>
                <a:cubicBezTo>
                  <a:pt x="1600947" y="1272861"/>
                  <a:pt x="1599436" y="1272961"/>
                  <a:pt x="1597689" y="1274721"/>
                </a:cubicBezTo>
                <a:cubicBezTo>
                  <a:pt x="1591684" y="1275620"/>
                  <a:pt x="1573440" y="1275786"/>
                  <a:pt x="1566332" y="1278948"/>
                </a:cubicBezTo>
                <a:cubicBezTo>
                  <a:pt x="1562852" y="1283954"/>
                  <a:pt x="1559075" y="1288927"/>
                  <a:pt x="1555040" y="1293696"/>
                </a:cubicBezTo>
                <a:lnTo>
                  <a:pt x="1552558" y="1296317"/>
                </a:lnTo>
                <a:lnTo>
                  <a:pt x="1552423" y="1296224"/>
                </a:lnTo>
                <a:cubicBezTo>
                  <a:pt x="1551698" y="1296488"/>
                  <a:pt x="1550811" y="1297233"/>
                  <a:pt x="1549631" y="1298702"/>
                </a:cubicBezTo>
                <a:lnTo>
                  <a:pt x="1518013" y="1301677"/>
                </a:lnTo>
                <a:cubicBezTo>
                  <a:pt x="1503101" y="1308697"/>
                  <a:pt x="1491274" y="1300153"/>
                  <a:pt x="1479156" y="1316098"/>
                </a:cubicBezTo>
                <a:cubicBezTo>
                  <a:pt x="1465186" y="1322615"/>
                  <a:pt x="1452185" y="1322947"/>
                  <a:pt x="1441079" y="1332684"/>
                </a:cubicBezTo>
                <a:cubicBezTo>
                  <a:pt x="1435555" y="1330684"/>
                  <a:pt x="1430746" y="1331145"/>
                  <a:pt x="1427483" y="1339810"/>
                </a:cubicBezTo>
                <a:cubicBezTo>
                  <a:pt x="1414128" y="1344023"/>
                  <a:pt x="1409403" y="1336269"/>
                  <a:pt x="1402408" y="1347572"/>
                </a:cubicBezTo>
                <a:cubicBezTo>
                  <a:pt x="1392551" y="1336117"/>
                  <a:pt x="1393098" y="1342070"/>
                  <a:pt x="1390401" y="1348064"/>
                </a:cubicBezTo>
                <a:lnTo>
                  <a:pt x="1389965" y="1348612"/>
                </a:lnTo>
                <a:lnTo>
                  <a:pt x="1388601" y="1346953"/>
                </a:lnTo>
                <a:lnTo>
                  <a:pt x="1380844" y="1350384"/>
                </a:lnTo>
                <a:lnTo>
                  <a:pt x="1378861" y="1352221"/>
                </a:lnTo>
                <a:cubicBezTo>
                  <a:pt x="1377460" y="1353281"/>
                  <a:pt x="1376483" y="1353720"/>
                  <a:pt x="1375758" y="1353731"/>
                </a:cubicBezTo>
                <a:lnTo>
                  <a:pt x="1375650" y="1353592"/>
                </a:lnTo>
                <a:lnTo>
                  <a:pt x="1372804" y="1355351"/>
                </a:lnTo>
                <a:cubicBezTo>
                  <a:pt x="1368066" y="1358724"/>
                  <a:pt x="1363523" y="1362386"/>
                  <a:pt x="1359249" y="1366189"/>
                </a:cubicBezTo>
                <a:cubicBezTo>
                  <a:pt x="1355111" y="1360199"/>
                  <a:pt x="1345759" y="1369902"/>
                  <a:pt x="1340780" y="1366894"/>
                </a:cubicBezTo>
                <a:lnTo>
                  <a:pt x="1337816" y="1359128"/>
                </a:lnTo>
                <a:lnTo>
                  <a:pt x="1335560" y="1360910"/>
                </a:lnTo>
                <a:lnTo>
                  <a:pt x="1331292" y="1365723"/>
                </a:lnTo>
                <a:cubicBezTo>
                  <a:pt x="1330626" y="1366376"/>
                  <a:pt x="1330143" y="1366473"/>
                  <a:pt x="1329826" y="1365581"/>
                </a:cubicBezTo>
                <a:cubicBezTo>
                  <a:pt x="1327198" y="1366438"/>
                  <a:pt x="1318609" y="1370320"/>
                  <a:pt x="1315524" y="1370869"/>
                </a:cubicBezTo>
                <a:lnTo>
                  <a:pt x="1311310" y="1368878"/>
                </a:lnTo>
                <a:lnTo>
                  <a:pt x="1309448" y="1368851"/>
                </a:lnTo>
                <a:lnTo>
                  <a:pt x="1301298" y="1377498"/>
                </a:lnTo>
                <a:lnTo>
                  <a:pt x="1296925" y="1380996"/>
                </a:lnTo>
                <a:lnTo>
                  <a:pt x="1269267" y="1411589"/>
                </a:lnTo>
                <a:lnTo>
                  <a:pt x="1221707" y="1427353"/>
                </a:lnTo>
                <a:cubicBezTo>
                  <a:pt x="1207203" y="1448075"/>
                  <a:pt x="1174765" y="1420621"/>
                  <a:pt x="1173283" y="1444522"/>
                </a:cubicBezTo>
                <a:cubicBezTo>
                  <a:pt x="1158285" y="1453361"/>
                  <a:pt x="1155560" y="1448889"/>
                  <a:pt x="1135382" y="1456933"/>
                </a:cubicBezTo>
                <a:cubicBezTo>
                  <a:pt x="1116745" y="1484511"/>
                  <a:pt x="1078431" y="1506705"/>
                  <a:pt x="1055416" y="1526389"/>
                </a:cubicBezTo>
                <a:cubicBezTo>
                  <a:pt x="1038974" y="1514246"/>
                  <a:pt x="1049103" y="1527982"/>
                  <a:pt x="1034752" y="1531257"/>
                </a:cubicBezTo>
                <a:cubicBezTo>
                  <a:pt x="1041441" y="1546591"/>
                  <a:pt x="1016408" y="1529831"/>
                  <a:pt x="1018956" y="1549595"/>
                </a:cubicBezTo>
                <a:cubicBezTo>
                  <a:pt x="1016264" y="1549565"/>
                  <a:pt x="1013575" y="1548913"/>
                  <a:pt x="1010858" y="1548110"/>
                </a:cubicBezTo>
                <a:lnTo>
                  <a:pt x="1009435" y="1547700"/>
                </a:lnTo>
                <a:lnTo>
                  <a:pt x="1004312" y="1549413"/>
                </a:lnTo>
                <a:lnTo>
                  <a:pt x="1002155" y="1545703"/>
                </a:lnTo>
                <a:lnTo>
                  <a:pt x="993932" y="1545275"/>
                </a:lnTo>
                <a:cubicBezTo>
                  <a:pt x="990963" y="1545764"/>
                  <a:pt x="987897" y="1547047"/>
                  <a:pt x="984702" y="1549599"/>
                </a:cubicBezTo>
                <a:cubicBezTo>
                  <a:pt x="977771" y="1561338"/>
                  <a:pt x="963339" y="1558228"/>
                  <a:pt x="951832" y="1564506"/>
                </a:cubicBezTo>
                <a:lnTo>
                  <a:pt x="946909" y="1569506"/>
                </a:lnTo>
                <a:lnTo>
                  <a:pt x="930061" y="1573784"/>
                </a:lnTo>
                <a:lnTo>
                  <a:pt x="929189" y="1575061"/>
                </a:lnTo>
                <a:cubicBezTo>
                  <a:pt x="926358" y="1576248"/>
                  <a:pt x="920350" y="1577383"/>
                  <a:pt x="913074" y="1580907"/>
                </a:cubicBezTo>
                <a:lnTo>
                  <a:pt x="885532" y="1596205"/>
                </a:lnTo>
                <a:lnTo>
                  <a:pt x="879535" y="1593350"/>
                </a:lnTo>
                <a:lnTo>
                  <a:pt x="878302" y="1591213"/>
                </a:lnTo>
                <a:lnTo>
                  <a:pt x="870728" y="1595340"/>
                </a:lnTo>
                <a:lnTo>
                  <a:pt x="864075" y="1594517"/>
                </a:lnTo>
                <a:lnTo>
                  <a:pt x="859460" y="1599444"/>
                </a:lnTo>
                <a:lnTo>
                  <a:pt x="851601" y="1600641"/>
                </a:lnTo>
                <a:cubicBezTo>
                  <a:pt x="848654" y="1600649"/>
                  <a:pt x="845337" y="1600545"/>
                  <a:pt x="841730" y="1600929"/>
                </a:cubicBezTo>
                <a:lnTo>
                  <a:pt x="832963" y="1599055"/>
                </a:lnTo>
                <a:lnTo>
                  <a:pt x="820466" y="1602123"/>
                </a:lnTo>
                <a:cubicBezTo>
                  <a:pt x="810825" y="1604596"/>
                  <a:pt x="801507" y="1606575"/>
                  <a:pt x="791859" y="1606663"/>
                </a:cubicBezTo>
                <a:cubicBezTo>
                  <a:pt x="785113" y="1611411"/>
                  <a:pt x="778324" y="1614043"/>
                  <a:pt x="770233" y="1610142"/>
                </a:cubicBezTo>
                <a:cubicBezTo>
                  <a:pt x="750154" y="1615459"/>
                  <a:pt x="746906" y="1623638"/>
                  <a:pt x="732594" y="1620226"/>
                </a:cubicBezTo>
                <a:cubicBezTo>
                  <a:pt x="729681" y="1624842"/>
                  <a:pt x="727547" y="1627431"/>
                  <a:pt x="725765" y="1628741"/>
                </a:cubicBezTo>
                <a:cubicBezTo>
                  <a:pt x="720419" y="1632674"/>
                  <a:pt x="718256" y="1625100"/>
                  <a:pt x="707807" y="1626219"/>
                </a:cubicBezTo>
                <a:cubicBezTo>
                  <a:pt x="696378" y="1626316"/>
                  <a:pt x="713198" y="1615841"/>
                  <a:pt x="702769" y="1617842"/>
                </a:cubicBezTo>
                <a:cubicBezTo>
                  <a:pt x="693256" y="1624391"/>
                  <a:pt x="689323" y="1613235"/>
                  <a:pt x="679694" y="1620699"/>
                </a:cubicBezTo>
                <a:cubicBezTo>
                  <a:pt x="685809" y="1628237"/>
                  <a:pt x="656585" y="1625258"/>
                  <a:pt x="658729" y="1632723"/>
                </a:cubicBezTo>
                <a:cubicBezTo>
                  <a:pt x="644875" y="1625014"/>
                  <a:pt x="645176" y="1639116"/>
                  <a:pt x="631015" y="1639457"/>
                </a:cubicBezTo>
                <a:cubicBezTo>
                  <a:pt x="623368" y="1637197"/>
                  <a:pt x="618725" y="1637726"/>
                  <a:pt x="614469" y="1643580"/>
                </a:cubicBezTo>
                <a:cubicBezTo>
                  <a:pt x="578836" y="1632156"/>
                  <a:pt x="597232" y="1647365"/>
                  <a:pt x="568137" y="1647197"/>
                </a:cubicBezTo>
                <a:lnTo>
                  <a:pt x="565757" y="1647102"/>
                </a:lnTo>
                <a:lnTo>
                  <a:pt x="557947" y="1652573"/>
                </a:lnTo>
                <a:cubicBezTo>
                  <a:pt x="557837" y="1653040"/>
                  <a:pt x="557727" y="1653506"/>
                  <a:pt x="557617" y="1653973"/>
                </a:cubicBezTo>
                <a:lnTo>
                  <a:pt x="528578" y="1651276"/>
                </a:lnTo>
                <a:lnTo>
                  <a:pt x="525096" y="1653383"/>
                </a:lnTo>
                <a:lnTo>
                  <a:pt x="505689" y="1648471"/>
                </a:lnTo>
                <a:lnTo>
                  <a:pt x="495919" y="1647615"/>
                </a:lnTo>
                <a:lnTo>
                  <a:pt x="478476" y="1644401"/>
                </a:lnTo>
                <a:lnTo>
                  <a:pt x="477049" y="1645767"/>
                </a:lnTo>
                <a:lnTo>
                  <a:pt x="473592" y="1644526"/>
                </a:lnTo>
                <a:lnTo>
                  <a:pt x="471069" y="1646136"/>
                </a:lnTo>
                <a:lnTo>
                  <a:pt x="468193" y="1645716"/>
                </a:lnTo>
                <a:cubicBezTo>
                  <a:pt x="462704" y="1646724"/>
                  <a:pt x="444230" y="1651316"/>
                  <a:pt x="438139" y="1652183"/>
                </a:cubicBezTo>
                <a:lnTo>
                  <a:pt x="431647" y="1650919"/>
                </a:lnTo>
                <a:lnTo>
                  <a:pt x="426745" y="1655727"/>
                </a:lnTo>
                <a:lnTo>
                  <a:pt x="406042" y="1656992"/>
                </a:lnTo>
                <a:lnTo>
                  <a:pt x="398889" y="1653230"/>
                </a:lnTo>
                <a:lnTo>
                  <a:pt x="392275" y="1650533"/>
                </a:lnTo>
                <a:lnTo>
                  <a:pt x="391417" y="1650540"/>
                </a:lnTo>
                <a:lnTo>
                  <a:pt x="382811" y="1650624"/>
                </a:lnTo>
                <a:lnTo>
                  <a:pt x="366800" y="1650779"/>
                </a:lnTo>
                <a:cubicBezTo>
                  <a:pt x="356581" y="1651035"/>
                  <a:pt x="346216" y="1651842"/>
                  <a:pt x="335757" y="1654369"/>
                </a:cubicBezTo>
                <a:cubicBezTo>
                  <a:pt x="295757" y="1641876"/>
                  <a:pt x="299211" y="1640734"/>
                  <a:pt x="265518" y="1637286"/>
                </a:cubicBezTo>
                <a:cubicBezTo>
                  <a:pt x="249125" y="1623774"/>
                  <a:pt x="185336" y="1647782"/>
                  <a:pt x="165785" y="1646368"/>
                </a:cubicBezTo>
                <a:cubicBezTo>
                  <a:pt x="129610" y="1652806"/>
                  <a:pt x="62947" y="1676892"/>
                  <a:pt x="5771" y="1682351"/>
                </a:cubicBezTo>
                <a:lnTo>
                  <a:pt x="0" y="1682121"/>
                </a:lnTo>
                <a:lnTo>
                  <a:pt x="0" y="208540"/>
                </a:lnTo>
                <a:lnTo>
                  <a:pt x="1" y="208540"/>
                </a:lnTo>
                <a:close/>
              </a:path>
            </a:pathLst>
          </a:custGeom>
          <a:solidFill>
            <a:srgbClr val="82766A">
              <a:alpha val="14901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8" name="Google Shape;278;p18"/>
          <p:cNvSpPr txBox="1">
            <a:spLocks noGrp="1"/>
          </p:cNvSpPr>
          <p:nvPr>
            <p:ph type="title"/>
          </p:nvPr>
        </p:nvSpPr>
        <p:spPr>
          <a:xfrm>
            <a:off x="5193737" y="141405"/>
            <a:ext cx="5982131" cy="13308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Verdana"/>
              <a:buNone/>
            </a:pPr>
            <a:r>
              <a:rPr lang="it-IT" sz="2100">
                <a:latin typeface="Verdana"/>
                <a:ea typeface="Verdana"/>
                <a:cs typeface="Verdana"/>
                <a:sym typeface="Verdana"/>
              </a:rPr>
              <a:t>Guerra dei Chip</a:t>
            </a:r>
            <a:br>
              <a:rPr lang="it-IT" sz="2100">
                <a:latin typeface="Verdana"/>
                <a:ea typeface="Verdana"/>
                <a:cs typeface="Verdana"/>
                <a:sym typeface="Verdana"/>
              </a:rPr>
            </a:br>
            <a:r>
              <a:rPr lang="it-IT" sz="2100">
                <a:latin typeface="Verdana"/>
                <a:ea typeface="Verdana"/>
                <a:cs typeface="Verdana"/>
                <a:sym typeface="Verdana"/>
              </a:rPr>
              <a:t>(www.agi.it/economia/news/2023-04-01/parole_per_capire_guerra_chip-20774559/)</a:t>
            </a:r>
            <a:endParaRPr sz="21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79" name="Google Shape;279;p18"/>
          <p:cNvSpPr/>
          <p:nvPr/>
        </p:nvSpPr>
        <p:spPr>
          <a:xfrm>
            <a:off x="4285753" y="6027658"/>
            <a:ext cx="7906247" cy="830343"/>
          </a:xfrm>
          <a:custGeom>
            <a:avLst/>
            <a:gdLst/>
            <a:ahLst/>
            <a:cxnLst/>
            <a:rect l="l" t="t" r="r" b="b"/>
            <a:pathLst>
              <a:path w="6884912" h="1161397" extrusionOk="0">
                <a:moveTo>
                  <a:pt x="6884912" y="0"/>
                </a:moveTo>
                <a:lnTo>
                  <a:pt x="6884912" y="1161397"/>
                </a:lnTo>
                <a:lnTo>
                  <a:pt x="0" y="1161397"/>
                </a:lnTo>
                <a:lnTo>
                  <a:pt x="27135" y="1147460"/>
                </a:lnTo>
                <a:cubicBezTo>
                  <a:pt x="57431" y="1167048"/>
                  <a:pt x="61886" y="1088181"/>
                  <a:pt x="115388" y="1111320"/>
                </a:cubicBezTo>
                <a:cubicBezTo>
                  <a:pt x="146435" y="1096221"/>
                  <a:pt x="156823" y="1079485"/>
                  <a:pt x="213420" y="1056868"/>
                </a:cubicBezTo>
                <a:cubicBezTo>
                  <a:pt x="288217" y="1040787"/>
                  <a:pt x="383333" y="1044881"/>
                  <a:pt x="454970" y="1023343"/>
                </a:cubicBezTo>
                <a:cubicBezTo>
                  <a:pt x="440966" y="999969"/>
                  <a:pt x="571419" y="1006841"/>
                  <a:pt x="548162" y="984908"/>
                </a:cubicBezTo>
                <a:cubicBezTo>
                  <a:pt x="561321" y="956563"/>
                  <a:pt x="637415" y="1010272"/>
                  <a:pt x="651408" y="984938"/>
                </a:cubicBezTo>
                <a:cubicBezTo>
                  <a:pt x="671652" y="980952"/>
                  <a:pt x="698726" y="950833"/>
                  <a:pt x="723108" y="941904"/>
                </a:cubicBezTo>
                <a:cubicBezTo>
                  <a:pt x="760262" y="946949"/>
                  <a:pt x="757827" y="957145"/>
                  <a:pt x="797699" y="931362"/>
                </a:cubicBezTo>
                <a:cubicBezTo>
                  <a:pt x="821097" y="940623"/>
                  <a:pt x="833565" y="929189"/>
                  <a:pt x="843359" y="910894"/>
                </a:cubicBezTo>
                <a:cubicBezTo>
                  <a:pt x="887668" y="902160"/>
                  <a:pt x="919738" y="869376"/>
                  <a:pt x="965215" y="846701"/>
                </a:cubicBezTo>
                <a:cubicBezTo>
                  <a:pt x="1023081" y="848019"/>
                  <a:pt x="1036422" y="800154"/>
                  <a:pt x="1085080" y="776086"/>
                </a:cubicBezTo>
                <a:cubicBezTo>
                  <a:pt x="1140763" y="795544"/>
                  <a:pt x="1116251" y="768649"/>
                  <a:pt x="1137166" y="744338"/>
                </a:cubicBezTo>
                <a:lnTo>
                  <a:pt x="1207847" y="689087"/>
                </a:lnTo>
                <a:cubicBezTo>
                  <a:pt x="1226429" y="687736"/>
                  <a:pt x="1222409" y="707958"/>
                  <a:pt x="1242716" y="698052"/>
                </a:cubicBezTo>
                <a:cubicBezTo>
                  <a:pt x="1250387" y="668345"/>
                  <a:pt x="1318259" y="689091"/>
                  <a:pt x="1299977" y="639196"/>
                </a:cubicBezTo>
                <a:cubicBezTo>
                  <a:pt x="1323072" y="639367"/>
                  <a:pt x="1341279" y="658105"/>
                  <a:pt x="1326190" y="625955"/>
                </a:cubicBezTo>
                <a:cubicBezTo>
                  <a:pt x="1333572" y="625050"/>
                  <a:pt x="1337406" y="621362"/>
                  <a:pt x="1339600" y="616295"/>
                </a:cubicBezTo>
                <a:cubicBezTo>
                  <a:pt x="1339751" y="615537"/>
                  <a:pt x="1339903" y="614780"/>
                  <a:pt x="1340054" y="614022"/>
                </a:cubicBezTo>
                <a:lnTo>
                  <a:pt x="1391606" y="615229"/>
                </a:lnTo>
                <a:lnTo>
                  <a:pt x="1397565" y="611490"/>
                </a:lnTo>
                <a:lnTo>
                  <a:pt x="1432302" y="617267"/>
                </a:lnTo>
                <a:lnTo>
                  <a:pt x="1449644" y="617591"/>
                </a:lnTo>
                <a:lnTo>
                  <a:pt x="1455793" y="623174"/>
                </a:lnTo>
                <a:cubicBezTo>
                  <a:pt x="1461744" y="626151"/>
                  <a:pt x="1469373" y="626493"/>
                  <a:pt x="1480758" y="620863"/>
                </a:cubicBezTo>
                <a:lnTo>
                  <a:pt x="1483154" y="618527"/>
                </a:lnTo>
                <a:lnTo>
                  <a:pt x="1505495" y="624325"/>
                </a:lnTo>
                <a:cubicBezTo>
                  <a:pt x="1512992" y="627532"/>
                  <a:pt x="1520025" y="632078"/>
                  <a:pt x="1526340" y="638496"/>
                </a:cubicBezTo>
                <a:cubicBezTo>
                  <a:pt x="1586113" y="586768"/>
                  <a:pt x="1659006" y="610309"/>
                  <a:pt x="1731986" y="589682"/>
                </a:cubicBezTo>
                <a:cubicBezTo>
                  <a:pt x="1750397" y="523106"/>
                  <a:pt x="1896056" y="573257"/>
                  <a:pt x="1927935" y="628540"/>
                </a:cubicBezTo>
                <a:cubicBezTo>
                  <a:pt x="1912854" y="559823"/>
                  <a:pt x="2112261" y="676347"/>
                  <a:pt x="2039075" y="599964"/>
                </a:cubicBezTo>
                <a:cubicBezTo>
                  <a:pt x="2066036" y="601198"/>
                  <a:pt x="2086366" y="569532"/>
                  <a:pt x="2066980" y="550413"/>
                </a:cubicBezTo>
                <a:cubicBezTo>
                  <a:pt x="2155364" y="582582"/>
                  <a:pt x="2259548" y="514786"/>
                  <a:pt x="2352236" y="519602"/>
                </a:cubicBezTo>
                <a:cubicBezTo>
                  <a:pt x="2388450" y="459394"/>
                  <a:pt x="2373298" y="511682"/>
                  <a:pt x="2420791" y="492826"/>
                </a:cubicBezTo>
                <a:cubicBezTo>
                  <a:pt x="2417962" y="542563"/>
                  <a:pt x="2475071" y="455098"/>
                  <a:pt x="2489932" y="507864"/>
                </a:cubicBezTo>
                <a:cubicBezTo>
                  <a:pt x="2498105" y="502761"/>
                  <a:pt x="2505553" y="496153"/>
                  <a:pt x="2512917" y="489127"/>
                </a:cubicBezTo>
                <a:lnTo>
                  <a:pt x="2516783" y="485473"/>
                </a:lnTo>
                <a:lnTo>
                  <a:pt x="2534360" y="480064"/>
                </a:lnTo>
                <a:lnTo>
                  <a:pt x="2536691" y="467018"/>
                </a:lnTo>
                <a:lnTo>
                  <a:pt x="2561265" y="450623"/>
                </a:lnTo>
                <a:cubicBezTo>
                  <a:pt x="2570872" y="446262"/>
                  <a:pt x="2581686" y="443655"/>
                  <a:pt x="2594349" y="443884"/>
                </a:cubicBezTo>
                <a:cubicBezTo>
                  <a:pt x="2640435" y="464638"/>
                  <a:pt x="2696955" y="396361"/>
                  <a:pt x="2754324" y="424766"/>
                </a:cubicBezTo>
                <a:cubicBezTo>
                  <a:pt x="2775130" y="430896"/>
                  <a:pt x="2837731" y="423458"/>
                  <a:pt x="2848470" y="405966"/>
                </a:cubicBezTo>
                <a:cubicBezTo>
                  <a:pt x="2861295" y="401100"/>
                  <a:pt x="2876936" y="405309"/>
                  <a:pt x="2881772" y="387260"/>
                </a:cubicBezTo>
                <a:cubicBezTo>
                  <a:pt x="2890299" y="365261"/>
                  <a:pt x="2938134" y="392997"/>
                  <a:pt x="2929932" y="368912"/>
                </a:cubicBezTo>
                <a:cubicBezTo>
                  <a:pt x="2963844" y="387799"/>
                  <a:pt x="2986550" y="341223"/>
                  <a:pt x="3013020" y="327578"/>
                </a:cubicBezTo>
                <a:cubicBezTo>
                  <a:pt x="3061730" y="317407"/>
                  <a:pt x="3186369" y="312875"/>
                  <a:pt x="3222191" y="307887"/>
                </a:cubicBezTo>
                <a:cubicBezTo>
                  <a:pt x="3223593" y="304249"/>
                  <a:pt x="3179978" y="296995"/>
                  <a:pt x="3227953" y="297650"/>
                </a:cubicBezTo>
                <a:cubicBezTo>
                  <a:pt x="3275928" y="298306"/>
                  <a:pt x="3443572" y="313020"/>
                  <a:pt x="3510042" y="311820"/>
                </a:cubicBezTo>
                <a:cubicBezTo>
                  <a:pt x="3585274" y="306641"/>
                  <a:pt x="3525753" y="258887"/>
                  <a:pt x="3626773" y="290452"/>
                </a:cubicBezTo>
                <a:cubicBezTo>
                  <a:pt x="3633124" y="269835"/>
                  <a:pt x="3644693" y="267134"/>
                  <a:pt x="3666217" y="273255"/>
                </a:cubicBezTo>
                <a:cubicBezTo>
                  <a:pt x="3702502" y="269310"/>
                  <a:pt x="3690563" y="221720"/>
                  <a:pt x="3732427" y="245039"/>
                </a:cubicBezTo>
                <a:cubicBezTo>
                  <a:pt x="3720985" y="220241"/>
                  <a:pt x="3798776" y="224539"/>
                  <a:pt x="3777022" y="200276"/>
                </a:cubicBezTo>
                <a:cubicBezTo>
                  <a:pt x="3781759" y="193499"/>
                  <a:pt x="3786499" y="190723"/>
                  <a:pt x="3791246" y="189996"/>
                </a:cubicBezTo>
                <a:cubicBezTo>
                  <a:pt x="3800740" y="188542"/>
                  <a:pt x="3810265" y="195284"/>
                  <a:pt x="3819864" y="194605"/>
                </a:cubicBezTo>
                <a:lnTo>
                  <a:pt x="3830398" y="188383"/>
                </a:lnTo>
                <a:lnTo>
                  <a:pt x="3834360" y="188992"/>
                </a:lnTo>
                <a:lnTo>
                  <a:pt x="3843715" y="188752"/>
                </a:lnTo>
                <a:lnTo>
                  <a:pt x="3842609" y="197386"/>
                </a:lnTo>
                <a:cubicBezTo>
                  <a:pt x="3840673" y="205638"/>
                  <a:pt x="3839248" y="214671"/>
                  <a:pt x="3853961" y="213380"/>
                </a:cubicBezTo>
                <a:cubicBezTo>
                  <a:pt x="3884396" y="206569"/>
                  <a:pt x="3895082" y="241941"/>
                  <a:pt x="3907640" y="207568"/>
                </a:cubicBezTo>
                <a:lnTo>
                  <a:pt x="3910449" y="197808"/>
                </a:lnTo>
                <a:lnTo>
                  <a:pt x="3917197" y="196121"/>
                </a:lnTo>
                <a:cubicBezTo>
                  <a:pt x="3920833" y="196372"/>
                  <a:pt x="3922919" y="198717"/>
                  <a:pt x="3922400" y="205056"/>
                </a:cubicBezTo>
                <a:cubicBezTo>
                  <a:pt x="3950680" y="178467"/>
                  <a:pt x="3984062" y="218098"/>
                  <a:pt x="4013061" y="224874"/>
                </a:cubicBezTo>
                <a:cubicBezTo>
                  <a:pt x="4062781" y="222856"/>
                  <a:pt x="4184760" y="196847"/>
                  <a:pt x="4220717" y="192946"/>
                </a:cubicBezTo>
                <a:cubicBezTo>
                  <a:pt x="4222964" y="196132"/>
                  <a:pt x="4225687" y="199002"/>
                  <a:pt x="4228802" y="201468"/>
                </a:cubicBezTo>
                <a:cubicBezTo>
                  <a:pt x="4246898" y="215792"/>
                  <a:pt x="4274013" y="213632"/>
                  <a:pt x="4289361" y="196642"/>
                </a:cubicBezTo>
                <a:cubicBezTo>
                  <a:pt x="4363212" y="140627"/>
                  <a:pt x="4433598" y="135488"/>
                  <a:pt x="4498913" y="118915"/>
                </a:cubicBezTo>
                <a:cubicBezTo>
                  <a:pt x="4573135" y="105586"/>
                  <a:pt x="4527062" y="166416"/>
                  <a:pt x="4617330" y="111163"/>
                </a:cubicBezTo>
                <a:cubicBezTo>
                  <a:pt x="4628518" y="129608"/>
                  <a:pt x="4640397" y="129405"/>
                  <a:pt x="4659778" y="118219"/>
                </a:cubicBezTo>
                <a:cubicBezTo>
                  <a:pt x="4695929" y="113193"/>
                  <a:pt x="4695958" y="162259"/>
                  <a:pt x="4730870" y="129432"/>
                </a:cubicBezTo>
                <a:cubicBezTo>
                  <a:pt x="4761586" y="136690"/>
                  <a:pt x="4823142" y="161592"/>
                  <a:pt x="4844073" y="161768"/>
                </a:cubicBezTo>
                <a:cubicBezTo>
                  <a:pt x="4870797" y="164132"/>
                  <a:pt x="4827288" y="135164"/>
                  <a:pt x="4856454" y="130488"/>
                </a:cubicBezTo>
                <a:cubicBezTo>
                  <a:pt x="4892086" y="129553"/>
                  <a:pt x="4889263" y="81477"/>
                  <a:pt x="4920038" y="140418"/>
                </a:cubicBezTo>
                <a:cubicBezTo>
                  <a:pt x="4956358" y="122308"/>
                  <a:pt x="4965108" y="149263"/>
                  <a:pt x="5016639" y="158905"/>
                </a:cubicBezTo>
                <a:cubicBezTo>
                  <a:pt x="5037063" y="141828"/>
                  <a:pt x="5054534" y="147986"/>
                  <a:pt x="5072009" y="161502"/>
                </a:cubicBezTo>
                <a:cubicBezTo>
                  <a:pt x="5121260" y="153653"/>
                  <a:pt x="5167555" y="172635"/>
                  <a:pt x="5223626" y="177356"/>
                </a:cubicBezTo>
                <a:cubicBezTo>
                  <a:pt x="5282824" y="155243"/>
                  <a:pt x="5315859" y="195041"/>
                  <a:pt x="5375773" y="199913"/>
                </a:cubicBezTo>
                <a:cubicBezTo>
                  <a:pt x="5432511" y="156218"/>
                  <a:pt x="5417550" y="256036"/>
                  <a:pt x="5467502" y="250963"/>
                </a:cubicBezTo>
                <a:cubicBezTo>
                  <a:pt x="5547124" y="209975"/>
                  <a:pt x="5467171" y="283839"/>
                  <a:pt x="5592395" y="265434"/>
                </a:cubicBezTo>
                <a:cubicBezTo>
                  <a:pt x="5599201" y="258867"/>
                  <a:pt x="5614752" y="264706"/>
                  <a:pt x="5613532" y="273379"/>
                </a:cubicBezTo>
                <a:cubicBezTo>
                  <a:pt x="5621390" y="270408"/>
                  <a:pt x="5639720" y="253173"/>
                  <a:pt x="5642173" y="266904"/>
                </a:cubicBezTo>
                <a:cubicBezTo>
                  <a:pt x="5682296" y="267049"/>
                  <a:pt x="5721812" y="257513"/>
                  <a:pt x="5756910" y="239211"/>
                </a:cubicBezTo>
                <a:cubicBezTo>
                  <a:pt x="5834998" y="260050"/>
                  <a:pt x="5790596" y="197229"/>
                  <a:pt x="5846667" y="201786"/>
                </a:cubicBezTo>
                <a:cubicBezTo>
                  <a:pt x="5892444" y="227312"/>
                  <a:pt x="5908324" y="204527"/>
                  <a:pt x="5960732" y="220708"/>
                </a:cubicBezTo>
                <a:cubicBezTo>
                  <a:pt x="5977124" y="175349"/>
                  <a:pt x="6009640" y="223654"/>
                  <a:pt x="6029542" y="210339"/>
                </a:cubicBezTo>
                <a:cubicBezTo>
                  <a:pt x="6063108" y="261420"/>
                  <a:pt x="6107411" y="160034"/>
                  <a:pt x="6141123" y="159923"/>
                </a:cubicBezTo>
                <a:cubicBezTo>
                  <a:pt x="6198068" y="167749"/>
                  <a:pt x="6260628" y="219715"/>
                  <a:pt x="6290640" y="167441"/>
                </a:cubicBezTo>
                <a:cubicBezTo>
                  <a:pt x="6295193" y="188689"/>
                  <a:pt x="6290494" y="217816"/>
                  <a:pt x="6322806" y="213293"/>
                </a:cubicBezTo>
                <a:cubicBezTo>
                  <a:pt x="6337769" y="214252"/>
                  <a:pt x="6349573" y="188998"/>
                  <a:pt x="6380420" y="173195"/>
                </a:cubicBezTo>
                <a:cubicBezTo>
                  <a:pt x="6420580" y="151473"/>
                  <a:pt x="6513519" y="179296"/>
                  <a:pt x="6507891" y="118474"/>
                </a:cubicBezTo>
                <a:cubicBezTo>
                  <a:pt x="6519398" y="82452"/>
                  <a:pt x="6571830" y="137398"/>
                  <a:pt x="6571807" y="98636"/>
                </a:cubicBezTo>
                <a:cubicBezTo>
                  <a:pt x="6594702" y="123421"/>
                  <a:pt x="6634676" y="82071"/>
                  <a:pt x="6671880" y="82931"/>
                </a:cubicBezTo>
                <a:cubicBezTo>
                  <a:pt x="6678855" y="65407"/>
                  <a:pt x="6687415" y="66196"/>
                  <a:pt x="6702266" y="75470"/>
                </a:cubicBezTo>
                <a:cubicBezTo>
                  <a:pt x="6747004" y="78450"/>
                  <a:pt x="6798307" y="53072"/>
                  <a:pt x="6845802" y="24496"/>
                </a:cubicBezTo>
                <a:lnTo>
                  <a:pt x="6884912" y="0"/>
                </a:lnTo>
                <a:close/>
              </a:path>
            </a:pathLst>
          </a:custGeom>
          <a:solidFill>
            <a:srgbClr val="82766A">
              <a:alpha val="14901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0" name="Google Shape;280;p18"/>
          <p:cNvSpPr/>
          <p:nvPr/>
        </p:nvSpPr>
        <p:spPr>
          <a:xfrm>
            <a:off x="526473" y="792481"/>
            <a:ext cx="4067694" cy="5310206"/>
          </a:xfrm>
          <a:custGeom>
            <a:avLst/>
            <a:gdLst/>
            <a:ahLst/>
            <a:cxnLst/>
            <a:rect l="l" t="t" r="r" b="b"/>
            <a:pathLst>
              <a:path w="2400300" h="2400300" extrusionOk="0">
                <a:moveTo>
                  <a:pt x="0" y="0"/>
                </a:moveTo>
                <a:lnTo>
                  <a:pt x="2400300" y="0"/>
                </a:lnTo>
                <a:lnTo>
                  <a:pt x="2400300" y="2400300"/>
                </a:lnTo>
                <a:lnTo>
                  <a:pt x="0" y="2400300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  <a:effectLst>
            <a:outerShdw blurRad="50800" dist="12700" dir="3000000" algn="tl" rotWithShape="0">
              <a:srgbClr val="000000">
                <a:alpha val="26666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81" name="Google Shape;281;p18" descr="Come funziona un microchip? | Genova FF"/>
          <p:cNvPicPr preferRelativeResize="0"/>
          <p:nvPr/>
        </p:nvPicPr>
        <p:blipFill rotWithShape="1">
          <a:blip r:embed="rId3">
            <a:alphaModFix/>
          </a:blip>
          <a:srcRect l="19880" r="30591" b="-1"/>
          <a:stretch/>
        </p:blipFill>
        <p:spPr>
          <a:xfrm>
            <a:off x="723899" y="969818"/>
            <a:ext cx="3704013" cy="4976553"/>
          </a:xfrm>
          <a:prstGeom prst="rect">
            <a:avLst/>
          </a:prstGeom>
          <a:noFill/>
          <a:ln>
            <a:noFill/>
          </a:ln>
        </p:spPr>
      </p:pic>
      <p:sp>
        <p:nvSpPr>
          <p:cNvPr id="282" name="Google Shape;282;p18"/>
          <p:cNvSpPr/>
          <p:nvPr/>
        </p:nvSpPr>
        <p:spPr>
          <a:xfrm>
            <a:off x="1876507" y="5869654"/>
            <a:ext cx="1367625" cy="428984"/>
          </a:xfrm>
          <a:custGeom>
            <a:avLst/>
            <a:gdLst/>
            <a:ahLst/>
            <a:cxnLst/>
            <a:rect l="l" t="t" r="r" b="b"/>
            <a:pathLst>
              <a:path w="2201784" h="594531" extrusionOk="0">
                <a:moveTo>
                  <a:pt x="13413" y="26000"/>
                </a:moveTo>
                <a:cubicBezTo>
                  <a:pt x="37534" y="24897"/>
                  <a:pt x="66194" y="1103"/>
                  <a:pt x="90315" y="0"/>
                </a:cubicBezTo>
                <a:lnTo>
                  <a:pt x="2164992" y="12386"/>
                </a:lnTo>
                <a:cubicBezTo>
                  <a:pt x="2164717" y="43049"/>
                  <a:pt x="2182593" y="78249"/>
                  <a:pt x="2182318" y="108912"/>
                </a:cubicBezTo>
                <a:cubicBezTo>
                  <a:pt x="2188231" y="177186"/>
                  <a:pt x="2189743" y="342869"/>
                  <a:pt x="2191393" y="422031"/>
                </a:cubicBezTo>
                <a:cubicBezTo>
                  <a:pt x="2193043" y="501193"/>
                  <a:pt x="2213396" y="555146"/>
                  <a:pt x="2192219" y="583886"/>
                </a:cubicBezTo>
                <a:cubicBezTo>
                  <a:pt x="2172279" y="582877"/>
                  <a:pt x="2093346" y="595483"/>
                  <a:pt x="2073406" y="594474"/>
                </a:cubicBezTo>
                <a:lnTo>
                  <a:pt x="22489" y="583886"/>
                </a:lnTo>
                <a:cubicBezTo>
                  <a:pt x="5849" y="592962"/>
                  <a:pt x="27580" y="542791"/>
                  <a:pt x="26783" y="512790"/>
                </a:cubicBezTo>
                <a:cubicBezTo>
                  <a:pt x="25986" y="482789"/>
                  <a:pt x="18464" y="450015"/>
                  <a:pt x="17708" y="403879"/>
                </a:cubicBezTo>
                <a:cubicBezTo>
                  <a:pt x="16952" y="357743"/>
                  <a:pt x="-14855" y="308787"/>
                  <a:pt x="8632" y="235975"/>
                </a:cubicBezTo>
                <a:cubicBezTo>
                  <a:pt x="7119" y="142994"/>
                  <a:pt x="-201" y="65329"/>
                  <a:pt x="13413" y="26000"/>
                </a:cubicBezTo>
                <a:close/>
              </a:path>
            </a:pathLst>
          </a:custGeom>
          <a:solidFill>
            <a:srgbClr val="D9D4D0">
              <a:alpha val="49803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3" name="Google Shape;283;p18"/>
          <p:cNvSpPr txBox="1">
            <a:spLocks noGrp="1"/>
          </p:cNvSpPr>
          <p:nvPr>
            <p:ph type="body" idx="1"/>
          </p:nvPr>
        </p:nvSpPr>
        <p:spPr>
          <a:xfrm>
            <a:off x="4427912" y="1623695"/>
            <a:ext cx="7687887" cy="48362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228600" lvl="0" indent="-22860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-"/>
            </a:pPr>
            <a:r>
              <a:rPr lang="it-IT" sz="1800" i="0">
                <a:latin typeface="Verdana"/>
                <a:ea typeface="Verdana"/>
                <a:cs typeface="Verdana"/>
                <a:sym typeface="Verdana"/>
              </a:rPr>
              <a:t>Il Chips Act è il provvedimento, firmato lo scorso agosto, con il quale Biden sta provando a supportare la produzione domestica, anche attraverso il coinvolgimento di partner esteri in chiave anti-cinese</a:t>
            </a:r>
            <a:endParaRPr/>
          </a:p>
          <a:p>
            <a:pPr marL="228600" lvl="0" indent="-22860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-"/>
            </a:pPr>
            <a:r>
              <a:rPr lang="it-IT" sz="1800" i="0">
                <a:latin typeface="Verdana"/>
                <a:ea typeface="Verdana"/>
                <a:cs typeface="Verdana"/>
                <a:sym typeface="Verdana"/>
              </a:rPr>
              <a:t>Nel marzo 2022, Biden ha provato ad allargarlo, proponendo un patto nel nome dei semiconduttori. Battezzato Chip 4 Alliance, oltre agli Stati Uniti include Giappone, Sud Corea e Taiwan</a:t>
            </a:r>
            <a:endParaRPr/>
          </a:p>
          <a:p>
            <a:pPr marL="228600" lvl="0" indent="-22860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-"/>
            </a:pPr>
            <a:r>
              <a:rPr lang="it-IT" sz="1800" i="0">
                <a:latin typeface="Verdana"/>
                <a:ea typeface="Verdana"/>
                <a:cs typeface="Verdana"/>
                <a:sym typeface="Verdana"/>
              </a:rPr>
              <a:t>Per ricevere le sovvenzioni federali e incentivare il Made in Usa, infatti, ai partner viene chiesto di bloccare l'espansione in “Paesi a rischio” per dieci anni e di rinunciare a partnership su tecnologie sensibili</a:t>
            </a:r>
            <a:endParaRPr/>
          </a:p>
          <a:p>
            <a:pPr marL="228600" lvl="0" indent="-22860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-"/>
            </a:pPr>
            <a:r>
              <a:rPr lang="it-IT" sz="1800" i="0">
                <a:latin typeface="Verdana"/>
                <a:ea typeface="Verdana"/>
                <a:cs typeface="Verdana"/>
                <a:sym typeface="Verdana"/>
              </a:rPr>
              <a:t>Taiwan, Giappone e Corea del Sud hanno un vantaggio competitivo nella produzione”, mentre gli Stati Uniti ce l'hanno “nel design” dei chip. La Cina, invece, avrebbe “un ritardo tecnologico di 5-6 anni” rispetto a Taipei. Ha però un poderoso piano di investimenti e solidi rapporti con le compagnie. Perché un conto è diversificare la propria geografia per ridurre i rischi legati all'approvvigionamento. Tutt'altro discorso è abbandonare Pechino. Almeno per un bel po' di anni, la Cina non può fare a meno dei semiconduttori, ma chi li produce non può fare a meno della Cina</a:t>
            </a:r>
            <a:endParaRPr sz="1800" i="0">
              <a:latin typeface="Verdana"/>
              <a:ea typeface="Verdana"/>
              <a:cs typeface="Verdana"/>
              <a:sym typeface="Verdana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 sz="1300">
              <a:latin typeface="Inter"/>
              <a:ea typeface="Inter"/>
              <a:cs typeface="Inter"/>
              <a:sym typeface="Inter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19"/>
          <p:cNvSpPr txBox="1">
            <a:spLocks noGrp="1"/>
          </p:cNvSpPr>
          <p:nvPr>
            <p:ph type="title"/>
          </p:nvPr>
        </p:nvSpPr>
        <p:spPr>
          <a:xfrm>
            <a:off x="1653363" y="365760"/>
            <a:ext cx="9367203" cy="1188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Verdana"/>
              <a:buNone/>
            </a:pPr>
            <a:r>
              <a:rPr lang="it-IT">
                <a:latin typeface="Verdana"/>
                <a:ea typeface="Verdana"/>
                <a:cs typeface="Verdana"/>
                <a:sym typeface="Verdana"/>
              </a:rPr>
              <a:t>ALCUNE FONTI</a:t>
            </a:r>
            <a:endParaRPr/>
          </a:p>
        </p:txBody>
      </p:sp>
      <p:sp>
        <p:nvSpPr>
          <p:cNvPr id="289" name="Google Shape;289;p19"/>
          <p:cNvSpPr/>
          <p:nvPr/>
        </p:nvSpPr>
        <p:spPr>
          <a:xfrm>
            <a:off x="1" y="0"/>
            <a:ext cx="1764099" cy="1558212"/>
          </a:xfrm>
          <a:custGeom>
            <a:avLst/>
            <a:gdLst/>
            <a:ahLst/>
            <a:cxnLst/>
            <a:rect l="l" t="t" r="r" b="b"/>
            <a:pathLst>
              <a:path w="1764099" h="1558212" extrusionOk="0">
                <a:moveTo>
                  <a:pt x="0" y="0"/>
                </a:moveTo>
                <a:lnTo>
                  <a:pt x="1764099" y="0"/>
                </a:lnTo>
                <a:lnTo>
                  <a:pt x="1042087" y="1558212"/>
                </a:lnTo>
                <a:lnTo>
                  <a:pt x="0" y="1558212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0" name="Google Shape;290;p19"/>
          <p:cNvSpPr/>
          <p:nvPr/>
        </p:nvSpPr>
        <p:spPr>
          <a:xfrm>
            <a:off x="1" y="1691640"/>
            <a:ext cx="12191999" cy="5166360"/>
          </a:xfrm>
          <a:custGeom>
            <a:avLst/>
            <a:gdLst/>
            <a:ahLst/>
            <a:cxnLst/>
            <a:rect l="l" t="t" r="r" b="b"/>
            <a:pathLst>
              <a:path w="12191999" h="5166360" extrusionOk="0">
                <a:moveTo>
                  <a:pt x="0" y="0"/>
                </a:moveTo>
                <a:lnTo>
                  <a:pt x="1822388" y="0"/>
                </a:lnTo>
                <a:lnTo>
                  <a:pt x="6468290" y="0"/>
                </a:lnTo>
                <a:lnTo>
                  <a:pt x="7796394" y="0"/>
                </a:lnTo>
                <a:lnTo>
                  <a:pt x="8376834" y="0"/>
                </a:lnTo>
                <a:lnTo>
                  <a:pt x="9704938" y="0"/>
                </a:lnTo>
                <a:lnTo>
                  <a:pt x="9704938" y="2"/>
                </a:lnTo>
                <a:lnTo>
                  <a:pt x="10283456" y="2"/>
                </a:lnTo>
                <a:lnTo>
                  <a:pt x="10863897" y="2"/>
                </a:lnTo>
                <a:lnTo>
                  <a:pt x="12191999" y="2"/>
                </a:lnTo>
                <a:lnTo>
                  <a:pt x="12191999" y="5166360"/>
                </a:lnTo>
                <a:lnTo>
                  <a:pt x="0" y="5166360"/>
                </a:lnTo>
                <a:lnTo>
                  <a:pt x="0" y="2604436"/>
                </a:lnTo>
                <a:lnTo>
                  <a:pt x="862341" y="743371"/>
                </a:lnTo>
                <a:lnTo>
                  <a:pt x="0" y="743371"/>
                </a:lnTo>
                <a:lnTo>
                  <a:pt x="0" y="742508"/>
                </a:lnTo>
                <a:lnTo>
                  <a:pt x="92826" y="742508"/>
                </a:lnTo>
                <a:lnTo>
                  <a:pt x="406486" y="742508"/>
                </a:lnTo>
                <a:lnTo>
                  <a:pt x="406486" y="742507"/>
                </a:lnTo>
                <a:lnTo>
                  <a:pt x="862741" y="742507"/>
                </a:lnTo>
                <a:lnTo>
                  <a:pt x="1206388" y="864"/>
                </a:lnTo>
                <a:lnTo>
                  <a:pt x="748500" y="864"/>
                </a:lnTo>
                <a:lnTo>
                  <a:pt x="0" y="864"/>
                </a:lnTo>
                <a:close/>
              </a:path>
            </a:pathLst>
          </a:custGeom>
          <a:solidFill>
            <a:srgbClr val="A6A6A6">
              <a:alpha val="49803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1" name="Google Shape;291;p19"/>
          <p:cNvSpPr/>
          <p:nvPr/>
        </p:nvSpPr>
        <p:spPr>
          <a:xfrm>
            <a:off x="0" y="1691641"/>
            <a:ext cx="971654" cy="2096979"/>
          </a:xfrm>
          <a:custGeom>
            <a:avLst/>
            <a:gdLst/>
            <a:ahLst/>
            <a:cxnLst/>
            <a:rect l="l" t="t" r="r" b="b"/>
            <a:pathLst>
              <a:path w="971654" h="2096979" extrusionOk="0">
                <a:moveTo>
                  <a:pt x="0" y="0"/>
                </a:moveTo>
                <a:lnTo>
                  <a:pt x="971654" y="0"/>
                </a:lnTo>
                <a:lnTo>
                  <a:pt x="0" y="2096979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2" name="Google Shape;292;p19"/>
          <p:cNvSpPr txBox="1">
            <a:spLocks noGrp="1"/>
          </p:cNvSpPr>
          <p:nvPr>
            <p:ph type="body" idx="1"/>
          </p:nvPr>
        </p:nvSpPr>
        <p:spPr>
          <a:xfrm>
            <a:off x="1653363" y="2176272"/>
            <a:ext cx="9367204" cy="40416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Verdana"/>
              <a:buChar char="-"/>
            </a:pPr>
            <a:r>
              <a:rPr lang="it-IT" sz="2000" u="sng">
                <a:solidFill>
                  <a:schemeClr val="hlink"/>
                </a:solidFill>
                <a:latin typeface="Verdana"/>
                <a:ea typeface="Verdana"/>
                <a:cs typeface="Verdana"/>
                <a:sym typeface="Verdana"/>
                <a:hlinkClick r:id="rId3"/>
              </a:rPr>
              <a:t>https://www.arte.tv/it/videos/103960-006-A/geopolitica-dei-social-network/</a:t>
            </a:r>
            <a:endParaRPr sz="2000" u="sng">
              <a:latin typeface="Verdana"/>
              <a:ea typeface="Verdana"/>
              <a:cs typeface="Verdana"/>
              <a:sym typeface="Verdana"/>
            </a:endParaRPr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Verdana"/>
              <a:buChar char="-"/>
            </a:pPr>
            <a:r>
              <a:rPr lang="it-IT" sz="2000" u="sng">
                <a:solidFill>
                  <a:schemeClr val="hlink"/>
                </a:solidFill>
                <a:latin typeface="Verdana"/>
                <a:ea typeface="Verdana"/>
                <a:cs typeface="Verdana"/>
                <a:sym typeface="Verdana"/>
                <a:hlinkClick r:id="rId4"/>
              </a:rPr>
              <a:t>https://www.agendadigitale.eu/cultura-digitale/la-cina-e-i-social-network-un-caso-duso-geopolitico/</a:t>
            </a:r>
            <a:endParaRPr sz="2000" u="sng">
              <a:latin typeface="Verdana"/>
              <a:ea typeface="Verdana"/>
              <a:cs typeface="Verdana"/>
              <a:sym typeface="Verdana"/>
            </a:endParaRPr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Verdana"/>
              <a:buChar char="-"/>
            </a:pPr>
            <a:r>
              <a:rPr lang="it-IT" sz="2000" u="sng">
                <a:solidFill>
                  <a:schemeClr val="hlink"/>
                </a:solidFill>
                <a:latin typeface="Verdana"/>
                <a:ea typeface="Verdana"/>
                <a:cs typeface="Verdana"/>
                <a:sym typeface="Verdana"/>
                <a:hlinkClick r:id="rId5"/>
              </a:rPr>
              <a:t>https://www.agendadigitale.eu/cultura-digitale/le-fake-news-come-psico-socio-tecnologie-le-cinque-componenti-fondamentali/</a:t>
            </a:r>
            <a:endParaRPr sz="2000">
              <a:latin typeface="Verdana"/>
              <a:ea typeface="Verdana"/>
              <a:cs typeface="Verdana"/>
              <a:sym typeface="Verdana"/>
            </a:endParaRPr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Verdana"/>
              <a:buChar char="-"/>
            </a:pPr>
            <a:r>
              <a:rPr lang="it-IT" sz="2000" u="sng">
                <a:solidFill>
                  <a:schemeClr val="hlink"/>
                </a:solidFill>
                <a:latin typeface="Verdana"/>
                <a:ea typeface="Verdana"/>
                <a:cs typeface="Verdana"/>
                <a:sym typeface="Verdana"/>
                <a:hlinkClick r:id="rId6"/>
              </a:rPr>
              <a:t>https://directionsblog.eu/the-geopolitics-of-social-media/</a:t>
            </a:r>
            <a:endParaRPr sz="2000" u="sng">
              <a:latin typeface="Verdana"/>
              <a:ea typeface="Verdana"/>
              <a:cs typeface="Verdana"/>
              <a:sym typeface="Verdana"/>
            </a:endParaRPr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Verdana"/>
              <a:buChar char="-"/>
            </a:pPr>
            <a:r>
              <a:rPr lang="it-IT" sz="2000" u="sng">
                <a:solidFill>
                  <a:schemeClr val="hlink"/>
                </a:solidFill>
                <a:latin typeface="Verdana"/>
                <a:ea typeface="Verdana"/>
                <a:cs typeface="Verdana"/>
                <a:sym typeface="Verdana"/>
                <a:hlinkClick r:id="rId7"/>
              </a:rPr>
              <a:t>https://www.recordedfuture.com/china-social-media-operations/</a:t>
            </a:r>
            <a:endParaRPr sz="2000">
              <a:latin typeface="Verdana"/>
              <a:ea typeface="Verdana"/>
              <a:cs typeface="Verdana"/>
              <a:sym typeface="Verdana"/>
            </a:endParaRPr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Verdana"/>
              <a:buChar char="-"/>
            </a:pPr>
            <a:r>
              <a:rPr lang="it-IT" sz="2000" u="sng">
                <a:solidFill>
                  <a:schemeClr val="hlink"/>
                </a:solidFill>
                <a:latin typeface="Verdana"/>
                <a:ea typeface="Verdana"/>
                <a:cs typeface="Verdana"/>
                <a:sym typeface="Verdana"/>
                <a:hlinkClick r:id="rId8"/>
              </a:rPr>
              <a:t>http://www.cussoc.it/index.php/journal/article/view/123</a:t>
            </a:r>
            <a:endParaRPr sz="2000">
              <a:latin typeface="Verdana"/>
              <a:ea typeface="Verdana"/>
              <a:cs typeface="Verdana"/>
              <a:sym typeface="Verdana"/>
            </a:endParaRPr>
          </a:p>
          <a:p>
            <a:pPr marL="228600" lvl="0" indent="-101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sz="20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i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1612</Words>
  <Application>Microsoft Office PowerPoint</Application>
  <PresentationFormat>Widescreen</PresentationFormat>
  <Paragraphs>108</Paragraphs>
  <Slides>19</Slides>
  <Notes>19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2</vt:i4>
      </vt:variant>
      <vt:variant>
        <vt:lpstr>Titoli diapositive</vt:lpstr>
      </vt:variant>
      <vt:variant>
        <vt:i4>19</vt:i4>
      </vt:variant>
    </vt:vector>
  </HeadingPairs>
  <TitlesOfParts>
    <vt:vector size="26" baseType="lpstr">
      <vt:lpstr>Arial</vt:lpstr>
      <vt:lpstr>Verdana</vt:lpstr>
      <vt:lpstr>Inter</vt:lpstr>
      <vt:lpstr>Calibri</vt:lpstr>
      <vt:lpstr>Merriweather</vt:lpstr>
      <vt:lpstr>Tema di Office</vt:lpstr>
      <vt:lpstr>Tema di Office</vt:lpstr>
      <vt:lpstr>Social, metaverso e AI: tecnologie geopolitiche</vt:lpstr>
      <vt:lpstr>Presentazione standard di PowerPoint</vt:lpstr>
      <vt:lpstr>Dalla primavera araba</vt:lpstr>
      <vt:lpstr>1. Triggering event</vt:lpstr>
      <vt:lpstr>2. media response 🡪 3. viral organization</vt:lpstr>
      <vt:lpstr>4. Action</vt:lpstr>
      <vt:lpstr>Vittoria della tecnologia sul campo?</vt:lpstr>
      <vt:lpstr>Esempi in cui pare avere influenza</vt:lpstr>
      <vt:lpstr>Contesto</vt:lpstr>
      <vt:lpstr>“Beyond Hybrid War: How China Exploits Social Media to Sway American Opinion“: RUSSIA</vt:lpstr>
      <vt:lpstr>“Beyond Hybrid War: How China Exploits Social Media to Sway American Opinion“: CINA</vt:lpstr>
      <vt:lpstr>La Cina: The Great Wall of Technology</vt:lpstr>
      <vt:lpstr>Fake News: psicotecnologie per un ecosistema mediale</vt:lpstr>
      <vt:lpstr>The Post-Truth Era</vt:lpstr>
      <vt:lpstr>E ChatGPT?</vt:lpstr>
      <vt:lpstr>A livello geopolitico il rischio è il differenziale tecnologico e le risorse connesse www.geopolitica.info/intelligenza-arrtificiale-microchip-corea-del-sud-stati-uniti/</vt:lpstr>
      <vt:lpstr>Efficienza e accuratezza dei sistemi militari automatizzati cinesi</vt:lpstr>
      <vt:lpstr>Guerra dei Chip (www.agi.it/economia/news/2023-04-01/parole_per_capire_guerra_chip-20774559/)</vt:lpstr>
      <vt:lpstr>ALCUNE FONTI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Social, metaverso e AI: tecnologie geopolitiche</dc:title>
  <dc:creator>Nicola Strizzolo</dc:creator>
  <cp:lastModifiedBy>Nicola Strizzolo</cp:lastModifiedBy>
  <cp:revision>1</cp:revision>
  <dcterms:created xsi:type="dcterms:W3CDTF">2021-10-04T11:04:10Z</dcterms:created>
  <dcterms:modified xsi:type="dcterms:W3CDTF">2024-05-06T11:10:47Z</dcterms:modified>
</cp:coreProperties>
</file>