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75" r:id="rId3"/>
    <p:sldId id="276" r:id="rId4"/>
    <p:sldId id="297" r:id="rId5"/>
    <p:sldId id="298" r:id="rId6"/>
    <p:sldId id="299" r:id="rId7"/>
    <p:sldId id="300" r:id="rId8"/>
    <p:sldId id="301" r:id="rId9"/>
    <p:sldId id="262" r:id="rId10"/>
    <p:sldId id="302" r:id="rId11"/>
    <p:sldId id="307" r:id="rId12"/>
    <p:sldId id="305" r:id="rId13"/>
    <p:sldId id="264" r:id="rId14"/>
    <p:sldId id="266" r:id="rId15"/>
    <p:sldId id="306" r:id="rId16"/>
    <p:sldId id="308" r:id="rId17"/>
    <p:sldId id="284" r:id="rId18"/>
    <p:sldId id="309" r:id="rId19"/>
    <p:sldId id="310" r:id="rId20"/>
    <p:sldId id="311" r:id="rId21"/>
    <p:sldId id="314" r:id="rId22"/>
    <p:sldId id="312" r:id="rId23"/>
    <p:sldId id="316" r:id="rId24"/>
    <p:sldId id="321" r:id="rId25"/>
    <p:sldId id="317" r:id="rId26"/>
    <p:sldId id="318" r:id="rId27"/>
    <p:sldId id="31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46CFDC-4A2D-44C5-BFF9-4691668943D5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22CC7C-8EE1-4C2B-A59F-0522F097FEFB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02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B32D66-C572-4AEF-B78C-B721404FE4AF}" type="slidenum">
              <a:rPr lang="it-IT" smtClean="0"/>
              <a:pPr/>
              <a:t>2</a:t>
            </a:fld>
            <a:endParaRPr lang="it-IT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2258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790A37-B288-4C07-96BB-5422855FC440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4192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DAA546-C602-4384-9CFA-69204DBF9020}" type="slidenum">
              <a:rPr lang="it-IT" smtClean="0"/>
              <a:pPr/>
              <a:t>9</a:t>
            </a:fld>
            <a:endParaRPr lang="it-IT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2479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92905-61C9-FF4D-1766-33249756A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2F6720AB-023A-8D46-902C-F79F777E40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3D7FE5-B264-4B64-A403-B971A6372CE3}" type="slidenum">
              <a:rPr lang="it-IT" smtClean="0"/>
              <a:pPr/>
              <a:t>11</a:t>
            </a:fld>
            <a:endParaRPr lang="it-IT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3D23AD31-EA1A-C1D5-BF18-DA012A35FD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F22718E1-E2E5-3855-0979-33FA115C60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0597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2A6E38-EC75-43C0-B0E8-1A87C7E8995D}" type="slidenum">
              <a:rPr lang="it-IT" smtClean="0"/>
              <a:pPr/>
              <a:t>13</a:t>
            </a:fld>
            <a:endParaRPr lang="it-IT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8138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F10543-875D-450D-869B-D4796F3C316C}" type="slidenum">
              <a:rPr lang="it-IT" smtClean="0"/>
              <a:pPr/>
              <a:t>14</a:t>
            </a:fld>
            <a:endParaRPr lang="it-IT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1570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638A9C-0049-4508-A5A0-05F54EA348D0}" type="slidenum">
              <a:rPr lang="it-IT" smtClean="0"/>
              <a:pPr/>
              <a:t>17</a:t>
            </a:fld>
            <a:endParaRPr lang="it-IT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9864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95442D-3162-9B26-1622-26D018052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500AB21-4207-D213-C320-806511A5B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8C1134E-3B29-DED4-2224-35105CDBD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41FD-EE62-4F5D-9D11-9DA97D9043EB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5F96023-CED9-970A-0551-C9166E81B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DB0EE04-4E85-251E-1FF6-73D2FDAB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B08F-4019-4D63-89C9-C76A7195612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369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226BBA-32BA-6EBD-F1C8-0EAECFF71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D47A7E-A5C1-C021-F7F2-CC7277801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EDA345A-00B3-7E17-F683-7E267497C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41FD-EE62-4F5D-9D11-9DA97D9043EB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08B0D26-EF0E-8837-90E5-4E314344F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E87D297-950B-9B05-4572-D47F69DBB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B08F-4019-4D63-89C9-C76A7195612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809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3C0F32-FDAC-2FEC-C363-284117382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7C03A18-1209-7818-4DC4-5329E3ED78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32855BD-20C1-F721-F440-7F5B7193E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41FD-EE62-4F5D-9D11-9DA97D9043EB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9F4BD6A-2E7F-3D93-3DE2-5C930379A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E75CB47-6C18-187B-33A9-E43A9C64E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B08F-4019-4D63-89C9-C76A7195612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112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312375-C72A-7A9F-E010-9CC0A4BC0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E52288-E215-E1E0-6C5B-053A67C60B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5DC68B3-2836-2556-4EA1-F728F43C5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3483230-58CA-9D19-AAC7-7EEC844B4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41FD-EE62-4F5D-9D11-9DA97D9043EB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98C98E3-0F7E-A599-8295-FC2C35E74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EB77172-25BE-305B-5F87-6D6251B0E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B08F-4019-4D63-89C9-C76A7195612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92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F61818-EF84-BAAA-BAB7-31647E970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39320E0-A9B5-162C-065A-79ACDE38D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4CFB3A6-3A3A-7547-E2E9-4AFD84917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E7642F1-6C3E-CEB3-0FDF-58699B5083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014E1D3-4CE6-D3D8-775E-4850E5D3F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DDD3C57-E52F-A0C1-11B9-8746C0D9D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41FD-EE62-4F5D-9D11-9DA97D9043EB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CBDEEEB-B96A-270D-7E0B-8DDA794ED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BC9A29F-6297-D95B-9C4C-C13DA5349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B08F-4019-4D63-89C9-C76A7195612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81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160773-2F14-5901-76DF-22D706F9F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64205AF-7545-C566-14F5-007E3AA20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41FD-EE62-4F5D-9D11-9DA97D9043EB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06DEDE8-53BE-4D4F-B6A4-A083E7084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C1CA805-6085-2F21-677A-D79D68675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B08F-4019-4D63-89C9-C76A7195612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698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F0B9EB3-9472-F699-275F-12B588089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41FD-EE62-4F5D-9D11-9DA97D9043EB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56800AE-A5F9-0162-CC13-5BD95DDF6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D145CC5-8309-FDFE-7DDB-C3D7E4485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B08F-4019-4D63-89C9-C76A7195612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299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F2F68A-C821-4595-F075-326A30652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E3EB9C1-6AAE-7386-1377-3CF741D8F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5A1AFE8-86A7-1502-9E57-FE49B85FB6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C5988B0-E247-2782-E6CB-B04A8A127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41FD-EE62-4F5D-9D11-9DA97D9043EB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4FB153D-1129-CC83-079F-444140204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473F9AA-61A7-F8D4-EF4E-A84A2F0AF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B08F-4019-4D63-89C9-C76A7195612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25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55643C-DF64-3ABC-860E-ADC85DAB7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0A2EECB-6E2D-C01B-D9F3-9771CFCEE7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D92BABC-8E53-DDA0-0FD9-D95B6B5A47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C529AF2-EFD4-FB63-C9AA-33DE2AD47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41FD-EE62-4F5D-9D11-9DA97D9043EB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7114D7E-02FC-9DA1-726B-FE8048D5D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5434737-AF47-9EC0-1982-3B2EAD8F5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B08F-4019-4D63-89C9-C76A7195612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656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EC61CF-9843-8BD2-5B94-4D861C4A3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C58173C-FB37-358B-48D4-D687976A83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76C8D9C-438C-C3D8-C17F-066CBE78C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41FD-EE62-4F5D-9D11-9DA97D9043EB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DA83602-AB80-A586-176F-A3D3DC287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9CFC1B-594E-06F2-2276-CFB3CC6B8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B08F-4019-4D63-89C9-C76A7195612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675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CA2B3BF-506E-1FA0-4025-E016E5F50C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75C1D7C-C513-F0F5-2F72-D256A47C20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C24A107-45CF-1827-ED91-DA6002E35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41FD-EE62-4F5D-9D11-9DA97D9043EB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4381E0F-6594-3F90-0EB2-86904F589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75E4E7F-111B-86F5-AB80-43D85069C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BB08F-4019-4D63-89C9-C76A7195612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843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FF000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7853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0EAB6C7-CDB8-C879-B83F-B310E2DF1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76EC811-DEF6-7ABE-F9BD-C6A7C7785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17BECC0-3295-07B8-9321-363A3B81F5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4141FD-EE62-4F5D-9D11-9DA97D9043EB}" type="datetimeFigureOut">
              <a:rPr lang="en-GB" smtClean="0"/>
              <a:t>29/10/2025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11BFE8-434F-A63E-75A2-74C0AB9A6C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0E1331-AA48-E68F-322F-01322D7DA6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7BB08F-4019-4D63-89C9-C76A71956125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83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canvasbusinessmodel.com/blogs/mission/enel-mission?srsltid=AfmBOoqFDkyuXFejhkPS3D1b4acYYfKOq5YD_QHjE0tXDeR3Eu_LmIHt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ornferry.com/insights/this-week-in-leadership/the-most-admired-companies-how-they-stack-up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fortune.com/franchise-list-page/methodology-worlds-most-admired-companies-2024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C9F7596-1BD0-3C29-6252-2BDCD8A23C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6389" b="2736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AC4B1650-9293-8F71-1431-5BC5EC76E9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reputazione</a:t>
            </a:r>
            <a:endParaRPr lang="en-GB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D74CD34-8590-3629-4556-9AF649D216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it-IT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Contenuto, processo e cura</a:t>
            </a:r>
            <a:endParaRPr lang="en-GB" sz="32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705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dirty="0">
                <a:latin typeface="Verdana" pitchFamily="34" charset="0"/>
              </a:rPr>
              <a:t>Relazioni o reputazione?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2286000"/>
            <a:ext cx="77724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it-IT" dirty="0">
                <a:latin typeface="Verdana" pitchFamily="34" charset="0"/>
              </a:rPr>
              <a:t>- Il figlio del capo è all’interno di un sistema di relazioni famigliari contigue a quelle di potere del padre</a:t>
            </a:r>
          </a:p>
          <a:p>
            <a:pPr marL="609600" indent="-609600" algn="just"/>
            <a:endParaRPr lang="it-IT" dirty="0">
              <a:latin typeface="Verdana" pitchFamily="34" charset="0"/>
            </a:endParaRPr>
          </a:p>
          <a:p>
            <a:pPr marL="609600" indent="-609600" algn="just"/>
            <a:endParaRPr lang="it-IT" dirty="0">
              <a:latin typeface="Verdana" pitchFamily="34" charset="0"/>
            </a:endParaRPr>
          </a:p>
          <a:p>
            <a:pPr marL="0" indent="0" algn="just">
              <a:buNone/>
            </a:pPr>
            <a:r>
              <a:rPr lang="it-IT" dirty="0">
                <a:latin typeface="Verdana" pitchFamily="34" charset="0"/>
              </a:rPr>
              <a:t>- Or se' tu quel Virgilio e quella fonte che spandi di parlar sì largo fiume?</a:t>
            </a:r>
          </a:p>
          <a:p>
            <a:pPr marL="609600" indent="-609600"/>
            <a:endParaRPr lang="it-IT" dirty="0"/>
          </a:p>
          <a:p>
            <a:pPr marL="609600" indent="-609600"/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dirty="0">
                <a:latin typeface="Verdana" pitchFamily="34" charset="0"/>
              </a:rPr>
              <a:t>Relazioni VS reputazione?</a:t>
            </a:r>
            <a:endParaRPr lang="it-IT" sz="3200" b="1" dirty="0">
              <a:latin typeface="Verdana" pitchFamily="34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it-IT" dirty="0">
                <a:solidFill>
                  <a:srgbClr val="EA0202"/>
                </a:solidFill>
                <a:latin typeface="Verdana" pitchFamily="34" charset="0"/>
              </a:rPr>
              <a:t>	</a:t>
            </a:r>
            <a:r>
              <a:rPr lang="it-IT" dirty="0">
                <a:latin typeface="Verdana" pitchFamily="34" charset="0"/>
              </a:rPr>
              <a:t>Viene prima la relazione</a:t>
            </a:r>
          </a:p>
          <a:p>
            <a:pPr eaLnBrk="1" hangingPunct="1">
              <a:buFontTx/>
              <a:buNone/>
            </a:pPr>
            <a:r>
              <a:rPr lang="it-IT" dirty="0">
                <a:latin typeface="Verdana" pitchFamily="34" charset="0"/>
              </a:rPr>
              <a:t>		o prima</a:t>
            </a:r>
          </a:p>
          <a:p>
            <a:pPr eaLnBrk="1" hangingPunct="1">
              <a:buFontTx/>
              <a:buNone/>
            </a:pPr>
            <a:r>
              <a:rPr lang="it-IT" dirty="0">
                <a:latin typeface="Verdana" pitchFamily="34" charset="0"/>
              </a:rPr>
              <a:t>	la reputazione?</a:t>
            </a:r>
          </a:p>
          <a:p>
            <a:pPr eaLnBrk="1" hangingPunct="1">
              <a:buFontTx/>
              <a:buNone/>
            </a:pPr>
            <a:endParaRPr lang="it-IT" dirty="0">
              <a:latin typeface="Verdana" pitchFamily="34" charset="0"/>
            </a:endParaRPr>
          </a:p>
          <a:p>
            <a:pPr eaLnBrk="1" hangingPunct="1">
              <a:buFontTx/>
              <a:buNone/>
            </a:pPr>
            <a:endParaRPr lang="it-IT" dirty="0">
              <a:latin typeface="Verdana" pitchFamily="34" charset="0"/>
            </a:endParaRPr>
          </a:p>
          <a:p>
            <a:pPr eaLnBrk="1" hangingPunct="1">
              <a:buFontTx/>
              <a:buNone/>
            </a:pPr>
            <a:r>
              <a:rPr lang="it-IT" dirty="0">
                <a:latin typeface="Verdana" pitchFamily="34" charset="0"/>
              </a:rPr>
              <a:t>	Che rapporto c’e </a:t>
            </a:r>
            <a:r>
              <a:rPr lang="it-IT" dirty="0" err="1">
                <a:latin typeface="Verdana" pitchFamily="34" charset="0"/>
              </a:rPr>
              <a:t>Rep</a:t>
            </a:r>
            <a:r>
              <a:rPr lang="it-IT" dirty="0">
                <a:latin typeface="Verdana" pitchFamily="34" charset="0"/>
              </a:rPr>
              <a:t>/</a:t>
            </a:r>
            <a:r>
              <a:rPr lang="it-IT" dirty="0" err="1">
                <a:latin typeface="Verdana" pitchFamily="34" charset="0"/>
              </a:rPr>
              <a:t>Rel</a:t>
            </a:r>
            <a:r>
              <a:rPr lang="it-IT" dirty="0">
                <a:latin typeface="Verdana" pitchFamily="34" charset="0"/>
              </a:rPr>
              <a:t>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 descr="Immagine che contiene Oggetto astronomico, cielo, astronomia, Spazio esterno&#10;&#10;Il contenuto generato dall'IA potrebbe non essere corretto.">
            <a:extLst>
              <a:ext uri="{FF2B5EF4-FFF2-40B4-BE49-F238E27FC236}">
                <a16:creationId xmlns:a16="http://schemas.microsoft.com/office/drawing/2014/main" id="{B07438CF-DF13-99DE-2ABC-DCEDC81C4F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39254" b="449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47D9A2E-B37C-F326-28B8-97E956CC2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L’essenziale è invisibile agli occhi</a:t>
            </a:r>
            <a:endParaRPr lang="en-GB" sz="32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8E3E88A-9B44-8AF9-353B-49148DEE5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it-IT" dirty="0">
                <a:solidFill>
                  <a:srgbClr val="FFFFFF"/>
                </a:solidFill>
                <a:latin typeface="Verdana" pitchFamily="34" charset="0"/>
              </a:rPr>
              <a:t>Ogni relazione è un canale aperto attraverso il quale si scambia e si costruisce, nel senso di una continua negoziazione</a:t>
            </a:r>
          </a:p>
          <a:p>
            <a:pPr marL="0" indent="0">
              <a:lnSpc>
                <a:spcPct val="150000"/>
              </a:lnSpc>
              <a:buNone/>
            </a:pPr>
            <a:endParaRPr lang="it-IT" dirty="0">
              <a:solidFill>
                <a:srgbClr val="FFFFFF"/>
              </a:solidFill>
              <a:latin typeface="Verdana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it-IT" dirty="0">
                <a:solidFill>
                  <a:srgbClr val="FFFFFF"/>
                </a:solidFill>
                <a:latin typeface="Verdana" pitchFamily="34" charset="0"/>
              </a:rPr>
              <a:t>- Identità</a:t>
            </a:r>
          </a:p>
          <a:p>
            <a:pPr marL="0" indent="0">
              <a:lnSpc>
                <a:spcPct val="150000"/>
              </a:lnSpc>
              <a:buNone/>
            </a:pPr>
            <a:endParaRPr lang="it-IT" dirty="0">
              <a:solidFill>
                <a:srgbClr val="FFFFFF"/>
              </a:solidFill>
              <a:latin typeface="Verdana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it-IT" dirty="0">
                <a:solidFill>
                  <a:srgbClr val="FFFFFF"/>
                </a:solidFill>
                <a:latin typeface="Verdana" pitchFamily="34" charset="0"/>
              </a:rPr>
              <a:t>- Immagine</a:t>
            </a:r>
          </a:p>
          <a:p>
            <a:pPr marL="0" indent="0">
              <a:lnSpc>
                <a:spcPct val="150000"/>
              </a:lnSpc>
              <a:buNone/>
            </a:pPr>
            <a:endParaRPr lang="it-IT" dirty="0">
              <a:solidFill>
                <a:srgbClr val="FFFFFF"/>
              </a:solidFill>
              <a:latin typeface="Verdana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it-IT" dirty="0">
                <a:solidFill>
                  <a:srgbClr val="FFFFFF"/>
                </a:solidFill>
                <a:latin typeface="Verdana" pitchFamily="34" charset="0"/>
              </a:rPr>
              <a:t>- Reputazione</a:t>
            </a:r>
          </a:p>
          <a:p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3109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131E51-F243-1E3A-8522-EE8173AFE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Identità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569F8EB-7D28-37B3-7494-4517540A8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ct val="50000"/>
              </a:spcBef>
              <a:buFontTx/>
              <a:buChar char="-"/>
            </a:pPr>
            <a:r>
              <a:rPr lang="it-IT" sz="2800" dirty="0">
                <a:latin typeface="Verdana" pitchFamily="34" charset="0"/>
              </a:rPr>
              <a:t>Indica i valori alla base di un’organizzazione veicolati con la comunicazione dei suoi comportamenti</a:t>
            </a:r>
          </a:p>
          <a:p>
            <a:pPr>
              <a:lnSpc>
                <a:spcPct val="150000"/>
              </a:lnSpc>
              <a:spcBef>
                <a:spcPct val="50000"/>
              </a:spcBef>
              <a:buFontTx/>
              <a:buChar char="-"/>
            </a:pPr>
            <a:r>
              <a:rPr lang="it-IT" sz="2800" dirty="0">
                <a:latin typeface="Verdana" pitchFamily="34" charset="0"/>
              </a:rPr>
              <a:t>È legata al processo di </a:t>
            </a:r>
            <a:r>
              <a:rPr lang="it-IT" sz="2800" dirty="0" err="1">
                <a:latin typeface="Verdana" pitchFamily="34" charset="0"/>
              </a:rPr>
              <a:t>Envisioning</a:t>
            </a:r>
            <a:endParaRPr lang="it-IT" sz="2800" dirty="0">
              <a:latin typeface="Verdana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7662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CE3C4F-EFAC-D0E4-02C3-830959160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Envisioning</a:t>
            </a:r>
            <a:b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2700" dirty="0">
                <a:latin typeface="Verdana" panose="020B0604030504040204" pitchFamily="34" charset="0"/>
                <a:ea typeface="Verdana" panose="020B0604030504040204" pitchFamily="34" charset="0"/>
              </a:rPr>
              <a:t>(«</a:t>
            </a:r>
            <a:r>
              <a:rPr lang="it-IT" sz="2700" b="0" i="0" dirty="0">
                <a:solidFill>
                  <a:srgbClr val="040C2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giro, vedo gente, mi muovo, conosco, faccio delle cose», </a:t>
            </a:r>
            <a:r>
              <a:rPr lang="it-IT" sz="2700" b="0" i="1" dirty="0">
                <a:solidFill>
                  <a:srgbClr val="040C2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Ecce bombo</a:t>
            </a:r>
            <a:r>
              <a:rPr lang="it-IT" sz="2700" b="0" i="0" dirty="0">
                <a:solidFill>
                  <a:srgbClr val="040C28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, Nanni Moretti, 1978)</a:t>
            </a:r>
            <a:endParaRPr lang="en-GB" sz="27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FDF9A9E-2227-A429-E500-6C6E5989D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5937"/>
            <a:ext cx="10515600" cy="4351338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à"/>
            </a:pPr>
            <a:r>
              <a:rPr lang="it-IT" sz="2800" dirty="0">
                <a:latin typeface="Verdana" pitchFamily="34" charset="0"/>
                <a:sym typeface="Wingdings" pitchFamily="2" charset="2"/>
              </a:rPr>
              <a:t>Mission (cosa sono e cosa faccio)</a:t>
            </a:r>
          </a:p>
          <a:p>
            <a:pPr>
              <a:lnSpc>
                <a:spcPct val="90000"/>
              </a:lnSpc>
              <a:buFont typeface="Wingdings" pitchFamily="2" charset="2"/>
              <a:buChar char="à"/>
            </a:pPr>
            <a:endParaRPr lang="it-IT" sz="2800" dirty="0">
              <a:latin typeface="Verdana" pitchFamily="34" charset="0"/>
              <a:sym typeface="Wingdings" pitchFamily="2" charset="2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à"/>
            </a:pPr>
            <a:r>
              <a:rPr lang="it-IT" sz="2800" dirty="0">
                <a:latin typeface="Verdana" pitchFamily="34" charset="0"/>
                <a:sym typeface="Wingdings" pitchFamily="2" charset="2"/>
              </a:rPr>
              <a:t>Vision (cosa voglio essere e cosa voglio fare in una proiezione futura)</a:t>
            </a:r>
          </a:p>
          <a:p>
            <a:pPr>
              <a:lnSpc>
                <a:spcPct val="90000"/>
              </a:lnSpc>
              <a:buFont typeface="Wingdings" pitchFamily="2" charset="2"/>
              <a:buChar char="à"/>
            </a:pPr>
            <a:endParaRPr lang="it-IT" sz="2800" dirty="0">
              <a:latin typeface="Verdana" pitchFamily="34" charset="0"/>
              <a:sym typeface="Wingdings" pitchFamily="2" charset="2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à"/>
            </a:pPr>
            <a:r>
              <a:rPr lang="it-IT" sz="2800" dirty="0">
                <a:latin typeface="Verdana" pitchFamily="34" charset="0"/>
                <a:sym typeface="Wingdings" pitchFamily="2" charset="2"/>
              </a:rPr>
              <a:t>Strategy (come intendo transitare dalla missione a vision)</a:t>
            </a:r>
          </a:p>
          <a:p>
            <a:pPr>
              <a:lnSpc>
                <a:spcPct val="90000"/>
              </a:lnSpc>
              <a:buFont typeface="Wingdings" pitchFamily="2" charset="2"/>
              <a:buChar char="à"/>
            </a:pPr>
            <a:endParaRPr lang="it-IT" sz="2800" dirty="0">
              <a:latin typeface="Verdana" pitchFamily="34" charset="0"/>
              <a:sym typeface="Wingdings" pitchFamily="2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it-IT" sz="2800" dirty="0">
                <a:latin typeface="Verdana" pitchFamily="34" charset="0"/>
                <a:sym typeface="Wingdings" pitchFamily="2" charset="2"/>
              </a:rPr>
              <a:t> Valori guida (che orientano l’attuazione della strategia)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3475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07E7C7-B3D9-D961-D6DB-C59858D29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Archeologia (Facchetti, Marozzi, 2009)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9303791-2456-6E79-A699-19C47DA1E4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it-IT" sz="2800" dirty="0">
                <a:latin typeface="Verdana" pitchFamily="34" charset="0"/>
              </a:rPr>
              <a:t>In Enel abbiamo la missione di generare e distribuire valore nel mercato internazionale dell’energia, a vantaggio della competitività e delle esigenze dei clienti, dell’investimento degli azionisti e delle aspettative di tutti quelli che lavorano con noi. Enel opera al servizio delle comunità, nel rispetto dell’ambiente, con l’impegno di assicurare alle prossime generazioni di un mondo migliore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dirty="0">
                <a:latin typeface="Verdana" pitchFamily="34" charset="0"/>
              </a:rPr>
              <a:t>Oggi: </a:t>
            </a:r>
            <a:r>
              <a:rPr lang="en-GB" dirty="0">
                <a:hlinkClick r:id="rId2"/>
              </a:rPr>
              <a:t>Mission, Vision &amp; Core Values of Enel – CanvasBusinessModel.com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4293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A67A64-9596-6139-B685-7444F9411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Immagine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78442B-C490-4E6F-91DC-B09228A7C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it-IT" dirty="0">
                <a:latin typeface="Verdana" pitchFamily="34" charset="0"/>
              </a:rPr>
              <a:t>Fa riferimento alla percezione alla percezione dell’identità che ne hanno i pubblici influenti che viene solitamente trasferita da una comunicazione persuasiva (modalità </a:t>
            </a:r>
            <a:r>
              <a:rPr lang="it-IT" dirty="0" err="1">
                <a:latin typeface="Verdana" pitchFamily="34" charset="0"/>
              </a:rPr>
              <a:t>push</a:t>
            </a:r>
            <a:r>
              <a:rPr lang="it-IT" dirty="0">
                <a:latin typeface="Verdana" pitchFamily="34" charset="0"/>
              </a:rPr>
              <a:t>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7729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1828800" y="685800"/>
            <a:ext cx="3733800" cy="4270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200" dirty="0">
                <a:solidFill>
                  <a:srgbClr val="FF6600"/>
                </a:solidFill>
                <a:latin typeface="Verdana" pitchFamily="34" charset="0"/>
              </a:rPr>
              <a:t>Comunicazione univoca</a:t>
            </a:r>
          </a:p>
        </p:txBody>
      </p:sp>
      <p:sp>
        <p:nvSpPr>
          <p:cNvPr id="27651" name="Text Box 5"/>
          <p:cNvSpPr txBox="1">
            <a:spLocks noChangeArrowheads="1"/>
          </p:cNvSpPr>
          <p:nvPr/>
        </p:nvSpPr>
        <p:spPr bwMode="auto">
          <a:xfrm>
            <a:off x="1828800" y="1447800"/>
            <a:ext cx="3733800" cy="4270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200">
                <a:solidFill>
                  <a:srgbClr val="FF6600"/>
                </a:solidFill>
                <a:latin typeface="Verdana" pitchFamily="34" charset="0"/>
              </a:defRPr>
            </a:lvl1pPr>
          </a:lstStyle>
          <a:p>
            <a:r>
              <a:rPr lang="it-IT"/>
              <a:t>Messaggi coerenti</a:t>
            </a:r>
            <a:endParaRPr lang="it-IT" dirty="0"/>
          </a:p>
        </p:txBody>
      </p:sp>
      <p:sp>
        <p:nvSpPr>
          <p:cNvPr id="27652" name="Line 6"/>
          <p:cNvSpPr>
            <a:spLocks noChangeShapeType="1"/>
          </p:cNvSpPr>
          <p:nvPr/>
        </p:nvSpPr>
        <p:spPr bwMode="auto">
          <a:xfrm>
            <a:off x="5715000" y="1295400"/>
            <a:ext cx="1219200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7653" name="Text Box 7"/>
          <p:cNvSpPr txBox="1">
            <a:spLocks noChangeArrowheads="1"/>
          </p:cNvSpPr>
          <p:nvPr/>
        </p:nvSpPr>
        <p:spPr bwMode="auto">
          <a:xfrm>
            <a:off x="7086600" y="1066800"/>
            <a:ext cx="2971800" cy="7620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200">
                <a:solidFill>
                  <a:srgbClr val="FF6600"/>
                </a:solidFill>
                <a:latin typeface="Verdana" pitchFamily="34" charset="0"/>
              </a:defRPr>
            </a:lvl1pPr>
          </a:lstStyle>
          <a:p>
            <a:r>
              <a:rPr lang="it-IT" dirty="0"/>
              <a:t>Percezione di </a:t>
            </a:r>
            <a:r>
              <a:rPr lang="it-IT"/>
              <a:t>Identità stabile</a:t>
            </a:r>
            <a:endParaRPr lang="it-IT" dirty="0"/>
          </a:p>
        </p:txBody>
      </p:sp>
      <p:sp>
        <p:nvSpPr>
          <p:cNvPr id="27654" name="Line 9"/>
          <p:cNvSpPr>
            <a:spLocks noChangeShapeType="1"/>
          </p:cNvSpPr>
          <p:nvPr/>
        </p:nvSpPr>
        <p:spPr bwMode="auto">
          <a:xfrm>
            <a:off x="8544272" y="1988840"/>
            <a:ext cx="0" cy="30480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7655" name="Text Box 10"/>
          <p:cNvSpPr txBox="1">
            <a:spLocks noChangeArrowheads="1"/>
          </p:cNvSpPr>
          <p:nvPr/>
        </p:nvSpPr>
        <p:spPr bwMode="auto">
          <a:xfrm>
            <a:off x="7239000" y="2362200"/>
            <a:ext cx="2667000" cy="4270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200">
                <a:solidFill>
                  <a:srgbClr val="FF6600"/>
                </a:solidFill>
                <a:latin typeface="Verdana" pitchFamily="34" charset="0"/>
              </a:defRPr>
            </a:lvl1pPr>
          </a:lstStyle>
          <a:p>
            <a:r>
              <a:rPr lang="it-IT" dirty="0"/>
              <a:t>Immagine stabile</a:t>
            </a:r>
          </a:p>
        </p:txBody>
      </p:sp>
      <p:sp>
        <p:nvSpPr>
          <p:cNvPr id="27656" name="Text Box 11"/>
          <p:cNvSpPr txBox="1">
            <a:spLocks noChangeArrowheads="1"/>
          </p:cNvSpPr>
          <p:nvPr/>
        </p:nvSpPr>
        <p:spPr bwMode="auto">
          <a:xfrm>
            <a:off x="1752600" y="3962400"/>
            <a:ext cx="3810000" cy="4270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200">
                <a:solidFill>
                  <a:srgbClr val="FF6600"/>
                </a:solidFill>
                <a:latin typeface="Verdana" pitchFamily="34" charset="0"/>
              </a:defRPr>
            </a:lvl1pPr>
          </a:lstStyle>
          <a:p>
            <a:r>
              <a:rPr lang="it-IT" dirty="0"/>
              <a:t>Mancanza </a:t>
            </a:r>
            <a:r>
              <a:rPr lang="it-IT"/>
              <a:t>di univocità</a:t>
            </a:r>
            <a:endParaRPr lang="it-IT" dirty="0"/>
          </a:p>
        </p:txBody>
      </p:sp>
      <p:sp>
        <p:nvSpPr>
          <p:cNvPr id="27657" name="Text Box 12"/>
          <p:cNvSpPr txBox="1">
            <a:spLocks noChangeArrowheads="1"/>
          </p:cNvSpPr>
          <p:nvPr/>
        </p:nvSpPr>
        <p:spPr bwMode="auto">
          <a:xfrm>
            <a:off x="1752600" y="4648200"/>
            <a:ext cx="3810000" cy="4270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200">
                <a:solidFill>
                  <a:srgbClr val="FF6600"/>
                </a:solidFill>
                <a:latin typeface="Verdana" pitchFamily="34" charset="0"/>
              </a:defRPr>
            </a:lvl1pPr>
          </a:lstStyle>
          <a:p>
            <a:r>
              <a:rPr lang="it-IT" dirty="0"/>
              <a:t>Incoerenza </a:t>
            </a:r>
            <a:r>
              <a:rPr lang="it-IT"/>
              <a:t>dei messaggi</a:t>
            </a:r>
            <a:endParaRPr lang="it-IT" dirty="0"/>
          </a:p>
        </p:txBody>
      </p:sp>
      <p:sp>
        <p:nvSpPr>
          <p:cNvPr id="27658" name="Line 13"/>
          <p:cNvSpPr>
            <a:spLocks noChangeShapeType="1"/>
          </p:cNvSpPr>
          <p:nvPr/>
        </p:nvSpPr>
        <p:spPr bwMode="auto">
          <a:xfrm>
            <a:off x="5638800" y="4572000"/>
            <a:ext cx="1371600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7659" name="Text Box 14"/>
          <p:cNvSpPr txBox="1">
            <a:spLocks noChangeArrowheads="1"/>
          </p:cNvSpPr>
          <p:nvPr/>
        </p:nvSpPr>
        <p:spPr bwMode="auto">
          <a:xfrm>
            <a:off x="7239000" y="4038600"/>
            <a:ext cx="2971800" cy="7620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200">
                <a:solidFill>
                  <a:srgbClr val="FF6600"/>
                </a:solidFill>
                <a:latin typeface="Verdana" pitchFamily="34" charset="0"/>
              </a:defRPr>
            </a:lvl1pPr>
          </a:lstStyle>
          <a:p>
            <a:r>
              <a:rPr lang="it-IT" dirty="0"/>
              <a:t>Percezione di </a:t>
            </a:r>
            <a:r>
              <a:rPr lang="it-IT"/>
              <a:t>Identità instabile</a:t>
            </a:r>
            <a:endParaRPr lang="it-IT" dirty="0"/>
          </a:p>
        </p:txBody>
      </p:sp>
      <p:sp>
        <p:nvSpPr>
          <p:cNvPr id="27660" name="Line 15"/>
          <p:cNvSpPr>
            <a:spLocks noChangeShapeType="1"/>
          </p:cNvSpPr>
          <p:nvPr/>
        </p:nvSpPr>
        <p:spPr bwMode="auto">
          <a:xfrm>
            <a:off x="8616280" y="5085184"/>
            <a:ext cx="0" cy="30480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7661" name="Text Box 16"/>
          <p:cNvSpPr txBox="1">
            <a:spLocks noChangeArrowheads="1"/>
          </p:cNvSpPr>
          <p:nvPr/>
        </p:nvSpPr>
        <p:spPr bwMode="auto">
          <a:xfrm>
            <a:off x="7391400" y="5486400"/>
            <a:ext cx="2667000" cy="7620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200">
                <a:solidFill>
                  <a:srgbClr val="FF6600"/>
                </a:solidFill>
                <a:latin typeface="Verdana" pitchFamily="34" charset="0"/>
              </a:defRPr>
            </a:lvl1pPr>
          </a:lstStyle>
          <a:p>
            <a:r>
              <a:rPr lang="it-IT"/>
              <a:t>Immagine instabile</a:t>
            </a:r>
            <a:endParaRPr lang="it-IT" dirty="0"/>
          </a:p>
        </p:txBody>
      </p:sp>
      <p:sp>
        <p:nvSpPr>
          <p:cNvPr id="16" name="Line 9"/>
          <p:cNvSpPr>
            <a:spLocks noChangeShapeType="1"/>
          </p:cNvSpPr>
          <p:nvPr/>
        </p:nvSpPr>
        <p:spPr bwMode="auto">
          <a:xfrm flipV="1">
            <a:off x="8544272" y="1844824"/>
            <a:ext cx="1488" cy="284584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 flipV="1">
            <a:off x="8616280" y="4869160"/>
            <a:ext cx="0" cy="288032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0644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49C26DF-DB46-9392-E008-92474BAE72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1747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DF4F524-AAD8-0A68-8097-9A240C878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it-IT" sz="5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Reputazione</a:t>
            </a:r>
            <a:endParaRPr lang="en-GB" sz="5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2C4978F-350A-6CB3-DC0A-D0F24532C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 riferisce alla percezione dell’organizzazione che ne hanno i soggetti in base alla loro esperienza nel tempo, diretta o indiretta</a:t>
            </a:r>
          </a:p>
          <a:p>
            <a:pPr marL="0" indent="0">
              <a:buNone/>
            </a:pPr>
            <a:endParaRPr lang="it-IT" sz="2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it-IT" sz="2000" i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Ognuno vede quel che tu pari,</a:t>
            </a:r>
          </a:p>
          <a:p>
            <a:pPr marL="0" indent="0">
              <a:buNone/>
            </a:pPr>
            <a:r>
              <a:rPr lang="it-IT" sz="2000" i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pochi sentono quel che tu sei</a:t>
            </a:r>
          </a:p>
          <a:p>
            <a:pPr marL="0" indent="0">
              <a:buNone/>
            </a:pPr>
            <a:r>
              <a:rPr lang="it-IT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Il Principe, Machiavelli</a:t>
            </a:r>
          </a:p>
          <a:p>
            <a:endParaRPr lang="en-GB" sz="2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181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68306-AFA7-731C-9631-B4C0BE35C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olo 1">
            <a:extLst>
              <a:ext uri="{FF2B5EF4-FFF2-40B4-BE49-F238E27FC236}">
                <a16:creationId xmlns:a16="http://schemas.microsoft.com/office/drawing/2014/main" id="{3AE26631-1861-822D-597D-ED6C2480FA3F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it-IT" sz="3200" dirty="0">
                <a:latin typeface="Verdana" pitchFamily="34" charset="0"/>
              </a:rPr>
              <a:t>Componenti</a:t>
            </a:r>
          </a:p>
        </p:txBody>
      </p:sp>
      <p:sp>
        <p:nvSpPr>
          <p:cNvPr id="33795" name="Segnaposto contenuto 2">
            <a:extLst>
              <a:ext uri="{FF2B5EF4-FFF2-40B4-BE49-F238E27FC236}">
                <a16:creationId xmlns:a16="http://schemas.microsoft.com/office/drawing/2014/main" id="{87B916F6-F0D8-125F-526D-28A0B1F62CD7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it-IT" dirty="0"/>
          </a:p>
          <a:p>
            <a:pPr lvl="1" eaLnBrk="1" hangingPunct="1">
              <a:buFontTx/>
              <a:buChar char="-"/>
            </a:pPr>
            <a:r>
              <a:rPr lang="it-IT" sz="3200" dirty="0">
                <a:latin typeface="Verdana" pitchFamily="34" charset="0"/>
              </a:rPr>
              <a:t>Storia</a:t>
            </a:r>
          </a:p>
          <a:p>
            <a:pPr lvl="1" eaLnBrk="1" hangingPunct="1">
              <a:buFontTx/>
              <a:buChar char="-"/>
            </a:pPr>
            <a:endParaRPr lang="it-IT" sz="3200" dirty="0">
              <a:latin typeface="Verdana" pitchFamily="34" charset="0"/>
            </a:endParaRPr>
          </a:p>
          <a:p>
            <a:pPr lvl="1" eaLnBrk="1" hangingPunct="1">
              <a:buFontTx/>
              <a:buChar char="-"/>
            </a:pPr>
            <a:r>
              <a:rPr lang="it-IT" sz="3200" dirty="0">
                <a:latin typeface="Verdana" pitchFamily="34" charset="0"/>
              </a:rPr>
              <a:t>Comportamenti</a:t>
            </a:r>
          </a:p>
          <a:p>
            <a:pPr lvl="1" eaLnBrk="1" hangingPunct="1">
              <a:buFontTx/>
              <a:buChar char="-"/>
            </a:pPr>
            <a:endParaRPr lang="it-IT" sz="3200" dirty="0">
              <a:latin typeface="Verdana" pitchFamily="34" charset="0"/>
            </a:endParaRPr>
          </a:p>
          <a:p>
            <a:pPr lvl="1" eaLnBrk="1" hangingPunct="1">
              <a:buFontTx/>
              <a:buChar char="-"/>
            </a:pPr>
            <a:r>
              <a:rPr lang="it-IT" sz="3200" dirty="0">
                <a:latin typeface="Verdana" pitchFamily="34" charset="0"/>
              </a:rPr>
              <a:t>Percezioni</a:t>
            </a:r>
          </a:p>
        </p:txBody>
      </p:sp>
    </p:spTree>
    <p:extLst>
      <p:ext uri="{BB962C8B-B14F-4D97-AF65-F5344CB8AC3E}">
        <p14:creationId xmlns:p14="http://schemas.microsoft.com/office/powerpoint/2010/main" val="3516746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E42E2-9E47-6482-5EBB-8022F5E50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62F7E92-96DB-71F0-1EBD-2A853C53D7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649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Componenti</a:t>
            </a:r>
            <a:r>
              <a:rPr spc="-75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reputazione</a:t>
            </a: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41B6C99D-4B47-12D8-841C-B24ED409211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5627" y="1443192"/>
            <a:ext cx="5694541" cy="522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04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2286000" y="1219201"/>
            <a:ext cx="3276600" cy="1768475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200">
                <a:solidFill>
                  <a:srgbClr val="FF6600"/>
                </a:solidFill>
                <a:latin typeface="Verdana" pitchFamily="34" charset="0"/>
              </a:defRPr>
            </a:lvl1pPr>
          </a:lstStyle>
          <a:p>
            <a:r>
              <a:rPr lang="it-IT" dirty="0"/>
              <a:t>Ambiguità delle voci</a:t>
            </a:r>
          </a:p>
          <a:p>
            <a:endParaRPr lang="it-IT" dirty="0"/>
          </a:p>
          <a:p>
            <a:r>
              <a:rPr lang="it-IT" dirty="0"/>
              <a:t>Incoerenza dei messaggi</a:t>
            </a:r>
          </a:p>
        </p:txBody>
      </p:sp>
      <p:sp>
        <p:nvSpPr>
          <p:cNvPr id="29699" name="Line 3"/>
          <p:cNvSpPr>
            <a:spLocks noChangeShapeType="1"/>
          </p:cNvSpPr>
          <p:nvPr/>
        </p:nvSpPr>
        <p:spPr bwMode="auto">
          <a:xfrm>
            <a:off x="5715000" y="1981200"/>
            <a:ext cx="1219200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7086600" y="1600200"/>
            <a:ext cx="2971800" cy="7620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200">
                <a:solidFill>
                  <a:srgbClr val="FF6600"/>
                </a:solidFill>
                <a:latin typeface="Verdana" pitchFamily="34" charset="0"/>
              </a:defRPr>
            </a:lvl1pPr>
          </a:lstStyle>
          <a:p>
            <a:r>
              <a:rPr lang="it-IT"/>
              <a:t>Instabilità dell’immagine</a:t>
            </a:r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4114800" y="3124200"/>
            <a:ext cx="0" cy="99060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5943600" y="3124200"/>
            <a:ext cx="0" cy="99060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7620000" y="3124200"/>
            <a:ext cx="0" cy="91440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2362200" y="4495800"/>
            <a:ext cx="3886200" cy="12652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200">
                <a:solidFill>
                  <a:srgbClr val="FF6600"/>
                </a:solidFill>
                <a:latin typeface="Verdana" pitchFamily="34" charset="0"/>
              </a:defRPr>
            </a:lvl1pPr>
          </a:lstStyle>
          <a:p>
            <a:r>
              <a:rPr lang="it-IT" dirty="0"/>
              <a:t>Sentimenti negativi quali:</a:t>
            </a:r>
          </a:p>
          <a:p>
            <a:r>
              <a:rPr lang="it-IT" dirty="0"/>
              <a:t>Incertezza, sfiducia, insicurezza</a:t>
            </a:r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>
            <a:off x="6324600" y="5029200"/>
            <a:ext cx="1143000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7608168" y="4365104"/>
            <a:ext cx="2514600" cy="144655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200">
                <a:solidFill>
                  <a:srgbClr val="FF6600"/>
                </a:solidFill>
                <a:latin typeface="Verdana" pitchFamily="34" charset="0"/>
              </a:defRPr>
            </a:lvl1pPr>
          </a:lstStyle>
          <a:p>
            <a:r>
              <a:rPr lang="it-IT" dirty="0"/>
              <a:t>Difficoltà di gestire e controllare reputazione</a:t>
            </a:r>
          </a:p>
        </p:txBody>
      </p:sp>
    </p:spTree>
    <p:extLst>
      <p:ext uri="{BB962C8B-B14F-4D97-AF65-F5344CB8AC3E}">
        <p14:creationId xmlns:p14="http://schemas.microsoft.com/office/powerpoint/2010/main" val="3813691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2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C9B647B-FDE4-C076-41D2-DEBB68F625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rcRect t="1747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31746" name="Titolo 1"/>
          <p:cNvSpPr>
            <a:spLocks noGrp="1"/>
          </p:cNvSpPr>
          <p:nvPr>
            <p:ph type="title" idx="4294967295"/>
          </p:nvPr>
        </p:nvSpPr>
        <p:spPr>
          <a:xfrm>
            <a:off x="841249" y="941832"/>
            <a:ext cx="10506456" cy="20574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Perché</a:t>
            </a:r>
            <a:r>
              <a:rPr lang="en-US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  <p:sp>
        <p:nvSpPr>
          <p:cNvPr id="31754" name="Rectangle 3175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756" name="Rectangle 3175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747" name="Segnaposto contenuto 2"/>
          <p:cNvSpPr>
            <a:spLocks noGrp="1"/>
          </p:cNvSpPr>
          <p:nvPr>
            <p:ph idx="4294967295"/>
          </p:nvPr>
        </p:nvSpPr>
        <p:spPr>
          <a:xfrm>
            <a:off x="841248" y="3502152"/>
            <a:ext cx="10506456" cy="2670048"/>
          </a:xfrm>
        </p:spPr>
        <p:txBody>
          <a:bodyPr vert="horz" lIns="91440" tIns="45720" rIns="91440" bIns="45720" rtlCol="0">
            <a:noAutofit/>
          </a:bodyPr>
          <a:lstStyle/>
          <a:p>
            <a:pPr algn="just">
              <a:buFontTx/>
              <a:buChar char="-"/>
            </a:pP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Buona </a:t>
            </a: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reputazione</a:t>
            </a:r>
            <a:endParaRPr lang="en-US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buFontTx/>
              <a:buChar char="-"/>
            </a:pP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Aumenta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credibilità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organizzazione</a:t>
            </a:r>
            <a:endParaRPr lang="en-US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buFontTx/>
              <a:buChar char="-"/>
            </a:pP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Più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fiducia sue </a:t>
            </a: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capacità</a:t>
            </a:r>
            <a:endParaRPr lang="en-US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buFontTx/>
              <a:buChar char="-"/>
            </a:pP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Protegge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supporta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in </a:t>
            </a: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crisi</a:t>
            </a:r>
            <a:endParaRPr lang="en-US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buFontTx/>
              <a:buChar char="-"/>
            </a:pP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Trasforma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percezioni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intangibili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in </a:t>
            </a: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benefici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tangibili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premium price, </a:t>
            </a: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attirare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talenti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fedeltà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clienti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dipendenti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entrate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più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stabili</a:t>
            </a:r>
            <a:endParaRPr lang="en-US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701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642D373-C9E1-9C57-257F-6195A1DFC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310" y="409153"/>
            <a:ext cx="7735380" cy="603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703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1E3225-FFFF-85E9-9A40-5FA865616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itchFamily="34" charset="0"/>
              </a:rPr>
              <a:t>Ricerca</a:t>
            </a:r>
            <a:br>
              <a:rPr lang="it-IT" sz="3200" dirty="0">
                <a:latin typeface="Verdana" pitchFamily="34" charset="0"/>
              </a:rPr>
            </a:br>
            <a:r>
              <a:rPr lang="it-IT" sz="3200" dirty="0">
                <a:latin typeface="Verdana" pitchFamily="34" charset="0"/>
              </a:rPr>
              <a:t>(Kim, </a:t>
            </a:r>
            <a:r>
              <a:rPr lang="it-IT" sz="3200" dirty="0" err="1">
                <a:latin typeface="Verdana" pitchFamily="34" charset="0"/>
              </a:rPr>
              <a:t>Measuring</a:t>
            </a:r>
            <a:r>
              <a:rPr lang="it-IT" sz="3200" dirty="0">
                <a:latin typeface="Verdana" pitchFamily="34" charset="0"/>
              </a:rPr>
              <a:t> the </a:t>
            </a:r>
            <a:r>
              <a:rPr lang="it-IT" sz="3200" dirty="0" err="1">
                <a:latin typeface="Verdana" pitchFamily="34" charset="0"/>
              </a:rPr>
              <a:t>economic</a:t>
            </a:r>
            <a:r>
              <a:rPr lang="it-IT" sz="3200" dirty="0">
                <a:latin typeface="Verdana" pitchFamily="34" charset="0"/>
              </a:rPr>
              <a:t> </a:t>
            </a:r>
            <a:r>
              <a:rPr lang="it-IT" sz="3200" dirty="0" err="1">
                <a:latin typeface="Verdana" pitchFamily="34" charset="0"/>
              </a:rPr>
              <a:t>value</a:t>
            </a:r>
            <a:r>
              <a:rPr lang="it-IT" sz="3200" dirty="0">
                <a:latin typeface="Verdana" pitchFamily="34" charset="0"/>
              </a:rPr>
              <a:t>, 2001)</a:t>
            </a:r>
            <a:endParaRPr lang="en-GB" sz="32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00C6EB5-64D9-11AE-FD32-F6254BE14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spcBef>
                <a:spcPct val="20000"/>
              </a:spcBef>
              <a:buNone/>
            </a:pPr>
            <a:r>
              <a:rPr lang="it-IT" sz="2800" dirty="0">
                <a:latin typeface="Verdana" pitchFamily="34" charset="0"/>
              </a:rPr>
              <a:t>Spesa attività di RP </a:t>
            </a:r>
            <a:r>
              <a:rPr lang="it-IT" sz="2800" dirty="0">
                <a:latin typeface="Verdana" pitchFamily="34" charset="0"/>
                <a:sym typeface="Wingdings" pitchFamily="2" charset="2"/>
              </a:rPr>
              <a:t> reputazione</a:t>
            </a:r>
          </a:p>
          <a:p>
            <a:pPr marL="0" indent="0" algn="just">
              <a:lnSpc>
                <a:spcPct val="150000"/>
              </a:lnSpc>
              <a:spcBef>
                <a:spcPct val="20000"/>
              </a:spcBef>
              <a:buNone/>
            </a:pPr>
            <a:r>
              <a:rPr lang="it-IT" sz="2800" dirty="0">
                <a:latin typeface="Verdana" pitchFamily="34" charset="0"/>
                <a:sym typeface="Wingdings" pitchFamily="2" charset="2"/>
              </a:rPr>
              <a:t>Reputazione  risultati economici</a:t>
            </a:r>
          </a:p>
          <a:p>
            <a:pPr algn="just">
              <a:lnSpc>
                <a:spcPct val="150000"/>
              </a:lnSpc>
              <a:spcBef>
                <a:spcPct val="20000"/>
              </a:spcBef>
            </a:pPr>
            <a:endParaRPr lang="it-IT" sz="2800" dirty="0">
              <a:latin typeface="Verdana" pitchFamily="34" charset="0"/>
              <a:sym typeface="Wingdings" pitchFamily="2" charset="2"/>
            </a:endParaRPr>
          </a:p>
          <a:p>
            <a:pPr marL="0" indent="0" algn="just">
              <a:lnSpc>
                <a:spcPct val="150000"/>
              </a:lnSpc>
              <a:spcBef>
                <a:spcPct val="20000"/>
              </a:spcBef>
              <a:buNone/>
            </a:pPr>
            <a:r>
              <a:rPr lang="it-IT" sz="2800" dirty="0">
                <a:latin typeface="Verdana" pitchFamily="34" charset="0"/>
                <a:sym typeface="Wingdings" pitchFamily="2" charset="2"/>
              </a:rPr>
              <a:t>MODELLO A DUE STADI:</a:t>
            </a:r>
          </a:p>
          <a:p>
            <a:pPr marL="0" indent="0" algn="just">
              <a:lnSpc>
                <a:spcPct val="150000"/>
              </a:lnSpc>
              <a:spcBef>
                <a:spcPct val="20000"/>
              </a:spcBef>
              <a:buNone/>
            </a:pPr>
            <a:r>
              <a:rPr lang="it-IT" sz="2800" dirty="0">
                <a:latin typeface="Verdana" pitchFamily="34" charset="0"/>
                <a:sym typeface="Wingdings" pitchFamily="2" charset="2"/>
              </a:rPr>
              <a:t>Le RP aumentano, indirettamente, i guadagni dell’organizzazione</a:t>
            </a:r>
            <a:endParaRPr lang="it-IT" sz="2800" dirty="0">
              <a:latin typeface="Verdana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2112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it-IT" sz="3200" dirty="0">
                <a:latin typeface="Verdana" pitchFamily="34" charset="0"/>
              </a:rPr>
              <a:t>Corporate Media </a:t>
            </a:r>
            <a:r>
              <a:rPr lang="it-IT" sz="3200" dirty="0" err="1">
                <a:latin typeface="Verdana" pitchFamily="34" charset="0"/>
              </a:rPr>
              <a:t>reputation</a:t>
            </a:r>
            <a:endParaRPr lang="it-IT" sz="3200" dirty="0">
              <a:latin typeface="Verdana" pitchFamily="34" charset="0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1758936"/>
              </p:ext>
            </p:extLst>
          </p:nvPr>
        </p:nvGraphicFramePr>
        <p:xfrm>
          <a:off x="2218128" y="1690688"/>
          <a:ext cx="7755743" cy="39139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5232240" imgH="2216160" progId="Paint.Picture">
                  <p:embed/>
                </p:oleObj>
              </mc:Choice>
              <mc:Fallback>
                <p:oleObj name="Bitmap Image" r:id="rId3" imgW="5232240" imgH="2216160" progId="Paint.Picture">
                  <p:embed/>
                  <p:pic>
                    <p:nvPicPr>
                      <p:cNvPr id="102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8128" y="1690688"/>
                        <a:ext cx="7755743" cy="39139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38881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49FB5C3-7336-4FE0-A30C-CC0A3646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6440A35-039F-0F78-87CA-449255524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anchor="b">
            <a:normAutofit/>
          </a:bodyPr>
          <a:lstStyle/>
          <a:p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Ranking della reputazione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3997DC6-AC98-D82F-B5E4-7C3D76790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715" y="2508105"/>
            <a:ext cx="5040285" cy="3632493"/>
          </a:xfrm>
        </p:spPr>
        <p:txBody>
          <a:bodyPr anchor="ctr">
            <a:normAutofit/>
          </a:bodyPr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Fortune: </a:t>
            </a:r>
            <a:r>
              <a:rPr lang="en-GB" sz="2200" dirty="0">
                <a:latin typeface="Verdana" panose="020B0604030504040204" pitchFamily="34" charset="0"/>
                <a:ea typeface="Verdana" panose="020B0604030504040204" pitchFamily="34" charset="0"/>
              </a:rPr>
              <a:t>World's Most Admired Companies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endParaRPr lang="en-GB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GB" sz="220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The </a:t>
            </a:r>
            <a:r>
              <a:rPr lang="en-GB" sz="2200" i="0" dirty="0" err="1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RepTrak</a:t>
            </a:r>
            <a:r>
              <a:rPr lang="en-GB" sz="220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Company: The 2024 Global </a:t>
            </a:r>
            <a:r>
              <a:rPr lang="en-GB" sz="2200" i="0" dirty="0" err="1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RepTrak</a:t>
            </a:r>
            <a:r>
              <a:rPr lang="en-GB" sz="220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100 Report</a:t>
            </a:r>
          </a:p>
          <a:p>
            <a:pPr>
              <a:buFontTx/>
              <a:buChar char="-"/>
            </a:pPr>
            <a:endParaRPr lang="en-GB" sz="2000" b="1" i="0" dirty="0">
              <a:effectLst/>
              <a:latin typeface="Montserrat" panose="00000500000000000000" pitchFamily="2" charset="0"/>
            </a:endParaRPr>
          </a:p>
          <a:p>
            <a:pPr>
              <a:buFontTx/>
              <a:buChar char="-"/>
            </a:pPr>
            <a:endParaRPr lang="en-GB" sz="20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F5BF0F7-E172-E9BD-898C-3EFD19818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7764" y="774285"/>
            <a:ext cx="3866926" cy="2581173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22E3945-C847-281D-B566-B1493F860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6667" y="3724489"/>
            <a:ext cx="4389120" cy="228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54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3E7864-5B2F-83E9-0185-D63836324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World's</a:t>
            </a: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Most</a:t>
            </a: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Admired</a:t>
            </a: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 Companies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6B1AB14-5913-A878-F04B-9055F1990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Classifica istituita nel 1997 da Fortune in collaborazione con la società di consulenza Korn Ferry (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The World's Most Admired Companies: How They Stack Up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Aziende più «ammirate» a livello globale per le loro pratiche aziendali e la loro reputazione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Negli anni, la classifica è diventata un punto di riferimento per valutare l'eccellenza aziendale in vari settori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3310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ED039F-20D5-D2B1-3090-335E21418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Estrazione dei casi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C9289FB-22AB-4E0D-D08F-7B2D9C26B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9273"/>
            <a:ext cx="10515600" cy="483769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229 aziende con sede USA</a:t>
            </a:r>
          </a:p>
          <a:p>
            <a:pPr>
              <a:lnSpc>
                <a:spcPct val="17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59 aziende europee​</a:t>
            </a:r>
          </a:p>
          <a:p>
            <a:pPr>
              <a:lnSpc>
                <a:spcPct val="17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26 aziende area Asia/Pacifico​</a:t>
            </a:r>
          </a:p>
          <a:p>
            <a:pPr>
              <a:lnSpc>
                <a:spcPct val="17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Oltre 50 settori industriali. ​</a:t>
            </a:r>
          </a:p>
          <a:p>
            <a:pPr>
              <a:lnSpc>
                <a:spcPct val="170000"/>
              </a:lnSpc>
              <a:spcBef>
                <a:spcPts val="0"/>
              </a:spcBef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Processo di selezione: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AutoNum type="arabicPeriod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individuate le più grandi aziende per fatturato negli Stati Uniti e a livello globale.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AutoNum type="arabicPeriod"/>
            </a:pPr>
            <a:r>
              <a:rPr lang="it-IT" dirty="0" err="1">
                <a:latin typeface="Verdana" panose="020B0604030504040204" pitchFamily="34" charset="0"/>
                <a:ea typeface="Verdana" panose="020B0604030504040204" pitchFamily="34" charset="0"/>
              </a:rPr>
              <a:t>Valuate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 da dirigenti, direttori e analisti del settore di appartenenza, utilizzando nove criteri di reputazione, tra cui innovazione, gestione del personale, responsabilità sociale e qualità dei prodotti/servizi (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Methodology for World’s Most Admired Companies (2024) | Fortune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percezioni e le valutazioni dei professionisti all'interno di ciascun settore industriale.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0690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8AF8D7-CCD1-7092-D23D-A168C2054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Indicatori</a:t>
            </a:r>
            <a:endParaRPr lang="en-GB" sz="32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86C3EC-2D58-233D-7EC7-B44AA072F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US" alt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Innovazione</a:t>
            </a:r>
            <a:endParaRPr lang="en-US" alt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US" alt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Gestione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kumimoji="0" lang="en-US" alt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personale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​</a:t>
            </a:r>
          </a:p>
          <a:p>
            <a:pPr marL="342900" marR="0" lvl="0" indent="-342900" algn="l" defTabSz="914400" rtl="0" eaLnBrk="0" fontAlgn="base" latinLnBrk="0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Uso </a:t>
            </a:r>
            <a:r>
              <a:rPr kumimoji="0" lang="en-US" alt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degli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asset </a:t>
            </a:r>
            <a:r>
              <a:rPr kumimoji="0" lang="en-US" alt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aziendali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​</a:t>
            </a:r>
          </a:p>
          <a:p>
            <a:pPr marL="342900" marR="0" lvl="0" indent="-342900" algn="l" defTabSz="914400" rtl="0" eaLnBrk="0" fontAlgn="base" latinLnBrk="0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US" alt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Responsabilità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sociale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​</a:t>
            </a:r>
          </a:p>
          <a:p>
            <a:pPr marL="342900" marR="0" lvl="0" indent="-342900" algn="l" defTabSz="914400" rtl="0" eaLnBrk="0" fontAlgn="base" latinLnBrk="0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US" alt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Qualità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del management​</a:t>
            </a:r>
          </a:p>
          <a:p>
            <a:pPr marL="342900" marR="0" lvl="0" indent="-342900" algn="l" defTabSz="914400" rtl="0" eaLnBrk="0" fontAlgn="base" latinLnBrk="0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US" alt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Solidità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finanziaria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​</a:t>
            </a:r>
          </a:p>
          <a:p>
            <a:pPr marL="342900" marR="0" lvl="0" indent="-342900" algn="l" defTabSz="914400" rtl="0" eaLnBrk="0" fontAlgn="base" latinLnBrk="0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Valore di </a:t>
            </a:r>
            <a:r>
              <a:rPr kumimoji="0" lang="en-US" alt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investimento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kumimoji="0" lang="en-US" alt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lungo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termine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​</a:t>
            </a:r>
          </a:p>
          <a:p>
            <a:pPr marL="342900" marR="0" lvl="0" indent="-342900" algn="l" defTabSz="914400" rtl="0" eaLnBrk="0" fontAlgn="base" latinLnBrk="0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US" alt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Qualità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prodotti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  <a:r>
              <a:rPr kumimoji="0" lang="en-US" alt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servizi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​</a:t>
            </a:r>
          </a:p>
          <a:p>
            <a:pPr marL="342900" marR="0" lvl="0" indent="-342900" algn="l" defTabSz="914400" rtl="0" eaLnBrk="0" fontAlgn="base" latinLnBrk="0" hangingPunct="0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US" alt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Competitività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en-US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globale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42802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6D68FC-0DD5-538B-A41E-8A5DADBD9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Esempi di casi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3FE483-7910-4924-B4F1-6595888D3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0457"/>
            <a:ext cx="10515600" cy="4696506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Apple: Ha mantenuto la prima posizione per 18 anni consecutivi fino al report 2025, grazie alla sua capacità di innovare e alla forte leadership.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Nvidia: È salita rapidamente nella classifica, passando dal 45º posto nel 2023 al 5º nel 2025, grazie ai progressi nel settore dei semiconduttori e dell'intelligenza artificiale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Caterpillar: Rientrata nella top 50 nel 2025, dimostrando resilienza e capacità di adattamento nel settore delle macchine da costruzione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92624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BECD17-1EAA-B0D3-8210-4E493E56C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913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Classifica 2025</a:t>
            </a:r>
            <a:endParaRPr lang="en-GB" sz="32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4752E55-4EAF-2F2D-DFE5-6067847AC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40510"/>
            <a:ext cx="10515600" cy="5763490"/>
          </a:xfrm>
        </p:spPr>
        <p:txBody>
          <a:bodyPr>
            <a:normAutofit fontScale="77500" lnSpcReduction="20000"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TOP 5: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Apple</a:t>
            </a:r>
            <a:endParaRPr lang="en-US" alt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Microsoft​</a:t>
            </a:r>
            <a:endParaRPr lang="en-US" alt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Amazon</a:t>
            </a:r>
            <a:endParaRPr lang="en-US" alt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Nvidia</a:t>
            </a:r>
            <a:endParaRPr lang="en-US" alt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Berkshire Hathaway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altLang="en-US" sz="2800" dirty="0">
                <a:latin typeface="Verdana" panose="020B0604030504040204" pitchFamily="34" charset="0"/>
                <a:ea typeface="Verdana" panose="020B0604030504040204" pitchFamily="34" charset="0"/>
              </a:rPr>
              <a:t>NEW ENTRY (TOP 50)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Caterpillar (#40)​</a:t>
            </a:r>
            <a:endParaRPr lang="en-US" alt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ServiceNow (#42)​</a:t>
            </a:r>
            <a:endParaRPr lang="en-US" alt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Taiwan Semiconductor (#45)</a:t>
            </a:r>
            <a:endParaRPr lang="en-US" altLang="en-US" sz="2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Novo Nordisk (#46)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8639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AEF9582-7D6D-0F26-AE3D-94FADA973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670"/>
            <a:ext cx="12192000" cy="614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97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E44EB3-F5F5-6092-0B67-475424690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RepTack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40D5D94-DFFD-195C-8DE2-C5B05E2CC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50000"/>
              </a:lnSpc>
              <a:buFont typeface="Aptos" panose="020B0004020202020204" pitchFamily="34" charset="0"/>
              <a:buChar char="-"/>
            </a:pPr>
            <a:r>
              <a:rPr lang="it-IT" sz="24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Fondazione: Nel 1999, Charles </a:t>
            </a:r>
            <a:r>
              <a:rPr lang="it-IT" sz="2400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Fombrun</a:t>
            </a:r>
            <a:r>
              <a:rPr lang="it-IT" sz="24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e Cees van Riel fondano il </a:t>
            </a:r>
            <a:r>
              <a:rPr lang="it-IT" sz="2400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Reputation</a:t>
            </a:r>
            <a:r>
              <a:rPr lang="it-IT" sz="24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Institute, poi rinominato </a:t>
            </a:r>
            <a:r>
              <a:rPr lang="it-IT" sz="2400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RepTrak</a:t>
            </a:r>
            <a:r>
              <a:rPr lang="it-IT" sz="24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nel 2020</a:t>
            </a:r>
            <a:endParaRPr lang="en-GB" sz="24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it-IT" sz="24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Evoluzione: Da allora, </a:t>
            </a:r>
            <a:r>
              <a:rPr lang="it-IT" sz="2400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RepTrak</a:t>
            </a:r>
            <a:r>
              <a:rPr lang="it-IT" sz="24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è diventata leader nella misurazione e analisi della reputazione aziendale a livello globale</a:t>
            </a:r>
            <a:endParaRPr lang="en-GB" sz="24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42706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962A10-783E-68F8-58D2-EA513FE91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Estrazione dei casi</a:t>
            </a:r>
            <a:endParaRPr lang="en-GB" sz="32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CE3329F-E816-1C58-DD46-6979E7945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60000"/>
              </a:lnSpc>
              <a:spcBef>
                <a:spcPts val="0"/>
              </a:spcBef>
              <a:buAutoNum type="arabicPeriod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Identificazione delle aziende candidate: Dimensione dell'azienda: Vengono considerate le aziende con un fatturato globale superiore a 2 miliardi di dollari</a:t>
            </a:r>
          </a:p>
          <a:p>
            <a:pPr marL="0" indent="0" algn="just">
              <a:lnSpc>
                <a:spcPct val="160000"/>
              </a:lnSpc>
              <a:spcBef>
                <a:spcPts val="0"/>
              </a:spcBef>
              <a:buAutoNum type="arabicPeriod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Valutazione della familiarità: Le aziende devono avere una soglia di familiarità media globale superiore al 20% nei 15 paesi valutati e superare il 20% in almeno 8 di questi paesi</a:t>
            </a:r>
          </a:p>
          <a:p>
            <a:pPr marL="0" indent="0" algn="just">
              <a:lnSpc>
                <a:spcPct val="160000"/>
              </a:lnSpc>
              <a:spcBef>
                <a:spcPts val="0"/>
              </a:spcBef>
              <a:buAutoNum type="arabicPeriod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Sondaggi e valutazioni: </a:t>
            </a:r>
            <a:r>
              <a:rPr lang="it-IT" dirty="0" err="1">
                <a:latin typeface="Verdana" panose="020B0604030504040204" pitchFamily="34" charset="0"/>
                <a:ea typeface="Verdana" panose="020B0604030504040204" pitchFamily="34" charset="0"/>
              </a:rPr>
              <a:t>RepTrak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 raccoglie dati attraverso sondaggi online, media mainstream, social media e altre fonti, analizzando milioni di punti dati di percezione e sentimento</a:t>
            </a:r>
          </a:p>
        </p:txBody>
      </p:sp>
    </p:spTree>
    <p:extLst>
      <p:ext uri="{BB962C8B-B14F-4D97-AF65-F5344CB8AC3E}">
        <p14:creationId xmlns:p14="http://schemas.microsoft.com/office/powerpoint/2010/main" val="162609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8BDBEE-19BF-8CD1-9E35-8452292BF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Indicatori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A0D2FB8-10AC-A86F-7EA2-6BEA7BE8C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dirty="0" err="1">
                <a:latin typeface="Verdana" panose="020B0604030504040204" pitchFamily="34" charset="0"/>
                <a:ea typeface="Verdana" panose="020B0604030504040204" pitchFamily="34" charset="0"/>
              </a:rPr>
              <a:t>Prodotti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lang="en-GB" dirty="0" err="1">
                <a:latin typeface="Verdana" panose="020B0604030504040204" pitchFamily="34" charset="0"/>
                <a:ea typeface="Verdana" panose="020B0604030504040204" pitchFamily="34" charset="0"/>
              </a:rPr>
              <a:t>Servizi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dirty="0" err="1">
                <a:latin typeface="Verdana" panose="020B0604030504040204" pitchFamily="34" charset="0"/>
                <a:ea typeface="Verdana" panose="020B0604030504040204" pitchFamily="34" charset="0"/>
              </a:rPr>
              <a:t>Innovazione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dirty="0" err="1">
                <a:latin typeface="Verdana" panose="020B0604030504040204" pitchFamily="34" charset="0"/>
                <a:ea typeface="Verdana" panose="020B0604030504040204" pitchFamily="34" charset="0"/>
              </a:rPr>
              <a:t>Ambiente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di Lavoro​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Governance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dirty="0" err="1">
                <a:latin typeface="Verdana" panose="020B0604030504040204" pitchFamily="34" charset="0"/>
                <a:ea typeface="Verdana" panose="020B0604030504040204" pitchFamily="34" charset="0"/>
              </a:rPr>
              <a:t>Cittadinanza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​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Leadership​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Performance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82114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962</Words>
  <Application>Microsoft Office PowerPoint</Application>
  <PresentationFormat>Widescreen</PresentationFormat>
  <Paragraphs>146</Paragraphs>
  <Slides>27</Slides>
  <Notes>7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36" baseType="lpstr">
      <vt:lpstr>Aptos</vt:lpstr>
      <vt:lpstr>Aptos Display</vt:lpstr>
      <vt:lpstr>Arial</vt:lpstr>
      <vt:lpstr>Calibri</vt:lpstr>
      <vt:lpstr>Montserrat</vt:lpstr>
      <vt:lpstr>Verdana</vt:lpstr>
      <vt:lpstr>Wingdings</vt:lpstr>
      <vt:lpstr>Tema di Office</vt:lpstr>
      <vt:lpstr>Bitmap Image</vt:lpstr>
      <vt:lpstr>La reputazione</vt:lpstr>
      <vt:lpstr>Relazioni o reputazione?</vt:lpstr>
      <vt:lpstr>Relazioni VS reputazione?</vt:lpstr>
      <vt:lpstr>L’essenziale è invisibile agli occhi</vt:lpstr>
      <vt:lpstr>Identità</vt:lpstr>
      <vt:lpstr>Envisioning («giro, vedo gente, mi muovo, conosco, faccio delle cose», Ecce bombo, Nanni Moretti, 1978)</vt:lpstr>
      <vt:lpstr>Archeologia (Facchetti, Marozzi, 2009)</vt:lpstr>
      <vt:lpstr>Immagine</vt:lpstr>
      <vt:lpstr>Presentazione standard di PowerPoint</vt:lpstr>
      <vt:lpstr>Reputazione</vt:lpstr>
      <vt:lpstr>Componenti</vt:lpstr>
      <vt:lpstr>Componenti reputazione</vt:lpstr>
      <vt:lpstr>Presentazione standard di PowerPoint</vt:lpstr>
      <vt:lpstr>Perché?</vt:lpstr>
      <vt:lpstr>Presentazione standard di PowerPoint</vt:lpstr>
      <vt:lpstr>Ricerca (Kim, Measuring the economic value, 2001)</vt:lpstr>
      <vt:lpstr>Corporate Media reputation</vt:lpstr>
      <vt:lpstr>Ranking della reputazione</vt:lpstr>
      <vt:lpstr>World's Most Admired Companies</vt:lpstr>
      <vt:lpstr>Estrazione dei casi</vt:lpstr>
      <vt:lpstr>Indicatori</vt:lpstr>
      <vt:lpstr>Esempi di casi</vt:lpstr>
      <vt:lpstr>Classifica 2025</vt:lpstr>
      <vt:lpstr>Presentazione standard di PowerPoint</vt:lpstr>
      <vt:lpstr>RepTack</vt:lpstr>
      <vt:lpstr>Estrazione dei casi</vt:lpstr>
      <vt:lpstr>Indicatori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reputazione</dc:title>
  <dc:creator>nicola strizzolo</dc:creator>
  <cp:lastModifiedBy>nicola strizzolo</cp:lastModifiedBy>
  <cp:revision>20</cp:revision>
  <dcterms:created xsi:type="dcterms:W3CDTF">2025-03-10T18:39:03Z</dcterms:created>
  <dcterms:modified xsi:type="dcterms:W3CDTF">2025-10-29T06:06:07Z</dcterms:modified>
</cp:coreProperties>
</file>