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</p:sldIdLst>
  <p:notesMasterIdLst>
    <p:notesMasterId r:id="rId28"/>
  </p:notesMasterIdLst>
  <p:sldSz cx="9144000" cy="6858000"/>
  <p:notesSz cx="68580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notesMaster" Target="notesMasters/notesMaster1.xml"/><Relationship Id="rId29" Type="http://schemas.openxmlformats.org/officeDocument/2006/relationships/presProps" Target="presProps.xml"/><Relationship Id="rId30" Type="http://schemas.openxmlformats.org/officeDocument/2006/relationships/viewProps" Target="viewProps.xml"/><Relationship Id="rId31" Type="http://schemas.openxmlformats.org/officeDocument/2006/relationships/theme" Target="theme/theme1.xml"/><Relationship Id="rId3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4E4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/>
          <p:nvPr/>
        </p:nvSpPr>
        <p:spPr>
          <a:xfrm>
            <a:off x="731520" y="2011680"/>
            <a:ext cx="7680960" cy="128016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b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3800" dirty="0">
                <a:solidFill>
                  <a:srgbClr val="161616"/>
                </a:solidFill>
                <a:latin typeface="Arial"/>
                <a:cs typeface="Arial"/>
              </a:rPr>
              <a:t>Richiami sulla qualità del dato</a:t>
            </a:r>
            <a:endParaRPr lang="it-IT" sz="3800"/>
          </a:p>
        </p:txBody>
      </p:sp>
      <p:sp>
        <p:nvSpPr>
          <p:cNvPr id="4" name="Shape 4"/>
          <p:cNvSpPr txBox="1"/>
          <p:nvPr/>
        </p:nvSpPr>
        <p:spPr>
          <a:xfrm>
            <a:off x="731520" y="3383280"/>
            <a:ext cx="7680960" cy="54864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2200" dirty="0">
                <a:solidFill>
                  <a:srgbClr val="7A1F2B"/>
                </a:solidFill>
                <a:latin typeface="Arial"/>
                <a:cs typeface="Arial"/>
              </a:rPr>
              <a:t>Espressione del dato analitico ed errore</a:t>
            </a:r>
            <a:endParaRPr lang="it-IT" sz="2200"/>
          </a:p>
        </p:txBody>
      </p:sp>
      <p:sp>
        <p:nvSpPr>
          <p:cNvPr id="5" name="Shape 5"/>
          <p:cNvSpPr txBox="1"/>
          <p:nvPr/>
        </p:nvSpPr>
        <p:spPr>
          <a:xfrm>
            <a:off x="731520" y="4846320"/>
            <a:ext cx="7680960" cy="91440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/>
          <a:lstStyle/>
          <a:p>
            <a:pPr algn="l">
              <a:spcBef>
                <a:spcPts val="0"/>
              </a:spcBef>
              <a:spcAft>
                <a:spcPts val="200"/>
              </a:spcAft>
              <a:buNone/>
            </a:pPr>
            <a:r>
              <a:rPr lang="it-IT" b="1" sz="1500" dirty="0">
                <a:solidFill>
                  <a:srgbClr val="B8860B"/>
                </a:solidFill>
                <a:latin typeface="Arial"/>
                <a:cs typeface="Arial"/>
              </a:rPr>
              <a:t>Testo di riferimento: </a:t>
            </a:r>
            <a:r>
              <a:rPr lang="it-IT" sz="1500" dirty="0">
                <a:solidFill>
                  <a:srgbClr val="404040"/>
                </a:solidFill>
                <a:latin typeface="Arial"/>
                <a:cs typeface="Arial"/>
              </a:rPr>
              <a:t>Skoog, West, Holler, Crouch – </a:t>
            </a:r>
            <a:endParaRPr lang="it-IT" sz="1500"/>
          </a:p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500" dirty="0">
                <a:solidFill>
                  <a:srgbClr val="404040"/>
                </a:solidFill>
                <a:latin typeface="Arial"/>
                <a:cs typeface="Arial"/>
              </a:rPr>
              <a:t>Chimica Analitica. Una introduzione, capitoli 5, 6 e 8</a:t>
            </a:r>
            <a:endParaRPr lang="it-IT" sz="1500"/>
          </a:p>
        </p:txBody>
      </p:sp>
      <p:sp>
        <p:nvSpPr>
          <p:cNvPr id="6" name="Shape 6"/>
          <p:cNvSpPr txBox="1"/>
          <p:nvPr/>
        </p:nvSpPr>
        <p:spPr>
          <a:xfrm>
            <a:off x="731520" y="6035040"/>
            <a:ext cx="3657600" cy="36576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300" dirty="0">
                <a:solidFill>
                  <a:srgbClr val="404040"/>
                </a:solidFill>
                <a:latin typeface="Arial"/>
                <a:cs typeface="Arial"/>
              </a:rPr>
              <a:t>Analisi chimiche · UD 1</a:t>
            </a:r>
            <a:endParaRPr lang="it-IT" sz="13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4E4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/>
          <p:nvPr/>
        </p:nvSpPr>
        <p:spPr>
          <a:xfrm>
            <a:off x="457200" y="274320"/>
            <a:ext cx="8229600" cy="82296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b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2600" dirty="0">
                <a:solidFill>
                  <a:srgbClr val="161616"/>
                </a:solidFill>
                <a:latin typeface="Arial"/>
                <a:cs typeface="Arial"/>
              </a:rPr>
              <a:t>Il risultato di un’analisi chimica</a:t>
            </a:r>
            <a:endParaRPr lang="it-IT" sz="2600"/>
          </a:p>
        </p:txBody>
      </p:sp>
      <p:sp>
        <p:nvSpPr>
          <p:cNvPr id="4" name="Shape 4"/>
          <p:cNvSpPr/>
          <p:nvPr/>
        </p:nvSpPr>
        <p:spPr>
          <a:xfrm>
            <a:off x="457200" y="1280160"/>
            <a:ext cx="3977640" cy="1737360"/>
          </a:xfrm>
          <a:prstGeom prst="roundRect">
            <a:avLst>
              <a:gd name="adj" fmla="val 6000"/>
            </a:avLst>
          </a:prstGeom>
          <a:solidFill>
            <a:srgbClr val="EFDCDF"/>
          </a:solidFill>
          <a:ln w="15875">
            <a:solidFill>
              <a:srgbClr val="7A1F2B"/>
            </a:solidFill>
          </a:ln>
        </p:spPr>
        <p:txBody>
          <a:bodyPr wrap="square" lIns="128016" tIns="128016" rIns="128016" bIns="128016" anchor="t" rtlCol="0"/>
          <a:lstStyle/>
          <a:p>
            <a:pPr algn="l">
              <a:spcBef>
                <a:spcPts val="0"/>
              </a:spcBef>
              <a:spcAft>
                <a:spcPts val="600"/>
              </a:spcAft>
              <a:buNone/>
            </a:pPr>
            <a:r>
              <a:rPr lang="it-IT" b="1" sz="1750" dirty="0">
                <a:solidFill>
                  <a:srgbClr val="7A1F2B"/>
                </a:solidFill>
                <a:latin typeface="Arial"/>
                <a:cs typeface="Arial"/>
              </a:rPr>
              <a:t>Descrittore qualitativo</a:t>
            </a:r>
            <a:endParaRPr lang="it-IT" sz="1750"/>
          </a:p>
          <a:p>
            <a:pPr algn="l">
              <a:spcBef>
                <a:spcPts val="0"/>
              </a:spcBef>
              <a:spcAft>
                <a:spcPts val="400"/>
              </a:spcAft>
              <a:buNone/>
            </a:pPr>
            <a:r>
              <a:rPr lang="it-IT" sz="1550" dirty="0">
                <a:solidFill>
                  <a:srgbClr val="404040"/>
                </a:solidFill>
                <a:latin typeface="Arial"/>
                <a:cs typeface="Arial"/>
              </a:rPr>
              <a:t>quale/quali sostanze sono presenti nel campione</a:t>
            </a:r>
            <a:endParaRPr lang="it-IT" sz="1550"/>
          </a:p>
        </p:txBody>
      </p:sp>
      <p:sp>
        <p:nvSpPr>
          <p:cNvPr id="5" name="Shape 5"/>
          <p:cNvSpPr/>
          <p:nvPr/>
        </p:nvSpPr>
        <p:spPr>
          <a:xfrm>
            <a:off x="4709160" y="1280160"/>
            <a:ext cx="3977640" cy="1737360"/>
          </a:xfrm>
          <a:prstGeom prst="roundRect">
            <a:avLst>
              <a:gd name="adj" fmla="val 6000"/>
            </a:avLst>
          </a:prstGeom>
          <a:solidFill>
            <a:srgbClr val="F1E3BF"/>
          </a:solidFill>
          <a:ln w="15875">
            <a:solidFill>
              <a:srgbClr val="B8860B"/>
            </a:solidFill>
          </a:ln>
        </p:spPr>
        <p:txBody>
          <a:bodyPr wrap="square" lIns="128016" tIns="128016" rIns="128016" bIns="128016" anchor="t" rtlCol="0"/>
          <a:lstStyle/>
          <a:p>
            <a:pPr algn="l">
              <a:spcBef>
                <a:spcPts val="0"/>
              </a:spcBef>
              <a:spcAft>
                <a:spcPts val="600"/>
              </a:spcAft>
              <a:buNone/>
            </a:pPr>
            <a:r>
              <a:rPr lang="it-IT" b="1" sz="1750" dirty="0">
                <a:solidFill>
                  <a:srgbClr val="B8860B"/>
                </a:solidFill>
                <a:latin typeface="Arial"/>
                <a:cs typeface="Arial"/>
              </a:rPr>
              <a:t>Descrittore quantitativo</a:t>
            </a:r>
            <a:endParaRPr lang="it-IT" sz="1750"/>
          </a:p>
          <a:p>
            <a:pPr algn="l">
              <a:spcBef>
                <a:spcPts val="0"/>
              </a:spcBef>
              <a:spcAft>
                <a:spcPts val="400"/>
              </a:spcAft>
              <a:buNone/>
            </a:pPr>
            <a:r>
              <a:rPr lang="it-IT" sz="1550" dirty="0">
                <a:solidFill>
                  <a:srgbClr val="404040"/>
                </a:solidFill>
                <a:latin typeface="Arial"/>
                <a:cs typeface="Arial"/>
              </a:rPr>
              <a:t>quanto di quella sostanza è presente: uno scalare con la sua unità di misura (tipicamente una concentrazione)</a:t>
            </a:r>
            <a:endParaRPr lang="it-IT" sz="1550"/>
          </a:p>
        </p:txBody>
      </p:sp>
      <p:sp>
        <p:nvSpPr>
          <p:cNvPr id="6" name="Shape 6"/>
          <p:cNvSpPr txBox="1"/>
          <p:nvPr/>
        </p:nvSpPr>
        <p:spPr>
          <a:xfrm>
            <a:off x="457200" y="3291840"/>
            <a:ext cx="8229600" cy="36576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1850" dirty="0">
                <a:solidFill>
                  <a:srgbClr val="7A1F2B"/>
                </a:solidFill>
                <a:latin typeface="Arial"/>
                <a:cs typeface="Arial"/>
              </a:rPr>
              <a:t>Per il descrittore quantitativo:</a:t>
            </a:r>
            <a:endParaRPr lang="it-IT" sz="1850"/>
          </a:p>
        </p:txBody>
      </p:sp>
      <p:sp>
        <p:nvSpPr>
          <p:cNvPr id="7" name="Shape 7"/>
          <p:cNvSpPr txBox="1"/>
          <p:nvPr/>
        </p:nvSpPr>
        <p:spPr>
          <a:xfrm>
            <a:off x="457200" y="3749040"/>
            <a:ext cx="8229600" cy="256032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/>
          <a:lstStyle/>
          <a:p>
            <a:pPr algn="l" marL="256032" indent="-228600">
              <a:spcBef>
                <a:spcPts val="0"/>
              </a:spcBef>
              <a:spcAft>
                <a:spcPts val="10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850" dirty="0">
                <a:solidFill>
                  <a:srgbClr val="404040"/>
                </a:solidFill>
                <a:latin typeface="Arial"/>
                <a:cs typeface="Arial"/>
              </a:rPr>
              <a:t>è impossibile ottenere risultati privi di incertezza;</a:t>
            </a:r>
            <a:endParaRPr lang="it-IT" sz="1850"/>
          </a:p>
          <a:p>
            <a:pPr algn="l" marL="256032" indent="-228600">
              <a:spcBef>
                <a:spcPts val="0"/>
              </a:spcBef>
              <a:spcAft>
                <a:spcPts val="10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850" dirty="0">
                <a:solidFill>
                  <a:srgbClr val="404040"/>
                </a:solidFill>
                <a:latin typeface="Arial"/>
                <a:cs typeface="Arial"/>
              </a:rPr>
              <a:t>è possibile (e necessario) </a:t>
            </a:r>
            <a:r>
              <a:rPr lang="it-IT" b="1" sz="1850" dirty="0">
                <a:solidFill>
                  <a:srgbClr val="161616"/>
                </a:solidFill>
                <a:latin typeface="Arial"/>
                <a:cs typeface="Arial"/>
              </a:rPr>
              <a:t>stimare il grado di incertezza</a:t>
            </a:r>
            <a:r>
              <a:rPr lang="it-IT" sz="1850" dirty="0">
                <a:solidFill>
                  <a:srgbClr val="404040"/>
                </a:solidFill>
                <a:latin typeface="Arial"/>
                <a:cs typeface="Arial"/>
              </a:rPr>
              <a:t> associato alla misura di ogni campione;</a:t>
            </a:r>
            <a:endParaRPr lang="it-IT" sz="1850"/>
          </a:p>
          <a:p>
            <a:pPr algn="l" marL="256032" indent="-228600">
              <a:spcBef>
                <a:spcPts val="0"/>
              </a:spcBef>
              <a:spcAft>
                <a:spcPts val="10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850" dirty="0">
                <a:solidFill>
                  <a:srgbClr val="404040"/>
                </a:solidFill>
                <a:latin typeface="Arial"/>
                <a:cs typeface="Arial"/>
              </a:rPr>
              <a:t>occorre stabilire il </a:t>
            </a:r>
            <a:r>
              <a:rPr lang="it-IT" b="1" sz="1850" dirty="0">
                <a:solidFill>
                  <a:srgbClr val="161616"/>
                </a:solidFill>
                <a:latin typeface="Arial"/>
                <a:cs typeface="Arial"/>
              </a:rPr>
              <a:t>massimo errore tollerabile</a:t>
            </a:r>
            <a:r>
              <a:rPr lang="it-IT" sz="1850" dirty="0">
                <a:solidFill>
                  <a:srgbClr val="404040"/>
                </a:solidFill>
                <a:latin typeface="Arial"/>
                <a:cs typeface="Arial"/>
              </a:rPr>
              <a:t> per lo scopo dell’analisi.</a:t>
            </a:r>
            <a:endParaRPr lang="it-IT" sz="185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4E4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/>
          <p:nvPr/>
        </p:nvSpPr>
        <p:spPr>
          <a:xfrm>
            <a:off x="457200" y="274320"/>
            <a:ext cx="8229600" cy="82296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b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2600" dirty="0">
                <a:solidFill>
                  <a:srgbClr val="161616"/>
                </a:solidFill>
                <a:latin typeface="Arial"/>
                <a:cs typeface="Arial"/>
              </a:rPr>
              <a:t>Dal segnale alla concentrazione</a:t>
            </a:r>
            <a:endParaRPr lang="it-IT" sz="2600"/>
          </a:p>
        </p:txBody>
      </p:sp>
      <p:sp>
        <p:nvSpPr>
          <p:cNvPr id="4" name="Shape 4"/>
          <p:cNvSpPr/>
          <p:nvPr/>
        </p:nvSpPr>
        <p:spPr>
          <a:xfrm>
            <a:off x="457200" y="1371600"/>
            <a:ext cx="1783080" cy="731520"/>
          </a:xfrm>
          <a:prstGeom prst="roundRect">
            <a:avLst>
              <a:gd name="adj" fmla="val 12000"/>
            </a:avLst>
          </a:prstGeom>
          <a:solidFill>
            <a:srgbClr val="F1E3BF"/>
          </a:solidFill>
          <a:ln w="12700">
            <a:solidFill>
              <a:srgbClr val="B8860B"/>
            </a:solidFill>
          </a:ln>
        </p:spPr>
        <p:txBody>
          <a:bodyPr wrap="square" lIns="45720" tIns="45720" rIns="45720" bIns="45720" anchor="ctr" rtlCol="0"/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1550" dirty="0">
                <a:solidFill>
                  <a:srgbClr val="161616"/>
                </a:solidFill>
                <a:latin typeface="Arial"/>
                <a:cs typeface="Arial"/>
              </a:rPr>
              <a:t>Campione</a:t>
            </a:r>
            <a:endParaRPr lang="it-IT" sz="1550"/>
          </a:p>
        </p:txBody>
      </p:sp>
      <p:cxnSp>
        <p:nvCxnSpPr>
          <p:cNvPr id="5" name="Connettore 5"/>
          <p:cNvCxnSpPr/>
          <p:nvPr/>
        </p:nvCxnSpPr>
        <p:spPr>
          <a:xfrm>
            <a:off x="2258568" y="1737360"/>
            <a:ext cx="329184" cy="0"/>
          </a:xfrm>
          <a:prstGeom prst="line">
            <a:avLst/>
          </a:prstGeom>
          <a:ln w="25400">
            <a:solidFill>
              <a:srgbClr val="B8860B"/>
            </a:solidFill>
            <a:tailEnd type="triangle" w="med" len="med"/>
          </a:ln>
        </p:spPr>
      </p:cxnSp>
      <p:sp>
        <p:nvSpPr>
          <p:cNvPr id="6" name="Shape 6"/>
          <p:cNvSpPr/>
          <p:nvPr/>
        </p:nvSpPr>
        <p:spPr>
          <a:xfrm>
            <a:off x="2606040" y="1371600"/>
            <a:ext cx="1783080" cy="731520"/>
          </a:xfrm>
          <a:prstGeom prst="roundRect">
            <a:avLst>
              <a:gd name="adj" fmla="val 12000"/>
            </a:avLst>
          </a:prstGeom>
          <a:solidFill>
            <a:srgbClr val="F1E3BF"/>
          </a:solidFill>
          <a:ln w="12700">
            <a:solidFill>
              <a:srgbClr val="B8860B"/>
            </a:solidFill>
          </a:ln>
        </p:spPr>
        <p:txBody>
          <a:bodyPr wrap="square" lIns="45720" tIns="45720" rIns="45720" bIns="45720" anchor="ctr" rtlCol="0"/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1550" dirty="0">
                <a:solidFill>
                  <a:srgbClr val="161616"/>
                </a:solidFill>
                <a:latin typeface="Arial"/>
                <a:cs typeface="Arial"/>
              </a:rPr>
              <a:t>Metodo di analisi</a:t>
            </a:r>
            <a:endParaRPr lang="it-IT" sz="1550"/>
          </a:p>
        </p:txBody>
      </p:sp>
      <p:cxnSp>
        <p:nvCxnSpPr>
          <p:cNvPr id="7" name="Connettore 7"/>
          <p:cNvCxnSpPr/>
          <p:nvPr/>
        </p:nvCxnSpPr>
        <p:spPr>
          <a:xfrm>
            <a:off x="4407408" y="1737360"/>
            <a:ext cx="329184" cy="0"/>
          </a:xfrm>
          <a:prstGeom prst="line">
            <a:avLst/>
          </a:prstGeom>
          <a:ln w="25400">
            <a:solidFill>
              <a:srgbClr val="B8860B"/>
            </a:solidFill>
            <a:tailEnd type="triangle" w="med" len="med"/>
          </a:ln>
        </p:spPr>
      </p:cxnSp>
      <p:sp>
        <p:nvSpPr>
          <p:cNvPr id="8" name="Shape 8"/>
          <p:cNvSpPr/>
          <p:nvPr/>
        </p:nvSpPr>
        <p:spPr>
          <a:xfrm>
            <a:off x="4754880" y="1371600"/>
            <a:ext cx="1783080" cy="731520"/>
          </a:xfrm>
          <a:prstGeom prst="roundRect">
            <a:avLst>
              <a:gd name="adj" fmla="val 12000"/>
            </a:avLst>
          </a:prstGeom>
          <a:solidFill>
            <a:srgbClr val="F1E3BF"/>
          </a:solidFill>
          <a:ln w="12700">
            <a:solidFill>
              <a:srgbClr val="B8860B"/>
            </a:solidFill>
          </a:ln>
        </p:spPr>
        <p:txBody>
          <a:bodyPr wrap="square" lIns="45720" tIns="45720" rIns="45720" bIns="45720" anchor="ctr" rtlCol="0"/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1550" dirty="0">
                <a:solidFill>
                  <a:srgbClr val="161616"/>
                </a:solidFill>
                <a:latin typeface="Arial"/>
                <a:cs typeface="Arial"/>
              </a:rPr>
              <a:t>Segnale S</a:t>
            </a:r>
            <a:endParaRPr lang="it-IT" sz="1550"/>
          </a:p>
        </p:txBody>
      </p:sp>
      <p:cxnSp>
        <p:nvCxnSpPr>
          <p:cNvPr id="9" name="Connettore 9"/>
          <p:cNvCxnSpPr/>
          <p:nvPr/>
        </p:nvCxnSpPr>
        <p:spPr>
          <a:xfrm>
            <a:off x="6556248" y="1737360"/>
            <a:ext cx="329184" cy="0"/>
          </a:xfrm>
          <a:prstGeom prst="line">
            <a:avLst/>
          </a:prstGeom>
          <a:ln w="25400">
            <a:solidFill>
              <a:srgbClr val="B8860B"/>
            </a:solidFill>
            <a:tailEnd type="triangle" w="med" len="med"/>
          </a:ln>
        </p:spPr>
      </p:cxnSp>
      <p:sp>
        <p:nvSpPr>
          <p:cNvPr id="10" name="Shape 10"/>
          <p:cNvSpPr/>
          <p:nvPr/>
        </p:nvSpPr>
        <p:spPr>
          <a:xfrm>
            <a:off x="6903720" y="1371600"/>
            <a:ext cx="1783080" cy="731520"/>
          </a:xfrm>
          <a:prstGeom prst="roundRect">
            <a:avLst>
              <a:gd name="adj" fmla="val 12000"/>
            </a:avLst>
          </a:prstGeom>
          <a:solidFill>
            <a:srgbClr val="EFDCDF"/>
          </a:solidFill>
          <a:ln w="12700">
            <a:solidFill>
              <a:srgbClr val="7A1F2B"/>
            </a:solidFill>
          </a:ln>
        </p:spPr>
        <p:txBody>
          <a:bodyPr wrap="square" lIns="45720" tIns="45720" rIns="45720" bIns="45720" anchor="ctr" rtlCol="0"/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1550" dirty="0">
                <a:solidFill>
                  <a:srgbClr val="161616"/>
                </a:solidFill>
                <a:latin typeface="Arial"/>
                <a:cs typeface="Arial"/>
              </a:rPr>
              <a:t>Concentrazione X</a:t>
            </a:r>
            <a:endParaRPr lang="it-IT" sz="1550"/>
          </a:p>
        </p:txBody>
      </p:sp>
      <p:sp>
        <p:nvSpPr>
          <p:cNvPr id="11" name="Shape 11"/>
          <p:cNvSpPr/>
          <p:nvPr/>
        </p:nvSpPr>
        <p:spPr>
          <a:xfrm>
            <a:off x="3200400" y="2423160"/>
            <a:ext cx="2743200" cy="594360"/>
          </a:xfrm>
          <a:prstGeom prst="rect">
            <a:avLst/>
          </a:prstGeom>
          <a:solidFill>
            <a:srgbClr val="F2F2F2"/>
          </a:solidFill>
          <a:ln w="12700">
            <a:solidFill>
              <a:srgbClr val="D0D0D0"/>
            </a:solidFill>
          </a:ln>
        </p:spPr>
        <p:txBody>
          <a:bodyPr wrap="square" lIns="73152" tIns="73152" rIns="73152" bIns="73152" anchor="ctr" rtlCol="0"/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2400" dirty="0">
                <a:solidFill>
                  <a:srgbClr val="161616"/>
                </a:solidFill>
                <a:latin typeface="Arial"/>
                <a:cs typeface="Arial"/>
              </a:rPr>
              <a:t>S = f(X)</a:t>
            </a:r>
            <a:endParaRPr lang="it-IT" sz="2400"/>
          </a:p>
        </p:txBody>
      </p:sp>
      <p:sp>
        <p:nvSpPr>
          <p:cNvPr id="12" name="Shape 12"/>
          <p:cNvSpPr txBox="1"/>
          <p:nvPr/>
        </p:nvSpPr>
        <p:spPr>
          <a:xfrm>
            <a:off x="457200" y="3291840"/>
            <a:ext cx="8229600" cy="320040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/>
          <a:lstStyle/>
          <a:p>
            <a:pPr algn="l" marL="256032" indent="-228600">
              <a:spcBef>
                <a:spcPts val="0"/>
              </a:spcBef>
              <a:spcAft>
                <a:spcPts val="800"/>
              </a:spcAft>
              <a:buClr>
                <a:srgbClr val="B8860B"/>
              </a:buClr>
              <a:buFont typeface="Arial"/>
              <a:buChar char="•"/>
            </a:pPr>
            <a:r>
              <a:rPr lang="it-IT" b="1" sz="1750" dirty="0">
                <a:solidFill>
                  <a:srgbClr val="161616"/>
                </a:solidFill>
                <a:latin typeface="Arial"/>
                <a:cs typeface="Arial"/>
              </a:rPr>
              <a:t>Dati univariati: </a:t>
            </a:r>
            <a:r>
              <a:rPr lang="it-IT" sz="1750" dirty="0">
                <a:solidFill>
                  <a:srgbClr val="404040"/>
                </a:solidFill>
                <a:latin typeface="Arial"/>
                <a:cs typeface="Arial"/>
              </a:rPr>
              <a:t>il segnale dipende da una sola variabile, la concentrazione della specie che lo genera.</a:t>
            </a:r>
            <a:endParaRPr lang="it-IT" sz="1750"/>
          </a:p>
          <a:p>
            <a:pPr algn="l" marL="256032" indent="-228600">
              <a:spcBef>
                <a:spcPts val="0"/>
              </a:spcBef>
              <a:spcAft>
                <a:spcPts val="8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750" dirty="0">
                <a:solidFill>
                  <a:srgbClr val="404040"/>
                </a:solidFill>
                <a:latin typeface="Arial"/>
                <a:cs typeface="Arial"/>
              </a:rPr>
              <a:t>Le condizioni sperimentali che influenzano la misura devono essere mantenute costanti.</a:t>
            </a:r>
            <a:endParaRPr lang="it-IT" sz="1750"/>
          </a:p>
          <a:p>
            <a:pPr algn="l" marL="256032" indent="-228600">
              <a:spcBef>
                <a:spcPts val="0"/>
              </a:spcBef>
              <a:spcAft>
                <a:spcPts val="8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750" dirty="0">
                <a:solidFill>
                  <a:srgbClr val="404040"/>
                </a:solidFill>
                <a:latin typeface="Arial"/>
                <a:cs typeface="Arial"/>
              </a:rPr>
              <a:t>Il campione va trattato in modo da isolare la sola variabile da misurare.</a:t>
            </a:r>
            <a:endParaRPr lang="it-IT" sz="1750"/>
          </a:p>
          <a:p>
            <a:pPr algn="l" marL="256032" indent="-228600">
              <a:spcBef>
                <a:spcPts val="0"/>
              </a:spcBef>
              <a:spcAft>
                <a:spcPts val="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750" dirty="0">
                <a:solidFill>
                  <a:srgbClr val="404040"/>
                </a:solidFill>
                <a:latin typeface="Arial"/>
                <a:cs typeface="Arial"/>
              </a:rPr>
              <a:t>Condizione necessaria: una relazione </a:t>
            </a:r>
            <a:r>
              <a:rPr lang="it-IT" b="1" sz="1750" dirty="0">
                <a:solidFill>
                  <a:srgbClr val="161616"/>
                </a:solidFill>
                <a:latin typeface="Arial"/>
                <a:cs typeface="Arial"/>
              </a:rPr>
              <a:t>stechiometrica</a:t>
            </a:r>
            <a:r>
              <a:rPr lang="it-IT" sz="1750" dirty="0">
                <a:solidFill>
                  <a:srgbClr val="404040"/>
                </a:solidFill>
                <a:latin typeface="Arial"/>
                <a:cs typeface="Arial"/>
              </a:rPr>
              <a:t> tra analita e sorgente del segnale. Per limitare l’errore il metodo va </a:t>
            </a:r>
            <a:r>
              <a:rPr lang="it-IT" b="1" sz="1750" dirty="0">
                <a:solidFill>
                  <a:srgbClr val="161616"/>
                </a:solidFill>
                <a:latin typeface="Arial"/>
                <a:cs typeface="Arial"/>
              </a:rPr>
              <a:t>calibrato</a:t>
            </a:r>
            <a:r>
              <a:rPr lang="it-IT" sz="1750" dirty="0">
                <a:solidFill>
                  <a:srgbClr val="404040"/>
                </a:solidFill>
                <a:latin typeface="Arial"/>
                <a:cs typeface="Arial"/>
              </a:rPr>
              <a:t>.</a:t>
            </a:r>
            <a:endParaRPr lang="it-IT" sz="175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4E4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/>
          <p:nvPr/>
        </p:nvSpPr>
        <p:spPr>
          <a:xfrm>
            <a:off x="457200" y="274320"/>
            <a:ext cx="8229600" cy="82296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b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2600" dirty="0">
                <a:solidFill>
                  <a:srgbClr val="161616"/>
                </a:solidFill>
                <a:latin typeface="Arial"/>
                <a:cs typeface="Arial"/>
              </a:rPr>
              <a:t>Gli errori nelle analisi chimiche</a:t>
            </a:r>
            <a:endParaRPr lang="it-IT" sz="2600"/>
          </a:p>
        </p:txBody>
      </p:sp>
      <p:sp>
        <p:nvSpPr>
          <p:cNvPr id="4" name="Shape 4"/>
          <p:cNvSpPr txBox="1"/>
          <p:nvPr/>
        </p:nvSpPr>
        <p:spPr>
          <a:xfrm>
            <a:off x="457200" y="1234440"/>
            <a:ext cx="8229600" cy="45720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850" dirty="0">
                <a:solidFill>
                  <a:srgbClr val="404040"/>
                </a:solidFill>
                <a:latin typeface="Arial"/>
                <a:cs typeface="Arial"/>
              </a:rPr>
              <a:t>Le misure implicano </a:t>
            </a:r>
            <a:r>
              <a:rPr lang="it-IT" b="1" sz="1850" dirty="0">
                <a:solidFill>
                  <a:srgbClr val="161616"/>
                </a:solidFill>
                <a:latin typeface="Arial"/>
                <a:cs typeface="Arial"/>
              </a:rPr>
              <a:t>sempre</a:t>
            </a:r>
            <a:r>
              <a:rPr lang="it-IT" sz="1850" dirty="0">
                <a:solidFill>
                  <a:srgbClr val="404040"/>
                </a:solidFill>
                <a:latin typeface="Arial"/>
                <a:cs typeface="Arial"/>
              </a:rPr>
              <a:t> errori e incertezze. Il termine “errore” ha due significati:</a:t>
            </a:r>
            <a:endParaRPr lang="it-IT" sz="1850"/>
          </a:p>
        </p:txBody>
      </p:sp>
      <p:sp>
        <p:nvSpPr>
          <p:cNvPr id="5" name="Shape 5"/>
          <p:cNvSpPr/>
          <p:nvPr/>
        </p:nvSpPr>
        <p:spPr>
          <a:xfrm>
            <a:off x="457200" y="1920240"/>
            <a:ext cx="3977640" cy="1920240"/>
          </a:xfrm>
          <a:prstGeom prst="roundRect">
            <a:avLst>
              <a:gd name="adj" fmla="val 6000"/>
            </a:avLst>
          </a:prstGeom>
          <a:solidFill>
            <a:srgbClr val="EFDCDF"/>
          </a:solidFill>
          <a:ln w="15875">
            <a:solidFill>
              <a:srgbClr val="7A1F2B"/>
            </a:solidFill>
          </a:ln>
        </p:spPr>
        <p:txBody>
          <a:bodyPr wrap="square" lIns="128016" tIns="128016" rIns="128016" bIns="128016" anchor="t" rtlCol="0"/>
          <a:lstStyle/>
          <a:p>
            <a:pPr algn="l">
              <a:spcBef>
                <a:spcPts val="0"/>
              </a:spcBef>
              <a:spcAft>
                <a:spcPts val="600"/>
              </a:spcAft>
              <a:buNone/>
            </a:pPr>
            <a:r>
              <a:rPr lang="it-IT" b="1" sz="2000" dirty="0">
                <a:solidFill>
                  <a:srgbClr val="7A1F2B"/>
                </a:solidFill>
                <a:latin typeface="Arial"/>
                <a:cs typeface="Arial"/>
              </a:rPr>
              <a:t>1. Scostamento</a:t>
            </a:r>
            <a:endParaRPr lang="it-IT" sz="2000"/>
          </a:p>
          <a:p>
            <a:pPr algn="l">
              <a:spcBef>
                <a:spcPts val="0"/>
              </a:spcBef>
              <a:spcAft>
                <a:spcPts val="400"/>
              </a:spcAft>
              <a:buNone/>
            </a:pPr>
            <a:r>
              <a:rPr lang="it-IT" sz="1750" dirty="0">
                <a:solidFill>
                  <a:srgbClr val="404040"/>
                </a:solidFill>
                <a:latin typeface="Arial"/>
                <a:cs typeface="Arial"/>
              </a:rPr>
              <a:t>differenza tra il valore misurato e il valore vero (o accettato)</a:t>
            </a:r>
            <a:endParaRPr lang="it-IT" sz="1750"/>
          </a:p>
        </p:txBody>
      </p:sp>
      <p:sp>
        <p:nvSpPr>
          <p:cNvPr id="6" name="Shape 6"/>
          <p:cNvSpPr/>
          <p:nvPr/>
        </p:nvSpPr>
        <p:spPr>
          <a:xfrm>
            <a:off x="4709160" y="1920240"/>
            <a:ext cx="3977640" cy="1920240"/>
          </a:xfrm>
          <a:prstGeom prst="roundRect">
            <a:avLst>
              <a:gd name="adj" fmla="val 6000"/>
            </a:avLst>
          </a:prstGeom>
          <a:solidFill>
            <a:srgbClr val="F1E3BF"/>
          </a:solidFill>
          <a:ln w="15875">
            <a:solidFill>
              <a:srgbClr val="B8860B"/>
            </a:solidFill>
          </a:ln>
        </p:spPr>
        <p:txBody>
          <a:bodyPr wrap="square" lIns="128016" tIns="128016" rIns="128016" bIns="128016" anchor="t" rtlCol="0"/>
          <a:lstStyle/>
          <a:p>
            <a:pPr algn="l">
              <a:spcBef>
                <a:spcPts val="0"/>
              </a:spcBef>
              <a:spcAft>
                <a:spcPts val="600"/>
              </a:spcAft>
              <a:buNone/>
            </a:pPr>
            <a:r>
              <a:rPr lang="it-IT" b="1" sz="2000" dirty="0">
                <a:solidFill>
                  <a:srgbClr val="B8860B"/>
                </a:solidFill>
                <a:latin typeface="Arial"/>
                <a:cs typeface="Arial"/>
              </a:rPr>
              <a:t>2. Incertezza</a:t>
            </a:r>
            <a:endParaRPr lang="it-IT" sz="2000"/>
          </a:p>
          <a:p>
            <a:pPr algn="l">
              <a:spcBef>
                <a:spcPts val="0"/>
              </a:spcBef>
              <a:spcAft>
                <a:spcPts val="400"/>
              </a:spcAft>
              <a:buNone/>
            </a:pPr>
            <a:r>
              <a:rPr lang="it-IT" sz="1750" dirty="0">
                <a:solidFill>
                  <a:srgbClr val="404040"/>
                </a:solidFill>
                <a:latin typeface="Arial"/>
                <a:cs typeface="Arial"/>
              </a:rPr>
              <a:t>stima dell’intervallo entro cui si trova il valore vero</a:t>
            </a:r>
            <a:endParaRPr lang="it-IT" sz="1750"/>
          </a:p>
        </p:txBody>
      </p:sp>
      <p:sp>
        <p:nvSpPr>
          <p:cNvPr id="7" name="Shape 7"/>
          <p:cNvSpPr/>
          <p:nvPr/>
        </p:nvSpPr>
        <p:spPr>
          <a:xfrm>
            <a:off x="457200" y="4206240"/>
            <a:ext cx="8229600" cy="1371600"/>
          </a:xfrm>
          <a:prstGeom prst="rect">
            <a:avLst/>
          </a:prstGeom>
          <a:solidFill>
            <a:srgbClr val="F2F2F2"/>
          </a:solidFill>
          <a:ln w="12700">
            <a:solidFill>
              <a:srgbClr val="D0D0D0"/>
            </a:solidFill>
          </a:ln>
        </p:spPr>
        <p:txBody>
          <a:bodyPr wrap="square" lIns="137160" tIns="137160" rIns="137160" bIns="137160" anchor="ctr" rtlCol="0"/>
          <a:lstStyle/>
          <a:p>
            <a:pPr algn="ctr">
              <a:spcBef>
                <a:spcPts val="0"/>
              </a:spcBef>
              <a:spcAft>
                <a:spcPts val="600"/>
              </a:spcAft>
              <a:buNone/>
            </a:pPr>
            <a:r>
              <a:rPr lang="it-IT" sz="1850" dirty="0">
                <a:solidFill>
                  <a:srgbClr val="161616"/>
                </a:solidFill>
                <a:latin typeface="Arial"/>
                <a:cs typeface="Arial"/>
              </a:rPr>
              <a:t>Non esiste un’analisi priva di errori.</a:t>
            </a:r>
            <a:endParaRPr lang="it-IT" sz="1850"/>
          </a:p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1850" dirty="0">
                <a:solidFill>
                  <a:srgbClr val="7A1F2B"/>
                </a:solidFill>
                <a:latin typeface="Arial"/>
                <a:cs typeface="Arial"/>
              </a:rPr>
              <a:t>Obiettivo: </a:t>
            </a:r>
            <a:r>
              <a:rPr lang="it-IT" sz="1850" dirty="0">
                <a:solidFill>
                  <a:srgbClr val="161616"/>
                </a:solidFill>
                <a:latin typeface="Arial"/>
                <a:cs typeface="Arial"/>
              </a:rPr>
              <a:t>minimizzare gli errori e stimarne l’entità con un’accuratezza accettabile.</a:t>
            </a:r>
            <a:endParaRPr lang="it-IT" sz="185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4E4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/>
          <p:nvPr/>
        </p:nvSpPr>
        <p:spPr>
          <a:xfrm>
            <a:off x="457200" y="274320"/>
            <a:ext cx="8229600" cy="82296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b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2600" dirty="0">
                <a:solidFill>
                  <a:srgbClr val="161616"/>
                </a:solidFill>
                <a:latin typeface="Arial"/>
                <a:cs typeface="Arial"/>
              </a:rPr>
              <a:t>Perché effettuare misure replicate?</a:t>
            </a:r>
            <a:endParaRPr lang="it-IT" sz="2600"/>
          </a:p>
        </p:txBody>
      </p:sp>
      <p:sp>
        <p:nvSpPr>
          <p:cNvPr id="4" name="Shape 4"/>
          <p:cNvSpPr txBox="1"/>
          <p:nvPr/>
        </p:nvSpPr>
        <p:spPr>
          <a:xfrm>
            <a:off x="457200" y="1280160"/>
            <a:ext cx="8229600" cy="109728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850" dirty="0">
                <a:solidFill>
                  <a:srgbClr val="404040"/>
                </a:solidFill>
                <a:latin typeface="Arial"/>
                <a:cs typeface="Arial"/>
              </a:rPr>
              <a:t>La procedura analitica viene ripetuta su più porzioni dello stesso campione (replicati). I singoli risultati sono raramente identici.</a:t>
            </a:r>
            <a:endParaRPr lang="it-IT" sz="1850"/>
          </a:p>
        </p:txBody>
      </p:sp>
      <p:sp>
        <p:nvSpPr>
          <p:cNvPr id="5" name="Shape 5"/>
          <p:cNvSpPr/>
          <p:nvPr/>
        </p:nvSpPr>
        <p:spPr>
          <a:xfrm>
            <a:off x="457200" y="2560320"/>
            <a:ext cx="3977640" cy="2194560"/>
          </a:xfrm>
          <a:prstGeom prst="roundRect">
            <a:avLst>
              <a:gd name="adj" fmla="val 6000"/>
            </a:avLst>
          </a:prstGeom>
          <a:solidFill>
            <a:srgbClr val="F1E3BF"/>
          </a:solidFill>
          <a:ln w="15875">
            <a:solidFill>
              <a:srgbClr val="B8860B"/>
            </a:solidFill>
          </a:ln>
        </p:spPr>
        <p:txBody>
          <a:bodyPr wrap="square" lIns="128016" tIns="128016" rIns="128016" bIns="128016" anchor="t" rtlCol="0"/>
          <a:lstStyle/>
          <a:p>
            <a:pPr algn="l">
              <a:spcBef>
                <a:spcPts val="0"/>
              </a:spcBef>
              <a:spcAft>
                <a:spcPts val="600"/>
              </a:spcAft>
              <a:buNone/>
            </a:pPr>
            <a:r>
              <a:rPr lang="it-IT" b="1" sz="2000" dirty="0">
                <a:solidFill>
                  <a:srgbClr val="B8860B"/>
                </a:solidFill>
                <a:latin typeface="Arial"/>
                <a:cs typeface="Arial"/>
              </a:rPr>
              <a:t>Valore centrale</a:t>
            </a:r>
            <a:endParaRPr lang="it-IT" sz="2000"/>
          </a:p>
          <a:p>
            <a:pPr algn="l">
              <a:spcBef>
                <a:spcPts val="0"/>
              </a:spcBef>
              <a:spcAft>
                <a:spcPts val="400"/>
              </a:spcAft>
              <a:buNone/>
            </a:pPr>
            <a:r>
              <a:rPr lang="it-IT" sz="1750" dirty="0">
                <a:solidFill>
                  <a:srgbClr val="404040"/>
                </a:solidFill>
                <a:latin typeface="Arial"/>
                <a:cs typeface="Arial"/>
              </a:rPr>
              <a:t>media o mediana: stima più affidabile di ogni singolo risultato</a:t>
            </a:r>
            <a:endParaRPr lang="it-IT" sz="1750"/>
          </a:p>
        </p:txBody>
      </p:sp>
      <p:sp>
        <p:nvSpPr>
          <p:cNvPr id="6" name="Shape 6"/>
          <p:cNvSpPr/>
          <p:nvPr/>
        </p:nvSpPr>
        <p:spPr>
          <a:xfrm>
            <a:off x="4709160" y="2560320"/>
            <a:ext cx="3977640" cy="2194560"/>
          </a:xfrm>
          <a:prstGeom prst="roundRect">
            <a:avLst>
              <a:gd name="adj" fmla="val 6000"/>
            </a:avLst>
          </a:prstGeom>
          <a:solidFill>
            <a:srgbClr val="EFDCDF"/>
          </a:solidFill>
          <a:ln w="15875">
            <a:solidFill>
              <a:srgbClr val="7A1F2B"/>
            </a:solidFill>
          </a:ln>
        </p:spPr>
        <p:txBody>
          <a:bodyPr wrap="square" lIns="128016" tIns="128016" rIns="128016" bIns="128016" anchor="t" rtlCol="0"/>
          <a:lstStyle/>
          <a:p>
            <a:pPr algn="l">
              <a:spcBef>
                <a:spcPts val="0"/>
              </a:spcBef>
              <a:spcAft>
                <a:spcPts val="600"/>
              </a:spcAft>
              <a:buNone/>
            </a:pPr>
            <a:r>
              <a:rPr lang="it-IT" b="1" sz="2000" dirty="0">
                <a:solidFill>
                  <a:srgbClr val="7A1F2B"/>
                </a:solidFill>
                <a:latin typeface="Arial"/>
                <a:cs typeface="Arial"/>
              </a:rPr>
              <a:t>Variabilità dei dati</a:t>
            </a:r>
            <a:endParaRPr lang="it-IT" sz="2000"/>
          </a:p>
          <a:p>
            <a:pPr algn="l">
              <a:spcBef>
                <a:spcPts val="0"/>
              </a:spcBef>
              <a:spcAft>
                <a:spcPts val="400"/>
              </a:spcAft>
              <a:buNone/>
            </a:pPr>
            <a:r>
              <a:rPr lang="it-IT" sz="1750" dirty="0">
                <a:solidFill>
                  <a:srgbClr val="404040"/>
                </a:solidFill>
                <a:latin typeface="Arial"/>
                <a:cs typeface="Arial"/>
              </a:rPr>
              <a:t>fornisce una misura dell’incertezza associata al valore centrale</a:t>
            </a:r>
            <a:endParaRPr lang="it-IT" sz="1750"/>
          </a:p>
        </p:txBody>
      </p:sp>
      <p:sp>
        <p:nvSpPr>
          <p:cNvPr id="7" name="Shape 7"/>
          <p:cNvSpPr txBox="1"/>
          <p:nvPr/>
        </p:nvSpPr>
        <p:spPr>
          <a:xfrm>
            <a:off x="457200" y="5120640"/>
            <a:ext cx="8229600" cy="109728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850" dirty="0">
                <a:solidFill>
                  <a:srgbClr val="404040"/>
                </a:solidFill>
                <a:latin typeface="Arial"/>
                <a:cs typeface="Arial"/>
              </a:rPr>
              <a:t>Alla </a:t>
            </a:r>
            <a:r>
              <a:rPr lang="it-IT" b="1" sz="1850" dirty="0">
                <a:solidFill>
                  <a:srgbClr val="161616"/>
                </a:solidFill>
                <a:latin typeface="Arial"/>
                <a:cs typeface="Arial"/>
              </a:rPr>
              <a:t>media</a:t>
            </a:r>
            <a:r>
              <a:rPr lang="it-IT" sz="1850" dirty="0">
                <a:solidFill>
                  <a:srgbClr val="404040"/>
                </a:solidFill>
                <a:latin typeface="Arial"/>
                <a:cs typeface="Arial"/>
              </a:rPr>
              <a:t> si associa sempre la </a:t>
            </a:r>
            <a:r>
              <a:rPr lang="it-IT" b="1" sz="1850" dirty="0">
                <a:solidFill>
                  <a:srgbClr val="161616"/>
                </a:solidFill>
                <a:latin typeface="Arial"/>
                <a:cs typeface="Arial"/>
              </a:rPr>
              <a:t>deviazione standard</a:t>
            </a:r>
            <a:r>
              <a:rPr lang="it-IT" sz="1850" dirty="0">
                <a:solidFill>
                  <a:srgbClr val="404040"/>
                </a:solidFill>
                <a:latin typeface="Arial"/>
                <a:cs typeface="Arial"/>
              </a:rPr>
              <a:t>, che descrive la dispersione dei dati attorno al valore medio.</a:t>
            </a:r>
            <a:endParaRPr lang="it-IT" sz="185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4E4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/>
          <p:nvPr/>
        </p:nvSpPr>
        <p:spPr>
          <a:xfrm>
            <a:off x="457200" y="274320"/>
            <a:ext cx="8229600" cy="82296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b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2600" dirty="0">
                <a:solidFill>
                  <a:srgbClr val="161616"/>
                </a:solidFill>
                <a:latin typeface="Arial"/>
                <a:cs typeface="Arial"/>
              </a:rPr>
              <a:t>Media e mediana</a:t>
            </a:r>
            <a:endParaRPr lang="it-IT" sz="2600"/>
          </a:p>
        </p:txBody>
      </p:sp>
      <p:sp>
        <p:nvSpPr>
          <p:cNvPr id="4" name="Shape 4"/>
          <p:cNvSpPr/>
          <p:nvPr/>
        </p:nvSpPr>
        <p:spPr>
          <a:xfrm>
            <a:off x="457200" y="1325880"/>
            <a:ext cx="3977640" cy="868680"/>
          </a:xfrm>
          <a:prstGeom prst="rect">
            <a:avLst/>
          </a:prstGeom>
          <a:solidFill>
            <a:srgbClr val="F2F2F2"/>
          </a:solidFill>
          <a:ln w="12700">
            <a:solidFill>
              <a:srgbClr val="D0D0D0"/>
            </a:solidFill>
          </a:ln>
        </p:spPr>
        <p:txBody>
          <a:bodyPr wrap="square" lIns="73152" tIns="73152" rIns="73152" bIns="73152" anchor="ctr" rtlCol="0"/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650" dirty="0">
                <a:solidFill>
                  <a:srgbClr val="161616"/>
                </a:solidFill>
                <a:latin typeface="Arial"/>
                <a:cs typeface="Arial"/>
              </a:rPr>
              <a:t>x̄ = </a:t>
            </a:r>
            <a:r>
              <a:rPr lang="it-IT" sz="2650" dirty="0">
                <a:solidFill>
                  <a:srgbClr val="161616"/>
                </a:solidFill>
                <a:latin typeface="Arial"/>
                <a:cs typeface="Arial"/>
              </a:rPr>
              <a:t>Σx</a:t>
            </a:r>
            <a:r>
              <a:rPr lang="it-IT" baseline="-25000" sz="2650" dirty="0">
                <a:solidFill>
                  <a:srgbClr val="161616"/>
                </a:solidFill>
                <a:latin typeface="Arial"/>
                <a:cs typeface="Arial"/>
              </a:rPr>
              <a:t>i</a:t>
            </a:r>
            <a:r>
              <a:rPr lang="it-IT" sz="2650" dirty="0">
                <a:solidFill>
                  <a:srgbClr val="161616"/>
                </a:solidFill>
                <a:latin typeface="Arial"/>
                <a:cs typeface="Arial"/>
              </a:rPr>
              <a:t> / N</a:t>
            </a:r>
            <a:endParaRPr lang="it-IT" sz="2650"/>
          </a:p>
        </p:txBody>
      </p:sp>
      <p:sp>
        <p:nvSpPr>
          <p:cNvPr id="5" name="Shape 5"/>
          <p:cNvSpPr txBox="1"/>
          <p:nvPr/>
        </p:nvSpPr>
        <p:spPr>
          <a:xfrm>
            <a:off x="457200" y="2331720"/>
            <a:ext cx="3977640" cy="146304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1650" dirty="0">
                <a:solidFill>
                  <a:srgbClr val="161616"/>
                </a:solidFill>
                <a:latin typeface="Arial"/>
                <a:cs typeface="Arial"/>
              </a:rPr>
              <a:t>Media: </a:t>
            </a:r>
            <a:r>
              <a:rPr lang="it-IT" sz="1650" dirty="0">
                <a:solidFill>
                  <a:srgbClr val="404040"/>
                </a:solidFill>
                <a:latin typeface="Arial"/>
                <a:cs typeface="Arial"/>
              </a:rPr>
              <a:t>somma delle misure replicate divisa per il numero di osservazioni.</a:t>
            </a:r>
            <a:endParaRPr lang="it-IT" sz="1650"/>
          </a:p>
        </p:txBody>
      </p:sp>
      <p:sp>
        <p:nvSpPr>
          <p:cNvPr id="6" name="Shape 6"/>
          <p:cNvSpPr/>
          <p:nvPr/>
        </p:nvSpPr>
        <p:spPr>
          <a:xfrm>
            <a:off x="4709160" y="1325880"/>
            <a:ext cx="3977640" cy="868680"/>
          </a:xfrm>
          <a:prstGeom prst="rect">
            <a:avLst/>
          </a:prstGeom>
          <a:solidFill>
            <a:srgbClr val="F2F2F2"/>
          </a:solidFill>
          <a:ln w="12700">
            <a:solidFill>
              <a:srgbClr val="D0D0D0"/>
            </a:solidFill>
          </a:ln>
        </p:spPr>
        <p:txBody>
          <a:bodyPr wrap="square" lIns="45720" tIns="45720" rIns="45720" bIns="45720" anchor="ctr" rtlCol="0"/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1750" dirty="0">
                <a:solidFill>
                  <a:srgbClr val="161616"/>
                </a:solidFill>
                <a:latin typeface="Arial"/>
                <a:cs typeface="Arial"/>
              </a:rPr>
              <a:t>valore centrale dei dati ordinati</a:t>
            </a:r>
            <a:endParaRPr lang="it-IT" sz="1750"/>
          </a:p>
        </p:txBody>
      </p:sp>
      <p:sp>
        <p:nvSpPr>
          <p:cNvPr id="7" name="Shape 7"/>
          <p:cNvSpPr txBox="1"/>
          <p:nvPr/>
        </p:nvSpPr>
        <p:spPr>
          <a:xfrm>
            <a:off x="4709160" y="2331720"/>
            <a:ext cx="3977640" cy="146304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1650" dirty="0">
                <a:solidFill>
                  <a:srgbClr val="161616"/>
                </a:solidFill>
                <a:latin typeface="Arial"/>
                <a:cs typeface="Arial"/>
              </a:rPr>
              <a:t>Mediana: </a:t>
            </a:r>
            <a:r>
              <a:rPr lang="it-IT" sz="1650" dirty="0">
                <a:solidFill>
                  <a:srgbClr val="404040"/>
                </a:solidFill>
                <a:latin typeface="Arial"/>
                <a:cs typeface="Arial"/>
              </a:rPr>
              <a:t>N dispari → valore centrale; N pari → media della coppia centrale. È poco sensibile ai valori anomali.</a:t>
            </a:r>
            <a:endParaRPr lang="it-IT" sz="1650"/>
          </a:p>
        </p:txBody>
      </p:sp>
      <p:sp>
        <p:nvSpPr>
          <p:cNvPr id="8" name="Shape 8"/>
          <p:cNvSpPr/>
          <p:nvPr/>
        </p:nvSpPr>
        <p:spPr>
          <a:xfrm>
            <a:off x="457200" y="3931920"/>
            <a:ext cx="8229600" cy="2514600"/>
          </a:xfrm>
          <a:prstGeom prst="rect">
            <a:avLst/>
          </a:prstGeom>
          <a:solidFill>
            <a:srgbClr val="F1E3BF"/>
          </a:solidFill>
          <a:ln w="12700">
            <a:solidFill>
              <a:srgbClr val="B8860B"/>
            </a:solidFill>
          </a:ln>
        </p:spPr>
        <p:txBody>
          <a:bodyPr wrap="square" lIns="164592" tIns="164592" rIns="164592" bIns="164592" anchor="t" rtlCol="0"/>
          <a:lstStyle/>
          <a:p>
            <a:pPr algn="l">
              <a:spcBef>
                <a:spcPts val="0"/>
              </a:spcBef>
              <a:spcAft>
                <a:spcPts val="600"/>
              </a:spcAft>
              <a:buNone/>
            </a:pPr>
            <a:r>
              <a:rPr lang="it-IT" b="1" sz="1750" dirty="0">
                <a:solidFill>
                  <a:srgbClr val="B8860B"/>
                </a:solidFill>
                <a:latin typeface="Arial"/>
                <a:cs typeface="Arial"/>
              </a:rPr>
              <a:t>Esempio – acidità di un olio (% acido oleico), 5 replicati</a:t>
            </a:r>
            <a:endParaRPr lang="it-IT" sz="1750"/>
          </a:p>
          <a:p>
            <a:pPr algn="l">
              <a:spcBef>
                <a:spcPts val="0"/>
              </a:spcBef>
              <a:spcAft>
                <a:spcPts val="800"/>
              </a:spcAft>
              <a:buNone/>
            </a:pPr>
            <a:r>
              <a:rPr lang="it-IT" sz="2000" dirty="0">
                <a:solidFill>
                  <a:srgbClr val="161616"/>
                </a:solidFill>
                <a:latin typeface="Arial"/>
                <a:cs typeface="Arial"/>
              </a:rPr>
              <a:t>0,65   0,66   0,62   0,64   0,62</a:t>
            </a:r>
            <a:endParaRPr lang="it-IT" sz="2000"/>
          </a:p>
          <a:p>
            <a:pPr algn="l">
              <a:spcBef>
                <a:spcPts val="0"/>
              </a:spcBef>
              <a:spcAft>
                <a:spcPts val="400"/>
              </a:spcAft>
              <a:buNone/>
            </a:pPr>
            <a:r>
              <a:rPr lang="it-IT" b="1" sz="1750" dirty="0">
                <a:solidFill>
                  <a:srgbClr val="161616"/>
                </a:solidFill>
                <a:latin typeface="Arial"/>
                <a:cs typeface="Arial"/>
              </a:rPr>
              <a:t>Media: </a:t>
            </a:r>
            <a:r>
              <a:rPr lang="it-IT" sz="1750" dirty="0">
                <a:solidFill>
                  <a:srgbClr val="404040"/>
                </a:solidFill>
                <a:latin typeface="Arial"/>
                <a:cs typeface="Arial"/>
              </a:rPr>
              <a:t>3,19 / 5 = 0,638 ≈ </a:t>
            </a:r>
            <a:r>
              <a:rPr lang="it-IT" b="1" sz="1750" dirty="0">
                <a:solidFill>
                  <a:srgbClr val="161616"/>
                </a:solidFill>
                <a:latin typeface="Arial"/>
                <a:cs typeface="Arial"/>
              </a:rPr>
              <a:t>0,64 %</a:t>
            </a:r>
            <a:endParaRPr lang="it-IT" sz="1750"/>
          </a:p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1750" dirty="0">
                <a:solidFill>
                  <a:srgbClr val="161616"/>
                </a:solidFill>
                <a:latin typeface="Arial"/>
                <a:cs typeface="Arial"/>
              </a:rPr>
              <a:t>Mediana: </a:t>
            </a:r>
            <a:r>
              <a:rPr lang="it-IT" sz="1750" dirty="0">
                <a:solidFill>
                  <a:srgbClr val="404040"/>
                </a:solidFill>
                <a:latin typeface="Arial"/>
                <a:cs typeface="Arial"/>
              </a:rPr>
              <a:t>0,62 · 0,62 · </a:t>
            </a:r>
            <a:r>
              <a:rPr lang="it-IT" b="1" sz="1750" dirty="0">
                <a:solidFill>
                  <a:srgbClr val="7A1F2B"/>
                </a:solidFill>
                <a:latin typeface="Arial"/>
                <a:cs typeface="Arial"/>
              </a:rPr>
              <a:t>0,64</a:t>
            </a:r>
            <a:r>
              <a:rPr lang="it-IT" sz="1750" dirty="0">
                <a:solidFill>
                  <a:srgbClr val="404040"/>
                </a:solidFill>
                <a:latin typeface="Arial"/>
                <a:cs typeface="Arial"/>
              </a:rPr>
              <a:t> · 0,65 · 0,66  →  </a:t>
            </a:r>
            <a:r>
              <a:rPr lang="it-IT" b="1" sz="1750" dirty="0">
                <a:solidFill>
                  <a:srgbClr val="161616"/>
                </a:solidFill>
                <a:latin typeface="Arial"/>
                <a:cs typeface="Arial"/>
              </a:rPr>
              <a:t>0,64 %</a:t>
            </a:r>
            <a:endParaRPr lang="it-IT" sz="175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4E4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/>
          <p:nvPr/>
        </p:nvSpPr>
        <p:spPr>
          <a:xfrm>
            <a:off x="457200" y="274320"/>
            <a:ext cx="8229600" cy="82296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b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2600" dirty="0">
                <a:solidFill>
                  <a:srgbClr val="161616"/>
                </a:solidFill>
                <a:latin typeface="Arial"/>
                <a:cs typeface="Arial"/>
              </a:rPr>
              <a:t>Accuratezza e precisione</a:t>
            </a:r>
            <a:endParaRPr lang="it-IT" sz="2600"/>
          </a:p>
        </p:txBody>
      </p:sp>
      <p:sp>
        <p:nvSpPr>
          <p:cNvPr id="4" name="Shape 4"/>
          <p:cNvSpPr txBox="1"/>
          <p:nvPr/>
        </p:nvSpPr>
        <p:spPr>
          <a:xfrm>
            <a:off x="457200" y="1188720"/>
            <a:ext cx="4023360" cy="118872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1650" dirty="0">
                <a:solidFill>
                  <a:srgbClr val="7A1F2B"/>
                </a:solidFill>
                <a:latin typeface="Arial"/>
                <a:cs typeface="Arial"/>
              </a:rPr>
              <a:t>Accuratezza: </a:t>
            </a:r>
            <a:r>
              <a:rPr lang="it-IT" sz="1650" dirty="0">
                <a:solidFill>
                  <a:srgbClr val="404040"/>
                </a:solidFill>
                <a:latin typeface="Arial"/>
                <a:cs typeface="Arial"/>
              </a:rPr>
              <a:t>vicinanza della misura al valore vero o accettato; si esprime con l’errore.</a:t>
            </a:r>
            <a:endParaRPr lang="it-IT" sz="1650"/>
          </a:p>
        </p:txBody>
      </p:sp>
      <p:sp>
        <p:nvSpPr>
          <p:cNvPr id="5" name="Shape 5"/>
          <p:cNvSpPr txBox="1"/>
          <p:nvPr/>
        </p:nvSpPr>
        <p:spPr>
          <a:xfrm>
            <a:off x="4663440" y="1188720"/>
            <a:ext cx="4023360" cy="118872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1650" dirty="0">
                <a:solidFill>
                  <a:srgbClr val="7A1F2B"/>
                </a:solidFill>
                <a:latin typeface="Arial"/>
                <a:cs typeface="Arial"/>
              </a:rPr>
              <a:t>Precisione: </a:t>
            </a:r>
            <a:r>
              <a:rPr lang="it-IT" sz="1650" dirty="0">
                <a:solidFill>
                  <a:srgbClr val="404040"/>
                </a:solidFill>
                <a:latin typeface="Arial"/>
                <a:cs typeface="Arial"/>
              </a:rPr>
              <a:t>vicinanza tra loro di misure ripetute nello stesso modo (ripetibilità, riproducibilità).</a:t>
            </a:r>
            <a:endParaRPr lang="it-IT" sz="1650"/>
          </a:p>
        </p:txBody>
      </p:sp>
      <p:sp>
        <p:nvSpPr>
          <p:cNvPr id="6" name="Shape 6"/>
          <p:cNvSpPr/>
          <p:nvPr/>
        </p:nvSpPr>
        <p:spPr>
          <a:xfrm>
            <a:off x="502920" y="2651760"/>
            <a:ext cx="1737360" cy="1737360"/>
          </a:xfrm>
          <a:prstGeom prst="ellipse">
            <a:avLst/>
          </a:prstGeom>
          <a:solidFill>
            <a:srgbClr val="FFFFFF"/>
          </a:solidFill>
          <a:ln w="9525">
            <a:solidFill>
              <a:srgbClr val="404040"/>
            </a:solidFill>
          </a:ln>
        </p:spPr>
        <p:txBody>
          <a:bodyPr wrap="square" lIns="45720" tIns="45720" rIns="45720" bIns="45720" anchor="t" rtlCol="0"/>
          <a:lstStyle/>
          <a:p>
            <a:endParaRPr lang="it-IT"/>
          </a:p>
        </p:txBody>
      </p:sp>
      <p:sp>
        <p:nvSpPr>
          <p:cNvPr id="7" name="Shape 7"/>
          <p:cNvSpPr/>
          <p:nvPr/>
        </p:nvSpPr>
        <p:spPr>
          <a:xfrm>
            <a:off x="798271" y="2947111"/>
            <a:ext cx="1146658" cy="1146658"/>
          </a:xfrm>
          <a:prstGeom prst="ellipse">
            <a:avLst/>
          </a:prstGeom>
          <a:solidFill>
            <a:srgbClr val="D0D0D0"/>
          </a:solidFill>
          <a:ln w="9525">
            <a:solidFill>
              <a:srgbClr val="404040"/>
            </a:solidFill>
          </a:ln>
        </p:spPr>
        <p:txBody>
          <a:bodyPr wrap="square" lIns="45720" tIns="45720" rIns="45720" bIns="45720" anchor="t" rtlCol="0"/>
          <a:lstStyle/>
          <a:p>
            <a:endParaRPr lang="it-IT"/>
          </a:p>
        </p:txBody>
      </p:sp>
      <p:sp>
        <p:nvSpPr>
          <p:cNvPr id="8" name="Shape 8"/>
          <p:cNvSpPr/>
          <p:nvPr/>
        </p:nvSpPr>
        <p:spPr>
          <a:xfrm>
            <a:off x="1084936" y="3233776"/>
            <a:ext cx="573329" cy="573329"/>
          </a:xfrm>
          <a:prstGeom prst="ellipse">
            <a:avLst/>
          </a:prstGeom>
          <a:solidFill>
            <a:srgbClr val="EFDCDF"/>
          </a:solidFill>
          <a:ln w="9525">
            <a:solidFill>
              <a:srgbClr val="404040"/>
            </a:solidFill>
          </a:ln>
        </p:spPr>
        <p:txBody>
          <a:bodyPr wrap="square" lIns="45720" tIns="45720" rIns="45720" bIns="45720" anchor="t" rtlCol="0"/>
          <a:lstStyle/>
          <a:p>
            <a:endParaRPr lang="it-IT"/>
          </a:p>
        </p:txBody>
      </p:sp>
      <p:sp>
        <p:nvSpPr>
          <p:cNvPr id="9" name="Shape 9"/>
          <p:cNvSpPr/>
          <p:nvPr/>
        </p:nvSpPr>
        <p:spPr>
          <a:xfrm>
            <a:off x="1316736" y="3465576"/>
            <a:ext cx="109728" cy="109728"/>
          </a:xfrm>
          <a:prstGeom prst="ellipse">
            <a:avLst/>
          </a:prstGeom>
          <a:solidFill>
            <a:srgbClr val="7A1F2B"/>
          </a:solidFill>
          <a:ln>
            <a:noFill/>
          </a:ln>
        </p:spPr>
        <p:txBody>
          <a:bodyPr wrap="square" lIns="45720" tIns="45720" rIns="45720" bIns="45720" anchor="t" rtlCol="0"/>
          <a:lstStyle/>
          <a:p>
            <a:endParaRPr lang="it-IT"/>
          </a:p>
        </p:txBody>
      </p:sp>
      <p:sp>
        <p:nvSpPr>
          <p:cNvPr id="10" name="Shape 10"/>
          <p:cNvSpPr/>
          <p:nvPr/>
        </p:nvSpPr>
        <p:spPr>
          <a:xfrm>
            <a:off x="1321248" y="3525123"/>
            <a:ext cx="109728" cy="109728"/>
          </a:xfrm>
          <a:prstGeom prst="ellipse">
            <a:avLst/>
          </a:prstGeom>
          <a:solidFill>
            <a:srgbClr val="B8860B"/>
          </a:solidFill>
          <a:ln w="6350">
            <a:solidFill>
              <a:srgbClr val="161616"/>
            </a:solidFill>
          </a:ln>
        </p:spPr>
        <p:txBody>
          <a:bodyPr wrap="square" lIns="45720" tIns="45720" rIns="45720" bIns="45720" anchor="t" rtlCol="0"/>
          <a:lstStyle/>
          <a:p>
            <a:endParaRPr lang="it-IT"/>
          </a:p>
        </p:txBody>
      </p:sp>
      <p:sp>
        <p:nvSpPr>
          <p:cNvPr id="11" name="Shape 11"/>
          <p:cNvSpPr/>
          <p:nvPr/>
        </p:nvSpPr>
        <p:spPr>
          <a:xfrm>
            <a:off x="1271387" y="3513895"/>
            <a:ext cx="109728" cy="109728"/>
          </a:xfrm>
          <a:prstGeom prst="ellipse">
            <a:avLst/>
          </a:prstGeom>
          <a:solidFill>
            <a:srgbClr val="B8860B"/>
          </a:solidFill>
          <a:ln w="6350">
            <a:solidFill>
              <a:srgbClr val="161616"/>
            </a:solidFill>
          </a:ln>
        </p:spPr>
        <p:txBody>
          <a:bodyPr wrap="square" lIns="45720" tIns="45720" rIns="45720" bIns="45720" anchor="t" rtlCol="0"/>
          <a:lstStyle/>
          <a:p>
            <a:endParaRPr lang="it-IT"/>
          </a:p>
        </p:txBody>
      </p:sp>
      <p:sp>
        <p:nvSpPr>
          <p:cNvPr id="12" name="Shape 12"/>
          <p:cNvSpPr/>
          <p:nvPr/>
        </p:nvSpPr>
        <p:spPr>
          <a:xfrm>
            <a:off x="1311675" y="3460469"/>
            <a:ext cx="109728" cy="109728"/>
          </a:xfrm>
          <a:prstGeom prst="ellipse">
            <a:avLst/>
          </a:prstGeom>
          <a:solidFill>
            <a:srgbClr val="B8860B"/>
          </a:solidFill>
          <a:ln w="6350">
            <a:solidFill>
              <a:srgbClr val="161616"/>
            </a:solidFill>
          </a:ln>
        </p:spPr>
        <p:txBody>
          <a:bodyPr wrap="square" lIns="45720" tIns="45720" rIns="45720" bIns="45720" anchor="t" rtlCol="0"/>
          <a:lstStyle/>
          <a:p>
            <a:endParaRPr lang="it-IT"/>
          </a:p>
        </p:txBody>
      </p:sp>
      <p:sp>
        <p:nvSpPr>
          <p:cNvPr id="13" name="Shape 13"/>
          <p:cNvSpPr/>
          <p:nvPr/>
        </p:nvSpPr>
        <p:spPr>
          <a:xfrm>
            <a:off x="1408315" y="3473170"/>
            <a:ext cx="109728" cy="109728"/>
          </a:xfrm>
          <a:prstGeom prst="ellipse">
            <a:avLst/>
          </a:prstGeom>
          <a:solidFill>
            <a:srgbClr val="B8860B"/>
          </a:solidFill>
          <a:ln w="6350">
            <a:solidFill>
              <a:srgbClr val="161616"/>
            </a:solidFill>
          </a:ln>
        </p:spPr>
        <p:txBody>
          <a:bodyPr wrap="square" lIns="45720" tIns="45720" rIns="45720" bIns="45720" anchor="t" rtlCol="0"/>
          <a:lstStyle/>
          <a:p>
            <a:endParaRPr lang="it-IT"/>
          </a:p>
        </p:txBody>
      </p:sp>
      <p:sp>
        <p:nvSpPr>
          <p:cNvPr id="14" name="Shape 14"/>
          <p:cNvSpPr/>
          <p:nvPr/>
        </p:nvSpPr>
        <p:spPr>
          <a:xfrm>
            <a:off x="1315226" y="3491244"/>
            <a:ext cx="109728" cy="109728"/>
          </a:xfrm>
          <a:prstGeom prst="ellipse">
            <a:avLst/>
          </a:prstGeom>
          <a:solidFill>
            <a:srgbClr val="B8860B"/>
          </a:solidFill>
          <a:ln w="6350">
            <a:solidFill>
              <a:srgbClr val="161616"/>
            </a:solidFill>
          </a:ln>
        </p:spPr>
        <p:txBody>
          <a:bodyPr wrap="square" lIns="45720" tIns="45720" rIns="45720" bIns="45720" anchor="t" rtlCol="0"/>
          <a:lstStyle/>
          <a:p>
            <a:endParaRPr lang="it-IT"/>
          </a:p>
        </p:txBody>
      </p:sp>
      <p:sp>
        <p:nvSpPr>
          <p:cNvPr id="15" name="Shape 15"/>
          <p:cNvSpPr/>
          <p:nvPr/>
        </p:nvSpPr>
        <p:spPr>
          <a:xfrm>
            <a:off x="1368318" y="3464164"/>
            <a:ext cx="109728" cy="109728"/>
          </a:xfrm>
          <a:prstGeom prst="ellipse">
            <a:avLst/>
          </a:prstGeom>
          <a:solidFill>
            <a:srgbClr val="B8860B"/>
          </a:solidFill>
          <a:ln w="6350">
            <a:solidFill>
              <a:srgbClr val="161616"/>
            </a:solidFill>
          </a:ln>
        </p:spPr>
        <p:txBody>
          <a:bodyPr wrap="square" lIns="45720" tIns="45720" rIns="45720" bIns="45720" anchor="t" rtlCol="0"/>
          <a:lstStyle/>
          <a:p>
            <a:endParaRPr lang="it-IT"/>
          </a:p>
        </p:txBody>
      </p:sp>
      <p:sp>
        <p:nvSpPr>
          <p:cNvPr id="16" name="Shape 16"/>
          <p:cNvSpPr txBox="1"/>
          <p:nvPr/>
        </p:nvSpPr>
        <p:spPr>
          <a:xfrm>
            <a:off x="365760" y="4572000"/>
            <a:ext cx="2011680" cy="54864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/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1450" dirty="0">
                <a:solidFill>
                  <a:srgbClr val="161616"/>
                </a:solidFill>
                <a:latin typeface="Arial"/>
                <a:cs typeface="Arial"/>
              </a:rPr>
              <a:t>accurato e preciso</a:t>
            </a:r>
            <a:endParaRPr lang="it-IT" sz="1450"/>
          </a:p>
        </p:txBody>
      </p:sp>
      <p:sp>
        <p:nvSpPr>
          <p:cNvPr id="17" name="Shape 17"/>
          <p:cNvSpPr/>
          <p:nvPr/>
        </p:nvSpPr>
        <p:spPr>
          <a:xfrm>
            <a:off x="2606040" y="2651760"/>
            <a:ext cx="1737360" cy="1737360"/>
          </a:xfrm>
          <a:prstGeom prst="ellipse">
            <a:avLst/>
          </a:prstGeom>
          <a:solidFill>
            <a:srgbClr val="FFFFFF"/>
          </a:solidFill>
          <a:ln w="9525">
            <a:solidFill>
              <a:srgbClr val="404040"/>
            </a:solidFill>
          </a:ln>
        </p:spPr>
        <p:txBody>
          <a:bodyPr wrap="square" lIns="45720" tIns="45720" rIns="45720" bIns="45720" anchor="t" rtlCol="0"/>
          <a:lstStyle/>
          <a:p>
            <a:endParaRPr lang="it-IT"/>
          </a:p>
        </p:txBody>
      </p:sp>
      <p:sp>
        <p:nvSpPr>
          <p:cNvPr id="18" name="Shape 18"/>
          <p:cNvSpPr/>
          <p:nvPr/>
        </p:nvSpPr>
        <p:spPr>
          <a:xfrm>
            <a:off x="2901391" y="2947111"/>
            <a:ext cx="1146658" cy="1146658"/>
          </a:xfrm>
          <a:prstGeom prst="ellipse">
            <a:avLst/>
          </a:prstGeom>
          <a:solidFill>
            <a:srgbClr val="D0D0D0"/>
          </a:solidFill>
          <a:ln w="9525">
            <a:solidFill>
              <a:srgbClr val="404040"/>
            </a:solidFill>
          </a:ln>
        </p:spPr>
        <p:txBody>
          <a:bodyPr wrap="square" lIns="45720" tIns="45720" rIns="45720" bIns="45720" anchor="t" rtlCol="0"/>
          <a:lstStyle/>
          <a:p>
            <a:endParaRPr lang="it-IT"/>
          </a:p>
        </p:txBody>
      </p:sp>
      <p:sp>
        <p:nvSpPr>
          <p:cNvPr id="19" name="Shape 19"/>
          <p:cNvSpPr/>
          <p:nvPr/>
        </p:nvSpPr>
        <p:spPr>
          <a:xfrm>
            <a:off x="3188056" y="3233776"/>
            <a:ext cx="573329" cy="573329"/>
          </a:xfrm>
          <a:prstGeom prst="ellipse">
            <a:avLst/>
          </a:prstGeom>
          <a:solidFill>
            <a:srgbClr val="EFDCDF"/>
          </a:solidFill>
          <a:ln w="9525">
            <a:solidFill>
              <a:srgbClr val="404040"/>
            </a:solidFill>
          </a:ln>
        </p:spPr>
        <p:txBody>
          <a:bodyPr wrap="square" lIns="45720" tIns="45720" rIns="45720" bIns="45720" anchor="t" rtlCol="0"/>
          <a:lstStyle/>
          <a:p>
            <a:endParaRPr lang="it-IT"/>
          </a:p>
        </p:txBody>
      </p:sp>
      <p:sp>
        <p:nvSpPr>
          <p:cNvPr id="20" name="Shape 20"/>
          <p:cNvSpPr/>
          <p:nvPr/>
        </p:nvSpPr>
        <p:spPr>
          <a:xfrm>
            <a:off x="3419856" y="3465576"/>
            <a:ext cx="109728" cy="109728"/>
          </a:xfrm>
          <a:prstGeom prst="ellipse">
            <a:avLst/>
          </a:prstGeom>
          <a:solidFill>
            <a:srgbClr val="7A1F2B"/>
          </a:solidFill>
          <a:ln>
            <a:noFill/>
          </a:ln>
        </p:spPr>
        <p:txBody>
          <a:bodyPr wrap="square" lIns="45720" tIns="45720" rIns="45720" bIns="45720" anchor="t" rtlCol="0"/>
          <a:lstStyle/>
          <a:p>
            <a:endParaRPr lang="it-IT"/>
          </a:p>
        </p:txBody>
      </p:sp>
      <p:sp>
        <p:nvSpPr>
          <p:cNvPr id="21" name="Shape 21"/>
          <p:cNvSpPr/>
          <p:nvPr/>
        </p:nvSpPr>
        <p:spPr>
          <a:xfrm>
            <a:off x="3949795" y="3009352"/>
            <a:ext cx="109728" cy="109728"/>
          </a:xfrm>
          <a:prstGeom prst="ellipse">
            <a:avLst/>
          </a:prstGeom>
          <a:solidFill>
            <a:srgbClr val="B8860B"/>
          </a:solidFill>
          <a:ln w="6350">
            <a:solidFill>
              <a:srgbClr val="161616"/>
            </a:solidFill>
          </a:ln>
        </p:spPr>
        <p:txBody>
          <a:bodyPr wrap="square" lIns="45720" tIns="45720" rIns="45720" bIns="45720" anchor="t" rtlCol="0"/>
          <a:lstStyle/>
          <a:p>
            <a:endParaRPr lang="it-IT"/>
          </a:p>
        </p:txBody>
      </p:sp>
      <p:sp>
        <p:nvSpPr>
          <p:cNvPr id="22" name="Shape 22"/>
          <p:cNvSpPr/>
          <p:nvPr/>
        </p:nvSpPr>
        <p:spPr>
          <a:xfrm>
            <a:off x="3912167" y="3041424"/>
            <a:ext cx="109728" cy="109728"/>
          </a:xfrm>
          <a:prstGeom prst="ellipse">
            <a:avLst/>
          </a:prstGeom>
          <a:solidFill>
            <a:srgbClr val="B8860B"/>
          </a:solidFill>
          <a:ln w="6350">
            <a:solidFill>
              <a:srgbClr val="161616"/>
            </a:solidFill>
          </a:ln>
        </p:spPr>
        <p:txBody>
          <a:bodyPr wrap="square" lIns="45720" tIns="45720" rIns="45720" bIns="45720" anchor="t" rtlCol="0"/>
          <a:lstStyle/>
          <a:p>
            <a:endParaRPr lang="it-IT"/>
          </a:p>
        </p:txBody>
      </p:sp>
      <p:sp>
        <p:nvSpPr>
          <p:cNvPr id="23" name="Shape 23"/>
          <p:cNvSpPr/>
          <p:nvPr/>
        </p:nvSpPr>
        <p:spPr>
          <a:xfrm>
            <a:off x="3859724" y="2982704"/>
            <a:ext cx="109728" cy="109728"/>
          </a:xfrm>
          <a:prstGeom prst="ellipse">
            <a:avLst/>
          </a:prstGeom>
          <a:solidFill>
            <a:srgbClr val="B8860B"/>
          </a:solidFill>
          <a:ln w="6350">
            <a:solidFill>
              <a:srgbClr val="161616"/>
            </a:solidFill>
          </a:ln>
        </p:spPr>
        <p:txBody>
          <a:bodyPr wrap="square" lIns="45720" tIns="45720" rIns="45720" bIns="45720" anchor="t" rtlCol="0"/>
          <a:lstStyle/>
          <a:p>
            <a:endParaRPr lang="it-IT"/>
          </a:p>
        </p:txBody>
      </p:sp>
      <p:sp>
        <p:nvSpPr>
          <p:cNvPr id="24" name="Shape 24"/>
          <p:cNvSpPr/>
          <p:nvPr/>
        </p:nvSpPr>
        <p:spPr>
          <a:xfrm>
            <a:off x="3842301" y="3042291"/>
            <a:ext cx="109728" cy="109728"/>
          </a:xfrm>
          <a:prstGeom prst="ellipse">
            <a:avLst/>
          </a:prstGeom>
          <a:solidFill>
            <a:srgbClr val="B8860B"/>
          </a:solidFill>
          <a:ln w="6350">
            <a:solidFill>
              <a:srgbClr val="161616"/>
            </a:solidFill>
          </a:ln>
        </p:spPr>
        <p:txBody>
          <a:bodyPr wrap="square" lIns="45720" tIns="45720" rIns="45720" bIns="45720" anchor="t" rtlCol="0"/>
          <a:lstStyle/>
          <a:p>
            <a:endParaRPr lang="it-IT"/>
          </a:p>
        </p:txBody>
      </p:sp>
      <p:sp>
        <p:nvSpPr>
          <p:cNvPr id="25" name="Shape 25"/>
          <p:cNvSpPr/>
          <p:nvPr/>
        </p:nvSpPr>
        <p:spPr>
          <a:xfrm>
            <a:off x="3919446" y="3047909"/>
            <a:ext cx="109728" cy="109728"/>
          </a:xfrm>
          <a:prstGeom prst="ellipse">
            <a:avLst/>
          </a:prstGeom>
          <a:solidFill>
            <a:srgbClr val="B8860B"/>
          </a:solidFill>
          <a:ln w="6350">
            <a:solidFill>
              <a:srgbClr val="161616"/>
            </a:solidFill>
          </a:ln>
        </p:spPr>
        <p:txBody>
          <a:bodyPr wrap="square" lIns="45720" tIns="45720" rIns="45720" bIns="45720" anchor="t" rtlCol="0"/>
          <a:lstStyle/>
          <a:p>
            <a:endParaRPr lang="it-IT"/>
          </a:p>
        </p:txBody>
      </p:sp>
      <p:sp>
        <p:nvSpPr>
          <p:cNvPr id="26" name="Shape 26"/>
          <p:cNvSpPr/>
          <p:nvPr/>
        </p:nvSpPr>
        <p:spPr>
          <a:xfrm>
            <a:off x="3926129" y="2989323"/>
            <a:ext cx="109728" cy="109728"/>
          </a:xfrm>
          <a:prstGeom prst="ellipse">
            <a:avLst/>
          </a:prstGeom>
          <a:solidFill>
            <a:srgbClr val="B8860B"/>
          </a:solidFill>
          <a:ln w="6350">
            <a:solidFill>
              <a:srgbClr val="161616"/>
            </a:solidFill>
          </a:ln>
        </p:spPr>
        <p:txBody>
          <a:bodyPr wrap="square" lIns="45720" tIns="45720" rIns="45720" bIns="45720" anchor="t" rtlCol="0"/>
          <a:lstStyle/>
          <a:p>
            <a:endParaRPr lang="it-IT"/>
          </a:p>
        </p:txBody>
      </p:sp>
      <p:sp>
        <p:nvSpPr>
          <p:cNvPr id="27" name="Shape 27"/>
          <p:cNvSpPr txBox="1"/>
          <p:nvPr/>
        </p:nvSpPr>
        <p:spPr>
          <a:xfrm>
            <a:off x="2468880" y="4572000"/>
            <a:ext cx="2011680" cy="54864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/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1450" dirty="0">
                <a:solidFill>
                  <a:srgbClr val="161616"/>
                </a:solidFill>
                <a:latin typeface="Arial"/>
                <a:cs typeface="Arial"/>
              </a:rPr>
              <a:t>preciso, non accurato</a:t>
            </a:r>
            <a:endParaRPr lang="it-IT" sz="1450"/>
          </a:p>
        </p:txBody>
      </p:sp>
      <p:sp>
        <p:nvSpPr>
          <p:cNvPr id="28" name="Shape 28"/>
          <p:cNvSpPr/>
          <p:nvPr/>
        </p:nvSpPr>
        <p:spPr>
          <a:xfrm>
            <a:off x="4709160" y="2651760"/>
            <a:ext cx="1737360" cy="1737360"/>
          </a:xfrm>
          <a:prstGeom prst="ellipse">
            <a:avLst/>
          </a:prstGeom>
          <a:solidFill>
            <a:srgbClr val="FFFFFF"/>
          </a:solidFill>
          <a:ln w="9525">
            <a:solidFill>
              <a:srgbClr val="404040"/>
            </a:solidFill>
          </a:ln>
        </p:spPr>
        <p:txBody>
          <a:bodyPr wrap="square" lIns="45720" tIns="45720" rIns="45720" bIns="45720" anchor="t" rtlCol="0"/>
          <a:lstStyle/>
          <a:p>
            <a:endParaRPr lang="it-IT"/>
          </a:p>
        </p:txBody>
      </p:sp>
      <p:sp>
        <p:nvSpPr>
          <p:cNvPr id="29" name="Shape 29"/>
          <p:cNvSpPr/>
          <p:nvPr/>
        </p:nvSpPr>
        <p:spPr>
          <a:xfrm>
            <a:off x="5004511" y="2947111"/>
            <a:ext cx="1146658" cy="1146658"/>
          </a:xfrm>
          <a:prstGeom prst="ellipse">
            <a:avLst/>
          </a:prstGeom>
          <a:solidFill>
            <a:srgbClr val="D0D0D0"/>
          </a:solidFill>
          <a:ln w="9525">
            <a:solidFill>
              <a:srgbClr val="404040"/>
            </a:solidFill>
          </a:ln>
        </p:spPr>
        <p:txBody>
          <a:bodyPr wrap="square" lIns="45720" tIns="45720" rIns="45720" bIns="45720" anchor="t" rtlCol="0"/>
          <a:lstStyle/>
          <a:p>
            <a:endParaRPr lang="it-IT"/>
          </a:p>
        </p:txBody>
      </p:sp>
      <p:sp>
        <p:nvSpPr>
          <p:cNvPr id="30" name="Shape 30"/>
          <p:cNvSpPr/>
          <p:nvPr/>
        </p:nvSpPr>
        <p:spPr>
          <a:xfrm>
            <a:off x="5291176" y="3233776"/>
            <a:ext cx="573329" cy="573329"/>
          </a:xfrm>
          <a:prstGeom prst="ellipse">
            <a:avLst/>
          </a:prstGeom>
          <a:solidFill>
            <a:srgbClr val="EFDCDF"/>
          </a:solidFill>
          <a:ln w="9525">
            <a:solidFill>
              <a:srgbClr val="404040"/>
            </a:solidFill>
          </a:ln>
        </p:spPr>
        <p:txBody>
          <a:bodyPr wrap="square" lIns="45720" tIns="45720" rIns="45720" bIns="45720" anchor="t" rtlCol="0"/>
          <a:lstStyle/>
          <a:p>
            <a:endParaRPr lang="it-IT"/>
          </a:p>
        </p:txBody>
      </p:sp>
      <p:sp>
        <p:nvSpPr>
          <p:cNvPr id="31" name="Shape 31"/>
          <p:cNvSpPr/>
          <p:nvPr/>
        </p:nvSpPr>
        <p:spPr>
          <a:xfrm>
            <a:off x="5522976" y="3465576"/>
            <a:ext cx="109728" cy="109728"/>
          </a:xfrm>
          <a:prstGeom prst="ellipse">
            <a:avLst/>
          </a:prstGeom>
          <a:solidFill>
            <a:srgbClr val="7A1F2B"/>
          </a:solidFill>
          <a:ln>
            <a:noFill/>
          </a:ln>
        </p:spPr>
        <p:txBody>
          <a:bodyPr wrap="square" lIns="45720" tIns="45720" rIns="45720" bIns="45720" anchor="t" rtlCol="0"/>
          <a:lstStyle/>
          <a:p>
            <a:endParaRPr lang="it-IT"/>
          </a:p>
        </p:txBody>
      </p:sp>
      <p:sp>
        <p:nvSpPr>
          <p:cNvPr id="32" name="Shape 32"/>
          <p:cNvSpPr/>
          <p:nvPr/>
        </p:nvSpPr>
        <p:spPr>
          <a:xfrm>
            <a:off x="5517410" y="3482253"/>
            <a:ext cx="109728" cy="109728"/>
          </a:xfrm>
          <a:prstGeom prst="ellipse">
            <a:avLst/>
          </a:prstGeom>
          <a:solidFill>
            <a:srgbClr val="B8860B"/>
          </a:solidFill>
          <a:ln w="6350">
            <a:solidFill>
              <a:srgbClr val="161616"/>
            </a:solidFill>
          </a:ln>
        </p:spPr>
        <p:txBody>
          <a:bodyPr wrap="square" lIns="45720" tIns="45720" rIns="45720" bIns="45720" anchor="t" rtlCol="0"/>
          <a:lstStyle/>
          <a:p>
            <a:endParaRPr lang="it-IT"/>
          </a:p>
        </p:txBody>
      </p:sp>
      <p:sp>
        <p:nvSpPr>
          <p:cNvPr id="33" name="Shape 33"/>
          <p:cNvSpPr/>
          <p:nvPr/>
        </p:nvSpPr>
        <p:spPr>
          <a:xfrm>
            <a:off x="5700882" y="3265123"/>
            <a:ext cx="109728" cy="109728"/>
          </a:xfrm>
          <a:prstGeom prst="ellipse">
            <a:avLst/>
          </a:prstGeom>
          <a:solidFill>
            <a:srgbClr val="B8860B"/>
          </a:solidFill>
          <a:ln w="6350">
            <a:solidFill>
              <a:srgbClr val="161616"/>
            </a:solidFill>
          </a:ln>
        </p:spPr>
        <p:txBody>
          <a:bodyPr wrap="square" lIns="45720" tIns="45720" rIns="45720" bIns="45720" anchor="t" rtlCol="0"/>
          <a:lstStyle/>
          <a:p>
            <a:endParaRPr lang="it-IT"/>
          </a:p>
        </p:txBody>
      </p:sp>
      <p:sp>
        <p:nvSpPr>
          <p:cNvPr id="34" name="Shape 34"/>
          <p:cNvSpPr/>
          <p:nvPr/>
        </p:nvSpPr>
        <p:spPr>
          <a:xfrm>
            <a:off x="5426004" y="2976881"/>
            <a:ext cx="109728" cy="109728"/>
          </a:xfrm>
          <a:prstGeom prst="ellipse">
            <a:avLst/>
          </a:prstGeom>
          <a:solidFill>
            <a:srgbClr val="B8860B"/>
          </a:solidFill>
          <a:ln w="6350">
            <a:solidFill>
              <a:srgbClr val="161616"/>
            </a:solidFill>
          </a:ln>
        </p:spPr>
        <p:txBody>
          <a:bodyPr wrap="square" lIns="45720" tIns="45720" rIns="45720" bIns="45720" anchor="t" rtlCol="0"/>
          <a:lstStyle/>
          <a:p>
            <a:endParaRPr lang="it-IT"/>
          </a:p>
        </p:txBody>
      </p:sp>
      <p:sp>
        <p:nvSpPr>
          <p:cNvPr id="35" name="Shape 35"/>
          <p:cNvSpPr/>
          <p:nvPr/>
        </p:nvSpPr>
        <p:spPr>
          <a:xfrm>
            <a:off x="5406277" y="2956586"/>
            <a:ext cx="109728" cy="109728"/>
          </a:xfrm>
          <a:prstGeom prst="ellipse">
            <a:avLst/>
          </a:prstGeom>
          <a:solidFill>
            <a:srgbClr val="B8860B"/>
          </a:solidFill>
          <a:ln w="6350">
            <a:solidFill>
              <a:srgbClr val="161616"/>
            </a:solidFill>
          </a:ln>
        </p:spPr>
        <p:txBody>
          <a:bodyPr wrap="square" lIns="45720" tIns="45720" rIns="45720" bIns="45720" anchor="t" rtlCol="0"/>
          <a:lstStyle/>
          <a:p>
            <a:endParaRPr lang="it-IT"/>
          </a:p>
        </p:txBody>
      </p:sp>
      <p:sp>
        <p:nvSpPr>
          <p:cNvPr id="36" name="Shape 36"/>
          <p:cNvSpPr/>
          <p:nvPr/>
        </p:nvSpPr>
        <p:spPr>
          <a:xfrm>
            <a:off x="5164264" y="3743954"/>
            <a:ext cx="109728" cy="109728"/>
          </a:xfrm>
          <a:prstGeom prst="ellipse">
            <a:avLst/>
          </a:prstGeom>
          <a:solidFill>
            <a:srgbClr val="B8860B"/>
          </a:solidFill>
          <a:ln w="6350">
            <a:solidFill>
              <a:srgbClr val="161616"/>
            </a:solidFill>
          </a:ln>
        </p:spPr>
        <p:txBody>
          <a:bodyPr wrap="square" lIns="45720" tIns="45720" rIns="45720" bIns="45720" anchor="t" rtlCol="0"/>
          <a:lstStyle/>
          <a:p>
            <a:endParaRPr lang="it-IT"/>
          </a:p>
        </p:txBody>
      </p:sp>
      <p:sp>
        <p:nvSpPr>
          <p:cNvPr id="37" name="Shape 37"/>
          <p:cNvSpPr/>
          <p:nvPr/>
        </p:nvSpPr>
        <p:spPr>
          <a:xfrm>
            <a:off x="5024352" y="3646434"/>
            <a:ext cx="109728" cy="109728"/>
          </a:xfrm>
          <a:prstGeom prst="ellipse">
            <a:avLst/>
          </a:prstGeom>
          <a:solidFill>
            <a:srgbClr val="B8860B"/>
          </a:solidFill>
          <a:ln w="6350">
            <a:solidFill>
              <a:srgbClr val="161616"/>
            </a:solidFill>
          </a:ln>
        </p:spPr>
        <p:txBody>
          <a:bodyPr wrap="square" lIns="45720" tIns="45720" rIns="45720" bIns="45720" anchor="t" rtlCol="0"/>
          <a:lstStyle/>
          <a:p>
            <a:endParaRPr lang="it-IT"/>
          </a:p>
        </p:txBody>
      </p:sp>
      <p:sp>
        <p:nvSpPr>
          <p:cNvPr id="38" name="Shape 38"/>
          <p:cNvSpPr txBox="1"/>
          <p:nvPr/>
        </p:nvSpPr>
        <p:spPr>
          <a:xfrm>
            <a:off x="4572000" y="4572000"/>
            <a:ext cx="2011680" cy="54864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/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1450" dirty="0">
                <a:solidFill>
                  <a:srgbClr val="161616"/>
                </a:solidFill>
                <a:latin typeface="Arial"/>
                <a:cs typeface="Arial"/>
              </a:rPr>
              <a:t>accurato, non preciso</a:t>
            </a:r>
            <a:endParaRPr lang="it-IT" sz="1450"/>
          </a:p>
        </p:txBody>
      </p:sp>
      <p:sp>
        <p:nvSpPr>
          <p:cNvPr id="39" name="Shape 39"/>
          <p:cNvSpPr/>
          <p:nvPr/>
        </p:nvSpPr>
        <p:spPr>
          <a:xfrm>
            <a:off x="6812280" y="2651760"/>
            <a:ext cx="1737360" cy="1737360"/>
          </a:xfrm>
          <a:prstGeom prst="ellipse">
            <a:avLst/>
          </a:prstGeom>
          <a:solidFill>
            <a:srgbClr val="FFFFFF"/>
          </a:solidFill>
          <a:ln w="9525">
            <a:solidFill>
              <a:srgbClr val="404040"/>
            </a:solidFill>
          </a:ln>
        </p:spPr>
        <p:txBody>
          <a:bodyPr wrap="square" lIns="45720" tIns="45720" rIns="45720" bIns="45720" anchor="t" rtlCol="0"/>
          <a:lstStyle/>
          <a:p>
            <a:endParaRPr lang="it-IT"/>
          </a:p>
        </p:txBody>
      </p:sp>
      <p:sp>
        <p:nvSpPr>
          <p:cNvPr id="40" name="Shape 40"/>
          <p:cNvSpPr/>
          <p:nvPr/>
        </p:nvSpPr>
        <p:spPr>
          <a:xfrm>
            <a:off x="7107631" y="2947111"/>
            <a:ext cx="1146658" cy="1146658"/>
          </a:xfrm>
          <a:prstGeom prst="ellipse">
            <a:avLst/>
          </a:prstGeom>
          <a:solidFill>
            <a:srgbClr val="D0D0D0"/>
          </a:solidFill>
          <a:ln w="9525">
            <a:solidFill>
              <a:srgbClr val="404040"/>
            </a:solidFill>
          </a:ln>
        </p:spPr>
        <p:txBody>
          <a:bodyPr wrap="square" lIns="45720" tIns="45720" rIns="45720" bIns="45720" anchor="t" rtlCol="0"/>
          <a:lstStyle/>
          <a:p>
            <a:endParaRPr lang="it-IT"/>
          </a:p>
        </p:txBody>
      </p:sp>
      <p:sp>
        <p:nvSpPr>
          <p:cNvPr id="41" name="Shape 41"/>
          <p:cNvSpPr/>
          <p:nvPr/>
        </p:nvSpPr>
        <p:spPr>
          <a:xfrm>
            <a:off x="7394296" y="3233776"/>
            <a:ext cx="573329" cy="573329"/>
          </a:xfrm>
          <a:prstGeom prst="ellipse">
            <a:avLst/>
          </a:prstGeom>
          <a:solidFill>
            <a:srgbClr val="EFDCDF"/>
          </a:solidFill>
          <a:ln w="9525">
            <a:solidFill>
              <a:srgbClr val="404040"/>
            </a:solidFill>
          </a:ln>
        </p:spPr>
        <p:txBody>
          <a:bodyPr wrap="square" lIns="45720" tIns="45720" rIns="45720" bIns="45720" anchor="t" rtlCol="0"/>
          <a:lstStyle/>
          <a:p>
            <a:endParaRPr lang="it-IT"/>
          </a:p>
        </p:txBody>
      </p:sp>
      <p:sp>
        <p:nvSpPr>
          <p:cNvPr id="42" name="Shape 42"/>
          <p:cNvSpPr/>
          <p:nvPr/>
        </p:nvSpPr>
        <p:spPr>
          <a:xfrm>
            <a:off x="7626096" y="3465576"/>
            <a:ext cx="109728" cy="109728"/>
          </a:xfrm>
          <a:prstGeom prst="ellipse">
            <a:avLst/>
          </a:prstGeom>
          <a:solidFill>
            <a:srgbClr val="7A1F2B"/>
          </a:solidFill>
          <a:ln>
            <a:noFill/>
          </a:ln>
        </p:spPr>
        <p:txBody>
          <a:bodyPr wrap="square" lIns="45720" tIns="45720" rIns="45720" bIns="45720" anchor="t" rtlCol="0"/>
          <a:lstStyle/>
          <a:p>
            <a:endParaRPr lang="it-IT"/>
          </a:p>
        </p:txBody>
      </p:sp>
      <p:sp>
        <p:nvSpPr>
          <p:cNvPr id="43" name="Shape 43"/>
          <p:cNvSpPr/>
          <p:nvPr/>
        </p:nvSpPr>
        <p:spPr>
          <a:xfrm>
            <a:off x="8122010" y="3840178"/>
            <a:ext cx="109728" cy="109728"/>
          </a:xfrm>
          <a:prstGeom prst="ellipse">
            <a:avLst/>
          </a:prstGeom>
          <a:solidFill>
            <a:srgbClr val="B8860B"/>
          </a:solidFill>
          <a:ln w="6350">
            <a:solidFill>
              <a:srgbClr val="161616"/>
            </a:solidFill>
          </a:ln>
        </p:spPr>
        <p:txBody>
          <a:bodyPr wrap="square" lIns="45720" tIns="45720" rIns="45720" bIns="45720" anchor="t" rtlCol="0"/>
          <a:lstStyle/>
          <a:p>
            <a:endParaRPr lang="it-IT"/>
          </a:p>
        </p:txBody>
      </p:sp>
      <p:sp>
        <p:nvSpPr>
          <p:cNvPr id="44" name="Shape 44"/>
          <p:cNvSpPr/>
          <p:nvPr/>
        </p:nvSpPr>
        <p:spPr>
          <a:xfrm>
            <a:off x="8161479" y="3966833"/>
            <a:ext cx="109728" cy="109728"/>
          </a:xfrm>
          <a:prstGeom prst="ellipse">
            <a:avLst/>
          </a:prstGeom>
          <a:solidFill>
            <a:srgbClr val="B8860B"/>
          </a:solidFill>
          <a:ln w="6350">
            <a:solidFill>
              <a:srgbClr val="161616"/>
            </a:solidFill>
          </a:ln>
        </p:spPr>
        <p:txBody>
          <a:bodyPr wrap="square" lIns="45720" tIns="45720" rIns="45720" bIns="45720" anchor="t" rtlCol="0"/>
          <a:lstStyle/>
          <a:p>
            <a:endParaRPr lang="it-IT"/>
          </a:p>
        </p:txBody>
      </p:sp>
      <p:sp>
        <p:nvSpPr>
          <p:cNvPr id="45" name="Shape 45"/>
          <p:cNvSpPr/>
          <p:nvPr/>
        </p:nvSpPr>
        <p:spPr>
          <a:xfrm>
            <a:off x="8316985" y="3825560"/>
            <a:ext cx="109728" cy="109728"/>
          </a:xfrm>
          <a:prstGeom prst="ellipse">
            <a:avLst/>
          </a:prstGeom>
          <a:solidFill>
            <a:srgbClr val="B8860B"/>
          </a:solidFill>
          <a:ln w="6350">
            <a:solidFill>
              <a:srgbClr val="161616"/>
            </a:solidFill>
          </a:ln>
        </p:spPr>
        <p:txBody>
          <a:bodyPr wrap="square" lIns="45720" tIns="45720" rIns="45720" bIns="45720" anchor="t" rtlCol="0"/>
          <a:lstStyle/>
          <a:p>
            <a:endParaRPr lang="it-IT"/>
          </a:p>
        </p:txBody>
      </p:sp>
      <p:sp>
        <p:nvSpPr>
          <p:cNvPr id="46" name="Shape 46"/>
          <p:cNvSpPr/>
          <p:nvPr/>
        </p:nvSpPr>
        <p:spPr>
          <a:xfrm>
            <a:off x="7967729" y="3759071"/>
            <a:ext cx="109728" cy="109728"/>
          </a:xfrm>
          <a:prstGeom prst="ellipse">
            <a:avLst/>
          </a:prstGeom>
          <a:solidFill>
            <a:srgbClr val="B8860B"/>
          </a:solidFill>
          <a:ln w="6350">
            <a:solidFill>
              <a:srgbClr val="161616"/>
            </a:solidFill>
          </a:ln>
        </p:spPr>
        <p:txBody>
          <a:bodyPr wrap="square" lIns="45720" tIns="45720" rIns="45720" bIns="45720" anchor="t" rtlCol="0"/>
          <a:lstStyle/>
          <a:p>
            <a:endParaRPr lang="it-IT"/>
          </a:p>
        </p:txBody>
      </p:sp>
      <p:sp>
        <p:nvSpPr>
          <p:cNvPr id="47" name="Shape 47"/>
          <p:cNvSpPr/>
          <p:nvPr/>
        </p:nvSpPr>
        <p:spPr>
          <a:xfrm>
            <a:off x="7871814" y="3867425"/>
            <a:ext cx="109728" cy="109728"/>
          </a:xfrm>
          <a:prstGeom prst="ellipse">
            <a:avLst/>
          </a:prstGeom>
          <a:solidFill>
            <a:srgbClr val="B8860B"/>
          </a:solidFill>
          <a:ln w="6350">
            <a:solidFill>
              <a:srgbClr val="161616"/>
            </a:solidFill>
          </a:ln>
        </p:spPr>
        <p:txBody>
          <a:bodyPr wrap="square" lIns="45720" tIns="45720" rIns="45720" bIns="45720" anchor="t" rtlCol="0"/>
          <a:lstStyle/>
          <a:p>
            <a:endParaRPr lang="it-IT"/>
          </a:p>
        </p:txBody>
      </p:sp>
      <p:sp>
        <p:nvSpPr>
          <p:cNvPr id="48" name="Shape 48"/>
          <p:cNvSpPr/>
          <p:nvPr/>
        </p:nvSpPr>
        <p:spPr>
          <a:xfrm>
            <a:off x="7893137" y="4135663"/>
            <a:ext cx="109728" cy="109728"/>
          </a:xfrm>
          <a:prstGeom prst="ellipse">
            <a:avLst/>
          </a:prstGeom>
          <a:solidFill>
            <a:srgbClr val="B8860B"/>
          </a:solidFill>
          <a:ln w="6350">
            <a:solidFill>
              <a:srgbClr val="161616"/>
            </a:solidFill>
          </a:ln>
        </p:spPr>
        <p:txBody>
          <a:bodyPr wrap="square" lIns="45720" tIns="45720" rIns="45720" bIns="45720" anchor="t" rtlCol="0"/>
          <a:lstStyle/>
          <a:p>
            <a:endParaRPr lang="it-IT"/>
          </a:p>
        </p:txBody>
      </p:sp>
      <p:sp>
        <p:nvSpPr>
          <p:cNvPr id="49" name="Shape 49"/>
          <p:cNvSpPr txBox="1"/>
          <p:nvPr/>
        </p:nvSpPr>
        <p:spPr>
          <a:xfrm>
            <a:off x="6675120" y="4572000"/>
            <a:ext cx="2011680" cy="54864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/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1450" dirty="0">
                <a:solidFill>
                  <a:srgbClr val="161616"/>
                </a:solidFill>
                <a:latin typeface="Arial"/>
                <a:cs typeface="Arial"/>
              </a:rPr>
              <a:t>né accurato né preciso</a:t>
            </a:r>
            <a:endParaRPr lang="it-IT" sz="1450"/>
          </a:p>
        </p:txBody>
      </p:sp>
      <p:sp>
        <p:nvSpPr>
          <p:cNvPr id="50" name="Shape 50"/>
          <p:cNvSpPr txBox="1"/>
          <p:nvPr/>
        </p:nvSpPr>
        <p:spPr>
          <a:xfrm>
            <a:off x="457200" y="5486400"/>
            <a:ext cx="8229600" cy="91440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i="1" sz="1550" dirty="0">
                <a:solidFill>
                  <a:srgbClr val="404040"/>
                </a:solidFill>
                <a:latin typeface="Arial"/>
                <a:cs typeface="Arial"/>
              </a:rPr>
              <a:t>Il centro del bersaglio è il valore vero; i punti ocra sono misure replicate. </a:t>
            </a:r>
            <a:r>
              <a:rPr lang="it-IT" i="1" sz="1550" dirty="0">
                <a:solidFill>
                  <a:srgbClr val="404040"/>
                </a:solidFill>
                <a:latin typeface="Arial"/>
                <a:cs typeface="Arial"/>
              </a:rPr>
              <a:t>Precisione e accuratezza sono indipendenti: una misura può essere precisa ma affetta da un errore sistematico.</a:t>
            </a:r>
            <a:endParaRPr lang="it-IT" sz="155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4E4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/>
          <p:nvPr/>
        </p:nvSpPr>
        <p:spPr>
          <a:xfrm>
            <a:off x="457200" y="274320"/>
            <a:ext cx="8229600" cy="82296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b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2600" dirty="0">
                <a:solidFill>
                  <a:srgbClr val="161616"/>
                </a:solidFill>
                <a:latin typeface="Arial"/>
                <a:cs typeface="Arial"/>
              </a:rPr>
              <a:t>Errore assoluto ed errore relativo</a:t>
            </a:r>
            <a:endParaRPr lang="it-IT" sz="2600"/>
          </a:p>
        </p:txBody>
      </p:sp>
      <p:sp>
        <p:nvSpPr>
          <p:cNvPr id="4" name="Shape 4"/>
          <p:cNvSpPr/>
          <p:nvPr/>
        </p:nvSpPr>
        <p:spPr>
          <a:xfrm>
            <a:off x="457200" y="1280160"/>
            <a:ext cx="3977640" cy="822960"/>
          </a:xfrm>
          <a:prstGeom prst="rect">
            <a:avLst/>
          </a:prstGeom>
          <a:solidFill>
            <a:srgbClr val="F2F2F2"/>
          </a:solidFill>
          <a:ln w="12700">
            <a:solidFill>
              <a:srgbClr val="D0D0D0"/>
            </a:solidFill>
          </a:ln>
        </p:spPr>
        <p:txBody>
          <a:bodyPr wrap="square" lIns="73152" tIns="73152" rIns="73152" bIns="73152" anchor="ctr" rtlCol="0"/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650" dirty="0">
                <a:solidFill>
                  <a:srgbClr val="161616"/>
                </a:solidFill>
                <a:latin typeface="Arial"/>
                <a:cs typeface="Arial"/>
              </a:rPr>
              <a:t>E = x</a:t>
            </a:r>
            <a:r>
              <a:rPr lang="it-IT" baseline="-25000" sz="2650" dirty="0">
                <a:solidFill>
                  <a:srgbClr val="161616"/>
                </a:solidFill>
                <a:latin typeface="Arial"/>
                <a:cs typeface="Arial"/>
              </a:rPr>
              <a:t>i</a:t>
            </a:r>
            <a:r>
              <a:rPr lang="it-IT" sz="2650" dirty="0">
                <a:solidFill>
                  <a:srgbClr val="161616"/>
                </a:solidFill>
                <a:latin typeface="Arial"/>
                <a:cs typeface="Arial"/>
              </a:rPr>
              <a:t> − x</a:t>
            </a:r>
            <a:r>
              <a:rPr lang="it-IT" baseline="-25000" sz="2650" dirty="0">
                <a:solidFill>
                  <a:srgbClr val="161616"/>
                </a:solidFill>
                <a:latin typeface="Arial"/>
                <a:cs typeface="Arial"/>
              </a:rPr>
              <a:t>v</a:t>
            </a:r>
            <a:endParaRPr lang="it-IT" sz="2650"/>
          </a:p>
        </p:txBody>
      </p:sp>
      <p:sp>
        <p:nvSpPr>
          <p:cNvPr id="5" name="Shape 5"/>
          <p:cNvSpPr/>
          <p:nvPr/>
        </p:nvSpPr>
        <p:spPr>
          <a:xfrm>
            <a:off x="4709160" y="1280160"/>
            <a:ext cx="3977640" cy="822960"/>
          </a:xfrm>
          <a:prstGeom prst="rect">
            <a:avLst/>
          </a:prstGeom>
          <a:solidFill>
            <a:srgbClr val="F2F2F2"/>
          </a:solidFill>
          <a:ln w="12700">
            <a:solidFill>
              <a:srgbClr val="D0D0D0"/>
            </a:solidFill>
          </a:ln>
        </p:spPr>
        <p:txBody>
          <a:bodyPr wrap="square" lIns="73152" tIns="73152" rIns="73152" bIns="73152" anchor="ctr" rtlCol="0"/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400" dirty="0">
                <a:solidFill>
                  <a:srgbClr val="161616"/>
                </a:solidFill>
                <a:latin typeface="Arial"/>
                <a:cs typeface="Arial"/>
              </a:rPr>
              <a:t>E</a:t>
            </a:r>
            <a:r>
              <a:rPr lang="it-IT" baseline="-25000" sz="2400" dirty="0">
                <a:solidFill>
                  <a:srgbClr val="161616"/>
                </a:solidFill>
                <a:latin typeface="Arial"/>
                <a:cs typeface="Arial"/>
              </a:rPr>
              <a:t>r</a:t>
            </a:r>
            <a:r>
              <a:rPr lang="it-IT" sz="2400" dirty="0">
                <a:solidFill>
                  <a:srgbClr val="161616"/>
                </a:solidFill>
                <a:latin typeface="Arial"/>
                <a:cs typeface="Arial"/>
              </a:rPr>
              <a:t> = (x</a:t>
            </a:r>
            <a:r>
              <a:rPr lang="it-IT" baseline="-25000" sz="2400" dirty="0">
                <a:solidFill>
                  <a:srgbClr val="161616"/>
                </a:solidFill>
                <a:latin typeface="Arial"/>
                <a:cs typeface="Arial"/>
              </a:rPr>
              <a:t>i</a:t>
            </a:r>
            <a:r>
              <a:rPr lang="it-IT" sz="2400" dirty="0">
                <a:solidFill>
                  <a:srgbClr val="161616"/>
                </a:solidFill>
                <a:latin typeface="Arial"/>
                <a:cs typeface="Arial"/>
              </a:rPr>
              <a:t> − x</a:t>
            </a:r>
            <a:r>
              <a:rPr lang="it-IT" baseline="-25000" sz="2400" dirty="0">
                <a:solidFill>
                  <a:srgbClr val="161616"/>
                </a:solidFill>
                <a:latin typeface="Arial"/>
                <a:cs typeface="Arial"/>
              </a:rPr>
              <a:t>v</a:t>
            </a:r>
            <a:r>
              <a:rPr lang="it-IT" sz="2400" dirty="0">
                <a:solidFill>
                  <a:srgbClr val="161616"/>
                </a:solidFill>
                <a:latin typeface="Arial"/>
                <a:cs typeface="Arial"/>
              </a:rPr>
              <a:t>) / x</a:t>
            </a:r>
            <a:r>
              <a:rPr lang="it-IT" baseline="-25000" sz="2400" dirty="0">
                <a:solidFill>
                  <a:srgbClr val="161616"/>
                </a:solidFill>
                <a:latin typeface="Arial"/>
                <a:cs typeface="Arial"/>
              </a:rPr>
              <a:t>v</a:t>
            </a:r>
            <a:r>
              <a:rPr lang="it-IT" sz="2400" dirty="0">
                <a:solidFill>
                  <a:srgbClr val="161616"/>
                </a:solidFill>
                <a:latin typeface="Arial"/>
                <a:cs typeface="Arial"/>
              </a:rPr>
              <a:t> × 100</a:t>
            </a:r>
            <a:endParaRPr lang="it-IT" sz="2400"/>
          </a:p>
        </p:txBody>
      </p:sp>
      <p:sp>
        <p:nvSpPr>
          <p:cNvPr id="6" name="Shape 6"/>
          <p:cNvSpPr txBox="1"/>
          <p:nvPr/>
        </p:nvSpPr>
        <p:spPr>
          <a:xfrm>
            <a:off x="457200" y="2240280"/>
            <a:ext cx="3977640" cy="192024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1650" dirty="0">
                <a:solidFill>
                  <a:srgbClr val="161616"/>
                </a:solidFill>
                <a:latin typeface="Arial"/>
                <a:cs typeface="Arial"/>
              </a:rPr>
              <a:t>Errore assoluto: </a:t>
            </a:r>
            <a:r>
              <a:rPr lang="it-IT" sz="1650" dirty="0">
                <a:solidFill>
                  <a:srgbClr val="404040"/>
                </a:solidFill>
                <a:latin typeface="Arial"/>
                <a:cs typeface="Arial"/>
              </a:rPr>
              <a:t>il segno indica se la misura è sovrastimata (+) o sottostimata (−).</a:t>
            </a:r>
            <a:endParaRPr lang="it-IT" sz="1650"/>
          </a:p>
        </p:txBody>
      </p:sp>
      <p:sp>
        <p:nvSpPr>
          <p:cNvPr id="7" name="Shape 7"/>
          <p:cNvSpPr txBox="1"/>
          <p:nvPr/>
        </p:nvSpPr>
        <p:spPr>
          <a:xfrm>
            <a:off x="4709160" y="2240280"/>
            <a:ext cx="3977640" cy="192024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1650" dirty="0">
                <a:solidFill>
                  <a:srgbClr val="161616"/>
                </a:solidFill>
                <a:latin typeface="Arial"/>
                <a:cs typeface="Arial"/>
              </a:rPr>
              <a:t>Errore relativo: </a:t>
            </a:r>
            <a:r>
              <a:rPr lang="it-IT" sz="1650" dirty="0">
                <a:solidFill>
                  <a:srgbClr val="404040"/>
                </a:solidFill>
                <a:latin typeface="Arial"/>
                <a:cs typeface="Arial"/>
              </a:rPr>
              <a:t>espresso in %, permette di confrontare facilmente l’accuratezza di metodi diversi.</a:t>
            </a:r>
            <a:endParaRPr lang="it-IT" sz="1650"/>
          </a:p>
        </p:txBody>
      </p:sp>
      <p:sp>
        <p:nvSpPr>
          <p:cNvPr id="8" name="Shape 8"/>
          <p:cNvSpPr/>
          <p:nvPr/>
        </p:nvSpPr>
        <p:spPr>
          <a:xfrm>
            <a:off x="457200" y="4069080"/>
            <a:ext cx="8229600" cy="2331720"/>
          </a:xfrm>
          <a:prstGeom prst="rect">
            <a:avLst/>
          </a:prstGeom>
          <a:solidFill>
            <a:srgbClr val="F1E3BF"/>
          </a:solidFill>
          <a:ln w="12700">
            <a:solidFill>
              <a:srgbClr val="B8860B"/>
            </a:solidFill>
          </a:ln>
        </p:spPr>
        <p:txBody>
          <a:bodyPr wrap="square" lIns="164592" tIns="164592" rIns="164592" bIns="164592" anchor="t" rtlCol="0"/>
          <a:lstStyle/>
          <a:p>
            <a:pPr algn="l">
              <a:spcBef>
                <a:spcPts val="0"/>
              </a:spcBef>
              <a:spcAft>
                <a:spcPts val="600"/>
              </a:spcAft>
              <a:buNone/>
            </a:pPr>
            <a:r>
              <a:rPr lang="it-IT" b="1" sz="1750" dirty="0">
                <a:solidFill>
                  <a:srgbClr val="B8860B"/>
                </a:solidFill>
                <a:latin typeface="Arial"/>
                <a:cs typeface="Arial"/>
              </a:rPr>
              <a:t>Esempio – acidità dell’olio</a:t>
            </a:r>
            <a:endParaRPr lang="it-IT" sz="1750"/>
          </a:p>
          <a:p>
            <a:pPr algn="l">
              <a:spcBef>
                <a:spcPts val="0"/>
              </a:spcBef>
              <a:spcAft>
                <a:spcPts val="600"/>
              </a:spcAft>
              <a:buNone/>
            </a:pPr>
            <a:r>
              <a:rPr lang="it-IT" sz="1750" dirty="0">
                <a:solidFill>
                  <a:srgbClr val="404040"/>
                </a:solidFill>
                <a:latin typeface="Arial"/>
                <a:cs typeface="Arial"/>
              </a:rPr>
              <a:t>media osservata x̄ = 0,64 %   ·   valore accettato x</a:t>
            </a:r>
            <a:r>
              <a:rPr lang="it-IT" baseline="-25000" sz="1750" dirty="0">
                <a:solidFill>
                  <a:srgbClr val="404040"/>
                </a:solidFill>
                <a:latin typeface="Arial"/>
                <a:cs typeface="Arial"/>
              </a:rPr>
              <a:t>v</a:t>
            </a:r>
            <a:r>
              <a:rPr lang="it-IT" sz="1750" dirty="0">
                <a:solidFill>
                  <a:srgbClr val="404040"/>
                </a:solidFill>
                <a:latin typeface="Arial"/>
                <a:cs typeface="Arial"/>
              </a:rPr>
              <a:t> = 0,65 %</a:t>
            </a:r>
            <a:endParaRPr lang="it-IT" sz="1750"/>
          </a:p>
          <a:p>
            <a:pPr algn="l">
              <a:spcBef>
                <a:spcPts val="0"/>
              </a:spcBef>
              <a:spcAft>
                <a:spcPts val="400"/>
              </a:spcAft>
              <a:buNone/>
            </a:pPr>
            <a:r>
              <a:rPr lang="it-IT" b="1" sz="1750" dirty="0">
                <a:solidFill>
                  <a:srgbClr val="161616"/>
                </a:solidFill>
                <a:latin typeface="Arial"/>
                <a:cs typeface="Arial"/>
              </a:rPr>
              <a:t>E = 0,64 − 0,65 = −0,01 %</a:t>
            </a:r>
            <a:r>
              <a:rPr lang="it-IT" sz="1750" dirty="0">
                <a:solidFill>
                  <a:srgbClr val="404040"/>
                </a:solidFill>
                <a:latin typeface="Arial"/>
                <a:cs typeface="Arial"/>
              </a:rPr>
              <a:t>   (sottostima)</a:t>
            </a:r>
            <a:endParaRPr lang="it-IT" sz="1750"/>
          </a:p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1750" dirty="0">
                <a:solidFill>
                  <a:srgbClr val="161616"/>
                </a:solidFill>
                <a:latin typeface="Arial"/>
                <a:cs typeface="Arial"/>
              </a:rPr>
              <a:t>E</a:t>
            </a:r>
            <a:r>
              <a:rPr lang="it-IT" b="1" baseline="-25000" sz="1750" dirty="0">
                <a:solidFill>
                  <a:srgbClr val="161616"/>
                </a:solidFill>
                <a:latin typeface="Arial"/>
                <a:cs typeface="Arial"/>
              </a:rPr>
              <a:t>r</a:t>
            </a:r>
            <a:r>
              <a:rPr lang="it-IT" b="1" sz="1750" dirty="0">
                <a:solidFill>
                  <a:srgbClr val="161616"/>
                </a:solidFill>
                <a:latin typeface="Arial"/>
                <a:cs typeface="Arial"/>
              </a:rPr>
              <a:t> = −0,01 / 0,65 × 100 = −1,5 %</a:t>
            </a:r>
            <a:endParaRPr lang="it-IT" sz="175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4E4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/>
          <p:nvPr/>
        </p:nvSpPr>
        <p:spPr>
          <a:xfrm>
            <a:off x="457200" y="274320"/>
            <a:ext cx="8229600" cy="82296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b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2600" dirty="0">
                <a:solidFill>
                  <a:srgbClr val="161616"/>
                </a:solidFill>
                <a:latin typeface="Arial"/>
                <a:cs typeface="Arial"/>
              </a:rPr>
              <a:t>Precisione: deviazione standard e coefficiente di variazione</a:t>
            </a:r>
            <a:endParaRPr lang="it-IT" sz="2600"/>
          </a:p>
        </p:txBody>
      </p:sp>
      <p:sp>
        <p:nvSpPr>
          <p:cNvPr id="4" name="Shape 4"/>
          <p:cNvSpPr/>
          <p:nvPr/>
        </p:nvSpPr>
        <p:spPr>
          <a:xfrm>
            <a:off x="457200" y="1280160"/>
            <a:ext cx="2743200" cy="1005840"/>
          </a:xfrm>
          <a:prstGeom prst="rect">
            <a:avLst/>
          </a:prstGeom>
          <a:solidFill>
            <a:srgbClr val="F2F2F2"/>
          </a:solidFill>
          <a:ln w="12700">
            <a:solidFill>
              <a:srgbClr val="D0D0D0"/>
            </a:solidFill>
          </a:ln>
        </p:spPr>
        <p:txBody>
          <a:bodyPr wrap="square" lIns="73152" tIns="73152" rIns="73152" bIns="73152" anchor="ctr" rtlCol="0"/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700" dirty="0">
                <a:solidFill>
                  <a:srgbClr val="161616"/>
                </a:solidFill>
                <a:latin typeface="Arial"/>
                <a:cs typeface="Arial"/>
              </a:rPr>
              <a:t>s = √[ Σ(x</a:t>
            </a:r>
            <a:r>
              <a:rPr lang="it-IT" baseline="-25000" sz="1700" dirty="0">
                <a:solidFill>
                  <a:srgbClr val="161616"/>
                </a:solidFill>
                <a:latin typeface="Arial"/>
                <a:cs typeface="Arial"/>
              </a:rPr>
              <a:t>i</a:t>
            </a:r>
            <a:r>
              <a:rPr lang="it-IT" sz="1700" dirty="0">
                <a:solidFill>
                  <a:srgbClr val="161616"/>
                </a:solidFill>
                <a:latin typeface="Arial"/>
                <a:cs typeface="Arial"/>
              </a:rPr>
              <a:t> − x̄)</a:t>
            </a:r>
            <a:r>
              <a:rPr lang="it-IT" baseline="30000" sz="1700" dirty="0">
                <a:solidFill>
                  <a:srgbClr val="161616"/>
                </a:solidFill>
                <a:latin typeface="Arial"/>
                <a:cs typeface="Arial"/>
              </a:rPr>
              <a:t>2</a:t>
            </a:r>
            <a:r>
              <a:rPr lang="it-IT" sz="1700" dirty="0">
                <a:solidFill>
                  <a:srgbClr val="161616"/>
                </a:solidFill>
                <a:latin typeface="Arial"/>
                <a:cs typeface="Arial"/>
              </a:rPr>
              <a:t> / (N − 1) ]</a:t>
            </a:r>
            <a:endParaRPr lang="it-IT" sz="1700"/>
          </a:p>
        </p:txBody>
      </p:sp>
      <p:sp>
        <p:nvSpPr>
          <p:cNvPr id="5" name="Shape 5"/>
          <p:cNvSpPr/>
          <p:nvPr/>
        </p:nvSpPr>
        <p:spPr>
          <a:xfrm>
            <a:off x="3337560" y="1280160"/>
            <a:ext cx="2468880" cy="1005840"/>
          </a:xfrm>
          <a:prstGeom prst="rect">
            <a:avLst/>
          </a:prstGeom>
          <a:solidFill>
            <a:srgbClr val="F2F2F2"/>
          </a:solidFill>
          <a:ln w="12700">
            <a:solidFill>
              <a:srgbClr val="D0D0D0"/>
            </a:solidFill>
          </a:ln>
        </p:spPr>
        <p:txBody>
          <a:bodyPr wrap="square" lIns="73152" tIns="73152" rIns="73152" bIns="73152" anchor="ctr" rtlCol="0"/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900" dirty="0">
                <a:solidFill>
                  <a:srgbClr val="161616"/>
                </a:solidFill>
                <a:latin typeface="Arial"/>
                <a:cs typeface="Arial"/>
              </a:rPr>
              <a:t>varianza = s</a:t>
            </a:r>
            <a:r>
              <a:rPr lang="it-IT" baseline="30000" sz="1900" dirty="0">
                <a:solidFill>
                  <a:srgbClr val="161616"/>
                </a:solidFill>
                <a:latin typeface="Arial"/>
                <a:cs typeface="Arial"/>
              </a:rPr>
              <a:t>2</a:t>
            </a:r>
            <a:endParaRPr lang="it-IT" sz="1900"/>
          </a:p>
        </p:txBody>
      </p:sp>
      <p:sp>
        <p:nvSpPr>
          <p:cNvPr id="6" name="Shape 6"/>
          <p:cNvSpPr/>
          <p:nvPr/>
        </p:nvSpPr>
        <p:spPr>
          <a:xfrm>
            <a:off x="5943600" y="1280160"/>
            <a:ext cx="2743200" cy="1005840"/>
          </a:xfrm>
          <a:prstGeom prst="rect">
            <a:avLst/>
          </a:prstGeom>
          <a:solidFill>
            <a:srgbClr val="F2F2F2"/>
          </a:solidFill>
          <a:ln w="12700">
            <a:solidFill>
              <a:srgbClr val="D0D0D0"/>
            </a:solidFill>
          </a:ln>
        </p:spPr>
        <p:txBody>
          <a:bodyPr wrap="square" lIns="73152" tIns="73152" rIns="73152" bIns="73152" anchor="ctr" rtlCol="0"/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900" dirty="0">
                <a:solidFill>
                  <a:srgbClr val="161616"/>
                </a:solidFill>
                <a:latin typeface="Arial"/>
                <a:cs typeface="Arial"/>
              </a:rPr>
              <a:t>CV = s / x̄ × 100</a:t>
            </a:r>
            <a:endParaRPr lang="it-IT" sz="1900"/>
          </a:p>
        </p:txBody>
      </p:sp>
      <p:sp>
        <p:nvSpPr>
          <p:cNvPr id="7" name="Shape 7"/>
          <p:cNvSpPr txBox="1"/>
          <p:nvPr/>
        </p:nvSpPr>
        <p:spPr>
          <a:xfrm>
            <a:off x="457200" y="2423160"/>
            <a:ext cx="8229600" cy="109728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500" dirty="0">
                <a:solidFill>
                  <a:srgbClr val="404040"/>
                </a:solidFill>
                <a:latin typeface="Arial"/>
                <a:cs typeface="Arial"/>
              </a:rPr>
              <a:t>Tutti e tre gli indici dipendono dalle </a:t>
            </a:r>
            <a:r>
              <a:rPr lang="it-IT" b="1" sz="1500" dirty="0">
                <a:solidFill>
                  <a:srgbClr val="161616"/>
                </a:solidFill>
                <a:latin typeface="Arial"/>
                <a:cs typeface="Arial"/>
              </a:rPr>
              <a:t>deviazioni dalla media</a:t>
            </a:r>
            <a:r>
              <a:rPr lang="it-IT" sz="1500" dirty="0">
                <a:solidFill>
                  <a:srgbClr val="404040"/>
                </a:solidFill>
                <a:latin typeface="Arial"/>
                <a:cs typeface="Arial"/>
              </a:rPr>
              <a:t> d</a:t>
            </a:r>
            <a:r>
              <a:rPr lang="it-IT" baseline="-25000" sz="1500" dirty="0">
                <a:solidFill>
                  <a:srgbClr val="404040"/>
                </a:solidFill>
                <a:latin typeface="Arial"/>
                <a:cs typeface="Arial"/>
              </a:rPr>
              <a:t>i</a:t>
            </a:r>
            <a:r>
              <a:rPr lang="it-IT" sz="1500" dirty="0">
                <a:solidFill>
                  <a:srgbClr val="404040"/>
                </a:solidFill>
                <a:latin typeface="Arial"/>
                <a:cs typeface="Arial"/>
              </a:rPr>
              <a:t> = x</a:t>
            </a:r>
            <a:r>
              <a:rPr lang="it-IT" baseline="-25000" sz="1500" dirty="0">
                <a:solidFill>
                  <a:srgbClr val="404040"/>
                </a:solidFill>
                <a:latin typeface="Arial"/>
                <a:cs typeface="Arial"/>
              </a:rPr>
              <a:t>i</a:t>
            </a:r>
            <a:r>
              <a:rPr lang="it-IT" sz="1500" dirty="0">
                <a:solidFill>
                  <a:srgbClr val="404040"/>
                </a:solidFill>
                <a:latin typeface="Arial"/>
                <a:cs typeface="Arial"/>
              </a:rPr>
              <a:t> − x̄. Il CV (deviazione standard relativa, %) consente di confrontare serie con medie diverse.</a:t>
            </a:r>
            <a:endParaRPr lang="it-IT" sz="1500"/>
          </a:p>
        </p:txBody>
      </p:sp>
      <p:graphicFrame>
        <p:nvGraphicFramePr>
          <p:cNvPr id="8" name="Tabella 8"/>
          <p:cNvGraphicFramePr>
            <a:graphicFrameLocks noGrp="1"/>
          </p:cNvGraphicFramePr>
          <p:nvPr/>
        </p:nvGraphicFramePr>
        <p:xfrm>
          <a:off x="457200" y="3474720"/>
          <a:ext cx="4114800" cy="2194560"/>
        </p:xfrm>
        <a:graphic>
          <a:graphicData uri="http://schemas.openxmlformats.org/drawingml/2006/table">
            <a:tbl>
              <a:tblPr firstRow="1" bandRow="1"/>
              <a:tblGrid>
                <a:gridCol w="1188720"/>
                <a:gridCol w="1371600"/>
                <a:gridCol w="1554480"/>
              </a:tblGrid>
              <a:tr h="365760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b="1" sz="13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x</a:t>
                      </a:r>
                      <a:endParaRPr lang="it-IT" sz="130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7A1F2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b="1" sz="13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d</a:t>
                      </a:r>
                      <a:r>
                        <a:rPr lang="it-IT" b="1" baseline="-25000" sz="13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i</a:t>
                      </a:r>
                      <a:endParaRPr lang="it-IT" sz="130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7A1F2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b="1" sz="13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d</a:t>
                      </a:r>
                      <a:r>
                        <a:rPr lang="it-IT" b="1" baseline="-25000" sz="13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i</a:t>
                      </a:r>
                      <a:r>
                        <a:rPr lang="it-IT" b="1" baseline="30000" sz="13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2</a:t>
                      </a:r>
                      <a:endParaRPr lang="it-IT" sz="130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7A1F2B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30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0,65</a:t>
                      </a:r>
                      <a:endParaRPr lang="it-IT" sz="130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30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+0,012</a:t>
                      </a:r>
                      <a:endParaRPr lang="it-IT" sz="130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30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0,000144</a:t>
                      </a:r>
                      <a:endParaRPr lang="it-IT" sz="130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F2F2F2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30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0,66</a:t>
                      </a:r>
                      <a:endParaRPr lang="it-IT" sz="130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30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+0,022</a:t>
                      </a:r>
                      <a:endParaRPr lang="it-IT" sz="130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30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0,000484</a:t>
                      </a:r>
                      <a:endParaRPr lang="it-IT" sz="130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E9E9E9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30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0,62</a:t>
                      </a:r>
                      <a:endParaRPr lang="it-IT" sz="130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30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−0,018</a:t>
                      </a:r>
                      <a:endParaRPr lang="it-IT" sz="130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30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0,000324</a:t>
                      </a:r>
                      <a:endParaRPr lang="it-IT" sz="130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F2F2F2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30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0,64</a:t>
                      </a:r>
                      <a:endParaRPr lang="it-IT" sz="130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30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+0,002</a:t>
                      </a:r>
                      <a:endParaRPr lang="it-IT" sz="130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30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0,000004</a:t>
                      </a:r>
                      <a:endParaRPr lang="it-IT" sz="130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E9E9E9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30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0,62</a:t>
                      </a:r>
                      <a:endParaRPr lang="it-IT" sz="130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30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−0,018</a:t>
                      </a:r>
                      <a:endParaRPr lang="it-IT" sz="130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30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0,000324</a:t>
                      </a:r>
                      <a:endParaRPr lang="it-IT" sz="130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F2F2F2"/>
                    </a:solidFill>
                  </a:tcPr>
                </a:tc>
              </a:tr>
            </a:tbl>
          </a:graphicData>
        </a:graphic>
      </p:graphicFrame>
      <p:sp>
        <p:nvSpPr>
          <p:cNvPr id="9" name="Shape 9"/>
          <p:cNvSpPr/>
          <p:nvPr/>
        </p:nvSpPr>
        <p:spPr>
          <a:xfrm>
            <a:off x="4846320" y="3474720"/>
            <a:ext cx="3840480" cy="2194560"/>
          </a:xfrm>
          <a:prstGeom prst="rect">
            <a:avLst/>
          </a:prstGeom>
          <a:solidFill>
            <a:srgbClr val="F1E3BF"/>
          </a:solidFill>
          <a:ln w="12700">
            <a:solidFill>
              <a:srgbClr val="B8860B"/>
            </a:solidFill>
          </a:ln>
        </p:spPr>
        <p:txBody>
          <a:bodyPr wrap="square" lIns="164592" tIns="164592" rIns="164592" bIns="164592" anchor="t" rtlCol="0"/>
          <a:lstStyle/>
          <a:p>
            <a:pPr algn="l">
              <a:spcBef>
                <a:spcPts val="0"/>
              </a:spcBef>
              <a:spcAft>
                <a:spcPts val="800"/>
              </a:spcAft>
              <a:buNone/>
            </a:pPr>
            <a:r>
              <a:rPr lang="it-IT" b="1" sz="1500" dirty="0">
                <a:solidFill>
                  <a:srgbClr val="B8860B"/>
                </a:solidFill>
                <a:latin typeface="Arial"/>
                <a:cs typeface="Arial"/>
              </a:rPr>
              <a:t>Risultato (x̄ = 0,638 %)</a:t>
            </a:r>
            <a:endParaRPr lang="it-IT" sz="1500"/>
          </a:p>
          <a:p>
            <a:pPr algn="l">
              <a:spcBef>
                <a:spcPts val="0"/>
              </a:spcBef>
              <a:spcAft>
                <a:spcPts val="400"/>
              </a:spcAft>
              <a:buNone/>
            </a:pPr>
            <a:r>
              <a:rPr lang="it-IT" sz="1500" dirty="0">
                <a:solidFill>
                  <a:srgbClr val="404040"/>
                </a:solidFill>
                <a:latin typeface="Arial"/>
                <a:cs typeface="Arial"/>
              </a:rPr>
              <a:t>Σd</a:t>
            </a:r>
            <a:r>
              <a:rPr lang="it-IT" baseline="-25000" sz="1500" dirty="0">
                <a:solidFill>
                  <a:srgbClr val="404040"/>
                </a:solidFill>
                <a:latin typeface="Arial"/>
                <a:cs typeface="Arial"/>
              </a:rPr>
              <a:t>i</a:t>
            </a:r>
            <a:r>
              <a:rPr lang="it-IT" baseline="30000" sz="1500" dirty="0">
                <a:solidFill>
                  <a:srgbClr val="404040"/>
                </a:solidFill>
                <a:latin typeface="Arial"/>
                <a:cs typeface="Arial"/>
              </a:rPr>
              <a:t>2</a:t>
            </a:r>
            <a:r>
              <a:rPr lang="it-IT" sz="1500" dirty="0">
                <a:solidFill>
                  <a:srgbClr val="404040"/>
                </a:solidFill>
                <a:latin typeface="Arial"/>
                <a:cs typeface="Arial"/>
              </a:rPr>
              <a:t> = 0,00128</a:t>
            </a:r>
            <a:endParaRPr lang="it-IT" sz="1500"/>
          </a:p>
          <a:p>
            <a:pPr algn="l">
              <a:spcBef>
                <a:spcPts val="0"/>
              </a:spcBef>
              <a:spcAft>
                <a:spcPts val="400"/>
              </a:spcAft>
              <a:buNone/>
            </a:pPr>
            <a:r>
              <a:rPr lang="it-IT" b="1" sz="1500" dirty="0">
                <a:solidFill>
                  <a:srgbClr val="161616"/>
                </a:solidFill>
                <a:latin typeface="Arial"/>
                <a:cs typeface="Arial"/>
              </a:rPr>
              <a:t>s = √(0,00128/4) = 0,018 %</a:t>
            </a:r>
            <a:endParaRPr lang="it-IT" sz="1500"/>
          </a:p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1500" dirty="0">
                <a:solidFill>
                  <a:srgbClr val="161616"/>
                </a:solidFill>
                <a:latin typeface="Arial"/>
                <a:cs typeface="Arial"/>
              </a:rPr>
              <a:t>CV = 0,018/0,638 × 100 = 2,8 %</a:t>
            </a:r>
            <a:endParaRPr lang="it-IT" sz="1500"/>
          </a:p>
        </p:txBody>
      </p:sp>
      <p:sp>
        <p:nvSpPr>
          <p:cNvPr id="10" name="Shape 10"/>
          <p:cNvSpPr txBox="1"/>
          <p:nvPr/>
        </p:nvSpPr>
        <p:spPr>
          <a:xfrm>
            <a:off x="457200" y="5806440"/>
            <a:ext cx="8229600" cy="54864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1600" dirty="0">
                <a:solidFill>
                  <a:srgbClr val="7A1F2B"/>
                </a:solidFill>
                <a:latin typeface="Arial"/>
                <a:cs typeface="Arial"/>
              </a:rPr>
              <a:t>Risultato espresso: acidità = 0,64 ± 0,02 % (N = 5)</a:t>
            </a:r>
            <a:endParaRPr lang="it-IT" sz="16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4E4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/>
          <p:nvPr/>
        </p:nvSpPr>
        <p:spPr>
          <a:xfrm>
            <a:off x="457200" y="274320"/>
            <a:ext cx="8229600" cy="82296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b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2600" dirty="0">
                <a:solidFill>
                  <a:srgbClr val="161616"/>
                </a:solidFill>
                <a:latin typeface="Arial"/>
                <a:cs typeface="Arial"/>
              </a:rPr>
              <a:t>Tipi di errore nelle analisi sperimentali</a:t>
            </a:r>
            <a:endParaRPr lang="it-IT" sz="2600"/>
          </a:p>
        </p:txBody>
      </p:sp>
      <p:sp>
        <p:nvSpPr>
          <p:cNvPr id="4" name="Shape 4"/>
          <p:cNvSpPr/>
          <p:nvPr/>
        </p:nvSpPr>
        <p:spPr>
          <a:xfrm>
            <a:off x="457200" y="1325880"/>
            <a:ext cx="2606040" cy="3749040"/>
          </a:xfrm>
          <a:prstGeom prst="roundRect">
            <a:avLst>
              <a:gd name="adj" fmla="val 6000"/>
            </a:avLst>
          </a:prstGeom>
          <a:solidFill>
            <a:srgbClr val="EFDCDF"/>
          </a:solidFill>
          <a:ln w="15875">
            <a:solidFill>
              <a:srgbClr val="7A1F2B"/>
            </a:solidFill>
          </a:ln>
        </p:spPr>
        <p:txBody>
          <a:bodyPr wrap="square" lIns="164592" tIns="164592" rIns="164592" bIns="164592" anchor="t" rtlCol="0"/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2000" dirty="0">
                <a:solidFill>
                  <a:srgbClr val="7A1F2B"/>
                </a:solidFill>
                <a:latin typeface="Arial"/>
                <a:cs typeface="Arial"/>
              </a:rPr>
              <a:t>Errore sistematico</a:t>
            </a:r>
            <a:endParaRPr lang="it-IT" sz="2000"/>
          </a:p>
          <a:p>
            <a:pPr algn="ctr">
              <a:spcBef>
                <a:spcPts val="0"/>
              </a:spcBef>
              <a:spcAft>
                <a:spcPts val="1400"/>
              </a:spcAft>
              <a:buNone/>
            </a:pPr>
            <a:r>
              <a:rPr lang="it-IT" sz="1550" dirty="0">
                <a:solidFill>
                  <a:srgbClr val="7A1F2B"/>
                </a:solidFill>
                <a:latin typeface="Arial"/>
                <a:cs typeface="Arial"/>
              </a:rPr>
              <a:t>(determinato)</a:t>
            </a:r>
            <a:endParaRPr lang="it-IT" sz="1550"/>
          </a:p>
          <a:p>
            <a:pPr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it-IT" b="1" sz="1650" dirty="0">
                <a:solidFill>
                  <a:srgbClr val="161616"/>
                </a:solidFill>
                <a:latin typeface="Arial"/>
                <a:cs typeface="Arial"/>
              </a:rPr>
              <a:t>influenza l’accuratezza</a:t>
            </a:r>
            <a:endParaRPr lang="it-IT" sz="1650"/>
          </a:p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550" dirty="0">
                <a:solidFill>
                  <a:srgbClr val="404040"/>
                </a:solidFill>
                <a:latin typeface="Arial"/>
                <a:cs typeface="Arial"/>
              </a:rPr>
              <a:t>causa identificabile; sposta tutte le misure nello stesso verso (bias)</a:t>
            </a:r>
            <a:endParaRPr lang="it-IT" sz="1550"/>
          </a:p>
        </p:txBody>
      </p:sp>
      <p:sp>
        <p:nvSpPr>
          <p:cNvPr id="5" name="Shape 5"/>
          <p:cNvSpPr/>
          <p:nvPr/>
        </p:nvSpPr>
        <p:spPr>
          <a:xfrm>
            <a:off x="3246120" y="1325880"/>
            <a:ext cx="2606040" cy="3749040"/>
          </a:xfrm>
          <a:prstGeom prst="roundRect">
            <a:avLst>
              <a:gd name="adj" fmla="val 6000"/>
            </a:avLst>
          </a:prstGeom>
          <a:solidFill>
            <a:srgbClr val="F1E3BF"/>
          </a:solidFill>
          <a:ln w="15875">
            <a:solidFill>
              <a:srgbClr val="B8860B"/>
            </a:solidFill>
          </a:ln>
        </p:spPr>
        <p:txBody>
          <a:bodyPr wrap="square" lIns="164592" tIns="164592" rIns="164592" bIns="164592" anchor="t" rtlCol="0"/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2000" dirty="0">
                <a:solidFill>
                  <a:srgbClr val="B8860B"/>
                </a:solidFill>
                <a:latin typeface="Arial"/>
                <a:cs typeface="Arial"/>
              </a:rPr>
              <a:t>Errore casuale</a:t>
            </a:r>
            <a:endParaRPr lang="it-IT" sz="2000"/>
          </a:p>
          <a:p>
            <a:pPr algn="ctr">
              <a:spcBef>
                <a:spcPts val="0"/>
              </a:spcBef>
              <a:spcAft>
                <a:spcPts val="1400"/>
              </a:spcAft>
              <a:buNone/>
            </a:pPr>
            <a:r>
              <a:rPr lang="it-IT" sz="1550" dirty="0">
                <a:solidFill>
                  <a:srgbClr val="B8860B"/>
                </a:solidFill>
                <a:latin typeface="Arial"/>
                <a:cs typeface="Arial"/>
              </a:rPr>
              <a:t>(indeterminato)</a:t>
            </a:r>
            <a:endParaRPr lang="it-IT" sz="1550"/>
          </a:p>
          <a:p>
            <a:pPr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it-IT" b="1" sz="1650" dirty="0">
                <a:solidFill>
                  <a:srgbClr val="161616"/>
                </a:solidFill>
                <a:latin typeface="Arial"/>
                <a:cs typeface="Arial"/>
              </a:rPr>
              <a:t>influenza la precisione</a:t>
            </a:r>
            <a:endParaRPr lang="it-IT" sz="1650"/>
          </a:p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550" dirty="0">
                <a:solidFill>
                  <a:srgbClr val="404040"/>
                </a:solidFill>
                <a:latin typeface="Arial"/>
                <a:cs typeface="Arial"/>
              </a:rPr>
              <a:t>cause non eliminabili; fluttuazione dei dati attorno alla media</a:t>
            </a:r>
            <a:endParaRPr lang="it-IT" sz="1550"/>
          </a:p>
        </p:txBody>
      </p:sp>
      <p:sp>
        <p:nvSpPr>
          <p:cNvPr id="6" name="Shape 6"/>
          <p:cNvSpPr/>
          <p:nvPr/>
        </p:nvSpPr>
        <p:spPr>
          <a:xfrm>
            <a:off x="6035040" y="1325880"/>
            <a:ext cx="2606040" cy="3749040"/>
          </a:xfrm>
          <a:prstGeom prst="roundRect">
            <a:avLst>
              <a:gd name="adj" fmla="val 6000"/>
            </a:avLst>
          </a:prstGeom>
          <a:solidFill>
            <a:srgbClr val="D0D0D0"/>
          </a:solidFill>
          <a:ln w="15875">
            <a:solidFill>
              <a:srgbClr val="404040"/>
            </a:solidFill>
          </a:ln>
        </p:spPr>
        <p:txBody>
          <a:bodyPr wrap="square" lIns="164592" tIns="164592" rIns="164592" bIns="164592" anchor="t" rtlCol="0"/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2000" dirty="0">
                <a:solidFill>
                  <a:srgbClr val="404040"/>
                </a:solidFill>
                <a:latin typeface="Arial"/>
                <a:cs typeface="Arial"/>
              </a:rPr>
              <a:t>Errore grossolano</a:t>
            </a:r>
            <a:endParaRPr lang="it-IT" sz="2000"/>
          </a:p>
          <a:p>
            <a:pPr algn="ctr">
              <a:spcBef>
                <a:spcPts val="0"/>
              </a:spcBef>
              <a:spcAft>
                <a:spcPts val="1400"/>
              </a:spcAft>
              <a:buNone/>
            </a:pPr>
            <a:r>
              <a:rPr lang="it-IT" sz="1550" dirty="0">
                <a:solidFill>
                  <a:srgbClr val="404040"/>
                </a:solidFill>
                <a:latin typeface="Arial"/>
                <a:cs typeface="Arial"/>
              </a:rPr>
              <a:t/>
            </a:r>
            <a:endParaRPr lang="it-IT" sz="1550"/>
          </a:p>
          <a:p>
            <a:pPr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it-IT" b="1" sz="1650" dirty="0">
                <a:solidFill>
                  <a:srgbClr val="161616"/>
                </a:solidFill>
                <a:latin typeface="Arial"/>
                <a:cs typeface="Arial"/>
              </a:rPr>
              <a:t>genera un outlier</a:t>
            </a:r>
            <a:endParaRPr lang="it-IT" sz="1650"/>
          </a:p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550" dirty="0">
                <a:solidFill>
                  <a:srgbClr val="404040"/>
                </a:solidFill>
                <a:latin typeface="Arial"/>
                <a:cs typeface="Arial"/>
              </a:rPr>
              <a:t>errore occasionale dell’operatore; dato fortemente discordante</a:t>
            </a:r>
            <a:endParaRPr lang="it-IT" sz="1550"/>
          </a:p>
        </p:txBody>
      </p:sp>
      <p:sp>
        <p:nvSpPr>
          <p:cNvPr id="7" name="Shape 7"/>
          <p:cNvSpPr txBox="1"/>
          <p:nvPr/>
        </p:nvSpPr>
        <p:spPr>
          <a:xfrm>
            <a:off x="457200" y="5349240"/>
            <a:ext cx="8229600" cy="100584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750" dirty="0">
                <a:solidFill>
                  <a:srgbClr val="404040"/>
                </a:solidFill>
                <a:latin typeface="Arial"/>
                <a:cs typeface="Arial"/>
              </a:rPr>
              <a:t>Gli errori sistematici si possono individuare e correggere; quelli casuali si possono solo </a:t>
            </a:r>
            <a:r>
              <a:rPr lang="it-IT" b="1" sz="1750" dirty="0">
                <a:solidFill>
                  <a:srgbClr val="161616"/>
                </a:solidFill>
                <a:latin typeface="Arial"/>
                <a:cs typeface="Arial"/>
              </a:rPr>
              <a:t>stimare</a:t>
            </a:r>
            <a:r>
              <a:rPr lang="it-IT" sz="1750" dirty="0">
                <a:solidFill>
                  <a:srgbClr val="404040"/>
                </a:solidFill>
                <a:latin typeface="Arial"/>
                <a:cs typeface="Arial"/>
              </a:rPr>
              <a:t> e ridurre aumentando il numero di replicati.</a:t>
            </a:r>
            <a:endParaRPr lang="it-IT" sz="175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4E4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/>
          <p:nvPr/>
        </p:nvSpPr>
        <p:spPr>
          <a:xfrm>
            <a:off x="457200" y="274320"/>
            <a:ext cx="8229600" cy="82296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b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2600" dirty="0">
                <a:solidFill>
                  <a:srgbClr val="161616"/>
                </a:solidFill>
                <a:latin typeface="Arial"/>
                <a:cs typeface="Arial"/>
              </a:rPr>
              <a:t>Errore sistematico: le cause</a:t>
            </a:r>
            <a:endParaRPr lang="it-IT" sz="2600"/>
          </a:p>
        </p:txBody>
      </p:sp>
      <p:sp>
        <p:nvSpPr>
          <p:cNvPr id="4" name="Shape 4"/>
          <p:cNvSpPr txBox="1"/>
          <p:nvPr/>
        </p:nvSpPr>
        <p:spPr>
          <a:xfrm>
            <a:off x="457200" y="1188720"/>
            <a:ext cx="8229600" cy="82296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750" dirty="0">
                <a:solidFill>
                  <a:srgbClr val="404040"/>
                </a:solidFill>
                <a:latin typeface="Arial"/>
                <a:cs typeface="Arial"/>
              </a:rPr>
              <a:t>Ha un valore definito e una causa determinabile: produce un bias positivo (sovrastima) o negativo (sottostima) che agisce sempre nello stesso modo.</a:t>
            </a:r>
            <a:endParaRPr lang="it-IT" sz="1750"/>
          </a:p>
        </p:txBody>
      </p:sp>
      <p:sp>
        <p:nvSpPr>
          <p:cNvPr id="5" name="Shape 5"/>
          <p:cNvSpPr/>
          <p:nvPr/>
        </p:nvSpPr>
        <p:spPr>
          <a:xfrm>
            <a:off x="457200" y="2148840"/>
            <a:ext cx="2606040" cy="3017520"/>
          </a:xfrm>
          <a:prstGeom prst="roundRect">
            <a:avLst>
              <a:gd name="adj" fmla="val 6000"/>
            </a:avLst>
          </a:prstGeom>
          <a:solidFill>
            <a:srgbClr val="F1E3BF"/>
          </a:solidFill>
          <a:ln w="15875">
            <a:solidFill>
              <a:srgbClr val="B8860B"/>
            </a:solidFill>
          </a:ln>
        </p:spPr>
        <p:txBody>
          <a:bodyPr wrap="square" lIns="128016" tIns="128016" rIns="128016" bIns="128016" anchor="t" rtlCol="0"/>
          <a:lstStyle/>
          <a:p>
            <a:pPr algn="l">
              <a:spcBef>
                <a:spcPts val="0"/>
              </a:spcBef>
              <a:spcAft>
                <a:spcPts val="600"/>
              </a:spcAft>
              <a:buNone/>
            </a:pPr>
            <a:r>
              <a:rPr lang="it-IT" b="1" sz="1750" dirty="0">
                <a:solidFill>
                  <a:srgbClr val="B8860B"/>
                </a:solidFill>
                <a:latin typeface="Arial"/>
                <a:cs typeface="Arial"/>
              </a:rPr>
              <a:t>Strumentale</a:t>
            </a:r>
            <a:endParaRPr lang="it-IT" sz="1750"/>
          </a:p>
          <a:p>
            <a:pPr algn="l">
              <a:spcBef>
                <a:spcPts val="0"/>
              </a:spcBef>
              <a:spcAft>
                <a:spcPts val="400"/>
              </a:spcAft>
              <a:buNone/>
            </a:pPr>
            <a:r>
              <a:rPr lang="it-IT" sz="1500" dirty="0">
                <a:solidFill>
                  <a:srgbClr val="404040"/>
                </a:solidFill>
                <a:latin typeface="Arial"/>
                <a:cs typeface="Arial"/>
              </a:rPr>
              <a:t>vetreria tarata (pipette, matracci, burette) usata in condizioni diverse da quelle di taratura, es. temperatura</a:t>
            </a:r>
            <a:endParaRPr lang="it-IT" sz="1500"/>
          </a:p>
          <a:p>
            <a:pPr algn="l">
              <a:spcBef>
                <a:spcPts val="0"/>
              </a:spcBef>
              <a:spcAft>
                <a:spcPts val="400"/>
              </a:spcAft>
              <a:buNone/>
            </a:pPr>
            <a:r>
              <a:rPr lang="it-IT" sz="1500" dirty="0">
                <a:solidFill>
                  <a:srgbClr val="404040"/>
                </a:solidFill>
                <a:latin typeface="Arial"/>
                <a:cs typeface="Arial"/>
              </a:rPr>
              <a:t>rimedio: taratura frequente</a:t>
            </a:r>
            <a:endParaRPr lang="it-IT" sz="1500"/>
          </a:p>
        </p:txBody>
      </p:sp>
      <p:sp>
        <p:nvSpPr>
          <p:cNvPr id="6" name="Shape 6"/>
          <p:cNvSpPr/>
          <p:nvPr/>
        </p:nvSpPr>
        <p:spPr>
          <a:xfrm>
            <a:off x="3268980" y="2148840"/>
            <a:ext cx="2606040" cy="3017520"/>
          </a:xfrm>
          <a:prstGeom prst="roundRect">
            <a:avLst>
              <a:gd name="adj" fmla="val 6000"/>
            </a:avLst>
          </a:prstGeom>
          <a:solidFill>
            <a:srgbClr val="EFDCDF"/>
          </a:solidFill>
          <a:ln w="15875">
            <a:solidFill>
              <a:srgbClr val="7A1F2B"/>
            </a:solidFill>
          </a:ln>
        </p:spPr>
        <p:txBody>
          <a:bodyPr wrap="square" lIns="128016" tIns="128016" rIns="128016" bIns="128016" anchor="t" rtlCol="0"/>
          <a:lstStyle/>
          <a:p>
            <a:pPr algn="l">
              <a:spcBef>
                <a:spcPts val="0"/>
              </a:spcBef>
              <a:spcAft>
                <a:spcPts val="600"/>
              </a:spcAft>
              <a:buNone/>
            </a:pPr>
            <a:r>
              <a:rPr lang="it-IT" b="1" sz="1750" dirty="0">
                <a:solidFill>
                  <a:srgbClr val="7A1F2B"/>
                </a:solidFill>
                <a:latin typeface="Arial"/>
                <a:cs typeface="Arial"/>
              </a:rPr>
              <a:t>Di metodo</a:t>
            </a:r>
            <a:endParaRPr lang="it-IT" sz="1750"/>
          </a:p>
          <a:p>
            <a:pPr algn="l">
              <a:spcBef>
                <a:spcPts val="0"/>
              </a:spcBef>
              <a:spcAft>
                <a:spcPts val="400"/>
              </a:spcAft>
              <a:buNone/>
            </a:pPr>
            <a:r>
              <a:rPr lang="it-IT" sz="1500" dirty="0">
                <a:solidFill>
                  <a:srgbClr val="404040"/>
                </a:solidFill>
                <a:latin typeface="Arial"/>
                <a:cs typeface="Arial"/>
              </a:rPr>
              <a:t>comportamento non ideale di reagenti o reazioni: reazioni lente o non quantitative, acidi o basi deboli (effetto del pH)</a:t>
            </a:r>
            <a:endParaRPr lang="it-IT" sz="1500"/>
          </a:p>
        </p:txBody>
      </p:sp>
      <p:sp>
        <p:nvSpPr>
          <p:cNvPr id="7" name="Shape 7"/>
          <p:cNvSpPr/>
          <p:nvPr/>
        </p:nvSpPr>
        <p:spPr>
          <a:xfrm>
            <a:off x="6080760" y="2148840"/>
            <a:ext cx="2606040" cy="3017520"/>
          </a:xfrm>
          <a:prstGeom prst="roundRect">
            <a:avLst>
              <a:gd name="adj" fmla="val 6000"/>
            </a:avLst>
          </a:prstGeom>
          <a:solidFill>
            <a:srgbClr val="D0D0D0"/>
          </a:solidFill>
          <a:ln w="15875">
            <a:solidFill>
              <a:srgbClr val="404040"/>
            </a:solidFill>
          </a:ln>
        </p:spPr>
        <p:txBody>
          <a:bodyPr wrap="square" lIns="128016" tIns="128016" rIns="128016" bIns="128016" anchor="t" rtlCol="0"/>
          <a:lstStyle/>
          <a:p>
            <a:pPr algn="l">
              <a:spcBef>
                <a:spcPts val="0"/>
              </a:spcBef>
              <a:spcAft>
                <a:spcPts val="600"/>
              </a:spcAft>
              <a:buNone/>
            </a:pPr>
            <a:r>
              <a:rPr lang="it-IT" b="1" sz="1750" dirty="0">
                <a:solidFill>
                  <a:srgbClr val="404040"/>
                </a:solidFill>
                <a:latin typeface="Arial"/>
                <a:cs typeface="Arial"/>
              </a:rPr>
              <a:t>Personale</a:t>
            </a:r>
            <a:endParaRPr lang="it-IT" sz="1750"/>
          </a:p>
          <a:p>
            <a:pPr algn="l">
              <a:spcBef>
                <a:spcPts val="0"/>
              </a:spcBef>
              <a:spcAft>
                <a:spcPts val="400"/>
              </a:spcAft>
              <a:buNone/>
            </a:pPr>
            <a:r>
              <a:rPr lang="it-IT" sz="1500" dirty="0">
                <a:solidFill>
                  <a:srgbClr val="404040"/>
                </a:solidFill>
                <a:latin typeface="Arial"/>
                <a:cs typeface="Arial"/>
              </a:rPr>
              <a:t>valutazioni soggettive dell’operatore, es. stima errata del punto di viraggio di un indicatore</a:t>
            </a:r>
            <a:endParaRPr lang="it-IT" sz="1500"/>
          </a:p>
          <a:p>
            <a:pPr algn="l">
              <a:spcBef>
                <a:spcPts val="0"/>
              </a:spcBef>
              <a:spcAft>
                <a:spcPts val="400"/>
              </a:spcAft>
              <a:buNone/>
            </a:pPr>
            <a:r>
              <a:rPr lang="it-IT" sz="1500" dirty="0">
                <a:solidFill>
                  <a:srgbClr val="404040"/>
                </a:solidFill>
                <a:latin typeface="Arial"/>
                <a:cs typeface="Arial"/>
              </a:rPr>
              <a:t>i metodi strumentali ne sono meno soggetti</a:t>
            </a:r>
            <a:endParaRPr lang="it-IT" sz="15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4E4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/>
          <p:nvPr/>
        </p:nvSpPr>
        <p:spPr>
          <a:xfrm>
            <a:off x="457200" y="274320"/>
            <a:ext cx="8229600" cy="82296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b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2600" dirty="0">
                <a:solidFill>
                  <a:srgbClr val="161616"/>
                </a:solidFill>
                <a:latin typeface="Arial"/>
                <a:cs typeface="Arial"/>
              </a:rPr>
              <a:t>Errori sistematici costanti e proporzionali</a:t>
            </a:r>
            <a:endParaRPr lang="it-IT" sz="2600"/>
          </a:p>
        </p:txBody>
      </p:sp>
      <p:sp>
        <p:nvSpPr>
          <p:cNvPr id="4" name="Shape 4"/>
          <p:cNvSpPr/>
          <p:nvPr/>
        </p:nvSpPr>
        <p:spPr>
          <a:xfrm>
            <a:off x="457200" y="1280160"/>
            <a:ext cx="3977640" cy="1920240"/>
          </a:xfrm>
          <a:prstGeom prst="roundRect">
            <a:avLst>
              <a:gd name="adj" fmla="val 6000"/>
            </a:avLst>
          </a:prstGeom>
          <a:solidFill>
            <a:srgbClr val="F1E3BF"/>
          </a:solidFill>
          <a:ln w="15875">
            <a:solidFill>
              <a:srgbClr val="B8860B"/>
            </a:solidFill>
          </a:ln>
        </p:spPr>
        <p:txBody>
          <a:bodyPr wrap="square" lIns="128016" tIns="128016" rIns="128016" bIns="128016" anchor="t" rtlCol="0"/>
          <a:lstStyle/>
          <a:p>
            <a:pPr algn="l">
              <a:spcBef>
                <a:spcPts val="0"/>
              </a:spcBef>
              <a:spcAft>
                <a:spcPts val="600"/>
              </a:spcAft>
              <a:buNone/>
            </a:pPr>
            <a:r>
              <a:rPr lang="it-IT" b="1" sz="1750" dirty="0">
                <a:solidFill>
                  <a:srgbClr val="B8860B"/>
                </a:solidFill>
                <a:latin typeface="Arial"/>
                <a:cs typeface="Arial"/>
              </a:rPr>
              <a:t>Errore costante</a:t>
            </a:r>
            <a:endParaRPr lang="it-IT" sz="1750"/>
          </a:p>
          <a:p>
            <a:pPr algn="l">
              <a:spcBef>
                <a:spcPts val="0"/>
              </a:spcBef>
              <a:spcAft>
                <a:spcPts val="400"/>
              </a:spcAft>
              <a:buNone/>
            </a:pPr>
            <a:r>
              <a:rPr lang="it-IT" sz="1550" dirty="0">
                <a:solidFill>
                  <a:srgbClr val="404040"/>
                </a:solidFill>
                <a:latin typeface="Arial"/>
                <a:cs typeface="Arial"/>
              </a:rPr>
              <a:t>l’errore assoluto non dipende dalla quantità di campione</a:t>
            </a:r>
            <a:endParaRPr lang="it-IT" sz="1550"/>
          </a:p>
          <a:p>
            <a:pPr algn="l">
              <a:spcBef>
                <a:spcPts val="0"/>
              </a:spcBef>
              <a:spcAft>
                <a:spcPts val="400"/>
              </a:spcAft>
              <a:buNone/>
            </a:pPr>
            <a:r>
              <a:rPr lang="it-IT" sz="1550" dirty="0">
                <a:solidFill>
                  <a:srgbClr val="404040"/>
                </a:solidFill>
                <a:latin typeface="Arial"/>
                <a:cs typeface="Arial"/>
              </a:rPr>
              <a:t>l’errore relativo cresce quando il campione diminuisce</a:t>
            </a:r>
            <a:endParaRPr lang="it-IT" sz="1550"/>
          </a:p>
        </p:txBody>
      </p:sp>
      <p:sp>
        <p:nvSpPr>
          <p:cNvPr id="5" name="Shape 5"/>
          <p:cNvSpPr/>
          <p:nvPr/>
        </p:nvSpPr>
        <p:spPr>
          <a:xfrm>
            <a:off x="4709160" y="1280160"/>
            <a:ext cx="3977640" cy="1920240"/>
          </a:xfrm>
          <a:prstGeom prst="roundRect">
            <a:avLst>
              <a:gd name="adj" fmla="val 6000"/>
            </a:avLst>
          </a:prstGeom>
          <a:solidFill>
            <a:srgbClr val="EFDCDF"/>
          </a:solidFill>
          <a:ln w="15875">
            <a:solidFill>
              <a:srgbClr val="7A1F2B"/>
            </a:solidFill>
          </a:ln>
        </p:spPr>
        <p:txBody>
          <a:bodyPr wrap="square" lIns="128016" tIns="128016" rIns="128016" bIns="128016" anchor="t" rtlCol="0"/>
          <a:lstStyle/>
          <a:p>
            <a:pPr algn="l">
              <a:spcBef>
                <a:spcPts val="0"/>
              </a:spcBef>
              <a:spcAft>
                <a:spcPts val="600"/>
              </a:spcAft>
              <a:buNone/>
            </a:pPr>
            <a:r>
              <a:rPr lang="it-IT" b="1" sz="1750" dirty="0">
                <a:solidFill>
                  <a:srgbClr val="7A1F2B"/>
                </a:solidFill>
                <a:latin typeface="Arial"/>
                <a:cs typeface="Arial"/>
              </a:rPr>
              <a:t>Errore proporzionale</a:t>
            </a:r>
            <a:endParaRPr lang="it-IT" sz="1750"/>
          </a:p>
          <a:p>
            <a:pPr algn="l">
              <a:spcBef>
                <a:spcPts val="0"/>
              </a:spcBef>
              <a:spcAft>
                <a:spcPts val="400"/>
              </a:spcAft>
              <a:buNone/>
            </a:pPr>
            <a:r>
              <a:rPr lang="it-IT" sz="1550" dirty="0">
                <a:solidFill>
                  <a:srgbClr val="404040"/>
                </a:solidFill>
                <a:latin typeface="Arial"/>
                <a:cs typeface="Arial"/>
              </a:rPr>
              <a:t>es. presenza di un interferente</a:t>
            </a:r>
            <a:endParaRPr lang="it-IT" sz="1550"/>
          </a:p>
          <a:p>
            <a:pPr algn="l">
              <a:spcBef>
                <a:spcPts val="0"/>
              </a:spcBef>
              <a:spcAft>
                <a:spcPts val="400"/>
              </a:spcAft>
              <a:buNone/>
            </a:pPr>
            <a:r>
              <a:rPr lang="it-IT" sz="1550" dirty="0">
                <a:solidFill>
                  <a:srgbClr val="404040"/>
                </a:solidFill>
                <a:latin typeface="Arial"/>
                <a:cs typeface="Arial"/>
              </a:rPr>
              <a:t>l’errore assoluto cresce con il campione, l’errore relativo resta costante</a:t>
            </a:r>
            <a:endParaRPr lang="it-IT" sz="1550"/>
          </a:p>
        </p:txBody>
      </p:sp>
      <p:graphicFrame>
        <p:nvGraphicFramePr>
          <p:cNvPr id="6" name="Tabella 6"/>
          <p:cNvGraphicFramePr>
            <a:graphicFrameLocks noGrp="1"/>
          </p:cNvGraphicFramePr>
          <p:nvPr/>
        </p:nvGraphicFramePr>
        <p:xfrm>
          <a:off x="457200" y="3520440"/>
          <a:ext cx="8229600" cy="2286000"/>
        </p:xfrm>
        <a:graphic>
          <a:graphicData uri="http://schemas.openxmlformats.org/drawingml/2006/table">
            <a:tbl>
              <a:tblPr firstRow="1" bandRow="1"/>
              <a:tblGrid>
                <a:gridCol w="2011680"/>
                <a:gridCol w="1554480"/>
                <a:gridCol w="1554480"/>
                <a:gridCol w="1554480"/>
                <a:gridCol w="1554480"/>
              </a:tblGrid>
              <a:tr h="457200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b="1" sz="155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/>
                      </a:r>
                      <a:endParaRPr lang="it-IT" sz="155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7A1F2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b="1" sz="155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x</a:t>
                      </a:r>
                      <a:r>
                        <a:rPr lang="it-IT" b="1" baseline="-25000" sz="155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v</a:t>
                      </a:r>
                      <a:endParaRPr lang="it-IT" sz="155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7A1F2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b="1" sz="155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x</a:t>
                      </a:r>
                      <a:r>
                        <a:rPr lang="it-IT" b="1" baseline="-25000" sz="155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i</a:t>
                      </a:r>
                      <a:endParaRPr lang="it-IT" sz="155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7A1F2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b="1" sz="155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E</a:t>
                      </a:r>
                      <a:endParaRPr lang="it-IT" sz="155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7A1F2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b="1" sz="155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E</a:t>
                      </a:r>
                      <a:r>
                        <a:rPr lang="it-IT" b="1" baseline="-25000" sz="155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r</a:t>
                      </a:r>
                      <a:endParaRPr lang="it-IT" sz="155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7A1F2B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55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Costante</a:t>
                      </a:r>
                      <a:endParaRPr lang="it-IT" sz="155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55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3,2 ppm</a:t>
                      </a:r>
                      <a:endParaRPr lang="it-IT" sz="155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55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3,5 ppm</a:t>
                      </a:r>
                      <a:endParaRPr lang="it-IT" sz="155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55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0,3 ppm</a:t>
                      </a:r>
                      <a:endParaRPr lang="it-IT" sz="155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55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9,4 %</a:t>
                      </a:r>
                      <a:endParaRPr lang="it-IT" sz="155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F2F2F2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55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Costante</a:t>
                      </a:r>
                      <a:endParaRPr lang="it-IT" sz="155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55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1,6 ppm</a:t>
                      </a:r>
                      <a:endParaRPr lang="it-IT" sz="155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55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1,9 ppm</a:t>
                      </a:r>
                      <a:endParaRPr lang="it-IT" sz="155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55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0,3 ppm</a:t>
                      </a:r>
                      <a:endParaRPr lang="it-IT" sz="155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55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18,8 %</a:t>
                      </a:r>
                      <a:endParaRPr lang="it-IT" sz="155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E9E9E9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55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Proporzionale</a:t>
                      </a:r>
                      <a:endParaRPr lang="it-IT" sz="155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55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3,20 ppm</a:t>
                      </a:r>
                      <a:endParaRPr lang="it-IT" sz="155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55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3,50 ppm</a:t>
                      </a:r>
                      <a:endParaRPr lang="it-IT" sz="155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55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0,30 ppm</a:t>
                      </a:r>
                      <a:endParaRPr lang="it-IT" sz="155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55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9,4 %</a:t>
                      </a:r>
                      <a:endParaRPr lang="it-IT" sz="155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F2F2F2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55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Proporzionale</a:t>
                      </a:r>
                      <a:endParaRPr lang="it-IT" sz="155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55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1,60 ppm</a:t>
                      </a:r>
                      <a:endParaRPr lang="it-IT" sz="155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55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1,75 ppm</a:t>
                      </a:r>
                      <a:endParaRPr lang="it-IT" sz="155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55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0,15 ppm</a:t>
                      </a:r>
                      <a:endParaRPr lang="it-IT" sz="155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55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9,4 %</a:t>
                      </a:r>
                      <a:endParaRPr lang="it-IT" sz="155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E9E9E9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4E4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/>
          <p:nvPr/>
        </p:nvSpPr>
        <p:spPr>
          <a:xfrm>
            <a:off x="457200" y="274320"/>
            <a:ext cx="8229600" cy="82296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b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2600" dirty="0">
                <a:solidFill>
                  <a:srgbClr val="161616"/>
                </a:solidFill>
                <a:latin typeface="Arial"/>
                <a:cs typeface="Arial"/>
              </a:rPr>
              <a:t>Come individuare gli errori sistematici</a:t>
            </a:r>
            <a:endParaRPr lang="it-IT" sz="2600"/>
          </a:p>
        </p:txBody>
      </p:sp>
      <p:sp>
        <p:nvSpPr>
          <p:cNvPr id="4" name="Shape 4"/>
          <p:cNvSpPr/>
          <p:nvPr/>
        </p:nvSpPr>
        <p:spPr>
          <a:xfrm>
            <a:off x="457200" y="1325880"/>
            <a:ext cx="2926080" cy="960120"/>
          </a:xfrm>
          <a:prstGeom prst="roundRect">
            <a:avLst>
              <a:gd name="adj" fmla="val 12000"/>
            </a:avLst>
          </a:prstGeom>
          <a:solidFill>
            <a:srgbClr val="F1E3BF"/>
          </a:solidFill>
          <a:ln w="12700">
            <a:solidFill>
              <a:srgbClr val="B8860B"/>
            </a:solidFill>
          </a:ln>
        </p:spPr>
        <p:txBody>
          <a:bodyPr wrap="square" lIns="91440" tIns="91440" rIns="91440" bIns="91440" anchor="ctr" rtlCol="0"/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1550" dirty="0">
                <a:solidFill>
                  <a:srgbClr val="161616"/>
                </a:solidFill>
                <a:latin typeface="Arial"/>
                <a:cs typeface="Arial"/>
              </a:rPr>
              <a:t>Analisi di materiali di riferimento</a:t>
            </a:r>
            <a:endParaRPr lang="it-IT" sz="1550"/>
          </a:p>
        </p:txBody>
      </p:sp>
      <p:sp>
        <p:nvSpPr>
          <p:cNvPr id="5" name="Shape 5"/>
          <p:cNvSpPr txBox="1"/>
          <p:nvPr/>
        </p:nvSpPr>
        <p:spPr>
          <a:xfrm>
            <a:off x="3611880" y="1325880"/>
            <a:ext cx="5074920" cy="96012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ctr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650" dirty="0">
                <a:solidFill>
                  <a:srgbClr val="404040"/>
                </a:solidFill>
                <a:latin typeface="Arial"/>
                <a:cs typeface="Arial"/>
              </a:rPr>
              <a:t>campioni a composizione certificata: il confronto con il valore certificato rivela il bias</a:t>
            </a:r>
            <a:endParaRPr lang="it-IT" sz="1650"/>
          </a:p>
        </p:txBody>
      </p:sp>
      <p:sp>
        <p:nvSpPr>
          <p:cNvPr id="6" name="Shape 6"/>
          <p:cNvSpPr/>
          <p:nvPr/>
        </p:nvSpPr>
        <p:spPr>
          <a:xfrm>
            <a:off x="457200" y="2514600"/>
            <a:ext cx="2926080" cy="960120"/>
          </a:xfrm>
          <a:prstGeom prst="roundRect">
            <a:avLst>
              <a:gd name="adj" fmla="val 12000"/>
            </a:avLst>
          </a:prstGeom>
          <a:solidFill>
            <a:srgbClr val="F1E3BF"/>
          </a:solidFill>
          <a:ln w="12700">
            <a:solidFill>
              <a:srgbClr val="B8860B"/>
            </a:solidFill>
          </a:ln>
        </p:spPr>
        <p:txBody>
          <a:bodyPr wrap="square" lIns="91440" tIns="91440" rIns="91440" bIns="91440" anchor="ctr" rtlCol="0"/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1550" dirty="0">
                <a:solidFill>
                  <a:srgbClr val="161616"/>
                </a:solidFill>
                <a:latin typeface="Arial"/>
                <a:cs typeface="Arial"/>
              </a:rPr>
              <a:t>Determinazione del bianco</a:t>
            </a:r>
            <a:endParaRPr lang="it-IT" sz="1550"/>
          </a:p>
        </p:txBody>
      </p:sp>
      <p:sp>
        <p:nvSpPr>
          <p:cNvPr id="7" name="Shape 7"/>
          <p:cNvSpPr txBox="1"/>
          <p:nvPr/>
        </p:nvSpPr>
        <p:spPr>
          <a:xfrm>
            <a:off x="3611880" y="2514600"/>
            <a:ext cx="5074920" cy="96012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ctr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650" dirty="0">
                <a:solidFill>
                  <a:srgbClr val="404040"/>
                </a:solidFill>
                <a:latin typeface="Arial"/>
                <a:cs typeface="Arial"/>
              </a:rPr>
              <a:t>soluzione identica al campione ma priva di analita; il suo segnale va sottratto</a:t>
            </a:r>
            <a:endParaRPr lang="it-IT" sz="1650"/>
          </a:p>
        </p:txBody>
      </p:sp>
      <p:sp>
        <p:nvSpPr>
          <p:cNvPr id="8" name="Shape 8"/>
          <p:cNvSpPr/>
          <p:nvPr/>
        </p:nvSpPr>
        <p:spPr>
          <a:xfrm>
            <a:off x="457200" y="3703320"/>
            <a:ext cx="2926080" cy="960120"/>
          </a:xfrm>
          <a:prstGeom prst="roundRect">
            <a:avLst>
              <a:gd name="adj" fmla="val 12000"/>
            </a:avLst>
          </a:prstGeom>
          <a:solidFill>
            <a:srgbClr val="F1E3BF"/>
          </a:solidFill>
          <a:ln w="12700">
            <a:solidFill>
              <a:srgbClr val="B8860B"/>
            </a:solidFill>
          </a:ln>
        </p:spPr>
        <p:txBody>
          <a:bodyPr wrap="square" lIns="91440" tIns="91440" rIns="91440" bIns="91440" anchor="ctr" rtlCol="0"/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1550" dirty="0">
                <a:solidFill>
                  <a:srgbClr val="161616"/>
                </a:solidFill>
                <a:latin typeface="Arial"/>
                <a:cs typeface="Arial"/>
              </a:rPr>
              <a:t>Matrici bianche fortificate</a:t>
            </a:r>
            <a:endParaRPr lang="it-IT" sz="1550"/>
          </a:p>
        </p:txBody>
      </p:sp>
      <p:sp>
        <p:nvSpPr>
          <p:cNvPr id="9" name="Shape 9"/>
          <p:cNvSpPr txBox="1"/>
          <p:nvPr/>
        </p:nvSpPr>
        <p:spPr>
          <a:xfrm>
            <a:off x="3611880" y="3703320"/>
            <a:ext cx="5074920" cy="96012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ctr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650" dirty="0">
                <a:solidFill>
                  <a:srgbClr val="404040"/>
                </a:solidFill>
                <a:latin typeface="Arial"/>
                <a:cs typeface="Arial"/>
              </a:rPr>
              <a:t>aggiunta di quantità note di analita a una matrice priva di esso: permette di calcolare il recupero</a:t>
            </a:r>
            <a:endParaRPr lang="it-IT" sz="1650"/>
          </a:p>
        </p:txBody>
      </p:sp>
      <p:sp>
        <p:nvSpPr>
          <p:cNvPr id="10" name="Shape 10"/>
          <p:cNvSpPr/>
          <p:nvPr/>
        </p:nvSpPr>
        <p:spPr>
          <a:xfrm>
            <a:off x="457200" y="4892040"/>
            <a:ext cx="2926080" cy="960120"/>
          </a:xfrm>
          <a:prstGeom prst="roundRect">
            <a:avLst>
              <a:gd name="adj" fmla="val 12000"/>
            </a:avLst>
          </a:prstGeom>
          <a:solidFill>
            <a:srgbClr val="F1E3BF"/>
          </a:solidFill>
          <a:ln w="12700">
            <a:solidFill>
              <a:srgbClr val="B8860B"/>
            </a:solidFill>
          </a:ln>
        </p:spPr>
        <p:txBody>
          <a:bodyPr wrap="square" lIns="91440" tIns="91440" rIns="91440" bIns="91440" anchor="ctr" rtlCol="0"/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1550" dirty="0">
                <a:solidFill>
                  <a:srgbClr val="161616"/>
                </a:solidFill>
                <a:latin typeface="Arial"/>
                <a:cs typeface="Arial"/>
              </a:rPr>
              <a:t>Taratura di strumenti e vetreria</a:t>
            </a:r>
            <a:endParaRPr lang="it-IT" sz="1550"/>
          </a:p>
        </p:txBody>
      </p:sp>
      <p:sp>
        <p:nvSpPr>
          <p:cNvPr id="11" name="Shape 11"/>
          <p:cNvSpPr txBox="1"/>
          <p:nvPr/>
        </p:nvSpPr>
        <p:spPr>
          <a:xfrm>
            <a:off x="3611880" y="4892040"/>
            <a:ext cx="5074920" cy="96012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ctr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650" dirty="0">
                <a:solidFill>
                  <a:srgbClr val="404040"/>
                </a:solidFill>
                <a:latin typeface="Arial"/>
                <a:cs typeface="Arial"/>
              </a:rPr>
              <a:t>controllo periodico rispetto a riferimenti noti</a:t>
            </a:r>
            <a:endParaRPr lang="it-IT" sz="165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4E4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/>
          <p:nvPr/>
        </p:nvSpPr>
        <p:spPr>
          <a:xfrm>
            <a:off x="457200" y="274320"/>
            <a:ext cx="8229600" cy="82296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b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2600" dirty="0">
                <a:solidFill>
                  <a:srgbClr val="161616"/>
                </a:solidFill>
                <a:latin typeface="Arial"/>
                <a:cs typeface="Arial"/>
              </a:rPr>
              <a:t>Errore casuale e curva normale</a:t>
            </a:r>
            <a:endParaRPr lang="it-IT" sz="2600"/>
          </a:p>
        </p:txBody>
      </p:sp>
      <p:sp>
        <p:nvSpPr>
          <p:cNvPr id="4" name="Shape 4"/>
          <p:cNvSpPr txBox="1"/>
          <p:nvPr/>
        </p:nvSpPr>
        <p:spPr>
          <a:xfrm>
            <a:off x="457200" y="1188720"/>
            <a:ext cx="3931920" cy="420624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/>
          <a:lstStyle/>
          <a:p>
            <a:pPr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it-IT" sz="1650" dirty="0">
                <a:solidFill>
                  <a:srgbClr val="404040"/>
                </a:solidFill>
                <a:latin typeface="Arial"/>
                <a:cs typeface="Arial"/>
              </a:rPr>
              <a:t>Tutte le misure contengono errori casuali, dovuti a cause non eliminabili e spesso non identificabili.</a:t>
            </a:r>
            <a:endParaRPr lang="it-IT" sz="1650"/>
          </a:p>
          <a:p>
            <a:pPr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it-IT" sz="1650" dirty="0">
                <a:solidFill>
                  <a:srgbClr val="404040"/>
                </a:solidFill>
                <a:latin typeface="Arial"/>
                <a:cs typeface="Arial"/>
              </a:rPr>
              <a:t>Con 4 piccole incertezze ±U di uguale probabilità, l’errore totale può valere −4U, −2U, 0, +2U, +4U con frequenze </a:t>
            </a:r>
            <a:r>
              <a:rPr lang="it-IT" b="1" sz="1650" dirty="0">
                <a:solidFill>
                  <a:srgbClr val="161616"/>
                </a:solidFill>
                <a:latin typeface="Arial"/>
                <a:cs typeface="Arial"/>
              </a:rPr>
              <a:t>1, 4, 6, 4, 1</a:t>
            </a:r>
            <a:r>
              <a:rPr lang="it-IT" sz="1650" dirty="0">
                <a:solidFill>
                  <a:srgbClr val="404040"/>
                </a:solidFill>
                <a:latin typeface="Arial"/>
                <a:cs typeface="Arial"/>
              </a:rPr>
              <a:t>.</a:t>
            </a:r>
            <a:endParaRPr lang="it-IT" sz="1650"/>
          </a:p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650" dirty="0">
                <a:solidFill>
                  <a:srgbClr val="404040"/>
                </a:solidFill>
                <a:latin typeface="Arial"/>
                <a:cs typeface="Arial"/>
              </a:rPr>
              <a:t>Aumentando il numero di incertezze la distribuzione tende alla </a:t>
            </a:r>
            <a:r>
              <a:rPr lang="it-IT" b="1" sz="1650" dirty="0">
                <a:solidFill>
                  <a:srgbClr val="7A1F2B"/>
                </a:solidFill>
                <a:latin typeface="Arial"/>
                <a:cs typeface="Arial"/>
              </a:rPr>
              <a:t>curva gaussiana</a:t>
            </a:r>
            <a:r>
              <a:rPr lang="it-IT" sz="1650" dirty="0">
                <a:solidFill>
                  <a:srgbClr val="404040"/>
                </a:solidFill>
                <a:latin typeface="Arial"/>
                <a:cs typeface="Arial"/>
              </a:rPr>
              <a:t> (curva normale dell’errore).</a:t>
            </a:r>
            <a:endParaRPr lang="it-IT" sz="1650"/>
          </a:p>
        </p:txBody>
      </p:sp>
      <p:cxnSp>
        <p:nvCxnSpPr>
          <p:cNvPr id="5" name="Connettore 5"/>
          <p:cNvCxnSpPr/>
          <p:nvPr/>
        </p:nvCxnSpPr>
        <p:spPr>
          <a:xfrm>
            <a:off x="4846320" y="4663440"/>
            <a:ext cx="3840480" cy="0"/>
          </a:xfrm>
          <a:prstGeom prst="line">
            <a:avLst/>
          </a:prstGeom>
          <a:ln w="15875">
            <a:solidFill>
              <a:srgbClr val="161616"/>
            </a:solidFill>
          </a:ln>
        </p:spPr>
      </p:cxnSp>
      <p:sp>
        <p:nvSpPr>
          <p:cNvPr id="6" name="Shape 6"/>
          <p:cNvSpPr/>
          <p:nvPr/>
        </p:nvSpPr>
        <p:spPr>
          <a:xfrm>
            <a:off x="4919472" y="4197096"/>
            <a:ext cx="621792" cy="466344"/>
          </a:xfrm>
          <a:prstGeom prst="rect">
            <a:avLst/>
          </a:prstGeom>
          <a:solidFill>
            <a:srgbClr val="F1E3BF"/>
          </a:solidFill>
          <a:ln w="12700">
            <a:solidFill>
              <a:srgbClr val="B8860B"/>
            </a:solidFill>
          </a:ln>
        </p:spPr>
        <p:txBody>
          <a:bodyPr wrap="square" lIns="45720" tIns="45720" rIns="45720" bIns="45720" anchor="t" rtlCol="0"/>
          <a:lstStyle/>
          <a:p>
            <a:endParaRPr lang="it-IT"/>
          </a:p>
        </p:txBody>
      </p:sp>
      <p:sp>
        <p:nvSpPr>
          <p:cNvPr id="7" name="Shape 7"/>
          <p:cNvSpPr txBox="1"/>
          <p:nvPr/>
        </p:nvSpPr>
        <p:spPr>
          <a:xfrm>
            <a:off x="4846320" y="4709160"/>
            <a:ext cx="768096" cy="32004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/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300" dirty="0">
                <a:solidFill>
                  <a:srgbClr val="404040"/>
                </a:solidFill>
                <a:latin typeface="Arial"/>
                <a:cs typeface="Arial"/>
              </a:rPr>
              <a:t>−4U</a:t>
            </a:r>
            <a:endParaRPr lang="it-IT" sz="1300"/>
          </a:p>
        </p:txBody>
      </p:sp>
      <p:sp>
        <p:nvSpPr>
          <p:cNvPr id="8" name="Shape 8"/>
          <p:cNvSpPr/>
          <p:nvPr/>
        </p:nvSpPr>
        <p:spPr>
          <a:xfrm>
            <a:off x="5687568" y="2798064"/>
            <a:ext cx="621792" cy="1865376"/>
          </a:xfrm>
          <a:prstGeom prst="rect">
            <a:avLst/>
          </a:prstGeom>
          <a:solidFill>
            <a:srgbClr val="F1E3BF"/>
          </a:solidFill>
          <a:ln w="12700">
            <a:solidFill>
              <a:srgbClr val="B8860B"/>
            </a:solidFill>
          </a:ln>
        </p:spPr>
        <p:txBody>
          <a:bodyPr wrap="square" lIns="45720" tIns="45720" rIns="45720" bIns="45720" anchor="t" rtlCol="0"/>
          <a:lstStyle/>
          <a:p>
            <a:endParaRPr lang="it-IT"/>
          </a:p>
        </p:txBody>
      </p:sp>
      <p:sp>
        <p:nvSpPr>
          <p:cNvPr id="9" name="Shape 9"/>
          <p:cNvSpPr txBox="1"/>
          <p:nvPr/>
        </p:nvSpPr>
        <p:spPr>
          <a:xfrm>
            <a:off x="5614416" y="4709160"/>
            <a:ext cx="768096" cy="32004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/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300" dirty="0">
                <a:solidFill>
                  <a:srgbClr val="404040"/>
                </a:solidFill>
                <a:latin typeface="Arial"/>
                <a:cs typeface="Arial"/>
              </a:rPr>
              <a:t>−2U</a:t>
            </a:r>
            <a:endParaRPr lang="it-IT" sz="1300"/>
          </a:p>
        </p:txBody>
      </p:sp>
      <p:sp>
        <p:nvSpPr>
          <p:cNvPr id="10" name="Shape 10"/>
          <p:cNvSpPr/>
          <p:nvPr/>
        </p:nvSpPr>
        <p:spPr>
          <a:xfrm>
            <a:off x="6455664" y="1865376"/>
            <a:ext cx="621792" cy="2798064"/>
          </a:xfrm>
          <a:prstGeom prst="rect">
            <a:avLst/>
          </a:prstGeom>
          <a:solidFill>
            <a:srgbClr val="F1E3BF"/>
          </a:solidFill>
          <a:ln w="12700">
            <a:solidFill>
              <a:srgbClr val="B8860B"/>
            </a:solidFill>
          </a:ln>
        </p:spPr>
        <p:txBody>
          <a:bodyPr wrap="square" lIns="45720" tIns="45720" rIns="45720" bIns="45720" anchor="t" rtlCol="0"/>
          <a:lstStyle/>
          <a:p>
            <a:endParaRPr lang="it-IT"/>
          </a:p>
        </p:txBody>
      </p:sp>
      <p:sp>
        <p:nvSpPr>
          <p:cNvPr id="11" name="Shape 11"/>
          <p:cNvSpPr txBox="1"/>
          <p:nvPr/>
        </p:nvSpPr>
        <p:spPr>
          <a:xfrm>
            <a:off x="6382512" y="4709160"/>
            <a:ext cx="768096" cy="32004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/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300" dirty="0">
                <a:solidFill>
                  <a:srgbClr val="404040"/>
                </a:solidFill>
                <a:latin typeface="Arial"/>
                <a:cs typeface="Arial"/>
              </a:rPr>
              <a:t>0</a:t>
            </a:r>
            <a:endParaRPr lang="it-IT" sz="1300"/>
          </a:p>
        </p:txBody>
      </p:sp>
      <p:sp>
        <p:nvSpPr>
          <p:cNvPr id="12" name="Shape 12"/>
          <p:cNvSpPr/>
          <p:nvPr/>
        </p:nvSpPr>
        <p:spPr>
          <a:xfrm>
            <a:off x="7223760" y="2798064"/>
            <a:ext cx="621792" cy="1865376"/>
          </a:xfrm>
          <a:prstGeom prst="rect">
            <a:avLst/>
          </a:prstGeom>
          <a:solidFill>
            <a:srgbClr val="F1E3BF"/>
          </a:solidFill>
          <a:ln w="12700">
            <a:solidFill>
              <a:srgbClr val="B8860B"/>
            </a:solidFill>
          </a:ln>
        </p:spPr>
        <p:txBody>
          <a:bodyPr wrap="square" lIns="45720" tIns="45720" rIns="45720" bIns="45720" anchor="t" rtlCol="0"/>
          <a:lstStyle/>
          <a:p>
            <a:endParaRPr lang="it-IT"/>
          </a:p>
        </p:txBody>
      </p:sp>
      <p:sp>
        <p:nvSpPr>
          <p:cNvPr id="13" name="Shape 13"/>
          <p:cNvSpPr txBox="1"/>
          <p:nvPr/>
        </p:nvSpPr>
        <p:spPr>
          <a:xfrm>
            <a:off x="7150608" y="4709160"/>
            <a:ext cx="768096" cy="32004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/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300" dirty="0">
                <a:solidFill>
                  <a:srgbClr val="404040"/>
                </a:solidFill>
                <a:latin typeface="Arial"/>
                <a:cs typeface="Arial"/>
              </a:rPr>
              <a:t>+2U</a:t>
            </a:r>
            <a:endParaRPr lang="it-IT" sz="1300"/>
          </a:p>
        </p:txBody>
      </p:sp>
      <p:sp>
        <p:nvSpPr>
          <p:cNvPr id="14" name="Shape 14"/>
          <p:cNvSpPr/>
          <p:nvPr/>
        </p:nvSpPr>
        <p:spPr>
          <a:xfrm>
            <a:off x="7991856" y="4197096"/>
            <a:ext cx="621792" cy="466344"/>
          </a:xfrm>
          <a:prstGeom prst="rect">
            <a:avLst/>
          </a:prstGeom>
          <a:solidFill>
            <a:srgbClr val="F1E3BF"/>
          </a:solidFill>
          <a:ln w="12700">
            <a:solidFill>
              <a:srgbClr val="B8860B"/>
            </a:solidFill>
          </a:ln>
        </p:spPr>
        <p:txBody>
          <a:bodyPr wrap="square" lIns="45720" tIns="45720" rIns="45720" bIns="45720" anchor="t" rtlCol="0"/>
          <a:lstStyle/>
          <a:p>
            <a:endParaRPr lang="it-IT"/>
          </a:p>
        </p:txBody>
      </p:sp>
      <p:sp>
        <p:nvSpPr>
          <p:cNvPr id="15" name="Shape 15"/>
          <p:cNvSpPr txBox="1"/>
          <p:nvPr/>
        </p:nvSpPr>
        <p:spPr>
          <a:xfrm>
            <a:off x="7918704" y="4709160"/>
            <a:ext cx="768096" cy="32004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/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300" dirty="0">
                <a:solidFill>
                  <a:srgbClr val="404040"/>
                </a:solidFill>
                <a:latin typeface="Arial"/>
                <a:cs typeface="Arial"/>
              </a:rPr>
              <a:t>+4U</a:t>
            </a:r>
            <a:endParaRPr lang="it-IT" sz="1300"/>
          </a:p>
        </p:txBody>
      </p:sp>
      <p:sp>
        <p:nvSpPr>
          <p:cNvPr id="16" name="Curva 16"/>
          <p:cNvSpPr/>
          <p:nvPr/>
        </p:nvSpPr>
        <p:spPr>
          <a:xfrm>
            <a:off x="4846320" y="1371600"/>
            <a:ext cx="3840480" cy="3291840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97335"/>
                </a:moveTo>
                <a:lnTo>
                  <a:pt x="1666" y="96656"/>
                </a:lnTo>
                <a:lnTo>
                  <a:pt x="3333" y="95836"/>
                </a:lnTo>
                <a:lnTo>
                  <a:pt x="5000" y="94855"/>
                </a:lnTo>
                <a:lnTo>
                  <a:pt x="6666" y="93691"/>
                </a:lnTo>
                <a:lnTo>
                  <a:pt x="8333" y="92324"/>
                </a:lnTo>
                <a:lnTo>
                  <a:pt x="10000" y="90731"/>
                </a:lnTo>
                <a:lnTo>
                  <a:pt x="11666" y="88894"/>
                </a:lnTo>
                <a:lnTo>
                  <a:pt x="13333" y="86795"/>
                </a:lnTo>
                <a:lnTo>
                  <a:pt x="15000" y="84420"/>
                </a:lnTo>
                <a:lnTo>
                  <a:pt x="16666" y="81758"/>
                </a:lnTo>
                <a:lnTo>
                  <a:pt x="18333" y="78805"/>
                </a:lnTo>
                <a:lnTo>
                  <a:pt x="20000" y="75562"/>
                </a:lnTo>
                <a:lnTo>
                  <a:pt x="21666" y="72040"/>
                </a:lnTo>
                <a:lnTo>
                  <a:pt x="23333" y="68255"/>
                </a:lnTo>
                <a:lnTo>
                  <a:pt x="25000" y="64233"/>
                </a:lnTo>
                <a:lnTo>
                  <a:pt x="26666" y="60012"/>
                </a:lnTo>
                <a:lnTo>
                  <a:pt x="28333" y="55634"/>
                </a:lnTo>
                <a:lnTo>
                  <a:pt x="30000" y="51155"/>
                </a:lnTo>
                <a:lnTo>
                  <a:pt x="31666" y="46636"/>
                </a:lnTo>
                <a:lnTo>
                  <a:pt x="33333" y="42146"/>
                </a:lnTo>
                <a:lnTo>
                  <a:pt x="35000" y="37758"/>
                </a:lnTo>
                <a:lnTo>
                  <a:pt x="36666" y="33551"/>
                </a:lnTo>
                <a:lnTo>
                  <a:pt x="38333" y="29604"/>
                </a:lnTo>
                <a:lnTo>
                  <a:pt x="40000" y="25993"/>
                </a:lnTo>
                <a:lnTo>
                  <a:pt x="41666" y="22794"/>
                </a:lnTo>
                <a:lnTo>
                  <a:pt x="43333" y="20074"/>
                </a:lnTo>
                <a:lnTo>
                  <a:pt x="45000" y="17892"/>
                </a:lnTo>
                <a:lnTo>
                  <a:pt x="46666" y="16298"/>
                </a:lnTo>
                <a:lnTo>
                  <a:pt x="48333" y="15326"/>
                </a:lnTo>
                <a:lnTo>
                  <a:pt x="50000" y="15000"/>
                </a:lnTo>
                <a:lnTo>
                  <a:pt x="51666" y="15326"/>
                </a:lnTo>
                <a:lnTo>
                  <a:pt x="53333" y="16298"/>
                </a:lnTo>
                <a:lnTo>
                  <a:pt x="55000" y="17892"/>
                </a:lnTo>
                <a:lnTo>
                  <a:pt x="56666" y="20074"/>
                </a:lnTo>
                <a:lnTo>
                  <a:pt x="58333" y="22794"/>
                </a:lnTo>
                <a:lnTo>
                  <a:pt x="60000" y="25993"/>
                </a:lnTo>
                <a:lnTo>
                  <a:pt x="61666" y="29604"/>
                </a:lnTo>
                <a:lnTo>
                  <a:pt x="63333" y="33551"/>
                </a:lnTo>
                <a:lnTo>
                  <a:pt x="65000" y="37758"/>
                </a:lnTo>
                <a:lnTo>
                  <a:pt x="66666" y="42146"/>
                </a:lnTo>
                <a:lnTo>
                  <a:pt x="68333" y="46636"/>
                </a:lnTo>
                <a:lnTo>
                  <a:pt x="70000" y="51155"/>
                </a:lnTo>
                <a:lnTo>
                  <a:pt x="71666" y="55634"/>
                </a:lnTo>
                <a:lnTo>
                  <a:pt x="73333" y="60012"/>
                </a:lnTo>
                <a:lnTo>
                  <a:pt x="75000" y="64233"/>
                </a:lnTo>
                <a:lnTo>
                  <a:pt x="76666" y="68255"/>
                </a:lnTo>
                <a:lnTo>
                  <a:pt x="78333" y="72040"/>
                </a:lnTo>
                <a:lnTo>
                  <a:pt x="80000" y="75562"/>
                </a:lnTo>
                <a:lnTo>
                  <a:pt x="81666" y="78805"/>
                </a:lnTo>
                <a:lnTo>
                  <a:pt x="83333" y="81758"/>
                </a:lnTo>
                <a:lnTo>
                  <a:pt x="85000" y="84420"/>
                </a:lnTo>
                <a:lnTo>
                  <a:pt x="86666" y="86795"/>
                </a:lnTo>
                <a:lnTo>
                  <a:pt x="88333" y="88894"/>
                </a:lnTo>
                <a:lnTo>
                  <a:pt x="90000" y="90731"/>
                </a:lnTo>
                <a:lnTo>
                  <a:pt x="91666" y="92324"/>
                </a:lnTo>
                <a:lnTo>
                  <a:pt x="93333" y="93691"/>
                </a:lnTo>
                <a:lnTo>
                  <a:pt x="95000" y="94855"/>
                </a:lnTo>
                <a:lnTo>
                  <a:pt x="96666" y="95836"/>
                </a:lnTo>
                <a:lnTo>
                  <a:pt x="98333" y="96656"/>
                </a:lnTo>
                <a:lnTo>
                  <a:pt x="100000" y="97335"/>
                </a:lnTo>
              </a:path>
            </a:pathLst>
          </a:custGeom>
          <a:noFill/>
          <a:ln w="31750">
            <a:solidFill>
              <a:srgbClr val="7A1F2B"/>
            </a:solidFill>
          </a:ln>
        </p:spPr>
      </p:sp>
      <p:sp>
        <p:nvSpPr>
          <p:cNvPr id="17" name="Shape 17"/>
          <p:cNvSpPr txBox="1"/>
          <p:nvPr/>
        </p:nvSpPr>
        <p:spPr>
          <a:xfrm>
            <a:off x="4846320" y="5074920"/>
            <a:ext cx="3840480" cy="36576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/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t-IT" i="1" sz="1300" dirty="0">
                <a:solidFill>
                  <a:srgbClr val="404040"/>
                </a:solidFill>
                <a:latin typeface="Arial"/>
                <a:cs typeface="Arial"/>
              </a:rPr>
              <a:t>frequenza degli errori combinati e gaussiana limite</a:t>
            </a:r>
            <a:endParaRPr lang="it-IT" sz="130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4E4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/>
          <p:nvPr/>
        </p:nvSpPr>
        <p:spPr>
          <a:xfrm>
            <a:off x="457200" y="274320"/>
            <a:ext cx="8229600" cy="82296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b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2600" dirty="0">
                <a:solidFill>
                  <a:srgbClr val="161616"/>
                </a:solidFill>
                <a:latin typeface="Arial"/>
                <a:cs typeface="Arial"/>
              </a:rPr>
              <a:t>La distribuzione normale</a:t>
            </a:r>
            <a:endParaRPr lang="it-IT" sz="2600"/>
          </a:p>
        </p:txBody>
      </p:sp>
      <p:cxnSp>
        <p:nvCxnSpPr>
          <p:cNvPr id="4" name="Connettore 4"/>
          <p:cNvCxnSpPr/>
          <p:nvPr/>
        </p:nvCxnSpPr>
        <p:spPr>
          <a:xfrm>
            <a:off x="731520" y="4389120"/>
            <a:ext cx="7680960" cy="0"/>
          </a:xfrm>
          <a:prstGeom prst="line">
            <a:avLst/>
          </a:prstGeom>
          <a:ln w="15875">
            <a:solidFill>
              <a:srgbClr val="161616"/>
            </a:solidFill>
          </a:ln>
        </p:spPr>
      </p:cxnSp>
      <p:sp>
        <p:nvSpPr>
          <p:cNvPr id="5" name="Shape 5"/>
          <p:cNvSpPr/>
          <p:nvPr/>
        </p:nvSpPr>
        <p:spPr>
          <a:xfrm>
            <a:off x="731520" y="1371600"/>
            <a:ext cx="7680960" cy="3017520"/>
          </a:xfrm>
          <a:custGeom>
            <a:avLst/>
            <a:gdLst/>
            <a:ahLst/>
            <a:cxnLst/>
            <a:rect l="0" t="0" r="r" b="b"/>
            <a:pathLst>
              <a:path w="100000" h="100000">
                <a:moveTo>
                  <a:pt x="7142" y="100000"/>
                </a:moveTo>
                <a:lnTo>
                  <a:pt x="7142" y="99000"/>
                </a:lnTo>
                <a:lnTo>
                  <a:pt x="9285" y="98449"/>
                </a:lnTo>
                <a:lnTo>
                  <a:pt x="11428" y="97649"/>
                </a:lnTo>
                <a:lnTo>
                  <a:pt x="13571" y="96514"/>
                </a:lnTo>
                <a:lnTo>
                  <a:pt x="15714" y="94947"/>
                </a:lnTo>
                <a:lnTo>
                  <a:pt x="17857" y="92839"/>
                </a:lnTo>
                <a:lnTo>
                  <a:pt x="20000" y="90077"/>
                </a:lnTo>
                <a:lnTo>
                  <a:pt x="22142" y="86555"/>
                </a:lnTo>
                <a:lnTo>
                  <a:pt x="24285" y="82189"/>
                </a:lnTo>
                <a:lnTo>
                  <a:pt x="26428" y="76929"/>
                </a:lnTo>
                <a:lnTo>
                  <a:pt x="28571" y="70781"/>
                </a:lnTo>
                <a:lnTo>
                  <a:pt x="30714" y="63818"/>
                </a:lnTo>
                <a:lnTo>
                  <a:pt x="32857" y="56192"/>
                </a:lnTo>
                <a:lnTo>
                  <a:pt x="35000" y="48139"/>
                </a:lnTo>
                <a:lnTo>
                  <a:pt x="37142" y="39972"/>
                </a:lnTo>
                <a:lnTo>
                  <a:pt x="39285" y="32064"/>
                </a:lnTo>
                <a:lnTo>
                  <a:pt x="41428" y="24825"/>
                </a:lnTo>
                <a:lnTo>
                  <a:pt x="43571" y="18666"/>
                </a:lnTo>
                <a:lnTo>
                  <a:pt x="45714" y="13960"/>
                </a:lnTo>
                <a:lnTo>
                  <a:pt x="47857" y="11006"/>
                </a:lnTo>
                <a:lnTo>
                  <a:pt x="50000" y="9999"/>
                </a:lnTo>
                <a:lnTo>
                  <a:pt x="52142" y="11006"/>
                </a:lnTo>
                <a:lnTo>
                  <a:pt x="54285" y="13960"/>
                </a:lnTo>
                <a:lnTo>
                  <a:pt x="56428" y="18666"/>
                </a:lnTo>
                <a:lnTo>
                  <a:pt x="58571" y="24825"/>
                </a:lnTo>
                <a:lnTo>
                  <a:pt x="60714" y="32064"/>
                </a:lnTo>
                <a:lnTo>
                  <a:pt x="62857" y="39972"/>
                </a:lnTo>
                <a:lnTo>
                  <a:pt x="65000" y="48139"/>
                </a:lnTo>
                <a:lnTo>
                  <a:pt x="67142" y="56192"/>
                </a:lnTo>
                <a:lnTo>
                  <a:pt x="69285" y="63818"/>
                </a:lnTo>
                <a:lnTo>
                  <a:pt x="71428" y="70781"/>
                </a:lnTo>
                <a:lnTo>
                  <a:pt x="73571" y="76929"/>
                </a:lnTo>
                <a:lnTo>
                  <a:pt x="75714" y="82189"/>
                </a:lnTo>
                <a:lnTo>
                  <a:pt x="77857" y="86555"/>
                </a:lnTo>
                <a:lnTo>
                  <a:pt x="80000" y="90077"/>
                </a:lnTo>
                <a:lnTo>
                  <a:pt x="82142" y="92839"/>
                </a:lnTo>
                <a:lnTo>
                  <a:pt x="84285" y="94947"/>
                </a:lnTo>
                <a:lnTo>
                  <a:pt x="86428" y="96514"/>
                </a:lnTo>
                <a:lnTo>
                  <a:pt x="88571" y="97649"/>
                </a:lnTo>
                <a:lnTo>
                  <a:pt x="90714" y="98449"/>
                </a:lnTo>
                <a:lnTo>
                  <a:pt x="92857" y="99000"/>
                </a:lnTo>
                <a:lnTo>
                  <a:pt x="92857" y="100000"/>
                </a:lnTo>
                <a:close/>
              </a:path>
            </a:pathLst>
          </a:custGeom>
          <a:solidFill>
            <a:srgbClr val="D0D0D0"/>
          </a:solidFill>
          <a:ln>
            <a:noFill/>
          </a:ln>
        </p:spPr>
        <p:txBody>
          <a:bodyPr wrap="square" lIns="45720" tIns="45720" rIns="45720" bIns="45720" anchor="t" rtlCol="0"/>
          <a:lstStyle/>
          <a:p>
            <a:endParaRPr lang="it-IT"/>
          </a:p>
        </p:txBody>
      </p:sp>
      <p:sp>
        <p:nvSpPr>
          <p:cNvPr id="6" name="Shape 6"/>
          <p:cNvSpPr/>
          <p:nvPr/>
        </p:nvSpPr>
        <p:spPr>
          <a:xfrm>
            <a:off x="731520" y="1371600"/>
            <a:ext cx="7680960" cy="3017520"/>
          </a:xfrm>
          <a:custGeom>
            <a:avLst/>
            <a:gdLst/>
            <a:ahLst/>
            <a:cxnLst/>
            <a:rect l="0" t="0" r="r" b="b"/>
            <a:pathLst>
              <a:path w="100000" h="100000">
                <a:moveTo>
                  <a:pt x="21428" y="100000"/>
                </a:moveTo>
                <a:lnTo>
                  <a:pt x="21428" y="87819"/>
                </a:lnTo>
                <a:lnTo>
                  <a:pt x="22857" y="85197"/>
                </a:lnTo>
                <a:lnTo>
                  <a:pt x="24285" y="82189"/>
                </a:lnTo>
                <a:lnTo>
                  <a:pt x="25714" y="78782"/>
                </a:lnTo>
                <a:lnTo>
                  <a:pt x="27142" y="74976"/>
                </a:lnTo>
                <a:lnTo>
                  <a:pt x="28571" y="70781"/>
                </a:lnTo>
                <a:lnTo>
                  <a:pt x="30000" y="66222"/>
                </a:lnTo>
                <a:lnTo>
                  <a:pt x="31428" y="61339"/>
                </a:lnTo>
                <a:lnTo>
                  <a:pt x="32857" y="56192"/>
                </a:lnTo>
                <a:lnTo>
                  <a:pt x="34285" y="50853"/>
                </a:lnTo>
                <a:lnTo>
                  <a:pt x="35714" y="45412"/>
                </a:lnTo>
                <a:lnTo>
                  <a:pt x="37142" y="39972"/>
                </a:lnTo>
                <a:lnTo>
                  <a:pt x="38571" y="34646"/>
                </a:lnTo>
                <a:lnTo>
                  <a:pt x="40000" y="29556"/>
                </a:lnTo>
                <a:lnTo>
                  <a:pt x="41428" y="24825"/>
                </a:lnTo>
                <a:lnTo>
                  <a:pt x="42857" y="20575"/>
                </a:lnTo>
                <a:lnTo>
                  <a:pt x="44285" y="16919"/>
                </a:lnTo>
                <a:lnTo>
                  <a:pt x="45714" y="13960"/>
                </a:lnTo>
                <a:lnTo>
                  <a:pt x="47142" y="11782"/>
                </a:lnTo>
                <a:lnTo>
                  <a:pt x="48571" y="10448"/>
                </a:lnTo>
                <a:lnTo>
                  <a:pt x="50000" y="9999"/>
                </a:lnTo>
                <a:lnTo>
                  <a:pt x="51428" y="10448"/>
                </a:lnTo>
                <a:lnTo>
                  <a:pt x="52857" y="11782"/>
                </a:lnTo>
                <a:lnTo>
                  <a:pt x="54285" y="13960"/>
                </a:lnTo>
                <a:lnTo>
                  <a:pt x="55714" y="16919"/>
                </a:lnTo>
                <a:lnTo>
                  <a:pt x="57142" y="20575"/>
                </a:lnTo>
                <a:lnTo>
                  <a:pt x="58571" y="24825"/>
                </a:lnTo>
                <a:lnTo>
                  <a:pt x="60000" y="29556"/>
                </a:lnTo>
                <a:lnTo>
                  <a:pt x="61428" y="34646"/>
                </a:lnTo>
                <a:lnTo>
                  <a:pt x="62857" y="39972"/>
                </a:lnTo>
                <a:lnTo>
                  <a:pt x="64285" y="45412"/>
                </a:lnTo>
                <a:lnTo>
                  <a:pt x="65714" y="50853"/>
                </a:lnTo>
                <a:lnTo>
                  <a:pt x="67142" y="56192"/>
                </a:lnTo>
                <a:lnTo>
                  <a:pt x="68571" y="61339"/>
                </a:lnTo>
                <a:lnTo>
                  <a:pt x="70000" y="66222"/>
                </a:lnTo>
                <a:lnTo>
                  <a:pt x="71428" y="70781"/>
                </a:lnTo>
                <a:lnTo>
                  <a:pt x="72857" y="74976"/>
                </a:lnTo>
                <a:lnTo>
                  <a:pt x="74285" y="78782"/>
                </a:lnTo>
                <a:lnTo>
                  <a:pt x="75714" y="82189"/>
                </a:lnTo>
                <a:lnTo>
                  <a:pt x="77142" y="85197"/>
                </a:lnTo>
                <a:lnTo>
                  <a:pt x="78571" y="87819"/>
                </a:lnTo>
                <a:lnTo>
                  <a:pt x="78571" y="100000"/>
                </a:lnTo>
                <a:close/>
              </a:path>
            </a:pathLst>
          </a:custGeom>
          <a:solidFill>
            <a:srgbClr val="E8CF8F"/>
          </a:solidFill>
          <a:ln>
            <a:noFill/>
          </a:ln>
        </p:spPr>
        <p:txBody>
          <a:bodyPr wrap="square" lIns="45720" tIns="45720" rIns="45720" bIns="45720" anchor="t" rtlCol="0"/>
          <a:lstStyle/>
          <a:p>
            <a:endParaRPr lang="it-IT"/>
          </a:p>
        </p:txBody>
      </p:sp>
      <p:sp>
        <p:nvSpPr>
          <p:cNvPr id="7" name="Shape 7"/>
          <p:cNvSpPr/>
          <p:nvPr/>
        </p:nvSpPr>
        <p:spPr>
          <a:xfrm>
            <a:off x="731520" y="1371600"/>
            <a:ext cx="7680960" cy="3017520"/>
          </a:xfrm>
          <a:custGeom>
            <a:avLst/>
            <a:gdLst/>
            <a:ahLst/>
            <a:cxnLst/>
            <a:rect l="0" t="0" r="r" b="b"/>
            <a:pathLst>
              <a:path w="100000" h="100000">
                <a:moveTo>
                  <a:pt x="35714" y="100000"/>
                </a:moveTo>
                <a:lnTo>
                  <a:pt x="35714" y="45412"/>
                </a:lnTo>
                <a:lnTo>
                  <a:pt x="36428" y="42685"/>
                </a:lnTo>
                <a:lnTo>
                  <a:pt x="37142" y="39972"/>
                </a:lnTo>
                <a:lnTo>
                  <a:pt x="37857" y="37287"/>
                </a:lnTo>
                <a:lnTo>
                  <a:pt x="38571" y="34646"/>
                </a:lnTo>
                <a:lnTo>
                  <a:pt x="39285" y="32064"/>
                </a:lnTo>
                <a:lnTo>
                  <a:pt x="40000" y="29556"/>
                </a:lnTo>
                <a:lnTo>
                  <a:pt x="40714" y="27138"/>
                </a:lnTo>
                <a:lnTo>
                  <a:pt x="41428" y="24825"/>
                </a:lnTo>
                <a:lnTo>
                  <a:pt x="42142" y="22633"/>
                </a:lnTo>
                <a:lnTo>
                  <a:pt x="42857" y="20575"/>
                </a:lnTo>
                <a:lnTo>
                  <a:pt x="43571" y="18666"/>
                </a:lnTo>
                <a:lnTo>
                  <a:pt x="44285" y="16919"/>
                </a:lnTo>
                <a:lnTo>
                  <a:pt x="45000" y="15347"/>
                </a:lnTo>
                <a:lnTo>
                  <a:pt x="45714" y="13960"/>
                </a:lnTo>
                <a:lnTo>
                  <a:pt x="46428" y="12769"/>
                </a:lnTo>
                <a:lnTo>
                  <a:pt x="47142" y="11782"/>
                </a:lnTo>
                <a:lnTo>
                  <a:pt x="47857" y="11006"/>
                </a:lnTo>
                <a:lnTo>
                  <a:pt x="48571" y="10448"/>
                </a:lnTo>
                <a:lnTo>
                  <a:pt x="49285" y="10112"/>
                </a:lnTo>
                <a:lnTo>
                  <a:pt x="50000" y="9999"/>
                </a:lnTo>
                <a:lnTo>
                  <a:pt x="50714" y="10112"/>
                </a:lnTo>
                <a:lnTo>
                  <a:pt x="51428" y="10448"/>
                </a:lnTo>
                <a:lnTo>
                  <a:pt x="52142" y="11006"/>
                </a:lnTo>
                <a:lnTo>
                  <a:pt x="52857" y="11782"/>
                </a:lnTo>
                <a:lnTo>
                  <a:pt x="53571" y="12769"/>
                </a:lnTo>
                <a:lnTo>
                  <a:pt x="54285" y="13960"/>
                </a:lnTo>
                <a:lnTo>
                  <a:pt x="55000" y="15347"/>
                </a:lnTo>
                <a:lnTo>
                  <a:pt x="55714" y="16919"/>
                </a:lnTo>
                <a:lnTo>
                  <a:pt x="56428" y="18666"/>
                </a:lnTo>
                <a:lnTo>
                  <a:pt x="57142" y="20575"/>
                </a:lnTo>
                <a:lnTo>
                  <a:pt x="57857" y="22633"/>
                </a:lnTo>
                <a:lnTo>
                  <a:pt x="58571" y="24825"/>
                </a:lnTo>
                <a:lnTo>
                  <a:pt x="59285" y="27138"/>
                </a:lnTo>
                <a:lnTo>
                  <a:pt x="60000" y="29556"/>
                </a:lnTo>
                <a:lnTo>
                  <a:pt x="60714" y="32064"/>
                </a:lnTo>
                <a:lnTo>
                  <a:pt x="61428" y="34646"/>
                </a:lnTo>
                <a:lnTo>
                  <a:pt x="62142" y="37287"/>
                </a:lnTo>
                <a:lnTo>
                  <a:pt x="62857" y="39972"/>
                </a:lnTo>
                <a:lnTo>
                  <a:pt x="63571" y="42685"/>
                </a:lnTo>
                <a:lnTo>
                  <a:pt x="64285" y="45412"/>
                </a:lnTo>
                <a:lnTo>
                  <a:pt x="64285" y="100000"/>
                </a:lnTo>
                <a:close/>
              </a:path>
            </a:pathLst>
          </a:custGeom>
          <a:solidFill>
            <a:srgbClr val="D9B45A"/>
          </a:solidFill>
          <a:ln>
            <a:noFill/>
          </a:ln>
        </p:spPr>
        <p:txBody>
          <a:bodyPr wrap="square" lIns="45720" tIns="45720" rIns="45720" bIns="45720" anchor="t" rtlCol="0"/>
          <a:lstStyle/>
          <a:p>
            <a:endParaRPr lang="it-IT"/>
          </a:p>
        </p:txBody>
      </p:sp>
      <p:sp>
        <p:nvSpPr>
          <p:cNvPr id="8" name="Curva 8"/>
          <p:cNvSpPr/>
          <p:nvPr/>
        </p:nvSpPr>
        <p:spPr>
          <a:xfrm>
            <a:off x="731520" y="1371600"/>
            <a:ext cx="7680960" cy="3017520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99803"/>
                </a:moveTo>
                <a:lnTo>
                  <a:pt x="833" y="99758"/>
                </a:lnTo>
                <a:lnTo>
                  <a:pt x="1666" y="99705"/>
                </a:lnTo>
                <a:lnTo>
                  <a:pt x="2500" y="99642"/>
                </a:lnTo>
                <a:lnTo>
                  <a:pt x="3333" y="99566"/>
                </a:lnTo>
                <a:lnTo>
                  <a:pt x="4166" y="99476"/>
                </a:lnTo>
                <a:lnTo>
                  <a:pt x="5000" y="99369"/>
                </a:lnTo>
                <a:lnTo>
                  <a:pt x="5833" y="99243"/>
                </a:lnTo>
                <a:lnTo>
                  <a:pt x="6666" y="99095"/>
                </a:lnTo>
                <a:lnTo>
                  <a:pt x="7500" y="98922"/>
                </a:lnTo>
                <a:lnTo>
                  <a:pt x="8333" y="98720"/>
                </a:lnTo>
                <a:lnTo>
                  <a:pt x="9166" y="98485"/>
                </a:lnTo>
                <a:lnTo>
                  <a:pt x="10000" y="98214"/>
                </a:lnTo>
                <a:lnTo>
                  <a:pt x="10833" y="97901"/>
                </a:lnTo>
                <a:lnTo>
                  <a:pt x="11666" y="97541"/>
                </a:lnTo>
                <a:lnTo>
                  <a:pt x="12500" y="97129"/>
                </a:lnTo>
                <a:lnTo>
                  <a:pt x="13333" y="96660"/>
                </a:lnTo>
                <a:lnTo>
                  <a:pt x="14166" y="96127"/>
                </a:lnTo>
                <a:lnTo>
                  <a:pt x="15000" y="95524"/>
                </a:lnTo>
                <a:lnTo>
                  <a:pt x="15833" y="94845"/>
                </a:lnTo>
                <a:lnTo>
                  <a:pt x="16666" y="94084"/>
                </a:lnTo>
                <a:lnTo>
                  <a:pt x="17500" y="93233"/>
                </a:lnTo>
                <a:lnTo>
                  <a:pt x="18333" y="92286"/>
                </a:lnTo>
                <a:lnTo>
                  <a:pt x="19166" y="91236"/>
                </a:lnTo>
                <a:lnTo>
                  <a:pt x="20000" y="90077"/>
                </a:lnTo>
                <a:lnTo>
                  <a:pt x="20833" y="88803"/>
                </a:lnTo>
                <a:lnTo>
                  <a:pt x="21666" y="87408"/>
                </a:lnTo>
                <a:lnTo>
                  <a:pt x="22500" y="85888"/>
                </a:lnTo>
                <a:lnTo>
                  <a:pt x="23333" y="84238"/>
                </a:lnTo>
                <a:lnTo>
                  <a:pt x="24166" y="82454"/>
                </a:lnTo>
                <a:lnTo>
                  <a:pt x="25000" y="80536"/>
                </a:lnTo>
                <a:lnTo>
                  <a:pt x="25833" y="78480"/>
                </a:lnTo>
                <a:lnTo>
                  <a:pt x="26666" y="76289"/>
                </a:lnTo>
                <a:lnTo>
                  <a:pt x="27500" y="73963"/>
                </a:lnTo>
                <a:lnTo>
                  <a:pt x="28333" y="71506"/>
                </a:lnTo>
                <a:lnTo>
                  <a:pt x="29166" y="68923"/>
                </a:lnTo>
                <a:lnTo>
                  <a:pt x="30000" y="66222"/>
                </a:lnTo>
                <a:lnTo>
                  <a:pt x="30833" y="63410"/>
                </a:lnTo>
                <a:lnTo>
                  <a:pt x="31666" y="60498"/>
                </a:lnTo>
                <a:lnTo>
                  <a:pt x="32500" y="57500"/>
                </a:lnTo>
                <a:lnTo>
                  <a:pt x="33333" y="54429"/>
                </a:lnTo>
                <a:lnTo>
                  <a:pt x="34166" y="51303"/>
                </a:lnTo>
                <a:lnTo>
                  <a:pt x="35000" y="48139"/>
                </a:lnTo>
                <a:lnTo>
                  <a:pt x="35833" y="44957"/>
                </a:lnTo>
                <a:lnTo>
                  <a:pt x="36666" y="41778"/>
                </a:lnTo>
                <a:lnTo>
                  <a:pt x="37500" y="38625"/>
                </a:lnTo>
                <a:lnTo>
                  <a:pt x="38333" y="35521"/>
                </a:lnTo>
                <a:lnTo>
                  <a:pt x="39166" y="32490"/>
                </a:lnTo>
                <a:lnTo>
                  <a:pt x="40000" y="29556"/>
                </a:lnTo>
                <a:lnTo>
                  <a:pt x="40833" y="26745"/>
                </a:lnTo>
                <a:lnTo>
                  <a:pt x="41666" y="24080"/>
                </a:lnTo>
                <a:lnTo>
                  <a:pt x="42500" y="21586"/>
                </a:lnTo>
                <a:lnTo>
                  <a:pt x="43333" y="19285"/>
                </a:lnTo>
                <a:lnTo>
                  <a:pt x="44166" y="17198"/>
                </a:lnTo>
                <a:lnTo>
                  <a:pt x="45000" y="15347"/>
                </a:lnTo>
                <a:lnTo>
                  <a:pt x="45833" y="13747"/>
                </a:lnTo>
                <a:lnTo>
                  <a:pt x="46666" y="12416"/>
                </a:lnTo>
                <a:lnTo>
                  <a:pt x="47500" y="11367"/>
                </a:lnTo>
                <a:lnTo>
                  <a:pt x="48333" y="10610"/>
                </a:lnTo>
                <a:lnTo>
                  <a:pt x="49166" y="10152"/>
                </a:lnTo>
                <a:lnTo>
                  <a:pt x="50000" y="9999"/>
                </a:lnTo>
                <a:lnTo>
                  <a:pt x="50833" y="10152"/>
                </a:lnTo>
                <a:lnTo>
                  <a:pt x="51666" y="10610"/>
                </a:lnTo>
                <a:lnTo>
                  <a:pt x="52500" y="11367"/>
                </a:lnTo>
                <a:lnTo>
                  <a:pt x="53333" y="12416"/>
                </a:lnTo>
                <a:lnTo>
                  <a:pt x="54166" y="13747"/>
                </a:lnTo>
                <a:lnTo>
                  <a:pt x="55000" y="15347"/>
                </a:lnTo>
                <a:lnTo>
                  <a:pt x="55833" y="17198"/>
                </a:lnTo>
                <a:lnTo>
                  <a:pt x="56666" y="19285"/>
                </a:lnTo>
                <a:lnTo>
                  <a:pt x="57499" y="21586"/>
                </a:lnTo>
                <a:lnTo>
                  <a:pt x="58333" y="24080"/>
                </a:lnTo>
                <a:lnTo>
                  <a:pt x="59166" y="26745"/>
                </a:lnTo>
                <a:lnTo>
                  <a:pt x="60000" y="29556"/>
                </a:lnTo>
                <a:lnTo>
                  <a:pt x="60833" y="32490"/>
                </a:lnTo>
                <a:lnTo>
                  <a:pt x="61666" y="35521"/>
                </a:lnTo>
                <a:lnTo>
                  <a:pt x="62500" y="38625"/>
                </a:lnTo>
                <a:lnTo>
                  <a:pt x="63333" y="41778"/>
                </a:lnTo>
                <a:lnTo>
                  <a:pt x="64166" y="44957"/>
                </a:lnTo>
                <a:lnTo>
                  <a:pt x="65000" y="48139"/>
                </a:lnTo>
                <a:lnTo>
                  <a:pt x="65833" y="51303"/>
                </a:lnTo>
                <a:lnTo>
                  <a:pt x="66666" y="54429"/>
                </a:lnTo>
                <a:lnTo>
                  <a:pt x="67500" y="57500"/>
                </a:lnTo>
                <a:lnTo>
                  <a:pt x="68333" y="60498"/>
                </a:lnTo>
                <a:lnTo>
                  <a:pt x="69166" y="63410"/>
                </a:lnTo>
                <a:lnTo>
                  <a:pt x="70000" y="66222"/>
                </a:lnTo>
                <a:lnTo>
                  <a:pt x="70833" y="68923"/>
                </a:lnTo>
                <a:lnTo>
                  <a:pt x="71666" y="71506"/>
                </a:lnTo>
                <a:lnTo>
                  <a:pt x="72500" y="73963"/>
                </a:lnTo>
                <a:lnTo>
                  <a:pt x="73333" y="76289"/>
                </a:lnTo>
                <a:lnTo>
                  <a:pt x="74166" y="78480"/>
                </a:lnTo>
                <a:lnTo>
                  <a:pt x="75000" y="80536"/>
                </a:lnTo>
                <a:lnTo>
                  <a:pt x="75833" y="82454"/>
                </a:lnTo>
                <a:lnTo>
                  <a:pt x="76666" y="84238"/>
                </a:lnTo>
                <a:lnTo>
                  <a:pt x="77500" y="85888"/>
                </a:lnTo>
                <a:lnTo>
                  <a:pt x="78333" y="87408"/>
                </a:lnTo>
                <a:lnTo>
                  <a:pt x="79166" y="88803"/>
                </a:lnTo>
                <a:lnTo>
                  <a:pt x="80000" y="90077"/>
                </a:lnTo>
                <a:lnTo>
                  <a:pt x="80833" y="91236"/>
                </a:lnTo>
                <a:lnTo>
                  <a:pt x="81666" y="92286"/>
                </a:lnTo>
                <a:lnTo>
                  <a:pt x="82500" y="93233"/>
                </a:lnTo>
                <a:lnTo>
                  <a:pt x="83333" y="94084"/>
                </a:lnTo>
                <a:lnTo>
                  <a:pt x="84166" y="94845"/>
                </a:lnTo>
                <a:lnTo>
                  <a:pt x="85000" y="95524"/>
                </a:lnTo>
                <a:lnTo>
                  <a:pt x="85833" y="96127"/>
                </a:lnTo>
                <a:lnTo>
                  <a:pt x="86666" y="96660"/>
                </a:lnTo>
                <a:lnTo>
                  <a:pt x="87500" y="97129"/>
                </a:lnTo>
                <a:lnTo>
                  <a:pt x="88333" y="97541"/>
                </a:lnTo>
                <a:lnTo>
                  <a:pt x="89166" y="97901"/>
                </a:lnTo>
                <a:lnTo>
                  <a:pt x="90000" y="98214"/>
                </a:lnTo>
                <a:lnTo>
                  <a:pt x="90833" y="98485"/>
                </a:lnTo>
                <a:lnTo>
                  <a:pt x="91666" y="98720"/>
                </a:lnTo>
                <a:lnTo>
                  <a:pt x="92500" y="98922"/>
                </a:lnTo>
                <a:lnTo>
                  <a:pt x="93333" y="99095"/>
                </a:lnTo>
                <a:lnTo>
                  <a:pt x="94166" y="99243"/>
                </a:lnTo>
                <a:lnTo>
                  <a:pt x="95000" y="99369"/>
                </a:lnTo>
                <a:lnTo>
                  <a:pt x="95833" y="99476"/>
                </a:lnTo>
                <a:lnTo>
                  <a:pt x="96666" y="99566"/>
                </a:lnTo>
                <a:lnTo>
                  <a:pt x="97500" y="99642"/>
                </a:lnTo>
                <a:lnTo>
                  <a:pt x="98333" y="99705"/>
                </a:lnTo>
                <a:lnTo>
                  <a:pt x="99166" y="99758"/>
                </a:lnTo>
                <a:lnTo>
                  <a:pt x="100000" y="99803"/>
                </a:lnTo>
              </a:path>
            </a:pathLst>
          </a:custGeom>
          <a:noFill/>
          <a:ln w="31750">
            <a:solidFill>
              <a:srgbClr val="7A1F2B"/>
            </a:solidFill>
          </a:ln>
        </p:spPr>
      </p:sp>
      <p:sp>
        <p:nvSpPr>
          <p:cNvPr id="9" name="Shape 9"/>
          <p:cNvSpPr txBox="1"/>
          <p:nvPr/>
        </p:nvSpPr>
        <p:spPr>
          <a:xfrm>
            <a:off x="822960" y="4434840"/>
            <a:ext cx="914400" cy="32004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/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450" dirty="0">
                <a:solidFill>
                  <a:srgbClr val="161616"/>
                </a:solidFill>
                <a:latin typeface="Arial"/>
                <a:cs typeface="Arial"/>
              </a:rPr>
              <a:t>−3σ</a:t>
            </a:r>
            <a:endParaRPr lang="it-IT" sz="1450"/>
          </a:p>
        </p:txBody>
      </p:sp>
      <p:sp>
        <p:nvSpPr>
          <p:cNvPr id="10" name="Shape 10"/>
          <p:cNvSpPr txBox="1"/>
          <p:nvPr/>
        </p:nvSpPr>
        <p:spPr>
          <a:xfrm>
            <a:off x="1920240" y="4434840"/>
            <a:ext cx="914400" cy="32004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/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450" dirty="0">
                <a:solidFill>
                  <a:srgbClr val="161616"/>
                </a:solidFill>
                <a:latin typeface="Arial"/>
                <a:cs typeface="Arial"/>
              </a:rPr>
              <a:t>−2σ</a:t>
            </a:r>
            <a:endParaRPr lang="it-IT" sz="1450"/>
          </a:p>
        </p:txBody>
      </p:sp>
      <p:sp>
        <p:nvSpPr>
          <p:cNvPr id="11" name="Shape 11"/>
          <p:cNvSpPr txBox="1"/>
          <p:nvPr/>
        </p:nvSpPr>
        <p:spPr>
          <a:xfrm>
            <a:off x="3017520" y="4434840"/>
            <a:ext cx="914400" cy="32004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/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450" dirty="0">
                <a:solidFill>
                  <a:srgbClr val="161616"/>
                </a:solidFill>
                <a:latin typeface="Arial"/>
                <a:cs typeface="Arial"/>
              </a:rPr>
              <a:t>−1σ</a:t>
            </a:r>
            <a:endParaRPr lang="it-IT" sz="1450"/>
          </a:p>
        </p:txBody>
      </p:sp>
      <p:sp>
        <p:nvSpPr>
          <p:cNvPr id="12" name="Shape 12"/>
          <p:cNvSpPr txBox="1"/>
          <p:nvPr/>
        </p:nvSpPr>
        <p:spPr>
          <a:xfrm>
            <a:off x="4114800" y="4434840"/>
            <a:ext cx="914400" cy="32004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/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450" dirty="0">
                <a:solidFill>
                  <a:srgbClr val="161616"/>
                </a:solidFill>
                <a:latin typeface="Arial"/>
                <a:cs typeface="Arial"/>
              </a:rPr>
              <a:t>μ</a:t>
            </a:r>
            <a:endParaRPr lang="it-IT" sz="1450"/>
          </a:p>
        </p:txBody>
      </p:sp>
      <p:sp>
        <p:nvSpPr>
          <p:cNvPr id="13" name="Shape 13"/>
          <p:cNvSpPr txBox="1"/>
          <p:nvPr/>
        </p:nvSpPr>
        <p:spPr>
          <a:xfrm>
            <a:off x="5212080" y="4434840"/>
            <a:ext cx="914400" cy="32004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/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450" dirty="0">
                <a:solidFill>
                  <a:srgbClr val="161616"/>
                </a:solidFill>
                <a:latin typeface="Arial"/>
                <a:cs typeface="Arial"/>
              </a:rPr>
              <a:t>+1σ</a:t>
            </a:r>
            <a:endParaRPr lang="it-IT" sz="1450"/>
          </a:p>
        </p:txBody>
      </p:sp>
      <p:sp>
        <p:nvSpPr>
          <p:cNvPr id="14" name="Shape 14"/>
          <p:cNvSpPr txBox="1"/>
          <p:nvPr/>
        </p:nvSpPr>
        <p:spPr>
          <a:xfrm>
            <a:off x="6309360" y="4434840"/>
            <a:ext cx="914400" cy="32004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/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450" dirty="0">
                <a:solidFill>
                  <a:srgbClr val="161616"/>
                </a:solidFill>
                <a:latin typeface="Arial"/>
                <a:cs typeface="Arial"/>
              </a:rPr>
              <a:t>+2σ</a:t>
            </a:r>
            <a:endParaRPr lang="it-IT" sz="1450"/>
          </a:p>
        </p:txBody>
      </p:sp>
      <p:sp>
        <p:nvSpPr>
          <p:cNvPr id="15" name="Shape 15"/>
          <p:cNvSpPr txBox="1"/>
          <p:nvPr/>
        </p:nvSpPr>
        <p:spPr>
          <a:xfrm>
            <a:off x="7406640" y="4434840"/>
            <a:ext cx="914400" cy="32004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/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450" dirty="0">
                <a:solidFill>
                  <a:srgbClr val="161616"/>
                </a:solidFill>
                <a:latin typeface="Arial"/>
                <a:cs typeface="Arial"/>
              </a:rPr>
              <a:t>+3σ</a:t>
            </a:r>
            <a:endParaRPr lang="it-IT" sz="1450"/>
          </a:p>
        </p:txBody>
      </p:sp>
      <p:sp>
        <p:nvSpPr>
          <p:cNvPr id="16" name="Shape 16"/>
          <p:cNvSpPr txBox="1"/>
          <p:nvPr/>
        </p:nvSpPr>
        <p:spPr>
          <a:xfrm>
            <a:off x="457200" y="4892040"/>
            <a:ext cx="8229600" cy="155448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/>
          <a:lstStyle/>
          <a:p>
            <a:pPr algn="ctr">
              <a:spcBef>
                <a:spcPts val="0"/>
              </a:spcBef>
              <a:spcAft>
                <a:spcPts val="800"/>
              </a:spcAft>
              <a:buNone/>
            </a:pPr>
            <a:r>
              <a:rPr lang="it-IT" b="1" sz="1750" dirty="0">
                <a:solidFill>
                  <a:srgbClr val="161616"/>
                </a:solidFill>
                <a:latin typeface="Arial"/>
                <a:cs typeface="Arial"/>
              </a:rPr>
              <a:t>μ ± 1σ </a:t>
            </a:r>
            <a:r>
              <a:rPr lang="it-IT" sz="1750" dirty="0">
                <a:solidFill>
                  <a:srgbClr val="404040"/>
                </a:solidFill>
                <a:latin typeface="Arial"/>
                <a:cs typeface="Arial"/>
              </a:rPr>
              <a:t>→ 68,3 % dei risultati    </a:t>
            </a:r>
            <a:r>
              <a:rPr lang="it-IT" b="1" sz="1750" dirty="0">
                <a:solidFill>
                  <a:srgbClr val="161616"/>
                </a:solidFill>
                <a:latin typeface="Arial"/>
                <a:cs typeface="Arial"/>
              </a:rPr>
              <a:t>μ ± 2σ </a:t>
            </a:r>
            <a:r>
              <a:rPr lang="it-IT" sz="1750" dirty="0">
                <a:solidFill>
                  <a:srgbClr val="404040"/>
                </a:solidFill>
                <a:latin typeface="Arial"/>
                <a:cs typeface="Arial"/>
              </a:rPr>
              <a:t>→ 95,4 %    </a:t>
            </a:r>
            <a:r>
              <a:rPr lang="it-IT" b="1" sz="1750" dirty="0">
                <a:solidFill>
                  <a:srgbClr val="161616"/>
                </a:solidFill>
                <a:latin typeface="Arial"/>
                <a:cs typeface="Arial"/>
              </a:rPr>
              <a:t>μ ± 3σ </a:t>
            </a:r>
            <a:r>
              <a:rPr lang="it-IT" sz="1750" dirty="0">
                <a:solidFill>
                  <a:srgbClr val="404040"/>
                </a:solidFill>
                <a:latin typeface="Arial"/>
                <a:cs typeface="Arial"/>
              </a:rPr>
              <a:t>→ 99,7 %</a:t>
            </a:r>
            <a:endParaRPr lang="it-IT" sz="1750"/>
          </a:p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t-IT" i="1" sz="1650" dirty="0">
                <a:solidFill>
                  <a:srgbClr val="404040"/>
                </a:solidFill>
                <a:latin typeface="Arial"/>
                <a:cs typeface="Arial"/>
              </a:rPr>
              <a:t>Per un numero finito di misure μ e σ si stimano con la media x̄ e la deviazione standard s.</a:t>
            </a:r>
            <a:endParaRPr lang="it-IT" sz="165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4E4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/>
          <p:nvPr/>
        </p:nvSpPr>
        <p:spPr>
          <a:xfrm>
            <a:off x="457200" y="274320"/>
            <a:ext cx="8229600" cy="82296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b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2600" dirty="0">
                <a:solidFill>
                  <a:srgbClr val="161616"/>
                </a:solidFill>
                <a:latin typeface="Arial"/>
                <a:cs typeface="Arial"/>
              </a:rPr>
              <a:t>Standardizzazione e calibrazione</a:t>
            </a:r>
            <a:endParaRPr lang="it-IT" sz="2600"/>
          </a:p>
        </p:txBody>
      </p:sp>
      <p:sp>
        <p:nvSpPr>
          <p:cNvPr id="4" name="Shape 4"/>
          <p:cNvSpPr txBox="1"/>
          <p:nvPr/>
        </p:nvSpPr>
        <p:spPr>
          <a:xfrm>
            <a:off x="457200" y="1234440"/>
            <a:ext cx="8229600" cy="137160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850" dirty="0">
                <a:solidFill>
                  <a:srgbClr val="404040"/>
                </a:solidFill>
                <a:latin typeface="Arial"/>
                <a:cs typeface="Arial"/>
              </a:rPr>
              <a:t>Un metodo è idoneo se l’analita, sottoposto al metodo, produce un </a:t>
            </a:r>
            <a:r>
              <a:rPr lang="it-IT" b="1" sz="1850" dirty="0">
                <a:solidFill>
                  <a:srgbClr val="161616"/>
                </a:solidFill>
                <a:latin typeface="Arial"/>
                <a:cs typeface="Arial"/>
              </a:rPr>
              <a:t>segnale proporzionale alla sua concentrazione</a:t>
            </a:r>
            <a:r>
              <a:rPr lang="it-IT" sz="1850" dirty="0">
                <a:solidFill>
                  <a:srgbClr val="404040"/>
                </a:solidFill>
                <a:latin typeface="Arial"/>
                <a:cs typeface="Arial"/>
              </a:rPr>
              <a:t>. La calibrazione stabilisce questa relazione.</a:t>
            </a:r>
            <a:endParaRPr lang="it-IT" sz="1850"/>
          </a:p>
        </p:txBody>
      </p:sp>
      <p:sp>
        <p:nvSpPr>
          <p:cNvPr id="5" name="Shape 5"/>
          <p:cNvSpPr/>
          <p:nvPr/>
        </p:nvSpPr>
        <p:spPr>
          <a:xfrm>
            <a:off x="457200" y="2743200"/>
            <a:ext cx="3977640" cy="2377440"/>
          </a:xfrm>
          <a:prstGeom prst="roundRect">
            <a:avLst>
              <a:gd name="adj" fmla="val 6000"/>
            </a:avLst>
          </a:prstGeom>
          <a:solidFill>
            <a:srgbClr val="F1E3BF"/>
          </a:solidFill>
          <a:ln w="15875">
            <a:solidFill>
              <a:srgbClr val="B8860B"/>
            </a:solidFill>
          </a:ln>
        </p:spPr>
        <p:txBody>
          <a:bodyPr wrap="square" lIns="128016" tIns="128016" rIns="128016" bIns="128016" anchor="t" rtlCol="0"/>
          <a:lstStyle/>
          <a:p>
            <a:pPr algn="l">
              <a:spcBef>
                <a:spcPts val="0"/>
              </a:spcBef>
              <a:spcAft>
                <a:spcPts val="600"/>
              </a:spcAft>
              <a:buNone/>
            </a:pPr>
            <a:r>
              <a:rPr lang="it-IT" b="1" sz="1750" dirty="0">
                <a:solidFill>
                  <a:srgbClr val="B8860B"/>
                </a:solidFill>
                <a:latin typeface="Arial"/>
                <a:cs typeface="Arial"/>
              </a:rPr>
              <a:t>Standard chimici</a:t>
            </a:r>
            <a:endParaRPr lang="it-IT" sz="1750"/>
          </a:p>
          <a:p>
            <a:pPr algn="l">
              <a:spcBef>
                <a:spcPts val="0"/>
              </a:spcBef>
              <a:spcAft>
                <a:spcPts val="400"/>
              </a:spcAft>
              <a:buNone/>
            </a:pPr>
            <a:r>
              <a:rPr lang="it-IT" sz="1650" dirty="0">
                <a:solidFill>
                  <a:srgbClr val="404040"/>
                </a:solidFill>
                <a:latin typeface="Arial"/>
                <a:cs typeface="Arial"/>
              </a:rPr>
              <a:t>preparati da sostanze pure per pesata e diluizione</a:t>
            </a:r>
            <a:endParaRPr lang="it-IT" sz="1650"/>
          </a:p>
          <a:p>
            <a:pPr algn="l">
              <a:spcBef>
                <a:spcPts val="0"/>
              </a:spcBef>
              <a:spcAft>
                <a:spcPts val="400"/>
              </a:spcAft>
              <a:buNone/>
            </a:pPr>
            <a:r>
              <a:rPr lang="it-IT" sz="1650" dirty="0">
                <a:solidFill>
                  <a:srgbClr val="404040"/>
                </a:solidFill>
                <a:latin typeface="Arial"/>
                <a:cs typeface="Arial"/>
              </a:rPr>
              <a:t>oppure standardizzati con standard primari</a:t>
            </a:r>
            <a:endParaRPr lang="it-IT" sz="1650"/>
          </a:p>
        </p:txBody>
      </p:sp>
      <p:sp>
        <p:nvSpPr>
          <p:cNvPr id="6" name="Shape 6"/>
          <p:cNvSpPr/>
          <p:nvPr/>
        </p:nvSpPr>
        <p:spPr>
          <a:xfrm>
            <a:off x="4709160" y="2743200"/>
            <a:ext cx="3977640" cy="2377440"/>
          </a:xfrm>
          <a:prstGeom prst="roundRect">
            <a:avLst>
              <a:gd name="adj" fmla="val 6000"/>
            </a:avLst>
          </a:prstGeom>
          <a:solidFill>
            <a:srgbClr val="EFDCDF"/>
          </a:solidFill>
          <a:ln w="15875">
            <a:solidFill>
              <a:srgbClr val="7A1F2B"/>
            </a:solidFill>
          </a:ln>
        </p:spPr>
        <p:txBody>
          <a:bodyPr wrap="square" lIns="128016" tIns="128016" rIns="128016" bIns="128016" anchor="t" rtlCol="0"/>
          <a:lstStyle/>
          <a:p>
            <a:pPr algn="l">
              <a:spcBef>
                <a:spcPts val="0"/>
              </a:spcBef>
              <a:spcAft>
                <a:spcPts val="600"/>
              </a:spcAft>
              <a:buNone/>
            </a:pPr>
            <a:r>
              <a:rPr lang="it-IT" b="1" sz="1750" dirty="0">
                <a:solidFill>
                  <a:srgbClr val="7A1F2B"/>
                </a:solidFill>
                <a:latin typeface="Arial"/>
                <a:cs typeface="Arial"/>
              </a:rPr>
              <a:t>Modello matematico</a:t>
            </a:r>
            <a:endParaRPr lang="it-IT" sz="1750"/>
          </a:p>
          <a:p>
            <a:pPr algn="l">
              <a:spcBef>
                <a:spcPts val="0"/>
              </a:spcBef>
              <a:spcAft>
                <a:spcPts val="400"/>
              </a:spcAft>
              <a:buNone/>
            </a:pPr>
            <a:r>
              <a:rPr lang="it-IT" sz="1650" dirty="0">
                <a:solidFill>
                  <a:srgbClr val="404040"/>
                </a:solidFill>
                <a:latin typeface="Arial"/>
                <a:cs typeface="Arial"/>
              </a:rPr>
              <a:t>equazione che descrive il segnale (y) in funzione della concentrazione (x)</a:t>
            </a:r>
            <a:endParaRPr lang="it-IT" sz="1650"/>
          </a:p>
          <a:p>
            <a:pPr algn="l">
              <a:spcBef>
                <a:spcPts val="0"/>
              </a:spcBef>
              <a:spcAft>
                <a:spcPts val="400"/>
              </a:spcAft>
              <a:buNone/>
            </a:pPr>
            <a:r>
              <a:rPr lang="it-IT" sz="1650" dirty="0">
                <a:solidFill>
                  <a:srgbClr val="404040"/>
                </a:solidFill>
                <a:latin typeface="Arial"/>
                <a:cs typeface="Arial"/>
              </a:rPr>
              <a:t>→ curva di calibrazione</a:t>
            </a:r>
            <a:endParaRPr lang="it-IT" sz="1650"/>
          </a:p>
        </p:txBody>
      </p:sp>
      <p:sp>
        <p:nvSpPr>
          <p:cNvPr id="7" name="Shape 7"/>
          <p:cNvSpPr txBox="1"/>
          <p:nvPr/>
        </p:nvSpPr>
        <p:spPr>
          <a:xfrm>
            <a:off x="457200" y="5394960"/>
            <a:ext cx="8229600" cy="91440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i="1" sz="1550" dirty="0">
                <a:solidFill>
                  <a:srgbClr val="404040"/>
                </a:solidFill>
                <a:latin typeface="Arial"/>
                <a:cs typeface="Arial"/>
              </a:rPr>
              <a:t>Alcuni metodi usano un confronto visivo diretto (es. cartine indicatrici di pH).</a:t>
            </a:r>
            <a:endParaRPr lang="it-IT" sz="155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4E4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/>
          <p:nvPr/>
        </p:nvSpPr>
        <p:spPr>
          <a:xfrm>
            <a:off x="457200" y="274320"/>
            <a:ext cx="8229600" cy="82296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b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2600" dirty="0">
                <a:solidFill>
                  <a:srgbClr val="161616"/>
                </a:solidFill>
                <a:latin typeface="Arial"/>
                <a:cs typeface="Arial"/>
              </a:rPr>
              <a:t>Curva di calibrazione esterna</a:t>
            </a:r>
            <a:endParaRPr lang="it-IT" sz="2600"/>
          </a:p>
        </p:txBody>
      </p:sp>
      <p:sp>
        <p:nvSpPr>
          <p:cNvPr id="4" name="Shape 4"/>
          <p:cNvSpPr txBox="1"/>
          <p:nvPr/>
        </p:nvSpPr>
        <p:spPr>
          <a:xfrm>
            <a:off x="457200" y="1234440"/>
            <a:ext cx="4206240" cy="36576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1850" dirty="0">
                <a:solidFill>
                  <a:srgbClr val="B8860B"/>
                </a:solidFill>
                <a:latin typeface="Arial"/>
                <a:cs typeface="Arial"/>
              </a:rPr>
              <a:t>Come costruirla</a:t>
            </a:r>
            <a:endParaRPr lang="it-IT" sz="1850"/>
          </a:p>
        </p:txBody>
      </p:sp>
      <p:sp>
        <p:nvSpPr>
          <p:cNvPr id="5" name="Shape 5"/>
          <p:cNvSpPr txBox="1"/>
          <p:nvPr/>
        </p:nvSpPr>
        <p:spPr>
          <a:xfrm>
            <a:off x="457200" y="1691640"/>
            <a:ext cx="4206240" cy="292608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/>
          <a:lstStyle/>
          <a:p>
            <a:pPr algn="l" marL="256032" indent="-228600">
              <a:spcBef>
                <a:spcPts val="0"/>
              </a:spcBef>
              <a:spcAft>
                <a:spcPts val="600"/>
              </a:spcAft>
              <a:buClr>
                <a:srgbClr val="B8860B"/>
              </a:buClr>
              <a:buFont typeface="Arial"/>
              <a:buAutoNum type="arabicPeriod"/>
            </a:pPr>
            <a:r>
              <a:rPr lang="it-IT" sz="1650" dirty="0">
                <a:solidFill>
                  <a:srgbClr val="404040"/>
                </a:solidFill>
                <a:latin typeface="Arial"/>
                <a:cs typeface="Arial"/>
              </a:rPr>
              <a:t>preparare una serie di soluzioni standard (analita + solvente)</a:t>
            </a:r>
            <a:endParaRPr lang="it-IT" sz="1650"/>
          </a:p>
          <a:p>
            <a:pPr algn="l" marL="256032" indent="-228600">
              <a:spcBef>
                <a:spcPts val="0"/>
              </a:spcBef>
              <a:spcAft>
                <a:spcPts val="600"/>
              </a:spcAft>
              <a:buClr>
                <a:srgbClr val="B8860B"/>
              </a:buClr>
              <a:buFont typeface="Arial"/>
              <a:buAutoNum type="arabicPeriod"/>
            </a:pPr>
            <a:r>
              <a:rPr lang="it-IT" sz="1650" dirty="0">
                <a:solidFill>
                  <a:srgbClr val="404040"/>
                </a:solidFill>
                <a:latin typeface="Arial"/>
                <a:cs typeface="Arial"/>
              </a:rPr>
              <a:t>misurarne la risposta</a:t>
            </a:r>
            <a:endParaRPr lang="it-IT" sz="1650"/>
          </a:p>
          <a:p>
            <a:pPr algn="l" marL="256032" indent="-228600">
              <a:spcBef>
                <a:spcPts val="0"/>
              </a:spcBef>
              <a:spcAft>
                <a:spcPts val="0"/>
              </a:spcAft>
              <a:buClr>
                <a:srgbClr val="B8860B"/>
              </a:buClr>
              <a:buFont typeface="Arial"/>
              <a:buAutoNum type="arabicPeriod"/>
            </a:pPr>
            <a:r>
              <a:rPr lang="it-IT" sz="1650" dirty="0">
                <a:solidFill>
                  <a:srgbClr val="404040"/>
                </a:solidFill>
                <a:latin typeface="Arial"/>
                <a:cs typeface="Arial"/>
              </a:rPr>
              <a:t>interpolare i punti con un foglio di calcolo: equazione </a:t>
            </a:r>
            <a:r>
              <a:rPr lang="it-IT" b="1" sz="1650" dirty="0">
                <a:solidFill>
                  <a:srgbClr val="161616"/>
                </a:solidFill>
                <a:latin typeface="Arial"/>
                <a:cs typeface="Arial"/>
              </a:rPr>
              <a:t>y = ax + b</a:t>
            </a:r>
            <a:r>
              <a:rPr lang="it-IT" sz="1650" dirty="0">
                <a:solidFill>
                  <a:srgbClr val="404040"/>
                </a:solidFill>
                <a:latin typeface="Arial"/>
                <a:cs typeface="Arial"/>
              </a:rPr>
              <a:t> e coefficiente di correlazione r</a:t>
            </a:r>
            <a:endParaRPr lang="it-IT" sz="1650"/>
          </a:p>
        </p:txBody>
      </p:sp>
      <p:sp>
        <p:nvSpPr>
          <p:cNvPr id="6" name="Shape 6"/>
          <p:cNvSpPr txBox="1"/>
          <p:nvPr/>
        </p:nvSpPr>
        <p:spPr>
          <a:xfrm>
            <a:off x="457200" y="4480560"/>
            <a:ext cx="4206240" cy="36576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1850" dirty="0">
                <a:solidFill>
                  <a:srgbClr val="B8860B"/>
                </a:solidFill>
                <a:latin typeface="Arial"/>
                <a:cs typeface="Arial"/>
              </a:rPr>
              <a:t>Come usarla</a:t>
            </a:r>
            <a:endParaRPr lang="it-IT" sz="1850"/>
          </a:p>
        </p:txBody>
      </p:sp>
      <p:sp>
        <p:nvSpPr>
          <p:cNvPr id="7" name="Shape 7"/>
          <p:cNvSpPr/>
          <p:nvPr/>
        </p:nvSpPr>
        <p:spPr>
          <a:xfrm>
            <a:off x="457200" y="4937760"/>
            <a:ext cx="4206240" cy="731520"/>
          </a:xfrm>
          <a:prstGeom prst="rect">
            <a:avLst/>
          </a:prstGeom>
          <a:solidFill>
            <a:srgbClr val="F2F2F2"/>
          </a:solidFill>
          <a:ln w="12700">
            <a:solidFill>
              <a:srgbClr val="D0D0D0"/>
            </a:solidFill>
          </a:ln>
        </p:spPr>
        <p:txBody>
          <a:bodyPr wrap="square" lIns="73152" tIns="73152" rIns="73152" bIns="73152" anchor="ctr" rtlCol="0"/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2400" dirty="0">
                <a:solidFill>
                  <a:srgbClr val="161616"/>
                </a:solidFill>
                <a:latin typeface="Arial"/>
                <a:cs typeface="Arial"/>
              </a:rPr>
              <a:t>x = (y − b) / a</a:t>
            </a:r>
            <a:endParaRPr lang="it-IT" sz="2400"/>
          </a:p>
        </p:txBody>
      </p:sp>
      <p:cxnSp>
        <p:nvCxnSpPr>
          <p:cNvPr id="8" name="Connettore 8"/>
          <p:cNvCxnSpPr/>
          <p:nvPr/>
        </p:nvCxnSpPr>
        <p:spPr>
          <a:xfrm flipV="1">
            <a:off x="5394960" y="1371600"/>
            <a:ext cx="0" cy="3566160"/>
          </a:xfrm>
          <a:prstGeom prst="line">
            <a:avLst/>
          </a:prstGeom>
          <a:ln w="15875">
            <a:solidFill>
              <a:srgbClr val="161616"/>
            </a:solidFill>
            <a:tailEnd type="triangle" w="med" len="med"/>
          </a:ln>
        </p:spPr>
      </p:cxnSp>
      <p:cxnSp>
        <p:nvCxnSpPr>
          <p:cNvPr id="9" name="Connettore 9"/>
          <p:cNvCxnSpPr/>
          <p:nvPr/>
        </p:nvCxnSpPr>
        <p:spPr>
          <a:xfrm>
            <a:off x="5394960" y="4937760"/>
            <a:ext cx="3200400" cy="0"/>
          </a:xfrm>
          <a:prstGeom prst="line">
            <a:avLst/>
          </a:prstGeom>
          <a:ln w="15875">
            <a:solidFill>
              <a:srgbClr val="161616"/>
            </a:solidFill>
            <a:tailEnd type="triangle" w="med" len="med"/>
          </a:ln>
        </p:spPr>
      </p:cxnSp>
      <p:cxnSp>
        <p:nvCxnSpPr>
          <p:cNvPr id="10" name="Connettore 10"/>
          <p:cNvCxnSpPr/>
          <p:nvPr/>
        </p:nvCxnSpPr>
        <p:spPr>
          <a:xfrm flipV="1">
            <a:off x="5394960" y="1645920"/>
            <a:ext cx="3040380" cy="2834640"/>
          </a:xfrm>
          <a:prstGeom prst="line">
            <a:avLst/>
          </a:prstGeom>
          <a:ln w="25400">
            <a:solidFill>
              <a:srgbClr val="7A1F2B"/>
            </a:solidFill>
          </a:ln>
        </p:spPr>
      </p:cxnSp>
      <p:sp>
        <p:nvSpPr>
          <p:cNvPr id="11" name="Shape 11"/>
          <p:cNvSpPr/>
          <p:nvPr/>
        </p:nvSpPr>
        <p:spPr>
          <a:xfrm>
            <a:off x="5837682" y="3944112"/>
            <a:ext cx="128016" cy="128016"/>
          </a:xfrm>
          <a:prstGeom prst="ellipse">
            <a:avLst/>
          </a:prstGeom>
          <a:solidFill>
            <a:srgbClr val="B8860B"/>
          </a:solidFill>
          <a:ln w="6350">
            <a:solidFill>
              <a:srgbClr val="161616"/>
            </a:solidFill>
          </a:ln>
        </p:spPr>
        <p:txBody>
          <a:bodyPr wrap="square" lIns="45720" tIns="45720" rIns="45720" bIns="45720" anchor="t" rtlCol="0"/>
          <a:lstStyle/>
          <a:p>
            <a:endParaRPr lang="it-IT"/>
          </a:p>
        </p:txBody>
      </p:sp>
      <p:sp>
        <p:nvSpPr>
          <p:cNvPr id="12" name="Shape 12"/>
          <p:cNvSpPr/>
          <p:nvPr/>
        </p:nvSpPr>
        <p:spPr>
          <a:xfrm>
            <a:off x="6344412" y="3471672"/>
            <a:ext cx="128016" cy="128016"/>
          </a:xfrm>
          <a:prstGeom prst="ellipse">
            <a:avLst/>
          </a:prstGeom>
          <a:solidFill>
            <a:srgbClr val="B8860B"/>
          </a:solidFill>
          <a:ln w="6350">
            <a:solidFill>
              <a:srgbClr val="161616"/>
            </a:solidFill>
          </a:ln>
        </p:spPr>
        <p:txBody>
          <a:bodyPr wrap="square" lIns="45720" tIns="45720" rIns="45720" bIns="45720" anchor="t" rtlCol="0"/>
          <a:lstStyle/>
          <a:p>
            <a:endParaRPr lang="it-IT"/>
          </a:p>
        </p:txBody>
      </p:sp>
      <p:sp>
        <p:nvSpPr>
          <p:cNvPr id="13" name="Shape 13"/>
          <p:cNvSpPr/>
          <p:nvPr/>
        </p:nvSpPr>
        <p:spPr>
          <a:xfrm>
            <a:off x="6851142" y="2999232"/>
            <a:ext cx="128016" cy="128016"/>
          </a:xfrm>
          <a:prstGeom prst="ellipse">
            <a:avLst/>
          </a:prstGeom>
          <a:solidFill>
            <a:srgbClr val="B8860B"/>
          </a:solidFill>
          <a:ln w="6350">
            <a:solidFill>
              <a:srgbClr val="161616"/>
            </a:solidFill>
          </a:ln>
        </p:spPr>
        <p:txBody>
          <a:bodyPr wrap="square" lIns="45720" tIns="45720" rIns="45720" bIns="45720" anchor="t" rtlCol="0"/>
          <a:lstStyle/>
          <a:p>
            <a:endParaRPr lang="it-IT"/>
          </a:p>
        </p:txBody>
      </p:sp>
      <p:sp>
        <p:nvSpPr>
          <p:cNvPr id="14" name="Shape 14"/>
          <p:cNvSpPr/>
          <p:nvPr/>
        </p:nvSpPr>
        <p:spPr>
          <a:xfrm>
            <a:off x="7357872" y="2526792"/>
            <a:ext cx="128016" cy="128016"/>
          </a:xfrm>
          <a:prstGeom prst="ellipse">
            <a:avLst/>
          </a:prstGeom>
          <a:solidFill>
            <a:srgbClr val="B8860B"/>
          </a:solidFill>
          <a:ln w="6350">
            <a:solidFill>
              <a:srgbClr val="161616"/>
            </a:solidFill>
          </a:ln>
        </p:spPr>
        <p:txBody>
          <a:bodyPr wrap="square" lIns="45720" tIns="45720" rIns="45720" bIns="45720" anchor="t" rtlCol="0"/>
          <a:lstStyle/>
          <a:p>
            <a:endParaRPr lang="it-IT"/>
          </a:p>
        </p:txBody>
      </p:sp>
      <p:sp>
        <p:nvSpPr>
          <p:cNvPr id="15" name="Shape 15"/>
          <p:cNvSpPr/>
          <p:nvPr/>
        </p:nvSpPr>
        <p:spPr>
          <a:xfrm>
            <a:off x="7864602" y="2054352"/>
            <a:ext cx="128016" cy="128016"/>
          </a:xfrm>
          <a:prstGeom prst="ellipse">
            <a:avLst/>
          </a:prstGeom>
          <a:solidFill>
            <a:srgbClr val="B8860B"/>
          </a:solidFill>
          <a:ln w="6350">
            <a:solidFill>
              <a:srgbClr val="161616"/>
            </a:solidFill>
          </a:ln>
        </p:spPr>
        <p:txBody>
          <a:bodyPr wrap="square" lIns="45720" tIns="45720" rIns="45720" bIns="45720" anchor="t" rtlCol="0"/>
          <a:lstStyle/>
          <a:p>
            <a:endParaRPr lang="it-IT"/>
          </a:p>
        </p:txBody>
      </p:sp>
      <p:cxnSp>
        <p:nvCxnSpPr>
          <p:cNvPr id="16" name="Connettore 16"/>
          <p:cNvCxnSpPr/>
          <p:nvPr/>
        </p:nvCxnSpPr>
        <p:spPr>
          <a:xfrm>
            <a:off x="5394960" y="3290011"/>
            <a:ext cx="1276960" cy="0"/>
          </a:xfrm>
          <a:prstGeom prst="line">
            <a:avLst/>
          </a:prstGeom>
          <a:ln w="12700">
            <a:solidFill>
              <a:srgbClr val="404040"/>
            </a:solidFill>
            <a:prstDash val="dash"/>
          </a:ln>
        </p:spPr>
      </p:cxnSp>
      <p:cxnSp>
        <p:nvCxnSpPr>
          <p:cNvPr id="17" name="Connettore 17"/>
          <p:cNvCxnSpPr/>
          <p:nvPr/>
        </p:nvCxnSpPr>
        <p:spPr>
          <a:xfrm>
            <a:off x="6671920" y="3290011"/>
            <a:ext cx="0" cy="1647749"/>
          </a:xfrm>
          <a:prstGeom prst="line">
            <a:avLst/>
          </a:prstGeom>
          <a:ln w="12700">
            <a:solidFill>
              <a:srgbClr val="404040"/>
            </a:solidFill>
            <a:prstDash val="dash"/>
            <a:tailEnd type="triangle" w="med" len="med"/>
          </a:ln>
        </p:spPr>
      </p:cxnSp>
      <p:sp>
        <p:nvSpPr>
          <p:cNvPr id="18" name="Shape 18"/>
          <p:cNvSpPr txBox="1"/>
          <p:nvPr/>
        </p:nvSpPr>
        <p:spPr>
          <a:xfrm>
            <a:off x="4572000" y="3107131"/>
            <a:ext cx="777240" cy="36576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ctr" rtlCol="0"/>
          <a:lstStyle/>
          <a:p>
            <a:pPr algn="r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1200" dirty="0">
                <a:solidFill>
                  <a:srgbClr val="7A1F2B"/>
                </a:solidFill>
                <a:latin typeface="Arial"/>
                <a:cs typeface="Arial"/>
              </a:rPr>
              <a:t>y camp.</a:t>
            </a:r>
            <a:endParaRPr lang="it-IT" sz="1200"/>
          </a:p>
        </p:txBody>
      </p:sp>
      <p:sp>
        <p:nvSpPr>
          <p:cNvPr id="19" name="Shape 19"/>
          <p:cNvSpPr txBox="1"/>
          <p:nvPr/>
        </p:nvSpPr>
        <p:spPr>
          <a:xfrm>
            <a:off x="6214720" y="4983480"/>
            <a:ext cx="914400" cy="32004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/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1200" dirty="0">
                <a:solidFill>
                  <a:srgbClr val="7A1F2B"/>
                </a:solidFill>
                <a:latin typeface="Arial"/>
                <a:cs typeface="Arial"/>
              </a:rPr>
              <a:t>x camp.</a:t>
            </a:r>
            <a:endParaRPr lang="it-IT" sz="1200"/>
          </a:p>
        </p:txBody>
      </p:sp>
      <p:sp>
        <p:nvSpPr>
          <p:cNvPr id="20" name="Shape 20"/>
          <p:cNvSpPr txBox="1"/>
          <p:nvPr/>
        </p:nvSpPr>
        <p:spPr>
          <a:xfrm>
            <a:off x="4572000" y="1280160"/>
            <a:ext cx="777240" cy="36576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/>
          <a:lstStyle/>
          <a:p>
            <a:pPr algn="r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300" dirty="0">
                <a:solidFill>
                  <a:srgbClr val="404040"/>
                </a:solidFill>
                <a:latin typeface="Arial"/>
                <a:cs typeface="Arial"/>
              </a:rPr>
              <a:t>segnale</a:t>
            </a:r>
            <a:endParaRPr lang="it-IT" sz="1300"/>
          </a:p>
        </p:txBody>
      </p:sp>
      <p:sp>
        <p:nvSpPr>
          <p:cNvPr id="21" name="Shape 21"/>
          <p:cNvSpPr txBox="1"/>
          <p:nvPr/>
        </p:nvSpPr>
        <p:spPr>
          <a:xfrm>
            <a:off x="7498080" y="5257800"/>
            <a:ext cx="1188720" cy="32004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/>
          <a:lstStyle/>
          <a:p>
            <a:pPr algn="r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300" dirty="0">
                <a:solidFill>
                  <a:srgbClr val="404040"/>
                </a:solidFill>
                <a:latin typeface="Arial"/>
                <a:cs typeface="Arial"/>
              </a:rPr>
              <a:t>conc.</a:t>
            </a:r>
            <a:endParaRPr lang="it-IT" sz="1300"/>
          </a:p>
        </p:txBody>
      </p:sp>
      <p:sp>
        <p:nvSpPr>
          <p:cNvPr id="22" name="Shape 22"/>
          <p:cNvSpPr txBox="1"/>
          <p:nvPr/>
        </p:nvSpPr>
        <p:spPr>
          <a:xfrm>
            <a:off x="6858000" y="1554480"/>
            <a:ext cx="1737360" cy="36576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1550" dirty="0">
                <a:solidFill>
                  <a:srgbClr val="7A1F2B"/>
                </a:solidFill>
                <a:latin typeface="Arial"/>
                <a:cs typeface="Arial"/>
              </a:rPr>
              <a:t>y = ax + b</a:t>
            </a:r>
            <a:endParaRPr lang="it-IT" sz="155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4E4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/>
          <p:nvPr/>
        </p:nvSpPr>
        <p:spPr>
          <a:xfrm>
            <a:off x="457200" y="274320"/>
            <a:ext cx="8229600" cy="82296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b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2600" dirty="0">
                <a:solidFill>
                  <a:srgbClr val="161616"/>
                </a:solidFill>
                <a:latin typeface="Arial"/>
                <a:cs typeface="Arial"/>
              </a:rPr>
              <a:t>Esempio: calibrazione con foglio di calcolo</a:t>
            </a:r>
            <a:endParaRPr lang="it-IT" sz="2600"/>
          </a:p>
        </p:txBody>
      </p:sp>
      <p:graphicFrame>
        <p:nvGraphicFramePr>
          <p:cNvPr id="4" name="Tabella 4"/>
          <p:cNvGraphicFramePr>
            <a:graphicFrameLocks noGrp="1"/>
          </p:cNvGraphicFramePr>
          <p:nvPr/>
        </p:nvGraphicFramePr>
        <p:xfrm>
          <a:off x="457200" y="1325880"/>
          <a:ext cx="3840480" cy="2468880"/>
        </p:xfrm>
        <a:graphic>
          <a:graphicData uri="http://schemas.openxmlformats.org/drawingml/2006/table">
            <a:tbl>
              <a:tblPr firstRow="1" bandRow="1"/>
              <a:tblGrid>
                <a:gridCol w="2103120"/>
                <a:gridCol w="1737360"/>
              </a:tblGrid>
              <a:tr h="411480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b="1" sz="155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Concentrazione (ppm)</a:t>
                      </a:r>
                      <a:endParaRPr lang="it-IT" sz="155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7A1F2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b="1" sz="155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Segnale (nA)</a:t>
                      </a:r>
                      <a:endParaRPr lang="it-IT" sz="155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7A1F2B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55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5</a:t>
                      </a:r>
                      <a:endParaRPr lang="it-IT" sz="155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55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12</a:t>
                      </a:r>
                      <a:endParaRPr lang="it-IT" sz="155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F2F2F2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55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10</a:t>
                      </a:r>
                      <a:endParaRPr lang="it-IT" sz="155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55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19</a:t>
                      </a:r>
                      <a:endParaRPr lang="it-IT" sz="155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E9E9E9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55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15</a:t>
                      </a:r>
                      <a:endParaRPr lang="it-IT" sz="155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55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23</a:t>
                      </a:r>
                      <a:endParaRPr lang="it-IT" sz="155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F2F2F2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55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20</a:t>
                      </a:r>
                      <a:endParaRPr lang="it-IT" sz="155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55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27</a:t>
                      </a:r>
                      <a:endParaRPr lang="it-IT" sz="155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E9E9E9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55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25</a:t>
                      </a:r>
                      <a:endParaRPr lang="it-IT" sz="155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55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31</a:t>
                      </a:r>
                      <a:endParaRPr lang="it-IT" sz="155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F2F2F2"/>
                    </a:solidFill>
                  </a:tcPr>
                </a:tc>
              </a:tr>
            </a:tbl>
          </a:graphicData>
        </a:graphic>
      </p:graphicFrame>
      <p:cxnSp>
        <p:nvCxnSpPr>
          <p:cNvPr id="5" name="Connettore 5"/>
          <p:cNvCxnSpPr/>
          <p:nvPr/>
        </p:nvCxnSpPr>
        <p:spPr>
          <a:xfrm flipV="1">
            <a:off x="4846320" y="1325880"/>
            <a:ext cx="0" cy="2651760"/>
          </a:xfrm>
          <a:prstGeom prst="line">
            <a:avLst/>
          </a:prstGeom>
          <a:ln w="15875">
            <a:solidFill>
              <a:srgbClr val="161616"/>
            </a:solidFill>
            <a:tailEnd type="triangle" w="med" len="med"/>
          </a:ln>
        </p:spPr>
      </p:cxnSp>
      <p:cxnSp>
        <p:nvCxnSpPr>
          <p:cNvPr id="6" name="Connettore 6"/>
          <p:cNvCxnSpPr/>
          <p:nvPr/>
        </p:nvCxnSpPr>
        <p:spPr>
          <a:xfrm>
            <a:off x="4846320" y="3977640"/>
            <a:ext cx="3657600" cy="0"/>
          </a:xfrm>
          <a:prstGeom prst="line">
            <a:avLst/>
          </a:prstGeom>
          <a:ln w="15875">
            <a:solidFill>
              <a:srgbClr val="161616"/>
            </a:solidFill>
            <a:tailEnd type="triangle" w="med" len="med"/>
          </a:ln>
        </p:spPr>
      </p:cxnSp>
      <p:cxnSp>
        <p:nvCxnSpPr>
          <p:cNvPr id="7" name="Connettore 7"/>
          <p:cNvCxnSpPr/>
          <p:nvPr/>
        </p:nvCxnSpPr>
        <p:spPr>
          <a:xfrm flipV="1">
            <a:off x="4846320" y="1369556"/>
            <a:ext cx="3526971" cy="1937345"/>
          </a:xfrm>
          <a:prstGeom prst="line">
            <a:avLst/>
          </a:prstGeom>
          <a:ln w="22225">
            <a:solidFill>
              <a:srgbClr val="7A1F2B"/>
            </a:solidFill>
          </a:ln>
        </p:spPr>
      </p:cxnSp>
      <p:sp>
        <p:nvSpPr>
          <p:cNvPr id="8" name="Shape 8"/>
          <p:cNvSpPr/>
          <p:nvPr/>
        </p:nvSpPr>
        <p:spPr>
          <a:xfrm>
            <a:off x="5435455" y="2977717"/>
            <a:ext cx="128016" cy="128016"/>
          </a:xfrm>
          <a:prstGeom prst="ellipse">
            <a:avLst/>
          </a:prstGeom>
          <a:solidFill>
            <a:srgbClr val="B8860B"/>
          </a:solidFill>
          <a:ln w="6350">
            <a:solidFill>
              <a:srgbClr val="161616"/>
            </a:solidFill>
          </a:ln>
        </p:spPr>
        <p:txBody>
          <a:bodyPr wrap="square" lIns="45720" tIns="45720" rIns="45720" bIns="45720" anchor="t" rtlCol="0"/>
          <a:lstStyle/>
          <a:p>
            <a:endParaRPr lang="it-IT"/>
          </a:p>
        </p:txBody>
      </p:sp>
      <p:sp>
        <p:nvSpPr>
          <p:cNvPr id="9" name="Shape 9"/>
          <p:cNvSpPr/>
          <p:nvPr/>
        </p:nvSpPr>
        <p:spPr>
          <a:xfrm>
            <a:off x="6088598" y="2431766"/>
            <a:ext cx="128016" cy="128016"/>
          </a:xfrm>
          <a:prstGeom prst="ellipse">
            <a:avLst/>
          </a:prstGeom>
          <a:solidFill>
            <a:srgbClr val="B8860B"/>
          </a:solidFill>
          <a:ln w="6350">
            <a:solidFill>
              <a:srgbClr val="161616"/>
            </a:solidFill>
          </a:ln>
        </p:spPr>
        <p:txBody>
          <a:bodyPr wrap="square" lIns="45720" tIns="45720" rIns="45720" bIns="45720" anchor="t" rtlCol="0"/>
          <a:lstStyle/>
          <a:p>
            <a:endParaRPr lang="it-IT"/>
          </a:p>
        </p:txBody>
      </p:sp>
      <p:sp>
        <p:nvSpPr>
          <p:cNvPr id="10" name="Shape 10"/>
          <p:cNvSpPr/>
          <p:nvPr/>
        </p:nvSpPr>
        <p:spPr>
          <a:xfrm>
            <a:off x="6741741" y="2119794"/>
            <a:ext cx="128016" cy="128016"/>
          </a:xfrm>
          <a:prstGeom prst="ellipse">
            <a:avLst/>
          </a:prstGeom>
          <a:solidFill>
            <a:srgbClr val="B8860B"/>
          </a:solidFill>
          <a:ln w="6350">
            <a:solidFill>
              <a:srgbClr val="161616"/>
            </a:solidFill>
          </a:ln>
        </p:spPr>
        <p:txBody>
          <a:bodyPr wrap="square" lIns="45720" tIns="45720" rIns="45720" bIns="45720" anchor="t" rtlCol="0"/>
          <a:lstStyle/>
          <a:p>
            <a:endParaRPr lang="it-IT"/>
          </a:p>
        </p:txBody>
      </p:sp>
      <p:sp>
        <p:nvSpPr>
          <p:cNvPr id="11" name="Shape 11"/>
          <p:cNvSpPr/>
          <p:nvPr/>
        </p:nvSpPr>
        <p:spPr>
          <a:xfrm>
            <a:off x="7394883" y="1807823"/>
            <a:ext cx="128016" cy="128016"/>
          </a:xfrm>
          <a:prstGeom prst="ellipse">
            <a:avLst/>
          </a:prstGeom>
          <a:solidFill>
            <a:srgbClr val="B8860B"/>
          </a:solidFill>
          <a:ln w="6350">
            <a:solidFill>
              <a:srgbClr val="161616"/>
            </a:solidFill>
          </a:ln>
        </p:spPr>
        <p:txBody>
          <a:bodyPr wrap="square" lIns="45720" tIns="45720" rIns="45720" bIns="45720" anchor="t" rtlCol="0"/>
          <a:lstStyle/>
          <a:p>
            <a:endParaRPr lang="it-IT"/>
          </a:p>
        </p:txBody>
      </p:sp>
      <p:sp>
        <p:nvSpPr>
          <p:cNvPr id="12" name="Shape 12"/>
          <p:cNvSpPr/>
          <p:nvPr/>
        </p:nvSpPr>
        <p:spPr>
          <a:xfrm>
            <a:off x="8048026" y="1495851"/>
            <a:ext cx="128016" cy="128016"/>
          </a:xfrm>
          <a:prstGeom prst="ellipse">
            <a:avLst/>
          </a:prstGeom>
          <a:solidFill>
            <a:srgbClr val="B8860B"/>
          </a:solidFill>
          <a:ln w="6350">
            <a:solidFill>
              <a:srgbClr val="161616"/>
            </a:solidFill>
          </a:ln>
        </p:spPr>
        <p:txBody>
          <a:bodyPr wrap="square" lIns="45720" tIns="45720" rIns="45720" bIns="45720" anchor="t" rtlCol="0"/>
          <a:lstStyle/>
          <a:p>
            <a:endParaRPr lang="it-IT"/>
          </a:p>
        </p:txBody>
      </p:sp>
      <p:sp>
        <p:nvSpPr>
          <p:cNvPr id="13" name="Shape 13"/>
          <p:cNvSpPr txBox="1"/>
          <p:nvPr/>
        </p:nvSpPr>
        <p:spPr>
          <a:xfrm>
            <a:off x="4846320" y="4023360"/>
            <a:ext cx="3657600" cy="32004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/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200" dirty="0">
                <a:solidFill>
                  <a:srgbClr val="404040"/>
                </a:solidFill>
                <a:latin typeface="Arial"/>
                <a:cs typeface="Arial"/>
              </a:rPr>
              <a:t>concentrazione (ppm)</a:t>
            </a:r>
            <a:endParaRPr lang="it-IT" sz="1200"/>
          </a:p>
        </p:txBody>
      </p:sp>
      <p:sp>
        <p:nvSpPr>
          <p:cNvPr id="14" name="Shape 14"/>
          <p:cNvSpPr txBox="1"/>
          <p:nvPr/>
        </p:nvSpPr>
        <p:spPr>
          <a:xfrm>
            <a:off x="4754880" y="1005840"/>
            <a:ext cx="1828800" cy="27432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200" dirty="0">
                <a:solidFill>
                  <a:srgbClr val="404040"/>
                </a:solidFill>
                <a:latin typeface="Arial"/>
                <a:cs typeface="Arial"/>
              </a:rPr>
              <a:t>segnale (nA)</a:t>
            </a:r>
            <a:endParaRPr lang="it-IT" sz="1200"/>
          </a:p>
        </p:txBody>
      </p:sp>
      <p:sp>
        <p:nvSpPr>
          <p:cNvPr id="15" name="Shape 15"/>
          <p:cNvSpPr/>
          <p:nvPr/>
        </p:nvSpPr>
        <p:spPr>
          <a:xfrm>
            <a:off x="457200" y="4206240"/>
            <a:ext cx="8229600" cy="2240280"/>
          </a:xfrm>
          <a:prstGeom prst="rect">
            <a:avLst/>
          </a:prstGeom>
          <a:solidFill>
            <a:srgbClr val="F1E3BF"/>
          </a:solidFill>
          <a:ln w="12700">
            <a:solidFill>
              <a:srgbClr val="B8860B"/>
            </a:solidFill>
          </a:ln>
        </p:spPr>
        <p:txBody>
          <a:bodyPr wrap="square" lIns="164592" tIns="164592" rIns="164592" bIns="164592" anchor="t" rtlCol="0"/>
          <a:lstStyle/>
          <a:p>
            <a:pPr algn="l">
              <a:spcBef>
                <a:spcPts val="0"/>
              </a:spcBef>
              <a:spcAft>
                <a:spcPts val="600"/>
              </a:spcAft>
              <a:buNone/>
            </a:pPr>
            <a:r>
              <a:rPr lang="it-IT" b="1" sz="1750" dirty="0">
                <a:solidFill>
                  <a:srgbClr val="B8860B"/>
                </a:solidFill>
                <a:latin typeface="Arial"/>
                <a:cs typeface="Arial"/>
              </a:rPr>
              <a:t>Regressione lineare (minimi quadrati)</a:t>
            </a:r>
            <a:endParaRPr lang="it-IT" sz="1750"/>
          </a:p>
          <a:p>
            <a:pPr algn="l">
              <a:spcBef>
                <a:spcPts val="0"/>
              </a:spcBef>
              <a:spcAft>
                <a:spcPts val="600"/>
              </a:spcAft>
              <a:buNone/>
            </a:pPr>
            <a:r>
              <a:rPr lang="it-IT" b="1" sz="1850" dirty="0">
                <a:solidFill>
                  <a:srgbClr val="161616"/>
                </a:solidFill>
                <a:latin typeface="Arial"/>
                <a:cs typeface="Arial"/>
              </a:rPr>
              <a:t>y = 0,92x + 8,6</a:t>
            </a:r>
            <a:r>
              <a:rPr lang="it-IT" sz="1850" dirty="0">
                <a:solidFill>
                  <a:srgbClr val="404040"/>
                </a:solidFill>
                <a:latin typeface="Arial"/>
                <a:cs typeface="Arial"/>
              </a:rPr>
              <a:t>     r = 0,992</a:t>
            </a:r>
            <a:endParaRPr lang="it-IT" sz="1850"/>
          </a:p>
          <a:p>
            <a:pPr algn="l">
              <a:spcBef>
                <a:spcPts val="0"/>
              </a:spcBef>
              <a:spcAft>
                <a:spcPts val="400"/>
              </a:spcAft>
              <a:buNone/>
            </a:pPr>
            <a:r>
              <a:rPr lang="it-IT" sz="1750" dirty="0">
                <a:solidFill>
                  <a:srgbClr val="404040"/>
                </a:solidFill>
                <a:latin typeface="Arial"/>
                <a:cs typeface="Arial"/>
              </a:rPr>
              <a:t>Un campione con segnale 25 nA contiene: x = (25 − 8,6) / 0,92 = </a:t>
            </a:r>
            <a:r>
              <a:rPr lang="it-IT" b="1" sz="1750" dirty="0">
                <a:solidFill>
                  <a:srgbClr val="161616"/>
                </a:solidFill>
                <a:latin typeface="Arial"/>
                <a:cs typeface="Arial"/>
              </a:rPr>
              <a:t>17,8 ppm</a:t>
            </a:r>
            <a:endParaRPr lang="it-IT" sz="1750"/>
          </a:p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i="1" sz="1450" dirty="0">
                <a:solidFill>
                  <a:srgbClr val="404040"/>
                </a:solidFill>
                <a:latin typeface="Arial"/>
                <a:cs typeface="Arial"/>
              </a:rPr>
              <a:t>Nota: l’intercetta elevata e r &lt; 0,995 suggeriscono di verificare la linearità e il bianco.</a:t>
            </a:r>
            <a:endParaRPr lang="it-IT" sz="145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4E4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/>
          <p:nvPr/>
        </p:nvSpPr>
        <p:spPr>
          <a:xfrm>
            <a:off x="457200" y="274320"/>
            <a:ext cx="8229600" cy="82296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b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2600" dirty="0">
                <a:solidFill>
                  <a:srgbClr val="161616"/>
                </a:solidFill>
                <a:latin typeface="Arial"/>
                <a:cs typeface="Arial"/>
              </a:rPr>
              <a:t>Calibrazione esterna: limiti ed errori</a:t>
            </a:r>
            <a:endParaRPr lang="it-IT" sz="2600"/>
          </a:p>
        </p:txBody>
      </p:sp>
      <p:sp>
        <p:nvSpPr>
          <p:cNvPr id="4" name="Shape 4"/>
          <p:cNvSpPr txBox="1"/>
          <p:nvPr/>
        </p:nvSpPr>
        <p:spPr>
          <a:xfrm>
            <a:off x="457200" y="1234440"/>
            <a:ext cx="8229600" cy="146304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/>
          <a:lstStyle/>
          <a:p>
            <a:pPr algn="l">
              <a:spcBef>
                <a:spcPts val="0"/>
              </a:spcBef>
              <a:spcAft>
                <a:spcPts val="600"/>
              </a:spcAft>
              <a:buNone/>
            </a:pPr>
            <a:r>
              <a:rPr lang="it-IT" sz="1750" dirty="0">
                <a:solidFill>
                  <a:srgbClr val="404040"/>
                </a:solidFill>
                <a:latin typeface="Arial"/>
                <a:cs typeface="Arial"/>
              </a:rPr>
              <a:t>La curva deriva da soluzioni standard in solvente, mentre il campione contiene anche la matrice.</a:t>
            </a:r>
            <a:endParaRPr lang="it-IT" sz="1750"/>
          </a:p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750" dirty="0">
                <a:solidFill>
                  <a:srgbClr val="404040"/>
                </a:solidFill>
                <a:latin typeface="Arial"/>
                <a:cs typeface="Arial"/>
              </a:rPr>
              <a:t>Alla risposta del campione va sottratta quella del </a:t>
            </a:r>
            <a:r>
              <a:rPr lang="it-IT" b="1" sz="1750" dirty="0">
                <a:solidFill>
                  <a:srgbClr val="161616"/>
                </a:solidFill>
                <a:latin typeface="Arial"/>
                <a:cs typeface="Arial"/>
              </a:rPr>
              <a:t>bianco</a:t>
            </a:r>
            <a:r>
              <a:rPr lang="it-IT" sz="1750" dirty="0">
                <a:solidFill>
                  <a:srgbClr val="404040"/>
                </a:solidFill>
                <a:latin typeface="Arial"/>
                <a:cs typeface="Arial"/>
              </a:rPr>
              <a:t>: soluzione identica al campione ma priva di analita.</a:t>
            </a:r>
            <a:endParaRPr lang="it-IT" sz="1750"/>
          </a:p>
        </p:txBody>
      </p:sp>
      <p:sp>
        <p:nvSpPr>
          <p:cNvPr id="5" name="Shape 5"/>
          <p:cNvSpPr txBox="1"/>
          <p:nvPr/>
        </p:nvSpPr>
        <p:spPr>
          <a:xfrm>
            <a:off x="457200" y="2788920"/>
            <a:ext cx="3977640" cy="36576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1750" dirty="0">
                <a:solidFill>
                  <a:srgbClr val="7A1F2B"/>
                </a:solidFill>
                <a:latin typeface="Arial"/>
                <a:cs typeface="Arial"/>
              </a:rPr>
              <a:t>Possibili errori sistematici</a:t>
            </a:r>
            <a:endParaRPr lang="it-IT" sz="1750"/>
          </a:p>
        </p:txBody>
      </p:sp>
      <p:sp>
        <p:nvSpPr>
          <p:cNvPr id="6" name="Shape 6"/>
          <p:cNvSpPr txBox="1"/>
          <p:nvPr/>
        </p:nvSpPr>
        <p:spPr>
          <a:xfrm>
            <a:off x="457200" y="3200400"/>
            <a:ext cx="3977640" cy="301752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/>
          <a:lstStyle/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550" dirty="0">
                <a:solidFill>
                  <a:srgbClr val="404040"/>
                </a:solidFill>
                <a:latin typeface="Arial"/>
                <a:cs typeface="Arial"/>
              </a:rPr>
              <a:t>pesate e misure di volume</a:t>
            </a:r>
            <a:endParaRPr lang="it-IT" sz="155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550" dirty="0">
                <a:solidFill>
                  <a:srgbClr val="404040"/>
                </a:solidFill>
                <a:latin typeface="Arial"/>
                <a:cs typeface="Arial"/>
              </a:rPr>
              <a:t>stabilità chimica e fisica dell’analita</a:t>
            </a:r>
            <a:endParaRPr lang="it-IT" sz="155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550" dirty="0">
                <a:solidFill>
                  <a:srgbClr val="404040"/>
                </a:solidFill>
                <a:latin typeface="Arial"/>
                <a:cs typeface="Arial"/>
              </a:rPr>
              <a:t>numero insufficiente di standard, linearità apparente</a:t>
            </a:r>
            <a:endParaRPr lang="it-IT" sz="155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550" dirty="0">
                <a:solidFill>
                  <a:srgbClr val="404040"/>
                </a:solidFill>
                <a:latin typeface="Arial"/>
                <a:cs typeface="Arial"/>
              </a:rPr>
              <a:t>intervallo di concentrazione non lineare</a:t>
            </a:r>
            <a:endParaRPr lang="it-IT" sz="1550"/>
          </a:p>
        </p:txBody>
      </p:sp>
      <p:sp>
        <p:nvSpPr>
          <p:cNvPr id="7" name="Shape 7"/>
          <p:cNvSpPr/>
          <p:nvPr/>
        </p:nvSpPr>
        <p:spPr>
          <a:xfrm>
            <a:off x="4709160" y="2788920"/>
            <a:ext cx="1920240" cy="3017520"/>
          </a:xfrm>
          <a:prstGeom prst="roundRect">
            <a:avLst>
              <a:gd name="adj" fmla="val 6000"/>
            </a:avLst>
          </a:prstGeom>
          <a:solidFill>
            <a:srgbClr val="F1E3BF"/>
          </a:solidFill>
          <a:ln w="15875">
            <a:solidFill>
              <a:srgbClr val="B8860B"/>
            </a:solidFill>
          </a:ln>
        </p:spPr>
        <p:txBody>
          <a:bodyPr wrap="square" lIns="128016" tIns="128016" rIns="128016" bIns="128016" anchor="t" rtlCol="0"/>
          <a:lstStyle/>
          <a:p>
            <a:pPr algn="l">
              <a:spcBef>
                <a:spcPts val="0"/>
              </a:spcBef>
              <a:spcAft>
                <a:spcPts val="600"/>
              </a:spcAft>
              <a:buNone/>
            </a:pPr>
            <a:r>
              <a:rPr lang="it-IT" b="1" sz="1750" dirty="0">
                <a:solidFill>
                  <a:srgbClr val="B8860B"/>
                </a:solidFill>
                <a:latin typeface="Arial"/>
                <a:cs typeface="Arial"/>
              </a:rPr>
              <a:t>Vantaggi</a:t>
            </a:r>
            <a:endParaRPr lang="it-IT" sz="1750"/>
          </a:p>
          <a:p>
            <a:pPr algn="l">
              <a:spcBef>
                <a:spcPts val="0"/>
              </a:spcBef>
              <a:spcAft>
                <a:spcPts val="400"/>
              </a:spcAft>
              <a:buNone/>
            </a:pPr>
            <a:r>
              <a:rPr lang="it-IT" sz="1550" dirty="0">
                <a:solidFill>
                  <a:srgbClr val="404040"/>
                </a:solidFill>
                <a:latin typeface="Arial"/>
                <a:cs typeface="Arial"/>
              </a:rPr>
              <a:t>facile</a:t>
            </a:r>
            <a:endParaRPr lang="it-IT" sz="1550"/>
          </a:p>
          <a:p>
            <a:pPr algn="l">
              <a:spcBef>
                <a:spcPts val="0"/>
              </a:spcBef>
              <a:spcAft>
                <a:spcPts val="400"/>
              </a:spcAft>
              <a:buNone/>
            </a:pPr>
            <a:r>
              <a:rPr lang="it-IT" sz="1550" dirty="0">
                <a:solidFill>
                  <a:srgbClr val="404040"/>
                </a:solidFill>
                <a:latin typeface="Arial"/>
                <a:cs typeface="Arial"/>
              </a:rPr>
              <a:t>veloce</a:t>
            </a:r>
            <a:endParaRPr lang="it-IT" sz="1550"/>
          </a:p>
          <a:p>
            <a:pPr algn="l">
              <a:spcBef>
                <a:spcPts val="0"/>
              </a:spcBef>
              <a:spcAft>
                <a:spcPts val="400"/>
              </a:spcAft>
              <a:buNone/>
            </a:pPr>
            <a:r>
              <a:rPr lang="it-IT" sz="1550" dirty="0">
                <a:solidFill>
                  <a:srgbClr val="404040"/>
                </a:solidFill>
                <a:latin typeface="Arial"/>
                <a:cs typeface="Arial"/>
              </a:rPr>
              <a:t>economica</a:t>
            </a:r>
            <a:endParaRPr lang="it-IT" sz="1550"/>
          </a:p>
        </p:txBody>
      </p:sp>
      <p:sp>
        <p:nvSpPr>
          <p:cNvPr id="8" name="Shape 8"/>
          <p:cNvSpPr/>
          <p:nvPr/>
        </p:nvSpPr>
        <p:spPr>
          <a:xfrm>
            <a:off x="6766560" y="2788920"/>
            <a:ext cx="1920240" cy="3017520"/>
          </a:xfrm>
          <a:prstGeom prst="roundRect">
            <a:avLst>
              <a:gd name="adj" fmla="val 6000"/>
            </a:avLst>
          </a:prstGeom>
          <a:solidFill>
            <a:srgbClr val="EFDCDF"/>
          </a:solidFill>
          <a:ln w="15875">
            <a:solidFill>
              <a:srgbClr val="7A1F2B"/>
            </a:solidFill>
          </a:ln>
        </p:spPr>
        <p:txBody>
          <a:bodyPr wrap="square" lIns="128016" tIns="128016" rIns="128016" bIns="128016" anchor="t" rtlCol="0"/>
          <a:lstStyle/>
          <a:p>
            <a:pPr algn="l">
              <a:spcBef>
                <a:spcPts val="0"/>
              </a:spcBef>
              <a:spcAft>
                <a:spcPts val="600"/>
              </a:spcAft>
              <a:buNone/>
            </a:pPr>
            <a:r>
              <a:rPr lang="it-IT" b="1" sz="1750" dirty="0">
                <a:solidFill>
                  <a:srgbClr val="7A1F2B"/>
                </a:solidFill>
                <a:latin typeface="Arial"/>
                <a:cs typeface="Arial"/>
              </a:rPr>
              <a:t>Svantaggi</a:t>
            </a:r>
            <a:endParaRPr lang="it-IT" sz="1750"/>
          </a:p>
          <a:p>
            <a:pPr algn="l">
              <a:spcBef>
                <a:spcPts val="0"/>
              </a:spcBef>
              <a:spcAft>
                <a:spcPts val="400"/>
              </a:spcAft>
              <a:buNone/>
            </a:pPr>
            <a:r>
              <a:rPr lang="it-IT" sz="1450" dirty="0">
                <a:solidFill>
                  <a:srgbClr val="404040"/>
                </a:solidFill>
                <a:latin typeface="Arial"/>
                <a:cs typeface="Arial"/>
              </a:rPr>
              <a:t>ignora la complessità del campione</a:t>
            </a:r>
            <a:endParaRPr lang="it-IT" sz="1450"/>
          </a:p>
          <a:p>
            <a:pPr algn="l">
              <a:spcBef>
                <a:spcPts val="0"/>
              </a:spcBef>
              <a:spcAft>
                <a:spcPts val="400"/>
              </a:spcAft>
              <a:buNone/>
            </a:pPr>
            <a:r>
              <a:rPr lang="it-IT" sz="1450" dirty="0">
                <a:solidFill>
                  <a:srgbClr val="404040"/>
                </a:solidFill>
                <a:latin typeface="Arial"/>
                <a:cs typeface="Arial"/>
              </a:rPr>
              <a:t>effetto matrice</a:t>
            </a:r>
            <a:endParaRPr lang="it-IT" sz="1450"/>
          </a:p>
          <a:p>
            <a:pPr algn="l">
              <a:spcBef>
                <a:spcPts val="0"/>
              </a:spcBef>
              <a:spcAft>
                <a:spcPts val="400"/>
              </a:spcAft>
              <a:buNone/>
            </a:pPr>
            <a:r>
              <a:rPr lang="it-IT" sz="1450" dirty="0">
                <a:solidFill>
                  <a:srgbClr val="404040"/>
                </a:solidFill>
                <a:latin typeface="Arial"/>
                <a:cs typeface="Arial"/>
              </a:rPr>
              <a:t>serve il recupero dell’estrazione</a:t>
            </a:r>
            <a:endParaRPr lang="it-IT" sz="145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4E4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/>
          <p:nvPr/>
        </p:nvSpPr>
        <p:spPr>
          <a:xfrm>
            <a:off x="457200" y="274320"/>
            <a:ext cx="8229600" cy="82296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b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2600" dirty="0">
                <a:solidFill>
                  <a:srgbClr val="161616"/>
                </a:solidFill>
                <a:latin typeface="Arial"/>
                <a:cs typeface="Arial"/>
              </a:rPr>
              <a:t>Parametri della curva di calibrazione</a:t>
            </a:r>
            <a:endParaRPr lang="it-IT" sz="2600"/>
          </a:p>
        </p:txBody>
      </p:sp>
      <p:sp>
        <p:nvSpPr>
          <p:cNvPr id="4" name="Shape 4"/>
          <p:cNvSpPr txBox="1"/>
          <p:nvPr/>
        </p:nvSpPr>
        <p:spPr>
          <a:xfrm>
            <a:off x="457200" y="1280160"/>
            <a:ext cx="2834640" cy="73152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ctr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1500" dirty="0">
                <a:solidFill>
                  <a:srgbClr val="161616"/>
                </a:solidFill>
                <a:latin typeface="Arial"/>
                <a:cs typeface="Arial"/>
              </a:rPr>
              <a:t>Sensibilità</a:t>
            </a:r>
            <a:endParaRPr lang="it-IT" sz="1500"/>
          </a:p>
        </p:txBody>
      </p:sp>
      <p:sp>
        <p:nvSpPr>
          <p:cNvPr id="5" name="Shape 5"/>
          <p:cNvSpPr txBox="1"/>
          <p:nvPr/>
        </p:nvSpPr>
        <p:spPr>
          <a:xfrm>
            <a:off x="3383280" y="1280160"/>
            <a:ext cx="5303520" cy="73152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ctr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450" dirty="0">
                <a:solidFill>
                  <a:srgbClr val="404040"/>
                </a:solidFill>
                <a:latin typeface="Arial"/>
                <a:cs typeface="Arial"/>
              </a:rPr>
              <a:t>pendenza m della curva di calibrazione (y = mx + b)</a:t>
            </a:r>
            <a:endParaRPr lang="it-IT" sz="1450"/>
          </a:p>
        </p:txBody>
      </p:sp>
      <p:cxnSp>
        <p:nvCxnSpPr>
          <p:cNvPr id="6" name="Connettore 6"/>
          <p:cNvCxnSpPr/>
          <p:nvPr/>
        </p:nvCxnSpPr>
        <p:spPr>
          <a:xfrm>
            <a:off x="457200" y="2084832"/>
            <a:ext cx="8229600" cy="0"/>
          </a:xfrm>
          <a:prstGeom prst="line">
            <a:avLst/>
          </a:prstGeom>
          <a:ln w="9525">
            <a:solidFill>
              <a:srgbClr val="D0D0D0"/>
            </a:solidFill>
          </a:ln>
        </p:spPr>
      </p:cxnSp>
      <p:sp>
        <p:nvSpPr>
          <p:cNvPr id="7" name="Shape 7"/>
          <p:cNvSpPr txBox="1"/>
          <p:nvPr/>
        </p:nvSpPr>
        <p:spPr>
          <a:xfrm>
            <a:off x="457200" y="2176272"/>
            <a:ext cx="2834640" cy="73152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ctr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1500" dirty="0">
                <a:solidFill>
                  <a:srgbClr val="161616"/>
                </a:solidFill>
                <a:latin typeface="Arial"/>
                <a:cs typeface="Arial"/>
              </a:rPr>
              <a:t>Sensibilità analitica</a:t>
            </a:r>
            <a:endParaRPr lang="it-IT" sz="1500"/>
          </a:p>
        </p:txBody>
      </p:sp>
      <p:sp>
        <p:nvSpPr>
          <p:cNvPr id="8" name="Shape 8"/>
          <p:cNvSpPr txBox="1"/>
          <p:nvPr/>
        </p:nvSpPr>
        <p:spPr>
          <a:xfrm>
            <a:off x="3383280" y="2176272"/>
            <a:ext cx="5303520" cy="73152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ctr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450" dirty="0">
                <a:solidFill>
                  <a:srgbClr val="404040"/>
                </a:solidFill>
                <a:latin typeface="Arial"/>
                <a:cs typeface="Arial"/>
              </a:rPr>
              <a:t>rapporto tra pendenza e deviazione standard del segnale a una data concentrazione: γ = m / s</a:t>
            </a:r>
            <a:endParaRPr lang="it-IT" sz="1450"/>
          </a:p>
        </p:txBody>
      </p:sp>
      <p:cxnSp>
        <p:nvCxnSpPr>
          <p:cNvPr id="9" name="Connettore 9"/>
          <p:cNvCxnSpPr/>
          <p:nvPr/>
        </p:nvCxnSpPr>
        <p:spPr>
          <a:xfrm>
            <a:off x="457200" y="2980944"/>
            <a:ext cx="8229600" cy="0"/>
          </a:xfrm>
          <a:prstGeom prst="line">
            <a:avLst/>
          </a:prstGeom>
          <a:ln w="9525">
            <a:solidFill>
              <a:srgbClr val="D0D0D0"/>
            </a:solidFill>
          </a:ln>
        </p:spPr>
      </p:cxnSp>
      <p:sp>
        <p:nvSpPr>
          <p:cNvPr id="10" name="Shape 10"/>
          <p:cNvSpPr txBox="1"/>
          <p:nvPr/>
        </p:nvSpPr>
        <p:spPr>
          <a:xfrm>
            <a:off x="457200" y="3072384"/>
            <a:ext cx="2834640" cy="73152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ctr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1500" dirty="0">
                <a:solidFill>
                  <a:srgbClr val="161616"/>
                </a:solidFill>
                <a:latin typeface="Arial"/>
                <a:cs typeface="Arial"/>
              </a:rPr>
              <a:t>Limite di rilevabilità (LOD)</a:t>
            </a:r>
            <a:endParaRPr lang="it-IT" sz="1500"/>
          </a:p>
        </p:txBody>
      </p:sp>
      <p:sp>
        <p:nvSpPr>
          <p:cNvPr id="11" name="Shape 11"/>
          <p:cNvSpPr txBox="1"/>
          <p:nvPr/>
        </p:nvSpPr>
        <p:spPr>
          <a:xfrm>
            <a:off x="3383280" y="3072384"/>
            <a:ext cx="5303520" cy="73152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ctr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450" dirty="0">
                <a:solidFill>
                  <a:srgbClr val="404040"/>
                </a:solidFill>
                <a:latin typeface="Arial"/>
                <a:cs typeface="Arial"/>
              </a:rPr>
              <a:t>la più piccola quantità rilevabile con un dato livello di fiducia</a:t>
            </a:r>
            <a:endParaRPr lang="it-IT" sz="1450"/>
          </a:p>
        </p:txBody>
      </p:sp>
      <p:cxnSp>
        <p:nvCxnSpPr>
          <p:cNvPr id="12" name="Connettore 12"/>
          <p:cNvCxnSpPr/>
          <p:nvPr/>
        </p:nvCxnSpPr>
        <p:spPr>
          <a:xfrm>
            <a:off x="457200" y="3877056"/>
            <a:ext cx="8229600" cy="0"/>
          </a:xfrm>
          <a:prstGeom prst="line">
            <a:avLst/>
          </a:prstGeom>
          <a:ln w="9525">
            <a:solidFill>
              <a:srgbClr val="D0D0D0"/>
            </a:solidFill>
          </a:ln>
        </p:spPr>
      </p:cxnSp>
      <p:sp>
        <p:nvSpPr>
          <p:cNvPr id="13" name="Shape 13"/>
          <p:cNvSpPr txBox="1"/>
          <p:nvPr/>
        </p:nvSpPr>
        <p:spPr>
          <a:xfrm>
            <a:off x="457200" y="3968496"/>
            <a:ext cx="2834640" cy="73152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ctr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1500" dirty="0">
                <a:solidFill>
                  <a:srgbClr val="161616"/>
                </a:solidFill>
                <a:latin typeface="Arial"/>
                <a:cs typeface="Arial"/>
              </a:rPr>
              <a:t>Limite di quantificazione (LOQ)</a:t>
            </a:r>
            <a:endParaRPr lang="it-IT" sz="1500"/>
          </a:p>
        </p:txBody>
      </p:sp>
      <p:sp>
        <p:nvSpPr>
          <p:cNvPr id="14" name="Shape 14"/>
          <p:cNvSpPr txBox="1"/>
          <p:nvPr/>
        </p:nvSpPr>
        <p:spPr>
          <a:xfrm>
            <a:off x="3383280" y="3968496"/>
            <a:ext cx="5303520" cy="73152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ctr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450" dirty="0">
                <a:solidFill>
                  <a:srgbClr val="404040"/>
                </a:solidFill>
                <a:latin typeface="Arial"/>
                <a:cs typeface="Arial"/>
              </a:rPr>
              <a:t>la più piccola quantità quantificabile con precisione e accuratezza accettabili</a:t>
            </a:r>
            <a:endParaRPr lang="it-IT" sz="1450"/>
          </a:p>
        </p:txBody>
      </p:sp>
      <p:cxnSp>
        <p:nvCxnSpPr>
          <p:cNvPr id="15" name="Connettore 15"/>
          <p:cNvCxnSpPr/>
          <p:nvPr/>
        </p:nvCxnSpPr>
        <p:spPr>
          <a:xfrm>
            <a:off x="457200" y="4773168"/>
            <a:ext cx="8229600" cy="0"/>
          </a:xfrm>
          <a:prstGeom prst="line">
            <a:avLst/>
          </a:prstGeom>
          <a:ln w="9525">
            <a:solidFill>
              <a:srgbClr val="D0D0D0"/>
            </a:solidFill>
          </a:ln>
        </p:spPr>
      </p:cxnSp>
      <p:sp>
        <p:nvSpPr>
          <p:cNvPr id="16" name="Shape 16"/>
          <p:cNvSpPr/>
          <p:nvPr/>
        </p:nvSpPr>
        <p:spPr>
          <a:xfrm>
            <a:off x="457200" y="5029200"/>
            <a:ext cx="3977640" cy="868680"/>
          </a:xfrm>
          <a:prstGeom prst="rect">
            <a:avLst/>
          </a:prstGeom>
          <a:solidFill>
            <a:srgbClr val="F1E3BF"/>
          </a:solidFill>
          <a:ln w="12700">
            <a:solidFill>
              <a:srgbClr val="D0D0D0"/>
            </a:solidFill>
          </a:ln>
        </p:spPr>
        <p:txBody>
          <a:bodyPr wrap="square" lIns="73152" tIns="73152" rIns="73152" bIns="73152" anchor="ctr" rtlCol="0"/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900" dirty="0">
                <a:solidFill>
                  <a:srgbClr val="161616"/>
                </a:solidFill>
                <a:latin typeface="Arial"/>
                <a:cs typeface="Arial"/>
              </a:rPr>
              <a:t>LOD = k · s</a:t>
            </a:r>
            <a:r>
              <a:rPr lang="it-IT" baseline="-25000" sz="1900" dirty="0">
                <a:solidFill>
                  <a:srgbClr val="161616"/>
                </a:solidFill>
                <a:latin typeface="Arial"/>
                <a:cs typeface="Arial"/>
              </a:rPr>
              <a:t>b</a:t>
            </a:r>
            <a:r>
              <a:rPr lang="it-IT" sz="1900" dirty="0">
                <a:solidFill>
                  <a:srgbClr val="161616"/>
                </a:solidFill>
                <a:latin typeface="Arial"/>
                <a:cs typeface="Arial"/>
              </a:rPr>
              <a:t> / m      k = 3</a:t>
            </a:r>
            <a:endParaRPr lang="it-IT" sz="1900"/>
          </a:p>
        </p:txBody>
      </p:sp>
      <p:sp>
        <p:nvSpPr>
          <p:cNvPr id="17" name="Shape 17"/>
          <p:cNvSpPr/>
          <p:nvPr/>
        </p:nvSpPr>
        <p:spPr>
          <a:xfrm>
            <a:off x="4709160" y="5029200"/>
            <a:ext cx="3977640" cy="868680"/>
          </a:xfrm>
          <a:prstGeom prst="rect">
            <a:avLst/>
          </a:prstGeom>
          <a:solidFill>
            <a:srgbClr val="EFDCDF"/>
          </a:solidFill>
          <a:ln w="12700">
            <a:solidFill>
              <a:srgbClr val="D0D0D0"/>
            </a:solidFill>
          </a:ln>
        </p:spPr>
        <p:txBody>
          <a:bodyPr wrap="square" lIns="73152" tIns="73152" rIns="73152" bIns="73152" anchor="ctr" rtlCol="0"/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900" dirty="0">
                <a:solidFill>
                  <a:srgbClr val="161616"/>
                </a:solidFill>
                <a:latin typeface="Arial"/>
                <a:cs typeface="Arial"/>
              </a:rPr>
              <a:t>LOQ = k · s</a:t>
            </a:r>
            <a:r>
              <a:rPr lang="it-IT" baseline="-25000" sz="1900" dirty="0">
                <a:solidFill>
                  <a:srgbClr val="161616"/>
                </a:solidFill>
                <a:latin typeface="Arial"/>
                <a:cs typeface="Arial"/>
              </a:rPr>
              <a:t>b</a:t>
            </a:r>
            <a:r>
              <a:rPr lang="it-IT" sz="1900" dirty="0">
                <a:solidFill>
                  <a:srgbClr val="161616"/>
                </a:solidFill>
                <a:latin typeface="Arial"/>
                <a:cs typeface="Arial"/>
              </a:rPr>
              <a:t> / m      k = 10</a:t>
            </a:r>
            <a:endParaRPr lang="it-IT" sz="1900"/>
          </a:p>
        </p:txBody>
      </p:sp>
      <p:sp>
        <p:nvSpPr>
          <p:cNvPr id="18" name="Shape 18"/>
          <p:cNvSpPr txBox="1"/>
          <p:nvPr/>
        </p:nvSpPr>
        <p:spPr>
          <a:xfrm>
            <a:off x="457200" y="5989320"/>
            <a:ext cx="8229600" cy="41148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/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300" dirty="0">
                <a:solidFill>
                  <a:srgbClr val="404040"/>
                </a:solidFill>
                <a:latin typeface="Arial"/>
                <a:cs typeface="Arial"/>
              </a:rPr>
              <a:t>s</a:t>
            </a:r>
            <a:r>
              <a:rPr lang="it-IT" baseline="-25000" sz="1300" dirty="0">
                <a:solidFill>
                  <a:srgbClr val="404040"/>
                </a:solidFill>
                <a:latin typeface="Arial"/>
                <a:cs typeface="Arial"/>
              </a:rPr>
              <a:t>b</a:t>
            </a:r>
            <a:r>
              <a:rPr lang="it-IT" i="1" sz="1300" dirty="0">
                <a:solidFill>
                  <a:srgbClr val="404040"/>
                </a:solidFill>
                <a:latin typeface="Arial"/>
                <a:cs typeface="Arial"/>
              </a:rPr>
              <a:t> = deviazione standard del bianco; m = pendenza della curva</a:t>
            </a:r>
            <a:endParaRPr lang="it-IT" sz="130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4E4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/>
          <p:nvPr/>
        </p:nvSpPr>
        <p:spPr>
          <a:xfrm>
            <a:off x="457200" y="274320"/>
            <a:ext cx="8229600" cy="82296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b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2600" dirty="0">
                <a:solidFill>
                  <a:srgbClr val="161616"/>
                </a:solidFill>
                <a:latin typeface="Arial"/>
                <a:cs typeface="Arial"/>
              </a:rPr>
              <a:t>Intervallo dinamico lineare</a:t>
            </a:r>
            <a:endParaRPr lang="it-IT" sz="2600"/>
          </a:p>
        </p:txBody>
      </p:sp>
      <p:cxnSp>
        <p:nvCxnSpPr>
          <p:cNvPr id="4" name="Connettore 4"/>
          <p:cNvCxnSpPr/>
          <p:nvPr/>
        </p:nvCxnSpPr>
        <p:spPr>
          <a:xfrm flipV="1">
            <a:off x="822960" y="1371600"/>
            <a:ext cx="0" cy="3840480"/>
          </a:xfrm>
          <a:prstGeom prst="line">
            <a:avLst/>
          </a:prstGeom>
          <a:ln w="15875">
            <a:solidFill>
              <a:srgbClr val="161616"/>
            </a:solidFill>
            <a:tailEnd type="triangle" w="med" len="med"/>
          </a:ln>
        </p:spPr>
      </p:cxnSp>
      <p:cxnSp>
        <p:nvCxnSpPr>
          <p:cNvPr id="5" name="Connettore 5"/>
          <p:cNvCxnSpPr/>
          <p:nvPr/>
        </p:nvCxnSpPr>
        <p:spPr>
          <a:xfrm>
            <a:off x="822960" y="5212080"/>
            <a:ext cx="4754880" cy="0"/>
          </a:xfrm>
          <a:prstGeom prst="line">
            <a:avLst/>
          </a:prstGeom>
          <a:ln w="15875">
            <a:solidFill>
              <a:srgbClr val="161616"/>
            </a:solidFill>
            <a:tailEnd type="triangle" w="med" len="med"/>
          </a:ln>
        </p:spPr>
      </p:cxnSp>
      <p:sp>
        <p:nvSpPr>
          <p:cNvPr id="6" name="Curva 6"/>
          <p:cNvSpPr/>
          <p:nvPr/>
        </p:nvSpPr>
        <p:spPr>
          <a:xfrm>
            <a:off x="822960" y="1371600"/>
            <a:ext cx="4754880" cy="3840480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95000"/>
                </a:moveTo>
                <a:lnTo>
                  <a:pt x="1666" y="93371"/>
                </a:lnTo>
                <a:lnTo>
                  <a:pt x="3333" y="91743"/>
                </a:lnTo>
                <a:lnTo>
                  <a:pt x="5000" y="90114"/>
                </a:lnTo>
                <a:lnTo>
                  <a:pt x="6666" y="88486"/>
                </a:lnTo>
                <a:lnTo>
                  <a:pt x="8333" y="86858"/>
                </a:lnTo>
                <a:lnTo>
                  <a:pt x="10000" y="85229"/>
                </a:lnTo>
                <a:lnTo>
                  <a:pt x="11666" y="83601"/>
                </a:lnTo>
                <a:lnTo>
                  <a:pt x="13333" y="81973"/>
                </a:lnTo>
                <a:lnTo>
                  <a:pt x="15000" y="80344"/>
                </a:lnTo>
                <a:lnTo>
                  <a:pt x="16666" y="78716"/>
                </a:lnTo>
                <a:lnTo>
                  <a:pt x="18333" y="77088"/>
                </a:lnTo>
                <a:lnTo>
                  <a:pt x="20000" y="75459"/>
                </a:lnTo>
                <a:lnTo>
                  <a:pt x="21666" y="73831"/>
                </a:lnTo>
                <a:lnTo>
                  <a:pt x="23333" y="72203"/>
                </a:lnTo>
                <a:lnTo>
                  <a:pt x="25000" y="70574"/>
                </a:lnTo>
                <a:lnTo>
                  <a:pt x="26666" y="68946"/>
                </a:lnTo>
                <a:lnTo>
                  <a:pt x="28333" y="67318"/>
                </a:lnTo>
                <a:lnTo>
                  <a:pt x="30000" y="65689"/>
                </a:lnTo>
                <a:lnTo>
                  <a:pt x="31666" y="64061"/>
                </a:lnTo>
                <a:lnTo>
                  <a:pt x="33333" y="62432"/>
                </a:lnTo>
                <a:lnTo>
                  <a:pt x="35000" y="60804"/>
                </a:lnTo>
                <a:lnTo>
                  <a:pt x="36666" y="59176"/>
                </a:lnTo>
                <a:lnTo>
                  <a:pt x="38333" y="57547"/>
                </a:lnTo>
                <a:lnTo>
                  <a:pt x="40000" y="55919"/>
                </a:lnTo>
                <a:lnTo>
                  <a:pt x="41666" y="54291"/>
                </a:lnTo>
                <a:lnTo>
                  <a:pt x="43333" y="52662"/>
                </a:lnTo>
                <a:lnTo>
                  <a:pt x="45000" y="51034"/>
                </a:lnTo>
                <a:lnTo>
                  <a:pt x="46666" y="49406"/>
                </a:lnTo>
                <a:lnTo>
                  <a:pt x="48333" y="47777"/>
                </a:lnTo>
                <a:lnTo>
                  <a:pt x="50000" y="46149"/>
                </a:lnTo>
                <a:lnTo>
                  <a:pt x="51666" y="44521"/>
                </a:lnTo>
                <a:lnTo>
                  <a:pt x="53333" y="42892"/>
                </a:lnTo>
                <a:lnTo>
                  <a:pt x="55000" y="41264"/>
                </a:lnTo>
                <a:lnTo>
                  <a:pt x="56666" y="39636"/>
                </a:lnTo>
                <a:lnTo>
                  <a:pt x="58333" y="38007"/>
                </a:lnTo>
                <a:lnTo>
                  <a:pt x="60000" y="36379"/>
                </a:lnTo>
                <a:lnTo>
                  <a:pt x="61666" y="34750"/>
                </a:lnTo>
                <a:lnTo>
                  <a:pt x="63333" y="33156"/>
                </a:lnTo>
                <a:lnTo>
                  <a:pt x="65000" y="31663"/>
                </a:lnTo>
                <a:lnTo>
                  <a:pt x="66666" y="30266"/>
                </a:lnTo>
                <a:lnTo>
                  <a:pt x="68333" y="28959"/>
                </a:lnTo>
                <a:lnTo>
                  <a:pt x="70000" y="27736"/>
                </a:lnTo>
                <a:lnTo>
                  <a:pt x="71666" y="26592"/>
                </a:lnTo>
                <a:lnTo>
                  <a:pt x="73333" y="25522"/>
                </a:lnTo>
                <a:lnTo>
                  <a:pt x="75000" y="24521"/>
                </a:lnTo>
                <a:lnTo>
                  <a:pt x="76666" y="23584"/>
                </a:lnTo>
                <a:lnTo>
                  <a:pt x="78333" y="22708"/>
                </a:lnTo>
                <a:lnTo>
                  <a:pt x="80000" y="21889"/>
                </a:lnTo>
                <a:lnTo>
                  <a:pt x="81666" y="21122"/>
                </a:lnTo>
                <a:lnTo>
                  <a:pt x="83333" y="20404"/>
                </a:lnTo>
                <a:lnTo>
                  <a:pt x="85000" y="19733"/>
                </a:lnTo>
                <a:lnTo>
                  <a:pt x="86666" y="19106"/>
                </a:lnTo>
                <a:lnTo>
                  <a:pt x="88333" y="18518"/>
                </a:lnTo>
                <a:lnTo>
                  <a:pt x="90000" y="17969"/>
                </a:lnTo>
                <a:lnTo>
                  <a:pt x="91666" y="17455"/>
                </a:lnTo>
                <a:lnTo>
                  <a:pt x="93333" y="16974"/>
                </a:lnTo>
                <a:lnTo>
                  <a:pt x="95000" y="16524"/>
                </a:lnTo>
                <a:lnTo>
                  <a:pt x="96666" y="16104"/>
                </a:lnTo>
                <a:lnTo>
                  <a:pt x="98333" y="15710"/>
                </a:lnTo>
                <a:lnTo>
                  <a:pt x="100000" y="15342"/>
                </a:lnTo>
              </a:path>
            </a:pathLst>
          </a:custGeom>
          <a:noFill/>
          <a:ln w="31750">
            <a:solidFill>
              <a:srgbClr val="7A1F2B"/>
            </a:solidFill>
          </a:ln>
        </p:spPr>
      </p:sp>
      <p:cxnSp>
        <p:nvCxnSpPr>
          <p:cNvPr id="7" name="Connettore 7"/>
          <p:cNvCxnSpPr/>
          <p:nvPr/>
        </p:nvCxnSpPr>
        <p:spPr>
          <a:xfrm>
            <a:off x="1488643" y="1645920"/>
            <a:ext cx="0" cy="3566160"/>
          </a:xfrm>
          <a:prstGeom prst="line">
            <a:avLst/>
          </a:prstGeom>
          <a:ln w="15875">
            <a:solidFill>
              <a:srgbClr val="B8860B"/>
            </a:solidFill>
            <a:prstDash val="dash"/>
          </a:ln>
        </p:spPr>
      </p:cxnSp>
      <p:sp>
        <p:nvSpPr>
          <p:cNvPr id="8" name="Shape 8"/>
          <p:cNvSpPr txBox="1"/>
          <p:nvPr/>
        </p:nvSpPr>
        <p:spPr>
          <a:xfrm>
            <a:off x="1031443" y="5257800"/>
            <a:ext cx="914400" cy="32004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/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1450" dirty="0">
                <a:solidFill>
                  <a:srgbClr val="B8860B"/>
                </a:solidFill>
                <a:latin typeface="Arial"/>
                <a:cs typeface="Arial"/>
              </a:rPr>
              <a:t>LOQ</a:t>
            </a:r>
            <a:endParaRPr lang="it-IT" sz="1450"/>
          </a:p>
        </p:txBody>
      </p:sp>
      <p:cxnSp>
        <p:nvCxnSpPr>
          <p:cNvPr id="9" name="Connettore 9"/>
          <p:cNvCxnSpPr/>
          <p:nvPr/>
        </p:nvCxnSpPr>
        <p:spPr>
          <a:xfrm>
            <a:off x="3770986" y="1645920"/>
            <a:ext cx="0" cy="3566160"/>
          </a:xfrm>
          <a:prstGeom prst="line">
            <a:avLst/>
          </a:prstGeom>
          <a:ln w="15875">
            <a:solidFill>
              <a:srgbClr val="7A1F2B"/>
            </a:solidFill>
            <a:prstDash val="dash"/>
          </a:ln>
        </p:spPr>
      </p:cxnSp>
      <p:sp>
        <p:nvSpPr>
          <p:cNvPr id="10" name="Shape 10"/>
          <p:cNvSpPr txBox="1"/>
          <p:nvPr/>
        </p:nvSpPr>
        <p:spPr>
          <a:xfrm>
            <a:off x="3313786" y="5257800"/>
            <a:ext cx="914400" cy="32004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/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1450" dirty="0">
                <a:solidFill>
                  <a:srgbClr val="7A1F2B"/>
                </a:solidFill>
                <a:latin typeface="Arial"/>
                <a:cs typeface="Arial"/>
              </a:rPr>
              <a:t>LOL</a:t>
            </a:r>
            <a:endParaRPr lang="it-IT" sz="1450"/>
          </a:p>
        </p:txBody>
      </p:sp>
      <p:cxnSp>
        <p:nvCxnSpPr>
          <p:cNvPr id="11" name="Connettore 11"/>
          <p:cNvCxnSpPr/>
          <p:nvPr/>
        </p:nvCxnSpPr>
        <p:spPr>
          <a:xfrm>
            <a:off x="1488643" y="1783080"/>
            <a:ext cx="2282342" cy="0"/>
          </a:xfrm>
          <a:prstGeom prst="line">
            <a:avLst/>
          </a:prstGeom>
          <a:ln w="19050">
            <a:solidFill>
              <a:srgbClr val="B8860B"/>
            </a:solidFill>
            <a:headEnd type="triangle" w="med" len="med"/>
            <a:tailEnd type="triangle" w="med" len="med"/>
          </a:ln>
        </p:spPr>
      </p:cxnSp>
      <p:sp>
        <p:nvSpPr>
          <p:cNvPr id="12" name="Shape 12"/>
          <p:cNvSpPr txBox="1"/>
          <p:nvPr/>
        </p:nvSpPr>
        <p:spPr>
          <a:xfrm>
            <a:off x="1488643" y="1417320"/>
            <a:ext cx="2282342" cy="32004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/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1300" dirty="0">
                <a:solidFill>
                  <a:srgbClr val="B8860B"/>
                </a:solidFill>
                <a:latin typeface="Arial"/>
                <a:cs typeface="Arial"/>
              </a:rPr>
              <a:t>intervallo lineare</a:t>
            </a:r>
            <a:endParaRPr lang="it-IT" sz="1300"/>
          </a:p>
        </p:txBody>
      </p:sp>
      <p:sp>
        <p:nvSpPr>
          <p:cNvPr id="13" name="Shape 13"/>
          <p:cNvSpPr txBox="1"/>
          <p:nvPr/>
        </p:nvSpPr>
        <p:spPr>
          <a:xfrm>
            <a:off x="0" y="1280160"/>
            <a:ext cx="777240" cy="36576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/>
          <a:lstStyle/>
          <a:p>
            <a:pPr algn="r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300" dirty="0">
                <a:solidFill>
                  <a:srgbClr val="404040"/>
                </a:solidFill>
                <a:latin typeface="Arial"/>
                <a:cs typeface="Arial"/>
              </a:rPr>
              <a:t>segnale</a:t>
            </a:r>
            <a:endParaRPr lang="it-IT" sz="1300"/>
          </a:p>
        </p:txBody>
      </p:sp>
      <p:sp>
        <p:nvSpPr>
          <p:cNvPr id="14" name="Shape 14"/>
          <p:cNvSpPr txBox="1"/>
          <p:nvPr/>
        </p:nvSpPr>
        <p:spPr>
          <a:xfrm>
            <a:off x="4480560" y="5532120"/>
            <a:ext cx="1188720" cy="32004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/>
          <a:lstStyle/>
          <a:p>
            <a:pPr algn="r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300" dirty="0">
                <a:solidFill>
                  <a:srgbClr val="404040"/>
                </a:solidFill>
                <a:latin typeface="Arial"/>
                <a:cs typeface="Arial"/>
              </a:rPr>
              <a:t>conc.</a:t>
            </a:r>
            <a:endParaRPr lang="it-IT" sz="1300"/>
          </a:p>
        </p:txBody>
      </p:sp>
      <p:sp>
        <p:nvSpPr>
          <p:cNvPr id="15" name="Shape 15"/>
          <p:cNvSpPr txBox="1"/>
          <p:nvPr/>
        </p:nvSpPr>
        <p:spPr>
          <a:xfrm>
            <a:off x="5943600" y="1371600"/>
            <a:ext cx="2743200" cy="484632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/>
          <a:lstStyle/>
          <a:p>
            <a:pPr algn="l">
              <a:spcBef>
                <a:spcPts val="0"/>
              </a:spcBef>
              <a:spcAft>
                <a:spcPts val="400"/>
              </a:spcAft>
              <a:buNone/>
            </a:pPr>
            <a:r>
              <a:rPr lang="it-IT" b="1" sz="1650" dirty="0">
                <a:solidFill>
                  <a:srgbClr val="161616"/>
                </a:solidFill>
                <a:latin typeface="Arial"/>
                <a:cs typeface="Arial"/>
              </a:rPr>
              <a:t>Intervallo dinamico lineare</a:t>
            </a:r>
            <a:endParaRPr lang="it-IT" sz="1650"/>
          </a:p>
          <a:p>
            <a:pPr algn="l">
              <a:spcBef>
                <a:spcPts val="0"/>
              </a:spcBef>
              <a:spcAft>
                <a:spcPts val="1400"/>
              </a:spcAft>
              <a:buNone/>
            </a:pPr>
            <a:r>
              <a:rPr lang="it-IT" sz="1550" dirty="0">
                <a:solidFill>
                  <a:srgbClr val="404040"/>
                </a:solidFill>
                <a:latin typeface="Arial"/>
                <a:cs typeface="Arial"/>
              </a:rPr>
              <a:t>intervallo di concentrazione in cui vale la relazione lineare; il limite superiore (LOL) è la concentrazione alla quale la curva devia dalla linearità (valutata con r).</a:t>
            </a:r>
            <a:endParaRPr lang="it-IT" sz="1550"/>
          </a:p>
          <a:p>
            <a:pPr algn="l">
              <a:spcBef>
                <a:spcPts val="0"/>
              </a:spcBef>
              <a:spcAft>
                <a:spcPts val="400"/>
              </a:spcAft>
              <a:buNone/>
            </a:pPr>
            <a:r>
              <a:rPr lang="it-IT" b="1" sz="1650" dirty="0">
                <a:solidFill>
                  <a:srgbClr val="161616"/>
                </a:solidFill>
                <a:latin typeface="Arial"/>
                <a:cs typeface="Arial"/>
              </a:rPr>
              <a:t>Intervallo dinamico</a:t>
            </a:r>
            <a:endParaRPr lang="it-IT" sz="1650"/>
          </a:p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550" dirty="0">
                <a:solidFill>
                  <a:srgbClr val="404040"/>
                </a:solidFill>
                <a:latin typeface="Arial"/>
                <a:cs typeface="Arial"/>
              </a:rPr>
              <a:t>intervallo in cui il segnale varia con la concentrazione, indipendentemente dalla forma della curva.</a:t>
            </a:r>
            <a:endParaRPr lang="it-IT" sz="155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4E4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/>
          <p:nvPr/>
        </p:nvSpPr>
        <p:spPr>
          <a:xfrm>
            <a:off x="457200" y="274320"/>
            <a:ext cx="8229600" cy="82296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b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2600" dirty="0">
                <a:solidFill>
                  <a:srgbClr val="161616"/>
                </a:solidFill>
                <a:latin typeface="Arial"/>
                <a:cs typeface="Arial"/>
              </a:rPr>
              <a:t>Calibrazione in matrice</a:t>
            </a:r>
            <a:endParaRPr lang="it-IT" sz="2600"/>
          </a:p>
        </p:txBody>
      </p:sp>
      <p:sp>
        <p:nvSpPr>
          <p:cNvPr id="4" name="Shape 4"/>
          <p:cNvSpPr txBox="1"/>
          <p:nvPr/>
        </p:nvSpPr>
        <p:spPr>
          <a:xfrm>
            <a:off x="457200" y="1234440"/>
            <a:ext cx="8229600" cy="100584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750" dirty="0">
                <a:solidFill>
                  <a:srgbClr val="404040"/>
                </a:solidFill>
                <a:latin typeface="Arial"/>
                <a:cs typeface="Arial"/>
              </a:rPr>
              <a:t>Gli standard sono preparati in una </a:t>
            </a:r>
            <a:r>
              <a:rPr lang="it-IT" b="1" sz="1750" dirty="0">
                <a:solidFill>
                  <a:srgbClr val="161616"/>
                </a:solidFill>
                <a:latin typeface="Arial"/>
                <a:cs typeface="Arial"/>
              </a:rPr>
              <a:t>matrice bianca</a:t>
            </a:r>
            <a:r>
              <a:rPr lang="it-IT" sz="1750" dirty="0">
                <a:solidFill>
                  <a:srgbClr val="404040"/>
                </a:solidFill>
                <a:latin typeface="Arial"/>
                <a:cs typeface="Arial"/>
              </a:rPr>
              <a:t> (analita + matrice priva di analita) e sottoposti all’intero metodo analitico, estrazione compresa.</a:t>
            </a:r>
            <a:endParaRPr lang="it-IT" sz="1750"/>
          </a:p>
        </p:txBody>
      </p:sp>
      <p:sp>
        <p:nvSpPr>
          <p:cNvPr id="5" name="Shape 5"/>
          <p:cNvSpPr txBox="1"/>
          <p:nvPr/>
        </p:nvSpPr>
        <p:spPr>
          <a:xfrm>
            <a:off x="457200" y="2423160"/>
            <a:ext cx="8229600" cy="128016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/>
          <a:lstStyle/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650" dirty="0">
                <a:solidFill>
                  <a:srgbClr val="404040"/>
                </a:solidFill>
                <a:latin typeface="Arial"/>
                <a:cs typeface="Arial"/>
              </a:rPr>
              <a:t>curva y = ax + b con foglio di calcolo e coefficiente di correlazione r</a:t>
            </a:r>
            <a:endParaRPr lang="it-IT" sz="1650"/>
          </a:p>
          <a:p>
            <a:pPr algn="l" marL="256032" indent="-228600">
              <a:spcBef>
                <a:spcPts val="0"/>
              </a:spcBef>
              <a:spcAft>
                <a:spcPts val="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650" dirty="0">
                <a:solidFill>
                  <a:srgbClr val="404040"/>
                </a:solidFill>
                <a:latin typeface="Arial"/>
                <a:cs typeface="Arial"/>
              </a:rPr>
              <a:t>concentrazione del campione: x = (y − b) / a</a:t>
            </a:r>
            <a:endParaRPr lang="it-IT" sz="1650"/>
          </a:p>
        </p:txBody>
      </p:sp>
      <p:sp>
        <p:nvSpPr>
          <p:cNvPr id="6" name="Shape 6"/>
          <p:cNvSpPr/>
          <p:nvPr/>
        </p:nvSpPr>
        <p:spPr>
          <a:xfrm>
            <a:off x="457200" y="3749040"/>
            <a:ext cx="3977640" cy="2651760"/>
          </a:xfrm>
          <a:prstGeom prst="roundRect">
            <a:avLst>
              <a:gd name="adj" fmla="val 6000"/>
            </a:avLst>
          </a:prstGeom>
          <a:solidFill>
            <a:srgbClr val="F1E3BF"/>
          </a:solidFill>
          <a:ln w="15875">
            <a:solidFill>
              <a:srgbClr val="B8860B"/>
            </a:solidFill>
          </a:ln>
        </p:spPr>
        <p:txBody>
          <a:bodyPr wrap="square" lIns="128016" tIns="128016" rIns="128016" bIns="128016" anchor="t" rtlCol="0"/>
          <a:lstStyle/>
          <a:p>
            <a:pPr algn="l">
              <a:spcBef>
                <a:spcPts val="0"/>
              </a:spcBef>
              <a:spcAft>
                <a:spcPts val="600"/>
              </a:spcAft>
              <a:buNone/>
            </a:pPr>
            <a:r>
              <a:rPr lang="it-IT" b="1" sz="1750" dirty="0">
                <a:solidFill>
                  <a:srgbClr val="B8860B"/>
                </a:solidFill>
                <a:latin typeface="Arial"/>
                <a:cs typeface="Arial"/>
              </a:rPr>
              <a:t>Vantaggi</a:t>
            </a:r>
            <a:endParaRPr lang="it-IT" sz="1750"/>
          </a:p>
          <a:p>
            <a:pPr algn="l">
              <a:spcBef>
                <a:spcPts val="0"/>
              </a:spcBef>
              <a:spcAft>
                <a:spcPts val="400"/>
              </a:spcAft>
              <a:buNone/>
            </a:pPr>
            <a:r>
              <a:rPr lang="it-IT" sz="1550" dirty="0">
                <a:solidFill>
                  <a:srgbClr val="404040"/>
                </a:solidFill>
                <a:latin typeface="Arial"/>
                <a:cs typeface="Arial"/>
              </a:rPr>
              <a:t>facile, veloce, economica</a:t>
            </a:r>
            <a:endParaRPr lang="it-IT" sz="1550"/>
          </a:p>
          <a:p>
            <a:pPr algn="l">
              <a:spcBef>
                <a:spcPts val="0"/>
              </a:spcBef>
              <a:spcAft>
                <a:spcPts val="400"/>
              </a:spcAft>
              <a:buNone/>
            </a:pPr>
            <a:r>
              <a:rPr lang="it-IT" sz="1550" dirty="0">
                <a:solidFill>
                  <a:srgbClr val="404040"/>
                </a:solidFill>
                <a:latin typeface="Arial"/>
                <a:cs typeface="Arial"/>
              </a:rPr>
              <a:t>compensa l’effetto matrice medio</a:t>
            </a:r>
            <a:endParaRPr lang="it-IT" sz="1550"/>
          </a:p>
          <a:p>
            <a:pPr algn="l">
              <a:spcBef>
                <a:spcPts val="0"/>
              </a:spcBef>
              <a:spcAft>
                <a:spcPts val="400"/>
              </a:spcAft>
              <a:buNone/>
            </a:pPr>
            <a:r>
              <a:rPr lang="it-IT" sz="1550" dirty="0">
                <a:solidFill>
                  <a:srgbClr val="404040"/>
                </a:solidFill>
                <a:latin typeface="Arial"/>
                <a:cs typeface="Arial"/>
              </a:rPr>
              <a:t>include il recupero dell’estrazione: non serve calcolarlo a parte</a:t>
            </a:r>
            <a:endParaRPr lang="it-IT" sz="1550"/>
          </a:p>
        </p:txBody>
      </p:sp>
      <p:sp>
        <p:nvSpPr>
          <p:cNvPr id="7" name="Shape 7"/>
          <p:cNvSpPr/>
          <p:nvPr/>
        </p:nvSpPr>
        <p:spPr>
          <a:xfrm>
            <a:off x="4709160" y="3749040"/>
            <a:ext cx="3977640" cy="2651760"/>
          </a:xfrm>
          <a:prstGeom prst="roundRect">
            <a:avLst>
              <a:gd name="adj" fmla="val 6000"/>
            </a:avLst>
          </a:prstGeom>
          <a:solidFill>
            <a:srgbClr val="EFDCDF"/>
          </a:solidFill>
          <a:ln w="15875">
            <a:solidFill>
              <a:srgbClr val="7A1F2B"/>
            </a:solidFill>
          </a:ln>
        </p:spPr>
        <p:txBody>
          <a:bodyPr wrap="square" lIns="128016" tIns="128016" rIns="128016" bIns="128016" anchor="t" rtlCol="0"/>
          <a:lstStyle/>
          <a:p>
            <a:pPr algn="l">
              <a:spcBef>
                <a:spcPts val="0"/>
              </a:spcBef>
              <a:spcAft>
                <a:spcPts val="600"/>
              </a:spcAft>
              <a:buNone/>
            </a:pPr>
            <a:r>
              <a:rPr lang="it-IT" b="1" sz="1750" dirty="0">
                <a:solidFill>
                  <a:srgbClr val="7A1F2B"/>
                </a:solidFill>
                <a:latin typeface="Arial"/>
                <a:cs typeface="Arial"/>
              </a:rPr>
              <a:t>Svantaggi</a:t>
            </a:r>
            <a:endParaRPr lang="it-IT" sz="1750"/>
          </a:p>
          <a:p>
            <a:pPr algn="l">
              <a:spcBef>
                <a:spcPts val="0"/>
              </a:spcBef>
              <a:spcAft>
                <a:spcPts val="400"/>
              </a:spcAft>
              <a:buNone/>
            </a:pPr>
            <a:r>
              <a:rPr lang="it-IT" sz="1550" dirty="0">
                <a:solidFill>
                  <a:srgbClr val="404040"/>
                </a:solidFill>
                <a:latin typeface="Arial"/>
                <a:cs typeface="Arial"/>
              </a:rPr>
              <a:t>richiede una matrice bianca rappresentativa</a:t>
            </a:r>
            <a:endParaRPr lang="it-IT" sz="1550"/>
          </a:p>
          <a:p>
            <a:pPr algn="l">
              <a:spcBef>
                <a:spcPts val="0"/>
              </a:spcBef>
              <a:spcAft>
                <a:spcPts val="400"/>
              </a:spcAft>
              <a:buNone/>
            </a:pPr>
            <a:r>
              <a:rPr lang="it-IT" sz="1550" dirty="0">
                <a:solidFill>
                  <a:srgbClr val="404040"/>
                </a:solidFill>
                <a:latin typeface="Arial"/>
                <a:cs typeface="Arial"/>
              </a:rPr>
              <a:t>non tiene conto della variabilità tra campioni: l’effetto matrice può cambiare molto da un campione all’altro</a:t>
            </a:r>
            <a:endParaRPr lang="it-IT" sz="155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4E4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/>
          <p:nvPr/>
        </p:nvSpPr>
        <p:spPr>
          <a:xfrm>
            <a:off x="457200" y="274320"/>
            <a:ext cx="8229600" cy="82296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b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2600" dirty="0">
                <a:solidFill>
                  <a:srgbClr val="161616"/>
                </a:solidFill>
                <a:latin typeface="Arial"/>
                <a:cs typeface="Arial"/>
              </a:rPr>
              <a:t>Metodo delle aggiunte standard</a:t>
            </a:r>
            <a:endParaRPr lang="it-IT" sz="2600"/>
          </a:p>
        </p:txBody>
      </p:sp>
      <p:sp>
        <p:nvSpPr>
          <p:cNvPr id="4" name="Shape 4"/>
          <p:cNvSpPr txBox="1"/>
          <p:nvPr/>
        </p:nvSpPr>
        <p:spPr>
          <a:xfrm>
            <a:off x="457200" y="1234440"/>
            <a:ext cx="4206240" cy="347472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/>
          <a:lstStyle/>
          <a:p>
            <a:pPr algn="l" marL="256032" indent="-228600">
              <a:spcBef>
                <a:spcPts val="0"/>
              </a:spcBef>
              <a:spcAft>
                <a:spcPts val="500"/>
              </a:spcAft>
              <a:buClr>
                <a:srgbClr val="B8860B"/>
              </a:buClr>
              <a:buFont typeface="Arial"/>
              <a:buAutoNum type="arabicPeriod"/>
            </a:pPr>
            <a:r>
              <a:rPr lang="it-IT" sz="1400" dirty="0">
                <a:solidFill>
                  <a:srgbClr val="404040"/>
                </a:solidFill>
                <a:latin typeface="Arial"/>
                <a:cs typeface="Arial"/>
              </a:rPr>
              <a:t>dividere il campione in aliquote (numero di aggiunte + 1)</a:t>
            </a:r>
            <a:endParaRPr lang="it-IT" sz="1400"/>
          </a:p>
          <a:p>
            <a:pPr algn="l" marL="256032" indent="-228600">
              <a:spcBef>
                <a:spcPts val="0"/>
              </a:spcBef>
              <a:spcAft>
                <a:spcPts val="500"/>
              </a:spcAft>
              <a:buClr>
                <a:srgbClr val="B8860B"/>
              </a:buClr>
              <a:buFont typeface="Arial"/>
              <a:buAutoNum type="arabicPeriod"/>
            </a:pPr>
            <a:r>
              <a:rPr lang="it-IT" sz="1400" dirty="0">
                <a:solidFill>
                  <a:srgbClr val="404040"/>
                </a:solidFill>
                <a:latin typeface="Arial"/>
                <a:cs typeface="Arial"/>
              </a:rPr>
              <a:t>lasciare un’aliquota senza aggiunta; aggiungere quantità note e crescenti di analita alle altre</a:t>
            </a:r>
            <a:endParaRPr lang="it-IT" sz="1400"/>
          </a:p>
          <a:p>
            <a:pPr algn="l" marL="256032" indent="-228600">
              <a:spcBef>
                <a:spcPts val="0"/>
              </a:spcBef>
              <a:spcAft>
                <a:spcPts val="500"/>
              </a:spcAft>
              <a:buClr>
                <a:srgbClr val="B8860B"/>
              </a:buClr>
              <a:buFont typeface="Arial"/>
              <a:buAutoNum type="arabicPeriod"/>
            </a:pPr>
            <a:r>
              <a:rPr lang="it-IT" sz="1400" dirty="0">
                <a:solidFill>
                  <a:srgbClr val="404040"/>
                </a:solidFill>
                <a:latin typeface="Arial"/>
                <a:cs typeface="Arial"/>
              </a:rPr>
              <a:t>misurare la risposta di tutte le aliquote</a:t>
            </a:r>
            <a:endParaRPr lang="it-IT" sz="1400"/>
          </a:p>
          <a:p>
            <a:pPr algn="l" marL="256032" indent="-228600">
              <a:spcBef>
                <a:spcPts val="0"/>
              </a:spcBef>
              <a:spcAft>
                <a:spcPts val="0"/>
              </a:spcAft>
              <a:buClr>
                <a:srgbClr val="B8860B"/>
              </a:buClr>
              <a:buFont typeface="Arial"/>
              <a:buAutoNum type="arabicPeriod"/>
            </a:pPr>
            <a:r>
              <a:rPr lang="it-IT" sz="1400" dirty="0">
                <a:solidFill>
                  <a:srgbClr val="404040"/>
                </a:solidFill>
                <a:latin typeface="Arial"/>
                <a:cs typeface="Arial"/>
              </a:rPr>
              <a:t>estrapolare la retta fino a y = 0: l’intercetta sull’asse x è </a:t>
            </a:r>
            <a:r>
              <a:rPr lang="it-IT" b="1" sz="1400" dirty="0">
                <a:solidFill>
                  <a:srgbClr val="161616"/>
                </a:solidFill>
                <a:latin typeface="Arial"/>
                <a:cs typeface="Arial"/>
              </a:rPr>
              <a:t>−C</a:t>
            </a:r>
            <a:r>
              <a:rPr lang="it-IT" b="1" baseline="-25000" sz="1400" dirty="0">
                <a:solidFill>
                  <a:srgbClr val="161616"/>
                </a:solidFill>
                <a:latin typeface="Arial"/>
                <a:cs typeface="Arial"/>
              </a:rPr>
              <a:t>x</a:t>
            </a:r>
            <a:endParaRPr lang="it-IT" sz="1400"/>
          </a:p>
        </p:txBody>
      </p:sp>
      <p:sp>
        <p:nvSpPr>
          <p:cNvPr id="5" name="Shape 5"/>
          <p:cNvSpPr/>
          <p:nvPr/>
        </p:nvSpPr>
        <p:spPr>
          <a:xfrm>
            <a:off x="457200" y="4617720"/>
            <a:ext cx="4206240" cy="731520"/>
          </a:xfrm>
          <a:prstGeom prst="rect">
            <a:avLst/>
          </a:prstGeom>
          <a:solidFill>
            <a:srgbClr val="F1E3BF"/>
          </a:solidFill>
          <a:ln w="12700">
            <a:solidFill>
              <a:srgbClr val="D0D0D0"/>
            </a:solidFill>
          </a:ln>
        </p:spPr>
        <p:txBody>
          <a:bodyPr wrap="square" lIns="73152" tIns="73152" rIns="73152" bIns="73152" anchor="ctr" rtlCol="0"/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600" dirty="0">
                <a:solidFill>
                  <a:srgbClr val="161616"/>
                </a:solidFill>
                <a:latin typeface="Arial"/>
                <a:cs typeface="Arial"/>
              </a:rPr>
              <a:t>Aggiunta singola:  S</a:t>
            </a:r>
            <a:r>
              <a:rPr lang="it-IT" baseline="-25000" sz="1600" dirty="0">
                <a:solidFill>
                  <a:srgbClr val="161616"/>
                </a:solidFill>
                <a:latin typeface="Arial"/>
                <a:cs typeface="Arial"/>
              </a:rPr>
              <a:t>x</a:t>
            </a:r>
            <a:r>
              <a:rPr lang="it-IT" sz="1600" dirty="0">
                <a:solidFill>
                  <a:srgbClr val="161616"/>
                </a:solidFill>
                <a:latin typeface="Arial"/>
                <a:cs typeface="Arial"/>
              </a:rPr>
              <a:t> / C</a:t>
            </a:r>
            <a:r>
              <a:rPr lang="it-IT" baseline="-25000" sz="1600" dirty="0">
                <a:solidFill>
                  <a:srgbClr val="161616"/>
                </a:solidFill>
                <a:latin typeface="Arial"/>
                <a:cs typeface="Arial"/>
              </a:rPr>
              <a:t>x</a:t>
            </a:r>
            <a:r>
              <a:rPr lang="it-IT" sz="1600" dirty="0">
                <a:solidFill>
                  <a:srgbClr val="161616"/>
                </a:solidFill>
                <a:latin typeface="Arial"/>
                <a:cs typeface="Arial"/>
              </a:rPr>
              <a:t> = S</a:t>
            </a:r>
            <a:r>
              <a:rPr lang="it-IT" baseline="-25000" sz="1600" dirty="0">
                <a:solidFill>
                  <a:srgbClr val="161616"/>
                </a:solidFill>
                <a:latin typeface="Arial"/>
                <a:cs typeface="Arial"/>
              </a:rPr>
              <a:t>x+std</a:t>
            </a:r>
            <a:r>
              <a:rPr lang="it-IT" sz="1600" dirty="0">
                <a:solidFill>
                  <a:srgbClr val="161616"/>
                </a:solidFill>
                <a:latin typeface="Arial"/>
                <a:cs typeface="Arial"/>
              </a:rPr>
              <a:t> / C</a:t>
            </a:r>
            <a:r>
              <a:rPr lang="it-IT" baseline="-25000" sz="1600" dirty="0">
                <a:solidFill>
                  <a:srgbClr val="161616"/>
                </a:solidFill>
                <a:latin typeface="Arial"/>
                <a:cs typeface="Arial"/>
              </a:rPr>
              <a:t>x+std</a:t>
            </a:r>
            <a:endParaRPr lang="it-IT" sz="1600"/>
          </a:p>
        </p:txBody>
      </p:sp>
      <p:cxnSp>
        <p:nvCxnSpPr>
          <p:cNvPr id="6" name="Connettore 6"/>
          <p:cNvCxnSpPr/>
          <p:nvPr/>
        </p:nvCxnSpPr>
        <p:spPr>
          <a:xfrm>
            <a:off x="4937760" y="4892040"/>
            <a:ext cx="3749040" cy="0"/>
          </a:xfrm>
          <a:prstGeom prst="line">
            <a:avLst/>
          </a:prstGeom>
          <a:ln w="15875">
            <a:solidFill>
              <a:srgbClr val="161616"/>
            </a:solidFill>
            <a:tailEnd type="triangle" w="med" len="med"/>
          </a:ln>
        </p:spPr>
      </p:cxnSp>
      <p:cxnSp>
        <p:nvCxnSpPr>
          <p:cNvPr id="7" name="Connettore 7"/>
          <p:cNvCxnSpPr/>
          <p:nvPr/>
        </p:nvCxnSpPr>
        <p:spPr>
          <a:xfrm flipV="1">
            <a:off x="6249924" y="1325880"/>
            <a:ext cx="0" cy="3566160"/>
          </a:xfrm>
          <a:prstGeom prst="line">
            <a:avLst/>
          </a:prstGeom>
          <a:ln w="15875">
            <a:solidFill>
              <a:srgbClr val="161616"/>
            </a:solidFill>
            <a:tailEnd type="triangle" w="med" len="med"/>
          </a:ln>
        </p:spPr>
      </p:cxnSp>
      <p:cxnSp>
        <p:nvCxnSpPr>
          <p:cNvPr id="8" name="Connettore 8"/>
          <p:cNvCxnSpPr/>
          <p:nvPr/>
        </p:nvCxnSpPr>
        <p:spPr>
          <a:xfrm flipV="1">
            <a:off x="4983480" y="1600200"/>
            <a:ext cx="3515868" cy="3291840"/>
          </a:xfrm>
          <a:prstGeom prst="line">
            <a:avLst/>
          </a:prstGeom>
          <a:ln w="25400">
            <a:solidFill>
              <a:srgbClr val="7A1F2B"/>
            </a:solidFill>
            <a:prstDash val="dash"/>
          </a:ln>
        </p:spPr>
      </p:cxnSp>
      <p:sp>
        <p:nvSpPr>
          <p:cNvPr id="9" name="Shape 9"/>
          <p:cNvSpPr/>
          <p:nvPr/>
        </p:nvSpPr>
        <p:spPr>
          <a:xfrm>
            <a:off x="6185916" y="3642285"/>
            <a:ext cx="128016" cy="128016"/>
          </a:xfrm>
          <a:prstGeom prst="ellipse">
            <a:avLst/>
          </a:prstGeom>
          <a:solidFill>
            <a:srgbClr val="B8860B"/>
          </a:solidFill>
          <a:ln w="6350">
            <a:solidFill>
              <a:srgbClr val="161616"/>
            </a:solidFill>
          </a:ln>
        </p:spPr>
        <p:txBody>
          <a:bodyPr wrap="square" lIns="45720" tIns="45720" rIns="45720" bIns="45720" anchor="t" rtlCol="0"/>
          <a:lstStyle/>
          <a:p>
            <a:endParaRPr lang="it-IT"/>
          </a:p>
        </p:txBody>
      </p:sp>
      <p:sp>
        <p:nvSpPr>
          <p:cNvPr id="10" name="Shape 10"/>
          <p:cNvSpPr txBox="1"/>
          <p:nvPr/>
        </p:nvSpPr>
        <p:spPr>
          <a:xfrm>
            <a:off x="5929884" y="4937760"/>
            <a:ext cx="640080" cy="27432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/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000" dirty="0">
                <a:solidFill>
                  <a:srgbClr val="404040"/>
                </a:solidFill>
                <a:latin typeface="Arial"/>
                <a:cs typeface="Arial"/>
              </a:rPr>
              <a:t>0</a:t>
            </a:r>
            <a:endParaRPr lang="it-IT" sz="1000"/>
          </a:p>
        </p:txBody>
      </p:sp>
      <p:sp>
        <p:nvSpPr>
          <p:cNvPr id="11" name="Shape 11"/>
          <p:cNvSpPr/>
          <p:nvPr/>
        </p:nvSpPr>
        <p:spPr>
          <a:xfrm>
            <a:off x="6871716" y="3000183"/>
            <a:ext cx="128016" cy="128016"/>
          </a:xfrm>
          <a:prstGeom prst="ellipse">
            <a:avLst/>
          </a:prstGeom>
          <a:solidFill>
            <a:srgbClr val="B8860B"/>
          </a:solidFill>
          <a:ln w="6350">
            <a:solidFill>
              <a:srgbClr val="161616"/>
            </a:solidFill>
          </a:ln>
        </p:spPr>
        <p:txBody>
          <a:bodyPr wrap="square" lIns="45720" tIns="45720" rIns="45720" bIns="45720" anchor="t" rtlCol="0"/>
          <a:lstStyle/>
          <a:p>
            <a:endParaRPr lang="it-IT"/>
          </a:p>
        </p:txBody>
      </p:sp>
      <p:sp>
        <p:nvSpPr>
          <p:cNvPr id="12" name="Shape 12"/>
          <p:cNvSpPr txBox="1"/>
          <p:nvPr/>
        </p:nvSpPr>
        <p:spPr>
          <a:xfrm>
            <a:off x="6615684" y="4937760"/>
            <a:ext cx="640080" cy="27432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/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000" dirty="0">
                <a:solidFill>
                  <a:srgbClr val="404040"/>
                </a:solidFill>
                <a:latin typeface="Arial"/>
                <a:cs typeface="Arial"/>
              </a:rPr>
              <a:t>std1</a:t>
            </a:r>
            <a:endParaRPr lang="it-IT" sz="1000"/>
          </a:p>
        </p:txBody>
      </p:sp>
      <p:sp>
        <p:nvSpPr>
          <p:cNvPr id="13" name="Shape 13"/>
          <p:cNvSpPr/>
          <p:nvPr/>
        </p:nvSpPr>
        <p:spPr>
          <a:xfrm>
            <a:off x="7557516" y="2358082"/>
            <a:ext cx="128016" cy="128016"/>
          </a:xfrm>
          <a:prstGeom prst="ellipse">
            <a:avLst/>
          </a:prstGeom>
          <a:solidFill>
            <a:srgbClr val="B8860B"/>
          </a:solidFill>
          <a:ln w="6350">
            <a:solidFill>
              <a:srgbClr val="161616"/>
            </a:solidFill>
          </a:ln>
        </p:spPr>
        <p:txBody>
          <a:bodyPr wrap="square" lIns="45720" tIns="45720" rIns="45720" bIns="45720" anchor="t" rtlCol="0"/>
          <a:lstStyle/>
          <a:p>
            <a:endParaRPr lang="it-IT"/>
          </a:p>
        </p:txBody>
      </p:sp>
      <p:sp>
        <p:nvSpPr>
          <p:cNvPr id="14" name="Shape 14"/>
          <p:cNvSpPr txBox="1"/>
          <p:nvPr/>
        </p:nvSpPr>
        <p:spPr>
          <a:xfrm>
            <a:off x="7301484" y="4937760"/>
            <a:ext cx="640080" cy="27432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/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000" dirty="0">
                <a:solidFill>
                  <a:srgbClr val="404040"/>
                </a:solidFill>
                <a:latin typeface="Arial"/>
                <a:cs typeface="Arial"/>
              </a:rPr>
              <a:t>std2</a:t>
            </a:r>
            <a:endParaRPr lang="it-IT" sz="1000"/>
          </a:p>
        </p:txBody>
      </p:sp>
      <p:sp>
        <p:nvSpPr>
          <p:cNvPr id="15" name="Shape 15"/>
          <p:cNvSpPr/>
          <p:nvPr/>
        </p:nvSpPr>
        <p:spPr>
          <a:xfrm>
            <a:off x="8243316" y="1715980"/>
            <a:ext cx="128016" cy="128016"/>
          </a:xfrm>
          <a:prstGeom prst="ellipse">
            <a:avLst/>
          </a:prstGeom>
          <a:solidFill>
            <a:srgbClr val="B8860B"/>
          </a:solidFill>
          <a:ln w="6350">
            <a:solidFill>
              <a:srgbClr val="161616"/>
            </a:solidFill>
          </a:ln>
        </p:spPr>
        <p:txBody>
          <a:bodyPr wrap="square" lIns="45720" tIns="45720" rIns="45720" bIns="45720" anchor="t" rtlCol="0"/>
          <a:lstStyle/>
          <a:p>
            <a:endParaRPr lang="it-IT"/>
          </a:p>
        </p:txBody>
      </p:sp>
      <p:sp>
        <p:nvSpPr>
          <p:cNvPr id="16" name="Shape 16"/>
          <p:cNvSpPr txBox="1"/>
          <p:nvPr/>
        </p:nvSpPr>
        <p:spPr>
          <a:xfrm>
            <a:off x="7987284" y="4937760"/>
            <a:ext cx="640080" cy="27432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/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000" dirty="0">
                <a:solidFill>
                  <a:srgbClr val="404040"/>
                </a:solidFill>
                <a:latin typeface="Arial"/>
                <a:cs typeface="Arial"/>
              </a:rPr>
              <a:t>std3</a:t>
            </a:r>
            <a:endParaRPr lang="it-IT" sz="1000"/>
          </a:p>
        </p:txBody>
      </p:sp>
      <p:sp>
        <p:nvSpPr>
          <p:cNvPr id="17" name="Shape 17"/>
          <p:cNvSpPr txBox="1"/>
          <p:nvPr/>
        </p:nvSpPr>
        <p:spPr>
          <a:xfrm>
            <a:off x="4663440" y="4937760"/>
            <a:ext cx="731520" cy="32004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/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1400" dirty="0">
                <a:solidFill>
                  <a:srgbClr val="7A1F2B"/>
                </a:solidFill>
                <a:latin typeface="Arial"/>
                <a:cs typeface="Arial"/>
              </a:rPr>
              <a:t>−C</a:t>
            </a:r>
            <a:r>
              <a:rPr lang="it-IT" b="1" baseline="-25000" sz="1400" dirty="0">
                <a:solidFill>
                  <a:srgbClr val="7A1F2B"/>
                </a:solidFill>
                <a:latin typeface="Arial"/>
                <a:cs typeface="Arial"/>
              </a:rPr>
              <a:t>x</a:t>
            </a:r>
            <a:endParaRPr lang="it-IT" sz="1400"/>
          </a:p>
        </p:txBody>
      </p:sp>
      <p:sp>
        <p:nvSpPr>
          <p:cNvPr id="18" name="Shape 18"/>
          <p:cNvSpPr txBox="1"/>
          <p:nvPr/>
        </p:nvSpPr>
        <p:spPr>
          <a:xfrm>
            <a:off x="6295644" y="1234440"/>
            <a:ext cx="914400" cy="27432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100" dirty="0">
                <a:solidFill>
                  <a:srgbClr val="404040"/>
                </a:solidFill>
                <a:latin typeface="Arial"/>
                <a:cs typeface="Arial"/>
              </a:rPr>
              <a:t>segnale</a:t>
            </a:r>
            <a:endParaRPr lang="it-IT" sz="1100"/>
          </a:p>
        </p:txBody>
      </p:sp>
      <p:sp>
        <p:nvSpPr>
          <p:cNvPr id="19" name="Shape 19"/>
          <p:cNvSpPr/>
          <p:nvPr/>
        </p:nvSpPr>
        <p:spPr>
          <a:xfrm>
            <a:off x="457200" y="5486400"/>
            <a:ext cx="8229600" cy="1005840"/>
          </a:xfrm>
          <a:prstGeom prst="roundRect">
            <a:avLst>
              <a:gd name="adj" fmla="val 6000"/>
            </a:avLst>
          </a:prstGeom>
          <a:solidFill>
            <a:srgbClr val="F1E3BF"/>
          </a:solidFill>
          <a:ln w="15875">
            <a:solidFill>
              <a:srgbClr val="B8860B"/>
            </a:solidFill>
          </a:ln>
        </p:spPr>
        <p:txBody>
          <a:bodyPr wrap="square" lIns="128016" tIns="128016" rIns="128016" bIns="128016" anchor="t" rtlCol="0"/>
          <a:lstStyle/>
          <a:p>
            <a:pPr algn="l">
              <a:spcBef>
                <a:spcPts val="0"/>
              </a:spcBef>
              <a:spcAft>
                <a:spcPts val="600"/>
              </a:spcAft>
              <a:buNone/>
            </a:pPr>
            <a:r>
              <a:rPr lang="it-IT" b="1" sz="1400" dirty="0">
                <a:solidFill>
                  <a:srgbClr val="B8860B"/>
                </a:solidFill>
                <a:latin typeface="Arial"/>
                <a:cs typeface="Arial"/>
              </a:rPr>
              <a:t>Vantaggi / svantaggi</a:t>
            </a:r>
            <a:endParaRPr lang="it-IT" sz="1400"/>
          </a:p>
          <a:p>
            <a:pPr algn="l">
              <a:spcBef>
                <a:spcPts val="0"/>
              </a:spcBef>
              <a:spcAft>
                <a:spcPts val="400"/>
              </a:spcAft>
              <a:buNone/>
            </a:pPr>
            <a:r>
              <a:rPr lang="it-IT" sz="1350" dirty="0">
                <a:solidFill>
                  <a:srgbClr val="404040"/>
                </a:solidFill>
                <a:latin typeface="Arial"/>
                <a:cs typeface="Arial"/>
              </a:rPr>
              <a:t>tiene conto dell’effetto matrice del singolo campione, facile e veloce  ·  ogni campione va trattato singolarmente</a:t>
            </a:r>
            <a:endParaRPr lang="it-IT" sz="135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4E4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/>
          <p:nvPr/>
        </p:nvSpPr>
        <p:spPr>
          <a:xfrm>
            <a:off x="457200" y="274320"/>
            <a:ext cx="8229600" cy="82296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b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2600" dirty="0">
                <a:solidFill>
                  <a:srgbClr val="161616"/>
                </a:solidFill>
                <a:latin typeface="Arial"/>
                <a:cs typeface="Arial"/>
              </a:rPr>
              <a:t>Standard interno (SI)</a:t>
            </a:r>
            <a:endParaRPr lang="it-IT" sz="2600"/>
          </a:p>
        </p:txBody>
      </p:sp>
      <p:sp>
        <p:nvSpPr>
          <p:cNvPr id="4" name="Shape 4"/>
          <p:cNvSpPr txBox="1"/>
          <p:nvPr/>
        </p:nvSpPr>
        <p:spPr>
          <a:xfrm>
            <a:off x="457200" y="1234440"/>
            <a:ext cx="8229600" cy="301752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/>
          <a:lstStyle/>
          <a:p>
            <a:pPr algn="l" marL="256032" indent="-228600">
              <a:spcBef>
                <a:spcPts val="0"/>
              </a:spcBef>
              <a:spcAft>
                <a:spcPts val="6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650" dirty="0">
                <a:solidFill>
                  <a:srgbClr val="404040"/>
                </a:solidFill>
                <a:latin typeface="Arial"/>
                <a:cs typeface="Arial"/>
              </a:rPr>
              <a:t>richiede uno strumento che fornisca segnali distinti per analita e SI (es. tecniche separative)</a:t>
            </a:r>
            <a:endParaRPr lang="it-IT" sz="1650"/>
          </a:p>
          <a:p>
            <a:pPr algn="l" marL="256032" indent="-228600">
              <a:spcBef>
                <a:spcPts val="0"/>
              </a:spcBef>
              <a:spcAft>
                <a:spcPts val="6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650" dirty="0">
                <a:solidFill>
                  <a:srgbClr val="404040"/>
                </a:solidFill>
                <a:latin typeface="Arial"/>
                <a:cs typeface="Arial"/>
              </a:rPr>
              <a:t>si usa una sostanza di struttura simile all’analita, assente nel campione</a:t>
            </a:r>
            <a:endParaRPr lang="it-IT" sz="1650"/>
          </a:p>
          <a:p>
            <a:pPr algn="l" marL="256032" indent="-228600">
              <a:spcBef>
                <a:spcPts val="0"/>
              </a:spcBef>
              <a:spcAft>
                <a:spcPts val="6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650" dirty="0">
                <a:solidFill>
                  <a:srgbClr val="404040"/>
                </a:solidFill>
                <a:latin typeface="Arial"/>
                <a:cs typeface="Arial"/>
              </a:rPr>
              <a:t>lo SI si aggiunge in quantità nota a standard, campioni e bianco</a:t>
            </a:r>
            <a:endParaRPr lang="it-IT" sz="1650"/>
          </a:p>
          <a:p>
            <a:pPr algn="l" marL="256032" indent="-228600">
              <a:spcBef>
                <a:spcPts val="0"/>
              </a:spcBef>
              <a:spcAft>
                <a:spcPts val="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650" dirty="0">
                <a:solidFill>
                  <a:srgbClr val="404040"/>
                </a:solidFill>
                <a:latin typeface="Arial"/>
                <a:cs typeface="Arial"/>
              </a:rPr>
              <a:t>in ordinata si riporta il </a:t>
            </a:r>
            <a:r>
              <a:rPr lang="it-IT" b="1" sz="1650" dirty="0">
                <a:solidFill>
                  <a:srgbClr val="161616"/>
                </a:solidFill>
                <a:latin typeface="Arial"/>
                <a:cs typeface="Arial"/>
              </a:rPr>
              <a:t>rapporto segnale analita / segnale SI</a:t>
            </a:r>
            <a:r>
              <a:rPr lang="it-IT" sz="1650" dirty="0">
                <a:solidFill>
                  <a:srgbClr val="404040"/>
                </a:solidFill>
                <a:latin typeface="Arial"/>
                <a:cs typeface="Arial"/>
              </a:rPr>
              <a:t>, in ascissa la concentrazione dell’analita</a:t>
            </a:r>
            <a:endParaRPr lang="it-IT" sz="1650"/>
          </a:p>
        </p:txBody>
      </p:sp>
      <p:sp>
        <p:nvSpPr>
          <p:cNvPr id="5" name="Shape 5"/>
          <p:cNvSpPr/>
          <p:nvPr/>
        </p:nvSpPr>
        <p:spPr>
          <a:xfrm>
            <a:off x="1371600" y="4206240"/>
            <a:ext cx="6400800" cy="822960"/>
          </a:xfrm>
          <a:prstGeom prst="rect">
            <a:avLst/>
          </a:prstGeom>
          <a:solidFill>
            <a:srgbClr val="F1E3BF"/>
          </a:solidFill>
          <a:ln w="12700">
            <a:solidFill>
              <a:srgbClr val="D0D0D0"/>
            </a:solidFill>
          </a:ln>
        </p:spPr>
        <p:txBody>
          <a:bodyPr wrap="square" lIns="73152" tIns="73152" rIns="73152" bIns="73152" anchor="ctr" rtlCol="0"/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400" dirty="0">
                <a:solidFill>
                  <a:srgbClr val="161616"/>
                </a:solidFill>
                <a:latin typeface="Arial"/>
                <a:cs typeface="Arial"/>
              </a:rPr>
              <a:t>y = S</a:t>
            </a:r>
            <a:r>
              <a:rPr lang="it-IT" baseline="-25000" sz="2400" dirty="0">
                <a:solidFill>
                  <a:srgbClr val="161616"/>
                </a:solidFill>
                <a:latin typeface="Arial"/>
                <a:cs typeface="Arial"/>
              </a:rPr>
              <a:t>analita</a:t>
            </a:r>
            <a:r>
              <a:rPr lang="it-IT" sz="2400" dirty="0">
                <a:solidFill>
                  <a:srgbClr val="161616"/>
                </a:solidFill>
                <a:latin typeface="Arial"/>
                <a:cs typeface="Arial"/>
              </a:rPr>
              <a:t> / S</a:t>
            </a:r>
            <a:r>
              <a:rPr lang="it-IT" baseline="-25000" sz="2400" dirty="0">
                <a:solidFill>
                  <a:srgbClr val="161616"/>
                </a:solidFill>
                <a:latin typeface="Arial"/>
                <a:cs typeface="Arial"/>
              </a:rPr>
              <a:t>SI</a:t>
            </a:r>
            <a:r>
              <a:rPr lang="it-IT" sz="2400" dirty="0">
                <a:solidFill>
                  <a:srgbClr val="161616"/>
                </a:solidFill>
                <a:latin typeface="Arial"/>
                <a:cs typeface="Arial"/>
              </a:rPr>
              <a:t>   vs   C</a:t>
            </a:r>
            <a:r>
              <a:rPr lang="it-IT" baseline="-25000" sz="2400" dirty="0">
                <a:solidFill>
                  <a:srgbClr val="161616"/>
                </a:solidFill>
                <a:latin typeface="Arial"/>
                <a:cs typeface="Arial"/>
              </a:rPr>
              <a:t>analita</a:t>
            </a:r>
            <a:endParaRPr lang="it-IT" sz="2400"/>
          </a:p>
        </p:txBody>
      </p:sp>
      <p:sp>
        <p:nvSpPr>
          <p:cNvPr id="6" name="Shape 6"/>
          <p:cNvSpPr/>
          <p:nvPr/>
        </p:nvSpPr>
        <p:spPr>
          <a:xfrm>
            <a:off x="457200" y="5303520"/>
            <a:ext cx="8229600" cy="1097280"/>
          </a:xfrm>
          <a:prstGeom prst="rect">
            <a:avLst/>
          </a:prstGeom>
          <a:solidFill>
            <a:srgbClr val="F2F2F2"/>
          </a:solidFill>
          <a:ln w="12700">
            <a:solidFill>
              <a:srgbClr val="D0D0D0"/>
            </a:solidFill>
          </a:ln>
        </p:spPr>
        <p:txBody>
          <a:bodyPr wrap="square" lIns="137160" tIns="137160" rIns="137160" bIns="137160" anchor="ctr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1650" dirty="0">
                <a:solidFill>
                  <a:srgbClr val="7A1F2B"/>
                </a:solidFill>
                <a:latin typeface="Arial"/>
                <a:cs typeface="Arial"/>
              </a:rPr>
              <a:t>Utilità: </a:t>
            </a:r>
            <a:r>
              <a:rPr lang="it-IT" sz="1650" dirty="0">
                <a:solidFill>
                  <a:srgbClr val="161616"/>
                </a:solidFill>
                <a:latin typeface="Arial"/>
                <a:cs typeface="Arial"/>
              </a:rPr>
              <a:t>compensa effetti della matrice, perdite nella preparazione del campione, variazioni del volume iniettato e delle condizioni strumentali (es. temperatura).</a:t>
            </a:r>
            <a:endParaRPr lang="it-IT" sz="165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4E4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/>
          <p:nvPr/>
        </p:nvSpPr>
        <p:spPr>
          <a:xfrm>
            <a:off x="457200" y="274320"/>
            <a:ext cx="8229600" cy="82296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b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2600" dirty="0">
                <a:solidFill>
                  <a:srgbClr val="161616"/>
                </a:solidFill>
                <a:latin typeface="Arial"/>
                <a:cs typeface="Arial"/>
              </a:rPr>
              <a:t>Standard interno: esempio numerico</a:t>
            </a:r>
            <a:endParaRPr lang="it-IT" sz="2600"/>
          </a:p>
        </p:txBody>
      </p:sp>
      <p:sp>
        <p:nvSpPr>
          <p:cNvPr id="4" name="Shape 4"/>
          <p:cNvSpPr/>
          <p:nvPr/>
        </p:nvSpPr>
        <p:spPr>
          <a:xfrm>
            <a:off x="457200" y="1280160"/>
            <a:ext cx="3977640" cy="2743200"/>
          </a:xfrm>
          <a:prstGeom prst="roundRect">
            <a:avLst>
              <a:gd name="adj" fmla="val 6000"/>
            </a:avLst>
          </a:prstGeom>
          <a:solidFill>
            <a:srgbClr val="F1E3BF"/>
          </a:solidFill>
          <a:ln w="15875">
            <a:solidFill>
              <a:srgbClr val="B8860B"/>
            </a:solidFill>
          </a:ln>
        </p:spPr>
        <p:txBody>
          <a:bodyPr wrap="square" lIns="128016" tIns="128016" rIns="128016" bIns="128016" anchor="t" rtlCol="0"/>
          <a:lstStyle/>
          <a:p>
            <a:pPr algn="l">
              <a:spcBef>
                <a:spcPts val="0"/>
              </a:spcBef>
              <a:spcAft>
                <a:spcPts val="600"/>
              </a:spcAft>
              <a:buNone/>
            </a:pPr>
            <a:r>
              <a:rPr lang="it-IT" b="1" sz="1750" dirty="0">
                <a:solidFill>
                  <a:srgbClr val="B8860B"/>
                </a:solidFill>
                <a:latin typeface="Arial"/>
                <a:cs typeface="Arial"/>
              </a:rPr>
              <a:t>1. Standardizzazione</a:t>
            </a:r>
            <a:endParaRPr lang="it-IT" sz="1750"/>
          </a:p>
          <a:p>
            <a:pPr algn="l">
              <a:spcBef>
                <a:spcPts val="0"/>
              </a:spcBef>
              <a:spcAft>
                <a:spcPts val="400"/>
              </a:spcAft>
              <a:buNone/>
            </a:pPr>
            <a:r>
              <a:rPr lang="it-IT" sz="1650" dirty="0">
                <a:solidFill>
                  <a:srgbClr val="404040"/>
                </a:solidFill>
                <a:latin typeface="Arial"/>
                <a:cs typeface="Arial"/>
              </a:rPr>
              <a:t>SI 100 ppm + analita 100 ppm</a:t>
            </a:r>
            <a:endParaRPr lang="it-IT" sz="1650"/>
          </a:p>
          <a:p>
            <a:pPr algn="l">
              <a:spcBef>
                <a:spcPts val="0"/>
              </a:spcBef>
              <a:spcAft>
                <a:spcPts val="400"/>
              </a:spcAft>
              <a:buNone/>
            </a:pPr>
            <a:r>
              <a:rPr lang="it-IT" sz="1650" dirty="0">
                <a:solidFill>
                  <a:srgbClr val="404040"/>
                </a:solidFill>
                <a:latin typeface="Arial"/>
                <a:cs typeface="Arial"/>
              </a:rPr>
              <a:t>area analita = 1200</a:t>
            </a:r>
            <a:endParaRPr lang="it-IT" sz="1650"/>
          </a:p>
          <a:p>
            <a:pPr algn="l">
              <a:spcBef>
                <a:spcPts val="0"/>
              </a:spcBef>
              <a:spcAft>
                <a:spcPts val="400"/>
              </a:spcAft>
              <a:buNone/>
            </a:pPr>
            <a:r>
              <a:rPr lang="it-IT" sz="1650" dirty="0">
                <a:solidFill>
                  <a:srgbClr val="404040"/>
                </a:solidFill>
                <a:latin typeface="Arial"/>
                <a:cs typeface="Arial"/>
              </a:rPr>
              <a:t>area SI = 1000</a:t>
            </a:r>
            <a:endParaRPr lang="it-IT" sz="1650"/>
          </a:p>
          <a:p>
            <a:pPr algn="l">
              <a:spcBef>
                <a:spcPts val="0"/>
              </a:spcBef>
              <a:spcAft>
                <a:spcPts val="400"/>
              </a:spcAft>
              <a:buNone/>
            </a:pPr>
            <a:r>
              <a:rPr lang="it-IT" sz="1650" dirty="0">
                <a:solidFill>
                  <a:srgbClr val="404040"/>
                </a:solidFill>
                <a:latin typeface="Arial"/>
                <a:cs typeface="Arial"/>
              </a:rPr>
              <a:t>rapporto = 1200 / 1000 = 1,2</a:t>
            </a:r>
            <a:endParaRPr lang="it-IT" sz="1650"/>
          </a:p>
        </p:txBody>
      </p:sp>
      <p:sp>
        <p:nvSpPr>
          <p:cNvPr id="5" name="Shape 5"/>
          <p:cNvSpPr/>
          <p:nvPr/>
        </p:nvSpPr>
        <p:spPr>
          <a:xfrm>
            <a:off x="4709160" y="1280160"/>
            <a:ext cx="3977640" cy="2743200"/>
          </a:xfrm>
          <a:prstGeom prst="roundRect">
            <a:avLst>
              <a:gd name="adj" fmla="val 6000"/>
            </a:avLst>
          </a:prstGeom>
          <a:solidFill>
            <a:srgbClr val="EFDCDF"/>
          </a:solidFill>
          <a:ln w="15875">
            <a:solidFill>
              <a:srgbClr val="7A1F2B"/>
            </a:solidFill>
          </a:ln>
        </p:spPr>
        <p:txBody>
          <a:bodyPr wrap="square" lIns="128016" tIns="128016" rIns="128016" bIns="128016" anchor="t" rtlCol="0"/>
          <a:lstStyle/>
          <a:p>
            <a:pPr algn="l">
              <a:spcBef>
                <a:spcPts val="0"/>
              </a:spcBef>
              <a:spcAft>
                <a:spcPts val="600"/>
              </a:spcAft>
              <a:buNone/>
            </a:pPr>
            <a:r>
              <a:rPr lang="it-IT" b="1" sz="1750" dirty="0">
                <a:solidFill>
                  <a:srgbClr val="7A1F2B"/>
                </a:solidFill>
                <a:latin typeface="Arial"/>
                <a:cs typeface="Arial"/>
              </a:rPr>
              <a:t>2. Campione incognito</a:t>
            </a:r>
            <a:endParaRPr lang="it-IT" sz="1750"/>
          </a:p>
          <a:p>
            <a:pPr algn="l">
              <a:spcBef>
                <a:spcPts val="0"/>
              </a:spcBef>
              <a:spcAft>
                <a:spcPts val="400"/>
              </a:spcAft>
              <a:buNone/>
            </a:pPr>
            <a:r>
              <a:rPr lang="it-IT" sz="1650" dirty="0">
                <a:solidFill>
                  <a:srgbClr val="404040"/>
                </a:solidFill>
                <a:latin typeface="Arial"/>
                <a:cs typeface="Arial"/>
              </a:rPr>
              <a:t>campione + SI 100 ppm</a:t>
            </a:r>
            <a:endParaRPr lang="it-IT" sz="1650"/>
          </a:p>
          <a:p>
            <a:pPr algn="l">
              <a:spcBef>
                <a:spcPts val="0"/>
              </a:spcBef>
              <a:spcAft>
                <a:spcPts val="400"/>
              </a:spcAft>
              <a:buNone/>
            </a:pPr>
            <a:r>
              <a:rPr lang="it-IT" sz="1650" dirty="0">
                <a:solidFill>
                  <a:srgbClr val="404040"/>
                </a:solidFill>
                <a:latin typeface="Arial"/>
                <a:cs typeface="Arial"/>
              </a:rPr>
              <a:t>area analita = 700</a:t>
            </a:r>
            <a:endParaRPr lang="it-IT" sz="1650"/>
          </a:p>
          <a:p>
            <a:pPr algn="l">
              <a:spcBef>
                <a:spcPts val="0"/>
              </a:spcBef>
              <a:spcAft>
                <a:spcPts val="400"/>
              </a:spcAft>
              <a:buNone/>
            </a:pPr>
            <a:r>
              <a:rPr lang="it-IT" sz="1650" dirty="0">
                <a:solidFill>
                  <a:srgbClr val="404040"/>
                </a:solidFill>
                <a:latin typeface="Arial"/>
                <a:cs typeface="Arial"/>
              </a:rPr>
              <a:t>area SI = 1000</a:t>
            </a:r>
            <a:endParaRPr lang="it-IT" sz="1650"/>
          </a:p>
          <a:p>
            <a:pPr algn="l">
              <a:spcBef>
                <a:spcPts val="0"/>
              </a:spcBef>
              <a:spcAft>
                <a:spcPts val="400"/>
              </a:spcAft>
              <a:buNone/>
            </a:pPr>
            <a:r>
              <a:rPr lang="it-IT" sz="1650" dirty="0">
                <a:solidFill>
                  <a:srgbClr val="404040"/>
                </a:solidFill>
                <a:latin typeface="Arial"/>
                <a:cs typeface="Arial"/>
              </a:rPr>
              <a:t>rapporto = 700 / 1000 = 0,7</a:t>
            </a:r>
            <a:endParaRPr lang="it-IT" sz="1650"/>
          </a:p>
        </p:txBody>
      </p:sp>
      <p:graphicFrame>
        <p:nvGraphicFramePr>
          <p:cNvPr id="6" name="Tabella 6"/>
          <p:cNvGraphicFramePr>
            <a:graphicFrameLocks noGrp="1"/>
          </p:cNvGraphicFramePr>
          <p:nvPr/>
        </p:nvGraphicFramePr>
        <p:xfrm>
          <a:off x="457200" y="4343400"/>
          <a:ext cx="4023360" cy="1234440"/>
        </p:xfrm>
        <a:graphic>
          <a:graphicData uri="http://schemas.openxmlformats.org/drawingml/2006/table">
            <a:tbl>
              <a:tblPr firstRow="1" bandRow="1"/>
              <a:tblGrid>
                <a:gridCol w="2194560"/>
                <a:gridCol w="1828800"/>
              </a:tblGrid>
              <a:tr h="411480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b="1" sz="155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Conc. analita (ppm)</a:t>
                      </a:r>
                      <a:endParaRPr lang="it-IT" sz="155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7A1F2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b="1" sz="155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Rapporto dei picchi</a:t>
                      </a:r>
                      <a:endParaRPr lang="it-IT" sz="155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7A1F2B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55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100</a:t>
                      </a:r>
                      <a:endParaRPr lang="it-IT" sz="155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55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1,2</a:t>
                      </a:r>
                      <a:endParaRPr lang="it-IT" sz="155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F2F2F2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55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X</a:t>
                      </a:r>
                      <a:endParaRPr lang="it-IT" sz="155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55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0,7</a:t>
                      </a:r>
                      <a:endParaRPr lang="it-IT" sz="155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E9E9E9"/>
                    </a:solidFill>
                  </a:tcPr>
                </a:tc>
              </a:tr>
            </a:tbl>
          </a:graphicData>
        </a:graphic>
      </p:graphicFrame>
      <p:sp>
        <p:nvSpPr>
          <p:cNvPr id="7" name="Shape 7"/>
          <p:cNvSpPr/>
          <p:nvPr/>
        </p:nvSpPr>
        <p:spPr>
          <a:xfrm>
            <a:off x="4709160" y="4343400"/>
            <a:ext cx="3977640" cy="1234440"/>
          </a:xfrm>
          <a:prstGeom prst="rect">
            <a:avLst/>
          </a:prstGeom>
          <a:solidFill>
            <a:srgbClr val="F1E3BF"/>
          </a:solidFill>
          <a:ln w="12700">
            <a:solidFill>
              <a:srgbClr val="D0D0D0"/>
            </a:solidFill>
          </a:ln>
        </p:spPr>
        <p:txBody>
          <a:bodyPr wrap="square" lIns="73152" tIns="73152" rIns="73152" bIns="73152" anchor="ctr" rtlCol="0"/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200" dirty="0">
                <a:solidFill>
                  <a:srgbClr val="161616"/>
                </a:solidFill>
                <a:latin typeface="Arial"/>
                <a:cs typeface="Arial"/>
              </a:rPr>
              <a:t>X = 100 × 0,7 / 1,2 = </a:t>
            </a:r>
            <a:r>
              <a:rPr lang="it-IT" b="1" sz="2200" dirty="0">
                <a:solidFill>
                  <a:srgbClr val="7A1F2B"/>
                </a:solidFill>
                <a:latin typeface="Arial"/>
                <a:cs typeface="Arial"/>
              </a:rPr>
              <a:t>58 ppm</a:t>
            </a:r>
            <a:endParaRPr lang="it-IT" sz="2200"/>
          </a:p>
        </p:txBody>
      </p:sp>
      <p:sp>
        <p:nvSpPr>
          <p:cNvPr id="8" name="Shape 8"/>
          <p:cNvSpPr txBox="1"/>
          <p:nvPr/>
        </p:nvSpPr>
        <p:spPr>
          <a:xfrm>
            <a:off x="457200" y="5806440"/>
            <a:ext cx="8229600" cy="54864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i="1" sz="1450" dirty="0">
                <a:solidFill>
                  <a:srgbClr val="404040"/>
                </a:solidFill>
                <a:latin typeface="Arial"/>
                <a:cs typeface="Arial"/>
              </a:rPr>
              <a:t>Se non si dispone dello standard di ogni analita, si può usare la proporzione rispetto allo SI.</a:t>
            </a:r>
            <a:endParaRPr lang="it-IT" sz="145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4E4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/>
          <p:nvPr/>
        </p:nvSpPr>
        <p:spPr>
          <a:xfrm>
            <a:off x="457200" y="274320"/>
            <a:ext cx="8229600" cy="82296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b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2600" dirty="0">
                <a:solidFill>
                  <a:srgbClr val="161616"/>
                </a:solidFill>
                <a:latin typeface="Arial"/>
                <a:cs typeface="Arial"/>
              </a:rPr>
              <a:t>Quale strategia di calibrazione?</a:t>
            </a:r>
            <a:endParaRPr lang="it-IT" sz="2600"/>
          </a:p>
        </p:txBody>
      </p:sp>
      <p:graphicFrame>
        <p:nvGraphicFramePr>
          <p:cNvPr id="4" name="Tabella 4"/>
          <p:cNvGraphicFramePr>
            <a:graphicFrameLocks noGrp="1"/>
          </p:cNvGraphicFramePr>
          <p:nvPr/>
        </p:nvGraphicFramePr>
        <p:xfrm>
          <a:off x="457200" y="1371600"/>
          <a:ext cx="8229600" cy="3383280"/>
        </p:xfrm>
        <a:graphic>
          <a:graphicData uri="http://schemas.openxmlformats.org/drawingml/2006/table">
            <a:tbl>
              <a:tblPr firstRow="1" bandRow="1"/>
              <a:tblGrid>
                <a:gridCol w="2103120"/>
                <a:gridCol w="2194560"/>
                <a:gridCol w="2286000"/>
                <a:gridCol w="1645920"/>
              </a:tblGrid>
              <a:tr h="457200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b="1" sz="155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Metodo</a:t>
                      </a:r>
                      <a:endParaRPr lang="it-IT" sz="155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7A1F2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b="1" sz="155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Effetto matrice</a:t>
                      </a:r>
                      <a:endParaRPr lang="it-IT" sz="155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7A1F2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b="1" sz="155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Recupero</a:t>
                      </a:r>
                      <a:endParaRPr lang="it-IT" sz="155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7A1F2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b="1" sz="155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Impegno</a:t>
                      </a:r>
                      <a:endParaRPr lang="it-IT" sz="155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7A1F2B"/>
                    </a:solidFill>
                  </a:tcPr>
                </a:tc>
              </a:tr>
              <a:tr h="685800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55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Standard esterno</a:t>
                      </a:r>
                      <a:endParaRPr lang="it-IT" sz="155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55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non compensato</a:t>
                      </a:r>
                      <a:endParaRPr lang="it-IT" sz="155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55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da determinare</a:t>
                      </a:r>
                      <a:endParaRPr lang="it-IT" sz="155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55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basso</a:t>
                      </a:r>
                      <a:endParaRPr lang="it-IT" sz="155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F2F2F2"/>
                    </a:solidFill>
                  </a:tcPr>
                </a:tc>
              </a:tr>
              <a:tr h="685800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55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Calibrazione in matrice</a:t>
                      </a:r>
                      <a:endParaRPr lang="it-IT" sz="155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55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compensato (in media)</a:t>
                      </a:r>
                      <a:endParaRPr lang="it-IT" sz="155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55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incluso</a:t>
                      </a:r>
                      <a:endParaRPr lang="it-IT" sz="155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55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basso</a:t>
                      </a:r>
                      <a:endParaRPr lang="it-IT" sz="155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E9E9E9"/>
                    </a:solidFill>
                  </a:tcPr>
                </a:tc>
              </a:tr>
              <a:tr h="868680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55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Aggiunte standard</a:t>
                      </a:r>
                      <a:endParaRPr lang="it-IT" sz="155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55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compensato per ogni campione</a:t>
                      </a:r>
                      <a:endParaRPr lang="it-IT" sz="155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55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incluso se aggiunto prima dell’estrazione</a:t>
                      </a:r>
                      <a:endParaRPr lang="it-IT" sz="155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55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alto</a:t>
                      </a:r>
                      <a:endParaRPr lang="it-IT" sz="155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F2F2F2"/>
                    </a:solidFill>
                  </a:tcPr>
                </a:tc>
              </a:tr>
              <a:tr h="685800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55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Standard interno</a:t>
                      </a:r>
                      <a:endParaRPr lang="it-IT" sz="155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55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compensato (analogo strutturale)</a:t>
                      </a:r>
                      <a:endParaRPr lang="it-IT" sz="155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55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corretto</a:t>
                      </a:r>
                      <a:endParaRPr lang="it-IT" sz="155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55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medio</a:t>
                      </a:r>
                      <a:endParaRPr lang="it-IT" sz="155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E9E9E9"/>
                    </a:solidFill>
                  </a:tcPr>
                </a:tc>
              </a:tr>
            </a:tbl>
          </a:graphicData>
        </a:graphic>
      </p:graphicFrame>
      <p:sp>
        <p:nvSpPr>
          <p:cNvPr id="5" name="Shape 5"/>
          <p:cNvSpPr/>
          <p:nvPr/>
        </p:nvSpPr>
        <p:spPr>
          <a:xfrm>
            <a:off x="457200" y="5074920"/>
            <a:ext cx="8229600" cy="1234440"/>
          </a:xfrm>
          <a:prstGeom prst="rect">
            <a:avLst/>
          </a:prstGeom>
          <a:solidFill>
            <a:srgbClr val="F2F2F2"/>
          </a:solidFill>
          <a:ln w="12700">
            <a:solidFill>
              <a:srgbClr val="D0D0D0"/>
            </a:solidFill>
          </a:ln>
        </p:spPr>
        <p:txBody>
          <a:bodyPr wrap="square" lIns="137160" tIns="137160" rIns="137160" bIns="137160" anchor="ctr" rtlCol="0"/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750" dirty="0">
                <a:solidFill>
                  <a:srgbClr val="161616"/>
                </a:solidFill>
                <a:latin typeface="Arial"/>
                <a:cs typeface="Arial"/>
              </a:rPr>
              <a:t>La scelta dipende dalla </a:t>
            </a:r>
            <a:r>
              <a:rPr lang="it-IT" b="1" sz="1750" dirty="0">
                <a:solidFill>
                  <a:srgbClr val="161616"/>
                </a:solidFill>
                <a:latin typeface="Arial"/>
                <a:cs typeface="Arial"/>
              </a:rPr>
              <a:t>complessità della matrice</a:t>
            </a:r>
            <a:r>
              <a:rPr lang="it-IT" sz="1750" dirty="0">
                <a:solidFill>
                  <a:srgbClr val="161616"/>
                </a:solidFill>
                <a:latin typeface="Arial"/>
                <a:cs typeface="Arial"/>
              </a:rPr>
              <a:t>, dall’accuratezza richiesta e dal numero di campioni da analizzare.</a:t>
            </a:r>
            <a:endParaRPr lang="it-IT" sz="175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26</Slides>
  <Notes>26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Richiami sulla qualità del dato</dc:title>
  <dc:subject>PptxGenJS Presentation</dc:subject>
  <dc:creator>PptxGenJS</dc:creator>
  <cp:lastModifiedBy>PptxGenJS</cp:lastModifiedBy>
  <cp:revision>1</cp:revision>
  <dcterms:created xsi:type="dcterms:W3CDTF">2026-09-25T07:06:42Z</dcterms:created>
  <dcterms:modified xsi:type="dcterms:W3CDTF">2026-09-25T07:06:42Z</dcterms:modified>
</cp:coreProperties>
</file>