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4" r:id="rId4"/>
    <p:sldId id="275" r:id="rId5"/>
    <p:sldId id="280" r:id="rId6"/>
    <p:sldId id="281" r:id="rId7"/>
    <p:sldId id="282" r:id="rId8"/>
    <p:sldId id="283" r:id="rId9"/>
    <p:sldId id="260" r:id="rId10"/>
    <p:sldId id="284" r:id="rId11"/>
    <p:sldId id="285" r:id="rId12"/>
    <p:sldId id="261" r:id="rId13"/>
    <p:sldId id="286" r:id="rId14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30658"/>
    <p:restoredTop sz="94610"/>
  </p:normalViewPr>
  <p:slideViewPr>
    <p:cSldViewPr snapToGrid="0" snapToObjects="1">
      <p:cViewPr varScale="1">
        <p:scale>
          <a:sx n="95" d="100"/>
          <a:sy n="95" d="100"/>
        </p:scale>
        <p:origin x="184" y="7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l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rso e anno"/>
          <p:cNvSpPr txBox="1"/>
          <p:nvPr userDrawn="1"/>
        </p:nvSpPr>
        <p:spPr>
          <a:xfrm>
            <a:off x="822960" y="685800"/>
            <a:ext cx="731520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STORIA CONTEMPORANEA  ·  A.A. 2026–2027</a:t>
            </a:r>
          </a:p>
        </p:txBody>
      </p:sp>
      <p:sp>
        <p:nvSpPr>
          <p:cNvPr id="3" name="Lezione e unità"/>
          <p:cNvSpPr>
            <a:spLocks noGrp="1"/>
          </p:cNvSpPr>
          <p:nvPr>
            <p:ph type="body" idx="13" hasCustomPrompt="1"/>
          </p:nvPr>
        </p:nvSpPr>
        <p:spPr>
          <a:xfrm>
            <a:off x="822960" y="1005840"/>
            <a:ext cx="10515600" cy="32004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600" b="1" i="0" cap="all" spc="300">
                <a:solidFill>
                  <a:srgbClr val="FF6A61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Lezione 1 · Unità I</a:t>
            </a:r>
          </a:p>
        </p:txBody>
      </p:sp>
      <p:sp>
        <p:nvSpPr>
          <p:cNvPr id="4" name="Titolo"/>
          <p:cNvSpPr>
            <a:spLocks noGrp="1"/>
          </p:cNvSpPr>
          <p:nvPr>
            <p:ph type="ctrTitle" hasCustomPrompt="1"/>
          </p:nvPr>
        </p:nvSpPr>
        <p:spPr>
          <a:xfrm>
            <a:off x="822960" y="1600200"/>
            <a:ext cx="10515600" cy="237744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54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lezione</a:t>
            </a:r>
          </a:p>
        </p:txBody>
      </p:sp>
      <p:sp>
        <p:nvSpPr>
          <p:cNvPr id="5" name="Sottotitolo"/>
          <p:cNvSpPr>
            <a:spLocks noGrp="1"/>
          </p:cNvSpPr>
          <p:nvPr>
            <p:ph type="subTitle" idx="1" hasCustomPrompt="1"/>
          </p:nvPr>
        </p:nvSpPr>
        <p:spPr>
          <a:xfrm>
            <a:off x="822960" y="4114800"/>
            <a:ext cx="10515600" cy="7772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argomento</a:t>
            </a:r>
          </a:p>
        </p:txBody>
      </p:sp>
      <p:sp>
        <p:nvSpPr>
          <p:cNvPr id="6" name="Docente"/>
          <p:cNvSpPr txBox="1"/>
          <p:nvPr userDrawn="1"/>
        </p:nvSpPr>
        <p:spPr>
          <a:xfrm>
            <a:off x="1920240" y="5897880"/>
            <a:ext cx="5029200" cy="41148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2000" b="0" i="0">
                <a:solidFill>
                  <a:srgbClr val="FFFFFF"/>
                </a:solidFill>
                <a:latin typeface="+mn-lt"/>
                <a:ea typeface="+mn-ea"/>
                <a:cs typeface="+mn-cs"/>
              </a:rPr>
              <a:t>prof.ssa Maddalena Carli</a:t>
            </a:r>
          </a:p>
        </p:txBody>
      </p:sp>
      <p:pic>
        <p:nvPicPr>
          <p:cNvPr id="7" name="Logo UniTE" descr="Logo Università degli Studi di Teramo – UniTE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822960" y="5897880"/>
            <a:ext cx="822960" cy="41148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ivisore di se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2103120"/>
            <a:ext cx="10515600" cy="17373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48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sezione</a:t>
            </a:r>
          </a:p>
        </p:txBody>
      </p:sp>
      <p:sp>
        <p:nvSpPr>
          <p:cNvPr id="3" name="Sottotitolo"/>
          <p:cNvSpPr>
            <a:spLocks noGrp="1"/>
          </p:cNvSpPr>
          <p:nvPr>
            <p:ph type="body" idx="1" hasCustomPrompt="1"/>
          </p:nvPr>
        </p:nvSpPr>
        <p:spPr>
          <a:xfrm>
            <a:off x="822960" y="4023360"/>
            <a:ext cx="10515600" cy="9144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4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o breve descrizione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Unità didattica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annello"/>
          <p:cNvSpPr/>
          <p:nvPr userDrawn="1"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20232A"/>
          </a:solidFill>
          <a:ln>
            <a:noFill/>
          </a:ln>
        </p:spPr>
        <p:txBody>
          <a:bodyPr rtlCol="0" anchor="ctr"/>
          <a:lstStyle/>
          <a:p>
            <a:endParaRPr lang="it-IT"/>
          </a:p>
        </p:txBody>
      </p:sp>
      <p:sp>
        <p:nvSpPr>
          <p:cNvPr id="3" name="Etichetta unità"/>
          <p:cNvSpPr txBox="1"/>
          <p:nvPr userDrawn="1"/>
        </p:nvSpPr>
        <p:spPr>
          <a:xfrm>
            <a:off x="640080" y="685800"/>
            <a:ext cx="3474720" cy="274320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algn="l"/>
            <a:r>
              <a:rPr lang="it-IT" sz="1200" b="1" i="0" spc="300">
                <a:solidFill>
                  <a:srgbClr val="A3AAB6"/>
                </a:solidFill>
                <a:latin typeface="+mn-lt"/>
                <a:ea typeface="+mn-ea"/>
                <a:cs typeface="+mn-cs"/>
              </a:rPr>
              <a:t>UNITÀ DIDATTICA</a:t>
            </a:r>
          </a:p>
        </p:txBody>
      </p:sp>
      <p:sp>
        <p:nvSpPr>
          <p:cNvPr id="4" name="Numero unità"/>
          <p:cNvSpPr>
            <a:spLocks noGrp="1"/>
          </p:cNvSpPr>
          <p:nvPr>
            <p:ph type="body" idx="13" hasCustomPrompt="1"/>
          </p:nvPr>
        </p:nvSpPr>
        <p:spPr>
          <a:xfrm>
            <a:off x="640080" y="1097280"/>
            <a:ext cx="3566160" cy="20116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2000" b="1" i="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</a:t>
            </a:r>
          </a:p>
        </p:txBody>
      </p:sp>
      <p:sp>
        <p:nvSpPr>
          <p:cNvPr id="5" name="Periodo"/>
          <p:cNvSpPr>
            <a:spLocks noGrp="1"/>
          </p:cNvSpPr>
          <p:nvPr>
            <p:ph type="body" idx="14" hasCustomPrompt="1"/>
          </p:nvPr>
        </p:nvSpPr>
        <p:spPr>
          <a:xfrm>
            <a:off x="640080" y="3246120"/>
            <a:ext cx="3566160" cy="64008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FF6A6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1871–1918</a:t>
            </a:r>
          </a:p>
        </p:txBody>
      </p:sp>
      <p:sp>
        <p:nvSpPr>
          <p:cNvPr id="6" name="Titolo"/>
          <p:cNvSpPr>
            <a:spLocks noGrp="1"/>
          </p:cNvSpPr>
          <p:nvPr>
            <p:ph type="title" hasCustomPrompt="1"/>
          </p:nvPr>
        </p:nvSpPr>
        <p:spPr>
          <a:xfrm>
            <a:off x="5120640" y="457200"/>
            <a:ext cx="6446520" cy="109728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4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dell’unità</a:t>
            </a:r>
          </a:p>
        </p:txBody>
      </p:sp>
      <p:sp>
        <p:nvSpPr>
          <p:cNvPr id="7" name="Sottotitolo"/>
          <p:cNvSpPr>
            <a:spLocks noGrp="1"/>
          </p:cNvSpPr>
          <p:nvPr>
            <p:ph type="body" idx="15" hasCustomPrompt="1"/>
          </p:nvPr>
        </p:nvSpPr>
        <p:spPr>
          <a:xfrm>
            <a:off x="5120640" y="1691640"/>
            <a:ext cx="6446520" cy="73152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1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Sottotitolo dell’unità</a:t>
            </a:r>
          </a:p>
        </p:txBody>
      </p:sp>
      <p:sp>
        <p:nvSpPr>
          <p:cNvPr id="8" name="Argomenti"/>
          <p:cNvSpPr>
            <a:spLocks noGrp="1"/>
          </p:cNvSpPr>
          <p:nvPr>
            <p:ph type="body" idx="1" hasCustomPrompt="1"/>
          </p:nvPr>
        </p:nvSpPr>
        <p:spPr>
          <a:xfrm>
            <a:off x="5120640" y="2560320"/>
            <a:ext cx="6446520" cy="374904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Argomenti dell’unità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Contenu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 della slide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ue colon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05840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05840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6245352" y="1600200"/>
            <a:ext cx="5303520" cy="45262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611112" y="1920240"/>
            <a:ext cx="4572000" cy="5943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6611112" y="2697480"/>
            <a:ext cx="4572000" cy="32004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4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9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o e immag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600200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Testo</a:t>
            </a:r>
          </a:p>
        </p:txBody>
      </p:sp>
      <p:sp>
        <p:nvSpPr>
          <p:cNvPr id="4" name="Cornice immagine"/>
          <p:cNvSpPr/>
          <p:nvPr userDrawn="1"/>
        </p:nvSpPr>
        <p:spPr>
          <a:xfrm>
            <a:off x="4846320" y="1463040"/>
            <a:ext cx="6702552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Immagine"/>
          <p:cNvSpPr>
            <a:spLocks noGrp="1"/>
          </p:cNvSpPr>
          <p:nvPr>
            <p:ph type="pic" idx="13" hasCustomPrompt="1"/>
          </p:nvPr>
        </p:nvSpPr>
        <p:spPr>
          <a:xfrm>
            <a:off x="4974336" y="1591056"/>
            <a:ext cx="6446520" cy="4544568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fronto tra immagin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914400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A</a:t>
            </a:r>
          </a:p>
        </p:txBody>
      </p:sp>
      <p:sp>
        <p:nvSpPr>
          <p:cNvPr id="5" name="Immagine 1"/>
          <p:cNvSpPr>
            <a:spLocks noGrp="1"/>
          </p:cNvSpPr>
          <p:nvPr>
            <p:ph type="pic" idx="15" hasCustomPrompt="1"/>
          </p:nvPr>
        </p:nvSpPr>
        <p:spPr>
          <a:xfrm>
            <a:off x="914400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7" hasCustomPrompt="1"/>
          </p:nvPr>
        </p:nvSpPr>
        <p:spPr>
          <a:xfrm>
            <a:off x="914400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7" name="Scheda 2"/>
          <p:cNvSpPr/>
          <p:nvPr userDrawn="1"/>
        </p:nvSpPr>
        <p:spPr>
          <a:xfrm>
            <a:off x="6245352" y="1463040"/>
            <a:ext cx="5303520" cy="48006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6519672" y="1691640"/>
            <a:ext cx="4754880" cy="45720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2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Immagine B</a:t>
            </a:r>
          </a:p>
        </p:txBody>
      </p:sp>
      <p:sp>
        <p:nvSpPr>
          <p:cNvPr id="9" name="Immagine 2"/>
          <p:cNvSpPr>
            <a:spLocks noGrp="1"/>
          </p:cNvSpPr>
          <p:nvPr>
            <p:ph type="pic" idx="16" hasCustomPrompt="1"/>
          </p:nvPr>
        </p:nvSpPr>
        <p:spPr>
          <a:xfrm>
            <a:off x="6519672" y="2286000"/>
            <a:ext cx="4754880" cy="2971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un’immagine</a:t>
            </a:r>
          </a:p>
        </p:txBody>
      </p:sp>
      <p:sp>
        <p:nvSpPr>
          <p:cNvPr id="10" name="Didascalia 2"/>
          <p:cNvSpPr>
            <a:spLocks noGrp="1"/>
          </p:cNvSpPr>
          <p:nvPr>
            <p:ph type="body" idx="18" hasCustomPrompt="1"/>
          </p:nvPr>
        </p:nvSpPr>
        <p:spPr>
          <a:xfrm>
            <a:off x="6519672" y="5394960"/>
            <a:ext cx="4754880" cy="6858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Didascalia: fonte, data, che cosa mostra</a:t>
            </a:r>
          </a:p>
        </p:txBody>
      </p:sp>
      <p:sp>
        <p:nvSpPr>
          <p:cNvPr id="11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sti e copert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2011680"/>
            <a:ext cx="4572000" cy="32918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</a:t>
            </a:r>
          </a:p>
          <a:p>
            <a:r>
              <a:rPr lang="it-IT"/>
              <a:t>Titolo</a:t>
            </a:r>
          </a:p>
          <a:p>
            <a:r>
              <a:rPr lang="it-IT"/>
              <a:t>Editore</a:t>
            </a:r>
          </a:p>
        </p:txBody>
      </p:sp>
      <p:sp>
        <p:nvSpPr>
          <p:cNvPr id="4" name="Ombra copertina 1"/>
          <p:cNvSpPr/>
          <p:nvPr userDrawn="1"/>
        </p:nvSpPr>
        <p:spPr>
          <a:xfrm>
            <a:off x="565099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5" name="Copertina 1"/>
          <p:cNvSpPr>
            <a:spLocks noGrp="1"/>
          </p:cNvSpPr>
          <p:nvPr>
            <p:ph type="pic" idx="13" hasCustomPrompt="1"/>
          </p:nvPr>
        </p:nvSpPr>
        <p:spPr>
          <a:xfrm>
            <a:off x="565099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6" name="Didascalia 1"/>
          <p:cNvSpPr>
            <a:spLocks noGrp="1"/>
          </p:cNvSpPr>
          <p:nvPr>
            <p:ph type="body" idx="15" hasCustomPrompt="1"/>
          </p:nvPr>
        </p:nvSpPr>
        <p:spPr>
          <a:xfrm>
            <a:off x="565099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7" name="Ombra copertina 2"/>
          <p:cNvSpPr/>
          <p:nvPr userDrawn="1"/>
        </p:nvSpPr>
        <p:spPr>
          <a:xfrm>
            <a:off x="8805672" y="1463040"/>
            <a:ext cx="2743200" cy="411480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8" name="Copertina 2"/>
          <p:cNvSpPr>
            <a:spLocks noGrp="1"/>
          </p:cNvSpPr>
          <p:nvPr>
            <p:ph type="pic" idx="14" hasCustomPrompt="1"/>
          </p:nvPr>
        </p:nvSpPr>
        <p:spPr>
          <a:xfrm>
            <a:off x="8805672" y="1463040"/>
            <a:ext cx="2743200" cy="4114800"/>
          </a:xfrm>
          <a:solidFill>
            <a:srgbClr val="E9EBEE"/>
          </a:solidFill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Clicca l’icona per aggiungere la copertina</a:t>
            </a:r>
          </a:p>
        </p:txBody>
      </p:sp>
      <p:sp>
        <p:nvSpPr>
          <p:cNvPr id="9" name="Didascalia 2"/>
          <p:cNvSpPr>
            <a:spLocks noGrp="1"/>
          </p:cNvSpPr>
          <p:nvPr>
            <p:ph type="body" idx="16" hasCustomPrompt="1"/>
          </p:nvPr>
        </p:nvSpPr>
        <p:spPr>
          <a:xfrm>
            <a:off x="8805672" y="5715000"/>
            <a:ext cx="2743200" cy="54864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3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Didascalia</a:t>
            </a:r>
          </a:p>
        </p:txBody>
      </p:sp>
      <p:sp>
        <p:nvSpPr>
          <p:cNvPr id="10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sche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Scheda 1"/>
          <p:cNvSpPr/>
          <p:nvPr userDrawn="1"/>
        </p:nvSpPr>
        <p:spPr>
          <a:xfrm>
            <a:off x="640080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4" name="Intestazione 1"/>
          <p:cNvSpPr>
            <a:spLocks noGrp="1"/>
          </p:cNvSpPr>
          <p:nvPr>
            <p:ph type="body" idx="13" hasCustomPrompt="1"/>
          </p:nvPr>
        </p:nvSpPr>
        <p:spPr>
          <a:xfrm>
            <a:off x="1051560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1</a:t>
            </a:r>
          </a:p>
        </p:txBody>
      </p:sp>
      <p:sp>
        <p:nvSpPr>
          <p:cNvPr id="5" name="Testo 1"/>
          <p:cNvSpPr>
            <a:spLocks noGrp="1"/>
          </p:cNvSpPr>
          <p:nvPr>
            <p:ph type="body" idx="1" hasCustomPrompt="1"/>
          </p:nvPr>
        </p:nvSpPr>
        <p:spPr>
          <a:xfrm>
            <a:off x="1051560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6" name="Scheda 2"/>
          <p:cNvSpPr/>
          <p:nvPr userDrawn="1"/>
        </p:nvSpPr>
        <p:spPr>
          <a:xfrm>
            <a:off x="4399178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7" name="Intestazione 2"/>
          <p:cNvSpPr>
            <a:spLocks noGrp="1"/>
          </p:cNvSpPr>
          <p:nvPr>
            <p:ph type="body" idx="14" hasCustomPrompt="1"/>
          </p:nvPr>
        </p:nvSpPr>
        <p:spPr>
          <a:xfrm>
            <a:off x="4810658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2</a:t>
            </a:r>
          </a:p>
        </p:txBody>
      </p:sp>
      <p:sp>
        <p:nvSpPr>
          <p:cNvPr id="8" name="Testo 2"/>
          <p:cNvSpPr>
            <a:spLocks noGrp="1"/>
          </p:cNvSpPr>
          <p:nvPr>
            <p:ph type="body" idx="2" hasCustomPrompt="1"/>
          </p:nvPr>
        </p:nvSpPr>
        <p:spPr>
          <a:xfrm>
            <a:off x="4810658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9" name="Scheda 3"/>
          <p:cNvSpPr/>
          <p:nvPr userDrawn="1"/>
        </p:nvSpPr>
        <p:spPr>
          <a:xfrm>
            <a:off x="8158277" y="1737360"/>
            <a:ext cx="3393338" cy="42976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77800" dist="38100" dir="5400000" algn="ctr" rotWithShape="0">
              <a:srgbClr val="000000">
                <a:alpha val="14000"/>
              </a:srgbClr>
            </a:outerShdw>
          </a:effectLst>
        </p:spPr>
        <p:txBody>
          <a:bodyPr rtlCol="0" anchor="ctr"/>
          <a:lstStyle/>
          <a:p>
            <a:endParaRPr lang="it-IT"/>
          </a:p>
        </p:txBody>
      </p:sp>
      <p:sp>
        <p:nvSpPr>
          <p:cNvPr id="10" name="Intestazione 3"/>
          <p:cNvSpPr>
            <a:spLocks noGrp="1"/>
          </p:cNvSpPr>
          <p:nvPr>
            <p:ph type="body" idx="15" hasCustomPrompt="1"/>
          </p:nvPr>
        </p:nvSpPr>
        <p:spPr>
          <a:xfrm>
            <a:off x="8569757" y="2194560"/>
            <a:ext cx="2570378" cy="822960"/>
          </a:xfrm>
        </p:spPr>
        <p:txBody>
          <a:bodyPr wrap="square" lIns="0" tIns="0" rIns="0" bIns="0" rtlCol="0" anchor="b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28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Intestazione 3</a:t>
            </a:r>
          </a:p>
        </p:txBody>
      </p:sp>
      <p:sp>
        <p:nvSpPr>
          <p:cNvPr id="11" name="Testo 3"/>
          <p:cNvSpPr>
            <a:spLocks noGrp="1"/>
          </p:cNvSpPr>
          <p:nvPr>
            <p:ph type="body" idx="3" hasCustomPrompt="1"/>
          </p:nvPr>
        </p:nvSpPr>
        <p:spPr>
          <a:xfrm>
            <a:off x="8569757" y="3246120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Testo</a:t>
            </a:r>
          </a:p>
        </p:txBody>
      </p:sp>
      <p:sp>
        <p:nvSpPr>
          <p:cNvPr id="1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nte o citazione">
    <p:bg>
      <p:bgPr>
        <a:solidFill>
          <a:srgbClr val="2023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822960" y="548640"/>
            <a:ext cx="9601200" cy="3657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400" b="1" i="0" cap="all" spc="30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Titolo o tema</a:t>
            </a:r>
          </a:p>
        </p:txBody>
      </p:sp>
      <p:sp>
        <p:nvSpPr>
          <p:cNvPr id="3" name="Virgolette"/>
          <p:cNvSpPr txBox="1"/>
          <p:nvPr userDrawn="1"/>
        </p:nvSpPr>
        <p:spPr>
          <a:xfrm>
            <a:off x="822960" y="914400"/>
            <a:ext cx="1828800" cy="18288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lstStyle/>
          <a:p>
            <a:pPr algn="l"/>
            <a:r>
              <a:rPr lang="it-IT" sz="16000" b="1" i="0">
                <a:solidFill>
                  <a:srgbClr val="D42A23"/>
                </a:solidFill>
                <a:latin typeface="+mj-lt"/>
                <a:ea typeface="+mj-ea"/>
                <a:cs typeface="+mj-cs"/>
              </a:rPr>
              <a:t>“</a:t>
            </a:r>
          </a:p>
        </p:txBody>
      </p:sp>
      <p:sp>
        <p:nvSpPr>
          <p:cNvPr id="4" name="Citazione"/>
          <p:cNvSpPr>
            <a:spLocks noGrp="1"/>
          </p:cNvSpPr>
          <p:nvPr>
            <p:ph type="body" idx="1" hasCustomPrompt="1"/>
          </p:nvPr>
        </p:nvSpPr>
        <p:spPr>
          <a:xfrm>
            <a:off x="1280160" y="1828800"/>
            <a:ext cx="9601200" cy="301752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200" b="0" i="1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Citazione o brano di fonte</a:t>
            </a:r>
          </a:p>
        </p:txBody>
      </p:sp>
      <p:sp>
        <p:nvSpPr>
          <p:cNvPr id="5" name="Attribuzione"/>
          <p:cNvSpPr>
            <a:spLocks noGrp="1"/>
          </p:cNvSpPr>
          <p:nvPr>
            <p:ph type="body" idx="13" hasCustomPrompt="1"/>
          </p:nvPr>
        </p:nvSpPr>
        <p:spPr>
          <a:xfrm>
            <a:off x="1280160" y="5029200"/>
            <a:ext cx="9601200" cy="45720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18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it-IT"/>
              <a:t>Autore, opera, anno</a:t>
            </a:r>
          </a:p>
        </p:txBody>
      </p:sp>
      <p:sp>
        <p:nvSpPr>
          <p:cNvPr id="6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A3AAB6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Titolo della slide</a:t>
            </a:r>
          </a:p>
        </p:txBody>
      </p:sp>
      <p:sp>
        <p:nvSpPr>
          <p:cNvPr id="3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4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>
            <a:spLocks noGrp="1"/>
          </p:cNvSpPr>
          <p:nvPr>
            <p:ph type="title" hasCustomPrompt="1"/>
          </p:nvPr>
        </p:nvSpPr>
        <p:spPr>
          <a:xfrm>
            <a:off x="640080" y="457200"/>
            <a:ext cx="10908792" cy="822960"/>
          </a:xfrm>
        </p:spPr>
        <p:txBody>
          <a:bodyPr wrap="square" lIns="0" tIns="0" rIns="0" bIns="0" rtlCol="0" anchor="ctr">
            <a:normAutofit/>
          </a:bodyPr>
          <a:lstStyle>
            <a:lvl1pPr marL="0" indent="0" algn="l">
              <a:spcBef>
                <a:spcPts val="0"/>
              </a:spcBef>
              <a:buNone/>
              <a:defRPr lang="it-IT" sz="3600" b="1" i="0">
                <a:solidFill>
                  <a:srgbClr val="20232A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it-IT"/>
              <a:t>Fai clic per modificare il titolo</a:t>
            </a:r>
          </a:p>
        </p:txBody>
      </p:sp>
      <p:sp>
        <p:nvSpPr>
          <p:cNvPr id="3" name="Testo"/>
          <p:cNvSpPr>
            <a:spLocks noGrp="1"/>
          </p:cNvSpPr>
          <p:nvPr>
            <p:ph type="body" idx="1" hasCustomPrompt="1"/>
          </p:nvPr>
        </p:nvSpPr>
        <p:spPr>
          <a:xfrm>
            <a:off x="640080" y="1554480"/>
            <a:ext cx="10908792" cy="457200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2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</a:lstStyle>
          <a:p>
            <a:r>
              <a:rPr lang="it-IT"/>
              <a:t>Fai clic per modificare gli stili del testo</a:t>
            </a:r>
          </a:p>
        </p:txBody>
      </p:sp>
      <p:sp>
        <p:nvSpPr>
          <p:cNvPr id="4" name="Numero diapositiva"/>
          <p:cNvSpPr>
            <a:spLocks noGrp="1"/>
          </p:cNvSpPr>
          <p:nvPr>
            <p:ph type="sldNum" sz="quarter" idx="12"/>
          </p:nvPr>
        </p:nvSpPr>
        <p:spPr>
          <a:xfrm>
            <a:off x="10820095" y="6382512"/>
            <a:ext cx="731520" cy="274320"/>
          </a:xfrm>
        </p:spPr>
        <p:txBody>
          <a:bodyPr wrap="square" lIns="0" tIns="0" rIns="0" bIns="0" rtlCol="0" anchor="ctr">
            <a:noAutofit/>
          </a:bodyPr>
          <a:lstStyle>
            <a:lvl1pPr marL="0" indent="0" algn="r">
              <a:spcBef>
                <a:spcPts val="0"/>
              </a:spcBef>
              <a:buNone/>
              <a:defRPr lang="it-IT" sz="1100" b="0" i="0">
                <a:solidFill>
                  <a:srgbClr val="5B6270"/>
                </a:solidFill>
                <a:latin typeface="+mn-lt"/>
                <a:ea typeface="+mn-ea"/>
                <a:cs typeface="+mn-cs"/>
              </a:defRPr>
            </a:lvl1pPr>
          </a:lstStyle>
          <a:p>
            <a:fld id="{B6F15528-21DE-4FAA-801E-634DDDAF4B2B}" type="slidenum">
              <a:rPr lang="it-IT"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857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286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144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657350" indent="-285750" algn="l" defTabSz="914400" rtl="0" eaLnBrk="1" latinLnBrk="0" hangingPunct="1">
        <a:spcBef>
          <a:spcPts val="600"/>
        </a:spcBef>
        <a:buClr>
          <a:srgbClr val="D42A23"/>
        </a:buClr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Lezione </a:t>
            </a:r>
            <a:r>
              <a:rPr lang="it-IT" dirty="0">
                <a:solidFill>
                  <a:srgbClr val="0070C0"/>
                </a:solidFill>
              </a:rPr>
              <a:t>7</a:t>
            </a:r>
            <a:r>
              <a:rPr dirty="0">
                <a:solidFill>
                  <a:srgbClr val="0070C0"/>
                </a:solidFill>
              </a:rPr>
              <a:t> · Unità I</a:t>
            </a:r>
          </a:p>
        </p:txBody>
      </p:sp>
      <p:sp>
        <p:nvSpPr>
          <p:cNvPr id="3" name="Title 2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it-IT" dirty="0"/>
              <a:t>Le rivoluzioni del 1917</a:t>
            </a: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dirty="0"/>
              <a:t>I</a:t>
            </a:r>
            <a:r>
              <a:rPr lang="it-IT" dirty="0"/>
              <a:t>.7.</a:t>
            </a:r>
            <a:endParaRPr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4"/>
          </p:nvPr>
        </p:nvSpPr>
        <p:spPr/>
        <p:txBody>
          <a:bodyPr/>
          <a:lstStyle/>
          <a:p>
            <a:r>
              <a:rPr dirty="0">
                <a:solidFill>
                  <a:srgbClr val="0070C0"/>
                </a:solidFill>
              </a:rPr>
              <a:t>1871–1918</a:t>
            </a: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L’apocalisse della modernità</a:t>
            </a:r>
            <a:endParaRPr dirty="0"/>
          </a:p>
        </p:txBody>
      </p:sp>
      <p:sp>
        <p:nvSpPr>
          <p:cNvPr id="5" name="Text Placeholder 4"/>
          <p:cNvSpPr>
            <a:spLocks noGrp="1"/>
          </p:cNvSpPr>
          <p:nvPr>
            <p:ph type="body" idx="15"/>
          </p:nvPr>
        </p:nvSpPr>
        <p:spPr/>
        <p:txBody>
          <a:bodyPr/>
          <a:lstStyle/>
          <a:p>
            <a:r>
              <a:rPr lang="it-IT" dirty="0"/>
              <a:t>Dalle crisi di fine Ottocento alla prima guerra mondiale</a:t>
            </a:r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</a:pPr>
            <a:r>
              <a:rPr lang="it-IT" dirty="0"/>
              <a:t>La rivoluzione del 1905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Febbraio 1917</a:t>
            </a:r>
            <a:endParaRPr dirty="0"/>
          </a:p>
          <a:p>
            <a:pPr>
              <a:buClr>
                <a:srgbClr val="0070C0"/>
              </a:buClr>
            </a:pPr>
            <a:r>
              <a:rPr lang="it-IT" dirty="0"/>
              <a:t>Ottobre 1917</a:t>
            </a:r>
          </a:p>
          <a:p>
            <a:pPr>
              <a:buClr>
                <a:srgbClr val="0070C0"/>
              </a:buClr>
            </a:pPr>
            <a:r>
              <a:rPr lang="it-IT" dirty="0"/>
              <a:t>Dal «comunismo di guerra» alla Nep</a:t>
            </a:r>
          </a:p>
          <a:p>
            <a:pPr>
              <a:buClr>
                <a:srgbClr val="0070C0"/>
              </a:buClr>
            </a:pPr>
            <a:r>
              <a:rPr lang="it-IT" dirty="0"/>
              <a:t>Lo stalinismo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1917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4809287" y="2630658"/>
            <a:ext cx="2570378" cy="2468880"/>
          </a:xfrm>
        </p:spPr>
        <p:txBody>
          <a:bodyPr>
            <a:normAutofit/>
          </a:bodyPr>
          <a:lstStyle/>
          <a:p>
            <a:pPr>
              <a:buClr>
                <a:srgbClr val="2E379E"/>
              </a:buClr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1917</a:t>
            </a:r>
            <a:r>
              <a:rPr lang="it-IT" sz="2400" i="1" dirty="0">
                <a:latin typeface="Calibri" panose="020F0502020204030204" pitchFamily="34" charset="0"/>
                <a:cs typeface="Calibri" panose="020F0502020204030204" pitchFamily="34" charset="0"/>
              </a:rPr>
              <a:t>: evento</a:t>
            </a: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 rivoluzionario</a:t>
            </a:r>
          </a:p>
        </p:txBody>
      </p:sp>
      <p:sp>
        <p:nvSpPr>
          <p:cNvPr id="8" name="Text Placeholder 7"/>
          <p:cNvSpPr>
            <a:spLocks noGrp="1"/>
          </p:cNvSpPr>
          <p:nvPr>
            <p:ph type="body" idx="3"/>
          </p:nvPr>
        </p:nvSpPr>
        <p:spPr>
          <a:xfrm>
            <a:off x="8567014" y="2630658"/>
            <a:ext cx="2570378" cy="2468880"/>
          </a:xfrm>
        </p:spPr>
        <p:txBody>
          <a:bodyPr>
            <a:normAutofit/>
          </a:bodyPr>
          <a:lstStyle/>
          <a:p>
            <a:pPr marL="342900" indent="-342900">
              <a:buClr>
                <a:srgbClr val="2E379E"/>
              </a:buClr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mito dell’Ottobre</a:t>
            </a:r>
          </a:p>
          <a:p>
            <a:pPr marL="342900" indent="-342900">
              <a:buClr>
                <a:srgbClr val="2E379E"/>
              </a:buClr>
              <a:buFont typeface="Wingdings" pitchFamily="2" charset="2"/>
              <a:buChar char="§"/>
            </a:pPr>
            <a:endParaRPr lang="it-IT" sz="24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342900" indent="-342900">
              <a:buClr>
                <a:srgbClr val="2E379E"/>
              </a:buClr>
              <a:buFont typeface="Wingdings" pitchFamily="2" charset="2"/>
              <a:buChar char="§"/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mito dell’Urss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1F47DEB8-BDBF-F864-2CE3-7F24AB7A4E5C}"/>
              </a:ext>
            </a:extLst>
          </p:cNvPr>
          <p:cNvSpPr txBox="1">
            <a:spLocks/>
          </p:cNvSpPr>
          <p:nvPr/>
        </p:nvSpPr>
        <p:spPr>
          <a:xfrm>
            <a:off x="1054608" y="2630658"/>
            <a:ext cx="2570378" cy="2468880"/>
          </a:xfrm>
        </p:spPr>
        <p:txBody>
          <a:bodyPr wrap="square" lIns="0" tIns="0" rIns="0" bIns="0" rtlCol="0" anchor="t">
            <a:normAutofit/>
          </a:bodyPr>
          <a:lstStyle>
            <a:lvl1pPr marL="0" indent="0" algn="l" defTabSz="914400" rtl="0" eaLnBrk="1" latinLnBrk="0" hangingPunct="1">
              <a:spcBef>
                <a:spcPts val="0"/>
              </a:spcBef>
              <a:buClr>
                <a:srgbClr val="D42A23"/>
              </a:buClr>
              <a:buFont typeface="Arial"/>
              <a:buNone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>
              <a:buClr>
                <a:srgbClr val="2E379E"/>
              </a:buClr>
            </a:pPr>
            <a:r>
              <a:rPr lang="it-IT" sz="2400" dirty="0">
                <a:latin typeface="Calibri" panose="020F0502020204030204" pitchFamily="34" charset="0"/>
                <a:cs typeface="Calibri" panose="020F0502020204030204" pitchFamily="34" charset="0"/>
              </a:rPr>
              <a:t>legame tra la rivoluzione e la guerra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E91C9A-382E-69CC-7736-9E741F232B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3F638-8884-F768-3745-7E8BB6E78E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1905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2180D42-BF2A-0BD6-370A-8A550B88F3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cs typeface="Times New Roman" panose="02020603050405020304" pitchFamily="18" charset="0"/>
              </a:rPr>
              <a:t>nascita dei </a:t>
            </a:r>
            <a:r>
              <a:rPr lang="it-IT" sz="2200" i="1" dirty="0">
                <a:cs typeface="Times New Roman" panose="02020603050405020304" pitchFamily="18" charset="0"/>
              </a:rPr>
              <a:t>soviet</a:t>
            </a:r>
            <a:r>
              <a:rPr lang="it-IT" sz="2200" dirty="0">
                <a:cs typeface="Times New Roman" panose="02020603050405020304" pitchFamily="18" charset="0"/>
              </a:rPr>
              <a:t> (consigli): rappresentanze elette nei luoghi di lavoro</a:t>
            </a:r>
          </a:p>
          <a:p>
            <a:pPr marL="0" indent="0">
              <a:spcBef>
                <a:spcPts val="0"/>
              </a:spcBef>
              <a:buNone/>
            </a:pPr>
            <a:endParaRPr lang="it-IT" sz="2200" dirty="0"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cs typeface="Times New Roman" panose="02020603050405020304" pitchFamily="18" charset="0"/>
              </a:rPr>
              <a:t>1906: Nicola II istituisce la Duma</a:t>
            </a: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276D58C6-8E21-CE49-88E7-683420B4348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6145" y="2526334"/>
            <a:ext cx="3797300" cy="241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3460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46DD317-5F8F-608B-B38D-A18BA57627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8E36E1-FF18-522F-EC67-9EF308D915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febbraio 1917</a:t>
            </a:r>
            <a:endParaRPr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F0A44F-D79D-5B24-83BD-376B203088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fine febbraio 1917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: sciopero generale degli operai di 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Pietrogrado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, che si trasforma in una massiccia manifestazione politica contro il regime zarista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i soldati, chiamati per disperdere la folla, 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solidarizzano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 coi manifestanti</a:t>
            </a:r>
          </a:p>
          <a:p>
            <a:pPr marL="0" indent="0" algn="just">
              <a:buClr>
                <a:srgbClr val="0070C0"/>
              </a:buClr>
              <a:buNone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lo 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zar abdica 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e pochi giorni dopo viene arrestato con la famiglia reale</a:t>
            </a: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§"/>
            </a:pPr>
            <a:endParaRPr lang="it-IT" dirty="0">
              <a:cs typeface="Times New Roman" panose="02020603050405020304" pitchFamily="18" charset="0"/>
            </a:endParaRPr>
          </a:p>
        </p:txBody>
      </p:sp>
      <p:pic>
        <p:nvPicPr>
          <p:cNvPr id="6" name="Immagine 5" descr="1917: lo scoppio della Rivoluzione russa">
            <a:extLst>
              <a:ext uri="{FF2B5EF4-FFF2-40B4-BE49-F238E27FC236}">
                <a16:creationId xmlns:a16="http://schemas.microsoft.com/office/drawing/2014/main" id="{FECAB57F-451D-B0C8-CAEE-9C1E52187FAD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897435" y="2117340"/>
            <a:ext cx="6651437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3830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51FCAE-598A-0879-D20E-5F459E9D35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9E69AF-C0E1-D3DB-2D34-A19AB7D320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luglio 1917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tentativo insurrezionale contro il governo provvisorio, che fallisce per l’intervento di truppe fedeli al governo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agosto 1917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L’</a:t>
            </a:r>
            <a:r>
              <a:rPr lang="it-IT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vov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viene sostituito da Kerenskij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settembre 1917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colpo di stato guidato dal generale Kornilov. Pur fallendo, indebolisce ulteriormente il governo Kerenskij, già in crisi a causa degli insuccessi bellici</a:t>
            </a: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§"/>
            </a:pPr>
            <a:endParaRPr lang="it-IT" dirty="0">
              <a:cs typeface="Times New Roman" panose="02020603050405020304" pitchFamily="18" charset="0"/>
            </a:endParaRPr>
          </a:p>
        </p:txBody>
      </p:sp>
      <p:pic>
        <p:nvPicPr>
          <p:cNvPr id="5" name="Segnaposto contenuto 3" descr="lenin.jpg">
            <a:extLst>
              <a:ext uri="{FF2B5EF4-FFF2-40B4-BE49-F238E27FC236}">
                <a16:creationId xmlns:a16="http://schemas.microsoft.com/office/drawing/2014/main" id="{4DDAB5BE-5947-94F9-4431-1286DEC31CB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1167" y="2297340"/>
            <a:ext cx="5176865" cy="313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48759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C3AFA09-461E-0D0E-731F-DAF1153539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olo 2">
            <a:extLst>
              <a:ext uri="{FF2B5EF4-FFF2-40B4-BE49-F238E27FC236}">
                <a16:creationId xmlns:a16="http://schemas.microsoft.com/office/drawing/2014/main" id="{93F51667-CB8C-4078-E3E0-0F2988D46D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Ottobre 1917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75A51E-757B-CA79-E027-95200F8D3B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23 ottobre 1917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i bolscevichi decidono di rovesciare con forza il governo provvisorio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endParaRPr lang="it-IT" sz="24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25 ottobre 1917</a:t>
            </a: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presa del Palazzo di inverno (Mosca). A Pietroburgo il Congresso panrusso dei soviet approva due decreti: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Appello ai belligeranti per una </a:t>
            </a: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pace giusta</a:t>
            </a:r>
          </a:p>
          <a:p>
            <a:pPr>
              <a:buClr>
                <a:srgbClr val="0070C0"/>
              </a:buClr>
              <a:buFont typeface="Wingdings" pitchFamily="2" charset="2"/>
              <a:buChar char="v"/>
            </a:pPr>
            <a:r>
              <a:rPr lang="it-IT" sz="24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Abolizione della proprietà terriera e redistribuzione della terra</a:t>
            </a:r>
          </a:p>
          <a:p>
            <a:pPr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§"/>
            </a:pPr>
            <a:endParaRPr lang="it-IT" dirty="0">
              <a:cs typeface="Times New Roman" panose="02020603050405020304" pitchFamily="18" charset="0"/>
            </a:endParaRPr>
          </a:p>
        </p:txBody>
      </p:sp>
      <p:pic>
        <p:nvPicPr>
          <p:cNvPr id="2" name="Segnaposto contenuto 3" descr="rivoluzione02.jpg">
            <a:extLst>
              <a:ext uri="{FF2B5EF4-FFF2-40B4-BE49-F238E27FC236}">
                <a16:creationId xmlns:a16="http://schemas.microsoft.com/office/drawing/2014/main" id="{82CEAEFC-43A1-D5F0-6A9C-E08082829E5A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2153" r="-12153"/>
          <a:stretch>
            <a:fillRect/>
          </a:stretch>
        </p:blipFill>
        <p:spPr>
          <a:xfrm>
            <a:off x="5071403" y="2117340"/>
            <a:ext cx="6349524" cy="349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794491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90AF83-8920-3F75-D302-7527E6EA34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13A5B43-5DA0-6456-7AB4-43C1FAAA7F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800" dirty="0">
                <a:solidFill>
                  <a:schemeClr val="tx1"/>
                </a:solidFill>
                <a:cs typeface="Times New Roman" panose="02020603050405020304" pitchFamily="18" charset="0"/>
              </a:rPr>
              <a:t>nuovo governo rivoluzionario, composto esclusivamente da bolscevichi (Consiglio dei commissari del popolo) e presieduto da Lenin. Gli altri partiti, che puntano sulla Assemblea costituente, non oppongono immediata resistenza</a:t>
            </a:r>
          </a:p>
          <a:p>
            <a:pPr algn="just"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fine novembre 1917</a:t>
            </a:r>
            <a:r>
              <a:rPr lang="it-IT" sz="1800" dirty="0">
                <a:solidFill>
                  <a:schemeClr val="tx1"/>
                </a:solidFill>
                <a:cs typeface="Times New Roman" panose="02020603050405020304" pitchFamily="18" charset="0"/>
              </a:rPr>
              <a:t>: elezioni per la Costituente, che viene sciolta a forza dai bolscevichi. inizio della dittatura del partito bolscevico</a:t>
            </a:r>
            <a:endParaRPr lang="it-IT" sz="18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marzo</a:t>
            </a:r>
            <a:r>
              <a:rPr lang="it-IT" sz="1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it-IT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1918</a:t>
            </a:r>
            <a:r>
              <a:rPr lang="it-IT" sz="1800" dirty="0">
                <a:solidFill>
                  <a:schemeClr val="tx1"/>
                </a:solidFill>
                <a:cs typeface="Times New Roman" panose="02020603050405020304" pitchFamily="18" charset="0"/>
              </a:rPr>
              <a:t>: pace di Brest-</a:t>
            </a:r>
            <a:r>
              <a:rPr lang="it-IT" sz="1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Litovsk</a:t>
            </a:r>
            <a:endParaRPr lang="it-IT" sz="1800" u="sng" dirty="0">
              <a:solidFill>
                <a:schemeClr val="tx1"/>
              </a:solidFill>
              <a:cs typeface="Times New Roman" panose="02020603050405020304" pitchFamily="18" charset="0"/>
            </a:endParaRPr>
          </a:p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800" b="1" dirty="0">
                <a:solidFill>
                  <a:schemeClr val="tx1"/>
                </a:solidFill>
                <a:cs typeface="Times New Roman" panose="02020603050405020304" pitchFamily="18" charset="0"/>
              </a:rPr>
              <a:t>1920/21</a:t>
            </a:r>
            <a:r>
              <a:rPr lang="it-IT" sz="1800" dirty="0">
                <a:solidFill>
                  <a:schemeClr val="tx1"/>
                </a:solidFill>
                <a:cs typeface="Times New Roman" panose="02020603050405020304" pitchFamily="18" charset="0"/>
              </a:rPr>
              <a:t>: guerra civile</a:t>
            </a:r>
          </a:p>
        </p:txBody>
      </p:sp>
      <p:pic>
        <p:nvPicPr>
          <p:cNvPr id="3" name="Segnaposto contenuto 3" descr="colpite-i-bianchi-col-cuneo-rosso.gif">
            <a:extLst>
              <a:ext uri="{FF2B5EF4-FFF2-40B4-BE49-F238E27FC236}">
                <a16:creationId xmlns:a16="http://schemas.microsoft.com/office/drawing/2014/main" id="{84E6E847-EB45-301F-17BD-37FDFB907ED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21693" r="-21693"/>
          <a:stretch>
            <a:fillRect/>
          </a:stretch>
        </p:blipFill>
        <p:spPr>
          <a:xfrm>
            <a:off x="4572000" y="1919340"/>
            <a:ext cx="7069564" cy="388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523833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3"/>
          </p:nvPr>
        </p:nvSpPr>
        <p:spPr/>
        <p:txBody>
          <a:bodyPr/>
          <a:lstStyle/>
          <a:p>
            <a:r>
              <a:rPr lang="it-IT" dirty="0"/>
              <a:t>Terza internazionale (1919)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62500" lnSpcReduction="20000"/>
          </a:bodyPr>
          <a:lstStyle/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  <a:t>rete di partiti organizzati sul modello bolscevico e fedeli alle direttive del partito-guida</a:t>
            </a:r>
          </a:p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endParaRPr lang="it-IT" sz="2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  <a:t>Russia sovietica centro del comunismo mondiale</a:t>
            </a:r>
          </a:p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endParaRPr lang="it-IT" sz="2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2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900" dirty="0">
                <a:latin typeface="Calibri" panose="020F0502020204030204" pitchFamily="34" charset="0"/>
                <a:cs typeface="Calibri" panose="020F0502020204030204" pitchFamily="34" charset="0"/>
              </a:rPr>
              <a:t>difesa della ‘patria del socialismo’ obiettivo comune ai movimenti rivoluzionari di tutto il mondo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idx="14"/>
          </p:nvPr>
        </p:nvSpPr>
        <p:spPr/>
        <p:txBody>
          <a:bodyPr>
            <a:normAutofit/>
          </a:bodyPr>
          <a:lstStyle/>
          <a:p>
            <a:r>
              <a:rPr lang="it-IT" dirty="0"/>
              <a:t>Le «Internazionali»</a:t>
            </a:r>
            <a:endParaRPr dirty="0"/>
          </a:p>
        </p:txBody>
      </p:sp>
      <p:sp>
        <p:nvSpPr>
          <p:cNvPr id="6" name="Text Placeholder 5"/>
          <p:cNvSpPr>
            <a:spLocks noGrp="1"/>
          </p:cNvSpPr>
          <p:nvPr>
            <p:ph type="body" idx="2"/>
          </p:nvPr>
        </p:nvSpPr>
        <p:spPr>
          <a:xfrm>
            <a:off x="6593527" y="2697480"/>
            <a:ext cx="4572000" cy="32004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it-IT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Prima </a:t>
            </a:r>
            <a:r>
              <a:rPr lang="fr-FR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Internazionale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(1864-1876)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2E379E"/>
              </a:buClr>
              <a:buNone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[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gruppi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anarchici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socialisti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  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2E379E"/>
              </a:buClr>
              <a:buNone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repubblicani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lang="fr-FR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Seconda </a:t>
            </a:r>
            <a:r>
              <a:rPr lang="fr-FR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Internazionale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(1889-1916)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2E379E"/>
              </a:buClr>
              <a:buNone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[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socialisti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lang="fr-FR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Terza </a:t>
            </a:r>
            <a:r>
              <a:rPr lang="fr-FR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Internazionale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(1919-1943)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None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[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comunisti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endParaRPr lang="fr-FR" sz="19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Clr>
                <a:srgbClr val="0070C0"/>
              </a:buClr>
              <a:buFont typeface="Wingdings" pitchFamily="2" charset="2"/>
              <a:buChar char="Ø"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Internazionale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operaia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b="1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socialista</a:t>
            </a:r>
            <a:r>
              <a:rPr lang="fr-FR" sz="19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(1923-1940)</a:t>
            </a:r>
          </a:p>
          <a:p>
            <a:pPr marL="0" indent="0">
              <a:lnSpc>
                <a:spcPct val="110000"/>
              </a:lnSpc>
              <a:spcBef>
                <a:spcPts val="0"/>
              </a:spcBef>
              <a:buClr>
                <a:srgbClr val="2E379E"/>
              </a:buClr>
              <a:buNone/>
            </a:pP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      [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socialisti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e </a:t>
            </a:r>
            <a:r>
              <a:rPr lang="fr-FR" sz="19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socialdemocratici</a:t>
            </a:r>
            <a:r>
              <a:rPr lang="fr-FR" sz="19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]</a:t>
            </a:r>
          </a:p>
          <a:p>
            <a:pPr marL="0" indent="0">
              <a:buNone/>
            </a:pPr>
            <a:endParaRPr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9473E1-D84A-E885-0390-B0086E84BA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3712847-B664-7448-6FA9-927E4783142C}"/>
              </a:ext>
            </a:extLst>
          </p:cNvPr>
          <p:cNvSpPr>
            <a:spLocks noGrp="1"/>
          </p:cNvSpPr>
          <p:nvPr>
            <p:ph type="body" idx="13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Comunismo di guerra (1918-1921)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5644E9-40A2-F91A-C1B4-67B124555DA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comitati rurali che devono provvedere all’ammasso e alla redistribuzione delle derrate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formazione di comuni agricole volontarie (</a:t>
            </a:r>
            <a:r>
              <a:rPr lang="it-IT" sz="2200" i="1" dirty="0">
                <a:latin typeface="Calibri" panose="020F0502020204030204" pitchFamily="34" charset="0"/>
                <a:cs typeface="Calibri" panose="020F0502020204030204" pitchFamily="34" charset="0"/>
              </a:rPr>
              <a:t>kolchoz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) e di fattorie sovietiche (</a:t>
            </a:r>
            <a:r>
              <a:rPr lang="it-IT" sz="2200" i="1" dirty="0">
                <a:latin typeface="Calibri" panose="020F0502020204030204" pitchFamily="34" charset="0"/>
                <a:cs typeface="Calibri" panose="020F0502020204030204" pitchFamily="34" charset="0"/>
              </a:rPr>
              <a:t>sovchoz</a:t>
            </a: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) gestite direttamente dallo stato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latin typeface="Calibri" panose="020F0502020204030204" pitchFamily="34" charset="0"/>
                <a:cs typeface="Calibri" panose="020F0502020204030204" pitchFamily="34" charset="0"/>
              </a:rPr>
              <a:t>nazionalizzazione dei principali settori industriali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336AB7-03EC-C243-F228-ABB64A36EE91}"/>
              </a:ext>
            </a:extLst>
          </p:cNvPr>
          <p:cNvSpPr>
            <a:spLocks noGrp="1"/>
          </p:cNvSpPr>
          <p:nvPr>
            <p:ph type="body" idx="14"/>
          </p:nvPr>
        </p:nvSpPr>
        <p:spPr/>
        <p:txBody>
          <a:bodyPr>
            <a:normAutofit fontScale="92500" lnSpcReduction="20000"/>
          </a:bodyPr>
          <a:lstStyle/>
          <a:p>
            <a:r>
              <a:rPr lang="it-IT" dirty="0"/>
              <a:t>Nuova politica economica (1921-1924)</a:t>
            </a:r>
            <a:endParaRPr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A17B6AD-2E9F-BBD6-B949-08185B0626B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593527" y="2697480"/>
            <a:ext cx="4572000" cy="3200400"/>
          </a:xfrm>
        </p:spPr>
        <p:txBody>
          <a:bodyPr>
            <a:normAutofit fontScale="85000" lnSpcReduction="20000"/>
          </a:bodyPr>
          <a:lstStyle/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stimolare la produzione agricola e favorire l’afflusso di prodotti agricoli nelle città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endParaRPr lang="it-IT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aumento della produzione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formazione di una classe di contadini ricchi (</a:t>
            </a:r>
            <a:r>
              <a:rPr lang="it-IT" sz="1900" i="1" dirty="0">
                <a:latin typeface="Calibri" panose="020F0502020204030204" pitchFamily="34" charset="0"/>
                <a:cs typeface="Calibri" panose="020F0502020204030204" pitchFamily="34" charset="0"/>
              </a:rPr>
              <a:t>kulaki</a:t>
            </a: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)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endParaRPr lang="it-IT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sviluppo della piccola impresa ma non della grande industria di stato</a:t>
            </a:r>
          </a:p>
          <a:p>
            <a:pPr algn="just">
              <a:buClr>
                <a:srgbClr val="0070C0"/>
              </a:buClr>
              <a:buFont typeface="Wingdings" pitchFamily="2" charset="2"/>
              <a:buChar char="§"/>
            </a:pPr>
            <a:endParaRPr lang="it-IT" sz="1900" dirty="0"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1900" dirty="0">
                <a:latin typeface="Calibri" panose="020F0502020204030204" pitchFamily="34" charset="0"/>
                <a:cs typeface="Calibri" panose="020F0502020204030204" pitchFamily="34" charset="0"/>
              </a:rPr>
              <a:t>alfabetizzazione e laicizzazione dei costumi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35284478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D14655-37DF-EF2B-FEE0-BCEE7B2394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69573D6-A8CA-5974-B365-15108BC13A5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26472" y="2017059"/>
            <a:ext cx="4551367" cy="3880821"/>
          </a:xfrm>
        </p:spPr>
        <p:txBody>
          <a:bodyPr>
            <a:normAutofit fontScale="92500" lnSpcReduction="20000"/>
          </a:bodyPr>
          <a:lstStyle/>
          <a:p>
            <a:pPr>
              <a:lnSpc>
                <a:spcPct val="11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luglio 1918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prima costituzione della Russia rivoluzionaria </a:t>
            </a:r>
            <a:r>
              <a:rPr lang="it-IT" sz="2200" i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Dichiarazione dei diritti del popolo lavoratore e sfruttato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Wingdings" pitchFamily="2" charset="2"/>
              <a:buChar char="§"/>
            </a:pPr>
            <a:endParaRPr lang="it-IT" sz="2200" i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carattere federale del nuovo stato</a:t>
            </a:r>
          </a:p>
          <a:p>
            <a:pPr>
              <a:lnSpc>
                <a:spcPct val="110000"/>
              </a:lnSpc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lnSpc>
                <a:spcPct val="110000"/>
              </a:lnSpc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rispetto delle minoranze etniche e apertura all’unione con altre future ed eventuali repubbliche sovietiche (inizialmente: Russia, Ucraina, Bielorussia, </a:t>
            </a:r>
            <a:r>
              <a:rPr lang="it-IT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Azerbajgian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, Armenia, Georgia)</a:t>
            </a:r>
          </a:p>
          <a:p>
            <a:pPr>
              <a:buClr>
                <a:srgbClr val="0070C0"/>
              </a:buClr>
              <a:buFont typeface="Font di sistema regolare"/>
              <a:buChar char="-"/>
            </a:pPr>
            <a:endParaRPr lang="it-IT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E758D35-E358-5757-D527-C5E0F69B0E2F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614159" y="2017059"/>
            <a:ext cx="4551368" cy="3880821"/>
          </a:xfrm>
        </p:spPr>
        <p:txBody>
          <a:bodyPr>
            <a:normAutofit fontScale="92500" lnSpcReduction="20000"/>
          </a:bodyPr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1924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: nuova Costituzione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 err="1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complessificazione</a:t>
            </a: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della forma statale, al cui vertice c’è il Congresso dei Soviet dell’Unione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il potere reale è tuttavia nelle mani del Partito comunista, che ‘doppia’ il potere statale, ricalcandolo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sz="2200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sz="22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partito fondato sul centralismo democratico</a:t>
            </a:r>
          </a:p>
          <a:p>
            <a:pPr marL="0" indent="0">
              <a:buNone/>
            </a:pP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17571268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AF7B623C-22A2-4F02-CB03-AD129C6EF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Verso lo stalinismo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5B4E8EF7-37A3-D655-6D1C-8435F753F5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b="1" dirty="0">
                <a:solidFill>
                  <a:schemeClr val="tx1"/>
                </a:solidFill>
              </a:rPr>
              <a:t>1922</a:t>
            </a:r>
            <a:r>
              <a:rPr lang="it-IT" dirty="0">
                <a:solidFill>
                  <a:schemeClr val="tx1"/>
                </a:solidFill>
              </a:rPr>
              <a:t>: Stalin viene nominato segretario del Partito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dirty="0">
              <a:solidFill>
                <a:schemeClr val="tx1"/>
              </a:solidFill>
            </a:endParaRP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b="1" dirty="0">
                <a:solidFill>
                  <a:schemeClr val="tx1"/>
                </a:solidFill>
              </a:rPr>
              <a:t>1924</a:t>
            </a:r>
            <a:r>
              <a:rPr lang="it-IT" dirty="0">
                <a:solidFill>
                  <a:schemeClr val="tx1"/>
                </a:solidFill>
              </a:rPr>
              <a:t>: morte di Lenin e inizio della lotta all’interno della dirigenza bolscevica per il potere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endParaRPr lang="it-IT" dirty="0">
              <a:solidFill>
                <a:schemeClr val="tx1"/>
              </a:solidFill>
            </a:endParaRPr>
          </a:p>
          <a:p>
            <a:pPr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Stalin vs </a:t>
            </a:r>
            <a:r>
              <a:rPr lang="it-IT" dirty="0" err="1">
                <a:solidFill>
                  <a:schemeClr val="tx1"/>
                </a:solidFill>
              </a:rPr>
              <a:t>Trockij</a:t>
            </a:r>
            <a:endParaRPr lang="it-IT" dirty="0">
              <a:solidFill>
                <a:schemeClr val="tx1"/>
              </a:solidFill>
            </a:endParaRPr>
          </a:p>
          <a:p>
            <a:pPr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Stalin vs </a:t>
            </a:r>
            <a:r>
              <a:rPr lang="it-IT" dirty="0" err="1">
                <a:solidFill>
                  <a:schemeClr val="tx1"/>
                </a:solidFill>
              </a:rPr>
              <a:t>Kamenev</a:t>
            </a:r>
            <a:r>
              <a:rPr lang="it-IT" dirty="0">
                <a:solidFill>
                  <a:schemeClr val="tx1"/>
                </a:solidFill>
              </a:rPr>
              <a:t> e </a:t>
            </a:r>
            <a:r>
              <a:rPr lang="it-IT" dirty="0" err="1">
                <a:solidFill>
                  <a:schemeClr val="tx1"/>
                </a:solidFill>
              </a:rPr>
              <a:t>Zinov’ev</a:t>
            </a:r>
            <a:endParaRPr lang="it-IT" dirty="0">
              <a:solidFill>
                <a:schemeClr val="tx1"/>
              </a:solidFill>
            </a:endParaRPr>
          </a:p>
          <a:p>
            <a:pPr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it-IT" dirty="0">
                <a:solidFill>
                  <a:schemeClr val="tx1"/>
                </a:solidFill>
              </a:rPr>
              <a:t>Stalin vs Bucharin</a:t>
            </a: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Placeholder 3" descr="elearning.jpg"/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>
          <a:extLst>
            <a:ext uri="{FF2B5EF4-FFF2-40B4-BE49-F238E27FC236}">
              <a16:creationId xmlns:a16="http://schemas.microsoft.com/office/drawing/2014/main" id="{F7605AD9-A389-5BE7-D349-FE74E1922E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>
            <a:extLst>
              <a:ext uri="{FF2B5EF4-FFF2-40B4-BE49-F238E27FC236}">
                <a16:creationId xmlns:a16="http://schemas.microsoft.com/office/drawing/2014/main" id="{723759B0-2D3E-8D65-9EA2-FA2438A0E9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/>
              <a:t>Lo stalinismo</a:t>
            </a:r>
          </a:p>
        </p:txBody>
      </p:sp>
      <p:sp>
        <p:nvSpPr>
          <p:cNvPr id="3" name="Segnaposto testo 2">
            <a:extLst>
              <a:ext uri="{FF2B5EF4-FFF2-40B4-BE49-F238E27FC236}">
                <a16:creationId xmlns:a16="http://schemas.microsoft.com/office/drawing/2014/main" id="{D54E86CA-DCA0-87EA-C40E-7C13F9FFAF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rivoluzione dall’alto improntata alla cancellazione dell’arretratezza economica della Russia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nel giro di dieci anni, l’URSS diviene la terza potenza industriale dopo USA e Germania e attraversa apparentemente immune la fase della depressione mondiale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costi politici e sociali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economia pianificata (3 piani quinquennali: 1928, 1932, 1938): </a:t>
            </a:r>
          </a:p>
          <a:p>
            <a:pPr>
              <a:buClr>
                <a:srgbClr val="0070C0"/>
              </a:buClr>
              <a:buFont typeface="Wingdings" pitchFamily="2" charset="2"/>
              <a:buChar char="§"/>
            </a:pPr>
            <a:r>
              <a:rPr lang="it-IT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industrializzazione e collettivizzazione forzata</a:t>
            </a:r>
            <a:endParaRPr lang="fr-FR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0" indent="0">
              <a:buNone/>
            </a:pPr>
            <a:endParaRPr lang="it-IT" dirty="0"/>
          </a:p>
        </p:txBody>
      </p:sp>
      <p:pic>
        <p:nvPicPr>
          <p:cNvPr id="4" name="Picture Placeholder 3" descr="elearning.jpg">
            <a:extLst>
              <a:ext uri="{FF2B5EF4-FFF2-40B4-BE49-F238E27FC236}">
                <a16:creationId xmlns:a16="http://schemas.microsoft.com/office/drawing/2014/main" id="{8DE4328F-376F-6B26-3A80-794137487D05}"/>
              </a:ext>
            </a:extLst>
          </p:cNvPr>
          <p:cNvPicPr>
            <a:picLocks noGrp="1" noChangeAspect="1"/>
          </p:cNvPicPr>
          <p:nvPr>
            <p:ph type="pic" idx="13"/>
          </p:nvPr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/>
      </p:pic>
      <p:sp>
        <p:nvSpPr>
          <p:cNvPr id="5" name="Segnaposto testo 2">
            <a:extLst>
              <a:ext uri="{FF2B5EF4-FFF2-40B4-BE49-F238E27FC236}">
                <a16:creationId xmlns:a16="http://schemas.microsoft.com/office/drawing/2014/main" id="{491D914E-9BFD-D701-4E57-251B8D87B265}"/>
              </a:ext>
            </a:extLst>
          </p:cNvPr>
          <p:cNvSpPr txBox="1">
            <a:spLocks/>
          </p:cNvSpPr>
          <p:nvPr/>
        </p:nvSpPr>
        <p:spPr>
          <a:xfrm>
            <a:off x="7616952" y="1591056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 defTabSz="914400" rtl="0" eaLnBrk="1" latinLnBrk="0" hangingPunct="1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Font typeface="Arial"/>
              <a:buNone/>
            </a:pPr>
            <a:endParaRPr lang="it-IT" dirty="0"/>
          </a:p>
        </p:txBody>
      </p:sp>
      <p:sp>
        <p:nvSpPr>
          <p:cNvPr id="10" name="Segnaposto testo 2">
            <a:extLst>
              <a:ext uri="{FF2B5EF4-FFF2-40B4-BE49-F238E27FC236}">
                <a16:creationId xmlns:a16="http://schemas.microsoft.com/office/drawing/2014/main" id="{136AACB7-9F4F-B941-5093-19E3EF1C5EED}"/>
              </a:ext>
            </a:extLst>
          </p:cNvPr>
          <p:cNvSpPr txBox="1">
            <a:spLocks/>
          </p:cNvSpPr>
          <p:nvPr/>
        </p:nvSpPr>
        <p:spPr>
          <a:xfrm>
            <a:off x="7087772" y="1572768"/>
            <a:ext cx="3931920" cy="4526280"/>
          </a:xfrm>
        </p:spPr>
        <p:txBody>
          <a:bodyPr wrap="square" lIns="0" tIns="0" rIns="0" bIns="0" rtlCol="0" anchor="t">
            <a:normAutofit/>
          </a:bodyPr>
          <a:lstStyle>
            <a:lvl1pPr marL="285750" indent="-285750" algn="l" defTabSz="914400" rtl="0" eaLnBrk="1" latinLnBrk="0" hangingPunct="1">
              <a:spcBef>
                <a:spcPts val="800"/>
              </a:spcBef>
              <a:buClr>
                <a:srgbClr val="D42A23"/>
              </a:buClr>
              <a:buFont typeface="Arial"/>
              <a:buChar char="•"/>
              <a:defRPr lang="it-IT" sz="20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1pPr>
            <a:lvl2pPr marL="6286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–"/>
              <a:defRPr lang="it-IT" sz="18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2pPr>
            <a:lvl3pPr marL="971550" indent="-285750" algn="l" defTabSz="914400" rtl="0" eaLnBrk="1" latinLnBrk="0" hangingPunct="1">
              <a:spcBef>
                <a:spcPts val="400"/>
              </a:spcBef>
              <a:buClr>
                <a:srgbClr val="D42A23"/>
              </a:buClr>
              <a:buFont typeface="Arial"/>
              <a:buChar char="•"/>
              <a:defRPr lang="it-IT" sz="1600" b="0" i="0" kern="1200">
                <a:solidFill>
                  <a:srgbClr val="20232A"/>
                </a:solidFill>
                <a:latin typeface="+mn-lt"/>
                <a:ea typeface="+mn-ea"/>
                <a:cs typeface="+mn-cs"/>
              </a:defRPr>
            </a:lvl3pPr>
            <a:lvl4pPr marL="13144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657350" indent="-285750" algn="l" defTabSz="914400" rtl="0" eaLnBrk="1" latinLnBrk="0" hangingPunct="1">
              <a:spcBef>
                <a:spcPts val="600"/>
              </a:spcBef>
              <a:buClr>
                <a:srgbClr val="D42A23"/>
              </a:buClr>
              <a:buFont typeface="Arial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marL="0" indent="0">
              <a:buFont typeface="Arial"/>
              <a:buNone/>
            </a:pPr>
            <a:endParaRPr lang="it-IT" dirty="0"/>
          </a:p>
        </p:txBody>
      </p:sp>
      <p:sp>
        <p:nvSpPr>
          <p:cNvPr id="12" name="CasellaDiTesto 11">
            <a:extLst>
              <a:ext uri="{FF2B5EF4-FFF2-40B4-BE49-F238E27FC236}">
                <a16:creationId xmlns:a16="http://schemas.microsoft.com/office/drawing/2014/main" id="{76A9F8ED-18BF-4420-2DEA-0A4E5DB8F8E3}"/>
              </a:ext>
            </a:extLst>
          </p:cNvPr>
          <p:cNvSpPr txBox="1"/>
          <p:nvPr/>
        </p:nvSpPr>
        <p:spPr>
          <a:xfrm>
            <a:off x="5791669" y="1600200"/>
            <a:ext cx="4811853" cy="38985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it-IT" sz="21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Terrore staliniano </a:t>
            </a: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&gt; metodo di governo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it-IT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continuo cambiare dell’oggetto delle persecuzioni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mentalità della paura e della delazione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ingegneria di classe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Gulag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distruzione/scardinamento delle relazioni private</a:t>
            </a:r>
          </a:p>
          <a:p>
            <a:pPr marL="342900" marR="0" lvl="0" indent="-3429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0070C0"/>
              </a:buClr>
              <a:buSzTx/>
              <a:buFont typeface="Wingdings" pitchFamily="2" charset="2"/>
              <a:buChar char="§"/>
              <a:tabLst/>
              <a:defRPr/>
            </a:pPr>
            <a:r>
              <a:rPr kumimoji="0" lang="it-IT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epurazioni, purghe, processi</a:t>
            </a:r>
          </a:p>
        </p:txBody>
      </p:sp>
    </p:spTree>
    <p:extLst>
      <p:ext uri="{BB962C8B-B14F-4D97-AF65-F5344CB8AC3E}">
        <p14:creationId xmlns:p14="http://schemas.microsoft.com/office/powerpoint/2010/main" val="650120082"/>
      </p:ext>
    </p:extLst>
  </p:cSld>
  <p:clrMapOvr>
    <a:masterClrMapping/>
  </p:clrMapOvr>
</p:sld>
</file>

<file path=ppt/theme/theme1.xml><?xml version="1.0" encoding="utf-8"?>
<a:theme xmlns:a="http://schemas.openxmlformats.org/drawingml/2006/main" name="Storia contemporanea">
  <a:themeElements>
    <a:clrScheme name="Storia contemporanea">
      <a:dk1>
        <a:srgbClr val="20232A"/>
      </a:dk1>
      <a:lt1>
        <a:srgbClr val="FFFFFF"/>
      </a:lt1>
      <a:dk2>
        <a:srgbClr val="5B6270"/>
      </a:dk2>
      <a:lt2>
        <a:srgbClr val="F3F4F6"/>
      </a:lt2>
      <a:accent1>
        <a:srgbClr val="D42A23"/>
      </a:accent1>
      <a:accent2>
        <a:srgbClr val="20232A"/>
      </a:accent2>
      <a:accent3>
        <a:srgbClr val="5B6270"/>
      </a:accent3>
      <a:accent4>
        <a:srgbClr val="FF6A61"/>
      </a:accent4>
      <a:accent5>
        <a:srgbClr val="8A93A0"/>
      </a:accent5>
      <a:accent6>
        <a:srgbClr val="6B7A2E"/>
      </a:accent6>
      <a:hlink>
        <a:srgbClr val="C4241D"/>
      </a:hlink>
      <a:folHlink>
        <a:srgbClr val="5B6270"/>
      </a:folHlink>
    </a:clrScheme>
    <a:fontScheme name="Office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308</TotalTime>
  <Words>712</Words>
  <Application>Microsoft Macintosh PowerPoint</Application>
  <PresentationFormat>Widescreen</PresentationFormat>
  <Paragraphs>111</Paragraphs>
  <Slides>13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20" baseType="lpstr">
      <vt:lpstr>Arial</vt:lpstr>
      <vt:lpstr>Calibri</vt:lpstr>
      <vt:lpstr>Cambria</vt:lpstr>
      <vt:lpstr>Font di sistema regolare</vt:lpstr>
      <vt:lpstr>Times New Roman</vt:lpstr>
      <vt:lpstr>Wingdings</vt:lpstr>
      <vt:lpstr>Storia contemporanea</vt:lpstr>
      <vt:lpstr>Le rivoluzioni del 1917</vt:lpstr>
      <vt:lpstr>L’apocalisse della modernità</vt:lpstr>
      <vt:lpstr>1917</vt:lpstr>
      <vt:lpstr>1905</vt:lpstr>
      <vt:lpstr>febbraio 1917</vt:lpstr>
      <vt:lpstr>Presentazione standard di PowerPoint</vt:lpstr>
      <vt:lpstr>Ottobre 1917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Verso lo stalinismo</vt:lpstr>
      <vt:lpstr>Lo stalinismo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Modello lezione – Storia contemporanea</dc:title>
  <dc:subject>PptxGenJS Presentation</dc:subject>
  <dc:creator>PptxGenJS</dc:creator>
  <cp:lastModifiedBy>maddalena carli</cp:lastModifiedBy>
  <cp:revision>15</cp:revision>
  <dcterms:created xsi:type="dcterms:W3CDTF">2026-09-21T05:41:18Z</dcterms:created>
  <dcterms:modified xsi:type="dcterms:W3CDTF">2026-10-25T19:28:12Z</dcterms:modified>
</cp:coreProperties>
</file>