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4" r:id="rId4"/>
    <p:sldId id="275" r:id="rId5"/>
    <p:sldId id="260" r:id="rId6"/>
    <p:sldId id="261" r:id="rId7"/>
    <p:sldId id="273" r:id="rId8"/>
    <p:sldId id="266" r:id="rId9"/>
    <p:sldId id="278" r:id="rId10"/>
    <p:sldId id="279" r:id="rId11"/>
    <p:sldId id="269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79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19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Lezione </a:t>
            </a:r>
            <a:r>
              <a:rPr lang="it-IT" dirty="0">
                <a:solidFill>
                  <a:srgbClr val="0070C0"/>
                </a:solidFill>
              </a:rPr>
              <a:t>3</a:t>
            </a:r>
            <a:r>
              <a:rPr dirty="0">
                <a:solidFill>
                  <a:srgbClr val="0070C0"/>
                </a:solidFill>
              </a:rPr>
              <a:t> · Unità I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Liberalismo, socialismo, nazionalismo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/>
              <a:t>I</a:t>
            </a:r>
            <a:r>
              <a:rPr lang="it-IT" dirty="0"/>
              <a:t>.3.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1871–1918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L’apocalisse della modernità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Dalle crisi di fine Ottocento alla prima guerra mondiale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Liberalismo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Socialismo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Nazionalismo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Sionismo, sionismi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Liberalismo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4809287" y="2630658"/>
            <a:ext cx="2570378" cy="2468880"/>
          </a:xfrm>
        </p:spPr>
        <p:txBody>
          <a:bodyPr>
            <a:normAutofit/>
          </a:bodyPr>
          <a:lstStyle/>
          <a:p>
            <a:pPr marL="285750" indent="-285750">
              <a:buClr>
                <a:srgbClr val="2E379E"/>
              </a:buClr>
              <a:buFont typeface="Wingdings" pitchFamily="2" charset="2"/>
              <a:buChar char="§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libero mercato e libero imprenditore</a:t>
            </a:r>
          </a:p>
          <a:p>
            <a:pPr marL="285750" indent="-285750">
              <a:buClr>
                <a:srgbClr val="2E379E"/>
              </a:buClr>
              <a:buFont typeface="Wingdings" pitchFamily="2" charset="2"/>
              <a:buChar char="§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società civile e sue articolazioni</a:t>
            </a:r>
          </a:p>
          <a:p>
            <a:pPr marL="285750" indent="-285750">
              <a:buClr>
                <a:srgbClr val="2E379E"/>
              </a:buClr>
              <a:buFont typeface="Wingdings" pitchFamily="2" charset="2"/>
              <a:buChar char="§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istituzioni costituzionali e parlamentari</a:t>
            </a:r>
          </a:p>
          <a:p>
            <a:pPr marL="285750" indent="-285750">
              <a:buClr>
                <a:srgbClr val="2E379E"/>
              </a:buClr>
              <a:buFont typeface="Wingdings" pitchFamily="2" charset="2"/>
              <a:buChar char="§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esercizio dei diritti politici, a esclusione dei soggetti ‘immaturi’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it-IT" dirty="0">
                <a:cs typeface="Times New Roman" panose="02020603050405020304" pitchFamily="18" charset="0"/>
              </a:rPr>
              <a:t>democratici</a:t>
            </a:r>
          </a:p>
          <a:p>
            <a:r>
              <a:rPr lang="it-IT" dirty="0">
                <a:cs typeface="Times New Roman" panose="02020603050405020304" pitchFamily="18" charset="0"/>
              </a:rPr>
              <a:t>- preferenza per l’assetto repubblicano</a:t>
            </a:r>
          </a:p>
          <a:p>
            <a:r>
              <a:rPr lang="it-IT" dirty="0">
                <a:cs typeface="Times New Roman" panose="02020603050405020304" pitchFamily="18" charset="0"/>
              </a:rPr>
              <a:t>- estensione del diritto di voto</a:t>
            </a:r>
            <a:r>
              <a:rPr lang="it-IT" b="1" dirty="0">
                <a:cs typeface="Times New Roman" panose="02020603050405020304" pitchFamily="18" charset="0"/>
              </a:rPr>
              <a:t> </a:t>
            </a:r>
            <a:r>
              <a:rPr lang="it-IT" dirty="0">
                <a:cs typeface="Times New Roman" panose="02020603050405020304" pitchFamily="18" charset="0"/>
              </a:rPr>
              <a:t>a tutti i maschi adulti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67442B2D-B383-AF7E-A968-DDF81F3A0B3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051560" y="2194560"/>
            <a:ext cx="2570378" cy="2468880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0070C0"/>
              </a:buClr>
            </a:pPr>
            <a:r>
              <a:rPr lang="it-IT" dirty="0">
                <a:latin typeface="+mn-lt"/>
              </a:rPr>
              <a:t>riconoscimento di un valore autonomo all’individuo  e tendenza a limitare</a:t>
            </a:r>
          </a:p>
          <a:p>
            <a:pPr>
              <a:buClr>
                <a:srgbClr val="0070C0"/>
              </a:buClr>
            </a:pPr>
            <a:r>
              <a:rPr lang="it-IT" dirty="0">
                <a:latin typeface="+mn-lt"/>
              </a:rPr>
              <a:t>l’azione dello Stato in base a una costante distinzione tra pubblico e privato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91C9A-382E-69CC-7736-9E741F232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3F638-8884-F768-3745-7E8BB6E7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Socialismo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9C67F-6F8C-9D7F-6E12-94C54A6318D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utopistico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80D42-BF2A-0BD6-370A-8A550B88F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it-IT" dirty="0">
              <a:cs typeface="Times New Roman" panose="020206030504050203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1633A-05D0-5E33-360D-68CAE579110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it-IT" dirty="0"/>
              <a:t>scientifico</a:t>
            </a:r>
            <a:endParaRPr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6258D9-7544-B171-7F79-0D47AF62BD3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>
                <a:cs typeface="Times New Roman" panose="02020603050405020304" pitchFamily="18" charset="0"/>
              </a:rPr>
              <a:t>Karl Marx ( 1818-1883) e Friedrich Engels (1820-1895)</a:t>
            </a:r>
          </a:p>
          <a:p>
            <a:pPr marL="0" indent="0">
              <a:buNone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>
                <a:cs typeface="Times New Roman" panose="02020603050405020304" pitchFamily="18" charset="0"/>
              </a:rPr>
              <a:t>basi economico-filosofiche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>
                <a:cs typeface="Times New Roman" panose="02020603050405020304" pitchFamily="18" charset="0"/>
              </a:rPr>
              <a:t>rivoluzione </a:t>
            </a:r>
          </a:p>
        </p:txBody>
      </p:sp>
    </p:spTree>
    <p:extLst>
      <p:ext uri="{BB962C8B-B14F-4D97-AF65-F5344CB8AC3E}">
        <p14:creationId xmlns:p14="http://schemas.microsoft.com/office/powerpoint/2010/main" val="25734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il «socialismo scientifico»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concezione materialistica della storia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rivoluzione proletaria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organizzazione internazionale del proletariato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differenza tra la prospettiva marxista e quella anarchica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le scissioni interne al movimento operaio e socialista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la «modernità» dei partiti socialisti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cs typeface="Times New Roman" panose="02020603050405020304" pitchFamily="18" charset="0"/>
              </a:rPr>
              <a:t>associazioni federali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associazioni formalizzate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organizzazioni satelliti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legame con le associazioni sindacali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feste, simboli, riti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strumenti di lotta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rivoluzione/ riforme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/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5">
            <a:extLst>
              <a:ext uri="{FF2B5EF4-FFF2-40B4-BE49-F238E27FC236}">
                <a16:creationId xmlns:a16="http://schemas.microsoft.com/office/drawing/2014/main" id="{8B6D1A34-4F6B-DB6B-95F6-D7511E7E33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12" y="1089000"/>
            <a:ext cx="4305232" cy="4680000"/>
          </a:xfrm>
          <a:prstGeom prst="rect">
            <a:avLst/>
          </a:prstGeom>
          <a:ln>
            <a:noFill/>
          </a:ln>
        </p:spPr>
      </p:pic>
      <p:pic>
        <p:nvPicPr>
          <p:cNvPr id="10" name="Segnaposto contenuto 5">
            <a:extLst>
              <a:ext uri="{FF2B5EF4-FFF2-40B4-BE49-F238E27FC236}">
                <a16:creationId xmlns:a16="http://schemas.microsoft.com/office/drawing/2014/main" id="{9CC4B1F1-3FCD-B1B5-773E-54E4C31D1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179" y="495000"/>
            <a:ext cx="4286777" cy="586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270413-F076-9260-FA7D-FD0AE233F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74423-9982-C937-4463-4B04659F9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Nazionalismo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D12AB-8197-46AD-A6E7-F934BFBA427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051560" y="2194560"/>
            <a:ext cx="2903752" cy="2824005"/>
          </a:xfrm>
        </p:spPr>
        <p:txBody>
          <a:bodyPr>
            <a:normAutofit/>
          </a:bodyPr>
          <a:lstStyle/>
          <a:p>
            <a:r>
              <a:rPr lang="it-IT" b="0" dirty="0">
                <a:latin typeface="+mn-lt"/>
              </a:rPr>
              <a:t>differenza tra </a:t>
            </a:r>
            <a:r>
              <a:rPr lang="it-IT" dirty="0">
                <a:latin typeface="+mn-lt"/>
              </a:rPr>
              <a:t>nazionalizzazione delle masse </a:t>
            </a:r>
            <a:r>
              <a:rPr lang="it-IT" b="0" dirty="0">
                <a:latin typeface="+mn-lt"/>
              </a:rPr>
              <a:t>e </a:t>
            </a:r>
            <a:r>
              <a:rPr lang="it-IT" dirty="0">
                <a:latin typeface="+mn-lt"/>
              </a:rPr>
              <a:t>movimenti nazionalisti</a:t>
            </a:r>
            <a:endParaRPr dirty="0">
              <a:latin typeface="+mn-lt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BED12AB-8197-46AD-A6E7-F934BFBA427E}"/>
              </a:ext>
            </a:extLst>
          </p:cNvPr>
          <p:cNvSpPr>
            <a:spLocks noGrp="1"/>
          </p:cNvSpPr>
          <p:nvPr/>
        </p:nvSpPr>
        <p:spPr>
          <a:xfrm>
            <a:off x="4810811" y="2194559"/>
            <a:ext cx="2570377" cy="2824007"/>
          </a:xfrm>
        </p:spPr>
        <p:txBody>
          <a:bodyPr wrap="square" lIns="0" tIns="0" rIns="0" bIns="0" rtlCol="0" anchor="b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D42A23"/>
              </a:buClr>
              <a:buFont typeface="Arial"/>
              <a:buNone/>
              <a:defRPr lang="it-IT" sz="2800" b="1" i="0" kern="120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r>
              <a:rPr lang="it-IT" b="0" dirty="0">
                <a:latin typeface="+mn-lt"/>
              </a:rPr>
              <a:t>sfruttamento politico del nazionalismo:</a:t>
            </a:r>
          </a:p>
          <a:p>
            <a:r>
              <a:rPr lang="it-IT" b="0" dirty="0">
                <a:latin typeface="+mn-lt"/>
              </a:rPr>
              <a:t>inquadramento delle masse</a:t>
            </a:r>
            <a:endParaRPr b="0" dirty="0">
              <a:latin typeface="+mn-lt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034EF58-30D9-49D0-D3C7-6BCD7B1D5E6C}"/>
              </a:ext>
            </a:extLst>
          </p:cNvPr>
          <p:cNvSpPr txBox="1">
            <a:spLocks/>
          </p:cNvSpPr>
          <p:nvPr/>
        </p:nvSpPr>
        <p:spPr>
          <a:xfrm>
            <a:off x="8693331" y="2194558"/>
            <a:ext cx="2570377" cy="2824007"/>
          </a:xfrm>
        </p:spPr>
        <p:txBody>
          <a:bodyPr wrap="square" lIns="0" tIns="0" rIns="0" bIns="0" rtlCol="0" anchor="b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D42A23"/>
              </a:buClr>
              <a:buFont typeface="Arial"/>
              <a:buNone/>
              <a:defRPr lang="it-IT" sz="2800" b="1" i="0" kern="120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r>
              <a:rPr lang="it-IT" b="0" dirty="0">
                <a:latin typeface="+mn-lt"/>
              </a:rPr>
              <a:t>dalla fondazione al governo degli Stati-nazione</a:t>
            </a:r>
          </a:p>
          <a:p>
            <a:endParaRPr lang="it-IT" b="0" dirty="0">
              <a:latin typeface="+mn-lt"/>
            </a:endParaRPr>
          </a:p>
          <a:p>
            <a:endParaRPr lang="it-IT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9568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Classificazione e gerarchizzazione delle «razze»</a:t>
            </a:r>
            <a:endParaRPr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FE1A772-FEEA-072F-5281-9F249AEB9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749009"/>
            <a:ext cx="3384000" cy="5108991"/>
          </a:xfrm>
          <a:prstGeom prst="rect">
            <a:avLst/>
          </a:prstGeom>
          <a:ln>
            <a:noFill/>
          </a:ln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E57ACC8-79B3-193D-8C15-2D6CA2D1B40E}"/>
              </a:ext>
            </a:extLst>
          </p:cNvPr>
          <p:cNvSpPr txBox="1">
            <a:spLocks/>
          </p:cNvSpPr>
          <p:nvPr/>
        </p:nvSpPr>
        <p:spPr>
          <a:xfrm>
            <a:off x="9019903" y="4801619"/>
            <a:ext cx="2834640" cy="1599181"/>
          </a:xfrm>
        </p:spPr>
        <p:txBody>
          <a:bodyPr>
            <a:normAutofit fontScale="77500" lnSpcReduction="20000"/>
          </a:bodyPr>
          <a:lstStyle>
            <a:lvl1pPr marL="2857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lang="it-IT" dirty="0">
                <a:cs typeface="Times New Roman" panose="02020603050405020304" pitchFamily="18" charset="0"/>
              </a:rPr>
              <a:t>- Joseph Arthur de Gobineau (1816-1882)</a:t>
            </a:r>
          </a:p>
          <a:p>
            <a:pPr marL="0" indent="0">
              <a:buNone/>
            </a:pPr>
            <a:r>
              <a:rPr lang="it-IT" dirty="0">
                <a:cs typeface="Times New Roman" panose="02020603050405020304" pitchFamily="18" charset="0"/>
              </a:rPr>
              <a:t>- Francis Galton (1822-1911)</a:t>
            </a:r>
          </a:p>
          <a:p>
            <a:pPr marL="0" indent="0">
              <a:buNone/>
            </a:pPr>
            <a:r>
              <a:rPr lang="it-IT" dirty="0">
                <a:cs typeface="Times New Roman" panose="02020603050405020304" pitchFamily="18" charset="0"/>
              </a:rPr>
              <a:t>- Houston Stewart Chamberlain (1855-1927)</a:t>
            </a:r>
          </a:p>
          <a:p>
            <a:endParaRPr lang="it-IT" dirty="0"/>
          </a:p>
        </p:txBody>
      </p:sp>
      <p:pic>
        <p:nvPicPr>
          <p:cNvPr id="12" name="Immagine 11" descr="Eine Entgegnung auf &quot; Die Grundlagen des 19. Jahrhunderts von Houston  Stewart Chamberlain &quot;. da Wüst, Fritz:: Gut 8°, Broschiert (1905)  Erstauflage, EA. | Antiquariat Buchseite">
            <a:extLst>
              <a:ext uri="{FF2B5EF4-FFF2-40B4-BE49-F238E27FC236}">
                <a16:creationId xmlns:a16="http://schemas.microsoft.com/office/drawing/2014/main" id="{1D76E83F-7D30-00CE-9B29-D67ED7D215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554" y="4482000"/>
            <a:ext cx="1599216" cy="2376000"/>
          </a:xfrm>
          <a:prstGeom prst="rect">
            <a:avLst/>
          </a:prstGeom>
        </p:spPr>
      </p:pic>
      <p:pic>
        <p:nvPicPr>
          <p:cNvPr id="13" name="Immagine 12" descr="Essays in Eugenics by Galton, Francis (Sir): Good | WeBuyBooks">
            <a:extLst>
              <a:ext uri="{FF2B5EF4-FFF2-40B4-BE49-F238E27FC236}">
                <a16:creationId xmlns:a16="http://schemas.microsoft.com/office/drawing/2014/main" id="{EB9AA7EE-6CBC-0F3D-84F0-1419277574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922" y="1758552"/>
            <a:ext cx="1654848" cy="2448000"/>
          </a:xfrm>
          <a:prstGeom prst="rect">
            <a:avLst/>
          </a:prstGeom>
        </p:spPr>
      </p:pic>
      <p:pic>
        <p:nvPicPr>
          <p:cNvPr id="15" name="Immagine 14" descr="Essai sur l'inégalité des races humaines by Arthur, comte de Gobineau |  Open Library">
            <a:extLst>
              <a:ext uri="{FF2B5EF4-FFF2-40B4-BE49-F238E27FC236}">
                <a16:creationId xmlns:a16="http://schemas.microsoft.com/office/drawing/2014/main" id="{7332A680-F052-A825-36FD-61338FA9E8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6720" y="3683000"/>
            <a:ext cx="1955800" cy="3175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3CE78-BAA4-BB92-14E4-D9B8052AD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F266C-12B8-43FE-0C5D-CF4186FD3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Clr>
                <a:srgbClr val="0070C0"/>
              </a:buClr>
              <a:buNone/>
            </a:pPr>
            <a:r>
              <a:rPr lang="it-IT" sz="2000" dirty="0">
                <a:cs typeface="Times New Roman" panose="02020603050405020304" pitchFamily="18" charset="0"/>
              </a:rPr>
              <a:t>l’elaborazione razzista sembra dare un nuovo slancio all’identificazione delle comunità nazionali. Partendo dalle considerazioni dell’antropologia razzista, </a:t>
            </a:r>
            <a:r>
              <a:rPr lang="it-IT" sz="2000" b="1" dirty="0">
                <a:cs typeface="Times New Roman" panose="02020603050405020304" pitchFamily="18" charset="0"/>
              </a:rPr>
              <a:t>una nazione/razza viene infatti ora definita in rapporto alle differenze che la separano da qualche altra nazione/razza identificata come inferiore e per questo potenzialmente minacciosa e nemica</a:t>
            </a:r>
            <a:endParaRPr lang="it-IT" sz="2000" dirty="0">
              <a:cs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C6631C-F5F8-4F6F-D135-01367D05B25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sz="2000" dirty="0">
                <a:cs typeface="Times New Roman" panose="02020603050405020304" pitchFamily="18" charset="0"/>
              </a:rPr>
              <a:t>Stati Uniti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sz="2000" dirty="0">
                <a:cs typeface="Times New Roman" panose="02020603050405020304" pitchFamily="18" charset="0"/>
              </a:rPr>
              <a:t>politica segregazionista nei confronti degli afro-americani e dei nativi americani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sz="2000" dirty="0">
                <a:cs typeface="Times New Roman" panose="02020603050405020304" pitchFamily="18" charset="0"/>
              </a:rPr>
              <a:t>razzismo militante</a:t>
            </a:r>
          </a:p>
          <a:p>
            <a:pPr>
              <a:buClr>
                <a:srgbClr val="0070C0"/>
              </a:buClr>
            </a:pPr>
            <a:endParaRPr lang="it-IT" sz="2000" dirty="0">
              <a:cs typeface="Times New Roman" panose="02020603050405020304" pitchFamily="18" charset="0"/>
            </a:endParaRPr>
          </a:p>
          <a:p>
            <a:pPr>
              <a:buClr>
                <a:srgbClr val="0070C0"/>
              </a:buClr>
            </a:pPr>
            <a:r>
              <a:rPr lang="it-IT" sz="2000" dirty="0">
                <a:cs typeface="Times New Roman" panose="02020603050405020304" pitchFamily="18" charset="0"/>
              </a:rPr>
              <a:t>Europa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sz="2000" dirty="0">
                <a:cs typeface="Times New Roman" panose="02020603050405020304" pitchFamily="18" charset="0"/>
              </a:rPr>
              <a:t>antisemitismo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7072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6A634-4193-57B5-C045-A48CC697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ebrei d’Europa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ADD7A4E-1C29-79EC-0D96-4D0FB766B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Ashkenazi – </a:t>
            </a:r>
            <a:r>
              <a:rPr lang="it-IT" dirty="0" err="1"/>
              <a:t>Sephardic</a:t>
            </a:r>
            <a:r>
              <a:rPr lang="it-IT" dirty="0"/>
              <a:t> Jews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Processo di emancipazione ebraica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Dall’antisemitismo culturale all’antisemitismo politico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dirty="0"/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1894: </a:t>
            </a:r>
            <a:r>
              <a:rPr lang="it-IT" b="1" dirty="0"/>
              <a:t>Affaire Dreyfus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455D39-B19C-6D25-16B5-B55557A58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2" y="909000"/>
            <a:ext cx="3796069" cy="504000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194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B5999-5CE5-D81E-13CE-E5DDE2789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DD1F7-7AE4-DDAC-BF66-F25370733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Sionismo/sionismi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29B1A-016D-A711-00A7-2626186C01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  <a:t>ideologia che considera gli ebrei un popolo e che ne sostiene il diritto al ritorno nella terra originaria, la Palestina &gt; </a:t>
            </a:r>
            <a:r>
              <a:rPr lang="it-IT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movimento di rinascita nazionale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ridefinizione dell’identità ebraica: </a:t>
            </a:r>
            <a:b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a. «</a:t>
            </a: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ritorno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» (a una terra sotto il dominio ottomano, poi protettorato inglese); </a:t>
            </a:r>
            <a:b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b. discontinuità con/rifiuto della «</a:t>
            </a: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diaspora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» (critica dell’assimilazione) </a:t>
            </a:r>
            <a:b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&gt; </a:t>
            </a:r>
            <a:r>
              <a:rPr lang="it-IT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progetto politico (Stato ebraico)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400" dirty="0">
                <a:cs typeface="Times New Roman" panose="02020603050405020304" pitchFamily="18" charset="0"/>
              </a:rPr>
              <a:t>Ridefinizione dell’</a:t>
            </a:r>
            <a:r>
              <a:rPr lang="it-IT" sz="2400" i="1" dirty="0">
                <a:cs typeface="Times New Roman" panose="02020603050405020304" pitchFamily="18" charset="0"/>
              </a:rPr>
              <a:t>ebreo</a:t>
            </a:r>
            <a:r>
              <a:rPr lang="it-IT" sz="2400" dirty="0">
                <a:cs typeface="Times New Roman" panose="02020603050405020304" pitchFamily="18" charset="0"/>
              </a:rPr>
              <a:t>, non solo ideologicamente ma anche fisicamente: cambia il rapporto con lo spazio territoriale, cambiano i corpi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08325"/>
      </p:ext>
    </p:extLst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420</Words>
  <Application>Microsoft Macintosh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8" baseType="lpstr">
      <vt:lpstr>Arial</vt:lpstr>
      <vt:lpstr>Calibri</vt:lpstr>
      <vt:lpstr>Cambria</vt:lpstr>
      <vt:lpstr>Font di sistema regolare</vt:lpstr>
      <vt:lpstr>Times New Roman</vt:lpstr>
      <vt:lpstr>Wingdings</vt:lpstr>
      <vt:lpstr>Storia contemporanea</vt:lpstr>
      <vt:lpstr>Liberalismo, socialismo, nazionalismo</vt:lpstr>
      <vt:lpstr>L’apocalisse della modernità</vt:lpstr>
      <vt:lpstr>Liberalismo</vt:lpstr>
      <vt:lpstr>Socialismo</vt:lpstr>
      <vt:lpstr>Presentazione standard di PowerPoint</vt:lpstr>
      <vt:lpstr>Presentazione standard di PowerPoint</vt:lpstr>
      <vt:lpstr>Nazionalismo</vt:lpstr>
      <vt:lpstr>Classificazione e gerarchizzazione delle «razze»</vt:lpstr>
      <vt:lpstr>Presentazione standard di PowerPoint</vt:lpstr>
      <vt:lpstr>Gli ebrei d’Europa</vt:lpstr>
      <vt:lpstr>Sionismo/sionismi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10</cp:revision>
  <dcterms:created xsi:type="dcterms:W3CDTF">2026-09-21T05:41:18Z</dcterms:created>
  <dcterms:modified xsi:type="dcterms:W3CDTF">2026-10-22T10:37:17Z</dcterms:modified>
</cp:coreProperties>
</file>