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jpg" ContentType="image/jpg"/>
  <Override PartName="/ppt/media/image10.jpg" ContentType="image/jpg"/>
  <Override PartName="/ppt/media/image11.jpg" ContentType="image/jpg"/>
  <Override PartName="/ppt/media/image12.jpg" ContentType="image/jpg"/>
  <Override PartName="/ppt/media/image13.jpg" ContentType="image/jpg"/>
  <Override PartName="/ppt/media/image14.jpg" ContentType="image/jpg"/>
  <Override PartName="/ppt/media/image15.jpg" ContentType="image/jpg"/>
  <Override PartName="/ppt/media/image16.jpg" ContentType="image/jpg"/>
  <Override PartName="/ppt/media/image18.jpg" ContentType="image/jpg"/>
  <Override PartName="/ppt/media/image19.jpg" ContentType="image/jpg"/>
  <Override PartName="/ppt/media/image2.jpg" ContentType="image/jpg"/>
  <Override PartName="/ppt/media/image20.jpg" ContentType="image/jpg"/>
  <Override PartName="/ppt/media/image29.jpg" ContentType="image/jpg"/>
  <Override PartName="/ppt/media/image3.jpg" ContentType="image/jpg"/>
  <Override PartName="/ppt/media/image31.jpg" ContentType="image/jpg"/>
  <Override PartName="/ppt/media/image32.jpg" ContentType="image/jpg"/>
  <Override PartName="/ppt/media/image33.jpg" ContentType="image/jpg"/>
  <Override PartName="/ppt/media/image34.jpg" ContentType="image/jpg"/>
  <Override PartName="/ppt/media/image35.jpg" ContentType="image/jpg"/>
  <Override PartName="/ppt/media/image36.jpg" ContentType="image/jpg"/>
  <Override PartName="/ppt/media/image37.jpg" ContentType="image/jpg"/>
  <Override PartName="/ppt/media/image38.jpg" ContentType="image/jpg"/>
  <Override PartName="/ppt/media/image39.jpg" ContentType="image/jpg"/>
  <Override PartName="/ppt/media/image4.jpg" ContentType="image/jpg"/>
  <Override PartName="/ppt/media/image40.jpg" ContentType="image/jpg"/>
  <Override PartName="/ppt/media/image41.jpg" ContentType="image/jpg"/>
  <Override PartName="/ppt/media/image42.jpg" ContentType="image/jpg"/>
  <Override PartName="/ppt/media/image43.jpg" ContentType="image/jpg"/>
  <Override PartName="/ppt/media/image45.jpg" ContentType="image/jpg"/>
  <Override PartName="/ppt/media/image46.jpg" ContentType="image/jpg"/>
  <Override PartName="/ppt/media/image47.jpg" ContentType="image/jpg"/>
  <Override PartName="/ppt/media/image48.jpg" ContentType="image/jpg"/>
  <Override PartName="/ppt/media/image50.jpg" ContentType="image/jpg"/>
  <Override PartName="/ppt/media/image51.jpg" ContentType="image/jpg"/>
  <Override PartName="/ppt/media/image53.jpg" ContentType="image/jpg"/>
  <Override PartName="/ppt/media/image54.jpg" ContentType="image/jpg"/>
  <Override PartName="/ppt/media/image56.jpg" ContentType="image/jpg"/>
  <Override PartName="/ppt/media/image57.jpg" ContentType="image/jpg"/>
  <Override PartName="/ppt/media/image6.jpg" ContentType="image/jpg"/>
  <Override PartName="/ppt/media/image60.jpg" ContentType="image/jpg"/>
  <Override PartName="/ppt/media/image62.jpg" ContentType="image/jpg"/>
  <Override PartName="/ppt/media/image63.jpg" ContentType="image/jpg"/>
  <Override PartName="/ppt/media/image64.jpg" ContentType="image/jpg"/>
  <Override PartName="/ppt/media/image65.jpg" ContentType="image/jpg"/>
  <Override PartName="/ppt/media/image66.jpg" ContentType="image/jpg"/>
  <Override PartName="/ppt/media/image67.jpg" ContentType="image/jpg"/>
  <Override PartName="/ppt/media/image7.jpg" ContentType="image/jpg"/>
  <Override PartName="/ppt/media/image70.jpg" ContentType="image/jpg"/>
  <Override PartName="/ppt/media/image71.jpg" ContentType="image/jpg"/>
  <Override PartName="/ppt/media/image72.jpg" ContentType="image/jpg"/>
  <Override PartName="/ppt/media/image8.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74" r:id="rId20"/>
    <p:sldId id="315" r:id="rId21"/>
    <p:sldId id="275" r:id="rId22"/>
    <p:sldId id="314" r:id="rId23"/>
    <p:sldId id="276" r:id="rId24"/>
    <p:sldId id="277" r:id="rId25"/>
    <p:sldId id="278" r:id="rId26"/>
    <p:sldId id="279" r:id="rId27"/>
    <p:sldId id="280" r:id="rId28"/>
    <p:sldId id="281" r:id="rId29"/>
    <p:sldId id="282" r:id="rId30"/>
    <p:sldId id="317"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316"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Lst>
  <p:sldSz cx="12192000" cy="6858000"/>
  <p:notesSz cx="12192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56"/>
    <p:restoredTop sz="94712"/>
  </p:normalViewPr>
  <p:slideViewPr>
    <p:cSldViewPr>
      <p:cViewPr varScale="1">
        <p:scale>
          <a:sx n="105" d="100"/>
          <a:sy n="105" d="100"/>
        </p:scale>
        <p:origin x="216" y="1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6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 radiazione elettromagnetica ha doppia natura: onda (frequenza, lunghezza d'onda, descrive rifrazione e interferenza) e particella (fotoni di energia E = h x ni = hc/lambda, descrive assorbimento ed emissione). La frequenza e fissata dalla sorgente e non cambia mai; la lunghezza d'onda dipende dal mezzo (lambda = v/ni). L'energia del fotone cresce con la frequenza: UV &gt; visibile &gt; IR.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Gerarchia delle energie: le transizioni elettroniche richiedono energie dell'UV-visibile (150-400 kJ/mol), le vibrazionali dell'IR (circa 10-50 kJ/mol), le rotazionali delle microonde. Ogni regione dello spettro interroga quindi un diverso 'grado di liberta' della materia: e il fondamento fisico della complementarita tra le spettroscopie.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Schema generale di Skoog per i metodi spettroscopici: (1) l'analita viene portato a uno stato eccitato da uno stimolo (fotoni, calore, elettroni); (2) si misura la radiazione assorbita durante l'eccitazione (spettroscopia di assorbimento) oppure la radiazione emessa nel rilassamento (emissione, fluorescenza). La grandezza misurata e sempre una potenza radiante convertita in segnale elettrico.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Il fondamento microscopico dell'assorbimento: un fotone puo essere assorbito solo se la sua energia coincide esattamente con la differenza tra due livelli energetici della specie (condizione di risonanza, E2 - E1 = h x ni). L'attenuazione del fascio e quindi selettiva in lunghezza d'onda e la sua entita, a parita di specie, dipende solo dal numero di molecole incontrate: concentrazione x cammino ottico.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Derivazione della legge: ogni strato infinitesimo di soluzione assorbe la stessa FRAZIONE di radiazione che lo raggiunge; integrando si ottiene un'attenuazione esponenziale P = P0 x 10^(-ebC), da cui la definizione logaritmica dell'assorbanza A = -log(P/P0) = ebC, lineare in C. La trasmittanza invece non e lineare in C: e questo il motivo per cui si lavora in assorbanza.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Attenzione all'errore fotometrico: la precisione della misura di concentrazione dipende dal valore di T. Per errori strumentali costanti su T, l'errore relativo su C e minimo per A tra circa 0,2 e 0,7 (T tra 20% e 65%): e buona pratica diluire o concentrare i campioni per lavorare in questo intervallo.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L'assorbivita molare epsilon e una proprieta della specie a una data lunghezza d'onda, nel dato solvente e temperatura: valori tipici da 10 (transizioni proibite) a 100000 L/(mol cm) (coloranti). Un epsilon alto significa metodo sensibile: dalla legge di Beer, con b = 1 cm e A minima apprezzabile 0,001, il LOD e circa 0,001/epsilon.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 legge di Beer e additiva: in presenza di piu specie assorbenti A_tot = somma di (epsilon_i x b x C_i). Su questa proprieta si basa l'analisi delle miscele: misurando l'assorbanza a tante lunghezze d'onda quante sono le specie si imposta un sistema di equazioni lineari che fornisce le singole concentrazioni.</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Riepilogo delle deviazioni dalla legge di Beer secondo Skoog: REALI (C &gt; 0,01 M: le molecole interagiscono e epsilon cambia; anche l'indice di rifrazione varia), STRUMENTALI (radiazione policromatica: la legge vale per radiazione monocromatica; luce diffusa nello strumento), CHIMICHE (equilibri di dissociazione/associazione: es. un indicatore che cambia forma con la diluizione). Le deviazioni sono quasi sempre negative (curva che piega verso il basso).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Righe vs bande: l'atomo libero ha solo livelli elettronici (righe strettissime, larghezza 0,002-0,005 nm), la molecola sovrappone a ogni livello elettronico una scala di livelli vibrazionali e rotazionali (bande larghe decine di nm, ulteriormente slargate in soluzione dalle interazioni col solvente). Da qui la specificita quasi assoluta della spettroscopia atomica e la minore selettivita di quella molecolare UV-visibile.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Meccanismo della fluorescenza (diagramma di Jablonski): assorbimento verso stati vibrazionali eccitati di S1, rapidissimo rilassamento vibrazionale non radiativo fino al livello vibrazionale fondamentale di S1, quindi emissione radiativa verso S0. La perdita di energia nel rilassamento vibrazionale spiega lo spostamento di Stokes: l'emissione e sempre a lunghezza d'onda maggiore dell'eccitazione.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Il numero d'onda (cm-1), usato in IR, e il reciproco della lunghezza d'onda ed e direttamente proporzionale all'energia: il medio IR analitico copre 4000-400 cm-1. Requisito di attivita IR: la vibrazione deve variare il momento di dipolo della molecola; per questo O2 e N2 (omonucleari, dipolo nullo per simmetria) sono trasparenti all'IR, il che rende l'aria un 'solvente' ideale per questa spettroscopia.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Il vantaggio del FTIR (vantaggio di Fellgett o multiplex): tutte le lunghezze d'onda sono misurate contemporaneamente dall'interferometro di Michelson, e lo spettro si ottiene per trasformata di Fourier dell'interferogramma. Ne risultano rapidita, rapporto segnale/rumore superiore (si mediano molte scansioni) e accuratezza in lunghezza d'onda garantita dal laser interno di riferimento.</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Confronto delle configurazioni (Skoog): in assorbimento la sequenza e sorgente-selettore-campione-rivelatore (o sorgente-campione-selettore); in emissione il campione stesso, eccitato da fiamma o plasma, e la sorgente; in fluorescenza il rivelatore e posto a 90 gradi dal fascio di eccitazione per non raccogliere la radiazione trasmessa della sorgente.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 lampada al deuterio genera un continuo UV (180-375 nm) per dissociazione della molecola D2 eccitata elettricamente: l'energia in eccesso si ripartisce con continuita tra i due atomi. La finestra deve essere di quarzo perche il vetro assorbe sotto i 350 nm: stessa ragione per cui le cuvette UV sono di quarzo.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Nel reticolo di diffrazione la dispersione nasce dall'interferenza costruttiva: n x lambda = d(sen i + sen r). A parita d'angolo, piu solchi per millimetro significano maggiore dispersione. I reticoli moderni sono repliche olografiche, economiche e con poca luce diffusa; la larghezza di banda effettiva dipende poi dalle fenditure di ingresso e uscita.</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Requisiti del rivelatore ideale secondo Skoog: alta sensibilita, alto rapporto segnale/rumore, risposta costante con la lunghezza d'onda, tempo di risposta breve, segnale di buio nullo, risposta lineare alla potenza radiante (S = k x P + kd). La linearita e essenziale perche la legge di Beer possa tradursi in linearita segnale-concentrazione.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Il fotomoltiplicatore amplifica per emissione secondaria: ogni fotoelettrone accelerato su un dinodo ne estrae 3-5; con 9 dinodi il guadagno e 10^6-10^7. E il rivelatore piu sensibile per l'UV-visibile (puo contare singoli fotoni), ma va protetto dalla luce intensa e alimentato con alta tensione stabilizzata. Alternativa moderna: array di fotodiodi (DAD), meno sensibile ma multiplex.</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Le caratteristiche quantitative della spettrofotometria UV-vis secondo Skoog: applicabilita amplissima (con derivatizzazione anche specie non assorbenti), LOD tipici 10^-4-10^-5 M (estendibili a 10^-7), selettivita gestibile con la scelta della lunghezza d'onda, errori relativi 1-5% (riducibili sotto l'1% con tecniche differenziali), semplicita e costi contenuti: da qui la sua diffusione capillare nei laboratori di controllo alimentare.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 scelta della lunghezza d'onda di lavoro cade sul massimo di assorbimento per due ragioni: massima sensibilita (epsilon massimo) e massima robustezza (al massimo la curva e piatta, quindi piccoli errori di lunghezza d'onda non cambiano epsilon e le deviazioni da radiazione policromatica sono minime). Serve quindi registrare preliminarmente lo spettro di assorbimento dell'analita.</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Il rendimento quantico riflette la competizione cinetica tra emissione radiativa e vie non radiative (conversione interna, incrocio intersistema, trasferimento di energia). La fluorescenza e favorita da: rigidita strutturale, anelli aromatici condensati, sostituenti elettron-donatori, basse temperature, alta viscosita del mezzo. E soppressa (quenching) da ossigeno disciolto, atomi pesanti, gruppi carbonilici e nitro.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L'atomizzazione e la fase critica della spettroscopia atomica: il campione deve essere desolvatato, vaporizzato e dissociato in atomi liberi. Fiamma aria-acetilene (2400-2700 K): semplice ed economica, per elementi facilmente atomizzabili; fornetto di grafite: sensibilita 100-1000 volte migliore (tutto il campione atomizzato, tempo di residenza lungo); plasma ICP (6000-10000 K): atomizzazione quasi completa, ionizzazione per l'emissione multielemento.</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Le righe di assorbimento atomico sono cosi strette che una sorgente continua non fornirebbe abbastanza potenza nella banda utile: per questo l'AAS usa la lampada a catodo cavo, che emette esattamente le righe dell'elemento da determinare (il catodo e fatto di quell'elemento). Ne consegue che serve una lampada per elemento: e il limite pratico dell'AAS rispetto all'ICP.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Microsoft Himalaya"/>
                <a:cs typeface="Microsoft Himalaya"/>
              </a:defRPr>
            </a:lvl1pPr>
          </a:lstStyle>
          <a:p>
            <a:endParaRPr/>
          </a:p>
        </p:txBody>
      </p:sp>
      <p:sp>
        <p:nvSpPr>
          <p:cNvPr id="3" name="Holder 3"/>
          <p:cNvSpPr>
            <a:spLocks noGrp="1"/>
          </p:cNvSpPr>
          <p:nvPr>
            <p:ph type="body" idx="1"/>
          </p:nvPr>
        </p:nvSpPr>
        <p:spPr/>
        <p:txBody>
          <a:bodyPr lIns="0" tIns="0" rIns="0" bIns="0"/>
          <a:lstStyle>
            <a:lvl1pPr>
              <a:defRPr sz="2800" b="0" i="0">
                <a:solidFill>
                  <a:schemeClr val="tx1"/>
                </a:solidFill>
                <a:latin typeface="Microsoft Himalaya"/>
                <a:cs typeface="Microsoft Himalay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8755443" y="2628907"/>
            <a:ext cx="2286630" cy="3915148"/>
          </a:xfrm>
          <a:prstGeom prst="rect">
            <a:avLst/>
          </a:prstGeom>
        </p:spPr>
      </p:pic>
      <p:sp>
        <p:nvSpPr>
          <p:cNvPr id="2" name="Holder 2"/>
          <p:cNvSpPr>
            <a:spLocks noGrp="1"/>
          </p:cNvSpPr>
          <p:nvPr>
            <p:ph type="title"/>
          </p:nvPr>
        </p:nvSpPr>
        <p:spPr/>
        <p:txBody>
          <a:bodyPr lIns="0" tIns="0" rIns="0" bIns="0"/>
          <a:lstStyle>
            <a:lvl1pPr>
              <a:defRPr sz="2800" b="0" i="0">
                <a:solidFill>
                  <a:schemeClr val="tx1"/>
                </a:solidFill>
                <a:latin typeface="Microsoft Himalaya"/>
                <a:cs typeface="Microsoft Himalaya"/>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Microsoft Himalaya"/>
                <a:cs typeface="Microsoft Himalay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022341" y="977011"/>
            <a:ext cx="6383020" cy="878839"/>
          </a:xfrm>
          <a:prstGeom prst="rect">
            <a:avLst/>
          </a:prstGeom>
        </p:spPr>
        <p:txBody>
          <a:bodyPr wrap="square" lIns="0" tIns="0" rIns="0" bIns="0">
            <a:spAutoFit/>
          </a:bodyPr>
          <a:lstStyle>
            <a:lvl1pPr>
              <a:defRPr sz="2800" b="0" i="0">
                <a:solidFill>
                  <a:schemeClr val="tx1"/>
                </a:solidFill>
                <a:latin typeface="Microsoft Himalaya"/>
                <a:cs typeface="Microsoft Himalaya"/>
              </a:defRPr>
            </a:lvl1pPr>
          </a:lstStyle>
          <a:p>
            <a:endParaRPr/>
          </a:p>
        </p:txBody>
      </p:sp>
      <p:sp>
        <p:nvSpPr>
          <p:cNvPr id="3" name="Holder 3"/>
          <p:cNvSpPr>
            <a:spLocks noGrp="1"/>
          </p:cNvSpPr>
          <p:nvPr>
            <p:ph type="body" idx="1"/>
          </p:nvPr>
        </p:nvSpPr>
        <p:spPr>
          <a:xfrm>
            <a:off x="5022341" y="1830704"/>
            <a:ext cx="6400800" cy="4667250"/>
          </a:xfrm>
          <a:prstGeom prst="rect">
            <a:avLst/>
          </a:prstGeom>
        </p:spPr>
        <p:txBody>
          <a:bodyPr wrap="square" lIns="0" tIns="0" rIns="0" bIns="0">
            <a:spAutoFit/>
          </a:bodyPr>
          <a:lstStyle>
            <a:lvl1pPr>
              <a:defRPr sz="2800" b="0" i="0">
                <a:solidFill>
                  <a:schemeClr val="tx1"/>
                </a:solidFill>
                <a:latin typeface="Microsoft Himalaya"/>
                <a:cs typeface="Microsoft Himalaya"/>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10/29/25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jpg"/><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jpg"/><Relationship Id="rId3" Type="http://schemas.openxmlformats.org/officeDocument/2006/relationships/image" Target="../media/image8.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jpg"/><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 Id="rId3"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 Id="rId3"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png"/><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9.jpg"/><Relationship Id="rId3"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g"/><Relationship Id="rId3" Type="http://schemas.openxmlformats.org/officeDocument/2006/relationships/notesSlide" Target="../notesSlides/notesSlide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g"/><Relationship Id="rId3" Type="http://schemas.openxmlformats.org/officeDocument/2006/relationships/notesSlide" Target="../notesSlides/notesSlide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g"/><Relationship Id="rId3" Type="http://schemas.openxmlformats.org/officeDocument/2006/relationships/image" Target="../media/image34.jpg"/><Relationship Id="rId4" Type="http://schemas.openxmlformats.org/officeDocument/2006/relationships/notesSlide" Target="../notesSlides/notesSlide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g"/><Relationship Id="rId3" Type="http://schemas.openxmlformats.org/officeDocument/2006/relationships/image" Target="../media/image36.jpg"/><Relationship Id="rId4" Type="http://schemas.openxmlformats.org/officeDocument/2006/relationships/image" Target="../media/image37.jpg"/><Relationship Id="rId5" Type="http://schemas.openxmlformats.org/officeDocument/2006/relationships/image" Target="../media/image3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g"/><Relationship Id="rId3" Type="http://schemas.openxmlformats.org/officeDocument/2006/relationships/image" Target="../media/image41.jpg"/><Relationship Id="rId4" Type="http://schemas.openxmlformats.org/officeDocument/2006/relationships/image" Target="../media/image42.jpg"/><Relationship Id="rId5" Type="http://schemas.openxmlformats.org/officeDocument/2006/relationships/image" Target="../media/image4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 Id="rId3" Type="http://schemas.openxmlformats.org/officeDocument/2006/relationships/image" Target="../media/image4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6.jpg"/><Relationship Id="rId3" Type="http://schemas.openxmlformats.org/officeDocument/2006/relationships/notesSlide" Target="../notesSlides/notesSlide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g"/><Relationship Id="rId3" Type="http://schemas.openxmlformats.org/officeDocument/2006/relationships/image" Target="../media/image4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jpg"/><Relationship Id="rId4" Type="http://schemas.openxmlformats.org/officeDocument/2006/relationships/notesSlide" Target="../notesSlides/notesSlide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g"/><Relationship Id="rId3" Type="http://schemas.openxmlformats.org/officeDocument/2006/relationships/notesSlide" Target="../notesSlides/notesSlide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g"/><Relationship Id="rId3" Type="http://schemas.openxmlformats.org/officeDocument/2006/relationships/image" Target="../media/image55.png"/><Relationship Id="rId4" Type="http://schemas.openxmlformats.org/officeDocument/2006/relationships/notesSlide" Target="../notesSlides/notesSlide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6.jpg"/><Relationship Id="rId3" Type="http://schemas.openxmlformats.org/officeDocument/2006/relationships/image" Target="../media/image40.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7.jpg"/><Relationship Id="rId3" Type="http://schemas.openxmlformats.org/officeDocument/2006/relationships/image" Target="../media/image5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g"/><Relationship Id="rId3" Type="http://schemas.openxmlformats.org/officeDocument/2006/relationships/image" Target="../media/image6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g"/><Relationship Id="rId3" Type="http://schemas.openxmlformats.org/officeDocument/2006/relationships/image" Target="../media/image63.jpg"/><Relationship Id="rId4" Type="http://schemas.openxmlformats.org/officeDocument/2006/relationships/image" Target="../media/image64.jpg"/><Relationship Id="rId5" Type="http://schemas.openxmlformats.org/officeDocument/2006/relationships/image" Target="../media/image65.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g"/><Relationship Id="rId3" Type="http://schemas.openxmlformats.org/officeDocument/2006/relationships/image" Target="../media/image67.jpg"/><Relationship Id="rId4" Type="http://schemas.openxmlformats.org/officeDocument/2006/relationships/image" Target="../media/image6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 Id="rId3" Type="http://schemas.openxmlformats.org/officeDocument/2006/relationships/image" Target="../media/image70.jpg"/><Relationship Id="rId4" Type="http://schemas.openxmlformats.org/officeDocument/2006/relationships/image" Target="../media/image71.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g"/><Relationship Id="rId3"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50725" y="584276"/>
            <a:ext cx="9629214" cy="6078062"/>
          </a:xfrm>
          <a:prstGeom prst="rect">
            <a:avLst/>
          </a:prstGeom>
        </p:spPr>
      </p:pic>
      <p:sp>
        <p:nvSpPr>
          <p:cNvPr id="3" name="object 3"/>
          <p:cNvSpPr txBox="1">
            <a:spLocks noGrp="1"/>
          </p:cNvSpPr>
          <p:nvPr>
            <p:ph type="title"/>
          </p:nvPr>
        </p:nvSpPr>
        <p:spPr>
          <a:xfrm>
            <a:off x="4851019" y="124790"/>
            <a:ext cx="2424430" cy="360680"/>
          </a:xfrm>
          <a:prstGeom prst="rect">
            <a:avLst/>
          </a:prstGeom>
        </p:spPr>
        <p:txBody>
          <a:bodyPr vert="horz" wrap="square" lIns="0" tIns="12065" rIns="0" bIns="0" rtlCol="0">
            <a:spAutoFit/>
          </a:bodyPr>
          <a:lstStyle/>
          <a:p>
            <a:pPr marL="12700">
              <a:lnSpc>
                <a:spcPct val="100000"/>
              </a:lnSpc>
              <a:spcBef>
                <a:spcPts val="95"/>
              </a:spcBef>
            </a:pPr>
            <a:r>
              <a:rPr sz="2200" b="1" spc="-5" dirty="0">
                <a:solidFill>
                  <a:srgbClr val="1F4D3D"/>
                </a:solidFill>
                <a:latin typeface="Calibri"/>
                <a:cs typeface="Calibri"/>
              </a:rPr>
              <a:t>La</a:t>
            </a:r>
            <a:r>
              <a:rPr sz="2200" b="1" spc="-45" dirty="0">
                <a:solidFill>
                  <a:srgbClr val="1F4D3D"/>
                </a:solidFill>
                <a:latin typeface="Calibri"/>
                <a:cs typeface="Calibri"/>
              </a:rPr>
              <a:t> </a:t>
            </a:r>
            <a:r>
              <a:rPr sz="2200" b="1" spc="-15" dirty="0">
                <a:solidFill>
                  <a:srgbClr val="1F4D3D"/>
                </a:solidFill>
                <a:latin typeface="Calibri"/>
                <a:cs typeface="Calibri"/>
              </a:rPr>
              <a:t>spettrofotometria</a:t>
            </a:r>
            <a:endParaRPr sz="220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702360" y="268351"/>
            <a:ext cx="4734560" cy="422275"/>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1F4D3D"/>
                </a:solidFill>
                <a:latin typeface="Calibri"/>
                <a:cs typeface="Calibri"/>
              </a:rPr>
              <a:t>RADIAZIONE</a:t>
            </a:r>
            <a:r>
              <a:rPr sz="2600" b="1" spc="-75" dirty="0">
                <a:solidFill>
                  <a:srgbClr val="1F4D3D"/>
                </a:solidFill>
                <a:latin typeface="Calibri"/>
                <a:cs typeface="Calibri"/>
              </a:rPr>
              <a:t> </a:t>
            </a:r>
            <a:r>
              <a:rPr sz="2600" b="1" spc="-5" dirty="0">
                <a:solidFill>
                  <a:srgbClr val="1F4D3D"/>
                </a:solidFill>
                <a:latin typeface="Calibri"/>
                <a:cs typeface="Calibri"/>
              </a:rPr>
              <a:t>ELETTROMAGNETICA</a:t>
            </a:r>
            <a:endParaRPr sz="2600">
              <a:latin typeface="Calibri"/>
              <a:cs typeface="Calibri"/>
            </a:endParaRPr>
          </a:p>
        </p:txBody>
      </p:sp>
      <p:sp>
        <p:nvSpPr>
          <p:cNvPr id="3" name="object 3"/>
          <p:cNvSpPr txBox="1"/>
          <p:nvPr/>
        </p:nvSpPr>
        <p:spPr>
          <a:xfrm>
            <a:off x="692607" y="5204841"/>
            <a:ext cx="9620250" cy="1397635"/>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000000"/>
                </a:solidFill>
                <a:latin typeface="Calibri"/>
                <a:cs typeface="Calibri"/>
              </a:rPr>
              <a:t>Forma</a:t>
            </a:r>
            <a:r>
              <a:rPr sz="1800" spc="-5" dirty="0">
                <a:solidFill>
                  <a:srgbClr val="000000"/>
                </a:solidFill>
                <a:latin typeface="Calibri"/>
                <a:cs typeface="Calibri"/>
              </a:rPr>
              <a:t> di</a:t>
            </a:r>
            <a:r>
              <a:rPr sz="1800" spc="5" dirty="0">
                <a:solidFill>
                  <a:srgbClr val="000000"/>
                </a:solidFill>
                <a:latin typeface="Calibri"/>
                <a:cs typeface="Calibri"/>
              </a:rPr>
              <a:t> </a:t>
            </a:r>
            <a:r>
              <a:rPr sz="1800" spc="-5" dirty="0">
                <a:solidFill>
                  <a:srgbClr val="000000"/>
                </a:solidFill>
                <a:latin typeface="Calibri"/>
                <a:cs typeface="Calibri"/>
              </a:rPr>
              <a:t>energia</a:t>
            </a:r>
            <a:r>
              <a:rPr sz="1800" spc="10" dirty="0">
                <a:solidFill>
                  <a:srgbClr val="000000"/>
                </a:solidFill>
                <a:latin typeface="Calibri"/>
                <a:cs typeface="Calibri"/>
              </a:rPr>
              <a:t> </a:t>
            </a:r>
            <a:r>
              <a:rPr sz="1800" spc="-5" dirty="0">
                <a:solidFill>
                  <a:srgbClr val="000000"/>
                </a:solidFill>
                <a:latin typeface="Calibri"/>
                <a:cs typeface="Calibri"/>
              </a:rPr>
              <a:t>trasmessa</a:t>
            </a:r>
            <a:r>
              <a:rPr sz="1800" spc="-25" dirty="0">
                <a:solidFill>
                  <a:srgbClr val="000000"/>
                </a:solidFill>
                <a:latin typeface="Calibri"/>
                <a:cs typeface="Calibri"/>
              </a:rPr>
              <a:t> </a:t>
            </a:r>
            <a:r>
              <a:rPr sz="1800" spc="-5" dirty="0">
                <a:solidFill>
                  <a:srgbClr val="000000"/>
                </a:solidFill>
                <a:latin typeface="Calibri"/>
                <a:cs typeface="Calibri"/>
              </a:rPr>
              <a:t>nello</a:t>
            </a:r>
            <a:r>
              <a:rPr sz="1800" spc="10" dirty="0">
                <a:solidFill>
                  <a:srgbClr val="000000"/>
                </a:solidFill>
                <a:latin typeface="Calibri"/>
                <a:cs typeface="Calibri"/>
              </a:rPr>
              <a:t> </a:t>
            </a:r>
            <a:r>
              <a:rPr sz="1800" spc="-5" dirty="0">
                <a:solidFill>
                  <a:srgbClr val="000000"/>
                </a:solidFill>
                <a:latin typeface="Calibri"/>
                <a:cs typeface="Calibri"/>
              </a:rPr>
              <a:t>spazio</a:t>
            </a:r>
            <a:r>
              <a:rPr sz="1800" spc="5" dirty="0">
                <a:solidFill>
                  <a:srgbClr val="000000"/>
                </a:solidFill>
                <a:latin typeface="Calibri"/>
                <a:cs typeface="Calibri"/>
              </a:rPr>
              <a:t> </a:t>
            </a:r>
            <a:r>
              <a:rPr sz="1800" dirty="0">
                <a:solidFill>
                  <a:srgbClr val="000000"/>
                </a:solidFill>
                <a:latin typeface="Calibri"/>
                <a:cs typeface="Calibri"/>
              </a:rPr>
              <a:t>ad </a:t>
            </a:r>
            <a:r>
              <a:rPr sz="1800" spc="-15" dirty="0">
                <a:solidFill>
                  <a:srgbClr val="000000"/>
                </a:solidFill>
                <a:latin typeface="Calibri"/>
                <a:cs typeface="Calibri"/>
              </a:rPr>
              <a:t>elevata</a:t>
            </a:r>
            <a:r>
              <a:rPr sz="1800" spc="-5" dirty="0">
                <a:solidFill>
                  <a:srgbClr val="000000"/>
                </a:solidFill>
                <a:latin typeface="Calibri"/>
                <a:cs typeface="Calibri"/>
              </a:rPr>
              <a:t> </a:t>
            </a:r>
            <a:r>
              <a:rPr sz="1800" spc="-10" dirty="0">
                <a:solidFill>
                  <a:srgbClr val="000000"/>
                </a:solidFill>
                <a:latin typeface="Calibri"/>
                <a:cs typeface="Calibri"/>
              </a:rPr>
              <a:t>velocità</a:t>
            </a:r>
            <a:endParaRPr sz="1800" dirty="0">
              <a:latin typeface="Calibri"/>
              <a:cs typeface="Calibri"/>
            </a:endParaRPr>
          </a:p>
          <a:p>
            <a:pPr marL="12700">
              <a:lnSpc>
                <a:spcPct val="100000"/>
              </a:lnSpc>
            </a:pPr>
            <a:r>
              <a:rPr sz="1800" spc="-5" dirty="0">
                <a:solidFill>
                  <a:srgbClr val="000000"/>
                </a:solidFill>
                <a:latin typeface="Calibri"/>
                <a:cs typeface="Calibri"/>
              </a:rPr>
              <a:t>Con</a:t>
            </a:r>
            <a:r>
              <a:rPr sz="1800" spc="10" dirty="0">
                <a:solidFill>
                  <a:srgbClr val="000000"/>
                </a:solidFill>
                <a:latin typeface="Calibri"/>
                <a:cs typeface="Calibri"/>
              </a:rPr>
              <a:t> </a:t>
            </a:r>
            <a:r>
              <a:rPr sz="1800" spc="-5" dirty="0">
                <a:solidFill>
                  <a:srgbClr val="000000"/>
                </a:solidFill>
                <a:latin typeface="Calibri"/>
                <a:cs typeface="Calibri"/>
              </a:rPr>
              <a:t>il</a:t>
            </a:r>
            <a:r>
              <a:rPr sz="1800" spc="10" dirty="0">
                <a:solidFill>
                  <a:srgbClr val="000000"/>
                </a:solidFill>
                <a:latin typeface="Calibri"/>
                <a:cs typeface="Calibri"/>
              </a:rPr>
              <a:t> </a:t>
            </a:r>
            <a:r>
              <a:rPr sz="1800" spc="-5" dirty="0">
                <a:solidFill>
                  <a:srgbClr val="000000"/>
                </a:solidFill>
                <a:latin typeface="Calibri"/>
                <a:cs typeface="Calibri"/>
              </a:rPr>
              <a:t>termine</a:t>
            </a:r>
            <a:r>
              <a:rPr sz="1800" spc="15" dirty="0">
                <a:solidFill>
                  <a:srgbClr val="000000"/>
                </a:solidFill>
                <a:latin typeface="Calibri"/>
                <a:cs typeface="Calibri"/>
              </a:rPr>
              <a:t> </a:t>
            </a:r>
            <a:r>
              <a:rPr sz="1800" spc="-10" dirty="0">
                <a:solidFill>
                  <a:srgbClr val="000000"/>
                </a:solidFill>
                <a:latin typeface="Calibri"/>
                <a:cs typeface="Calibri"/>
              </a:rPr>
              <a:t>LUCE</a:t>
            </a:r>
            <a:r>
              <a:rPr sz="1800" spc="5" dirty="0">
                <a:solidFill>
                  <a:srgbClr val="000000"/>
                </a:solidFill>
                <a:latin typeface="Calibri"/>
                <a:cs typeface="Calibri"/>
              </a:rPr>
              <a:t> </a:t>
            </a:r>
            <a:r>
              <a:rPr sz="1800" spc="-5" dirty="0">
                <a:solidFill>
                  <a:srgbClr val="000000"/>
                </a:solidFill>
                <a:latin typeface="Calibri"/>
                <a:cs typeface="Calibri"/>
              </a:rPr>
              <a:t>si</a:t>
            </a:r>
            <a:r>
              <a:rPr sz="1800" dirty="0">
                <a:solidFill>
                  <a:srgbClr val="000000"/>
                </a:solidFill>
                <a:latin typeface="Calibri"/>
                <a:cs typeface="Calibri"/>
              </a:rPr>
              <a:t> </a:t>
            </a:r>
            <a:r>
              <a:rPr sz="1800" spc="-10" dirty="0">
                <a:solidFill>
                  <a:srgbClr val="000000"/>
                </a:solidFill>
                <a:latin typeface="Calibri"/>
                <a:cs typeface="Calibri"/>
              </a:rPr>
              <a:t>intende</a:t>
            </a:r>
            <a:r>
              <a:rPr sz="1800" spc="20" dirty="0">
                <a:solidFill>
                  <a:srgbClr val="000000"/>
                </a:solidFill>
                <a:latin typeface="Calibri"/>
                <a:cs typeface="Calibri"/>
              </a:rPr>
              <a:t> </a:t>
            </a:r>
            <a:r>
              <a:rPr sz="1800" spc="-5" dirty="0">
                <a:solidFill>
                  <a:srgbClr val="000000"/>
                </a:solidFill>
                <a:latin typeface="Calibri"/>
                <a:cs typeface="Calibri"/>
              </a:rPr>
              <a:t>la</a:t>
            </a:r>
            <a:r>
              <a:rPr sz="1800" spc="10" dirty="0">
                <a:solidFill>
                  <a:srgbClr val="000000"/>
                </a:solidFill>
                <a:latin typeface="Calibri"/>
                <a:cs typeface="Calibri"/>
              </a:rPr>
              <a:t> </a:t>
            </a:r>
            <a:r>
              <a:rPr sz="1800" spc="-10" dirty="0">
                <a:solidFill>
                  <a:srgbClr val="000000"/>
                </a:solidFill>
                <a:latin typeface="Calibri"/>
                <a:cs typeface="Calibri"/>
              </a:rPr>
              <a:t>radiazione</a:t>
            </a:r>
            <a:r>
              <a:rPr sz="1800" spc="30" dirty="0">
                <a:solidFill>
                  <a:srgbClr val="000000"/>
                </a:solidFill>
                <a:latin typeface="Calibri"/>
                <a:cs typeface="Calibri"/>
              </a:rPr>
              <a:t> </a:t>
            </a:r>
            <a:r>
              <a:rPr sz="1800" spc="-10" dirty="0" err="1">
                <a:solidFill>
                  <a:srgbClr val="000000"/>
                </a:solidFill>
                <a:latin typeface="Calibri"/>
                <a:cs typeface="Calibri"/>
              </a:rPr>
              <a:t>elettromagnetica</a:t>
            </a:r>
            <a:r>
              <a:rPr sz="1800" spc="15" dirty="0">
                <a:solidFill>
                  <a:srgbClr val="000000"/>
                </a:solidFill>
                <a:latin typeface="Calibri"/>
                <a:cs typeface="Calibri"/>
              </a:rPr>
              <a:t> </a:t>
            </a:r>
            <a:r>
              <a:rPr sz="1800" spc="-5" dirty="0">
                <a:solidFill>
                  <a:srgbClr val="000000"/>
                </a:solidFill>
                <a:latin typeface="Calibri"/>
                <a:cs typeface="Calibri"/>
              </a:rPr>
              <a:t>VIS</a:t>
            </a:r>
            <a:r>
              <a:rPr lang="it-IT" spc="-5" dirty="0">
                <a:solidFill>
                  <a:srgbClr val="000000"/>
                </a:solidFill>
                <a:latin typeface="Calibri"/>
                <a:cs typeface="Calibri"/>
              </a:rPr>
              <a:t>I</a:t>
            </a:r>
            <a:r>
              <a:rPr sz="1800" spc="-5" dirty="0">
                <a:solidFill>
                  <a:srgbClr val="000000"/>
                </a:solidFill>
                <a:latin typeface="Calibri"/>
                <a:cs typeface="Calibri"/>
              </a:rPr>
              <a:t>BILE</a:t>
            </a:r>
            <a:endParaRPr sz="1800" dirty="0">
              <a:latin typeface="Calibri"/>
              <a:cs typeface="Calibri"/>
            </a:endParaRPr>
          </a:p>
          <a:p>
            <a:pPr marL="12700">
              <a:lnSpc>
                <a:spcPct val="100000"/>
              </a:lnSpc>
            </a:pPr>
            <a:r>
              <a:rPr sz="1800" spc="-5" dirty="0">
                <a:solidFill>
                  <a:srgbClr val="000000"/>
                </a:solidFill>
                <a:latin typeface="Calibri"/>
                <a:cs typeface="Calibri"/>
              </a:rPr>
              <a:t>La</a:t>
            </a:r>
            <a:r>
              <a:rPr sz="1800" spc="15" dirty="0">
                <a:solidFill>
                  <a:srgbClr val="000000"/>
                </a:solidFill>
                <a:latin typeface="Calibri"/>
                <a:cs typeface="Calibri"/>
              </a:rPr>
              <a:t> </a:t>
            </a:r>
            <a:r>
              <a:rPr sz="1800" spc="-10" dirty="0">
                <a:solidFill>
                  <a:srgbClr val="000000"/>
                </a:solidFill>
                <a:latin typeface="Calibri"/>
                <a:cs typeface="Calibri"/>
              </a:rPr>
              <a:t>radiazione</a:t>
            </a:r>
            <a:r>
              <a:rPr sz="1800" spc="30" dirty="0">
                <a:solidFill>
                  <a:srgbClr val="000000"/>
                </a:solidFill>
                <a:latin typeface="Calibri"/>
                <a:cs typeface="Calibri"/>
              </a:rPr>
              <a:t> </a:t>
            </a:r>
            <a:r>
              <a:rPr sz="1800" spc="-10" dirty="0">
                <a:solidFill>
                  <a:srgbClr val="000000"/>
                </a:solidFill>
                <a:latin typeface="Calibri"/>
                <a:cs typeface="Calibri"/>
              </a:rPr>
              <a:t>elettromagnetica</a:t>
            </a:r>
            <a:r>
              <a:rPr sz="1800" spc="20" dirty="0">
                <a:solidFill>
                  <a:srgbClr val="000000"/>
                </a:solidFill>
                <a:latin typeface="Calibri"/>
                <a:cs typeface="Calibri"/>
              </a:rPr>
              <a:t> </a:t>
            </a:r>
            <a:r>
              <a:rPr sz="1800" dirty="0">
                <a:solidFill>
                  <a:srgbClr val="000000"/>
                </a:solidFill>
                <a:latin typeface="Calibri"/>
                <a:cs typeface="Calibri"/>
              </a:rPr>
              <a:t>è</a:t>
            </a:r>
            <a:r>
              <a:rPr sz="1800" spc="10" dirty="0">
                <a:solidFill>
                  <a:srgbClr val="000000"/>
                </a:solidFill>
                <a:latin typeface="Calibri"/>
                <a:cs typeface="Calibri"/>
              </a:rPr>
              <a:t> </a:t>
            </a:r>
            <a:r>
              <a:rPr sz="1800" spc="-20" dirty="0">
                <a:solidFill>
                  <a:srgbClr val="000000"/>
                </a:solidFill>
                <a:latin typeface="Calibri"/>
                <a:cs typeface="Calibri"/>
              </a:rPr>
              <a:t>caratterizzata</a:t>
            </a:r>
            <a:r>
              <a:rPr sz="1800" spc="20" dirty="0">
                <a:solidFill>
                  <a:srgbClr val="000000"/>
                </a:solidFill>
                <a:latin typeface="Calibri"/>
                <a:cs typeface="Calibri"/>
              </a:rPr>
              <a:t> </a:t>
            </a:r>
            <a:r>
              <a:rPr sz="1800" spc="-5" dirty="0">
                <a:solidFill>
                  <a:srgbClr val="000000"/>
                </a:solidFill>
                <a:latin typeface="Calibri"/>
                <a:cs typeface="Calibri"/>
              </a:rPr>
              <a:t>da:</a:t>
            </a:r>
            <a:r>
              <a:rPr sz="1800" spc="15" dirty="0">
                <a:solidFill>
                  <a:srgbClr val="000000"/>
                </a:solidFill>
                <a:latin typeface="Calibri"/>
                <a:cs typeface="Calibri"/>
              </a:rPr>
              <a:t> </a:t>
            </a:r>
            <a:r>
              <a:rPr sz="1800" spc="-5" dirty="0">
                <a:solidFill>
                  <a:srgbClr val="000000"/>
                </a:solidFill>
                <a:latin typeface="Calibri"/>
                <a:cs typeface="Calibri"/>
              </a:rPr>
              <a:t>frequenza,</a:t>
            </a:r>
            <a:r>
              <a:rPr sz="1800" spc="15" dirty="0">
                <a:solidFill>
                  <a:srgbClr val="000000"/>
                </a:solidFill>
                <a:latin typeface="Calibri"/>
                <a:cs typeface="Calibri"/>
              </a:rPr>
              <a:t> </a:t>
            </a:r>
            <a:r>
              <a:rPr sz="1800" spc="-10" dirty="0">
                <a:solidFill>
                  <a:srgbClr val="000000"/>
                </a:solidFill>
                <a:latin typeface="Calibri"/>
                <a:cs typeface="Calibri"/>
              </a:rPr>
              <a:t>lunghezza</a:t>
            </a:r>
            <a:r>
              <a:rPr sz="1800" spc="10" dirty="0">
                <a:solidFill>
                  <a:srgbClr val="000000"/>
                </a:solidFill>
                <a:latin typeface="Calibri"/>
                <a:cs typeface="Calibri"/>
              </a:rPr>
              <a:t> </a:t>
            </a:r>
            <a:r>
              <a:rPr sz="1800" spc="-25" dirty="0">
                <a:solidFill>
                  <a:srgbClr val="000000"/>
                </a:solidFill>
                <a:latin typeface="Calibri"/>
                <a:cs typeface="Calibri"/>
              </a:rPr>
              <a:t>d’onda,</a:t>
            </a:r>
            <a:r>
              <a:rPr sz="1800" spc="35" dirty="0">
                <a:solidFill>
                  <a:srgbClr val="000000"/>
                </a:solidFill>
                <a:latin typeface="Calibri"/>
                <a:cs typeface="Calibri"/>
              </a:rPr>
              <a:t> </a:t>
            </a:r>
            <a:r>
              <a:rPr sz="1800" spc="-5" dirty="0">
                <a:solidFill>
                  <a:srgbClr val="000000"/>
                </a:solidFill>
                <a:latin typeface="Calibri"/>
                <a:cs typeface="Calibri"/>
              </a:rPr>
              <a:t>la</a:t>
            </a:r>
            <a:r>
              <a:rPr sz="1800" spc="10" dirty="0">
                <a:solidFill>
                  <a:srgbClr val="000000"/>
                </a:solidFill>
                <a:latin typeface="Calibri"/>
                <a:cs typeface="Calibri"/>
              </a:rPr>
              <a:t> </a:t>
            </a:r>
            <a:r>
              <a:rPr sz="1800" spc="-10" dirty="0">
                <a:solidFill>
                  <a:srgbClr val="000000"/>
                </a:solidFill>
                <a:latin typeface="Calibri"/>
                <a:cs typeface="Calibri"/>
              </a:rPr>
              <a:t>velocità</a:t>
            </a:r>
            <a:r>
              <a:rPr sz="1800" spc="20" dirty="0">
                <a:solidFill>
                  <a:srgbClr val="000000"/>
                </a:solidFill>
                <a:latin typeface="Calibri"/>
                <a:cs typeface="Calibri"/>
              </a:rPr>
              <a:t> </a:t>
            </a:r>
            <a:r>
              <a:rPr sz="1800" dirty="0">
                <a:solidFill>
                  <a:srgbClr val="000000"/>
                </a:solidFill>
                <a:latin typeface="Calibri"/>
                <a:cs typeface="Calibri"/>
              </a:rPr>
              <a:t>e</a:t>
            </a:r>
            <a:r>
              <a:rPr sz="1800" spc="20" dirty="0">
                <a:solidFill>
                  <a:srgbClr val="000000"/>
                </a:solidFill>
                <a:latin typeface="Calibri"/>
                <a:cs typeface="Calibri"/>
              </a:rPr>
              <a:t> </a:t>
            </a:r>
            <a:r>
              <a:rPr sz="1800" spc="-20" dirty="0">
                <a:solidFill>
                  <a:srgbClr val="000000"/>
                </a:solidFill>
                <a:latin typeface="Calibri"/>
                <a:cs typeface="Calibri"/>
              </a:rPr>
              <a:t>l’ampiezza</a:t>
            </a:r>
            <a:endParaRPr sz="1800" dirty="0">
              <a:latin typeface="Calibri"/>
              <a:cs typeface="Calibri"/>
            </a:endParaRPr>
          </a:p>
          <a:p>
            <a:pPr>
              <a:lnSpc>
                <a:spcPct val="100000"/>
              </a:lnSpc>
              <a:spcBef>
                <a:spcPts val="25"/>
              </a:spcBef>
            </a:pPr>
            <a:endParaRPr sz="1750" dirty="0">
              <a:latin typeface="Calibri"/>
              <a:cs typeface="Calibri"/>
            </a:endParaRPr>
          </a:p>
          <a:p>
            <a:pPr marL="12700">
              <a:lnSpc>
                <a:spcPct val="100000"/>
              </a:lnSpc>
            </a:pPr>
            <a:r>
              <a:rPr sz="1800" spc="-5" dirty="0">
                <a:solidFill>
                  <a:srgbClr val="000000"/>
                </a:solidFill>
                <a:latin typeface="Calibri"/>
                <a:cs typeface="Calibri"/>
              </a:rPr>
              <a:t>La</a:t>
            </a:r>
            <a:r>
              <a:rPr sz="1800" spc="10" dirty="0">
                <a:solidFill>
                  <a:srgbClr val="000000"/>
                </a:solidFill>
                <a:latin typeface="Calibri"/>
                <a:cs typeface="Calibri"/>
              </a:rPr>
              <a:t> </a:t>
            </a:r>
            <a:r>
              <a:rPr sz="1800" spc="-10" dirty="0">
                <a:solidFill>
                  <a:srgbClr val="000000"/>
                </a:solidFill>
                <a:latin typeface="Calibri"/>
                <a:cs typeface="Calibri"/>
              </a:rPr>
              <a:t>radiazione</a:t>
            </a:r>
            <a:r>
              <a:rPr sz="1800" spc="30" dirty="0">
                <a:solidFill>
                  <a:srgbClr val="000000"/>
                </a:solidFill>
                <a:latin typeface="Calibri"/>
                <a:cs typeface="Calibri"/>
              </a:rPr>
              <a:t> </a:t>
            </a:r>
            <a:r>
              <a:rPr sz="1800" spc="-10" dirty="0">
                <a:solidFill>
                  <a:srgbClr val="000000"/>
                </a:solidFill>
                <a:latin typeface="Calibri"/>
                <a:cs typeface="Calibri"/>
              </a:rPr>
              <a:t>elettromagnetica</a:t>
            </a:r>
            <a:r>
              <a:rPr sz="1800" spc="10" dirty="0">
                <a:solidFill>
                  <a:srgbClr val="000000"/>
                </a:solidFill>
                <a:latin typeface="Calibri"/>
                <a:cs typeface="Calibri"/>
              </a:rPr>
              <a:t> </a:t>
            </a:r>
            <a:r>
              <a:rPr sz="1800" dirty="0">
                <a:solidFill>
                  <a:srgbClr val="000000"/>
                </a:solidFill>
                <a:latin typeface="Calibri"/>
                <a:cs typeface="Calibri"/>
              </a:rPr>
              <a:t>è</a:t>
            </a:r>
            <a:r>
              <a:rPr sz="1800" spc="5" dirty="0">
                <a:solidFill>
                  <a:srgbClr val="000000"/>
                </a:solidFill>
                <a:latin typeface="Calibri"/>
                <a:cs typeface="Calibri"/>
              </a:rPr>
              <a:t> </a:t>
            </a:r>
            <a:r>
              <a:rPr sz="1800" spc="-10" dirty="0">
                <a:solidFill>
                  <a:srgbClr val="000000"/>
                </a:solidFill>
                <a:latin typeface="Calibri"/>
                <a:cs typeface="Calibri"/>
              </a:rPr>
              <a:t>descritta</a:t>
            </a:r>
            <a:r>
              <a:rPr sz="1800" spc="10" dirty="0">
                <a:solidFill>
                  <a:srgbClr val="000000"/>
                </a:solidFill>
                <a:latin typeface="Calibri"/>
                <a:cs typeface="Calibri"/>
              </a:rPr>
              <a:t> </a:t>
            </a:r>
            <a:r>
              <a:rPr sz="1800" dirty="0">
                <a:solidFill>
                  <a:srgbClr val="000000"/>
                </a:solidFill>
                <a:latin typeface="Calibri"/>
                <a:cs typeface="Calibri"/>
              </a:rPr>
              <a:t>anche</a:t>
            </a:r>
            <a:r>
              <a:rPr sz="1800" spc="15" dirty="0">
                <a:solidFill>
                  <a:srgbClr val="000000"/>
                </a:solidFill>
                <a:latin typeface="Calibri"/>
                <a:cs typeface="Calibri"/>
              </a:rPr>
              <a:t> </a:t>
            </a:r>
            <a:r>
              <a:rPr sz="1800" spc="-10" dirty="0">
                <a:solidFill>
                  <a:srgbClr val="000000"/>
                </a:solidFill>
                <a:latin typeface="Calibri"/>
                <a:cs typeface="Calibri"/>
              </a:rPr>
              <a:t>come</a:t>
            </a:r>
            <a:r>
              <a:rPr sz="1800" spc="15" dirty="0">
                <a:solidFill>
                  <a:srgbClr val="000000"/>
                </a:solidFill>
                <a:latin typeface="Calibri"/>
                <a:cs typeface="Calibri"/>
              </a:rPr>
              <a:t> </a:t>
            </a:r>
            <a:r>
              <a:rPr sz="1800" spc="-5" dirty="0">
                <a:solidFill>
                  <a:srgbClr val="000000"/>
                </a:solidFill>
                <a:latin typeface="Calibri"/>
                <a:cs typeface="Calibri"/>
              </a:rPr>
              <a:t>un</a:t>
            </a:r>
            <a:r>
              <a:rPr sz="1800" dirty="0">
                <a:solidFill>
                  <a:srgbClr val="000000"/>
                </a:solidFill>
                <a:latin typeface="Calibri"/>
                <a:cs typeface="Calibri"/>
              </a:rPr>
              <a:t> insieme</a:t>
            </a:r>
            <a:r>
              <a:rPr sz="1800" spc="20" dirty="0">
                <a:solidFill>
                  <a:srgbClr val="000000"/>
                </a:solidFill>
                <a:latin typeface="Calibri"/>
                <a:cs typeface="Calibri"/>
              </a:rPr>
              <a:t> </a:t>
            </a:r>
            <a:r>
              <a:rPr sz="1800" spc="-5" dirty="0">
                <a:solidFill>
                  <a:srgbClr val="000000"/>
                </a:solidFill>
                <a:latin typeface="Calibri"/>
                <a:cs typeface="Calibri"/>
              </a:rPr>
              <a:t>di</a:t>
            </a:r>
            <a:r>
              <a:rPr sz="1800" spc="55" dirty="0">
                <a:solidFill>
                  <a:srgbClr val="000000"/>
                </a:solidFill>
                <a:latin typeface="Calibri"/>
                <a:cs typeface="Calibri"/>
              </a:rPr>
              <a:t> </a:t>
            </a:r>
            <a:r>
              <a:rPr sz="1800" b="1" u="heavy" spc="-5" dirty="0">
                <a:solidFill>
                  <a:srgbClr val="000000"/>
                </a:solidFill>
                <a:uFill>
                  <a:solidFill>
                    <a:srgbClr val="000000"/>
                  </a:solidFill>
                </a:uFill>
                <a:latin typeface="Calibri"/>
                <a:cs typeface="Calibri"/>
              </a:rPr>
              <a:t>pacchetti</a:t>
            </a:r>
            <a:r>
              <a:rPr sz="1800" b="1" u="heavy" spc="-30" dirty="0">
                <a:solidFill>
                  <a:srgbClr val="000000"/>
                </a:solidFill>
                <a:uFill>
                  <a:solidFill>
                    <a:srgbClr val="000000"/>
                  </a:solidFill>
                </a:uFill>
                <a:latin typeface="Calibri"/>
                <a:cs typeface="Calibri"/>
              </a:rPr>
              <a:t> </a:t>
            </a:r>
            <a:r>
              <a:rPr sz="1800" b="1" u="heavy" dirty="0">
                <a:solidFill>
                  <a:srgbClr val="000000"/>
                </a:solidFill>
                <a:uFill>
                  <a:solidFill>
                    <a:srgbClr val="000000"/>
                  </a:solidFill>
                </a:uFill>
                <a:latin typeface="Calibri"/>
                <a:cs typeface="Calibri"/>
              </a:rPr>
              <a:t>o</a:t>
            </a:r>
            <a:r>
              <a:rPr sz="1800" b="1" u="heavy" spc="5" dirty="0">
                <a:solidFill>
                  <a:srgbClr val="000000"/>
                </a:solidFill>
                <a:uFill>
                  <a:solidFill>
                    <a:srgbClr val="000000"/>
                  </a:solidFill>
                </a:uFill>
                <a:latin typeface="Calibri"/>
                <a:cs typeface="Calibri"/>
              </a:rPr>
              <a:t> </a:t>
            </a:r>
            <a:r>
              <a:rPr sz="1800" b="1" u="heavy" spc="-5" dirty="0">
                <a:solidFill>
                  <a:srgbClr val="000000"/>
                </a:solidFill>
                <a:uFill>
                  <a:solidFill>
                    <a:srgbClr val="000000"/>
                  </a:solidFill>
                </a:uFill>
                <a:latin typeface="Calibri"/>
                <a:cs typeface="Calibri"/>
              </a:rPr>
              <a:t>quanti</a:t>
            </a:r>
            <a:r>
              <a:rPr sz="1800" b="1" spc="-30" dirty="0">
                <a:solidFill>
                  <a:srgbClr val="000000"/>
                </a:solidFill>
                <a:latin typeface="Calibri"/>
                <a:cs typeface="Calibri"/>
              </a:rPr>
              <a:t> </a:t>
            </a:r>
            <a:r>
              <a:rPr sz="1800" spc="-5" dirty="0">
                <a:solidFill>
                  <a:srgbClr val="000000"/>
                </a:solidFill>
                <a:latin typeface="Calibri"/>
                <a:cs typeface="Calibri"/>
              </a:rPr>
              <a:t>di</a:t>
            </a:r>
            <a:r>
              <a:rPr sz="1800" spc="10" dirty="0">
                <a:solidFill>
                  <a:srgbClr val="000000"/>
                </a:solidFill>
                <a:latin typeface="Calibri"/>
                <a:cs typeface="Calibri"/>
              </a:rPr>
              <a:t> </a:t>
            </a:r>
            <a:r>
              <a:rPr sz="1800" spc="-5" dirty="0">
                <a:solidFill>
                  <a:srgbClr val="000000"/>
                </a:solidFill>
                <a:latin typeface="Calibri"/>
                <a:cs typeface="Calibri"/>
              </a:rPr>
              <a:t>energia</a:t>
            </a:r>
            <a:endParaRPr sz="1800" dirty="0">
              <a:latin typeface="Calibri"/>
              <a:cs typeface="Calibri"/>
            </a:endParaRPr>
          </a:p>
        </p:txBody>
      </p:sp>
      <p:grpSp>
        <p:nvGrpSpPr>
          <p:cNvPr id="4" name="object 4"/>
          <p:cNvGrpSpPr/>
          <p:nvPr/>
        </p:nvGrpSpPr>
        <p:grpSpPr>
          <a:xfrm>
            <a:off x="736091" y="1379300"/>
            <a:ext cx="9411970" cy="2896870"/>
            <a:chOff x="736091" y="1379300"/>
            <a:chExt cx="9411970" cy="2896870"/>
          </a:xfrm>
        </p:grpSpPr>
        <p:pic>
          <p:nvPicPr>
            <p:cNvPr id="5" name="object 5"/>
            <p:cNvPicPr/>
            <p:nvPr/>
          </p:nvPicPr>
          <p:blipFill>
            <a:blip r:embed="rId2" cstate="print"/>
            <a:stretch>
              <a:fillRect/>
            </a:stretch>
          </p:blipFill>
          <p:spPr>
            <a:xfrm>
              <a:off x="736091" y="1379300"/>
              <a:ext cx="9411433" cy="2896406"/>
            </a:xfrm>
            <a:prstGeom prst="rect">
              <a:avLst/>
            </a:prstGeom>
          </p:spPr>
        </p:pic>
        <p:sp>
          <p:nvSpPr>
            <p:cNvPr id="6" name="object 6"/>
            <p:cNvSpPr/>
            <p:nvPr/>
          </p:nvSpPr>
          <p:spPr>
            <a:xfrm>
              <a:off x="7290815" y="2304287"/>
              <a:ext cx="0" cy="889635"/>
            </a:xfrm>
            <a:custGeom>
              <a:avLst/>
              <a:gdLst/>
              <a:ahLst/>
              <a:cxnLst/>
              <a:rect l="l" t="t" r="r" b="b"/>
              <a:pathLst>
                <a:path h="889635">
                  <a:moveTo>
                    <a:pt x="0" y="0"/>
                  </a:moveTo>
                  <a:lnTo>
                    <a:pt x="0" y="889381"/>
                  </a:lnTo>
                </a:path>
              </a:pathLst>
            </a:custGeom>
            <a:ln w="57150">
              <a:solidFill>
                <a:srgbClr val="FF0000"/>
              </a:solidFill>
              <a:prstDash val="dash"/>
            </a:ln>
          </p:spPr>
          <p:txBody>
            <a:bodyPr wrap="square" lIns="0" tIns="0" rIns="0" bIns="0" rtlCol="0"/>
            <a:lstStyle/>
            <a:p>
              <a:endParaRPr/>
            </a:p>
          </p:txBody>
        </p:sp>
        <p:sp>
          <p:nvSpPr>
            <p:cNvPr id="7" name="object 7"/>
            <p:cNvSpPr/>
            <p:nvPr/>
          </p:nvSpPr>
          <p:spPr>
            <a:xfrm>
              <a:off x="7290815" y="2420111"/>
              <a:ext cx="2543175" cy="267335"/>
            </a:xfrm>
            <a:custGeom>
              <a:avLst/>
              <a:gdLst/>
              <a:ahLst/>
              <a:cxnLst/>
              <a:rect l="l" t="t" r="r" b="b"/>
              <a:pathLst>
                <a:path w="2543175" h="267335">
                  <a:moveTo>
                    <a:pt x="0" y="267335"/>
                  </a:moveTo>
                  <a:lnTo>
                    <a:pt x="2543175" y="0"/>
                  </a:lnTo>
                </a:path>
              </a:pathLst>
            </a:custGeom>
            <a:ln w="6350">
              <a:solidFill>
                <a:srgbClr val="FF0000"/>
              </a:solidFill>
            </a:ln>
          </p:spPr>
          <p:txBody>
            <a:bodyPr wrap="square" lIns="0" tIns="0" rIns="0" bIns="0" rtlCol="0"/>
            <a:lstStyle/>
            <a:p>
              <a:endParaRPr/>
            </a:p>
          </p:txBody>
        </p:sp>
      </p:grpSp>
      <p:sp>
        <p:nvSpPr>
          <p:cNvPr id="8" name="object 8"/>
          <p:cNvSpPr txBox="1"/>
          <p:nvPr/>
        </p:nvSpPr>
        <p:spPr>
          <a:xfrm>
            <a:off x="9870185" y="2202307"/>
            <a:ext cx="889635"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000000"/>
                </a:solidFill>
                <a:latin typeface="Calibri"/>
                <a:cs typeface="Calibri"/>
              </a:rPr>
              <a:t>ampiezza</a:t>
            </a:r>
            <a:endParaRPr sz="1800">
              <a:latin typeface="Calibri"/>
              <a:cs typeface="Calibri"/>
            </a:endParaRPr>
          </a:p>
        </p:txBody>
      </p:sp>
      <p:sp>
        <p:nvSpPr>
          <p:cNvPr id="9" name="object 9"/>
          <p:cNvSpPr txBox="1"/>
          <p:nvPr/>
        </p:nvSpPr>
        <p:spPr>
          <a:xfrm>
            <a:off x="814832" y="4160011"/>
            <a:ext cx="4256405"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000000"/>
                </a:solidFill>
                <a:latin typeface="Calibri"/>
                <a:cs typeface="Calibri"/>
              </a:rPr>
              <a:t>Perpendicolare</a:t>
            </a:r>
            <a:r>
              <a:rPr sz="1800" spc="30" dirty="0">
                <a:solidFill>
                  <a:srgbClr val="000000"/>
                </a:solidFill>
                <a:latin typeface="Calibri"/>
                <a:cs typeface="Calibri"/>
              </a:rPr>
              <a:t> </a:t>
            </a:r>
            <a:r>
              <a:rPr sz="1800" spc="-5" dirty="0">
                <a:solidFill>
                  <a:srgbClr val="000000"/>
                </a:solidFill>
                <a:latin typeface="Calibri"/>
                <a:cs typeface="Calibri"/>
              </a:rPr>
              <a:t>alla</a:t>
            </a:r>
            <a:r>
              <a:rPr sz="1800" spc="25" dirty="0">
                <a:solidFill>
                  <a:srgbClr val="000000"/>
                </a:solidFill>
                <a:latin typeface="Calibri"/>
                <a:cs typeface="Calibri"/>
              </a:rPr>
              <a:t> </a:t>
            </a:r>
            <a:r>
              <a:rPr sz="1800" spc="-10" dirty="0">
                <a:solidFill>
                  <a:srgbClr val="000000"/>
                </a:solidFill>
                <a:latin typeface="Calibri"/>
                <a:cs typeface="Calibri"/>
              </a:rPr>
              <a:t>direzione</a:t>
            </a:r>
            <a:r>
              <a:rPr sz="1800" spc="35" dirty="0">
                <a:solidFill>
                  <a:srgbClr val="000000"/>
                </a:solidFill>
                <a:latin typeface="Calibri"/>
                <a:cs typeface="Calibri"/>
              </a:rPr>
              <a:t> </a:t>
            </a:r>
            <a:r>
              <a:rPr sz="1800" dirty="0">
                <a:solidFill>
                  <a:srgbClr val="000000"/>
                </a:solidFill>
                <a:latin typeface="Calibri"/>
                <a:cs typeface="Calibri"/>
              </a:rPr>
              <a:t>di</a:t>
            </a:r>
            <a:r>
              <a:rPr sz="1800" spc="15" dirty="0">
                <a:solidFill>
                  <a:srgbClr val="000000"/>
                </a:solidFill>
                <a:latin typeface="Calibri"/>
                <a:cs typeface="Calibri"/>
              </a:rPr>
              <a:t> </a:t>
            </a:r>
            <a:r>
              <a:rPr sz="1800" spc="-10" dirty="0">
                <a:solidFill>
                  <a:srgbClr val="000000"/>
                </a:solidFill>
                <a:latin typeface="Calibri"/>
                <a:cs typeface="Calibri"/>
              </a:rPr>
              <a:t>propagazione</a:t>
            </a:r>
            <a:endParaRPr sz="1800">
              <a:latin typeface="Calibri"/>
              <a:cs typeface="Calibri"/>
            </a:endParaRPr>
          </a:p>
        </p:txBody>
      </p:sp>
      <p:sp>
        <p:nvSpPr>
          <p:cNvPr id="10" name="object 10"/>
          <p:cNvSpPr txBox="1"/>
          <p:nvPr/>
        </p:nvSpPr>
        <p:spPr>
          <a:xfrm>
            <a:off x="1517903" y="3762755"/>
            <a:ext cx="2182495" cy="368935"/>
          </a:xfrm>
          <a:prstGeom prst="rect">
            <a:avLst/>
          </a:prstGeom>
          <a:solidFill>
            <a:srgbClr val="FFFFFF"/>
          </a:solidFill>
        </p:spPr>
        <p:txBody>
          <a:bodyPr vert="horz" wrap="square" lIns="0" tIns="31750" rIns="0" bIns="0" rtlCol="0">
            <a:spAutoFit/>
          </a:bodyPr>
          <a:lstStyle/>
          <a:p>
            <a:pPr marL="90805">
              <a:lnSpc>
                <a:spcPct val="100000"/>
              </a:lnSpc>
              <a:spcBef>
                <a:spcPts val="250"/>
              </a:spcBef>
            </a:pPr>
            <a:r>
              <a:rPr sz="1800" dirty="0">
                <a:solidFill>
                  <a:srgbClr val="000000"/>
                </a:solidFill>
                <a:latin typeface="Calibri"/>
                <a:cs typeface="Calibri"/>
              </a:rPr>
              <a:t>CAMPO</a:t>
            </a:r>
            <a:r>
              <a:rPr sz="1800" spc="-40" dirty="0">
                <a:solidFill>
                  <a:srgbClr val="000000"/>
                </a:solidFill>
                <a:latin typeface="Calibri"/>
                <a:cs typeface="Calibri"/>
              </a:rPr>
              <a:t> </a:t>
            </a:r>
            <a:r>
              <a:rPr sz="1800" spc="-10" dirty="0">
                <a:solidFill>
                  <a:srgbClr val="000000"/>
                </a:solidFill>
                <a:latin typeface="Calibri"/>
                <a:cs typeface="Calibri"/>
              </a:rPr>
              <a:t>MAGNETCO</a:t>
            </a:r>
            <a:endParaRPr sz="1800">
              <a:latin typeface="Calibri"/>
              <a:cs typeface="Calibri"/>
            </a:endParaRPr>
          </a:p>
        </p:txBody>
      </p:sp>
      <p:sp>
        <p:nvSpPr>
          <p:cNvPr id="11" name="object 11"/>
          <p:cNvSpPr txBox="1"/>
          <p:nvPr/>
        </p:nvSpPr>
        <p:spPr>
          <a:xfrm>
            <a:off x="2564892" y="1929383"/>
            <a:ext cx="2182495" cy="368935"/>
          </a:xfrm>
          <a:prstGeom prst="rect">
            <a:avLst/>
          </a:prstGeom>
          <a:solidFill>
            <a:srgbClr val="FFFFFF"/>
          </a:solidFill>
        </p:spPr>
        <p:txBody>
          <a:bodyPr vert="horz" wrap="square" lIns="0" tIns="31114" rIns="0" bIns="0" rtlCol="0">
            <a:spAutoFit/>
          </a:bodyPr>
          <a:lstStyle/>
          <a:p>
            <a:pPr marL="90805">
              <a:lnSpc>
                <a:spcPct val="100000"/>
              </a:lnSpc>
              <a:spcBef>
                <a:spcPts val="244"/>
              </a:spcBef>
            </a:pPr>
            <a:r>
              <a:rPr sz="1800" dirty="0">
                <a:solidFill>
                  <a:srgbClr val="000000"/>
                </a:solidFill>
                <a:latin typeface="Calibri"/>
                <a:cs typeface="Calibri"/>
              </a:rPr>
              <a:t>CAMPO</a:t>
            </a:r>
            <a:r>
              <a:rPr sz="1800" spc="-40" dirty="0">
                <a:solidFill>
                  <a:srgbClr val="000000"/>
                </a:solidFill>
                <a:latin typeface="Calibri"/>
                <a:cs typeface="Calibri"/>
              </a:rPr>
              <a:t> </a:t>
            </a:r>
            <a:r>
              <a:rPr sz="1800" spc="-5" dirty="0">
                <a:solidFill>
                  <a:srgbClr val="000000"/>
                </a:solidFill>
                <a:latin typeface="Calibri"/>
                <a:cs typeface="Calibri"/>
              </a:rPr>
              <a:t>ELETTRICO</a:t>
            </a:r>
            <a:endParaRPr sz="18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79475" y="309372"/>
            <a:ext cx="5287010" cy="492759"/>
          </a:xfrm>
          <a:prstGeom prst="rect">
            <a:avLst/>
          </a:prstGeom>
          <a:solidFill>
            <a:srgbClr val="E7E6E6">
              <a:alpha val="5097"/>
            </a:srgbClr>
          </a:solidFill>
        </p:spPr>
        <p:txBody>
          <a:bodyPr vert="horz" wrap="square" lIns="0" tIns="24765" rIns="0" bIns="0" rtlCol="0">
            <a:spAutoFit/>
          </a:bodyPr>
          <a:lstStyle/>
          <a:p>
            <a:pPr marL="91440">
              <a:lnSpc>
                <a:spcPct val="100000"/>
              </a:lnSpc>
              <a:spcBef>
                <a:spcPts val="195"/>
              </a:spcBef>
            </a:pPr>
            <a:r>
              <a:rPr sz="2600" b="1" spc="-10" dirty="0">
                <a:solidFill>
                  <a:srgbClr val="1F4D3D"/>
                </a:solidFill>
                <a:latin typeface="Calibri"/>
                <a:cs typeface="Calibri"/>
              </a:rPr>
              <a:t>Proprietà</a:t>
            </a:r>
            <a:r>
              <a:rPr sz="2600" b="1" spc="5" dirty="0">
                <a:solidFill>
                  <a:srgbClr val="1F4D3D"/>
                </a:solidFill>
                <a:latin typeface="Calibri"/>
                <a:cs typeface="Calibri"/>
              </a:rPr>
              <a:t> </a:t>
            </a:r>
            <a:r>
              <a:rPr sz="2600" b="1" spc="-25" dirty="0">
                <a:solidFill>
                  <a:srgbClr val="1F4D3D"/>
                </a:solidFill>
                <a:latin typeface="Calibri"/>
                <a:cs typeface="Calibri"/>
              </a:rPr>
              <a:t>dell’onda</a:t>
            </a:r>
            <a:r>
              <a:rPr sz="2600" b="1" spc="15" dirty="0">
                <a:solidFill>
                  <a:srgbClr val="1F4D3D"/>
                </a:solidFill>
                <a:latin typeface="Calibri"/>
                <a:cs typeface="Calibri"/>
              </a:rPr>
              <a:t> </a:t>
            </a:r>
            <a:r>
              <a:rPr sz="2600" b="1" spc="-10" dirty="0">
                <a:solidFill>
                  <a:srgbClr val="1F4D3D"/>
                </a:solidFill>
                <a:latin typeface="Calibri"/>
                <a:cs typeface="Calibri"/>
              </a:rPr>
              <a:t>elettromagnetica</a:t>
            </a:r>
            <a:endParaRPr sz="2600">
              <a:latin typeface="Calibri"/>
              <a:cs typeface="Calibri"/>
            </a:endParaRPr>
          </a:p>
        </p:txBody>
      </p:sp>
      <p:sp>
        <p:nvSpPr>
          <p:cNvPr id="3" name="object 3"/>
          <p:cNvSpPr txBox="1"/>
          <p:nvPr/>
        </p:nvSpPr>
        <p:spPr>
          <a:xfrm>
            <a:off x="604824" y="1470736"/>
            <a:ext cx="10443210" cy="3409315"/>
          </a:xfrm>
          <a:prstGeom prst="rect">
            <a:avLst/>
          </a:prstGeom>
        </p:spPr>
        <p:txBody>
          <a:bodyPr vert="horz" wrap="square" lIns="0" tIns="12065" rIns="0" bIns="0" rtlCol="0">
            <a:spAutoFit/>
          </a:bodyPr>
          <a:lstStyle/>
          <a:p>
            <a:pPr marL="12700">
              <a:lnSpc>
                <a:spcPct val="100000"/>
              </a:lnSpc>
              <a:spcBef>
                <a:spcPts val="95"/>
              </a:spcBef>
            </a:pPr>
            <a:r>
              <a:rPr sz="1900" b="1" spc="-10" dirty="0">
                <a:solidFill>
                  <a:srgbClr val="000000"/>
                </a:solidFill>
                <a:latin typeface="Calibri"/>
                <a:cs typeface="Calibri"/>
              </a:rPr>
              <a:t>Ampiezza:</a:t>
            </a:r>
            <a:r>
              <a:rPr sz="1900" b="1" spc="-5" dirty="0">
                <a:solidFill>
                  <a:srgbClr val="000000"/>
                </a:solidFill>
                <a:latin typeface="Calibri"/>
                <a:cs typeface="Calibri"/>
              </a:rPr>
              <a:t> </a:t>
            </a:r>
            <a:r>
              <a:rPr sz="1900" spc="-10" dirty="0">
                <a:solidFill>
                  <a:srgbClr val="000000"/>
                </a:solidFill>
                <a:latin typeface="Calibri"/>
                <a:cs typeface="Calibri"/>
              </a:rPr>
              <a:t>quantità</a:t>
            </a:r>
            <a:r>
              <a:rPr sz="1900" spc="15" dirty="0">
                <a:solidFill>
                  <a:srgbClr val="000000"/>
                </a:solidFill>
                <a:latin typeface="Calibri"/>
                <a:cs typeface="Calibri"/>
              </a:rPr>
              <a:t> </a:t>
            </a:r>
            <a:r>
              <a:rPr sz="1900" spc="-15" dirty="0">
                <a:solidFill>
                  <a:srgbClr val="000000"/>
                </a:solidFill>
                <a:latin typeface="Calibri"/>
                <a:cs typeface="Calibri"/>
              </a:rPr>
              <a:t>vettoriale</a:t>
            </a:r>
            <a:r>
              <a:rPr sz="1900" spc="45" dirty="0">
                <a:solidFill>
                  <a:srgbClr val="000000"/>
                </a:solidFill>
                <a:latin typeface="Calibri"/>
                <a:cs typeface="Calibri"/>
              </a:rPr>
              <a:t> </a:t>
            </a:r>
            <a:r>
              <a:rPr sz="1900" spc="-10" dirty="0">
                <a:solidFill>
                  <a:srgbClr val="000000"/>
                </a:solidFill>
                <a:latin typeface="Calibri"/>
                <a:cs typeface="Calibri"/>
              </a:rPr>
              <a:t>(modulo</a:t>
            </a:r>
            <a:r>
              <a:rPr sz="1900" spc="15" dirty="0">
                <a:solidFill>
                  <a:srgbClr val="000000"/>
                </a:solidFill>
                <a:latin typeface="Calibri"/>
                <a:cs typeface="Calibri"/>
              </a:rPr>
              <a:t> </a:t>
            </a:r>
            <a:r>
              <a:rPr sz="1900" spc="-5" dirty="0">
                <a:solidFill>
                  <a:srgbClr val="000000"/>
                </a:solidFill>
                <a:latin typeface="Calibri"/>
                <a:cs typeface="Calibri"/>
              </a:rPr>
              <a:t>e</a:t>
            </a:r>
            <a:r>
              <a:rPr sz="1900" spc="5" dirty="0">
                <a:solidFill>
                  <a:srgbClr val="000000"/>
                </a:solidFill>
                <a:latin typeface="Calibri"/>
                <a:cs typeface="Calibri"/>
              </a:rPr>
              <a:t> </a:t>
            </a:r>
            <a:r>
              <a:rPr sz="1900" spc="-15" dirty="0">
                <a:solidFill>
                  <a:srgbClr val="000000"/>
                </a:solidFill>
                <a:latin typeface="Calibri"/>
                <a:cs typeface="Calibri"/>
              </a:rPr>
              <a:t>verso</a:t>
            </a:r>
            <a:r>
              <a:rPr sz="1900" spc="10" dirty="0">
                <a:solidFill>
                  <a:srgbClr val="000000"/>
                </a:solidFill>
                <a:latin typeface="Calibri"/>
                <a:cs typeface="Calibri"/>
              </a:rPr>
              <a:t> </a:t>
            </a:r>
            <a:r>
              <a:rPr sz="1900" spc="-5" dirty="0">
                <a:solidFill>
                  <a:srgbClr val="000000"/>
                </a:solidFill>
                <a:latin typeface="Calibri"/>
                <a:cs typeface="Calibri"/>
              </a:rPr>
              <a:t>e</a:t>
            </a:r>
            <a:r>
              <a:rPr sz="1900" spc="5" dirty="0">
                <a:solidFill>
                  <a:srgbClr val="000000"/>
                </a:solidFill>
                <a:latin typeface="Calibri"/>
                <a:cs typeface="Calibri"/>
              </a:rPr>
              <a:t> </a:t>
            </a:r>
            <a:r>
              <a:rPr sz="1900" spc="-10" dirty="0">
                <a:solidFill>
                  <a:srgbClr val="000000"/>
                </a:solidFill>
                <a:latin typeface="Calibri"/>
                <a:cs typeface="Calibri"/>
              </a:rPr>
              <a:t>direzione)</a:t>
            </a:r>
            <a:r>
              <a:rPr sz="1900" spc="35" dirty="0">
                <a:solidFill>
                  <a:srgbClr val="000000"/>
                </a:solidFill>
                <a:latin typeface="Calibri"/>
                <a:cs typeface="Calibri"/>
              </a:rPr>
              <a:t> </a:t>
            </a:r>
            <a:r>
              <a:rPr sz="1900" spc="-5" dirty="0">
                <a:solidFill>
                  <a:srgbClr val="000000"/>
                </a:solidFill>
                <a:latin typeface="Calibri"/>
                <a:cs typeface="Calibri"/>
              </a:rPr>
              <a:t>che</a:t>
            </a:r>
            <a:r>
              <a:rPr sz="1900" spc="5" dirty="0">
                <a:solidFill>
                  <a:srgbClr val="000000"/>
                </a:solidFill>
                <a:latin typeface="Calibri"/>
                <a:cs typeface="Calibri"/>
              </a:rPr>
              <a:t> </a:t>
            </a:r>
            <a:r>
              <a:rPr sz="1900" spc="-10" dirty="0">
                <a:solidFill>
                  <a:srgbClr val="000000"/>
                </a:solidFill>
                <a:latin typeface="Calibri"/>
                <a:cs typeface="Calibri"/>
              </a:rPr>
              <a:t>descrive</a:t>
            </a:r>
            <a:r>
              <a:rPr sz="1900" spc="20" dirty="0">
                <a:solidFill>
                  <a:srgbClr val="000000"/>
                </a:solidFill>
                <a:latin typeface="Calibri"/>
                <a:cs typeface="Calibri"/>
              </a:rPr>
              <a:t> </a:t>
            </a:r>
            <a:r>
              <a:rPr sz="1900" spc="-5" dirty="0">
                <a:solidFill>
                  <a:srgbClr val="000000"/>
                </a:solidFill>
                <a:latin typeface="Calibri"/>
                <a:cs typeface="Calibri"/>
              </a:rPr>
              <a:t>la</a:t>
            </a:r>
            <a:r>
              <a:rPr sz="1900" spc="5" dirty="0">
                <a:solidFill>
                  <a:srgbClr val="000000"/>
                </a:solidFill>
                <a:latin typeface="Calibri"/>
                <a:cs typeface="Calibri"/>
              </a:rPr>
              <a:t> </a:t>
            </a:r>
            <a:r>
              <a:rPr sz="1900" spc="-15" dirty="0">
                <a:solidFill>
                  <a:srgbClr val="000000"/>
                </a:solidFill>
                <a:latin typeface="Calibri"/>
                <a:cs typeface="Calibri"/>
              </a:rPr>
              <a:t>misura</a:t>
            </a:r>
            <a:r>
              <a:rPr sz="1900" spc="5" dirty="0">
                <a:solidFill>
                  <a:srgbClr val="000000"/>
                </a:solidFill>
                <a:latin typeface="Calibri"/>
                <a:cs typeface="Calibri"/>
              </a:rPr>
              <a:t> </a:t>
            </a:r>
            <a:r>
              <a:rPr sz="1900" spc="-5" dirty="0">
                <a:solidFill>
                  <a:srgbClr val="000000"/>
                </a:solidFill>
                <a:latin typeface="Calibri"/>
                <a:cs typeface="Calibri"/>
              </a:rPr>
              <a:t>della</a:t>
            </a:r>
            <a:r>
              <a:rPr sz="1900" dirty="0">
                <a:solidFill>
                  <a:srgbClr val="000000"/>
                </a:solidFill>
                <a:latin typeface="Calibri"/>
                <a:cs typeface="Calibri"/>
              </a:rPr>
              <a:t> </a:t>
            </a:r>
            <a:r>
              <a:rPr sz="1900" spc="-20" dirty="0">
                <a:solidFill>
                  <a:srgbClr val="000000"/>
                </a:solidFill>
                <a:latin typeface="Calibri"/>
                <a:cs typeface="Calibri"/>
              </a:rPr>
              <a:t>forza</a:t>
            </a:r>
            <a:r>
              <a:rPr sz="1900" spc="15" dirty="0">
                <a:solidFill>
                  <a:srgbClr val="000000"/>
                </a:solidFill>
                <a:latin typeface="Calibri"/>
                <a:cs typeface="Calibri"/>
              </a:rPr>
              <a:t> </a:t>
            </a:r>
            <a:r>
              <a:rPr sz="1900" spc="-5" dirty="0">
                <a:solidFill>
                  <a:srgbClr val="000000"/>
                </a:solidFill>
                <a:latin typeface="Calibri"/>
                <a:cs typeface="Calibri"/>
              </a:rPr>
              <a:t>del</a:t>
            </a:r>
            <a:r>
              <a:rPr sz="1900" dirty="0">
                <a:solidFill>
                  <a:srgbClr val="000000"/>
                </a:solidFill>
                <a:latin typeface="Calibri"/>
                <a:cs typeface="Calibri"/>
              </a:rPr>
              <a:t> </a:t>
            </a:r>
            <a:r>
              <a:rPr sz="1900" spc="-5" dirty="0">
                <a:solidFill>
                  <a:srgbClr val="000000"/>
                </a:solidFill>
                <a:latin typeface="Calibri"/>
                <a:cs typeface="Calibri"/>
              </a:rPr>
              <a:t>campo</a:t>
            </a:r>
            <a:endParaRPr sz="1900" dirty="0">
              <a:latin typeface="Calibri"/>
              <a:cs typeface="Calibri"/>
            </a:endParaRPr>
          </a:p>
          <a:p>
            <a:pPr marL="12700">
              <a:lnSpc>
                <a:spcPct val="100000"/>
              </a:lnSpc>
              <a:spcBef>
                <a:spcPts val="5"/>
              </a:spcBef>
            </a:pPr>
            <a:r>
              <a:rPr sz="1900" spc="-10" dirty="0">
                <a:solidFill>
                  <a:srgbClr val="000000"/>
                </a:solidFill>
                <a:latin typeface="Calibri"/>
                <a:cs typeface="Calibri"/>
              </a:rPr>
              <a:t>elettrico</a:t>
            </a:r>
            <a:r>
              <a:rPr sz="1900" spc="5" dirty="0">
                <a:solidFill>
                  <a:srgbClr val="000000"/>
                </a:solidFill>
                <a:latin typeface="Calibri"/>
                <a:cs typeface="Calibri"/>
              </a:rPr>
              <a:t> </a:t>
            </a:r>
            <a:r>
              <a:rPr sz="1900" spc="-5" dirty="0">
                <a:solidFill>
                  <a:srgbClr val="000000"/>
                </a:solidFill>
                <a:latin typeface="Calibri"/>
                <a:cs typeface="Calibri"/>
              </a:rPr>
              <a:t>o</a:t>
            </a:r>
            <a:r>
              <a:rPr sz="1900" spc="-15" dirty="0">
                <a:solidFill>
                  <a:srgbClr val="000000"/>
                </a:solidFill>
                <a:latin typeface="Calibri"/>
                <a:cs typeface="Calibri"/>
              </a:rPr>
              <a:t> </a:t>
            </a:r>
            <a:r>
              <a:rPr sz="1900" spc="-10" dirty="0">
                <a:solidFill>
                  <a:srgbClr val="000000"/>
                </a:solidFill>
                <a:latin typeface="Calibri"/>
                <a:cs typeface="Calibri"/>
              </a:rPr>
              <a:t>magnetico</a:t>
            </a:r>
            <a:r>
              <a:rPr sz="1900" spc="20" dirty="0">
                <a:solidFill>
                  <a:srgbClr val="000000"/>
                </a:solidFill>
                <a:latin typeface="Calibri"/>
                <a:cs typeface="Calibri"/>
              </a:rPr>
              <a:t> </a:t>
            </a:r>
            <a:r>
              <a:rPr sz="1900" spc="-5" dirty="0">
                <a:solidFill>
                  <a:srgbClr val="000000"/>
                </a:solidFill>
                <a:latin typeface="Calibri"/>
                <a:cs typeface="Calibri"/>
              </a:rPr>
              <a:t>ad</a:t>
            </a:r>
            <a:r>
              <a:rPr sz="1900" dirty="0">
                <a:solidFill>
                  <a:srgbClr val="000000"/>
                </a:solidFill>
                <a:latin typeface="Calibri"/>
                <a:cs typeface="Calibri"/>
              </a:rPr>
              <a:t> </a:t>
            </a:r>
            <a:r>
              <a:rPr sz="1900" spc="-5" dirty="0">
                <a:solidFill>
                  <a:srgbClr val="000000"/>
                </a:solidFill>
                <a:latin typeface="Calibri"/>
                <a:cs typeface="Calibri"/>
              </a:rPr>
              <a:t>un</a:t>
            </a:r>
            <a:r>
              <a:rPr sz="1900" dirty="0">
                <a:solidFill>
                  <a:srgbClr val="000000"/>
                </a:solidFill>
                <a:latin typeface="Calibri"/>
                <a:cs typeface="Calibri"/>
              </a:rPr>
              <a:t> </a:t>
            </a:r>
            <a:r>
              <a:rPr sz="1900" spc="-15" dirty="0">
                <a:solidFill>
                  <a:srgbClr val="000000"/>
                </a:solidFill>
                <a:latin typeface="Calibri"/>
                <a:cs typeface="Calibri"/>
              </a:rPr>
              <a:t>punto</a:t>
            </a:r>
            <a:r>
              <a:rPr sz="1900" spc="5" dirty="0">
                <a:solidFill>
                  <a:srgbClr val="000000"/>
                </a:solidFill>
                <a:latin typeface="Calibri"/>
                <a:cs typeface="Calibri"/>
              </a:rPr>
              <a:t> </a:t>
            </a:r>
            <a:r>
              <a:rPr sz="1900" spc="-5" dirty="0">
                <a:solidFill>
                  <a:srgbClr val="000000"/>
                </a:solidFill>
                <a:latin typeface="Calibri"/>
                <a:cs typeface="Calibri"/>
              </a:rPr>
              <a:t>di massimo</a:t>
            </a:r>
            <a:r>
              <a:rPr sz="1900" spc="-15" dirty="0">
                <a:solidFill>
                  <a:srgbClr val="000000"/>
                </a:solidFill>
                <a:latin typeface="Calibri"/>
                <a:cs typeface="Calibri"/>
              </a:rPr>
              <a:t> </a:t>
            </a:r>
            <a:r>
              <a:rPr sz="1900" spc="-30" dirty="0">
                <a:solidFill>
                  <a:srgbClr val="000000"/>
                </a:solidFill>
                <a:latin typeface="Calibri"/>
                <a:cs typeface="Calibri"/>
              </a:rPr>
              <a:t>d’onda</a:t>
            </a:r>
            <a:endParaRPr sz="1900" dirty="0">
              <a:latin typeface="Calibri"/>
              <a:cs typeface="Calibri"/>
            </a:endParaRPr>
          </a:p>
          <a:p>
            <a:pPr>
              <a:lnSpc>
                <a:spcPct val="100000"/>
              </a:lnSpc>
              <a:spcBef>
                <a:spcPts val="10"/>
              </a:spcBef>
            </a:pPr>
            <a:endParaRPr sz="1500" dirty="0">
              <a:latin typeface="Calibri"/>
              <a:cs typeface="Calibri"/>
            </a:endParaRPr>
          </a:p>
          <a:p>
            <a:pPr marL="12700" marR="5080">
              <a:lnSpc>
                <a:spcPct val="100000"/>
              </a:lnSpc>
            </a:pPr>
            <a:r>
              <a:rPr sz="1900" b="1" spc="-10" dirty="0">
                <a:solidFill>
                  <a:srgbClr val="000000"/>
                </a:solidFill>
                <a:latin typeface="Calibri"/>
                <a:cs typeface="Calibri"/>
              </a:rPr>
              <a:t>Periodo:</a:t>
            </a:r>
            <a:r>
              <a:rPr sz="1900" b="1" spc="35" dirty="0">
                <a:solidFill>
                  <a:srgbClr val="000000"/>
                </a:solidFill>
                <a:latin typeface="Calibri"/>
                <a:cs typeface="Calibri"/>
              </a:rPr>
              <a:t> </a:t>
            </a:r>
            <a:r>
              <a:rPr sz="1900" spc="-5" dirty="0">
                <a:solidFill>
                  <a:srgbClr val="000000"/>
                </a:solidFill>
                <a:latin typeface="Calibri"/>
                <a:cs typeface="Calibri"/>
              </a:rPr>
              <a:t>è</a:t>
            </a:r>
            <a:r>
              <a:rPr sz="1900" spc="10" dirty="0">
                <a:solidFill>
                  <a:srgbClr val="000000"/>
                </a:solidFill>
                <a:latin typeface="Calibri"/>
                <a:cs typeface="Calibri"/>
              </a:rPr>
              <a:t> </a:t>
            </a:r>
            <a:r>
              <a:rPr sz="1900" spc="-5" dirty="0">
                <a:solidFill>
                  <a:srgbClr val="000000"/>
                </a:solidFill>
                <a:latin typeface="Calibri"/>
                <a:cs typeface="Calibri"/>
              </a:rPr>
              <a:t>il</a:t>
            </a:r>
            <a:r>
              <a:rPr sz="1900" dirty="0">
                <a:solidFill>
                  <a:srgbClr val="000000"/>
                </a:solidFill>
                <a:latin typeface="Calibri"/>
                <a:cs typeface="Calibri"/>
              </a:rPr>
              <a:t> </a:t>
            </a:r>
            <a:r>
              <a:rPr sz="1900" spc="-10" dirty="0">
                <a:solidFill>
                  <a:srgbClr val="000000"/>
                </a:solidFill>
                <a:latin typeface="Calibri"/>
                <a:cs typeface="Calibri"/>
              </a:rPr>
              <a:t>tempo</a:t>
            </a:r>
            <a:r>
              <a:rPr sz="1900" spc="15" dirty="0">
                <a:solidFill>
                  <a:srgbClr val="000000"/>
                </a:solidFill>
                <a:latin typeface="Calibri"/>
                <a:cs typeface="Calibri"/>
              </a:rPr>
              <a:t> </a:t>
            </a:r>
            <a:r>
              <a:rPr sz="1900" spc="-5" dirty="0">
                <a:solidFill>
                  <a:srgbClr val="000000"/>
                </a:solidFill>
                <a:latin typeface="Calibri"/>
                <a:cs typeface="Calibri"/>
              </a:rPr>
              <a:t>in</a:t>
            </a:r>
            <a:r>
              <a:rPr sz="1900" spc="10" dirty="0">
                <a:solidFill>
                  <a:srgbClr val="000000"/>
                </a:solidFill>
                <a:latin typeface="Calibri"/>
                <a:cs typeface="Calibri"/>
              </a:rPr>
              <a:t> </a:t>
            </a:r>
            <a:r>
              <a:rPr sz="1900" spc="-10" dirty="0">
                <a:solidFill>
                  <a:srgbClr val="000000"/>
                </a:solidFill>
                <a:latin typeface="Calibri"/>
                <a:cs typeface="Calibri"/>
              </a:rPr>
              <a:t>secondi</a:t>
            </a:r>
            <a:r>
              <a:rPr sz="1900" spc="-5" dirty="0">
                <a:solidFill>
                  <a:srgbClr val="000000"/>
                </a:solidFill>
                <a:latin typeface="Calibri"/>
                <a:cs typeface="Calibri"/>
              </a:rPr>
              <a:t> necessario</a:t>
            </a:r>
            <a:r>
              <a:rPr sz="1900" dirty="0">
                <a:solidFill>
                  <a:srgbClr val="000000"/>
                </a:solidFill>
                <a:latin typeface="Calibri"/>
                <a:cs typeface="Calibri"/>
              </a:rPr>
              <a:t> </a:t>
            </a:r>
            <a:r>
              <a:rPr sz="1900" spc="-5" dirty="0">
                <a:solidFill>
                  <a:srgbClr val="000000"/>
                </a:solidFill>
                <a:latin typeface="Calibri"/>
                <a:cs typeface="Calibri"/>
              </a:rPr>
              <a:t>a</a:t>
            </a:r>
            <a:r>
              <a:rPr sz="1900" spc="5" dirty="0">
                <a:solidFill>
                  <a:srgbClr val="000000"/>
                </a:solidFill>
                <a:latin typeface="Calibri"/>
                <a:cs typeface="Calibri"/>
              </a:rPr>
              <a:t> </a:t>
            </a:r>
            <a:r>
              <a:rPr sz="1900" spc="-10" dirty="0">
                <a:solidFill>
                  <a:srgbClr val="000000"/>
                </a:solidFill>
                <a:latin typeface="Calibri"/>
                <a:cs typeface="Calibri"/>
              </a:rPr>
              <a:t>due</a:t>
            </a:r>
            <a:r>
              <a:rPr sz="1900" dirty="0">
                <a:solidFill>
                  <a:srgbClr val="000000"/>
                </a:solidFill>
                <a:latin typeface="Calibri"/>
                <a:cs typeface="Calibri"/>
              </a:rPr>
              <a:t> </a:t>
            </a:r>
            <a:r>
              <a:rPr sz="1900" spc="-5" dirty="0">
                <a:solidFill>
                  <a:srgbClr val="000000"/>
                </a:solidFill>
                <a:latin typeface="Calibri"/>
                <a:cs typeface="Calibri"/>
              </a:rPr>
              <a:t>massimi o</a:t>
            </a:r>
            <a:r>
              <a:rPr sz="1900" dirty="0">
                <a:solidFill>
                  <a:srgbClr val="000000"/>
                </a:solidFill>
                <a:latin typeface="Calibri"/>
                <a:cs typeface="Calibri"/>
              </a:rPr>
              <a:t> </a:t>
            </a:r>
            <a:r>
              <a:rPr sz="1900" spc="-10" dirty="0">
                <a:solidFill>
                  <a:srgbClr val="000000"/>
                </a:solidFill>
                <a:latin typeface="Calibri"/>
                <a:cs typeface="Calibri"/>
              </a:rPr>
              <a:t>minimi</a:t>
            </a:r>
            <a:r>
              <a:rPr sz="1900" spc="25" dirty="0">
                <a:solidFill>
                  <a:srgbClr val="000000"/>
                </a:solidFill>
                <a:latin typeface="Calibri"/>
                <a:cs typeface="Calibri"/>
              </a:rPr>
              <a:t> </a:t>
            </a:r>
            <a:r>
              <a:rPr sz="1900" spc="-5" dirty="0">
                <a:solidFill>
                  <a:srgbClr val="000000"/>
                </a:solidFill>
                <a:latin typeface="Calibri"/>
                <a:cs typeface="Calibri"/>
              </a:rPr>
              <a:t>successivi</a:t>
            </a:r>
            <a:r>
              <a:rPr sz="1900" spc="-10" dirty="0">
                <a:solidFill>
                  <a:srgbClr val="000000"/>
                </a:solidFill>
                <a:latin typeface="Calibri"/>
                <a:cs typeface="Calibri"/>
              </a:rPr>
              <a:t> </a:t>
            </a:r>
            <a:r>
              <a:rPr sz="1900" spc="-5" dirty="0">
                <a:solidFill>
                  <a:srgbClr val="000000"/>
                </a:solidFill>
                <a:latin typeface="Calibri"/>
                <a:cs typeface="Calibri"/>
              </a:rPr>
              <a:t>di</a:t>
            </a:r>
            <a:r>
              <a:rPr sz="1900" spc="5" dirty="0">
                <a:solidFill>
                  <a:srgbClr val="000000"/>
                </a:solidFill>
                <a:latin typeface="Calibri"/>
                <a:cs typeface="Calibri"/>
              </a:rPr>
              <a:t> </a:t>
            </a:r>
            <a:r>
              <a:rPr sz="1900" spc="-10" dirty="0">
                <a:solidFill>
                  <a:srgbClr val="000000"/>
                </a:solidFill>
                <a:latin typeface="Calibri"/>
                <a:cs typeface="Calibri"/>
              </a:rPr>
              <a:t>passare</a:t>
            </a:r>
            <a:r>
              <a:rPr sz="1900" spc="5" dirty="0">
                <a:solidFill>
                  <a:srgbClr val="000000"/>
                </a:solidFill>
                <a:latin typeface="Calibri"/>
                <a:cs typeface="Calibri"/>
              </a:rPr>
              <a:t> </a:t>
            </a:r>
            <a:r>
              <a:rPr sz="1900" spc="-25" dirty="0">
                <a:solidFill>
                  <a:srgbClr val="000000"/>
                </a:solidFill>
                <a:latin typeface="Calibri"/>
                <a:cs typeface="Calibri"/>
              </a:rPr>
              <a:t>attraverso</a:t>
            </a:r>
            <a:r>
              <a:rPr sz="1900" spc="30" dirty="0">
                <a:solidFill>
                  <a:srgbClr val="000000"/>
                </a:solidFill>
                <a:latin typeface="Calibri"/>
                <a:cs typeface="Calibri"/>
              </a:rPr>
              <a:t> </a:t>
            </a:r>
            <a:r>
              <a:rPr sz="1900" spc="-5" dirty="0">
                <a:solidFill>
                  <a:srgbClr val="000000"/>
                </a:solidFill>
                <a:latin typeface="Calibri"/>
                <a:cs typeface="Calibri"/>
              </a:rPr>
              <a:t>un</a:t>
            </a:r>
            <a:r>
              <a:rPr sz="1900" dirty="0">
                <a:solidFill>
                  <a:srgbClr val="000000"/>
                </a:solidFill>
                <a:latin typeface="Calibri"/>
                <a:cs typeface="Calibri"/>
              </a:rPr>
              <a:t> </a:t>
            </a:r>
            <a:r>
              <a:rPr sz="1900" spc="-15" dirty="0">
                <a:solidFill>
                  <a:srgbClr val="000000"/>
                </a:solidFill>
                <a:latin typeface="Calibri"/>
                <a:cs typeface="Calibri"/>
              </a:rPr>
              <a:t>punto </a:t>
            </a:r>
            <a:r>
              <a:rPr sz="1900" spc="-415" dirty="0">
                <a:solidFill>
                  <a:srgbClr val="000000"/>
                </a:solidFill>
                <a:latin typeface="Calibri"/>
                <a:cs typeface="Calibri"/>
              </a:rPr>
              <a:t> </a:t>
            </a:r>
            <a:r>
              <a:rPr sz="1900" spc="-10" dirty="0">
                <a:solidFill>
                  <a:srgbClr val="000000"/>
                </a:solidFill>
                <a:latin typeface="Calibri"/>
                <a:cs typeface="Calibri"/>
              </a:rPr>
              <a:t>dello</a:t>
            </a:r>
            <a:r>
              <a:rPr sz="1900" spc="-5" dirty="0">
                <a:solidFill>
                  <a:srgbClr val="000000"/>
                </a:solidFill>
                <a:latin typeface="Calibri"/>
                <a:cs typeface="Calibri"/>
              </a:rPr>
              <a:t> spazio</a:t>
            </a:r>
            <a:endParaRPr sz="1900" dirty="0">
              <a:latin typeface="Calibri"/>
              <a:cs typeface="Calibri"/>
            </a:endParaRPr>
          </a:p>
          <a:p>
            <a:pPr>
              <a:lnSpc>
                <a:spcPct val="100000"/>
              </a:lnSpc>
              <a:spcBef>
                <a:spcPts val="40"/>
              </a:spcBef>
            </a:pPr>
            <a:endParaRPr sz="1650" dirty="0">
              <a:latin typeface="Calibri"/>
              <a:cs typeface="Calibri"/>
            </a:endParaRPr>
          </a:p>
          <a:p>
            <a:pPr marL="12700">
              <a:lnSpc>
                <a:spcPct val="100000"/>
              </a:lnSpc>
            </a:pPr>
            <a:r>
              <a:rPr sz="1900" b="1" spc="-10" dirty="0">
                <a:solidFill>
                  <a:srgbClr val="000000"/>
                </a:solidFill>
                <a:latin typeface="Calibri"/>
                <a:cs typeface="Calibri"/>
              </a:rPr>
              <a:t>Frequenza:</a:t>
            </a:r>
            <a:r>
              <a:rPr sz="1900" b="1" spc="25" dirty="0">
                <a:solidFill>
                  <a:srgbClr val="000000"/>
                </a:solidFill>
                <a:latin typeface="Calibri"/>
                <a:cs typeface="Calibri"/>
              </a:rPr>
              <a:t> </a:t>
            </a:r>
            <a:r>
              <a:rPr sz="1900" spc="-5" dirty="0">
                <a:solidFill>
                  <a:srgbClr val="000000"/>
                </a:solidFill>
                <a:latin typeface="Calibri"/>
                <a:cs typeface="Calibri"/>
              </a:rPr>
              <a:t>è</a:t>
            </a:r>
            <a:r>
              <a:rPr sz="1900" dirty="0">
                <a:solidFill>
                  <a:srgbClr val="000000"/>
                </a:solidFill>
                <a:latin typeface="Calibri"/>
                <a:cs typeface="Calibri"/>
              </a:rPr>
              <a:t> </a:t>
            </a:r>
            <a:r>
              <a:rPr sz="1900" spc="-15" dirty="0">
                <a:solidFill>
                  <a:srgbClr val="000000"/>
                </a:solidFill>
                <a:latin typeface="Calibri"/>
                <a:cs typeface="Calibri"/>
              </a:rPr>
              <a:t>numero</a:t>
            </a:r>
            <a:r>
              <a:rPr sz="1900" spc="20" dirty="0">
                <a:solidFill>
                  <a:srgbClr val="000000"/>
                </a:solidFill>
                <a:latin typeface="Calibri"/>
                <a:cs typeface="Calibri"/>
              </a:rPr>
              <a:t> </a:t>
            </a:r>
            <a:r>
              <a:rPr sz="1900" spc="-5" dirty="0">
                <a:solidFill>
                  <a:srgbClr val="000000"/>
                </a:solidFill>
                <a:latin typeface="Calibri"/>
                <a:cs typeface="Calibri"/>
              </a:rPr>
              <a:t>di</a:t>
            </a:r>
            <a:r>
              <a:rPr sz="1900" dirty="0">
                <a:solidFill>
                  <a:srgbClr val="000000"/>
                </a:solidFill>
                <a:latin typeface="Calibri"/>
                <a:cs typeface="Calibri"/>
              </a:rPr>
              <a:t> </a:t>
            </a:r>
            <a:r>
              <a:rPr sz="1900" spc="-10" dirty="0">
                <a:solidFill>
                  <a:srgbClr val="000000"/>
                </a:solidFill>
                <a:latin typeface="Calibri"/>
                <a:cs typeface="Calibri"/>
              </a:rPr>
              <a:t>oscillazioni</a:t>
            </a:r>
            <a:r>
              <a:rPr sz="1900" spc="20" dirty="0">
                <a:solidFill>
                  <a:srgbClr val="000000"/>
                </a:solidFill>
                <a:latin typeface="Calibri"/>
                <a:cs typeface="Calibri"/>
              </a:rPr>
              <a:t> </a:t>
            </a:r>
            <a:r>
              <a:rPr sz="1900" spc="-5" dirty="0">
                <a:solidFill>
                  <a:srgbClr val="000000"/>
                </a:solidFill>
                <a:latin typeface="Calibri"/>
                <a:cs typeface="Calibri"/>
              </a:rPr>
              <a:t>che</a:t>
            </a:r>
            <a:r>
              <a:rPr sz="1900" spc="10" dirty="0">
                <a:solidFill>
                  <a:srgbClr val="000000"/>
                </a:solidFill>
                <a:latin typeface="Calibri"/>
                <a:cs typeface="Calibri"/>
              </a:rPr>
              <a:t> </a:t>
            </a:r>
            <a:r>
              <a:rPr sz="1900" spc="-5" dirty="0">
                <a:solidFill>
                  <a:srgbClr val="000000"/>
                </a:solidFill>
                <a:latin typeface="Calibri"/>
                <a:cs typeface="Calibri"/>
              </a:rPr>
              <a:t>si</a:t>
            </a:r>
            <a:r>
              <a:rPr sz="1900" spc="-10" dirty="0">
                <a:solidFill>
                  <a:srgbClr val="000000"/>
                </a:solidFill>
                <a:latin typeface="Calibri"/>
                <a:cs typeface="Calibri"/>
              </a:rPr>
              <a:t> </a:t>
            </a:r>
            <a:r>
              <a:rPr sz="1900" spc="-5" dirty="0">
                <a:solidFill>
                  <a:srgbClr val="000000"/>
                </a:solidFill>
                <a:latin typeface="Calibri"/>
                <a:cs typeface="Calibri"/>
              </a:rPr>
              <a:t>hanno</a:t>
            </a:r>
            <a:r>
              <a:rPr sz="1900" spc="10" dirty="0">
                <a:solidFill>
                  <a:srgbClr val="000000"/>
                </a:solidFill>
                <a:latin typeface="Calibri"/>
                <a:cs typeface="Calibri"/>
              </a:rPr>
              <a:t> </a:t>
            </a:r>
            <a:r>
              <a:rPr sz="1900" spc="-5" dirty="0">
                <a:solidFill>
                  <a:srgbClr val="000000"/>
                </a:solidFill>
                <a:latin typeface="Calibri"/>
                <a:cs typeface="Calibri"/>
              </a:rPr>
              <a:t>in</a:t>
            </a:r>
            <a:r>
              <a:rPr sz="1900" spc="5" dirty="0">
                <a:solidFill>
                  <a:srgbClr val="000000"/>
                </a:solidFill>
                <a:latin typeface="Calibri"/>
                <a:cs typeface="Calibri"/>
              </a:rPr>
              <a:t> </a:t>
            </a:r>
            <a:r>
              <a:rPr sz="1900" spc="-5" dirty="0">
                <a:solidFill>
                  <a:srgbClr val="000000"/>
                </a:solidFill>
                <a:latin typeface="Calibri"/>
                <a:cs typeface="Calibri"/>
              </a:rPr>
              <a:t>un</a:t>
            </a:r>
            <a:r>
              <a:rPr sz="1900" dirty="0">
                <a:solidFill>
                  <a:srgbClr val="000000"/>
                </a:solidFill>
                <a:latin typeface="Calibri"/>
                <a:cs typeface="Calibri"/>
              </a:rPr>
              <a:t> </a:t>
            </a:r>
            <a:r>
              <a:rPr sz="1900" spc="-10" dirty="0">
                <a:solidFill>
                  <a:srgbClr val="000000"/>
                </a:solidFill>
                <a:latin typeface="Calibri"/>
                <a:cs typeface="Calibri"/>
              </a:rPr>
              <a:t>secondo</a:t>
            </a:r>
            <a:endParaRPr sz="1900" dirty="0">
              <a:latin typeface="Calibri"/>
              <a:cs typeface="Calibri"/>
            </a:endParaRPr>
          </a:p>
          <a:p>
            <a:pPr>
              <a:lnSpc>
                <a:spcPct val="100000"/>
              </a:lnSpc>
              <a:spcBef>
                <a:spcPts val="10"/>
              </a:spcBef>
            </a:pPr>
            <a:endParaRPr sz="2350" dirty="0">
              <a:latin typeface="Calibri"/>
              <a:cs typeface="Calibri"/>
            </a:endParaRPr>
          </a:p>
          <a:p>
            <a:pPr marL="12700">
              <a:lnSpc>
                <a:spcPct val="100000"/>
              </a:lnSpc>
              <a:spcBef>
                <a:spcPts val="5"/>
              </a:spcBef>
            </a:pPr>
            <a:r>
              <a:rPr sz="1900" b="1" spc="-10" dirty="0">
                <a:solidFill>
                  <a:srgbClr val="000000"/>
                </a:solidFill>
                <a:latin typeface="Calibri"/>
                <a:cs typeface="Calibri"/>
              </a:rPr>
              <a:t>Lunghezza</a:t>
            </a:r>
            <a:r>
              <a:rPr sz="1900" b="1" dirty="0">
                <a:solidFill>
                  <a:srgbClr val="000000"/>
                </a:solidFill>
                <a:latin typeface="Calibri"/>
                <a:cs typeface="Calibri"/>
              </a:rPr>
              <a:t> </a:t>
            </a:r>
            <a:r>
              <a:rPr sz="1900" b="1" spc="-20" dirty="0">
                <a:solidFill>
                  <a:srgbClr val="000000"/>
                </a:solidFill>
                <a:latin typeface="Calibri"/>
                <a:cs typeface="Calibri"/>
              </a:rPr>
              <a:t>d’onda:</a:t>
            </a:r>
            <a:r>
              <a:rPr sz="1900" b="1" spc="25" dirty="0">
                <a:solidFill>
                  <a:srgbClr val="000000"/>
                </a:solidFill>
                <a:latin typeface="Calibri"/>
                <a:cs typeface="Calibri"/>
              </a:rPr>
              <a:t> </a:t>
            </a:r>
            <a:r>
              <a:rPr sz="1900" spc="-5" dirty="0">
                <a:solidFill>
                  <a:srgbClr val="000000"/>
                </a:solidFill>
                <a:latin typeface="Calibri"/>
                <a:cs typeface="Calibri"/>
              </a:rPr>
              <a:t>è</a:t>
            </a:r>
            <a:r>
              <a:rPr sz="1900" dirty="0">
                <a:solidFill>
                  <a:srgbClr val="000000"/>
                </a:solidFill>
                <a:latin typeface="Calibri"/>
                <a:cs typeface="Calibri"/>
              </a:rPr>
              <a:t> </a:t>
            </a:r>
            <a:r>
              <a:rPr sz="1900" spc="-10" dirty="0">
                <a:solidFill>
                  <a:srgbClr val="000000"/>
                </a:solidFill>
                <a:latin typeface="Calibri"/>
                <a:cs typeface="Calibri"/>
              </a:rPr>
              <a:t>la</a:t>
            </a:r>
            <a:r>
              <a:rPr sz="1900" dirty="0">
                <a:solidFill>
                  <a:srgbClr val="000000"/>
                </a:solidFill>
                <a:latin typeface="Calibri"/>
                <a:cs typeface="Calibri"/>
              </a:rPr>
              <a:t> </a:t>
            </a:r>
            <a:r>
              <a:rPr sz="1900" spc="-15" dirty="0">
                <a:solidFill>
                  <a:srgbClr val="000000"/>
                </a:solidFill>
                <a:latin typeface="Calibri"/>
                <a:cs typeface="Calibri"/>
              </a:rPr>
              <a:t>distanza</a:t>
            </a:r>
            <a:r>
              <a:rPr sz="1900" spc="15" dirty="0">
                <a:solidFill>
                  <a:srgbClr val="000000"/>
                </a:solidFill>
                <a:latin typeface="Calibri"/>
                <a:cs typeface="Calibri"/>
              </a:rPr>
              <a:t> </a:t>
            </a:r>
            <a:r>
              <a:rPr sz="1900" spc="-10" dirty="0">
                <a:solidFill>
                  <a:srgbClr val="000000"/>
                </a:solidFill>
                <a:latin typeface="Calibri"/>
                <a:cs typeface="Calibri"/>
              </a:rPr>
              <a:t>lineare</a:t>
            </a:r>
            <a:r>
              <a:rPr sz="1900" spc="30" dirty="0">
                <a:solidFill>
                  <a:srgbClr val="000000"/>
                </a:solidFill>
                <a:latin typeface="Calibri"/>
                <a:cs typeface="Calibri"/>
              </a:rPr>
              <a:t> </a:t>
            </a:r>
            <a:r>
              <a:rPr sz="1900" spc="-15" dirty="0">
                <a:solidFill>
                  <a:srgbClr val="000000"/>
                </a:solidFill>
                <a:latin typeface="Calibri"/>
                <a:cs typeface="Calibri"/>
              </a:rPr>
              <a:t>tra</a:t>
            </a:r>
            <a:r>
              <a:rPr sz="1900" spc="-5" dirty="0">
                <a:solidFill>
                  <a:srgbClr val="000000"/>
                </a:solidFill>
                <a:latin typeface="Calibri"/>
                <a:cs typeface="Calibri"/>
              </a:rPr>
              <a:t> </a:t>
            </a:r>
            <a:r>
              <a:rPr sz="1900" spc="-10" dirty="0">
                <a:solidFill>
                  <a:srgbClr val="000000"/>
                </a:solidFill>
                <a:latin typeface="Calibri"/>
                <a:cs typeface="Calibri"/>
              </a:rPr>
              <a:t>due</a:t>
            </a:r>
            <a:r>
              <a:rPr sz="1900" spc="-5" dirty="0">
                <a:solidFill>
                  <a:srgbClr val="000000"/>
                </a:solidFill>
                <a:latin typeface="Calibri"/>
                <a:cs typeface="Calibri"/>
              </a:rPr>
              <a:t> massimi</a:t>
            </a:r>
            <a:r>
              <a:rPr sz="1900" spc="-10" dirty="0">
                <a:solidFill>
                  <a:srgbClr val="000000"/>
                </a:solidFill>
                <a:latin typeface="Calibri"/>
                <a:cs typeface="Calibri"/>
              </a:rPr>
              <a:t> </a:t>
            </a:r>
            <a:r>
              <a:rPr sz="1900" spc="-5" dirty="0">
                <a:solidFill>
                  <a:srgbClr val="000000"/>
                </a:solidFill>
                <a:latin typeface="Calibri"/>
                <a:cs typeface="Calibri"/>
              </a:rPr>
              <a:t>o</a:t>
            </a:r>
            <a:r>
              <a:rPr sz="1900" spc="-10" dirty="0">
                <a:solidFill>
                  <a:srgbClr val="000000"/>
                </a:solidFill>
                <a:latin typeface="Calibri"/>
                <a:cs typeface="Calibri"/>
              </a:rPr>
              <a:t> due</a:t>
            </a:r>
            <a:r>
              <a:rPr sz="1900" spc="15" dirty="0">
                <a:solidFill>
                  <a:srgbClr val="000000"/>
                </a:solidFill>
                <a:latin typeface="Calibri"/>
                <a:cs typeface="Calibri"/>
              </a:rPr>
              <a:t> </a:t>
            </a:r>
            <a:r>
              <a:rPr sz="1900" spc="-10" dirty="0">
                <a:solidFill>
                  <a:srgbClr val="000000"/>
                </a:solidFill>
                <a:latin typeface="Calibri"/>
                <a:cs typeface="Calibri"/>
              </a:rPr>
              <a:t>minimi</a:t>
            </a:r>
            <a:r>
              <a:rPr sz="1900" spc="15" dirty="0">
                <a:solidFill>
                  <a:srgbClr val="000000"/>
                </a:solidFill>
                <a:latin typeface="Calibri"/>
                <a:cs typeface="Calibri"/>
              </a:rPr>
              <a:t> </a:t>
            </a:r>
            <a:r>
              <a:rPr sz="1900" spc="-5" dirty="0">
                <a:solidFill>
                  <a:srgbClr val="000000"/>
                </a:solidFill>
                <a:latin typeface="Calibri"/>
                <a:cs typeface="Calibri"/>
              </a:rPr>
              <a:t>successivi</a:t>
            </a:r>
            <a:endParaRPr sz="1900" dirty="0">
              <a:latin typeface="Calibri"/>
              <a:cs typeface="Calibri"/>
            </a:endParaRPr>
          </a:p>
          <a:p>
            <a:pPr>
              <a:lnSpc>
                <a:spcPct val="100000"/>
              </a:lnSpc>
            </a:pPr>
            <a:endParaRPr sz="1900" dirty="0">
              <a:latin typeface="Calibri"/>
              <a:cs typeface="Calibri"/>
            </a:endParaRPr>
          </a:p>
          <a:p>
            <a:pPr marR="49530" algn="ctr">
              <a:lnSpc>
                <a:spcPct val="100000"/>
              </a:lnSpc>
              <a:spcBef>
                <a:spcPts val="1585"/>
              </a:spcBef>
            </a:pPr>
            <a:r>
              <a:rPr sz="1900" spc="-5" dirty="0">
                <a:solidFill>
                  <a:srgbClr val="000000"/>
                </a:solidFill>
                <a:latin typeface="Calibri"/>
                <a:cs typeface="Calibri"/>
              </a:rPr>
              <a:t>Il</a:t>
            </a:r>
            <a:r>
              <a:rPr sz="1900" spc="-15" dirty="0">
                <a:solidFill>
                  <a:srgbClr val="000000"/>
                </a:solidFill>
                <a:latin typeface="Calibri"/>
                <a:cs typeface="Calibri"/>
              </a:rPr>
              <a:t> </a:t>
            </a:r>
            <a:r>
              <a:rPr sz="1900" spc="-20" dirty="0">
                <a:solidFill>
                  <a:srgbClr val="000000"/>
                </a:solidFill>
                <a:latin typeface="Calibri"/>
                <a:cs typeface="Calibri"/>
              </a:rPr>
              <a:t>prodotto</a:t>
            </a:r>
            <a:r>
              <a:rPr sz="1900" spc="35" dirty="0">
                <a:solidFill>
                  <a:srgbClr val="000000"/>
                </a:solidFill>
                <a:latin typeface="Calibri"/>
                <a:cs typeface="Calibri"/>
              </a:rPr>
              <a:t> </a:t>
            </a:r>
            <a:r>
              <a:rPr sz="1900" spc="-5" dirty="0">
                <a:solidFill>
                  <a:srgbClr val="000000"/>
                </a:solidFill>
                <a:latin typeface="Calibri"/>
                <a:cs typeface="Calibri"/>
              </a:rPr>
              <a:t>di</a:t>
            </a:r>
            <a:r>
              <a:rPr sz="1900" dirty="0">
                <a:solidFill>
                  <a:srgbClr val="000000"/>
                </a:solidFill>
                <a:latin typeface="Calibri"/>
                <a:cs typeface="Calibri"/>
              </a:rPr>
              <a:t> </a:t>
            </a:r>
            <a:r>
              <a:rPr sz="1900" spc="-10" dirty="0">
                <a:solidFill>
                  <a:srgbClr val="000000"/>
                </a:solidFill>
                <a:latin typeface="Calibri"/>
                <a:cs typeface="Calibri"/>
              </a:rPr>
              <a:t>frequenza</a:t>
            </a:r>
            <a:r>
              <a:rPr sz="1900" spc="30" dirty="0">
                <a:solidFill>
                  <a:srgbClr val="000000"/>
                </a:solidFill>
                <a:latin typeface="Calibri"/>
                <a:cs typeface="Calibri"/>
              </a:rPr>
              <a:t> </a:t>
            </a:r>
            <a:r>
              <a:rPr sz="1900" spc="-5" dirty="0">
                <a:solidFill>
                  <a:srgbClr val="000000"/>
                </a:solidFill>
                <a:latin typeface="Calibri"/>
                <a:cs typeface="Calibri"/>
              </a:rPr>
              <a:t>X</a:t>
            </a:r>
            <a:r>
              <a:rPr sz="1900" spc="-15" dirty="0">
                <a:solidFill>
                  <a:srgbClr val="000000"/>
                </a:solidFill>
                <a:latin typeface="Calibri"/>
                <a:cs typeface="Calibri"/>
              </a:rPr>
              <a:t> lunghezza</a:t>
            </a:r>
            <a:r>
              <a:rPr sz="1900" spc="55" dirty="0">
                <a:solidFill>
                  <a:srgbClr val="000000"/>
                </a:solidFill>
                <a:latin typeface="Calibri"/>
                <a:cs typeface="Calibri"/>
              </a:rPr>
              <a:t> </a:t>
            </a:r>
            <a:r>
              <a:rPr sz="1900" spc="-30" dirty="0">
                <a:solidFill>
                  <a:srgbClr val="000000"/>
                </a:solidFill>
                <a:latin typeface="Calibri"/>
                <a:cs typeface="Calibri"/>
              </a:rPr>
              <a:t>d’onda</a:t>
            </a:r>
            <a:r>
              <a:rPr sz="1900" spc="15" dirty="0">
                <a:solidFill>
                  <a:srgbClr val="000000"/>
                </a:solidFill>
                <a:latin typeface="Calibri"/>
                <a:cs typeface="Calibri"/>
              </a:rPr>
              <a:t> </a:t>
            </a:r>
            <a:r>
              <a:rPr sz="1900" spc="-10" dirty="0">
                <a:solidFill>
                  <a:srgbClr val="000000"/>
                </a:solidFill>
                <a:latin typeface="Calibri"/>
                <a:cs typeface="Calibri"/>
              </a:rPr>
              <a:t>descrive</a:t>
            </a:r>
            <a:r>
              <a:rPr sz="1900" spc="40" dirty="0">
                <a:solidFill>
                  <a:srgbClr val="000000"/>
                </a:solidFill>
                <a:latin typeface="Calibri"/>
                <a:cs typeface="Calibri"/>
              </a:rPr>
              <a:t> </a:t>
            </a:r>
            <a:r>
              <a:rPr sz="1900" b="1" spc="-5" dirty="0">
                <a:solidFill>
                  <a:srgbClr val="000000"/>
                </a:solidFill>
                <a:latin typeface="Calibri"/>
                <a:cs typeface="Calibri"/>
              </a:rPr>
              <a:t>la </a:t>
            </a:r>
            <a:r>
              <a:rPr sz="1900" b="1" spc="-10" dirty="0">
                <a:solidFill>
                  <a:srgbClr val="000000"/>
                </a:solidFill>
                <a:latin typeface="Calibri"/>
                <a:cs typeface="Calibri"/>
              </a:rPr>
              <a:t>velocità</a:t>
            </a:r>
            <a:r>
              <a:rPr sz="1900" b="1" spc="15" dirty="0">
                <a:solidFill>
                  <a:srgbClr val="000000"/>
                </a:solidFill>
                <a:latin typeface="Calibri"/>
                <a:cs typeface="Calibri"/>
              </a:rPr>
              <a:t> </a:t>
            </a:r>
            <a:r>
              <a:rPr sz="1900" b="1" spc="-15" dirty="0">
                <a:solidFill>
                  <a:srgbClr val="000000"/>
                </a:solidFill>
                <a:latin typeface="Calibri"/>
                <a:cs typeface="Calibri"/>
              </a:rPr>
              <a:t>dell’onda</a:t>
            </a:r>
            <a:endParaRPr sz="1900" dirty="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03904" y="659891"/>
            <a:ext cx="9462185" cy="5733627"/>
          </a:xfrm>
          <a:prstGeom prst="rect">
            <a:avLst/>
          </a:prstGeom>
        </p:spPr>
      </p:pic>
      <p:pic>
        <p:nvPicPr>
          <p:cNvPr id="3" name="object 3"/>
          <p:cNvPicPr/>
          <p:nvPr/>
        </p:nvPicPr>
        <p:blipFill>
          <a:blip r:embed="rId3" cstate="print"/>
          <a:stretch>
            <a:fillRect/>
          </a:stretch>
        </p:blipFill>
        <p:spPr>
          <a:xfrm>
            <a:off x="3528831" y="345299"/>
            <a:ext cx="5210542" cy="18112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082141" y="601802"/>
            <a:ext cx="8749665" cy="300355"/>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1F4D3D"/>
                </a:solidFill>
                <a:latin typeface="Calibri"/>
                <a:cs typeface="Calibri"/>
              </a:rPr>
              <a:t>Quando</a:t>
            </a:r>
            <a:r>
              <a:rPr sz="1800" b="1" spc="-35" dirty="0">
                <a:solidFill>
                  <a:srgbClr val="1F4D3D"/>
                </a:solidFill>
                <a:latin typeface="Calibri"/>
                <a:cs typeface="Calibri"/>
              </a:rPr>
              <a:t> </a:t>
            </a:r>
            <a:r>
              <a:rPr sz="1800" b="1" dirty="0">
                <a:solidFill>
                  <a:srgbClr val="1F4D3D"/>
                </a:solidFill>
                <a:latin typeface="Calibri"/>
                <a:cs typeface="Calibri"/>
              </a:rPr>
              <a:t>una</a:t>
            </a:r>
            <a:r>
              <a:rPr sz="1800" b="1" spc="-10" dirty="0">
                <a:solidFill>
                  <a:srgbClr val="1F4D3D"/>
                </a:solidFill>
                <a:latin typeface="Calibri"/>
                <a:cs typeface="Calibri"/>
              </a:rPr>
              <a:t> </a:t>
            </a:r>
            <a:r>
              <a:rPr sz="1800" b="1" spc="-5" dirty="0">
                <a:solidFill>
                  <a:srgbClr val="1F4D3D"/>
                </a:solidFill>
                <a:latin typeface="Calibri"/>
                <a:cs typeface="Calibri"/>
              </a:rPr>
              <a:t>radiazione</a:t>
            </a:r>
            <a:r>
              <a:rPr sz="1800" b="1" spc="-45" dirty="0">
                <a:solidFill>
                  <a:srgbClr val="1F4D3D"/>
                </a:solidFill>
                <a:latin typeface="Calibri"/>
                <a:cs typeface="Calibri"/>
              </a:rPr>
              <a:t> </a:t>
            </a:r>
            <a:r>
              <a:rPr sz="1800" b="1" spc="-15" dirty="0">
                <a:solidFill>
                  <a:srgbClr val="1F4D3D"/>
                </a:solidFill>
                <a:latin typeface="Calibri"/>
                <a:cs typeface="Calibri"/>
              </a:rPr>
              <a:t>attraversa</a:t>
            </a:r>
            <a:r>
              <a:rPr sz="1800" b="1" spc="-20" dirty="0">
                <a:solidFill>
                  <a:srgbClr val="1F4D3D"/>
                </a:solidFill>
                <a:latin typeface="Calibri"/>
                <a:cs typeface="Calibri"/>
              </a:rPr>
              <a:t> </a:t>
            </a:r>
            <a:r>
              <a:rPr sz="1800" b="1" dirty="0">
                <a:solidFill>
                  <a:srgbClr val="1F4D3D"/>
                </a:solidFill>
                <a:latin typeface="Calibri"/>
                <a:cs typeface="Calibri"/>
              </a:rPr>
              <a:t>un</a:t>
            </a:r>
            <a:r>
              <a:rPr sz="1800" b="1" spc="-5" dirty="0">
                <a:solidFill>
                  <a:srgbClr val="1F4D3D"/>
                </a:solidFill>
                <a:latin typeface="Calibri"/>
                <a:cs typeface="Calibri"/>
              </a:rPr>
              <a:t> </a:t>
            </a:r>
            <a:r>
              <a:rPr sz="1800" b="1" spc="-10" dirty="0">
                <a:solidFill>
                  <a:srgbClr val="1F4D3D"/>
                </a:solidFill>
                <a:latin typeface="Calibri"/>
                <a:cs typeface="Calibri"/>
              </a:rPr>
              <a:t>mezzo</a:t>
            </a:r>
            <a:r>
              <a:rPr sz="1800" b="1" spc="-30" dirty="0">
                <a:solidFill>
                  <a:srgbClr val="1F4D3D"/>
                </a:solidFill>
                <a:latin typeface="Calibri"/>
                <a:cs typeface="Calibri"/>
              </a:rPr>
              <a:t> </a:t>
            </a:r>
            <a:r>
              <a:rPr sz="1800" b="1" spc="-5" dirty="0">
                <a:solidFill>
                  <a:srgbClr val="1F4D3D"/>
                </a:solidFill>
                <a:latin typeface="Calibri"/>
                <a:cs typeface="Calibri"/>
              </a:rPr>
              <a:t>diverso</a:t>
            </a:r>
            <a:r>
              <a:rPr sz="1800" b="1" spc="-10" dirty="0">
                <a:solidFill>
                  <a:srgbClr val="1F4D3D"/>
                </a:solidFill>
                <a:latin typeface="Calibri"/>
                <a:cs typeface="Calibri"/>
              </a:rPr>
              <a:t> </a:t>
            </a:r>
            <a:r>
              <a:rPr sz="1800" b="1" spc="-15" dirty="0">
                <a:solidFill>
                  <a:srgbClr val="1F4D3D"/>
                </a:solidFill>
                <a:latin typeface="Calibri"/>
                <a:cs typeface="Calibri"/>
              </a:rPr>
              <a:t>dall’aria</a:t>
            </a:r>
            <a:r>
              <a:rPr sz="1800" b="1" spc="-10" dirty="0">
                <a:solidFill>
                  <a:srgbClr val="1F4D3D"/>
                </a:solidFill>
                <a:latin typeface="Calibri"/>
                <a:cs typeface="Calibri"/>
              </a:rPr>
              <a:t> </a:t>
            </a:r>
            <a:r>
              <a:rPr sz="1800" b="1" spc="-5" dirty="0">
                <a:solidFill>
                  <a:srgbClr val="1F4D3D"/>
                </a:solidFill>
                <a:latin typeface="Calibri"/>
                <a:cs typeface="Calibri"/>
              </a:rPr>
              <a:t>cambia</a:t>
            </a:r>
            <a:r>
              <a:rPr sz="1800" b="1" spc="-35" dirty="0">
                <a:solidFill>
                  <a:srgbClr val="1F4D3D"/>
                </a:solidFill>
                <a:latin typeface="Calibri"/>
                <a:cs typeface="Calibri"/>
              </a:rPr>
              <a:t> </a:t>
            </a:r>
            <a:r>
              <a:rPr sz="1800" b="1" dirty="0">
                <a:solidFill>
                  <a:srgbClr val="1F4D3D"/>
                </a:solidFill>
                <a:latin typeface="Calibri"/>
                <a:cs typeface="Calibri"/>
              </a:rPr>
              <a:t>la sua</a:t>
            </a:r>
            <a:r>
              <a:rPr sz="1800" b="1" spc="-5" dirty="0">
                <a:solidFill>
                  <a:srgbClr val="1F4D3D"/>
                </a:solidFill>
                <a:latin typeface="Calibri"/>
                <a:cs typeface="Calibri"/>
              </a:rPr>
              <a:t> </a:t>
            </a:r>
            <a:r>
              <a:rPr sz="1800" b="1" spc="-10" dirty="0">
                <a:solidFill>
                  <a:srgbClr val="1F4D3D"/>
                </a:solidFill>
                <a:latin typeface="Calibri"/>
                <a:cs typeface="Calibri"/>
              </a:rPr>
              <a:t>lunghezza</a:t>
            </a:r>
            <a:r>
              <a:rPr sz="1800" b="1" spc="-25" dirty="0">
                <a:solidFill>
                  <a:srgbClr val="1F4D3D"/>
                </a:solidFill>
                <a:latin typeface="Calibri"/>
                <a:cs typeface="Calibri"/>
              </a:rPr>
              <a:t> d’onda</a:t>
            </a:r>
            <a:endParaRPr sz="1800">
              <a:latin typeface="Calibri"/>
              <a:cs typeface="Calibri"/>
            </a:endParaRPr>
          </a:p>
        </p:txBody>
      </p:sp>
      <p:pic>
        <p:nvPicPr>
          <p:cNvPr id="3" name="object 3"/>
          <p:cNvPicPr/>
          <p:nvPr/>
        </p:nvPicPr>
        <p:blipFill>
          <a:blip r:embed="rId2" cstate="print"/>
          <a:stretch>
            <a:fillRect/>
          </a:stretch>
        </p:blipFill>
        <p:spPr>
          <a:xfrm>
            <a:off x="727520" y="1269491"/>
            <a:ext cx="5083491" cy="2057400"/>
          </a:xfrm>
          <a:prstGeom prst="rect">
            <a:avLst/>
          </a:prstGeom>
        </p:spPr>
      </p:pic>
      <p:sp>
        <p:nvSpPr>
          <p:cNvPr id="4" name="object 4"/>
          <p:cNvSpPr txBox="1"/>
          <p:nvPr/>
        </p:nvSpPr>
        <p:spPr>
          <a:xfrm>
            <a:off x="396340" y="3816222"/>
            <a:ext cx="5013859" cy="1944122"/>
          </a:xfrm>
          <a:prstGeom prst="rect">
            <a:avLst/>
          </a:prstGeom>
        </p:spPr>
        <p:txBody>
          <a:bodyPr vert="horz" wrap="square" lIns="0" tIns="12700" rIns="0" bIns="0" rtlCol="0">
            <a:spAutoFit/>
          </a:bodyPr>
          <a:lstStyle/>
          <a:p>
            <a:pPr marL="12700" marR="5080" algn="just">
              <a:lnSpc>
                <a:spcPct val="100000"/>
              </a:lnSpc>
              <a:spcBef>
                <a:spcPts val="100"/>
              </a:spcBef>
            </a:pPr>
            <a:r>
              <a:rPr sz="1800" spc="-5" dirty="0">
                <a:solidFill>
                  <a:srgbClr val="000000"/>
                </a:solidFill>
                <a:latin typeface="Calibri"/>
                <a:cs typeface="Calibri"/>
              </a:rPr>
              <a:t>Le</a:t>
            </a:r>
            <a:r>
              <a:rPr sz="1800" dirty="0">
                <a:solidFill>
                  <a:srgbClr val="000000"/>
                </a:solidFill>
                <a:latin typeface="Calibri"/>
                <a:cs typeface="Calibri"/>
              </a:rPr>
              <a:t> </a:t>
            </a:r>
            <a:r>
              <a:rPr sz="1800" spc="-10" dirty="0">
                <a:solidFill>
                  <a:srgbClr val="000000"/>
                </a:solidFill>
                <a:latin typeface="Calibri"/>
                <a:cs typeface="Calibri"/>
              </a:rPr>
              <a:t>interazioni</a:t>
            </a:r>
            <a:r>
              <a:rPr sz="1800" spc="-5" dirty="0">
                <a:solidFill>
                  <a:srgbClr val="000000"/>
                </a:solidFill>
                <a:latin typeface="Calibri"/>
                <a:cs typeface="Calibri"/>
              </a:rPr>
              <a:t> </a:t>
            </a:r>
            <a:r>
              <a:rPr sz="1800" dirty="0">
                <a:solidFill>
                  <a:srgbClr val="000000"/>
                </a:solidFill>
                <a:latin typeface="Calibri"/>
                <a:cs typeface="Calibri"/>
              </a:rPr>
              <a:t>di</a:t>
            </a:r>
            <a:r>
              <a:rPr sz="1800" spc="5" dirty="0">
                <a:solidFill>
                  <a:srgbClr val="000000"/>
                </a:solidFill>
                <a:latin typeface="Calibri"/>
                <a:cs typeface="Calibri"/>
              </a:rPr>
              <a:t> </a:t>
            </a:r>
            <a:r>
              <a:rPr sz="1800" spc="-10" dirty="0">
                <a:solidFill>
                  <a:srgbClr val="000000"/>
                </a:solidFill>
                <a:latin typeface="Calibri"/>
                <a:cs typeface="Calibri"/>
              </a:rPr>
              <a:t>interesse</a:t>
            </a:r>
            <a:r>
              <a:rPr lang="it-IT" sz="1800" spc="-10" dirty="0">
                <a:solidFill>
                  <a:srgbClr val="000000"/>
                </a:solidFill>
                <a:latin typeface="Calibri"/>
                <a:cs typeface="Calibri"/>
              </a:rPr>
              <a:t> chimico analitico</a:t>
            </a:r>
            <a:r>
              <a:rPr sz="1800" spc="-5" dirty="0">
                <a:solidFill>
                  <a:srgbClr val="000000"/>
                </a:solidFill>
                <a:latin typeface="Calibri"/>
                <a:cs typeface="Calibri"/>
              </a:rPr>
              <a:t> </a:t>
            </a:r>
            <a:r>
              <a:rPr sz="1800" spc="-15" dirty="0">
                <a:solidFill>
                  <a:srgbClr val="000000"/>
                </a:solidFill>
                <a:latin typeface="Calibri"/>
                <a:cs typeface="Calibri"/>
              </a:rPr>
              <a:t>tra</a:t>
            </a:r>
            <a:r>
              <a:rPr sz="1800" spc="-10" dirty="0">
                <a:solidFill>
                  <a:srgbClr val="000000"/>
                </a:solidFill>
                <a:latin typeface="Calibri"/>
                <a:cs typeface="Calibri"/>
              </a:rPr>
              <a:t> </a:t>
            </a:r>
            <a:r>
              <a:rPr sz="1800" spc="-5" dirty="0">
                <a:solidFill>
                  <a:srgbClr val="000000"/>
                </a:solidFill>
                <a:latin typeface="Calibri"/>
                <a:cs typeface="Calibri"/>
              </a:rPr>
              <a:t>radiazione </a:t>
            </a:r>
            <a:r>
              <a:rPr sz="1800" dirty="0">
                <a:solidFill>
                  <a:srgbClr val="000000"/>
                </a:solidFill>
                <a:latin typeface="Calibri"/>
                <a:cs typeface="Calibri"/>
              </a:rPr>
              <a:t> </a:t>
            </a:r>
            <a:r>
              <a:rPr sz="1800" spc="-10" dirty="0">
                <a:solidFill>
                  <a:srgbClr val="000000"/>
                </a:solidFill>
                <a:latin typeface="Calibri"/>
                <a:cs typeface="Calibri"/>
              </a:rPr>
              <a:t>elettromagnetica</a:t>
            </a:r>
            <a:r>
              <a:rPr sz="1800" spc="-5" dirty="0">
                <a:solidFill>
                  <a:srgbClr val="000000"/>
                </a:solidFill>
                <a:latin typeface="Calibri"/>
                <a:cs typeface="Calibri"/>
              </a:rPr>
              <a:t> </a:t>
            </a:r>
            <a:r>
              <a:rPr sz="1800" dirty="0">
                <a:solidFill>
                  <a:srgbClr val="000000"/>
                </a:solidFill>
                <a:latin typeface="Calibri"/>
                <a:cs typeface="Calibri"/>
              </a:rPr>
              <a:t>e</a:t>
            </a:r>
            <a:r>
              <a:rPr sz="1800" spc="5" dirty="0">
                <a:solidFill>
                  <a:srgbClr val="000000"/>
                </a:solidFill>
                <a:latin typeface="Calibri"/>
                <a:cs typeface="Calibri"/>
              </a:rPr>
              <a:t> </a:t>
            </a:r>
            <a:r>
              <a:rPr sz="1800" spc="-10" dirty="0">
                <a:solidFill>
                  <a:srgbClr val="000000"/>
                </a:solidFill>
                <a:latin typeface="Calibri"/>
                <a:cs typeface="Calibri"/>
              </a:rPr>
              <a:t>materia</a:t>
            </a:r>
            <a:r>
              <a:rPr sz="1800" spc="-5" dirty="0">
                <a:solidFill>
                  <a:srgbClr val="000000"/>
                </a:solidFill>
                <a:latin typeface="Calibri"/>
                <a:cs typeface="Calibri"/>
              </a:rPr>
              <a:t> sono</a:t>
            </a:r>
            <a:r>
              <a:rPr sz="1800" dirty="0">
                <a:solidFill>
                  <a:srgbClr val="000000"/>
                </a:solidFill>
                <a:latin typeface="Calibri"/>
                <a:cs typeface="Calibri"/>
              </a:rPr>
              <a:t> </a:t>
            </a:r>
            <a:r>
              <a:rPr sz="1800" spc="-5" dirty="0">
                <a:solidFill>
                  <a:srgbClr val="000000"/>
                </a:solidFill>
                <a:latin typeface="Calibri"/>
                <a:cs typeface="Calibri"/>
              </a:rPr>
              <a:t>quelle</a:t>
            </a:r>
            <a:r>
              <a:rPr sz="1800" dirty="0">
                <a:solidFill>
                  <a:srgbClr val="000000"/>
                </a:solidFill>
                <a:latin typeface="Calibri"/>
                <a:cs typeface="Calibri"/>
              </a:rPr>
              <a:t> che </a:t>
            </a:r>
            <a:r>
              <a:rPr sz="1800" spc="5" dirty="0">
                <a:solidFill>
                  <a:srgbClr val="000000"/>
                </a:solidFill>
                <a:latin typeface="Calibri"/>
                <a:cs typeface="Calibri"/>
              </a:rPr>
              <a:t> </a:t>
            </a:r>
            <a:r>
              <a:rPr sz="1800" spc="-10" dirty="0">
                <a:solidFill>
                  <a:srgbClr val="000000"/>
                </a:solidFill>
                <a:latin typeface="Calibri"/>
                <a:cs typeface="Calibri"/>
              </a:rPr>
              <a:t>coinvolgono</a:t>
            </a:r>
            <a:r>
              <a:rPr sz="1800" spc="15" dirty="0">
                <a:solidFill>
                  <a:srgbClr val="000000"/>
                </a:solidFill>
                <a:latin typeface="Calibri"/>
                <a:cs typeface="Calibri"/>
              </a:rPr>
              <a:t> </a:t>
            </a:r>
            <a:r>
              <a:rPr sz="1800" b="1" spc="-10" dirty="0">
                <a:solidFill>
                  <a:srgbClr val="000000"/>
                </a:solidFill>
                <a:latin typeface="Calibri"/>
                <a:cs typeface="Calibri"/>
              </a:rPr>
              <a:t>transizioni</a:t>
            </a:r>
            <a:r>
              <a:rPr sz="1800" b="1" spc="25" dirty="0">
                <a:solidFill>
                  <a:srgbClr val="000000"/>
                </a:solidFill>
                <a:latin typeface="Calibri"/>
                <a:cs typeface="Calibri"/>
              </a:rPr>
              <a:t> </a:t>
            </a:r>
            <a:r>
              <a:rPr sz="1800" b="1" spc="-15" dirty="0">
                <a:solidFill>
                  <a:srgbClr val="000000"/>
                </a:solidFill>
                <a:latin typeface="Calibri"/>
                <a:cs typeface="Calibri"/>
              </a:rPr>
              <a:t>tra</a:t>
            </a:r>
            <a:r>
              <a:rPr sz="1800" b="1" dirty="0">
                <a:solidFill>
                  <a:srgbClr val="000000"/>
                </a:solidFill>
                <a:latin typeface="Calibri"/>
                <a:cs typeface="Calibri"/>
              </a:rPr>
              <a:t> i</a:t>
            </a:r>
            <a:r>
              <a:rPr sz="1800" b="1" spc="5" dirty="0">
                <a:solidFill>
                  <a:srgbClr val="000000"/>
                </a:solidFill>
                <a:latin typeface="Calibri"/>
                <a:cs typeface="Calibri"/>
              </a:rPr>
              <a:t> </a:t>
            </a:r>
            <a:r>
              <a:rPr sz="1800" b="1" spc="-5" dirty="0">
                <a:solidFill>
                  <a:srgbClr val="000000"/>
                </a:solidFill>
                <a:latin typeface="Calibri"/>
                <a:cs typeface="Calibri"/>
              </a:rPr>
              <a:t>livelli</a:t>
            </a:r>
            <a:r>
              <a:rPr sz="1800" b="1" spc="5" dirty="0">
                <a:solidFill>
                  <a:srgbClr val="000000"/>
                </a:solidFill>
                <a:latin typeface="Calibri"/>
                <a:cs typeface="Calibri"/>
              </a:rPr>
              <a:t> </a:t>
            </a:r>
            <a:r>
              <a:rPr sz="1800" b="1" spc="-10" dirty="0">
                <a:solidFill>
                  <a:srgbClr val="000000"/>
                </a:solidFill>
                <a:latin typeface="Calibri"/>
                <a:cs typeface="Calibri"/>
              </a:rPr>
              <a:t>energetici.</a:t>
            </a:r>
            <a:endParaRPr sz="1800" b="1" dirty="0">
              <a:latin typeface="Calibri"/>
              <a:cs typeface="Calibri"/>
            </a:endParaRPr>
          </a:p>
          <a:p>
            <a:pPr>
              <a:lnSpc>
                <a:spcPct val="100000"/>
              </a:lnSpc>
              <a:spcBef>
                <a:spcPts val="20"/>
              </a:spcBef>
            </a:pPr>
            <a:endParaRPr sz="1750" b="1" dirty="0">
              <a:latin typeface="Calibri"/>
              <a:cs typeface="Calibri"/>
            </a:endParaRPr>
          </a:p>
          <a:p>
            <a:pPr marL="12700" marR="6350" algn="just">
              <a:lnSpc>
                <a:spcPct val="100000"/>
              </a:lnSpc>
            </a:pPr>
            <a:r>
              <a:rPr lang="it-IT" sz="1800" spc="-5" dirty="0">
                <a:solidFill>
                  <a:srgbClr val="000000"/>
                </a:solidFill>
                <a:latin typeface="Calibri"/>
                <a:cs typeface="Calibri"/>
              </a:rPr>
              <a:t>Le </a:t>
            </a:r>
            <a:r>
              <a:rPr lang="it-IT" sz="1800" b="1" spc="-5" dirty="0">
                <a:solidFill>
                  <a:srgbClr val="000000"/>
                </a:solidFill>
                <a:latin typeface="Calibri"/>
                <a:cs typeface="Calibri"/>
              </a:rPr>
              <a:t>transizion</a:t>
            </a:r>
            <a:r>
              <a:rPr lang="it-IT" b="1" spc="-5" dirty="0">
                <a:solidFill>
                  <a:srgbClr val="000000"/>
                </a:solidFill>
                <a:latin typeface="Calibri"/>
                <a:cs typeface="Calibri"/>
              </a:rPr>
              <a:t>i</a:t>
            </a:r>
            <a:r>
              <a:rPr sz="1800" dirty="0">
                <a:solidFill>
                  <a:srgbClr val="000000"/>
                </a:solidFill>
                <a:latin typeface="Calibri"/>
                <a:cs typeface="Calibri"/>
              </a:rPr>
              <a:t> </a:t>
            </a:r>
            <a:r>
              <a:rPr sz="1800" dirty="0" err="1">
                <a:solidFill>
                  <a:srgbClr val="000000"/>
                </a:solidFill>
                <a:latin typeface="Calibri"/>
                <a:cs typeface="Calibri"/>
              </a:rPr>
              <a:t>dipendon</a:t>
            </a:r>
            <a:r>
              <a:rPr lang="it-IT" sz="1800" dirty="0">
                <a:solidFill>
                  <a:srgbClr val="000000"/>
                </a:solidFill>
                <a:latin typeface="Calibri"/>
                <a:cs typeface="Calibri"/>
              </a:rPr>
              <a:t>o</a:t>
            </a:r>
            <a:r>
              <a:rPr sz="1800" spc="5" dirty="0">
                <a:solidFill>
                  <a:srgbClr val="000000"/>
                </a:solidFill>
                <a:latin typeface="Calibri"/>
                <a:cs typeface="Calibri"/>
              </a:rPr>
              <a:t> </a:t>
            </a:r>
            <a:r>
              <a:rPr sz="1800" spc="-10" dirty="0">
                <a:solidFill>
                  <a:srgbClr val="000000"/>
                </a:solidFill>
                <a:latin typeface="Calibri"/>
                <a:cs typeface="Calibri"/>
              </a:rPr>
              <a:t>dalla </a:t>
            </a:r>
            <a:r>
              <a:rPr sz="1800" spc="-5" dirty="0">
                <a:solidFill>
                  <a:srgbClr val="000000"/>
                </a:solidFill>
                <a:latin typeface="Calibri"/>
                <a:cs typeface="Calibri"/>
              </a:rPr>
              <a:t> </a:t>
            </a:r>
            <a:r>
              <a:rPr sz="1800" spc="-10" dirty="0">
                <a:solidFill>
                  <a:srgbClr val="000000"/>
                </a:solidFill>
                <a:latin typeface="Calibri"/>
                <a:cs typeface="Calibri"/>
              </a:rPr>
              <a:t>configurazione</a:t>
            </a:r>
            <a:r>
              <a:rPr sz="1800" spc="-5" dirty="0">
                <a:solidFill>
                  <a:srgbClr val="000000"/>
                </a:solidFill>
                <a:latin typeface="Calibri"/>
                <a:cs typeface="Calibri"/>
              </a:rPr>
              <a:t> </a:t>
            </a:r>
            <a:r>
              <a:rPr sz="1800" b="1" spc="-15" dirty="0">
                <a:solidFill>
                  <a:srgbClr val="000000"/>
                </a:solidFill>
                <a:latin typeface="Calibri"/>
                <a:cs typeface="Calibri"/>
              </a:rPr>
              <a:t>elettronica</a:t>
            </a:r>
            <a:r>
              <a:rPr sz="1800" spc="-10" dirty="0">
                <a:solidFill>
                  <a:srgbClr val="000000"/>
                </a:solidFill>
                <a:latin typeface="Calibri"/>
                <a:cs typeface="Calibri"/>
              </a:rPr>
              <a:t> </a:t>
            </a:r>
            <a:r>
              <a:rPr sz="1800" dirty="0">
                <a:solidFill>
                  <a:srgbClr val="000000"/>
                </a:solidFill>
                <a:latin typeface="Calibri"/>
                <a:cs typeface="Calibri"/>
              </a:rPr>
              <a:t>delle</a:t>
            </a:r>
            <a:r>
              <a:rPr sz="1800" spc="5" dirty="0">
                <a:solidFill>
                  <a:srgbClr val="000000"/>
                </a:solidFill>
                <a:latin typeface="Calibri"/>
                <a:cs typeface="Calibri"/>
              </a:rPr>
              <a:t> </a:t>
            </a:r>
            <a:r>
              <a:rPr sz="1800" spc="-5" dirty="0">
                <a:solidFill>
                  <a:srgbClr val="000000"/>
                </a:solidFill>
                <a:latin typeface="Calibri"/>
                <a:cs typeface="Calibri"/>
              </a:rPr>
              <a:t>specie</a:t>
            </a:r>
            <a:r>
              <a:rPr sz="1800" dirty="0">
                <a:solidFill>
                  <a:srgbClr val="000000"/>
                </a:solidFill>
                <a:latin typeface="Calibri"/>
                <a:cs typeface="Calibri"/>
              </a:rPr>
              <a:t> </a:t>
            </a:r>
            <a:r>
              <a:rPr sz="1800" spc="-10" dirty="0">
                <a:solidFill>
                  <a:srgbClr val="000000"/>
                </a:solidFill>
                <a:latin typeface="Calibri"/>
                <a:cs typeface="Calibri"/>
              </a:rPr>
              <a:t>con</a:t>
            </a:r>
            <a:r>
              <a:rPr sz="1800" spc="-5" dirty="0">
                <a:solidFill>
                  <a:srgbClr val="000000"/>
                </a:solidFill>
                <a:latin typeface="Calibri"/>
                <a:cs typeface="Calibri"/>
              </a:rPr>
              <a:t> </a:t>
            </a:r>
            <a:r>
              <a:rPr sz="1800" dirty="0">
                <a:solidFill>
                  <a:srgbClr val="000000"/>
                </a:solidFill>
                <a:latin typeface="Calibri"/>
                <a:cs typeface="Calibri"/>
              </a:rPr>
              <a:t>cui </a:t>
            </a:r>
            <a:r>
              <a:rPr sz="1800" spc="-395" dirty="0">
                <a:solidFill>
                  <a:srgbClr val="000000"/>
                </a:solidFill>
                <a:latin typeface="Calibri"/>
                <a:cs typeface="Calibri"/>
              </a:rPr>
              <a:t> </a:t>
            </a:r>
            <a:r>
              <a:rPr sz="1800" spc="-10" dirty="0">
                <a:solidFill>
                  <a:srgbClr val="000000"/>
                </a:solidFill>
                <a:latin typeface="Calibri"/>
                <a:cs typeface="Calibri"/>
              </a:rPr>
              <a:t>interagisce</a:t>
            </a:r>
            <a:r>
              <a:rPr sz="1800" spc="10" dirty="0">
                <a:solidFill>
                  <a:srgbClr val="000000"/>
                </a:solidFill>
                <a:latin typeface="Calibri"/>
                <a:cs typeface="Calibri"/>
              </a:rPr>
              <a:t> </a:t>
            </a:r>
            <a:r>
              <a:rPr sz="1800" spc="-5" dirty="0">
                <a:solidFill>
                  <a:srgbClr val="000000"/>
                </a:solidFill>
                <a:latin typeface="Calibri"/>
                <a:cs typeface="Calibri"/>
              </a:rPr>
              <a:t>la</a:t>
            </a:r>
            <a:r>
              <a:rPr sz="1800" dirty="0">
                <a:solidFill>
                  <a:srgbClr val="000000"/>
                </a:solidFill>
                <a:latin typeface="Calibri"/>
                <a:cs typeface="Calibri"/>
              </a:rPr>
              <a:t> </a:t>
            </a:r>
            <a:r>
              <a:rPr sz="1800" spc="-5" dirty="0">
                <a:solidFill>
                  <a:srgbClr val="000000"/>
                </a:solidFill>
                <a:latin typeface="Calibri"/>
                <a:cs typeface="Calibri"/>
              </a:rPr>
              <a:t>radiazione.</a:t>
            </a:r>
            <a:endParaRPr sz="1800" dirty="0">
              <a:latin typeface="Calibri"/>
              <a:cs typeface="Calibri"/>
            </a:endParaRPr>
          </a:p>
        </p:txBody>
      </p:sp>
      <p:graphicFrame>
        <p:nvGraphicFramePr>
          <p:cNvPr id="5" name="object 5"/>
          <p:cNvGraphicFramePr>
            <a:graphicFrameLocks noGrp="1"/>
          </p:cNvGraphicFramePr>
          <p:nvPr>
            <p:extLst>
              <p:ext uri="{D42A27DB-BD31-4B8C-83A1-F6EECF244321}">
                <p14:modId xmlns:p14="http://schemas.microsoft.com/office/powerpoint/2010/main" val="2620704061"/>
              </p:ext>
            </p:extLst>
          </p:nvPr>
        </p:nvGraphicFramePr>
        <p:xfrm>
          <a:off x="6248400" y="3789641"/>
          <a:ext cx="5283200" cy="1737397"/>
        </p:xfrm>
        <a:graphic>
          <a:graphicData uri="http://schemas.openxmlformats.org/drawingml/2006/table">
            <a:tbl>
              <a:tblPr firstRow="1" bandRow="1">
                <a:tableStyleId>{2D5ABB26-0587-4C30-8999-92F81FD0307C}</a:tableStyleId>
              </a:tblPr>
              <a:tblGrid>
                <a:gridCol w="2641600">
                  <a:extLst>
                    <a:ext uri="{9D8B030D-6E8A-4147-A177-3AD203B41FA5}">
                      <a16:colId xmlns:a16="http://schemas.microsoft.com/office/drawing/2014/main" val="20000"/>
                    </a:ext>
                  </a:extLst>
                </a:gridCol>
                <a:gridCol w="2641600">
                  <a:extLst>
                    <a:ext uri="{9D8B030D-6E8A-4147-A177-3AD203B41FA5}">
                      <a16:colId xmlns:a16="http://schemas.microsoft.com/office/drawing/2014/main" val="20001"/>
                    </a:ext>
                  </a:extLst>
                </a:gridCol>
              </a:tblGrid>
              <a:tr h="365760">
                <a:tc>
                  <a:txBody>
                    <a:bodyPr/>
                    <a:lstStyle/>
                    <a:p>
                      <a:pPr marL="92075">
                        <a:lnSpc>
                          <a:spcPct val="100000"/>
                        </a:lnSpc>
                        <a:spcBef>
                          <a:spcPts val="245"/>
                        </a:spcBef>
                      </a:pPr>
                      <a:r>
                        <a:rPr sz="1800" b="1" spc="-5" dirty="0">
                          <a:solidFill>
                            <a:srgbClr val="000000"/>
                          </a:solidFill>
                          <a:latin typeface="Calibri"/>
                          <a:cs typeface="Calibri"/>
                        </a:rPr>
                        <a:t>Tipo</a:t>
                      </a:r>
                      <a:r>
                        <a:rPr sz="1800" b="1" spc="-40" dirty="0">
                          <a:solidFill>
                            <a:srgbClr val="000000"/>
                          </a:solidFill>
                          <a:latin typeface="Calibri"/>
                          <a:cs typeface="Calibri"/>
                        </a:rPr>
                        <a:t> </a:t>
                      </a:r>
                      <a:r>
                        <a:rPr sz="1800" b="1" dirty="0">
                          <a:solidFill>
                            <a:srgbClr val="000000"/>
                          </a:solidFill>
                          <a:latin typeface="Calibri"/>
                          <a:cs typeface="Calibri"/>
                        </a:rPr>
                        <a:t>di</a:t>
                      </a:r>
                      <a:r>
                        <a:rPr sz="1800" b="1" spc="-30" dirty="0">
                          <a:solidFill>
                            <a:srgbClr val="000000"/>
                          </a:solidFill>
                          <a:latin typeface="Calibri"/>
                          <a:cs typeface="Calibri"/>
                        </a:rPr>
                        <a:t> </a:t>
                      </a:r>
                      <a:r>
                        <a:rPr sz="1800" b="1" spc="-5" dirty="0">
                          <a:solidFill>
                            <a:srgbClr val="000000"/>
                          </a:solidFill>
                          <a:latin typeface="Calibri"/>
                          <a:cs typeface="Calibri"/>
                        </a:rPr>
                        <a:t>variazione</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EC7C30"/>
                    </a:solidFill>
                  </a:tcPr>
                </a:tc>
                <a:tc>
                  <a:txBody>
                    <a:bodyPr/>
                    <a:lstStyle/>
                    <a:p>
                      <a:pPr marL="92075">
                        <a:lnSpc>
                          <a:spcPct val="100000"/>
                        </a:lnSpc>
                        <a:spcBef>
                          <a:spcPts val="245"/>
                        </a:spcBef>
                      </a:pPr>
                      <a:r>
                        <a:rPr sz="1800" b="1" spc="-5" dirty="0">
                          <a:solidFill>
                            <a:srgbClr val="000000"/>
                          </a:solidFill>
                          <a:latin typeface="Calibri"/>
                          <a:cs typeface="Calibri"/>
                        </a:rPr>
                        <a:t>Tipo</a:t>
                      </a:r>
                      <a:r>
                        <a:rPr sz="1800" b="1" spc="-40" dirty="0">
                          <a:solidFill>
                            <a:srgbClr val="000000"/>
                          </a:solidFill>
                          <a:latin typeface="Calibri"/>
                          <a:cs typeface="Calibri"/>
                        </a:rPr>
                        <a:t> </a:t>
                      </a:r>
                      <a:r>
                        <a:rPr sz="1800" b="1" dirty="0">
                          <a:solidFill>
                            <a:srgbClr val="000000"/>
                          </a:solidFill>
                          <a:latin typeface="Calibri"/>
                          <a:cs typeface="Calibri"/>
                        </a:rPr>
                        <a:t>di</a:t>
                      </a:r>
                      <a:r>
                        <a:rPr sz="1800" b="1" spc="-25" dirty="0">
                          <a:solidFill>
                            <a:srgbClr val="000000"/>
                          </a:solidFill>
                          <a:latin typeface="Calibri"/>
                          <a:cs typeface="Calibri"/>
                        </a:rPr>
                        <a:t> </a:t>
                      </a:r>
                      <a:r>
                        <a:rPr sz="1800" b="1" spc="-10" dirty="0">
                          <a:solidFill>
                            <a:srgbClr val="000000"/>
                          </a:solidFill>
                          <a:latin typeface="Calibri"/>
                          <a:cs typeface="Calibri"/>
                        </a:rPr>
                        <a:t>spettroscopia</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EC7C30"/>
                    </a:solidFill>
                  </a:tcPr>
                </a:tc>
                <a:extLst>
                  <a:ext uri="{0D108BD9-81ED-4DB2-BD59-A6C34878D82A}">
                    <a16:rowId xmlns:a16="http://schemas.microsoft.com/office/drawing/2014/main" val="10000"/>
                  </a:ext>
                </a:extLst>
              </a:tr>
              <a:tr h="365759">
                <a:tc>
                  <a:txBody>
                    <a:bodyPr/>
                    <a:lstStyle/>
                    <a:p>
                      <a:pPr marL="92075">
                        <a:lnSpc>
                          <a:spcPct val="100000"/>
                        </a:lnSpc>
                        <a:spcBef>
                          <a:spcPts val="250"/>
                        </a:spcBef>
                      </a:pPr>
                      <a:r>
                        <a:rPr sz="1800" spc="-5" dirty="0">
                          <a:solidFill>
                            <a:srgbClr val="000000"/>
                          </a:solidFill>
                          <a:latin typeface="Calibri"/>
                          <a:cs typeface="Calibri"/>
                        </a:rPr>
                        <a:t>Cambio</a:t>
                      </a:r>
                      <a:r>
                        <a:rPr sz="1800" spc="-15" dirty="0">
                          <a:solidFill>
                            <a:srgbClr val="000000"/>
                          </a:solidFill>
                          <a:latin typeface="Calibri"/>
                          <a:cs typeface="Calibri"/>
                        </a:rPr>
                        <a:t> </a:t>
                      </a:r>
                      <a:r>
                        <a:rPr sz="1800" spc="-5" dirty="0">
                          <a:solidFill>
                            <a:srgbClr val="000000"/>
                          </a:solidFill>
                          <a:latin typeface="Calibri"/>
                          <a:cs typeface="Calibri"/>
                        </a:rPr>
                        <a:t>di</a:t>
                      </a:r>
                      <a:r>
                        <a:rPr sz="1800" spc="-10" dirty="0">
                          <a:solidFill>
                            <a:srgbClr val="000000"/>
                          </a:solidFill>
                          <a:latin typeface="Calibri"/>
                          <a:cs typeface="Calibri"/>
                        </a:rPr>
                        <a:t> configurazione</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8D6CD"/>
                    </a:solidFill>
                  </a:tcPr>
                </a:tc>
                <a:tc>
                  <a:txBody>
                    <a:bodyPr/>
                    <a:lstStyle/>
                    <a:p>
                      <a:pPr marL="92075">
                        <a:lnSpc>
                          <a:spcPct val="100000"/>
                        </a:lnSpc>
                        <a:spcBef>
                          <a:spcPts val="250"/>
                        </a:spcBef>
                      </a:pPr>
                      <a:r>
                        <a:rPr sz="1800" spc="-10" dirty="0">
                          <a:solidFill>
                            <a:srgbClr val="000000"/>
                          </a:solidFill>
                          <a:latin typeface="Calibri"/>
                          <a:cs typeface="Calibri"/>
                        </a:rPr>
                        <a:t>Infrarossa</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8D6CD"/>
                    </a:solidFill>
                  </a:tcPr>
                </a:tc>
                <a:extLst>
                  <a:ext uri="{0D108BD9-81ED-4DB2-BD59-A6C34878D82A}">
                    <a16:rowId xmlns:a16="http://schemas.microsoft.com/office/drawing/2014/main" val="10001"/>
                  </a:ext>
                </a:extLst>
              </a:tr>
              <a:tr h="640080">
                <a:tc>
                  <a:txBody>
                    <a:bodyPr/>
                    <a:lstStyle/>
                    <a:p>
                      <a:pPr marL="92075">
                        <a:lnSpc>
                          <a:spcPct val="100000"/>
                        </a:lnSpc>
                        <a:spcBef>
                          <a:spcPts val="250"/>
                        </a:spcBef>
                      </a:pPr>
                      <a:r>
                        <a:rPr sz="1800" spc="-15" dirty="0">
                          <a:solidFill>
                            <a:srgbClr val="000000"/>
                          </a:solidFill>
                          <a:latin typeface="Calibri"/>
                          <a:cs typeface="Calibri"/>
                        </a:rPr>
                        <a:t>Variazione</a:t>
                      </a:r>
                      <a:r>
                        <a:rPr sz="1800" spc="-10" dirty="0">
                          <a:solidFill>
                            <a:srgbClr val="000000"/>
                          </a:solidFill>
                          <a:latin typeface="Calibri"/>
                          <a:cs typeface="Calibri"/>
                        </a:rPr>
                        <a:t> </a:t>
                      </a:r>
                      <a:r>
                        <a:rPr sz="1800" spc="-5" dirty="0">
                          <a:solidFill>
                            <a:srgbClr val="000000"/>
                          </a:solidFill>
                          <a:latin typeface="Calibri"/>
                          <a:cs typeface="Calibri"/>
                        </a:rPr>
                        <a:t>della</a:t>
                      </a:r>
                      <a:endParaRPr sz="1800" dirty="0">
                        <a:latin typeface="Calibri"/>
                        <a:cs typeface="Calibri"/>
                      </a:endParaRPr>
                    </a:p>
                    <a:p>
                      <a:pPr marL="92075">
                        <a:lnSpc>
                          <a:spcPct val="100000"/>
                        </a:lnSpc>
                      </a:pPr>
                      <a:r>
                        <a:rPr sz="1800" spc="-10" dirty="0">
                          <a:solidFill>
                            <a:srgbClr val="000000"/>
                          </a:solidFill>
                          <a:latin typeface="Calibri"/>
                          <a:cs typeface="Calibri"/>
                        </a:rPr>
                        <a:t>distribuzione</a:t>
                      </a:r>
                      <a:r>
                        <a:rPr sz="1800" spc="25" dirty="0">
                          <a:solidFill>
                            <a:srgbClr val="000000"/>
                          </a:solidFill>
                          <a:latin typeface="Calibri"/>
                          <a:cs typeface="Calibri"/>
                        </a:rPr>
                        <a:t> </a:t>
                      </a:r>
                      <a:r>
                        <a:rPr sz="1800" spc="-15" dirty="0">
                          <a:solidFill>
                            <a:srgbClr val="000000"/>
                          </a:solidFill>
                          <a:latin typeface="Calibri"/>
                          <a:cs typeface="Calibri"/>
                        </a:rPr>
                        <a:t>elettronica</a:t>
                      </a:r>
                      <a:endParaRPr sz="1800" dirty="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EBE8"/>
                    </a:solidFill>
                  </a:tcPr>
                </a:tc>
                <a:tc>
                  <a:txBody>
                    <a:bodyPr/>
                    <a:lstStyle/>
                    <a:p>
                      <a:pPr marL="92075">
                        <a:lnSpc>
                          <a:spcPct val="100000"/>
                        </a:lnSpc>
                        <a:spcBef>
                          <a:spcPts val="250"/>
                        </a:spcBef>
                      </a:pPr>
                      <a:r>
                        <a:rPr sz="1800" spc="-10" dirty="0">
                          <a:solidFill>
                            <a:srgbClr val="000000"/>
                          </a:solidFill>
                          <a:latin typeface="Calibri"/>
                          <a:cs typeface="Calibri"/>
                        </a:rPr>
                        <a:t>Visibile</a:t>
                      </a:r>
                      <a:r>
                        <a:rPr sz="1800" spc="10" dirty="0">
                          <a:solidFill>
                            <a:srgbClr val="000000"/>
                          </a:solidFill>
                          <a:latin typeface="Calibri"/>
                          <a:cs typeface="Calibri"/>
                        </a:rPr>
                        <a:t> </a:t>
                      </a:r>
                      <a:r>
                        <a:rPr sz="1800" dirty="0">
                          <a:solidFill>
                            <a:srgbClr val="000000"/>
                          </a:solidFill>
                          <a:latin typeface="Calibri"/>
                          <a:cs typeface="Calibri"/>
                        </a:rPr>
                        <a:t>e</a:t>
                      </a:r>
                      <a:r>
                        <a:rPr sz="1800" spc="-10" dirty="0">
                          <a:solidFill>
                            <a:srgbClr val="000000"/>
                          </a:solidFill>
                          <a:latin typeface="Calibri"/>
                          <a:cs typeface="Calibri"/>
                        </a:rPr>
                        <a:t> </a:t>
                      </a:r>
                      <a:r>
                        <a:rPr sz="1800" spc="-15" dirty="0">
                          <a:solidFill>
                            <a:srgbClr val="000000"/>
                          </a:solidFill>
                          <a:latin typeface="Calibri"/>
                          <a:cs typeface="Calibri"/>
                        </a:rPr>
                        <a:t>ultravioletta</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EBE8"/>
                    </a:solidFill>
                  </a:tcPr>
                </a:tc>
                <a:extLst>
                  <a:ext uri="{0D108BD9-81ED-4DB2-BD59-A6C34878D82A}">
                    <a16:rowId xmlns:a16="http://schemas.microsoft.com/office/drawing/2014/main" val="10002"/>
                  </a:ext>
                </a:extLst>
              </a:tr>
              <a:tr h="365798">
                <a:tc>
                  <a:txBody>
                    <a:bodyPr/>
                    <a:lstStyle/>
                    <a:p>
                      <a:pPr>
                        <a:lnSpc>
                          <a:spcPct val="100000"/>
                        </a:lnSpc>
                      </a:pPr>
                      <a:endParaRPr sz="1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8D6CD"/>
                    </a:solidFill>
                  </a:tcPr>
                </a:tc>
                <a:tc>
                  <a:txBody>
                    <a:bodyPr/>
                    <a:lstStyle/>
                    <a:p>
                      <a:pPr>
                        <a:lnSpc>
                          <a:spcPct val="100000"/>
                        </a:lnSpc>
                      </a:pPr>
                      <a:endParaRPr sz="18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8D6CD"/>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grpSp>
        <p:nvGrpSpPr>
          <p:cNvPr id="2" name="object 2"/>
          <p:cNvGrpSpPr/>
          <p:nvPr/>
        </p:nvGrpSpPr>
        <p:grpSpPr>
          <a:xfrm>
            <a:off x="0" y="59435"/>
            <a:ext cx="12076430" cy="6680200"/>
            <a:chOff x="0" y="59435"/>
            <a:chExt cx="12076430" cy="6680200"/>
          </a:xfrm>
        </p:grpSpPr>
        <p:pic>
          <p:nvPicPr>
            <p:cNvPr id="3" name="object 3"/>
            <p:cNvPicPr/>
            <p:nvPr/>
          </p:nvPicPr>
          <p:blipFill>
            <a:blip r:embed="rId2" cstate="print"/>
            <a:stretch>
              <a:fillRect/>
            </a:stretch>
          </p:blipFill>
          <p:spPr>
            <a:xfrm>
              <a:off x="0" y="59435"/>
              <a:ext cx="6173177" cy="6216396"/>
            </a:xfrm>
            <a:prstGeom prst="rect">
              <a:avLst/>
            </a:prstGeom>
          </p:spPr>
        </p:pic>
        <p:pic>
          <p:nvPicPr>
            <p:cNvPr id="4" name="object 4"/>
            <p:cNvPicPr/>
            <p:nvPr/>
          </p:nvPicPr>
          <p:blipFill>
            <a:blip r:embed="rId3" cstate="print"/>
            <a:stretch>
              <a:fillRect/>
            </a:stretch>
          </p:blipFill>
          <p:spPr>
            <a:xfrm>
              <a:off x="4948427" y="3921251"/>
              <a:ext cx="7127748" cy="2817874"/>
            </a:xfrm>
            <a:prstGeom prst="rect">
              <a:avLst/>
            </a:prstGeom>
          </p:spPr>
        </p:pic>
        <p:sp>
          <p:nvSpPr>
            <p:cNvPr id="5" name="object 5"/>
            <p:cNvSpPr/>
            <p:nvPr/>
          </p:nvSpPr>
          <p:spPr>
            <a:xfrm>
              <a:off x="7465314" y="4699253"/>
              <a:ext cx="2057400" cy="643255"/>
            </a:xfrm>
            <a:custGeom>
              <a:avLst/>
              <a:gdLst/>
              <a:ahLst/>
              <a:cxnLst/>
              <a:rect l="l" t="t" r="r" b="b"/>
              <a:pathLst>
                <a:path w="2057400" h="643254">
                  <a:moveTo>
                    <a:pt x="0" y="107188"/>
                  </a:moveTo>
                  <a:lnTo>
                    <a:pt x="8425" y="65472"/>
                  </a:lnTo>
                  <a:lnTo>
                    <a:pt x="31400" y="31400"/>
                  </a:lnTo>
                  <a:lnTo>
                    <a:pt x="65472" y="8425"/>
                  </a:lnTo>
                  <a:lnTo>
                    <a:pt x="107187" y="0"/>
                  </a:lnTo>
                  <a:lnTo>
                    <a:pt x="1950211" y="0"/>
                  </a:lnTo>
                  <a:lnTo>
                    <a:pt x="1991927" y="8425"/>
                  </a:lnTo>
                  <a:lnTo>
                    <a:pt x="2025999" y="31400"/>
                  </a:lnTo>
                  <a:lnTo>
                    <a:pt x="2048974" y="65472"/>
                  </a:lnTo>
                  <a:lnTo>
                    <a:pt x="2057400" y="107188"/>
                  </a:lnTo>
                  <a:lnTo>
                    <a:pt x="2057400" y="535940"/>
                  </a:lnTo>
                  <a:lnTo>
                    <a:pt x="2048974" y="577655"/>
                  </a:lnTo>
                  <a:lnTo>
                    <a:pt x="2025999" y="611727"/>
                  </a:lnTo>
                  <a:lnTo>
                    <a:pt x="1991927" y="634702"/>
                  </a:lnTo>
                  <a:lnTo>
                    <a:pt x="1950211" y="643128"/>
                  </a:lnTo>
                  <a:lnTo>
                    <a:pt x="107187" y="643128"/>
                  </a:lnTo>
                  <a:lnTo>
                    <a:pt x="65472" y="634702"/>
                  </a:lnTo>
                  <a:lnTo>
                    <a:pt x="31400" y="611727"/>
                  </a:lnTo>
                  <a:lnTo>
                    <a:pt x="8425" y="577655"/>
                  </a:lnTo>
                  <a:lnTo>
                    <a:pt x="0" y="535940"/>
                  </a:lnTo>
                  <a:lnTo>
                    <a:pt x="0" y="107188"/>
                  </a:lnTo>
                  <a:close/>
                </a:path>
              </a:pathLst>
            </a:custGeom>
            <a:ln w="38100">
              <a:solidFill>
                <a:srgbClr val="FF000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7330440" y="755903"/>
              <a:ext cx="2866644" cy="2180844"/>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05574" y="1883422"/>
            <a:ext cx="8890478" cy="2872005"/>
          </a:xfrm>
          <a:prstGeom prst="rect">
            <a:avLst/>
          </a:prstGeom>
        </p:spPr>
      </p:pic>
      <p:sp>
        <p:nvSpPr>
          <p:cNvPr id="3" name="object 3"/>
          <p:cNvSpPr txBox="1">
            <a:spLocks noGrp="1"/>
          </p:cNvSpPr>
          <p:nvPr>
            <p:ph type="title"/>
          </p:nvPr>
        </p:nvSpPr>
        <p:spPr>
          <a:xfrm>
            <a:off x="1879473" y="416814"/>
            <a:ext cx="3744595" cy="482600"/>
          </a:xfrm>
          <a:prstGeom prst="rect">
            <a:avLst/>
          </a:prstGeom>
        </p:spPr>
        <p:txBody>
          <a:bodyPr vert="horz" wrap="square" lIns="0" tIns="12700" rIns="0" bIns="0" rtlCol="0">
            <a:spAutoFit/>
          </a:bodyPr>
          <a:lstStyle/>
          <a:p>
            <a:pPr marL="12700">
              <a:lnSpc>
                <a:spcPct val="100000"/>
              </a:lnSpc>
              <a:spcBef>
                <a:spcPts val="100"/>
              </a:spcBef>
            </a:pPr>
            <a:r>
              <a:rPr sz="3000" spc="-5" dirty="0">
                <a:solidFill>
                  <a:srgbClr val="1F4D3D"/>
                </a:solidFill>
                <a:latin typeface="Calibri"/>
                <a:cs typeface="Calibri"/>
              </a:rPr>
              <a:t>LA</a:t>
            </a:r>
            <a:r>
              <a:rPr sz="3000" spc="-45" dirty="0">
                <a:solidFill>
                  <a:srgbClr val="1F4D3D"/>
                </a:solidFill>
                <a:latin typeface="Calibri"/>
                <a:cs typeface="Calibri"/>
              </a:rPr>
              <a:t> </a:t>
            </a:r>
            <a:r>
              <a:rPr sz="3000" dirty="0">
                <a:solidFill>
                  <a:srgbClr val="1F4D3D"/>
                </a:solidFill>
                <a:latin typeface="Calibri"/>
                <a:cs typeface="Calibri"/>
              </a:rPr>
              <a:t>RADIAZIONE</a:t>
            </a:r>
            <a:r>
              <a:rPr sz="3000" spc="-70" dirty="0">
                <a:solidFill>
                  <a:srgbClr val="1F4D3D"/>
                </a:solidFill>
                <a:latin typeface="Calibri"/>
                <a:cs typeface="Calibri"/>
              </a:rPr>
              <a:t> </a:t>
            </a:r>
            <a:r>
              <a:rPr sz="3000" spc="-5" dirty="0">
                <a:solidFill>
                  <a:srgbClr val="1F4D3D"/>
                </a:solidFill>
                <a:latin typeface="Calibri"/>
                <a:cs typeface="Calibri"/>
              </a:rPr>
              <a:t>VISIBILE</a:t>
            </a:r>
            <a:endParaRPr sz="30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655116" y="171653"/>
            <a:ext cx="4009390" cy="514350"/>
          </a:xfrm>
          <a:prstGeom prst="rect">
            <a:avLst/>
          </a:prstGeom>
        </p:spPr>
        <p:txBody>
          <a:bodyPr vert="horz" wrap="square" lIns="0" tIns="13335" rIns="0" bIns="0" rtlCol="0">
            <a:spAutoFit/>
          </a:bodyPr>
          <a:lstStyle/>
          <a:p>
            <a:pPr marL="12700">
              <a:lnSpc>
                <a:spcPct val="100000"/>
              </a:lnSpc>
              <a:spcBef>
                <a:spcPts val="105"/>
              </a:spcBef>
            </a:pPr>
            <a:r>
              <a:rPr sz="3200" b="1" spc="-10" dirty="0">
                <a:solidFill>
                  <a:srgbClr val="1F4D3D"/>
                </a:solidFill>
                <a:latin typeface="Calibri"/>
                <a:cs typeface="Calibri"/>
              </a:rPr>
              <a:t>Misure</a:t>
            </a:r>
            <a:r>
              <a:rPr sz="3200" b="1" spc="-45" dirty="0">
                <a:solidFill>
                  <a:srgbClr val="1F4D3D"/>
                </a:solidFill>
                <a:latin typeface="Calibri"/>
                <a:cs typeface="Calibri"/>
              </a:rPr>
              <a:t> </a:t>
            </a:r>
            <a:r>
              <a:rPr sz="3200" b="1" spc="-10" dirty="0">
                <a:solidFill>
                  <a:srgbClr val="1F4D3D"/>
                </a:solidFill>
                <a:latin typeface="Calibri"/>
                <a:cs typeface="Calibri"/>
              </a:rPr>
              <a:t>Spettroscopiche</a:t>
            </a:r>
            <a:endParaRPr sz="3200">
              <a:latin typeface="Calibri"/>
              <a:cs typeface="Calibri"/>
            </a:endParaRPr>
          </a:p>
        </p:txBody>
      </p:sp>
      <p:sp>
        <p:nvSpPr>
          <p:cNvPr id="3" name="object 3"/>
          <p:cNvSpPr txBox="1"/>
          <p:nvPr/>
        </p:nvSpPr>
        <p:spPr>
          <a:xfrm>
            <a:off x="655116" y="1281176"/>
            <a:ext cx="10724515" cy="2494915"/>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BF6B2C"/>
                </a:solidFill>
                <a:latin typeface="Calibri"/>
                <a:cs typeface="Calibri"/>
              </a:rPr>
              <a:t>Passaggi</a:t>
            </a:r>
            <a:r>
              <a:rPr sz="1800" b="1" spc="-50" dirty="0">
                <a:solidFill>
                  <a:srgbClr val="BF6B2C"/>
                </a:solidFill>
                <a:latin typeface="Calibri"/>
                <a:cs typeface="Calibri"/>
              </a:rPr>
              <a:t> </a:t>
            </a:r>
            <a:r>
              <a:rPr sz="1800" b="1" dirty="0">
                <a:solidFill>
                  <a:srgbClr val="BF6B2C"/>
                </a:solidFill>
                <a:latin typeface="Calibri"/>
                <a:cs typeface="Calibri"/>
              </a:rPr>
              <a:t>base:</a:t>
            </a:r>
            <a:endParaRPr sz="1800">
              <a:latin typeface="Calibri"/>
              <a:cs typeface="Calibri"/>
            </a:endParaRPr>
          </a:p>
          <a:p>
            <a:pPr>
              <a:lnSpc>
                <a:spcPct val="100000"/>
              </a:lnSpc>
              <a:spcBef>
                <a:spcPts val="20"/>
              </a:spcBef>
            </a:pPr>
            <a:endParaRPr sz="1750">
              <a:latin typeface="Calibri"/>
              <a:cs typeface="Calibri"/>
            </a:endParaRPr>
          </a:p>
          <a:p>
            <a:pPr marL="250190" indent="-238125">
              <a:lnSpc>
                <a:spcPct val="100000"/>
              </a:lnSpc>
              <a:buAutoNum type="arabicParenR"/>
              <a:tabLst>
                <a:tab pos="250825" algn="l"/>
              </a:tabLst>
            </a:pPr>
            <a:r>
              <a:rPr sz="1800" spc="-20" dirty="0">
                <a:solidFill>
                  <a:srgbClr val="000000"/>
                </a:solidFill>
                <a:latin typeface="Calibri"/>
                <a:cs typeface="Calibri"/>
              </a:rPr>
              <a:t>ECCITAZIONE</a:t>
            </a:r>
            <a:endParaRPr sz="1800">
              <a:latin typeface="Calibri"/>
              <a:cs typeface="Calibri"/>
            </a:endParaRPr>
          </a:p>
          <a:p>
            <a:pPr marL="243840" lvl="1" indent="-231775">
              <a:lnSpc>
                <a:spcPct val="100000"/>
              </a:lnSpc>
              <a:spcBef>
                <a:spcPts val="5"/>
              </a:spcBef>
              <a:buAutoNum type="alphaLcParenR"/>
              <a:tabLst>
                <a:tab pos="244475" algn="l"/>
              </a:tabLst>
            </a:pPr>
            <a:r>
              <a:rPr sz="1800" dirty="0">
                <a:solidFill>
                  <a:srgbClr val="000000"/>
                </a:solidFill>
                <a:latin typeface="Calibri"/>
                <a:cs typeface="Calibri"/>
              </a:rPr>
              <a:t>Un</a:t>
            </a:r>
            <a:r>
              <a:rPr sz="1800" spc="5" dirty="0">
                <a:solidFill>
                  <a:srgbClr val="000000"/>
                </a:solidFill>
                <a:latin typeface="Calibri"/>
                <a:cs typeface="Calibri"/>
              </a:rPr>
              <a:t> </a:t>
            </a:r>
            <a:r>
              <a:rPr sz="1800" spc="-5" dirty="0">
                <a:solidFill>
                  <a:srgbClr val="000000"/>
                </a:solidFill>
                <a:latin typeface="Calibri"/>
                <a:cs typeface="Calibri"/>
              </a:rPr>
              <a:t>campione</a:t>
            </a:r>
            <a:r>
              <a:rPr sz="1800" spc="30" dirty="0">
                <a:solidFill>
                  <a:srgbClr val="000000"/>
                </a:solidFill>
                <a:latin typeface="Calibri"/>
                <a:cs typeface="Calibri"/>
              </a:rPr>
              <a:t> </a:t>
            </a:r>
            <a:r>
              <a:rPr sz="1800" dirty="0">
                <a:solidFill>
                  <a:srgbClr val="000000"/>
                </a:solidFill>
                <a:latin typeface="Calibri"/>
                <a:cs typeface="Calibri"/>
              </a:rPr>
              <a:t>viene</a:t>
            </a:r>
            <a:r>
              <a:rPr sz="1800" spc="10" dirty="0">
                <a:solidFill>
                  <a:srgbClr val="000000"/>
                </a:solidFill>
                <a:latin typeface="Calibri"/>
                <a:cs typeface="Calibri"/>
              </a:rPr>
              <a:t> </a:t>
            </a:r>
            <a:r>
              <a:rPr sz="1800" spc="-10" dirty="0">
                <a:solidFill>
                  <a:srgbClr val="000000"/>
                </a:solidFill>
                <a:latin typeface="Calibri"/>
                <a:cs typeface="Calibri"/>
              </a:rPr>
              <a:t>stimolato</a:t>
            </a:r>
            <a:r>
              <a:rPr sz="1800" dirty="0">
                <a:solidFill>
                  <a:srgbClr val="000000"/>
                </a:solidFill>
                <a:latin typeface="Calibri"/>
                <a:cs typeface="Calibri"/>
              </a:rPr>
              <a:t> </a:t>
            </a:r>
            <a:r>
              <a:rPr sz="1800" spc="-10" dirty="0">
                <a:solidFill>
                  <a:srgbClr val="000000"/>
                </a:solidFill>
                <a:latin typeface="Calibri"/>
                <a:cs typeface="Calibri"/>
              </a:rPr>
              <a:t>con</a:t>
            </a:r>
            <a:r>
              <a:rPr sz="1800" spc="15" dirty="0">
                <a:solidFill>
                  <a:srgbClr val="000000"/>
                </a:solidFill>
                <a:latin typeface="Calibri"/>
                <a:cs typeface="Calibri"/>
              </a:rPr>
              <a:t> </a:t>
            </a:r>
            <a:r>
              <a:rPr sz="1800" spc="-15" dirty="0">
                <a:solidFill>
                  <a:srgbClr val="000000"/>
                </a:solidFill>
                <a:latin typeface="Calibri"/>
                <a:cs typeface="Calibri"/>
              </a:rPr>
              <a:t>l’uso</a:t>
            </a:r>
            <a:r>
              <a:rPr sz="1800" spc="10" dirty="0">
                <a:solidFill>
                  <a:srgbClr val="000000"/>
                </a:solidFill>
                <a:latin typeface="Calibri"/>
                <a:cs typeface="Calibri"/>
              </a:rPr>
              <a:t> </a:t>
            </a:r>
            <a:r>
              <a:rPr sz="1800" spc="-5" dirty="0">
                <a:solidFill>
                  <a:srgbClr val="000000"/>
                </a:solidFill>
                <a:latin typeface="Calibri"/>
                <a:cs typeface="Calibri"/>
              </a:rPr>
              <a:t>di</a:t>
            </a:r>
            <a:r>
              <a:rPr sz="1800" spc="10" dirty="0">
                <a:solidFill>
                  <a:srgbClr val="000000"/>
                </a:solidFill>
                <a:latin typeface="Calibri"/>
                <a:cs typeface="Calibri"/>
              </a:rPr>
              <a:t> </a:t>
            </a:r>
            <a:r>
              <a:rPr sz="1800" spc="-5" dirty="0">
                <a:solidFill>
                  <a:srgbClr val="000000"/>
                </a:solidFill>
                <a:latin typeface="Calibri"/>
                <a:cs typeface="Calibri"/>
              </a:rPr>
              <a:t>una</a:t>
            </a:r>
            <a:r>
              <a:rPr sz="1800" dirty="0">
                <a:solidFill>
                  <a:srgbClr val="000000"/>
                </a:solidFill>
                <a:latin typeface="Calibri"/>
                <a:cs typeface="Calibri"/>
              </a:rPr>
              <a:t> </a:t>
            </a:r>
            <a:r>
              <a:rPr sz="1800" spc="-10" dirty="0">
                <a:solidFill>
                  <a:srgbClr val="000000"/>
                </a:solidFill>
                <a:latin typeface="Calibri"/>
                <a:cs typeface="Calibri"/>
              </a:rPr>
              <a:t>forma</a:t>
            </a:r>
            <a:r>
              <a:rPr sz="1800" spc="5" dirty="0">
                <a:solidFill>
                  <a:srgbClr val="000000"/>
                </a:solidFill>
                <a:latin typeface="Calibri"/>
                <a:cs typeface="Calibri"/>
              </a:rPr>
              <a:t> </a:t>
            </a:r>
            <a:r>
              <a:rPr sz="1800" spc="-5" dirty="0">
                <a:solidFill>
                  <a:srgbClr val="000000"/>
                </a:solidFill>
                <a:latin typeface="Calibri"/>
                <a:cs typeface="Calibri"/>
              </a:rPr>
              <a:t>di</a:t>
            </a:r>
            <a:r>
              <a:rPr sz="1800" spc="10" dirty="0">
                <a:solidFill>
                  <a:srgbClr val="000000"/>
                </a:solidFill>
                <a:latin typeface="Calibri"/>
                <a:cs typeface="Calibri"/>
              </a:rPr>
              <a:t> </a:t>
            </a:r>
            <a:r>
              <a:rPr sz="1800" spc="-5" dirty="0">
                <a:solidFill>
                  <a:srgbClr val="000000"/>
                </a:solidFill>
                <a:latin typeface="Calibri"/>
                <a:cs typeface="Calibri"/>
              </a:rPr>
              <a:t>energia</a:t>
            </a:r>
            <a:r>
              <a:rPr sz="1800" spc="15" dirty="0">
                <a:solidFill>
                  <a:srgbClr val="000000"/>
                </a:solidFill>
                <a:latin typeface="Calibri"/>
                <a:cs typeface="Calibri"/>
              </a:rPr>
              <a:t> </a:t>
            </a:r>
            <a:r>
              <a:rPr sz="1800" spc="-10" dirty="0">
                <a:solidFill>
                  <a:srgbClr val="000000"/>
                </a:solidFill>
                <a:latin typeface="Calibri"/>
                <a:cs typeface="Calibri"/>
              </a:rPr>
              <a:t>(in</a:t>
            </a:r>
            <a:r>
              <a:rPr sz="1800" spc="30" dirty="0">
                <a:solidFill>
                  <a:srgbClr val="000000"/>
                </a:solidFill>
                <a:latin typeface="Calibri"/>
                <a:cs typeface="Calibri"/>
              </a:rPr>
              <a:t> </a:t>
            </a:r>
            <a:r>
              <a:rPr sz="1800" spc="-10" dirty="0">
                <a:solidFill>
                  <a:srgbClr val="000000"/>
                </a:solidFill>
                <a:latin typeface="Calibri"/>
                <a:cs typeface="Calibri"/>
              </a:rPr>
              <a:t>questa</a:t>
            </a:r>
            <a:r>
              <a:rPr sz="1800" dirty="0">
                <a:solidFill>
                  <a:srgbClr val="000000"/>
                </a:solidFill>
                <a:latin typeface="Calibri"/>
                <a:cs typeface="Calibri"/>
              </a:rPr>
              <a:t> </a:t>
            </a:r>
            <a:r>
              <a:rPr sz="1800" spc="-10" dirty="0">
                <a:solidFill>
                  <a:srgbClr val="000000"/>
                </a:solidFill>
                <a:latin typeface="Calibri"/>
                <a:cs typeface="Calibri"/>
              </a:rPr>
              <a:t>fase</a:t>
            </a:r>
            <a:r>
              <a:rPr sz="1800" spc="5" dirty="0">
                <a:solidFill>
                  <a:srgbClr val="000000"/>
                </a:solidFill>
                <a:latin typeface="Calibri"/>
                <a:cs typeface="Calibri"/>
              </a:rPr>
              <a:t> </a:t>
            </a:r>
            <a:r>
              <a:rPr sz="1800" spc="-20" dirty="0">
                <a:solidFill>
                  <a:srgbClr val="000000"/>
                </a:solidFill>
                <a:latin typeface="Calibri"/>
                <a:cs typeface="Calibri"/>
              </a:rPr>
              <a:t>l’analita</a:t>
            </a:r>
            <a:r>
              <a:rPr sz="1800" spc="30" dirty="0">
                <a:solidFill>
                  <a:srgbClr val="000000"/>
                </a:solidFill>
                <a:latin typeface="Calibri"/>
                <a:cs typeface="Calibri"/>
              </a:rPr>
              <a:t> </a:t>
            </a:r>
            <a:r>
              <a:rPr sz="1800" dirty="0">
                <a:solidFill>
                  <a:srgbClr val="000000"/>
                </a:solidFill>
                <a:latin typeface="Calibri"/>
                <a:cs typeface="Calibri"/>
              </a:rPr>
              <a:t>è</a:t>
            </a:r>
            <a:r>
              <a:rPr sz="1800" spc="5" dirty="0">
                <a:solidFill>
                  <a:srgbClr val="000000"/>
                </a:solidFill>
                <a:latin typeface="Calibri"/>
                <a:cs typeface="Calibri"/>
              </a:rPr>
              <a:t> </a:t>
            </a:r>
            <a:r>
              <a:rPr sz="1800" spc="-5" dirty="0">
                <a:solidFill>
                  <a:srgbClr val="000000"/>
                </a:solidFill>
                <a:latin typeface="Calibri"/>
                <a:cs typeface="Calibri"/>
              </a:rPr>
              <a:t>allo</a:t>
            </a:r>
            <a:r>
              <a:rPr sz="1800" spc="15" dirty="0">
                <a:solidFill>
                  <a:srgbClr val="000000"/>
                </a:solidFill>
                <a:latin typeface="Calibri"/>
                <a:cs typeface="Calibri"/>
              </a:rPr>
              <a:t> </a:t>
            </a:r>
            <a:r>
              <a:rPr sz="1800" spc="-20" dirty="0">
                <a:solidFill>
                  <a:srgbClr val="000000"/>
                </a:solidFill>
                <a:latin typeface="Calibri"/>
                <a:cs typeface="Calibri"/>
              </a:rPr>
              <a:t>stato</a:t>
            </a:r>
            <a:r>
              <a:rPr sz="1800" dirty="0">
                <a:solidFill>
                  <a:srgbClr val="000000"/>
                </a:solidFill>
                <a:latin typeface="Calibri"/>
                <a:cs typeface="Calibri"/>
              </a:rPr>
              <a:t> </a:t>
            </a:r>
            <a:r>
              <a:rPr sz="1800" spc="-10" dirty="0">
                <a:solidFill>
                  <a:srgbClr val="000000"/>
                </a:solidFill>
                <a:latin typeface="Calibri"/>
                <a:cs typeface="Calibri"/>
              </a:rPr>
              <a:t>fondamentale)</a:t>
            </a:r>
            <a:endParaRPr sz="1800">
              <a:latin typeface="Calibri"/>
              <a:cs typeface="Calibri"/>
            </a:endParaRPr>
          </a:p>
          <a:p>
            <a:pPr marL="254000" lvl="1" indent="-241935">
              <a:lnSpc>
                <a:spcPct val="100000"/>
              </a:lnSpc>
              <a:buAutoNum type="alphaLcParenR"/>
              <a:tabLst>
                <a:tab pos="254635" algn="l"/>
              </a:tabLst>
            </a:pPr>
            <a:r>
              <a:rPr sz="1800" spc="-5" dirty="0">
                <a:solidFill>
                  <a:srgbClr val="000000"/>
                </a:solidFill>
                <a:latin typeface="Calibri"/>
                <a:cs typeface="Calibri"/>
              </a:rPr>
              <a:t>Lo</a:t>
            </a:r>
            <a:r>
              <a:rPr sz="1800" spc="5" dirty="0">
                <a:solidFill>
                  <a:srgbClr val="000000"/>
                </a:solidFill>
                <a:latin typeface="Calibri"/>
                <a:cs typeface="Calibri"/>
              </a:rPr>
              <a:t> </a:t>
            </a:r>
            <a:r>
              <a:rPr sz="1800" spc="-5" dirty="0">
                <a:solidFill>
                  <a:srgbClr val="000000"/>
                </a:solidFill>
                <a:latin typeface="Calibri"/>
                <a:cs typeface="Calibri"/>
              </a:rPr>
              <a:t>stimolo</a:t>
            </a:r>
            <a:r>
              <a:rPr sz="1800" spc="5" dirty="0">
                <a:solidFill>
                  <a:srgbClr val="000000"/>
                </a:solidFill>
                <a:latin typeface="Calibri"/>
                <a:cs typeface="Calibri"/>
              </a:rPr>
              <a:t> </a:t>
            </a:r>
            <a:r>
              <a:rPr sz="1800" spc="-5" dirty="0">
                <a:solidFill>
                  <a:srgbClr val="000000"/>
                </a:solidFill>
                <a:latin typeface="Calibri"/>
                <a:cs typeface="Calibri"/>
              </a:rPr>
              <a:t>determina</a:t>
            </a:r>
            <a:r>
              <a:rPr sz="1800" spc="25" dirty="0">
                <a:solidFill>
                  <a:srgbClr val="000000"/>
                </a:solidFill>
                <a:latin typeface="Calibri"/>
                <a:cs typeface="Calibri"/>
              </a:rPr>
              <a:t> </a:t>
            </a:r>
            <a:r>
              <a:rPr sz="1800" spc="-5" dirty="0">
                <a:solidFill>
                  <a:srgbClr val="000000"/>
                </a:solidFill>
                <a:latin typeface="Calibri"/>
                <a:cs typeface="Calibri"/>
              </a:rPr>
              <a:t>il</a:t>
            </a:r>
            <a:r>
              <a:rPr sz="1800" spc="5" dirty="0">
                <a:solidFill>
                  <a:srgbClr val="000000"/>
                </a:solidFill>
                <a:latin typeface="Calibri"/>
                <a:cs typeface="Calibri"/>
              </a:rPr>
              <a:t> </a:t>
            </a:r>
            <a:r>
              <a:rPr sz="1800" dirty="0">
                <a:solidFill>
                  <a:srgbClr val="000000"/>
                </a:solidFill>
                <a:latin typeface="Calibri"/>
                <a:cs typeface="Calibri"/>
              </a:rPr>
              <a:t>passaggio</a:t>
            </a:r>
            <a:r>
              <a:rPr sz="1800" spc="-10" dirty="0">
                <a:solidFill>
                  <a:srgbClr val="000000"/>
                </a:solidFill>
                <a:latin typeface="Calibri"/>
                <a:cs typeface="Calibri"/>
              </a:rPr>
              <a:t> </a:t>
            </a:r>
            <a:r>
              <a:rPr sz="1800" spc="-5" dirty="0">
                <a:solidFill>
                  <a:srgbClr val="000000"/>
                </a:solidFill>
                <a:latin typeface="Calibri"/>
                <a:cs typeface="Calibri"/>
              </a:rPr>
              <a:t>allo</a:t>
            </a:r>
            <a:r>
              <a:rPr sz="1800" spc="20" dirty="0">
                <a:solidFill>
                  <a:srgbClr val="000000"/>
                </a:solidFill>
                <a:latin typeface="Calibri"/>
                <a:cs typeface="Calibri"/>
              </a:rPr>
              <a:t> </a:t>
            </a:r>
            <a:r>
              <a:rPr sz="1800" spc="-20" dirty="0">
                <a:solidFill>
                  <a:srgbClr val="000000"/>
                </a:solidFill>
                <a:latin typeface="Calibri"/>
                <a:cs typeface="Calibri"/>
              </a:rPr>
              <a:t>stato</a:t>
            </a:r>
            <a:r>
              <a:rPr sz="1800" spc="-15" dirty="0">
                <a:solidFill>
                  <a:srgbClr val="000000"/>
                </a:solidFill>
                <a:latin typeface="Calibri"/>
                <a:cs typeface="Calibri"/>
              </a:rPr>
              <a:t> </a:t>
            </a:r>
            <a:r>
              <a:rPr sz="1800" spc="-10" dirty="0">
                <a:solidFill>
                  <a:srgbClr val="000000"/>
                </a:solidFill>
                <a:latin typeface="Calibri"/>
                <a:cs typeface="Calibri"/>
              </a:rPr>
              <a:t>eccitato</a:t>
            </a:r>
            <a:r>
              <a:rPr sz="1800" spc="10" dirty="0">
                <a:solidFill>
                  <a:srgbClr val="000000"/>
                </a:solidFill>
                <a:latin typeface="Calibri"/>
                <a:cs typeface="Calibri"/>
              </a:rPr>
              <a:t> </a:t>
            </a:r>
            <a:r>
              <a:rPr sz="1800" spc="-20" dirty="0">
                <a:solidFill>
                  <a:srgbClr val="000000"/>
                </a:solidFill>
                <a:latin typeface="Calibri"/>
                <a:cs typeface="Calibri"/>
              </a:rPr>
              <a:t>(stato</a:t>
            </a:r>
            <a:r>
              <a:rPr sz="1800" spc="5" dirty="0">
                <a:solidFill>
                  <a:srgbClr val="000000"/>
                </a:solidFill>
                <a:latin typeface="Calibri"/>
                <a:cs typeface="Calibri"/>
              </a:rPr>
              <a:t> </a:t>
            </a:r>
            <a:r>
              <a:rPr sz="1800" spc="-10" dirty="0">
                <a:solidFill>
                  <a:srgbClr val="000000"/>
                </a:solidFill>
                <a:latin typeface="Calibri"/>
                <a:cs typeface="Calibri"/>
              </a:rPr>
              <a:t>energetico</a:t>
            </a:r>
            <a:r>
              <a:rPr sz="1800" spc="10" dirty="0">
                <a:solidFill>
                  <a:srgbClr val="000000"/>
                </a:solidFill>
                <a:latin typeface="Calibri"/>
                <a:cs typeface="Calibri"/>
              </a:rPr>
              <a:t> </a:t>
            </a:r>
            <a:r>
              <a:rPr sz="1800" spc="-5" dirty="0">
                <a:solidFill>
                  <a:srgbClr val="000000"/>
                </a:solidFill>
                <a:latin typeface="Calibri"/>
                <a:cs typeface="Calibri"/>
              </a:rPr>
              <a:t>più</a:t>
            </a:r>
            <a:r>
              <a:rPr sz="1800" spc="5" dirty="0">
                <a:solidFill>
                  <a:srgbClr val="000000"/>
                </a:solidFill>
                <a:latin typeface="Calibri"/>
                <a:cs typeface="Calibri"/>
              </a:rPr>
              <a:t> </a:t>
            </a:r>
            <a:r>
              <a:rPr sz="1800" spc="-10" dirty="0">
                <a:solidFill>
                  <a:srgbClr val="000000"/>
                </a:solidFill>
                <a:latin typeface="Calibri"/>
                <a:cs typeface="Calibri"/>
              </a:rPr>
              <a:t>alto)</a:t>
            </a:r>
            <a:endParaRPr sz="1800">
              <a:latin typeface="Calibri"/>
              <a:cs typeface="Calibri"/>
            </a:endParaRPr>
          </a:p>
          <a:p>
            <a:pPr>
              <a:lnSpc>
                <a:spcPct val="100000"/>
              </a:lnSpc>
              <a:spcBef>
                <a:spcPts val="20"/>
              </a:spcBef>
            </a:pPr>
            <a:endParaRPr sz="1750">
              <a:latin typeface="Calibri"/>
              <a:cs typeface="Calibri"/>
            </a:endParaRPr>
          </a:p>
          <a:p>
            <a:pPr marL="12700">
              <a:lnSpc>
                <a:spcPct val="100000"/>
              </a:lnSpc>
              <a:spcBef>
                <a:spcPts val="5"/>
              </a:spcBef>
            </a:pPr>
            <a:r>
              <a:rPr sz="1800" spc="-5" dirty="0">
                <a:solidFill>
                  <a:srgbClr val="000000"/>
                </a:solidFill>
                <a:latin typeface="Calibri"/>
                <a:cs typeface="Calibri"/>
              </a:rPr>
              <a:t>2)MISURA:</a:t>
            </a:r>
            <a:endParaRPr sz="1800">
              <a:latin typeface="Calibri"/>
              <a:cs typeface="Calibri"/>
            </a:endParaRPr>
          </a:p>
          <a:p>
            <a:pPr marL="355600" indent="-342900">
              <a:lnSpc>
                <a:spcPct val="100000"/>
              </a:lnSpc>
              <a:buAutoNum type="alphaLcParenR"/>
              <a:tabLst>
                <a:tab pos="354965" algn="l"/>
                <a:tab pos="355600" algn="l"/>
              </a:tabLst>
            </a:pPr>
            <a:r>
              <a:rPr sz="1800" spc="-10" dirty="0">
                <a:solidFill>
                  <a:srgbClr val="000000"/>
                </a:solidFill>
                <a:latin typeface="Calibri"/>
                <a:cs typeface="Calibri"/>
              </a:rPr>
              <a:t>Misuro</a:t>
            </a:r>
            <a:r>
              <a:rPr sz="1800" dirty="0">
                <a:solidFill>
                  <a:srgbClr val="000000"/>
                </a:solidFill>
                <a:latin typeface="Calibri"/>
                <a:cs typeface="Calibri"/>
              </a:rPr>
              <a:t> </a:t>
            </a:r>
            <a:r>
              <a:rPr sz="1800" spc="-5" dirty="0">
                <a:solidFill>
                  <a:srgbClr val="000000"/>
                </a:solidFill>
                <a:latin typeface="Calibri"/>
                <a:cs typeface="Calibri"/>
              </a:rPr>
              <a:t>la</a:t>
            </a:r>
            <a:r>
              <a:rPr sz="1800" spc="15" dirty="0">
                <a:solidFill>
                  <a:srgbClr val="000000"/>
                </a:solidFill>
                <a:latin typeface="Calibri"/>
                <a:cs typeface="Calibri"/>
              </a:rPr>
              <a:t> </a:t>
            </a:r>
            <a:r>
              <a:rPr sz="1800" spc="-10" dirty="0">
                <a:solidFill>
                  <a:srgbClr val="000000"/>
                </a:solidFill>
                <a:latin typeface="Calibri"/>
                <a:cs typeface="Calibri"/>
              </a:rPr>
              <a:t>radiazione</a:t>
            </a:r>
            <a:r>
              <a:rPr sz="1800" spc="35" dirty="0">
                <a:solidFill>
                  <a:srgbClr val="000000"/>
                </a:solidFill>
                <a:latin typeface="Calibri"/>
                <a:cs typeface="Calibri"/>
              </a:rPr>
              <a:t> </a:t>
            </a:r>
            <a:r>
              <a:rPr sz="1800" spc="-10" dirty="0">
                <a:solidFill>
                  <a:srgbClr val="000000"/>
                </a:solidFill>
                <a:latin typeface="Calibri"/>
                <a:cs typeface="Calibri"/>
              </a:rPr>
              <a:t>elettromagnetica</a:t>
            </a:r>
            <a:r>
              <a:rPr sz="1800" spc="15" dirty="0">
                <a:solidFill>
                  <a:srgbClr val="000000"/>
                </a:solidFill>
                <a:latin typeface="Calibri"/>
                <a:cs typeface="Calibri"/>
              </a:rPr>
              <a:t> </a:t>
            </a:r>
            <a:r>
              <a:rPr sz="1800" dirty="0">
                <a:solidFill>
                  <a:srgbClr val="000000"/>
                </a:solidFill>
                <a:latin typeface="Calibri"/>
                <a:cs typeface="Calibri"/>
              </a:rPr>
              <a:t>emessa</a:t>
            </a:r>
            <a:r>
              <a:rPr sz="1800" spc="-15" dirty="0">
                <a:solidFill>
                  <a:srgbClr val="000000"/>
                </a:solidFill>
                <a:latin typeface="Calibri"/>
                <a:cs typeface="Calibri"/>
              </a:rPr>
              <a:t> </a:t>
            </a:r>
            <a:r>
              <a:rPr sz="1800" spc="-5" dirty="0">
                <a:solidFill>
                  <a:srgbClr val="000000"/>
                </a:solidFill>
                <a:latin typeface="Calibri"/>
                <a:cs typeface="Calibri"/>
              </a:rPr>
              <a:t>per</a:t>
            </a:r>
            <a:r>
              <a:rPr sz="1800" spc="10" dirty="0">
                <a:solidFill>
                  <a:srgbClr val="000000"/>
                </a:solidFill>
                <a:latin typeface="Calibri"/>
                <a:cs typeface="Calibri"/>
              </a:rPr>
              <a:t> </a:t>
            </a:r>
            <a:r>
              <a:rPr sz="1800" spc="-10" dirty="0">
                <a:solidFill>
                  <a:srgbClr val="000000"/>
                </a:solidFill>
                <a:latin typeface="Calibri"/>
                <a:cs typeface="Calibri"/>
              </a:rPr>
              <a:t>ritornare</a:t>
            </a:r>
            <a:r>
              <a:rPr sz="1800" spc="25" dirty="0">
                <a:solidFill>
                  <a:srgbClr val="000000"/>
                </a:solidFill>
                <a:latin typeface="Calibri"/>
                <a:cs typeface="Calibri"/>
              </a:rPr>
              <a:t> </a:t>
            </a:r>
            <a:r>
              <a:rPr sz="1800" spc="-5" dirty="0">
                <a:solidFill>
                  <a:srgbClr val="000000"/>
                </a:solidFill>
                <a:latin typeface="Calibri"/>
                <a:cs typeface="Calibri"/>
              </a:rPr>
              <a:t>allo</a:t>
            </a:r>
            <a:r>
              <a:rPr sz="1800" spc="10" dirty="0">
                <a:solidFill>
                  <a:srgbClr val="000000"/>
                </a:solidFill>
                <a:latin typeface="Calibri"/>
                <a:cs typeface="Calibri"/>
              </a:rPr>
              <a:t> </a:t>
            </a:r>
            <a:r>
              <a:rPr sz="1800" spc="-20" dirty="0">
                <a:solidFill>
                  <a:srgbClr val="000000"/>
                </a:solidFill>
                <a:latin typeface="Calibri"/>
                <a:cs typeface="Calibri"/>
              </a:rPr>
              <a:t>stato</a:t>
            </a:r>
            <a:r>
              <a:rPr sz="1800" spc="-10" dirty="0">
                <a:solidFill>
                  <a:srgbClr val="000000"/>
                </a:solidFill>
                <a:latin typeface="Calibri"/>
                <a:cs typeface="Calibri"/>
              </a:rPr>
              <a:t> fondamentale</a:t>
            </a:r>
            <a:endParaRPr sz="1800">
              <a:latin typeface="Calibri"/>
              <a:cs typeface="Calibri"/>
            </a:endParaRPr>
          </a:p>
          <a:p>
            <a:pPr marL="355600" indent="-342900">
              <a:lnSpc>
                <a:spcPct val="100000"/>
              </a:lnSpc>
              <a:buAutoNum type="alphaLcParenR"/>
              <a:tabLst>
                <a:tab pos="354965" algn="l"/>
                <a:tab pos="355600" algn="l"/>
              </a:tabLst>
            </a:pPr>
            <a:r>
              <a:rPr sz="1800" spc="-10" dirty="0">
                <a:solidFill>
                  <a:srgbClr val="000000"/>
                </a:solidFill>
                <a:latin typeface="Calibri"/>
                <a:cs typeface="Calibri"/>
              </a:rPr>
              <a:t>Misuro</a:t>
            </a:r>
            <a:r>
              <a:rPr sz="1800" spc="5" dirty="0">
                <a:solidFill>
                  <a:srgbClr val="000000"/>
                </a:solidFill>
                <a:latin typeface="Calibri"/>
                <a:cs typeface="Calibri"/>
              </a:rPr>
              <a:t> </a:t>
            </a:r>
            <a:r>
              <a:rPr sz="1800" spc="-5" dirty="0">
                <a:solidFill>
                  <a:srgbClr val="000000"/>
                </a:solidFill>
                <a:latin typeface="Calibri"/>
                <a:cs typeface="Calibri"/>
              </a:rPr>
              <a:t>la</a:t>
            </a:r>
            <a:r>
              <a:rPr sz="1800" spc="20" dirty="0">
                <a:solidFill>
                  <a:srgbClr val="000000"/>
                </a:solidFill>
                <a:latin typeface="Calibri"/>
                <a:cs typeface="Calibri"/>
              </a:rPr>
              <a:t> </a:t>
            </a:r>
            <a:r>
              <a:rPr sz="1800" spc="-10" dirty="0">
                <a:solidFill>
                  <a:srgbClr val="000000"/>
                </a:solidFill>
                <a:latin typeface="Calibri"/>
                <a:cs typeface="Calibri"/>
              </a:rPr>
              <a:t>quantità</a:t>
            </a:r>
            <a:r>
              <a:rPr sz="1800" spc="25" dirty="0">
                <a:solidFill>
                  <a:srgbClr val="000000"/>
                </a:solidFill>
                <a:latin typeface="Calibri"/>
                <a:cs typeface="Calibri"/>
              </a:rPr>
              <a:t> </a:t>
            </a:r>
            <a:r>
              <a:rPr sz="1800" spc="-5" dirty="0">
                <a:solidFill>
                  <a:srgbClr val="000000"/>
                </a:solidFill>
                <a:latin typeface="Calibri"/>
                <a:cs typeface="Calibri"/>
              </a:rPr>
              <a:t>di</a:t>
            </a:r>
            <a:r>
              <a:rPr sz="1800" spc="15" dirty="0">
                <a:solidFill>
                  <a:srgbClr val="000000"/>
                </a:solidFill>
                <a:latin typeface="Calibri"/>
                <a:cs typeface="Calibri"/>
              </a:rPr>
              <a:t> </a:t>
            </a:r>
            <a:r>
              <a:rPr sz="1800" spc="-10" dirty="0">
                <a:solidFill>
                  <a:srgbClr val="000000"/>
                </a:solidFill>
                <a:latin typeface="Calibri"/>
                <a:cs typeface="Calibri"/>
              </a:rPr>
              <a:t>radiazione</a:t>
            </a:r>
            <a:r>
              <a:rPr sz="1800" spc="25" dirty="0">
                <a:solidFill>
                  <a:srgbClr val="000000"/>
                </a:solidFill>
                <a:latin typeface="Calibri"/>
                <a:cs typeface="Calibri"/>
              </a:rPr>
              <a:t> </a:t>
            </a:r>
            <a:r>
              <a:rPr sz="1800" spc="-10" dirty="0">
                <a:solidFill>
                  <a:srgbClr val="000000"/>
                </a:solidFill>
                <a:latin typeface="Calibri"/>
                <a:cs typeface="Calibri"/>
              </a:rPr>
              <a:t>elettromagnetica</a:t>
            </a:r>
            <a:r>
              <a:rPr sz="1800" spc="20" dirty="0">
                <a:solidFill>
                  <a:srgbClr val="000000"/>
                </a:solidFill>
                <a:latin typeface="Calibri"/>
                <a:cs typeface="Calibri"/>
              </a:rPr>
              <a:t> </a:t>
            </a:r>
            <a:r>
              <a:rPr sz="1800" spc="-10" dirty="0">
                <a:solidFill>
                  <a:srgbClr val="000000"/>
                </a:solidFill>
                <a:latin typeface="Calibri"/>
                <a:cs typeface="Calibri"/>
              </a:rPr>
              <a:t>assorbita</a:t>
            </a:r>
            <a:r>
              <a:rPr sz="1800" spc="5" dirty="0">
                <a:solidFill>
                  <a:srgbClr val="000000"/>
                </a:solidFill>
                <a:latin typeface="Calibri"/>
                <a:cs typeface="Calibri"/>
              </a:rPr>
              <a:t> </a:t>
            </a:r>
            <a:r>
              <a:rPr sz="1800" spc="-15" dirty="0">
                <a:solidFill>
                  <a:srgbClr val="000000"/>
                </a:solidFill>
                <a:latin typeface="Calibri"/>
                <a:cs typeface="Calibri"/>
              </a:rPr>
              <a:t>durante</a:t>
            </a:r>
            <a:r>
              <a:rPr sz="1800" spc="30" dirty="0">
                <a:solidFill>
                  <a:srgbClr val="000000"/>
                </a:solidFill>
                <a:latin typeface="Calibri"/>
                <a:cs typeface="Calibri"/>
              </a:rPr>
              <a:t> </a:t>
            </a:r>
            <a:r>
              <a:rPr sz="1800" spc="-20" dirty="0">
                <a:solidFill>
                  <a:srgbClr val="000000"/>
                </a:solidFill>
                <a:latin typeface="Calibri"/>
                <a:cs typeface="Calibri"/>
              </a:rPr>
              <a:t>l’eccitazione</a:t>
            </a:r>
            <a:endParaRPr sz="1800">
              <a:latin typeface="Calibri"/>
              <a:cs typeface="Calibri"/>
            </a:endParaRPr>
          </a:p>
        </p:txBody>
      </p:sp>
      <p:pic>
        <p:nvPicPr>
          <p:cNvPr id="4" name="object 4"/>
          <p:cNvPicPr/>
          <p:nvPr/>
        </p:nvPicPr>
        <p:blipFill>
          <a:blip r:embed="rId2" cstate="print"/>
          <a:stretch>
            <a:fillRect/>
          </a:stretch>
        </p:blipFill>
        <p:spPr>
          <a:xfrm>
            <a:off x="3540252" y="4143755"/>
            <a:ext cx="5111496" cy="209702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05309" y="273548"/>
            <a:ext cx="8661305" cy="652920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64919" y="2496311"/>
            <a:ext cx="7543800" cy="1333500"/>
          </a:xfrm>
          <a:prstGeom prst="rect">
            <a:avLst/>
          </a:prstGeom>
        </p:spPr>
      </p:pic>
      <p:sp>
        <p:nvSpPr>
          <p:cNvPr id="3" name="object 3"/>
          <p:cNvSpPr txBox="1">
            <a:spLocks noGrp="1"/>
          </p:cNvSpPr>
          <p:nvPr>
            <p:ph type="title"/>
          </p:nvPr>
        </p:nvSpPr>
        <p:spPr>
          <a:xfrm>
            <a:off x="862380" y="212852"/>
            <a:ext cx="4197350" cy="360680"/>
          </a:xfrm>
          <a:prstGeom prst="rect">
            <a:avLst/>
          </a:prstGeom>
        </p:spPr>
        <p:txBody>
          <a:bodyPr vert="horz" wrap="square" lIns="0" tIns="12065" rIns="0" bIns="0" rtlCol="0">
            <a:spAutoFit/>
          </a:bodyPr>
          <a:lstStyle/>
          <a:p>
            <a:pPr marL="12700">
              <a:lnSpc>
                <a:spcPct val="100000"/>
              </a:lnSpc>
              <a:spcBef>
                <a:spcPts val="95"/>
              </a:spcBef>
            </a:pPr>
            <a:r>
              <a:rPr sz="2200" b="1" spc="-5" dirty="0">
                <a:solidFill>
                  <a:srgbClr val="1F4D3D"/>
                </a:solidFill>
                <a:latin typeface="Calibri"/>
                <a:cs typeface="Calibri"/>
              </a:rPr>
              <a:t>SPETTROSCOPIA</a:t>
            </a:r>
            <a:r>
              <a:rPr sz="2200" b="1" spc="-10" dirty="0">
                <a:solidFill>
                  <a:srgbClr val="1F4D3D"/>
                </a:solidFill>
                <a:latin typeface="Calibri"/>
                <a:cs typeface="Calibri"/>
              </a:rPr>
              <a:t> </a:t>
            </a:r>
            <a:r>
              <a:rPr sz="2200" b="1" spc="-5" dirty="0">
                <a:solidFill>
                  <a:srgbClr val="1F4D3D"/>
                </a:solidFill>
                <a:latin typeface="Calibri"/>
                <a:cs typeface="Calibri"/>
              </a:rPr>
              <a:t>DI</a:t>
            </a:r>
            <a:r>
              <a:rPr sz="2200" b="1" spc="-30" dirty="0">
                <a:solidFill>
                  <a:srgbClr val="1F4D3D"/>
                </a:solidFill>
                <a:latin typeface="Calibri"/>
                <a:cs typeface="Calibri"/>
              </a:rPr>
              <a:t> </a:t>
            </a:r>
            <a:r>
              <a:rPr sz="2200" b="1" spc="-10" dirty="0">
                <a:solidFill>
                  <a:srgbClr val="1F4D3D"/>
                </a:solidFill>
                <a:latin typeface="Calibri"/>
                <a:cs typeface="Calibri"/>
              </a:rPr>
              <a:t>ASSORBIMENTO</a:t>
            </a:r>
            <a:endParaRPr sz="2200">
              <a:latin typeface="Calibri"/>
              <a:cs typeface="Calibri"/>
            </a:endParaRPr>
          </a:p>
        </p:txBody>
      </p:sp>
      <p:sp>
        <p:nvSpPr>
          <p:cNvPr id="4" name="object 4"/>
          <p:cNvSpPr txBox="1"/>
          <p:nvPr/>
        </p:nvSpPr>
        <p:spPr>
          <a:xfrm>
            <a:off x="1030935" y="1133094"/>
            <a:ext cx="8752205" cy="574040"/>
          </a:xfrm>
          <a:prstGeom prst="rect">
            <a:avLst/>
          </a:prstGeom>
        </p:spPr>
        <p:txBody>
          <a:bodyPr vert="horz" wrap="square" lIns="0" tIns="12700" rIns="0" bIns="0" rtlCol="0">
            <a:spAutoFit/>
          </a:bodyPr>
          <a:lstStyle/>
          <a:p>
            <a:pPr marL="12700" marR="5080">
              <a:lnSpc>
                <a:spcPct val="100000"/>
              </a:lnSpc>
              <a:spcBef>
                <a:spcPts val="100"/>
              </a:spcBef>
            </a:pPr>
            <a:r>
              <a:rPr sz="1800" spc="-5" dirty="0">
                <a:solidFill>
                  <a:srgbClr val="000000"/>
                </a:solidFill>
                <a:latin typeface="Calibri"/>
                <a:cs typeface="Calibri"/>
              </a:rPr>
              <a:t>La</a:t>
            </a:r>
            <a:r>
              <a:rPr sz="1800" spc="15" dirty="0">
                <a:solidFill>
                  <a:srgbClr val="000000"/>
                </a:solidFill>
                <a:latin typeface="Calibri"/>
                <a:cs typeface="Calibri"/>
              </a:rPr>
              <a:t> </a:t>
            </a:r>
            <a:r>
              <a:rPr sz="1800" spc="-10" dirty="0">
                <a:solidFill>
                  <a:srgbClr val="000000"/>
                </a:solidFill>
                <a:latin typeface="Calibri"/>
                <a:cs typeface="Calibri"/>
              </a:rPr>
              <a:t>radiazione</a:t>
            </a:r>
            <a:r>
              <a:rPr sz="1800" spc="35" dirty="0">
                <a:solidFill>
                  <a:srgbClr val="000000"/>
                </a:solidFill>
                <a:latin typeface="Calibri"/>
                <a:cs typeface="Calibri"/>
              </a:rPr>
              <a:t> </a:t>
            </a:r>
            <a:r>
              <a:rPr sz="1800" spc="-10" dirty="0">
                <a:solidFill>
                  <a:srgbClr val="000000"/>
                </a:solidFill>
                <a:latin typeface="Calibri"/>
                <a:cs typeface="Calibri"/>
              </a:rPr>
              <a:t>elettromagnetica</a:t>
            </a:r>
            <a:r>
              <a:rPr sz="1800" spc="20" dirty="0">
                <a:solidFill>
                  <a:srgbClr val="000000"/>
                </a:solidFill>
                <a:latin typeface="Calibri"/>
                <a:cs typeface="Calibri"/>
              </a:rPr>
              <a:t> </a:t>
            </a:r>
            <a:r>
              <a:rPr sz="1800" spc="-10" dirty="0">
                <a:solidFill>
                  <a:srgbClr val="000000"/>
                </a:solidFill>
                <a:latin typeface="Calibri"/>
                <a:cs typeface="Calibri"/>
              </a:rPr>
              <a:t>incidente</a:t>
            </a:r>
            <a:r>
              <a:rPr sz="1800" spc="35" dirty="0">
                <a:solidFill>
                  <a:srgbClr val="000000"/>
                </a:solidFill>
                <a:latin typeface="Calibri"/>
                <a:cs typeface="Calibri"/>
              </a:rPr>
              <a:t> </a:t>
            </a:r>
            <a:r>
              <a:rPr sz="1800" spc="-5" dirty="0">
                <a:solidFill>
                  <a:srgbClr val="000000"/>
                </a:solidFill>
                <a:latin typeface="Calibri"/>
                <a:cs typeface="Calibri"/>
              </a:rPr>
              <a:t>può</a:t>
            </a:r>
            <a:r>
              <a:rPr sz="1800" spc="15" dirty="0">
                <a:solidFill>
                  <a:srgbClr val="000000"/>
                </a:solidFill>
                <a:latin typeface="Calibri"/>
                <a:cs typeface="Calibri"/>
              </a:rPr>
              <a:t> </a:t>
            </a:r>
            <a:r>
              <a:rPr sz="1800" spc="-5" dirty="0">
                <a:solidFill>
                  <a:srgbClr val="000000"/>
                </a:solidFill>
                <a:latin typeface="Calibri"/>
                <a:cs typeface="Calibri"/>
              </a:rPr>
              <a:t>essere</a:t>
            </a:r>
            <a:r>
              <a:rPr sz="1800" dirty="0">
                <a:solidFill>
                  <a:srgbClr val="000000"/>
                </a:solidFill>
                <a:latin typeface="Calibri"/>
                <a:cs typeface="Calibri"/>
              </a:rPr>
              <a:t> </a:t>
            </a:r>
            <a:r>
              <a:rPr sz="1800" spc="-10" dirty="0">
                <a:solidFill>
                  <a:srgbClr val="000000"/>
                </a:solidFill>
                <a:latin typeface="Calibri"/>
                <a:cs typeface="Calibri"/>
              </a:rPr>
              <a:t>assorbita,</a:t>
            </a:r>
            <a:r>
              <a:rPr sz="1800" spc="5" dirty="0">
                <a:solidFill>
                  <a:srgbClr val="000000"/>
                </a:solidFill>
                <a:latin typeface="Calibri"/>
                <a:cs typeface="Calibri"/>
              </a:rPr>
              <a:t> </a:t>
            </a:r>
            <a:r>
              <a:rPr sz="1800" spc="-15" dirty="0">
                <a:solidFill>
                  <a:srgbClr val="000000"/>
                </a:solidFill>
                <a:latin typeface="Calibri"/>
                <a:cs typeface="Calibri"/>
              </a:rPr>
              <a:t>l’assorbimento</a:t>
            </a:r>
            <a:r>
              <a:rPr sz="1800" spc="5" dirty="0">
                <a:solidFill>
                  <a:srgbClr val="000000"/>
                </a:solidFill>
                <a:latin typeface="Calibri"/>
                <a:cs typeface="Calibri"/>
              </a:rPr>
              <a:t> </a:t>
            </a:r>
            <a:r>
              <a:rPr sz="1800" spc="-5" dirty="0">
                <a:solidFill>
                  <a:srgbClr val="000000"/>
                </a:solidFill>
                <a:latin typeface="Calibri"/>
                <a:cs typeface="Calibri"/>
              </a:rPr>
              <a:t>della</a:t>
            </a:r>
            <a:r>
              <a:rPr sz="1800" spc="15" dirty="0">
                <a:solidFill>
                  <a:srgbClr val="000000"/>
                </a:solidFill>
                <a:latin typeface="Calibri"/>
                <a:cs typeface="Calibri"/>
              </a:rPr>
              <a:t> </a:t>
            </a:r>
            <a:r>
              <a:rPr sz="1800" spc="-10" dirty="0">
                <a:solidFill>
                  <a:srgbClr val="000000"/>
                </a:solidFill>
                <a:latin typeface="Calibri"/>
                <a:cs typeface="Calibri"/>
              </a:rPr>
              <a:t>radiazione </a:t>
            </a:r>
            <a:r>
              <a:rPr sz="1800" spc="-390" dirty="0">
                <a:solidFill>
                  <a:srgbClr val="000000"/>
                </a:solidFill>
                <a:latin typeface="Calibri"/>
                <a:cs typeface="Calibri"/>
              </a:rPr>
              <a:t> </a:t>
            </a:r>
            <a:r>
              <a:rPr sz="1800" spc="-10" dirty="0">
                <a:solidFill>
                  <a:srgbClr val="000000"/>
                </a:solidFill>
                <a:latin typeface="Calibri"/>
                <a:cs typeface="Calibri"/>
              </a:rPr>
              <a:t>comporta</a:t>
            </a:r>
            <a:r>
              <a:rPr sz="1800" spc="15" dirty="0">
                <a:solidFill>
                  <a:srgbClr val="000000"/>
                </a:solidFill>
                <a:latin typeface="Calibri"/>
                <a:cs typeface="Calibri"/>
              </a:rPr>
              <a:t> </a:t>
            </a:r>
            <a:r>
              <a:rPr sz="1800" spc="-5" dirty="0">
                <a:solidFill>
                  <a:srgbClr val="000000"/>
                </a:solidFill>
                <a:latin typeface="Calibri"/>
                <a:cs typeface="Calibri"/>
              </a:rPr>
              <a:t>il</a:t>
            </a:r>
            <a:r>
              <a:rPr sz="1800" spc="10" dirty="0">
                <a:solidFill>
                  <a:srgbClr val="000000"/>
                </a:solidFill>
                <a:latin typeface="Calibri"/>
                <a:cs typeface="Calibri"/>
              </a:rPr>
              <a:t> </a:t>
            </a:r>
            <a:r>
              <a:rPr sz="1800" dirty="0">
                <a:solidFill>
                  <a:srgbClr val="000000"/>
                </a:solidFill>
                <a:latin typeface="Calibri"/>
                <a:cs typeface="Calibri"/>
              </a:rPr>
              <a:t>passaggio</a:t>
            </a:r>
            <a:r>
              <a:rPr sz="1800" spc="5" dirty="0">
                <a:solidFill>
                  <a:srgbClr val="000000"/>
                </a:solidFill>
                <a:latin typeface="Calibri"/>
                <a:cs typeface="Calibri"/>
              </a:rPr>
              <a:t> </a:t>
            </a:r>
            <a:r>
              <a:rPr sz="1800" dirty="0">
                <a:solidFill>
                  <a:srgbClr val="000000"/>
                </a:solidFill>
                <a:latin typeface="Calibri"/>
                <a:cs typeface="Calibri"/>
              </a:rPr>
              <a:t>ad </a:t>
            </a:r>
            <a:r>
              <a:rPr sz="1800" spc="-5" dirty="0">
                <a:solidFill>
                  <a:srgbClr val="000000"/>
                </a:solidFill>
                <a:latin typeface="Calibri"/>
                <a:cs typeface="Calibri"/>
              </a:rPr>
              <a:t>uno</a:t>
            </a:r>
            <a:r>
              <a:rPr sz="1800" spc="15" dirty="0">
                <a:solidFill>
                  <a:srgbClr val="000000"/>
                </a:solidFill>
                <a:latin typeface="Calibri"/>
                <a:cs typeface="Calibri"/>
              </a:rPr>
              <a:t> </a:t>
            </a:r>
            <a:r>
              <a:rPr sz="1800" spc="-20" dirty="0">
                <a:solidFill>
                  <a:srgbClr val="000000"/>
                </a:solidFill>
                <a:latin typeface="Calibri"/>
                <a:cs typeface="Calibri"/>
              </a:rPr>
              <a:t>stato</a:t>
            </a:r>
            <a:r>
              <a:rPr sz="1800" spc="-10" dirty="0">
                <a:solidFill>
                  <a:srgbClr val="000000"/>
                </a:solidFill>
                <a:latin typeface="Calibri"/>
                <a:cs typeface="Calibri"/>
              </a:rPr>
              <a:t> energetico</a:t>
            </a:r>
            <a:r>
              <a:rPr sz="1800" spc="25" dirty="0">
                <a:solidFill>
                  <a:srgbClr val="000000"/>
                </a:solidFill>
                <a:latin typeface="Calibri"/>
                <a:cs typeface="Calibri"/>
              </a:rPr>
              <a:t> </a:t>
            </a:r>
            <a:r>
              <a:rPr sz="1800" spc="-10" dirty="0">
                <a:solidFill>
                  <a:srgbClr val="000000"/>
                </a:solidFill>
                <a:latin typeface="Calibri"/>
                <a:cs typeface="Calibri"/>
              </a:rPr>
              <a:t>superiore</a:t>
            </a:r>
            <a:r>
              <a:rPr sz="1800" spc="5" dirty="0">
                <a:solidFill>
                  <a:srgbClr val="000000"/>
                </a:solidFill>
                <a:latin typeface="Calibri"/>
                <a:cs typeface="Calibri"/>
              </a:rPr>
              <a:t> </a:t>
            </a:r>
            <a:r>
              <a:rPr sz="1800" dirty="0">
                <a:solidFill>
                  <a:srgbClr val="000000"/>
                </a:solidFill>
                <a:latin typeface="Calibri"/>
                <a:cs typeface="Calibri"/>
              </a:rPr>
              <a:t>per</a:t>
            </a:r>
            <a:r>
              <a:rPr sz="1800" spc="15" dirty="0">
                <a:solidFill>
                  <a:srgbClr val="000000"/>
                </a:solidFill>
                <a:latin typeface="Calibri"/>
                <a:cs typeface="Calibri"/>
              </a:rPr>
              <a:t> </a:t>
            </a:r>
            <a:r>
              <a:rPr sz="1800" spc="-20" dirty="0">
                <a:solidFill>
                  <a:srgbClr val="000000"/>
                </a:solidFill>
                <a:latin typeface="Calibri"/>
                <a:cs typeface="Calibri"/>
              </a:rPr>
              <a:t>l’energia</a:t>
            </a:r>
            <a:r>
              <a:rPr sz="1800" spc="25" dirty="0">
                <a:solidFill>
                  <a:srgbClr val="000000"/>
                </a:solidFill>
                <a:latin typeface="Calibri"/>
                <a:cs typeface="Calibri"/>
              </a:rPr>
              <a:t> </a:t>
            </a:r>
            <a:r>
              <a:rPr sz="1800" spc="-10" dirty="0">
                <a:solidFill>
                  <a:srgbClr val="000000"/>
                </a:solidFill>
                <a:latin typeface="Calibri"/>
                <a:cs typeface="Calibri"/>
              </a:rPr>
              <a:t>ceduta</a:t>
            </a:r>
            <a:r>
              <a:rPr sz="1800" spc="20" dirty="0">
                <a:solidFill>
                  <a:srgbClr val="000000"/>
                </a:solidFill>
                <a:latin typeface="Calibri"/>
                <a:cs typeface="Calibri"/>
              </a:rPr>
              <a:t> </a:t>
            </a:r>
            <a:r>
              <a:rPr sz="1800" spc="-5" dirty="0">
                <a:solidFill>
                  <a:srgbClr val="000000"/>
                </a:solidFill>
                <a:latin typeface="Calibri"/>
                <a:cs typeface="Calibri"/>
              </a:rPr>
              <a:t>dalla</a:t>
            </a:r>
            <a:r>
              <a:rPr sz="1800" spc="15" dirty="0">
                <a:solidFill>
                  <a:srgbClr val="000000"/>
                </a:solidFill>
                <a:latin typeface="Calibri"/>
                <a:cs typeface="Calibri"/>
              </a:rPr>
              <a:t> </a:t>
            </a:r>
            <a:r>
              <a:rPr sz="1800" spc="-10" dirty="0">
                <a:solidFill>
                  <a:srgbClr val="000000"/>
                </a:solidFill>
                <a:latin typeface="Calibri"/>
                <a:cs typeface="Calibri"/>
              </a:rPr>
              <a:t>radiazione</a:t>
            </a:r>
            <a:endParaRPr sz="1800">
              <a:latin typeface="Calibri"/>
              <a:cs typeface="Calibri"/>
            </a:endParaRPr>
          </a:p>
        </p:txBody>
      </p:sp>
      <p:sp>
        <p:nvSpPr>
          <p:cNvPr id="5" name="object 5"/>
          <p:cNvSpPr txBox="1"/>
          <p:nvPr/>
        </p:nvSpPr>
        <p:spPr>
          <a:xfrm>
            <a:off x="1170838" y="4943982"/>
            <a:ext cx="869696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0000"/>
                </a:solidFill>
                <a:latin typeface="Calibri"/>
                <a:cs typeface="Calibri"/>
              </a:rPr>
              <a:t>La</a:t>
            </a:r>
            <a:r>
              <a:rPr sz="1800" spc="15" dirty="0">
                <a:solidFill>
                  <a:srgbClr val="000000"/>
                </a:solidFill>
                <a:latin typeface="Calibri"/>
                <a:cs typeface="Calibri"/>
              </a:rPr>
              <a:t> </a:t>
            </a:r>
            <a:r>
              <a:rPr sz="1800" spc="-10" dirty="0">
                <a:solidFill>
                  <a:srgbClr val="000000"/>
                </a:solidFill>
                <a:latin typeface="Calibri"/>
                <a:cs typeface="Calibri"/>
              </a:rPr>
              <a:t>radiazione</a:t>
            </a:r>
            <a:r>
              <a:rPr sz="1800" spc="35" dirty="0">
                <a:solidFill>
                  <a:srgbClr val="000000"/>
                </a:solidFill>
                <a:latin typeface="Calibri"/>
                <a:cs typeface="Calibri"/>
              </a:rPr>
              <a:t> </a:t>
            </a:r>
            <a:r>
              <a:rPr sz="1800" spc="-10" dirty="0">
                <a:solidFill>
                  <a:srgbClr val="000000"/>
                </a:solidFill>
                <a:latin typeface="Calibri"/>
                <a:cs typeface="Calibri"/>
              </a:rPr>
              <a:t>elettromagnetica</a:t>
            </a:r>
            <a:r>
              <a:rPr sz="1800" spc="15" dirty="0">
                <a:solidFill>
                  <a:srgbClr val="000000"/>
                </a:solidFill>
                <a:latin typeface="Calibri"/>
                <a:cs typeface="Calibri"/>
              </a:rPr>
              <a:t> </a:t>
            </a:r>
            <a:r>
              <a:rPr sz="1800" spc="-5" dirty="0">
                <a:solidFill>
                  <a:srgbClr val="000000"/>
                </a:solidFill>
                <a:latin typeface="Calibri"/>
                <a:cs typeface="Calibri"/>
              </a:rPr>
              <a:t>trasmessa</a:t>
            </a:r>
            <a:r>
              <a:rPr sz="1800" spc="-20" dirty="0">
                <a:solidFill>
                  <a:srgbClr val="000000"/>
                </a:solidFill>
                <a:latin typeface="Calibri"/>
                <a:cs typeface="Calibri"/>
              </a:rPr>
              <a:t> avrà</a:t>
            </a:r>
            <a:r>
              <a:rPr sz="1800" dirty="0">
                <a:solidFill>
                  <a:srgbClr val="000000"/>
                </a:solidFill>
                <a:latin typeface="Calibri"/>
                <a:cs typeface="Calibri"/>
              </a:rPr>
              <a:t> </a:t>
            </a:r>
            <a:r>
              <a:rPr sz="1800" spc="-5" dirty="0">
                <a:solidFill>
                  <a:srgbClr val="000000"/>
                </a:solidFill>
                <a:latin typeface="Calibri"/>
                <a:cs typeface="Calibri"/>
              </a:rPr>
              <a:t>quindi</a:t>
            </a:r>
            <a:r>
              <a:rPr sz="1800" spc="20" dirty="0">
                <a:solidFill>
                  <a:srgbClr val="000000"/>
                </a:solidFill>
                <a:latin typeface="Calibri"/>
                <a:cs typeface="Calibri"/>
              </a:rPr>
              <a:t> </a:t>
            </a:r>
            <a:r>
              <a:rPr sz="1800" spc="-5" dirty="0">
                <a:solidFill>
                  <a:srgbClr val="000000"/>
                </a:solidFill>
                <a:latin typeface="Calibri"/>
                <a:cs typeface="Calibri"/>
              </a:rPr>
              <a:t>una</a:t>
            </a:r>
            <a:r>
              <a:rPr sz="1800" spc="5" dirty="0">
                <a:solidFill>
                  <a:srgbClr val="000000"/>
                </a:solidFill>
                <a:latin typeface="Calibri"/>
                <a:cs typeface="Calibri"/>
              </a:rPr>
              <a:t> </a:t>
            </a:r>
            <a:r>
              <a:rPr sz="1800" spc="-10" dirty="0">
                <a:solidFill>
                  <a:srgbClr val="000000"/>
                </a:solidFill>
                <a:latin typeface="Calibri"/>
                <a:cs typeface="Calibri"/>
              </a:rPr>
              <a:t>intensità</a:t>
            </a:r>
            <a:r>
              <a:rPr sz="1800" spc="15" dirty="0">
                <a:solidFill>
                  <a:srgbClr val="000000"/>
                </a:solidFill>
                <a:latin typeface="Calibri"/>
                <a:cs typeface="Calibri"/>
              </a:rPr>
              <a:t> </a:t>
            </a:r>
            <a:r>
              <a:rPr sz="1800" spc="-10" dirty="0">
                <a:solidFill>
                  <a:srgbClr val="000000"/>
                </a:solidFill>
                <a:latin typeface="Calibri"/>
                <a:cs typeface="Calibri"/>
              </a:rPr>
              <a:t>minore</a:t>
            </a:r>
            <a:r>
              <a:rPr sz="1800" spc="25" dirty="0">
                <a:solidFill>
                  <a:srgbClr val="000000"/>
                </a:solidFill>
                <a:latin typeface="Calibri"/>
                <a:cs typeface="Calibri"/>
              </a:rPr>
              <a:t> </a:t>
            </a:r>
            <a:r>
              <a:rPr sz="1800" spc="-5" dirty="0">
                <a:solidFill>
                  <a:srgbClr val="000000"/>
                </a:solidFill>
                <a:latin typeface="Calibri"/>
                <a:cs typeface="Calibri"/>
              </a:rPr>
              <a:t>di</a:t>
            </a:r>
            <a:r>
              <a:rPr sz="1800" spc="10" dirty="0">
                <a:solidFill>
                  <a:srgbClr val="000000"/>
                </a:solidFill>
                <a:latin typeface="Calibri"/>
                <a:cs typeface="Calibri"/>
              </a:rPr>
              <a:t> </a:t>
            </a:r>
            <a:r>
              <a:rPr sz="1800" spc="-5" dirty="0">
                <a:solidFill>
                  <a:srgbClr val="000000"/>
                </a:solidFill>
                <a:latin typeface="Calibri"/>
                <a:cs typeface="Calibri"/>
              </a:rPr>
              <a:t>quella</a:t>
            </a:r>
            <a:r>
              <a:rPr sz="1800" spc="20" dirty="0">
                <a:solidFill>
                  <a:srgbClr val="000000"/>
                </a:solidFill>
                <a:latin typeface="Calibri"/>
                <a:cs typeface="Calibri"/>
              </a:rPr>
              <a:t> </a:t>
            </a:r>
            <a:r>
              <a:rPr sz="1800" spc="-10" dirty="0">
                <a:solidFill>
                  <a:srgbClr val="000000"/>
                </a:solidFill>
                <a:latin typeface="Calibri"/>
                <a:cs typeface="Calibri"/>
              </a:rPr>
              <a:t>incidente</a:t>
            </a:r>
            <a:endParaRPr sz="18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862380" y="212852"/>
            <a:ext cx="3604895" cy="360680"/>
          </a:xfrm>
          <a:prstGeom prst="rect">
            <a:avLst/>
          </a:prstGeom>
        </p:spPr>
        <p:txBody>
          <a:bodyPr vert="horz" wrap="square" lIns="0" tIns="12065" rIns="0" bIns="0" rtlCol="0">
            <a:spAutoFit/>
          </a:bodyPr>
          <a:lstStyle/>
          <a:p>
            <a:pPr marL="12700">
              <a:lnSpc>
                <a:spcPct val="100000"/>
              </a:lnSpc>
              <a:spcBef>
                <a:spcPts val="95"/>
              </a:spcBef>
            </a:pPr>
            <a:r>
              <a:rPr sz="2200" b="1" spc="-5" dirty="0">
                <a:solidFill>
                  <a:srgbClr val="1F4D3D"/>
                </a:solidFill>
                <a:latin typeface="Calibri"/>
                <a:cs typeface="Calibri"/>
              </a:rPr>
              <a:t>SPETTROSCOPIA</a:t>
            </a:r>
            <a:r>
              <a:rPr sz="2200" b="1" spc="-10" dirty="0">
                <a:solidFill>
                  <a:srgbClr val="1F4D3D"/>
                </a:solidFill>
                <a:latin typeface="Calibri"/>
                <a:cs typeface="Calibri"/>
              </a:rPr>
              <a:t> </a:t>
            </a:r>
            <a:r>
              <a:rPr sz="2200" b="1" spc="-5" dirty="0">
                <a:solidFill>
                  <a:srgbClr val="1F4D3D"/>
                </a:solidFill>
                <a:latin typeface="Calibri"/>
                <a:cs typeface="Calibri"/>
              </a:rPr>
              <a:t>DI</a:t>
            </a:r>
            <a:r>
              <a:rPr sz="2200" b="1" spc="-30" dirty="0">
                <a:solidFill>
                  <a:srgbClr val="1F4D3D"/>
                </a:solidFill>
                <a:latin typeface="Calibri"/>
                <a:cs typeface="Calibri"/>
              </a:rPr>
              <a:t> </a:t>
            </a:r>
            <a:r>
              <a:rPr sz="2200" b="1" spc="-5" dirty="0">
                <a:solidFill>
                  <a:srgbClr val="1F4D3D"/>
                </a:solidFill>
                <a:latin typeface="Calibri"/>
                <a:cs typeface="Calibri"/>
              </a:rPr>
              <a:t>EMISSIONE</a:t>
            </a:r>
            <a:endParaRPr sz="2200">
              <a:latin typeface="Calibri"/>
              <a:cs typeface="Calibri"/>
            </a:endParaRPr>
          </a:p>
        </p:txBody>
      </p:sp>
      <p:grpSp>
        <p:nvGrpSpPr>
          <p:cNvPr id="3" name="object 3"/>
          <p:cNvGrpSpPr/>
          <p:nvPr/>
        </p:nvGrpSpPr>
        <p:grpSpPr>
          <a:xfrm>
            <a:off x="653510" y="1555750"/>
            <a:ext cx="5672455" cy="3995420"/>
            <a:chOff x="653510" y="1555750"/>
            <a:chExt cx="5672455" cy="3995420"/>
          </a:xfrm>
        </p:grpSpPr>
        <p:pic>
          <p:nvPicPr>
            <p:cNvPr id="4" name="object 4"/>
            <p:cNvPicPr/>
            <p:nvPr/>
          </p:nvPicPr>
          <p:blipFill>
            <a:blip r:embed="rId2" cstate="print"/>
            <a:stretch>
              <a:fillRect/>
            </a:stretch>
          </p:blipFill>
          <p:spPr>
            <a:xfrm>
              <a:off x="653510" y="1840937"/>
              <a:ext cx="5672445" cy="3709745"/>
            </a:xfrm>
            <a:prstGeom prst="rect">
              <a:avLst/>
            </a:prstGeom>
          </p:spPr>
        </p:pic>
        <p:sp>
          <p:nvSpPr>
            <p:cNvPr id="5" name="object 5"/>
            <p:cNvSpPr/>
            <p:nvPr/>
          </p:nvSpPr>
          <p:spPr>
            <a:xfrm>
              <a:off x="3826764" y="1562100"/>
              <a:ext cx="885825" cy="1813560"/>
            </a:xfrm>
            <a:custGeom>
              <a:avLst/>
              <a:gdLst/>
              <a:ahLst/>
              <a:cxnLst/>
              <a:rect l="l" t="t" r="r" b="b"/>
              <a:pathLst>
                <a:path w="885825" h="1813560">
                  <a:moveTo>
                    <a:pt x="0" y="906779"/>
                  </a:moveTo>
                  <a:lnTo>
                    <a:pt x="1021" y="844700"/>
                  </a:lnTo>
                  <a:lnTo>
                    <a:pt x="4042" y="783743"/>
                  </a:lnTo>
                  <a:lnTo>
                    <a:pt x="8995" y="724043"/>
                  </a:lnTo>
                  <a:lnTo>
                    <a:pt x="15816" y="665735"/>
                  </a:lnTo>
                  <a:lnTo>
                    <a:pt x="24438" y="608955"/>
                  </a:lnTo>
                  <a:lnTo>
                    <a:pt x="34796" y="553837"/>
                  </a:lnTo>
                  <a:lnTo>
                    <a:pt x="46822" y="500516"/>
                  </a:lnTo>
                  <a:lnTo>
                    <a:pt x="60451" y="449128"/>
                  </a:lnTo>
                  <a:lnTo>
                    <a:pt x="75618" y="399808"/>
                  </a:lnTo>
                  <a:lnTo>
                    <a:pt x="92256" y="352690"/>
                  </a:lnTo>
                  <a:lnTo>
                    <a:pt x="110300" y="307911"/>
                  </a:lnTo>
                  <a:lnTo>
                    <a:pt x="129682" y="265604"/>
                  </a:lnTo>
                  <a:lnTo>
                    <a:pt x="150338" y="225906"/>
                  </a:lnTo>
                  <a:lnTo>
                    <a:pt x="172202" y="188951"/>
                  </a:lnTo>
                  <a:lnTo>
                    <a:pt x="195206" y="154874"/>
                  </a:lnTo>
                  <a:lnTo>
                    <a:pt x="219286" y="123810"/>
                  </a:lnTo>
                  <a:lnTo>
                    <a:pt x="270408" y="71264"/>
                  </a:lnTo>
                  <a:lnTo>
                    <a:pt x="325040" y="32393"/>
                  </a:lnTo>
                  <a:lnTo>
                    <a:pt x="382654" y="8278"/>
                  </a:lnTo>
                  <a:lnTo>
                    <a:pt x="442722" y="0"/>
                  </a:lnTo>
                  <a:lnTo>
                    <a:pt x="473029" y="2092"/>
                  </a:lnTo>
                  <a:lnTo>
                    <a:pt x="531936" y="18424"/>
                  </a:lnTo>
                  <a:lnTo>
                    <a:pt x="588125" y="50052"/>
                  </a:lnTo>
                  <a:lnTo>
                    <a:pt x="641067" y="95896"/>
                  </a:lnTo>
                  <a:lnTo>
                    <a:pt x="690237" y="154874"/>
                  </a:lnTo>
                  <a:lnTo>
                    <a:pt x="713241" y="188951"/>
                  </a:lnTo>
                  <a:lnTo>
                    <a:pt x="735105" y="225906"/>
                  </a:lnTo>
                  <a:lnTo>
                    <a:pt x="755761" y="265604"/>
                  </a:lnTo>
                  <a:lnTo>
                    <a:pt x="775143" y="307911"/>
                  </a:lnTo>
                  <a:lnTo>
                    <a:pt x="793187" y="352690"/>
                  </a:lnTo>
                  <a:lnTo>
                    <a:pt x="809825" y="399808"/>
                  </a:lnTo>
                  <a:lnTo>
                    <a:pt x="824992" y="449128"/>
                  </a:lnTo>
                  <a:lnTo>
                    <a:pt x="838621" y="500516"/>
                  </a:lnTo>
                  <a:lnTo>
                    <a:pt x="850647" y="553837"/>
                  </a:lnTo>
                  <a:lnTo>
                    <a:pt x="861005" y="608955"/>
                  </a:lnTo>
                  <a:lnTo>
                    <a:pt x="869627" y="665735"/>
                  </a:lnTo>
                  <a:lnTo>
                    <a:pt x="876448" y="724043"/>
                  </a:lnTo>
                  <a:lnTo>
                    <a:pt x="881401" y="783743"/>
                  </a:lnTo>
                  <a:lnTo>
                    <a:pt x="884422" y="844700"/>
                  </a:lnTo>
                  <a:lnTo>
                    <a:pt x="885444" y="906779"/>
                  </a:lnTo>
                  <a:lnTo>
                    <a:pt x="884422" y="968859"/>
                  </a:lnTo>
                  <a:lnTo>
                    <a:pt x="881401" y="1029816"/>
                  </a:lnTo>
                  <a:lnTo>
                    <a:pt x="876448" y="1089516"/>
                  </a:lnTo>
                  <a:lnTo>
                    <a:pt x="869627" y="1147824"/>
                  </a:lnTo>
                  <a:lnTo>
                    <a:pt x="861005" y="1204604"/>
                  </a:lnTo>
                  <a:lnTo>
                    <a:pt x="850647" y="1259722"/>
                  </a:lnTo>
                  <a:lnTo>
                    <a:pt x="838621" y="1313043"/>
                  </a:lnTo>
                  <a:lnTo>
                    <a:pt x="824992" y="1364431"/>
                  </a:lnTo>
                  <a:lnTo>
                    <a:pt x="809825" y="1413751"/>
                  </a:lnTo>
                  <a:lnTo>
                    <a:pt x="793187" y="1460869"/>
                  </a:lnTo>
                  <a:lnTo>
                    <a:pt x="775143" y="1505648"/>
                  </a:lnTo>
                  <a:lnTo>
                    <a:pt x="755761" y="1547955"/>
                  </a:lnTo>
                  <a:lnTo>
                    <a:pt x="735105" y="1587653"/>
                  </a:lnTo>
                  <a:lnTo>
                    <a:pt x="713241" y="1624608"/>
                  </a:lnTo>
                  <a:lnTo>
                    <a:pt x="690237" y="1658685"/>
                  </a:lnTo>
                  <a:lnTo>
                    <a:pt x="666157" y="1689749"/>
                  </a:lnTo>
                  <a:lnTo>
                    <a:pt x="615035" y="1742295"/>
                  </a:lnTo>
                  <a:lnTo>
                    <a:pt x="560403" y="1781166"/>
                  </a:lnTo>
                  <a:lnTo>
                    <a:pt x="502789" y="1805281"/>
                  </a:lnTo>
                  <a:lnTo>
                    <a:pt x="442722" y="1813560"/>
                  </a:lnTo>
                  <a:lnTo>
                    <a:pt x="412414" y="1811467"/>
                  </a:lnTo>
                  <a:lnTo>
                    <a:pt x="353507" y="1795135"/>
                  </a:lnTo>
                  <a:lnTo>
                    <a:pt x="297318" y="1763507"/>
                  </a:lnTo>
                  <a:lnTo>
                    <a:pt x="244376" y="1717663"/>
                  </a:lnTo>
                  <a:lnTo>
                    <a:pt x="195206" y="1658685"/>
                  </a:lnTo>
                  <a:lnTo>
                    <a:pt x="172202" y="1624608"/>
                  </a:lnTo>
                  <a:lnTo>
                    <a:pt x="150338" y="1587653"/>
                  </a:lnTo>
                  <a:lnTo>
                    <a:pt x="129682" y="1547955"/>
                  </a:lnTo>
                  <a:lnTo>
                    <a:pt x="110300" y="1505648"/>
                  </a:lnTo>
                  <a:lnTo>
                    <a:pt x="92256" y="1460869"/>
                  </a:lnTo>
                  <a:lnTo>
                    <a:pt x="75618" y="1413751"/>
                  </a:lnTo>
                  <a:lnTo>
                    <a:pt x="60451" y="1364431"/>
                  </a:lnTo>
                  <a:lnTo>
                    <a:pt x="46822" y="1313043"/>
                  </a:lnTo>
                  <a:lnTo>
                    <a:pt x="34796" y="1259722"/>
                  </a:lnTo>
                  <a:lnTo>
                    <a:pt x="24438" y="1204604"/>
                  </a:lnTo>
                  <a:lnTo>
                    <a:pt x="15816" y="1147824"/>
                  </a:lnTo>
                  <a:lnTo>
                    <a:pt x="8995" y="1089516"/>
                  </a:lnTo>
                  <a:lnTo>
                    <a:pt x="4042" y="1029816"/>
                  </a:lnTo>
                  <a:lnTo>
                    <a:pt x="1021" y="968859"/>
                  </a:lnTo>
                  <a:lnTo>
                    <a:pt x="0" y="906779"/>
                  </a:lnTo>
                  <a:close/>
                </a:path>
              </a:pathLst>
            </a:custGeom>
            <a:ln w="12700">
              <a:solidFill>
                <a:srgbClr val="2E528F"/>
              </a:solidFill>
            </a:ln>
          </p:spPr>
          <p:txBody>
            <a:bodyPr wrap="square" lIns="0" tIns="0" rIns="0" bIns="0" rtlCol="0"/>
            <a:lstStyle/>
            <a:p>
              <a:endParaRPr/>
            </a:p>
          </p:txBody>
        </p:sp>
      </p:grpSp>
      <p:sp>
        <p:nvSpPr>
          <p:cNvPr id="6" name="object 6"/>
          <p:cNvSpPr/>
          <p:nvPr/>
        </p:nvSpPr>
        <p:spPr>
          <a:xfrm>
            <a:off x="5998717" y="1487932"/>
            <a:ext cx="559435" cy="10795"/>
          </a:xfrm>
          <a:custGeom>
            <a:avLst/>
            <a:gdLst/>
            <a:ahLst/>
            <a:cxnLst/>
            <a:rect l="l" t="t" r="r" b="b"/>
            <a:pathLst>
              <a:path w="559434" h="10794">
                <a:moveTo>
                  <a:pt x="559308" y="0"/>
                </a:moveTo>
                <a:lnTo>
                  <a:pt x="0" y="0"/>
                </a:lnTo>
                <a:lnTo>
                  <a:pt x="0" y="10667"/>
                </a:lnTo>
                <a:lnTo>
                  <a:pt x="559308" y="10667"/>
                </a:lnTo>
                <a:lnTo>
                  <a:pt x="559308" y="0"/>
                </a:lnTo>
                <a:close/>
              </a:path>
            </a:pathLst>
          </a:custGeom>
          <a:solidFill>
            <a:srgbClr val="1F3863"/>
          </a:solidFill>
        </p:spPr>
        <p:txBody>
          <a:bodyPr wrap="square" lIns="0" tIns="0" rIns="0" bIns="0" rtlCol="0"/>
          <a:lstStyle/>
          <a:p>
            <a:endParaRPr/>
          </a:p>
        </p:txBody>
      </p:sp>
      <p:sp>
        <p:nvSpPr>
          <p:cNvPr id="7" name="object 7"/>
          <p:cNvSpPr txBox="1"/>
          <p:nvPr/>
        </p:nvSpPr>
        <p:spPr>
          <a:xfrm>
            <a:off x="4733925" y="1292733"/>
            <a:ext cx="2838450" cy="223520"/>
          </a:xfrm>
          <a:prstGeom prst="rect">
            <a:avLst/>
          </a:prstGeom>
        </p:spPr>
        <p:txBody>
          <a:bodyPr vert="horz" wrap="square" lIns="0" tIns="12065" rIns="0" bIns="0" rtlCol="0">
            <a:spAutoFit/>
          </a:bodyPr>
          <a:lstStyle/>
          <a:p>
            <a:pPr marL="12700">
              <a:lnSpc>
                <a:spcPct val="100000"/>
              </a:lnSpc>
              <a:spcBef>
                <a:spcPts val="95"/>
              </a:spcBef>
            </a:pPr>
            <a:r>
              <a:rPr sz="1300" b="1" spc="-5" dirty="0">
                <a:solidFill>
                  <a:srgbClr val="1F4D3D"/>
                </a:solidFill>
                <a:latin typeface="Calibri"/>
                <a:cs typeface="Calibri"/>
              </a:rPr>
              <a:t>EMISSIONE</a:t>
            </a:r>
            <a:r>
              <a:rPr sz="1300" b="1" spc="25" dirty="0">
                <a:solidFill>
                  <a:srgbClr val="1F4D3D"/>
                </a:solidFill>
                <a:latin typeface="Calibri"/>
                <a:cs typeface="Calibri"/>
              </a:rPr>
              <a:t> </a:t>
            </a:r>
            <a:r>
              <a:rPr sz="1300" b="1" spc="-5" dirty="0">
                <a:solidFill>
                  <a:srgbClr val="1F4D3D"/>
                </a:solidFill>
                <a:latin typeface="Calibri"/>
                <a:cs typeface="Calibri"/>
              </a:rPr>
              <a:t>DI</a:t>
            </a:r>
            <a:r>
              <a:rPr sz="1300" b="1" spc="10" dirty="0">
                <a:solidFill>
                  <a:srgbClr val="1F4D3D"/>
                </a:solidFill>
                <a:latin typeface="Calibri"/>
                <a:cs typeface="Calibri"/>
              </a:rPr>
              <a:t> </a:t>
            </a:r>
            <a:r>
              <a:rPr sz="1300" b="1" spc="-5" dirty="0">
                <a:solidFill>
                  <a:srgbClr val="1F4D3D"/>
                </a:solidFill>
                <a:latin typeface="Calibri"/>
                <a:cs typeface="Calibri"/>
              </a:rPr>
              <a:t>UN</a:t>
            </a:r>
            <a:r>
              <a:rPr sz="1300" b="1" spc="10" dirty="0">
                <a:solidFill>
                  <a:srgbClr val="1F4D3D"/>
                </a:solidFill>
                <a:latin typeface="Calibri"/>
                <a:cs typeface="Calibri"/>
              </a:rPr>
              <a:t> </a:t>
            </a:r>
            <a:r>
              <a:rPr sz="1300" b="1" spc="-20" dirty="0">
                <a:solidFill>
                  <a:srgbClr val="1F4D3D"/>
                </a:solidFill>
                <a:latin typeface="Calibri"/>
                <a:cs typeface="Calibri"/>
              </a:rPr>
              <a:t>FOTONE</a:t>
            </a:r>
            <a:r>
              <a:rPr sz="1300" b="1" spc="20" dirty="0">
                <a:solidFill>
                  <a:srgbClr val="1F4D3D"/>
                </a:solidFill>
                <a:latin typeface="Calibri"/>
                <a:cs typeface="Calibri"/>
              </a:rPr>
              <a:t> </a:t>
            </a:r>
            <a:r>
              <a:rPr sz="1300" b="1" spc="-10" dirty="0">
                <a:solidFill>
                  <a:srgbClr val="1F4D3D"/>
                </a:solidFill>
                <a:latin typeface="Calibri"/>
                <a:cs typeface="Calibri"/>
              </a:rPr>
              <a:t>PER</a:t>
            </a:r>
            <a:r>
              <a:rPr sz="1300" b="1" spc="15" dirty="0">
                <a:solidFill>
                  <a:srgbClr val="1F4D3D"/>
                </a:solidFill>
                <a:latin typeface="Calibri"/>
                <a:cs typeface="Calibri"/>
              </a:rPr>
              <a:t> </a:t>
            </a:r>
            <a:r>
              <a:rPr sz="1300" b="1" spc="-15" dirty="0">
                <a:solidFill>
                  <a:srgbClr val="1F4D3D"/>
                </a:solidFill>
                <a:latin typeface="Calibri"/>
                <a:cs typeface="Calibri"/>
              </a:rPr>
              <a:t>TORNARE</a:t>
            </a:r>
            <a:endParaRPr sz="1300">
              <a:latin typeface="Calibri"/>
              <a:cs typeface="Calibri"/>
            </a:endParaRPr>
          </a:p>
        </p:txBody>
      </p:sp>
      <p:sp>
        <p:nvSpPr>
          <p:cNvPr id="8" name="object 8"/>
          <p:cNvSpPr txBox="1"/>
          <p:nvPr/>
        </p:nvSpPr>
        <p:spPr>
          <a:xfrm>
            <a:off x="4733925" y="1490853"/>
            <a:ext cx="2009775" cy="223520"/>
          </a:xfrm>
          <a:prstGeom prst="rect">
            <a:avLst/>
          </a:prstGeom>
        </p:spPr>
        <p:txBody>
          <a:bodyPr vert="horz" wrap="square" lIns="0" tIns="12065" rIns="0" bIns="0" rtlCol="0">
            <a:spAutoFit/>
          </a:bodyPr>
          <a:lstStyle/>
          <a:p>
            <a:pPr marL="12700">
              <a:lnSpc>
                <a:spcPct val="100000"/>
              </a:lnSpc>
              <a:spcBef>
                <a:spcPts val="95"/>
              </a:spcBef>
            </a:pPr>
            <a:r>
              <a:rPr sz="1300" b="1" spc="-15" dirty="0">
                <a:solidFill>
                  <a:srgbClr val="1F4D3D"/>
                </a:solidFill>
                <a:latin typeface="Calibri"/>
                <a:cs typeface="Calibri"/>
              </a:rPr>
              <a:t>A</a:t>
            </a:r>
            <a:r>
              <a:rPr sz="1300" b="1" spc="-5" dirty="0">
                <a:solidFill>
                  <a:srgbClr val="1F4D3D"/>
                </a:solidFill>
                <a:latin typeface="Calibri"/>
                <a:cs typeface="Calibri"/>
              </a:rPr>
              <a:t>L</a:t>
            </a:r>
            <a:r>
              <a:rPr sz="1300" b="1" spc="-25" dirty="0">
                <a:solidFill>
                  <a:srgbClr val="1F4D3D"/>
                </a:solidFill>
                <a:latin typeface="Calibri"/>
                <a:cs typeface="Calibri"/>
              </a:rPr>
              <a:t>L</a:t>
            </a:r>
            <a:r>
              <a:rPr sz="1300" b="1" spc="-5" dirty="0">
                <a:solidFill>
                  <a:srgbClr val="1F4D3D"/>
                </a:solidFill>
                <a:latin typeface="Calibri"/>
                <a:cs typeface="Calibri"/>
              </a:rPr>
              <a:t>O</a:t>
            </a:r>
            <a:r>
              <a:rPr sz="1300" b="1" dirty="0">
                <a:solidFill>
                  <a:srgbClr val="1F4D3D"/>
                </a:solidFill>
                <a:latin typeface="Calibri"/>
                <a:cs typeface="Calibri"/>
              </a:rPr>
              <a:t> </a:t>
            </a:r>
            <a:r>
              <a:rPr sz="1300" b="1" spc="-20" dirty="0">
                <a:solidFill>
                  <a:srgbClr val="1F4D3D"/>
                </a:solidFill>
                <a:latin typeface="Calibri"/>
                <a:cs typeface="Calibri"/>
              </a:rPr>
              <a:t>S</a:t>
            </a:r>
            <a:r>
              <a:rPr sz="1300" b="1" spc="-110" dirty="0">
                <a:solidFill>
                  <a:srgbClr val="1F4D3D"/>
                </a:solidFill>
                <a:latin typeface="Calibri"/>
                <a:cs typeface="Calibri"/>
              </a:rPr>
              <a:t>TA</a:t>
            </a:r>
            <a:r>
              <a:rPr sz="1300" b="1" spc="-50" dirty="0">
                <a:solidFill>
                  <a:srgbClr val="1F4D3D"/>
                </a:solidFill>
                <a:latin typeface="Calibri"/>
                <a:cs typeface="Calibri"/>
              </a:rPr>
              <a:t>T</a:t>
            </a:r>
            <a:r>
              <a:rPr sz="1300" b="1" spc="-5" dirty="0">
                <a:solidFill>
                  <a:srgbClr val="1F4D3D"/>
                </a:solidFill>
                <a:latin typeface="Calibri"/>
                <a:cs typeface="Calibri"/>
              </a:rPr>
              <a:t>O</a:t>
            </a:r>
            <a:r>
              <a:rPr sz="1300" b="1" dirty="0">
                <a:solidFill>
                  <a:srgbClr val="1F4D3D"/>
                </a:solidFill>
                <a:latin typeface="Calibri"/>
                <a:cs typeface="Calibri"/>
              </a:rPr>
              <a:t> </a:t>
            </a:r>
            <a:r>
              <a:rPr sz="1300" b="1" spc="-15" dirty="0">
                <a:solidFill>
                  <a:srgbClr val="1F4D3D"/>
                </a:solidFill>
                <a:latin typeface="Calibri"/>
                <a:cs typeface="Calibri"/>
              </a:rPr>
              <a:t>F</a:t>
            </a:r>
            <a:r>
              <a:rPr sz="1300" b="1" spc="-10" dirty="0">
                <a:solidFill>
                  <a:srgbClr val="1F4D3D"/>
                </a:solidFill>
                <a:latin typeface="Calibri"/>
                <a:cs typeface="Calibri"/>
              </a:rPr>
              <a:t>ON</a:t>
            </a:r>
            <a:r>
              <a:rPr sz="1300" b="1" spc="-45" dirty="0">
                <a:solidFill>
                  <a:srgbClr val="1F4D3D"/>
                </a:solidFill>
                <a:latin typeface="Calibri"/>
                <a:cs typeface="Calibri"/>
              </a:rPr>
              <a:t>D</a:t>
            </a:r>
            <a:r>
              <a:rPr sz="1300" b="1" spc="-15" dirty="0">
                <a:solidFill>
                  <a:srgbClr val="1F4D3D"/>
                </a:solidFill>
                <a:latin typeface="Calibri"/>
                <a:cs typeface="Calibri"/>
              </a:rPr>
              <a:t>AM</a:t>
            </a:r>
            <a:r>
              <a:rPr sz="1300" b="1" spc="-5" dirty="0">
                <a:solidFill>
                  <a:srgbClr val="1F4D3D"/>
                </a:solidFill>
                <a:latin typeface="Calibri"/>
                <a:cs typeface="Calibri"/>
              </a:rPr>
              <a:t>EN</a:t>
            </a:r>
            <a:r>
              <a:rPr sz="1300" b="1" spc="-105" dirty="0">
                <a:solidFill>
                  <a:srgbClr val="1F4D3D"/>
                </a:solidFill>
                <a:latin typeface="Calibri"/>
                <a:cs typeface="Calibri"/>
              </a:rPr>
              <a:t>T</a:t>
            </a:r>
            <a:r>
              <a:rPr sz="1300" b="1" spc="-15" dirty="0">
                <a:solidFill>
                  <a:srgbClr val="1F4D3D"/>
                </a:solidFill>
                <a:latin typeface="Calibri"/>
                <a:cs typeface="Calibri"/>
              </a:rPr>
              <a:t>A</a:t>
            </a:r>
            <a:r>
              <a:rPr sz="1300" b="1" spc="-5" dirty="0">
                <a:solidFill>
                  <a:srgbClr val="1F4D3D"/>
                </a:solidFill>
                <a:latin typeface="Calibri"/>
                <a:cs typeface="Calibri"/>
              </a:rPr>
              <a:t>LE</a:t>
            </a:r>
            <a:endParaRPr sz="1300">
              <a:latin typeface="Calibri"/>
              <a:cs typeface="Calibri"/>
            </a:endParaRPr>
          </a:p>
        </p:txBody>
      </p:sp>
      <p:sp>
        <p:nvSpPr>
          <p:cNvPr id="9" name="object 9"/>
          <p:cNvSpPr/>
          <p:nvPr/>
        </p:nvSpPr>
        <p:spPr>
          <a:xfrm>
            <a:off x="3151632" y="1530096"/>
            <a:ext cx="591820" cy="1815464"/>
          </a:xfrm>
          <a:custGeom>
            <a:avLst/>
            <a:gdLst/>
            <a:ahLst/>
            <a:cxnLst/>
            <a:rect l="l" t="t" r="r" b="b"/>
            <a:pathLst>
              <a:path w="591820" h="1815464">
                <a:moveTo>
                  <a:pt x="0" y="907541"/>
                </a:moveTo>
                <a:lnTo>
                  <a:pt x="889" y="836611"/>
                </a:lnTo>
                <a:lnTo>
                  <a:pt x="3513" y="767176"/>
                </a:lnTo>
                <a:lnTo>
                  <a:pt x="7806" y="699436"/>
                </a:lnTo>
                <a:lnTo>
                  <a:pt x="13703" y="633593"/>
                </a:lnTo>
                <a:lnTo>
                  <a:pt x="21137" y="569849"/>
                </a:lnTo>
                <a:lnTo>
                  <a:pt x="30044" y="508407"/>
                </a:lnTo>
                <a:lnTo>
                  <a:pt x="40357" y="449467"/>
                </a:lnTo>
                <a:lnTo>
                  <a:pt x="52011" y="393231"/>
                </a:lnTo>
                <a:lnTo>
                  <a:pt x="64941" y="339900"/>
                </a:lnTo>
                <a:lnTo>
                  <a:pt x="79079" y="289678"/>
                </a:lnTo>
                <a:lnTo>
                  <a:pt x="94362" y="242764"/>
                </a:lnTo>
                <a:lnTo>
                  <a:pt x="110723" y="199361"/>
                </a:lnTo>
                <a:lnTo>
                  <a:pt x="128096" y="159671"/>
                </a:lnTo>
                <a:lnTo>
                  <a:pt x="146416" y="123895"/>
                </a:lnTo>
                <a:lnTo>
                  <a:pt x="185635" y="64892"/>
                </a:lnTo>
                <a:lnTo>
                  <a:pt x="227853" y="23966"/>
                </a:lnTo>
                <a:lnTo>
                  <a:pt x="272546" y="2730"/>
                </a:lnTo>
                <a:lnTo>
                  <a:pt x="295656" y="0"/>
                </a:lnTo>
                <a:lnTo>
                  <a:pt x="318765" y="2730"/>
                </a:lnTo>
                <a:lnTo>
                  <a:pt x="363458" y="23966"/>
                </a:lnTo>
                <a:lnTo>
                  <a:pt x="405676" y="64892"/>
                </a:lnTo>
                <a:lnTo>
                  <a:pt x="444895" y="123895"/>
                </a:lnTo>
                <a:lnTo>
                  <a:pt x="463215" y="159671"/>
                </a:lnTo>
                <a:lnTo>
                  <a:pt x="480588" y="199361"/>
                </a:lnTo>
                <a:lnTo>
                  <a:pt x="496949" y="242764"/>
                </a:lnTo>
                <a:lnTo>
                  <a:pt x="512232" y="289678"/>
                </a:lnTo>
                <a:lnTo>
                  <a:pt x="526370" y="339900"/>
                </a:lnTo>
                <a:lnTo>
                  <a:pt x="539300" y="393231"/>
                </a:lnTo>
                <a:lnTo>
                  <a:pt x="550954" y="449467"/>
                </a:lnTo>
                <a:lnTo>
                  <a:pt x="561267" y="508407"/>
                </a:lnTo>
                <a:lnTo>
                  <a:pt x="570174" y="569849"/>
                </a:lnTo>
                <a:lnTo>
                  <a:pt x="577608" y="633593"/>
                </a:lnTo>
                <a:lnTo>
                  <a:pt x="583505" y="699436"/>
                </a:lnTo>
                <a:lnTo>
                  <a:pt x="587798" y="767176"/>
                </a:lnTo>
                <a:lnTo>
                  <a:pt x="590422" y="836611"/>
                </a:lnTo>
                <a:lnTo>
                  <a:pt x="591312" y="907541"/>
                </a:lnTo>
                <a:lnTo>
                  <a:pt x="590422" y="978472"/>
                </a:lnTo>
                <a:lnTo>
                  <a:pt x="587798" y="1047907"/>
                </a:lnTo>
                <a:lnTo>
                  <a:pt x="583505" y="1115647"/>
                </a:lnTo>
                <a:lnTo>
                  <a:pt x="577608" y="1181490"/>
                </a:lnTo>
                <a:lnTo>
                  <a:pt x="570174" y="1245234"/>
                </a:lnTo>
                <a:lnTo>
                  <a:pt x="561267" y="1306676"/>
                </a:lnTo>
                <a:lnTo>
                  <a:pt x="550954" y="1365616"/>
                </a:lnTo>
                <a:lnTo>
                  <a:pt x="539300" y="1421852"/>
                </a:lnTo>
                <a:lnTo>
                  <a:pt x="526370" y="1475183"/>
                </a:lnTo>
                <a:lnTo>
                  <a:pt x="512232" y="1525405"/>
                </a:lnTo>
                <a:lnTo>
                  <a:pt x="496949" y="1572319"/>
                </a:lnTo>
                <a:lnTo>
                  <a:pt x="480588" y="1615722"/>
                </a:lnTo>
                <a:lnTo>
                  <a:pt x="463215" y="1655412"/>
                </a:lnTo>
                <a:lnTo>
                  <a:pt x="444895" y="1691188"/>
                </a:lnTo>
                <a:lnTo>
                  <a:pt x="405676" y="1750191"/>
                </a:lnTo>
                <a:lnTo>
                  <a:pt x="363458" y="1791117"/>
                </a:lnTo>
                <a:lnTo>
                  <a:pt x="318765" y="1812353"/>
                </a:lnTo>
                <a:lnTo>
                  <a:pt x="295656" y="1815083"/>
                </a:lnTo>
                <a:lnTo>
                  <a:pt x="272546" y="1812353"/>
                </a:lnTo>
                <a:lnTo>
                  <a:pt x="227853" y="1791117"/>
                </a:lnTo>
                <a:lnTo>
                  <a:pt x="185635" y="1750191"/>
                </a:lnTo>
                <a:lnTo>
                  <a:pt x="146416" y="1691188"/>
                </a:lnTo>
                <a:lnTo>
                  <a:pt x="128096" y="1655412"/>
                </a:lnTo>
                <a:lnTo>
                  <a:pt x="110723" y="1615722"/>
                </a:lnTo>
                <a:lnTo>
                  <a:pt x="94362" y="1572319"/>
                </a:lnTo>
                <a:lnTo>
                  <a:pt x="79079" y="1525405"/>
                </a:lnTo>
                <a:lnTo>
                  <a:pt x="64941" y="1475183"/>
                </a:lnTo>
                <a:lnTo>
                  <a:pt x="52011" y="1421852"/>
                </a:lnTo>
                <a:lnTo>
                  <a:pt x="40357" y="1365616"/>
                </a:lnTo>
                <a:lnTo>
                  <a:pt x="30044" y="1306676"/>
                </a:lnTo>
                <a:lnTo>
                  <a:pt x="21137" y="1245234"/>
                </a:lnTo>
                <a:lnTo>
                  <a:pt x="13703" y="1181490"/>
                </a:lnTo>
                <a:lnTo>
                  <a:pt x="7806" y="1115647"/>
                </a:lnTo>
                <a:lnTo>
                  <a:pt x="3513" y="1047907"/>
                </a:lnTo>
                <a:lnTo>
                  <a:pt x="889" y="978472"/>
                </a:lnTo>
                <a:lnTo>
                  <a:pt x="0" y="907541"/>
                </a:lnTo>
                <a:close/>
              </a:path>
            </a:pathLst>
          </a:custGeom>
          <a:ln w="12700">
            <a:solidFill>
              <a:srgbClr val="FF0000"/>
            </a:solidFill>
          </a:ln>
        </p:spPr>
        <p:txBody>
          <a:bodyPr wrap="square" lIns="0" tIns="0" rIns="0" bIns="0" rtlCol="0"/>
          <a:lstStyle/>
          <a:p>
            <a:endParaRPr/>
          </a:p>
        </p:txBody>
      </p:sp>
      <p:sp>
        <p:nvSpPr>
          <p:cNvPr id="10" name="object 10"/>
          <p:cNvSpPr txBox="1"/>
          <p:nvPr/>
        </p:nvSpPr>
        <p:spPr>
          <a:xfrm>
            <a:off x="918768" y="1292733"/>
            <a:ext cx="2548890" cy="223520"/>
          </a:xfrm>
          <a:prstGeom prst="rect">
            <a:avLst/>
          </a:prstGeom>
        </p:spPr>
        <p:txBody>
          <a:bodyPr vert="horz" wrap="square" lIns="0" tIns="12065" rIns="0" bIns="0" rtlCol="0">
            <a:spAutoFit/>
          </a:bodyPr>
          <a:lstStyle/>
          <a:p>
            <a:pPr marL="12700">
              <a:lnSpc>
                <a:spcPct val="100000"/>
              </a:lnSpc>
              <a:spcBef>
                <a:spcPts val="95"/>
              </a:spcBef>
            </a:pPr>
            <a:r>
              <a:rPr sz="1300" b="1" spc="-15" dirty="0">
                <a:solidFill>
                  <a:srgbClr val="BF6B2C"/>
                </a:solidFill>
                <a:latin typeface="Calibri"/>
                <a:cs typeface="Calibri"/>
              </a:rPr>
              <a:t>ECCITAZIONE,</a:t>
            </a:r>
            <a:r>
              <a:rPr sz="1300" b="1" spc="20" dirty="0">
                <a:solidFill>
                  <a:srgbClr val="BF6B2C"/>
                </a:solidFill>
                <a:latin typeface="Calibri"/>
                <a:cs typeface="Calibri"/>
              </a:rPr>
              <a:t> </a:t>
            </a:r>
            <a:r>
              <a:rPr sz="1300" b="1" spc="-15" dirty="0">
                <a:solidFill>
                  <a:srgbClr val="BF6B2C"/>
                </a:solidFill>
                <a:latin typeface="Calibri"/>
                <a:cs typeface="Calibri"/>
              </a:rPr>
              <a:t>ACQUISTO</a:t>
            </a:r>
            <a:r>
              <a:rPr sz="1300" b="1" dirty="0">
                <a:solidFill>
                  <a:srgbClr val="BF6B2C"/>
                </a:solidFill>
                <a:latin typeface="Calibri"/>
                <a:cs typeface="Calibri"/>
              </a:rPr>
              <a:t> </a:t>
            </a:r>
            <a:r>
              <a:rPr sz="1300" b="1" spc="-5" dirty="0">
                <a:solidFill>
                  <a:srgbClr val="BF6B2C"/>
                </a:solidFill>
                <a:latin typeface="Calibri"/>
                <a:cs typeface="Calibri"/>
              </a:rPr>
              <a:t>DI</a:t>
            </a:r>
            <a:r>
              <a:rPr sz="1300" b="1" spc="5" dirty="0">
                <a:solidFill>
                  <a:srgbClr val="BF6B2C"/>
                </a:solidFill>
                <a:latin typeface="Calibri"/>
                <a:cs typeface="Calibri"/>
              </a:rPr>
              <a:t> </a:t>
            </a:r>
            <a:r>
              <a:rPr sz="1300" b="1" spc="-5" dirty="0">
                <a:solidFill>
                  <a:srgbClr val="BF6B2C"/>
                </a:solidFill>
                <a:latin typeface="Calibri"/>
                <a:cs typeface="Calibri"/>
              </a:rPr>
              <a:t>ENERGIA</a:t>
            </a:r>
            <a:endParaRPr sz="1300">
              <a:latin typeface="Calibri"/>
              <a:cs typeface="Calibri"/>
            </a:endParaRPr>
          </a:p>
        </p:txBody>
      </p:sp>
      <p:sp>
        <p:nvSpPr>
          <p:cNvPr id="11" name="object 11"/>
          <p:cNvSpPr txBox="1"/>
          <p:nvPr/>
        </p:nvSpPr>
        <p:spPr>
          <a:xfrm>
            <a:off x="4607433" y="4218559"/>
            <a:ext cx="2938780" cy="421640"/>
          </a:xfrm>
          <a:prstGeom prst="rect">
            <a:avLst/>
          </a:prstGeom>
        </p:spPr>
        <p:txBody>
          <a:bodyPr vert="horz" wrap="square" lIns="0" tIns="12065" rIns="0" bIns="0" rtlCol="0">
            <a:spAutoFit/>
          </a:bodyPr>
          <a:lstStyle/>
          <a:p>
            <a:pPr marL="12700" marR="5080">
              <a:lnSpc>
                <a:spcPct val="100000"/>
              </a:lnSpc>
              <a:spcBef>
                <a:spcPts val="95"/>
              </a:spcBef>
              <a:tabLst>
                <a:tab pos="742315" algn="l"/>
                <a:tab pos="1697989" algn="l"/>
                <a:tab pos="2210435" algn="l"/>
              </a:tabLst>
            </a:pPr>
            <a:r>
              <a:rPr sz="1300" b="1" spc="-5" dirty="0">
                <a:solidFill>
                  <a:srgbClr val="000000"/>
                </a:solidFill>
                <a:latin typeface="Calibri"/>
                <a:cs typeface="Calibri"/>
              </a:rPr>
              <a:t>Sp</a:t>
            </a:r>
            <a:r>
              <a:rPr sz="1300" b="1" spc="-25" dirty="0">
                <a:solidFill>
                  <a:srgbClr val="000000"/>
                </a:solidFill>
                <a:latin typeface="Calibri"/>
                <a:cs typeface="Calibri"/>
              </a:rPr>
              <a:t>e</a:t>
            </a:r>
            <a:r>
              <a:rPr sz="1300" b="1" spc="-10" dirty="0">
                <a:solidFill>
                  <a:srgbClr val="000000"/>
                </a:solidFill>
                <a:latin typeface="Calibri"/>
                <a:cs typeface="Calibri"/>
              </a:rPr>
              <a:t>tt</a:t>
            </a:r>
            <a:r>
              <a:rPr sz="1300" b="1" spc="-25" dirty="0">
                <a:solidFill>
                  <a:srgbClr val="000000"/>
                </a:solidFill>
                <a:latin typeface="Calibri"/>
                <a:cs typeface="Calibri"/>
              </a:rPr>
              <a:t>r</a:t>
            </a:r>
            <a:r>
              <a:rPr sz="1300" b="1" spc="-10" dirty="0">
                <a:solidFill>
                  <a:srgbClr val="000000"/>
                </a:solidFill>
                <a:latin typeface="Calibri"/>
                <a:cs typeface="Calibri"/>
              </a:rPr>
              <a:t>o</a:t>
            </a:r>
            <a:r>
              <a:rPr sz="1300" b="1" spc="-5" dirty="0">
                <a:solidFill>
                  <a:srgbClr val="000000"/>
                </a:solidFill>
                <a:latin typeface="Calibri"/>
                <a:cs typeface="Calibri"/>
              </a:rPr>
              <a:t>:</a:t>
            </a:r>
            <a:r>
              <a:rPr sz="1300" b="1" dirty="0">
                <a:solidFill>
                  <a:srgbClr val="000000"/>
                </a:solidFill>
                <a:latin typeface="Calibri"/>
                <a:cs typeface="Calibri"/>
              </a:rPr>
              <a:t>	</a:t>
            </a:r>
            <a:r>
              <a:rPr sz="1300" b="1" spc="-5" dirty="0">
                <a:solidFill>
                  <a:srgbClr val="000000"/>
                </a:solidFill>
                <a:latin typeface="Calibri"/>
                <a:cs typeface="Calibri"/>
              </a:rPr>
              <a:t>di</a:t>
            </a:r>
            <a:r>
              <a:rPr sz="1300" b="1" spc="-10" dirty="0">
                <a:solidFill>
                  <a:srgbClr val="000000"/>
                </a:solidFill>
                <a:latin typeface="Calibri"/>
                <a:cs typeface="Calibri"/>
              </a:rPr>
              <a:t>ag</a:t>
            </a:r>
            <a:r>
              <a:rPr sz="1300" b="1" spc="-35" dirty="0">
                <a:solidFill>
                  <a:srgbClr val="000000"/>
                </a:solidFill>
                <a:latin typeface="Calibri"/>
                <a:cs typeface="Calibri"/>
              </a:rPr>
              <a:t>r</a:t>
            </a:r>
            <a:r>
              <a:rPr sz="1300" b="1" dirty="0">
                <a:solidFill>
                  <a:srgbClr val="000000"/>
                </a:solidFill>
                <a:latin typeface="Calibri"/>
                <a:cs typeface="Calibri"/>
              </a:rPr>
              <a:t>a</a:t>
            </a:r>
            <a:r>
              <a:rPr sz="1300" b="1" spc="5" dirty="0">
                <a:solidFill>
                  <a:srgbClr val="000000"/>
                </a:solidFill>
                <a:latin typeface="Calibri"/>
                <a:cs typeface="Calibri"/>
              </a:rPr>
              <a:t>m</a:t>
            </a:r>
            <a:r>
              <a:rPr sz="1300" b="1" spc="-10" dirty="0">
                <a:solidFill>
                  <a:srgbClr val="000000"/>
                </a:solidFill>
                <a:latin typeface="Calibri"/>
                <a:cs typeface="Calibri"/>
              </a:rPr>
              <a:t>m</a:t>
            </a:r>
            <a:r>
              <a:rPr sz="1300" b="1" spc="-5" dirty="0">
                <a:solidFill>
                  <a:srgbClr val="000000"/>
                </a:solidFill>
                <a:latin typeface="Calibri"/>
                <a:cs typeface="Calibri"/>
              </a:rPr>
              <a:t>a</a:t>
            </a:r>
            <a:r>
              <a:rPr sz="1300" b="1" dirty="0">
                <a:solidFill>
                  <a:srgbClr val="000000"/>
                </a:solidFill>
                <a:latin typeface="Calibri"/>
                <a:cs typeface="Calibri"/>
              </a:rPr>
              <a:t>	</a:t>
            </a:r>
            <a:r>
              <a:rPr sz="1300" b="1" spc="-5" dirty="0">
                <a:solidFill>
                  <a:srgbClr val="000000"/>
                </a:solidFill>
                <a:latin typeface="Calibri"/>
                <a:cs typeface="Calibri"/>
              </a:rPr>
              <a:t>del</a:t>
            </a:r>
            <a:r>
              <a:rPr sz="1300" b="1" dirty="0">
                <a:solidFill>
                  <a:srgbClr val="000000"/>
                </a:solidFill>
                <a:latin typeface="Calibri"/>
                <a:cs typeface="Calibri"/>
              </a:rPr>
              <a:t>l</a:t>
            </a:r>
            <a:r>
              <a:rPr sz="1300" b="1" spc="-5" dirty="0">
                <a:solidFill>
                  <a:srgbClr val="000000"/>
                </a:solidFill>
                <a:latin typeface="Calibri"/>
                <a:cs typeface="Calibri"/>
              </a:rPr>
              <a:t>a</a:t>
            </a:r>
            <a:r>
              <a:rPr sz="1300" b="1" dirty="0">
                <a:solidFill>
                  <a:srgbClr val="000000"/>
                </a:solidFill>
                <a:latin typeface="Calibri"/>
                <a:cs typeface="Calibri"/>
              </a:rPr>
              <a:t>	</a:t>
            </a:r>
            <a:r>
              <a:rPr sz="1300" b="1" spc="-25" dirty="0">
                <a:solidFill>
                  <a:srgbClr val="000000"/>
                </a:solidFill>
                <a:latin typeface="Calibri"/>
                <a:cs typeface="Calibri"/>
              </a:rPr>
              <a:t>r</a:t>
            </a:r>
            <a:r>
              <a:rPr sz="1300" b="1" spc="-10" dirty="0">
                <a:solidFill>
                  <a:srgbClr val="000000"/>
                </a:solidFill>
                <a:latin typeface="Calibri"/>
                <a:cs typeface="Calibri"/>
              </a:rPr>
              <a:t>a</a:t>
            </a:r>
            <a:r>
              <a:rPr sz="1300" b="1" spc="-5" dirty="0">
                <a:solidFill>
                  <a:srgbClr val="000000"/>
                </a:solidFill>
                <a:latin typeface="Calibri"/>
                <a:cs typeface="Calibri"/>
              </a:rPr>
              <a:t>di</a:t>
            </a:r>
            <a:r>
              <a:rPr sz="1300" b="1" spc="-10" dirty="0">
                <a:solidFill>
                  <a:srgbClr val="000000"/>
                </a:solidFill>
                <a:latin typeface="Calibri"/>
                <a:cs typeface="Calibri"/>
              </a:rPr>
              <a:t>az</a:t>
            </a:r>
            <a:r>
              <a:rPr sz="1300" b="1" spc="-5" dirty="0">
                <a:solidFill>
                  <a:srgbClr val="000000"/>
                </a:solidFill>
                <a:latin typeface="Calibri"/>
                <a:cs typeface="Calibri"/>
              </a:rPr>
              <a:t>i</a:t>
            </a:r>
            <a:r>
              <a:rPr sz="1300" b="1" dirty="0">
                <a:solidFill>
                  <a:srgbClr val="000000"/>
                </a:solidFill>
                <a:latin typeface="Calibri"/>
                <a:cs typeface="Calibri"/>
              </a:rPr>
              <a:t>o</a:t>
            </a:r>
            <a:r>
              <a:rPr sz="1300" b="1" spc="-5" dirty="0">
                <a:solidFill>
                  <a:srgbClr val="000000"/>
                </a:solidFill>
                <a:latin typeface="Calibri"/>
                <a:cs typeface="Calibri"/>
              </a:rPr>
              <a:t>ne  </a:t>
            </a:r>
            <a:r>
              <a:rPr sz="1300" b="1" spc="-10" dirty="0">
                <a:solidFill>
                  <a:srgbClr val="000000"/>
                </a:solidFill>
                <a:latin typeface="Calibri"/>
                <a:cs typeface="Calibri"/>
              </a:rPr>
              <a:t>emessa</a:t>
            </a:r>
            <a:r>
              <a:rPr sz="1300" b="1" dirty="0">
                <a:solidFill>
                  <a:srgbClr val="000000"/>
                </a:solidFill>
                <a:latin typeface="Calibri"/>
                <a:cs typeface="Calibri"/>
              </a:rPr>
              <a:t> in</a:t>
            </a:r>
            <a:r>
              <a:rPr sz="1300" b="1" spc="15" dirty="0">
                <a:solidFill>
                  <a:srgbClr val="000000"/>
                </a:solidFill>
                <a:latin typeface="Calibri"/>
                <a:cs typeface="Calibri"/>
              </a:rPr>
              <a:t> </a:t>
            </a:r>
            <a:r>
              <a:rPr sz="1300" b="1" spc="-5" dirty="0">
                <a:solidFill>
                  <a:srgbClr val="000000"/>
                </a:solidFill>
                <a:latin typeface="Calibri"/>
                <a:cs typeface="Calibri"/>
              </a:rPr>
              <a:t>funzione</a:t>
            </a:r>
            <a:r>
              <a:rPr sz="1300" b="1" spc="15" dirty="0">
                <a:solidFill>
                  <a:srgbClr val="000000"/>
                </a:solidFill>
                <a:latin typeface="Calibri"/>
                <a:cs typeface="Calibri"/>
              </a:rPr>
              <a:t> </a:t>
            </a:r>
            <a:r>
              <a:rPr sz="1300" b="1" spc="-5" dirty="0">
                <a:solidFill>
                  <a:srgbClr val="000000"/>
                </a:solidFill>
                <a:latin typeface="Calibri"/>
                <a:cs typeface="Calibri"/>
              </a:rPr>
              <a:t>della</a:t>
            </a:r>
            <a:r>
              <a:rPr sz="1300" b="1" spc="10" dirty="0">
                <a:solidFill>
                  <a:srgbClr val="000000"/>
                </a:solidFill>
                <a:latin typeface="Calibri"/>
                <a:cs typeface="Calibri"/>
              </a:rPr>
              <a:t> </a:t>
            </a:r>
            <a:r>
              <a:rPr sz="1300" b="1" spc="-10" dirty="0">
                <a:solidFill>
                  <a:srgbClr val="000000"/>
                </a:solidFill>
                <a:latin typeface="Calibri"/>
                <a:cs typeface="Calibri"/>
              </a:rPr>
              <a:t>lunghezza</a:t>
            </a:r>
            <a:r>
              <a:rPr sz="1300" b="1" spc="10" dirty="0">
                <a:solidFill>
                  <a:srgbClr val="000000"/>
                </a:solidFill>
                <a:latin typeface="Calibri"/>
                <a:cs typeface="Calibri"/>
              </a:rPr>
              <a:t> </a:t>
            </a:r>
            <a:r>
              <a:rPr sz="1300" b="1" spc="-20" dirty="0">
                <a:solidFill>
                  <a:srgbClr val="000000"/>
                </a:solidFill>
                <a:latin typeface="Calibri"/>
                <a:cs typeface="Calibri"/>
              </a:rPr>
              <a:t>d’onda</a:t>
            </a:r>
            <a:endParaRPr sz="1300">
              <a:latin typeface="Calibri"/>
              <a:cs typeface="Calibri"/>
            </a:endParaRPr>
          </a:p>
        </p:txBody>
      </p:sp>
      <p:sp>
        <p:nvSpPr>
          <p:cNvPr id="12" name="object 12"/>
          <p:cNvSpPr txBox="1"/>
          <p:nvPr/>
        </p:nvSpPr>
        <p:spPr>
          <a:xfrm>
            <a:off x="8752331" y="1699260"/>
            <a:ext cx="2565400" cy="739140"/>
          </a:xfrm>
          <a:prstGeom prst="rect">
            <a:avLst/>
          </a:prstGeom>
          <a:ln w="15875">
            <a:solidFill>
              <a:srgbClr val="FF0000"/>
            </a:solidFill>
          </a:ln>
        </p:spPr>
        <p:txBody>
          <a:bodyPr vert="horz" wrap="square" lIns="0" tIns="34290" rIns="0" bIns="0" rtlCol="0">
            <a:spAutoFit/>
          </a:bodyPr>
          <a:lstStyle/>
          <a:p>
            <a:pPr marL="91440" marR="80010" algn="just">
              <a:lnSpc>
                <a:spcPct val="100000"/>
              </a:lnSpc>
              <a:spcBef>
                <a:spcPts val="270"/>
              </a:spcBef>
            </a:pPr>
            <a:r>
              <a:rPr sz="1400" b="1" spc="-5" dirty="0">
                <a:solidFill>
                  <a:srgbClr val="000000"/>
                </a:solidFill>
                <a:latin typeface="Calibri"/>
                <a:cs typeface="Calibri"/>
              </a:rPr>
              <a:t>Un</a:t>
            </a:r>
            <a:r>
              <a:rPr sz="1400" b="1" dirty="0">
                <a:solidFill>
                  <a:srgbClr val="000000"/>
                </a:solidFill>
                <a:latin typeface="Calibri"/>
                <a:cs typeface="Calibri"/>
              </a:rPr>
              <a:t> </a:t>
            </a:r>
            <a:r>
              <a:rPr sz="1400" b="1" u="sng" spc="-10" dirty="0">
                <a:solidFill>
                  <a:srgbClr val="000000"/>
                </a:solidFill>
                <a:uFill>
                  <a:solidFill>
                    <a:srgbClr val="7E7E7E"/>
                  </a:solidFill>
                </a:uFill>
                <a:latin typeface="Calibri"/>
                <a:cs typeface="Calibri"/>
              </a:rPr>
              <a:t>fotone</a:t>
            </a:r>
            <a:r>
              <a:rPr sz="1400" b="1" spc="-5" dirty="0">
                <a:solidFill>
                  <a:srgbClr val="000000"/>
                </a:solidFill>
                <a:latin typeface="Calibri"/>
                <a:cs typeface="Calibri"/>
              </a:rPr>
              <a:t> </a:t>
            </a:r>
            <a:r>
              <a:rPr sz="1400" b="1" dirty="0">
                <a:solidFill>
                  <a:srgbClr val="000000"/>
                </a:solidFill>
                <a:latin typeface="Calibri"/>
                <a:cs typeface="Calibri"/>
              </a:rPr>
              <a:t>è</a:t>
            </a:r>
            <a:r>
              <a:rPr sz="1400" b="1" spc="5" dirty="0">
                <a:solidFill>
                  <a:srgbClr val="000000"/>
                </a:solidFill>
                <a:latin typeface="Calibri"/>
                <a:cs typeface="Calibri"/>
              </a:rPr>
              <a:t> </a:t>
            </a:r>
            <a:r>
              <a:rPr sz="1400" b="1" spc="-5" dirty="0">
                <a:solidFill>
                  <a:srgbClr val="000000"/>
                </a:solidFill>
                <a:latin typeface="Calibri"/>
                <a:cs typeface="Calibri"/>
              </a:rPr>
              <a:t>una</a:t>
            </a:r>
            <a:r>
              <a:rPr sz="1400" b="1" dirty="0">
                <a:solidFill>
                  <a:srgbClr val="000000"/>
                </a:solidFill>
                <a:latin typeface="Calibri"/>
                <a:cs typeface="Calibri"/>
              </a:rPr>
              <a:t> </a:t>
            </a:r>
            <a:r>
              <a:rPr sz="1400" b="1" spc="-5" dirty="0">
                <a:solidFill>
                  <a:srgbClr val="000000"/>
                </a:solidFill>
                <a:latin typeface="Calibri"/>
                <a:cs typeface="Calibri"/>
              </a:rPr>
              <a:t>particella</a:t>
            </a:r>
            <a:r>
              <a:rPr sz="1400" b="1" dirty="0">
                <a:solidFill>
                  <a:srgbClr val="000000"/>
                </a:solidFill>
                <a:latin typeface="Calibri"/>
                <a:cs typeface="Calibri"/>
              </a:rPr>
              <a:t> di </a:t>
            </a:r>
            <a:r>
              <a:rPr sz="1400" b="1" spc="5" dirty="0">
                <a:solidFill>
                  <a:srgbClr val="000000"/>
                </a:solidFill>
                <a:latin typeface="Calibri"/>
                <a:cs typeface="Calibri"/>
              </a:rPr>
              <a:t> </a:t>
            </a:r>
            <a:r>
              <a:rPr sz="1400" b="1" spc="-5" dirty="0">
                <a:solidFill>
                  <a:srgbClr val="000000"/>
                </a:solidFill>
                <a:latin typeface="Calibri"/>
                <a:cs typeface="Calibri"/>
              </a:rPr>
              <a:t>radiazione </a:t>
            </a:r>
            <a:r>
              <a:rPr sz="1400" b="1" spc="-10" dirty="0">
                <a:solidFill>
                  <a:srgbClr val="000000"/>
                </a:solidFill>
                <a:latin typeface="Calibri"/>
                <a:cs typeface="Calibri"/>
              </a:rPr>
              <a:t>elettromagnetica </a:t>
            </a:r>
            <a:r>
              <a:rPr sz="1400" b="1" spc="-5" dirty="0">
                <a:solidFill>
                  <a:srgbClr val="000000"/>
                </a:solidFill>
                <a:latin typeface="Calibri"/>
                <a:cs typeface="Calibri"/>
              </a:rPr>
              <a:t>che </a:t>
            </a:r>
            <a:r>
              <a:rPr sz="1400" b="1" spc="-305" dirty="0">
                <a:solidFill>
                  <a:srgbClr val="000000"/>
                </a:solidFill>
                <a:latin typeface="Calibri"/>
                <a:cs typeface="Calibri"/>
              </a:rPr>
              <a:t> </a:t>
            </a:r>
            <a:r>
              <a:rPr sz="1400" b="1" dirty="0">
                <a:solidFill>
                  <a:srgbClr val="000000"/>
                </a:solidFill>
                <a:latin typeface="Calibri"/>
                <a:cs typeface="Calibri"/>
              </a:rPr>
              <a:t>ha</a:t>
            </a:r>
            <a:r>
              <a:rPr sz="1400" b="1" spc="-20" dirty="0">
                <a:solidFill>
                  <a:srgbClr val="000000"/>
                </a:solidFill>
                <a:latin typeface="Calibri"/>
                <a:cs typeface="Calibri"/>
              </a:rPr>
              <a:t> </a:t>
            </a:r>
            <a:r>
              <a:rPr sz="1400" b="1" dirty="0">
                <a:solidFill>
                  <a:srgbClr val="000000"/>
                </a:solidFill>
                <a:latin typeface="Calibri"/>
                <a:cs typeface="Calibri"/>
              </a:rPr>
              <a:t>massa</a:t>
            </a:r>
            <a:r>
              <a:rPr sz="1400" b="1" spc="-30" dirty="0">
                <a:solidFill>
                  <a:srgbClr val="000000"/>
                </a:solidFill>
                <a:latin typeface="Calibri"/>
                <a:cs typeface="Calibri"/>
              </a:rPr>
              <a:t> </a:t>
            </a:r>
            <a:r>
              <a:rPr sz="1400" b="1" spc="-10" dirty="0">
                <a:solidFill>
                  <a:srgbClr val="000000"/>
                </a:solidFill>
                <a:latin typeface="Calibri"/>
                <a:cs typeface="Calibri"/>
              </a:rPr>
              <a:t>zero</a:t>
            </a:r>
            <a:r>
              <a:rPr sz="1400" b="1" spc="-35" dirty="0">
                <a:solidFill>
                  <a:srgbClr val="000000"/>
                </a:solidFill>
                <a:latin typeface="Calibri"/>
                <a:cs typeface="Calibri"/>
              </a:rPr>
              <a:t> </a:t>
            </a:r>
            <a:r>
              <a:rPr sz="1400" b="1" dirty="0">
                <a:solidFill>
                  <a:srgbClr val="000000"/>
                </a:solidFill>
                <a:latin typeface="Calibri"/>
                <a:cs typeface="Calibri"/>
              </a:rPr>
              <a:t>ed</a:t>
            </a:r>
            <a:r>
              <a:rPr sz="1400" b="1" spc="-20" dirty="0">
                <a:solidFill>
                  <a:srgbClr val="000000"/>
                </a:solidFill>
                <a:latin typeface="Calibri"/>
                <a:cs typeface="Calibri"/>
              </a:rPr>
              <a:t> </a:t>
            </a:r>
            <a:r>
              <a:rPr sz="1400" b="1" spc="-5" dirty="0">
                <a:solidFill>
                  <a:srgbClr val="000000"/>
                </a:solidFill>
                <a:latin typeface="Calibri"/>
                <a:cs typeface="Calibri"/>
              </a:rPr>
              <a:t>energia</a:t>
            </a:r>
            <a:r>
              <a:rPr sz="1400" b="1" spc="-35" dirty="0">
                <a:solidFill>
                  <a:srgbClr val="000000"/>
                </a:solidFill>
                <a:latin typeface="Calibri"/>
                <a:cs typeface="Calibri"/>
              </a:rPr>
              <a:t> </a:t>
            </a:r>
            <a:r>
              <a:rPr sz="1400" b="1" dirty="0">
                <a:solidFill>
                  <a:srgbClr val="000000"/>
                </a:solidFill>
                <a:latin typeface="Calibri"/>
                <a:cs typeface="Calibri"/>
              </a:rPr>
              <a:t>hν.</a:t>
            </a:r>
            <a:endParaRPr sz="1400">
              <a:latin typeface="Calibri"/>
              <a:cs typeface="Calibri"/>
            </a:endParaRPr>
          </a:p>
        </p:txBody>
      </p:sp>
      <p:sp>
        <p:nvSpPr>
          <p:cNvPr id="13" name="object 13"/>
          <p:cNvSpPr/>
          <p:nvPr/>
        </p:nvSpPr>
        <p:spPr>
          <a:xfrm>
            <a:off x="6309740" y="1007872"/>
            <a:ext cx="2412365" cy="704215"/>
          </a:xfrm>
          <a:custGeom>
            <a:avLst/>
            <a:gdLst/>
            <a:ahLst/>
            <a:cxnLst/>
            <a:rect l="l" t="t" r="r" b="b"/>
            <a:pathLst>
              <a:path w="2412365" h="704214">
                <a:moveTo>
                  <a:pt x="2341884" y="672267"/>
                </a:moveTo>
                <a:lnTo>
                  <a:pt x="2327656" y="693419"/>
                </a:lnTo>
                <a:lnTo>
                  <a:pt x="2412238" y="704214"/>
                </a:lnTo>
                <a:lnTo>
                  <a:pt x="2398105" y="679323"/>
                </a:lnTo>
                <a:lnTo>
                  <a:pt x="2352420" y="679323"/>
                </a:lnTo>
                <a:lnTo>
                  <a:pt x="2341884" y="672267"/>
                </a:lnTo>
                <a:close/>
              </a:path>
              <a:path w="2412365" h="704214">
                <a:moveTo>
                  <a:pt x="2356054" y="651203"/>
                </a:moveTo>
                <a:lnTo>
                  <a:pt x="2341884" y="672267"/>
                </a:lnTo>
                <a:lnTo>
                  <a:pt x="2352420" y="679323"/>
                </a:lnTo>
                <a:lnTo>
                  <a:pt x="2366517" y="658240"/>
                </a:lnTo>
                <a:lnTo>
                  <a:pt x="2356054" y="651203"/>
                </a:lnTo>
                <a:close/>
              </a:path>
              <a:path w="2412365" h="704214">
                <a:moveTo>
                  <a:pt x="2370201" y="630174"/>
                </a:moveTo>
                <a:lnTo>
                  <a:pt x="2356054" y="651203"/>
                </a:lnTo>
                <a:lnTo>
                  <a:pt x="2366517" y="658240"/>
                </a:lnTo>
                <a:lnTo>
                  <a:pt x="2352420" y="679323"/>
                </a:lnTo>
                <a:lnTo>
                  <a:pt x="2398105" y="679323"/>
                </a:lnTo>
                <a:lnTo>
                  <a:pt x="2370201" y="630174"/>
                </a:lnTo>
                <a:close/>
              </a:path>
              <a:path w="2412365" h="704214">
                <a:moveTo>
                  <a:pt x="2260825" y="589152"/>
                </a:moveTo>
                <a:lnTo>
                  <a:pt x="2213737" y="589152"/>
                </a:lnTo>
                <a:lnTo>
                  <a:pt x="2309622" y="650620"/>
                </a:lnTo>
                <a:lnTo>
                  <a:pt x="2341884" y="672267"/>
                </a:lnTo>
                <a:lnTo>
                  <a:pt x="2356054" y="651203"/>
                </a:lnTo>
                <a:lnTo>
                  <a:pt x="2323465" y="629285"/>
                </a:lnTo>
                <a:lnTo>
                  <a:pt x="2260825" y="589152"/>
                </a:lnTo>
                <a:close/>
              </a:path>
              <a:path w="2412365" h="704214">
                <a:moveTo>
                  <a:pt x="2309367" y="650493"/>
                </a:moveTo>
                <a:lnTo>
                  <a:pt x="2309557" y="650620"/>
                </a:lnTo>
                <a:lnTo>
                  <a:pt x="2309367" y="650493"/>
                </a:lnTo>
                <a:close/>
              </a:path>
              <a:path w="2412365" h="704214">
                <a:moveTo>
                  <a:pt x="1887106" y="374523"/>
                </a:moveTo>
                <a:lnTo>
                  <a:pt x="1831975" y="374523"/>
                </a:lnTo>
                <a:lnTo>
                  <a:pt x="1832229" y="374650"/>
                </a:lnTo>
                <a:lnTo>
                  <a:pt x="1927225" y="423799"/>
                </a:lnTo>
                <a:lnTo>
                  <a:pt x="2022602" y="475868"/>
                </a:lnTo>
                <a:lnTo>
                  <a:pt x="2118233" y="531113"/>
                </a:lnTo>
                <a:lnTo>
                  <a:pt x="2213991" y="589406"/>
                </a:lnTo>
                <a:lnTo>
                  <a:pt x="2213737" y="589152"/>
                </a:lnTo>
                <a:lnTo>
                  <a:pt x="2260825" y="589152"/>
                </a:lnTo>
                <a:lnTo>
                  <a:pt x="2227326" y="567689"/>
                </a:lnTo>
                <a:lnTo>
                  <a:pt x="2131060" y="509142"/>
                </a:lnTo>
                <a:lnTo>
                  <a:pt x="2034793" y="453770"/>
                </a:lnTo>
                <a:lnTo>
                  <a:pt x="1938909" y="401319"/>
                </a:lnTo>
                <a:lnTo>
                  <a:pt x="1887106" y="374523"/>
                </a:lnTo>
                <a:close/>
              </a:path>
              <a:path w="2412365" h="704214">
                <a:moveTo>
                  <a:pt x="2117979" y="530987"/>
                </a:moveTo>
                <a:lnTo>
                  <a:pt x="2118187" y="531113"/>
                </a:lnTo>
                <a:lnTo>
                  <a:pt x="2117979" y="530987"/>
                </a:lnTo>
                <a:close/>
              </a:path>
              <a:path w="2412365" h="704214">
                <a:moveTo>
                  <a:pt x="2022348" y="475741"/>
                </a:moveTo>
                <a:lnTo>
                  <a:pt x="2022567" y="475868"/>
                </a:lnTo>
                <a:lnTo>
                  <a:pt x="2022348" y="475741"/>
                </a:lnTo>
                <a:close/>
              </a:path>
              <a:path w="2412365" h="704214">
                <a:moveTo>
                  <a:pt x="1926970" y="423672"/>
                </a:moveTo>
                <a:lnTo>
                  <a:pt x="1927203" y="423799"/>
                </a:lnTo>
                <a:lnTo>
                  <a:pt x="1926970" y="423672"/>
                </a:lnTo>
                <a:close/>
              </a:path>
              <a:path w="2412365" h="704214">
                <a:moveTo>
                  <a:pt x="1832079" y="374576"/>
                </a:moveTo>
                <a:lnTo>
                  <a:pt x="1832220" y="374650"/>
                </a:lnTo>
                <a:lnTo>
                  <a:pt x="1832079" y="374576"/>
                </a:lnTo>
                <a:close/>
              </a:path>
              <a:path w="2412365" h="704214">
                <a:moveTo>
                  <a:pt x="1795320" y="328422"/>
                </a:moveTo>
                <a:lnTo>
                  <a:pt x="1737487" y="328422"/>
                </a:lnTo>
                <a:lnTo>
                  <a:pt x="1832079" y="374576"/>
                </a:lnTo>
                <a:lnTo>
                  <a:pt x="1887106" y="374523"/>
                </a:lnTo>
                <a:lnTo>
                  <a:pt x="1843405" y="351916"/>
                </a:lnTo>
                <a:lnTo>
                  <a:pt x="1795320" y="328422"/>
                </a:lnTo>
                <a:close/>
              </a:path>
              <a:path w="2412365" h="704214">
                <a:moveTo>
                  <a:pt x="1704834" y="285623"/>
                </a:moveTo>
                <a:lnTo>
                  <a:pt x="1643761" y="285623"/>
                </a:lnTo>
                <a:lnTo>
                  <a:pt x="1737740" y="328549"/>
                </a:lnTo>
                <a:lnTo>
                  <a:pt x="1737487" y="328422"/>
                </a:lnTo>
                <a:lnTo>
                  <a:pt x="1795320" y="328422"/>
                </a:lnTo>
                <a:lnTo>
                  <a:pt x="1748536" y="305562"/>
                </a:lnTo>
                <a:lnTo>
                  <a:pt x="1704834" y="285623"/>
                </a:lnTo>
                <a:close/>
              </a:path>
              <a:path w="2412365" h="704214">
                <a:moveTo>
                  <a:pt x="1615651" y="245999"/>
                </a:moveTo>
                <a:lnTo>
                  <a:pt x="1551051" y="245999"/>
                </a:lnTo>
                <a:lnTo>
                  <a:pt x="1644014" y="285750"/>
                </a:lnTo>
                <a:lnTo>
                  <a:pt x="1643761" y="285623"/>
                </a:lnTo>
                <a:lnTo>
                  <a:pt x="1704834" y="285623"/>
                </a:lnTo>
                <a:lnTo>
                  <a:pt x="1654175" y="262508"/>
                </a:lnTo>
                <a:lnTo>
                  <a:pt x="1615651" y="245999"/>
                </a:lnTo>
                <a:close/>
              </a:path>
              <a:path w="2412365" h="704214">
                <a:moveTo>
                  <a:pt x="19685" y="172465"/>
                </a:moveTo>
                <a:lnTo>
                  <a:pt x="0" y="255397"/>
                </a:lnTo>
                <a:lnTo>
                  <a:pt x="78105" y="221361"/>
                </a:lnTo>
                <a:lnTo>
                  <a:pt x="70973" y="215391"/>
                </a:lnTo>
                <a:lnTo>
                  <a:pt x="50037" y="215391"/>
                </a:lnTo>
                <a:lnTo>
                  <a:pt x="31369" y="198119"/>
                </a:lnTo>
                <a:lnTo>
                  <a:pt x="39654" y="189179"/>
                </a:lnTo>
                <a:lnTo>
                  <a:pt x="19685" y="172465"/>
                </a:lnTo>
                <a:close/>
              </a:path>
              <a:path w="2412365" h="704214">
                <a:moveTo>
                  <a:pt x="1527878" y="209423"/>
                </a:moveTo>
                <a:lnTo>
                  <a:pt x="1459230" y="209423"/>
                </a:lnTo>
                <a:lnTo>
                  <a:pt x="1551305" y="246125"/>
                </a:lnTo>
                <a:lnTo>
                  <a:pt x="1551051" y="245999"/>
                </a:lnTo>
                <a:lnTo>
                  <a:pt x="1615651" y="245999"/>
                </a:lnTo>
                <a:lnTo>
                  <a:pt x="1560830" y="222503"/>
                </a:lnTo>
                <a:lnTo>
                  <a:pt x="1527878" y="209423"/>
                </a:lnTo>
                <a:close/>
              </a:path>
              <a:path w="2412365" h="704214">
                <a:moveTo>
                  <a:pt x="39654" y="189179"/>
                </a:moveTo>
                <a:lnTo>
                  <a:pt x="31369" y="198119"/>
                </a:lnTo>
                <a:lnTo>
                  <a:pt x="50037" y="215391"/>
                </a:lnTo>
                <a:lnTo>
                  <a:pt x="59173" y="205516"/>
                </a:lnTo>
                <a:lnTo>
                  <a:pt x="39654" y="189179"/>
                </a:lnTo>
                <a:close/>
              </a:path>
              <a:path w="2412365" h="704214">
                <a:moveTo>
                  <a:pt x="59173" y="205516"/>
                </a:moveTo>
                <a:lnTo>
                  <a:pt x="50037" y="215391"/>
                </a:lnTo>
                <a:lnTo>
                  <a:pt x="70973" y="215391"/>
                </a:lnTo>
                <a:lnTo>
                  <a:pt x="59173" y="205516"/>
                </a:lnTo>
                <a:close/>
              </a:path>
              <a:path w="2412365" h="704214">
                <a:moveTo>
                  <a:pt x="1359028" y="146050"/>
                </a:moveTo>
                <a:lnTo>
                  <a:pt x="1279270" y="146050"/>
                </a:lnTo>
                <a:lnTo>
                  <a:pt x="1279652" y="146176"/>
                </a:lnTo>
                <a:lnTo>
                  <a:pt x="1368933" y="176275"/>
                </a:lnTo>
                <a:lnTo>
                  <a:pt x="1459484" y="209550"/>
                </a:lnTo>
                <a:lnTo>
                  <a:pt x="1459230" y="209423"/>
                </a:lnTo>
                <a:lnTo>
                  <a:pt x="1527878" y="209423"/>
                </a:lnTo>
                <a:lnTo>
                  <a:pt x="1468374" y="185800"/>
                </a:lnTo>
                <a:lnTo>
                  <a:pt x="1377188" y="152145"/>
                </a:lnTo>
                <a:lnTo>
                  <a:pt x="1359028" y="146050"/>
                </a:lnTo>
                <a:close/>
              </a:path>
              <a:path w="2412365" h="704214">
                <a:moveTo>
                  <a:pt x="632079" y="0"/>
                </a:moveTo>
                <a:lnTo>
                  <a:pt x="560324" y="380"/>
                </a:lnTo>
                <a:lnTo>
                  <a:pt x="491616" y="4317"/>
                </a:lnTo>
                <a:lnTo>
                  <a:pt x="425704" y="11683"/>
                </a:lnTo>
                <a:lnTo>
                  <a:pt x="362712" y="22732"/>
                </a:lnTo>
                <a:lnTo>
                  <a:pt x="303022" y="37591"/>
                </a:lnTo>
                <a:lnTo>
                  <a:pt x="246887" y="56133"/>
                </a:lnTo>
                <a:lnTo>
                  <a:pt x="194056" y="78486"/>
                </a:lnTo>
                <a:lnTo>
                  <a:pt x="145034" y="104648"/>
                </a:lnTo>
                <a:lnTo>
                  <a:pt x="99822" y="134619"/>
                </a:lnTo>
                <a:lnTo>
                  <a:pt x="58674" y="168655"/>
                </a:lnTo>
                <a:lnTo>
                  <a:pt x="39654" y="189179"/>
                </a:lnTo>
                <a:lnTo>
                  <a:pt x="59173" y="205516"/>
                </a:lnTo>
                <a:lnTo>
                  <a:pt x="75650" y="187705"/>
                </a:lnTo>
                <a:lnTo>
                  <a:pt x="76708" y="186562"/>
                </a:lnTo>
                <a:lnTo>
                  <a:pt x="76949" y="186562"/>
                </a:lnTo>
                <a:lnTo>
                  <a:pt x="114646" y="155448"/>
                </a:lnTo>
                <a:lnTo>
                  <a:pt x="114426" y="155448"/>
                </a:lnTo>
                <a:lnTo>
                  <a:pt x="157666" y="126745"/>
                </a:lnTo>
                <a:lnTo>
                  <a:pt x="157480" y="126745"/>
                </a:lnTo>
                <a:lnTo>
                  <a:pt x="158623" y="126111"/>
                </a:lnTo>
                <a:lnTo>
                  <a:pt x="204530" y="101726"/>
                </a:lnTo>
                <a:lnTo>
                  <a:pt x="205486" y="101218"/>
                </a:lnTo>
                <a:lnTo>
                  <a:pt x="205668" y="101218"/>
                </a:lnTo>
                <a:lnTo>
                  <a:pt x="256286" y="79755"/>
                </a:lnTo>
                <a:lnTo>
                  <a:pt x="256547" y="79755"/>
                </a:lnTo>
                <a:lnTo>
                  <a:pt x="309874" y="62102"/>
                </a:lnTo>
                <a:lnTo>
                  <a:pt x="309626" y="62102"/>
                </a:lnTo>
                <a:lnTo>
                  <a:pt x="368427" y="47498"/>
                </a:lnTo>
                <a:lnTo>
                  <a:pt x="368965" y="47498"/>
                </a:lnTo>
                <a:lnTo>
                  <a:pt x="428927" y="36829"/>
                </a:lnTo>
                <a:lnTo>
                  <a:pt x="429640" y="36702"/>
                </a:lnTo>
                <a:lnTo>
                  <a:pt x="430022" y="36702"/>
                </a:lnTo>
                <a:lnTo>
                  <a:pt x="494030" y="29590"/>
                </a:lnTo>
                <a:lnTo>
                  <a:pt x="493394" y="29590"/>
                </a:lnTo>
                <a:lnTo>
                  <a:pt x="561466" y="25653"/>
                </a:lnTo>
                <a:lnTo>
                  <a:pt x="560832" y="25653"/>
                </a:lnTo>
                <a:lnTo>
                  <a:pt x="631236" y="25402"/>
                </a:lnTo>
                <a:lnTo>
                  <a:pt x="893220" y="25400"/>
                </a:lnTo>
                <a:lnTo>
                  <a:pt x="862076" y="20192"/>
                </a:lnTo>
                <a:lnTo>
                  <a:pt x="782955" y="10032"/>
                </a:lnTo>
                <a:lnTo>
                  <a:pt x="706247" y="3301"/>
                </a:lnTo>
                <a:lnTo>
                  <a:pt x="632079" y="0"/>
                </a:lnTo>
                <a:close/>
              </a:path>
              <a:path w="2412365" h="704214">
                <a:moveTo>
                  <a:pt x="76708" y="186562"/>
                </a:moveTo>
                <a:lnTo>
                  <a:pt x="75564" y="187705"/>
                </a:lnTo>
                <a:lnTo>
                  <a:pt x="75927" y="187407"/>
                </a:lnTo>
                <a:lnTo>
                  <a:pt x="76708" y="186562"/>
                </a:lnTo>
                <a:close/>
              </a:path>
              <a:path w="2412365" h="704214">
                <a:moveTo>
                  <a:pt x="75927" y="187407"/>
                </a:moveTo>
                <a:lnTo>
                  <a:pt x="75564" y="187705"/>
                </a:lnTo>
                <a:lnTo>
                  <a:pt x="75927" y="187407"/>
                </a:lnTo>
                <a:close/>
              </a:path>
              <a:path w="2412365" h="704214">
                <a:moveTo>
                  <a:pt x="76949" y="186562"/>
                </a:moveTo>
                <a:lnTo>
                  <a:pt x="76708" y="186562"/>
                </a:lnTo>
                <a:lnTo>
                  <a:pt x="75927" y="187407"/>
                </a:lnTo>
                <a:lnTo>
                  <a:pt x="76949" y="186562"/>
                </a:lnTo>
                <a:close/>
              </a:path>
              <a:path w="2412365" h="704214">
                <a:moveTo>
                  <a:pt x="1368552" y="176149"/>
                </a:moveTo>
                <a:lnTo>
                  <a:pt x="1368897" y="176275"/>
                </a:lnTo>
                <a:lnTo>
                  <a:pt x="1368552" y="176149"/>
                </a:lnTo>
                <a:close/>
              </a:path>
              <a:path w="2412365" h="704214">
                <a:moveTo>
                  <a:pt x="115549" y="154702"/>
                </a:moveTo>
                <a:lnTo>
                  <a:pt x="114426" y="155448"/>
                </a:lnTo>
                <a:lnTo>
                  <a:pt x="114646" y="155448"/>
                </a:lnTo>
                <a:lnTo>
                  <a:pt x="115549" y="154702"/>
                </a:lnTo>
                <a:close/>
              </a:path>
              <a:path w="2412365" h="704214">
                <a:moveTo>
                  <a:pt x="1279607" y="146163"/>
                </a:moveTo>
                <a:close/>
              </a:path>
              <a:path w="2412365" h="704214">
                <a:moveTo>
                  <a:pt x="1278417" y="119252"/>
                </a:moveTo>
                <a:lnTo>
                  <a:pt x="1191387" y="119252"/>
                </a:lnTo>
                <a:lnTo>
                  <a:pt x="1279607" y="146163"/>
                </a:lnTo>
                <a:lnTo>
                  <a:pt x="1279270" y="146050"/>
                </a:lnTo>
                <a:lnTo>
                  <a:pt x="1359028" y="146050"/>
                </a:lnTo>
                <a:lnTo>
                  <a:pt x="1287144" y="121919"/>
                </a:lnTo>
                <a:lnTo>
                  <a:pt x="1278417" y="119252"/>
                </a:lnTo>
                <a:close/>
              </a:path>
              <a:path w="2412365" h="704214">
                <a:moveTo>
                  <a:pt x="158623" y="126111"/>
                </a:moveTo>
                <a:lnTo>
                  <a:pt x="157480" y="126745"/>
                </a:lnTo>
                <a:lnTo>
                  <a:pt x="158416" y="126247"/>
                </a:lnTo>
                <a:lnTo>
                  <a:pt x="158623" y="126111"/>
                </a:lnTo>
                <a:close/>
              </a:path>
              <a:path w="2412365" h="704214">
                <a:moveTo>
                  <a:pt x="158416" y="126247"/>
                </a:moveTo>
                <a:lnTo>
                  <a:pt x="157480" y="126745"/>
                </a:lnTo>
                <a:lnTo>
                  <a:pt x="157666" y="126745"/>
                </a:lnTo>
                <a:lnTo>
                  <a:pt x="158416" y="126247"/>
                </a:lnTo>
                <a:close/>
              </a:path>
              <a:path w="2412365" h="704214">
                <a:moveTo>
                  <a:pt x="158674" y="126111"/>
                </a:moveTo>
                <a:lnTo>
                  <a:pt x="158416" y="126247"/>
                </a:lnTo>
                <a:lnTo>
                  <a:pt x="158674" y="126111"/>
                </a:lnTo>
                <a:close/>
              </a:path>
              <a:path w="2412365" h="704214">
                <a:moveTo>
                  <a:pt x="1201535" y="95757"/>
                </a:moveTo>
                <a:lnTo>
                  <a:pt x="1105281" y="95757"/>
                </a:lnTo>
                <a:lnTo>
                  <a:pt x="1191767" y="119379"/>
                </a:lnTo>
                <a:lnTo>
                  <a:pt x="1191387" y="119252"/>
                </a:lnTo>
                <a:lnTo>
                  <a:pt x="1278417" y="119252"/>
                </a:lnTo>
                <a:lnTo>
                  <a:pt x="1201535" y="95757"/>
                </a:lnTo>
                <a:close/>
              </a:path>
              <a:path w="2412365" h="704214">
                <a:moveTo>
                  <a:pt x="205486" y="101218"/>
                </a:moveTo>
                <a:lnTo>
                  <a:pt x="204469" y="101726"/>
                </a:lnTo>
                <a:lnTo>
                  <a:pt x="204769" y="101600"/>
                </a:lnTo>
                <a:lnTo>
                  <a:pt x="205486" y="101218"/>
                </a:lnTo>
                <a:close/>
              </a:path>
              <a:path w="2412365" h="704214">
                <a:moveTo>
                  <a:pt x="204769" y="101600"/>
                </a:moveTo>
                <a:lnTo>
                  <a:pt x="204469" y="101726"/>
                </a:lnTo>
                <a:lnTo>
                  <a:pt x="204769" y="101600"/>
                </a:lnTo>
                <a:close/>
              </a:path>
              <a:path w="2412365" h="704214">
                <a:moveTo>
                  <a:pt x="205668" y="101218"/>
                </a:moveTo>
                <a:lnTo>
                  <a:pt x="205486" y="101218"/>
                </a:lnTo>
                <a:lnTo>
                  <a:pt x="204769" y="101600"/>
                </a:lnTo>
                <a:lnTo>
                  <a:pt x="205668" y="101218"/>
                </a:lnTo>
                <a:close/>
              </a:path>
              <a:path w="2412365" h="704214">
                <a:moveTo>
                  <a:pt x="1127637" y="75564"/>
                </a:moveTo>
                <a:lnTo>
                  <a:pt x="1020826" y="75564"/>
                </a:lnTo>
                <a:lnTo>
                  <a:pt x="1105662" y="95885"/>
                </a:lnTo>
                <a:lnTo>
                  <a:pt x="1105281" y="95757"/>
                </a:lnTo>
                <a:lnTo>
                  <a:pt x="1201535" y="95757"/>
                </a:lnTo>
                <a:lnTo>
                  <a:pt x="1198626" y="94868"/>
                </a:lnTo>
                <a:lnTo>
                  <a:pt x="1127637" y="75564"/>
                </a:lnTo>
                <a:close/>
              </a:path>
              <a:path w="2412365" h="704214">
                <a:moveTo>
                  <a:pt x="256547" y="79755"/>
                </a:moveTo>
                <a:lnTo>
                  <a:pt x="256286" y="79755"/>
                </a:lnTo>
                <a:lnTo>
                  <a:pt x="255397" y="80137"/>
                </a:lnTo>
                <a:lnTo>
                  <a:pt x="256547" y="79755"/>
                </a:lnTo>
                <a:close/>
              </a:path>
              <a:path w="2412365" h="704214">
                <a:moveTo>
                  <a:pt x="1059357" y="58674"/>
                </a:moveTo>
                <a:lnTo>
                  <a:pt x="938403" y="58674"/>
                </a:lnTo>
                <a:lnTo>
                  <a:pt x="1021334" y="75691"/>
                </a:lnTo>
                <a:lnTo>
                  <a:pt x="1020826" y="75564"/>
                </a:lnTo>
                <a:lnTo>
                  <a:pt x="1127637" y="75564"/>
                </a:lnTo>
                <a:lnTo>
                  <a:pt x="1111758" y="71247"/>
                </a:lnTo>
                <a:lnTo>
                  <a:pt x="1059357" y="58674"/>
                </a:lnTo>
                <a:close/>
              </a:path>
              <a:path w="2412365" h="704214">
                <a:moveTo>
                  <a:pt x="310622" y="61855"/>
                </a:moveTo>
                <a:lnTo>
                  <a:pt x="309626" y="62102"/>
                </a:lnTo>
                <a:lnTo>
                  <a:pt x="309874" y="62102"/>
                </a:lnTo>
                <a:lnTo>
                  <a:pt x="310622" y="61855"/>
                </a:lnTo>
                <a:close/>
              </a:path>
              <a:path w="2412365" h="704214">
                <a:moveTo>
                  <a:pt x="999226" y="45212"/>
                </a:moveTo>
                <a:lnTo>
                  <a:pt x="858138" y="45212"/>
                </a:lnTo>
                <a:lnTo>
                  <a:pt x="938911" y="58800"/>
                </a:lnTo>
                <a:lnTo>
                  <a:pt x="938403" y="58674"/>
                </a:lnTo>
                <a:lnTo>
                  <a:pt x="1059357" y="58674"/>
                </a:lnTo>
                <a:lnTo>
                  <a:pt x="1026540" y="50800"/>
                </a:lnTo>
                <a:lnTo>
                  <a:pt x="999226" y="45212"/>
                </a:lnTo>
                <a:close/>
              </a:path>
              <a:path w="2412365" h="704214">
                <a:moveTo>
                  <a:pt x="368965" y="47498"/>
                </a:moveTo>
                <a:lnTo>
                  <a:pt x="368427" y="47498"/>
                </a:lnTo>
                <a:lnTo>
                  <a:pt x="367538" y="47751"/>
                </a:lnTo>
                <a:lnTo>
                  <a:pt x="368965" y="47498"/>
                </a:lnTo>
                <a:close/>
              </a:path>
              <a:path w="2412365" h="704214">
                <a:moveTo>
                  <a:pt x="950184" y="35178"/>
                </a:moveTo>
                <a:lnTo>
                  <a:pt x="780034" y="35178"/>
                </a:lnTo>
                <a:lnTo>
                  <a:pt x="858519" y="45338"/>
                </a:lnTo>
                <a:lnTo>
                  <a:pt x="858138" y="45212"/>
                </a:lnTo>
                <a:lnTo>
                  <a:pt x="999226" y="45212"/>
                </a:lnTo>
                <a:lnTo>
                  <a:pt x="950184" y="35178"/>
                </a:lnTo>
                <a:close/>
              </a:path>
              <a:path w="2412365" h="704214">
                <a:moveTo>
                  <a:pt x="430022" y="36702"/>
                </a:moveTo>
                <a:lnTo>
                  <a:pt x="429640" y="36702"/>
                </a:lnTo>
                <a:lnTo>
                  <a:pt x="429007" y="36815"/>
                </a:lnTo>
                <a:lnTo>
                  <a:pt x="430022" y="36702"/>
                </a:lnTo>
                <a:close/>
              </a:path>
              <a:path w="2412365" h="704214">
                <a:moveTo>
                  <a:pt x="912211" y="28575"/>
                </a:moveTo>
                <a:lnTo>
                  <a:pt x="704341" y="28575"/>
                </a:lnTo>
                <a:lnTo>
                  <a:pt x="780541" y="35305"/>
                </a:lnTo>
                <a:lnTo>
                  <a:pt x="780034" y="35178"/>
                </a:lnTo>
                <a:lnTo>
                  <a:pt x="950184" y="35178"/>
                </a:lnTo>
                <a:lnTo>
                  <a:pt x="943356" y="33781"/>
                </a:lnTo>
                <a:lnTo>
                  <a:pt x="912211" y="28575"/>
                </a:lnTo>
                <a:close/>
              </a:path>
              <a:path w="2412365" h="704214">
                <a:moveTo>
                  <a:pt x="893220" y="25400"/>
                </a:moveTo>
                <a:lnTo>
                  <a:pt x="631236" y="25402"/>
                </a:lnTo>
                <a:lnTo>
                  <a:pt x="704850" y="28701"/>
                </a:lnTo>
                <a:lnTo>
                  <a:pt x="704341" y="28575"/>
                </a:lnTo>
                <a:lnTo>
                  <a:pt x="912211" y="28575"/>
                </a:lnTo>
                <a:lnTo>
                  <a:pt x="893220" y="25400"/>
                </a:lnTo>
                <a:close/>
              </a:path>
            </a:pathLst>
          </a:custGeom>
          <a:solidFill>
            <a:srgbClr val="EC7C30"/>
          </a:solid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36482" y="2104252"/>
            <a:ext cx="7194337" cy="3337951"/>
          </a:xfrm>
          <a:prstGeom prst="rect">
            <a:avLst/>
          </a:prstGeom>
        </p:spPr>
      </p:pic>
      <p:sp>
        <p:nvSpPr>
          <p:cNvPr id="3" name="object 3"/>
          <p:cNvSpPr txBox="1">
            <a:spLocks noGrp="1"/>
          </p:cNvSpPr>
          <p:nvPr>
            <p:ph type="title"/>
          </p:nvPr>
        </p:nvSpPr>
        <p:spPr>
          <a:xfrm>
            <a:off x="862380" y="212852"/>
            <a:ext cx="4102100" cy="360680"/>
          </a:xfrm>
          <a:prstGeom prst="rect">
            <a:avLst/>
          </a:prstGeom>
        </p:spPr>
        <p:txBody>
          <a:bodyPr vert="horz" wrap="square" lIns="0" tIns="12065" rIns="0" bIns="0" rtlCol="0">
            <a:spAutoFit/>
          </a:bodyPr>
          <a:lstStyle/>
          <a:p>
            <a:pPr marL="12700">
              <a:lnSpc>
                <a:spcPct val="100000"/>
              </a:lnSpc>
              <a:spcBef>
                <a:spcPts val="95"/>
              </a:spcBef>
            </a:pPr>
            <a:r>
              <a:rPr sz="2200" b="1" spc="-5" dirty="0">
                <a:solidFill>
                  <a:srgbClr val="1F4D3D"/>
                </a:solidFill>
                <a:latin typeface="Calibri"/>
                <a:cs typeface="Calibri"/>
              </a:rPr>
              <a:t>SPETTROSCOPIA DI</a:t>
            </a:r>
            <a:r>
              <a:rPr sz="2200" b="1" spc="-20" dirty="0">
                <a:solidFill>
                  <a:srgbClr val="1F4D3D"/>
                </a:solidFill>
                <a:latin typeface="Calibri"/>
                <a:cs typeface="Calibri"/>
              </a:rPr>
              <a:t> </a:t>
            </a:r>
            <a:r>
              <a:rPr sz="2200" b="1" spc="-15" dirty="0">
                <a:solidFill>
                  <a:srgbClr val="1F4D3D"/>
                </a:solidFill>
                <a:latin typeface="Calibri"/>
                <a:cs typeface="Calibri"/>
              </a:rPr>
              <a:t>FLUORESCENZA</a:t>
            </a:r>
            <a:endParaRPr sz="2200">
              <a:latin typeface="Calibri"/>
              <a:cs typeface="Calibri"/>
            </a:endParaRPr>
          </a:p>
        </p:txBody>
      </p:sp>
      <p:sp>
        <p:nvSpPr>
          <p:cNvPr id="4" name="object 4"/>
          <p:cNvSpPr txBox="1"/>
          <p:nvPr/>
        </p:nvSpPr>
        <p:spPr>
          <a:xfrm>
            <a:off x="1055928" y="1121790"/>
            <a:ext cx="8752205" cy="57404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0000"/>
                </a:solidFill>
                <a:latin typeface="Calibri"/>
                <a:cs typeface="Calibri"/>
              </a:rPr>
              <a:t>La</a:t>
            </a:r>
            <a:r>
              <a:rPr sz="1800" spc="15" dirty="0">
                <a:solidFill>
                  <a:srgbClr val="000000"/>
                </a:solidFill>
                <a:latin typeface="Calibri"/>
                <a:cs typeface="Calibri"/>
              </a:rPr>
              <a:t> </a:t>
            </a:r>
            <a:r>
              <a:rPr sz="1800" spc="-10" dirty="0">
                <a:solidFill>
                  <a:srgbClr val="000000"/>
                </a:solidFill>
                <a:latin typeface="Calibri"/>
                <a:cs typeface="Calibri"/>
              </a:rPr>
              <a:t>radiazione</a:t>
            </a:r>
            <a:r>
              <a:rPr sz="1800" spc="35" dirty="0">
                <a:solidFill>
                  <a:srgbClr val="000000"/>
                </a:solidFill>
                <a:latin typeface="Calibri"/>
                <a:cs typeface="Calibri"/>
              </a:rPr>
              <a:t> </a:t>
            </a:r>
            <a:r>
              <a:rPr sz="1800" spc="-10" dirty="0">
                <a:solidFill>
                  <a:srgbClr val="000000"/>
                </a:solidFill>
                <a:latin typeface="Calibri"/>
                <a:cs typeface="Calibri"/>
              </a:rPr>
              <a:t>elettromagnetica</a:t>
            </a:r>
            <a:r>
              <a:rPr sz="1800" spc="20" dirty="0">
                <a:solidFill>
                  <a:srgbClr val="000000"/>
                </a:solidFill>
                <a:latin typeface="Calibri"/>
                <a:cs typeface="Calibri"/>
              </a:rPr>
              <a:t> </a:t>
            </a:r>
            <a:r>
              <a:rPr sz="1800" spc="-10" dirty="0">
                <a:solidFill>
                  <a:srgbClr val="000000"/>
                </a:solidFill>
                <a:latin typeface="Calibri"/>
                <a:cs typeface="Calibri"/>
              </a:rPr>
              <a:t>incidente</a:t>
            </a:r>
            <a:r>
              <a:rPr sz="1800" spc="35" dirty="0">
                <a:solidFill>
                  <a:srgbClr val="000000"/>
                </a:solidFill>
                <a:latin typeface="Calibri"/>
                <a:cs typeface="Calibri"/>
              </a:rPr>
              <a:t> </a:t>
            </a:r>
            <a:r>
              <a:rPr sz="1800" spc="-5" dirty="0">
                <a:solidFill>
                  <a:srgbClr val="000000"/>
                </a:solidFill>
                <a:latin typeface="Calibri"/>
                <a:cs typeface="Calibri"/>
              </a:rPr>
              <a:t>può</a:t>
            </a:r>
            <a:r>
              <a:rPr sz="1800" spc="15" dirty="0">
                <a:solidFill>
                  <a:srgbClr val="000000"/>
                </a:solidFill>
                <a:latin typeface="Calibri"/>
                <a:cs typeface="Calibri"/>
              </a:rPr>
              <a:t> </a:t>
            </a:r>
            <a:r>
              <a:rPr sz="1800" spc="-5" dirty="0">
                <a:solidFill>
                  <a:srgbClr val="000000"/>
                </a:solidFill>
                <a:latin typeface="Calibri"/>
                <a:cs typeface="Calibri"/>
              </a:rPr>
              <a:t>essere</a:t>
            </a:r>
            <a:r>
              <a:rPr sz="1800" dirty="0">
                <a:solidFill>
                  <a:srgbClr val="000000"/>
                </a:solidFill>
                <a:latin typeface="Calibri"/>
                <a:cs typeface="Calibri"/>
              </a:rPr>
              <a:t> </a:t>
            </a:r>
            <a:r>
              <a:rPr sz="1800" spc="-10" dirty="0">
                <a:solidFill>
                  <a:srgbClr val="000000"/>
                </a:solidFill>
                <a:latin typeface="Calibri"/>
                <a:cs typeface="Calibri"/>
              </a:rPr>
              <a:t>assorbita,</a:t>
            </a:r>
            <a:r>
              <a:rPr sz="1800" dirty="0">
                <a:solidFill>
                  <a:srgbClr val="000000"/>
                </a:solidFill>
                <a:latin typeface="Calibri"/>
                <a:cs typeface="Calibri"/>
              </a:rPr>
              <a:t> </a:t>
            </a:r>
            <a:r>
              <a:rPr sz="1800" spc="-15" dirty="0">
                <a:solidFill>
                  <a:srgbClr val="000000"/>
                </a:solidFill>
                <a:latin typeface="Calibri"/>
                <a:cs typeface="Calibri"/>
              </a:rPr>
              <a:t>l’assorbimento</a:t>
            </a:r>
            <a:r>
              <a:rPr sz="1800" spc="5" dirty="0">
                <a:solidFill>
                  <a:srgbClr val="000000"/>
                </a:solidFill>
                <a:latin typeface="Calibri"/>
                <a:cs typeface="Calibri"/>
              </a:rPr>
              <a:t> </a:t>
            </a:r>
            <a:r>
              <a:rPr sz="1800" spc="-5" dirty="0">
                <a:solidFill>
                  <a:srgbClr val="000000"/>
                </a:solidFill>
                <a:latin typeface="Calibri"/>
                <a:cs typeface="Calibri"/>
              </a:rPr>
              <a:t>della</a:t>
            </a:r>
            <a:r>
              <a:rPr sz="1800" spc="20" dirty="0">
                <a:solidFill>
                  <a:srgbClr val="000000"/>
                </a:solidFill>
                <a:latin typeface="Calibri"/>
                <a:cs typeface="Calibri"/>
              </a:rPr>
              <a:t> </a:t>
            </a:r>
            <a:r>
              <a:rPr sz="1800" spc="-10" dirty="0">
                <a:solidFill>
                  <a:srgbClr val="000000"/>
                </a:solidFill>
                <a:latin typeface="Calibri"/>
                <a:cs typeface="Calibri"/>
              </a:rPr>
              <a:t>radiazione</a:t>
            </a:r>
            <a:endParaRPr sz="1800">
              <a:latin typeface="Calibri"/>
              <a:cs typeface="Calibri"/>
            </a:endParaRPr>
          </a:p>
          <a:p>
            <a:pPr marL="12700">
              <a:lnSpc>
                <a:spcPct val="100000"/>
              </a:lnSpc>
            </a:pPr>
            <a:r>
              <a:rPr sz="1800" spc="-10" dirty="0">
                <a:solidFill>
                  <a:srgbClr val="000000"/>
                </a:solidFill>
                <a:latin typeface="Calibri"/>
                <a:cs typeface="Calibri"/>
              </a:rPr>
              <a:t>comporta</a:t>
            </a:r>
            <a:r>
              <a:rPr sz="1800" spc="5" dirty="0">
                <a:solidFill>
                  <a:srgbClr val="000000"/>
                </a:solidFill>
                <a:latin typeface="Calibri"/>
                <a:cs typeface="Calibri"/>
              </a:rPr>
              <a:t> </a:t>
            </a:r>
            <a:r>
              <a:rPr sz="1800" spc="-5" dirty="0">
                <a:solidFill>
                  <a:srgbClr val="000000"/>
                </a:solidFill>
                <a:latin typeface="Calibri"/>
                <a:cs typeface="Calibri"/>
              </a:rPr>
              <a:t>un</a:t>
            </a:r>
            <a:r>
              <a:rPr sz="1800" spc="10" dirty="0">
                <a:solidFill>
                  <a:srgbClr val="000000"/>
                </a:solidFill>
                <a:latin typeface="Calibri"/>
                <a:cs typeface="Calibri"/>
              </a:rPr>
              <a:t> </a:t>
            </a:r>
            <a:r>
              <a:rPr sz="1800" spc="-5" dirty="0">
                <a:solidFill>
                  <a:srgbClr val="000000"/>
                </a:solidFill>
                <a:latin typeface="Calibri"/>
                <a:cs typeface="Calibri"/>
              </a:rPr>
              <a:t>salto</a:t>
            </a:r>
            <a:r>
              <a:rPr sz="1800" spc="-15" dirty="0">
                <a:solidFill>
                  <a:srgbClr val="000000"/>
                </a:solidFill>
                <a:latin typeface="Calibri"/>
                <a:cs typeface="Calibri"/>
              </a:rPr>
              <a:t> </a:t>
            </a:r>
            <a:r>
              <a:rPr sz="1800" spc="-10" dirty="0">
                <a:solidFill>
                  <a:srgbClr val="000000"/>
                </a:solidFill>
                <a:latin typeface="Calibri"/>
                <a:cs typeface="Calibri"/>
              </a:rPr>
              <a:t>quantico</a:t>
            </a:r>
            <a:r>
              <a:rPr sz="1800" spc="20" dirty="0">
                <a:solidFill>
                  <a:srgbClr val="000000"/>
                </a:solidFill>
                <a:latin typeface="Calibri"/>
                <a:cs typeface="Calibri"/>
              </a:rPr>
              <a:t> </a:t>
            </a:r>
            <a:r>
              <a:rPr sz="1800" spc="-10" dirty="0">
                <a:solidFill>
                  <a:srgbClr val="000000"/>
                </a:solidFill>
                <a:latin typeface="Calibri"/>
                <a:cs typeface="Calibri"/>
              </a:rPr>
              <a:t>con</a:t>
            </a:r>
            <a:r>
              <a:rPr sz="1800" spc="10" dirty="0">
                <a:solidFill>
                  <a:srgbClr val="000000"/>
                </a:solidFill>
                <a:latin typeface="Calibri"/>
                <a:cs typeface="Calibri"/>
              </a:rPr>
              <a:t> </a:t>
            </a:r>
            <a:r>
              <a:rPr sz="1800" dirty="0">
                <a:solidFill>
                  <a:srgbClr val="000000"/>
                </a:solidFill>
                <a:latin typeface="Calibri"/>
                <a:cs typeface="Calibri"/>
              </a:rPr>
              <a:t>passaggio</a:t>
            </a:r>
            <a:r>
              <a:rPr sz="1800" spc="-20" dirty="0">
                <a:solidFill>
                  <a:srgbClr val="000000"/>
                </a:solidFill>
                <a:latin typeface="Calibri"/>
                <a:cs typeface="Calibri"/>
              </a:rPr>
              <a:t> </a:t>
            </a:r>
            <a:r>
              <a:rPr sz="1800" dirty="0">
                <a:solidFill>
                  <a:srgbClr val="000000"/>
                </a:solidFill>
                <a:latin typeface="Calibri"/>
                <a:cs typeface="Calibri"/>
              </a:rPr>
              <a:t>ad</a:t>
            </a:r>
            <a:r>
              <a:rPr sz="1800" spc="15" dirty="0">
                <a:solidFill>
                  <a:srgbClr val="000000"/>
                </a:solidFill>
                <a:latin typeface="Calibri"/>
                <a:cs typeface="Calibri"/>
              </a:rPr>
              <a:t> </a:t>
            </a:r>
            <a:r>
              <a:rPr sz="1800" spc="-5" dirty="0">
                <a:solidFill>
                  <a:srgbClr val="000000"/>
                </a:solidFill>
                <a:latin typeface="Calibri"/>
                <a:cs typeface="Calibri"/>
              </a:rPr>
              <a:t>una </a:t>
            </a:r>
            <a:r>
              <a:rPr sz="1800" spc="-10" dirty="0">
                <a:solidFill>
                  <a:srgbClr val="000000"/>
                </a:solidFill>
                <a:latin typeface="Calibri"/>
                <a:cs typeface="Calibri"/>
              </a:rPr>
              <a:t>forma</a:t>
            </a:r>
            <a:r>
              <a:rPr sz="1800" spc="-5" dirty="0">
                <a:solidFill>
                  <a:srgbClr val="000000"/>
                </a:solidFill>
                <a:latin typeface="Calibri"/>
                <a:cs typeface="Calibri"/>
              </a:rPr>
              <a:t> </a:t>
            </a:r>
            <a:r>
              <a:rPr sz="1800" spc="-10" dirty="0">
                <a:solidFill>
                  <a:srgbClr val="000000"/>
                </a:solidFill>
                <a:latin typeface="Calibri"/>
                <a:cs typeface="Calibri"/>
              </a:rPr>
              <a:t>instabile.</a:t>
            </a:r>
            <a:endParaRPr sz="1800">
              <a:latin typeface="Calibri"/>
              <a:cs typeface="Calibri"/>
            </a:endParaRPr>
          </a:p>
        </p:txBody>
      </p:sp>
      <p:sp>
        <p:nvSpPr>
          <p:cNvPr id="5" name="object 5"/>
          <p:cNvSpPr txBox="1"/>
          <p:nvPr/>
        </p:nvSpPr>
        <p:spPr>
          <a:xfrm>
            <a:off x="1402461" y="5934862"/>
            <a:ext cx="658114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0000"/>
                </a:solidFill>
                <a:latin typeface="Calibri"/>
                <a:cs typeface="Calibri"/>
              </a:rPr>
              <a:t>La</a:t>
            </a:r>
            <a:r>
              <a:rPr sz="1800" spc="15" dirty="0">
                <a:solidFill>
                  <a:srgbClr val="000000"/>
                </a:solidFill>
                <a:latin typeface="Calibri"/>
                <a:cs typeface="Calibri"/>
              </a:rPr>
              <a:t> </a:t>
            </a:r>
            <a:r>
              <a:rPr sz="1800" spc="-5" dirty="0">
                <a:solidFill>
                  <a:srgbClr val="000000"/>
                </a:solidFill>
                <a:latin typeface="Calibri"/>
                <a:cs typeface="Calibri"/>
              </a:rPr>
              <a:t>specie</a:t>
            </a:r>
            <a:r>
              <a:rPr sz="1800" spc="25" dirty="0">
                <a:solidFill>
                  <a:srgbClr val="000000"/>
                </a:solidFill>
                <a:latin typeface="Calibri"/>
                <a:cs typeface="Calibri"/>
              </a:rPr>
              <a:t> </a:t>
            </a:r>
            <a:r>
              <a:rPr sz="1800" spc="-10" dirty="0">
                <a:solidFill>
                  <a:srgbClr val="000000"/>
                </a:solidFill>
                <a:latin typeface="Calibri"/>
                <a:cs typeface="Calibri"/>
              </a:rPr>
              <a:t>torna</a:t>
            </a:r>
            <a:r>
              <a:rPr sz="1800" dirty="0">
                <a:solidFill>
                  <a:srgbClr val="000000"/>
                </a:solidFill>
                <a:latin typeface="Calibri"/>
                <a:cs typeface="Calibri"/>
              </a:rPr>
              <a:t> </a:t>
            </a:r>
            <a:r>
              <a:rPr sz="1800" spc="-5" dirty="0">
                <a:solidFill>
                  <a:srgbClr val="000000"/>
                </a:solidFill>
                <a:latin typeface="Calibri"/>
                <a:cs typeface="Calibri"/>
              </a:rPr>
              <a:t>allo</a:t>
            </a:r>
            <a:r>
              <a:rPr sz="1800" spc="10" dirty="0">
                <a:solidFill>
                  <a:srgbClr val="000000"/>
                </a:solidFill>
                <a:latin typeface="Calibri"/>
                <a:cs typeface="Calibri"/>
              </a:rPr>
              <a:t> </a:t>
            </a:r>
            <a:r>
              <a:rPr sz="1800" spc="-20" dirty="0">
                <a:solidFill>
                  <a:srgbClr val="000000"/>
                </a:solidFill>
                <a:latin typeface="Calibri"/>
                <a:cs typeface="Calibri"/>
              </a:rPr>
              <a:t>stato</a:t>
            </a:r>
            <a:r>
              <a:rPr sz="1800" spc="-5" dirty="0">
                <a:solidFill>
                  <a:srgbClr val="000000"/>
                </a:solidFill>
                <a:latin typeface="Calibri"/>
                <a:cs typeface="Calibri"/>
              </a:rPr>
              <a:t> </a:t>
            </a:r>
            <a:r>
              <a:rPr sz="1800" spc="-10" dirty="0">
                <a:solidFill>
                  <a:srgbClr val="000000"/>
                </a:solidFill>
                <a:latin typeface="Calibri"/>
                <a:cs typeface="Calibri"/>
              </a:rPr>
              <a:t>fondamentale</a:t>
            </a:r>
            <a:r>
              <a:rPr sz="1800" spc="15" dirty="0">
                <a:solidFill>
                  <a:srgbClr val="000000"/>
                </a:solidFill>
                <a:latin typeface="Calibri"/>
                <a:cs typeface="Calibri"/>
              </a:rPr>
              <a:t> </a:t>
            </a:r>
            <a:r>
              <a:rPr sz="1800" spc="-20" dirty="0">
                <a:solidFill>
                  <a:srgbClr val="000000"/>
                </a:solidFill>
                <a:latin typeface="Calibri"/>
                <a:cs typeface="Calibri"/>
              </a:rPr>
              <a:t>attraverso</a:t>
            </a:r>
            <a:r>
              <a:rPr sz="1800" spc="-15" dirty="0">
                <a:solidFill>
                  <a:srgbClr val="000000"/>
                </a:solidFill>
                <a:latin typeface="Calibri"/>
                <a:cs typeface="Calibri"/>
              </a:rPr>
              <a:t> l’emissione</a:t>
            </a:r>
            <a:r>
              <a:rPr sz="1800" spc="15" dirty="0">
                <a:solidFill>
                  <a:srgbClr val="000000"/>
                </a:solidFill>
                <a:latin typeface="Calibri"/>
                <a:cs typeface="Calibri"/>
              </a:rPr>
              <a:t> </a:t>
            </a:r>
            <a:r>
              <a:rPr sz="1800" spc="-5" dirty="0">
                <a:solidFill>
                  <a:srgbClr val="000000"/>
                </a:solidFill>
                <a:latin typeface="Calibri"/>
                <a:cs typeface="Calibri"/>
              </a:rPr>
              <a:t>di</a:t>
            </a:r>
            <a:r>
              <a:rPr sz="1800" spc="15" dirty="0">
                <a:solidFill>
                  <a:srgbClr val="000000"/>
                </a:solidFill>
                <a:latin typeface="Calibri"/>
                <a:cs typeface="Calibri"/>
              </a:rPr>
              <a:t> </a:t>
            </a:r>
            <a:r>
              <a:rPr sz="1800" spc="-15" dirty="0">
                <a:solidFill>
                  <a:srgbClr val="000000"/>
                </a:solidFill>
                <a:latin typeface="Calibri"/>
                <a:cs typeface="Calibri"/>
              </a:rPr>
              <a:t>fotoni</a:t>
            </a:r>
            <a:endParaRPr sz="1800">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22720" y="1734266"/>
            <a:ext cx="9912814" cy="3822237"/>
          </a:xfrm>
          <a:prstGeom prst="rect">
            <a:avLst/>
          </a:prstGeom>
        </p:spPr>
      </p:pic>
      <p:pic>
        <p:nvPicPr>
          <p:cNvPr id="3" name="object 3"/>
          <p:cNvPicPr/>
          <p:nvPr/>
        </p:nvPicPr>
        <p:blipFill>
          <a:blip r:embed="rId3" cstate="print"/>
          <a:stretch>
            <a:fillRect/>
          </a:stretch>
        </p:blipFill>
        <p:spPr>
          <a:xfrm>
            <a:off x="1752402" y="521845"/>
            <a:ext cx="8303936" cy="30370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454558" y="324739"/>
            <a:ext cx="3999865" cy="391160"/>
          </a:xfrm>
          <a:prstGeom prst="rect">
            <a:avLst/>
          </a:prstGeom>
        </p:spPr>
        <p:txBody>
          <a:bodyPr vert="horz" wrap="square" lIns="0" tIns="12700" rIns="0" bIns="0" rtlCol="0">
            <a:spAutoFit/>
          </a:bodyPr>
          <a:lstStyle/>
          <a:p>
            <a:pPr marL="12700">
              <a:lnSpc>
                <a:spcPct val="100000"/>
              </a:lnSpc>
              <a:spcBef>
                <a:spcPts val="100"/>
              </a:spcBef>
            </a:pPr>
            <a:r>
              <a:rPr sz="2400" b="1" spc="-30" dirty="0">
                <a:solidFill>
                  <a:srgbClr val="1F4D3D"/>
                </a:solidFill>
                <a:latin typeface="Calibri"/>
                <a:cs typeface="Calibri"/>
              </a:rPr>
              <a:t>L’assorbimento</a:t>
            </a:r>
            <a:r>
              <a:rPr sz="2400" b="1" spc="-25" dirty="0">
                <a:solidFill>
                  <a:srgbClr val="1F4D3D"/>
                </a:solidFill>
                <a:latin typeface="Calibri"/>
                <a:cs typeface="Calibri"/>
              </a:rPr>
              <a:t> </a:t>
            </a:r>
            <a:r>
              <a:rPr sz="2400" b="1" dirty="0">
                <a:solidFill>
                  <a:srgbClr val="1F4D3D"/>
                </a:solidFill>
                <a:latin typeface="Calibri"/>
                <a:cs typeface="Calibri"/>
              </a:rPr>
              <a:t>della</a:t>
            </a:r>
            <a:r>
              <a:rPr sz="2400" b="1" spc="-5" dirty="0">
                <a:solidFill>
                  <a:srgbClr val="1F4D3D"/>
                </a:solidFill>
                <a:latin typeface="Calibri"/>
                <a:cs typeface="Calibri"/>
              </a:rPr>
              <a:t> </a:t>
            </a:r>
            <a:r>
              <a:rPr sz="2400" b="1" spc="-10" dirty="0">
                <a:solidFill>
                  <a:srgbClr val="1F4D3D"/>
                </a:solidFill>
                <a:latin typeface="Calibri"/>
                <a:cs typeface="Calibri"/>
              </a:rPr>
              <a:t>radiazione</a:t>
            </a:r>
            <a:endParaRPr sz="2400">
              <a:latin typeface="Calibri"/>
              <a:cs typeface="Calibri"/>
            </a:endParaRPr>
          </a:p>
        </p:txBody>
      </p:sp>
      <p:sp>
        <p:nvSpPr>
          <p:cNvPr id="3" name="object 3"/>
          <p:cNvSpPr txBox="1"/>
          <p:nvPr/>
        </p:nvSpPr>
        <p:spPr>
          <a:xfrm>
            <a:off x="544474" y="1355547"/>
            <a:ext cx="11153140" cy="1779905"/>
          </a:xfrm>
          <a:prstGeom prst="rect">
            <a:avLst/>
          </a:prstGeom>
        </p:spPr>
        <p:txBody>
          <a:bodyPr vert="horz" wrap="square" lIns="0" tIns="13335" rIns="0" bIns="0" rtlCol="0">
            <a:spAutoFit/>
          </a:bodyPr>
          <a:lstStyle/>
          <a:p>
            <a:pPr marL="12700">
              <a:lnSpc>
                <a:spcPct val="100000"/>
              </a:lnSpc>
              <a:spcBef>
                <a:spcPts val="105"/>
              </a:spcBef>
            </a:pPr>
            <a:r>
              <a:rPr sz="2300" spc="-5" dirty="0">
                <a:solidFill>
                  <a:srgbClr val="000000"/>
                </a:solidFill>
                <a:latin typeface="Calibri"/>
                <a:cs typeface="Calibri"/>
              </a:rPr>
              <a:t>Ogni </a:t>
            </a:r>
            <a:r>
              <a:rPr sz="2300" dirty="0">
                <a:solidFill>
                  <a:srgbClr val="000000"/>
                </a:solidFill>
                <a:latin typeface="Calibri"/>
                <a:cs typeface="Calibri"/>
              </a:rPr>
              <a:t>specie </a:t>
            </a:r>
            <a:r>
              <a:rPr sz="2300" spc="-5" dirty="0">
                <a:solidFill>
                  <a:srgbClr val="000000"/>
                </a:solidFill>
                <a:latin typeface="Calibri"/>
                <a:cs typeface="Calibri"/>
              </a:rPr>
              <a:t>chimica</a:t>
            </a:r>
            <a:r>
              <a:rPr sz="2300" spc="5" dirty="0">
                <a:solidFill>
                  <a:srgbClr val="000000"/>
                </a:solidFill>
                <a:latin typeface="Calibri"/>
                <a:cs typeface="Calibri"/>
              </a:rPr>
              <a:t> </a:t>
            </a:r>
            <a:r>
              <a:rPr sz="2300" dirty="0">
                <a:solidFill>
                  <a:srgbClr val="000000"/>
                </a:solidFill>
                <a:latin typeface="Calibri"/>
                <a:cs typeface="Calibri"/>
              </a:rPr>
              <a:t>è</a:t>
            </a:r>
            <a:r>
              <a:rPr sz="2300" spc="5" dirty="0">
                <a:solidFill>
                  <a:srgbClr val="000000"/>
                </a:solidFill>
                <a:latin typeface="Calibri"/>
                <a:cs typeface="Calibri"/>
              </a:rPr>
              <a:t> </a:t>
            </a:r>
            <a:r>
              <a:rPr sz="2300" spc="-5" dirty="0">
                <a:solidFill>
                  <a:srgbClr val="000000"/>
                </a:solidFill>
                <a:latin typeface="Calibri"/>
                <a:cs typeface="Calibri"/>
              </a:rPr>
              <a:t>in</a:t>
            </a:r>
            <a:r>
              <a:rPr sz="2300" spc="5" dirty="0">
                <a:solidFill>
                  <a:srgbClr val="000000"/>
                </a:solidFill>
                <a:latin typeface="Calibri"/>
                <a:cs typeface="Calibri"/>
              </a:rPr>
              <a:t> </a:t>
            </a:r>
            <a:r>
              <a:rPr sz="2300" spc="-10" dirty="0">
                <a:solidFill>
                  <a:srgbClr val="000000"/>
                </a:solidFill>
                <a:latin typeface="Calibri"/>
                <a:cs typeface="Calibri"/>
              </a:rPr>
              <a:t>grado</a:t>
            </a:r>
            <a:r>
              <a:rPr sz="2300" dirty="0">
                <a:solidFill>
                  <a:srgbClr val="000000"/>
                </a:solidFill>
                <a:latin typeface="Calibri"/>
                <a:cs typeface="Calibri"/>
              </a:rPr>
              <a:t> </a:t>
            </a:r>
            <a:r>
              <a:rPr sz="2300" spc="-5" dirty="0">
                <a:solidFill>
                  <a:srgbClr val="000000"/>
                </a:solidFill>
                <a:latin typeface="Calibri"/>
                <a:cs typeface="Calibri"/>
              </a:rPr>
              <a:t>di</a:t>
            </a:r>
            <a:r>
              <a:rPr sz="2300" dirty="0">
                <a:solidFill>
                  <a:srgbClr val="000000"/>
                </a:solidFill>
                <a:latin typeface="Calibri"/>
                <a:cs typeface="Calibri"/>
              </a:rPr>
              <a:t> </a:t>
            </a:r>
            <a:r>
              <a:rPr sz="2300" spc="-15" dirty="0">
                <a:solidFill>
                  <a:srgbClr val="000000"/>
                </a:solidFill>
                <a:latin typeface="Calibri"/>
                <a:cs typeface="Calibri"/>
              </a:rPr>
              <a:t>interagire</a:t>
            </a:r>
            <a:r>
              <a:rPr sz="2300" spc="10" dirty="0">
                <a:solidFill>
                  <a:srgbClr val="000000"/>
                </a:solidFill>
                <a:latin typeface="Calibri"/>
                <a:cs typeface="Calibri"/>
              </a:rPr>
              <a:t> </a:t>
            </a:r>
            <a:r>
              <a:rPr sz="2300" spc="-10" dirty="0">
                <a:solidFill>
                  <a:srgbClr val="000000"/>
                </a:solidFill>
                <a:latin typeface="Calibri"/>
                <a:cs typeface="Calibri"/>
              </a:rPr>
              <a:t>con</a:t>
            </a:r>
            <a:r>
              <a:rPr sz="2300" spc="15" dirty="0">
                <a:solidFill>
                  <a:srgbClr val="000000"/>
                </a:solidFill>
                <a:latin typeface="Calibri"/>
                <a:cs typeface="Calibri"/>
              </a:rPr>
              <a:t> </a:t>
            </a:r>
            <a:r>
              <a:rPr sz="2300" dirty="0">
                <a:solidFill>
                  <a:srgbClr val="000000"/>
                </a:solidFill>
                <a:latin typeface="Calibri"/>
                <a:cs typeface="Calibri"/>
              </a:rPr>
              <a:t>la</a:t>
            </a:r>
            <a:r>
              <a:rPr sz="2300" spc="-10" dirty="0">
                <a:solidFill>
                  <a:srgbClr val="000000"/>
                </a:solidFill>
                <a:latin typeface="Calibri"/>
                <a:cs typeface="Calibri"/>
              </a:rPr>
              <a:t> </a:t>
            </a:r>
            <a:r>
              <a:rPr sz="2300" spc="-5" dirty="0">
                <a:solidFill>
                  <a:srgbClr val="000000"/>
                </a:solidFill>
                <a:latin typeface="Calibri"/>
                <a:cs typeface="Calibri"/>
              </a:rPr>
              <a:t>radiazione</a:t>
            </a:r>
            <a:r>
              <a:rPr sz="2300" spc="-15" dirty="0">
                <a:solidFill>
                  <a:srgbClr val="000000"/>
                </a:solidFill>
                <a:latin typeface="Calibri"/>
                <a:cs typeface="Calibri"/>
              </a:rPr>
              <a:t> </a:t>
            </a:r>
            <a:r>
              <a:rPr sz="2300" spc="-10" dirty="0">
                <a:solidFill>
                  <a:srgbClr val="000000"/>
                </a:solidFill>
                <a:latin typeface="Calibri"/>
                <a:cs typeface="Calibri"/>
              </a:rPr>
              <a:t>elettromagnetica</a:t>
            </a:r>
            <a:r>
              <a:rPr sz="2300" spc="20" dirty="0">
                <a:solidFill>
                  <a:srgbClr val="000000"/>
                </a:solidFill>
                <a:latin typeface="Calibri"/>
                <a:cs typeface="Calibri"/>
              </a:rPr>
              <a:t> </a:t>
            </a:r>
            <a:r>
              <a:rPr sz="2300" dirty="0">
                <a:solidFill>
                  <a:srgbClr val="000000"/>
                </a:solidFill>
                <a:latin typeface="Calibri"/>
                <a:cs typeface="Calibri"/>
              </a:rPr>
              <a:t>se</a:t>
            </a:r>
            <a:r>
              <a:rPr sz="2300" spc="5" dirty="0">
                <a:solidFill>
                  <a:srgbClr val="000000"/>
                </a:solidFill>
                <a:latin typeface="Calibri"/>
                <a:cs typeface="Calibri"/>
              </a:rPr>
              <a:t> </a:t>
            </a:r>
            <a:r>
              <a:rPr sz="2300" spc="-5" dirty="0">
                <a:solidFill>
                  <a:srgbClr val="000000"/>
                </a:solidFill>
                <a:latin typeface="Calibri"/>
                <a:cs typeface="Calibri"/>
              </a:rPr>
              <a:t>di</a:t>
            </a:r>
            <a:endParaRPr sz="2300" dirty="0">
              <a:latin typeface="Calibri"/>
              <a:cs typeface="Calibri"/>
            </a:endParaRPr>
          </a:p>
          <a:p>
            <a:pPr marL="12700">
              <a:lnSpc>
                <a:spcPct val="100000"/>
              </a:lnSpc>
            </a:pPr>
            <a:r>
              <a:rPr sz="2300" spc="-5" dirty="0">
                <a:solidFill>
                  <a:srgbClr val="000000"/>
                </a:solidFill>
                <a:latin typeface="Calibri"/>
                <a:cs typeface="Calibri"/>
              </a:rPr>
              <a:t>opportuna</a:t>
            </a:r>
            <a:r>
              <a:rPr sz="2300" dirty="0">
                <a:solidFill>
                  <a:srgbClr val="000000"/>
                </a:solidFill>
                <a:latin typeface="Calibri"/>
                <a:cs typeface="Calibri"/>
              </a:rPr>
              <a:t> </a:t>
            </a:r>
            <a:r>
              <a:rPr sz="2300" spc="-10" dirty="0">
                <a:solidFill>
                  <a:srgbClr val="000000"/>
                </a:solidFill>
                <a:latin typeface="Calibri"/>
                <a:cs typeface="Calibri"/>
              </a:rPr>
              <a:t>frequenza</a:t>
            </a:r>
            <a:r>
              <a:rPr sz="2300" spc="-25" dirty="0">
                <a:solidFill>
                  <a:srgbClr val="000000"/>
                </a:solidFill>
                <a:latin typeface="Calibri"/>
                <a:cs typeface="Calibri"/>
              </a:rPr>
              <a:t> </a:t>
            </a:r>
            <a:r>
              <a:rPr sz="2300" dirty="0">
                <a:solidFill>
                  <a:srgbClr val="000000"/>
                </a:solidFill>
                <a:latin typeface="Calibri"/>
                <a:cs typeface="Calibri"/>
              </a:rPr>
              <a:t>e</a:t>
            </a:r>
            <a:r>
              <a:rPr sz="2300" spc="10" dirty="0">
                <a:solidFill>
                  <a:srgbClr val="000000"/>
                </a:solidFill>
                <a:latin typeface="Calibri"/>
                <a:cs typeface="Calibri"/>
              </a:rPr>
              <a:t> </a:t>
            </a:r>
            <a:r>
              <a:rPr sz="2300" spc="-5" dirty="0" err="1">
                <a:solidFill>
                  <a:srgbClr val="000000"/>
                </a:solidFill>
                <a:latin typeface="Calibri"/>
                <a:cs typeface="Calibri"/>
              </a:rPr>
              <a:t>lunghezza</a:t>
            </a:r>
            <a:r>
              <a:rPr sz="2300" dirty="0">
                <a:solidFill>
                  <a:srgbClr val="000000"/>
                </a:solidFill>
                <a:latin typeface="Calibri"/>
                <a:cs typeface="Calibri"/>
              </a:rPr>
              <a:t> </a:t>
            </a:r>
            <a:r>
              <a:rPr sz="2300" spc="-35" dirty="0" err="1">
                <a:solidFill>
                  <a:srgbClr val="000000"/>
                </a:solidFill>
                <a:latin typeface="Calibri"/>
                <a:cs typeface="Calibri"/>
              </a:rPr>
              <a:t>d’onda</a:t>
            </a:r>
            <a:r>
              <a:rPr lang="it-IT" sz="2300" spc="-35" dirty="0">
                <a:solidFill>
                  <a:srgbClr val="000000"/>
                </a:solidFill>
                <a:latin typeface="Calibri"/>
                <a:cs typeface="Calibri"/>
              </a:rPr>
              <a:t>, ovvero di opportuna energia.</a:t>
            </a:r>
            <a:endParaRPr sz="2300" dirty="0">
              <a:latin typeface="Calibri"/>
              <a:cs typeface="Calibri"/>
            </a:endParaRPr>
          </a:p>
          <a:p>
            <a:pPr>
              <a:lnSpc>
                <a:spcPct val="100000"/>
              </a:lnSpc>
              <a:spcBef>
                <a:spcPts val="15"/>
              </a:spcBef>
            </a:pPr>
            <a:endParaRPr sz="2250" dirty="0">
              <a:latin typeface="Calibri"/>
              <a:cs typeface="Calibri"/>
            </a:endParaRPr>
          </a:p>
          <a:p>
            <a:pPr marL="12700" marR="5080">
              <a:lnSpc>
                <a:spcPct val="100000"/>
              </a:lnSpc>
            </a:pPr>
            <a:r>
              <a:rPr sz="2300" dirty="0">
                <a:solidFill>
                  <a:srgbClr val="000000"/>
                </a:solidFill>
                <a:latin typeface="Calibri"/>
                <a:cs typeface="Calibri"/>
              </a:rPr>
              <a:t>Quando</a:t>
            </a:r>
            <a:r>
              <a:rPr sz="2300" spc="10" dirty="0">
                <a:solidFill>
                  <a:srgbClr val="000000"/>
                </a:solidFill>
                <a:latin typeface="Calibri"/>
                <a:cs typeface="Calibri"/>
              </a:rPr>
              <a:t> </a:t>
            </a:r>
            <a:r>
              <a:rPr sz="2300" spc="-5" dirty="0">
                <a:solidFill>
                  <a:srgbClr val="000000"/>
                </a:solidFill>
                <a:latin typeface="Calibri"/>
                <a:cs typeface="Calibri"/>
              </a:rPr>
              <a:t>una</a:t>
            </a:r>
            <a:r>
              <a:rPr sz="2300" dirty="0">
                <a:solidFill>
                  <a:srgbClr val="000000"/>
                </a:solidFill>
                <a:latin typeface="Calibri"/>
                <a:cs typeface="Calibri"/>
              </a:rPr>
              <a:t> </a:t>
            </a:r>
            <a:r>
              <a:rPr sz="2300" spc="-5" dirty="0">
                <a:solidFill>
                  <a:srgbClr val="000000"/>
                </a:solidFill>
                <a:latin typeface="Calibri"/>
                <a:cs typeface="Calibri"/>
              </a:rPr>
              <a:t>specie</a:t>
            </a:r>
            <a:r>
              <a:rPr sz="2300" spc="15" dirty="0">
                <a:solidFill>
                  <a:srgbClr val="000000"/>
                </a:solidFill>
                <a:latin typeface="Calibri"/>
                <a:cs typeface="Calibri"/>
              </a:rPr>
              <a:t> </a:t>
            </a:r>
            <a:r>
              <a:rPr sz="2300" dirty="0">
                <a:solidFill>
                  <a:srgbClr val="000000"/>
                </a:solidFill>
                <a:latin typeface="Calibri"/>
                <a:cs typeface="Calibri"/>
              </a:rPr>
              <a:t>assorbe</a:t>
            </a:r>
            <a:r>
              <a:rPr sz="2300" spc="5" dirty="0">
                <a:solidFill>
                  <a:srgbClr val="000000"/>
                </a:solidFill>
                <a:latin typeface="Calibri"/>
                <a:cs typeface="Calibri"/>
              </a:rPr>
              <a:t> </a:t>
            </a:r>
            <a:r>
              <a:rPr sz="2300" dirty="0">
                <a:solidFill>
                  <a:srgbClr val="000000"/>
                </a:solidFill>
                <a:latin typeface="Calibri"/>
                <a:cs typeface="Calibri"/>
              </a:rPr>
              <a:t>la </a:t>
            </a:r>
            <a:r>
              <a:rPr sz="2300" spc="-5" dirty="0">
                <a:solidFill>
                  <a:srgbClr val="000000"/>
                </a:solidFill>
                <a:latin typeface="Calibri"/>
                <a:cs typeface="Calibri"/>
              </a:rPr>
              <a:t>radiazione,</a:t>
            </a:r>
            <a:r>
              <a:rPr sz="2300" spc="-10" dirty="0">
                <a:solidFill>
                  <a:srgbClr val="000000"/>
                </a:solidFill>
                <a:latin typeface="Calibri"/>
                <a:cs typeface="Calibri"/>
              </a:rPr>
              <a:t> </a:t>
            </a:r>
            <a:r>
              <a:rPr sz="2300" dirty="0">
                <a:solidFill>
                  <a:srgbClr val="000000"/>
                </a:solidFill>
                <a:latin typeface="Calibri"/>
                <a:cs typeface="Calibri"/>
              </a:rPr>
              <a:t>la</a:t>
            </a:r>
            <a:r>
              <a:rPr sz="2300" spc="5" dirty="0">
                <a:solidFill>
                  <a:srgbClr val="000000"/>
                </a:solidFill>
                <a:latin typeface="Calibri"/>
                <a:cs typeface="Calibri"/>
              </a:rPr>
              <a:t> </a:t>
            </a:r>
            <a:r>
              <a:rPr sz="2300" spc="-5" dirty="0">
                <a:solidFill>
                  <a:srgbClr val="000000"/>
                </a:solidFill>
                <a:latin typeface="Calibri"/>
                <a:cs typeface="Calibri"/>
              </a:rPr>
              <a:t>radiazione</a:t>
            </a:r>
            <a:r>
              <a:rPr sz="2300" spc="5" dirty="0">
                <a:solidFill>
                  <a:srgbClr val="000000"/>
                </a:solidFill>
                <a:latin typeface="Calibri"/>
                <a:cs typeface="Calibri"/>
              </a:rPr>
              <a:t> </a:t>
            </a:r>
            <a:r>
              <a:rPr sz="2300" spc="-10" dirty="0">
                <a:solidFill>
                  <a:srgbClr val="000000"/>
                </a:solidFill>
                <a:latin typeface="Calibri"/>
                <a:cs typeface="Calibri"/>
              </a:rPr>
              <a:t>stessa</a:t>
            </a:r>
            <a:r>
              <a:rPr sz="2300" spc="5" dirty="0">
                <a:solidFill>
                  <a:srgbClr val="000000"/>
                </a:solidFill>
                <a:latin typeface="Calibri"/>
                <a:cs typeface="Calibri"/>
              </a:rPr>
              <a:t> </a:t>
            </a:r>
            <a:r>
              <a:rPr sz="2300" spc="-5" dirty="0">
                <a:solidFill>
                  <a:srgbClr val="000000"/>
                </a:solidFill>
                <a:latin typeface="Calibri"/>
                <a:cs typeface="Calibri"/>
              </a:rPr>
              <a:t>si</a:t>
            </a:r>
            <a:r>
              <a:rPr sz="2300" spc="5" dirty="0">
                <a:solidFill>
                  <a:srgbClr val="000000"/>
                </a:solidFill>
                <a:latin typeface="Calibri"/>
                <a:cs typeface="Calibri"/>
              </a:rPr>
              <a:t> </a:t>
            </a:r>
            <a:r>
              <a:rPr sz="2300" spc="-15" dirty="0">
                <a:solidFill>
                  <a:srgbClr val="000000"/>
                </a:solidFill>
                <a:latin typeface="Calibri"/>
                <a:cs typeface="Calibri"/>
              </a:rPr>
              <a:t>attenua</a:t>
            </a:r>
            <a:r>
              <a:rPr sz="2300" spc="10" dirty="0">
                <a:solidFill>
                  <a:srgbClr val="000000"/>
                </a:solidFill>
                <a:latin typeface="Calibri"/>
                <a:cs typeface="Calibri"/>
              </a:rPr>
              <a:t> </a:t>
            </a:r>
            <a:r>
              <a:rPr sz="2300" spc="-5" dirty="0">
                <a:solidFill>
                  <a:srgbClr val="000000"/>
                </a:solidFill>
                <a:latin typeface="Calibri"/>
                <a:cs typeface="Calibri"/>
              </a:rPr>
              <a:t>(cioè</a:t>
            </a:r>
            <a:r>
              <a:rPr sz="2300" spc="15" dirty="0">
                <a:solidFill>
                  <a:srgbClr val="000000"/>
                </a:solidFill>
                <a:latin typeface="Calibri"/>
                <a:cs typeface="Calibri"/>
              </a:rPr>
              <a:t> </a:t>
            </a:r>
            <a:r>
              <a:rPr sz="2300" spc="-5" dirty="0">
                <a:solidFill>
                  <a:srgbClr val="000000"/>
                </a:solidFill>
                <a:latin typeface="Calibri"/>
                <a:cs typeface="Calibri"/>
              </a:rPr>
              <a:t>ha</a:t>
            </a:r>
            <a:r>
              <a:rPr sz="2300" spc="10" dirty="0">
                <a:solidFill>
                  <a:srgbClr val="000000"/>
                </a:solidFill>
                <a:latin typeface="Calibri"/>
                <a:cs typeface="Calibri"/>
              </a:rPr>
              <a:t> </a:t>
            </a:r>
            <a:r>
              <a:rPr sz="2300" spc="-5" dirty="0">
                <a:solidFill>
                  <a:srgbClr val="000000"/>
                </a:solidFill>
                <a:latin typeface="Calibri"/>
                <a:cs typeface="Calibri"/>
              </a:rPr>
              <a:t>una</a:t>
            </a:r>
            <a:r>
              <a:rPr sz="2300" dirty="0">
                <a:solidFill>
                  <a:srgbClr val="000000"/>
                </a:solidFill>
                <a:latin typeface="Calibri"/>
                <a:cs typeface="Calibri"/>
              </a:rPr>
              <a:t> </a:t>
            </a:r>
            <a:r>
              <a:rPr sz="2300" spc="-10" dirty="0">
                <a:solidFill>
                  <a:srgbClr val="000000"/>
                </a:solidFill>
                <a:latin typeface="Calibri"/>
                <a:cs typeface="Calibri"/>
              </a:rPr>
              <a:t>intensità </a:t>
            </a:r>
            <a:r>
              <a:rPr sz="2300" spc="-505" dirty="0">
                <a:solidFill>
                  <a:srgbClr val="000000"/>
                </a:solidFill>
                <a:latin typeface="Calibri"/>
                <a:cs typeface="Calibri"/>
              </a:rPr>
              <a:t> </a:t>
            </a:r>
            <a:r>
              <a:rPr sz="2300" spc="-5" dirty="0">
                <a:solidFill>
                  <a:srgbClr val="000000"/>
                </a:solidFill>
                <a:latin typeface="Calibri"/>
                <a:cs typeface="Calibri"/>
              </a:rPr>
              <a:t>minore)</a:t>
            </a:r>
            <a:endParaRPr sz="2300" dirty="0">
              <a:latin typeface="Calibri"/>
              <a:cs typeface="Calibri"/>
            </a:endParaRPr>
          </a:p>
        </p:txBody>
      </p:sp>
      <p:grpSp>
        <p:nvGrpSpPr>
          <p:cNvPr id="4" name="object 4"/>
          <p:cNvGrpSpPr/>
          <p:nvPr/>
        </p:nvGrpSpPr>
        <p:grpSpPr>
          <a:xfrm>
            <a:off x="5434329" y="3543046"/>
            <a:ext cx="802640" cy="713740"/>
            <a:chOff x="5434329" y="3543046"/>
            <a:chExt cx="802640" cy="713740"/>
          </a:xfrm>
        </p:grpSpPr>
        <p:sp>
          <p:nvSpPr>
            <p:cNvPr id="5" name="object 5"/>
            <p:cNvSpPr/>
            <p:nvPr/>
          </p:nvSpPr>
          <p:spPr>
            <a:xfrm>
              <a:off x="5440679" y="3549396"/>
              <a:ext cx="789940" cy="701040"/>
            </a:xfrm>
            <a:custGeom>
              <a:avLst/>
              <a:gdLst/>
              <a:ahLst/>
              <a:cxnLst/>
              <a:rect l="l" t="t" r="r" b="b"/>
              <a:pathLst>
                <a:path w="789939" h="701039">
                  <a:moveTo>
                    <a:pt x="394716" y="0"/>
                  </a:moveTo>
                  <a:lnTo>
                    <a:pt x="345191" y="2731"/>
                  </a:lnTo>
                  <a:lnTo>
                    <a:pt x="297505" y="10707"/>
                  </a:lnTo>
                  <a:lnTo>
                    <a:pt x="252028" y="23598"/>
                  </a:lnTo>
                  <a:lnTo>
                    <a:pt x="209129" y="41076"/>
                  </a:lnTo>
                  <a:lnTo>
                    <a:pt x="169178" y="62812"/>
                  </a:lnTo>
                  <a:lnTo>
                    <a:pt x="132543" y="88476"/>
                  </a:lnTo>
                  <a:lnTo>
                    <a:pt x="99595" y="117741"/>
                  </a:lnTo>
                  <a:lnTo>
                    <a:pt x="70702" y="150277"/>
                  </a:lnTo>
                  <a:lnTo>
                    <a:pt x="46234" y="185755"/>
                  </a:lnTo>
                  <a:lnTo>
                    <a:pt x="26561" y="223848"/>
                  </a:lnTo>
                  <a:lnTo>
                    <a:pt x="12051" y="264225"/>
                  </a:lnTo>
                  <a:lnTo>
                    <a:pt x="3074" y="306559"/>
                  </a:lnTo>
                  <a:lnTo>
                    <a:pt x="0" y="350519"/>
                  </a:lnTo>
                  <a:lnTo>
                    <a:pt x="3074" y="394480"/>
                  </a:lnTo>
                  <a:lnTo>
                    <a:pt x="12051" y="436814"/>
                  </a:lnTo>
                  <a:lnTo>
                    <a:pt x="26561" y="477191"/>
                  </a:lnTo>
                  <a:lnTo>
                    <a:pt x="46234" y="515284"/>
                  </a:lnTo>
                  <a:lnTo>
                    <a:pt x="70702" y="550762"/>
                  </a:lnTo>
                  <a:lnTo>
                    <a:pt x="99595" y="583298"/>
                  </a:lnTo>
                  <a:lnTo>
                    <a:pt x="132543" y="612563"/>
                  </a:lnTo>
                  <a:lnTo>
                    <a:pt x="169178" y="638227"/>
                  </a:lnTo>
                  <a:lnTo>
                    <a:pt x="209129" y="659963"/>
                  </a:lnTo>
                  <a:lnTo>
                    <a:pt x="252028" y="677441"/>
                  </a:lnTo>
                  <a:lnTo>
                    <a:pt x="297505" y="690332"/>
                  </a:lnTo>
                  <a:lnTo>
                    <a:pt x="345191" y="698308"/>
                  </a:lnTo>
                  <a:lnTo>
                    <a:pt x="394716" y="701039"/>
                  </a:lnTo>
                  <a:lnTo>
                    <a:pt x="444215" y="698308"/>
                  </a:lnTo>
                  <a:lnTo>
                    <a:pt x="491884" y="690332"/>
                  </a:lnTo>
                  <a:lnTo>
                    <a:pt x="537351" y="677441"/>
                  </a:lnTo>
                  <a:lnTo>
                    <a:pt x="580245" y="659963"/>
                  </a:lnTo>
                  <a:lnTo>
                    <a:pt x="620197" y="638227"/>
                  </a:lnTo>
                  <a:lnTo>
                    <a:pt x="656837" y="612563"/>
                  </a:lnTo>
                  <a:lnTo>
                    <a:pt x="689792" y="583298"/>
                  </a:lnTo>
                  <a:lnTo>
                    <a:pt x="718694" y="550762"/>
                  </a:lnTo>
                  <a:lnTo>
                    <a:pt x="743172" y="515284"/>
                  </a:lnTo>
                  <a:lnTo>
                    <a:pt x="762855" y="477191"/>
                  </a:lnTo>
                  <a:lnTo>
                    <a:pt x="777373" y="436814"/>
                  </a:lnTo>
                  <a:lnTo>
                    <a:pt x="786355" y="394480"/>
                  </a:lnTo>
                  <a:lnTo>
                    <a:pt x="789432" y="350519"/>
                  </a:lnTo>
                  <a:lnTo>
                    <a:pt x="786355" y="306559"/>
                  </a:lnTo>
                  <a:lnTo>
                    <a:pt x="777373" y="264225"/>
                  </a:lnTo>
                  <a:lnTo>
                    <a:pt x="762855" y="223848"/>
                  </a:lnTo>
                  <a:lnTo>
                    <a:pt x="743172" y="185755"/>
                  </a:lnTo>
                  <a:lnTo>
                    <a:pt x="718694" y="150277"/>
                  </a:lnTo>
                  <a:lnTo>
                    <a:pt x="689792" y="117741"/>
                  </a:lnTo>
                  <a:lnTo>
                    <a:pt x="656837" y="88476"/>
                  </a:lnTo>
                  <a:lnTo>
                    <a:pt x="620197" y="62812"/>
                  </a:lnTo>
                  <a:lnTo>
                    <a:pt x="580245" y="41076"/>
                  </a:lnTo>
                  <a:lnTo>
                    <a:pt x="537351" y="23598"/>
                  </a:lnTo>
                  <a:lnTo>
                    <a:pt x="491884" y="10707"/>
                  </a:lnTo>
                  <a:lnTo>
                    <a:pt x="444215" y="2731"/>
                  </a:lnTo>
                  <a:lnTo>
                    <a:pt x="394716" y="0"/>
                  </a:lnTo>
                  <a:close/>
                </a:path>
              </a:pathLst>
            </a:custGeom>
            <a:solidFill>
              <a:srgbClr val="4471C4"/>
            </a:solidFill>
          </p:spPr>
          <p:txBody>
            <a:bodyPr wrap="square" lIns="0" tIns="0" rIns="0" bIns="0" rtlCol="0"/>
            <a:lstStyle/>
            <a:p>
              <a:endParaRPr/>
            </a:p>
          </p:txBody>
        </p:sp>
        <p:sp>
          <p:nvSpPr>
            <p:cNvPr id="6" name="object 6"/>
            <p:cNvSpPr/>
            <p:nvPr/>
          </p:nvSpPr>
          <p:spPr>
            <a:xfrm>
              <a:off x="5440679" y="3549396"/>
              <a:ext cx="789940" cy="701040"/>
            </a:xfrm>
            <a:custGeom>
              <a:avLst/>
              <a:gdLst/>
              <a:ahLst/>
              <a:cxnLst/>
              <a:rect l="l" t="t" r="r" b="b"/>
              <a:pathLst>
                <a:path w="789939" h="701039">
                  <a:moveTo>
                    <a:pt x="0" y="350519"/>
                  </a:moveTo>
                  <a:lnTo>
                    <a:pt x="3074" y="306559"/>
                  </a:lnTo>
                  <a:lnTo>
                    <a:pt x="12051" y="264225"/>
                  </a:lnTo>
                  <a:lnTo>
                    <a:pt x="26561" y="223848"/>
                  </a:lnTo>
                  <a:lnTo>
                    <a:pt x="46234" y="185755"/>
                  </a:lnTo>
                  <a:lnTo>
                    <a:pt x="70702" y="150277"/>
                  </a:lnTo>
                  <a:lnTo>
                    <a:pt x="99595" y="117741"/>
                  </a:lnTo>
                  <a:lnTo>
                    <a:pt x="132543" y="88476"/>
                  </a:lnTo>
                  <a:lnTo>
                    <a:pt x="169178" y="62812"/>
                  </a:lnTo>
                  <a:lnTo>
                    <a:pt x="209129" y="41076"/>
                  </a:lnTo>
                  <a:lnTo>
                    <a:pt x="252028" y="23598"/>
                  </a:lnTo>
                  <a:lnTo>
                    <a:pt x="297505" y="10707"/>
                  </a:lnTo>
                  <a:lnTo>
                    <a:pt x="345191" y="2731"/>
                  </a:lnTo>
                  <a:lnTo>
                    <a:pt x="394716" y="0"/>
                  </a:lnTo>
                  <a:lnTo>
                    <a:pt x="444215" y="2731"/>
                  </a:lnTo>
                  <a:lnTo>
                    <a:pt x="491884" y="10707"/>
                  </a:lnTo>
                  <a:lnTo>
                    <a:pt x="537351" y="23598"/>
                  </a:lnTo>
                  <a:lnTo>
                    <a:pt x="580245" y="41076"/>
                  </a:lnTo>
                  <a:lnTo>
                    <a:pt x="620197" y="62812"/>
                  </a:lnTo>
                  <a:lnTo>
                    <a:pt x="656837" y="88476"/>
                  </a:lnTo>
                  <a:lnTo>
                    <a:pt x="689792" y="117741"/>
                  </a:lnTo>
                  <a:lnTo>
                    <a:pt x="718694" y="150277"/>
                  </a:lnTo>
                  <a:lnTo>
                    <a:pt x="743172" y="185755"/>
                  </a:lnTo>
                  <a:lnTo>
                    <a:pt x="762855" y="223848"/>
                  </a:lnTo>
                  <a:lnTo>
                    <a:pt x="777373" y="264225"/>
                  </a:lnTo>
                  <a:lnTo>
                    <a:pt x="786355" y="306559"/>
                  </a:lnTo>
                  <a:lnTo>
                    <a:pt x="789432" y="350519"/>
                  </a:lnTo>
                  <a:lnTo>
                    <a:pt x="786355" y="394480"/>
                  </a:lnTo>
                  <a:lnTo>
                    <a:pt x="777373" y="436814"/>
                  </a:lnTo>
                  <a:lnTo>
                    <a:pt x="762855" y="477191"/>
                  </a:lnTo>
                  <a:lnTo>
                    <a:pt x="743172" y="515284"/>
                  </a:lnTo>
                  <a:lnTo>
                    <a:pt x="718694" y="550762"/>
                  </a:lnTo>
                  <a:lnTo>
                    <a:pt x="689792" y="583298"/>
                  </a:lnTo>
                  <a:lnTo>
                    <a:pt x="656837" y="612563"/>
                  </a:lnTo>
                  <a:lnTo>
                    <a:pt x="620197" y="638227"/>
                  </a:lnTo>
                  <a:lnTo>
                    <a:pt x="580245" y="659963"/>
                  </a:lnTo>
                  <a:lnTo>
                    <a:pt x="537351" y="677441"/>
                  </a:lnTo>
                  <a:lnTo>
                    <a:pt x="491884" y="690332"/>
                  </a:lnTo>
                  <a:lnTo>
                    <a:pt x="444215" y="698308"/>
                  </a:lnTo>
                  <a:lnTo>
                    <a:pt x="394716" y="701039"/>
                  </a:lnTo>
                  <a:lnTo>
                    <a:pt x="345191" y="698308"/>
                  </a:lnTo>
                  <a:lnTo>
                    <a:pt x="297505" y="690332"/>
                  </a:lnTo>
                  <a:lnTo>
                    <a:pt x="252028" y="677441"/>
                  </a:lnTo>
                  <a:lnTo>
                    <a:pt x="209129" y="659963"/>
                  </a:lnTo>
                  <a:lnTo>
                    <a:pt x="169178" y="638227"/>
                  </a:lnTo>
                  <a:lnTo>
                    <a:pt x="132543" y="612563"/>
                  </a:lnTo>
                  <a:lnTo>
                    <a:pt x="99595" y="583298"/>
                  </a:lnTo>
                  <a:lnTo>
                    <a:pt x="70702" y="550762"/>
                  </a:lnTo>
                  <a:lnTo>
                    <a:pt x="46234" y="515284"/>
                  </a:lnTo>
                  <a:lnTo>
                    <a:pt x="26561" y="477191"/>
                  </a:lnTo>
                  <a:lnTo>
                    <a:pt x="12051" y="436814"/>
                  </a:lnTo>
                  <a:lnTo>
                    <a:pt x="3074" y="394480"/>
                  </a:lnTo>
                  <a:lnTo>
                    <a:pt x="0" y="350519"/>
                  </a:lnTo>
                  <a:close/>
                </a:path>
              </a:pathLst>
            </a:custGeom>
            <a:ln w="12700">
              <a:solidFill>
                <a:srgbClr val="2E528F"/>
              </a:solidFill>
            </a:ln>
          </p:spPr>
          <p:txBody>
            <a:bodyPr wrap="square" lIns="0" tIns="0" rIns="0" bIns="0" rtlCol="0"/>
            <a:lstStyle/>
            <a:p>
              <a:endParaRPr/>
            </a:p>
          </p:txBody>
        </p:sp>
      </p:grpSp>
      <p:grpSp>
        <p:nvGrpSpPr>
          <p:cNvPr id="7" name="object 7"/>
          <p:cNvGrpSpPr/>
          <p:nvPr/>
        </p:nvGrpSpPr>
        <p:grpSpPr>
          <a:xfrm>
            <a:off x="3945171" y="3330517"/>
            <a:ext cx="1416558" cy="701040"/>
            <a:chOff x="4401058" y="3584194"/>
            <a:chExt cx="977900" cy="375920"/>
          </a:xfrm>
        </p:grpSpPr>
        <p:sp>
          <p:nvSpPr>
            <p:cNvPr id="8" name="object 8"/>
            <p:cNvSpPr/>
            <p:nvPr/>
          </p:nvSpPr>
          <p:spPr>
            <a:xfrm>
              <a:off x="4407408" y="3590544"/>
              <a:ext cx="965200" cy="363220"/>
            </a:xfrm>
            <a:custGeom>
              <a:avLst/>
              <a:gdLst/>
              <a:ahLst/>
              <a:cxnLst/>
              <a:rect l="l" t="t" r="r" b="b"/>
              <a:pathLst>
                <a:path w="965200" h="363220">
                  <a:moveTo>
                    <a:pt x="378332" y="0"/>
                  </a:moveTo>
                  <a:lnTo>
                    <a:pt x="0" y="65277"/>
                  </a:lnTo>
                  <a:lnTo>
                    <a:pt x="339470" y="140715"/>
                  </a:lnTo>
                  <a:lnTo>
                    <a:pt x="224281" y="162940"/>
                  </a:lnTo>
                  <a:lnTo>
                    <a:pt x="545845" y="234822"/>
                  </a:lnTo>
                  <a:lnTo>
                    <a:pt x="447166" y="250443"/>
                  </a:lnTo>
                  <a:lnTo>
                    <a:pt x="964691" y="362711"/>
                  </a:lnTo>
                  <a:lnTo>
                    <a:pt x="659511" y="216280"/>
                  </a:lnTo>
                  <a:lnTo>
                    <a:pt x="740409" y="201675"/>
                  </a:lnTo>
                  <a:lnTo>
                    <a:pt x="493521" y="114172"/>
                  </a:lnTo>
                  <a:lnTo>
                    <a:pt x="574293" y="102107"/>
                  </a:lnTo>
                  <a:lnTo>
                    <a:pt x="378332" y="0"/>
                  </a:lnTo>
                  <a:close/>
                </a:path>
              </a:pathLst>
            </a:custGeom>
            <a:solidFill>
              <a:srgbClr val="FFC000"/>
            </a:solidFill>
          </p:spPr>
          <p:txBody>
            <a:bodyPr wrap="square" lIns="0" tIns="0" rIns="0" bIns="0" rtlCol="0"/>
            <a:lstStyle/>
            <a:p>
              <a:endParaRPr/>
            </a:p>
          </p:txBody>
        </p:sp>
        <p:sp>
          <p:nvSpPr>
            <p:cNvPr id="9" name="object 9"/>
            <p:cNvSpPr/>
            <p:nvPr/>
          </p:nvSpPr>
          <p:spPr>
            <a:xfrm>
              <a:off x="4407408" y="3590544"/>
              <a:ext cx="965200" cy="363220"/>
            </a:xfrm>
            <a:custGeom>
              <a:avLst/>
              <a:gdLst/>
              <a:ahLst/>
              <a:cxnLst/>
              <a:rect l="l" t="t" r="r" b="b"/>
              <a:pathLst>
                <a:path w="965200" h="363220">
                  <a:moveTo>
                    <a:pt x="378332" y="0"/>
                  </a:moveTo>
                  <a:lnTo>
                    <a:pt x="574293" y="102107"/>
                  </a:lnTo>
                  <a:lnTo>
                    <a:pt x="493521" y="114172"/>
                  </a:lnTo>
                  <a:lnTo>
                    <a:pt x="740409" y="201675"/>
                  </a:lnTo>
                  <a:lnTo>
                    <a:pt x="659511" y="216280"/>
                  </a:lnTo>
                  <a:lnTo>
                    <a:pt x="964691" y="362711"/>
                  </a:lnTo>
                  <a:lnTo>
                    <a:pt x="447166" y="250443"/>
                  </a:lnTo>
                  <a:lnTo>
                    <a:pt x="545845" y="234822"/>
                  </a:lnTo>
                  <a:lnTo>
                    <a:pt x="224281" y="162940"/>
                  </a:lnTo>
                  <a:lnTo>
                    <a:pt x="339470" y="140715"/>
                  </a:lnTo>
                  <a:lnTo>
                    <a:pt x="0" y="65277"/>
                  </a:lnTo>
                  <a:lnTo>
                    <a:pt x="378332" y="0"/>
                  </a:lnTo>
                  <a:close/>
                </a:path>
              </a:pathLst>
            </a:custGeom>
            <a:ln w="12700">
              <a:solidFill>
                <a:srgbClr val="2E528F"/>
              </a:solidFill>
            </a:ln>
          </p:spPr>
          <p:txBody>
            <a:bodyPr wrap="square" lIns="0" tIns="0" rIns="0" bIns="0" rtlCol="0"/>
            <a:lstStyle/>
            <a:p>
              <a:endParaRPr/>
            </a:p>
          </p:txBody>
        </p:sp>
      </p:grpSp>
      <p:grpSp>
        <p:nvGrpSpPr>
          <p:cNvPr id="10" name="object 10"/>
          <p:cNvGrpSpPr/>
          <p:nvPr/>
        </p:nvGrpSpPr>
        <p:grpSpPr>
          <a:xfrm>
            <a:off x="6292341" y="3751834"/>
            <a:ext cx="800735" cy="297815"/>
            <a:chOff x="6292341" y="3751834"/>
            <a:chExt cx="800735" cy="297815"/>
          </a:xfrm>
        </p:grpSpPr>
        <p:sp>
          <p:nvSpPr>
            <p:cNvPr id="11" name="object 11"/>
            <p:cNvSpPr/>
            <p:nvPr/>
          </p:nvSpPr>
          <p:spPr>
            <a:xfrm>
              <a:off x="6298691" y="3758184"/>
              <a:ext cx="788035" cy="285115"/>
            </a:xfrm>
            <a:custGeom>
              <a:avLst/>
              <a:gdLst/>
              <a:ahLst/>
              <a:cxnLst/>
              <a:rect l="l" t="t" r="r" b="b"/>
              <a:pathLst>
                <a:path w="788034" h="285114">
                  <a:moveTo>
                    <a:pt x="308990" y="0"/>
                  </a:moveTo>
                  <a:lnTo>
                    <a:pt x="0" y="51308"/>
                  </a:lnTo>
                  <a:lnTo>
                    <a:pt x="277240" y="110617"/>
                  </a:lnTo>
                  <a:lnTo>
                    <a:pt x="183134" y="128016"/>
                  </a:lnTo>
                  <a:lnTo>
                    <a:pt x="445769" y="184531"/>
                  </a:lnTo>
                  <a:lnTo>
                    <a:pt x="365252" y="196850"/>
                  </a:lnTo>
                  <a:lnTo>
                    <a:pt x="787908" y="284988"/>
                  </a:lnTo>
                  <a:lnTo>
                    <a:pt x="538607" y="169926"/>
                  </a:lnTo>
                  <a:lnTo>
                    <a:pt x="604647" y="158369"/>
                  </a:lnTo>
                  <a:lnTo>
                    <a:pt x="403098" y="89662"/>
                  </a:lnTo>
                  <a:lnTo>
                    <a:pt x="469138" y="80264"/>
                  </a:lnTo>
                  <a:lnTo>
                    <a:pt x="308990" y="0"/>
                  </a:lnTo>
                  <a:close/>
                </a:path>
              </a:pathLst>
            </a:custGeom>
            <a:solidFill>
              <a:srgbClr val="FFC000"/>
            </a:solidFill>
          </p:spPr>
          <p:txBody>
            <a:bodyPr wrap="square" lIns="0" tIns="0" rIns="0" bIns="0" rtlCol="0"/>
            <a:lstStyle/>
            <a:p>
              <a:endParaRPr/>
            </a:p>
          </p:txBody>
        </p:sp>
        <p:sp>
          <p:nvSpPr>
            <p:cNvPr id="12" name="object 12"/>
            <p:cNvSpPr/>
            <p:nvPr/>
          </p:nvSpPr>
          <p:spPr>
            <a:xfrm>
              <a:off x="6298691" y="3758184"/>
              <a:ext cx="788035" cy="285115"/>
            </a:xfrm>
            <a:custGeom>
              <a:avLst/>
              <a:gdLst/>
              <a:ahLst/>
              <a:cxnLst/>
              <a:rect l="l" t="t" r="r" b="b"/>
              <a:pathLst>
                <a:path w="788034" h="285114">
                  <a:moveTo>
                    <a:pt x="308990" y="0"/>
                  </a:moveTo>
                  <a:lnTo>
                    <a:pt x="469138" y="80264"/>
                  </a:lnTo>
                  <a:lnTo>
                    <a:pt x="403098" y="89662"/>
                  </a:lnTo>
                  <a:lnTo>
                    <a:pt x="604647" y="158369"/>
                  </a:lnTo>
                  <a:lnTo>
                    <a:pt x="538607" y="169926"/>
                  </a:lnTo>
                  <a:lnTo>
                    <a:pt x="787908" y="284988"/>
                  </a:lnTo>
                  <a:lnTo>
                    <a:pt x="365252" y="196850"/>
                  </a:lnTo>
                  <a:lnTo>
                    <a:pt x="445769" y="184531"/>
                  </a:lnTo>
                  <a:lnTo>
                    <a:pt x="183134" y="128016"/>
                  </a:lnTo>
                  <a:lnTo>
                    <a:pt x="277240" y="110617"/>
                  </a:lnTo>
                  <a:lnTo>
                    <a:pt x="0" y="51308"/>
                  </a:lnTo>
                  <a:lnTo>
                    <a:pt x="308990" y="0"/>
                  </a:lnTo>
                  <a:close/>
                </a:path>
              </a:pathLst>
            </a:custGeom>
            <a:ln w="12700">
              <a:solidFill>
                <a:srgbClr val="2E528F"/>
              </a:solidFill>
            </a:ln>
          </p:spPr>
          <p:txBody>
            <a:bodyPr wrap="square" lIns="0" tIns="0" rIns="0" bIns="0" rtlCol="0"/>
            <a:lstStyle/>
            <a:p>
              <a:endParaRPr/>
            </a:p>
          </p:txBody>
        </p:sp>
      </p:grpSp>
      <p:sp>
        <p:nvSpPr>
          <p:cNvPr id="13" name="object 13"/>
          <p:cNvSpPr txBox="1"/>
          <p:nvPr/>
        </p:nvSpPr>
        <p:spPr>
          <a:xfrm>
            <a:off x="146710" y="4529709"/>
            <a:ext cx="11857990" cy="1634489"/>
          </a:xfrm>
          <a:prstGeom prst="rect">
            <a:avLst/>
          </a:prstGeom>
        </p:spPr>
        <p:txBody>
          <a:bodyPr vert="horz" wrap="square" lIns="0" tIns="12700" rIns="0" bIns="0" rtlCol="0">
            <a:spAutoFit/>
          </a:bodyPr>
          <a:lstStyle/>
          <a:p>
            <a:pPr marL="12700">
              <a:lnSpc>
                <a:spcPct val="100000"/>
              </a:lnSpc>
              <a:spcBef>
                <a:spcPts val="100"/>
              </a:spcBef>
            </a:pPr>
            <a:r>
              <a:rPr sz="2300" spc="-10" dirty="0">
                <a:solidFill>
                  <a:srgbClr val="000000"/>
                </a:solidFill>
                <a:latin typeface="Calibri"/>
                <a:cs typeface="Calibri"/>
              </a:rPr>
              <a:t>Concentrazione</a:t>
            </a:r>
            <a:r>
              <a:rPr sz="2300" dirty="0">
                <a:solidFill>
                  <a:srgbClr val="000000"/>
                </a:solidFill>
                <a:latin typeface="Calibri"/>
                <a:cs typeface="Calibri"/>
              </a:rPr>
              <a:t> e</a:t>
            </a:r>
            <a:r>
              <a:rPr sz="2300" spc="5" dirty="0">
                <a:solidFill>
                  <a:srgbClr val="000000"/>
                </a:solidFill>
                <a:latin typeface="Calibri"/>
                <a:cs typeface="Calibri"/>
              </a:rPr>
              <a:t> </a:t>
            </a:r>
            <a:r>
              <a:rPr sz="2300" spc="-5" dirty="0">
                <a:solidFill>
                  <a:srgbClr val="000000"/>
                </a:solidFill>
                <a:latin typeface="Calibri"/>
                <a:cs typeface="Calibri"/>
              </a:rPr>
              <a:t>assorbimento</a:t>
            </a:r>
            <a:endParaRPr sz="2300" dirty="0">
              <a:latin typeface="Calibri"/>
              <a:cs typeface="Calibri"/>
            </a:endParaRPr>
          </a:p>
          <a:p>
            <a:pPr marL="12700">
              <a:lnSpc>
                <a:spcPct val="100000"/>
              </a:lnSpc>
              <a:spcBef>
                <a:spcPts val="40"/>
              </a:spcBef>
            </a:pPr>
            <a:r>
              <a:rPr sz="1900" spc="-10" dirty="0">
                <a:solidFill>
                  <a:srgbClr val="000000"/>
                </a:solidFill>
                <a:latin typeface="Calibri"/>
                <a:cs typeface="Calibri"/>
              </a:rPr>
              <a:t>Maggiore</a:t>
            </a:r>
            <a:r>
              <a:rPr sz="1900" spc="50" dirty="0">
                <a:solidFill>
                  <a:srgbClr val="000000"/>
                </a:solidFill>
                <a:latin typeface="Calibri"/>
                <a:cs typeface="Calibri"/>
              </a:rPr>
              <a:t> </a:t>
            </a:r>
            <a:r>
              <a:rPr sz="1900" spc="-10" dirty="0">
                <a:solidFill>
                  <a:srgbClr val="000000"/>
                </a:solidFill>
                <a:latin typeface="Calibri"/>
                <a:cs typeface="Calibri"/>
              </a:rPr>
              <a:t>concentrazione</a:t>
            </a:r>
            <a:r>
              <a:rPr sz="1900" spc="35" dirty="0">
                <a:solidFill>
                  <a:srgbClr val="000000"/>
                </a:solidFill>
                <a:latin typeface="Calibri"/>
                <a:cs typeface="Calibri"/>
              </a:rPr>
              <a:t> </a:t>
            </a:r>
            <a:r>
              <a:rPr sz="1900" spc="-5" dirty="0">
                <a:solidFill>
                  <a:srgbClr val="000000"/>
                </a:solidFill>
                <a:latin typeface="Wingdings"/>
                <a:cs typeface="Wingdings"/>
              </a:rPr>
              <a:t></a:t>
            </a:r>
            <a:r>
              <a:rPr sz="1900" spc="-35" dirty="0">
                <a:solidFill>
                  <a:srgbClr val="000000"/>
                </a:solidFill>
                <a:latin typeface="Times New Roman"/>
                <a:cs typeface="Times New Roman"/>
              </a:rPr>
              <a:t> </a:t>
            </a:r>
            <a:r>
              <a:rPr sz="1900" spc="-10" dirty="0">
                <a:solidFill>
                  <a:srgbClr val="000000"/>
                </a:solidFill>
                <a:latin typeface="Calibri"/>
                <a:cs typeface="Calibri"/>
              </a:rPr>
              <a:t>maggiore</a:t>
            </a:r>
            <a:r>
              <a:rPr sz="1900" spc="50" dirty="0">
                <a:solidFill>
                  <a:srgbClr val="000000"/>
                </a:solidFill>
                <a:latin typeface="Calibri"/>
                <a:cs typeface="Calibri"/>
              </a:rPr>
              <a:t> </a:t>
            </a:r>
            <a:r>
              <a:rPr sz="1900" spc="-15" dirty="0">
                <a:solidFill>
                  <a:srgbClr val="000000"/>
                </a:solidFill>
                <a:latin typeface="Calibri"/>
                <a:cs typeface="Calibri"/>
              </a:rPr>
              <a:t>numero</a:t>
            </a:r>
            <a:r>
              <a:rPr sz="1900" spc="15" dirty="0">
                <a:solidFill>
                  <a:srgbClr val="000000"/>
                </a:solidFill>
                <a:latin typeface="Calibri"/>
                <a:cs typeface="Calibri"/>
              </a:rPr>
              <a:t> </a:t>
            </a:r>
            <a:r>
              <a:rPr sz="1900" spc="-5" dirty="0">
                <a:solidFill>
                  <a:srgbClr val="000000"/>
                </a:solidFill>
                <a:latin typeface="Calibri"/>
                <a:cs typeface="Calibri"/>
              </a:rPr>
              <a:t>di</a:t>
            </a:r>
            <a:r>
              <a:rPr sz="1900" spc="15" dirty="0">
                <a:solidFill>
                  <a:srgbClr val="000000"/>
                </a:solidFill>
                <a:latin typeface="Calibri"/>
                <a:cs typeface="Calibri"/>
              </a:rPr>
              <a:t> </a:t>
            </a:r>
            <a:r>
              <a:rPr sz="1900" spc="-10" dirty="0">
                <a:solidFill>
                  <a:srgbClr val="000000"/>
                </a:solidFill>
                <a:latin typeface="Calibri"/>
                <a:cs typeface="Calibri"/>
              </a:rPr>
              <a:t>molecole</a:t>
            </a:r>
            <a:r>
              <a:rPr sz="1900" spc="35" dirty="0">
                <a:solidFill>
                  <a:srgbClr val="000000"/>
                </a:solidFill>
                <a:latin typeface="Calibri"/>
                <a:cs typeface="Calibri"/>
              </a:rPr>
              <a:t> </a:t>
            </a:r>
            <a:r>
              <a:rPr sz="1900" spc="-5" dirty="0">
                <a:solidFill>
                  <a:srgbClr val="000000"/>
                </a:solidFill>
                <a:latin typeface="Wingdings"/>
                <a:cs typeface="Wingdings"/>
              </a:rPr>
              <a:t></a:t>
            </a:r>
            <a:r>
              <a:rPr sz="1900" spc="-35" dirty="0">
                <a:solidFill>
                  <a:srgbClr val="000000"/>
                </a:solidFill>
                <a:latin typeface="Times New Roman"/>
                <a:cs typeface="Times New Roman"/>
              </a:rPr>
              <a:t> </a:t>
            </a:r>
            <a:r>
              <a:rPr sz="1900" spc="-10" dirty="0">
                <a:solidFill>
                  <a:srgbClr val="000000"/>
                </a:solidFill>
                <a:latin typeface="Calibri"/>
                <a:cs typeface="Calibri"/>
              </a:rPr>
              <a:t>maggiore</a:t>
            </a:r>
            <a:r>
              <a:rPr sz="1900" spc="50" dirty="0">
                <a:solidFill>
                  <a:srgbClr val="000000"/>
                </a:solidFill>
                <a:latin typeface="Calibri"/>
                <a:cs typeface="Calibri"/>
              </a:rPr>
              <a:t> </a:t>
            </a:r>
            <a:r>
              <a:rPr sz="1900" spc="-10" dirty="0">
                <a:solidFill>
                  <a:srgbClr val="000000"/>
                </a:solidFill>
                <a:latin typeface="Calibri"/>
                <a:cs typeface="Calibri"/>
              </a:rPr>
              <a:t>assorbimento</a:t>
            </a:r>
            <a:r>
              <a:rPr sz="1900" spc="-10" dirty="0">
                <a:solidFill>
                  <a:srgbClr val="000000"/>
                </a:solidFill>
                <a:latin typeface="Wingdings"/>
                <a:cs typeface="Wingdings"/>
              </a:rPr>
              <a:t></a:t>
            </a:r>
            <a:r>
              <a:rPr sz="1900" spc="-20" dirty="0">
                <a:solidFill>
                  <a:srgbClr val="000000"/>
                </a:solidFill>
                <a:latin typeface="Times New Roman"/>
                <a:cs typeface="Times New Roman"/>
              </a:rPr>
              <a:t> </a:t>
            </a:r>
            <a:r>
              <a:rPr sz="1900" spc="-10" dirty="0">
                <a:solidFill>
                  <a:srgbClr val="000000"/>
                </a:solidFill>
                <a:latin typeface="Calibri"/>
                <a:cs typeface="Calibri"/>
              </a:rPr>
              <a:t>maggiore</a:t>
            </a:r>
            <a:r>
              <a:rPr sz="1900" spc="50" dirty="0">
                <a:solidFill>
                  <a:srgbClr val="000000"/>
                </a:solidFill>
                <a:latin typeface="Calibri"/>
                <a:cs typeface="Calibri"/>
              </a:rPr>
              <a:t> </a:t>
            </a:r>
            <a:r>
              <a:rPr sz="1900" spc="-10" dirty="0">
                <a:solidFill>
                  <a:srgbClr val="000000"/>
                </a:solidFill>
                <a:latin typeface="Calibri"/>
                <a:cs typeface="Calibri"/>
              </a:rPr>
              <a:t>attenuazione</a:t>
            </a:r>
            <a:endParaRPr sz="1900" dirty="0">
              <a:latin typeface="Calibri"/>
              <a:cs typeface="Calibri"/>
            </a:endParaRPr>
          </a:p>
          <a:p>
            <a:pPr>
              <a:lnSpc>
                <a:spcPct val="100000"/>
              </a:lnSpc>
              <a:spcBef>
                <a:spcPts val="40"/>
              </a:spcBef>
            </a:pPr>
            <a:endParaRPr sz="2200" dirty="0">
              <a:latin typeface="Calibri"/>
              <a:cs typeface="Calibri"/>
            </a:endParaRPr>
          </a:p>
          <a:p>
            <a:pPr marL="12700">
              <a:lnSpc>
                <a:spcPct val="100000"/>
              </a:lnSpc>
            </a:pPr>
            <a:r>
              <a:rPr sz="2300" spc="-5" dirty="0">
                <a:solidFill>
                  <a:srgbClr val="000000"/>
                </a:solidFill>
                <a:latin typeface="Calibri"/>
                <a:cs typeface="Calibri"/>
              </a:rPr>
              <a:t>Cammino</a:t>
            </a:r>
            <a:r>
              <a:rPr sz="2300" spc="-10" dirty="0">
                <a:solidFill>
                  <a:srgbClr val="000000"/>
                </a:solidFill>
                <a:latin typeface="Calibri"/>
                <a:cs typeface="Calibri"/>
              </a:rPr>
              <a:t> </a:t>
            </a:r>
            <a:r>
              <a:rPr sz="2300" spc="-15" dirty="0">
                <a:solidFill>
                  <a:srgbClr val="000000"/>
                </a:solidFill>
                <a:latin typeface="Calibri"/>
                <a:cs typeface="Calibri"/>
              </a:rPr>
              <a:t>ottico</a:t>
            </a:r>
            <a:r>
              <a:rPr sz="2300" spc="5" dirty="0">
                <a:solidFill>
                  <a:srgbClr val="000000"/>
                </a:solidFill>
                <a:latin typeface="Calibri"/>
                <a:cs typeface="Calibri"/>
              </a:rPr>
              <a:t> </a:t>
            </a:r>
            <a:r>
              <a:rPr sz="2300" dirty="0">
                <a:solidFill>
                  <a:srgbClr val="000000"/>
                </a:solidFill>
                <a:latin typeface="Calibri"/>
                <a:cs typeface="Calibri"/>
              </a:rPr>
              <a:t>e </a:t>
            </a:r>
            <a:r>
              <a:rPr sz="2300" spc="-5" dirty="0">
                <a:solidFill>
                  <a:srgbClr val="000000"/>
                </a:solidFill>
                <a:latin typeface="Calibri"/>
                <a:cs typeface="Calibri"/>
              </a:rPr>
              <a:t>assorbimento</a:t>
            </a:r>
            <a:endParaRPr sz="2300" dirty="0">
              <a:latin typeface="Calibri"/>
              <a:cs typeface="Calibri"/>
            </a:endParaRPr>
          </a:p>
          <a:p>
            <a:pPr marL="12700">
              <a:lnSpc>
                <a:spcPct val="100000"/>
              </a:lnSpc>
              <a:spcBef>
                <a:spcPts val="60"/>
              </a:spcBef>
            </a:pPr>
            <a:r>
              <a:rPr sz="1700" dirty="0">
                <a:solidFill>
                  <a:srgbClr val="000000"/>
                </a:solidFill>
                <a:latin typeface="Calibri"/>
                <a:cs typeface="Calibri"/>
              </a:rPr>
              <a:t>a</a:t>
            </a:r>
            <a:r>
              <a:rPr sz="1700" spc="15" dirty="0">
                <a:solidFill>
                  <a:srgbClr val="000000"/>
                </a:solidFill>
                <a:latin typeface="Calibri"/>
                <a:cs typeface="Calibri"/>
              </a:rPr>
              <a:t> </a:t>
            </a:r>
            <a:r>
              <a:rPr sz="1700" spc="-5" dirty="0">
                <a:solidFill>
                  <a:srgbClr val="000000"/>
                </a:solidFill>
                <a:latin typeface="Calibri"/>
                <a:cs typeface="Calibri"/>
              </a:rPr>
              <a:t>parità</a:t>
            </a:r>
            <a:r>
              <a:rPr sz="1700" spc="-25" dirty="0">
                <a:solidFill>
                  <a:srgbClr val="000000"/>
                </a:solidFill>
                <a:latin typeface="Calibri"/>
                <a:cs typeface="Calibri"/>
              </a:rPr>
              <a:t> </a:t>
            </a:r>
            <a:r>
              <a:rPr sz="1700" dirty="0">
                <a:solidFill>
                  <a:srgbClr val="000000"/>
                </a:solidFill>
                <a:latin typeface="Calibri"/>
                <a:cs typeface="Calibri"/>
              </a:rPr>
              <a:t>di</a:t>
            </a:r>
            <a:r>
              <a:rPr sz="1700" spc="5" dirty="0">
                <a:solidFill>
                  <a:srgbClr val="000000"/>
                </a:solidFill>
                <a:latin typeface="Calibri"/>
                <a:cs typeface="Calibri"/>
              </a:rPr>
              <a:t> </a:t>
            </a:r>
            <a:r>
              <a:rPr sz="1700" spc="-5" dirty="0">
                <a:solidFill>
                  <a:srgbClr val="000000"/>
                </a:solidFill>
                <a:latin typeface="Calibri"/>
                <a:cs typeface="Calibri"/>
              </a:rPr>
              <a:t>concentrazione</a:t>
            </a:r>
            <a:r>
              <a:rPr sz="1700" spc="-10" dirty="0">
                <a:solidFill>
                  <a:srgbClr val="000000"/>
                </a:solidFill>
                <a:latin typeface="Calibri"/>
                <a:cs typeface="Calibri"/>
              </a:rPr>
              <a:t> </a:t>
            </a:r>
            <a:r>
              <a:rPr sz="1700" dirty="0">
                <a:solidFill>
                  <a:srgbClr val="000000"/>
                </a:solidFill>
                <a:latin typeface="Wingdings"/>
                <a:cs typeface="Wingdings"/>
              </a:rPr>
              <a:t></a:t>
            </a:r>
            <a:r>
              <a:rPr sz="1700" spc="-30" dirty="0">
                <a:solidFill>
                  <a:srgbClr val="000000"/>
                </a:solidFill>
                <a:latin typeface="Times New Roman"/>
                <a:cs typeface="Times New Roman"/>
              </a:rPr>
              <a:t> </a:t>
            </a:r>
            <a:r>
              <a:rPr sz="1700" spc="-5" dirty="0">
                <a:solidFill>
                  <a:srgbClr val="000000"/>
                </a:solidFill>
                <a:latin typeface="Calibri"/>
                <a:cs typeface="Calibri"/>
              </a:rPr>
              <a:t>maggiore cammino</a:t>
            </a:r>
            <a:r>
              <a:rPr sz="1700" spc="25" dirty="0">
                <a:solidFill>
                  <a:srgbClr val="000000"/>
                </a:solidFill>
                <a:latin typeface="Calibri"/>
                <a:cs typeface="Calibri"/>
              </a:rPr>
              <a:t> </a:t>
            </a:r>
            <a:r>
              <a:rPr sz="1700" spc="-5" dirty="0">
                <a:solidFill>
                  <a:srgbClr val="000000"/>
                </a:solidFill>
                <a:latin typeface="Wingdings"/>
                <a:cs typeface="Wingdings"/>
              </a:rPr>
              <a:t></a:t>
            </a:r>
            <a:r>
              <a:rPr sz="1700" spc="-5" dirty="0">
                <a:solidFill>
                  <a:srgbClr val="000000"/>
                </a:solidFill>
                <a:latin typeface="Calibri"/>
                <a:cs typeface="Calibri"/>
              </a:rPr>
              <a:t>maggiore numero</a:t>
            </a:r>
            <a:r>
              <a:rPr sz="1700" spc="-25" dirty="0">
                <a:solidFill>
                  <a:srgbClr val="000000"/>
                </a:solidFill>
                <a:latin typeface="Calibri"/>
                <a:cs typeface="Calibri"/>
              </a:rPr>
              <a:t> </a:t>
            </a:r>
            <a:r>
              <a:rPr sz="1700" dirty="0">
                <a:solidFill>
                  <a:srgbClr val="000000"/>
                </a:solidFill>
                <a:latin typeface="Calibri"/>
                <a:cs typeface="Calibri"/>
              </a:rPr>
              <a:t>di</a:t>
            </a:r>
            <a:r>
              <a:rPr sz="1700" spc="5" dirty="0">
                <a:solidFill>
                  <a:srgbClr val="000000"/>
                </a:solidFill>
                <a:latin typeface="Calibri"/>
                <a:cs typeface="Calibri"/>
              </a:rPr>
              <a:t> </a:t>
            </a:r>
            <a:r>
              <a:rPr sz="1700" spc="-5" dirty="0">
                <a:solidFill>
                  <a:srgbClr val="000000"/>
                </a:solidFill>
                <a:latin typeface="Calibri"/>
                <a:cs typeface="Calibri"/>
              </a:rPr>
              <a:t>molecole</a:t>
            </a:r>
            <a:r>
              <a:rPr sz="1700" spc="20" dirty="0">
                <a:solidFill>
                  <a:srgbClr val="000000"/>
                </a:solidFill>
                <a:latin typeface="Calibri"/>
                <a:cs typeface="Calibri"/>
              </a:rPr>
              <a:t> </a:t>
            </a:r>
            <a:r>
              <a:rPr sz="1700" dirty="0">
                <a:solidFill>
                  <a:srgbClr val="000000"/>
                </a:solidFill>
                <a:latin typeface="Wingdings"/>
                <a:cs typeface="Wingdings"/>
              </a:rPr>
              <a:t></a:t>
            </a:r>
            <a:r>
              <a:rPr sz="1700" spc="-25" dirty="0">
                <a:solidFill>
                  <a:srgbClr val="000000"/>
                </a:solidFill>
                <a:latin typeface="Times New Roman"/>
                <a:cs typeface="Times New Roman"/>
              </a:rPr>
              <a:t> </a:t>
            </a:r>
            <a:r>
              <a:rPr sz="1700" spc="-5" dirty="0">
                <a:solidFill>
                  <a:srgbClr val="000000"/>
                </a:solidFill>
                <a:latin typeface="Calibri"/>
                <a:cs typeface="Calibri"/>
              </a:rPr>
              <a:t>maggiore assorbimento</a:t>
            </a:r>
            <a:r>
              <a:rPr sz="1700" spc="-5" dirty="0">
                <a:solidFill>
                  <a:srgbClr val="000000"/>
                </a:solidFill>
                <a:latin typeface="Wingdings"/>
                <a:cs typeface="Wingdings"/>
              </a:rPr>
              <a:t></a:t>
            </a:r>
            <a:r>
              <a:rPr sz="1700" spc="-65" dirty="0">
                <a:solidFill>
                  <a:srgbClr val="000000"/>
                </a:solidFill>
                <a:latin typeface="Times New Roman"/>
                <a:cs typeface="Times New Roman"/>
              </a:rPr>
              <a:t> </a:t>
            </a:r>
            <a:r>
              <a:rPr sz="1700" spc="-5" dirty="0">
                <a:solidFill>
                  <a:srgbClr val="000000"/>
                </a:solidFill>
                <a:latin typeface="Calibri"/>
                <a:cs typeface="Calibri"/>
              </a:rPr>
              <a:t>maggiore attenuazione</a:t>
            </a:r>
            <a:endParaRPr sz="1700" dirty="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37839" y="351892"/>
            <a:ext cx="5160396" cy="2741827"/>
          </a:xfrm>
          <a:prstGeom prst="rect">
            <a:avLst/>
          </a:prstGeom>
        </p:spPr>
      </p:pic>
      <p:grpSp>
        <p:nvGrpSpPr>
          <p:cNvPr id="3" name="object 3"/>
          <p:cNvGrpSpPr/>
          <p:nvPr/>
        </p:nvGrpSpPr>
        <p:grpSpPr>
          <a:xfrm>
            <a:off x="2086101" y="4387341"/>
            <a:ext cx="227965" cy="297815"/>
            <a:chOff x="2086101" y="4387341"/>
            <a:chExt cx="227965" cy="297815"/>
          </a:xfrm>
        </p:grpSpPr>
        <p:sp>
          <p:nvSpPr>
            <p:cNvPr id="4" name="object 4"/>
            <p:cNvSpPr/>
            <p:nvPr/>
          </p:nvSpPr>
          <p:spPr>
            <a:xfrm>
              <a:off x="2092451" y="4393691"/>
              <a:ext cx="215265" cy="285115"/>
            </a:xfrm>
            <a:custGeom>
              <a:avLst/>
              <a:gdLst/>
              <a:ahLst/>
              <a:cxnLst/>
              <a:rect l="l" t="t" r="r" b="b"/>
              <a:pathLst>
                <a:path w="215264" h="285114">
                  <a:moveTo>
                    <a:pt x="107442" y="0"/>
                  </a:moveTo>
                  <a:lnTo>
                    <a:pt x="65633" y="11191"/>
                  </a:lnTo>
                  <a:lnTo>
                    <a:pt x="31480" y="41719"/>
                  </a:lnTo>
                  <a:lnTo>
                    <a:pt x="8447" y="87010"/>
                  </a:lnTo>
                  <a:lnTo>
                    <a:pt x="0" y="142493"/>
                  </a:lnTo>
                  <a:lnTo>
                    <a:pt x="8447" y="197977"/>
                  </a:lnTo>
                  <a:lnTo>
                    <a:pt x="31480" y="243268"/>
                  </a:lnTo>
                  <a:lnTo>
                    <a:pt x="65633" y="273796"/>
                  </a:lnTo>
                  <a:lnTo>
                    <a:pt x="107442" y="284987"/>
                  </a:lnTo>
                  <a:lnTo>
                    <a:pt x="149250" y="273796"/>
                  </a:lnTo>
                  <a:lnTo>
                    <a:pt x="183403" y="243268"/>
                  </a:lnTo>
                  <a:lnTo>
                    <a:pt x="206436" y="197977"/>
                  </a:lnTo>
                  <a:lnTo>
                    <a:pt x="214884" y="142493"/>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5" name="object 5"/>
            <p:cNvSpPr/>
            <p:nvPr/>
          </p:nvSpPr>
          <p:spPr>
            <a:xfrm>
              <a:off x="2092451" y="4393691"/>
              <a:ext cx="215265" cy="285115"/>
            </a:xfrm>
            <a:custGeom>
              <a:avLst/>
              <a:gdLst/>
              <a:ahLst/>
              <a:cxnLst/>
              <a:rect l="l" t="t" r="r" b="b"/>
              <a:pathLst>
                <a:path w="215264" h="285114">
                  <a:moveTo>
                    <a:pt x="0" y="142493"/>
                  </a:moveTo>
                  <a:lnTo>
                    <a:pt x="8447" y="87010"/>
                  </a:lnTo>
                  <a:lnTo>
                    <a:pt x="31480" y="41719"/>
                  </a:lnTo>
                  <a:lnTo>
                    <a:pt x="65633" y="11191"/>
                  </a:lnTo>
                  <a:lnTo>
                    <a:pt x="107442" y="0"/>
                  </a:lnTo>
                  <a:lnTo>
                    <a:pt x="149250" y="11191"/>
                  </a:lnTo>
                  <a:lnTo>
                    <a:pt x="183403" y="41719"/>
                  </a:lnTo>
                  <a:lnTo>
                    <a:pt x="206436" y="87010"/>
                  </a:lnTo>
                  <a:lnTo>
                    <a:pt x="214884" y="142493"/>
                  </a:lnTo>
                  <a:lnTo>
                    <a:pt x="206436" y="197977"/>
                  </a:lnTo>
                  <a:lnTo>
                    <a:pt x="183403" y="243268"/>
                  </a:lnTo>
                  <a:lnTo>
                    <a:pt x="149250" y="273796"/>
                  </a:lnTo>
                  <a:lnTo>
                    <a:pt x="107442" y="284987"/>
                  </a:lnTo>
                  <a:lnTo>
                    <a:pt x="65633" y="273796"/>
                  </a:lnTo>
                  <a:lnTo>
                    <a:pt x="31480" y="243268"/>
                  </a:lnTo>
                  <a:lnTo>
                    <a:pt x="8447" y="197977"/>
                  </a:lnTo>
                  <a:lnTo>
                    <a:pt x="0" y="142493"/>
                  </a:lnTo>
                  <a:close/>
                </a:path>
              </a:pathLst>
            </a:custGeom>
            <a:ln w="12700">
              <a:solidFill>
                <a:srgbClr val="2E528F"/>
              </a:solidFill>
            </a:ln>
          </p:spPr>
          <p:txBody>
            <a:bodyPr wrap="square" lIns="0" tIns="0" rIns="0" bIns="0" rtlCol="0"/>
            <a:lstStyle/>
            <a:p>
              <a:endParaRPr/>
            </a:p>
          </p:txBody>
        </p:sp>
      </p:grpSp>
      <p:grpSp>
        <p:nvGrpSpPr>
          <p:cNvPr id="6" name="object 6"/>
          <p:cNvGrpSpPr/>
          <p:nvPr/>
        </p:nvGrpSpPr>
        <p:grpSpPr>
          <a:xfrm>
            <a:off x="1052830" y="4428490"/>
            <a:ext cx="977900" cy="375920"/>
            <a:chOff x="1052830" y="4428490"/>
            <a:chExt cx="977900" cy="375920"/>
          </a:xfrm>
        </p:grpSpPr>
        <p:sp>
          <p:nvSpPr>
            <p:cNvPr id="7" name="object 7"/>
            <p:cNvSpPr/>
            <p:nvPr/>
          </p:nvSpPr>
          <p:spPr>
            <a:xfrm>
              <a:off x="1059180" y="4434840"/>
              <a:ext cx="965200" cy="363220"/>
            </a:xfrm>
            <a:custGeom>
              <a:avLst/>
              <a:gdLst/>
              <a:ahLst/>
              <a:cxnLst/>
              <a:rect l="l" t="t" r="r" b="b"/>
              <a:pathLst>
                <a:path w="965200" h="363220">
                  <a:moveTo>
                    <a:pt x="378332" y="0"/>
                  </a:moveTo>
                  <a:lnTo>
                    <a:pt x="0" y="65278"/>
                  </a:lnTo>
                  <a:lnTo>
                    <a:pt x="339470" y="140716"/>
                  </a:lnTo>
                  <a:lnTo>
                    <a:pt x="224281" y="162941"/>
                  </a:lnTo>
                  <a:lnTo>
                    <a:pt x="545845" y="234823"/>
                  </a:lnTo>
                  <a:lnTo>
                    <a:pt x="447166" y="250444"/>
                  </a:lnTo>
                  <a:lnTo>
                    <a:pt x="964692" y="362712"/>
                  </a:lnTo>
                  <a:lnTo>
                    <a:pt x="659511" y="216281"/>
                  </a:lnTo>
                  <a:lnTo>
                    <a:pt x="740409" y="201676"/>
                  </a:lnTo>
                  <a:lnTo>
                    <a:pt x="493522" y="114173"/>
                  </a:lnTo>
                  <a:lnTo>
                    <a:pt x="574294" y="102108"/>
                  </a:lnTo>
                  <a:lnTo>
                    <a:pt x="378332" y="0"/>
                  </a:lnTo>
                  <a:close/>
                </a:path>
              </a:pathLst>
            </a:custGeom>
            <a:solidFill>
              <a:srgbClr val="FFC000"/>
            </a:solidFill>
          </p:spPr>
          <p:txBody>
            <a:bodyPr wrap="square" lIns="0" tIns="0" rIns="0" bIns="0" rtlCol="0"/>
            <a:lstStyle/>
            <a:p>
              <a:endParaRPr/>
            </a:p>
          </p:txBody>
        </p:sp>
        <p:sp>
          <p:nvSpPr>
            <p:cNvPr id="8" name="object 8"/>
            <p:cNvSpPr/>
            <p:nvPr/>
          </p:nvSpPr>
          <p:spPr>
            <a:xfrm>
              <a:off x="1059180" y="4434840"/>
              <a:ext cx="965200" cy="363220"/>
            </a:xfrm>
            <a:custGeom>
              <a:avLst/>
              <a:gdLst/>
              <a:ahLst/>
              <a:cxnLst/>
              <a:rect l="l" t="t" r="r" b="b"/>
              <a:pathLst>
                <a:path w="965200" h="363220">
                  <a:moveTo>
                    <a:pt x="378332" y="0"/>
                  </a:moveTo>
                  <a:lnTo>
                    <a:pt x="574294" y="102108"/>
                  </a:lnTo>
                  <a:lnTo>
                    <a:pt x="493522" y="114173"/>
                  </a:lnTo>
                  <a:lnTo>
                    <a:pt x="740409" y="201676"/>
                  </a:lnTo>
                  <a:lnTo>
                    <a:pt x="659511" y="216281"/>
                  </a:lnTo>
                  <a:lnTo>
                    <a:pt x="964692" y="362712"/>
                  </a:lnTo>
                  <a:lnTo>
                    <a:pt x="447166" y="250444"/>
                  </a:lnTo>
                  <a:lnTo>
                    <a:pt x="545845" y="234823"/>
                  </a:lnTo>
                  <a:lnTo>
                    <a:pt x="224281" y="162941"/>
                  </a:lnTo>
                  <a:lnTo>
                    <a:pt x="339470" y="140716"/>
                  </a:lnTo>
                  <a:lnTo>
                    <a:pt x="0" y="65278"/>
                  </a:lnTo>
                  <a:lnTo>
                    <a:pt x="378332" y="0"/>
                  </a:lnTo>
                  <a:close/>
                </a:path>
              </a:pathLst>
            </a:custGeom>
            <a:ln w="12700">
              <a:solidFill>
                <a:srgbClr val="2E528F"/>
              </a:solidFill>
            </a:ln>
          </p:spPr>
          <p:txBody>
            <a:bodyPr wrap="square" lIns="0" tIns="0" rIns="0" bIns="0" rtlCol="0"/>
            <a:lstStyle/>
            <a:p>
              <a:endParaRPr/>
            </a:p>
          </p:txBody>
        </p:sp>
      </p:grpSp>
      <p:grpSp>
        <p:nvGrpSpPr>
          <p:cNvPr id="9" name="object 9"/>
          <p:cNvGrpSpPr/>
          <p:nvPr/>
        </p:nvGrpSpPr>
        <p:grpSpPr>
          <a:xfrm>
            <a:off x="2700273" y="4660138"/>
            <a:ext cx="514350" cy="233679"/>
            <a:chOff x="2700273" y="4660138"/>
            <a:chExt cx="514350" cy="233679"/>
          </a:xfrm>
        </p:grpSpPr>
        <p:sp>
          <p:nvSpPr>
            <p:cNvPr id="10" name="object 10"/>
            <p:cNvSpPr/>
            <p:nvPr/>
          </p:nvSpPr>
          <p:spPr>
            <a:xfrm>
              <a:off x="2706623" y="4666488"/>
              <a:ext cx="501650" cy="220979"/>
            </a:xfrm>
            <a:custGeom>
              <a:avLst/>
              <a:gdLst/>
              <a:ahLst/>
              <a:cxnLst/>
              <a:rect l="l" t="t" r="r" b="b"/>
              <a:pathLst>
                <a:path w="501650" h="220979">
                  <a:moveTo>
                    <a:pt x="196595" y="0"/>
                  </a:moveTo>
                  <a:lnTo>
                    <a:pt x="0" y="39750"/>
                  </a:lnTo>
                  <a:lnTo>
                    <a:pt x="176402" y="85725"/>
                  </a:lnTo>
                  <a:lnTo>
                    <a:pt x="116586" y="99313"/>
                  </a:lnTo>
                  <a:lnTo>
                    <a:pt x="283718" y="143129"/>
                  </a:lnTo>
                  <a:lnTo>
                    <a:pt x="232409" y="152526"/>
                  </a:lnTo>
                  <a:lnTo>
                    <a:pt x="501395" y="220980"/>
                  </a:lnTo>
                  <a:lnTo>
                    <a:pt x="342773" y="131699"/>
                  </a:lnTo>
                  <a:lnTo>
                    <a:pt x="384809" y="122809"/>
                  </a:lnTo>
                  <a:lnTo>
                    <a:pt x="256539" y="69595"/>
                  </a:lnTo>
                  <a:lnTo>
                    <a:pt x="298576" y="62230"/>
                  </a:lnTo>
                  <a:lnTo>
                    <a:pt x="196595" y="0"/>
                  </a:lnTo>
                  <a:close/>
                </a:path>
              </a:pathLst>
            </a:custGeom>
            <a:solidFill>
              <a:srgbClr val="FFC000"/>
            </a:solidFill>
          </p:spPr>
          <p:txBody>
            <a:bodyPr wrap="square" lIns="0" tIns="0" rIns="0" bIns="0" rtlCol="0"/>
            <a:lstStyle/>
            <a:p>
              <a:endParaRPr/>
            </a:p>
          </p:txBody>
        </p:sp>
        <p:sp>
          <p:nvSpPr>
            <p:cNvPr id="11" name="object 11"/>
            <p:cNvSpPr/>
            <p:nvPr/>
          </p:nvSpPr>
          <p:spPr>
            <a:xfrm>
              <a:off x="2706623" y="4666488"/>
              <a:ext cx="501650" cy="220979"/>
            </a:xfrm>
            <a:custGeom>
              <a:avLst/>
              <a:gdLst/>
              <a:ahLst/>
              <a:cxnLst/>
              <a:rect l="l" t="t" r="r" b="b"/>
              <a:pathLst>
                <a:path w="501650" h="220979">
                  <a:moveTo>
                    <a:pt x="196595" y="0"/>
                  </a:moveTo>
                  <a:lnTo>
                    <a:pt x="298576" y="62230"/>
                  </a:lnTo>
                  <a:lnTo>
                    <a:pt x="256539" y="69595"/>
                  </a:lnTo>
                  <a:lnTo>
                    <a:pt x="384809" y="122809"/>
                  </a:lnTo>
                  <a:lnTo>
                    <a:pt x="342773" y="131699"/>
                  </a:lnTo>
                  <a:lnTo>
                    <a:pt x="501395" y="220980"/>
                  </a:lnTo>
                  <a:lnTo>
                    <a:pt x="232409" y="152526"/>
                  </a:lnTo>
                  <a:lnTo>
                    <a:pt x="283718" y="143129"/>
                  </a:lnTo>
                  <a:lnTo>
                    <a:pt x="116586" y="99313"/>
                  </a:lnTo>
                  <a:lnTo>
                    <a:pt x="176402" y="85725"/>
                  </a:lnTo>
                  <a:lnTo>
                    <a:pt x="0" y="39750"/>
                  </a:lnTo>
                  <a:lnTo>
                    <a:pt x="196595" y="0"/>
                  </a:lnTo>
                  <a:close/>
                </a:path>
              </a:pathLst>
            </a:custGeom>
            <a:ln w="12700">
              <a:solidFill>
                <a:srgbClr val="2E528F"/>
              </a:solidFill>
            </a:ln>
          </p:spPr>
          <p:txBody>
            <a:bodyPr wrap="square" lIns="0" tIns="0" rIns="0" bIns="0" rtlCol="0"/>
            <a:lstStyle/>
            <a:p>
              <a:endParaRPr/>
            </a:p>
          </p:txBody>
        </p:sp>
      </p:grpSp>
      <p:grpSp>
        <p:nvGrpSpPr>
          <p:cNvPr id="12" name="object 12"/>
          <p:cNvGrpSpPr/>
          <p:nvPr/>
        </p:nvGrpSpPr>
        <p:grpSpPr>
          <a:xfrm>
            <a:off x="2086101" y="4713478"/>
            <a:ext cx="227965" cy="297815"/>
            <a:chOff x="2086101" y="4713478"/>
            <a:chExt cx="227965" cy="297815"/>
          </a:xfrm>
        </p:grpSpPr>
        <p:sp>
          <p:nvSpPr>
            <p:cNvPr id="13" name="object 13"/>
            <p:cNvSpPr/>
            <p:nvPr/>
          </p:nvSpPr>
          <p:spPr>
            <a:xfrm>
              <a:off x="2092451" y="4719828"/>
              <a:ext cx="215265" cy="285115"/>
            </a:xfrm>
            <a:custGeom>
              <a:avLst/>
              <a:gdLst/>
              <a:ahLst/>
              <a:cxnLst/>
              <a:rect l="l" t="t" r="r" b="b"/>
              <a:pathLst>
                <a:path w="215264" h="285114">
                  <a:moveTo>
                    <a:pt x="107442" y="0"/>
                  </a:moveTo>
                  <a:lnTo>
                    <a:pt x="65633" y="11191"/>
                  </a:lnTo>
                  <a:lnTo>
                    <a:pt x="31480" y="41719"/>
                  </a:lnTo>
                  <a:lnTo>
                    <a:pt x="8447" y="87010"/>
                  </a:lnTo>
                  <a:lnTo>
                    <a:pt x="0" y="142494"/>
                  </a:lnTo>
                  <a:lnTo>
                    <a:pt x="8447" y="197977"/>
                  </a:lnTo>
                  <a:lnTo>
                    <a:pt x="31480" y="243268"/>
                  </a:lnTo>
                  <a:lnTo>
                    <a:pt x="65633" y="273796"/>
                  </a:lnTo>
                  <a:lnTo>
                    <a:pt x="107442" y="284988"/>
                  </a:lnTo>
                  <a:lnTo>
                    <a:pt x="149250" y="273796"/>
                  </a:lnTo>
                  <a:lnTo>
                    <a:pt x="183403" y="243268"/>
                  </a:lnTo>
                  <a:lnTo>
                    <a:pt x="206436" y="197977"/>
                  </a:lnTo>
                  <a:lnTo>
                    <a:pt x="214884" y="142494"/>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14" name="object 14"/>
            <p:cNvSpPr/>
            <p:nvPr/>
          </p:nvSpPr>
          <p:spPr>
            <a:xfrm>
              <a:off x="2092451" y="4719828"/>
              <a:ext cx="215265" cy="285115"/>
            </a:xfrm>
            <a:custGeom>
              <a:avLst/>
              <a:gdLst/>
              <a:ahLst/>
              <a:cxnLst/>
              <a:rect l="l" t="t" r="r" b="b"/>
              <a:pathLst>
                <a:path w="215264" h="285114">
                  <a:moveTo>
                    <a:pt x="0" y="142494"/>
                  </a:moveTo>
                  <a:lnTo>
                    <a:pt x="8447" y="87010"/>
                  </a:lnTo>
                  <a:lnTo>
                    <a:pt x="31480" y="41719"/>
                  </a:lnTo>
                  <a:lnTo>
                    <a:pt x="65633" y="11191"/>
                  </a:lnTo>
                  <a:lnTo>
                    <a:pt x="107442" y="0"/>
                  </a:lnTo>
                  <a:lnTo>
                    <a:pt x="149250" y="11191"/>
                  </a:lnTo>
                  <a:lnTo>
                    <a:pt x="183403" y="41719"/>
                  </a:lnTo>
                  <a:lnTo>
                    <a:pt x="206436" y="87010"/>
                  </a:lnTo>
                  <a:lnTo>
                    <a:pt x="214884" y="142494"/>
                  </a:lnTo>
                  <a:lnTo>
                    <a:pt x="206436" y="197977"/>
                  </a:lnTo>
                  <a:lnTo>
                    <a:pt x="183403" y="243268"/>
                  </a:lnTo>
                  <a:lnTo>
                    <a:pt x="149250" y="273796"/>
                  </a:lnTo>
                  <a:lnTo>
                    <a:pt x="107442" y="284988"/>
                  </a:lnTo>
                  <a:lnTo>
                    <a:pt x="65633" y="273796"/>
                  </a:lnTo>
                  <a:lnTo>
                    <a:pt x="31480" y="243268"/>
                  </a:lnTo>
                  <a:lnTo>
                    <a:pt x="8447" y="197977"/>
                  </a:lnTo>
                  <a:lnTo>
                    <a:pt x="0" y="142494"/>
                  </a:lnTo>
                  <a:close/>
                </a:path>
              </a:pathLst>
            </a:custGeom>
            <a:ln w="12700">
              <a:solidFill>
                <a:srgbClr val="2E528F"/>
              </a:solidFill>
            </a:ln>
          </p:spPr>
          <p:txBody>
            <a:bodyPr wrap="square" lIns="0" tIns="0" rIns="0" bIns="0" rtlCol="0"/>
            <a:lstStyle/>
            <a:p>
              <a:endParaRPr/>
            </a:p>
          </p:txBody>
        </p:sp>
      </p:grpSp>
      <p:grpSp>
        <p:nvGrpSpPr>
          <p:cNvPr id="15" name="object 15"/>
          <p:cNvGrpSpPr/>
          <p:nvPr/>
        </p:nvGrpSpPr>
        <p:grpSpPr>
          <a:xfrm>
            <a:off x="2238501" y="4539741"/>
            <a:ext cx="497840" cy="624205"/>
            <a:chOff x="2238501" y="4539741"/>
            <a:chExt cx="497840" cy="624205"/>
          </a:xfrm>
        </p:grpSpPr>
        <p:sp>
          <p:nvSpPr>
            <p:cNvPr id="16" name="object 16"/>
            <p:cNvSpPr/>
            <p:nvPr/>
          </p:nvSpPr>
          <p:spPr>
            <a:xfrm>
              <a:off x="2362199" y="4616195"/>
              <a:ext cx="215265" cy="285115"/>
            </a:xfrm>
            <a:custGeom>
              <a:avLst/>
              <a:gdLst/>
              <a:ahLst/>
              <a:cxnLst/>
              <a:rect l="l" t="t" r="r" b="b"/>
              <a:pathLst>
                <a:path w="215264" h="285114">
                  <a:moveTo>
                    <a:pt x="107442" y="0"/>
                  </a:moveTo>
                  <a:lnTo>
                    <a:pt x="65633" y="11191"/>
                  </a:lnTo>
                  <a:lnTo>
                    <a:pt x="31480" y="41719"/>
                  </a:lnTo>
                  <a:lnTo>
                    <a:pt x="8447" y="87010"/>
                  </a:lnTo>
                  <a:lnTo>
                    <a:pt x="0" y="142493"/>
                  </a:lnTo>
                  <a:lnTo>
                    <a:pt x="8447" y="197977"/>
                  </a:lnTo>
                  <a:lnTo>
                    <a:pt x="31480" y="243268"/>
                  </a:lnTo>
                  <a:lnTo>
                    <a:pt x="65633" y="273796"/>
                  </a:lnTo>
                  <a:lnTo>
                    <a:pt x="107442" y="284987"/>
                  </a:lnTo>
                  <a:lnTo>
                    <a:pt x="149250" y="273796"/>
                  </a:lnTo>
                  <a:lnTo>
                    <a:pt x="183403" y="243268"/>
                  </a:lnTo>
                  <a:lnTo>
                    <a:pt x="206436" y="197977"/>
                  </a:lnTo>
                  <a:lnTo>
                    <a:pt x="214883" y="142493"/>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17" name="object 17"/>
            <p:cNvSpPr/>
            <p:nvPr/>
          </p:nvSpPr>
          <p:spPr>
            <a:xfrm>
              <a:off x="2362199" y="4616195"/>
              <a:ext cx="215265" cy="285115"/>
            </a:xfrm>
            <a:custGeom>
              <a:avLst/>
              <a:gdLst/>
              <a:ahLst/>
              <a:cxnLst/>
              <a:rect l="l" t="t" r="r" b="b"/>
              <a:pathLst>
                <a:path w="215264" h="285114">
                  <a:moveTo>
                    <a:pt x="0" y="142493"/>
                  </a:moveTo>
                  <a:lnTo>
                    <a:pt x="8447" y="87010"/>
                  </a:lnTo>
                  <a:lnTo>
                    <a:pt x="31480" y="41719"/>
                  </a:lnTo>
                  <a:lnTo>
                    <a:pt x="65633" y="11191"/>
                  </a:lnTo>
                  <a:lnTo>
                    <a:pt x="107442" y="0"/>
                  </a:lnTo>
                  <a:lnTo>
                    <a:pt x="149250" y="11191"/>
                  </a:lnTo>
                  <a:lnTo>
                    <a:pt x="183403" y="41719"/>
                  </a:lnTo>
                  <a:lnTo>
                    <a:pt x="206436" y="87010"/>
                  </a:lnTo>
                  <a:lnTo>
                    <a:pt x="214883" y="142493"/>
                  </a:lnTo>
                  <a:lnTo>
                    <a:pt x="206436" y="197977"/>
                  </a:lnTo>
                  <a:lnTo>
                    <a:pt x="183403" y="243268"/>
                  </a:lnTo>
                  <a:lnTo>
                    <a:pt x="149250" y="273796"/>
                  </a:lnTo>
                  <a:lnTo>
                    <a:pt x="107442" y="284987"/>
                  </a:lnTo>
                  <a:lnTo>
                    <a:pt x="65633" y="273796"/>
                  </a:lnTo>
                  <a:lnTo>
                    <a:pt x="31480" y="243268"/>
                  </a:lnTo>
                  <a:lnTo>
                    <a:pt x="8447" y="197977"/>
                  </a:lnTo>
                  <a:lnTo>
                    <a:pt x="0" y="142493"/>
                  </a:lnTo>
                  <a:close/>
                </a:path>
              </a:pathLst>
            </a:custGeom>
            <a:ln w="12700">
              <a:solidFill>
                <a:srgbClr val="2E528F"/>
              </a:solidFill>
            </a:ln>
          </p:spPr>
          <p:txBody>
            <a:bodyPr wrap="square" lIns="0" tIns="0" rIns="0" bIns="0" rtlCol="0"/>
            <a:lstStyle/>
            <a:p>
              <a:endParaRPr/>
            </a:p>
          </p:txBody>
        </p:sp>
        <p:sp>
          <p:nvSpPr>
            <p:cNvPr id="18" name="object 18"/>
            <p:cNvSpPr/>
            <p:nvPr/>
          </p:nvSpPr>
          <p:spPr>
            <a:xfrm>
              <a:off x="2244851" y="4546091"/>
              <a:ext cx="215265" cy="285115"/>
            </a:xfrm>
            <a:custGeom>
              <a:avLst/>
              <a:gdLst/>
              <a:ahLst/>
              <a:cxnLst/>
              <a:rect l="l" t="t" r="r" b="b"/>
              <a:pathLst>
                <a:path w="215264" h="285114">
                  <a:moveTo>
                    <a:pt x="107442" y="0"/>
                  </a:moveTo>
                  <a:lnTo>
                    <a:pt x="65633" y="11191"/>
                  </a:lnTo>
                  <a:lnTo>
                    <a:pt x="31480" y="41719"/>
                  </a:lnTo>
                  <a:lnTo>
                    <a:pt x="8447" y="87010"/>
                  </a:lnTo>
                  <a:lnTo>
                    <a:pt x="0" y="142493"/>
                  </a:lnTo>
                  <a:lnTo>
                    <a:pt x="8447" y="197977"/>
                  </a:lnTo>
                  <a:lnTo>
                    <a:pt x="31480" y="243268"/>
                  </a:lnTo>
                  <a:lnTo>
                    <a:pt x="65633" y="273796"/>
                  </a:lnTo>
                  <a:lnTo>
                    <a:pt x="107442" y="284987"/>
                  </a:lnTo>
                  <a:lnTo>
                    <a:pt x="149250" y="273796"/>
                  </a:lnTo>
                  <a:lnTo>
                    <a:pt x="183403" y="243268"/>
                  </a:lnTo>
                  <a:lnTo>
                    <a:pt x="206436" y="197977"/>
                  </a:lnTo>
                  <a:lnTo>
                    <a:pt x="214884" y="142493"/>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19" name="object 19"/>
            <p:cNvSpPr/>
            <p:nvPr/>
          </p:nvSpPr>
          <p:spPr>
            <a:xfrm>
              <a:off x="2244851" y="4546091"/>
              <a:ext cx="215265" cy="285115"/>
            </a:xfrm>
            <a:custGeom>
              <a:avLst/>
              <a:gdLst/>
              <a:ahLst/>
              <a:cxnLst/>
              <a:rect l="l" t="t" r="r" b="b"/>
              <a:pathLst>
                <a:path w="215264" h="285114">
                  <a:moveTo>
                    <a:pt x="0" y="142493"/>
                  </a:moveTo>
                  <a:lnTo>
                    <a:pt x="8447" y="87010"/>
                  </a:lnTo>
                  <a:lnTo>
                    <a:pt x="31480" y="41719"/>
                  </a:lnTo>
                  <a:lnTo>
                    <a:pt x="65633" y="11191"/>
                  </a:lnTo>
                  <a:lnTo>
                    <a:pt x="107442" y="0"/>
                  </a:lnTo>
                  <a:lnTo>
                    <a:pt x="149250" y="11191"/>
                  </a:lnTo>
                  <a:lnTo>
                    <a:pt x="183403" y="41719"/>
                  </a:lnTo>
                  <a:lnTo>
                    <a:pt x="206436" y="87010"/>
                  </a:lnTo>
                  <a:lnTo>
                    <a:pt x="214884" y="142493"/>
                  </a:lnTo>
                  <a:lnTo>
                    <a:pt x="206436" y="197977"/>
                  </a:lnTo>
                  <a:lnTo>
                    <a:pt x="183403" y="243268"/>
                  </a:lnTo>
                  <a:lnTo>
                    <a:pt x="149250" y="273796"/>
                  </a:lnTo>
                  <a:lnTo>
                    <a:pt x="107442" y="284987"/>
                  </a:lnTo>
                  <a:lnTo>
                    <a:pt x="65633" y="273796"/>
                  </a:lnTo>
                  <a:lnTo>
                    <a:pt x="31480" y="243268"/>
                  </a:lnTo>
                  <a:lnTo>
                    <a:pt x="8447" y="197977"/>
                  </a:lnTo>
                  <a:lnTo>
                    <a:pt x="0" y="142493"/>
                  </a:lnTo>
                  <a:close/>
                </a:path>
              </a:pathLst>
            </a:custGeom>
            <a:ln w="12700">
              <a:solidFill>
                <a:srgbClr val="2E528F"/>
              </a:solidFill>
            </a:ln>
          </p:spPr>
          <p:txBody>
            <a:bodyPr wrap="square" lIns="0" tIns="0" rIns="0" bIns="0" rtlCol="0"/>
            <a:lstStyle/>
            <a:p>
              <a:endParaRPr/>
            </a:p>
          </p:txBody>
        </p:sp>
        <p:sp>
          <p:nvSpPr>
            <p:cNvPr id="20" name="object 20"/>
            <p:cNvSpPr/>
            <p:nvPr/>
          </p:nvSpPr>
          <p:spPr>
            <a:xfrm>
              <a:off x="2244851" y="4872227"/>
              <a:ext cx="215265" cy="285115"/>
            </a:xfrm>
            <a:custGeom>
              <a:avLst/>
              <a:gdLst/>
              <a:ahLst/>
              <a:cxnLst/>
              <a:rect l="l" t="t" r="r" b="b"/>
              <a:pathLst>
                <a:path w="215264" h="285114">
                  <a:moveTo>
                    <a:pt x="107442" y="0"/>
                  </a:moveTo>
                  <a:lnTo>
                    <a:pt x="65633" y="11191"/>
                  </a:lnTo>
                  <a:lnTo>
                    <a:pt x="31480" y="41719"/>
                  </a:lnTo>
                  <a:lnTo>
                    <a:pt x="8447" y="87010"/>
                  </a:lnTo>
                  <a:lnTo>
                    <a:pt x="0" y="142494"/>
                  </a:lnTo>
                  <a:lnTo>
                    <a:pt x="8447" y="197977"/>
                  </a:lnTo>
                  <a:lnTo>
                    <a:pt x="31480" y="243268"/>
                  </a:lnTo>
                  <a:lnTo>
                    <a:pt x="65633" y="273796"/>
                  </a:lnTo>
                  <a:lnTo>
                    <a:pt x="107442" y="284988"/>
                  </a:lnTo>
                  <a:lnTo>
                    <a:pt x="149250" y="273796"/>
                  </a:lnTo>
                  <a:lnTo>
                    <a:pt x="183403" y="243268"/>
                  </a:lnTo>
                  <a:lnTo>
                    <a:pt x="206436" y="197977"/>
                  </a:lnTo>
                  <a:lnTo>
                    <a:pt x="214884" y="142494"/>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21" name="object 21"/>
            <p:cNvSpPr/>
            <p:nvPr/>
          </p:nvSpPr>
          <p:spPr>
            <a:xfrm>
              <a:off x="2244851" y="4872227"/>
              <a:ext cx="215265" cy="285115"/>
            </a:xfrm>
            <a:custGeom>
              <a:avLst/>
              <a:gdLst/>
              <a:ahLst/>
              <a:cxnLst/>
              <a:rect l="l" t="t" r="r" b="b"/>
              <a:pathLst>
                <a:path w="215264" h="285114">
                  <a:moveTo>
                    <a:pt x="0" y="142494"/>
                  </a:moveTo>
                  <a:lnTo>
                    <a:pt x="8447" y="87010"/>
                  </a:lnTo>
                  <a:lnTo>
                    <a:pt x="31480" y="41719"/>
                  </a:lnTo>
                  <a:lnTo>
                    <a:pt x="65633" y="11191"/>
                  </a:lnTo>
                  <a:lnTo>
                    <a:pt x="107442" y="0"/>
                  </a:lnTo>
                  <a:lnTo>
                    <a:pt x="149250" y="11191"/>
                  </a:lnTo>
                  <a:lnTo>
                    <a:pt x="183403" y="41719"/>
                  </a:lnTo>
                  <a:lnTo>
                    <a:pt x="206436" y="87010"/>
                  </a:lnTo>
                  <a:lnTo>
                    <a:pt x="214884" y="142494"/>
                  </a:lnTo>
                  <a:lnTo>
                    <a:pt x="206436" y="197977"/>
                  </a:lnTo>
                  <a:lnTo>
                    <a:pt x="183403" y="243268"/>
                  </a:lnTo>
                  <a:lnTo>
                    <a:pt x="149250" y="273796"/>
                  </a:lnTo>
                  <a:lnTo>
                    <a:pt x="107442" y="284988"/>
                  </a:lnTo>
                  <a:lnTo>
                    <a:pt x="65633" y="273796"/>
                  </a:lnTo>
                  <a:lnTo>
                    <a:pt x="31480" y="243268"/>
                  </a:lnTo>
                  <a:lnTo>
                    <a:pt x="8447" y="197977"/>
                  </a:lnTo>
                  <a:lnTo>
                    <a:pt x="0" y="142494"/>
                  </a:lnTo>
                  <a:close/>
                </a:path>
              </a:pathLst>
            </a:custGeom>
            <a:ln w="12700">
              <a:solidFill>
                <a:srgbClr val="2E528F"/>
              </a:solidFill>
            </a:ln>
          </p:spPr>
          <p:txBody>
            <a:bodyPr wrap="square" lIns="0" tIns="0" rIns="0" bIns="0" rtlCol="0"/>
            <a:lstStyle/>
            <a:p>
              <a:endParaRPr/>
            </a:p>
          </p:txBody>
        </p:sp>
        <p:sp>
          <p:nvSpPr>
            <p:cNvPr id="22" name="object 22"/>
            <p:cNvSpPr/>
            <p:nvPr/>
          </p:nvSpPr>
          <p:spPr>
            <a:xfrm>
              <a:off x="2514599" y="4768595"/>
              <a:ext cx="215265" cy="285115"/>
            </a:xfrm>
            <a:custGeom>
              <a:avLst/>
              <a:gdLst/>
              <a:ahLst/>
              <a:cxnLst/>
              <a:rect l="l" t="t" r="r" b="b"/>
              <a:pathLst>
                <a:path w="215264" h="285114">
                  <a:moveTo>
                    <a:pt x="107442" y="0"/>
                  </a:moveTo>
                  <a:lnTo>
                    <a:pt x="65633" y="11191"/>
                  </a:lnTo>
                  <a:lnTo>
                    <a:pt x="31480" y="41719"/>
                  </a:lnTo>
                  <a:lnTo>
                    <a:pt x="8447" y="87010"/>
                  </a:lnTo>
                  <a:lnTo>
                    <a:pt x="0" y="142493"/>
                  </a:lnTo>
                  <a:lnTo>
                    <a:pt x="8447" y="197977"/>
                  </a:lnTo>
                  <a:lnTo>
                    <a:pt x="31480" y="243268"/>
                  </a:lnTo>
                  <a:lnTo>
                    <a:pt x="65633" y="273796"/>
                  </a:lnTo>
                  <a:lnTo>
                    <a:pt x="107442" y="284987"/>
                  </a:lnTo>
                  <a:lnTo>
                    <a:pt x="149250" y="273796"/>
                  </a:lnTo>
                  <a:lnTo>
                    <a:pt x="183403" y="243268"/>
                  </a:lnTo>
                  <a:lnTo>
                    <a:pt x="206436" y="197977"/>
                  </a:lnTo>
                  <a:lnTo>
                    <a:pt x="214883" y="142493"/>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23" name="object 23"/>
            <p:cNvSpPr/>
            <p:nvPr/>
          </p:nvSpPr>
          <p:spPr>
            <a:xfrm>
              <a:off x="2514599" y="4768595"/>
              <a:ext cx="215265" cy="285115"/>
            </a:xfrm>
            <a:custGeom>
              <a:avLst/>
              <a:gdLst/>
              <a:ahLst/>
              <a:cxnLst/>
              <a:rect l="l" t="t" r="r" b="b"/>
              <a:pathLst>
                <a:path w="215264" h="285114">
                  <a:moveTo>
                    <a:pt x="0" y="142493"/>
                  </a:moveTo>
                  <a:lnTo>
                    <a:pt x="8447" y="87010"/>
                  </a:lnTo>
                  <a:lnTo>
                    <a:pt x="31480" y="41719"/>
                  </a:lnTo>
                  <a:lnTo>
                    <a:pt x="65633" y="11191"/>
                  </a:lnTo>
                  <a:lnTo>
                    <a:pt x="107442" y="0"/>
                  </a:lnTo>
                  <a:lnTo>
                    <a:pt x="149250" y="11191"/>
                  </a:lnTo>
                  <a:lnTo>
                    <a:pt x="183403" y="41719"/>
                  </a:lnTo>
                  <a:lnTo>
                    <a:pt x="206436" y="87010"/>
                  </a:lnTo>
                  <a:lnTo>
                    <a:pt x="214883" y="142493"/>
                  </a:lnTo>
                  <a:lnTo>
                    <a:pt x="206436" y="197977"/>
                  </a:lnTo>
                  <a:lnTo>
                    <a:pt x="183403" y="243268"/>
                  </a:lnTo>
                  <a:lnTo>
                    <a:pt x="149250" y="273796"/>
                  </a:lnTo>
                  <a:lnTo>
                    <a:pt x="107442" y="284987"/>
                  </a:lnTo>
                  <a:lnTo>
                    <a:pt x="65633" y="273796"/>
                  </a:lnTo>
                  <a:lnTo>
                    <a:pt x="31480" y="243268"/>
                  </a:lnTo>
                  <a:lnTo>
                    <a:pt x="8447" y="197977"/>
                  </a:lnTo>
                  <a:lnTo>
                    <a:pt x="0" y="142493"/>
                  </a:lnTo>
                  <a:close/>
                </a:path>
              </a:pathLst>
            </a:custGeom>
            <a:ln w="12700">
              <a:solidFill>
                <a:srgbClr val="2E528F"/>
              </a:solidFill>
            </a:ln>
          </p:spPr>
          <p:txBody>
            <a:bodyPr wrap="square" lIns="0" tIns="0" rIns="0" bIns="0" rtlCol="0"/>
            <a:lstStyle/>
            <a:p>
              <a:endParaRPr/>
            </a:p>
          </p:txBody>
        </p:sp>
      </p:grpSp>
      <p:grpSp>
        <p:nvGrpSpPr>
          <p:cNvPr id="24" name="object 24"/>
          <p:cNvGrpSpPr/>
          <p:nvPr/>
        </p:nvGrpSpPr>
        <p:grpSpPr>
          <a:xfrm>
            <a:off x="2112010" y="5566917"/>
            <a:ext cx="227965" cy="624205"/>
            <a:chOff x="2112010" y="5566917"/>
            <a:chExt cx="227965" cy="624205"/>
          </a:xfrm>
        </p:grpSpPr>
        <p:sp>
          <p:nvSpPr>
            <p:cNvPr id="25" name="object 25"/>
            <p:cNvSpPr/>
            <p:nvPr/>
          </p:nvSpPr>
          <p:spPr>
            <a:xfrm>
              <a:off x="2118360" y="5573267"/>
              <a:ext cx="215265" cy="285115"/>
            </a:xfrm>
            <a:custGeom>
              <a:avLst/>
              <a:gdLst/>
              <a:ahLst/>
              <a:cxnLst/>
              <a:rect l="l" t="t" r="r" b="b"/>
              <a:pathLst>
                <a:path w="215264" h="285114">
                  <a:moveTo>
                    <a:pt x="107441" y="0"/>
                  </a:moveTo>
                  <a:lnTo>
                    <a:pt x="65633" y="11197"/>
                  </a:lnTo>
                  <a:lnTo>
                    <a:pt x="31480" y="41733"/>
                  </a:lnTo>
                  <a:lnTo>
                    <a:pt x="8447" y="87026"/>
                  </a:lnTo>
                  <a:lnTo>
                    <a:pt x="0" y="142493"/>
                  </a:lnTo>
                  <a:lnTo>
                    <a:pt x="8447" y="197961"/>
                  </a:lnTo>
                  <a:lnTo>
                    <a:pt x="31480" y="243254"/>
                  </a:lnTo>
                  <a:lnTo>
                    <a:pt x="65633" y="273790"/>
                  </a:lnTo>
                  <a:lnTo>
                    <a:pt x="107441" y="284987"/>
                  </a:lnTo>
                  <a:lnTo>
                    <a:pt x="149250" y="273790"/>
                  </a:lnTo>
                  <a:lnTo>
                    <a:pt x="183403" y="243254"/>
                  </a:lnTo>
                  <a:lnTo>
                    <a:pt x="206436" y="197961"/>
                  </a:lnTo>
                  <a:lnTo>
                    <a:pt x="214883" y="142493"/>
                  </a:lnTo>
                  <a:lnTo>
                    <a:pt x="206436" y="87026"/>
                  </a:lnTo>
                  <a:lnTo>
                    <a:pt x="183403" y="41733"/>
                  </a:lnTo>
                  <a:lnTo>
                    <a:pt x="149250" y="11197"/>
                  </a:lnTo>
                  <a:lnTo>
                    <a:pt x="107441" y="0"/>
                  </a:lnTo>
                  <a:close/>
                </a:path>
              </a:pathLst>
            </a:custGeom>
            <a:solidFill>
              <a:srgbClr val="4471C4"/>
            </a:solidFill>
          </p:spPr>
          <p:txBody>
            <a:bodyPr wrap="square" lIns="0" tIns="0" rIns="0" bIns="0" rtlCol="0"/>
            <a:lstStyle/>
            <a:p>
              <a:endParaRPr/>
            </a:p>
          </p:txBody>
        </p:sp>
        <p:sp>
          <p:nvSpPr>
            <p:cNvPr id="26" name="object 26"/>
            <p:cNvSpPr/>
            <p:nvPr/>
          </p:nvSpPr>
          <p:spPr>
            <a:xfrm>
              <a:off x="2118360" y="5573267"/>
              <a:ext cx="215265" cy="285115"/>
            </a:xfrm>
            <a:custGeom>
              <a:avLst/>
              <a:gdLst/>
              <a:ahLst/>
              <a:cxnLst/>
              <a:rect l="l" t="t" r="r" b="b"/>
              <a:pathLst>
                <a:path w="215264" h="285114">
                  <a:moveTo>
                    <a:pt x="0" y="142493"/>
                  </a:moveTo>
                  <a:lnTo>
                    <a:pt x="8447" y="87026"/>
                  </a:lnTo>
                  <a:lnTo>
                    <a:pt x="31480" y="41733"/>
                  </a:lnTo>
                  <a:lnTo>
                    <a:pt x="65633" y="11197"/>
                  </a:lnTo>
                  <a:lnTo>
                    <a:pt x="107441" y="0"/>
                  </a:lnTo>
                  <a:lnTo>
                    <a:pt x="149250" y="11197"/>
                  </a:lnTo>
                  <a:lnTo>
                    <a:pt x="183403" y="41733"/>
                  </a:lnTo>
                  <a:lnTo>
                    <a:pt x="206436" y="87026"/>
                  </a:lnTo>
                  <a:lnTo>
                    <a:pt x="214883" y="142493"/>
                  </a:lnTo>
                  <a:lnTo>
                    <a:pt x="206436" y="197961"/>
                  </a:lnTo>
                  <a:lnTo>
                    <a:pt x="183403" y="243254"/>
                  </a:lnTo>
                  <a:lnTo>
                    <a:pt x="149250" y="273790"/>
                  </a:lnTo>
                  <a:lnTo>
                    <a:pt x="107441" y="284987"/>
                  </a:lnTo>
                  <a:lnTo>
                    <a:pt x="65633" y="273790"/>
                  </a:lnTo>
                  <a:lnTo>
                    <a:pt x="31480" y="243254"/>
                  </a:lnTo>
                  <a:lnTo>
                    <a:pt x="8447" y="197961"/>
                  </a:lnTo>
                  <a:lnTo>
                    <a:pt x="0" y="142493"/>
                  </a:lnTo>
                  <a:close/>
                </a:path>
              </a:pathLst>
            </a:custGeom>
            <a:ln w="12700">
              <a:solidFill>
                <a:srgbClr val="2E528F"/>
              </a:solidFill>
            </a:ln>
          </p:spPr>
          <p:txBody>
            <a:bodyPr wrap="square" lIns="0" tIns="0" rIns="0" bIns="0" rtlCol="0"/>
            <a:lstStyle/>
            <a:p>
              <a:endParaRPr/>
            </a:p>
          </p:txBody>
        </p:sp>
        <p:sp>
          <p:nvSpPr>
            <p:cNvPr id="27" name="object 27"/>
            <p:cNvSpPr/>
            <p:nvPr/>
          </p:nvSpPr>
          <p:spPr>
            <a:xfrm>
              <a:off x="2118360" y="5899403"/>
              <a:ext cx="215265" cy="285115"/>
            </a:xfrm>
            <a:custGeom>
              <a:avLst/>
              <a:gdLst/>
              <a:ahLst/>
              <a:cxnLst/>
              <a:rect l="l" t="t" r="r" b="b"/>
              <a:pathLst>
                <a:path w="215264" h="285114">
                  <a:moveTo>
                    <a:pt x="107441" y="0"/>
                  </a:moveTo>
                  <a:lnTo>
                    <a:pt x="65633" y="11197"/>
                  </a:lnTo>
                  <a:lnTo>
                    <a:pt x="31480" y="41733"/>
                  </a:lnTo>
                  <a:lnTo>
                    <a:pt x="8447" y="87026"/>
                  </a:lnTo>
                  <a:lnTo>
                    <a:pt x="0" y="142494"/>
                  </a:lnTo>
                  <a:lnTo>
                    <a:pt x="8447" y="197961"/>
                  </a:lnTo>
                  <a:lnTo>
                    <a:pt x="31480" y="243254"/>
                  </a:lnTo>
                  <a:lnTo>
                    <a:pt x="65633" y="273790"/>
                  </a:lnTo>
                  <a:lnTo>
                    <a:pt x="107441" y="284988"/>
                  </a:lnTo>
                  <a:lnTo>
                    <a:pt x="149250" y="273790"/>
                  </a:lnTo>
                  <a:lnTo>
                    <a:pt x="183403" y="243254"/>
                  </a:lnTo>
                  <a:lnTo>
                    <a:pt x="206436" y="197961"/>
                  </a:lnTo>
                  <a:lnTo>
                    <a:pt x="214883" y="142494"/>
                  </a:lnTo>
                  <a:lnTo>
                    <a:pt x="206436" y="87026"/>
                  </a:lnTo>
                  <a:lnTo>
                    <a:pt x="183403" y="41733"/>
                  </a:lnTo>
                  <a:lnTo>
                    <a:pt x="149250" y="11197"/>
                  </a:lnTo>
                  <a:lnTo>
                    <a:pt x="107441" y="0"/>
                  </a:lnTo>
                  <a:close/>
                </a:path>
              </a:pathLst>
            </a:custGeom>
            <a:solidFill>
              <a:srgbClr val="4471C4"/>
            </a:solidFill>
          </p:spPr>
          <p:txBody>
            <a:bodyPr wrap="square" lIns="0" tIns="0" rIns="0" bIns="0" rtlCol="0"/>
            <a:lstStyle/>
            <a:p>
              <a:endParaRPr/>
            </a:p>
          </p:txBody>
        </p:sp>
        <p:sp>
          <p:nvSpPr>
            <p:cNvPr id="28" name="object 28"/>
            <p:cNvSpPr/>
            <p:nvPr/>
          </p:nvSpPr>
          <p:spPr>
            <a:xfrm>
              <a:off x="2118360" y="5899403"/>
              <a:ext cx="215265" cy="285115"/>
            </a:xfrm>
            <a:custGeom>
              <a:avLst/>
              <a:gdLst/>
              <a:ahLst/>
              <a:cxnLst/>
              <a:rect l="l" t="t" r="r" b="b"/>
              <a:pathLst>
                <a:path w="215264" h="285114">
                  <a:moveTo>
                    <a:pt x="0" y="142494"/>
                  </a:moveTo>
                  <a:lnTo>
                    <a:pt x="8447" y="87026"/>
                  </a:lnTo>
                  <a:lnTo>
                    <a:pt x="31480" y="41733"/>
                  </a:lnTo>
                  <a:lnTo>
                    <a:pt x="65633" y="11197"/>
                  </a:lnTo>
                  <a:lnTo>
                    <a:pt x="107441" y="0"/>
                  </a:lnTo>
                  <a:lnTo>
                    <a:pt x="149250" y="11197"/>
                  </a:lnTo>
                  <a:lnTo>
                    <a:pt x="183403" y="41733"/>
                  </a:lnTo>
                  <a:lnTo>
                    <a:pt x="206436" y="87026"/>
                  </a:lnTo>
                  <a:lnTo>
                    <a:pt x="214883" y="142494"/>
                  </a:lnTo>
                  <a:lnTo>
                    <a:pt x="206436" y="197961"/>
                  </a:lnTo>
                  <a:lnTo>
                    <a:pt x="183403" y="243254"/>
                  </a:lnTo>
                  <a:lnTo>
                    <a:pt x="149250" y="273790"/>
                  </a:lnTo>
                  <a:lnTo>
                    <a:pt x="107441" y="284988"/>
                  </a:lnTo>
                  <a:lnTo>
                    <a:pt x="65633" y="273790"/>
                  </a:lnTo>
                  <a:lnTo>
                    <a:pt x="31480" y="243254"/>
                  </a:lnTo>
                  <a:lnTo>
                    <a:pt x="8447" y="197961"/>
                  </a:lnTo>
                  <a:lnTo>
                    <a:pt x="0" y="142494"/>
                  </a:lnTo>
                  <a:close/>
                </a:path>
              </a:pathLst>
            </a:custGeom>
            <a:ln w="12700">
              <a:solidFill>
                <a:srgbClr val="2E528F"/>
              </a:solidFill>
            </a:ln>
          </p:spPr>
          <p:txBody>
            <a:bodyPr wrap="square" lIns="0" tIns="0" rIns="0" bIns="0" rtlCol="0"/>
            <a:lstStyle/>
            <a:p>
              <a:endParaRPr/>
            </a:p>
          </p:txBody>
        </p:sp>
      </p:grpSp>
      <p:grpSp>
        <p:nvGrpSpPr>
          <p:cNvPr id="29" name="object 29"/>
          <p:cNvGrpSpPr/>
          <p:nvPr/>
        </p:nvGrpSpPr>
        <p:grpSpPr>
          <a:xfrm>
            <a:off x="2381757" y="5789421"/>
            <a:ext cx="380365" cy="450215"/>
            <a:chOff x="2381757" y="5789421"/>
            <a:chExt cx="380365" cy="450215"/>
          </a:xfrm>
        </p:grpSpPr>
        <p:sp>
          <p:nvSpPr>
            <p:cNvPr id="30" name="object 30"/>
            <p:cNvSpPr/>
            <p:nvPr/>
          </p:nvSpPr>
          <p:spPr>
            <a:xfrm>
              <a:off x="2388107" y="5795771"/>
              <a:ext cx="215265" cy="285115"/>
            </a:xfrm>
            <a:custGeom>
              <a:avLst/>
              <a:gdLst/>
              <a:ahLst/>
              <a:cxnLst/>
              <a:rect l="l" t="t" r="r" b="b"/>
              <a:pathLst>
                <a:path w="215264" h="285114">
                  <a:moveTo>
                    <a:pt x="107442" y="0"/>
                  </a:moveTo>
                  <a:lnTo>
                    <a:pt x="65633" y="11197"/>
                  </a:lnTo>
                  <a:lnTo>
                    <a:pt x="31480" y="41733"/>
                  </a:lnTo>
                  <a:lnTo>
                    <a:pt x="8447" y="87026"/>
                  </a:lnTo>
                  <a:lnTo>
                    <a:pt x="0" y="142493"/>
                  </a:lnTo>
                  <a:lnTo>
                    <a:pt x="8447" y="197961"/>
                  </a:lnTo>
                  <a:lnTo>
                    <a:pt x="31480" y="243254"/>
                  </a:lnTo>
                  <a:lnTo>
                    <a:pt x="65633" y="273790"/>
                  </a:lnTo>
                  <a:lnTo>
                    <a:pt x="107442" y="284987"/>
                  </a:lnTo>
                  <a:lnTo>
                    <a:pt x="149250" y="273790"/>
                  </a:lnTo>
                  <a:lnTo>
                    <a:pt x="183403" y="243254"/>
                  </a:lnTo>
                  <a:lnTo>
                    <a:pt x="206436" y="197961"/>
                  </a:lnTo>
                  <a:lnTo>
                    <a:pt x="214884" y="142493"/>
                  </a:lnTo>
                  <a:lnTo>
                    <a:pt x="206436" y="87026"/>
                  </a:lnTo>
                  <a:lnTo>
                    <a:pt x="183403" y="41733"/>
                  </a:lnTo>
                  <a:lnTo>
                    <a:pt x="149250" y="11197"/>
                  </a:lnTo>
                  <a:lnTo>
                    <a:pt x="107442" y="0"/>
                  </a:lnTo>
                  <a:close/>
                </a:path>
              </a:pathLst>
            </a:custGeom>
            <a:solidFill>
              <a:srgbClr val="4471C4"/>
            </a:solidFill>
          </p:spPr>
          <p:txBody>
            <a:bodyPr wrap="square" lIns="0" tIns="0" rIns="0" bIns="0" rtlCol="0"/>
            <a:lstStyle/>
            <a:p>
              <a:endParaRPr/>
            </a:p>
          </p:txBody>
        </p:sp>
        <p:sp>
          <p:nvSpPr>
            <p:cNvPr id="31" name="object 31"/>
            <p:cNvSpPr/>
            <p:nvPr/>
          </p:nvSpPr>
          <p:spPr>
            <a:xfrm>
              <a:off x="2388107" y="5795771"/>
              <a:ext cx="215265" cy="285115"/>
            </a:xfrm>
            <a:custGeom>
              <a:avLst/>
              <a:gdLst/>
              <a:ahLst/>
              <a:cxnLst/>
              <a:rect l="l" t="t" r="r" b="b"/>
              <a:pathLst>
                <a:path w="215264" h="285114">
                  <a:moveTo>
                    <a:pt x="0" y="142493"/>
                  </a:moveTo>
                  <a:lnTo>
                    <a:pt x="8447" y="87026"/>
                  </a:lnTo>
                  <a:lnTo>
                    <a:pt x="31480" y="41733"/>
                  </a:lnTo>
                  <a:lnTo>
                    <a:pt x="65633" y="11197"/>
                  </a:lnTo>
                  <a:lnTo>
                    <a:pt x="107442" y="0"/>
                  </a:lnTo>
                  <a:lnTo>
                    <a:pt x="149250" y="11197"/>
                  </a:lnTo>
                  <a:lnTo>
                    <a:pt x="183403" y="41733"/>
                  </a:lnTo>
                  <a:lnTo>
                    <a:pt x="206436" y="87026"/>
                  </a:lnTo>
                  <a:lnTo>
                    <a:pt x="214884" y="142493"/>
                  </a:lnTo>
                  <a:lnTo>
                    <a:pt x="206436" y="197961"/>
                  </a:lnTo>
                  <a:lnTo>
                    <a:pt x="183403" y="243254"/>
                  </a:lnTo>
                  <a:lnTo>
                    <a:pt x="149250" y="273790"/>
                  </a:lnTo>
                  <a:lnTo>
                    <a:pt x="107442" y="284987"/>
                  </a:lnTo>
                  <a:lnTo>
                    <a:pt x="65633" y="273790"/>
                  </a:lnTo>
                  <a:lnTo>
                    <a:pt x="31480" y="243254"/>
                  </a:lnTo>
                  <a:lnTo>
                    <a:pt x="8447" y="197961"/>
                  </a:lnTo>
                  <a:lnTo>
                    <a:pt x="0" y="142493"/>
                  </a:lnTo>
                  <a:close/>
                </a:path>
              </a:pathLst>
            </a:custGeom>
            <a:ln w="12700">
              <a:solidFill>
                <a:srgbClr val="2E528F"/>
              </a:solidFill>
            </a:ln>
          </p:spPr>
          <p:txBody>
            <a:bodyPr wrap="square" lIns="0" tIns="0" rIns="0" bIns="0" rtlCol="0"/>
            <a:lstStyle/>
            <a:p>
              <a:endParaRPr/>
            </a:p>
          </p:txBody>
        </p:sp>
        <p:sp>
          <p:nvSpPr>
            <p:cNvPr id="32" name="object 32"/>
            <p:cNvSpPr/>
            <p:nvPr/>
          </p:nvSpPr>
          <p:spPr>
            <a:xfrm>
              <a:off x="2540507" y="5948171"/>
              <a:ext cx="215265" cy="285115"/>
            </a:xfrm>
            <a:custGeom>
              <a:avLst/>
              <a:gdLst/>
              <a:ahLst/>
              <a:cxnLst/>
              <a:rect l="l" t="t" r="r" b="b"/>
              <a:pathLst>
                <a:path w="215264" h="285114">
                  <a:moveTo>
                    <a:pt x="107442" y="0"/>
                  </a:moveTo>
                  <a:lnTo>
                    <a:pt x="65633" y="11197"/>
                  </a:lnTo>
                  <a:lnTo>
                    <a:pt x="31480" y="41733"/>
                  </a:lnTo>
                  <a:lnTo>
                    <a:pt x="8447" y="87026"/>
                  </a:lnTo>
                  <a:lnTo>
                    <a:pt x="0" y="142493"/>
                  </a:lnTo>
                  <a:lnTo>
                    <a:pt x="8447" y="197961"/>
                  </a:lnTo>
                  <a:lnTo>
                    <a:pt x="31480" y="243254"/>
                  </a:lnTo>
                  <a:lnTo>
                    <a:pt x="65633" y="273790"/>
                  </a:lnTo>
                  <a:lnTo>
                    <a:pt x="107442" y="284987"/>
                  </a:lnTo>
                  <a:lnTo>
                    <a:pt x="149250" y="273790"/>
                  </a:lnTo>
                  <a:lnTo>
                    <a:pt x="183403" y="243254"/>
                  </a:lnTo>
                  <a:lnTo>
                    <a:pt x="206436" y="197961"/>
                  </a:lnTo>
                  <a:lnTo>
                    <a:pt x="214884" y="142493"/>
                  </a:lnTo>
                  <a:lnTo>
                    <a:pt x="206436" y="87026"/>
                  </a:lnTo>
                  <a:lnTo>
                    <a:pt x="183403" y="41733"/>
                  </a:lnTo>
                  <a:lnTo>
                    <a:pt x="149250" y="11197"/>
                  </a:lnTo>
                  <a:lnTo>
                    <a:pt x="107442" y="0"/>
                  </a:lnTo>
                  <a:close/>
                </a:path>
              </a:pathLst>
            </a:custGeom>
            <a:solidFill>
              <a:srgbClr val="4471C4"/>
            </a:solidFill>
          </p:spPr>
          <p:txBody>
            <a:bodyPr wrap="square" lIns="0" tIns="0" rIns="0" bIns="0" rtlCol="0"/>
            <a:lstStyle/>
            <a:p>
              <a:endParaRPr/>
            </a:p>
          </p:txBody>
        </p:sp>
        <p:sp>
          <p:nvSpPr>
            <p:cNvPr id="33" name="object 33"/>
            <p:cNvSpPr/>
            <p:nvPr/>
          </p:nvSpPr>
          <p:spPr>
            <a:xfrm>
              <a:off x="2540507" y="5948171"/>
              <a:ext cx="215265" cy="285115"/>
            </a:xfrm>
            <a:custGeom>
              <a:avLst/>
              <a:gdLst/>
              <a:ahLst/>
              <a:cxnLst/>
              <a:rect l="l" t="t" r="r" b="b"/>
              <a:pathLst>
                <a:path w="215264" h="285114">
                  <a:moveTo>
                    <a:pt x="0" y="142493"/>
                  </a:moveTo>
                  <a:lnTo>
                    <a:pt x="8447" y="87026"/>
                  </a:lnTo>
                  <a:lnTo>
                    <a:pt x="31480" y="41733"/>
                  </a:lnTo>
                  <a:lnTo>
                    <a:pt x="65633" y="11197"/>
                  </a:lnTo>
                  <a:lnTo>
                    <a:pt x="107442" y="0"/>
                  </a:lnTo>
                  <a:lnTo>
                    <a:pt x="149250" y="11197"/>
                  </a:lnTo>
                  <a:lnTo>
                    <a:pt x="183403" y="41733"/>
                  </a:lnTo>
                  <a:lnTo>
                    <a:pt x="206436" y="87026"/>
                  </a:lnTo>
                  <a:lnTo>
                    <a:pt x="214884" y="142493"/>
                  </a:lnTo>
                  <a:lnTo>
                    <a:pt x="206436" y="197961"/>
                  </a:lnTo>
                  <a:lnTo>
                    <a:pt x="183403" y="243254"/>
                  </a:lnTo>
                  <a:lnTo>
                    <a:pt x="149250" y="273790"/>
                  </a:lnTo>
                  <a:lnTo>
                    <a:pt x="107442" y="284987"/>
                  </a:lnTo>
                  <a:lnTo>
                    <a:pt x="65633" y="273790"/>
                  </a:lnTo>
                  <a:lnTo>
                    <a:pt x="31480" y="243254"/>
                  </a:lnTo>
                  <a:lnTo>
                    <a:pt x="8447" y="197961"/>
                  </a:lnTo>
                  <a:lnTo>
                    <a:pt x="0" y="142493"/>
                  </a:lnTo>
                  <a:close/>
                </a:path>
              </a:pathLst>
            </a:custGeom>
            <a:ln w="12700">
              <a:solidFill>
                <a:srgbClr val="2E528F"/>
              </a:solidFill>
            </a:ln>
          </p:spPr>
          <p:txBody>
            <a:bodyPr wrap="square" lIns="0" tIns="0" rIns="0" bIns="0" rtlCol="0"/>
            <a:lstStyle/>
            <a:p>
              <a:endParaRPr/>
            </a:p>
          </p:txBody>
        </p:sp>
      </p:grpSp>
      <p:grpSp>
        <p:nvGrpSpPr>
          <p:cNvPr id="34" name="object 34"/>
          <p:cNvGrpSpPr/>
          <p:nvPr/>
        </p:nvGrpSpPr>
        <p:grpSpPr>
          <a:xfrm>
            <a:off x="1043686" y="5606541"/>
            <a:ext cx="977900" cy="377190"/>
            <a:chOff x="1043686" y="5606541"/>
            <a:chExt cx="977900" cy="377190"/>
          </a:xfrm>
        </p:grpSpPr>
        <p:sp>
          <p:nvSpPr>
            <p:cNvPr id="35" name="object 35"/>
            <p:cNvSpPr/>
            <p:nvPr/>
          </p:nvSpPr>
          <p:spPr>
            <a:xfrm>
              <a:off x="1050036" y="5612891"/>
              <a:ext cx="965200" cy="364490"/>
            </a:xfrm>
            <a:custGeom>
              <a:avLst/>
              <a:gdLst/>
              <a:ahLst/>
              <a:cxnLst/>
              <a:rect l="l" t="t" r="r" b="b"/>
              <a:pathLst>
                <a:path w="965200" h="364489">
                  <a:moveTo>
                    <a:pt x="378332" y="0"/>
                  </a:moveTo>
                  <a:lnTo>
                    <a:pt x="0" y="65595"/>
                  </a:lnTo>
                  <a:lnTo>
                    <a:pt x="339470" y="141338"/>
                  </a:lnTo>
                  <a:lnTo>
                    <a:pt x="224281" y="163652"/>
                  </a:lnTo>
                  <a:lnTo>
                    <a:pt x="545845" y="235864"/>
                  </a:lnTo>
                  <a:lnTo>
                    <a:pt x="447166" y="251510"/>
                  </a:lnTo>
                  <a:lnTo>
                    <a:pt x="964691" y="364236"/>
                  </a:lnTo>
                  <a:lnTo>
                    <a:pt x="659511" y="217144"/>
                  </a:lnTo>
                  <a:lnTo>
                    <a:pt x="740409" y="202476"/>
                  </a:lnTo>
                  <a:lnTo>
                    <a:pt x="493522" y="114617"/>
                  </a:lnTo>
                  <a:lnTo>
                    <a:pt x="574294" y="102527"/>
                  </a:lnTo>
                  <a:lnTo>
                    <a:pt x="378332" y="0"/>
                  </a:lnTo>
                  <a:close/>
                </a:path>
              </a:pathLst>
            </a:custGeom>
            <a:solidFill>
              <a:srgbClr val="FFC000"/>
            </a:solidFill>
          </p:spPr>
          <p:txBody>
            <a:bodyPr wrap="square" lIns="0" tIns="0" rIns="0" bIns="0" rtlCol="0"/>
            <a:lstStyle/>
            <a:p>
              <a:endParaRPr/>
            </a:p>
          </p:txBody>
        </p:sp>
        <p:sp>
          <p:nvSpPr>
            <p:cNvPr id="36" name="object 36"/>
            <p:cNvSpPr/>
            <p:nvPr/>
          </p:nvSpPr>
          <p:spPr>
            <a:xfrm>
              <a:off x="1050036" y="5612891"/>
              <a:ext cx="965200" cy="364490"/>
            </a:xfrm>
            <a:custGeom>
              <a:avLst/>
              <a:gdLst/>
              <a:ahLst/>
              <a:cxnLst/>
              <a:rect l="l" t="t" r="r" b="b"/>
              <a:pathLst>
                <a:path w="965200" h="364489">
                  <a:moveTo>
                    <a:pt x="378332" y="0"/>
                  </a:moveTo>
                  <a:lnTo>
                    <a:pt x="574294" y="102527"/>
                  </a:lnTo>
                  <a:lnTo>
                    <a:pt x="493522" y="114617"/>
                  </a:lnTo>
                  <a:lnTo>
                    <a:pt x="740409" y="202476"/>
                  </a:lnTo>
                  <a:lnTo>
                    <a:pt x="659511" y="217144"/>
                  </a:lnTo>
                  <a:lnTo>
                    <a:pt x="964691" y="364236"/>
                  </a:lnTo>
                  <a:lnTo>
                    <a:pt x="447166" y="251510"/>
                  </a:lnTo>
                  <a:lnTo>
                    <a:pt x="545845" y="235864"/>
                  </a:lnTo>
                  <a:lnTo>
                    <a:pt x="224281" y="163652"/>
                  </a:lnTo>
                  <a:lnTo>
                    <a:pt x="339470" y="141338"/>
                  </a:lnTo>
                  <a:lnTo>
                    <a:pt x="0" y="65595"/>
                  </a:lnTo>
                  <a:lnTo>
                    <a:pt x="378332" y="0"/>
                  </a:lnTo>
                  <a:close/>
                </a:path>
              </a:pathLst>
            </a:custGeom>
            <a:ln w="12700">
              <a:solidFill>
                <a:srgbClr val="2E528F"/>
              </a:solidFill>
            </a:ln>
          </p:spPr>
          <p:txBody>
            <a:bodyPr wrap="square" lIns="0" tIns="0" rIns="0" bIns="0" rtlCol="0"/>
            <a:lstStyle/>
            <a:p>
              <a:endParaRPr/>
            </a:p>
          </p:txBody>
        </p:sp>
      </p:grpSp>
      <p:grpSp>
        <p:nvGrpSpPr>
          <p:cNvPr id="37" name="object 37"/>
          <p:cNvGrpSpPr/>
          <p:nvPr/>
        </p:nvGrpSpPr>
        <p:grpSpPr>
          <a:xfrm>
            <a:off x="2895345" y="5777229"/>
            <a:ext cx="685165" cy="309880"/>
            <a:chOff x="2895345" y="5777229"/>
            <a:chExt cx="685165" cy="309880"/>
          </a:xfrm>
        </p:grpSpPr>
        <p:sp>
          <p:nvSpPr>
            <p:cNvPr id="38" name="object 38"/>
            <p:cNvSpPr/>
            <p:nvPr/>
          </p:nvSpPr>
          <p:spPr>
            <a:xfrm>
              <a:off x="2901695" y="5783579"/>
              <a:ext cx="672465" cy="297180"/>
            </a:xfrm>
            <a:custGeom>
              <a:avLst/>
              <a:gdLst/>
              <a:ahLst/>
              <a:cxnLst/>
              <a:rect l="l" t="t" r="r" b="b"/>
              <a:pathLst>
                <a:path w="672464" h="297179">
                  <a:moveTo>
                    <a:pt x="263652" y="0"/>
                  </a:moveTo>
                  <a:lnTo>
                    <a:pt x="0" y="53517"/>
                  </a:lnTo>
                  <a:lnTo>
                    <a:pt x="236474" y="115316"/>
                  </a:lnTo>
                  <a:lnTo>
                    <a:pt x="156210" y="133527"/>
                  </a:lnTo>
                  <a:lnTo>
                    <a:pt x="380238" y="192443"/>
                  </a:lnTo>
                  <a:lnTo>
                    <a:pt x="311531" y="205206"/>
                  </a:lnTo>
                  <a:lnTo>
                    <a:pt x="672083" y="297180"/>
                  </a:lnTo>
                  <a:lnTo>
                    <a:pt x="459486" y="177165"/>
                  </a:lnTo>
                  <a:lnTo>
                    <a:pt x="515746" y="165201"/>
                  </a:lnTo>
                  <a:lnTo>
                    <a:pt x="343789" y="93510"/>
                  </a:lnTo>
                  <a:lnTo>
                    <a:pt x="400177" y="83654"/>
                  </a:lnTo>
                  <a:lnTo>
                    <a:pt x="263652" y="0"/>
                  </a:lnTo>
                  <a:close/>
                </a:path>
              </a:pathLst>
            </a:custGeom>
            <a:solidFill>
              <a:srgbClr val="FFC000"/>
            </a:solidFill>
          </p:spPr>
          <p:txBody>
            <a:bodyPr wrap="square" lIns="0" tIns="0" rIns="0" bIns="0" rtlCol="0"/>
            <a:lstStyle/>
            <a:p>
              <a:endParaRPr/>
            </a:p>
          </p:txBody>
        </p:sp>
        <p:sp>
          <p:nvSpPr>
            <p:cNvPr id="39" name="object 39"/>
            <p:cNvSpPr/>
            <p:nvPr/>
          </p:nvSpPr>
          <p:spPr>
            <a:xfrm>
              <a:off x="2901695" y="5783579"/>
              <a:ext cx="672465" cy="297180"/>
            </a:xfrm>
            <a:custGeom>
              <a:avLst/>
              <a:gdLst/>
              <a:ahLst/>
              <a:cxnLst/>
              <a:rect l="l" t="t" r="r" b="b"/>
              <a:pathLst>
                <a:path w="672464" h="297179">
                  <a:moveTo>
                    <a:pt x="263652" y="0"/>
                  </a:moveTo>
                  <a:lnTo>
                    <a:pt x="400177" y="83654"/>
                  </a:lnTo>
                  <a:lnTo>
                    <a:pt x="343789" y="93510"/>
                  </a:lnTo>
                  <a:lnTo>
                    <a:pt x="515746" y="165201"/>
                  </a:lnTo>
                  <a:lnTo>
                    <a:pt x="459486" y="177165"/>
                  </a:lnTo>
                  <a:lnTo>
                    <a:pt x="672083" y="297180"/>
                  </a:lnTo>
                  <a:lnTo>
                    <a:pt x="311531" y="205206"/>
                  </a:lnTo>
                  <a:lnTo>
                    <a:pt x="380238" y="192443"/>
                  </a:lnTo>
                  <a:lnTo>
                    <a:pt x="156210" y="133527"/>
                  </a:lnTo>
                  <a:lnTo>
                    <a:pt x="236474" y="115316"/>
                  </a:lnTo>
                  <a:lnTo>
                    <a:pt x="0" y="53517"/>
                  </a:lnTo>
                  <a:lnTo>
                    <a:pt x="263652" y="0"/>
                  </a:lnTo>
                  <a:close/>
                </a:path>
              </a:pathLst>
            </a:custGeom>
            <a:ln w="12700">
              <a:solidFill>
                <a:srgbClr val="2E528F"/>
              </a:solidFill>
            </a:ln>
          </p:spPr>
          <p:txBody>
            <a:bodyPr wrap="square" lIns="0" tIns="0" rIns="0" bIns="0" rtlCol="0"/>
            <a:lstStyle/>
            <a:p>
              <a:endParaRPr/>
            </a:p>
          </p:txBody>
        </p:sp>
      </p:grpSp>
      <p:sp>
        <p:nvSpPr>
          <p:cNvPr id="40" name="object 40"/>
          <p:cNvSpPr txBox="1"/>
          <p:nvPr/>
        </p:nvSpPr>
        <p:spPr>
          <a:xfrm>
            <a:off x="732231" y="3591559"/>
            <a:ext cx="2951480"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000000"/>
                </a:solidFill>
                <a:latin typeface="Calibri"/>
                <a:cs typeface="Calibri"/>
              </a:rPr>
              <a:t>Attenuazione</a:t>
            </a:r>
            <a:r>
              <a:rPr sz="1800" b="1" spc="-40" dirty="0">
                <a:solidFill>
                  <a:srgbClr val="000000"/>
                </a:solidFill>
                <a:latin typeface="Calibri"/>
                <a:cs typeface="Calibri"/>
              </a:rPr>
              <a:t> </a:t>
            </a:r>
            <a:r>
              <a:rPr sz="1800" b="1" dirty="0">
                <a:solidFill>
                  <a:srgbClr val="000000"/>
                </a:solidFill>
                <a:latin typeface="Calibri"/>
                <a:cs typeface="Calibri"/>
              </a:rPr>
              <a:t>e</a:t>
            </a:r>
            <a:r>
              <a:rPr sz="1800" b="1" spc="-50" dirty="0">
                <a:solidFill>
                  <a:srgbClr val="000000"/>
                </a:solidFill>
                <a:latin typeface="Calibri"/>
                <a:cs typeface="Calibri"/>
              </a:rPr>
              <a:t> </a:t>
            </a:r>
            <a:r>
              <a:rPr sz="1800" b="1" spc="-10" dirty="0">
                <a:solidFill>
                  <a:srgbClr val="000000"/>
                </a:solidFill>
                <a:latin typeface="Calibri"/>
                <a:cs typeface="Calibri"/>
              </a:rPr>
              <a:t>concentrazione</a:t>
            </a:r>
            <a:endParaRPr sz="1800">
              <a:latin typeface="Calibri"/>
              <a:cs typeface="Calibri"/>
            </a:endParaRPr>
          </a:p>
        </p:txBody>
      </p:sp>
      <p:grpSp>
        <p:nvGrpSpPr>
          <p:cNvPr id="41" name="object 41"/>
          <p:cNvGrpSpPr/>
          <p:nvPr/>
        </p:nvGrpSpPr>
        <p:grpSpPr>
          <a:xfrm>
            <a:off x="6149085" y="4539741"/>
            <a:ext cx="650240" cy="776605"/>
            <a:chOff x="6149085" y="4539741"/>
            <a:chExt cx="650240" cy="776605"/>
          </a:xfrm>
        </p:grpSpPr>
        <p:sp>
          <p:nvSpPr>
            <p:cNvPr id="42" name="object 42"/>
            <p:cNvSpPr/>
            <p:nvPr/>
          </p:nvSpPr>
          <p:spPr>
            <a:xfrm>
              <a:off x="6155435" y="4546091"/>
              <a:ext cx="215265" cy="285115"/>
            </a:xfrm>
            <a:custGeom>
              <a:avLst/>
              <a:gdLst/>
              <a:ahLst/>
              <a:cxnLst/>
              <a:rect l="l" t="t" r="r" b="b"/>
              <a:pathLst>
                <a:path w="215264" h="285114">
                  <a:moveTo>
                    <a:pt x="107441" y="0"/>
                  </a:moveTo>
                  <a:lnTo>
                    <a:pt x="65633" y="11191"/>
                  </a:lnTo>
                  <a:lnTo>
                    <a:pt x="31480" y="41719"/>
                  </a:lnTo>
                  <a:lnTo>
                    <a:pt x="8447" y="87010"/>
                  </a:lnTo>
                  <a:lnTo>
                    <a:pt x="0" y="142493"/>
                  </a:lnTo>
                  <a:lnTo>
                    <a:pt x="8447" y="197977"/>
                  </a:lnTo>
                  <a:lnTo>
                    <a:pt x="31480" y="243268"/>
                  </a:lnTo>
                  <a:lnTo>
                    <a:pt x="65633" y="273796"/>
                  </a:lnTo>
                  <a:lnTo>
                    <a:pt x="107441" y="284987"/>
                  </a:lnTo>
                  <a:lnTo>
                    <a:pt x="149250" y="273796"/>
                  </a:lnTo>
                  <a:lnTo>
                    <a:pt x="183403" y="243268"/>
                  </a:lnTo>
                  <a:lnTo>
                    <a:pt x="206436" y="197977"/>
                  </a:lnTo>
                  <a:lnTo>
                    <a:pt x="214884" y="142493"/>
                  </a:lnTo>
                  <a:lnTo>
                    <a:pt x="206436" y="87010"/>
                  </a:lnTo>
                  <a:lnTo>
                    <a:pt x="183403" y="41719"/>
                  </a:lnTo>
                  <a:lnTo>
                    <a:pt x="149250" y="11191"/>
                  </a:lnTo>
                  <a:lnTo>
                    <a:pt x="107441" y="0"/>
                  </a:lnTo>
                  <a:close/>
                </a:path>
              </a:pathLst>
            </a:custGeom>
            <a:solidFill>
              <a:srgbClr val="4471C4"/>
            </a:solidFill>
          </p:spPr>
          <p:txBody>
            <a:bodyPr wrap="square" lIns="0" tIns="0" rIns="0" bIns="0" rtlCol="0"/>
            <a:lstStyle/>
            <a:p>
              <a:endParaRPr/>
            </a:p>
          </p:txBody>
        </p:sp>
        <p:sp>
          <p:nvSpPr>
            <p:cNvPr id="43" name="object 43"/>
            <p:cNvSpPr/>
            <p:nvPr/>
          </p:nvSpPr>
          <p:spPr>
            <a:xfrm>
              <a:off x="6155435" y="4546091"/>
              <a:ext cx="215265" cy="285115"/>
            </a:xfrm>
            <a:custGeom>
              <a:avLst/>
              <a:gdLst/>
              <a:ahLst/>
              <a:cxnLst/>
              <a:rect l="l" t="t" r="r" b="b"/>
              <a:pathLst>
                <a:path w="215264" h="285114">
                  <a:moveTo>
                    <a:pt x="0" y="142493"/>
                  </a:moveTo>
                  <a:lnTo>
                    <a:pt x="8447" y="87010"/>
                  </a:lnTo>
                  <a:lnTo>
                    <a:pt x="31480" y="41719"/>
                  </a:lnTo>
                  <a:lnTo>
                    <a:pt x="65633" y="11191"/>
                  </a:lnTo>
                  <a:lnTo>
                    <a:pt x="107441" y="0"/>
                  </a:lnTo>
                  <a:lnTo>
                    <a:pt x="149250" y="11191"/>
                  </a:lnTo>
                  <a:lnTo>
                    <a:pt x="183403" y="41719"/>
                  </a:lnTo>
                  <a:lnTo>
                    <a:pt x="206436" y="87010"/>
                  </a:lnTo>
                  <a:lnTo>
                    <a:pt x="214884" y="142493"/>
                  </a:lnTo>
                  <a:lnTo>
                    <a:pt x="206436" y="197977"/>
                  </a:lnTo>
                  <a:lnTo>
                    <a:pt x="183403" y="243268"/>
                  </a:lnTo>
                  <a:lnTo>
                    <a:pt x="149250" y="273796"/>
                  </a:lnTo>
                  <a:lnTo>
                    <a:pt x="107441" y="284987"/>
                  </a:lnTo>
                  <a:lnTo>
                    <a:pt x="65633" y="273796"/>
                  </a:lnTo>
                  <a:lnTo>
                    <a:pt x="31480" y="243268"/>
                  </a:lnTo>
                  <a:lnTo>
                    <a:pt x="8447" y="197977"/>
                  </a:lnTo>
                  <a:lnTo>
                    <a:pt x="0" y="142493"/>
                  </a:lnTo>
                  <a:close/>
                </a:path>
              </a:pathLst>
            </a:custGeom>
            <a:ln w="12700">
              <a:solidFill>
                <a:srgbClr val="2E528F"/>
              </a:solidFill>
            </a:ln>
          </p:spPr>
          <p:txBody>
            <a:bodyPr wrap="square" lIns="0" tIns="0" rIns="0" bIns="0" rtlCol="0"/>
            <a:lstStyle/>
            <a:p>
              <a:endParaRPr/>
            </a:p>
          </p:txBody>
        </p:sp>
        <p:sp>
          <p:nvSpPr>
            <p:cNvPr id="44" name="object 44"/>
            <p:cNvSpPr/>
            <p:nvPr/>
          </p:nvSpPr>
          <p:spPr>
            <a:xfrm>
              <a:off x="6155435" y="4872227"/>
              <a:ext cx="215265" cy="285115"/>
            </a:xfrm>
            <a:custGeom>
              <a:avLst/>
              <a:gdLst/>
              <a:ahLst/>
              <a:cxnLst/>
              <a:rect l="l" t="t" r="r" b="b"/>
              <a:pathLst>
                <a:path w="215264" h="285114">
                  <a:moveTo>
                    <a:pt x="107441" y="0"/>
                  </a:moveTo>
                  <a:lnTo>
                    <a:pt x="65633" y="11191"/>
                  </a:lnTo>
                  <a:lnTo>
                    <a:pt x="31480" y="41719"/>
                  </a:lnTo>
                  <a:lnTo>
                    <a:pt x="8447" y="87010"/>
                  </a:lnTo>
                  <a:lnTo>
                    <a:pt x="0" y="142494"/>
                  </a:lnTo>
                  <a:lnTo>
                    <a:pt x="8447" y="197977"/>
                  </a:lnTo>
                  <a:lnTo>
                    <a:pt x="31480" y="243268"/>
                  </a:lnTo>
                  <a:lnTo>
                    <a:pt x="65633" y="273796"/>
                  </a:lnTo>
                  <a:lnTo>
                    <a:pt x="107441" y="284988"/>
                  </a:lnTo>
                  <a:lnTo>
                    <a:pt x="149250" y="273796"/>
                  </a:lnTo>
                  <a:lnTo>
                    <a:pt x="183403" y="243268"/>
                  </a:lnTo>
                  <a:lnTo>
                    <a:pt x="206436" y="197977"/>
                  </a:lnTo>
                  <a:lnTo>
                    <a:pt x="214884" y="142494"/>
                  </a:lnTo>
                  <a:lnTo>
                    <a:pt x="206436" y="87010"/>
                  </a:lnTo>
                  <a:lnTo>
                    <a:pt x="183403" y="41719"/>
                  </a:lnTo>
                  <a:lnTo>
                    <a:pt x="149250" y="11191"/>
                  </a:lnTo>
                  <a:lnTo>
                    <a:pt x="107441" y="0"/>
                  </a:lnTo>
                  <a:close/>
                </a:path>
              </a:pathLst>
            </a:custGeom>
            <a:solidFill>
              <a:srgbClr val="4471C4"/>
            </a:solidFill>
          </p:spPr>
          <p:txBody>
            <a:bodyPr wrap="square" lIns="0" tIns="0" rIns="0" bIns="0" rtlCol="0"/>
            <a:lstStyle/>
            <a:p>
              <a:endParaRPr/>
            </a:p>
          </p:txBody>
        </p:sp>
        <p:sp>
          <p:nvSpPr>
            <p:cNvPr id="45" name="object 45"/>
            <p:cNvSpPr/>
            <p:nvPr/>
          </p:nvSpPr>
          <p:spPr>
            <a:xfrm>
              <a:off x="6155435" y="4872227"/>
              <a:ext cx="215265" cy="285115"/>
            </a:xfrm>
            <a:custGeom>
              <a:avLst/>
              <a:gdLst/>
              <a:ahLst/>
              <a:cxnLst/>
              <a:rect l="l" t="t" r="r" b="b"/>
              <a:pathLst>
                <a:path w="215264" h="285114">
                  <a:moveTo>
                    <a:pt x="0" y="142494"/>
                  </a:moveTo>
                  <a:lnTo>
                    <a:pt x="8447" y="87010"/>
                  </a:lnTo>
                  <a:lnTo>
                    <a:pt x="31480" y="41719"/>
                  </a:lnTo>
                  <a:lnTo>
                    <a:pt x="65633" y="11191"/>
                  </a:lnTo>
                  <a:lnTo>
                    <a:pt x="107441" y="0"/>
                  </a:lnTo>
                  <a:lnTo>
                    <a:pt x="149250" y="11191"/>
                  </a:lnTo>
                  <a:lnTo>
                    <a:pt x="183403" y="41719"/>
                  </a:lnTo>
                  <a:lnTo>
                    <a:pt x="206436" y="87010"/>
                  </a:lnTo>
                  <a:lnTo>
                    <a:pt x="214884" y="142494"/>
                  </a:lnTo>
                  <a:lnTo>
                    <a:pt x="206436" y="197977"/>
                  </a:lnTo>
                  <a:lnTo>
                    <a:pt x="183403" y="243268"/>
                  </a:lnTo>
                  <a:lnTo>
                    <a:pt x="149250" y="273796"/>
                  </a:lnTo>
                  <a:lnTo>
                    <a:pt x="107441" y="284988"/>
                  </a:lnTo>
                  <a:lnTo>
                    <a:pt x="65633" y="273796"/>
                  </a:lnTo>
                  <a:lnTo>
                    <a:pt x="31480" y="243268"/>
                  </a:lnTo>
                  <a:lnTo>
                    <a:pt x="8447" y="197977"/>
                  </a:lnTo>
                  <a:lnTo>
                    <a:pt x="0" y="142494"/>
                  </a:lnTo>
                  <a:close/>
                </a:path>
              </a:pathLst>
            </a:custGeom>
            <a:ln w="12700">
              <a:solidFill>
                <a:srgbClr val="2E528F"/>
              </a:solidFill>
            </a:ln>
          </p:spPr>
          <p:txBody>
            <a:bodyPr wrap="square" lIns="0" tIns="0" rIns="0" bIns="0" rtlCol="0"/>
            <a:lstStyle/>
            <a:p>
              <a:endParaRPr/>
            </a:p>
          </p:txBody>
        </p:sp>
        <p:sp>
          <p:nvSpPr>
            <p:cNvPr id="46" name="object 46"/>
            <p:cNvSpPr/>
            <p:nvPr/>
          </p:nvSpPr>
          <p:spPr>
            <a:xfrm>
              <a:off x="6425183" y="4768595"/>
              <a:ext cx="215265" cy="285115"/>
            </a:xfrm>
            <a:custGeom>
              <a:avLst/>
              <a:gdLst/>
              <a:ahLst/>
              <a:cxnLst/>
              <a:rect l="l" t="t" r="r" b="b"/>
              <a:pathLst>
                <a:path w="215265" h="285114">
                  <a:moveTo>
                    <a:pt x="107441" y="0"/>
                  </a:moveTo>
                  <a:lnTo>
                    <a:pt x="65633" y="11191"/>
                  </a:lnTo>
                  <a:lnTo>
                    <a:pt x="31480" y="41719"/>
                  </a:lnTo>
                  <a:lnTo>
                    <a:pt x="8447" y="87010"/>
                  </a:lnTo>
                  <a:lnTo>
                    <a:pt x="0" y="142493"/>
                  </a:lnTo>
                  <a:lnTo>
                    <a:pt x="8447" y="197977"/>
                  </a:lnTo>
                  <a:lnTo>
                    <a:pt x="31480" y="243268"/>
                  </a:lnTo>
                  <a:lnTo>
                    <a:pt x="65633" y="273796"/>
                  </a:lnTo>
                  <a:lnTo>
                    <a:pt x="107441" y="284987"/>
                  </a:lnTo>
                  <a:lnTo>
                    <a:pt x="149250" y="273796"/>
                  </a:lnTo>
                  <a:lnTo>
                    <a:pt x="183403" y="243268"/>
                  </a:lnTo>
                  <a:lnTo>
                    <a:pt x="206436" y="197977"/>
                  </a:lnTo>
                  <a:lnTo>
                    <a:pt x="214884" y="142493"/>
                  </a:lnTo>
                  <a:lnTo>
                    <a:pt x="206436" y="87010"/>
                  </a:lnTo>
                  <a:lnTo>
                    <a:pt x="183403" y="41719"/>
                  </a:lnTo>
                  <a:lnTo>
                    <a:pt x="149250" y="11191"/>
                  </a:lnTo>
                  <a:lnTo>
                    <a:pt x="107441" y="0"/>
                  </a:lnTo>
                  <a:close/>
                </a:path>
              </a:pathLst>
            </a:custGeom>
            <a:solidFill>
              <a:srgbClr val="4471C4"/>
            </a:solidFill>
          </p:spPr>
          <p:txBody>
            <a:bodyPr wrap="square" lIns="0" tIns="0" rIns="0" bIns="0" rtlCol="0"/>
            <a:lstStyle/>
            <a:p>
              <a:endParaRPr/>
            </a:p>
          </p:txBody>
        </p:sp>
        <p:sp>
          <p:nvSpPr>
            <p:cNvPr id="47" name="object 47"/>
            <p:cNvSpPr/>
            <p:nvPr/>
          </p:nvSpPr>
          <p:spPr>
            <a:xfrm>
              <a:off x="6425183" y="4768595"/>
              <a:ext cx="215265" cy="285115"/>
            </a:xfrm>
            <a:custGeom>
              <a:avLst/>
              <a:gdLst/>
              <a:ahLst/>
              <a:cxnLst/>
              <a:rect l="l" t="t" r="r" b="b"/>
              <a:pathLst>
                <a:path w="215265" h="285114">
                  <a:moveTo>
                    <a:pt x="0" y="142493"/>
                  </a:moveTo>
                  <a:lnTo>
                    <a:pt x="8447" y="87010"/>
                  </a:lnTo>
                  <a:lnTo>
                    <a:pt x="31480" y="41719"/>
                  </a:lnTo>
                  <a:lnTo>
                    <a:pt x="65633" y="11191"/>
                  </a:lnTo>
                  <a:lnTo>
                    <a:pt x="107441" y="0"/>
                  </a:lnTo>
                  <a:lnTo>
                    <a:pt x="149250" y="11191"/>
                  </a:lnTo>
                  <a:lnTo>
                    <a:pt x="183403" y="41719"/>
                  </a:lnTo>
                  <a:lnTo>
                    <a:pt x="206436" y="87010"/>
                  </a:lnTo>
                  <a:lnTo>
                    <a:pt x="214884" y="142493"/>
                  </a:lnTo>
                  <a:lnTo>
                    <a:pt x="206436" y="197977"/>
                  </a:lnTo>
                  <a:lnTo>
                    <a:pt x="183403" y="243268"/>
                  </a:lnTo>
                  <a:lnTo>
                    <a:pt x="149250" y="273796"/>
                  </a:lnTo>
                  <a:lnTo>
                    <a:pt x="107441" y="284987"/>
                  </a:lnTo>
                  <a:lnTo>
                    <a:pt x="65633" y="273796"/>
                  </a:lnTo>
                  <a:lnTo>
                    <a:pt x="31480" y="243268"/>
                  </a:lnTo>
                  <a:lnTo>
                    <a:pt x="8447" y="197977"/>
                  </a:lnTo>
                  <a:lnTo>
                    <a:pt x="0" y="142493"/>
                  </a:lnTo>
                  <a:close/>
                </a:path>
              </a:pathLst>
            </a:custGeom>
            <a:ln w="12700">
              <a:solidFill>
                <a:srgbClr val="2E528F"/>
              </a:solidFill>
            </a:ln>
          </p:spPr>
          <p:txBody>
            <a:bodyPr wrap="square" lIns="0" tIns="0" rIns="0" bIns="0" rtlCol="0"/>
            <a:lstStyle/>
            <a:p>
              <a:endParaRPr/>
            </a:p>
          </p:txBody>
        </p:sp>
        <p:sp>
          <p:nvSpPr>
            <p:cNvPr id="48" name="object 48"/>
            <p:cNvSpPr/>
            <p:nvPr/>
          </p:nvSpPr>
          <p:spPr>
            <a:xfrm>
              <a:off x="6307835" y="4698491"/>
              <a:ext cx="215265" cy="285115"/>
            </a:xfrm>
            <a:custGeom>
              <a:avLst/>
              <a:gdLst/>
              <a:ahLst/>
              <a:cxnLst/>
              <a:rect l="l" t="t" r="r" b="b"/>
              <a:pathLst>
                <a:path w="215265" h="285114">
                  <a:moveTo>
                    <a:pt x="107441" y="0"/>
                  </a:moveTo>
                  <a:lnTo>
                    <a:pt x="65633" y="11191"/>
                  </a:lnTo>
                  <a:lnTo>
                    <a:pt x="31480" y="41719"/>
                  </a:lnTo>
                  <a:lnTo>
                    <a:pt x="8447" y="87010"/>
                  </a:lnTo>
                  <a:lnTo>
                    <a:pt x="0" y="142493"/>
                  </a:lnTo>
                  <a:lnTo>
                    <a:pt x="8447" y="197977"/>
                  </a:lnTo>
                  <a:lnTo>
                    <a:pt x="31480" y="243268"/>
                  </a:lnTo>
                  <a:lnTo>
                    <a:pt x="65633" y="273796"/>
                  </a:lnTo>
                  <a:lnTo>
                    <a:pt x="107441" y="284987"/>
                  </a:lnTo>
                  <a:lnTo>
                    <a:pt x="149250" y="273796"/>
                  </a:lnTo>
                  <a:lnTo>
                    <a:pt x="183403" y="243268"/>
                  </a:lnTo>
                  <a:lnTo>
                    <a:pt x="206436" y="197977"/>
                  </a:lnTo>
                  <a:lnTo>
                    <a:pt x="214884" y="142493"/>
                  </a:lnTo>
                  <a:lnTo>
                    <a:pt x="206436" y="87010"/>
                  </a:lnTo>
                  <a:lnTo>
                    <a:pt x="183403" y="41719"/>
                  </a:lnTo>
                  <a:lnTo>
                    <a:pt x="149250" y="11191"/>
                  </a:lnTo>
                  <a:lnTo>
                    <a:pt x="107441" y="0"/>
                  </a:lnTo>
                  <a:close/>
                </a:path>
              </a:pathLst>
            </a:custGeom>
            <a:solidFill>
              <a:srgbClr val="4471C4"/>
            </a:solidFill>
          </p:spPr>
          <p:txBody>
            <a:bodyPr wrap="square" lIns="0" tIns="0" rIns="0" bIns="0" rtlCol="0"/>
            <a:lstStyle/>
            <a:p>
              <a:endParaRPr/>
            </a:p>
          </p:txBody>
        </p:sp>
        <p:sp>
          <p:nvSpPr>
            <p:cNvPr id="49" name="object 49"/>
            <p:cNvSpPr/>
            <p:nvPr/>
          </p:nvSpPr>
          <p:spPr>
            <a:xfrm>
              <a:off x="6307835" y="4698491"/>
              <a:ext cx="215265" cy="285115"/>
            </a:xfrm>
            <a:custGeom>
              <a:avLst/>
              <a:gdLst/>
              <a:ahLst/>
              <a:cxnLst/>
              <a:rect l="l" t="t" r="r" b="b"/>
              <a:pathLst>
                <a:path w="215265" h="285114">
                  <a:moveTo>
                    <a:pt x="0" y="142493"/>
                  </a:moveTo>
                  <a:lnTo>
                    <a:pt x="8447" y="87010"/>
                  </a:lnTo>
                  <a:lnTo>
                    <a:pt x="31480" y="41719"/>
                  </a:lnTo>
                  <a:lnTo>
                    <a:pt x="65633" y="11191"/>
                  </a:lnTo>
                  <a:lnTo>
                    <a:pt x="107441" y="0"/>
                  </a:lnTo>
                  <a:lnTo>
                    <a:pt x="149250" y="11191"/>
                  </a:lnTo>
                  <a:lnTo>
                    <a:pt x="183403" y="41719"/>
                  </a:lnTo>
                  <a:lnTo>
                    <a:pt x="206436" y="87010"/>
                  </a:lnTo>
                  <a:lnTo>
                    <a:pt x="214884" y="142493"/>
                  </a:lnTo>
                  <a:lnTo>
                    <a:pt x="206436" y="197977"/>
                  </a:lnTo>
                  <a:lnTo>
                    <a:pt x="183403" y="243268"/>
                  </a:lnTo>
                  <a:lnTo>
                    <a:pt x="149250" y="273796"/>
                  </a:lnTo>
                  <a:lnTo>
                    <a:pt x="107441" y="284987"/>
                  </a:lnTo>
                  <a:lnTo>
                    <a:pt x="65633" y="273796"/>
                  </a:lnTo>
                  <a:lnTo>
                    <a:pt x="31480" y="243268"/>
                  </a:lnTo>
                  <a:lnTo>
                    <a:pt x="8447" y="197977"/>
                  </a:lnTo>
                  <a:lnTo>
                    <a:pt x="0" y="142493"/>
                  </a:lnTo>
                  <a:close/>
                </a:path>
              </a:pathLst>
            </a:custGeom>
            <a:ln w="12700">
              <a:solidFill>
                <a:srgbClr val="2E528F"/>
              </a:solidFill>
            </a:ln>
          </p:spPr>
          <p:txBody>
            <a:bodyPr wrap="square" lIns="0" tIns="0" rIns="0" bIns="0" rtlCol="0"/>
            <a:lstStyle/>
            <a:p>
              <a:endParaRPr/>
            </a:p>
          </p:txBody>
        </p:sp>
        <p:sp>
          <p:nvSpPr>
            <p:cNvPr id="50" name="object 50"/>
            <p:cNvSpPr/>
            <p:nvPr/>
          </p:nvSpPr>
          <p:spPr>
            <a:xfrm>
              <a:off x="6307835" y="5024627"/>
              <a:ext cx="215265" cy="285115"/>
            </a:xfrm>
            <a:custGeom>
              <a:avLst/>
              <a:gdLst/>
              <a:ahLst/>
              <a:cxnLst/>
              <a:rect l="l" t="t" r="r" b="b"/>
              <a:pathLst>
                <a:path w="215265" h="285114">
                  <a:moveTo>
                    <a:pt x="107441" y="0"/>
                  </a:moveTo>
                  <a:lnTo>
                    <a:pt x="65633" y="11191"/>
                  </a:lnTo>
                  <a:lnTo>
                    <a:pt x="31480" y="41719"/>
                  </a:lnTo>
                  <a:lnTo>
                    <a:pt x="8447" y="87010"/>
                  </a:lnTo>
                  <a:lnTo>
                    <a:pt x="0" y="142494"/>
                  </a:lnTo>
                  <a:lnTo>
                    <a:pt x="8447" y="197977"/>
                  </a:lnTo>
                  <a:lnTo>
                    <a:pt x="31480" y="243268"/>
                  </a:lnTo>
                  <a:lnTo>
                    <a:pt x="65633" y="273796"/>
                  </a:lnTo>
                  <a:lnTo>
                    <a:pt x="107441" y="284988"/>
                  </a:lnTo>
                  <a:lnTo>
                    <a:pt x="149250" y="273796"/>
                  </a:lnTo>
                  <a:lnTo>
                    <a:pt x="183403" y="243268"/>
                  </a:lnTo>
                  <a:lnTo>
                    <a:pt x="206436" y="197977"/>
                  </a:lnTo>
                  <a:lnTo>
                    <a:pt x="214884" y="142494"/>
                  </a:lnTo>
                  <a:lnTo>
                    <a:pt x="206436" y="87010"/>
                  </a:lnTo>
                  <a:lnTo>
                    <a:pt x="183403" y="41719"/>
                  </a:lnTo>
                  <a:lnTo>
                    <a:pt x="149250" y="11191"/>
                  </a:lnTo>
                  <a:lnTo>
                    <a:pt x="107441" y="0"/>
                  </a:lnTo>
                  <a:close/>
                </a:path>
              </a:pathLst>
            </a:custGeom>
            <a:solidFill>
              <a:srgbClr val="4471C4"/>
            </a:solidFill>
          </p:spPr>
          <p:txBody>
            <a:bodyPr wrap="square" lIns="0" tIns="0" rIns="0" bIns="0" rtlCol="0"/>
            <a:lstStyle/>
            <a:p>
              <a:endParaRPr/>
            </a:p>
          </p:txBody>
        </p:sp>
        <p:sp>
          <p:nvSpPr>
            <p:cNvPr id="51" name="object 51"/>
            <p:cNvSpPr/>
            <p:nvPr/>
          </p:nvSpPr>
          <p:spPr>
            <a:xfrm>
              <a:off x="6307835" y="5024627"/>
              <a:ext cx="215265" cy="285115"/>
            </a:xfrm>
            <a:custGeom>
              <a:avLst/>
              <a:gdLst/>
              <a:ahLst/>
              <a:cxnLst/>
              <a:rect l="l" t="t" r="r" b="b"/>
              <a:pathLst>
                <a:path w="215265" h="285114">
                  <a:moveTo>
                    <a:pt x="0" y="142494"/>
                  </a:moveTo>
                  <a:lnTo>
                    <a:pt x="8447" y="87010"/>
                  </a:lnTo>
                  <a:lnTo>
                    <a:pt x="31480" y="41719"/>
                  </a:lnTo>
                  <a:lnTo>
                    <a:pt x="65633" y="11191"/>
                  </a:lnTo>
                  <a:lnTo>
                    <a:pt x="107441" y="0"/>
                  </a:lnTo>
                  <a:lnTo>
                    <a:pt x="149250" y="11191"/>
                  </a:lnTo>
                  <a:lnTo>
                    <a:pt x="183403" y="41719"/>
                  </a:lnTo>
                  <a:lnTo>
                    <a:pt x="206436" y="87010"/>
                  </a:lnTo>
                  <a:lnTo>
                    <a:pt x="214884" y="142494"/>
                  </a:lnTo>
                  <a:lnTo>
                    <a:pt x="206436" y="197977"/>
                  </a:lnTo>
                  <a:lnTo>
                    <a:pt x="183403" y="243268"/>
                  </a:lnTo>
                  <a:lnTo>
                    <a:pt x="149250" y="273796"/>
                  </a:lnTo>
                  <a:lnTo>
                    <a:pt x="107441" y="284988"/>
                  </a:lnTo>
                  <a:lnTo>
                    <a:pt x="65633" y="273796"/>
                  </a:lnTo>
                  <a:lnTo>
                    <a:pt x="31480" y="243268"/>
                  </a:lnTo>
                  <a:lnTo>
                    <a:pt x="8447" y="197977"/>
                  </a:lnTo>
                  <a:lnTo>
                    <a:pt x="0" y="142494"/>
                  </a:lnTo>
                  <a:close/>
                </a:path>
              </a:pathLst>
            </a:custGeom>
            <a:ln w="12700">
              <a:solidFill>
                <a:srgbClr val="2E528F"/>
              </a:solidFill>
            </a:ln>
          </p:spPr>
          <p:txBody>
            <a:bodyPr wrap="square" lIns="0" tIns="0" rIns="0" bIns="0" rtlCol="0"/>
            <a:lstStyle/>
            <a:p>
              <a:endParaRPr/>
            </a:p>
          </p:txBody>
        </p:sp>
        <p:sp>
          <p:nvSpPr>
            <p:cNvPr id="52" name="object 52"/>
            <p:cNvSpPr/>
            <p:nvPr/>
          </p:nvSpPr>
          <p:spPr>
            <a:xfrm>
              <a:off x="6577583" y="4920995"/>
              <a:ext cx="215265" cy="285115"/>
            </a:xfrm>
            <a:custGeom>
              <a:avLst/>
              <a:gdLst/>
              <a:ahLst/>
              <a:cxnLst/>
              <a:rect l="l" t="t" r="r" b="b"/>
              <a:pathLst>
                <a:path w="215265" h="285114">
                  <a:moveTo>
                    <a:pt x="107442" y="0"/>
                  </a:moveTo>
                  <a:lnTo>
                    <a:pt x="65633" y="11191"/>
                  </a:lnTo>
                  <a:lnTo>
                    <a:pt x="31480" y="41719"/>
                  </a:lnTo>
                  <a:lnTo>
                    <a:pt x="8447" y="87010"/>
                  </a:lnTo>
                  <a:lnTo>
                    <a:pt x="0" y="142493"/>
                  </a:lnTo>
                  <a:lnTo>
                    <a:pt x="8447" y="197977"/>
                  </a:lnTo>
                  <a:lnTo>
                    <a:pt x="31480" y="243268"/>
                  </a:lnTo>
                  <a:lnTo>
                    <a:pt x="65633" y="273796"/>
                  </a:lnTo>
                  <a:lnTo>
                    <a:pt x="107442" y="284987"/>
                  </a:lnTo>
                  <a:lnTo>
                    <a:pt x="149250" y="273796"/>
                  </a:lnTo>
                  <a:lnTo>
                    <a:pt x="183403" y="243268"/>
                  </a:lnTo>
                  <a:lnTo>
                    <a:pt x="206436" y="197977"/>
                  </a:lnTo>
                  <a:lnTo>
                    <a:pt x="214884" y="142493"/>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53" name="object 53"/>
            <p:cNvSpPr/>
            <p:nvPr/>
          </p:nvSpPr>
          <p:spPr>
            <a:xfrm>
              <a:off x="6577583" y="4920995"/>
              <a:ext cx="215265" cy="285115"/>
            </a:xfrm>
            <a:custGeom>
              <a:avLst/>
              <a:gdLst/>
              <a:ahLst/>
              <a:cxnLst/>
              <a:rect l="l" t="t" r="r" b="b"/>
              <a:pathLst>
                <a:path w="215265" h="285114">
                  <a:moveTo>
                    <a:pt x="0" y="142493"/>
                  </a:moveTo>
                  <a:lnTo>
                    <a:pt x="8447" y="87010"/>
                  </a:lnTo>
                  <a:lnTo>
                    <a:pt x="31480" y="41719"/>
                  </a:lnTo>
                  <a:lnTo>
                    <a:pt x="65633" y="11191"/>
                  </a:lnTo>
                  <a:lnTo>
                    <a:pt x="107442" y="0"/>
                  </a:lnTo>
                  <a:lnTo>
                    <a:pt x="149250" y="11191"/>
                  </a:lnTo>
                  <a:lnTo>
                    <a:pt x="183403" y="41719"/>
                  </a:lnTo>
                  <a:lnTo>
                    <a:pt x="206436" y="87010"/>
                  </a:lnTo>
                  <a:lnTo>
                    <a:pt x="214884" y="142493"/>
                  </a:lnTo>
                  <a:lnTo>
                    <a:pt x="206436" y="197977"/>
                  </a:lnTo>
                  <a:lnTo>
                    <a:pt x="183403" y="243268"/>
                  </a:lnTo>
                  <a:lnTo>
                    <a:pt x="149250" y="273796"/>
                  </a:lnTo>
                  <a:lnTo>
                    <a:pt x="107442" y="284987"/>
                  </a:lnTo>
                  <a:lnTo>
                    <a:pt x="65633" y="273796"/>
                  </a:lnTo>
                  <a:lnTo>
                    <a:pt x="31480" y="243268"/>
                  </a:lnTo>
                  <a:lnTo>
                    <a:pt x="8447" y="197977"/>
                  </a:lnTo>
                  <a:lnTo>
                    <a:pt x="0" y="142493"/>
                  </a:lnTo>
                  <a:close/>
                </a:path>
              </a:pathLst>
            </a:custGeom>
            <a:ln w="12700">
              <a:solidFill>
                <a:srgbClr val="2E528F"/>
              </a:solidFill>
            </a:ln>
          </p:spPr>
          <p:txBody>
            <a:bodyPr wrap="square" lIns="0" tIns="0" rIns="0" bIns="0" rtlCol="0"/>
            <a:lstStyle/>
            <a:p>
              <a:endParaRPr/>
            </a:p>
          </p:txBody>
        </p:sp>
      </p:grpSp>
      <p:grpSp>
        <p:nvGrpSpPr>
          <p:cNvPr id="54" name="object 54"/>
          <p:cNvGrpSpPr/>
          <p:nvPr/>
        </p:nvGrpSpPr>
        <p:grpSpPr>
          <a:xfrm>
            <a:off x="5059426" y="4664709"/>
            <a:ext cx="975994" cy="375920"/>
            <a:chOff x="5059426" y="4664709"/>
            <a:chExt cx="975994" cy="375920"/>
          </a:xfrm>
        </p:grpSpPr>
        <p:sp>
          <p:nvSpPr>
            <p:cNvPr id="55" name="object 55"/>
            <p:cNvSpPr/>
            <p:nvPr/>
          </p:nvSpPr>
          <p:spPr>
            <a:xfrm>
              <a:off x="5065776" y="4671059"/>
              <a:ext cx="963294" cy="363220"/>
            </a:xfrm>
            <a:custGeom>
              <a:avLst/>
              <a:gdLst/>
              <a:ahLst/>
              <a:cxnLst/>
              <a:rect l="l" t="t" r="r" b="b"/>
              <a:pathLst>
                <a:path w="963295" h="363220">
                  <a:moveTo>
                    <a:pt x="377825" y="0"/>
                  </a:moveTo>
                  <a:lnTo>
                    <a:pt x="0" y="65277"/>
                  </a:lnTo>
                  <a:lnTo>
                    <a:pt x="338963" y="140715"/>
                  </a:lnTo>
                  <a:lnTo>
                    <a:pt x="223900" y="162940"/>
                  </a:lnTo>
                  <a:lnTo>
                    <a:pt x="544957" y="234822"/>
                  </a:lnTo>
                  <a:lnTo>
                    <a:pt x="446404" y="250444"/>
                  </a:lnTo>
                  <a:lnTo>
                    <a:pt x="963168" y="362712"/>
                  </a:lnTo>
                  <a:lnTo>
                    <a:pt x="658495" y="216281"/>
                  </a:lnTo>
                  <a:lnTo>
                    <a:pt x="739139" y="201675"/>
                  </a:lnTo>
                  <a:lnTo>
                    <a:pt x="492760" y="114172"/>
                  </a:lnTo>
                  <a:lnTo>
                    <a:pt x="573404" y="102107"/>
                  </a:lnTo>
                  <a:lnTo>
                    <a:pt x="377825" y="0"/>
                  </a:lnTo>
                  <a:close/>
                </a:path>
              </a:pathLst>
            </a:custGeom>
            <a:solidFill>
              <a:srgbClr val="FFC000"/>
            </a:solidFill>
          </p:spPr>
          <p:txBody>
            <a:bodyPr wrap="square" lIns="0" tIns="0" rIns="0" bIns="0" rtlCol="0"/>
            <a:lstStyle/>
            <a:p>
              <a:endParaRPr/>
            </a:p>
          </p:txBody>
        </p:sp>
        <p:sp>
          <p:nvSpPr>
            <p:cNvPr id="56" name="object 56"/>
            <p:cNvSpPr/>
            <p:nvPr/>
          </p:nvSpPr>
          <p:spPr>
            <a:xfrm>
              <a:off x="5065776" y="4671059"/>
              <a:ext cx="963294" cy="363220"/>
            </a:xfrm>
            <a:custGeom>
              <a:avLst/>
              <a:gdLst/>
              <a:ahLst/>
              <a:cxnLst/>
              <a:rect l="l" t="t" r="r" b="b"/>
              <a:pathLst>
                <a:path w="963295" h="363220">
                  <a:moveTo>
                    <a:pt x="377825" y="0"/>
                  </a:moveTo>
                  <a:lnTo>
                    <a:pt x="573404" y="102107"/>
                  </a:lnTo>
                  <a:lnTo>
                    <a:pt x="492760" y="114172"/>
                  </a:lnTo>
                  <a:lnTo>
                    <a:pt x="739139" y="201675"/>
                  </a:lnTo>
                  <a:lnTo>
                    <a:pt x="658495" y="216281"/>
                  </a:lnTo>
                  <a:lnTo>
                    <a:pt x="963168" y="362712"/>
                  </a:lnTo>
                  <a:lnTo>
                    <a:pt x="446404" y="250444"/>
                  </a:lnTo>
                  <a:lnTo>
                    <a:pt x="544957" y="234822"/>
                  </a:lnTo>
                  <a:lnTo>
                    <a:pt x="223900" y="162940"/>
                  </a:lnTo>
                  <a:lnTo>
                    <a:pt x="338963" y="140715"/>
                  </a:lnTo>
                  <a:lnTo>
                    <a:pt x="0" y="65277"/>
                  </a:lnTo>
                  <a:lnTo>
                    <a:pt x="377825" y="0"/>
                  </a:lnTo>
                  <a:close/>
                </a:path>
              </a:pathLst>
            </a:custGeom>
            <a:ln w="12700">
              <a:solidFill>
                <a:srgbClr val="2E528F"/>
              </a:solidFill>
            </a:ln>
          </p:spPr>
          <p:txBody>
            <a:bodyPr wrap="square" lIns="0" tIns="0" rIns="0" bIns="0" rtlCol="0"/>
            <a:lstStyle/>
            <a:p>
              <a:endParaRPr/>
            </a:p>
          </p:txBody>
        </p:sp>
      </p:grpSp>
      <p:grpSp>
        <p:nvGrpSpPr>
          <p:cNvPr id="57" name="object 57"/>
          <p:cNvGrpSpPr/>
          <p:nvPr/>
        </p:nvGrpSpPr>
        <p:grpSpPr>
          <a:xfrm>
            <a:off x="6920230" y="4551934"/>
            <a:ext cx="1033780" cy="776605"/>
            <a:chOff x="6920230" y="4551934"/>
            <a:chExt cx="1033780" cy="776605"/>
          </a:xfrm>
        </p:grpSpPr>
        <p:sp>
          <p:nvSpPr>
            <p:cNvPr id="58" name="object 58"/>
            <p:cNvSpPr/>
            <p:nvPr/>
          </p:nvSpPr>
          <p:spPr>
            <a:xfrm>
              <a:off x="7618476" y="4757928"/>
              <a:ext cx="329565" cy="163195"/>
            </a:xfrm>
            <a:custGeom>
              <a:avLst/>
              <a:gdLst/>
              <a:ahLst/>
              <a:cxnLst/>
              <a:rect l="l" t="t" r="r" b="b"/>
              <a:pathLst>
                <a:path w="329565" h="163195">
                  <a:moveTo>
                    <a:pt x="129158" y="0"/>
                  </a:moveTo>
                  <a:lnTo>
                    <a:pt x="0" y="29337"/>
                  </a:lnTo>
                  <a:lnTo>
                    <a:pt x="115824" y="63246"/>
                  </a:lnTo>
                  <a:lnTo>
                    <a:pt x="76580" y="73279"/>
                  </a:lnTo>
                  <a:lnTo>
                    <a:pt x="186308" y="105537"/>
                  </a:lnTo>
                  <a:lnTo>
                    <a:pt x="152526" y="112649"/>
                  </a:lnTo>
                  <a:lnTo>
                    <a:pt x="329183" y="163068"/>
                  </a:lnTo>
                  <a:lnTo>
                    <a:pt x="225044" y="97155"/>
                  </a:lnTo>
                  <a:lnTo>
                    <a:pt x="252602" y="90678"/>
                  </a:lnTo>
                  <a:lnTo>
                    <a:pt x="168401" y="51308"/>
                  </a:lnTo>
                  <a:lnTo>
                    <a:pt x="195960" y="45847"/>
                  </a:lnTo>
                  <a:lnTo>
                    <a:pt x="129158" y="0"/>
                  </a:lnTo>
                  <a:close/>
                </a:path>
              </a:pathLst>
            </a:custGeom>
            <a:solidFill>
              <a:srgbClr val="FFC000"/>
            </a:solidFill>
          </p:spPr>
          <p:txBody>
            <a:bodyPr wrap="square" lIns="0" tIns="0" rIns="0" bIns="0" rtlCol="0"/>
            <a:lstStyle/>
            <a:p>
              <a:endParaRPr/>
            </a:p>
          </p:txBody>
        </p:sp>
        <p:sp>
          <p:nvSpPr>
            <p:cNvPr id="59" name="object 59"/>
            <p:cNvSpPr/>
            <p:nvPr/>
          </p:nvSpPr>
          <p:spPr>
            <a:xfrm>
              <a:off x="7618476" y="4757928"/>
              <a:ext cx="329565" cy="163195"/>
            </a:xfrm>
            <a:custGeom>
              <a:avLst/>
              <a:gdLst/>
              <a:ahLst/>
              <a:cxnLst/>
              <a:rect l="l" t="t" r="r" b="b"/>
              <a:pathLst>
                <a:path w="329565" h="163195">
                  <a:moveTo>
                    <a:pt x="129158" y="0"/>
                  </a:moveTo>
                  <a:lnTo>
                    <a:pt x="195960" y="45847"/>
                  </a:lnTo>
                  <a:lnTo>
                    <a:pt x="168401" y="51308"/>
                  </a:lnTo>
                  <a:lnTo>
                    <a:pt x="252602" y="90678"/>
                  </a:lnTo>
                  <a:lnTo>
                    <a:pt x="225044" y="97155"/>
                  </a:lnTo>
                  <a:lnTo>
                    <a:pt x="329183" y="163068"/>
                  </a:lnTo>
                  <a:lnTo>
                    <a:pt x="152526" y="112649"/>
                  </a:lnTo>
                  <a:lnTo>
                    <a:pt x="186308" y="105537"/>
                  </a:lnTo>
                  <a:lnTo>
                    <a:pt x="76580" y="73279"/>
                  </a:lnTo>
                  <a:lnTo>
                    <a:pt x="115824" y="63246"/>
                  </a:lnTo>
                  <a:lnTo>
                    <a:pt x="0" y="29337"/>
                  </a:lnTo>
                  <a:lnTo>
                    <a:pt x="129158" y="0"/>
                  </a:lnTo>
                  <a:close/>
                </a:path>
              </a:pathLst>
            </a:custGeom>
            <a:ln w="12700">
              <a:solidFill>
                <a:srgbClr val="2E528F"/>
              </a:solidFill>
            </a:ln>
          </p:spPr>
          <p:txBody>
            <a:bodyPr wrap="square" lIns="0" tIns="0" rIns="0" bIns="0" rtlCol="0"/>
            <a:lstStyle/>
            <a:p>
              <a:endParaRPr/>
            </a:p>
          </p:txBody>
        </p:sp>
        <p:sp>
          <p:nvSpPr>
            <p:cNvPr id="60" name="object 60"/>
            <p:cNvSpPr/>
            <p:nvPr/>
          </p:nvSpPr>
          <p:spPr>
            <a:xfrm>
              <a:off x="6926580" y="4558284"/>
              <a:ext cx="215265" cy="285115"/>
            </a:xfrm>
            <a:custGeom>
              <a:avLst/>
              <a:gdLst/>
              <a:ahLst/>
              <a:cxnLst/>
              <a:rect l="l" t="t" r="r" b="b"/>
              <a:pathLst>
                <a:path w="215265" h="285114">
                  <a:moveTo>
                    <a:pt x="107442" y="0"/>
                  </a:moveTo>
                  <a:lnTo>
                    <a:pt x="65633" y="11191"/>
                  </a:lnTo>
                  <a:lnTo>
                    <a:pt x="31480" y="41719"/>
                  </a:lnTo>
                  <a:lnTo>
                    <a:pt x="8447" y="87010"/>
                  </a:lnTo>
                  <a:lnTo>
                    <a:pt x="0" y="142494"/>
                  </a:lnTo>
                  <a:lnTo>
                    <a:pt x="8447" y="197977"/>
                  </a:lnTo>
                  <a:lnTo>
                    <a:pt x="31480" y="243268"/>
                  </a:lnTo>
                  <a:lnTo>
                    <a:pt x="65633" y="273796"/>
                  </a:lnTo>
                  <a:lnTo>
                    <a:pt x="107442" y="284988"/>
                  </a:lnTo>
                  <a:lnTo>
                    <a:pt x="149250" y="273796"/>
                  </a:lnTo>
                  <a:lnTo>
                    <a:pt x="183403" y="243268"/>
                  </a:lnTo>
                  <a:lnTo>
                    <a:pt x="206436" y="197977"/>
                  </a:lnTo>
                  <a:lnTo>
                    <a:pt x="214884" y="142494"/>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61" name="object 61"/>
            <p:cNvSpPr/>
            <p:nvPr/>
          </p:nvSpPr>
          <p:spPr>
            <a:xfrm>
              <a:off x="6926580" y="4558284"/>
              <a:ext cx="215265" cy="285115"/>
            </a:xfrm>
            <a:custGeom>
              <a:avLst/>
              <a:gdLst/>
              <a:ahLst/>
              <a:cxnLst/>
              <a:rect l="l" t="t" r="r" b="b"/>
              <a:pathLst>
                <a:path w="215265" h="285114">
                  <a:moveTo>
                    <a:pt x="0" y="142494"/>
                  </a:moveTo>
                  <a:lnTo>
                    <a:pt x="8447" y="87010"/>
                  </a:lnTo>
                  <a:lnTo>
                    <a:pt x="31480" y="41719"/>
                  </a:lnTo>
                  <a:lnTo>
                    <a:pt x="65633" y="11191"/>
                  </a:lnTo>
                  <a:lnTo>
                    <a:pt x="107442" y="0"/>
                  </a:lnTo>
                  <a:lnTo>
                    <a:pt x="149250" y="11191"/>
                  </a:lnTo>
                  <a:lnTo>
                    <a:pt x="183403" y="41719"/>
                  </a:lnTo>
                  <a:lnTo>
                    <a:pt x="206436" y="87010"/>
                  </a:lnTo>
                  <a:lnTo>
                    <a:pt x="214884" y="142494"/>
                  </a:lnTo>
                  <a:lnTo>
                    <a:pt x="206436" y="197977"/>
                  </a:lnTo>
                  <a:lnTo>
                    <a:pt x="183403" y="243268"/>
                  </a:lnTo>
                  <a:lnTo>
                    <a:pt x="149250" y="273796"/>
                  </a:lnTo>
                  <a:lnTo>
                    <a:pt x="107442" y="284988"/>
                  </a:lnTo>
                  <a:lnTo>
                    <a:pt x="65633" y="273796"/>
                  </a:lnTo>
                  <a:lnTo>
                    <a:pt x="31480" y="243268"/>
                  </a:lnTo>
                  <a:lnTo>
                    <a:pt x="8447" y="197977"/>
                  </a:lnTo>
                  <a:lnTo>
                    <a:pt x="0" y="142494"/>
                  </a:lnTo>
                  <a:close/>
                </a:path>
              </a:pathLst>
            </a:custGeom>
            <a:ln w="12700">
              <a:solidFill>
                <a:srgbClr val="2E528F"/>
              </a:solidFill>
            </a:ln>
          </p:spPr>
          <p:txBody>
            <a:bodyPr wrap="square" lIns="0" tIns="0" rIns="0" bIns="0" rtlCol="0"/>
            <a:lstStyle/>
            <a:p>
              <a:endParaRPr/>
            </a:p>
          </p:txBody>
        </p:sp>
        <p:sp>
          <p:nvSpPr>
            <p:cNvPr id="62" name="object 62"/>
            <p:cNvSpPr/>
            <p:nvPr/>
          </p:nvSpPr>
          <p:spPr>
            <a:xfrm>
              <a:off x="6926580" y="4882896"/>
              <a:ext cx="215265" cy="287020"/>
            </a:xfrm>
            <a:custGeom>
              <a:avLst/>
              <a:gdLst/>
              <a:ahLst/>
              <a:cxnLst/>
              <a:rect l="l" t="t" r="r" b="b"/>
              <a:pathLst>
                <a:path w="215265" h="287020">
                  <a:moveTo>
                    <a:pt x="107442" y="0"/>
                  </a:moveTo>
                  <a:lnTo>
                    <a:pt x="65633" y="11257"/>
                  </a:lnTo>
                  <a:lnTo>
                    <a:pt x="31480" y="41957"/>
                  </a:lnTo>
                  <a:lnTo>
                    <a:pt x="8447" y="87493"/>
                  </a:lnTo>
                  <a:lnTo>
                    <a:pt x="0" y="143255"/>
                  </a:lnTo>
                  <a:lnTo>
                    <a:pt x="8447" y="199018"/>
                  </a:lnTo>
                  <a:lnTo>
                    <a:pt x="31480" y="244554"/>
                  </a:lnTo>
                  <a:lnTo>
                    <a:pt x="65633" y="275254"/>
                  </a:lnTo>
                  <a:lnTo>
                    <a:pt x="107442" y="286511"/>
                  </a:lnTo>
                  <a:lnTo>
                    <a:pt x="149250" y="275254"/>
                  </a:lnTo>
                  <a:lnTo>
                    <a:pt x="183403" y="244554"/>
                  </a:lnTo>
                  <a:lnTo>
                    <a:pt x="206436" y="199018"/>
                  </a:lnTo>
                  <a:lnTo>
                    <a:pt x="214884" y="143255"/>
                  </a:lnTo>
                  <a:lnTo>
                    <a:pt x="206436" y="87493"/>
                  </a:lnTo>
                  <a:lnTo>
                    <a:pt x="183403" y="41957"/>
                  </a:lnTo>
                  <a:lnTo>
                    <a:pt x="149250" y="11257"/>
                  </a:lnTo>
                  <a:lnTo>
                    <a:pt x="107442" y="0"/>
                  </a:lnTo>
                  <a:close/>
                </a:path>
              </a:pathLst>
            </a:custGeom>
            <a:solidFill>
              <a:srgbClr val="4471C4"/>
            </a:solidFill>
          </p:spPr>
          <p:txBody>
            <a:bodyPr wrap="square" lIns="0" tIns="0" rIns="0" bIns="0" rtlCol="0"/>
            <a:lstStyle/>
            <a:p>
              <a:endParaRPr/>
            </a:p>
          </p:txBody>
        </p:sp>
        <p:sp>
          <p:nvSpPr>
            <p:cNvPr id="63" name="object 63"/>
            <p:cNvSpPr/>
            <p:nvPr/>
          </p:nvSpPr>
          <p:spPr>
            <a:xfrm>
              <a:off x="6926580" y="4882896"/>
              <a:ext cx="215265" cy="287020"/>
            </a:xfrm>
            <a:custGeom>
              <a:avLst/>
              <a:gdLst/>
              <a:ahLst/>
              <a:cxnLst/>
              <a:rect l="l" t="t" r="r" b="b"/>
              <a:pathLst>
                <a:path w="215265" h="287020">
                  <a:moveTo>
                    <a:pt x="0" y="143255"/>
                  </a:moveTo>
                  <a:lnTo>
                    <a:pt x="8447" y="87493"/>
                  </a:lnTo>
                  <a:lnTo>
                    <a:pt x="31480" y="41957"/>
                  </a:lnTo>
                  <a:lnTo>
                    <a:pt x="65633" y="11257"/>
                  </a:lnTo>
                  <a:lnTo>
                    <a:pt x="107442" y="0"/>
                  </a:lnTo>
                  <a:lnTo>
                    <a:pt x="149250" y="11257"/>
                  </a:lnTo>
                  <a:lnTo>
                    <a:pt x="183403" y="41957"/>
                  </a:lnTo>
                  <a:lnTo>
                    <a:pt x="206436" y="87493"/>
                  </a:lnTo>
                  <a:lnTo>
                    <a:pt x="214884" y="143255"/>
                  </a:lnTo>
                  <a:lnTo>
                    <a:pt x="206436" y="199018"/>
                  </a:lnTo>
                  <a:lnTo>
                    <a:pt x="183403" y="244554"/>
                  </a:lnTo>
                  <a:lnTo>
                    <a:pt x="149250" y="275254"/>
                  </a:lnTo>
                  <a:lnTo>
                    <a:pt x="107442" y="286511"/>
                  </a:lnTo>
                  <a:lnTo>
                    <a:pt x="65633" y="275254"/>
                  </a:lnTo>
                  <a:lnTo>
                    <a:pt x="31480" y="244554"/>
                  </a:lnTo>
                  <a:lnTo>
                    <a:pt x="8447" y="199018"/>
                  </a:lnTo>
                  <a:lnTo>
                    <a:pt x="0" y="143255"/>
                  </a:lnTo>
                  <a:close/>
                </a:path>
              </a:pathLst>
            </a:custGeom>
            <a:ln w="12700">
              <a:solidFill>
                <a:srgbClr val="2E528F"/>
              </a:solidFill>
            </a:ln>
          </p:spPr>
          <p:txBody>
            <a:bodyPr wrap="square" lIns="0" tIns="0" rIns="0" bIns="0" rtlCol="0"/>
            <a:lstStyle/>
            <a:p>
              <a:endParaRPr/>
            </a:p>
          </p:txBody>
        </p:sp>
        <p:sp>
          <p:nvSpPr>
            <p:cNvPr id="64" name="object 64"/>
            <p:cNvSpPr/>
            <p:nvPr/>
          </p:nvSpPr>
          <p:spPr>
            <a:xfrm>
              <a:off x="7196328" y="4779264"/>
              <a:ext cx="215265" cy="285115"/>
            </a:xfrm>
            <a:custGeom>
              <a:avLst/>
              <a:gdLst/>
              <a:ahLst/>
              <a:cxnLst/>
              <a:rect l="l" t="t" r="r" b="b"/>
              <a:pathLst>
                <a:path w="215265" h="285114">
                  <a:moveTo>
                    <a:pt x="107442" y="0"/>
                  </a:moveTo>
                  <a:lnTo>
                    <a:pt x="65633" y="11191"/>
                  </a:lnTo>
                  <a:lnTo>
                    <a:pt x="31480" y="41719"/>
                  </a:lnTo>
                  <a:lnTo>
                    <a:pt x="8447" y="87010"/>
                  </a:lnTo>
                  <a:lnTo>
                    <a:pt x="0" y="142494"/>
                  </a:lnTo>
                  <a:lnTo>
                    <a:pt x="8447" y="197977"/>
                  </a:lnTo>
                  <a:lnTo>
                    <a:pt x="31480" y="243268"/>
                  </a:lnTo>
                  <a:lnTo>
                    <a:pt x="65633" y="273796"/>
                  </a:lnTo>
                  <a:lnTo>
                    <a:pt x="107442" y="284988"/>
                  </a:lnTo>
                  <a:lnTo>
                    <a:pt x="149250" y="273796"/>
                  </a:lnTo>
                  <a:lnTo>
                    <a:pt x="183403" y="243268"/>
                  </a:lnTo>
                  <a:lnTo>
                    <a:pt x="206436" y="197977"/>
                  </a:lnTo>
                  <a:lnTo>
                    <a:pt x="214883" y="142494"/>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65" name="object 65"/>
            <p:cNvSpPr/>
            <p:nvPr/>
          </p:nvSpPr>
          <p:spPr>
            <a:xfrm>
              <a:off x="7196328" y="4779264"/>
              <a:ext cx="215265" cy="285115"/>
            </a:xfrm>
            <a:custGeom>
              <a:avLst/>
              <a:gdLst/>
              <a:ahLst/>
              <a:cxnLst/>
              <a:rect l="l" t="t" r="r" b="b"/>
              <a:pathLst>
                <a:path w="215265" h="285114">
                  <a:moveTo>
                    <a:pt x="0" y="142494"/>
                  </a:moveTo>
                  <a:lnTo>
                    <a:pt x="8447" y="87010"/>
                  </a:lnTo>
                  <a:lnTo>
                    <a:pt x="31480" y="41719"/>
                  </a:lnTo>
                  <a:lnTo>
                    <a:pt x="65633" y="11191"/>
                  </a:lnTo>
                  <a:lnTo>
                    <a:pt x="107442" y="0"/>
                  </a:lnTo>
                  <a:lnTo>
                    <a:pt x="149250" y="11191"/>
                  </a:lnTo>
                  <a:lnTo>
                    <a:pt x="183403" y="41719"/>
                  </a:lnTo>
                  <a:lnTo>
                    <a:pt x="206436" y="87010"/>
                  </a:lnTo>
                  <a:lnTo>
                    <a:pt x="214883" y="142494"/>
                  </a:lnTo>
                  <a:lnTo>
                    <a:pt x="206436" y="197977"/>
                  </a:lnTo>
                  <a:lnTo>
                    <a:pt x="183403" y="243268"/>
                  </a:lnTo>
                  <a:lnTo>
                    <a:pt x="149250" y="273796"/>
                  </a:lnTo>
                  <a:lnTo>
                    <a:pt x="107442" y="284988"/>
                  </a:lnTo>
                  <a:lnTo>
                    <a:pt x="65633" y="273796"/>
                  </a:lnTo>
                  <a:lnTo>
                    <a:pt x="31480" y="243268"/>
                  </a:lnTo>
                  <a:lnTo>
                    <a:pt x="8447" y="197977"/>
                  </a:lnTo>
                  <a:lnTo>
                    <a:pt x="0" y="142494"/>
                  </a:lnTo>
                  <a:close/>
                </a:path>
              </a:pathLst>
            </a:custGeom>
            <a:ln w="12700">
              <a:solidFill>
                <a:srgbClr val="2E528F"/>
              </a:solidFill>
            </a:ln>
          </p:spPr>
          <p:txBody>
            <a:bodyPr wrap="square" lIns="0" tIns="0" rIns="0" bIns="0" rtlCol="0"/>
            <a:lstStyle/>
            <a:p>
              <a:endParaRPr/>
            </a:p>
          </p:txBody>
        </p:sp>
        <p:sp>
          <p:nvSpPr>
            <p:cNvPr id="66" name="object 66"/>
            <p:cNvSpPr/>
            <p:nvPr/>
          </p:nvSpPr>
          <p:spPr>
            <a:xfrm>
              <a:off x="7078980" y="4710684"/>
              <a:ext cx="215265" cy="285115"/>
            </a:xfrm>
            <a:custGeom>
              <a:avLst/>
              <a:gdLst/>
              <a:ahLst/>
              <a:cxnLst/>
              <a:rect l="l" t="t" r="r" b="b"/>
              <a:pathLst>
                <a:path w="215265" h="285114">
                  <a:moveTo>
                    <a:pt x="107442" y="0"/>
                  </a:moveTo>
                  <a:lnTo>
                    <a:pt x="65633" y="11191"/>
                  </a:lnTo>
                  <a:lnTo>
                    <a:pt x="31480" y="41719"/>
                  </a:lnTo>
                  <a:lnTo>
                    <a:pt x="8447" y="87010"/>
                  </a:lnTo>
                  <a:lnTo>
                    <a:pt x="0" y="142494"/>
                  </a:lnTo>
                  <a:lnTo>
                    <a:pt x="8447" y="197977"/>
                  </a:lnTo>
                  <a:lnTo>
                    <a:pt x="31480" y="243268"/>
                  </a:lnTo>
                  <a:lnTo>
                    <a:pt x="65633" y="273796"/>
                  </a:lnTo>
                  <a:lnTo>
                    <a:pt x="107442" y="284988"/>
                  </a:lnTo>
                  <a:lnTo>
                    <a:pt x="149250" y="273796"/>
                  </a:lnTo>
                  <a:lnTo>
                    <a:pt x="183403" y="243268"/>
                  </a:lnTo>
                  <a:lnTo>
                    <a:pt x="206436" y="197977"/>
                  </a:lnTo>
                  <a:lnTo>
                    <a:pt x="214884" y="142494"/>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67" name="object 67"/>
            <p:cNvSpPr/>
            <p:nvPr/>
          </p:nvSpPr>
          <p:spPr>
            <a:xfrm>
              <a:off x="7078980" y="4710684"/>
              <a:ext cx="215265" cy="285115"/>
            </a:xfrm>
            <a:custGeom>
              <a:avLst/>
              <a:gdLst/>
              <a:ahLst/>
              <a:cxnLst/>
              <a:rect l="l" t="t" r="r" b="b"/>
              <a:pathLst>
                <a:path w="215265" h="285114">
                  <a:moveTo>
                    <a:pt x="0" y="142494"/>
                  </a:moveTo>
                  <a:lnTo>
                    <a:pt x="8447" y="87010"/>
                  </a:lnTo>
                  <a:lnTo>
                    <a:pt x="31480" y="41719"/>
                  </a:lnTo>
                  <a:lnTo>
                    <a:pt x="65633" y="11191"/>
                  </a:lnTo>
                  <a:lnTo>
                    <a:pt x="107442" y="0"/>
                  </a:lnTo>
                  <a:lnTo>
                    <a:pt x="149250" y="11191"/>
                  </a:lnTo>
                  <a:lnTo>
                    <a:pt x="183403" y="41719"/>
                  </a:lnTo>
                  <a:lnTo>
                    <a:pt x="206436" y="87010"/>
                  </a:lnTo>
                  <a:lnTo>
                    <a:pt x="214884" y="142494"/>
                  </a:lnTo>
                  <a:lnTo>
                    <a:pt x="206436" y="197977"/>
                  </a:lnTo>
                  <a:lnTo>
                    <a:pt x="183403" y="243268"/>
                  </a:lnTo>
                  <a:lnTo>
                    <a:pt x="149250" y="273796"/>
                  </a:lnTo>
                  <a:lnTo>
                    <a:pt x="107442" y="284988"/>
                  </a:lnTo>
                  <a:lnTo>
                    <a:pt x="65633" y="273796"/>
                  </a:lnTo>
                  <a:lnTo>
                    <a:pt x="31480" y="243268"/>
                  </a:lnTo>
                  <a:lnTo>
                    <a:pt x="8447" y="197977"/>
                  </a:lnTo>
                  <a:lnTo>
                    <a:pt x="0" y="142494"/>
                  </a:lnTo>
                  <a:close/>
                </a:path>
              </a:pathLst>
            </a:custGeom>
            <a:ln w="12700">
              <a:solidFill>
                <a:srgbClr val="2E528F"/>
              </a:solidFill>
            </a:ln>
          </p:spPr>
          <p:txBody>
            <a:bodyPr wrap="square" lIns="0" tIns="0" rIns="0" bIns="0" rtlCol="0"/>
            <a:lstStyle/>
            <a:p>
              <a:endParaRPr/>
            </a:p>
          </p:txBody>
        </p:sp>
        <p:sp>
          <p:nvSpPr>
            <p:cNvPr id="68" name="object 68"/>
            <p:cNvSpPr/>
            <p:nvPr/>
          </p:nvSpPr>
          <p:spPr>
            <a:xfrm>
              <a:off x="7078980" y="5035296"/>
              <a:ext cx="215265" cy="287020"/>
            </a:xfrm>
            <a:custGeom>
              <a:avLst/>
              <a:gdLst/>
              <a:ahLst/>
              <a:cxnLst/>
              <a:rect l="l" t="t" r="r" b="b"/>
              <a:pathLst>
                <a:path w="215265" h="287020">
                  <a:moveTo>
                    <a:pt x="107442" y="0"/>
                  </a:moveTo>
                  <a:lnTo>
                    <a:pt x="65633" y="11257"/>
                  </a:lnTo>
                  <a:lnTo>
                    <a:pt x="31480" y="41957"/>
                  </a:lnTo>
                  <a:lnTo>
                    <a:pt x="8447" y="87493"/>
                  </a:lnTo>
                  <a:lnTo>
                    <a:pt x="0" y="143255"/>
                  </a:lnTo>
                  <a:lnTo>
                    <a:pt x="8447" y="199018"/>
                  </a:lnTo>
                  <a:lnTo>
                    <a:pt x="31480" y="244554"/>
                  </a:lnTo>
                  <a:lnTo>
                    <a:pt x="65633" y="275254"/>
                  </a:lnTo>
                  <a:lnTo>
                    <a:pt x="107442" y="286511"/>
                  </a:lnTo>
                  <a:lnTo>
                    <a:pt x="149250" y="275254"/>
                  </a:lnTo>
                  <a:lnTo>
                    <a:pt x="183403" y="244554"/>
                  </a:lnTo>
                  <a:lnTo>
                    <a:pt x="206436" y="199018"/>
                  </a:lnTo>
                  <a:lnTo>
                    <a:pt x="214884" y="143255"/>
                  </a:lnTo>
                  <a:lnTo>
                    <a:pt x="206436" y="87493"/>
                  </a:lnTo>
                  <a:lnTo>
                    <a:pt x="183403" y="41957"/>
                  </a:lnTo>
                  <a:lnTo>
                    <a:pt x="149250" y="11257"/>
                  </a:lnTo>
                  <a:lnTo>
                    <a:pt x="107442" y="0"/>
                  </a:lnTo>
                  <a:close/>
                </a:path>
              </a:pathLst>
            </a:custGeom>
            <a:solidFill>
              <a:srgbClr val="4471C4"/>
            </a:solidFill>
          </p:spPr>
          <p:txBody>
            <a:bodyPr wrap="square" lIns="0" tIns="0" rIns="0" bIns="0" rtlCol="0"/>
            <a:lstStyle/>
            <a:p>
              <a:endParaRPr/>
            </a:p>
          </p:txBody>
        </p:sp>
        <p:sp>
          <p:nvSpPr>
            <p:cNvPr id="69" name="object 69"/>
            <p:cNvSpPr/>
            <p:nvPr/>
          </p:nvSpPr>
          <p:spPr>
            <a:xfrm>
              <a:off x="7078980" y="5035296"/>
              <a:ext cx="215265" cy="287020"/>
            </a:xfrm>
            <a:custGeom>
              <a:avLst/>
              <a:gdLst/>
              <a:ahLst/>
              <a:cxnLst/>
              <a:rect l="l" t="t" r="r" b="b"/>
              <a:pathLst>
                <a:path w="215265" h="287020">
                  <a:moveTo>
                    <a:pt x="0" y="143255"/>
                  </a:moveTo>
                  <a:lnTo>
                    <a:pt x="8447" y="87493"/>
                  </a:lnTo>
                  <a:lnTo>
                    <a:pt x="31480" y="41957"/>
                  </a:lnTo>
                  <a:lnTo>
                    <a:pt x="65633" y="11257"/>
                  </a:lnTo>
                  <a:lnTo>
                    <a:pt x="107442" y="0"/>
                  </a:lnTo>
                  <a:lnTo>
                    <a:pt x="149250" y="11257"/>
                  </a:lnTo>
                  <a:lnTo>
                    <a:pt x="183403" y="41957"/>
                  </a:lnTo>
                  <a:lnTo>
                    <a:pt x="206436" y="87493"/>
                  </a:lnTo>
                  <a:lnTo>
                    <a:pt x="214884" y="143255"/>
                  </a:lnTo>
                  <a:lnTo>
                    <a:pt x="206436" y="199018"/>
                  </a:lnTo>
                  <a:lnTo>
                    <a:pt x="183403" y="244554"/>
                  </a:lnTo>
                  <a:lnTo>
                    <a:pt x="149250" y="275254"/>
                  </a:lnTo>
                  <a:lnTo>
                    <a:pt x="107442" y="286511"/>
                  </a:lnTo>
                  <a:lnTo>
                    <a:pt x="65633" y="275254"/>
                  </a:lnTo>
                  <a:lnTo>
                    <a:pt x="31480" y="244554"/>
                  </a:lnTo>
                  <a:lnTo>
                    <a:pt x="8447" y="199018"/>
                  </a:lnTo>
                  <a:lnTo>
                    <a:pt x="0" y="143255"/>
                  </a:lnTo>
                  <a:close/>
                </a:path>
              </a:pathLst>
            </a:custGeom>
            <a:ln w="12700">
              <a:solidFill>
                <a:srgbClr val="2E528F"/>
              </a:solidFill>
            </a:ln>
          </p:spPr>
          <p:txBody>
            <a:bodyPr wrap="square" lIns="0" tIns="0" rIns="0" bIns="0" rtlCol="0"/>
            <a:lstStyle/>
            <a:p>
              <a:endParaRPr/>
            </a:p>
          </p:txBody>
        </p:sp>
        <p:sp>
          <p:nvSpPr>
            <p:cNvPr id="70" name="object 70"/>
            <p:cNvSpPr/>
            <p:nvPr/>
          </p:nvSpPr>
          <p:spPr>
            <a:xfrm>
              <a:off x="7348728" y="4931664"/>
              <a:ext cx="215265" cy="285115"/>
            </a:xfrm>
            <a:custGeom>
              <a:avLst/>
              <a:gdLst/>
              <a:ahLst/>
              <a:cxnLst/>
              <a:rect l="l" t="t" r="r" b="b"/>
              <a:pathLst>
                <a:path w="215265" h="285114">
                  <a:moveTo>
                    <a:pt x="107442" y="0"/>
                  </a:moveTo>
                  <a:lnTo>
                    <a:pt x="65633" y="11191"/>
                  </a:lnTo>
                  <a:lnTo>
                    <a:pt x="31480" y="41719"/>
                  </a:lnTo>
                  <a:lnTo>
                    <a:pt x="8447" y="87010"/>
                  </a:lnTo>
                  <a:lnTo>
                    <a:pt x="0" y="142494"/>
                  </a:lnTo>
                  <a:lnTo>
                    <a:pt x="8447" y="197977"/>
                  </a:lnTo>
                  <a:lnTo>
                    <a:pt x="31480" y="243268"/>
                  </a:lnTo>
                  <a:lnTo>
                    <a:pt x="65633" y="273796"/>
                  </a:lnTo>
                  <a:lnTo>
                    <a:pt x="107442" y="284988"/>
                  </a:lnTo>
                  <a:lnTo>
                    <a:pt x="149250" y="273796"/>
                  </a:lnTo>
                  <a:lnTo>
                    <a:pt x="183403" y="243268"/>
                  </a:lnTo>
                  <a:lnTo>
                    <a:pt x="206436" y="197977"/>
                  </a:lnTo>
                  <a:lnTo>
                    <a:pt x="214883" y="142494"/>
                  </a:lnTo>
                  <a:lnTo>
                    <a:pt x="206436" y="87010"/>
                  </a:lnTo>
                  <a:lnTo>
                    <a:pt x="183403" y="41719"/>
                  </a:lnTo>
                  <a:lnTo>
                    <a:pt x="149250" y="11191"/>
                  </a:lnTo>
                  <a:lnTo>
                    <a:pt x="107442" y="0"/>
                  </a:lnTo>
                  <a:close/>
                </a:path>
              </a:pathLst>
            </a:custGeom>
            <a:solidFill>
              <a:srgbClr val="4471C4"/>
            </a:solidFill>
          </p:spPr>
          <p:txBody>
            <a:bodyPr wrap="square" lIns="0" tIns="0" rIns="0" bIns="0" rtlCol="0"/>
            <a:lstStyle/>
            <a:p>
              <a:endParaRPr/>
            </a:p>
          </p:txBody>
        </p:sp>
        <p:sp>
          <p:nvSpPr>
            <p:cNvPr id="71" name="object 71"/>
            <p:cNvSpPr/>
            <p:nvPr/>
          </p:nvSpPr>
          <p:spPr>
            <a:xfrm>
              <a:off x="7348728" y="4931664"/>
              <a:ext cx="215265" cy="285115"/>
            </a:xfrm>
            <a:custGeom>
              <a:avLst/>
              <a:gdLst/>
              <a:ahLst/>
              <a:cxnLst/>
              <a:rect l="l" t="t" r="r" b="b"/>
              <a:pathLst>
                <a:path w="215265" h="285114">
                  <a:moveTo>
                    <a:pt x="0" y="142494"/>
                  </a:moveTo>
                  <a:lnTo>
                    <a:pt x="8447" y="87010"/>
                  </a:lnTo>
                  <a:lnTo>
                    <a:pt x="31480" y="41719"/>
                  </a:lnTo>
                  <a:lnTo>
                    <a:pt x="65633" y="11191"/>
                  </a:lnTo>
                  <a:lnTo>
                    <a:pt x="107442" y="0"/>
                  </a:lnTo>
                  <a:lnTo>
                    <a:pt x="149250" y="11191"/>
                  </a:lnTo>
                  <a:lnTo>
                    <a:pt x="183403" y="41719"/>
                  </a:lnTo>
                  <a:lnTo>
                    <a:pt x="206436" y="87010"/>
                  </a:lnTo>
                  <a:lnTo>
                    <a:pt x="214883" y="142494"/>
                  </a:lnTo>
                  <a:lnTo>
                    <a:pt x="206436" y="197977"/>
                  </a:lnTo>
                  <a:lnTo>
                    <a:pt x="183403" y="243268"/>
                  </a:lnTo>
                  <a:lnTo>
                    <a:pt x="149250" y="273796"/>
                  </a:lnTo>
                  <a:lnTo>
                    <a:pt x="107442" y="284988"/>
                  </a:lnTo>
                  <a:lnTo>
                    <a:pt x="65633" y="273796"/>
                  </a:lnTo>
                  <a:lnTo>
                    <a:pt x="31480" y="243268"/>
                  </a:lnTo>
                  <a:lnTo>
                    <a:pt x="8447" y="197977"/>
                  </a:lnTo>
                  <a:lnTo>
                    <a:pt x="0" y="142494"/>
                  </a:lnTo>
                  <a:close/>
                </a:path>
              </a:pathLst>
            </a:custGeom>
            <a:ln w="12700">
              <a:solidFill>
                <a:srgbClr val="2E528F"/>
              </a:solidFill>
            </a:ln>
          </p:spPr>
          <p:txBody>
            <a:bodyPr wrap="square" lIns="0" tIns="0" rIns="0" bIns="0" rtlCol="0"/>
            <a:lstStyle/>
            <a:p>
              <a:endParaRPr/>
            </a:p>
          </p:txBody>
        </p:sp>
      </p:grpSp>
      <p:sp>
        <p:nvSpPr>
          <p:cNvPr id="72" name="object 72"/>
          <p:cNvSpPr txBox="1"/>
          <p:nvPr/>
        </p:nvSpPr>
        <p:spPr>
          <a:xfrm>
            <a:off x="5325236" y="3589782"/>
            <a:ext cx="2988945"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000000"/>
                </a:solidFill>
                <a:latin typeface="Calibri"/>
                <a:cs typeface="Calibri"/>
              </a:rPr>
              <a:t>Attenuazione</a:t>
            </a:r>
            <a:r>
              <a:rPr sz="1800" b="1" spc="-25" dirty="0">
                <a:solidFill>
                  <a:srgbClr val="000000"/>
                </a:solidFill>
                <a:latin typeface="Calibri"/>
                <a:cs typeface="Calibri"/>
              </a:rPr>
              <a:t> </a:t>
            </a:r>
            <a:r>
              <a:rPr sz="1800" b="1" dirty="0">
                <a:solidFill>
                  <a:srgbClr val="000000"/>
                </a:solidFill>
                <a:latin typeface="Calibri"/>
                <a:cs typeface="Calibri"/>
              </a:rPr>
              <a:t>e</a:t>
            </a:r>
            <a:r>
              <a:rPr sz="1800" b="1" spc="-45" dirty="0">
                <a:solidFill>
                  <a:srgbClr val="000000"/>
                </a:solidFill>
                <a:latin typeface="Calibri"/>
                <a:cs typeface="Calibri"/>
              </a:rPr>
              <a:t> </a:t>
            </a:r>
            <a:r>
              <a:rPr sz="1800" b="1" spc="-5" dirty="0">
                <a:solidFill>
                  <a:srgbClr val="000000"/>
                </a:solidFill>
                <a:latin typeface="Calibri"/>
                <a:cs typeface="Calibri"/>
              </a:rPr>
              <a:t>cammino</a:t>
            </a:r>
            <a:r>
              <a:rPr sz="1800" b="1" spc="-35" dirty="0">
                <a:solidFill>
                  <a:srgbClr val="000000"/>
                </a:solidFill>
                <a:latin typeface="Calibri"/>
                <a:cs typeface="Calibri"/>
              </a:rPr>
              <a:t> </a:t>
            </a:r>
            <a:r>
              <a:rPr sz="1800" b="1" spc="-10" dirty="0">
                <a:solidFill>
                  <a:srgbClr val="000000"/>
                </a:solidFill>
                <a:latin typeface="Calibri"/>
                <a:cs typeface="Calibri"/>
              </a:rPr>
              <a:t>ottico</a:t>
            </a:r>
            <a:endParaRPr sz="1800">
              <a:latin typeface="Calibri"/>
              <a:cs typeface="Calibri"/>
            </a:endParaRPr>
          </a:p>
        </p:txBody>
      </p:sp>
      <p:sp>
        <p:nvSpPr>
          <p:cNvPr id="73" name="object 73"/>
          <p:cNvSpPr txBox="1">
            <a:spLocks noGrp="1"/>
          </p:cNvSpPr>
          <p:nvPr>
            <p:ph type="title"/>
          </p:nvPr>
        </p:nvSpPr>
        <p:spPr>
          <a:xfrm>
            <a:off x="6793230" y="259156"/>
            <a:ext cx="3098165" cy="360680"/>
          </a:xfrm>
          <a:prstGeom prst="rect">
            <a:avLst/>
          </a:prstGeom>
        </p:spPr>
        <p:txBody>
          <a:bodyPr vert="horz" wrap="square" lIns="0" tIns="12065" rIns="0" bIns="0" rtlCol="0">
            <a:spAutoFit/>
          </a:bodyPr>
          <a:lstStyle/>
          <a:p>
            <a:pPr marL="12700">
              <a:lnSpc>
                <a:spcPct val="100000"/>
              </a:lnSpc>
              <a:spcBef>
                <a:spcPts val="95"/>
              </a:spcBef>
            </a:pPr>
            <a:r>
              <a:rPr sz="2200" b="1" spc="-25" dirty="0">
                <a:solidFill>
                  <a:srgbClr val="1F4D3D"/>
                </a:solidFill>
                <a:latin typeface="Calibri"/>
                <a:cs typeface="Calibri"/>
              </a:rPr>
              <a:t>Trasmittanza</a:t>
            </a:r>
            <a:r>
              <a:rPr sz="2200" b="1" spc="-5" dirty="0">
                <a:solidFill>
                  <a:srgbClr val="1F4D3D"/>
                </a:solidFill>
                <a:latin typeface="Calibri"/>
                <a:cs typeface="Calibri"/>
              </a:rPr>
              <a:t> e</a:t>
            </a:r>
            <a:r>
              <a:rPr sz="2200" b="1" spc="-25" dirty="0">
                <a:solidFill>
                  <a:srgbClr val="1F4D3D"/>
                </a:solidFill>
                <a:latin typeface="Calibri"/>
                <a:cs typeface="Calibri"/>
              </a:rPr>
              <a:t> </a:t>
            </a:r>
            <a:r>
              <a:rPr sz="2200" b="1" spc="-10" dirty="0">
                <a:solidFill>
                  <a:srgbClr val="1F4D3D"/>
                </a:solidFill>
                <a:latin typeface="Calibri"/>
                <a:cs typeface="Calibri"/>
              </a:rPr>
              <a:t>Assorbanza</a:t>
            </a:r>
            <a:endParaRPr sz="2200">
              <a:latin typeface="Calibri"/>
              <a:cs typeface="Calibri"/>
            </a:endParaRPr>
          </a:p>
        </p:txBody>
      </p:sp>
      <p:sp>
        <p:nvSpPr>
          <p:cNvPr id="74" name="object 74"/>
          <p:cNvSpPr txBox="1"/>
          <p:nvPr/>
        </p:nvSpPr>
        <p:spPr>
          <a:xfrm>
            <a:off x="6342379" y="1119885"/>
            <a:ext cx="4839335" cy="1397635"/>
          </a:xfrm>
          <a:prstGeom prst="rect">
            <a:avLst/>
          </a:prstGeom>
        </p:spPr>
        <p:txBody>
          <a:bodyPr vert="horz" wrap="square" lIns="0" tIns="12700" rIns="0" bIns="0" rtlCol="0">
            <a:spAutoFit/>
          </a:bodyPr>
          <a:lstStyle/>
          <a:p>
            <a:pPr marL="12700" marR="5080">
              <a:lnSpc>
                <a:spcPct val="100000"/>
              </a:lnSpc>
              <a:spcBef>
                <a:spcPts val="100"/>
              </a:spcBef>
            </a:pPr>
            <a:r>
              <a:rPr sz="1800" b="1" spc="-5" dirty="0">
                <a:solidFill>
                  <a:srgbClr val="000000"/>
                </a:solidFill>
                <a:latin typeface="Calibri"/>
                <a:cs typeface="Calibri"/>
              </a:rPr>
              <a:t>La</a:t>
            </a:r>
            <a:r>
              <a:rPr sz="1800" b="1" dirty="0">
                <a:solidFill>
                  <a:srgbClr val="000000"/>
                </a:solidFill>
                <a:latin typeface="Calibri"/>
                <a:cs typeface="Calibri"/>
              </a:rPr>
              <a:t> </a:t>
            </a:r>
            <a:r>
              <a:rPr sz="1800" b="1" spc="-10" dirty="0">
                <a:solidFill>
                  <a:srgbClr val="000000"/>
                </a:solidFill>
                <a:latin typeface="Calibri"/>
                <a:cs typeface="Calibri"/>
              </a:rPr>
              <a:t>trasmittanza</a:t>
            </a:r>
            <a:r>
              <a:rPr sz="1800" b="1" spc="-45" dirty="0">
                <a:solidFill>
                  <a:srgbClr val="000000"/>
                </a:solidFill>
                <a:latin typeface="Calibri"/>
                <a:cs typeface="Calibri"/>
              </a:rPr>
              <a:t> </a:t>
            </a:r>
            <a:r>
              <a:rPr sz="1800" spc="-5" dirty="0">
                <a:solidFill>
                  <a:srgbClr val="000000"/>
                </a:solidFill>
                <a:latin typeface="Calibri"/>
                <a:cs typeface="Calibri"/>
              </a:rPr>
              <a:t>della</a:t>
            </a:r>
            <a:r>
              <a:rPr sz="1800" spc="20" dirty="0">
                <a:solidFill>
                  <a:srgbClr val="000000"/>
                </a:solidFill>
                <a:latin typeface="Calibri"/>
                <a:cs typeface="Calibri"/>
              </a:rPr>
              <a:t> </a:t>
            </a:r>
            <a:r>
              <a:rPr sz="1800" spc="-5" dirty="0">
                <a:solidFill>
                  <a:srgbClr val="000000"/>
                </a:solidFill>
                <a:latin typeface="Calibri"/>
                <a:cs typeface="Calibri"/>
              </a:rPr>
              <a:t>soluzione</a:t>
            </a:r>
            <a:r>
              <a:rPr sz="1800" spc="5" dirty="0">
                <a:solidFill>
                  <a:srgbClr val="000000"/>
                </a:solidFill>
                <a:latin typeface="Calibri"/>
                <a:cs typeface="Calibri"/>
              </a:rPr>
              <a:t> </a:t>
            </a:r>
            <a:r>
              <a:rPr sz="1800" dirty="0">
                <a:solidFill>
                  <a:srgbClr val="000000"/>
                </a:solidFill>
                <a:latin typeface="Calibri"/>
                <a:cs typeface="Calibri"/>
              </a:rPr>
              <a:t>è</a:t>
            </a:r>
            <a:r>
              <a:rPr sz="1800" spc="-5" dirty="0">
                <a:solidFill>
                  <a:srgbClr val="000000"/>
                </a:solidFill>
                <a:latin typeface="Calibri"/>
                <a:cs typeface="Calibri"/>
              </a:rPr>
              <a:t> </a:t>
            </a:r>
            <a:r>
              <a:rPr sz="1800" spc="-15" dirty="0">
                <a:solidFill>
                  <a:srgbClr val="000000"/>
                </a:solidFill>
                <a:latin typeface="Calibri"/>
                <a:cs typeface="Calibri"/>
              </a:rPr>
              <a:t>data</a:t>
            </a:r>
            <a:r>
              <a:rPr sz="1800" spc="5" dirty="0">
                <a:solidFill>
                  <a:srgbClr val="000000"/>
                </a:solidFill>
                <a:latin typeface="Calibri"/>
                <a:cs typeface="Calibri"/>
              </a:rPr>
              <a:t> </a:t>
            </a:r>
            <a:r>
              <a:rPr sz="1800" spc="-5" dirty="0">
                <a:solidFill>
                  <a:srgbClr val="000000"/>
                </a:solidFill>
                <a:latin typeface="Calibri"/>
                <a:cs typeface="Calibri"/>
              </a:rPr>
              <a:t>dalla</a:t>
            </a:r>
            <a:r>
              <a:rPr sz="1800" spc="5" dirty="0">
                <a:solidFill>
                  <a:srgbClr val="000000"/>
                </a:solidFill>
                <a:latin typeface="Calibri"/>
                <a:cs typeface="Calibri"/>
              </a:rPr>
              <a:t> </a:t>
            </a:r>
            <a:r>
              <a:rPr sz="1800" spc="-10" dirty="0">
                <a:solidFill>
                  <a:srgbClr val="000000"/>
                </a:solidFill>
                <a:latin typeface="Calibri"/>
                <a:cs typeface="Calibri"/>
              </a:rPr>
              <a:t>frazione </a:t>
            </a:r>
            <a:r>
              <a:rPr sz="1800" spc="-395" dirty="0">
                <a:solidFill>
                  <a:srgbClr val="000000"/>
                </a:solidFill>
                <a:latin typeface="Calibri"/>
                <a:cs typeface="Calibri"/>
              </a:rPr>
              <a:t> </a:t>
            </a:r>
            <a:r>
              <a:rPr sz="1800" spc="-5" dirty="0">
                <a:solidFill>
                  <a:srgbClr val="000000"/>
                </a:solidFill>
                <a:latin typeface="Calibri"/>
                <a:cs typeface="Calibri"/>
              </a:rPr>
              <a:t>della</a:t>
            </a:r>
            <a:r>
              <a:rPr sz="1800" spc="10" dirty="0">
                <a:solidFill>
                  <a:srgbClr val="000000"/>
                </a:solidFill>
                <a:latin typeface="Calibri"/>
                <a:cs typeface="Calibri"/>
              </a:rPr>
              <a:t> </a:t>
            </a:r>
            <a:r>
              <a:rPr sz="1800" spc="-10" dirty="0">
                <a:solidFill>
                  <a:srgbClr val="000000"/>
                </a:solidFill>
                <a:latin typeface="Calibri"/>
                <a:cs typeface="Calibri"/>
              </a:rPr>
              <a:t>radiazione</a:t>
            </a:r>
            <a:r>
              <a:rPr sz="1800" spc="25" dirty="0">
                <a:solidFill>
                  <a:srgbClr val="000000"/>
                </a:solidFill>
                <a:latin typeface="Calibri"/>
                <a:cs typeface="Calibri"/>
              </a:rPr>
              <a:t> </a:t>
            </a:r>
            <a:r>
              <a:rPr sz="1800" spc="-10" dirty="0">
                <a:solidFill>
                  <a:srgbClr val="000000"/>
                </a:solidFill>
                <a:latin typeface="Calibri"/>
                <a:cs typeface="Calibri"/>
              </a:rPr>
              <a:t>incidente</a:t>
            </a:r>
            <a:r>
              <a:rPr sz="1800" spc="30" dirty="0">
                <a:solidFill>
                  <a:srgbClr val="000000"/>
                </a:solidFill>
                <a:latin typeface="Calibri"/>
                <a:cs typeface="Calibri"/>
              </a:rPr>
              <a:t> </a:t>
            </a:r>
            <a:r>
              <a:rPr sz="1800" spc="-5" dirty="0">
                <a:solidFill>
                  <a:srgbClr val="000000"/>
                </a:solidFill>
                <a:latin typeface="Calibri"/>
                <a:cs typeface="Calibri"/>
              </a:rPr>
              <a:t>trasmessa</a:t>
            </a:r>
            <a:r>
              <a:rPr sz="1800" spc="-25" dirty="0">
                <a:solidFill>
                  <a:srgbClr val="000000"/>
                </a:solidFill>
                <a:latin typeface="Calibri"/>
                <a:cs typeface="Calibri"/>
              </a:rPr>
              <a:t> </a:t>
            </a:r>
            <a:r>
              <a:rPr sz="1800" spc="-5" dirty="0">
                <a:solidFill>
                  <a:srgbClr val="000000"/>
                </a:solidFill>
                <a:latin typeface="Calibri"/>
                <a:cs typeface="Calibri"/>
              </a:rPr>
              <a:t>dalla</a:t>
            </a:r>
            <a:r>
              <a:rPr sz="1800" spc="10" dirty="0">
                <a:solidFill>
                  <a:srgbClr val="000000"/>
                </a:solidFill>
                <a:latin typeface="Calibri"/>
                <a:cs typeface="Calibri"/>
              </a:rPr>
              <a:t> </a:t>
            </a:r>
            <a:r>
              <a:rPr sz="1800" spc="-10" dirty="0">
                <a:solidFill>
                  <a:srgbClr val="000000"/>
                </a:solidFill>
                <a:latin typeface="Calibri"/>
                <a:cs typeface="Calibri"/>
              </a:rPr>
              <a:t>soluzione</a:t>
            </a:r>
            <a:endParaRPr sz="1800">
              <a:latin typeface="Calibri"/>
              <a:cs typeface="Calibri"/>
            </a:endParaRPr>
          </a:p>
          <a:p>
            <a:pPr>
              <a:lnSpc>
                <a:spcPct val="100000"/>
              </a:lnSpc>
              <a:spcBef>
                <a:spcPts val="20"/>
              </a:spcBef>
            </a:pPr>
            <a:endParaRPr sz="1750">
              <a:latin typeface="Calibri"/>
              <a:cs typeface="Calibri"/>
            </a:endParaRPr>
          </a:p>
          <a:p>
            <a:pPr marL="12700">
              <a:lnSpc>
                <a:spcPct val="100000"/>
              </a:lnSpc>
            </a:pPr>
            <a:r>
              <a:rPr sz="1800" b="1" spc="-25" dirty="0">
                <a:solidFill>
                  <a:srgbClr val="000000"/>
                </a:solidFill>
                <a:latin typeface="Calibri"/>
                <a:cs typeface="Calibri"/>
              </a:rPr>
              <a:t>L’assorbanza</a:t>
            </a:r>
            <a:r>
              <a:rPr sz="1800" b="1" spc="-40" dirty="0">
                <a:solidFill>
                  <a:srgbClr val="000000"/>
                </a:solidFill>
                <a:latin typeface="Calibri"/>
                <a:cs typeface="Calibri"/>
              </a:rPr>
              <a:t> </a:t>
            </a:r>
            <a:r>
              <a:rPr sz="1800" dirty="0">
                <a:solidFill>
                  <a:srgbClr val="000000"/>
                </a:solidFill>
                <a:latin typeface="Calibri"/>
                <a:cs typeface="Calibri"/>
              </a:rPr>
              <a:t>è</a:t>
            </a:r>
            <a:r>
              <a:rPr sz="1800" spc="10" dirty="0">
                <a:solidFill>
                  <a:srgbClr val="000000"/>
                </a:solidFill>
                <a:latin typeface="Calibri"/>
                <a:cs typeface="Calibri"/>
              </a:rPr>
              <a:t> </a:t>
            </a:r>
            <a:r>
              <a:rPr sz="1800" spc="-15" dirty="0">
                <a:solidFill>
                  <a:srgbClr val="000000"/>
                </a:solidFill>
                <a:latin typeface="Calibri"/>
                <a:cs typeface="Calibri"/>
              </a:rPr>
              <a:t>legata</a:t>
            </a:r>
            <a:r>
              <a:rPr sz="1800" dirty="0">
                <a:solidFill>
                  <a:srgbClr val="000000"/>
                </a:solidFill>
                <a:latin typeface="Calibri"/>
                <a:cs typeface="Calibri"/>
              </a:rPr>
              <a:t> </a:t>
            </a:r>
            <a:r>
              <a:rPr sz="1800" spc="-5" dirty="0">
                <a:solidFill>
                  <a:srgbClr val="000000"/>
                </a:solidFill>
                <a:latin typeface="Calibri"/>
                <a:cs typeface="Calibri"/>
              </a:rPr>
              <a:t>alla</a:t>
            </a:r>
            <a:r>
              <a:rPr sz="1800" spc="15" dirty="0">
                <a:solidFill>
                  <a:srgbClr val="000000"/>
                </a:solidFill>
                <a:latin typeface="Calibri"/>
                <a:cs typeface="Calibri"/>
              </a:rPr>
              <a:t> </a:t>
            </a:r>
            <a:r>
              <a:rPr sz="1800" spc="-15" dirty="0">
                <a:solidFill>
                  <a:srgbClr val="000000"/>
                </a:solidFill>
                <a:latin typeface="Calibri"/>
                <a:cs typeface="Calibri"/>
              </a:rPr>
              <a:t>trasmittanza </a:t>
            </a:r>
            <a:r>
              <a:rPr sz="1800" spc="-5" dirty="0">
                <a:solidFill>
                  <a:srgbClr val="000000"/>
                </a:solidFill>
                <a:latin typeface="Calibri"/>
                <a:cs typeface="Calibri"/>
              </a:rPr>
              <a:t>mediante</a:t>
            </a:r>
            <a:endParaRPr sz="1800">
              <a:latin typeface="Calibri"/>
              <a:cs typeface="Calibri"/>
            </a:endParaRPr>
          </a:p>
          <a:p>
            <a:pPr marL="12700">
              <a:lnSpc>
                <a:spcPct val="100000"/>
              </a:lnSpc>
              <a:spcBef>
                <a:spcPts val="5"/>
              </a:spcBef>
            </a:pPr>
            <a:r>
              <a:rPr sz="1800" spc="-10" dirty="0">
                <a:solidFill>
                  <a:srgbClr val="000000"/>
                </a:solidFill>
                <a:latin typeface="Calibri"/>
                <a:cs typeface="Calibri"/>
              </a:rPr>
              <a:t>logaritmo</a:t>
            </a:r>
            <a:endParaRPr sz="18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p:nvPr/>
        </p:nvSpPr>
        <p:spPr>
          <a:xfrm>
            <a:off x="78739" y="630681"/>
            <a:ext cx="9788525" cy="1762760"/>
          </a:xfrm>
          <a:prstGeom prst="rect">
            <a:avLst/>
          </a:prstGeom>
        </p:spPr>
        <p:txBody>
          <a:bodyPr vert="horz" wrap="square" lIns="0" tIns="12065" rIns="0" bIns="0" rtlCol="0">
            <a:spAutoFit/>
          </a:bodyPr>
          <a:lstStyle/>
          <a:p>
            <a:pPr marL="12700">
              <a:lnSpc>
                <a:spcPct val="100000"/>
              </a:lnSpc>
              <a:spcBef>
                <a:spcPts val="95"/>
              </a:spcBef>
            </a:pPr>
            <a:r>
              <a:rPr sz="1900" spc="-10" dirty="0">
                <a:solidFill>
                  <a:srgbClr val="000000"/>
                </a:solidFill>
                <a:latin typeface="Calibri"/>
                <a:cs typeface="Calibri"/>
              </a:rPr>
              <a:t>La</a:t>
            </a:r>
            <a:r>
              <a:rPr sz="1900" spc="405" dirty="0">
                <a:solidFill>
                  <a:srgbClr val="000000"/>
                </a:solidFill>
                <a:latin typeface="Calibri"/>
                <a:cs typeface="Calibri"/>
              </a:rPr>
              <a:t> </a:t>
            </a:r>
            <a:r>
              <a:rPr sz="1900" spc="-5" dirty="0">
                <a:solidFill>
                  <a:srgbClr val="000000"/>
                </a:solidFill>
                <a:latin typeface="Calibri"/>
                <a:cs typeface="Calibri"/>
              </a:rPr>
              <a:t>legge</a:t>
            </a:r>
            <a:r>
              <a:rPr sz="1900" spc="420" dirty="0">
                <a:solidFill>
                  <a:srgbClr val="000000"/>
                </a:solidFill>
                <a:latin typeface="Calibri"/>
                <a:cs typeface="Calibri"/>
              </a:rPr>
              <a:t> </a:t>
            </a:r>
            <a:r>
              <a:rPr sz="1900" spc="-10" dirty="0">
                <a:solidFill>
                  <a:srgbClr val="000000"/>
                </a:solidFill>
                <a:latin typeface="Calibri"/>
                <a:cs typeface="Calibri"/>
              </a:rPr>
              <a:t>dell'assorbimento,  </a:t>
            </a:r>
            <a:r>
              <a:rPr sz="1900" dirty="0">
                <a:solidFill>
                  <a:srgbClr val="000000"/>
                </a:solidFill>
                <a:latin typeface="Calibri"/>
                <a:cs typeface="Calibri"/>
              </a:rPr>
              <a:t>(Lambert-Beer)</a:t>
            </a:r>
            <a:r>
              <a:rPr sz="1900" spc="405" dirty="0">
                <a:solidFill>
                  <a:srgbClr val="000000"/>
                </a:solidFill>
                <a:latin typeface="Calibri"/>
                <a:cs typeface="Calibri"/>
              </a:rPr>
              <a:t> </a:t>
            </a:r>
            <a:r>
              <a:rPr sz="1900" spc="-5" dirty="0">
                <a:solidFill>
                  <a:srgbClr val="000000"/>
                </a:solidFill>
                <a:latin typeface="Calibri"/>
                <a:cs typeface="Calibri"/>
              </a:rPr>
              <a:t>ci</a:t>
            </a:r>
            <a:r>
              <a:rPr sz="1900" spc="405" dirty="0">
                <a:solidFill>
                  <a:srgbClr val="000000"/>
                </a:solidFill>
                <a:latin typeface="Calibri"/>
                <a:cs typeface="Calibri"/>
              </a:rPr>
              <a:t> </a:t>
            </a:r>
            <a:r>
              <a:rPr sz="1900" spc="-10" dirty="0">
                <a:solidFill>
                  <a:srgbClr val="000000"/>
                </a:solidFill>
                <a:latin typeface="Calibri"/>
                <a:cs typeface="Calibri"/>
              </a:rPr>
              <a:t>dice</a:t>
            </a:r>
            <a:r>
              <a:rPr sz="1900" spc="405" dirty="0">
                <a:solidFill>
                  <a:srgbClr val="000000"/>
                </a:solidFill>
                <a:latin typeface="Calibri"/>
                <a:cs typeface="Calibri"/>
              </a:rPr>
              <a:t> </a:t>
            </a:r>
            <a:r>
              <a:rPr sz="1900" dirty="0">
                <a:solidFill>
                  <a:srgbClr val="000000"/>
                </a:solidFill>
                <a:latin typeface="Calibri"/>
                <a:cs typeface="Calibri"/>
              </a:rPr>
              <a:t>in</a:t>
            </a:r>
            <a:r>
              <a:rPr sz="1900" spc="405" dirty="0">
                <a:solidFill>
                  <a:srgbClr val="000000"/>
                </a:solidFill>
                <a:latin typeface="Calibri"/>
                <a:cs typeface="Calibri"/>
              </a:rPr>
              <a:t> </a:t>
            </a:r>
            <a:r>
              <a:rPr sz="1900" spc="-10" dirty="0">
                <a:solidFill>
                  <a:srgbClr val="000000"/>
                </a:solidFill>
                <a:latin typeface="Calibri"/>
                <a:cs typeface="Calibri"/>
              </a:rPr>
              <a:t>maniera</a:t>
            </a:r>
            <a:r>
              <a:rPr sz="1900" spc="409" dirty="0">
                <a:solidFill>
                  <a:srgbClr val="000000"/>
                </a:solidFill>
                <a:latin typeface="Calibri"/>
                <a:cs typeface="Calibri"/>
              </a:rPr>
              <a:t> </a:t>
            </a:r>
            <a:r>
              <a:rPr sz="1900" spc="-10" dirty="0">
                <a:solidFill>
                  <a:srgbClr val="000000"/>
                </a:solidFill>
                <a:latin typeface="Calibri"/>
                <a:cs typeface="Calibri"/>
              </a:rPr>
              <a:t>quantitativa</a:t>
            </a:r>
            <a:r>
              <a:rPr sz="1900" spc="405" dirty="0">
                <a:solidFill>
                  <a:srgbClr val="000000"/>
                </a:solidFill>
                <a:latin typeface="Calibri"/>
                <a:cs typeface="Calibri"/>
              </a:rPr>
              <a:t> </a:t>
            </a:r>
            <a:r>
              <a:rPr sz="1900" spc="-10" dirty="0">
                <a:solidFill>
                  <a:srgbClr val="000000"/>
                </a:solidFill>
                <a:latin typeface="Calibri"/>
                <a:cs typeface="Calibri"/>
              </a:rPr>
              <a:t>come  </a:t>
            </a:r>
            <a:r>
              <a:rPr sz="1900" spc="-5" dirty="0">
                <a:solidFill>
                  <a:srgbClr val="000000"/>
                </a:solidFill>
                <a:latin typeface="Calibri"/>
                <a:cs typeface="Calibri"/>
              </a:rPr>
              <a:t>la</a:t>
            </a:r>
            <a:r>
              <a:rPr sz="1900" spc="405" dirty="0">
                <a:solidFill>
                  <a:srgbClr val="000000"/>
                </a:solidFill>
                <a:latin typeface="Calibri"/>
                <a:cs typeface="Calibri"/>
              </a:rPr>
              <a:t> </a:t>
            </a:r>
            <a:r>
              <a:rPr sz="1900" spc="-10" dirty="0">
                <a:solidFill>
                  <a:srgbClr val="000000"/>
                </a:solidFill>
                <a:latin typeface="Calibri"/>
                <a:cs typeface="Calibri"/>
              </a:rPr>
              <a:t>quantità</a:t>
            </a:r>
            <a:r>
              <a:rPr sz="1900" spc="415" dirty="0">
                <a:solidFill>
                  <a:srgbClr val="000000"/>
                </a:solidFill>
                <a:latin typeface="Calibri"/>
                <a:cs typeface="Calibri"/>
              </a:rPr>
              <a:t> </a:t>
            </a:r>
            <a:r>
              <a:rPr sz="1900" spc="5" dirty="0">
                <a:solidFill>
                  <a:srgbClr val="000000"/>
                </a:solidFill>
                <a:latin typeface="Calibri"/>
                <a:cs typeface="Calibri"/>
              </a:rPr>
              <a:t>di</a:t>
            </a:r>
            <a:endParaRPr sz="1900">
              <a:latin typeface="Calibri"/>
              <a:cs typeface="Calibri"/>
            </a:endParaRPr>
          </a:p>
          <a:p>
            <a:pPr marL="12700">
              <a:lnSpc>
                <a:spcPct val="100000"/>
              </a:lnSpc>
            </a:pPr>
            <a:r>
              <a:rPr sz="1900" spc="-10" dirty="0">
                <a:solidFill>
                  <a:srgbClr val="000000"/>
                </a:solidFill>
                <a:latin typeface="Calibri"/>
                <a:cs typeface="Calibri"/>
              </a:rPr>
              <a:t>radiazione</a:t>
            </a:r>
            <a:r>
              <a:rPr sz="1900" spc="15" dirty="0">
                <a:solidFill>
                  <a:srgbClr val="000000"/>
                </a:solidFill>
                <a:latin typeface="Calibri"/>
                <a:cs typeface="Calibri"/>
              </a:rPr>
              <a:t> </a:t>
            </a:r>
            <a:r>
              <a:rPr sz="1900" spc="-15" dirty="0">
                <a:solidFill>
                  <a:srgbClr val="000000"/>
                </a:solidFill>
                <a:latin typeface="Calibri"/>
                <a:cs typeface="Calibri"/>
              </a:rPr>
              <a:t>attenuata</a:t>
            </a:r>
            <a:r>
              <a:rPr sz="1900" spc="-10" dirty="0">
                <a:solidFill>
                  <a:srgbClr val="000000"/>
                </a:solidFill>
                <a:latin typeface="Calibri"/>
                <a:cs typeface="Calibri"/>
              </a:rPr>
              <a:t> </a:t>
            </a:r>
            <a:r>
              <a:rPr sz="1900" spc="-5" dirty="0">
                <a:solidFill>
                  <a:srgbClr val="000000"/>
                </a:solidFill>
                <a:latin typeface="Calibri"/>
                <a:cs typeface="Calibri"/>
              </a:rPr>
              <a:t>dipende:</a:t>
            </a:r>
            <a:endParaRPr sz="1900">
              <a:latin typeface="Calibri"/>
              <a:cs typeface="Calibri"/>
            </a:endParaRPr>
          </a:p>
          <a:p>
            <a:pPr>
              <a:lnSpc>
                <a:spcPct val="100000"/>
              </a:lnSpc>
              <a:spcBef>
                <a:spcPts val="25"/>
              </a:spcBef>
            </a:pPr>
            <a:endParaRPr sz="1850">
              <a:latin typeface="Calibri"/>
              <a:cs typeface="Calibri"/>
            </a:endParaRPr>
          </a:p>
          <a:p>
            <a:pPr marL="12700">
              <a:lnSpc>
                <a:spcPct val="100000"/>
              </a:lnSpc>
            </a:pPr>
            <a:r>
              <a:rPr sz="1900" spc="-10" dirty="0">
                <a:solidFill>
                  <a:srgbClr val="000000"/>
                </a:solidFill>
                <a:latin typeface="Calibri"/>
                <a:cs typeface="Calibri"/>
              </a:rPr>
              <a:t>concentrazione</a:t>
            </a:r>
            <a:r>
              <a:rPr sz="1900" spc="20" dirty="0">
                <a:solidFill>
                  <a:srgbClr val="000000"/>
                </a:solidFill>
                <a:latin typeface="Calibri"/>
                <a:cs typeface="Calibri"/>
              </a:rPr>
              <a:t> </a:t>
            </a:r>
            <a:r>
              <a:rPr sz="1900" spc="-10" dirty="0">
                <a:solidFill>
                  <a:srgbClr val="000000"/>
                </a:solidFill>
                <a:latin typeface="Calibri"/>
                <a:cs typeface="Calibri"/>
              </a:rPr>
              <a:t>delle</a:t>
            </a:r>
            <a:r>
              <a:rPr sz="1900" spc="25" dirty="0">
                <a:solidFill>
                  <a:srgbClr val="000000"/>
                </a:solidFill>
                <a:latin typeface="Calibri"/>
                <a:cs typeface="Calibri"/>
              </a:rPr>
              <a:t> </a:t>
            </a:r>
            <a:r>
              <a:rPr sz="1900" spc="-10" dirty="0">
                <a:solidFill>
                  <a:srgbClr val="000000"/>
                </a:solidFill>
                <a:latin typeface="Calibri"/>
                <a:cs typeface="Calibri"/>
              </a:rPr>
              <a:t>molecole</a:t>
            </a:r>
            <a:r>
              <a:rPr sz="1900" spc="20" dirty="0">
                <a:solidFill>
                  <a:srgbClr val="000000"/>
                </a:solidFill>
                <a:latin typeface="Calibri"/>
                <a:cs typeface="Calibri"/>
              </a:rPr>
              <a:t> </a:t>
            </a:r>
            <a:r>
              <a:rPr sz="1900" spc="-5" dirty="0">
                <a:solidFill>
                  <a:srgbClr val="000000"/>
                </a:solidFill>
                <a:latin typeface="Calibri"/>
                <a:cs typeface="Calibri"/>
              </a:rPr>
              <a:t>che </a:t>
            </a:r>
            <a:r>
              <a:rPr sz="1900" spc="-10" dirty="0">
                <a:solidFill>
                  <a:srgbClr val="000000"/>
                </a:solidFill>
                <a:latin typeface="Calibri"/>
                <a:cs typeface="Calibri"/>
              </a:rPr>
              <a:t>assorbono</a:t>
            </a:r>
            <a:endParaRPr sz="1900">
              <a:latin typeface="Calibri"/>
              <a:cs typeface="Calibri"/>
            </a:endParaRPr>
          </a:p>
          <a:p>
            <a:pPr>
              <a:lnSpc>
                <a:spcPct val="100000"/>
              </a:lnSpc>
              <a:spcBef>
                <a:spcPts val="20"/>
              </a:spcBef>
            </a:pPr>
            <a:endParaRPr sz="1850">
              <a:latin typeface="Calibri"/>
              <a:cs typeface="Calibri"/>
            </a:endParaRPr>
          </a:p>
          <a:p>
            <a:pPr marL="12700">
              <a:lnSpc>
                <a:spcPct val="100000"/>
              </a:lnSpc>
            </a:pPr>
            <a:r>
              <a:rPr sz="1900" spc="-5" dirty="0">
                <a:solidFill>
                  <a:srgbClr val="000000"/>
                </a:solidFill>
                <a:latin typeface="Calibri"/>
                <a:cs typeface="Calibri"/>
              </a:rPr>
              <a:t>cammino</a:t>
            </a:r>
            <a:r>
              <a:rPr sz="1900" spc="-25" dirty="0">
                <a:solidFill>
                  <a:srgbClr val="000000"/>
                </a:solidFill>
                <a:latin typeface="Calibri"/>
                <a:cs typeface="Calibri"/>
              </a:rPr>
              <a:t> </a:t>
            </a:r>
            <a:r>
              <a:rPr sz="1900" spc="-10" dirty="0">
                <a:solidFill>
                  <a:srgbClr val="000000"/>
                </a:solidFill>
                <a:latin typeface="Calibri"/>
                <a:cs typeface="Calibri"/>
              </a:rPr>
              <a:t>ottico </a:t>
            </a:r>
            <a:r>
              <a:rPr sz="1900" spc="-5" dirty="0">
                <a:solidFill>
                  <a:srgbClr val="000000"/>
                </a:solidFill>
                <a:latin typeface="Calibri"/>
                <a:cs typeface="Calibri"/>
              </a:rPr>
              <a:t>nel</a:t>
            </a:r>
            <a:r>
              <a:rPr sz="1900" spc="-10" dirty="0">
                <a:solidFill>
                  <a:srgbClr val="000000"/>
                </a:solidFill>
                <a:latin typeface="Calibri"/>
                <a:cs typeface="Calibri"/>
              </a:rPr>
              <a:t> </a:t>
            </a:r>
            <a:r>
              <a:rPr sz="1900" spc="-5" dirty="0">
                <a:solidFill>
                  <a:srgbClr val="000000"/>
                </a:solidFill>
                <a:latin typeface="Calibri"/>
                <a:cs typeface="Calibri"/>
              </a:rPr>
              <a:t>quale</a:t>
            </a:r>
            <a:r>
              <a:rPr sz="1900" spc="5" dirty="0">
                <a:solidFill>
                  <a:srgbClr val="000000"/>
                </a:solidFill>
                <a:latin typeface="Calibri"/>
                <a:cs typeface="Calibri"/>
              </a:rPr>
              <a:t> </a:t>
            </a:r>
            <a:r>
              <a:rPr sz="1900" spc="-10" dirty="0">
                <a:solidFill>
                  <a:srgbClr val="000000"/>
                </a:solidFill>
                <a:latin typeface="Calibri"/>
                <a:cs typeface="Calibri"/>
              </a:rPr>
              <a:t>avviene</a:t>
            </a:r>
            <a:r>
              <a:rPr sz="1900" spc="25" dirty="0">
                <a:solidFill>
                  <a:srgbClr val="000000"/>
                </a:solidFill>
                <a:latin typeface="Calibri"/>
                <a:cs typeface="Calibri"/>
              </a:rPr>
              <a:t> </a:t>
            </a:r>
            <a:r>
              <a:rPr sz="1900" spc="-5" dirty="0">
                <a:solidFill>
                  <a:srgbClr val="000000"/>
                </a:solidFill>
                <a:latin typeface="Calibri"/>
                <a:cs typeface="Calibri"/>
              </a:rPr>
              <a:t>l'assorbimento.</a:t>
            </a:r>
            <a:endParaRPr sz="1900">
              <a:latin typeface="Calibri"/>
              <a:cs typeface="Calibri"/>
            </a:endParaRPr>
          </a:p>
        </p:txBody>
      </p:sp>
      <p:sp>
        <p:nvSpPr>
          <p:cNvPr id="3" name="object 3"/>
          <p:cNvSpPr txBox="1"/>
          <p:nvPr/>
        </p:nvSpPr>
        <p:spPr>
          <a:xfrm>
            <a:off x="78739" y="2658236"/>
            <a:ext cx="9786620" cy="574040"/>
          </a:xfrm>
          <a:prstGeom prst="rect">
            <a:avLst/>
          </a:prstGeom>
        </p:spPr>
        <p:txBody>
          <a:bodyPr vert="horz" wrap="square" lIns="0" tIns="12700" rIns="0" bIns="0" rtlCol="0">
            <a:spAutoFit/>
          </a:bodyPr>
          <a:lstStyle/>
          <a:p>
            <a:pPr marL="12700" marR="5080">
              <a:lnSpc>
                <a:spcPct val="100000"/>
              </a:lnSpc>
              <a:spcBef>
                <a:spcPts val="100"/>
              </a:spcBef>
            </a:pPr>
            <a:r>
              <a:rPr sz="1800" spc="-5" dirty="0">
                <a:solidFill>
                  <a:srgbClr val="000000"/>
                </a:solidFill>
                <a:latin typeface="Calibri"/>
                <a:cs typeface="Calibri"/>
              </a:rPr>
              <a:t>Quando</a:t>
            </a:r>
            <a:r>
              <a:rPr sz="1800" spc="35" dirty="0">
                <a:solidFill>
                  <a:srgbClr val="000000"/>
                </a:solidFill>
                <a:latin typeface="Calibri"/>
                <a:cs typeface="Calibri"/>
              </a:rPr>
              <a:t> </a:t>
            </a:r>
            <a:r>
              <a:rPr sz="1800" spc="-5" dirty="0">
                <a:solidFill>
                  <a:srgbClr val="000000"/>
                </a:solidFill>
                <a:latin typeface="Calibri"/>
                <a:cs typeface="Calibri"/>
              </a:rPr>
              <a:t>la</a:t>
            </a:r>
            <a:r>
              <a:rPr sz="1800" spc="40" dirty="0">
                <a:solidFill>
                  <a:srgbClr val="000000"/>
                </a:solidFill>
                <a:latin typeface="Calibri"/>
                <a:cs typeface="Calibri"/>
              </a:rPr>
              <a:t> </a:t>
            </a:r>
            <a:r>
              <a:rPr sz="1800" dirty="0">
                <a:solidFill>
                  <a:srgbClr val="000000"/>
                </a:solidFill>
                <a:latin typeface="Calibri"/>
                <a:cs typeface="Calibri"/>
              </a:rPr>
              <a:t>luce</a:t>
            </a:r>
            <a:r>
              <a:rPr sz="1800" spc="40" dirty="0">
                <a:solidFill>
                  <a:srgbClr val="000000"/>
                </a:solidFill>
                <a:latin typeface="Calibri"/>
                <a:cs typeface="Calibri"/>
              </a:rPr>
              <a:t> </a:t>
            </a:r>
            <a:r>
              <a:rPr sz="1800" spc="-5" dirty="0">
                <a:solidFill>
                  <a:srgbClr val="000000"/>
                </a:solidFill>
                <a:latin typeface="Calibri"/>
                <a:cs typeface="Calibri"/>
              </a:rPr>
              <a:t>(radiazione</a:t>
            </a:r>
            <a:r>
              <a:rPr sz="1800" spc="45" dirty="0">
                <a:solidFill>
                  <a:srgbClr val="000000"/>
                </a:solidFill>
                <a:latin typeface="Calibri"/>
                <a:cs typeface="Calibri"/>
              </a:rPr>
              <a:t> </a:t>
            </a:r>
            <a:r>
              <a:rPr sz="1800" spc="-10" dirty="0">
                <a:solidFill>
                  <a:srgbClr val="000000"/>
                </a:solidFill>
                <a:latin typeface="Calibri"/>
                <a:cs typeface="Calibri"/>
              </a:rPr>
              <a:t>monocromatica)</a:t>
            </a:r>
            <a:r>
              <a:rPr sz="1800" spc="40" dirty="0">
                <a:solidFill>
                  <a:srgbClr val="000000"/>
                </a:solidFill>
                <a:latin typeface="Calibri"/>
                <a:cs typeface="Calibri"/>
              </a:rPr>
              <a:t> </a:t>
            </a:r>
            <a:r>
              <a:rPr sz="1800" spc="-20" dirty="0">
                <a:solidFill>
                  <a:srgbClr val="000000"/>
                </a:solidFill>
                <a:latin typeface="Calibri"/>
                <a:cs typeface="Calibri"/>
              </a:rPr>
              <a:t>attraversa</a:t>
            </a:r>
            <a:r>
              <a:rPr sz="1800" spc="35" dirty="0">
                <a:solidFill>
                  <a:srgbClr val="000000"/>
                </a:solidFill>
                <a:latin typeface="Calibri"/>
                <a:cs typeface="Calibri"/>
              </a:rPr>
              <a:t> </a:t>
            </a:r>
            <a:r>
              <a:rPr sz="1800" dirty="0">
                <a:solidFill>
                  <a:srgbClr val="000000"/>
                </a:solidFill>
                <a:latin typeface="Calibri"/>
                <a:cs typeface="Calibri"/>
              </a:rPr>
              <a:t>un</a:t>
            </a:r>
            <a:r>
              <a:rPr sz="1800" spc="25" dirty="0">
                <a:solidFill>
                  <a:srgbClr val="000000"/>
                </a:solidFill>
                <a:latin typeface="Calibri"/>
                <a:cs typeface="Calibri"/>
              </a:rPr>
              <a:t> </a:t>
            </a:r>
            <a:r>
              <a:rPr sz="1800" spc="-15" dirty="0">
                <a:solidFill>
                  <a:srgbClr val="000000"/>
                </a:solidFill>
                <a:latin typeface="Calibri"/>
                <a:cs typeface="Calibri"/>
              </a:rPr>
              <a:t>mezzo</a:t>
            </a:r>
            <a:r>
              <a:rPr sz="1800" spc="40" dirty="0">
                <a:solidFill>
                  <a:srgbClr val="000000"/>
                </a:solidFill>
                <a:latin typeface="Calibri"/>
                <a:cs typeface="Calibri"/>
              </a:rPr>
              <a:t> </a:t>
            </a:r>
            <a:r>
              <a:rPr sz="1800" spc="-10" dirty="0">
                <a:solidFill>
                  <a:srgbClr val="000000"/>
                </a:solidFill>
                <a:latin typeface="Calibri"/>
                <a:cs typeface="Calibri"/>
              </a:rPr>
              <a:t>contenente</a:t>
            </a:r>
            <a:r>
              <a:rPr sz="1800" spc="50" dirty="0">
                <a:solidFill>
                  <a:srgbClr val="000000"/>
                </a:solidFill>
                <a:latin typeface="Calibri"/>
                <a:cs typeface="Calibri"/>
              </a:rPr>
              <a:t> </a:t>
            </a:r>
            <a:r>
              <a:rPr sz="1800" dirty="0">
                <a:solidFill>
                  <a:srgbClr val="000000"/>
                </a:solidFill>
                <a:latin typeface="Calibri"/>
                <a:cs typeface="Calibri"/>
              </a:rPr>
              <a:t>un</a:t>
            </a:r>
            <a:r>
              <a:rPr sz="1800" spc="50" dirty="0">
                <a:solidFill>
                  <a:srgbClr val="000000"/>
                </a:solidFill>
                <a:latin typeface="Calibri"/>
                <a:cs typeface="Calibri"/>
              </a:rPr>
              <a:t> </a:t>
            </a:r>
            <a:r>
              <a:rPr sz="1800" spc="-5" dirty="0">
                <a:solidFill>
                  <a:srgbClr val="000000"/>
                </a:solidFill>
                <a:latin typeface="Calibri"/>
                <a:cs typeface="Calibri"/>
              </a:rPr>
              <a:t>analita</a:t>
            </a:r>
            <a:r>
              <a:rPr sz="1800" spc="40" dirty="0">
                <a:solidFill>
                  <a:srgbClr val="000000"/>
                </a:solidFill>
                <a:latin typeface="Calibri"/>
                <a:cs typeface="Calibri"/>
              </a:rPr>
              <a:t> </a:t>
            </a:r>
            <a:r>
              <a:rPr sz="1800" spc="-5" dirty="0">
                <a:solidFill>
                  <a:srgbClr val="000000"/>
                </a:solidFill>
                <a:latin typeface="Calibri"/>
                <a:cs typeface="Calibri"/>
              </a:rPr>
              <a:t>che</a:t>
            </a:r>
            <a:r>
              <a:rPr sz="1800" spc="45" dirty="0">
                <a:solidFill>
                  <a:srgbClr val="000000"/>
                </a:solidFill>
                <a:latin typeface="Calibri"/>
                <a:cs typeface="Calibri"/>
              </a:rPr>
              <a:t> </a:t>
            </a:r>
            <a:r>
              <a:rPr sz="1800" spc="-5" dirty="0">
                <a:solidFill>
                  <a:srgbClr val="000000"/>
                </a:solidFill>
                <a:latin typeface="Calibri"/>
                <a:cs typeface="Calibri"/>
              </a:rPr>
              <a:t>assorbe</a:t>
            </a:r>
            <a:r>
              <a:rPr sz="1800" spc="50" dirty="0">
                <a:solidFill>
                  <a:srgbClr val="000000"/>
                </a:solidFill>
                <a:latin typeface="Calibri"/>
                <a:cs typeface="Calibri"/>
              </a:rPr>
              <a:t> </a:t>
            </a:r>
            <a:r>
              <a:rPr sz="1800" dirty="0">
                <a:solidFill>
                  <a:srgbClr val="000000"/>
                </a:solidFill>
                <a:latin typeface="Calibri"/>
                <a:cs typeface="Calibri"/>
              </a:rPr>
              <a:t>si</a:t>
            </a:r>
            <a:r>
              <a:rPr sz="1800" spc="30" dirty="0">
                <a:solidFill>
                  <a:srgbClr val="000000"/>
                </a:solidFill>
                <a:latin typeface="Calibri"/>
                <a:cs typeface="Calibri"/>
              </a:rPr>
              <a:t> </a:t>
            </a:r>
            <a:r>
              <a:rPr sz="1800" dirty="0">
                <a:solidFill>
                  <a:srgbClr val="000000"/>
                </a:solidFill>
                <a:latin typeface="Calibri"/>
                <a:cs typeface="Calibri"/>
              </a:rPr>
              <a:t>ha </a:t>
            </a:r>
            <a:r>
              <a:rPr sz="1800" spc="-390" dirty="0">
                <a:solidFill>
                  <a:srgbClr val="000000"/>
                </a:solidFill>
                <a:latin typeface="Calibri"/>
                <a:cs typeface="Calibri"/>
              </a:rPr>
              <a:t> </a:t>
            </a:r>
            <a:r>
              <a:rPr sz="1800" dirty="0">
                <a:solidFill>
                  <a:srgbClr val="000000"/>
                </a:solidFill>
                <a:latin typeface="Calibri"/>
                <a:cs typeface="Calibri"/>
              </a:rPr>
              <a:t>una</a:t>
            </a:r>
            <a:r>
              <a:rPr sz="1800" spc="5" dirty="0">
                <a:solidFill>
                  <a:srgbClr val="000000"/>
                </a:solidFill>
                <a:latin typeface="Calibri"/>
                <a:cs typeface="Calibri"/>
              </a:rPr>
              <a:t> </a:t>
            </a:r>
            <a:r>
              <a:rPr sz="1800" spc="-5" dirty="0">
                <a:solidFill>
                  <a:srgbClr val="000000"/>
                </a:solidFill>
                <a:latin typeface="Calibri"/>
                <a:cs typeface="Calibri"/>
              </a:rPr>
              <a:t>diminuzione</a:t>
            </a:r>
            <a:r>
              <a:rPr sz="1800" spc="40" dirty="0">
                <a:solidFill>
                  <a:srgbClr val="000000"/>
                </a:solidFill>
                <a:latin typeface="Calibri"/>
                <a:cs typeface="Calibri"/>
              </a:rPr>
              <a:t> </a:t>
            </a:r>
            <a:r>
              <a:rPr sz="1800" dirty="0">
                <a:solidFill>
                  <a:srgbClr val="000000"/>
                </a:solidFill>
                <a:latin typeface="Calibri"/>
                <a:cs typeface="Calibri"/>
              </a:rPr>
              <a:t>di</a:t>
            </a:r>
            <a:r>
              <a:rPr sz="1800" spc="5" dirty="0">
                <a:solidFill>
                  <a:srgbClr val="000000"/>
                </a:solidFill>
                <a:latin typeface="Calibri"/>
                <a:cs typeface="Calibri"/>
              </a:rPr>
              <a:t> </a:t>
            </a:r>
            <a:r>
              <a:rPr sz="1800" spc="-5" dirty="0">
                <a:solidFill>
                  <a:srgbClr val="000000"/>
                </a:solidFill>
                <a:latin typeface="Calibri"/>
                <a:cs typeface="Calibri"/>
              </a:rPr>
              <a:t>energia</a:t>
            </a:r>
            <a:r>
              <a:rPr sz="1800" spc="10" dirty="0">
                <a:solidFill>
                  <a:srgbClr val="000000"/>
                </a:solidFill>
                <a:latin typeface="Calibri"/>
                <a:cs typeface="Calibri"/>
              </a:rPr>
              <a:t> </a:t>
            </a:r>
            <a:r>
              <a:rPr sz="1800" dirty="0">
                <a:solidFill>
                  <a:srgbClr val="000000"/>
                </a:solidFill>
                <a:latin typeface="Calibri"/>
                <a:cs typeface="Calibri"/>
              </a:rPr>
              <a:t>e</a:t>
            </a:r>
            <a:r>
              <a:rPr sz="1800" spc="5" dirty="0">
                <a:solidFill>
                  <a:srgbClr val="000000"/>
                </a:solidFill>
                <a:latin typeface="Calibri"/>
                <a:cs typeface="Calibri"/>
              </a:rPr>
              <a:t> </a:t>
            </a:r>
            <a:r>
              <a:rPr sz="1800" spc="-5" dirty="0">
                <a:solidFill>
                  <a:srgbClr val="000000"/>
                </a:solidFill>
                <a:latin typeface="Calibri"/>
                <a:cs typeface="Calibri"/>
              </a:rPr>
              <a:t>l'analita</a:t>
            </a:r>
            <a:r>
              <a:rPr sz="1800" spc="20" dirty="0">
                <a:solidFill>
                  <a:srgbClr val="000000"/>
                </a:solidFill>
                <a:latin typeface="Calibri"/>
                <a:cs typeface="Calibri"/>
              </a:rPr>
              <a:t> </a:t>
            </a:r>
            <a:r>
              <a:rPr sz="1800" spc="-5" dirty="0">
                <a:solidFill>
                  <a:srgbClr val="000000"/>
                </a:solidFill>
                <a:latin typeface="Calibri"/>
                <a:cs typeface="Calibri"/>
              </a:rPr>
              <a:t>passa</a:t>
            </a:r>
            <a:r>
              <a:rPr sz="1800" dirty="0">
                <a:solidFill>
                  <a:srgbClr val="000000"/>
                </a:solidFill>
                <a:latin typeface="Calibri"/>
                <a:cs typeface="Calibri"/>
              </a:rPr>
              <a:t> </a:t>
            </a:r>
            <a:r>
              <a:rPr sz="1800" spc="-5" dirty="0">
                <a:solidFill>
                  <a:srgbClr val="000000"/>
                </a:solidFill>
                <a:latin typeface="Calibri"/>
                <a:cs typeface="Calibri"/>
              </a:rPr>
              <a:t>in</a:t>
            </a:r>
            <a:r>
              <a:rPr sz="1800" spc="15" dirty="0">
                <a:solidFill>
                  <a:srgbClr val="000000"/>
                </a:solidFill>
                <a:latin typeface="Calibri"/>
                <a:cs typeface="Calibri"/>
              </a:rPr>
              <a:t> </a:t>
            </a:r>
            <a:r>
              <a:rPr sz="1800" dirty="0">
                <a:solidFill>
                  <a:srgbClr val="000000"/>
                </a:solidFill>
                <a:latin typeface="Calibri"/>
                <a:cs typeface="Calibri"/>
              </a:rPr>
              <a:t>uno</a:t>
            </a:r>
            <a:r>
              <a:rPr sz="1800" spc="10" dirty="0">
                <a:solidFill>
                  <a:srgbClr val="000000"/>
                </a:solidFill>
                <a:latin typeface="Calibri"/>
                <a:cs typeface="Calibri"/>
              </a:rPr>
              <a:t> </a:t>
            </a:r>
            <a:r>
              <a:rPr sz="1800" spc="-20" dirty="0">
                <a:solidFill>
                  <a:srgbClr val="000000"/>
                </a:solidFill>
                <a:latin typeface="Calibri"/>
                <a:cs typeface="Calibri"/>
              </a:rPr>
              <a:t>stato</a:t>
            </a:r>
            <a:r>
              <a:rPr sz="1800" spc="-15" dirty="0">
                <a:solidFill>
                  <a:srgbClr val="000000"/>
                </a:solidFill>
                <a:latin typeface="Calibri"/>
                <a:cs typeface="Calibri"/>
              </a:rPr>
              <a:t> </a:t>
            </a:r>
            <a:r>
              <a:rPr sz="1800" spc="-10" dirty="0">
                <a:solidFill>
                  <a:srgbClr val="000000"/>
                </a:solidFill>
                <a:latin typeface="Calibri"/>
                <a:cs typeface="Calibri"/>
              </a:rPr>
              <a:t>eccitato.</a:t>
            </a:r>
            <a:endParaRPr sz="1800">
              <a:latin typeface="Calibri"/>
              <a:cs typeface="Calibri"/>
            </a:endParaRPr>
          </a:p>
        </p:txBody>
      </p:sp>
      <p:pic>
        <p:nvPicPr>
          <p:cNvPr id="4" name="object 4"/>
          <p:cNvPicPr/>
          <p:nvPr/>
        </p:nvPicPr>
        <p:blipFill>
          <a:blip r:embed="rId2" cstate="print"/>
          <a:stretch>
            <a:fillRect/>
          </a:stretch>
        </p:blipFill>
        <p:spPr>
          <a:xfrm>
            <a:off x="6646077" y="3038796"/>
            <a:ext cx="4969899" cy="3781102"/>
          </a:xfrm>
          <a:prstGeom prst="rect">
            <a:avLst/>
          </a:prstGeom>
        </p:spPr>
      </p:pic>
      <p:sp>
        <p:nvSpPr>
          <p:cNvPr id="5" name="object 5"/>
          <p:cNvSpPr txBox="1"/>
          <p:nvPr/>
        </p:nvSpPr>
        <p:spPr>
          <a:xfrm>
            <a:off x="229006" y="3682746"/>
            <a:ext cx="6037580" cy="1183640"/>
          </a:xfrm>
          <a:prstGeom prst="rect">
            <a:avLst/>
          </a:prstGeom>
        </p:spPr>
        <p:txBody>
          <a:bodyPr vert="horz" wrap="square" lIns="0" tIns="12065" rIns="0" bIns="0" rtlCol="0">
            <a:spAutoFit/>
          </a:bodyPr>
          <a:lstStyle/>
          <a:p>
            <a:pPr marL="12700" marR="5080" algn="just">
              <a:lnSpc>
                <a:spcPct val="100000"/>
              </a:lnSpc>
              <a:spcBef>
                <a:spcPts val="95"/>
              </a:spcBef>
            </a:pPr>
            <a:r>
              <a:rPr sz="1900" spc="-15" dirty="0">
                <a:solidFill>
                  <a:srgbClr val="000000"/>
                </a:solidFill>
                <a:latin typeface="Calibri"/>
                <a:cs typeface="Calibri"/>
              </a:rPr>
              <a:t>Per</a:t>
            </a:r>
            <a:r>
              <a:rPr sz="1900" spc="-10" dirty="0">
                <a:solidFill>
                  <a:srgbClr val="000000"/>
                </a:solidFill>
                <a:latin typeface="Calibri"/>
                <a:cs typeface="Calibri"/>
              </a:rPr>
              <a:t> </a:t>
            </a:r>
            <a:r>
              <a:rPr sz="1900" spc="-5" dirty="0">
                <a:solidFill>
                  <a:srgbClr val="000000"/>
                </a:solidFill>
                <a:latin typeface="Calibri"/>
                <a:cs typeface="Calibri"/>
              </a:rPr>
              <a:t>una</a:t>
            </a:r>
            <a:r>
              <a:rPr sz="1900" dirty="0">
                <a:solidFill>
                  <a:srgbClr val="000000"/>
                </a:solidFill>
                <a:latin typeface="Calibri"/>
                <a:cs typeface="Calibri"/>
              </a:rPr>
              <a:t> </a:t>
            </a:r>
            <a:r>
              <a:rPr sz="1900" spc="-5" dirty="0">
                <a:solidFill>
                  <a:srgbClr val="000000"/>
                </a:solidFill>
                <a:latin typeface="Calibri"/>
                <a:cs typeface="Calibri"/>
              </a:rPr>
              <a:t>soluzione</a:t>
            </a:r>
            <a:r>
              <a:rPr sz="1900" dirty="0">
                <a:solidFill>
                  <a:srgbClr val="000000"/>
                </a:solidFill>
                <a:latin typeface="Calibri"/>
                <a:cs typeface="Calibri"/>
              </a:rPr>
              <a:t> </a:t>
            </a:r>
            <a:r>
              <a:rPr sz="1900" spc="-5" dirty="0">
                <a:solidFill>
                  <a:srgbClr val="000000"/>
                </a:solidFill>
                <a:latin typeface="Calibri"/>
                <a:cs typeface="Calibri"/>
              </a:rPr>
              <a:t>di</a:t>
            </a:r>
            <a:r>
              <a:rPr sz="1900" dirty="0">
                <a:solidFill>
                  <a:srgbClr val="000000"/>
                </a:solidFill>
                <a:latin typeface="Calibri"/>
                <a:cs typeface="Calibri"/>
              </a:rPr>
              <a:t> </a:t>
            </a:r>
            <a:r>
              <a:rPr sz="1900" spc="-5" dirty="0">
                <a:solidFill>
                  <a:srgbClr val="000000"/>
                </a:solidFill>
                <a:latin typeface="Calibri"/>
                <a:cs typeface="Calibri"/>
              </a:rPr>
              <a:t>un'analita</a:t>
            </a:r>
            <a:r>
              <a:rPr sz="1900" dirty="0">
                <a:solidFill>
                  <a:srgbClr val="000000"/>
                </a:solidFill>
                <a:latin typeface="Calibri"/>
                <a:cs typeface="Calibri"/>
              </a:rPr>
              <a:t> </a:t>
            </a:r>
            <a:r>
              <a:rPr sz="1900" spc="-10" dirty="0">
                <a:solidFill>
                  <a:srgbClr val="000000"/>
                </a:solidFill>
                <a:latin typeface="Calibri"/>
                <a:cs typeface="Calibri"/>
              </a:rPr>
              <a:t>con</a:t>
            </a:r>
            <a:r>
              <a:rPr sz="1900" spc="-5" dirty="0">
                <a:solidFill>
                  <a:srgbClr val="000000"/>
                </a:solidFill>
                <a:latin typeface="Calibri"/>
                <a:cs typeface="Calibri"/>
              </a:rPr>
              <a:t> </a:t>
            </a:r>
            <a:r>
              <a:rPr sz="1900" spc="-10" dirty="0">
                <a:solidFill>
                  <a:srgbClr val="000000"/>
                </a:solidFill>
                <a:latin typeface="Calibri"/>
                <a:cs typeface="Calibri"/>
              </a:rPr>
              <a:t>una</a:t>
            </a:r>
            <a:r>
              <a:rPr sz="1900" spc="-5" dirty="0">
                <a:solidFill>
                  <a:srgbClr val="000000"/>
                </a:solidFill>
                <a:latin typeface="Calibri"/>
                <a:cs typeface="Calibri"/>
              </a:rPr>
              <a:t> </a:t>
            </a:r>
            <a:r>
              <a:rPr sz="1900" spc="-10" dirty="0">
                <a:solidFill>
                  <a:srgbClr val="000000"/>
                </a:solidFill>
                <a:latin typeface="Calibri"/>
                <a:cs typeface="Calibri"/>
              </a:rPr>
              <a:t>determinata </a:t>
            </a:r>
            <a:r>
              <a:rPr sz="1900" spc="-5" dirty="0">
                <a:solidFill>
                  <a:srgbClr val="000000"/>
                </a:solidFill>
                <a:latin typeface="Calibri"/>
                <a:cs typeface="Calibri"/>
              </a:rPr>
              <a:t> </a:t>
            </a:r>
            <a:r>
              <a:rPr sz="1900" spc="-10" dirty="0">
                <a:solidFill>
                  <a:srgbClr val="000000"/>
                </a:solidFill>
                <a:latin typeface="Calibri"/>
                <a:cs typeface="Calibri"/>
              </a:rPr>
              <a:t>concentrazione, </a:t>
            </a:r>
            <a:r>
              <a:rPr sz="1900" spc="-5" dirty="0">
                <a:solidFill>
                  <a:srgbClr val="000000"/>
                </a:solidFill>
                <a:latin typeface="Calibri"/>
                <a:cs typeface="Calibri"/>
              </a:rPr>
              <a:t>maggiore è la </a:t>
            </a:r>
            <a:r>
              <a:rPr sz="1900" spc="-15" dirty="0">
                <a:solidFill>
                  <a:srgbClr val="000000"/>
                </a:solidFill>
                <a:latin typeface="Calibri"/>
                <a:cs typeface="Calibri"/>
              </a:rPr>
              <a:t>distanza </a:t>
            </a:r>
            <a:r>
              <a:rPr sz="1900" spc="-5" dirty="0">
                <a:solidFill>
                  <a:srgbClr val="000000"/>
                </a:solidFill>
                <a:latin typeface="Calibri"/>
                <a:cs typeface="Calibri"/>
              </a:rPr>
              <a:t>che </a:t>
            </a:r>
            <a:r>
              <a:rPr sz="1900" dirty="0">
                <a:solidFill>
                  <a:srgbClr val="000000"/>
                </a:solidFill>
                <a:latin typeface="Calibri"/>
                <a:cs typeface="Calibri"/>
              </a:rPr>
              <a:t>la </a:t>
            </a:r>
            <a:r>
              <a:rPr sz="1900" spc="-5" dirty="0">
                <a:solidFill>
                  <a:srgbClr val="000000"/>
                </a:solidFill>
                <a:latin typeface="Calibri"/>
                <a:cs typeface="Calibri"/>
              </a:rPr>
              <a:t>luce </a:t>
            </a:r>
            <a:r>
              <a:rPr sz="1900" spc="-15" dirty="0">
                <a:solidFill>
                  <a:srgbClr val="000000"/>
                </a:solidFill>
                <a:latin typeface="Calibri"/>
                <a:cs typeface="Calibri"/>
              </a:rPr>
              <a:t>percorre </a:t>
            </a:r>
            <a:r>
              <a:rPr sz="1900" spc="-10" dirty="0">
                <a:solidFill>
                  <a:srgbClr val="000000"/>
                </a:solidFill>
                <a:latin typeface="Calibri"/>
                <a:cs typeface="Calibri"/>
              </a:rPr>
              <a:t> </a:t>
            </a:r>
            <a:r>
              <a:rPr sz="1900" spc="-5" dirty="0">
                <a:solidFill>
                  <a:srgbClr val="000000"/>
                </a:solidFill>
                <a:latin typeface="Calibri"/>
                <a:cs typeface="Calibri"/>
              </a:rPr>
              <a:t>nel </a:t>
            </a:r>
            <a:r>
              <a:rPr sz="1900" spc="-15" dirty="0">
                <a:solidFill>
                  <a:srgbClr val="000000"/>
                </a:solidFill>
                <a:latin typeface="Calibri"/>
                <a:cs typeface="Calibri"/>
              </a:rPr>
              <a:t>mezzo </a:t>
            </a:r>
            <a:r>
              <a:rPr sz="1900" spc="-5" dirty="0">
                <a:solidFill>
                  <a:srgbClr val="000000"/>
                </a:solidFill>
                <a:latin typeface="Calibri"/>
                <a:cs typeface="Calibri"/>
              </a:rPr>
              <a:t>(cammino </a:t>
            </a:r>
            <a:r>
              <a:rPr sz="1900" spc="-10" dirty="0">
                <a:solidFill>
                  <a:srgbClr val="000000"/>
                </a:solidFill>
                <a:latin typeface="Calibri"/>
                <a:cs typeface="Calibri"/>
              </a:rPr>
              <a:t>ottico </a:t>
            </a:r>
            <a:r>
              <a:rPr sz="1900" spc="-5" dirty="0">
                <a:solidFill>
                  <a:srgbClr val="000000"/>
                </a:solidFill>
                <a:latin typeface="Calibri"/>
                <a:cs typeface="Calibri"/>
              </a:rPr>
              <a:t>della luce) maggiore </a:t>
            </a:r>
            <a:r>
              <a:rPr sz="1900" spc="-15" dirty="0">
                <a:solidFill>
                  <a:srgbClr val="000000"/>
                </a:solidFill>
                <a:latin typeface="Calibri"/>
                <a:cs typeface="Calibri"/>
              </a:rPr>
              <a:t>sarà </a:t>
            </a:r>
            <a:r>
              <a:rPr sz="1900" spc="-5" dirty="0">
                <a:solidFill>
                  <a:srgbClr val="000000"/>
                </a:solidFill>
                <a:latin typeface="Calibri"/>
                <a:cs typeface="Calibri"/>
              </a:rPr>
              <a:t>la luce </a:t>
            </a:r>
            <a:r>
              <a:rPr sz="1900" dirty="0">
                <a:solidFill>
                  <a:srgbClr val="000000"/>
                </a:solidFill>
                <a:latin typeface="Calibri"/>
                <a:cs typeface="Calibri"/>
              </a:rPr>
              <a:t> </a:t>
            </a:r>
            <a:r>
              <a:rPr sz="1900" spc="-10" dirty="0">
                <a:solidFill>
                  <a:srgbClr val="000000"/>
                </a:solidFill>
                <a:latin typeface="Calibri"/>
                <a:cs typeface="Calibri"/>
              </a:rPr>
              <a:t>assorbita</a:t>
            </a:r>
            <a:r>
              <a:rPr sz="1900" spc="10" dirty="0">
                <a:solidFill>
                  <a:srgbClr val="000000"/>
                </a:solidFill>
                <a:latin typeface="Calibri"/>
                <a:cs typeface="Calibri"/>
              </a:rPr>
              <a:t> </a:t>
            </a:r>
            <a:r>
              <a:rPr sz="1900" spc="-5" dirty="0">
                <a:solidFill>
                  <a:srgbClr val="000000"/>
                </a:solidFill>
                <a:latin typeface="Calibri"/>
                <a:cs typeface="Calibri"/>
              </a:rPr>
              <a:t>e</a:t>
            </a:r>
            <a:r>
              <a:rPr sz="1900" spc="5" dirty="0">
                <a:solidFill>
                  <a:srgbClr val="000000"/>
                </a:solidFill>
                <a:latin typeface="Calibri"/>
                <a:cs typeface="Calibri"/>
              </a:rPr>
              <a:t> </a:t>
            </a:r>
            <a:r>
              <a:rPr sz="1900" spc="-10" dirty="0">
                <a:solidFill>
                  <a:srgbClr val="000000"/>
                </a:solidFill>
                <a:latin typeface="Calibri"/>
                <a:cs typeface="Calibri"/>
              </a:rPr>
              <a:t>quindi</a:t>
            </a:r>
            <a:r>
              <a:rPr sz="1900" spc="10" dirty="0">
                <a:solidFill>
                  <a:srgbClr val="000000"/>
                </a:solidFill>
                <a:latin typeface="Calibri"/>
                <a:cs typeface="Calibri"/>
              </a:rPr>
              <a:t> </a:t>
            </a:r>
            <a:r>
              <a:rPr sz="1900" spc="-10" dirty="0">
                <a:solidFill>
                  <a:srgbClr val="000000"/>
                </a:solidFill>
                <a:latin typeface="Calibri"/>
                <a:cs typeface="Calibri"/>
              </a:rPr>
              <a:t>maggiore</a:t>
            </a:r>
            <a:r>
              <a:rPr sz="1900" spc="45" dirty="0">
                <a:solidFill>
                  <a:srgbClr val="000000"/>
                </a:solidFill>
                <a:latin typeface="Calibri"/>
                <a:cs typeface="Calibri"/>
              </a:rPr>
              <a:t> </a:t>
            </a:r>
            <a:r>
              <a:rPr sz="1900" spc="-15" dirty="0">
                <a:solidFill>
                  <a:srgbClr val="000000"/>
                </a:solidFill>
                <a:latin typeface="Calibri"/>
                <a:cs typeface="Calibri"/>
              </a:rPr>
              <a:t>sarà</a:t>
            </a:r>
            <a:r>
              <a:rPr sz="1900" spc="-5" dirty="0">
                <a:solidFill>
                  <a:srgbClr val="000000"/>
                </a:solidFill>
                <a:latin typeface="Calibri"/>
                <a:cs typeface="Calibri"/>
              </a:rPr>
              <a:t> </a:t>
            </a:r>
            <a:r>
              <a:rPr sz="1900" spc="-10" dirty="0">
                <a:solidFill>
                  <a:srgbClr val="000000"/>
                </a:solidFill>
                <a:latin typeface="Calibri"/>
                <a:cs typeface="Calibri"/>
              </a:rPr>
              <a:t>l'attenuazione.</a:t>
            </a:r>
            <a:endParaRPr sz="1900" dirty="0">
              <a:latin typeface="Calibri"/>
              <a:cs typeface="Calibri"/>
            </a:endParaRPr>
          </a:p>
        </p:txBody>
      </p:sp>
      <p:sp>
        <p:nvSpPr>
          <p:cNvPr id="6" name="object 6"/>
          <p:cNvSpPr txBox="1"/>
          <p:nvPr/>
        </p:nvSpPr>
        <p:spPr>
          <a:xfrm>
            <a:off x="229006" y="5130800"/>
            <a:ext cx="6038215" cy="894080"/>
          </a:xfrm>
          <a:prstGeom prst="rect">
            <a:avLst/>
          </a:prstGeom>
        </p:spPr>
        <p:txBody>
          <a:bodyPr vert="horz" wrap="square" lIns="0" tIns="12065" rIns="0" bIns="0" rtlCol="0">
            <a:spAutoFit/>
          </a:bodyPr>
          <a:lstStyle/>
          <a:p>
            <a:pPr marL="12700" marR="5080" algn="just">
              <a:lnSpc>
                <a:spcPct val="100000"/>
              </a:lnSpc>
              <a:spcBef>
                <a:spcPts val="95"/>
              </a:spcBef>
            </a:pPr>
            <a:r>
              <a:rPr sz="1900" spc="-5" dirty="0">
                <a:solidFill>
                  <a:srgbClr val="000000"/>
                </a:solidFill>
                <a:latin typeface="Calibri"/>
                <a:cs typeface="Calibri"/>
              </a:rPr>
              <a:t>A </a:t>
            </a:r>
            <a:r>
              <a:rPr sz="1900" spc="-10" dirty="0">
                <a:solidFill>
                  <a:srgbClr val="000000"/>
                </a:solidFill>
                <a:latin typeface="Calibri"/>
                <a:cs typeface="Calibri"/>
              </a:rPr>
              <a:t>parità </a:t>
            </a:r>
            <a:r>
              <a:rPr sz="1900" spc="-5" dirty="0">
                <a:solidFill>
                  <a:srgbClr val="000000"/>
                </a:solidFill>
                <a:latin typeface="Calibri"/>
                <a:cs typeface="Calibri"/>
              </a:rPr>
              <a:t>di </a:t>
            </a:r>
            <a:r>
              <a:rPr sz="1900" spc="-10" dirty="0">
                <a:solidFill>
                  <a:srgbClr val="000000"/>
                </a:solidFill>
                <a:latin typeface="Calibri"/>
                <a:cs typeface="Calibri"/>
              </a:rPr>
              <a:t>lunghezza </a:t>
            </a:r>
            <a:r>
              <a:rPr sz="1900" dirty="0">
                <a:solidFill>
                  <a:srgbClr val="000000"/>
                </a:solidFill>
                <a:latin typeface="Calibri"/>
                <a:cs typeface="Calibri"/>
              </a:rPr>
              <a:t>del </a:t>
            </a:r>
            <a:r>
              <a:rPr sz="1900" spc="-10" dirty="0">
                <a:solidFill>
                  <a:srgbClr val="000000"/>
                </a:solidFill>
                <a:latin typeface="Calibri"/>
                <a:cs typeface="Calibri"/>
              </a:rPr>
              <a:t>cammino </a:t>
            </a:r>
            <a:r>
              <a:rPr sz="1900" spc="-5" dirty="0">
                <a:solidFill>
                  <a:srgbClr val="000000"/>
                </a:solidFill>
                <a:latin typeface="Calibri"/>
                <a:cs typeface="Calibri"/>
              </a:rPr>
              <a:t>della </a:t>
            </a:r>
            <a:r>
              <a:rPr sz="1900" dirty="0">
                <a:solidFill>
                  <a:srgbClr val="000000"/>
                </a:solidFill>
                <a:latin typeface="Calibri"/>
                <a:cs typeface="Calibri"/>
              </a:rPr>
              <a:t>luce, </a:t>
            </a:r>
            <a:r>
              <a:rPr sz="1900" spc="-5" dirty="0">
                <a:solidFill>
                  <a:srgbClr val="000000"/>
                </a:solidFill>
                <a:latin typeface="Calibri"/>
                <a:cs typeface="Calibri"/>
              </a:rPr>
              <a:t>più è </a:t>
            </a:r>
            <a:r>
              <a:rPr sz="1900" spc="-15" dirty="0">
                <a:solidFill>
                  <a:srgbClr val="000000"/>
                </a:solidFill>
                <a:latin typeface="Calibri"/>
                <a:cs typeface="Calibri"/>
              </a:rPr>
              <a:t>elevata </a:t>
            </a:r>
            <a:r>
              <a:rPr sz="1900" spc="-10" dirty="0">
                <a:solidFill>
                  <a:srgbClr val="000000"/>
                </a:solidFill>
                <a:latin typeface="Calibri"/>
                <a:cs typeface="Calibri"/>
              </a:rPr>
              <a:t>la </a:t>
            </a:r>
            <a:r>
              <a:rPr sz="1900" spc="-5" dirty="0">
                <a:solidFill>
                  <a:srgbClr val="000000"/>
                </a:solidFill>
                <a:latin typeface="Calibri"/>
                <a:cs typeface="Calibri"/>
              </a:rPr>
              <a:t> </a:t>
            </a:r>
            <a:r>
              <a:rPr sz="1900" spc="-10" dirty="0">
                <a:solidFill>
                  <a:srgbClr val="000000"/>
                </a:solidFill>
                <a:latin typeface="Calibri"/>
                <a:cs typeface="Calibri"/>
              </a:rPr>
              <a:t>concentrazione delle </a:t>
            </a:r>
            <a:r>
              <a:rPr sz="1900" spc="-5" dirty="0">
                <a:solidFill>
                  <a:srgbClr val="000000"/>
                </a:solidFill>
                <a:latin typeface="Calibri"/>
                <a:cs typeface="Calibri"/>
              </a:rPr>
              <a:t>particelle che </a:t>
            </a:r>
            <a:r>
              <a:rPr sz="1900" spc="-10" dirty="0">
                <a:solidFill>
                  <a:srgbClr val="000000"/>
                </a:solidFill>
                <a:latin typeface="Calibri"/>
                <a:cs typeface="Calibri"/>
              </a:rPr>
              <a:t>assorbono, </a:t>
            </a:r>
            <a:r>
              <a:rPr sz="1900" spc="-5" dirty="0">
                <a:solidFill>
                  <a:srgbClr val="000000"/>
                </a:solidFill>
                <a:latin typeface="Calibri"/>
                <a:cs typeface="Calibri"/>
              </a:rPr>
              <a:t>maggiore </a:t>
            </a:r>
            <a:r>
              <a:rPr sz="1900" spc="-15" dirty="0">
                <a:solidFill>
                  <a:srgbClr val="000000"/>
                </a:solidFill>
                <a:latin typeface="Calibri"/>
                <a:cs typeface="Calibri"/>
              </a:rPr>
              <a:t>sarà </a:t>
            </a:r>
            <a:r>
              <a:rPr sz="1900" spc="-10" dirty="0">
                <a:solidFill>
                  <a:srgbClr val="000000"/>
                </a:solidFill>
                <a:latin typeface="Calibri"/>
                <a:cs typeface="Calibri"/>
              </a:rPr>
              <a:t> l'attenuazione.</a:t>
            </a:r>
            <a:endParaRPr sz="1900" dirty="0">
              <a:latin typeface="Calibri"/>
              <a:cs typeface="Calibri"/>
            </a:endParaRPr>
          </a:p>
        </p:txBody>
      </p:sp>
      <p:sp>
        <p:nvSpPr>
          <p:cNvPr id="7" name="object 7"/>
          <p:cNvSpPr txBox="1">
            <a:spLocks noGrp="1"/>
          </p:cNvSpPr>
          <p:nvPr>
            <p:ph type="title"/>
          </p:nvPr>
        </p:nvSpPr>
        <p:spPr>
          <a:xfrm>
            <a:off x="880668" y="128981"/>
            <a:ext cx="1765300" cy="39179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1F4D3D"/>
                </a:solidFill>
                <a:latin typeface="Calibri"/>
                <a:cs typeface="Calibri"/>
              </a:rPr>
              <a:t>Lambert-Beer</a:t>
            </a:r>
            <a:endParaRPr sz="2400">
              <a:latin typeface="Calibri"/>
              <a:cs typeface="Calibri"/>
            </a:endParaRPr>
          </a:p>
        </p:txBody>
      </p:sp>
      <p:sp>
        <p:nvSpPr>
          <p:cNvPr id="8" name="object 8"/>
          <p:cNvSpPr txBox="1"/>
          <p:nvPr/>
        </p:nvSpPr>
        <p:spPr>
          <a:xfrm>
            <a:off x="10025633" y="3011551"/>
            <a:ext cx="1769745" cy="239395"/>
          </a:xfrm>
          <a:prstGeom prst="rect">
            <a:avLst/>
          </a:prstGeom>
        </p:spPr>
        <p:txBody>
          <a:bodyPr vert="horz" wrap="square" lIns="0" tIns="13335" rIns="0" bIns="0" rtlCol="0">
            <a:spAutoFit/>
          </a:bodyPr>
          <a:lstStyle/>
          <a:p>
            <a:pPr marL="12700">
              <a:lnSpc>
                <a:spcPct val="100000"/>
              </a:lnSpc>
              <a:spcBef>
                <a:spcPts val="105"/>
              </a:spcBef>
              <a:tabLst>
                <a:tab pos="254635" algn="l"/>
                <a:tab pos="986155" algn="l"/>
              </a:tabLst>
            </a:pPr>
            <a:r>
              <a:rPr sz="1400" spc="-10" dirty="0">
                <a:solidFill>
                  <a:srgbClr val="000000"/>
                </a:solidFill>
                <a:latin typeface="Calibri"/>
                <a:cs typeface="Calibri"/>
              </a:rPr>
              <a:t>I</a:t>
            </a:r>
            <a:r>
              <a:rPr sz="1400" dirty="0">
                <a:solidFill>
                  <a:srgbClr val="000000"/>
                </a:solidFill>
                <a:latin typeface="Calibri"/>
                <a:cs typeface="Calibri"/>
              </a:rPr>
              <a:t>l	</a:t>
            </a:r>
            <a:r>
              <a:rPr sz="1400" spc="-15" dirty="0">
                <a:solidFill>
                  <a:srgbClr val="000000"/>
                </a:solidFill>
                <a:latin typeface="Calibri"/>
                <a:cs typeface="Calibri"/>
              </a:rPr>
              <a:t>t</a:t>
            </a:r>
            <a:r>
              <a:rPr sz="1400" dirty="0">
                <a:solidFill>
                  <a:srgbClr val="000000"/>
                </a:solidFill>
                <a:latin typeface="Calibri"/>
                <a:cs typeface="Calibri"/>
              </a:rPr>
              <a:t>er</a:t>
            </a:r>
            <a:r>
              <a:rPr sz="1400" spc="-10" dirty="0">
                <a:solidFill>
                  <a:srgbClr val="000000"/>
                </a:solidFill>
                <a:latin typeface="Calibri"/>
                <a:cs typeface="Calibri"/>
              </a:rPr>
              <a:t>m</a:t>
            </a:r>
            <a:r>
              <a:rPr sz="1400" dirty="0">
                <a:solidFill>
                  <a:srgbClr val="000000"/>
                </a:solidFill>
                <a:latin typeface="Calibri"/>
                <a:cs typeface="Calibri"/>
              </a:rPr>
              <a:t>i</a:t>
            </a:r>
            <a:r>
              <a:rPr sz="1400" spc="5" dirty="0">
                <a:solidFill>
                  <a:srgbClr val="000000"/>
                </a:solidFill>
                <a:latin typeface="Calibri"/>
                <a:cs typeface="Calibri"/>
              </a:rPr>
              <a:t>n</a:t>
            </a:r>
            <a:r>
              <a:rPr sz="1400" dirty="0">
                <a:solidFill>
                  <a:srgbClr val="000000"/>
                </a:solidFill>
                <a:latin typeface="Calibri"/>
                <a:cs typeface="Calibri"/>
              </a:rPr>
              <a:t>e	</a:t>
            </a:r>
            <a:r>
              <a:rPr sz="1400" b="1" spc="-35" dirty="0">
                <a:solidFill>
                  <a:srgbClr val="000000"/>
                </a:solidFill>
                <a:latin typeface="Calibri"/>
                <a:cs typeface="Calibri"/>
              </a:rPr>
              <a:t>r</a:t>
            </a:r>
            <a:r>
              <a:rPr sz="1400" b="1" dirty="0">
                <a:solidFill>
                  <a:srgbClr val="000000"/>
                </a:solidFill>
                <a:latin typeface="Calibri"/>
                <a:cs typeface="Calibri"/>
              </a:rPr>
              <a:t>adia</a:t>
            </a:r>
            <a:r>
              <a:rPr sz="1400" b="1" spc="5" dirty="0">
                <a:solidFill>
                  <a:srgbClr val="000000"/>
                </a:solidFill>
                <a:latin typeface="Calibri"/>
                <a:cs typeface="Calibri"/>
              </a:rPr>
              <a:t>z</a:t>
            </a:r>
            <a:r>
              <a:rPr sz="1400" b="1" spc="-10" dirty="0">
                <a:solidFill>
                  <a:srgbClr val="000000"/>
                </a:solidFill>
                <a:latin typeface="Calibri"/>
                <a:cs typeface="Calibri"/>
              </a:rPr>
              <a:t>i</a:t>
            </a:r>
            <a:r>
              <a:rPr sz="1400" b="1" dirty="0">
                <a:solidFill>
                  <a:srgbClr val="000000"/>
                </a:solidFill>
                <a:latin typeface="Calibri"/>
                <a:cs typeface="Calibri"/>
              </a:rPr>
              <a:t>o</a:t>
            </a:r>
            <a:r>
              <a:rPr sz="1400" b="1" spc="-10" dirty="0">
                <a:solidFill>
                  <a:srgbClr val="000000"/>
                </a:solidFill>
                <a:latin typeface="Calibri"/>
                <a:cs typeface="Calibri"/>
              </a:rPr>
              <a:t>n</a:t>
            </a:r>
            <a:r>
              <a:rPr sz="1400" b="1" dirty="0">
                <a:solidFill>
                  <a:srgbClr val="000000"/>
                </a:solidFill>
                <a:latin typeface="Calibri"/>
                <a:cs typeface="Calibri"/>
              </a:rPr>
              <a:t>e</a:t>
            </a:r>
            <a:endParaRPr sz="1400">
              <a:latin typeface="Calibri"/>
              <a:cs typeface="Calibri"/>
            </a:endParaRPr>
          </a:p>
        </p:txBody>
      </p:sp>
      <p:sp>
        <p:nvSpPr>
          <p:cNvPr id="9" name="object 9"/>
          <p:cNvSpPr txBox="1"/>
          <p:nvPr/>
        </p:nvSpPr>
        <p:spPr>
          <a:xfrm>
            <a:off x="10025633" y="3224911"/>
            <a:ext cx="1185545" cy="239395"/>
          </a:xfrm>
          <a:prstGeom prst="rect">
            <a:avLst/>
          </a:prstGeom>
        </p:spPr>
        <p:txBody>
          <a:bodyPr vert="horz" wrap="square" lIns="0" tIns="13335" rIns="0" bIns="0" rtlCol="0">
            <a:spAutoFit/>
          </a:bodyPr>
          <a:lstStyle/>
          <a:p>
            <a:pPr marL="12700">
              <a:lnSpc>
                <a:spcPct val="100000"/>
              </a:lnSpc>
              <a:spcBef>
                <a:spcPts val="105"/>
              </a:spcBef>
            </a:pPr>
            <a:r>
              <a:rPr sz="1400" b="1" spc="-5" dirty="0">
                <a:solidFill>
                  <a:srgbClr val="000000"/>
                </a:solidFill>
                <a:latin typeface="Calibri"/>
                <a:cs typeface="Calibri"/>
              </a:rPr>
              <a:t>monocromatic</a:t>
            </a:r>
            <a:r>
              <a:rPr sz="1400" spc="-5" dirty="0">
                <a:solidFill>
                  <a:srgbClr val="000000"/>
                </a:solidFill>
                <a:latin typeface="Calibri"/>
                <a:cs typeface="Calibri"/>
              </a:rPr>
              <a:t>a</a:t>
            </a:r>
            <a:endParaRPr sz="1400">
              <a:latin typeface="Calibri"/>
              <a:cs typeface="Calibri"/>
            </a:endParaRPr>
          </a:p>
        </p:txBody>
      </p:sp>
      <p:sp>
        <p:nvSpPr>
          <p:cNvPr id="10" name="object 10"/>
          <p:cNvSpPr txBox="1"/>
          <p:nvPr/>
        </p:nvSpPr>
        <p:spPr>
          <a:xfrm>
            <a:off x="10025633" y="3438271"/>
            <a:ext cx="1140460" cy="239395"/>
          </a:xfrm>
          <a:prstGeom prst="rect">
            <a:avLst/>
          </a:prstGeom>
        </p:spPr>
        <p:txBody>
          <a:bodyPr vert="horz" wrap="square" lIns="0" tIns="13335" rIns="0" bIns="0" rtlCol="0">
            <a:spAutoFit/>
          </a:bodyPr>
          <a:lstStyle/>
          <a:p>
            <a:pPr marL="12700">
              <a:lnSpc>
                <a:spcPct val="100000"/>
              </a:lnSpc>
              <a:spcBef>
                <a:spcPts val="105"/>
              </a:spcBef>
              <a:tabLst>
                <a:tab pos="948055" algn="l"/>
              </a:tabLst>
            </a:pPr>
            <a:r>
              <a:rPr sz="1400" dirty="0">
                <a:solidFill>
                  <a:srgbClr val="000000"/>
                </a:solidFill>
                <a:latin typeface="Calibri"/>
                <a:cs typeface="Calibri"/>
              </a:rPr>
              <a:t>ri</a:t>
            </a:r>
            <a:r>
              <a:rPr sz="1400" spc="-30" dirty="0">
                <a:solidFill>
                  <a:srgbClr val="000000"/>
                </a:solidFill>
                <a:latin typeface="Calibri"/>
                <a:cs typeface="Calibri"/>
              </a:rPr>
              <a:t>f</a:t>
            </a:r>
            <a:r>
              <a:rPr sz="1400" dirty="0">
                <a:solidFill>
                  <a:srgbClr val="000000"/>
                </a:solidFill>
                <a:latin typeface="Calibri"/>
                <a:cs typeface="Calibri"/>
              </a:rPr>
              <a:t>erisce	</a:t>
            </a:r>
            <a:r>
              <a:rPr sz="1400" spc="-5" dirty="0">
                <a:solidFill>
                  <a:srgbClr val="000000"/>
                </a:solidFill>
                <a:latin typeface="Calibri"/>
                <a:cs typeface="Calibri"/>
              </a:rPr>
              <a:t>ad</a:t>
            </a:r>
            <a:endParaRPr sz="1400">
              <a:latin typeface="Calibri"/>
              <a:cs typeface="Calibri"/>
            </a:endParaRPr>
          </a:p>
        </p:txBody>
      </p:sp>
      <p:sp>
        <p:nvSpPr>
          <p:cNvPr id="11" name="object 11"/>
          <p:cNvSpPr txBox="1"/>
          <p:nvPr/>
        </p:nvSpPr>
        <p:spPr>
          <a:xfrm>
            <a:off x="11498071" y="3224911"/>
            <a:ext cx="298450" cy="452755"/>
          </a:xfrm>
          <a:prstGeom prst="rect">
            <a:avLst/>
          </a:prstGeom>
        </p:spPr>
        <p:txBody>
          <a:bodyPr vert="horz" wrap="square" lIns="0" tIns="13335" rIns="0" bIns="0" rtlCol="0">
            <a:spAutoFit/>
          </a:bodyPr>
          <a:lstStyle/>
          <a:p>
            <a:pPr marL="12700" marR="5080" indent="161290">
              <a:lnSpc>
                <a:spcPct val="100000"/>
              </a:lnSpc>
              <a:spcBef>
                <a:spcPts val="105"/>
              </a:spcBef>
            </a:pPr>
            <a:r>
              <a:rPr sz="1400" dirty="0">
                <a:solidFill>
                  <a:srgbClr val="000000"/>
                </a:solidFill>
                <a:latin typeface="Calibri"/>
                <a:cs typeface="Calibri"/>
              </a:rPr>
              <a:t>si  </a:t>
            </a:r>
            <a:r>
              <a:rPr sz="1400" spc="-10" dirty="0">
                <a:solidFill>
                  <a:srgbClr val="000000"/>
                </a:solidFill>
                <a:latin typeface="Calibri"/>
                <a:cs typeface="Calibri"/>
              </a:rPr>
              <a:t>una</a:t>
            </a:r>
            <a:endParaRPr sz="1400">
              <a:latin typeface="Calibri"/>
              <a:cs typeface="Calibri"/>
            </a:endParaRPr>
          </a:p>
        </p:txBody>
      </p:sp>
      <p:sp>
        <p:nvSpPr>
          <p:cNvPr id="12" name="object 12"/>
          <p:cNvSpPr txBox="1"/>
          <p:nvPr/>
        </p:nvSpPr>
        <p:spPr>
          <a:xfrm>
            <a:off x="10025633" y="3651326"/>
            <a:ext cx="1771650" cy="880110"/>
          </a:xfrm>
          <a:prstGeom prst="rect">
            <a:avLst/>
          </a:prstGeom>
        </p:spPr>
        <p:txBody>
          <a:bodyPr vert="horz" wrap="square" lIns="0" tIns="13335" rIns="0" bIns="0" rtlCol="0">
            <a:spAutoFit/>
          </a:bodyPr>
          <a:lstStyle/>
          <a:p>
            <a:pPr marL="12700" marR="5080" algn="just">
              <a:lnSpc>
                <a:spcPct val="100000"/>
              </a:lnSpc>
              <a:spcBef>
                <a:spcPts val="105"/>
              </a:spcBef>
            </a:pPr>
            <a:r>
              <a:rPr sz="1400" spc="-5" dirty="0">
                <a:solidFill>
                  <a:srgbClr val="000000"/>
                </a:solidFill>
                <a:latin typeface="Calibri"/>
                <a:cs typeface="Calibri"/>
              </a:rPr>
              <a:t>radiazione di un </a:t>
            </a:r>
            <a:r>
              <a:rPr sz="1400" dirty="0">
                <a:solidFill>
                  <a:srgbClr val="000000"/>
                </a:solidFill>
                <a:latin typeface="Calibri"/>
                <a:cs typeface="Calibri"/>
              </a:rPr>
              <a:t>singolo </a:t>
            </a:r>
            <a:r>
              <a:rPr sz="1400" spc="-305" dirty="0">
                <a:solidFill>
                  <a:srgbClr val="000000"/>
                </a:solidFill>
                <a:latin typeface="Calibri"/>
                <a:cs typeface="Calibri"/>
              </a:rPr>
              <a:t> </a:t>
            </a:r>
            <a:r>
              <a:rPr sz="1400" spc="-10" dirty="0">
                <a:solidFill>
                  <a:srgbClr val="000000"/>
                </a:solidFill>
                <a:latin typeface="Calibri"/>
                <a:cs typeface="Calibri"/>
              </a:rPr>
              <a:t>colore,</a:t>
            </a:r>
            <a:r>
              <a:rPr sz="1400" spc="-5" dirty="0">
                <a:solidFill>
                  <a:srgbClr val="000000"/>
                </a:solidFill>
                <a:latin typeface="Calibri"/>
                <a:cs typeface="Calibri"/>
              </a:rPr>
              <a:t> cioè</a:t>
            </a:r>
            <a:r>
              <a:rPr sz="1400" dirty="0">
                <a:solidFill>
                  <a:srgbClr val="000000"/>
                </a:solidFill>
                <a:latin typeface="Calibri"/>
                <a:cs typeface="Calibri"/>
              </a:rPr>
              <a:t> </a:t>
            </a:r>
            <a:r>
              <a:rPr sz="1400" spc="-10" dirty="0">
                <a:solidFill>
                  <a:srgbClr val="000000"/>
                </a:solidFill>
                <a:latin typeface="Calibri"/>
                <a:cs typeface="Calibri"/>
              </a:rPr>
              <a:t>con</a:t>
            </a:r>
            <a:r>
              <a:rPr sz="1400" spc="300" dirty="0">
                <a:solidFill>
                  <a:srgbClr val="000000"/>
                </a:solidFill>
                <a:latin typeface="Calibri"/>
                <a:cs typeface="Calibri"/>
              </a:rPr>
              <a:t> </a:t>
            </a:r>
            <a:r>
              <a:rPr sz="1400" spc="-10" dirty="0">
                <a:solidFill>
                  <a:srgbClr val="000000"/>
                </a:solidFill>
                <a:latin typeface="Calibri"/>
                <a:cs typeface="Calibri"/>
              </a:rPr>
              <a:t>una </a:t>
            </a:r>
            <a:r>
              <a:rPr sz="1400" spc="-5" dirty="0">
                <a:solidFill>
                  <a:srgbClr val="000000"/>
                </a:solidFill>
                <a:latin typeface="Calibri"/>
                <a:cs typeface="Calibri"/>
              </a:rPr>
              <a:t> </a:t>
            </a:r>
            <a:r>
              <a:rPr sz="1400" dirty="0">
                <a:solidFill>
                  <a:srgbClr val="000000"/>
                </a:solidFill>
                <a:latin typeface="Calibri"/>
                <a:cs typeface="Calibri"/>
              </a:rPr>
              <a:t>sola </a:t>
            </a:r>
            <a:r>
              <a:rPr sz="1400" spc="-5" dirty="0">
                <a:solidFill>
                  <a:srgbClr val="000000"/>
                </a:solidFill>
                <a:latin typeface="Calibri"/>
                <a:cs typeface="Calibri"/>
              </a:rPr>
              <a:t>lunghezza d'onda </a:t>
            </a:r>
            <a:r>
              <a:rPr sz="1400" dirty="0">
                <a:solidFill>
                  <a:srgbClr val="000000"/>
                </a:solidFill>
                <a:latin typeface="Calibri"/>
                <a:cs typeface="Calibri"/>
              </a:rPr>
              <a:t>o </a:t>
            </a:r>
            <a:r>
              <a:rPr sz="1400" spc="-305" dirty="0">
                <a:solidFill>
                  <a:srgbClr val="000000"/>
                </a:solidFill>
                <a:latin typeface="Calibri"/>
                <a:cs typeface="Calibri"/>
              </a:rPr>
              <a:t> </a:t>
            </a:r>
            <a:r>
              <a:rPr sz="1400" spc="-10" dirty="0">
                <a:solidFill>
                  <a:srgbClr val="000000"/>
                </a:solidFill>
                <a:latin typeface="Calibri"/>
                <a:cs typeface="Calibri"/>
              </a:rPr>
              <a:t>frequenza.</a:t>
            </a:r>
            <a:endParaRPr sz="14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p:nvPr/>
        </p:nvSpPr>
        <p:spPr>
          <a:xfrm>
            <a:off x="625652" y="132969"/>
            <a:ext cx="9462135" cy="3430904"/>
          </a:xfrm>
          <a:prstGeom prst="rect">
            <a:avLst/>
          </a:prstGeom>
        </p:spPr>
        <p:txBody>
          <a:bodyPr vert="horz" wrap="square" lIns="0" tIns="12700" rIns="0" bIns="0" rtlCol="0">
            <a:spAutoFit/>
          </a:bodyPr>
          <a:lstStyle/>
          <a:p>
            <a:pPr marL="129539">
              <a:lnSpc>
                <a:spcPct val="100000"/>
              </a:lnSpc>
              <a:spcBef>
                <a:spcPts val="100"/>
              </a:spcBef>
            </a:pPr>
            <a:r>
              <a:rPr sz="2400" b="1" spc="-20" dirty="0">
                <a:solidFill>
                  <a:srgbClr val="000000"/>
                </a:solidFill>
                <a:latin typeface="Calibri"/>
                <a:cs typeface="Calibri"/>
              </a:rPr>
              <a:t>TRASMITTANZA</a:t>
            </a:r>
            <a:r>
              <a:rPr sz="2400" b="1" spc="-50" dirty="0">
                <a:solidFill>
                  <a:srgbClr val="000000"/>
                </a:solidFill>
                <a:latin typeface="Calibri"/>
                <a:cs typeface="Calibri"/>
              </a:rPr>
              <a:t> </a:t>
            </a:r>
            <a:r>
              <a:rPr sz="2400" b="1" dirty="0">
                <a:solidFill>
                  <a:srgbClr val="000000"/>
                </a:solidFill>
                <a:latin typeface="Calibri"/>
                <a:cs typeface="Calibri"/>
              </a:rPr>
              <a:t>E</a:t>
            </a:r>
            <a:r>
              <a:rPr sz="2400" b="1" spc="-10" dirty="0">
                <a:solidFill>
                  <a:srgbClr val="000000"/>
                </a:solidFill>
                <a:latin typeface="Calibri"/>
                <a:cs typeface="Calibri"/>
              </a:rPr>
              <a:t> </a:t>
            </a:r>
            <a:r>
              <a:rPr sz="2400" b="1" spc="-5" dirty="0">
                <a:solidFill>
                  <a:srgbClr val="000000"/>
                </a:solidFill>
                <a:latin typeface="Calibri"/>
                <a:cs typeface="Calibri"/>
              </a:rPr>
              <a:t>ASSORBANZA</a:t>
            </a:r>
            <a:endParaRPr sz="2400">
              <a:latin typeface="Calibri"/>
              <a:cs typeface="Calibri"/>
            </a:endParaRPr>
          </a:p>
          <a:p>
            <a:pPr>
              <a:lnSpc>
                <a:spcPct val="100000"/>
              </a:lnSpc>
              <a:spcBef>
                <a:spcPts val="45"/>
              </a:spcBef>
            </a:pPr>
            <a:endParaRPr sz="2200">
              <a:latin typeface="Calibri"/>
              <a:cs typeface="Calibri"/>
            </a:endParaRPr>
          </a:p>
          <a:p>
            <a:pPr marL="658495">
              <a:lnSpc>
                <a:spcPct val="100000"/>
              </a:lnSpc>
            </a:pPr>
            <a:r>
              <a:rPr sz="1800" spc="-5" dirty="0">
                <a:solidFill>
                  <a:srgbClr val="000000"/>
                </a:solidFill>
                <a:latin typeface="Calibri"/>
                <a:cs typeface="Calibri"/>
              </a:rPr>
              <a:t>La</a:t>
            </a:r>
            <a:r>
              <a:rPr sz="1800" spc="15" dirty="0">
                <a:solidFill>
                  <a:srgbClr val="000000"/>
                </a:solidFill>
                <a:latin typeface="Calibri"/>
                <a:cs typeface="Calibri"/>
              </a:rPr>
              <a:t> </a:t>
            </a:r>
            <a:r>
              <a:rPr sz="1800" spc="-15" dirty="0">
                <a:solidFill>
                  <a:srgbClr val="000000"/>
                </a:solidFill>
                <a:latin typeface="Calibri"/>
                <a:cs typeface="Calibri"/>
              </a:rPr>
              <a:t>trasmittanza</a:t>
            </a:r>
            <a:r>
              <a:rPr sz="1800" spc="-5" dirty="0">
                <a:solidFill>
                  <a:srgbClr val="000000"/>
                </a:solidFill>
                <a:latin typeface="Calibri"/>
                <a:cs typeface="Calibri"/>
              </a:rPr>
              <a:t> </a:t>
            </a:r>
            <a:r>
              <a:rPr sz="1800" dirty="0">
                <a:solidFill>
                  <a:srgbClr val="000000"/>
                </a:solidFill>
                <a:latin typeface="Calibri"/>
                <a:cs typeface="Calibri"/>
              </a:rPr>
              <a:t>T</a:t>
            </a:r>
            <a:r>
              <a:rPr sz="1800" spc="10" dirty="0">
                <a:solidFill>
                  <a:srgbClr val="000000"/>
                </a:solidFill>
                <a:latin typeface="Calibri"/>
                <a:cs typeface="Calibri"/>
              </a:rPr>
              <a:t> </a:t>
            </a:r>
            <a:r>
              <a:rPr sz="1800" spc="-5" dirty="0">
                <a:solidFill>
                  <a:srgbClr val="000000"/>
                </a:solidFill>
                <a:latin typeface="Calibri"/>
                <a:cs typeface="Calibri"/>
              </a:rPr>
              <a:t>della</a:t>
            </a:r>
            <a:r>
              <a:rPr sz="1800" spc="15" dirty="0">
                <a:solidFill>
                  <a:srgbClr val="000000"/>
                </a:solidFill>
                <a:latin typeface="Calibri"/>
                <a:cs typeface="Calibri"/>
              </a:rPr>
              <a:t> </a:t>
            </a:r>
            <a:r>
              <a:rPr sz="1800" spc="-5" dirty="0">
                <a:solidFill>
                  <a:srgbClr val="000000"/>
                </a:solidFill>
                <a:latin typeface="Calibri"/>
                <a:cs typeface="Calibri"/>
              </a:rPr>
              <a:t>soluzione</a:t>
            </a:r>
            <a:r>
              <a:rPr sz="1800" spc="15" dirty="0">
                <a:solidFill>
                  <a:srgbClr val="000000"/>
                </a:solidFill>
                <a:latin typeface="Calibri"/>
                <a:cs typeface="Calibri"/>
              </a:rPr>
              <a:t> </a:t>
            </a:r>
            <a:r>
              <a:rPr sz="1800" dirty="0">
                <a:solidFill>
                  <a:srgbClr val="000000"/>
                </a:solidFill>
                <a:latin typeface="Calibri"/>
                <a:cs typeface="Calibri"/>
              </a:rPr>
              <a:t>è</a:t>
            </a:r>
            <a:r>
              <a:rPr sz="1800" spc="25" dirty="0">
                <a:solidFill>
                  <a:srgbClr val="000000"/>
                </a:solidFill>
                <a:latin typeface="Calibri"/>
                <a:cs typeface="Calibri"/>
              </a:rPr>
              <a:t> </a:t>
            </a:r>
            <a:r>
              <a:rPr sz="1800" spc="-5" dirty="0">
                <a:solidFill>
                  <a:srgbClr val="000000"/>
                </a:solidFill>
                <a:latin typeface="Calibri"/>
                <a:cs typeface="Calibri"/>
              </a:rPr>
              <a:t>la</a:t>
            </a:r>
            <a:r>
              <a:rPr sz="1800" dirty="0">
                <a:solidFill>
                  <a:srgbClr val="000000"/>
                </a:solidFill>
                <a:latin typeface="Calibri"/>
                <a:cs typeface="Calibri"/>
              </a:rPr>
              <a:t> </a:t>
            </a:r>
            <a:r>
              <a:rPr sz="1800" spc="-10" dirty="0">
                <a:solidFill>
                  <a:srgbClr val="000000"/>
                </a:solidFill>
                <a:latin typeface="Calibri"/>
                <a:cs typeface="Calibri"/>
              </a:rPr>
              <a:t>frazione</a:t>
            </a:r>
            <a:r>
              <a:rPr sz="1800" spc="30" dirty="0">
                <a:solidFill>
                  <a:srgbClr val="000000"/>
                </a:solidFill>
                <a:latin typeface="Calibri"/>
                <a:cs typeface="Calibri"/>
              </a:rPr>
              <a:t> </a:t>
            </a:r>
            <a:r>
              <a:rPr sz="1800" spc="-5" dirty="0">
                <a:solidFill>
                  <a:srgbClr val="000000"/>
                </a:solidFill>
                <a:latin typeface="Calibri"/>
                <a:cs typeface="Calibri"/>
              </a:rPr>
              <a:t>di</a:t>
            </a:r>
            <a:r>
              <a:rPr sz="1800" dirty="0">
                <a:solidFill>
                  <a:srgbClr val="000000"/>
                </a:solidFill>
                <a:latin typeface="Calibri"/>
                <a:cs typeface="Calibri"/>
              </a:rPr>
              <a:t> </a:t>
            </a:r>
            <a:r>
              <a:rPr sz="1800" spc="-10" dirty="0">
                <a:solidFill>
                  <a:srgbClr val="000000"/>
                </a:solidFill>
                <a:latin typeface="Calibri"/>
                <a:cs typeface="Calibri"/>
              </a:rPr>
              <a:t>radiazione</a:t>
            </a:r>
            <a:r>
              <a:rPr sz="1800" spc="30" dirty="0">
                <a:solidFill>
                  <a:srgbClr val="000000"/>
                </a:solidFill>
                <a:latin typeface="Calibri"/>
                <a:cs typeface="Calibri"/>
              </a:rPr>
              <a:t> </a:t>
            </a:r>
            <a:r>
              <a:rPr sz="1800" spc="-10" dirty="0">
                <a:solidFill>
                  <a:srgbClr val="000000"/>
                </a:solidFill>
                <a:latin typeface="Calibri"/>
                <a:cs typeface="Calibri"/>
              </a:rPr>
              <a:t>incidente</a:t>
            </a:r>
            <a:r>
              <a:rPr sz="1800" spc="35" dirty="0">
                <a:solidFill>
                  <a:srgbClr val="000000"/>
                </a:solidFill>
                <a:latin typeface="Calibri"/>
                <a:cs typeface="Calibri"/>
              </a:rPr>
              <a:t> </a:t>
            </a:r>
            <a:r>
              <a:rPr sz="1800" spc="-5" dirty="0">
                <a:solidFill>
                  <a:srgbClr val="000000"/>
                </a:solidFill>
                <a:latin typeface="Calibri"/>
                <a:cs typeface="Calibri"/>
              </a:rPr>
              <a:t>trasmessa</a:t>
            </a:r>
            <a:r>
              <a:rPr sz="1800" spc="-20" dirty="0">
                <a:solidFill>
                  <a:srgbClr val="000000"/>
                </a:solidFill>
                <a:latin typeface="Calibri"/>
                <a:cs typeface="Calibri"/>
              </a:rPr>
              <a:t> </a:t>
            </a:r>
            <a:r>
              <a:rPr sz="1800" spc="-5" dirty="0">
                <a:solidFill>
                  <a:srgbClr val="000000"/>
                </a:solidFill>
                <a:latin typeface="Calibri"/>
                <a:cs typeface="Calibri"/>
              </a:rPr>
              <a:t>dalla</a:t>
            </a:r>
            <a:r>
              <a:rPr sz="1800" spc="15" dirty="0">
                <a:solidFill>
                  <a:srgbClr val="000000"/>
                </a:solidFill>
                <a:latin typeface="Calibri"/>
                <a:cs typeface="Calibri"/>
              </a:rPr>
              <a:t> </a:t>
            </a:r>
            <a:r>
              <a:rPr sz="1800" spc="-10" dirty="0">
                <a:solidFill>
                  <a:srgbClr val="000000"/>
                </a:solidFill>
                <a:latin typeface="Calibri"/>
                <a:cs typeface="Calibri"/>
              </a:rPr>
              <a:t>soluzione</a:t>
            </a:r>
            <a:endParaRPr sz="1800">
              <a:latin typeface="Calibri"/>
              <a:cs typeface="Calibri"/>
            </a:endParaRPr>
          </a:p>
          <a:p>
            <a:pPr>
              <a:lnSpc>
                <a:spcPct val="100000"/>
              </a:lnSpc>
              <a:spcBef>
                <a:spcPts val="5"/>
              </a:spcBef>
            </a:pPr>
            <a:endParaRPr sz="1700">
              <a:latin typeface="Calibri"/>
              <a:cs typeface="Calibri"/>
            </a:endParaRPr>
          </a:p>
          <a:p>
            <a:pPr marL="1940560" algn="ctr">
              <a:lnSpc>
                <a:spcPct val="100000"/>
              </a:lnSpc>
            </a:pPr>
            <a:r>
              <a:rPr sz="3200" spc="-30" dirty="0">
                <a:solidFill>
                  <a:srgbClr val="000000"/>
                </a:solidFill>
                <a:latin typeface="Calibri"/>
                <a:cs typeface="Calibri"/>
              </a:rPr>
              <a:t>T=P/P</a:t>
            </a:r>
            <a:r>
              <a:rPr sz="3150" spc="-44" baseline="-21164" dirty="0">
                <a:solidFill>
                  <a:srgbClr val="000000"/>
                </a:solidFill>
                <a:latin typeface="Calibri"/>
                <a:cs typeface="Calibri"/>
              </a:rPr>
              <a:t>0</a:t>
            </a:r>
            <a:endParaRPr sz="3150" baseline="-21164">
              <a:latin typeface="Calibri"/>
              <a:cs typeface="Calibri"/>
            </a:endParaRPr>
          </a:p>
          <a:p>
            <a:pPr marL="658495">
              <a:lnSpc>
                <a:spcPct val="100000"/>
              </a:lnSpc>
              <a:spcBef>
                <a:spcPts val="2245"/>
              </a:spcBef>
            </a:pPr>
            <a:r>
              <a:rPr sz="1800" spc="-5" dirty="0">
                <a:solidFill>
                  <a:srgbClr val="000000"/>
                </a:solidFill>
                <a:latin typeface="Calibri"/>
                <a:cs typeface="Calibri"/>
              </a:rPr>
              <a:t>La</a:t>
            </a:r>
            <a:r>
              <a:rPr sz="1800" spc="15" dirty="0">
                <a:solidFill>
                  <a:srgbClr val="000000"/>
                </a:solidFill>
                <a:latin typeface="Calibri"/>
                <a:cs typeface="Calibri"/>
              </a:rPr>
              <a:t> </a:t>
            </a:r>
            <a:r>
              <a:rPr sz="1800" spc="-15" dirty="0">
                <a:solidFill>
                  <a:srgbClr val="000000"/>
                </a:solidFill>
                <a:latin typeface="Calibri"/>
                <a:cs typeface="Calibri"/>
              </a:rPr>
              <a:t>trasmittanza</a:t>
            </a:r>
            <a:r>
              <a:rPr sz="1800" spc="-5" dirty="0">
                <a:solidFill>
                  <a:srgbClr val="000000"/>
                </a:solidFill>
                <a:latin typeface="Calibri"/>
                <a:cs typeface="Calibri"/>
              </a:rPr>
              <a:t> </a:t>
            </a:r>
            <a:r>
              <a:rPr sz="1800" dirty="0">
                <a:solidFill>
                  <a:srgbClr val="000000"/>
                </a:solidFill>
                <a:latin typeface="Calibri"/>
                <a:cs typeface="Calibri"/>
              </a:rPr>
              <a:t>viene</a:t>
            </a:r>
            <a:r>
              <a:rPr sz="1800" spc="20" dirty="0">
                <a:solidFill>
                  <a:srgbClr val="000000"/>
                </a:solidFill>
                <a:latin typeface="Calibri"/>
                <a:cs typeface="Calibri"/>
              </a:rPr>
              <a:t> </a:t>
            </a:r>
            <a:r>
              <a:rPr sz="1800" dirty="0">
                <a:solidFill>
                  <a:srgbClr val="000000"/>
                </a:solidFill>
                <a:latin typeface="Calibri"/>
                <a:cs typeface="Calibri"/>
              </a:rPr>
              <a:t>spesso</a:t>
            </a:r>
            <a:r>
              <a:rPr sz="1800" spc="-5" dirty="0">
                <a:solidFill>
                  <a:srgbClr val="000000"/>
                </a:solidFill>
                <a:latin typeface="Calibri"/>
                <a:cs typeface="Calibri"/>
              </a:rPr>
              <a:t> espressa</a:t>
            </a:r>
            <a:r>
              <a:rPr sz="1800" spc="-20" dirty="0">
                <a:solidFill>
                  <a:srgbClr val="000000"/>
                </a:solidFill>
                <a:latin typeface="Calibri"/>
                <a:cs typeface="Calibri"/>
              </a:rPr>
              <a:t> </a:t>
            </a:r>
            <a:r>
              <a:rPr sz="1800" spc="-10" dirty="0">
                <a:solidFill>
                  <a:srgbClr val="000000"/>
                </a:solidFill>
                <a:latin typeface="Calibri"/>
                <a:cs typeface="Calibri"/>
              </a:rPr>
              <a:t>come</a:t>
            </a:r>
            <a:r>
              <a:rPr sz="1800" spc="15" dirty="0">
                <a:solidFill>
                  <a:srgbClr val="000000"/>
                </a:solidFill>
                <a:latin typeface="Calibri"/>
                <a:cs typeface="Calibri"/>
              </a:rPr>
              <a:t> </a:t>
            </a:r>
            <a:r>
              <a:rPr sz="1800" spc="-5" dirty="0">
                <a:solidFill>
                  <a:srgbClr val="000000"/>
                </a:solidFill>
                <a:latin typeface="Calibri"/>
                <a:cs typeface="Calibri"/>
              </a:rPr>
              <a:t>percentuale,</a:t>
            </a:r>
            <a:r>
              <a:rPr sz="1800" spc="25" dirty="0">
                <a:solidFill>
                  <a:srgbClr val="000000"/>
                </a:solidFill>
                <a:latin typeface="Calibri"/>
                <a:cs typeface="Calibri"/>
              </a:rPr>
              <a:t> </a:t>
            </a:r>
            <a:r>
              <a:rPr sz="1800" spc="-10" dirty="0">
                <a:solidFill>
                  <a:srgbClr val="000000"/>
                </a:solidFill>
                <a:latin typeface="Calibri"/>
                <a:cs typeface="Calibri"/>
              </a:rPr>
              <a:t>chiamata</a:t>
            </a:r>
            <a:r>
              <a:rPr sz="1800" dirty="0">
                <a:solidFill>
                  <a:srgbClr val="000000"/>
                </a:solidFill>
                <a:latin typeface="Calibri"/>
                <a:cs typeface="Calibri"/>
              </a:rPr>
              <a:t> </a:t>
            </a:r>
            <a:r>
              <a:rPr sz="1800" spc="-15" dirty="0">
                <a:solidFill>
                  <a:srgbClr val="000000"/>
                </a:solidFill>
                <a:latin typeface="Calibri"/>
                <a:cs typeface="Calibri"/>
              </a:rPr>
              <a:t>trasmittanza</a:t>
            </a:r>
            <a:r>
              <a:rPr sz="1800" dirty="0">
                <a:solidFill>
                  <a:srgbClr val="000000"/>
                </a:solidFill>
                <a:latin typeface="Calibri"/>
                <a:cs typeface="Calibri"/>
              </a:rPr>
              <a:t> </a:t>
            </a:r>
            <a:r>
              <a:rPr sz="1800" spc="-5" dirty="0">
                <a:solidFill>
                  <a:srgbClr val="000000"/>
                </a:solidFill>
                <a:latin typeface="Calibri"/>
                <a:cs typeface="Calibri"/>
              </a:rPr>
              <a:t>percentuale.</a:t>
            </a:r>
            <a:endParaRPr sz="1800">
              <a:latin typeface="Calibri"/>
              <a:cs typeface="Calibri"/>
            </a:endParaRPr>
          </a:p>
          <a:p>
            <a:pPr>
              <a:lnSpc>
                <a:spcPct val="100000"/>
              </a:lnSpc>
              <a:spcBef>
                <a:spcPts val="5"/>
              </a:spcBef>
            </a:pPr>
            <a:endParaRPr sz="1700">
              <a:latin typeface="Calibri"/>
              <a:cs typeface="Calibri"/>
            </a:endParaRPr>
          </a:p>
          <a:p>
            <a:pPr marL="1939925" algn="ctr">
              <a:lnSpc>
                <a:spcPct val="100000"/>
              </a:lnSpc>
            </a:pPr>
            <a:r>
              <a:rPr sz="3200" spc="-30" dirty="0">
                <a:solidFill>
                  <a:srgbClr val="000000"/>
                </a:solidFill>
                <a:latin typeface="Calibri"/>
                <a:cs typeface="Calibri"/>
              </a:rPr>
              <a:t>T=P/P0%</a:t>
            </a:r>
            <a:endParaRPr sz="3200">
              <a:latin typeface="Calibri"/>
              <a:cs typeface="Calibri"/>
            </a:endParaRPr>
          </a:p>
          <a:p>
            <a:pPr marL="25400">
              <a:lnSpc>
                <a:spcPct val="100000"/>
              </a:lnSpc>
              <a:spcBef>
                <a:spcPts val="635"/>
              </a:spcBef>
            </a:pPr>
            <a:r>
              <a:rPr sz="1800" spc="-70" dirty="0">
                <a:solidFill>
                  <a:srgbClr val="000000"/>
                </a:solidFill>
                <a:latin typeface="Calibri"/>
                <a:cs typeface="Calibri"/>
              </a:rPr>
              <a:t>L’</a:t>
            </a:r>
            <a:r>
              <a:rPr sz="1800" spc="20" dirty="0">
                <a:solidFill>
                  <a:srgbClr val="000000"/>
                </a:solidFill>
                <a:latin typeface="Calibri"/>
                <a:cs typeface="Calibri"/>
              </a:rPr>
              <a:t> </a:t>
            </a:r>
            <a:r>
              <a:rPr sz="1800" spc="-5" dirty="0">
                <a:solidFill>
                  <a:srgbClr val="000000"/>
                </a:solidFill>
                <a:latin typeface="Calibri"/>
                <a:cs typeface="Calibri"/>
              </a:rPr>
              <a:t>assorbanza,</a:t>
            </a:r>
            <a:r>
              <a:rPr sz="1800" spc="-10" dirty="0">
                <a:solidFill>
                  <a:srgbClr val="000000"/>
                </a:solidFill>
                <a:latin typeface="Calibri"/>
                <a:cs typeface="Calibri"/>
              </a:rPr>
              <a:t> </a:t>
            </a:r>
            <a:r>
              <a:rPr sz="1800" spc="5" dirty="0">
                <a:solidFill>
                  <a:srgbClr val="000000"/>
                </a:solidFill>
                <a:latin typeface="Calibri"/>
                <a:cs typeface="Calibri"/>
              </a:rPr>
              <a:t>A,</a:t>
            </a:r>
            <a:r>
              <a:rPr sz="1800" spc="10" dirty="0">
                <a:solidFill>
                  <a:srgbClr val="000000"/>
                </a:solidFill>
                <a:latin typeface="Calibri"/>
                <a:cs typeface="Calibri"/>
              </a:rPr>
              <a:t> </a:t>
            </a:r>
            <a:r>
              <a:rPr sz="1800" spc="-5" dirty="0">
                <a:solidFill>
                  <a:srgbClr val="000000"/>
                </a:solidFill>
                <a:latin typeface="Calibri"/>
                <a:cs typeface="Calibri"/>
              </a:rPr>
              <a:t>di</a:t>
            </a:r>
            <a:r>
              <a:rPr sz="1800" spc="10" dirty="0">
                <a:solidFill>
                  <a:srgbClr val="000000"/>
                </a:solidFill>
                <a:latin typeface="Calibri"/>
                <a:cs typeface="Calibri"/>
              </a:rPr>
              <a:t> </a:t>
            </a:r>
            <a:r>
              <a:rPr sz="1800" spc="-5" dirty="0">
                <a:solidFill>
                  <a:srgbClr val="000000"/>
                </a:solidFill>
                <a:latin typeface="Calibri"/>
                <a:cs typeface="Calibri"/>
              </a:rPr>
              <a:t>una</a:t>
            </a:r>
            <a:r>
              <a:rPr sz="1800" dirty="0">
                <a:solidFill>
                  <a:srgbClr val="000000"/>
                </a:solidFill>
                <a:latin typeface="Calibri"/>
                <a:cs typeface="Calibri"/>
              </a:rPr>
              <a:t> </a:t>
            </a:r>
            <a:r>
              <a:rPr sz="1800" spc="-5" dirty="0">
                <a:solidFill>
                  <a:srgbClr val="000000"/>
                </a:solidFill>
                <a:latin typeface="Calibri"/>
                <a:cs typeface="Calibri"/>
              </a:rPr>
              <a:t>soluzione</a:t>
            </a:r>
            <a:r>
              <a:rPr sz="1800" spc="30" dirty="0">
                <a:solidFill>
                  <a:srgbClr val="000000"/>
                </a:solidFill>
                <a:latin typeface="Calibri"/>
                <a:cs typeface="Calibri"/>
              </a:rPr>
              <a:t> </a:t>
            </a:r>
            <a:r>
              <a:rPr sz="1800" dirty="0">
                <a:solidFill>
                  <a:srgbClr val="000000"/>
                </a:solidFill>
                <a:latin typeface="Calibri"/>
                <a:cs typeface="Calibri"/>
              </a:rPr>
              <a:t>è</a:t>
            </a:r>
            <a:r>
              <a:rPr sz="1800" spc="5" dirty="0">
                <a:solidFill>
                  <a:srgbClr val="000000"/>
                </a:solidFill>
                <a:latin typeface="Calibri"/>
                <a:cs typeface="Calibri"/>
              </a:rPr>
              <a:t> </a:t>
            </a:r>
            <a:r>
              <a:rPr sz="1800" spc="-15" dirty="0">
                <a:solidFill>
                  <a:srgbClr val="000000"/>
                </a:solidFill>
                <a:latin typeface="Calibri"/>
                <a:cs typeface="Calibri"/>
              </a:rPr>
              <a:t>legata</a:t>
            </a:r>
            <a:r>
              <a:rPr sz="1800" dirty="0">
                <a:solidFill>
                  <a:srgbClr val="000000"/>
                </a:solidFill>
                <a:latin typeface="Calibri"/>
                <a:cs typeface="Calibri"/>
              </a:rPr>
              <a:t> </a:t>
            </a:r>
            <a:r>
              <a:rPr sz="1800" spc="-5" dirty="0">
                <a:solidFill>
                  <a:srgbClr val="000000"/>
                </a:solidFill>
                <a:latin typeface="Calibri"/>
                <a:cs typeface="Calibri"/>
              </a:rPr>
              <a:t>alla</a:t>
            </a:r>
            <a:r>
              <a:rPr sz="1800" spc="15" dirty="0">
                <a:solidFill>
                  <a:srgbClr val="000000"/>
                </a:solidFill>
                <a:latin typeface="Calibri"/>
                <a:cs typeface="Calibri"/>
              </a:rPr>
              <a:t> </a:t>
            </a:r>
            <a:r>
              <a:rPr sz="1800" spc="-15" dirty="0">
                <a:solidFill>
                  <a:srgbClr val="000000"/>
                </a:solidFill>
                <a:latin typeface="Calibri"/>
                <a:cs typeface="Calibri"/>
              </a:rPr>
              <a:t>trasmittanza</a:t>
            </a:r>
            <a:r>
              <a:rPr sz="1800" dirty="0">
                <a:solidFill>
                  <a:srgbClr val="000000"/>
                </a:solidFill>
                <a:latin typeface="Calibri"/>
                <a:cs typeface="Calibri"/>
              </a:rPr>
              <a:t> da </a:t>
            </a:r>
            <a:r>
              <a:rPr sz="1800" spc="-5" dirty="0">
                <a:solidFill>
                  <a:srgbClr val="000000"/>
                </a:solidFill>
                <a:latin typeface="Calibri"/>
                <a:cs typeface="Calibri"/>
              </a:rPr>
              <a:t>una</a:t>
            </a:r>
            <a:r>
              <a:rPr sz="1800" spc="15" dirty="0">
                <a:solidFill>
                  <a:srgbClr val="000000"/>
                </a:solidFill>
                <a:latin typeface="Calibri"/>
                <a:cs typeface="Calibri"/>
              </a:rPr>
              <a:t> </a:t>
            </a:r>
            <a:r>
              <a:rPr sz="1800" spc="-10" dirty="0">
                <a:solidFill>
                  <a:srgbClr val="000000"/>
                </a:solidFill>
                <a:latin typeface="Calibri"/>
                <a:cs typeface="Calibri"/>
              </a:rPr>
              <a:t>relazione</a:t>
            </a:r>
            <a:r>
              <a:rPr sz="1800" spc="30" dirty="0">
                <a:solidFill>
                  <a:srgbClr val="000000"/>
                </a:solidFill>
                <a:latin typeface="Calibri"/>
                <a:cs typeface="Calibri"/>
              </a:rPr>
              <a:t> </a:t>
            </a:r>
            <a:r>
              <a:rPr sz="1800" spc="-10" dirty="0">
                <a:solidFill>
                  <a:srgbClr val="000000"/>
                </a:solidFill>
                <a:latin typeface="Calibri"/>
                <a:cs typeface="Calibri"/>
              </a:rPr>
              <a:t>logaritmica</a:t>
            </a:r>
            <a:endParaRPr sz="1800">
              <a:latin typeface="Calibri"/>
              <a:cs typeface="Calibri"/>
            </a:endParaRPr>
          </a:p>
        </p:txBody>
      </p:sp>
      <p:sp>
        <p:nvSpPr>
          <p:cNvPr id="3" name="object 3"/>
          <p:cNvSpPr txBox="1"/>
          <p:nvPr/>
        </p:nvSpPr>
        <p:spPr>
          <a:xfrm>
            <a:off x="638352" y="3802126"/>
            <a:ext cx="11242040" cy="2322830"/>
          </a:xfrm>
          <a:prstGeom prst="rect">
            <a:avLst/>
          </a:prstGeom>
        </p:spPr>
        <p:txBody>
          <a:bodyPr vert="horz" wrap="square" lIns="0" tIns="12700" rIns="0" bIns="0" rtlCol="0">
            <a:spAutoFit/>
          </a:bodyPr>
          <a:lstStyle/>
          <a:p>
            <a:pPr marL="27940" algn="ctr">
              <a:lnSpc>
                <a:spcPct val="100000"/>
              </a:lnSpc>
              <a:spcBef>
                <a:spcPts val="100"/>
              </a:spcBef>
            </a:pPr>
            <a:r>
              <a:rPr sz="3200" dirty="0">
                <a:solidFill>
                  <a:srgbClr val="000000"/>
                </a:solidFill>
                <a:latin typeface="Calibri"/>
                <a:cs typeface="Calibri"/>
              </a:rPr>
              <a:t>A=-logT</a:t>
            </a:r>
            <a:endParaRPr sz="3200">
              <a:latin typeface="Calibri"/>
              <a:cs typeface="Calibri"/>
            </a:endParaRPr>
          </a:p>
          <a:p>
            <a:pPr>
              <a:lnSpc>
                <a:spcPct val="100000"/>
              </a:lnSpc>
              <a:spcBef>
                <a:spcPts val="55"/>
              </a:spcBef>
            </a:pPr>
            <a:endParaRPr sz="3100">
              <a:latin typeface="Calibri"/>
              <a:cs typeface="Calibri"/>
            </a:endParaRPr>
          </a:p>
          <a:p>
            <a:pPr marL="29209" algn="ctr">
              <a:lnSpc>
                <a:spcPct val="100000"/>
              </a:lnSpc>
              <a:spcBef>
                <a:spcPts val="5"/>
              </a:spcBef>
            </a:pPr>
            <a:r>
              <a:rPr sz="3200" spc="-5" dirty="0">
                <a:solidFill>
                  <a:srgbClr val="000000"/>
                </a:solidFill>
                <a:latin typeface="Calibri"/>
                <a:cs typeface="Calibri"/>
              </a:rPr>
              <a:t>A=log</a:t>
            </a:r>
            <a:r>
              <a:rPr sz="3200" spc="-25" dirty="0">
                <a:solidFill>
                  <a:srgbClr val="000000"/>
                </a:solidFill>
                <a:latin typeface="Calibri"/>
                <a:cs typeface="Calibri"/>
              </a:rPr>
              <a:t> </a:t>
            </a:r>
            <a:r>
              <a:rPr sz="3200" dirty="0">
                <a:solidFill>
                  <a:srgbClr val="000000"/>
                </a:solidFill>
                <a:latin typeface="Calibri"/>
                <a:cs typeface="Calibri"/>
              </a:rPr>
              <a:t>P0/P</a:t>
            </a:r>
            <a:endParaRPr sz="3200">
              <a:latin typeface="Calibri"/>
              <a:cs typeface="Calibri"/>
            </a:endParaRPr>
          </a:p>
          <a:p>
            <a:pPr marL="12700" marR="5080">
              <a:lnSpc>
                <a:spcPct val="100000"/>
              </a:lnSpc>
              <a:spcBef>
                <a:spcPts val="2240"/>
              </a:spcBef>
            </a:pPr>
            <a:r>
              <a:rPr sz="1800" b="1" spc="-10" dirty="0">
                <a:solidFill>
                  <a:srgbClr val="000000"/>
                </a:solidFill>
                <a:latin typeface="Calibri"/>
                <a:cs typeface="Calibri"/>
              </a:rPr>
              <a:t>Sperimentalmente </a:t>
            </a:r>
            <a:r>
              <a:rPr sz="1800" b="1" dirty="0">
                <a:solidFill>
                  <a:srgbClr val="000000"/>
                </a:solidFill>
                <a:latin typeface="Calibri"/>
                <a:cs typeface="Calibri"/>
              </a:rPr>
              <a:t>la </a:t>
            </a:r>
            <a:r>
              <a:rPr sz="1800" b="1" spc="-10" dirty="0">
                <a:solidFill>
                  <a:srgbClr val="000000"/>
                </a:solidFill>
                <a:latin typeface="Calibri"/>
                <a:cs typeface="Calibri"/>
              </a:rPr>
              <a:t>potenza </a:t>
            </a:r>
            <a:r>
              <a:rPr sz="1800" b="1" dirty="0">
                <a:solidFill>
                  <a:srgbClr val="000000"/>
                </a:solidFill>
                <a:latin typeface="Calibri"/>
                <a:cs typeface="Calibri"/>
              </a:rPr>
              <a:t>del </a:t>
            </a:r>
            <a:r>
              <a:rPr sz="1800" b="1" spc="-5" dirty="0">
                <a:solidFill>
                  <a:srgbClr val="000000"/>
                </a:solidFill>
                <a:latin typeface="Calibri"/>
                <a:cs typeface="Calibri"/>
              </a:rPr>
              <a:t>fascio trasmesso </a:t>
            </a:r>
            <a:r>
              <a:rPr sz="1800" b="1" dirty="0">
                <a:solidFill>
                  <a:srgbClr val="000000"/>
                </a:solidFill>
                <a:latin typeface="Calibri"/>
                <a:cs typeface="Calibri"/>
              </a:rPr>
              <a:t>da una </a:t>
            </a:r>
            <a:r>
              <a:rPr sz="1800" b="1" spc="-10" dirty="0">
                <a:solidFill>
                  <a:srgbClr val="000000"/>
                </a:solidFill>
                <a:latin typeface="Calibri"/>
                <a:cs typeface="Calibri"/>
              </a:rPr>
              <a:t>celletta </a:t>
            </a:r>
            <a:r>
              <a:rPr sz="1800" b="1" spc="-15" dirty="0">
                <a:solidFill>
                  <a:srgbClr val="000000"/>
                </a:solidFill>
                <a:latin typeface="Calibri"/>
                <a:cs typeface="Calibri"/>
              </a:rPr>
              <a:t>contenente </a:t>
            </a:r>
            <a:r>
              <a:rPr sz="1800" b="1" dirty="0">
                <a:solidFill>
                  <a:srgbClr val="000000"/>
                </a:solidFill>
                <a:latin typeface="Calibri"/>
                <a:cs typeface="Calibri"/>
              </a:rPr>
              <a:t>la </a:t>
            </a:r>
            <a:r>
              <a:rPr sz="1800" b="1" spc="-5" dirty="0">
                <a:solidFill>
                  <a:srgbClr val="000000"/>
                </a:solidFill>
                <a:latin typeface="Calibri"/>
                <a:cs typeface="Calibri"/>
              </a:rPr>
              <a:t>soluzione dell'analita </a:t>
            </a:r>
            <a:r>
              <a:rPr sz="1800" b="1" dirty="0">
                <a:solidFill>
                  <a:srgbClr val="000000"/>
                </a:solidFill>
                <a:latin typeface="Calibri"/>
                <a:cs typeface="Calibri"/>
              </a:rPr>
              <a:t>è </a:t>
            </a:r>
            <a:r>
              <a:rPr sz="1800" b="1" spc="-10" dirty="0">
                <a:solidFill>
                  <a:srgbClr val="000000"/>
                </a:solidFill>
                <a:latin typeface="Calibri"/>
                <a:cs typeface="Calibri"/>
              </a:rPr>
              <a:t>comparata </a:t>
            </a:r>
            <a:r>
              <a:rPr sz="1800" b="1" spc="-5" dirty="0">
                <a:solidFill>
                  <a:srgbClr val="000000"/>
                </a:solidFill>
                <a:latin typeface="Calibri"/>
                <a:cs typeface="Calibri"/>
              </a:rPr>
              <a:t>con </a:t>
            </a:r>
            <a:r>
              <a:rPr sz="1800" b="1" spc="-395" dirty="0">
                <a:solidFill>
                  <a:srgbClr val="000000"/>
                </a:solidFill>
                <a:latin typeface="Calibri"/>
                <a:cs typeface="Calibri"/>
              </a:rPr>
              <a:t> </a:t>
            </a:r>
            <a:r>
              <a:rPr sz="1800" b="1" dirty="0">
                <a:solidFill>
                  <a:srgbClr val="000000"/>
                </a:solidFill>
                <a:latin typeface="Calibri"/>
                <a:cs typeface="Calibri"/>
              </a:rPr>
              <a:t>la </a:t>
            </a:r>
            <a:r>
              <a:rPr sz="1800" b="1" spc="-10" dirty="0">
                <a:solidFill>
                  <a:srgbClr val="000000"/>
                </a:solidFill>
                <a:latin typeface="Calibri"/>
                <a:cs typeface="Calibri"/>
              </a:rPr>
              <a:t>potenza</a:t>
            </a:r>
            <a:r>
              <a:rPr sz="1800" b="1" spc="-30" dirty="0">
                <a:solidFill>
                  <a:srgbClr val="000000"/>
                </a:solidFill>
                <a:latin typeface="Calibri"/>
                <a:cs typeface="Calibri"/>
              </a:rPr>
              <a:t> </a:t>
            </a:r>
            <a:r>
              <a:rPr sz="1800" b="1" dirty="0">
                <a:solidFill>
                  <a:srgbClr val="000000"/>
                </a:solidFill>
                <a:latin typeface="Calibri"/>
                <a:cs typeface="Calibri"/>
              </a:rPr>
              <a:t>di</a:t>
            </a:r>
            <a:r>
              <a:rPr sz="1800" b="1" spc="-5" dirty="0">
                <a:solidFill>
                  <a:srgbClr val="000000"/>
                </a:solidFill>
                <a:latin typeface="Calibri"/>
                <a:cs typeface="Calibri"/>
              </a:rPr>
              <a:t> </a:t>
            </a:r>
            <a:r>
              <a:rPr sz="1800" b="1" dirty="0">
                <a:solidFill>
                  <a:srgbClr val="000000"/>
                </a:solidFill>
                <a:latin typeface="Calibri"/>
                <a:cs typeface="Calibri"/>
              </a:rPr>
              <a:t>un</a:t>
            </a:r>
            <a:r>
              <a:rPr sz="1800" b="1" spc="-10" dirty="0">
                <a:solidFill>
                  <a:srgbClr val="000000"/>
                </a:solidFill>
                <a:latin typeface="Calibri"/>
                <a:cs typeface="Calibri"/>
              </a:rPr>
              <a:t> </a:t>
            </a:r>
            <a:r>
              <a:rPr sz="1800" b="1" spc="-5" dirty="0">
                <a:solidFill>
                  <a:srgbClr val="000000"/>
                </a:solidFill>
                <a:latin typeface="Calibri"/>
                <a:cs typeface="Calibri"/>
              </a:rPr>
              <a:t>fascio</a:t>
            </a:r>
            <a:r>
              <a:rPr sz="1800" b="1" dirty="0">
                <a:solidFill>
                  <a:srgbClr val="000000"/>
                </a:solidFill>
                <a:latin typeface="Calibri"/>
                <a:cs typeface="Calibri"/>
              </a:rPr>
              <a:t> </a:t>
            </a:r>
            <a:r>
              <a:rPr sz="1800" b="1" spc="-5" dirty="0">
                <a:solidFill>
                  <a:srgbClr val="000000"/>
                </a:solidFill>
                <a:latin typeface="Calibri"/>
                <a:cs typeface="Calibri"/>
              </a:rPr>
              <a:t>trasmesso</a:t>
            </a:r>
            <a:r>
              <a:rPr sz="1800" b="1" spc="-35" dirty="0">
                <a:solidFill>
                  <a:srgbClr val="000000"/>
                </a:solidFill>
                <a:latin typeface="Calibri"/>
                <a:cs typeface="Calibri"/>
              </a:rPr>
              <a:t> </a:t>
            </a:r>
            <a:r>
              <a:rPr sz="1800" b="1" dirty="0">
                <a:solidFill>
                  <a:srgbClr val="000000"/>
                </a:solidFill>
                <a:latin typeface="Calibri"/>
                <a:cs typeface="Calibri"/>
              </a:rPr>
              <a:t>da una</a:t>
            </a:r>
            <a:r>
              <a:rPr sz="1800" b="1" spc="-20" dirty="0">
                <a:solidFill>
                  <a:srgbClr val="000000"/>
                </a:solidFill>
                <a:latin typeface="Calibri"/>
                <a:cs typeface="Calibri"/>
              </a:rPr>
              <a:t> </a:t>
            </a:r>
            <a:r>
              <a:rPr sz="1800" b="1" spc="-10" dirty="0">
                <a:solidFill>
                  <a:srgbClr val="000000"/>
                </a:solidFill>
                <a:latin typeface="Calibri"/>
                <a:cs typeface="Calibri"/>
              </a:rPr>
              <a:t>celletta</a:t>
            </a:r>
            <a:r>
              <a:rPr sz="1800" b="1" spc="-30" dirty="0">
                <a:solidFill>
                  <a:srgbClr val="000000"/>
                </a:solidFill>
                <a:latin typeface="Calibri"/>
                <a:cs typeface="Calibri"/>
              </a:rPr>
              <a:t> </a:t>
            </a:r>
            <a:r>
              <a:rPr sz="1800" b="1" spc="-5" dirty="0">
                <a:solidFill>
                  <a:srgbClr val="000000"/>
                </a:solidFill>
                <a:latin typeface="Calibri"/>
                <a:cs typeface="Calibri"/>
              </a:rPr>
              <a:t>identica</a:t>
            </a:r>
            <a:r>
              <a:rPr sz="1800" b="1" spc="-35" dirty="0">
                <a:solidFill>
                  <a:srgbClr val="000000"/>
                </a:solidFill>
                <a:latin typeface="Calibri"/>
                <a:cs typeface="Calibri"/>
              </a:rPr>
              <a:t> </a:t>
            </a:r>
            <a:r>
              <a:rPr sz="1800" b="1" spc="-15" dirty="0">
                <a:solidFill>
                  <a:srgbClr val="000000"/>
                </a:solidFill>
                <a:latin typeface="Calibri"/>
                <a:cs typeface="Calibri"/>
              </a:rPr>
              <a:t>contenente</a:t>
            </a:r>
            <a:r>
              <a:rPr sz="1800" b="1" spc="-5" dirty="0">
                <a:solidFill>
                  <a:srgbClr val="000000"/>
                </a:solidFill>
                <a:latin typeface="Calibri"/>
                <a:cs typeface="Calibri"/>
              </a:rPr>
              <a:t> </a:t>
            </a:r>
            <a:r>
              <a:rPr sz="1800" b="1" spc="-10" dirty="0">
                <a:solidFill>
                  <a:srgbClr val="000000"/>
                </a:solidFill>
                <a:latin typeface="Calibri"/>
                <a:cs typeface="Calibri"/>
              </a:rPr>
              <a:t>soltanto</a:t>
            </a:r>
            <a:r>
              <a:rPr sz="1800" b="1" spc="-40" dirty="0">
                <a:solidFill>
                  <a:srgbClr val="000000"/>
                </a:solidFill>
                <a:latin typeface="Calibri"/>
                <a:cs typeface="Calibri"/>
              </a:rPr>
              <a:t> </a:t>
            </a:r>
            <a:r>
              <a:rPr sz="1800" b="1" dirty="0">
                <a:solidFill>
                  <a:srgbClr val="000000"/>
                </a:solidFill>
                <a:latin typeface="Calibri"/>
                <a:cs typeface="Calibri"/>
              </a:rPr>
              <a:t>il </a:t>
            </a:r>
            <a:r>
              <a:rPr sz="1800" b="1" spc="-10" dirty="0">
                <a:solidFill>
                  <a:srgbClr val="000000"/>
                </a:solidFill>
                <a:latin typeface="Calibri"/>
                <a:cs typeface="Calibri"/>
              </a:rPr>
              <a:t>solvente</a:t>
            </a:r>
            <a:r>
              <a:rPr sz="1800" b="1" spc="-5" dirty="0">
                <a:solidFill>
                  <a:srgbClr val="000000"/>
                </a:solidFill>
                <a:latin typeface="Calibri"/>
                <a:cs typeface="Calibri"/>
              </a:rPr>
              <a:t> </a:t>
            </a:r>
            <a:r>
              <a:rPr sz="1800" b="1" dirty="0">
                <a:solidFill>
                  <a:srgbClr val="000000"/>
                </a:solidFill>
                <a:latin typeface="Calibri"/>
                <a:cs typeface="Calibri"/>
              </a:rPr>
              <a:t>o</a:t>
            </a:r>
            <a:r>
              <a:rPr sz="1800" b="1" spc="-25" dirty="0">
                <a:solidFill>
                  <a:srgbClr val="000000"/>
                </a:solidFill>
                <a:latin typeface="Calibri"/>
                <a:cs typeface="Calibri"/>
              </a:rPr>
              <a:t> </a:t>
            </a:r>
            <a:r>
              <a:rPr sz="1800" b="1" dirty="0">
                <a:solidFill>
                  <a:srgbClr val="000000"/>
                </a:solidFill>
                <a:latin typeface="Calibri"/>
                <a:cs typeface="Calibri"/>
              </a:rPr>
              <a:t>il </a:t>
            </a:r>
            <a:r>
              <a:rPr sz="1800" b="1" spc="-5" dirty="0">
                <a:solidFill>
                  <a:srgbClr val="000000"/>
                </a:solidFill>
                <a:latin typeface="Calibri"/>
                <a:cs typeface="Calibri"/>
              </a:rPr>
              <a:t>bianco del</a:t>
            </a:r>
            <a:r>
              <a:rPr sz="1800" b="1" spc="-10" dirty="0">
                <a:solidFill>
                  <a:srgbClr val="000000"/>
                </a:solidFill>
                <a:latin typeface="Calibri"/>
                <a:cs typeface="Calibri"/>
              </a:rPr>
              <a:t> </a:t>
            </a:r>
            <a:r>
              <a:rPr sz="1800" b="1" spc="-15" dirty="0">
                <a:solidFill>
                  <a:srgbClr val="000000"/>
                </a:solidFill>
                <a:latin typeface="Calibri"/>
                <a:cs typeface="Calibri"/>
              </a:rPr>
              <a:t>reagente.</a:t>
            </a:r>
            <a:endParaRPr sz="18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p:nvPr/>
        </p:nvSpPr>
        <p:spPr>
          <a:xfrm>
            <a:off x="467055" y="279908"/>
            <a:ext cx="286385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000000"/>
                </a:solidFill>
                <a:latin typeface="Calibri"/>
                <a:cs typeface="Calibri"/>
              </a:rPr>
              <a:t>Legge</a:t>
            </a:r>
            <a:r>
              <a:rPr sz="2400" b="1" spc="-70" dirty="0">
                <a:solidFill>
                  <a:srgbClr val="000000"/>
                </a:solidFill>
                <a:latin typeface="Calibri"/>
                <a:cs typeface="Calibri"/>
              </a:rPr>
              <a:t> </a:t>
            </a:r>
            <a:r>
              <a:rPr sz="2400" b="1" dirty="0">
                <a:solidFill>
                  <a:srgbClr val="000000"/>
                </a:solidFill>
                <a:latin typeface="Calibri"/>
                <a:cs typeface="Calibri"/>
              </a:rPr>
              <a:t>di</a:t>
            </a:r>
            <a:r>
              <a:rPr sz="2400" b="1" spc="-50" dirty="0">
                <a:solidFill>
                  <a:srgbClr val="000000"/>
                </a:solidFill>
                <a:latin typeface="Calibri"/>
                <a:cs typeface="Calibri"/>
              </a:rPr>
              <a:t> </a:t>
            </a:r>
            <a:r>
              <a:rPr sz="2400" b="1" dirty="0">
                <a:solidFill>
                  <a:srgbClr val="000000"/>
                </a:solidFill>
                <a:latin typeface="Calibri"/>
                <a:cs typeface="Calibri"/>
              </a:rPr>
              <a:t>Lambert-Beer</a:t>
            </a:r>
            <a:endParaRPr sz="2400">
              <a:latin typeface="Calibri"/>
              <a:cs typeface="Calibri"/>
            </a:endParaRPr>
          </a:p>
        </p:txBody>
      </p:sp>
      <p:sp>
        <p:nvSpPr>
          <p:cNvPr id="3" name="object 3"/>
          <p:cNvSpPr txBox="1">
            <a:spLocks noGrp="1"/>
          </p:cNvSpPr>
          <p:nvPr>
            <p:ph type="title"/>
          </p:nvPr>
        </p:nvSpPr>
        <p:spPr>
          <a:xfrm>
            <a:off x="5422265" y="1063625"/>
            <a:ext cx="2456180" cy="514350"/>
          </a:xfrm>
          <a:prstGeom prst="rect">
            <a:avLst/>
          </a:prstGeom>
        </p:spPr>
        <p:txBody>
          <a:bodyPr vert="horz" wrap="square" lIns="0" tIns="13335" rIns="0" bIns="0" rtlCol="0">
            <a:spAutoFit/>
          </a:bodyPr>
          <a:lstStyle/>
          <a:p>
            <a:pPr marL="12700">
              <a:lnSpc>
                <a:spcPct val="100000"/>
              </a:lnSpc>
              <a:spcBef>
                <a:spcPts val="105"/>
              </a:spcBef>
            </a:pPr>
            <a:r>
              <a:rPr sz="3200" dirty="0">
                <a:solidFill>
                  <a:srgbClr val="1F4D3D"/>
                </a:solidFill>
                <a:latin typeface="Calibri"/>
                <a:cs typeface="Calibri"/>
              </a:rPr>
              <a:t>b=</a:t>
            </a:r>
            <a:r>
              <a:rPr sz="3200" spc="-25" dirty="0">
                <a:solidFill>
                  <a:srgbClr val="1F4D3D"/>
                </a:solidFill>
                <a:latin typeface="Calibri"/>
                <a:cs typeface="Calibri"/>
              </a:rPr>
              <a:t> </a:t>
            </a:r>
            <a:r>
              <a:rPr sz="1800" spc="-5" dirty="0">
                <a:solidFill>
                  <a:srgbClr val="1F4D3D"/>
                </a:solidFill>
                <a:latin typeface="Calibri"/>
                <a:cs typeface="Calibri"/>
              </a:rPr>
              <a:t>cammino</a:t>
            </a:r>
            <a:r>
              <a:rPr sz="1800" dirty="0">
                <a:solidFill>
                  <a:srgbClr val="1F4D3D"/>
                </a:solidFill>
                <a:latin typeface="Calibri"/>
                <a:cs typeface="Calibri"/>
              </a:rPr>
              <a:t> </a:t>
            </a:r>
            <a:r>
              <a:rPr sz="1800" spc="-15" dirty="0">
                <a:solidFill>
                  <a:srgbClr val="1F4D3D"/>
                </a:solidFill>
                <a:latin typeface="Calibri"/>
                <a:cs typeface="Calibri"/>
              </a:rPr>
              <a:t>ottico</a:t>
            </a:r>
            <a:r>
              <a:rPr sz="1800" spc="-10" dirty="0">
                <a:solidFill>
                  <a:srgbClr val="1F4D3D"/>
                </a:solidFill>
                <a:latin typeface="Calibri"/>
                <a:cs typeface="Calibri"/>
              </a:rPr>
              <a:t> </a:t>
            </a:r>
            <a:r>
              <a:rPr sz="1800" spc="-5" dirty="0">
                <a:solidFill>
                  <a:srgbClr val="1F4D3D"/>
                </a:solidFill>
                <a:latin typeface="Calibri"/>
                <a:cs typeface="Calibri"/>
              </a:rPr>
              <a:t>(cm)</a:t>
            </a:r>
            <a:endParaRPr sz="1800">
              <a:latin typeface="Calibri"/>
              <a:cs typeface="Calibri"/>
            </a:endParaRPr>
          </a:p>
        </p:txBody>
      </p:sp>
      <p:sp>
        <p:nvSpPr>
          <p:cNvPr id="4" name="object 4"/>
          <p:cNvSpPr txBox="1"/>
          <p:nvPr/>
        </p:nvSpPr>
        <p:spPr>
          <a:xfrm>
            <a:off x="3373120" y="1964055"/>
            <a:ext cx="5445760" cy="1464945"/>
          </a:xfrm>
          <a:prstGeom prst="rect">
            <a:avLst/>
          </a:prstGeom>
        </p:spPr>
        <p:txBody>
          <a:bodyPr vert="horz" wrap="square" lIns="0" tIns="13335" rIns="0" bIns="0" rtlCol="0">
            <a:spAutoFit/>
          </a:bodyPr>
          <a:lstStyle/>
          <a:p>
            <a:pPr marL="1033780">
              <a:lnSpc>
                <a:spcPts val="3325"/>
              </a:lnSpc>
              <a:spcBef>
                <a:spcPts val="105"/>
              </a:spcBef>
            </a:pPr>
            <a:r>
              <a:rPr sz="3200" spc="-5" dirty="0">
                <a:solidFill>
                  <a:srgbClr val="000000"/>
                </a:solidFill>
                <a:latin typeface="Calibri"/>
                <a:cs typeface="Calibri"/>
              </a:rPr>
              <a:t>A=</a:t>
            </a:r>
            <a:r>
              <a:rPr sz="3200" spc="-5" dirty="0">
                <a:solidFill>
                  <a:srgbClr val="000000"/>
                </a:solidFill>
                <a:latin typeface="Symbol"/>
                <a:cs typeface="Symbol"/>
              </a:rPr>
              <a:t></a:t>
            </a:r>
            <a:r>
              <a:rPr sz="3200" spc="-100" dirty="0">
                <a:solidFill>
                  <a:srgbClr val="000000"/>
                </a:solidFill>
                <a:latin typeface="Times New Roman"/>
                <a:cs typeface="Times New Roman"/>
              </a:rPr>
              <a:t> </a:t>
            </a:r>
            <a:r>
              <a:rPr sz="3200" dirty="0">
                <a:solidFill>
                  <a:srgbClr val="000000"/>
                </a:solidFill>
                <a:latin typeface="Calibri"/>
                <a:cs typeface="Calibri"/>
              </a:rPr>
              <a:t>b</a:t>
            </a:r>
            <a:r>
              <a:rPr sz="3200" spc="-30" dirty="0">
                <a:solidFill>
                  <a:srgbClr val="000000"/>
                </a:solidFill>
                <a:latin typeface="Calibri"/>
                <a:cs typeface="Calibri"/>
              </a:rPr>
              <a:t> </a:t>
            </a:r>
            <a:r>
              <a:rPr sz="3200" dirty="0">
                <a:solidFill>
                  <a:srgbClr val="000000"/>
                </a:solidFill>
                <a:latin typeface="Calibri"/>
                <a:cs typeface="Calibri"/>
              </a:rPr>
              <a:t>C</a:t>
            </a:r>
            <a:endParaRPr sz="3200">
              <a:latin typeface="Calibri"/>
              <a:cs typeface="Calibri"/>
            </a:endParaRPr>
          </a:p>
          <a:p>
            <a:pPr marL="3093085">
              <a:lnSpc>
                <a:spcPts val="3325"/>
              </a:lnSpc>
            </a:pPr>
            <a:r>
              <a:rPr sz="3200" dirty="0">
                <a:solidFill>
                  <a:srgbClr val="000000"/>
                </a:solidFill>
                <a:latin typeface="Calibri"/>
                <a:cs typeface="Calibri"/>
              </a:rPr>
              <a:t>C=</a:t>
            </a:r>
            <a:r>
              <a:rPr sz="3200" spc="-15" dirty="0">
                <a:solidFill>
                  <a:srgbClr val="000000"/>
                </a:solidFill>
                <a:latin typeface="Calibri"/>
                <a:cs typeface="Calibri"/>
              </a:rPr>
              <a:t> </a:t>
            </a:r>
            <a:r>
              <a:rPr sz="1800" spc="-10" dirty="0">
                <a:solidFill>
                  <a:srgbClr val="000000"/>
                </a:solidFill>
                <a:latin typeface="Calibri"/>
                <a:cs typeface="Calibri"/>
              </a:rPr>
              <a:t>concentrazione</a:t>
            </a:r>
            <a:r>
              <a:rPr sz="1800" spc="30" dirty="0">
                <a:solidFill>
                  <a:srgbClr val="000000"/>
                </a:solidFill>
                <a:latin typeface="Calibri"/>
                <a:cs typeface="Calibri"/>
              </a:rPr>
              <a:t> </a:t>
            </a:r>
            <a:r>
              <a:rPr sz="1800" spc="-5" dirty="0">
                <a:solidFill>
                  <a:srgbClr val="000000"/>
                </a:solidFill>
                <a:latin typeface="Calibri"/>
                <a:cs typeface="Calibri"/>
              </a:rPr>
              <a:t>(M)</a:t>
            </a:r>
            <a:endParaRPr sz="1800">
              <a:latin typeface="Calibri"/>
              <a:cs typeface="Calibri"/>
            </a:endParaRPr>
          </a:p>
          <a:p>
            <a:pPr marL="50800">
              <a:lnSpc>
                <a:spcPct val="100000"/>
              </a:lnSpc>
              <a:spcBef>
                <a:spcPts val="840"/>
              </a:spcBef>
            </a:pPr>
            <a:r>
              <a:rPr sz="3200" dirty="0">
                <a:solidFill>
                  <a:srgbClr val="000000"/>
                </a:solidFill>
                <a:latin typeface="Symbol"/>
                <a:cs typeface="Symbol"/>
              </a:rPr>
              <a:t></a:t>
            </a:r>
            <a:r>
              <a:rPr sz="3200" spc="-15" dirty="0">
                <a:solidFill>
                  <a:srgbClr val="000000"/>
                </a:solidFill>
                <a:latin typeface="Times New Roman"/>
                <a:cs typeface="Times New Roman"/>
              </a:rPr>
              <a:t> </a:t>
            </a:r>
            <a:r>
              <a:rPr sz="3200" dirty="0">
                <a:solidFill>
                  <a:srgbClr val="000000"/>
                </a:solidFill>
                <a:latin typeface="Symbol"/>
                <a:cs typeface="Symbol"/>
              </a:rPr>
              <a:t></a:t>
            </a:r>
            <a:r>
              <a:rPr sz="3200" spc="10" dirty="0">
                <a:solidFill>
                  <a:srgbClr val="000000"/>
                </a:solidFill>
                <a:latin typeface="Times New Roman"/>
                <a:cs typeface="Times New Roman"/>
              </a:rPr>
              <a:t> </a:t>
            </a:r>
            <a:r>
              <a:rPr sz="1800" spc="-10" dirty="0">
                <a:solidFill>
                  <a:srgbClr val="000000"/>
                </a:solidFill>
                <a:latin typeface="Calibri Light"/>
                <a:cs typeface="Calibri Light"/>
              </a:rPr>
              <a:t>c</a:t>
            </a:r>
            <a:r>
              <a:rPr sz="1800" spc="-5" dirty="0">
                <a:solidFill>
                  <a:srgbClr val="000000"/>
                </a:solidFill>
                <a:latin typeface="Calibri Light"/>
                <a:cs typeface="Calibri Light"/>
              </a:rPr>
              <a:t>o</a:t>
            </a:r>
            <a:r>
              <a:rPr sz="1800" spc="-20" dirty="0">
                <a:solidFill>
                  <a:srgbClr val="000000"/>
                </a:solidFill>
                <a:latin typeface="Calibri Light"/>
                <a:cs typeface="Calibri Light"/>
              </a:rPr>
              <a:t>e</a:t>
            </a:r>
            <a:r>
              <a:rPr sz="1800" spc="-25" dirty="0">
                <a:solidFill>
                  <a:srgbClr val="000000"/>
                </a:solidFill>
                <a:latin typeface="Calibri Light"/>
                <a:cs typeface="Calibri Light"/>
              </a:rPr>
              <a:t>f</a:t>
            </a:r>
            <a:r>
              <a:rPr sz="1800" dirty="0">
                <a:solidFill>
                  <a:srgbClr val="000000"/>
                </a:solidFill>
                <a:latin typeface="Calibri Light"/>
                <a:cs typeface="Calibri Light"/>
              </a:rPr>
              <a:t>ficie</a:t>
            </a:r>
            <a:r>
              <a:rPr sz="1800" spc="-15" dirty="0">
                <a:solidFill>
                  <a:srgbClr val="000000"/>
                </a:solidFill>
                <a:latin typeface="Calibri Light"/>
                <a:cs typeface="Calibri Light"/>
              </a:rPr>
              <a:t>n</a:t>
            </a:r>
            <a:r>
              <a:rPr sz="1800" spc="-20" dirty="0">
                <a:solidFill>
                  <a:srgbClr val="000000"/>
                </a:solidFill>
                <a:latin typeface="Calibri Light"/>
                <a:cs typeface="Calibri Light"/>
              </a:rPr>
              <a:t>t</a:t>
            </a:r>
            <a:r>
              <a:rPr sz="1800" dirty="0">
                <a:solidFill>
                  <a:srgbClr val="000000"/>
                </a:solidFill>
                <a:latin typeface="Calibri Light"/>
                <a:cs typeface="Calibri Light"/>
              </a:rPr>
              <a:t>e</a:t>
            </a:r>
            <a:r>
              <a:rPr sz="1800" spc="-25" dirty="0">
                <a:solidFill>
                  <a:srgbClr val="000000"/>
                </a:solidFill>
                <a:latin typeface="Calibri Light"/>
                <a:cs typeface="Calibri Light"/>
              </a:rPr>
              <a:t> </a:t>
            </a:r>
            <a:r>
              <a:rPr sz="1800" dirty="0">
                <a:solidFill>
                  <a:srgbClr val="000000"/>
                </a:solidFill>
                <a:latin typeface="Calibri Light"/>
                <a:cs typeface="Calibri Light"/>
              </a:rPr>
              <a:t>di assorbivi</a:t>
            </a:r>
            <a:r>
              <a:rPr sz="1800" spc="-30" dirty="0">
                <a:solidFill>
                  <a:srgbClr val="000000"/>
                </a:solidFill>
                <a:latin typeface="Calibri Light"/>
                <a:cs typeface="Calibri Light"/>
              </a:rPr>
              <a:t>t</a:t>
            </a:r>
            <a:r>
              <a:rPr sz="1800" dirty="0">
                <a:solidFill>
                  <a:srgbClr val="000000"/>
                </a:solidFill>
                <a:latin typeface="Calibri Light"/>
                <a:cs typeface="Calibri Light"/>
              </a:rPr>
              <a:t>à</a:t>
            </a:r>
            <a:r>
              <a:rPr sz="1800" spc="25" dirty="0">
                <a:solidFill>
                  <a:srgbClr val="000000"/>
                </a:solidFill>
                <a:latin typeface="Calibri Light"/>
                <a:cs typeface="Calibri Light"/>
              </a:rPr>
              <a:t> </a:t>
            </a:r>
            <a:r>
              <a:rPr sz="1800" dirty="0">
                <a:solidFill>
                  <a:srgbClr val="000000"/>
                </a:solidFill>
                <a:latin typeface="Calibri Light"/>
                <a:cs typeface="Calibri Light"/>
              </a:rPr>
              <a:t>mola</a:t>
            </a:r>
            <a:r>
              <a:rPr sz="1800" spc="-20" dirty="0">
                <a:solidFill>
                  <a:srgbClr val="000000"/>
                </a:solidFill>
                <a:latin typeface="Calibri Light"/>
                <a:cs typeface="Calibri Light"/>
              </a:rPr>
              <a:t>r</a:t>
            </a:r>
            <a:r>
              <a:rPr sz="1800" dirty="0">
                <a:solidFill>
                  <a:srgbClr val="000000"/>
                </a:solidFill>
                <a:latin typeface="Calibri Light"/>
                <a:cs typeface="Calibri Light"/>
              </a:rPr>
              <a:t>e</a:t>
            </a:r>
            <a:r>
              <a:rPr sz="1800" spc="-5" dirty="0">
                <a:solidFill>
                  <a:srgbClr val="000000"/>
                </a:solidFill>
                <a:latin typeface="Calibri Light"/>
                <a:cs typeface="Calibri Light"/>
              </a:rPr>
              <a:t> </a:t>
            </a:r>
            <a:r>
              <a:rPr sz="1800" dirty="0">
                <a:solidFill>
                  <a:srgbClr val="000000"/>
                </a:solidFill>
                <a:latin typeface="Calibri Light"/>
                <a:cs typeface="Calibri Light"/>
              </a:rPr>
              <a:t>(L</a:t>
            </a:r>
            <a:r>
              <a:rPr sz="1800" spc="-10" dirty="0">
                <a:solidFill>
                  <a:srgbClr val="000000"/>
                </a:solidFill>
                <a:latin typeface="Calibri Light"/>
                <a:cs typeface="Calibri Light"/>
              </a:rPr>
              <a:t> </a:t>
            </a:r>
            <a:r>
              <a:rPr sz="1800" dirty="0">
                <a:solidFill>
                  <a:srgbClr val="000000"/>
                </a:solidFill>
                <a:latin typeface="Calibri Light"/>
                <a:cs typeface="Calibri Light"/>
              </a:rPr>
              <a:t>mol</a:t>
            </a:r>
            <a:r>
              <a:rPr sz="1800" baseline="25462" dirty="0">
                <a:solidFill>
                  <a:srgbClr val="000000"/>
                </a:solidFill>
                <a:latin typeface="Calibri Light"/>
                <a:cs typeface="Calibri Light"/>
              </a:rPr>
              <a:t>-1 </a:t>
            </a:r>
            <a:r>
              <a:rPr sz="1800" spc="-202" baseline="25462" dirty="0">
                <a:solidFill>
                  <a:srgbClr val="000000"/>
                </a:solidFill>
                <a:latin typeface="Calibri Light"/>
                <a:cs typeface="Calibri Light"/>
              </a:rPr>
              <a:t> </a:t>
            </a:r>
            <a:r>
              <a:rPr sz="1800" dirty="0">
                <a:solidFill>
                  <a:srgbClr val="000000"/>
                </a:solidFill>
                <a:latin typeface="Calibri Light"/>
                <a:cs typeface="Calibri Light"/>
              </a:rPr>
              <a:t>cm</a:t>
            </a:r>
            <a:r>
              <a:rPr sz="1800" spc="-130" dirty="0">
                <a:solidFill>
                  <a:srgbClr val="000000"/>
                </a:solidFill>
                <a:latin typeface="Calibri Light"/>
                <a:cs typeface="Calibri Light"/>
              </a:rPr>
              <a:t> </a:t>
            </a:r>
            <a:r>
              <a:rPr sz="1800" spc="7" baseline="25462" dirty="0">
                <a:solidFill>
                  <a:srgbClr val="000000"/>
                </a:solidFill>
                <a:latin typeface="Calibri Light"/>
                <a:cs typeface="Calibri Light"/>
              </a:rPr>
              <a:t>-</a:t>
            </a:r>
            <a:r>
              <a:rPr sz="1800" baseline="25462" dirty="0">
                <a:solidFill>
                  <a:srgbClr val="000000"/>
                </a:solidFill>
                <a:latin typeface="Calibri Light"/>
                <a:cs typeface="Calibri Light"/>
              </a:rPr>
              <a:t>1</a:t>
            </a:r>
            <a:r>
              <a:rPr sz="1800" dirty="0">
                <a:solidFill>
                  <a:srgbClr val="000000"/>
                </a:solidFill>
                <a:latin typeface="Calibri Light"/>
                <a:cs typeface="Calibri Light"/>
              </a:rPr>
              <a:t>)</a:t>
            </a:r>
            <a:endParaRPr sz="1800">
              <a:latin typeface="Calibri Light"/>
              <a:cs typeface="Calibri Light"/>
            </a:endParaRPr>
          </a:p>
        </p:txBody>
      </p:sp>
      <p:sp>
        <p:nvSpPr>
          <p:cNvPr id="5" name="object 5"/>
          <p:cNvSpPr/>
          <p:nvPr/>
        </p:nvSpPr>
        <p:spPr>
          <a:xfrm>
            <a:off x="3775964" y="2425623"/>
            <a:ext cx="1047750" cy="590550"/>
          </a:xfrm>
          <a:custGeom>
            <a:avLst/>
            <a:gdLst/>
            <a:ahLst/>
            <a:cxnLst/>
            <a:rect l="l" t="t" r="r" b="b"/>
            <a:pathLst>
              <a:path w="1047750" h="590550">
                <a:moveTo>
                  <a:pt x="47878" y="519938"/>
                </a:moveTo>
                <a:lnTo>
                  <a:pt x="0" y="590423"/>
                </a:lnTo>
                <a:lnTo>
                  <a:pt x="85089" y="586359"/>
                </a:lnTo>
                <a:lnTo>
                  <a:pt x="73065" y="564896"/>
                </a:lnTo>
                <a:lnTo>
                  <a:pt x="58547" y="564896"/>
                </a:lnTo>
                <a:lnTo>
                  <a:pt x="52324" y="553847"/>
                </a:lnTo>
                <a:lnTo>
                  <a:pt x="63400" y="547644"/>
                </a:lnTo>
                <a:lnTo>
                  <a:pt x="47878" y="519938"/>
                </a:lnTo>
                <a:close/>
              </a:path>
              <a:path w="1047750" h="590550">
                <a:moveTo>
                  <a:pt x="63400" y="547644"/>
                </a:moveTo>
                <a:lnTo>
                  <a:pt x="52324" y="553847"/>
                </a:lnTo>
                <a:lnTo>
                  <a:pt x="58547" y="564896"/>
                </a:lnTo>
                <a:lnTo>
                  <a:pt x="69599" y="558708"/>
                </a:lnTo>
                <a:lnTo>
                  <a:pt x="63400" y="547644"/>
                </a:lnTo>
                <a:close/>
              </a:path>
              <a:path w="1047750" h="590550">
                <a:moveTo>
                  <a:pt x="69599" y="558708"/>
                </a:moveTo>
                <a:lnTo>
                  <a:pt x="58547" y="564896"/>
                </a:lnTo>
                <a:lnTo>
                  <a:pt x="73065" y="564896"/>
                </a:lnTo>
                <a:lnTo>
                  <a:pt x="69599" y="558708"/>
                </a:lnTo>
                <a:close/>
              </a:path>
              <a:path w="1047750" h="590550">
                <a:moveTo>
                  <a:pt x="1041400" y="0"/>
                </a:moveTo>
                <a:lnTo>
                  <a:pt x="63400" y="547644"/>
                </a:lnTo>
                <a:lnTo>
                  <a:pt x="69599" y="558708"/>
                </a:lnTo>
                <a:lnTo>
                  <a:pt x="1047623" y="11176"/>
                </a:lnTo>
                <a:lnTo>
                  <a:pt x="1041400" y="0"/>
                </a:lnTo>
                <a:close/>
              </a:path>
            </a:pathLst>
          </a:custGeom>
          <a:solidFill>
            <a:srgbClr val="4471C4"/>
          </a:solidFill>
        </p:spPr>
        <p:txBody>
          <a:bodyPr wrap="square" lIns="0" tIns="0" rIns="0" bIns="0" rtlCol="0"/>
          <a:lstStyle/>
          <a:p>
            <a:endParaRPr/>
          </a:p>
        </p:txBody>
      </p:sp>
      <p:sp>
        <p:nvSpPr>
          <p:cNvPr id="6" name="object 6"/>
          <p:cNvSpPr/>
          <p:nvPr/>
        </p:nvSpPr>
        <p:spPr>
          <a:xfrm>
            <a:off x="5252848" y="1559484"/>
            <a:ext cx="212725" cy="521334"/>
          </a:xfrm>
          <a:custGeom>
            <a:avLst/>
            <a:gdLst/>
            <a:ahLst/>
            <a:cxnLst/>
            <a:rect l="l" t="t" r="r" b="b"/>
            <a:pathLst>
              <a:path w="212725" h="521335">
                <a:moveTo>
                  <a:pt x="170691" y="68995"/>
                </a:moveTo>
                <a:lnTo>
                  <a:pt x="0" y="516382"/>
                </a:lnTo>
                <a:lnTo>
                  <a:pt x="11938" y="520826"/>
                </a:lnTo>
                <a:lnTo>
                  <a:pt x="182526" y="73510"/>
                </a:lnTo>
                <a:lnTo>
                  <a:pt x="170691" y="68995"/>
                </a:lnTo>
                <a:close/>
              </a:path>
              <a:path w="212725" h="521335">
                <a:moveTo>
                  <a:pt x="209469" y="57023"/>
                </a:moveTo>
                <a:lnTo>
                  <a:pt x="175260" y="57023"/>
                </a:lnTo>
                <a:lnTo>
                  <a:pt x="187071" y="61595"/>
                </a:lnTo>
                <a:lnTo>
                  <a:pt x="182526" y="73510"/>
                </a:lnTo>
                <a:lnTo>
                  <a:pt x="212217" y="84836"/>
                </a:lnTo>
                <a:lnTo>
                  <a:pt x="209469" y="57023"/>
                </a:lnTo>
                <a:close/>
              </a:path>
              <a:path w="212725" h="521335">
                <a:moveTo>
                  <a:pt x="175260" y="57023"/>
                </a:moveTo>
                <a:lnTo>
                  <a:pt x="170691" y="68995"/>
                </a:lnTo>
                <a:lnTo>
                  <a:pt x="182526" y="73510"/>
                </a:lnTo>
                <a:lnTo>
                  <a:pt x="187071" y="61595"/>
                </a:lnTo>
                <a:lnTo>
                  <a:pt x="175260" y="57023"/>
                </a:lnTo>
                <a:close/>
              </a:path>
              <a:path w="212725" h="521335">
                <a:moveTo>
                  <a:pt x="203835" y="0"/>
                </a:moveTo>
                <a:lnTo>
                  <a:pt x="140970" y="57658"/>
                </a:lnTo>
                <a:lnTo>
                  <a:pt x="170691" y="68995"/>
                </a:lnTo>
                <a:lnTo>
                  <a:pt x="175260" y="57023"/>
                </a:lnTo>
                <a:lnTo>
                  <a:pt x="209469" y="57023"/>
                </a:lnTo>
                <a:lnTo>
                  <a:pt x="203835" y="0"/>
                </a:lnTo>
                <a:close/>
              </a:path>
            </a:pathLst>
          </a:custGeom>
          <a:solidFill>
            <a:srgbClr val="4471C4"/>
          </a:solidFill>
        </p:spPr>
        <p:txBody>
          <a:bodyPr wrap="square" lIns="0" tIns="0" rIns="0" bIns="0" rtlCol="0"/>
          <a:lstStyle/>
          <a:p>
            <a:endParaRPr/>
          </a:p>
        </p:txBody>
      </p:sp>
      <p:sp>
        <p:nvSpPr>
          <p:cNvPr id="7" name="object 7"/>
          <p:cNvSpPr/>
          <p:nvPr/>
        </p:nvSpPr>
        <p:spPr>
          <a:xfrm>
            <a:off x="5727827" y="2425116"/>
            <a:ext cx="554355" cy="193675"/>
          </a:xfrm>
          <a:custGeom>
            <a:avLst/>
            <a:gdLst/>
            <a:ahLst/>
            <a:cxnLst/>
            <a:rect l="l" t="t" r="r" b="b"/>
            <a:pathLst>
              <a:path w="554354" h="193675">
                <a:moveTo>
                  <a:pt x="479674" y="163166"/>
                </a:moveTo>
                <a:lnTo>
                  <a:pt x="470154" y="193421"/>
                </a:lnTo>
                <a:lnTo>
                  <a:pt x="554355" y="179959"/>
                </a:lnTo>
                <a:lnTo>
                  <a:pt x="540928" y="167004"/>
                </a:lnTo>
                <a:lnTo>
                  <a:pt x="491871" y="167004"/>
                </a:lnTo>
                <a:lnTo>
                  <a:pt x="479674" y="163166"/>
                </a:lnTo>
                <a:close/>
              </a:path>
              <a:path w="554354" h="193675">
                <a:moveTo>
                  <a:pt x="483508" y="150981"/>
                </a:moveTo>
                <a:lnTo>
                  <a:pt x="479674" y="163166"/>
                </a:lnTo>
                <a:lnTo>
                  <a:pt x="491871" y="167004"/>
                </a:lnTo>
                <a:lnTo>
                  <a:pt x="495681" y="154812"/>
                </a:lnTo>
                <a:lnTo>
                  <a:pt x="483508" y="150981"/>
                </a:lnTo>
                <a:close/>
              </a:path>
              <a:path w="554354" h="193675">
                <a:moveTo>
                  <a:pt x="493014" y="120776"/>
                </a:moveTo>
                <a:lnTo>
                  <a:pt x="483508" y="150981"/>
                </a:lnTo>
                <a:lnTo>
                  <a:pt x="495681" y="154812"/>
                </a:lnTo>
                <a:lnTo>
                  <a:pt x="491871" y="167004"/>
                </a:lnTo>
                <a:lnTo>
                  <a:pt x="540928" y="167004"/>
                </a:lnTo>
                <a:lnTo>
                  <a:pt x="493014" y="120776"/>
                </a:lnTo>
                <a:close/>
              </a:path>
              <a:path w="554354" h="193675">
                <a:moveTo>
                  <a:pt x="3810" y="0"/>
                </a:moveTo>
                <a:lnTo>
                  <a:pt x="0" y="12191"/>
                </a:lnTo>
                <a:lnTo>
                  <a:pt x="479674" y="163166"/>
                </a:lnTo>
                <a:lnTo>
                  <a:pt x="483508" y="150981"/>
                </a:lnTo>
                <a:lnTo>
                  <a:pt x="3810" y="0"/>
                </a:lnTo>
                <a:close/>
              </a:path>
            </a:pathLst>
          </a:custGeom>
          <a:solidFill>
            <a:srgbClr val="4471C4"/>
          </a:solidFill>
        </p:spPr>
        <p:txBody>
          <a:bodyPr wrap="square" lIns="0" tIns="0" rIns="0" bIns="0" rtlCol="0"/>
          <a:lstStyle/>
          <a:p>
            <a:endParaRPr/>
          </a:p>
        </p:txBody>
      </p:sp>
      <p:sp>
        <p:nvSpPr>
          <p:cNvPr id="8" name="object 8"/>
          <p:cNvSpPr txBox="1"/>
          <p:nvPr/>
        </p:nvSpPr>
        <p:spPr>
          <a:xfrm>
            <a:off x="2362200" y="3890061"/>
            <a:ext cx="7649845" cy="1122680"/>
          </a:xfrm>
          <a:prstGeom prst="rect">
            <a:avLst/>
          </a:prstGeom>
        </p:spPr>
        <p:txBody>
          <a:bodyPr vert="horz" wrap="square" lIns="0" tIns="12700" rIns="0" bIns="0" rtlCol="0">
            <a:spAutoFit/>
          </a:bodyPr>
          <a:lstStyle/>
          <a:p>
            <a:pPr marL="12700">
              <a:lnSpc>
                <a:spcPct val="100000"/>
              </a:lnSpc>
              <a:spcBef>
                <a:spcPts val="100"/>
              </a:spcBef>
            </a:pPr>
            <a:r>
              <a:rPr sz="2400" spc="-5" dirty="0">
                <a:solidFill>
                  <a:srgbClr val="000000"/>
                </a:solidFill>
                <a:latin typeface="Calibri"/>
                <a:cs typeface="Calibri"/>
              </a:rPr>
              <a:t>Assorbanza</a:t>
            </a:r>
            <a:r>
              <a:rPr sz="2400" spc="-10" dirty="0">
                <a:solidFill>
                  <a:srgbClr val="000000"/>
                </a:solidFill>
                <a:latin typeface="Calibri"/>
                <a:cs typeface="Calibri"/>
              </a:rPr>
              <a:t> </a:t>
            </a:r>
            <a:r>
              <a:rPr sz="2400" dirty="0">
                <a:solidFill>
                  <a:srgbClr val="000000"/>
                </a:solidFill>
                <a:latin typeface="Calibri"/>
                <a:cs typeface="Calibri"/>
              </a:rPr>
              <a:t>è</a:t>
            </a:r>
            <a:r>
              <a:rPr sz="2400" spc="-10" dirty="0">
                <a:solidFill>
                  <a:srgbClr val="000000"/>
                </a:solidFill>
                <a:latin typeface="Calibri"/>
                <a:cs typeface="Calibri"/>
              </a:rPr>
              <a:t> </a:t>
            </a:r>
            <a:r>
              <a:rPr sz="2400" spc="-5" dirty="0">
                <a:solidFill>
                  <a:srgbClr val="000000"/>
                </a:solidFill>
                <a:latin typeface="Calibri"/>
                <a:cs typeface="Calibri"/>
              </a:rPr>
              <a:t>una </a:t>
            </a:r>
            <a:r>
              <a:rPr sz="2400" spc="-15" dirty="0">
                <a:solidFill>
                  <a:srgbClr val="000000"/>
                </a:solidFill>
                <a:latin typeface="Calibri"/>
                <a:cs typeface="Calibri"/>
              </a:rPr>
              <a:t>grandezza</a:t>
            </a:r>
            <a:r>
              <a:rPr sz="2400" spc="-5" dirty="0">
                <a:solidFill>
                  <a:srgbClr val="000000"/>
                </a:solidFill>
                <a:latin typeface="Calibri"/>
                <a:cs typeface="Calibri"/>
              </a:rPr>
              <a:t> adimensionale</a:t>
            </a:r>
            <a:r>
              <a:rPr sz="2400" spc="-15" dirty="0">
                <a:solidFill>
                  <a:srgbClr val="000000"/>
                </a:solidFill>
                <a:latin typeface="Calibri"/>
                <a:cs typeface="Calibri"/>
              </a:rPr>
              <a:t> </a:t>
            </a:r>
            <a:r>
              <a:rPr sz="2400" spc="-10" dirty="0">
                <a:solidFill>
                  <a:srgbClr val="000000"/>
                </a:solidFill>
                <a:latin typeface="Calibri"/>
                <a:cs typeface="Calibri"/>
              </a:rPr>
              <a:t>come</a:t>
            </a:r>
            <a:r>
              <a:rPr sz="2400" spc="-15" dirty="0">
                <a:solidFill>
                  <a:srgbClr val="000000"/>
                </a:solidFill>
                <a:latin typeface="Calibri"/>
                <a:cs typeface="Calibri"/>
              </a:rPr>
              <a:t> </a:t>
            </a:r>
            <a:r>
              <a:rPr sz="2400" spc="-10" dirty="0">
                <a:solidFill>
                  <a:srgbClr val="000000"/>
                </a:solidFill>
                <a:latin typeface="Calibri"/>
                <a:cs typeface="Calibri"/>
              </a:rPr>
              <a:t>evidente</a:t>
            </a:r>
            <a:r>
              <a:rPr sz="2400" spc="10" dirty="0">
                <a:solidFill>
                  <a:srgbClr val="000000"/>
                </a:solidFill>
                <a:latin typeface="Calibri"/>
                <a:cs typeface="Calibri"/>
              </a:rPr>
              <a:t> </a:t>
            </a:r>
            <a:r>
              <a:rPr sz="2400" spc="-5" dirty="0">
                <a:solidFill>
                  <a:srgbClr val="000000"/>
                </a:solidFill>
                <a:latin typeface="Calibri"/>
                <a:cs typeface="Calibri"/>
              </a:rPr>
              <a:t>da</a:t>
            </a:r>
            <a:endParaRPr sz="2400" dirty="0">
              <a:latin typeface="Calibri"/>
              <a:cs typeface="Calibri"/>
            </a:endParaRPr>
          </a:p>
          <a:p>
            <a:pPr>
              <a:lnSpc>
                <a:spcPct val="100000"/>
              </a:lnSpc>
              <a:spcBef>
                <a:spcPts val="10"/>
              </a:spcBef>
            </a:pPr>
            <a:endParaRPr sz="2350" dirty="0">
              <a:latin typeface="Calibri"/>
              <a:cs typeface="Calibri"/>
            </a:endParaRPr>
          </a:p>
          <a:p>
            <a:pPr marL="145415" algn="ctr">
              <a:lnSpc>
                <a:spcPct val="100000"/>
              </a:lnSpc>
            </a:pPr>
            <a:r>
              <a:rPr sz="2400" dirty="0">
                <a:solidFill>
                  <a:srgbClr val="000000"/>
                </a:solidFill>
                <a:latin typeface="Calibri"/>
                <a:cs typeface="Calibri"/>
              </a:rPr>
              <a:t>A=log</a:t>
            </a:r>
            <a:r>
              <a:rPr sz="2400" spc="-55" dirty="0">
                <a:solidFill>
                  <a:srgbClr val="000000"/>
                </a:solidFill>
                <a:latin typeface="Calibri"/>
                <a:cs typeface="Calibri"/>
              </a:rPr>
              <a:t> </a:t>
            </a:r>
            <a:r>
              <a:rPr sz="2400" spc="-5" dirty="0">
                <a:solidFill>
                  <a:srgbClr val="000000"/>
                </a:solidFill>
                <a:latin typeface="Calibri"/>
                <a:cs typeface="Calibri"/>
              </a:rPr>
              <a:t>P0/P</a:t>
            </a:r>
            <a:endParaRPr sz="2400" dirty="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grpSp>
        <p:nvGrpSpPr>
          <p:cNvPr id="2" name="object 2"/>
          <p:cNvGrpSpPr/>
          <p:nvPr/>
        </p:nvGrpSpPr>
        <p:grpSpPr>
          <a:xfrm>
            <a:off x="2278379" y="7620"/>
            <a:ext cx="8409940" cy="5152644"/>
            <a:chOff x="2278379" y="7620"/>
            <a:chExt cx="8409940" cy="5152644"/>
          </a:xfrm>
        </p:grpSpPr>
        <p:pic>
          <p:nvPicPr>
            <p:cNvPr id="3" name="object 3"/>
            <p:cNvPicPr/>
            <p:nvPr/>
          </p:nvPicPr>
          <p:blipFill>
            <a:blip r:embed="rId2" cstate="print"/>
            <a:stretch>
              <a:fillRect/>
            </a:stretch>
          </p:blipFill>
          <p:spPr>
            <a:xfrm>
              <a:off x="3028187" y="304800"/>
              <a:ext cx="7033259" cy="4855464"/>
            </a:xfrm>
            <a:prstGeom prst="rect">
              <a:avLst/>
            </a:prstGeom>
          </p:spPr>
        </p:pic>
        <p:sp>
          <p:nvSpPr>
            <p:cNvPr id="4" name="object 4"/>
            <p:cNvSpPr/>
            <p:nvPr/>
          </p:nvSpPr>
          <p:spPr>
            <a:xfrm>
              <a:off x="2278379" y="7620"/>
              <a:ext cx="8409940" cy="830580"/>
            </a:xfrm>
            <a:custGeom>
              <a:avLst/>
              <a:gdLst/>
              <a:ahLst/>
              <a:cxnLst/>
              <a:rect l="l" t="t" r="r" b="b"/>
              <a:pathLst>
                <a:path w="8409940" h="830580">
                  <a:moveTo>
                    <a:pt x="8409432" y="0"/>
                  </a:moveTo>
                  <a:lnTo>
                    <a:pt x="0" y="0"/>
                  </a:lnTo>
                  <a:lnTo>
                    <a:pt x="0" y="830579"/>
                  </a:lnTo>
                  <a:lnTo>
                    <a:pt x="8409432" y="830579"/>
                  </a:lnTo>
                  <a:lnTo>
                    <a:pt x="8409432" y="0"/>
                  </a:lnTo>
                  <a:close/>
                </a:path>
              </a:pathLst>
            </a:custGeom>
            <a:solidFill>
              <a:srgbClr val="FFFFFF"/>
            </a:solidFill>
          </p:spPr>
          <p:txBody>
            <a:bodyPr wrap="square" lIns="0" tIns="0" rIns="0" bIns="0" rtlCol="0"/>
            <a:lstStyle/>
            <a:p>
              <a:endParaRPr/>
            </a:p>
          </p:txBody>
        </p:sp>
      </p:grpSp>
      <p:sp>
        <p:nvSpPr>
          <p:cNvPr id="5" name="object 5"/>
          <p:cNvSpPr txBox="1">
            <a:spLocks noGrp="1"/>
          </p:cNvSpPr>
          <p:nvPr>
            <p:ph type="title"/>
          </p:nvPr>
        </p:nvSpPr>
        <p:spPr>
          <a:xfrm>
            <a:off x="3259963" y="20193"/>
            <a:ext cx="6449060" cy="391160"/>
          </a:xfrm>
          <a:prstGeom prst="rect">
            <a:avLst/>
          </a:prstGeom>
        </p:spPr>
        <p:txBody>
          <a:bodyPr vert="horz" wrap="square" lIns="0" tIns="12700" rIns="0" bIns="0" rtlCol="0">
            <a:spAutoFit/>
          </a:bodyPr>
          <a:lstStyle/>
          <a:p>
            <a:pPr marL="12700">
              <a:lnSpc>
                <a:spcPct val="100000"/>
              </a:lnSpc>
              <a:spcBef>
                <a:spcPts val="100"/>
              </a:spcBef>
            </a:pPr>
            <a:r>
              <a:rPr sz="2400" b="1" i="1" spc="-30" dirty="0">
                <a:solidFill>
                  <a:srgbClr val="1F4D3D"/>
                </a:solidFill>
                <a:latin typeface="Calibri"/>
                <a:cs typeface="Calibri"/>
              </a:rPr>
              <a:t>Termini</a:t>
            </a:r>
            <a:r>
              <a:rPr sz="2400" b="1" i="1" spc="-10" dirty="0">
                <a:solidFill>
                  <a:srgbClr val="1F4D3D"/>
                </a:solidFill>
                <a:latin typeface="Calibri"/>
                <a:cs typeface="Calibri"/>
              </a:rPr>
              <a:t> </a:t>
            </a:r>
            <a:r>
              <a:rPr sz="2400" b="1" i="1" dirty="0">
                <a:solidFill>
                  <a:srgbClr val="1F4D3D"/>
                </a:solidFill>
                <a:latin typeface="Calibri"/>
                <a:cs typeface="Calibri"/>
              </a:rPr>
              <a:t>impiegati</a:t>
            </a:r>
            <a:r>
              <a:rPr sz="2400" b="1" i="1" spc="-45" dirty="0">
                <a:solidFill>
                  <a:srgbClr val="1F4D3D"/>
                </a:solidFill>
                <a:latin typeface="Calibri"/>
                <a:cs typeface="Calibri"/>
              </a:rPr>
              <a:t> </a:t>
            </a:r>
            <a:r>
              <a:rPr sz="2400" b="1" i="1" dirty="0">
                <a:solidFill>
                  <a:srgbClr val="1F4D3D"/>
                </a:solidFill>
                <a:latin typeface="Calibri"/>
                <a:cs typeface="Calibri"/>
              </a:rPr>
              <a:t>in</a:t>
            </a:r>
            <a:r>
              <a:rPr sz="2400" b="1" i="1" spc="-10" dirty="0">
                <a:solidFill>
                  <a:srgbClr val="1F4D3D"/>
                </a:solidFill>
                <a:latin typeface="Calibri"/>
                <a:cs typeface="Calibri"/>
              </a:rPr>
              <a:t> spettrometria</a:t>
            </a:r>
            <a:r>
              <a:rPr sz="2400" b="1" i="1" spc="10" dirty="0">
                <a:solidFill>
                  <a:srgbClr val="1F4D3D"/>
                </a:solidFill>
                <a:latin typeface="Calibri"/>
                <a:cs typeface="Calibri"/>
              </a:rPr>
              <a:t> </a:t>
            </a:r>
            <a:r>
              <a:rPr sz="2400" b="1" i="1" dirty="0">
                <a:solidFill>
                  <a:srgbClr val="1F4D3D"/>
                </a:solidFill>
                <a:latin typeface="Calibri"/>
                <a:cs typeface="Calibri"/>
              </a:rPr>
              <a:t>di</a:t>
            </a:r>
            <a:r>
              <a:rPr sz="2400" b="1" i="1" spc="-15" dirty="0">
                <a:solidFill>
                  <a:srgbClr val="1F4D3D"/>
                </a:solidFill>
                <a:latin typeface="Calibri"/>
                <a:cs typeface="Calibri"/>
              </a:rPr>
              <a:t> </a:t>
            </a:r>
            <a:r>
              <a:rPr sz="2400" b="1" i="1" spc="-10" dirty="0">
                <a:solidFill>
                  <a:srgbClr val="1F4D3D"/>
                </a:solidFill>
                <a:latin typeface="Calibri"/>
                <a:cs typeface="Calibri"/>
              </a:rPr>
              <a:t>assorbimento</a:t>
            </a:r>
            <a:endParaRPr sz="2400">
              <a:latin typeface="Calibri"/>
              <a:cs typeface="Calibri"/>
            </a:endParaRPr>
          </a:p>
        </p:txBody>
      </p:sp>
      <p:sp>
        <p:nvSpPr>
          <p:cNvPr id="6" name="object 6"/>
          <p:cNvSpPr/>
          <p:nvPr/>
        </p:nvSpPr>
        <p:spPr>
          <a:xfrm>
            <a:off x="393191" y="4149852"/>
            <a:ext cx="11677015" cy="2246630"/>
          </a:xfrm>
          <a:custGeom>
            <a:avLst/>
            <a:gdLst/>
            <a:ahLst/>
            <a:cxnLst/>
            <a:rect l="l" t="t" r="r" b="b"/>
            <a:pathLst>
              <a:path w="11677015" h="2246629">
                <a:moveTo>
                  <a:pt x="11676888" y="0"/>
                </a:moveTo>
                <a:lnTo>
                  <a:pt x="0" y="0"/>
                </a:lnTo>
                <a:lnTo>
                  <a:pt x="0" y="2246376"/>
                </a:lnTo>
                <a:lnTo>
                  <a:pt x="11676888" y="2246376"/>
                </a:lnTo>
                <a:lnTo>
                  <a:pt x="11676888" y="0"/>
                </a:lnTo>
                <a:close/>
              </a:path>
            </a:pathLst>
          </a:custGeom>
          <a:solidFill>
            <a:srgbClr val="FFFFFF"/>
          </a:solidFill>
        </p:spPr>
        <p:txBody>
          <a:bodyPr wrap="square" lIns="0" tIns="0" rIns="0" bIns="0" rtlCol="0"/>
          <a:lstStyle/>
          <a:p>
            <a:endParaRPr/>
          </a:p>
        </p:txBody>
      </p:sp>
      <p:sp>
        <p:nvSpPr>
          <p:cNvPr id="7" name="object 7"/>
          <p:cNvSpPr txBox="1"/>
          <p:nvPr/>
        </p:nvSpPr>
        <p:spPr>
          <a:xfrm>
            <a:off x="472846" y="4166996"/>
            <a:ext cx="11518900" cy="216027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000000"/>
                </a:solidFill>
                <a:latin typeface="Calibri"/>
                <a:cs typeface="Calibri"/>
              </a:rPr>
              <a:t>Uso</a:t>
            </a:r>
            <a:r>
              <a:rPr sz="2000" b="1" spc="-30" dirty="0">
                <a:solidFill>
                  <a:srgbClr val="000000"/>
                </a:solidFill>
                <a:latin typeface="Calibri"/>
                <a:cs typeface="Calibri"/>
              </a:rPr>
              <a:t> </a:t>
            </a:r>
            <a:r>
              <a:rPr sz="2000" b="1" dirty="0">
                <a:solidFill>
                  <a:srgbClr val="000000"/>
                </a:solidFill>
                <a:latin typeface="Calibri"/>
                <a:cs typeface="Calibri"/>
              </a:rPr>
              <a:t>della</a:t>
            </a:r>
            <a:r>
              <a:rPr sz="2000" b="1" spc="-25" dirty="0">
                <a:solidFill>
                  <a:srgbClr val="000000"/>
                </a:solidFill>
                <a:latin typeface="Calibri"/>
                <a:cs typeface="Calibri"/>
              </a:rPr>
              <a:t> </a:t>
            </a:r>
            <a:r>
              <a:rPr sz="2000" b="1" spc="-5" dirty="0">
                <a:solidFill>
                  <a:srgbClr val="000000"/>
                </a:solidFill>
                <a:latin typeface="Calibri"/>
                <a:cs typeface="Calibri"/>
              </a:rPr>
              <a:t>legge </a:t>
            </a:r>
            <a:r>
              <a:rPr sz="2000" b="1" dirty="0">
                <a:solidFill>
                  <a:srgbClr val="000000"/>
                </a:solidFill>
                <a:latin typeface="Calibri"/>
                <a:cs typeface="Calibri"/>
              </a:rPr>
              <a:t>di</a:t>
            </a:r>
            <a:r>
              <a:rPr sz="2000" b="1" spc="-20" dirty="0">
                <a:solidFill>
                  <a:srgbClr val="000000"/>
                </a:solidFill>
                <a:latin typeface="Calibri"/>
                <a:cs typeface="Calibri"/>
              </a:rPr>
              <a:t> </a:t>
            </a:r>
            <a:r>
              <a:rPr sz="2000" b="1" dirty="0">
                <a:solidFill>
                  <a:srgbClr val="000000"/>
                </a:solidFill>
                <a:latin typeface="Calibri"/>
                <a:cs typeface="Calibri"/>
              </a:rPr>
              <a:t>Beer</a:t>
            </a:r>
            <a:endParaRPr sz="2000">
              <a:latin typeface="Calibri"/>
              <a:cs typeface="Calibri"/>
            </a:endParaRPr>
          </a:p>
          <a:p>
            <a:pPr marL="12700">
              <a:lnSpc>
                <a:spcPct val="100000"/>
              </a:lnSpc>
            </a:pPr>
            <a:r>
              <a:rPr sz="2000" spc="-10" dirty="0">
                <a:solidFill>
                  <a:srgbClr val="000000"/>
                </a:solidFill>
                <a:latin typeface="Calibri"/>
                <a:cs typeface="Calibri"/>
              </a:rPr>
              <a:t>Calcolare</a:t>
            </a:r>
            <a:r>
              <a:rPr sz="2000" spc="10" dirty="0">
                <a:solidFill>
                  <a:srgbClr val="000000"/>
                </a:solidFill>
                <a:latin typeface="Calibri"/>
                <a:cs typeface="Calibri"/>
              </a:rPr>
              <a:t> </a:t>
            </a:r>
            <a:r>
              <a:rPr sz="2000" spc="-5" dirty="0">
                <a:solidFill>
                  <a:srgbClr val="000000"/>
                </a:solidFill>
                <a:latin typeface="Calibri"/>
                <a:cs typeface="Calibri"/>
              </a:rPr>
              <a:t>le</a:t>
            </a:r>
            <a:r>
              <a:rPr sz="2000" spc="10" dirty="0">
                <a:solidFill>
                  <a:srgbClr val="000000"/>
                </a:solidFill>
                <a:latin typeface="Calibri"/>
                <a:cs typeface="Calibri"/>
              </a:rPr>
              <a:t> </a:t>
            </a:r>
            <a:r>
              <a:rPr sz="2000" spc="-5" dirty="0">
                <a:solidFill>
                  <a:srgbClr val="000000"/>
                </a:solidFill>
                <a:latin typeface="Calibri"/>
                <a:cs typeface="Calibri"/>
              </a:rPr>
              <a:t>assorbività</a:t>
            </a:r>
            <a:r>
              <a:rPr sz="2000" spc="35" dirty="0">
                <a:solidFill>
                  <a:srgbClr val="000000"/>
                </a:solidFill>
                <a:latin typeface="Calibri"/>
                <a:cs typeface="Calibri"/>
              </a:rPr>
              <a:t> </a:t>
            </a:r>
            <a:r>
              <a:rPr sz="2000" dirty="0">
                <a:solidFill>
                  <a:srgbClr val="000000"/>
                </a:solidFill>
                <a:latin typeface="Calibri"/>
                <a:cs typeface="Calibri"/>
              </a:rPr>
              <a:t>molari</a:t>
            </a:r>
            <a:r>
              <a:rPr sz="2000" spc="15" dirty="0">
                <a:solidFill>
                  <a:srgbClr val="000000"/>
                </a:solidFill>
                <a:latin typeface="Calibri"/>
                <a:cs typeface="Calibri"/>
              </a:rPr>
              <a:t> </a:t>
            </a:r>
            <a:r>
              <a:rPr sz="2000" spc="-5" dirty="0">
                <a:solidFill>
                  <a:srgbClr val="000000"/>
                </a:solidFill>
                <a:latin typeface="Calibri"/>
                <a:cs typeface="Calibri"/>
              </a:rPr>
              <a:t>delle</a:t>
            </a:r>
            <a:r>
              <a:rPr sz="2000" spc="20" dirty="0">
                <a:solidFill>
                  <a:srgbClr val="000000"/>
                </a:solidFill>
                <a:latin typeface="Calibri"/>
                <a:cs typeface="Calibri"/>
              </a:rPr>
              <a:t> </a:t>
            </a:r>
            <a:r>
              <a:rPr sz="2000" spc="-5" dirty="0">
                <a:solidFill>
                  <a:srgbClr val="000000"/>
                </a:solidFill>
                <a:latin typeface="Calibri"/>
                <a:cs typeface="Calibri"/>
              </a:rPr>
              <a:t>specie</a:t>
            </a:r>
            <a:r>
              <a:rPr sz="2000" spc="25" dirty="0">
                <a:solidFill>
                  <a:srgbClr val="000000"/>
                </a:solidFill>
                <a:latin typeface="Calibri"/>
                <a:cs typeface="Calibri"/>
              </a:rPr>
              <a:t> </a:t>
            </a:r>
            <a:r>
              <a:rPr sz="2000" spc="-5" dirty="0">
                <a:solidFill>
                  <a:srgbClr val="000000"/>
                </a:solidFill>
                <a:latin typeface="Calibri"/>
                <a:cs typeface="Calibri"/>
              </a:rPr>
              <a:t>conoscendo</a:t>
            </a:r>
            <a:r>
              <a:rPr sz="2000" spc="-35" dirty="0">
                <a:solidFill>
                  <a:srgbClr val="000000"/>
                </a:solidFill>
                <a:latin typeface="Calibri"/>
                <a:cs typeface="Calibri"/>
              </a:rPr>
              <a:t> </a:t>
            </a:r>
            <a:r>
              <a:rPr sz="2000" spc="-5" dirty="0">
                <a:solidFill>
                  <a:srgbClr val="000000"/>
                </a:solidFill>
                <a:latin typeface="Calibri"/>
                <a:cs typeface="Calibri"/>
              </a:rPr>
              <a:t>la</a:t>
            </a:r>
            <a:r>
              <a:rPr sz="2000" spc="20" dirty="0">
                <a:solidFill>
                  <a:srgbClr val="000000"/>
                </a:solidFill>
                <a:latin typeface="Calibri"/>
                <a:cs typeface="Calibri"/>
              </a:rPr>
              <a:t> </a:t>
            </a:r>
            <a:r>
              <a:rPr sz="2000" spc="-10" dirty="0">
                <a:solidFill>
                  <a:srgbClr val="000000"/>
                </a:solidFill>
                <a:latin typeface="Calibri"/>
                <a:cs typeface="Calibri"/>
              </a:rPr>
              <a:t>loro</a:t>
            </a:r>
            <a:r>
              <a:rPr sz="2000" spc="-5" dirty="0">
                <a:solidFill>
                  <a:srgbClr val="000000"/>
                </a:solidFill>
                <a:latin typeface="Calibri"/>
                <a:cs typeface="Calibri"/>
              </a:rPr>
              <a:t> </a:t>
            </a:r>
            <a:r>
              <a:rPr sz="2000" spc="-10" dirty="0">
                <a:solidFill>
                  <a:srgbClr val="000000"/>
                </a:solidFill>
                <a:latin typeface="Calibri"/>
                <a:cs typeface="Calibri"/>
              </a:rPr>
              <a:t>concentrazione</a:t>
            </a:r>
            <a:endParaRPr sz="2000">
              <a:latin typeface="Calibri"/>
              <a:cs typeface="Calibri"/>
            </a:endParaRPr>
          </a:p>
          <a:p>
            <a:pPr>
              <a:lnSpc>
                <a:spcPct val="100000"/>
              </a:lnSpc>
              <a:spcBef>
                <a:spcPts val="25"/>
              </a:spcBef>
            </a:pPr>
            <a:endParaRPr sz="1950">
              <a:latin typeface="Calibri"/>
              <a:cs typeface="Calibri"/>
            </a:endParaRPr>
          </a:p>
          <a:p>
            <a:pPr marL="12700">
              <a:lnSpc>
                <a:spcPct val="100000"/>
              </a:lnSpc>
            </a:pPr>
            <a:r>
              <a:rPr sz="2000" spc="-10" dirty="0">
                <a:solidFill>
                  <a:srgbClr val="000000"/>
                </a:solidFill>
                <a:latin typeface="Calibri"/>
                <a:cs typeface="Calibri"/>
              </a:rPr>
              <a:t>Possiamo</a:t>
            </a:r>
            <a:r>
              <a:rPr sz="2000" spc="15" dirty="0">
                <a:solidFill>
                  <a:srgbClr val="000000"/>
                </a:solidFill>
                <a:latin typeface="Calibri"/>
                <a:cs typeface="Calibri"/>
              </a:rPr>
              <a:t> </a:t>
            </a:r>
            <a:r>
              <a:rPr sz="2000" spc="-10" dirty="0">
                <a:solidFill>
                  <a:srgbClr val="000000"/>
                </a:solidFill>
                <a:latin typeface="Calibri"/>
                <a:cs typeface="Calibri"/>
              </a:rPr>
              <a:t>usare</a:t>
            </a:r>
            <a:r>
              <a:rPr sz="2000" spc="10" dirty="0">
                <a:solidFill>
                  <a:srgbClr val="000000"/>
                </a:solidFill>
                <a:latin typeface="Calibri"/>
                <a:cs typeface="Calibri"/>
              </a:rPr>
              <a:t> </a:t>
            </a:r>
            <a:r>
              <a:rPr sz="2000" spc="-5" dirty="0">
                <a:solidFill>
                  <a:srgbClr val="000000"/>
                </a:solidFill>
                <a:latin typeface="Calibri"/>
                <a:cs typeface="Calibri"/>
              </a:rPr>
              <a:t>il</a:t>
            </a:r>
            <a:r>
              <a:rPr sz="2000" spc="15" dirty="0">
                <a:solidFill>
                  <a:srgbClr val="000000"/>
                </a:solidFill>
                <a:latin typeface="Calibri"/>
                <a:cs typeface="Calibri"/>
              </a:rPr>
              <a:t> </a:t>
            </a:r>
            <a:r>
              <a:rPr sz="2000" spc="-10" dirty="0">
                <a:solidFill>
                  <a:srgbClr val="000000"/>
                </a:solidFill>
                <a:latin typeface="Calibri"/>
                <a:cs typeface="Calibri"/>
              </a:rPr>
              <a:t>valore</a:t>
            </a:r>
            <a:r>
              <a:rPr sz="2000" spc="10" dirty="0">
                <a:solidFill>
                  <a:srgbClr val="000000"/>
                </a:solidFill>
                <a:latin typeface="Calibri"/>
                <a:cs typeface="Calibri"/>
              </a:rPr>
              <a:t> </a:t>
            </a:r>
            <a:r>
              <a:rPr sz="2000" spc="-5" dirty="0">
                <a:solidFill>
                  <a:srgbClr val="000000"/>
                </a:solidFill>
                <a:latin typeface="Calibri"/>
                <a:cs typeface="Calibri"/>
              </a:rPr>
              <a:t>dell'assorbanza</a:t>
            </a:r>
            <a:r>
              <a:rPr sz="2000" spc="-15" dirty="0">
                <a:solidFill>
                  <a:srgbClr val="000000"/>
                </a:solidFill>
                <a:latin typeface="Calibri"/>
                <a:cs typeface="Calibri"/>
              </a:rPr>
              <a:t> misurata</a:t>
            </a:r>
            <a:r>
              <a:rPr sz="2000" spc="35" dirty="0">
                <a:solidFill>
                  <a:srgbClr val="000000"/>
                </a:solidFill>
                <a:latin typeface="Calibri"/>
                <a:cs typeface="Calibri"/>
              </a:rPr>
              <a:t> </a:t>
            </a:r>
            <a:r>
              <a:rPr sz="2000" dirty="0">
                <a:solidFill>
                  <a:srgbClr val="000000"/>
                </a:solidFill>
                <a:latin typeface="Calibri"/>
                <a:cs typeface="Calibri"/>
              </a:rPr>
              <a:t>per</a:t>
            </a:r>
            <a:r>
              <a:rPr sz="2000" spc="-10" dirty="0">
                <a:solidFill>
                  <a:srgbClr val="000000"/>
                </a:solidFill>
                <a:latin typeface="Calibri"/>
                <a:cs typeface="Calibri"/>
              </a:rPr>
              <a:t> ottenere</a:t>
            </a:r>
            <a:r>
              <a:rPr sz="2000" spc="5" dirty="0">
                <a:solidFill>
                  <a:srgbClr val="000000"/>
                </a:solidFill>
                <a:latin typeface="Calibri"/>
                <a:cs typeface="Calibri"/>
              </a:rPr>
              <a:t> </a:t>
            </a:r>
            <a:r>
              <a:rPr sz="2000" spc="-5" dirty="0">
                <a:solidFill>
                  <a:srgbClr val="000000"/>
                </a:solidFill>
                <a:latin typeface="Calibri"/>
                <a:cs typeface="Calibri"/>
              </a:rPr>
              <a:t>la</a:t>
            </a:r>
            <a:r>
              <a:rPr sz="2000" spc="10" dirty="0">
                <a:solidFill>
                  <a:srgbClr val="000000"/>
                </a:solidFill>
                <a:latin typeface="Calibri"/>
                <a:cs typeface="Calibri"/>
              </a:rPr>
              <a:t> </a:t>
            </a:r>
            <a:r>
              <a:rPr sz="2000" spc="-5" dirty="0">
                <a:solidFill>
                  <a:srgbClr val="000000"/>
                </a:solidFill>
                <a:latin typeface="Calibri"/>
                <a:cs typeface="Calibri"/>
              </a:rPr>
              <a:t>concentrazione</a:t>
            </a:r>
            <a:endParaRPr sz="2000">
              <a:latin typeface="Calibri"/>
              <a:cs typeface="Calibri"/>
            </a:endParaRPr>
          </a:p>
          <a:p>
            <a:pPr>
              <a:lnSpc>
                <a:spcPct val="100000"/>
              </a:lnSpc>
              <a:spcBef>
                <a:spcPts val="20"/>
              </a:spcBef>
            </a:pPr>
            <a:endParaRPr sz="1950">
              <a:latin typeface="Calibri"/>
              <a:cs typeface="Calibri"/>
            </a:endParaRPr>
          </a:p>
          <a:p>
            <a:pPr marL="12700" marR="5080">
              <a:lnSpc>
                <a:spcPct val="100000"/>
              </a:lnSpc>
            </a:pPr>
            <a:r>
              <a:rPr sz="2000" spc="-5" dirty="0">
                <a:solidFill>
                  <a:srgbClr val="000000"/>
                </a:solidFill>
                <a:latin typeface="Calibri"/>
                <a:cs typeface="Calibri"/>
              </a:rPr>
              <a:t>Assorbività</a:t>
            </a:r>
            <a:r>
              <a:rPr sz="2000" spc="200" dirty="0">
                <a:solidFill>
                  <a:srgbClr val="000000"/>
                </a:solidFill>
                <a:latin typeface="Calibri"/>
                <a:cs typeface="Calibri"/>
              </a:rPr>
              <a:t> </a:t>
            </a:r>
            <a:r>
              <a:rPr sz="2000" spc="-5" dirty="0">
                <a:solidFill>
                  <a:srgbClr val="000000"/>
                </a:solidFill>
                <a:latin typeface="Calibri"/>
                <a:cs typeface="Calibri"/>
              </a:rPr>
              <a:t>variano</a:t>
            </a:r>
            <a:r>
              <a:rPr sz="2000" spc="204" dirty="0">
                <a:solidFill>
                  <a:srgbClr val="000000"/>
                </a:solidFill>
                <a:latin typeface="Calibri"/>
                <a:cs typeface="Calibri"/>
              </a:rPr>
              <a:t> </a:t>
            </a:r>
            <a:r>
              <a:rPr sz="2000" spc="-10" dirty="0">
                <a:solidFill>
                  <a:srgbClr val="000000"/>
                </a:solidFill>
                <a:latin typeface="Calibri"/>
                <a:cs typeface="Calibri"/>
              </a:rPr>
              <a:t>con</a:t>
            </a:r>
            <a:r>
              <a:rPr sz="2000" spc="204" dirty="0">
                <a:solidFill>
                  <a:srgbClr val="000000"/>
                </a:solidFill>
                <a:latin typeface="Calibri"/>
                <a:cs typeface="Calibri"/>
              </a:rPr>
              <a:t> </a:t>
            </a:r>
            <a:r>
              <a:rPr sz="2000" spc="-5" dirty="0">
                <a:solidFill>
                  <a:srgbClr val="000000"/>
                </a:solidFill>
                <a:latin typeface="Calibri"/>
                <a:cs typeface="Calibri"/>
              </a:rPr>
              <a:t>il</a:t>
            </a:r>
            <a:r>
              <a:rPr sz="2000" spc="200" dirty="0">
                <a:solidFill>
                  <a:srgbClr val="000000"/>
                </a:solidFill>
                <a:latin typeface="Calibri"/>
                <a:cs typeface="Calibri"/>
              </a:rPr>
              <a:t> </a:t>
            </a:r>
            <a:r>
              <a:rPr sz="2000" spc="-10" dirty="0">
                <a:solidFill>
                  <a:srgbClr val="000000"/>
                </a:solidFill>
                <a:latin typeface="Calibri"/>
                <a:cs typeface="Calibri"/>
              </a:rPr>
              <a:t>solvente,</a:t>
            </a:r>
            <a:r>
              <a:rPr sz="2000" spc="204" dirty="0">
                <a:solidFill>
                  <a:srgbClr val="000000"/>
                </a:solidFill>
                <a:latin typeface="Calibri"/>
                <a:cs typeface="Calibri"/>
              </a:rPr>
              <a:t> </a:t>
            </a:r>
            <a:r>
              <a:rPr sz="2000" dirty="0">
                <a:solidFill>
                  <a:srgbClr val="000000"/>
                </a:solidFill>
                <a:latin typeface="Calibri"/>
                <a:cs typeface="Calibri"/>
              </a:rPr>
              <a:t>la</a:t>
            </a:r>
            <a:r>
              <a:rPr sz="2000" spc="204" dirty="0">
                <a:solidFill>
                  <a:srgbClr val="000000"/>
                </a:solidFill>
                <a:latin typeface="Calibri"/>
                <a:cs typeface="Calibri"/>
              </a:rPr>
              <a:t> </a:t>
            </a:r>
            <a:r>
              <a:rPr sz="2000" spc="-5" dirty="0">
                <a:solidFill>
                  <a:srgbClr val="000000"/>
                </a:solidFill>
                <a:latin typeface="Calibri"/>
                <a:cs typeface="Calibri"/>
              </a:rPr>
              <a:t>composizione</a:t>
            </a:r>
            <a:r>
              <a:rPr sz="2000" spc="204" dirty="0">
                <a:solidFill>
                  <a:srgbClr val="000000"/>
                </a:solidFill>
                <a:latin typeface="Calibri"/>
                <a:cs typeface="Calibri"/>
              </a:rPr>
              <a:t> </a:t>
            </a:r>
            <a:r>
              <a:rPr sz="2000" spc="-5" dirty="0">
                <a:solidFill>
                  <a:srgbClr val="000000"/>
                </a:solidFill>
                <a:latin typeface="Calibri"/>
                <a:cs typeface="Calibri"/>
              </a:rPr>
              <a:t>della</a:t>
            </a:r>
            <a:r>
              <a:rPr sz="2000" spc="210" dirty="0">
                <a:solidFill>
                  <a:srgbClr val="000000"/>
                </a:solidFill>
                <a:latin typeface="Calibri"/>
                <a:cs typeface="Calibri"/>
              </a:rPr>
              <a:t> </a:t>
            </a:r>
            <a:r>
              <a:rPr sz="2000" spc="-5" dirty="0">
                <a:solidFill>
                  <a:srgbClr val="000000"/>
                </a:solidFill>
                <a:latin typeface="Calibri"/>
                <a:cs typeface="Calibri"/>
              </a:rPr>
              <a:t>soluzione</a:t>
            </a:r>
            <a:r>
              <a:rPr sz="2000" spc="210" dirty="0">
                <a:solidFill>
                  <a:srgbClr val="000000"/>
                </a:solidFill>
                <a:latin typeface="Calibri"/>
                <a:cs typeface="Calibri"/>
              </a:rPr>
              <a:t> </a:t>
            </a:r>
            <a:r>
              <a:rPr sz="2000" dirty="0">
                <a:solidFill>
                  <a:srgbClr val="000000"/>
                </a:solidFill>
                <a:latin typeface="Calibri"/>
                <a:cs typeface="Calibri"/>
              </a:rPr>
              <a:t>e</a:t>
            </a:r>
            <a:r>
              <a:rPr sz="2000" spc="200" dirty="0">
                <a:solidFill>
                  <a:srgbClr val="000000"/>
                </a:solidFill>
                <a:latin typeface="Calibri"/>
                <a:cs typeface="Calibri"/>
              </a:rPr>
              <a:t> </a:t>
            </a:r>
            <a:r>
              <a:rPr sz="2000" spc="-5" dirty="0">
                <a:solidFill>
                  <a:srgbClr val="000000"/>
                </a:solidFill>
                <a:latin typeface="Calibri"/>
                <a:cs typeface="Calibri"/>
              </a:rPr>
              <a:t>la</a:t>
            </a:r>
            <a:r>
              <a:rPr sz="2000" spc="200" dirty="0">
                <a:solidFill>
                  <a:srgbClr val="000000"/>
                </a:solidFill>
                <a:latin typeface="Calibri"/>
                <a:cs typeface="Calibri"/>
              </a:rPr>
              <a:t> </a:t>
            </a:r>
            <a:r>
              <a:rPr sz="2000" spc="-15" dirty="0">
                <a:solidFill>
                  <a:srgbClr val="000000"/>
                </a:solidFill>
                <a:latin typeface="Calibri"/>
                <a:cs typeface="Calibri"/>
              </a:rPr>
              <a:t>temperatura</a:t>
            </a:r>
            <a:r>
              <a:rPr sz="2000" spc="210" dirty="0">
                <a:solidFill>
                  <a:srgbClr val="000000"/>
                </a:solidFill>
                <a:latin typeface="Calibri"/>
                <a:cs typeface="Calibri"/>
              </a:rPr>
              <a:t> </a:t>
            </a:r>
            <a:r>
              <a:rPr sz="2000" spc="-5" dirty="0">
                <a:solidFill>
                  <a:srgbClr val="000000"/>
                </a:solidFill>
                <a:latin typeface="Calibri"/>
                <a:cs typeface="Calibri"/>
              </a:rPr>
              <a:t>si</a:t>
            </a:r>
            <a:r>
              <a:rPr sz="2000" spc="200" dirty="0">
                <a:solidFill>
                  <a:srgbClr val="000000"/>
                </a:solidFill>
                <a:latin typeface="Calibri"/>
                <a:cs typeface="Calibri"/>
              </a:rPr>
              <a:t> </a:t>
            </a:r>
            <a:r>
              <a:rPr sz="2000" spc="-10" dirty="0">
                <a:solidFill>
                  <a:srgbClr val="000000"/>
                </a:solidFill>
                <a:latin typeface="Calibri"/>
                <a:cs typeface="Calibri"/>
              </a:rPr>
              <a:t>utilizza</a:t>
            </a:r>
            <a:r>
              <a:rPr sz="2000" spc="210" dirty="0">
                <a:solidFill>
                  <a:srgbClr val="000000"/>
                </a:solidFill>
                <a:latin typeface="Calibri"/>
                <a:cs typeface="Calibri"/>
              </a:rPr>
              <a:t> </a:t>
            </a:r>
            <a:r>
              <a:rPr sz="2000" dirty="0">
                <a:solidFill>
                  <a:srgbClr val="000000"/>
                </a:solidFill>
                <a:latin typeface="Calibri"/>
                <a:cs typeface="Calibri"/>
              </a:rPr>
              <a:t>una</a:t>
            </a:r>
            <a:r>
              <a:rPr sz="2000" spc="204" dirty="0">
                <a:solidFill>
                  <a:srgbClr val="000000"/>
                </a:solidFill>
                <a:latin typeface="Calibri"/>
                <a:cs typeface="Calibri"/>
              </a:rPr>
              <a:t> </a:t>
            </a:r>
            <a:r>
              <a:rPr sz="2000" spc="-5" dirty="0">
                <a:solidFill>
                  <a:srgbClr val="000000"/>
                </a:solidFill>
                <a:latin typeface="Calibri"/>
                <a:cs typeface="Calibri"/>
              </a:rPr>
              <a:t>soluzione </a:t>
            </a:r>
            <a:r>
              <a:rPr sz="2000" spc="-434" dirty="0">
                <a:solidFill>
                  <a:srgbClr val="000000"/>
                </a:solidFill>
                <a:latin typeface="Calibri"/>
                <a:cs typeface="Calibri"/>
              </a:rPr>
              <a:t> </a:t>
            </a:r>
            <a:r>
              <a:rPr sz="2000" spc="-10" dirty="0">
                <a:solidFill>
                  <a:srgbClr val="000000"/>
                </a:solidFill>
                <a:latin typeface="Calibri"/>
                <a:cs typeface="Calibri"/>
              </a:rPr>
              <a:t>standard</a:t>
            </a:r>
            <a:r>
              <a:rPr sz="2000" dirty="0">
                <a:solidFill>
                  <a:srgbClr val="000000"/>
                </a:solidFill>
                <a:latin typeface="Calibri"/>
                <a:cs typeface="Calibri"/>
              </a:rPr>
              <a:t> </a:t>
            </a:r>
            <a:r>
              <a:rPr sz="2000" spc="-5" dirty="0">
                <a:solidFill>
                  <a:srgbClr val="000000"/>
                </a:solidFill>
                <a:latin typeface="Calibri"/>
                <a:cs typeface="Calibri"/>
              </a:rPr>
              <a:t>dell'analita</a:t>
            </a:r>
            <a:r>
              <a:rPr sz="2000" spc="35" dirty="0">
                <a:solidFill>
                  <a:srgbClr val="000000"/>
                </a:solidFill>
                <a:latin typeface="Calibri"/>
                <a:cs typeface="Calibri"/>
              </a:rPr>
              <a:t> </a:t>
            </a:r>
            <a:r>
              <a:rPr sz="2000" spc="-5" dirty="0">
                <a:solidFill>
                  <a:srgbClr val="000000"/>
                </a:solidFill>
                <a:latin typeface="Calibri"/>
                <a:cs typeface="Calibri"/>
              </a:rPr>
              <a:t>nello</a:t>
            </a:r>
            <a:r>
              <a:rPr sz="2000" spc="15" dirty="0">
                <a:solidFill>
                  <a:srgbClr val="000000"/>
                </a:solidFill>
                <a:latin typeface="Calibri"/>
                <a:cs typeface="Calibri"/>
              </a:rPr>
              <a:t> </a:t>
            </a:r>
            <a:r>
              <a:rPr sz="2000" spc="-10" dirty="0">
                <a:solidFill>
                  <a:srgbClr val="000000"/>
                </a:solidFill>
                <a:latin typeface="Calibri"/>
                <a:cs typeface="Calibri"/>
              </a:rPr>
              <a:t>stesso</a:t>
            </a:r>
            <a:r>
              <a:rPr sz="2000" spc="15" dirty="0">
                <a:solidFill>
                  <a:srgbClr val="000000"/>
                </a:solidFill>
                <a:latin typeface="Calibri"/>
                <a:cs typeface="Calibri"/>
              </a:rPr>
              <a:t> </a:t>
            </a:r>
            <a:r>
              <a:rPr sz="2000" spc="-15" dirty="0">
                <a:solidFill>
                  <a:srgbClr val="000000"/>
                </a:solidFill>
                <a:latin typeface="Calibri"/>
                <a:cs typeface="Calibri"/>
              </a:rPr>
              <a:t>solvente</a:t>
            </a:r>
            <a:r>
              <a:rPr sz="2000" spc="30" dirty="0">
                <a:solidFill>
                  <a:srgbClr val="000000"/>
                </a:solidFill>
                <a:latin typeface="Calibri"/>
                <a:cs typeface="Calibri"/>
              </a:rPr>
              <a:t> </a:t>
            </a:r>
            <a:r>
              <a:rPr sz="2000" dirty="0">
                <a:solidFill>
                  <a:srgbClr val="000000"/>
                </a:solidFill>
                <a:latin typeface="Calibri"/>
                <a:cs typeface="Calibri"/>
              </a:rPr>
              <a:t>e</a:t>
            </a:r>
            <a:r>
              <a:rPr sz="2000" spc="5" dirty="0">
                <a:solidFill>
                  <a:srgbClr val="000000"/>
                </a:solidFill>
                <a:latin typeface="Calibri"/>
                <a:cs typeface="Calibri"/>
              </a:rPr>
              <a:t> </a:t>
            </a:r>
            <a:r>
              <a:rPr sz="2000" spc="-5" dirty="0">
                <a:solidFill>
                  <a:srgbClr val="000000"/>
                </a:solidFill>
                <a:latin typeface="Calibri"/>
                <a:cs typeface="Calibri"/>
              </a:rPr>
              <a:t>alla</a:t>
            </a:r>
            <a:r>
              <a:rPr sz="2000" spc="20" dirty="0">
                <a:solidFill>
                  <a:srgbClr val="000000"/>
                </a:solidFill>
                <a:latin typeface="Calibri"/>
                <a:cs typeface="Calibri"/>
              </a:rPr>
              <a:t> </a:t>
            </a:r>
            <a:r>
              <a:rPr sz="2000" spc="-10" dirty="0">
                <a:solidFill>
                  <a:srgbClr val="000000"/>
                </a:solidFill>
                <a:latin typeface="Calibri"/>
                <a:cs typeface="Calibri"/>
              </a:rPr>
              <a:t>stessa</a:t>
            </a:r>
            <a:r>
              <a:rPr sz="2000" spc="30" dirty="0">
                <a:solidFill>
                  <a:srgbClr val="000000"/>
                </a:solidFill>
                <a:latin typeface="Calibri"/>
                <a:cs typeface="Calibri"/>
              </a:rPr>
              <a:t> </a:t>
            </a:r>
            <a:r>
              <a:rPr sz="2000" spc="-15" dirty="0">
                <a:solidFill>
                  <a:srgbClr val="000000"/>
                </a:solidFill>
                <a:latin typeface="Calibri"/>
                <a:cs typeface="Calibri"/>
              </a:rPr>
              <a:t>temperatura</a:t>
            </a:r>
            <a:r>
              <a:rPr sz="2000" spc="20" dirty="0">
                <a:solidFill>
                  <a:srgbClr val="000000"/>
                </a:solidFill>
                <a:latin typeface="Calibri"/>
                <a:cs typeface="Calibri"/>
              </a:rPr>
              <a:t> </a:t>
            </a:r>
            <a:r>
              <a:rPr sz="2000" spc="-5" dirty="0">
                <a:solidFill>
                  <a:srgbClr val="000000"/>
                </a:solidFill>
                <a:latin typeface="Calibri"/>
                <a:cs typeface="Calibri"/>
              </a:rPr>
              <a:t>per</a:t>
            </a:r>
            <a:r>
              <a:rPr sz="2000" spc="10" dirty="0">
                <a:solidFill>
                  <a:srgbClr val="000000"/>
                </a:solidFill>
                <a:latin typeface="Calibri"/>
                <a:cs typeface="Calibri"/>
              </a:rPr>
              <a:t> </a:t>
            </a:r>
            <a:r>
              <a:rPr sz="2000" spc="-10" dirty="0">
                <a:solidFill>
                  <a:srgbClr val="000000"/>
                </a:solidFill>
                <a:latin typeface="Calibri"/>
                <a:cs typeface="Calibri"/>
              </a:rPr>
              <a:t>costruire</a:t>
            </a:r>
            <a:r>
              <a:rPr sz="2000" spc="10" dirty="0">
                <a:solidFill>
                  <a:srgbClr val="000000"/>
                </a:solidFill>
                <a:latin typeface="Calibri"/>
                <a:cs typeface="Calibri"/>
              </a:rPr>
              <a:t> </a:t>
            </a:r>
            <a:r>
              <a:rPr sz="2000" dirty="0">
                <a:solidFill>
                  <a:srgbClr val="000000"/>
                </a:solidFill>
                <a:latin typeface="Calibri"/>
                <a:cs typeface="Calibri"/>
              </a:rPr>
              <a:t>una</a:t>
            </a:r>
            <a:r>
              <a:rPr sz="2000" spc="-5" dirty="0">
                <a:solidFill>
                  <a:srgbClr val="000000"/>
                </a:solidFill>
                <a:latin typeface="Calibri"/>
                <a:cs typeface="Calibri"/>
              </a:rPr>
              <a:t> curva</a:t>
            </a:r>
            <a:r>
              <a:rPr sz="2000" spc="-15" dirty="0">
                <a:solidFill>
                  <a:srgbClr val="000000"/>
                </a:solidFill>
                <a:latin typeface="Calibri"/>
                <a:cs typeface="Calibri"/>
              </a:rPr>
              <a:t> </a:t>
            </a:r>
            <a:r>
              <a:rPr sz="2000" dirty="0">
                <a:solidFill>
                  <a:srgbClr val="000000"/>
                </a:solidFill>
                <a:latin typeface="Calibri"/>
                <a:cs typeface="Calibri"/>
              </a:rPr>
              <a:t>di </a:t>
            </a:r>
            <a:r>
              <a:rPr sz="2000" spc="-5" dirty="0">
                <a:solidFill>
                  <a:srgbClr val="000000"/>
                </a:solidFill>
                <a:latin typeface="Calibri"/>
                <a:cs typeface="Calibri"/>
              </a:rPr>
              <a:t>calibrazione</a:t>
            </a:r>
            <a:endParaRPr sz="200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4" name="Immagine 3" descr="Immagine che contiene schermata, Policromia&#10;&#10;Il contenuto generato dall'IA potrebbe non essere corretto.">
            <a:extLst>
              <a:ext uri="{FF2B5EF4-FFF2-40B4-BE49-F238E27FC236}">
                <a16:creationId xmlns:a16="http://schemas.microsoft.com/office/drawing/2014/main" id="{63C331B9-FD9F-CFA1-954E-E81139A916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28" y="3099628"/>
            <a:ext cx="6973943" cy="3588533"/>
          </a:xfrm>
          <a:prstGeom prst="rect">
            <a:avLst/>
          </a:prstGeom>
        </p:spPr>
      </p:pic>
      <p:pic>
        <p:nvPicPr>
          <p:cNvPr id="6" name="Immagine 5" descr="Immagine che contiene schermata, Policromia, testo, linea&#10;&#10;Il contenuto generato dall'IA potrebbe non essere corretto.">
            <a:extLst>
              <a:ext uri="{FF2B5EF4-FFF2-40B4-BE49-F238E27FC236}">
                <a16:creationId xmlns:a16="http://schemas.microsoft.com/office/drawing/2014/main" id="{29A1E32C-883C-5E16-5C67-E5D6F24D3A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1000" y="604290"/>
            <a:ext cx="7772400" cy="2412552"/>
          </a:xfrm>
          <a:prstGeom prst="rect">
            <a:avLst/>
          </a:prstGeom>
        </p:spPr>
      </p:pic>
      <p:sp>
        <p:nvSpPr>
          <p:cNvPr id="7" name="CasellaDiTesto 6">
            <a:extLst>
              <a:ext uri="{FF2B5EF4-FFF2-40B4-BE49-F238E27FC236}">
                <a16:creationId xmlns:a16="http://schemas.microsoft.com/office/drawing/2014/main" id="{E42781E0-A35D-5AD8-C5C4-F3708BE68A1F}"/>
              </a:ext>
            </a:extLst>
          </p:cNvPr>
          <p:cNvSpPr txBox="1"/>
          <p:nvPr/>
        </p:nvSpPr>
        <p:spPr>
          <a:xfrm>
            <a:off x="228600" y="169839"/>
            <a:ext cx="4685450" cy="461665"/>
          </a:xfrm>
          <a:prstGeom prst="rect">
            <a:avLst/>
          </a:prstGeom>
          <a:noFill/>
        </p:spPr>
        <p:txBody>
          <a:bodyPr wrap="none" rtlCol="0">
            <a:spAutoFit/>
          </a:bodyPr>
          <a:lstStyle/>
          <a:p>
            <a:r>
              <a:rPr lang="it-IT" sz="2400" b="1" dirty="0">
                <a:solidFill>
                  <a:srgbClr val="000000"/>
                </a:solidFill>
              </a:rPr>
              <a:t>SPETTROFOTOMETRIA NEL VISIBILE</a:t>
            </a:r>
          </a:p>
        </p:txBody>
      </p:sp>
    </p:spTree>
    <p:extLst>
      <p:ext uri="{BB962C8B-B14F-4D97-AF65-F5344CB8AC3E}">
        <p14:creationId xmlns:p14="http://schemas.microsoft.com/office/powerpoint/2010/main" val="2141717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p:nvPr/>
        </p:nvSpPr>
        <p:spPr>
          <a:xfrm>
            <a:off x="-1181" y="0"/>
            <a:ext cx="1671955" cy="1567815"/>
          </a:xfrm>
          <a:custGeom>
            <a:avLst/>
            <a:gdLst/>
            <a:ahLst/>
            <a:cxnLst/>
            <a:rect l="l" t="t" r="r" b="b"/>
            <a:pathLst>
              <a:path w="1671955" h="1567815">
                <a:moveTo>
                  <a:pt x="1671866" y="275475"/>
                </a:moveTo>
                <a:lnTo>
                  <a:pt x="1396403" y="0"/>
                </a:lnTo>
                <a:lnTo>
                  <a:pt x="0" y="0"/>
                </a:lnTo>
                <a:lnTo>
                  <a:pt x="0" y="1188339"/>
                </a:lnTo>
                <a:lnTo>
                  <a:pt x="379514" y="1567815"/>
                </a:lnTo>
                <a:lnTo>
                  <a:pt x="980821" y="966508"/>
                </a:lnTo>
                <a:lnTo>
                  <a:pt x="1215504" y="1201166"/>
                </a:lnTo>
                <a:lnTo>
                  <a:pt x="1671866" y="744855"/>
                </a:lnTo>
                <a:lnTo>
                  <a:pt x="1437157" y="510184"/>
                </a:lnTo>
                <a:lnTo>
                  <a:pt x="1671866" y="275475"/>
                </a:lnTo>
                <a:close/>
              </a:path>
            </a:pathLst>
          </a:custGeom>
          <a:solidFill>
            <a:srgbClr val="4471C4">
              <a:alpha val="30195"/>
            </a:srgbClr>
          </a:solidFill>
        </p:spPr>
        <p:txBody>
          <a:bodyPr wrap="square" lIns="0" tIns="0" rIns="0" bIns="0" rtlCol="0"/>
          <a:lstStyle/>
          <a:p>
            <a:endParaRPr/>
          </a:p>
        </p:txBody>
      </p:sp>
      <p:sp>
        <p:nvSpPr>
          <p:cNvPr id="3" name="object 3"/>
          <p:cNvSpPr/>
          <p:nvPr/>
        </p:nvSpPr>
        <p:spPr>
          <a:xfrm>
            <a:off x="9357360" y="0"/>
            <a:ext cx="2834640" cy="1485265"/>
          </a:xfrm>
          <a:custGeom>
            <a:avLst/>
            <a:gdLst/>
            <a:ahLst/>
            <a:cxnLst/>
            <a:rect l="l" t="t" r="r" b="b"/>
            <a:pathLst>
              <a:path w="2834640" h="1485265">
                <a:moveTo>
                  <a:pt x="2834640" y="0"/>
                </a:moveTo>
                <a:lnTo>
                  <a:pt x="0" y="0"/>
                </a:lnTo>
                <a:lnTo>
                  <a:pt x="789317" y="753224"/>
                </a:lnTo>
                <a:lnTo>
                  <a:pt x="543687" y="998855"/>
                </a:lnTo>
                <a:lnTo>
                  <a:pt x="1029843" y="1485011"/>
                </a:lnTo>
                <a:lnTo>
                  <a:pt x="1286852" y="1228001"/>
                </a:lnTo>
                <a:lnTo>
                  <a:pt x="1552321" y="1481328"/>
                </a:lnTo>
                <a:lnTo>
                  <a:pt x="2834640" y="257683"/>
                </a:lnTo>
                <a:lnTo>
                  <a:pt x="2834640" y="0"/>
                </a:lnTo>
                <a:close/>
              </a:path>
            </a:pathLst>
          </a:custGeom>
          <a:solidFill>
            <a:srgbClr val="FFC000">
              <a:alpha val="30195"/>
            </a:srgbClr>
          </a:solidFill>
        </p:spPr>
        <p:txBody>
          <a:bodyPr wrap="square" lIns="0" tIns="0" rIns="0" bIns="0" rtlCol="0"/>
          <a:lstStyle/>
          <a:p>
            <a:endParaRPr/>
          </a:p>
        </p:txBody>
      </p:sp>
      <p:sp>
        <p:nvSpPr>
          <p:cNvPr id="4" name="object 4"/>
          <p:cNvSpPr/>
          <p:nvPr/>
        </p:nvSpPr>
        <p:spPr>
          <a:xfrm>
            <a:off x="7976616" y="6115811"/>
            <a:ext cx="1493520" cy="742315"/>
          </a:xfrm>
          <a:custGeom>
            <a:avLst/>
            <a:gdLst/>
            <a:ahLst/>
            <a:cxnLst/>
            <a:rect l="l" t="t" r="r" b="b"/>
            <a:pathLst>
              <a:path w="1493520" h="742315">
                <a:moveTo>
                  <a:pt x="746759" y="0"/>
                </a:moveTo>
                <a:lnTo>
                  <a:pt x="0" y="742187"/>
                </a:lnTo>
                <a:lnTo>
                  <a:pt x="1493519" y="742187"/>
                </a:lnTo>
                <a:lnTo>
                  <a:pt x="746759" y="0"/>
                </a:lnTo>
                <a:close/>
              </a:path>
            </a:pathLst>
          </a:custGeom>
          <a:solidFill>
            <a:srgbClr val="4471C4">
              <a:alpha val="30195"/>
            </a:srgbClr>
          </a:solidFill>
        </p:spPr>
        <p:txBody>
          <a:bodyPr wrap="square" lIns="0" tIns="0" rIns="0" bIns="0" rtlCol="0"/>
          <a:lstStyle/>
          <a:p>
            <a:endParaRPr/>
          </a:p>
        </p:txBody>
      </p:sp>
      <p:sp>
        <p:nvSpPr>
          <p:cNvPr id="6" name="object 6"/>
          <p:cNvSpPr/>
          <p:nvPr/>
        </p:nvSpPr>
        <p:spPr>
          <a:xfrm>
            <a:off x="7604759" y="6452615"/>
            <a:ext cx="814069" cy="405765"/>
          </a:xfrm>
          <a:custGeom>
            <a:avLst/>
            <a:gdLst/>
            <a:ahLst/>
            <a:cxnLst/>
            <a:rect l="l" t="t" r="r" b="b"/>
            <a:pathLst>
              <a:path w="814070" h="405765">
                <a:moveTo>
                  <a:pt x="406908" y="0"/>
                </a:moveTo>
                <a:lnTo>
                  <a:pt x="0" y="405384"/>
                </a:lnTo>
                <a:lnTo>
                  <a:pt x="813816" y="405384"/>
                </a:lnTo>
                <a:lnTo>
                  <a:pt x="406908" y="0"/>
                </a:lnTo>
                <a:close/>
              </a:path>
            </a:pathLst>
          </a:custGeom>
          <a:solidFill>
            <a:srgbClr val="4471C4">
              <a:alpha val="30195"/>
            </a:srgbClr>
          </a:solidFill>
        </p:spPr>
        <p:txBody>
          <a:bodyPr wrap="square" lIns="0" tIns="0" rIns="0" bIns="0" rtlCol="0"/>
          <a:lstStyle/>
          <a:p>
            <a:endParaRPr/>
          </a:p>
        </p:txBody>
      </p:sp>
      <p:sp>
        <p:nvSpPr>
          <p:cNvPr id="7" name="object 7"/>
          <p:cNvSpPr txBox="1"/>
          <p:nvPr/>
        </p:nvSpPr>
        <p:spPr>
          <a:xfrm>
            <a:off x="196697" y="119633"/>
            <a:ext cx="5916930" cy="6336665"/>
          </a:xfrm>
          <a:prstGeom prst="rect">
            <a:avLst/>
          </a:prstGeom>
        </p:spPr>
        <p:txBody>
          <a:bodyPr vert="horz" wrap="square" lIns="0" tIns="12700" rIns="0" bIns="0" rtlCol="0">
            <a:spAutoFit/>
          </a:bodyPr>
          <a:lstStyle/>
          <a:p>
            <a:pPr marL="12700">
              <a:lnSpc>
                <a:spcPct val="100000"/>
              </a:lnSpc>
              <a:spcBef>
                <a:spcPts val="100"/>
              </a:spcBef>
            </a:pPr>
            <a:r>
              <a:rPr sz="2300" b="1" u="sng" spc="-5" dirty="0">
                <a:solidFill>
                  <a:srgbClr val="000000"/>
                </a:solidFill>
                <a:latin typeface="Calibri"/>
                <a:cs typeface="Calibri"/>
              </a:rPr>
              <a:t>Spettri</a:t>
            </a:r>
            <a:r>
              <a:rPr sz="2300" b="1" u="sng" spc="-30" dirty="0">
                <a:solidFill>
                  <a:srgbClr val="000000"/>
                </a:solidFill>
                <a:latin typeface="Calibri"/>
                <a:cs typeface="Calibri"/>
              </a:rPr>
              <a:t> </a:t>
            </a:r>
            <a:r>
              <a:rPr sz="2300" b="1" u="sng" dirty="0">
                <a:solidFill>
                  <a:srgbClr val="000000"/>
                </a:solidFill>
                <a:latin typeface="Calibri"/>
                <a:cs typeface="Calibri"/>
              </a:rPr>
              <a:t>di</a:t>
            </a:r>
            <a:r>
              <a:rPr sz="2300" b="1" u="sng" spc="-25" dirty="0">
                <a:solidFill>
                  <a:srgbClr val="000000"/>
                </a:solidFill>
                <a:latin typeface="Calibri"/>
                <a:cs typeface="Calibri"/>
              </a:rPr>
              <a:t> </a:t>
            </a:r>
            <a:r>
              <a:rPr sz="2300" b="1" u="sng" spc="-5" dirty="0">
                <a:solidFill>
                  <a:srgbClr val="000000"/>
                </a:solidFill>
                <a:latin typeface="Calibri"/>
                <a:cs typeface="Calibri"/>
              </a:rPr>
              <a:t>assorbimento</a:t>
            </a:r>
            <a:endParaRPr sz="2300" u="sng" dirty="0">
              <a:latin typeface="Calibri"/>
              <a:cs typeface="Calibri"/>
            </a:endParaRPr>
          </a:p>
          <a:p>
            <a:pPr marL="12700" marR="254635">
              <a:lnSpc>
                <a:spcPct val="100000"/>
              </a:lnSpc>
              <a:spcBef>
                <a:spcPts val="5"/>
              </a:spcBef>
            </a:pPr>
            <a:r>
              <a:rPr sz="2300" spc="-5" dirty="0">
                <a:solidFill>
                  <a:srgbClr val="000000"/>
                </a:solidFill>
                <a:latin typeface="Calibri"/>
                <a:cs typeface="Calibri"/>
              </a:rPr>
              <a:t>Lo</a:t>
            </a:r>
            <a:r>
              <a:rPr sz="2300" spc="-10" dirty="0">
                <a:solidFill>
                  <a:srgbClr val="000000"/>
                </a:solidFill>
                <a:latin typeface="Calibri"/>
                <a:cs typeface="Calibri"/>
              </a:rPr>
              <a:t> </a:t>
            </a:r>
            <a:r>
              <a:rPr sz="2300" spc="-15" dirty="0">
                <a:solidFill>
                  <a:srgbClr val="000000"/>
                </a:solidFill>
                <a:latin typeface="Calibri"/>
                <a:cs typeface="Calibri"/>
              </a:rPr>
              <a:t>spettro</a:t>
            </a:r>
            <a:r>
              <a:rPr sz="2300" spc="10" dirty="0">
                <a:solidFill>
                  <a:srgbClr val="000000"/>
                </a:solidFill>
                <a:latin typeface="Calibri"/>
                <a:cs typeface="Calibri"/>
              </a:rPr>
              <a:t> </a:t>
            </a:r>
            <a:r>
              <a:rPr sz="2300" spc="-5" dirty="0">
                <a:solidFill>
                  <a:srgbClr val="000000"/>
                </a:solidFill>
                <a:latin typeface="Calibri"/>
                <a:cs typeface="Calibri"/>
              </a:rPr>
              <a:t>di</a:t>
            </a:r>
            <a:r>
              <a:rPr sz="2300" spc="-10" dirty="0">
                <a:solidFill>
                  <a:srgbClr val="000000"/>
                </a:solidFill>
                <a:latin typeface="Calibri"/>
                <a:cs typeface="Calibri"/>
              </a:rPr>
              <a:t> </a:t>
            </a:r>
            <a:r>
              <a:rPr sz="2300" spc="-5" dirty="0">
                <a:solidFill>
                  <a:srgbClr val="000000"/>
                </a:solidFill>
                <a:latin typeface="Calibri"/>
                <a:cs typeface="Calibri"/>
              </a:rPr>
              <a:t>assorbimento </a:t>
            </a:r>
            <a:r>
              <a:rPr sz="2300" spc="-15" dirty="0">
                <a:solidFill>
                  <a:srgbClr val="000000"/>
                </a:solidFill>
                <a:latin typeface="Calibri"/>
                <a:cs typeface="Calibri"/>
              </a:rPr>
              <a:t>mostra</a:t>
            </a:r>
            <a:r>
              <a:rPr sz="2300" dirty="0">
                <a:solidFill>
                  <a:srgbClr val="000000"/>
                </a:solidFill>
                <a:latin typeface="Calibri"/>
                <a:cs typeface="Calibri"/>
              </a:rPr>
              <a:t> </a:t>
            </a:r>
            <a:r>
              <a:rPr sz="2300" spc="-5" dirty="0">
                <a:solidFill>
                  <a:srgbClr val="000000"/>
                </a:solidFill>
                <a:latin typeface="Calibri"/>
                <a:cs typeface="Calibri"/>
              </a:rPr>
              <a:t>l'andamento </a:t>
            </a:r>
            <a:r>
              <a:rPr sz="2300" spc="-505" dirty="0">
                <a:solidFill>
                  <a:srgbClr val="000000"/>
                </a:solidFill>
                <a:latin typeface="Calibri"/>
                <a:cs typeface="Calibri"/>
              </a:rPr>
              <a:t> </a:t>
            </a:r>
            <a:r>
              <a:rPr sz="2300" spc="-5" dirty="0">
                <a:solidFill>
                  <a:srgbClr val="000000"/>
                </a:solidFill>
                <a:latin typeface="Calibri"/>
                <a:cs typeface="Calibri"/>
              </a:rPr>
              <a:t>dell'assorbanza in funzione della lunghezza </a:t>
            </a:r>
            <a:r>
              <a:rPr sz="2300" dirty="0">
                <a:solidFill>
                  <a:srgbClr val="000000"/>
                </a:solidFill>
                <a:latin typeface="Calibri"/>
                <a:cs typeface="Calibri"/>
              </a:rPr>
              <a:t> </a:t>
            </a:r>
            <a:r>
              <a:rPr sz="2300" spc="-5" dirty="0">
                <a:solidFill>
                  <a:srgbClr val="000000"/>
                </a:solidFill>
                <a:latin typeface="Calibri"/>
                <a:cs typeface="Calibri"/>
              </a:rPr>
              <a:t>d'onda</a:t>
            </a:r>
            <a:endParaRPr sz="2300" dirty="0">
              <a:latin typeface="Calibri"/>
              <a:cs typeface="Calibri"/>
            </a:endParaRPr>
          </a:p>
          <a:p>
            <a:pPr>
              <a:lnSpc>
                <a:spcPct val="100000"/>
              </a:lnSpc>
              <a:spcBef>
                <a:spcPts val="10"/>
              </a:spcBef>
            </a:pPr>
            <a:endParaRPr sz="2250" dirty="0">
              <a:latin typeface="Calibri"/>
              <a:cs typeface="Calibri"/>
            </a:endParaRPr>
          </a:p>
          <a:p>
            <a:pPr marL="12700" marR="5080">
              <a:lnSpc>
                <a:spcPct val="100000"/>
              </a:lnSpc>
              <a:spcBef>
                <a:spcPts val="5"/>
              </a:spcBef>
            </a:pPr>
            <a:r>
              <a:rPr sz="2300" spc="-10" dirty="0">
                <a:solidFill>
                  <a:srgbClr val="000000"/>
                </a:solidFill>
                <a:latin typeface="Calibri"/>
                <a:cs typeface="Calibri"/>
              </a:rPr>
              <a:t>L'andamento</a:t>
            </a:r>
            <a:r>
              <a:rPr sz="2300" spc="5" dirty="0">
                <a:solidFill>
                  <a:srgbClr val="000000"/>
                </a:solidFill>
                <a:latin typeface="Calibri"/>
                <a:cs typeface="Calibri"/>
              </a:rPr>
              <a:t> </a:t>
            </a:r>
            <a:r>
              <a:rPr sz="2300" spc="-5" dirty="0">
                <a:solidFill>
                  <a:srgbClr val="000000"/>
                </a:solidFill>
                <a:latin typeface="Calibri"/>
                <a:cs typeface="Calibri"/>
              </a:rPr>
              <a:t>dell'assorbività </a:t>
            </a:r>
            <a:r>
              <a:rPr sz="2300" spc="-10" dirty="0">
                <a:solidFill>
                  <a:srgbClr val="000000"/>
                </a:solidFill>
                <a:latin typeface="Calibri"/>
                <a:cs typeface="Calibri"/>
              </a:rPr>
              <a:t>molare</a:t>
            </a:r>
            <a:r>
              <a:rPr sz="2300" spc="15" dirty="0">
                <a:solidFill>
                  <a:srgbClr val="000000"/>
                </a:solidFill>
                <a:latin typeface="Calibri"/>
                <a:cs typeface="Calibri"/>
              </a:rPr>
              <a:t> </a:t>
            </a:r>
            <a:r>
              <a:rPr sz="2300" dirty="0">
                <a:solidFill>
                  <a:srgbClr val="000000"/>
                </a:solidFill>
                <a:latin typeface="Calibri"/>
                <a:cs typeface="Calibri"/>
              </a:rPr>
              <a:t>ε</a:t>
            </a:r>
            <a:r>
              <a:rPr sz="2300" spc="20" dirty="0">
                <a:solidFill>
                  <a:srgbClr val="000000"/>
                </a:solidFill>
                <a:latin typeface="Calibri"/>
                <a:cs typeface="Calibri"/>
              </a:rPr>
              <a:t> </a:t>
            </a:r>
            <a:r>
              <a:rPr sz="2300" dirty="0">
                <a:solidFill>
                  <a:srgbClr val="000000"/>
                </a:solidFill>
                <a:latin typeface="Calibri"/>
                <a:cs typeface="Calibri"/>
              </a:rPr>
              <a:t>in</a:t>
            </a:r>
            <a:r>
              <a:rPr sz="2300" spc="15" dirty="0">
                <a:solidFill>
                  <a:srgbClr val="000000"/>
                </a:solidFill>
                <a:latin typeface="Calibri"/>
                <a:cs typeface="Calibri"/>
              </a:rPr>
              <a:t> </a:t>
            </a:r>
            <a:r>
              <a:rPr sz="2300" spc="-5" dirty="0">
                <a:solidFill>
                  <a:srgbClr val="000000"/>
                </a:solidFill>
                <a:latin typeface="Calibri"/>
                <a:cs typeface="Calibri"/>
              </a:rPr>
              <a:t>funzione </a:t>
            </a:r>
            <a:r>
              <a:rPr sz="2300" spc="-505" dirty="0">
                <a:solidFill>
                  <a:srgbClr val="000000"/>
                </a:solidFill>
                <a:latin typeface="Calibri"/>
                <a:cs typeface="Calibri"/>
              </a:rPr>
              <a:t> </a:t>
            </a:r>
            <a:r>
              <a:rPr sz="2300" spc="-5" dirty="0">
                <a:solidFill>
                  <a:srgbClr val="000000"/>
                </a:solidFill>
                <a:latin typeface="Calibri"/>
                <a:cs typeface="Calibri"/>
              </a:rPr>
              <a:t>della </a:t>
            </a:r>
            <a:r>
              <a:rPr sz="2300" spc="-10" dirty="0">
                <a:solidFill>
                  <a:srgbClr val="000000"/>
                </a:solidFill>
                <a:latin typeface="Calibri"/>
                <a:cs typeface="Calibri"/>
              </a:rPr>
              <a:t>lunghezza</a:t>
            </a:r>
            <a:r>
              <a:rPr sz="2300" dirty="0">
                <a:solidFill>
                  <a:srgbClr val="000000"/>
                </a:solidFill>
                <a:latin typeface="Calibri"/>
                <a:cs typeface="Calibri"/>
              </a:rPr>
              <a:t> </a:t>
            </a:r>
            <a:r>
              <a:rPr sz="2300" spc="-5" dirty="0">
                <a:solidFill>
                  <a:srgbClr val="000000"/>
                </a:solidFill>
                <a:latin typeface="Calibri"/>
                <a:cs typeface="Calibri"/>
              </a:rPr>
              <a:t>d'onda</a:t>
            </a:r>
            <a:r>
              <a:rPr sz="2300" spc="10" dirty="0">
                <a:solidFill>
                  <a:srgbClr val="000000"/>
                </a:solidFill>
                <a:latin typeface="Calibri"/>
                <a:cs typeface="Calibri"/>
              </a:rPr>
              <a:t> </a:t>
            </a:r>
            <a:r>
              <a:rPr sz="2300" dirty="0">
                <a:solidFill>
                  <a:srgbClr val="000000"/>
                </a:solidFill>
                <a:latin typeface="Calibri"/>
                <a:cs typeface="Calibri"/>
              </a:rPr>
              <a:t>è </a:t>
            </a:r>
            <a:r>
              <a:rPr sz="2300" spc="-5" dirty="0">
                <a:solidFill>
                  <a:srgbClr val="000000"/>
                </a:solidFill>
                <a:latin typeface="Calibri"/>
                <a:cs typeface="Calibri"/>
              </a:rPr>
              <a:t>indipendente</a:t>
            </a:r>
            <a:r>
              <a:rPr sz="2300" spc="15" dirty="0">
                <a:solidFill>
                  <a:srgbClr val="000000"/>
                </a:solidFill>
                <a:latin typeface="Calibri"/>
                <a:cs typeface="Calibri"/>
              </a:rPr>
              <a:t> </a:t>
            </a:r>
            <a:r>
              <a:rPr sz="2300" spc="-5" dirty="0">
                <a:solidFill>
                  <a:srgbClr val="000000"/>
                </a:solidFill>
                <a:latin typeface="Calibri"/>
                <a:cs typeface="Calibri"/>
              </a:rPr>
              <a:t>dalla </a:t>
            </a:r>
            <a:r>
              <a:rPr sz="2300" dirty="0">
                <a:solidFill>
                  <a:srgbClr val="000000"/>
                </a:solidFill>
                <a:latin typeface="Calibri"/>
                <a:cs typeface="Calibri"/>
              </a:rPr>
              <a:t> </a:t>
            </a:r>
            <a:r>
              <a:rPr sz="2300" spc="-10" dirty="0">
                <a:solidFill>
                  <a:srgbClr val="000000"/>
                </a:solidFill>
                <a:latin typeface="Calibri"/>
                <a:cs typeface="Calibri"/>
              </a:rPr>
              <a:t>concentrazione.</a:t>
            </a:r>
            <a:endParaRPr sz="2300" dirty="0">
              <a:latin typeface="Calibri"/>
              <a:cs typeface="Calibri"/>
            </a:endParaRPr>
          </a:p>
          <a:p>
            <a:pPr>
              <a:lnSpc>
                <a:spcPct val="100000"/>
              </a:lnSpc>
            </a:pPr>
            <a:endParaRPr sz="2300" dirty="0">
              <a:latin typeface="Calibri"/>
              <a:cs typeface="Calibri"/>
            </a:endParaRPr>
          </a:p>
          <a:p>
            <a:pPr>
              <a:lnSpc>
                <a:spcPct val="100000"/>
              </a:lnSpc>
              <a:spcBef>
                <a:spcPts val="30"/>
              </a:spcBef>
            </a:pPr>
            <a:endParaRPr sz="2200" dirty="0">
              <a:latin typeface="Calibri"/>
              <a:cs typeface="Calibri"/>
            </a:endParaRPr>
          </a:p>
          <a:p>
            <a:pPr marL="12700" marR="361950">
              <a:lnSpc>
                <a:spcPct val="100000"/>
              </a:lnSpc>
            </a:pPr>
            <a:r>
              <a:rPr sz="2300" spc="-10" dirty="0">
                <a:solidFill>
                  <a:srgbClr val="000000"/>
                </a:solidFill>
                <a:latin typeface="Calibri"/>
                <a:cs typeface="Calibri"/>
              </a:rPr>
              <a:t>Questo </a:t>
            </a:r>
            <a:r>
              <a:rPr sz="2300" dirty="0">
                <a:solidFill>
                  <a:srgbClr val="000000"/>
                </a:solidFill>
                <a:latin typeface="Calibri"/>
                <a:cs typeface="Calibri"/>
              </a:rPr>
              <a:t>tipo</a:t>
            </a:r>
            <a:r>
              <a:rPr sz="2300" spc="15" dirty="0">
                <a:solidFill>
                  <a:srgbClr val="000000"/>
                </a:solidFill>
                <a:latin typeface="Calibri"/>
                <a:cs typeface="Calibri"/>
              </a:rPr>
              <a:t> </a:t>
            </a:r>
            <a:r>
              <a:rPr sz="2300" spc="-5" dirty="0">
                <a:solidFill>
                  <a:srgbClr val="000000"/>
                </a:solidFill>
                <a:latin typeface="Calibri"/>
                <a:cs typeface="Calibri"/>
              </a:rPr>
              <a:t>di andamento </a:t>
            </a:r>
            <a:r>
              <a:rPr sz="2300" spc="-15" dirty="0">
                <a:solidFill>
                  <a:srgbClr val="000000"/>
                </a:solidFill>
                <a:latin typeface="Calibri"/>
                <a:cs typeface="Calibri"/>
              </a:rPr>
              <a:t>spettrale</a:t>
            </a:r>
            <a:r>
              <a:rPr sz="2300" dirty="0">
                <a:solidFill>
                  <a:srgbClr val="000000"/>
                </a:solidFill>
                <a:latin typeface="Calibri"/>
                <a:cs typeface="Calibri"/>
              </a:rPr>
              <a:t> è </a:t>
            </a:r>
            <a:r>
              <a:rPr sz="2300" spc="5" dirty="0">
                <a:solidFill>
                  <a:srgbClr val="000000"/>
                </a:solidFill>
                <a:latin typeface="Calibri"/>
                <a:cs typeface="Calibri"/>
              </a:rPr>
              <a:t> </a:t>
            </a:r>
            <a:r>
              <a:rPr sz="2300" spc="-20" dirty="0" err="1">
                <a:solidFill>
                  <a:srgbClr val="000000"/>
                </a:solidFill>
                <a:latin typeface="Calibri"/>
                <a:cs typeface="Calibri"/>
              </a:rPr>
              <a:t>caratteristico</a:t>
            </a:r>
            <a:r>
              <a:rPr sz="2300" spc="15" dirty="0">
                <a:solidFill>
                  <a:srgbClr val="000000"/>
                </a:solidFill>
                <a:latin typeface="Calibri"/>
                <a:cs typeface="Calibri"/>
              </a:rPr>
              <a:t> </a:t>
            </a:r>
            <a:r>
              <a:rPr sz="2300" dirty="0">
                <a:solidFill>
                  <a:srgbClr val="000000"/>
                </a:solidFill>
                <a:latin typeface="Calibri"/>
                <a:cs typeface="Calibri"/>
              </a:rPr>
              <a:t>e </a:t>
            </a:r>
            <a:r>
              <a:rPr sz="2300" spc="5" dirty="0">
                <a:solidFill>
                  <a:srgbClr val="000000"/>
                </a:solidFill>
                <a:latin typeface="Calibri"/>
                <a:cs typeface="Calibri"/>
              </a:rPr>
              <a:t> </a:t>
            </a:r>
            <a:r>
              <a:rPr sz="2300" dirty="0">
                <a:solidFill>
                  <a:srgbClr val="000000"/>
                </a:solidFill>
                <a:latin typeface="Calibri"/>
                <a:cs typeface="Calibri"/>
              </a:rPr>
              <a:t>alcune </a:t>
            </a:r>
            <a:r>
              <a:rPr sz="2300" spc="-15" dirty="0">
                <a:solidFill>
                  <a:srgbClr val="000000"/>
                </a:solidFill>
                <a:latin typeface="Calibri"/>
                <a:cs typeface="Calibri"/>
              </a:rPr>
              <a:t>volte</a:t>
            </a:r>
            <a:r>
              <a:rPr sz="2300" spc="10" dirty="0">
                <a:solidFill>
                  <a:srgbClr val="000000"/>
                </a:solidFill>
                <a:latin typeface="Calibri"/>
                <a:cs typeface="Calibri"/>
              </a:rPr>
              <a:t> </a:t>
            </a:r>
            <a:r>
              <a:rPr sz="2300" dirty="0">
                <a:solidFill>
                  <a:srgbClr val="000000"/>
                </a:solidFill>
                <a:latin typeface="Calibri"/>
                <a:cs typeface="Calibri"/>
              </a:rPr>
              <a:t>viene</a:t>
            </a:r>
            <a:r>
              <a:rPr sz="2300" spc="5" dirty="0">
                <a:solidFill>
                  <a:srgbClr val="000000"/>
                </a:solidFill>
                <a:latin typeface="Calibri"/>
                <a:cs typeface="Calibri"/>
              </a:rPr>
              <a:t> </a:t>
            </a:r>
            <a:r>
              <a:rPr sz="2300" spc="-15" dirty="0">
                <a:solidFill>
                  <a:srgbClr val="000000"/>
                </a:solidFill>
                <a:latin typeface="Calibri"/>
                <a:cs typeface="Calibri"/>
              </a:rPr>
              <a:t>usato</a:t>
            </a:r>
            <a:r>
              <a:rPr sz="2300" spc="-5" dirty="0">
                <a:solidFill>
                  <a:srgbClr val="000000"/>
                </a:solidFill>
                <a:latin typeface="Calibri"/>
                <a:cs typeface="Calibri"/>
              </a:rPr>
              <a:t> </a:t>
            </a:r>
            <a:r>
              <a:rPr sz="2300" dirty="0">
                <a:solidFill>
                  <a:srgbClr val="000000"/>
                </a:solidFill>
                <a:latin typeface="Calibri"/>
                <a:cs typeface="Calibri"/>
              </a:rPr>
              <a:t>per </a:t>
            </a:r>
            <a:r>
              <a:rPr sz="2300" spc="-10" dirty="0">
                <a:solidFill>
                  <a:srgbClr val="000000"/>
                </a:solidFill>
                <a:latin typeface="Calibri"/>
                <a:cs typeface="Calibri"/>
              </a:rPr>
              <a:t>identificare</a:t>
            </a:r>
            <a:r>
              <a:rPr sz="2300" spc="15" dirty="0">
                <a:solidFill>
                  <a:srgbClr val="000000"/>
                </a:solidFill>
                <a:latin typeface="Calibri"/>
                <a:cs typeface="Calibri"/>
              </a:rPr>
              <a:t> </a:t>
            </a:r>
            <a:r>
              <a:rPr sz="2300" dirty="0">
                <a:solidFill>
                  <a:srgbClr val="000000"/>
                </a:solidFill>
                <a:latin typeface="Calibri"/>
                <a:cs typeface="Calibri"/>
              </a:rPr>
              <a:t>o </a:t>
            </a:r>
            <a:r>
              <a:rPr sz="2300" spc="5" dirty="0">
                <a:solidFill>
                  <a:srgbClr val="000000"/>
                </a:solidFill>
                <a:latin typeface="Calibri"/>
                <a:cs typeface="Calibri"/>
              </a:rPr>
              <a:t> </a:t>
            </a:r>
            <a:r>
              <a:rPr sz="2300" spc="-15" dirty="0">
                <a:solidFill>
                  <a:srgbClr val="000000"/>
                </a:solidFill>
                <a:latin typeface="Calibri"/>
                <a:cs typeface="Calibri"/>
              </a:rPr>
              <a:t>confermare</a:t>
            </a:r>
            <a:r>
              <a:rPr sz="2300" spc="-5" dirty="0">
                <a:solidFill>
                  <a:srgbClr val="000000"/>
                </a:solidFill>
                <a:latin typeface="Calibri"/>
                <a:cs typeface="Calibri"/>
              </a:rPr>
              <a:t> l'identità</a:t>
            </a:r>
            <a:r>
              <a:rPr sz="2300" spc="10" dirty="0">
                <a:solidFill>
                  <a:srgbClr val="000000"/>
                </a:solidFill>
                <a:latin typeface="Calibri"/>
                <a:cs typeface="Calibri"/>
              </a:rPr>
              <a:t> </a:t>
            </a:r>
            <a:r>
              <a:rPr sz="2300" spc="-5" dirty="0">
                <a:solidFill>
                  <a:srgbClr val="000000"/>
                </a:solidFill>
                <a:latin typeface="Calibri"/>
                <a:cs typeface="Calibri"/>
              </a:rPr>
              <a:t>di una</a:t>
            </a:r>
            <a:r>
              <a:rPr sz="2300" spc="-10" dirty="0">
                <a:solidFill>
                  <a:srgbClr val="000000"/>
                </a:solidFill>
                <a:latin typeface="Calibri"/>
                <a:cs typeface="Calibri"/>
              </a:rPr>
              <a:t> particolare</a:t>
            </a:r>
            <a:r>
              <a:rPr sz="2300" dirty="0">
                <a:solidFill>
                  <a:srgbClr val="000000"/>
                </a:solidFill>
                <a:latin typeface="Calibri"/>
                <a:cs typeface="Calibri"/>
              </a:rPr>
              <a:t> </a:t>
            </a:r>
            <a:r>
              <a:rPr sz="2300" spc="-5" dirty="0">
                <a:solidFill>
                  <a:srgbClr val="000000"/>
                </a:solidFill>
                <a:latin typeface="Calibri"/>
                <a:cs typeface="Calibri"/>
              </a:rPr>
              <a:t>specie.</a:t>
            </a:r>
            <a:endParaRPr sz="2300" dirty="0">
              <a:latin typeface="Calibri"/>
              <a:cs typeface="Calibri"/>
            </a:endParaRPr>
          </a:p>
          <a:p>
            <a:pPr>
              <a:lnSpc>
                <a:spcPct val="100000"/>
              </a:lnSpc>
            </a:pPr>
            <a:endParaRPr sz="2300" dirty="0">
              <a:latin typeface="Calibri"/>
              <a:cs typeface="Calibri"/>
            </a:endParaRPr>
          </a:p>
          <a:p>
            <a:pPr>
              <a:lnSpc>
                <a:spcPct val="100000"/>
              </a:lnSpc>
              <a:spcBef>
                <a:spcPts val="30"/>
              </a:spcBef>
            </a:pPr>
            <a:endParaRPr sz="2200" dirty="0">
              <a:latin typeface="Calibri"/>
              <a:cs typeface="Calibri"/>
            </a:endParaRPr>
          </a:p>
          <a:p>
            <a:pPr marL="12700">
              <a:lnSpc>
                <a:spcPct val="100000"/>
              </a:lnSpc>
            </a:pPr>
            <a:r>
              <a:rPr sz="2300" dirty="0">
                <a:solidFill>
                  <a:srgbClr val="000000"/>
                </a:solidFill>
                <a:latin typeface="Calibri"/>
                <a:cs typeface="Calibri"/>
              </a:rPr>
              <a:t>Il</a:t>
            </a:r>
            <a:r>
              <a:rPr sz="2300" spc="-20" dirty="0">
                <a:solidFill>
                  <a:srgbClr val="000000"/>
                </a:solidFill>
                <a:latin typeface="Calibri"/>
                <a:cs typeface="Calibri"/>
              </a:rPr>
              <a:t> </a:t>
            </a:r>
            <a:r>
              <a:rPr sz="2300" spc="-15" dirty="0">
                <a:solidFill>
                  <a:srgbClr val="000000"/>
                </a:solidFill>
                <a:latin typeface="Calibri"/>
                <a:cs typeface="Calibri"/>
              </a:rPr>
              <a:t>colore</a:t>
            </a:r>
            <a:r>
              <a:rPr sz="2300" spc="20" dirty="0">
                <a:solidFill>
                  <a:srgbClr val="000000"/>
                </a:solidFill>
                <a:latin typeface="Calibri"/>
                <a:cs typeface="Calibri"/>
              </a:rPr>
              <a:t> </a:t>
            </a:r>
            <a:r>
              <a:rPr sz="2300" spc="-5" dirty="0">
                <a:solidFill>
                  <a:srgbClr val="000000"/>
                </a:solidFill>
                <a:latin typeface="Calibri"/>
                <a:cs typeface="Calibri"/>
              </a:rPr>
              <a:t>di una</a:t>
            </a:r>
            <a:r>
              <a:rPr sz="2300" spc="5" dirty="0">
                <a:solidFill>
                  <a:srgbClr val="000000"/>
                </a:solidFill>
                <a:latin typeface="Calibri"/>
                <a:cs typeface="Calibri"/>
              </a:rPr>
              <a:t> </a:t>
            </a:r>
            <a:r>
              <a:rPr sz="2300" spc="-5" dirty="0">
                <a:solidFill>
                  <a:srgbClr val="000000"/>
                </a:solidFill>
                <a:latin typeface="Calibri"/>
                <a:cs typeface="Calibri"/>
              </a:rPr>
              <a:t>soluzione</a:t>
            </a:r>
            <a:r>
              <a:rPr sz="2300" dirty="0">
                <a:solidFill>
                  <a:srgbClr val="000000"/>
                </a:solidFill>
                <a:latin typeface="Calibri"/>
                <a:cs typeface="Calibri"/>
              </a:rPr>
              <a:t> è</a:t>
            </a:r>
            <a:r>
              <a:rPr sz="2300" spc="5" dirty="0">
                <a:solidFill>
                  <a:srgbClr val="000000"/>
                </a:solidFill>
                <a:latin typeface="Calibri"/>
                <a:cs typeface="Calibri"/>
              </a:rPr>
              <a:t> </a:t>
            </a:r>
            <a:r>
              <a:rPr sz="2300" spc="-20" dirty="0">
                <a:solidFill>
                  <a:srgbClr val="000000"/>
                </a:solidFill>
                <a:latin typeface="Calibri"/>
                <a:cs typeface="Calibri"/>
              </a:rPr>
              <a:t>legato</a:t>
            </a:r>
            <a:r>
              <a:rPr sz="2300" spc="10" dirty="0">
                <a:solidFill>
                  <a:srgbClr val="000000"/>
                </a:solidFill>
                <a:latin typeface="Calibri"/>
                <a:cs typeface="Calibri"/>
              </a:rPr>
              <a:t> </a:t>
            </a:r>
            <a:r>
              <a:rPr sz="2300" dirty="0">
                <a:solidFill>
                  <a:srgbClr val="000000"/>
                </a:solidFill>
                <a:latin typeface="Calibri"/>
                <a:cs typeface="Calibri"/>
              </a:rPr>
              <a:t>al </a:t>
            </a:r>
            <a:r>
              <a:rPr sz="2300" spc="-5" dirty="0">
                <a:solidFill>
                  <a:srgbClr val="000000"/>
                </a:solidFill>
                <a:latin typeface="Calibri"/>
                <a:cs typeface="Calibri"/>
              </a:rPr>
              <a:t>suo</a:t>
            </a:r>
            <a:r>
              <a:rPr sz="2300" dirty="0">
                <a:solidFill>
                  <a:srgbClr val="000000"/>
                </a:solidFill>
                <a:latin typeface="Calibri"/>
                <a:cs typeface="Calibri"/>
              </a:rPr>
              <a:t> </a:t>
            </a:r>
            <a:r>
              <a:rPr sz="2300" spc="-15" dirty="0">
                <a:solidFill>
                  <a:srgbClr val="000000"/>
                </a:solidFill>
                <a:latin typeface="Calibri"/>
                <a:cs typeface="Calibri"/>
              </a:rPr>
              <a:t>spettro</a:t>
            </a:r>
            <a:endParaRPr sz="2300" dirty="0">
              <a:latin typeface="Calibri"/>
              <a:cs typeface="Calibri"/>
            </a:endParaRPr>
          </a:p>
          <a:p>
            <a:pPr marL="12700">
              <a:lnSpc>
                <a:spcPct val="100000"/>
              </a:lnSpc>
            </a:pPr>
            <a:r>
              <a:rPr sz="2300" spc="-5" dirty="0">
                <a:solidFill>
                  <a:srgbClr val="000000"/>
                </a:solidFill>
                <a:latin typeface="Calibri"/>
                <a:cs typeface="Calibri"/>
              </a:rPr>
              <a:t>di</a:t>
            </a:r>
            <a:r>
              <a:rPr sz="2300" spc="-30" dirty="0">
                <a:solidFill>
                  <a:srgbClr val="000000"/>
                </a:solidFill>
                <a:latin typeface="Calibri"/>
                <a:cs typeface="Calibri"/>
              </a:rPr>
              <a:t> </a:t>
            </a:r>
            <a:r>
              <a:rPr sz="2300" spc="-5" dirty="0">
                <a:solidFill>
                  <a:srgbClr val="000000"/>
                </a:solidFill>
                <a:latin typeface="Calibri"/>
                <a:cs typeface="Calibri"/>
              </a:rPr>
              <a:t>assorbimento</a:t>
            </a:r>
            <a:endParaRPr sz="2300" dirty="0">
              <a:latin typeface="Calibri"/>
              <a:cs typeface="Calibri"/>
            </a:endParaRPr>
          </a:p>
        </p:txBody>
      </p:sp>
      <p:pic>
        <p:nvPicPr>
          <p:cNvPr id="9" name="Immagine 8" descr="Immagine che contiene diagramma, schizzo, disegno, linea&#10;&#10;Il contenuto generato dall'IA potrebbe non essere corretto.">
            <a:extLst>
              <a:ext uri="{FF2B5EF4-FFF2-40B4-BE49-F238E27FC236}">
                <a16:creationId xmlns:a16="http://schemas.microsoft.com/office/drawing/2014/main" id="{B397D787-880D-5213-97EB-AE1C524F28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3627" y="228600"/>
            <a:ext cx="5951560" cy="423744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3" name="Immagine 2" descr="Immagine che contiene testo, menu, schermata, numero&#10;&#10;Il contenuto generato dall'IA potrebbe non essere corretto.">
            <a:extLst>
              <a:ext uri="{FF2B5EF4-FFF2-40B4-BE49-F238E27FC236}">
                <a16:creationId xmlns:a16="http://schemas.microsoft.com/office/drawing/2014/main" id="{4E93FEAC-9A81-31CC-EF25-4EFE1BD8B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6167" y="158902"/>
            <a:ext cx="5783433" cy="6498636"/>
          </a:xfrm>
          <a:prstGeom prst="rect">
            <a:avLst/>
          </a:prstGeom>
        </p:spPr>
      </p:pic>
      <p:pic>
        <p:nvPicPr>
          <p:cNvPr id="5" name="Immagine 4" descr="Immagine che contiene testo, schermata, Carattere, numero&#10;&#10;Il contenuto generato dall'IA potrebbe non essere corretto.">
            <a:extLst>
              <a:ext uri="{FF2B5EF4-FFF2-40B4-BE49-F238E27FC236}">
                <a16:creationId xmlns:a16="http://schemas.microsoft.com/office/drawing/2014/main" id="{2A3DA039-9E89-D2F2-CA40-EA28C99E40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967" y="1295400"/>
            <a:ext cx="5783434" cy="4572000"/>
          </a:xfrm>
          <a:prstGeom prst="rect">
            <a:avLst/>
          </a:prstGeom>
        </p:spPr>
      </p:pic>
    </p:spTree>
    <p:extLst>
      <p:ext uri="{BB962C8B-B14F-4D97-AF65-F5344CB8AC3E}">
        <p14:creationId xmlns:p14="http://schemas.microsoft.com/office/powerpoint/2010/main" val="4270600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grpSp>
        <p:nvGrpSpPr>
          <p:cNvPr id="2" name="object 2"/>
          <p:cNvGrpSpPr/>
          <p:nvPr/>
        </p:nvGrpSpPr>
        <p:grpSpPr>
          <a:xfrm>
            <a:off x="489204" y="0"/>
            <a:ext cx="11214100" cy="6524625"/>
            <a:chOff x="489204" y="0"/>
            <a:chExt cx="11214100" cy="6524625"/>
          </a:xfrm>
        </p:grpSpPr>
        <p:pic>
          <p:nvPicPr>
            <p:cNvPr id="3" name="object 3"/>
            <p:cNvPicPr/>
            <p:nvPr/>
          </p:nvPicPr>
          <p:blipFill>
            <a:blip r:embed="rId2" cstate="print"/>
            <a:stretch>
              <a:fillRect/>
            </a:stretch>
          </p:blipFill>
          <p:spPr>
            <a:xfrm>
              <a:off x="8869680" y="583691"/>
              <a:ext cx="2833116" cy="4966716"/>
            </a:xfrm>
            <a:prstGeom prst="rect">
              <a:avLst/>
            </a:prstGeom>
          </p:spPr>
        </p:pic>
        <p:sp>
          <p:nvSpPr>
            <p:cNvPr id="4" name="object 4"/>
            <p:cNvSpPr/>
            <p:nvPr/>
          </p:nvSpPr>
          <p:spPr>
            <a:xfrm>
              <a:off x="489204" y="0"/>
              <a:ext cx="9074150" cy="6524625"/>
            </a:xfrm>
            <a:custGeom>
              <a:avLst/>
              <a:gdLst/>
              <a:ahLst/>
              <a:cxnLst/>
              <a:rect l="l" t="t" r="r" b="b"/>
              <a:pathLst>
                <a:path w="9074150" h="6524625">
                  <a:moveTo>
                    <a:pt x="9073896" y="0"/>
                  </a:moveTo>
                  <a:lnTo>
                    <a:pt x="0" y="0"/>
                  </a:lnTo>
                  <a:lnTo>
                    <a:pt x="0" y="6524244"/>
                  </a:lnTo>
                  <a:lnTo>
                    <a:pt x="9073896" y="6524244"/>
                  </a:lnTo>
                  <a:lnTo>
                    <a:pt x="9073896" y="0"/>
                  </a:lnTo>
                  <a:close/>
                </a:path>
              </a:pathLst>
            </a:custGeom>
            <a:solidFill>
              <a:srgbClr val="FFFFFF"/>
            </a:solidFill>
          </p:spPr>
          <p:txBody>
            <a:bodyPr wrap="square" lIns="0" tIns="0" rIns="0" bIns="0" rtlCol="0"/>
            <a:lstStyle/>
            <a:p>
              <a:endParaRPr/>
            </a:p>
          </p:txBody>
        </p:sp>
      </p:grpSp>
      <p:sp>
        <p:nvSpPr>
          <p:cNvPr id="5" name="object 5"/>
          <p:cNvSpPr txBox="1">
            <a:spLocks noGrp="1"/>
          </p:cNvSpPr>
          <p:nvPr>
            <p:ph type="title"/>
          </p:nvPr>
        </p:nvSpPr>
        <p:spPr>
          <a:xfrm>
            <a:off x="567639" y="16255"/>
            <a:ext cx="3105785" cy="360680"/>
          </a:xfrm>
          <a:prstGeom prst="rect">
            <a:avLst/>
          </a:prstGeom>
        </p:spPr>
        <p:txBody>
          <a:bodyPr vert="horz" wrap="square" lIns="0" tIns="12065" rIns="0" bIns="0" rtlCol="0">
            <a:spAutoFit/>
          </a:bodyPr>
          <a:lstStyle/>
          <a:p>
            <a:pPr marL="12700">
              <a:lnSpc>
                <a:spcPct val="100000"/>
              </a:lnSpc>
              <a:spcBef>
                <a:spcPts val="95"/>
              </a:spcBef>
            </a:pPr>
            <a:r>
              <a:rPr sz="2200" b="1" spc="-10" dirty="0">
                <a:solidFill>
                  <a:srgbClr val="1F4D3D"/>
                </a:solidFill>
                <a:latin typeface="Calibri"/>
                <a:cs typeface="Calibri"/>
              </a:rPr>
              <a:t>ASSORBIMENTO</a:t>
            </a:r>
            <a:r>
              <a:rPr sz="2200" b="1" spc="-40" dirty="0">
                <a:solidFill>
                  <a:srgbClr val="1F4D3D"/>
                </a:solidFill>
                <a:latin typeface="Calibri"/>
                <a:cs typeface="Calibri"/>
              </a:rPr>
              <a:t> ATOMICO</a:t>
            </a:r>
            <a:endParaRPr sz="2200" dirty="0">
              <a:latin typeface="Calibri"/>
              <a:cs typeface="Calibri"/>
            </a:endParaRPr>
          </a:p>
        </p:txBody>
      </p:sp>
      <p:sp>
        <p:nvSpPr>
          <p:cNvPr id="6" name="object 6"/>
          <p:cNvSpPr txBox="1"/>
          <p:nvPr/>
        </p:nvSpPr>
        <p:spPr>
          <a:xfrm>
            <a:off x="567639" y="687069"/>
            <a:ext cx="8917305" cy="5726430"/>
          </a:xfrm>
          <a:prstGeom prst="rect">
            <a:avLst/>
          </a:prstGeom>
        </p:spPr>
        <p:txBody>
          <a:bodyPr vert="horz" wrap="square" lIns="0" tIns="12065" rIns="0" bIns="0" rtlCol="0">
            <a:spAutoFit/>
          </a:bodyPr>
          <a:lstStyle/>
          <a:p>
            <a:pPr marL="12700" marR="19050">
              <a:lnSpc>
                <a:spcPct val="100000"/>
              </a:lnSpc>
              <a:spcBef>
                <a:spcPts val="95"/>
              </a:spcBef>
            </a:pPr>
            <a:r>
              <a:rPr sz="2200" spc="-5" dirty="0">
                <a:solidFill>
                  <a:srgbClr val="000000"/>
                </a:solidFill>
                <a:latin typeface="Calibri"/>
                <a:cs typeface="Calibri"/>
              </a:rPr>
              <a:t>Quando</a:t>
            </a:r>
            <a:r>
              <a:rPr sz="2200" spc="-15" dirty="0">
                <a:solidFill>
                  <a:srgbClr val="000000"/>
                </a:solidFill>
                <a:latin typeface="Calibri"/>
                <a:cs typeface="Calibri"/>
              </a:rPr>
              <a:t> </a:t>
            </a:r>
            <a:r>
              <a:rPr sz="2200" spc="-5" dirty="0">
                <a:solidFill>
                  <a:srgbClr val="000000"/>
                </a:solidFill>
                <a:latin typeface="Calibri"/>
                <a:cs typeface="Calibri"/>
              </a:rPr>
              <a:t>un</a:t>
            </a:r>
            <a:r>
              <a:rPr sz="2200" dirty="0">
                <a:solidFill>
                  <a:srgbClr val="000000"/>
                </a:solidFill>
                <a:latin typeface="Calibri"/>
                <a:cs typeface="Calibri"/>
              </a:rPr>
              <a:t> </a:t>
            </a:r>
            <a:r>
              <a:rPr sz="2200" spc="-10" dirty="0">
                <a:solidFill>
                  <a:srgbClr val="000000"/>
                </a:solidFill>
                <a:latin typeface="Calibri"/>
                <a:cs typeface="Calibri"/>
              </a:rPr>
              <a:t>fascio</a:t>
            </a:r>
            <a:r>
              <a:rPr sz="2200" dirty="0">
                <a:solidFill>
                  <a:srgbClr val="000000"/>
                </a:solidFill>
                <a:latin typeface="Calibri"/>
                <a:cs typeface="Calibri"/>
              </a:rPr>
              <a:t> </a:t>
            </a:r>
            <a:r>
              <a:rPr sz="2200" spc="-5" dirty="0">
                <a:solidFill>
                  <a:srgbClr val="000000"/>
                </a:solidFill>
                <a:latin typeface="Calibri"/>
                <a:cs typeface="Calibri"/>
              </a:rPr>
              <a:t>di</a:t>
            </a:r>
            <a:r>
              <a:rPr sz="2200" spc="-10" dirty="0">
                <a:solidFill>
                  <a:srgbClr val="000000"/>
                </a:solidFill>
                <a:latin typeface="Calibri"/>
                <a:cs typeface="Calibri"/>
              </a:rPr>
              <a:t> radiazione</a:t>
            </a:r>
            <a:r>
              <a:rPr sz="2200" spc="-5" dirty="0">
                <a:solidFill>
                  <a:srgbClr val="000000"/>
                </a:solidFill>
                <a:latin typeface="Calibri"/>
                <a:cs typeface="Calibri"/>
              </a:rPr>
              <a:t> </a:t>
            </a:r>
            <a:r>
              <a:rPr sz="2200" spc="-25" dirty="0">
                <a:solidFill>
                  <a:srgbClr val="000000"/>
                </a:solidFill>
                <a:latin typeface="Calibri"/>
                <a:cs typeface="Calibri"/>
              </a:rPr>
              <a:t>attraversa</a:t>
            </a:r>
            <a:r>
              <a:rPr sz="2200" spc="10" dirty="0">
                <a:solidFill>
                  <a:srgbClr val="000000"/>
                </a:solidFill>
                <a:latin typeface="Calibri"/>
                <a:cs typeface="Calibri"/>
              </a:rPr>
              <a:t> </a:t>
            </a:r>
            <a:r>
              <a:rPr sz="2200" spc="-5" dirty="0">
                <a:solidFill>
                  <a:srgbClr val="000000"/>
                </a:solidFill>
                <a:latin typeface="Calibri"/>
                <a:cs typeface="Calibri"/>
              </a:rPr>
              <a:t>un</a:t>
            </a:r>
            <a:r>
              <a:rPr sz="2200" dirty="0">
                <a:solidFill>
                  <a:srgbClr val="000000"/>
                </a:solidFill>
                <a:latin typeface="Calibri"/>
                <a:cs typeface="Calibri"/>
              </a:rPr>
              <a:t> </a:t>
            </a:r>
            <a:r>
              <a:rPr sz="2200" spc="-20" dirty="0">
                <a:solidFill>
                  <a:srgbClr val="000000"/>
                </a:solidFill>
                <a:latin typeface="Calibri"/>
                <a:cs typeface="Calibri"/>
              </a:rPr>
              <a:t>mezzo</a:t>
            </a:r>
            <a:r>
              <a:rPr sz="2200" spc="45" dirty="0">
                <a:solidFill>
                  <a:srgbClr val="000000"/>
                </a:solidFill>
                <a:latin typeface="Calibri"/>
                <a:cs typeface="Calibri"/>
              </a:rPr>
              <a:t> </a:t>
            </a:r>
            <a:r>
              <a:rPr sz="2200" spc="-20" dirty="0">
                <a:solidFill>
                  <a:srgbClr val="000000"/>
                </a:solidFill>
                <a:latin typeface="Calibri"/>
                <a:cs typeface="Calibri"/>
              </a:rPr>
              <a:t>contenente</a:t>
            </a:r>
            <a:r>
              <a:rPr sz="2200" spc="65" dirty="0">
                <a:solidFill>
                  <a:srgbClr val="000000"/>
                </a:solidFill>
                <a:latin typeface="Calibri"/>
                <a:cs typeface="Calibri"/>
              </a:rPr>
              <a:t> </a:t>
            </a:r>
            <a:r>
              <a:rPr sz="2200" b="1" spc="-15" dirty="0">
                <a:solidFill>
                  <a:srgbClr val="000000"/>
                </a:solidFill>
                <a:latin typeface="Calibri"/>
                <a:cs typeface="Calibri"/>
              </a:rPr>
              <a:t>atomi</a:t>
            </a:r>
            <a:r>
              <a:rPr sz="2200" b="1" spc="30" dirty="0">
                <a:solidFill>
                  <a:srgbClr val="000000"/>
                </a:solidFill>
                <a:latin typeface="Calibri"/>
                <a:cs typeface="Calibri"/>
              </a:rPr>
              <a:t> </a:t>
            </a:r>
            <a:r>
              <a:rPr sz="2200" b="1" spc="-10" dirty="0">
                <a:solidFill>
                  <a:srgbClr val="000000"/>
                </a:solidFill>
                <a:latin typeface="Calibri"/>
                <a:cs typeface="Calibri"/>
              </a:rPr>
              <a:t>gassosi</a:t>
            </a:r>
            <a:r>
              <a:rPr sz="2200" spc="-10" dirty="0">
                <a:solidFill>
                  <a:srgbClr val="000000"/>
                </a:solidFill>
                <a:latin typeface="Calibri"/>
                <a:cs typeface="Calibri"/>
              </a:rPr>
              <a:t>, </a:t>
            </a:r>
            <a:r>
              <a:rPr sz="2200" spc="-480" dirty="0">
                <a:solidFill>
                  <a:srgbClr val="000000"/>
                </a:solidFill>
                <a:latin typeface="Calibri"/>
                <a:cs typeface="Calibri"/>
              </a:rPr>
              <a:t> </a:t>
            </a:r>
            <a:r>
              <a:rPr sz="2200" spc="-5" dirty="0">
                <a:solidFill>
                  <a:srgbClr val="000000"/>
                </a:solidFill>
                <a:latin typeface="Calibri"/>
                <a:cs typeface="Calibri"/>
              </a:rPr>
              <a:t>solo</a:t>
            </a:r>
            <a:r>
              <a:rPr sz="2200" dirty="0">
                <a:solidFill>
                  <a:srgbClr val="000000"/>
                </a:solidFill>
                <a:latin typeface="Calibri"/>
                <a:cs typeface="Calibri"/>
              </a:rPr>
              <a:t> </a:t>
            </a:r>
            <a:r>
              <a:rPr sz="2200" spc="-5" dirty="0">
                <a:solidFill>
                  <a:srgbClr val="000000"/>
                </a:solidFill>
                <a:latin typeface="Calibri"/>
                <a:cs typeface="Calibri"/>
              </a:rPr>
              <a:t>poche </a:t>
            </a:r>
            <a:r>
              <a:rPr sz="2200" spc="-15" dirty="0">
                <a:solidFill>
                  <a:srgbClr val="000000"/>
                </a:solidFill>
                <a:latin typeface="Calibri"/>
                <a:cs typeface="Calibri"/>
              </a:rPr>
              <a:t>frequenze</a:t>
            </a:r>
            <a:r>
              <a:rPr sz="2200" spc="15" dirty="0">
                <a:solidFill>
                  <a:srgbClr val="000000"/>
                </a:solidFill>
                <a:latin typeface="Calibri"/>
                <a:cs typeface="Calibri"/>
              </a:rPr>
              <a:t> </a:t>
            </a:r>
            <a:r>
              <a:rPr sz="2200" spc="-5" dirty="0">
                <a:solidFill>
                  <a:srgbClr val="000000"/>
                </a:solidFill>
                <a:latin typeface="Calibri"/>
                <a:cs typeface="Calibri"/>
              </a:rPr>
              <a:t>sono </a:t>
            </a:r>
            <a:r>
              <a:rPr sz="2200" spc="-20" dirty="0">
                <a:solidFill>
                  <a:srgbClr val="000000"/>
                </a:solidFill>
                <a:latin typeface="Calibri"/>
                <a:cs typeface="Calibri"/>
              </a:rPr>
              <a:t>attenuate</a:t>
            </a:r>
            <a:r>
              <a:rPr sz="2200" spc="40" dirty="0">
                <a:solidFill>
                  <a:srgbClr val="000000"/>
                </a:solidFill>
                <a:latin typeface="Calibri"/>
                <a:cs typeface="Calibri"/>
              </a:rPr>
              <a:t> </a:t>
            </a:r>
            <a:r>
              <a:rPr sz="2200" spc="-10" dirty="0">
                <a:solidFill>
                  <a:srgbClr val="000000"/>
                </a:solidFill>
                <a:latin typeface="Calibri"/>
                <a:cs typeface="Calibri"/>
              </a:rPr>
              <a:t>dall'assorbimento.</a:t>
            </a:r>
            <a:endParaRPr sz="2200" dirty="0">
              <a:latin typeface="Calibri"/>
              <a:cs typeface="Calibri"/>
            </a:endParaRPr>
          </a:p>
          <a:p>
            <a:pPr>
              <a:lnSpc>
                <a:spcPct val="100000"/>
              </a:lnSpc>
              <a:spcBef>
                <a:spcPts val="15"/>
              </a:spcBef>
            </a:pPr>
            <a:endParaRPr sz="2150" dirty="0">
              <a:latin typeface="Calibri"/>
              <a:cs typeface="Calibri"/>
            </a:endParaRPr>
          </a:p>
          <a:p>
            <a:pPr marL="12700" marR="366395">
              <a:lnSpc>
                <a:spcPct val="100000"/>
              </a:lnSpc>
              <a:spcBef>
                <a:spcPts val="5"/>
              </a:spcBef>
            </a:pPr>
            <a:r>
              <a:rPr sz="2200" spc="-5" dirty="0">
                <a:solidFill>
                  <a:srgbClr val="000000"/>
                </a:solidFill>
                <a:latin typeface="Calibri"/>
                <a:cs typeface="Calibri"/>
              </a:rPr>
              <a:t>lo</a:t>
            </a:r>
            <a:r>
              <a:rPr sz="2200" spc="5" dirty="0">
                <a:solidFill>
                  <a:srgbClr val="000000"/>
                </a:solidFill>
                <a:latin typeface="Calibri"/>
                <a:cs typeface="Calibri"/>
              </a:rPr>
              <a:t> </a:t>
            </a:r>
            <a:r>
              <a:rPr sz="2200" spc="-20" dirty="0">
                <a:solidFill>
                  <a:srgbClr val="000000"/>
                </a:solidFill>
                <a:latin typeface="Calibri"/>
                <a:cs typeface="Calibri"/>
              </a:rPr>
              <a:t>spettro</a:t>
            </a:r>
            <a:r>
              <a:rPr sz="2200" spc="25" dirty="0">
                <a:solidFill>
                  <a:srgbClr val="000000"/>
                </a:solidFill>
                <a:latin typeface="Calibri"/>
                <a:cs typeface="Calibri"/>
              </a:rPr>
              <a:t> </a:t>
            </a:r>
            <a:r>
              <a:rPr sz="2200" spc="-20" dirty="0">
                <a:solidFill>
                  <a:srgbClr val="000000"/>
                </a:solidFill>
                <a:latin typeface="Calibri"/>
                <a:cs typeface="Calibri"/>
              </a:rPr>
              <a:t>registrato</a:t>
            </a:r>
            <a:r>
              <a:rPr sz="2200" spc="10" dirty="0">
                <a:solidFill>
                  <a:srgbClr val="000000"/>
                </a:solidFill>
                <a:latin typeface="Calibri"/>
                <a:cs typeface="Calibri"/>
              </a:rPr>
              <a:t> </a:t>
            </a:r>
            <a:r>
              <a:rPr sz="2200" spc="-15" dirty="0">
                <a:solidFill>
                  <a:srgbClr val="000000"/>
                </a:solidFill>
                <a:latin typeface="Calibri"/>
                <a:cs typeface="Calibri"/>
              </a:rPr>
              <a:t>con</a:t>
            </a:r>
            <a:r>
              <a:rPr sz="2200" spc="5" dirty="0">
                <a:solidFill>
                  <a:srgbClr val="000000"/>
                </a:solidFill>
                <a:latin typeface="Calibri"/>
                <a:cs typeface="Calibri"/>
              </a:rPr>
              <a:t> </a:t>
            </a:r>
            <a:r>
              <a:rPr sz="2200" spc="-10" dirty="0">
                <a:solidFill>
                  <a:srgbClr val="000000"/>
                </a:solidFill>
                <a:latin typeface="Calibri"/>
                <a:cs typeface="Calibri"/>
              </a:rPr>
              <a:t>uno</a:t>
            </a:r>
            <a:r>
              <a:rPr sz="2200" dirty="0">
                <a:solidFill>
                  <a:srgbClr val="000000"/>
                </a:solidFill>
                <a:latin typeface="Calibri"/>
                <a:cs typeface="Calibri"/>
              </a:rPr>
              <a:t> </a:t>
            </a:r>
            <a:r>
              <a:rPr sz="2200" spc="-15" dirty="0">
                <a:solidFill>
                  <a:srgbClr val="000000"/>
                </a:solidFill>
                <a:latin typeface="Calibri"/>
                <a:cs typeface="Calibri"/>
              </a:rPr>
              <a:t>spettrometro</a:t>
            </a:r>
            <a:r>
              <a:rPr sz="2200" spc="35" dirty="0">
                <a:solidFill>
                  <a:srgbClr val="000000"/>
                </a:solidFill>
                <a:latin typeface="Calibri"/>
                <a:cs typeface="Calibri"/>
              </a:rPr>
              <a:t> </a:t>
            </a:r>
            <a:r>
              <a:rPr sz="2200" spc="-5" dirty="0">
                <a:solidFill>
                  <a:srgbClr val="000000"/>
                </a:solidFill>
                <a:latin typeface="Calibri"/>
                <a:cs typeface="Calibri"/>
              </a:rPr>
              <a:t>ad</a:t>
            </a:r>
            <a:r>
              <a:rPr sz="2200" dirty="0">
                <a:solidFill>
                  <a:srgbClr val="000000"/>
                </a:solidFill>
                <a:latin typeface="Calibri"/>
                <a:cs typeface="Calibri"/>
              </a:rPr>
              <a:t> </a:t>
            </a:r>
            <a:r>
              <a:rPr sz="2200" spc="-10" dirty="0">
                <a:solidFill>
                  <a:srgbClr val="000000"/>
                </a:solidFill>
                <a:latin typeface="Calibri"/>
                <a:cs typeface="Calibri"/>
              </a:rPr>
              <a:t>alta</a:t>
            </a:r>
            <a:r>
              <a:rPr sz="2200" dirty="0">
                <a:solidFill>
                  <a:srgbClr val="000000"/>
                </a:solidFill>
                <a:latin typeface="Calibri"/>
                <a:cs typeface="Calibri"/>
              </a:rPr>
              <a:t> </a:t>
            </a:r>
            <a:r>
              <a:rPr sz="2200" spc="-5" dirty="0">
                <a:solidFill>
                  <a:srgbClr val="000000"/>
                </a:solidFill>
                <a:latin typeface="Calibri"/>
                <a:cs typeface="Calibri"/>
              </a:rPr>
              <a:t>risoluzione</a:t>
            </a:r>
            <a:r>
              <a:rPr sz="2200" spc="5" dirty="0">
                <a:solidFill>
                  <a:srgbClr val="000000"/>
                </a:solidFill>
                <a:latin typeface="Calibri"/>
                <a:cs typeface="Calibri"/>
              </a:rPr>
              <a:t> </a:t>
            </a:r>
            <a:r>
              <a:rPr sz="2200" spc="-15" dirty="0">
                <a:solidFill>
                  <a:srgbClr val="000000"/>
                </a:solidFill>
                <a:latin typeface="Calibri"/>
                <a:cs typeface="Calibri"/>
              </a:rPr>
              <a:t>consiste</a:t>
            </a:r>
            <a:r>
              <a:rPr sz="2200" spc="20" dirty="0">
                <a:solidFill>
                  <a:srgbClr val="000000"/>
                </a:solidFill>
                <a:latin typeface="Calibri"/>
                <a:cs typeface="Calibri"/>
              </a:rPr>
              <a:t> </a:t>
            </a:r>
            <a:r>
              <a:rPr sz="2200" spc="-5" dirty="0">
                <a:solidFill>
                  <a:srgbClr val="000000"/>
                </a:solidFill>
                <a:latin typeface="Calibri"/>
                <a:cs typeface="Calibri"/>
              </a:rPr>
              <a:t>di</a:t>
            </a:r>
            <a:r>
              <a:rPr sz="2200" dirty="0">
                <a:solidFill>
                  <a:srgbClr val="000000"/>
                </a:solidFill>
                <a:latin typeface="Calibri"/>
                <a:cs typeface="Calibri"/>
              </a:rPr>
              <a:t> </a:t>
            </a:r>
            <a:r>
              <a:rPr sz="2200" spc="-10" dirty="0">
                <a:solidFill>
                  <a:srgbClr val="000000"/>
                </a:solidFill>
                <a:latin typeface="Calibri"/>
                <a:cs typeface="Calibri"/>
              </a:rPr>
              <a:t>un </a:t>
            </a:r>
            <a:r>
              <a:rPr sz="2200" spc="-484" dirty="0">
                <a:solidFill>
                  <a:srgbClr val="000000"/>
                </a:solidFill>
                <a:latin typeface="Calibri"/>
                <a:cs typeface="Calibri"/>
              </a:rPr>
              <a:t> </a:t>
            </a:r>
            <a:r>
              <a:rPr sz="2200" spc="-15" dirty="0">
                <a:solidFill>
                  <a:srgbClr val="000000"/>
                </a:solidFill>
                <a:latin typeface="Calibri"/>
                <a:cs typeface="Calibri"/>
              </a:rPr>
              <a:t>numero</a:t>
            </a:r>
            <a:r>
              <a:rPr sz="2200" dirty="0">
                <a:solidFill>
                  <a:srgbClr val="000000"/>
                </a:solidFill>
                <a:latin typeface="Calibri"/>
                <a:cs typeface="Calibri"/>
              </a:rPr>
              <a:t> </a:t>
            </a:r>
            <a:r>
              <a:rPr sz="2200" spc="-5" dirty="0">
                <a:solidFill>
                  <a:srgbClr val="000000"/>
                </a:solidFill>
                <a:latin typeface="Calibri"/>
                <a:cs typeface="Calibri"/>
              </a:rPr>
              <a:t>di </a:t>
            </a:r>
            <a:r>
              <a:rPr sz="2200" b="1" u="sng" spc="-5" dirty="0">
                <a:solidFill>
                  <a:srgbClr val="000000"/>
                </a:solidFill>
                <a:latin typeface="Calibri"/>
                <a:cs typeface="Calibri"/>
              </a:rPr>
              <a:t>righe</a:t>
            </a:r>
            <a:r>
              <a:rPr sz="2200" spc="-5" dirty="0">
                <a:solidFill>
                  <a:srgbClr val="000000"/>
                </a:solidFill>
                <a:latin typeface="Calibri"/>
                <a:cs typeface="Calibri"/>
              </a:rPr>
              <a:t> di</a:t>
            </a:r>
            <a:r>
              <a:rPr sz="2200" spc="5" dirty="0">
                <a:solidFill>
                  <a:srgbClr val="000000"/>
                </a:solidFill>
                <a:latin typeface="Calibri"/>
                <a:cs typeface="Calibri"/>
              </a:rPr>
              <a:t> </a:t>
            </a:r>
            <a:r>
              <a:rPr sz="2200" b="1" spc="-10" dirty="0">
                <a:solidFill>
                  <a:srgbClr val="000000"/>
                </a:solidFill>
                <a:latin typeface="Calibri"/>
                <a:cs typeface="Calibri"/>
              </a:rPr>
              <a:t>assorbimento</a:t>
            </a:r>
            <a:r>
              <a:rPr sz="2200" spc="5" dirty="0">
                <a:solidFill>
                  <a:srgbClr val="000000"/>
                </a:solidFill>
                <a:latin typeface="Calibri"/>
                <a:cs typeface="Calibri"/>
              </a:rPr>
              <a:t> </a:t>
            </a:r>
            <a:r>
              <a:rPr sz="2200" spc="-10" dirty="0">
                <a:solidFill>
                  <a:srgbClr val="000000"/>
                </a:solidFill>
                <a:latin typeface="Calibri"/>
                <a:cs typeface="Calibri"/>
              </a:rPr>
              <a:t>molto</a:t>
            </a:r>
            <a:r>
              <a:rPr sz="2200" spc="5" dirty="0">
                <a:solidFill>
                  <a:srgbClr val="000000"/>
                </a:solidFill>
                <a:latin typeface="Calibri"/>
                <a:cs typeface="Calibri"/>
              </a:rPr>
              <a:t> </a:t>
            </a:r>
            <a:r>
              <a:rPr sz="2200" spc="-20" dirty="0">
                <a:solidFill>
                  <a:srgbClr val="000000"/>
                </a:solidFill>
                <a:latin typeface="Calibri"/>
                <a:cs typeface="Calibri"/>
              </a:rPr>
              <a:t>strette.</a:t>
            </a:r>
            <a:endParaRPr sz="2200" dirty="0">
              <a:latin typeface="Calibri"/>
              <a:cs typeface="Calibri"/>
            </a:endParaRPr>
          </a:p>
          <a:p>
            <a:pPr>
              <a:lnSpc>
                <a:spcPct val="100000"/>
              </a:lnSpc>
              <a:spcBef>
                <a:spcPts val="15"/>
              </a:spcBef>
            </a:pPr>
            <a:endParaRPr sz="2150" dirty="0">
              <a:latin typeface="Calibri"/>
              <a:cs typeface="Calibri"/>
            </a:endParaRPr>
          </a:p>
          <a:p>
            <a:pPr marL="12700" marR="260985">
              <a:lnSpc>
                <a:spcPct val="100000"/>
              </a:lnSpc>
            </a:pPr>
            <a:r>
              <a:rPr sz="2200" spc="-5" dirty="0">
                <a:solidFill>
                  <a:srgbClr val="000000"/>
                </a:solidFill>
                <a:latin typeface="Calibri"/>
                <a:cs typeface="Calibri"/>
              </a:rPr>
              <a:t>Ad</a:t>
            </a:r>
            <a:r>
              <a:rPr sz="2200" spc="5" dirty="0">
                <a:solidFill>
                  <a:srgbClr val="000000"/>
                </a:solidFill>
                <a:latin typeface="Calibri"/>
                <a:cs typeface="Calibri"/>
              </a:rPr>
              <a:t> </a:t>
            </a:r>
            <a:r>
              <a:rPr sz="2200" spc="-5" dirty="0">
                <a:solidFill>
                  <a:srgbClr val="000000"/>
                </a:solidFill>
                <a:latin typeface="Calibri"/>
                <a:cs typeface="Calibri"/>
              </a:rPr>
              <a:t>esempio:</a:t>
            </a:r>
            <a:r>
              <a:rPr sz="2200" spc="25" dirty="0">
                <a:solidFill>
                  <a:srgbClr val="000000"/>
                </a:solidFill>
                <a:latin typeface="Calibri"/>
                <a:cs typeface="Calibri"/>
              </a:rPr>
              <a:t> </a:t>
            </a:r>
            <a:r>
              <a:rPr sz="2200" spc="-5" dirty="0">
                <a:solidFill>
                  <a:srgbClr val="000000"/>
                </a:solidFill>
                <a:latin typeface="Calibri"/>
                <a:cs typeface="Calibri"/>
              </a:rPr>
              <a:t>le</a:t>
            </a:r>
            <a:r>
              <a:rPr sz="2200" spc="10" dirty="0">
                <a:solidFill>
                  <a:srgbClr val="000000"/>
                </a:solidFill>
                <a:latin typeface="Calibri"/>
                <a:cs typeface="Calibri"/>
              </a:rPr>
              <a:t> </a:t>
            </a:r>
            <a:r>
              <a:rPr sz="2200" spc="-5" dirty="0">
                <a:solidFill>
                  <a:srgbClr val="000000"/>
                </a:solidFill>
                <a:latin typeface="Calibri"/>
                <a:cs typeface="Calibri"/>
              </a:rPr>
              <a:t>transizioni,</a:t>
            </a:r>
            <a:r>
              <a:rPr sz="2200" spc="-15" dirty="0">
                <a:solidFill>
                  <a:srgbClr val="000000"/>
                </a:solidFill>
                <a:latin typeface="Calibri"/>
                <a:cs typeface="Calibri"/>
              </a:rPr>
              <a:t> </a:t>
            </a:r>
            <a:r>
              <a:rPr sz="2200" spc="-10" dirty="0">
                <a:solidFill>
                  <a:srgbClr val="000000"/>
                </a:solidFill>
                <a:latin typeface="Calibri"/>
                <a:cs typeface="Calibri"/>
              </a:rPr>
              <a:t>(frecce</a:t>
            </a:r>
            <a:r>
              <a:rPr sz="2200" spc="15" dirty="0">
                <a:solidFill>
                  <a:srgbClr val="000000"/>
                </a:solidFill>
                <a:latin typeface="Calibri"/>
                <a:cs typeface="Calibri"/>
              </a:rPr>
              <a:t> </a:t>
            </a:r>
            <a:r>
              <a:rPr sz="2200" spc="-5" dirty="0">
                <a:solidFill>
                  <a:srgbClr val="000000"/>
                </a:solidFill>
                <a:latin typeface="Calibri"/>
                <a:cs typeface="Calibri"/>
              </a:rPr>
              <a:t>blu</a:t>
            </a:r>
            <a:r>
              <a:rPr sz="2200" spc="-10" dirty="0">
                <a:solidFill>
                  <a:srgbClr val="000000"/>
                </a:solidFill>
                <a:latin typeface="Calibri"/>
                <a:cs typeface="Calibri"/>
              </a:rPr>
              <a:t> </a:t>
            </a:r>
            <a:r>
              <a:rPr sz="2200" spc="-20" dirty="0">
                <a:solidFill>
                  <a:srgbClr val="000000"/>
                </a:solidFill>
                <a:latin typeface="Calibri"/>
                <a:cs typeface="Calibri"/>
              </a:rPr>
              <a:t>tra</a:t>
            </a:r>
            <a:r>
              <a:rPr sz="2200" spc="15" dirty="0">
                <a:solidFill>
                  <a:srgbClr val="000000"/>
                </a:solidFill>
                <a:latin typeface="Calibri"/>
                <a:cs typeface="Calibri"/>
              </a:rPr>
              <a:t> </a:t>
            </a:r>
            <a:r>
              <a:rPr sz="2200" spc="-5" dirty="0">
                <a:solidFill>
                  <a:srgbClr val="000000"/>
                </a:solidFill>
                <a:latin typeface="Calibri"/>
                <a:cs typeface="Calibri"/>
              </a:rPr>
              <a:t>i</a:t>
            </a:r>
            <a:r>
              <a:rPr sz="2200" spc="10" dirty="0">
                <a:solidFill>
                  <a:srgbClr val="000000"/>
                </a:solidFill>
                <a:latin typeface="Calibri"/>
                <a:cs typeface="Calibri"/>
              </a:rPr>
              <a:t> </a:t>
            </a:r>
            <a:r>
              <a:rPr sz="2200" spc="-10" dirty="0">
                <a:solidFill>
                  <a:srgbClr val="000000"/>
                </a:solidFill>
                <a:latin typeface="Calibri"/>
                <a:cs typeface="Calibri"/>
              </a:rPr>
              <a:t>livelli, </a:t>
            </a:r>
            <a:r>
              <a:rPr sz="2200" spc="-15" dirty="0">
                <a:solidFill>
                  <a:srgbClr val="000000"/>
                </a:solidFill>
                <a:latin typeface="Calibri"/>
                <a:cs typeface="Calibri"/>
              </a:rPr>
              <a:t>coinvolgono</a:t>
            </a:r>
            <a:r>
              <a:rPr sz="2200" spc="-5" dirty="0">
                <a:solidFill>
                  <a:srgbClr val="000000"/>
                </a:solidFill>
                <a:latin typeface="Calibri"/>
                <a:cs typeface="Calibri"/>
              </a:rPr>
              <a:t> </a:t>
            </a:r>
            <a:r>
              <a:rPr sz="2200" spc="-10" dirty="0">
                <a:solidFill>
                  <a:srgbClr val="000000"/>
                </a:solidFill>
                <a:latin typeface="Calibri"/>
                <a:cs typeface="Calibri"/>
              </a:rPr>
              <a:t>l'eccitazione</a:t>
            </a:r>
            <a:r>
              <a:rPr sz="2200" spc="35" dirty="0">
                <a:solidFill>
                  <a:srgbClr val="000000"/>
                </a:solidFill>
                <a:latin typeface="Calibri"/>
                <a:cs typeface="Calibri"/>
              </a:rPr>
              <a:t> </a:t>
            </a:r>
            <a:r>
              <a:rPr sz="2200" spc="-10" dirty="0">
                <a:solidFill>
                  <a:srgbClr val="000000"/>
                </a:solidFill>
                <a:latin typeface="Calibri"/>
                <a:cs typeface="Calibri"/>
              </a:rPr>
              <a:t>di </a:t>
            </a:r>
            <a:r>
              <a:rPr sz="2200" spc="-484" dirty="0">
                <a:solidFill>
                  <a:srgbClr val="000000"/>
                </a:solidFill>
                <a:latin typeface="Calibri"/>
                <a:cs typeface="Calibri"/>
              </a:rPr>
              <a:t> </a:t>
            </a:r>
            <a:r>
              <a:rPr sz="2200" spc="-5" dirty="0">
                <a:solidFill>
                  <a:srgbClr val="000000"/>
                </a:solidFill>
                <a:latin typeface="Calibri"/>
                <a:cs typeface="Calibri"/>
              </a:rPr>
              <a:t>un </a:t>
            </a:r>
            <a:r>
              <a:rPr sz="2200" spc="-10" dirty="0">
                <a:solidFill>
                  <a:srgbClr val="000000"/>
                </a:solidFill>
                <a:latin typeface="Calibri"/>
                <a:cs typeface="Calibri"/>
              </a:rPr>
              <a:t>singolo</a:t>
            </a:r>
            <a:r>
              <a:rPr sz="2200" dirty="0">
                <a:solidFill>
                  <a:srgbClr val="000000"/>
                </a:solidFill>
                <a:latin typeface="Calibri"/>
                <a:cs typeface="Calibri"/>
              </a:rPr>
              <a:t> </a:t>
            </a:r>
            <a:r>
              <a:rPr sz="2200" spc="-15" dirty="0">
                <a:solidFill>
                  <a:srgbClr val="000000"/>
                </a:solidFill>
                <a:latin typeface="Calibri"/>
                <a:cs typeface="Calibri"/>
              </a:rPr>
              <a:t>elettrone</a:t>
            </a:r>
            <a:r>
              <a:rPr sz="2200" spc="20" dirty="0">
                <a:solidFill>
                  <a:srgbClr val="000000"/>
                </a:solidFill>
                <a:latin typeface="Calibri"/>
                <a:cs typeface="Calibri"/>
              </a:rPr>
              <a:t> </a:t>
            </a:r>
            <a:r>
              <a:rPr sz="2200" spc="-10" dirty="0">
                <a:solidFill>
                  <a:srgbClr val="000000"/>
                </a:solidFill>
                <a:latin typeface="Calibri"/>
                <a:cs typeface="Calibri"/>
              </a:rPr>
              <a:t>esterno</a:t>
            </a:r>
            <a:r>
              <a:rPr sz="2200" spc="25" dirty="0">
                <a:solidFill>
                  <a:srgbClr val="000000"/>
                </a:solidFill>
                <a:latin typeface="Calibri"/>
                <a:cs typeface="Calibri"/>
              </a:rPr>
              <a:t> </a:t>
            </a:r>
            <a:r>
              <a:rPr sz="2200" spc="-5" dirty="0">
                <a:solidFill>
                  <a:srgbClr val="000000"/>
                </a:solidFill>
                <a:latin typeface="Calibri"/>
                <a:cs typeface="Calibri"/>
              </a:rPr>
              <a:t>del</a:t>
            </a:r>
            <a:r>
              <a:rPr sz="2200" spc="-15" dirty="0">
                <a:solidFill>
                  <a:srgbClr val="000000"/>
                </a:solidFill>
                <a:latin typeface="Calibri"/>
                <a:cs typeface="Calibri"/>
              </a:rPr>
              <a:t> </a:t>
            </a:r>
            <a:r>
              <a:rPr sz="2200" spc="-5" dirty="0">
                <a:solidFill>
                  <a:srgbClr val="000000"/>
                </a:solidFill>
                <a:latin typeface="Calibri"/>
                <a:cs typeface="Calibri"/>
              </a:rPr>
              <a:t>sodio </a:t>
            </a:r>
            <a:r>
              <a:rPr sz="2200" spc="-10" dirty="0">
                <a:solidFill>
                  <a:srgbClr val="000000"/>
                </a:solidFill>
                <a:latin typeface="Calibri"/>
                <a:cs typeface="Calibri"/>
              </a:rPr>
              <a:t>dall'orbitale</a:t>
            </a:r>
            <a:r>
              <a:rPr sz="2200" spc="-15" dirty="0">
                <a:solidFill>
                  <a:srgbClr val="000000"/>
                </a:solidFill>
                <a:latin typeface="Calibri"/>
                <a:cs typeface="Calibri"/>
              </a:rPr>
              <a:t> </a:t>
            </a:r>
            <a:r>
              <a:rPr sz="2200" spc="-5" dirty="0">
                <a:solidFill>
                  <a:srgbClr val="000000"/>
                </a:solidFill>
                <a:latin typeface="Calibri"/>
                <a:cs typeface="Calibri"/>
              </a:rPr>
              <a:t>3s</a:t>
            </a:r>
            <a:r>
              <a:rPr sz="2200" spc="5" dirty="0">
                <a:solidFill>
                  <a:srgbClr val="000000"/>
                </a:solidFill>
                <a:latin typeface="Calibri"/>
                <a:cs typeface="Calibri"/>
              </a:rPr>
              <a:t> </a:t>
            </a:r>
            <a:r>
              <a:rPr sz="2200" spc="-5" dirty="0">
                <a:solidFill>
                  <a:srgbClr val="000000"/>
                </a:solidFill>
                <a:latin typeface="Calibri"/>
                <a:cs typeface="Calibri"/>
              </a:rPr>
              <a:t>dello</a:t>
            </a:r>
            <a:r>
              <a:rPr sz="2200" spc="10" dirty="0">
                <a:solidFill>
                  <a:srgbClr val="000000"/>
                </a:solidFill>
                <a:latin typeface="Calibri"/>
                <a:cs typeface="Calibri"/>
              </a:rPr>
              <a:t> </a:t>
            </a:r>
            <a:r>
              <a:rPr sz="2200" spc="-25" dirty="0">
                <a:solidFill>
                  <a:srgbClr val="000000"/>
                </a:solidFill>
                <a:latin typeface="Calibri"/>
                <a:cs typeface="Calibri"/>
              </a:rPr>
              <a:t>stato </a:t>
            </a:r>
            <a:r>
              <a:rPr sz="2200" spc="-20" dirty="0">
                <a:solidFill>
                  <a:srgbClr val="000000"/>
                </a:solidFill>
                <a:latin typeface="Calibri"/>
                <a:cs typeface="Calibri"/>
              </a:rPr>
              <a:t> </a:t>
            </a:r>
            <a:r>
              <a:rPr sz="2200" spc="-15" dirty="0">
                <a:solidFill>
                  <a:srgbClr val="000000"/>
                </a:solidFill>
                <a:latin typeface="Calibri"/>
                <a:cs typeface="Calibri"/>
              </a:rPr>
              <a:t>fondamentale,</a:t>
            </a:r>
            <a:r>
              <a:rPr sz="2200" spc="20" dirty="0">
                <a:solidFill>
                  <a:srgbClr val="000000"/>
                </a:solidFill>
                <a:latin typeface="Calibri"/>
                <a:cs typeface="Calibri"/>
              </a:rPr>
              <a:t> </a:t>
            </a:r>
            <a:r>
              <a:rPr sz="2200" spc="-5" dirty="0">
                <a:solidFill>
                  <a:srgbClr val="000000"/>
                </a:solidFill>
                <a:latin typeface="Calibri"/>
                <a:cs typeface="Calibri"/>
              </a:rPr>
              <a:t>a </a:t>
            </a:r>
            <a:r>
              <a:rPr sz="2200" spc="-20" dirty="0">
                <a:solidFill>
                  <a:srgbClr val="000000"/>
                </a:solidFill>
                <a:latin typeface="Calibri"/>
                <a:cs typeface="Calibri"/>
              </a:rPr>
              <a:t>temperatura</a:t>
            </a:r>
            <a:r>
              <a:rPr sz="2200" spc="25" dirty="0">
                <a:solidFill>
                  <a:srgbClr val="000000"/>
                </a:solidFill>
                <a:latin typeface="Calibri"/>
                <a:cs typeface="Calibri"/>
              </a:rPr>
              <a:t> </a:t>
            </a:r>
            <a:r>
              <a:rPr sz="2200" spc="-10" dirty="0">
                <a:solidFill>
                  <a:srgbClr val="000000"/>
                </a:solidFill>
                <a:latin typeface="Calibri"/>
                <a:cs typeface="Calibri"/>
              </a:rPr>
              <a:t>ambiente,</a:t>
            </a:r>
            <a:r>
              <a:rPr sz="2200" spc="30" dirty="0">
                <a:solidFill>
                  <a:srgbClr val="000000"/>
                </a:solidFill>
                <a:latin typeface="Calibri"/>
                <a:cs typeface="Calibri"/>
              </a:rPr>
              <a:t> </a:t>
            </a:r>
            <a:r>
              <a:rPr sz="2200" spc="-5" dirty="0">
                <a:solidFill>
                  <a:srgbClr val="000000"/>
                </a:solidFill>
                <a:latin typeface="Calibri"/>
                <a:cs typeface="Calibri"/>
              </a:rPr>
              <a:t>agli </a:t>
            </a:r>
            <a:r>
              <a:rPr sz="2200" spc="-10" dirty="0">
                <a:solidFill>
                  <a:srgbClr val="000000"/>
                </a:solidFill>
                <a:latin typeface="Calibri"/>
                <a:cs typeface="Calibri"/>
              </a:rPr>
              <a:t>orbitali</a:t>
            </a:r>
            <a:r>
              <a:rPr sz="2200" spc="-25" dirty="0">
                <a:solidFill>
                  <a:srgbClr val="000000"/>
                </a:solidFill>
                <a:latin typeface="Calibri"/>
                <a:cs typeface="Calibri"/>
              </a:rPr>
              <a:t> </a:t>
            </a:r>
            <a:r>
              <a:rPr sz="2200" spc="-5" dirty="0">
                <a:solidFill>
                  <a:srgbClr val="000000"/>
                </a:solidFill>
                <a:latin typeface="Calibri"/>
                <a:cs typeface="Calibri"/>
              </a:rPr>
              <a:t>3p, 4p, e</a:t>
            </a:r>
            <a:r>
              <a:rPr sz="2200" spc="20" dirty="0">
                <a:solidFill>
                  <a:srgbClr val="000000"/>
                </a:solidFill>
                <a:latin typeface="Calibri"/>
                <a:cs typeface="Calibri"/>
              </a:rPr>
              <a:t> </a:t>
            </a:r>
            <a:r>
              <a:rPr sz="2200" spc="-5" dirty="0">
                <a:solidFill>
                  <a:srgbClr val="000000"/>
                </a:solidFill>
                <a:latin typeface="Calibri"/>
                <a:cs typeface="Calibri"/>
              </a:rPr>
              <a:t>5p)</a:t>
            </a:r>
            <a:endParaRPr sz="2200" dirty="0">
              <a:latin typeface="Calibri"/>
              <a:cs typeface="Calibri"/>
            </a:endParaRPr>
          </a:p>
          <a:p>
            <a:pPr>
              <a:lnSpc>
                <a:spcPct val="100000"/>
              </a:lnSpc>
              <a:spcBef>
                <a:spcPts val="15"/>
              </a:spcBef>
            </a:pPr>
            <a:endParaRPr sz="2150" dirty="0">
              <a:latin typeface="Calibri"/>
              <a:cs typeface="Calibri"/>
            </a:endParaRPr>
          </a:p>
          <a:p>
            <a:pPr marL="12700" marR="24130">
              <a:lnSpc>
                <a:spcPct val="100000"/>
              </a:lnSpc>
            </a:pPr>
            <a:r>
              <a:rPr sz="2200" spc="-15" dirty="0">
                <a:solidFill>
                  <a:srgbClr val="000000"/>
                </a:solidFill>
                <a:latin typeface="Calibri"/>
                <a:cs typeface="Calibri"/>
              </a:rPr>
              <a:t>Queste</a:t>
            </a:r>
            <a:r>
              <a:rPr sz="2200" spc="20" dirty="0">
                <a:solidFill>
                  <a:srgbClr val="000000"/>
                </a:solidFill>
                <a:latin typeface="Calibri"/>
                <a:cs typeface="Calibri"/>
              </a:rPr>
              <a:t> </a:t>
            </a:r>
            <a:r>
              <a:rPr sz="2200" spc="-10" dirty="0">
                <a:solidFill>
                  <a:srgbClr val="000000"/>
                </a:solidFill>
                <a:latin typeface="Calibri"/>
                <a:cs typeface="Calibri"/>
              </a:rPr>
              <a:t>eccitazioni</a:t>
            </a:r>
            <a:r>
              <a:rPr sz="2200" spc="5" dirty="0">
                <a:solidFill>
                  <a:srgbClr val="000000"/>
                </a:solidFill>
                <a:latin typeface="Calibri"/>
                <a:cs typeface="Calibri"/>
              </a:rPr>
              <a:t> </a:t>
            </a:r>
            <a:r>
              <a:rPr sz="2200" spc="-5" dirty="0">
                <a:solidFill>
                  <a:srgbClr val="000000"/>
                </a:solidFill>
                <a:latin typeface="Calibri"/>
                <a:cs typeface="Calibri"/>
              </a:rPr>
              <a:t>sono</a:t>
            </a:r>
            <a:r>
              <a:rPr sz="2200" spc="15" dirty="0">
                <a:solidFill>
                  <a:srgbClr val="000000"/>
                </a:solidFill>
                <a:latin typeface="Calibri"/>
                <a:cs typeface="Calibri"/>
              </a:rPr>
              <a:t> </a:t>
            </a:r>
            <a:r>
              <a:rPr sz="2200" spc="-20" dirty="0">
                <a:solidFill>
                  <a:srgbClr val="000000"/>
                </a:solidFill>
                <a:latin typeface="Calibri"/>
                <a:cs typeface="Calibri"/>
              </a:rPr>
              <a:t>provocate</a:t>
            </a:r>
            <a:r>
              <a:rPr sz="2200" spc="10" dirty="0">
                <a:solidFill>
                  <a:srgbClr val="000000"/>
                </a:solidFill>
                <a:latin typeface="Calibri"/>
                <a:cs typeface="Calibri"/>
              </a:rPr>
              <a:t> </a:t>
            </a:r>
            <a:r>
              <a:rPr sz="2200" spc="-10" dirty="0">
                <a:solidFill>
                  <a:srgbClr val="000000"/>
                </a:solidFill>
                <a:latin typeface="Calibri"/>
                <a:cs typeface="Calibri"/>
              </a:rPr>
              <a:t>dall'assorbimento</a:t>
            </a:r>
            <a:r>
              <a:rPr sz="2200" spc="15" dirty="0">
                <a:solidFill>
                  <a:srgbClr val="000000"/>
                </a:solidFill>
                <a:latin typeface="Calibri"/>
                <a:cs typeface="Calibri"/>
              </a:rPr>
              <a:t> </a:t>
            </a:r>
            <a:r>
              <a:rPr sz="2200" spc="-5" dirty="0">
                <a:solidFill>
                  <a:srgbClr val="000000"/>
                </a:solidFill>
                <a:latin typeface="Calibri"/>
                <a:cs typeface="Calibri"/>
              </a:rPr>
              <a:t>di </a:t>
            </a:r>
            <a:r>
              <a:rPr sz="2200" spc="-20" dirty="0">
                <a:solidFill>
                  <a:srgbClr val="000000"/>
                </a:solidFill>
                <a:latin typeface="Calibri"/>
                <a:cs typeface="Calibri"/>
              </a:rPr>
              <a:t>fotoni</a:t>
            </a:r>
            <a:r>
              <a:rPr sz="2200" spc="10" dirty="0">
                <a:solidFill>
                  <a:srgbClr val="000000"/>
                </a:solidFill>
                <a:latin typeface="Calibri"/>
                <a:cs typeface="Calibri"/>
              </a:rPr>
              <a:t> </a:t>
            </a:r>
            <a:r>
              <a:rPr sz="2200" spc="-5" dirty="0">
                <a:solidFill>
                  <a:srgbClr val="000000"/>
                </a:solidFill>
                <a:latin typeface="Calibri"/>
                <a:cs typeface="Calibri"/>
              </a:rPr>
              <a:t>di </a:t>
            </a:r>
            <a:r>
              <a:rPr sz="2200" spc="-10" dirty="0">
                <a:solidFill>
                  <a:srgbClr val="000000"/>
                </a:solidFill>
                <a:latin typeface="Calibri"/>
                <a:cs typeface="Calibri"/>
              </a:rPr>
              <a:t>radiazione</a:t>
            </a:r>
            <a:r>
              <a:rPr sz="2200" dirty="0">
                <a:solidFill>
                  <a:srgbClr val="000000"/>
                </a:solidFill>
                <a:latin typeface="Calibri"/>
                <a:cs typeface="Calibri"/>
              </a:rPr>
              <a:t> </a:t>
            </a:r>
            <a:r>
              <a:rPr sz="2200" spc="-5" dirty="0">
                <a:solidFill>
                  <a:srgbClr val="000000"/>
                </a:solidFill>
                <a:latin typeface="Calibri"/>
                <a:cs typeface="Calibri"/>
              </a:rPr>
              <a:t>la </a:t>
            </a:r>
            <a:r>
              <a:rPr sz="2200" dirty="0">
                <a:solidFill>
                  <a:srgbClr val="000000"/>
                </a:solidFill>
                <a:latin typeface="Calibri"/>
                <a:cs typeface="Calibri"/>
              </a:rPr>
              <a:t> </a:t>
            </a:r>
            <a:r>
              <a:rPr sz="2200" spc="-5" dirty="0">
                <a:solidFill>
                  <a:srgbClr val="000000"/>
                </a:solidFill>
                <a:latin typeface="Calibri"/>
                <a:cs typeface="Calibri"/>
              </a:rPr>
              <a:t>cui</a:t>
            </a:r>
            <a:r>
              <a:rPr sz="2200" spc="-10" dirty="0">
                <a:solidFill>
                  <a:srgbClr val="000000"/>
                </a:solidFill>
                <a:latin typeface="Calibri"/>
                <a:cs typeface="Calibri"/>
              </a:rPr>
              <a:t> energia</a:t>
            </a:r>
            <a:r>
              <a:rPr sz="2200" spc="10" dirty="0">
                <a:solidFill>
                  <a:srgbClr val="000000"/>
                </a:solidFill>
                <a:latin typeface="Calibri"/>
                <a:cs typeface="Calibri"/>
              </a:rPr>
              <a:t> </a:t>
            </a:r>
            <a:r>
              <a:rPr sz="2200" spc="-5" dirty="0">
                <a:solidFill>
                  <a:srgbClr val="000000"/>
                </a:solidFill>
                <a:latin typeface="Calibri"/>
                <a:cs typeface="Calibri"/>
              </a:rPr>
              <a:t>è</a:t>
            </a:r>
            <a:r>
              <a:rPr sz="2200" spc="5" dirty="0">
                <a:solidFill>
                  <a:srgbClr val="000000"/>
                </a:solidFill>
                <a:latin typeface="Calibri"/>
                <a:cs typeface="Calibri"/>
              </a:rPr>
              <a:t> </a:t>
            </a:r>
            <a:r>
              <a:rPr sz="2200" spc="-15" dirty="0">
                <a:solidFill>
                  <a:srgbClr val="000000"/>
                </a:solidFill>
                <a:latin typeface="Calibri"/>
                <a:cs typeface="Calibri"/>
              </a:rPr>
              <a:t>esattamente</a:t>
            </a:r>
            <a:r>
              <a:rPr sz="2200" spc="55" dirty="0">
                <a:solidFill>
                  <a:srgbClr val="000000"/>
                </a:solidFill>
                <a:latin typeface="Calibri"/>
                <a:cs typeface="Calibri"/>
              </a:rPr>
              <a:t> </a:t>
            </a:r>
            <a:r>
              <a:rPr sz="2200" spc="-10" dirty="0">
                <a:solidFill>
                  <a:srgbClr val="000000"/>
                </a:solidFill>
                <a:latin typeface="Calibri"/>
                <a:cs typeface="Calibri"/>
              </a:rPr>
              <a:t>pari</a:t>
            </a:r>
            <a:r>
              <a:rPr sz="2200" spc="-15" dirty="0">
                <a:solidFill>
                  <a:srgbClr val="000000"/>
                </a:solidFill>
                <a:latin typeface="Calibri"/>
                <a:cs typeface="Calibri"/>
              </a:rPr>
              <a:t> </a:t>
            </a:r>
            <a:r>
              <a:rPr sz="2200" spc="-5" dirty="0">
                <a:solidFill>
                  <a:srgbClr val="000000"/>
                </a:solidFill>
                <a:latin typeface="Calibri"/>
                <a:cs typeface="Calibri"/>
              </a:rPr>
              <a:t>alla</a:t>
            </a:r>
            <a:r>
              <a:rPr sz="2200" spc="-10" dirty="0">
                <a:solidFill>
                  <a:srgbClr val="000000"/>
                </a:solidFill>
                <a:latin typeface="Calibri"/>
                <a:cs typeface="Calibri"/>
              </a:rPr>
              <a:t> </a:t>
            </a:r>
            <a:r>
              <a:rPr sz="2200" spc="-20" dirty="0">
                <a:solidFill>
                  <a:srgbClr val="000000"/>
                </a:solidFill>
                <a:latin typeface="Calibri"/>
                <a:cs typeface="Calibri"/>
              </a:rPr>
              <a:t>differenza</a:t>
            </a:r>
            <a:r>
              <a:rPr sz="2200" spc="25" dirty="0">
                <a:solidFill>
                  <a:srgbClr val="000000"/>
                </a:solidFill>
                <a:latin typeface="Calibri"/>
                <a:cs typeface="Calibri"/>
              </a:rPr>
              <a:t> </a:t>
            </a:r>
            <a:r>
              <a:rPr sz="2200" spc="-5" dirty="0">
                <a:solidFill>
                  <a:srgbClr val="000000"/>
                </a:solidFill>
                <a:latin typeface="Calibri"/>
                <a:cs typeface="Calibri"/>
              </a:rPr>
              <a:t>in</a:t>
            </a:r>
            <a:r>
              <a:rPr sz="2200" spc="5" dirty="0">
                <a:solidFill>
                  <a:srgbClr val="000000"/>
                </a:solidFill>
                <a:latin typeface="Calibri"/>
                <a:cs typeface="Calibri"/>
              </a:rPr>
              <a:t> </a:t>
            </a:r>
            <a:r>
              <a:rPr sz="2200" spc="-10" dirty="0">
                <a:solidFill>
                  <a:srgbClr val="000000"/>
                </a:solidFill>
                <a:latin typeface="Calibri"/>
                <a:cs typeface="Calibri"/>
              </a:rPr>
              <a:t>energia</a:t>
            </a:r>
            <a:r>
              <a:rPr sz="2200" spc="5" dirty="0">
                <a:solidFill>
                  <a:srgbClr val="000000"/>
                </a:solidFill>
                <a:latin typeface="Calibri"/>
                <a:cs typeface="Calibri"/>
              </a:rPr>
              <a:t> </a:t>
            </a:r>
            <a:r>
              <a:rPr sz="2200" spc="-20" dirty="0">
                <a:solidFill>
                  <a:srgbClr val="000000"/>
                </a:solidFill>
                <a:latin typeface="Calibri"/>
                <a:cs typeface="Calibri"/>
              </a:rPr>
              <a:t>fra</a:t>
            </a:r>
            <a:r>
              <a:rPr sz="2200" spc="10" dirty="0">
                <a:solidFill>
                  <a:srgbClr val="000000"/>
                </a:solidFill>
                <a:latin typeface="Calibri"/>
                <a:cs typeface="Calibri"/>
              </a:rPr>
              <a:t> </a:t>
            </a:r>
            <a:r>
              <a:rPr sz="2200" spc="-5" dirty="0">
                <a:solidFill>
                  <a:srgbClr val="000000"/>
                </a:solidFill>
                <a:latin typeface="Calibri"/>
                <a:cs typeface="Calibri"/>
              </a:rPr>
              <a:t>gli</a:t>
            </a:r>
            <a:r>
              <a:rPr sz="2200" spc="-10" dirty="0">
                <a:solidFill>
                  <a:srgbClr val="000000"/>
                </a:solidFill>
                <a:latin typeface="Calibri"/>
                <a:cs typeface="Calibri"/>
              </a:rPr>
              <a:t> </a:t>
            </a:r>
            <a:r>
              <a:rPr sz="2200" spc="-20" dirty="0">
                <a:solidFill>
                  <a:srgbClr val="000000"/>
                </a:solidFill>
                <a:latin typeface="Calibri"/>
                <a:cs typeface="Calibri"/>
              </a:rPr>
              <a:t>stati</a:t>
            </a:r>
            <a:r>
              <a:rPr sz="2200" dirty="0">
                <a:solidFill>
                  <a:srgbClr val="000000"/>
                </a:solidFill>
                <a:latin typeface="Calibri"/>
                <a:cs typeface="Calibri"/>
              </a:rPr>
              <a:t> </a:t>
            </a:r>
            <a:r>
              <a:rPr sz="2200" spc="-10" dirty="0">
                <a:solidFill>
                  <a:srgbClr val="000000"/>
                </a:solidFill>
                <a:latin typeface="Calibri"/>
                <a:cs typeface="Calibri"/>
              </a:rPr>
              <a:t>eccitati</a:t>
            </a:r>
            <a:r>
              <a:rPr sz="2200" dirty="0">
                <a:solidFill>
                  <a:srgbClr val="000000"/>
                </a:solidFill>
                <a:latin typeface="Calibri"/>
                <a:cs typeface="Calibri"/>
              </a:rPr>
              <a:t> </a:t>
            </a:r>
            <a:r>
              <a:rPr sz="2200" spc="-5" dirty="0">
                <a:solidFill>
                  <a:srgbClr val="000000"/>
                </a:solidFill>
                <a:latin typeface="Calibri"/>
                <a:cs typeface="Calibri"/>
              </a:rPr>
              <a:t>e</a:t>
            </a:r>
            <a:r>
              <a:rPr sz="2200" spc="10" dirty="0">
                <a:solidFill>
                  <a:srgbClr val="000000"/>
                </a:solidFill>
                <a:latin typeface="Calibri"/>
                <a:cs typeface="Calibri"/>
              </a:rPr>
              <a:t> </a:t>
            </a:r>
            <a:r>
              <a:rPr sz="2200" spc="-5" dirty="0">
                <a:solidFill>
                  <a:srgbClr val="000000"/>
                </a:solidFill>
                <a:latin typeface="Calibri"/>
                <a:cs typeface="Calibri"/>
              </a:rPr>
              <a:t>lo </a:t>
            </a:r>
            <a:r>
              <a:rPr sz="2200" spc="-480" dirty="0">
                <a:solidFill>
                  <a:srgbClr val="000000"/>
                </a:solidFill>
                <a:latin typeface="Calibri"/>
                <a:cs typeface="Calibri"/>
              </a:rPr>
              <a:t> </a:t>
            </a:r>
            <a:r>
              <a:rPr sz="2200" spc="-25" dirty="0">
                <a:solidFill>
                  <a:srgbClr val="000000"/>
                </a:solidFill>
                <a:latin typeface="Calibri"/>
                <a:cs typeface="Calibri"/>
              </a:rPr>
              <a:t>stato</a:t>
            </a:r>
            <a:r>
              <a:rPr sz="2200" dirty="0">
                <a:solidFill>
                  <a:srgbClr val="000000"/>
                </a:solidFill>
                <a:latin typeface="Calibri"/>
                <a:cs typeface="Calibri"/>
              </a:rPr>
              <a:t> </a:t>
            </a:r>
            <a:r>
              <a:rPr sz="2200" spc="-15" dirty="0">
                <a:solidFill>
                  <a:srgbClr val="000000"/>
                </a:solidFill>
                <a:latin typeface="Calibri"/>
                <a:cs typeface="Calibri"/>
              </a:rPr>
              <a:t>fondamentale</a:t>
            </a:r>
            <a:r>
              <a:rPr sz="2200" spc="15" dirty="0">
                <a:solidFill>
                  <a:srgbClr val="000000"/>
                </a:solidFill>
                <a:latin typeface="Calibri"/>
                <a:cs typeface="Calibri"/>
              </a:rPr>
              <a:t> </a:t>
            </a:r>
            <a:r>
              <a:rPr sz="2200" dirty="0">
                <a:solidFill>
                  <a:srgbClr val="000000"/>
                </a:solidFill>
                <a:latin typeface="Calibri"/>
                <a:cs typeface="Calibri"/>
              </a:rPr>
              <a:t>3s.</a:t>
            </a:r>
          </a:p>
          <a:p>
            <a:pPr>
              <a:lnSpc>
                <a:spcPct val="100000"/>
              </a:lnSpc>
              <a:spcBef>
                <a:spcPts val="20"/>
              </a:spcBef>
            </a:pPr>
            <a:endParaRPr sz="2150" dirty="0">
              <a:latin typeface="Calibri"/>
              <a:cs typeface="Calibri"/>
            </a:endParaRPr>
          </a:p>
          <a:p>
            <a:pPr marL="12700" marR="5080" algn="just">
              <a:lnSpc>
                <a:spcPct val="100000"/>
              </a:lnSpc>
            </a:pPr>
            <a:r>
              <a:rPr sz="2200" spc="-5" dirty="0">
                <a:solidFill>
                  <a:srgbClr val="000000"/>
                </a:solidFill>
                <a:latin typeface="Calibri"/>
                <a:cs typeface="Calibri"/>
              </a:rPr>
              <a:t>Le</a:t>
            </a:r>
            <a:r>
              <a:rPr sz="2200" dirty="0">
                <a:solidFill>
                  <a:srgbClr val="000000"/>
                </a:solidFill>
                <a:latin typeface="Calibri"/>
                <a:cs typeface="Calibri"/>
              </a:rPr>
              <a:t> </a:t>
            </a:r>
            <a:r>
              <a:rPr sz="2200" spc="-10" dirty="0">
                <a:solidFill>
                  <a:srgbClr val="000000"/>
                </a:solidFill>
                <a:latin typeface="Calibri"/>
                <a:cs typeface="Calibri"/>
              </a:rPr>
              <a:t>transizioni</a:t>
            </a:r>
            <a:r>
              <a:rPr sz="2200" spc="-5" dirty="0">
                <a:solidFill>
                  <a:srgbClr val="000000"/>
                </a:solidFill>
                <a:latin typeface="Calibri"/>
                <a:cs typeface="Calibri"/>
              </a:rPr>
              <a:t> </a:t>
            </a:r>
            <a:r>
              <a:rPr sz="2200" spc="-20" dirty="0">
                <a:solidFill>
                  <a:srgbClr val="000000"/>
                </a:solidFill>
                <a:latin typeface="Calibri"/>
                <a:cs typeface="Calibri"/>
              </a:rPr>
              <a:t>tra</a:t>
            </a:r>
            <a:r>
              <a:rPr sz="2200" spc="-15" dirty="0">
                <a:solidFill>
                  <a:srgbClr val="000000"/>
                </a:solidFill>
                <a:latin typeface="Calibri"/>
                <a:cs typeface="Calibri"/>
              </a:rPr>
              <a:t> </a:t>
            </a:r>
            <a:r>
              <a:rPr sz="2200" spc="-5" dirty="0">
                <a:solidFill>
                  <a:srgbClr val="000000"/>
                </a:solidFill>
                <a:latin typeface="Calibri"/>
                <a:cs typeface="Calibri"/>
              </a:rPr>
              <a:t>due</a:t>
            </a:r>
            <a:r>
              <a:rPr sz="2200" dirty="0">
                <a:solidFill>
                  <a:srgbClr val="000000"/>
                </a:solidFill>
                <a:latin typeface="Calibri"/>
                <a:cs typeface="Calibri"/>
              </a:rPr>
              <a:t> </a:t>
            </a:r>
            <a:r>
              <a:rPr sz="2200" spc="-15" dirty="0">
                <a:solidFill>
                  <a:srgbClr val="000000"/>
                </a:solidFill>
                <a:latin typeface="Calibri"/>
                <a:cs typeface="Calibri"/>
              </a:rPr>
              <a:t>diversi</a:t>
            </a:r>
            <a:r>
              <a:rPr sz="2200" spc="-10" dirty="0">
                <a:solidFill>
                  <a:srgbClr val="000000"/>
                </a:solidFill>
                <a:latin typeface="Calibri"/>
                <a:cs typeface="Calibri"/>
              </a:rPr>
              <a:t> orbitali</a:t>
            </a:r>
            <a:r>
              <a:rPr sz="2200" spc="-5" dirty="0">
                <a:solidFill>
                  <a:srgbClr val="000000"/>
                </a:solidFill>
                <a:latin typeface="Calibri"/>
                <a:cs typeface="Calibri"/>
              </a:rPr>
              <a:t> </a:t>
            </a:r>
            <a:r>
              <a:rPr sz="2200" spc="-10" dirty="0">
                <a:solidFill>
                  <a:srgbClr val="000000"/>
                </a:solidFill>
                <a:latin typeface="Calibri"/>
                <a:cs typeface="Calibri"/>
              </a:rPr>
              <a:t>vengono</a:t>
            </a:r>
            <a:r>
              <a:rPr sz="2200" spc="-5" dirty="0">
                <a:solidFill>
                  <a:srgbClr val="000000"/>
                </a:solidFill>
                <a:latin typeface="Calibri"/>
                <a:cs typeface="Calibri"/>
              </a:rPr>
              <a:t> </a:t>
            </a:r>
            <a:r>
              <a:rPr sz="2200" spc="-10" dirty="0">
                <a:solidFill>
                  <a:srgbClr val="000000"/>
                </a:solidFill>
                <a:latin typeface="Calibri"/>
                <a:cs typeface="Calibri"/>
              </a:rPr>
              <a:t>chiamate</a:t>
            </a:r>
            <a:r>
              <a:rPr sz="2200" spc="480" dirty="0">
                <a:solidFill>
                  <a:srgbClr val="000000"/>
                </a:solidFill>
                <a:latin typeface="Calibri"/>
                <a:cs typeface="Calibri"/>
              </a:rPr>
              <a:t> </a:t>
            </a:r>
            <a:r>
              <a:rPr sz="2200" b="1" spc="-10" dirty="0">
                <a:solidFill>
                  <a:srgbClr val="000000"/>
                </a:solidFill>
                <a:latin typeface="Calibri"/>
                <a:cs typeface="Calibri"/>
              </a:rPr>
              <a:t>transizioni </a:t>
            </a:r>
            <a:r>
              <a:rPr sz="2200" b="1" spc="-5" dirty="0">
                <a:solidFill>
                  <a:srgbClr val="000000"/>
                </a:solidFill>
                <a:latin typeface="Calibri"/>
                <a:cs typeface="Calibri"/>
              </a:rPr>
              <a:t> </a:t>
            </a:r>
            <a:r>
              <a:rPr sz="2200" b="1" spc="-10" dirty="0">
                <a:solidFill>
                  <a:srgbClr val="000000"/>
                </a:solidFill>
                <a:latin typeface="Calibri"/>
                <a:cs typeface="Calibri"/>
              </a:rPr>
              <a:t>elettroniche</a:t>
            </a:r>
            <a:r>
              <a:rPr sz="2200" spc="-10" dirty="0">
                <a:solidFill>
                  <a:srgbClr val="000000"/>
                </a:solidFill>
                <a:latin typeface="Calibri"/>
                <a:cs typeface="Calibri"/>
              </a:rPr>
              <a:t>.</a:t>
            </a:r>
            <a:r>
              <a:rPr sz="2200" spc="-5" dirty="0">
                <a:solidFill>
                  <a:srgbClr val="000000"/>
                </a:solidFill>
                <a:latin typeface="Calibri"/>
                <a:cs typeface="Calibri"/>
              </a:rPr>
              <a:t> Si</a:t>
            </a:r>
            <a:r>
              <a:rPr sz="2200" dirty="0">
                <a:solidFill>
                  <a:srgbClr val="000000"/>
                </a:solidFill>
                <a:latin typeface="Calibri"/>
                <a:cs typeface="Calibri"/>
              </a:rPr>
              <a:t> </a:t>
            </a:r>
            <a:r>
              <a:rPr sz="2200" spc="-15" dirty="0">
                <a:solidFill>
                  <a:srgbClr val="000000"/>
                </a:solidFill>
                <a:latin typeface="Calibri"/>
                <a:cs typeface="Calibri"/>
              </a:rPr>
              <a:t>misura</a:t>
            </a:r>
            <a:r>
              <a:rPr sz="2200" spc="-10" dirty="0">
                <a:solidFill>
                  <a:srgbClr val="000000"/>
                </a:solidFill>
                <a:latin typeface="Calibri"/>
                <a:cs typeface="Calibri"/>
              </a:rPr>
              <a:t> l'assorbimento</a:t>
            </a:r>
            <a:r>
              <a:rPr sz="2200" spc="-5" dirty="0">
                <a:solidFill>
                  <a:srgbClr val="000000"/>
                </a:solidFill>
                <a:latin typeface="Calibri"/>
                <a:cs typeface="Calibri"/>
              </a:rPr>
              <a:t> </a:t>
            </a:r>
            <a:r>
              <a:rPr sz="2200" spc="-15" dirty="0">
                <a:solidFill>
                  <a:srgbClr val="000000"/>
                </a:solidFill>
                <a:latin typeface="Calibri"/>
                <a:cs typeface="Calibri"/>
              </a:rPr>
              <a:t>atomico</a:t>
            </a:r>
            <a:r>
              <a:rPr sz="2200" spc="-10" dirty="0">
                <a:solidFill>
                  <a:srgbClr val="000000"/>
                </a:solidFill>
                <a:latin typeface="Calibri"/>
                <a:cs typeface="Calibri"/>
              </a:rPr>
              <a:t> </a:t>
            </a:r>
            <a:r>
              <a:rPr sz="2200" spc="-5" dirty="0">
                <a:solidFill>
                  <a:srgbClr val="000000"/>
                </a:solidFill>
                <a:latin typeface="Calibri"/>
                <a:cs typeface="Calibri"/>
              </a:rPr>
              <a:t>ad</a:t>
            </a:r>
            <a:r>
              <a:rPr sz="2200" dirty="0">
                <a:solidFill>
                  <a:srgbClr val="000000"/>
                </a:solidFill>
                <a:latin typeface="Calibri"/>
                <a:cs typeface="Calibri"/>
              </a:rPr>
              <a:t> </a:t>
            </a:r>
            <a:r>
              <a:rPr sz="2200" spc="-5" dirty="0">
                <a:solidFill>
                  <a:srgbClr val="000000"/>
                </a:solidFill>
                <a:latin typeface="Calibri"/>
                <a:cs typeface="Calibri"/>
              </a:rPr>
              <a:t>una</a:t>
            </a:r>
            <a:r>
              <a:rPr sz="2200" dirty="0">
                <a:solidFill>
                  <a:srgbClr val="000000"/>
                </a:solidFill>
                <a:latin typeface="Calibri"/>
                <a:cs typeface="Calibri"/>
              </a:rPr>
              <a:t> </a:t>
            </a:r>
            <a:r>
              <a:rPr sz="2200" spc="-10" dirty="0">
                <a:solidFill>
                  <a:srgbClr val="000000"/>
                </a:solidFill>
                <a:latin typeface="Calibri"/>
                <a:cs typeface="Calibri"/>
              </a:rPr>
              <a:t>singola</a:t>
            </a:r>
            <a:r>
              <a:rPr sz="2200" spc="-5" dirty="0">
                <a:solidFill>
                  <a:srgbClr val="000000"/>
                </a:solidFill>
                <a:latin typeface="Calibri"/>
                <a:cs typeface="Calibri"/>
              </a:rPr>
              <a:t> </a:t>
            </a:r>
            <a:r>
              <a:rPr sz="2200" spc="-10" dirty="0">
                <a:solidFill>
                  <a:srgbClr val="000000"/>
                </a:solidFill>
                <a:latin typeface="Calibri"/>
                <a:cs typeface="Calibri"/>
              </a:rPr>
              <a:t>lunghezza </a:t>
            </a:r>
            <a:r>
              <a:rPr sz="2200" spc="-5" dirty="0">
                <a:solidFill>
                  <a:srgbClr val="000000"/>
                </a:solidFill>
                <a:latin typeface="Calibri"/>
                <a:cs typeface="Calibri"/>
              </a:rPr>
              <a:t> </a:t>
            </a:r>
            <a:r>
              <a:rPr sz="2200" spc="-10" dirty="0">
                <a:solidFill>
                  <a:srgbClr val="000000"/>
                </a:solidFill>
                <a:latin typeface="Calibri"/>
                <a:cs typeface="Calibri"/>
              </a:rPr>
              <a:t>d'onda</a:t>
            </a:r>
            <a:r>
              <a:rPr sz="2200" spc="-5" dirty="0">
                <a:solidFill>
                  <a:srgbClr val="000000"/>
                </a:solidFill>
                <a:latin typeface="Calibri"/>
                <a:cs typeface="Calibri"/>
              </a:rPr>
              <a:t> usando</a:t>
            </a:r>
            <a:r>
              <a:rPr sz="2200" spc="5" dirty="0">
                <a:solidFill>
                  <a:srgbClr val="000000"/>
                </a:solidFill>
                <a:latin typeface="Calibri"/>
                <a:cs typeface="Calibri"/>
              </a:rPr>
              <a:t> </a:t>
            </a:r>
            <a:r>
              <a:rPr sz="2200" spc="-10" dirty="0">
                <a:solidFill>
                  <a:srgbClr val="000000"/>
                </a:solidFill>
                <a:latin typeface="Calibri"/>
                <a:cs typeface="Calibri"/>
              </a:rPr>
              <a:t>una</a:t>
            </a:r>
            <a:r>
              <a:rPr sz="2200" spc="-15" dirty="0">
                <a:solidFill>
                  <a:srgbClr val="000000"/>
                </a:solidFill>
                <a:latin typeface="Calibri"/>
                <a:cs typeface="Calibri"/>
              </a:rPr>
              <a:t> </a:t>
            </a:r>
            <a:r>
              <a:rPr sz="2200" spc="-20" dirty="0">
                <a:solidFill>
                  <a:srgbClr val="000000"/>
                </a:solidFill>
                <a:latin typeface="Calibri"/>
                <a:cs typeface="Calibri"/>
              </a:rPr>
              <a:t>sorgente</a:t>
            </a:r>
            <a:r>
              <a:rPr sz="2200" spc="35" dirty="0">
                <a:solidFill>
                  <a:srgbClr val="000000"/>
                </a:solidFill>
                <a:latin typeface="Calibri"/>
                <a:cs typeface="Calibri"/>
              </a:rPr>
              <a:t> </a:t>
            </a:r>
            <a:r>
              <a:rPr sz="2200" spc="-10" dirty="0">
                <a:solidFill>
                  <a:srgbClr val="000000"/>
                </a:solidFill>
                <a:latin typeface="Calibri"/>
                <a:cs typeface="Calibri"/>
              </a:rPr>
              <a:t>monocromatica</a:t>
            </a:r>
            <a:r>
              <a:rPr sz="2200" spc="10" dirty="0">
                <a:solidFill>
                  <a:srgbClr val="000000"/>
                </a:solidFill>
                <a:latin typeface="Calibri"/>
                <a:cs typeface="Calibri"/>
              </a:rPr>
              <a:t> </a:t>
            </a:r>
            <a:r>
              <a:rPr sz="2200" spc="-15" dirty="0">
                <a:solidFill>
                  <a:srgbClr val="000000"/>
                </a:solidFill>
                <a:latin typeface="Calibri"/>
                <a:cs typeface="Calibri"/>
              </a:rPr>
              <a:t>con</a:t>
            </a:r>
            <a:r>
              <a:rPr sz="2200" spc="10" dirty="0">
                <a:solidFill>
                  <a:srgbClr val="000000"/>
                </a:solidFill>
                <a:latin typeface="Calibri"/>
                <a:cs typeface="Calibri"/>
              </a:rPr>
              <a:t> </a:t>
            </a:r>
            <a:r>
              <a:rPr sz="2200" spc="-10" dirty="0">
                <a:solidFill>
                  <a:srgbClr val="000000"/>
                </a:solidFill>
                <a:latin typeface="Calibri"/>
                <a:cs typeface="Calibri"/>
              </a:rPr>
              <a:t>una</a:t>
            </a:r>
            <a:r>
              <a:rPr sz="2200" spc="-5" dirty="0">
                <a:solidFill>
                  <a:srgbClr val="000000"/>
                </a:solidFill>
                <a:latin typeface="Calibri"/>
                <a:cs typeface="Calibri"/>
              </a:rPr>
              <a:t> </a:t>
            </a:r>
            <a:r>
              <a:rPr sz="2200" spc="-15" dirty="0">
                <a:solidFill>
                  <a:srgbClr val="000000"/>
                </a:solidFill>
                <a:latin typeface="Calibri"/>
                <a:cs typeface="Calibri"/>
              </a:rPr>
              <a:t>riga</a:t>
            </a:r>
            <a:r>
              <a:rPr sz="2200" spc="-10" dirty="0">
                <a:solidFill>
                  <a:srgbClr val="000000"/>
                </a:solidFill>
                <a:latin typeface="Calibri"/>
                <a:cs typeface="Calibri"/>
              </a:rPr>
              <a:t> molto</a:t>
            </a:r>
            <a:r>
              <a:rPr sz="2200" spc="20" dirty="0">
                <a:solidFill>
                  <a:srgbClr val="000000"/>
                </a:solidFill>
                <a:latin typeface="Calibri"/>
                <a:cs typeface="Calibri"/>
              </a:rPr>
              <a:t> </a:t>
            </a:r>
            <a:r>
              <a:rPr sz="2200" spc="-25" dirty="0">
                <a:solidFill>
                  <a:srgbClr val="000000"/>
                </a:solidFill>
                <a:latin typeface="Calibri"/>
                <a:cs typeface="Calibri"/>
              </a:rPr>
              <a:t>stretta</a:t>
            </a:r>
            <a:endParaRPr sz="2200" dirty="0">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3" name="object 3"/>
          <p:cNvSpPr txBox="1"/>
          <p:nvPr/>
        </p:nvSpPr>
        <p:spPr>
          <a:xfrm>
            <a:off x="514908" y="1066800"/>
            <a:ext cx="5358765" cy="666750"/>
          </a:xfrm>
          <a:prstGeom prst="rect">
            <a:avLst/>
          </a:prstGeom>
        </p:spPr>
        <p:txBody>
          <a:bodyPr vert="horz" wrap="square" lIns="0" tIns="12700" rIns="0" bIns="0" rtlCol="0">
            <a:spAutoFit/>
          </a:bodyPr>
          <a:lstStyle/>
          <a:p>
            <a:pPr marL="12700">
              <a:lnSpc>
                <a:spcPct val="100000"/>
              </a:lnSpc>
              <a:spcBef>
                <a:spcPts val="100"/>
              </a:spcBef>
              <a:tabLst>
                <a:tab pos="428625" algn="l"/>
                <a:tab pos="1596390" algn="l"/>
                <a:tab pos="2848610" algn="l"/>
                <a:tab pos="3331845" algn="l"/>
                <a:tab pos="3854450" algn="l"/>
                <a:tab pos="4226560" algn="l"/>
              </a:tabLst>
            </a:pPr>
            <a:r>
              <a:rPr sz="2100" dirty="0">
                <a:solidFill>
                  <a:srgbClr val="000000"/>
                </a:solidFill>
                <a:latin typeface="Calibri"/>
                <a:cs typeface="Calibri"/>
              </a:rPr>
              <a:t>Le	</a:t>
            </a:r>
            <a:r>
              <a:rPr sz="2100" spc="-5" dirty="0">
                <a:solidFill>
                  <a:srgbClr val="000000"/>
                </a:solidFill>
                <a:latin typeface="Calibri"/>
                <a:cs typeface="Calibri"/>
              </a:rPr>
              <a:t>molecole	subiscono	</a:t>
            </a:r>
            <a:r>
              <a:rPr sz="2100" spc="-10" dirty="0">
                <a:solidFill>
                  <a:srgbClr val="000000"/>
                </a:solidFill>
                <a:latin typeface="Calibri"/>
                <a:cs typeface="Calibri"/>
              </a:rPr>
              <a:t>tre	</a:t>
            </a:r>
            <a:r>
              <a:rPr sz="2100" dirty="0">
                <a:solidFill>
                  <a:srgbClr val="000000"/>
                </a:solidFill>
                <a:latin typeface="Calibri"/>
                <a:cs typeface="Calibri"/>
              </a:rPr>
              <a:t>tipi	di	</a:t>
            </a:r>
            <a:r>
              <a:rPr sz="2100" spc="-10" dirty="0">
                <a:solidFill>
                  <a:srgbClr val="000000"/>
                </a:solidFill>
                <a:latin typeface="Calibri"/>
                <a:cs typeface="Calibri"/>
              </a:rPr>
              <a:t>transizioni</a:t>
            </a:r>
            <a:endParaRPr sz="2100" dirty="0">
              <a:latin typeface="Calibri"/>
              <a:cs typeface="Calibri"/>
            </a:endParaRPr>
          </a:p>
          <a:p>
            <a:pPr marL="12700">
              <a:lnSpc>
                <a:spcPct val="100000"/>
              </a:lnSpc>
              <a:spcBef>
                <a:spcPts val="5"/>
              </a:spcBef>
            </a:pPr>
            <a:r>
              <a:rPr sz="2100" b="1" spc="-10" dirty="0">
                <a:solidFill>
                  <a:srgbClr val="000000"/>
                </a:solidFill>
                <a:latin typeface="Calibri"/>
                <a:cs typeface="Calibri"/>
              </a:rPr>
              <a:t>radiazione</a:t>
            </a:r>
            <a:r>
              <a:rPr sz="2100" b="1" spc="15" dirty="0">
                <a:solidFill>
                  <a:srgbClr val="000000"/>
                </a:solidFill>
                <a:latin typeface="Calibri"/>
                <a:cs typeface="Calibri"/>
              </a:rPr>
              <a:t> </a:t>
            </a:r>
            <a:r>
              <a:rPr sz="2100" b="1" spc="-15" dirty="0">
                <a:solidFill>
                  <a:srgbClr val="000000"/>
                </a:solidFill>
                <a:latin typeface="Calibri"/>
                <a:cs typeface="Calibri"/>
              </a:rPr>
              <a:t>ultravioletta,</a:t>
            </a:r>
            <a:r>
              <a:rPr sz="2100" b="1" spc="-50" dirty="0">
                <a:solidFill>
                  <a:srgbClr val="000000"/>
                </a:solidFill>
                <a:latin typeface="Calibri"/>
                <a:cs typeface="Calibri"/>
              </a:rPr>
              <a:t> </a:t>
            </a:r>
            <a:r>
              <a:rPr sz="2100" b="1" spc="-5" dirty="0">
                <a:solidFill>
                  <a:srgbClr val="000000"/>
                </a:solidFill>
                <a:latin typeface="Calibri"/>
                <a:cs typeface="Calibri"/>
              </a:rPr>
              <a:t>visibile</a:t>
            </a:r>
            <a:r>
              <a:rPr sz="2100" b="1" spc="-10" dirty="0">
                <a:solidFill>
                  <a:srgbClr val="000000"/>
                </a:solidFill>
                <a:latin typeface="Calibri"/>
                <a:cs typeface="Calibri"/>
              </a:rPr>
              <a:t> </a:t>
            </a:r>
            <a:r>
              <a:rPr sz="2100" b="1" dirty="0">
                <a:solidFill>
                  <a:srgbClr val="000000"/>
                </a:solidFill>
                <a:latin typeface="Calibri"/>
                <a:cs typeface="Calibri"/>
              </a:rPr>
              <a:t>e</a:t>
            </a:r>
            <a:r>
              <a:rPr sz="2100" b="1" spc="10" dirty="0">
                <a:solidFill>
                  <a:srgbClr val="000000"/>
                </a:solidFill>
                <a:latin typeface="Calibri"/>
                <a:cs typeface="Calibri"/>
              </a:rPr>
              <a:t> </a:t>
            </a:r>
            <a:r>
              <a:rPr sz="2100" b="1" spc="-15" dirty="0">
                <a:solidFill>
                  <a:srgbClr val="000000"/>
                </a:solidFill>
                <a:latin typeface="Calibri"/>
                <a:cs typeface="Calibri"/>
              </a:rPr>
              <a:t>infrarossa</a:t>
            </a:r>
            <a:r>
              <a:rPr sz="2100" spc="-15" dirty="0">
                <a:solidFill>
                  <a:srgbClr val="000000"/>
                </a:solidFill>
                <a:latin typeface="Calibri"/>
                <a:cs typeface="Calibri"/>
              </a:rPr>
              <a:t>.</a:t>
            </a:r>
            <a:endParaRPr sz="2100" dirty="0">
              <a:latin typeface="Calibri"/>
              <a:cs typeface="Calibri"/>
            </a:endParaRPr>
          </a:p>
        </p:txBody>
      </p:sp>
      <p:sp>
        <p:nvSpPr>
          <p:cNvPr id="4" name="object 4"/>
          <p:cNvSpPr txBox="1"/>
          <p:nvPr/>
        </p:nvSpPr>
        <p:spPr>
          <a:xfrm>
            <a:off x="6018657" y="1066800"/>
            <a:ext cx="5834380" cy="346075"/>
          </a:xfrm>
          <a:prstGeom prst="rect">
            <a:avLst/>
          </a:prstGeom>
        </p:spPr>
        <p:txBody>
          <a:bodyPr vert="horz" wrap="square" lIns="0" tIns="12700" rIns="0" bIns="0" rtlCol="0">
            <a:spAutoFit/>
          </a:bodyPr>
          <a:lstStyle/>
          <a:p>
            <a:pPr marL="12700">
              <a:lnSpc>
                <a:spcPct val="100000"/>
              </a:lnSpc>
              <a:spcBef>
                <a:spcPts val="100"/>
              </a:spcBef>
              <a:tabLst>
                <a:tab pos="1426845" algn="l"/>
                <a:tab pos="2423795" algn="l"/>
                <a:tab pos="3458210" algn="l"/>
                <a:tab pos="5612130" algn="l"/>
              </a:tabLst>
            </a:pPr>
            <a:r>
              <a:rPr sz="2100" spc="-5" dirty="0">
                <a:solidFill>
                  <a:srgbClr val="000000"/>
                </a:solidFill>
                <a:latin typeface="Calibri"/>
                <a:cs typeface="Calibri"/>
              </a:rPr>
              <a:t>qu</a:t>
            </a:r>
            <a:r>
              <a:rPr sz="2100" spc="-15" dirty="0">
                <a:solidFill>
                  <a:srgbClr val="000000"/>
                </a:solidFill>
                <a:latin typeface="Calibri"/>
                <a:cs typeface="Calibri"/>
              </a:rPr>
              <a:t>a</a:t>
            </a:r>
            <a:r>
              <a:rPr sz="2100" spc="-25" dirty="0">
                <a:solidFill>
                  <a:srgbClr val="000000"/>
                </a:solidFill>
                <a:latin typeface="Calibri"/>
                <a:cs typeface="Calibri"/>
              </a:rPr>
              <a:t>n</a:t>
            </a:r>
            <a:r>
              <a:rPr sz="2100" dirty="0">
                <a:solidFill>
                  <a:srgbClr val="000000"/>
                </a:solidFill>
                <a:latin typeface="Calibri"/>
                <a:cs typeface="Calibri"/>
              </a:rPr>
              <a:t>tiz</a:t>
            </a:r>
            <a:r>
              <a:rPr sz="2100" spc="-40" dirty="0">
                <a:solidFill>
                  <a:srgbClr val="000000"/>
                </a:solidFill>
                <a:latin typeface="Calibri"/>
                <a:cs typeface="Calibri"/>
              </a:rPr>
              <a:t>z</a:t>
            </a:r>
            <a:r>
              <a:rPr sz="2100" spc="-25" dirty="0">
                <a:solidFill>
                  <a:srgbClr val="000000"/>
                </a:solidFill>
                <a:latin typeface="Calibri"/>
                <a:cs typeface="Calibri"/>
              </a:rPr>
              <a:t>at</a:t>
            </a:r>
            <a:r>
              <a:rPr sz="2100" dirty="0">
                <a:solidFill>
                  <a:srgbClr val="000000"/>
                </a:solidFill>
                <a:latin typeface="Calibri"/>
                <a:cs typeface="Calibri"/>
              </a:rPr>
              <a:t>e	</a:t>
            </a:r>
            <a:r>
              <a:rPr sz="2100" spc="-5" dirty="0">
                <a:solidFill>
                  <a:srgbClr val="000000"/>
                </a:solidFill>
                <a:latin typeface="Calibri"/>
                <a:cs typeface="Calibri"/>
              </a:rPr>
              <a:t>q</a:t>
            </a:r>
            <a:r>
              <a:rPr sz="2100" spc="-15" dirty="0">
                <a:solidFill>
                  <a:srgbClr val="000000"/>
                </a:solidFill>
                <a:latin typeface="Calibri"/>
                <a:cs typeface="Calibri"/>
              </a:rPr>
              <a:t>u</a:t>
            </a:r>
            <a:r>
              <a:rPr sz="2100" dirty="0">
                <a:solidFill>
                  <a:srgbClr val="000000"/>
                </a:solidFill>
                <a:latin typeface="Calibri"/>
                <a:cs typeface="Calibri"/>
              </a:rPr>
              <a:t>a</a:t>
            </a:r>
            <a:r>
              <a:rPr sz="2100" spc="-15" dirty="0">
                <a:solidFill>
                  <a:srgbClr val="000000"/>
                </a:solidFill>
                <a:latin typeface="Calibri"/>
                <a:cs typeface="Calibri"/>
              </a:rPr>
              <a:t>n</a:t>
            </a:r>
            <a:r>
              <a:rPr sz="2100" spc="-5" dirty="0">
                <a:solidFill>
                  <a:srgbClr val="000000"/>
                </a:solidFill>
                <a:latin typeface="Calibri"/>
                <a:cs typeface="Calibri"/>
              </a:rPr>
              <a:t>d</a:t>
            </a:r>
            <a:r>
              <a:rPr sz="2100" dirty="0">
                <a:solidFill>
                  <a:srgbClr val="000000"/>
                </a:solidFill>
                <a:latin typeface="Calibri"/>
                <a:cs typeface="Calibri"/>
              </a:rPr>
              <a:t>o	</a:t>
            </a:r>
            <a:r>
              <a:rPr sz="2100" b="1" spc="-5" dirty="0">
                <a:solidFill>
                  <a:srgbClr val="000000"/>
                </a:solidFill>
                <a:latin typeface="Calibri"/>
                <a:cs typeface="Calibri"/>
              </a:rPr>
              <a:t>ec</a:t>
            </a:r>
            <a:r>
              <a:rPr sz="2100" b="1" spc="-10" dirty="0">
                <a:solidFill>
                  <a:srgbClr val="000000"/>
                </a:solidFill>
                <a:latin typeface="Calibri"/>
                <a:cs typeface="Calibri"/>
              </a:rPr>
              <a:t>c</a:t>
            </a:r>
            <a:r>
              <a:rPr sz="2100" b="1" dirty="0">
                <a:solidFill>
                  <a:srgbClr val="000000"/>
                </a:solidFill>
                <a:latin typeface="Calibri"/>
                <a:cs typeface="Calibri"/>
              </a:rPr>
              <a:t>i</a:t>
            </a:r>
            <a:r>
              <a:rPr sz="2100" b="1" spc="-25" dirty="0">
                <a:solidFill>
                  <a:srgbClr val="000000"/>
                </a:solidFill>
                <a:latin typeface="Calibri"/>
                <a:cs typeface="Calibri"/>
              </a:rPr>
              <a:t>t</a:t>
            </a:r>
            <a:r>
              <a:rPr sz="2100" b="1" spc="-35" dirty="0">
                <a:solidFill>
                  <a:srgbClr val="000000"/>
                </a:solidFill>
                <a:latin typeface="Calibri"/>
                <a:cs typeface="Calibri"/>
              </a:rPr>
              <a:t>a</a:t>
            </a:r>
            <a:r>
              <a:rPr sz="2100" b="1" spc="-25" dirty="0">
                <a:solidFill>
                  <a:srgbClr val="000000"/>
                </a:solidFill>
                <a:latin typeface="Calibri"/>
                <a:cs typeface="Calibri"/>
              </a:rPr>
              <a:t>t</a:t>
            </a:r>
            <a:r>
              <a:rPr sz="2100" b="1" dirty="0">
                <a:solidFill>
                  <a:srgbClr val="000000"/>
                </a:solidFill>
                <a:latin typeface="Calibri"/>
                <a:cs typeface="Calibri"/>
              </a:rPr>
              <a:t>e	d</a:t>
            </a:r>
            <a:r>
              <a:rPr sz="2100" b="1" spc="-10" dirty="0">
                <a:solidFill>
                  <a:srgbClr val="000000"/>
                </a:solidFill>
                <a:latin typeface="Calibri"/>
                <a:cs typeface="Calibri"/>
              </a:rPr>
              <a:t>a</a:t>
            </a:r>
            <a:r>
              <a:rPr sz="2100" b="1" dirty="0">
                <a:solidFill>
                  <a:srgbClr val="000000"/>
                </a:solidFill>
                <a:latin typeface="Calibri"/>
                <a:cs typeface="Calibri"/>
              </a:rPr>
              <a:t>ll'</a:t>
            </a:r>
            <a:r>
              <a:rPr sz="2100" b="1" spc="-10" dirty="0">
                <a:solidFill>
                  <a:srgbClr val="000000"/>
                </a:solidFill>
                <a:latin typeface="Calibri"/>
                <a:cs typeface="Calibri"/>
              </a:rPr>
              <a:t>a</a:t>
            </a:r>
            <a:r>
              <a:rPr sz="2100" b="1" dirty="0">
                <a:solidFill>
                  <a:srgbClr val="000000"/>
                </a:solidFill>
                <a:latin typeface="Calibri"/>
                <a:cs typeface="Calibri"/>
              </a:rPr>
              <a:t>ssorbi</a:t>
            </a:r>
            <a:r>
              <a:rPr sz="2100" b="1" spc="-15" dirty="0">
                <a:solidFill>
                  <a:srgbClr val="000000"/>
                </a:solidFill>
                <a:latin typeface="Calibri"/>
                <a:cs typeface="Calibri"/>
              </a:rPr>
              <a:t>m</a:t>
            </a:r>
            <a:r>
              <a:rPr sz="2100" b="1" spc="-5" dirty="0">
                <a:solidFill>
                  <a:srgbClr val="000000"/>
                </a:solidFill>
                <a:latin typeface="Calibri"/>
                <a:cs typeface="Calibri"/>
              </a:rPr>
              <a:t>e</a:t>
            </a:r>
            <a:r>
              <a:rPr sz="2100" b="1" spc="-30" dirty="0">
                <a:solidFill>
                  <a:srgbClr val="000000"/>
                </a:solidFill>
                <a:latin typeface="Calibri"/>
                <a:cs typeface="Calibri"/>
              </a:rPr>
              <a:t>n</a:t>
            </a:r>
            <a:r>
              <a:rPr sz="2100" b="1" spc="-25" dirty="0">
                <a:solidFill>
                  <a:srgbClr val="000000"/>
                </a:solidFill>
                <a:latin typeface="Calibri"/>
                <a:cs typeface="Calibri"/>
              </a:rPr>
              <a:t>t</a:t>
            </a:r>
            <a:r>
              <a:rPr sz="2100" b="1" dirty="0">
                <a:solidFill>
                  <a:srgbClr val="000000"/>
                </a:solidFill>
                <a:latin typeface="Calibri"/>
                <a:cs typeface="Calibri"/>
              </a:rPr>
              <a:t>o	</a:t>
            </a:r>
            <a:r>
              <a:rPr sz="2100" b="1" spc="-5" dirty="0">
                <a:solidFill>
                  <a:srgbClr val="000000"/>
                </a:solidFill>
                <a:latin typeface="Calibri"/>
                <a:cs typeface="Calibri"/>
              </a:rPr>
              <a:t>di</a:t>
            </a:r>
            <a:endParaRPr sz="2100" dirty="0">
              <a:latin typeface="Calibri"/>
              <a:cs typeface="Calibri"/>
            </a:endParaRPr>
          </a:p>
        </p:txBody>
      </p:sp>
      <p:sp>
        <p:nvSpPr>
          <p:cNvPr id="5" name="object 5"/>
          <p:cNvSpPr txBox="1"/>
          <p:nvPr/>
        </p:nvSpPr>
        <p:spPr>
          <a:xfrm>
            <a:off x="514908" y="2209800"/>
            <a:ext cx="11336020" cy="2266315"/>
          </a:xfrm>
          <a:prstGeom prst="rect">
            <a:avLst/>
          </a:prstGeom>
        </p:spPr>
        <p:txBody>
          <a:bodyPr vert="horz" wrap="square" lIns="0" tIns="12700" rIns="0" bIns="0" rtlCol="0">
            <a:spAutoFit/>
          </a:bodyPr>
          <a:lstStyle/>
          <a:p>
            <a:pPr marL="12700">
              <a:lnSpc>
                <a:spcPct val="100000"/>
              </a:lnSpc>
              <a:spcBef>
                <a:spcPts val="100"/>
              </a:spcBef>
            </a:pPr>
            <a:r>
              <a:rPr sz="2100" spc="-15" dirty="0">
                <a:solidFill>
                  <a:srgbClr val="000000"/>
                </a:solidFill>
                <a:latin typeface="Calibri"/>
                <a:cs typeface="Calibri"/>
              </a:rPr>
              <a:t>Per</a:t>
            </a:r>
            <a:r>
              <a:rPr sz="2100" spc="5" dirty="0">
                <a:solidFill>
                  <a:srgbClr val="000000"/>
                </a:solidFill>
                <a:latin typeface="Calibri"/>
                <a:cs typeface="Calibri"/>
              </a:rPr>
              <a:t> </a:t>
            </a:r>
            <a:r>
              <a:rPr sz="2100" spc="-5" dirty="0">
                <a:solidFill>
                  <a:srgbClr val="000000"/>
                </a:solidFill>
                <a:latin typeface="Calibri"/>
                <a:cs typeface="Calibri"/>
              </a:rPr>
              <a:t>la</a:t>
            </a:r>
            <a:r>
              <a:rPr sz="2100" spc="-15" dirty="0">
                <a:solidFill>
                  <a:srgbClr val="000000"/>
                </a:solidFill>
                <a:latin typeface="Calibri"/>
                <a:cs typeface="Calibri"/>
              </a:rPr>
              <a:t> </a:t>
            </a:r>
            <a:r>
              <a:rPr sz="2100" spc="-5" dirty="0">
                <a:solidFill>
                  <a:srgbClr val="000000"/>
                </a:solidFill>
                <a:latin typeface="Calibri"/>
                <a:cs typeface="Calibri"/>
              </a:rPr>
              <a:t>radiazione</a:t>
            </a:r>
            <a:r>
              <a:rPr sz="2100" spc="10" dirty="0">
                <a:solidFill>
                  <a:srgbClr val="000000"/>
                </a:solidFill>
                <a:latin typeface="Calibri"/>
                <a:cs typeface="Calibri"/>
              </a:rPr>
              <a:t> </a:t>
            </a:r>
            <a:r>
              <a:rPr sz="2100" spc="-15" dirty="0">
                <a:solidFill>
                  <a:srgbClr val="000000"/>
                </a:solidFill>
                <a:latin typeface="Calibri"/>
                <a:cs typeface="Calibri"/>
              </a:rPr>
              <a:t>ultravioletta </a:t>
            </a:r>
            <a:r>
              <a:rPr sz="2100" dirty="0">
                <a:solidFill>
                  <a:srgbClr val="000000"/>
                </a:solidFill>
                <a:latin typeface="Calibri"/>
                <a:cs typeface="Calibri"/>
              </a:rPr>
              <a:t>e</a:t>
            </a:r>
            <a:r>
              <a:rPr sz="2100" spc="10" dirty="0">
                <a:solidFill>
                  <a:srgbClr val="000000"/>
                </a:solidFill>
                <a:latin typeface="Calibri"/>
                <a:cs typeface="Calibri"/>
              </a:rPr>
              <a:t> </a:t>
            </a:r>
            <a:r>
              <a:rPr sz="2100" spc="-5" dirty="0">
                <a:solidFill>
                  <a:srgbClr val="000000"/>
                </a:solidFill>
                <a:latin typeface="Calibri"/>
                <a:cs typeface="Calibri"/>
              </a:rPr>
              <a:t>visibile:</a:t>
            </a:r>
            <a:endParaRPr sz="2100" dirty="0">
              <a:latin typeface="Calibri"/>
              <a:cs typeface="Calibri"/>
            </a:endParaRPr>
          </a:p>
          <a:p>
            <a:pPr>
              <a:lnSpc>
                <a:spcPct val="100000"/>
              </a:lnSpc>
              <a:spcBef>
                <a:spcPts val="15"/>
              </a:spcBef>
            </a:pPr>
            <a:endParaRPr sz="2050" dirty="0">
              <a:latin typeface="Calibri"/>
              <a:cs typeface="Calibri"/>
            </a:endParaRPr>
          </a:p>
          <a:p>
            <a:pPr marL="12700" marR="5080">
              <a:lnSpc>
                <a:spcPct val="100000"/>
              </a:lnSpc>
              <a:spcBef>
                <a:spcPts val="5"/>
              </a:spcBef>
            </a:pPr>
            <a:r>
              <a:rPr sz="2100" b="1" spc="-15" dirty="0">
                <a:solidFill>
                  <a:srgbClr val="000000"/>
                </a:solidFill>
                <a:latin typeface="Calibri"/>
                <a:cs typeface="Calibri"/>
              </a:rPr>
              <a:t>Transizioni</a:t>
            </a:r>
            <a:r>
              <a:rPr sz="2100" b="1" spc="-5" dirty="0">
                <a:solidFill>
                  <a:srgbClr val="000000"/>
                </a:solidFill>
                <a:latin typeface="Calibri"/>
                <a:cs typeface="Calibri"/>
              </a:rPr>
              <a:t> </a:t>
            </a:r>
            <a:r>
              <a:rPr sz="2100" b="1" dirty="0">
                <a:solidFill>
                  <a:srgbClr val="000000"/>
                </a:solidFill>
                <a:latin typeface="Calibri"/>
                <a:cs typeface="Calibri"/>
              </a:rPr>
              <a:t>di</a:t>
            </a:r>
            <a:r>
              <a:rPr sz="2100" b="1" spc="-5" dirty="0">
                <a:solidFill>
                  <a:srgbClr val="000000"/>
                </a:solidFill>
                <a:latin typeface="Calibri"/>
                <a:cs typeface="Calibri"/>
              </a:rPr>
              <a:t> </a:t>
            </a:r>
            <a:r>
              <a:rPr sz="2100" b="1" spc="-10" dirty="0">
                <a:solidFill>
                  <a:srgbClr val="000000"/>
                </a:solidFill>
                <a:latin typeface="Calibri"/>
                <a:cs typeface="Calibri"/>
              </a:rPr>
              <a:t>elettroni</a:t>
            </a:r>
            <a:r>
              <a:rPr sz="2100" b="1" spc="10" dirty="0">
                <a:solidFill>
                  <a:srgbClr val="000000"/>
                </a:solidFill>
                <a:latin typeface="Calibri"/>
                <a:cs typeface="Calibri"/>
              </a:rPr>
              <a:t> </a:t>
            </a:r>
            <a:r>
              <a:rPr sz="2100" spc="-10" dirty="0">
                <a:solidFill>
                  <a:srgbClr val="000000"/>
                </a:solidFill>
                <a:latin typeface="Calibri"/>
                <a:cs typeface="Calibri"/>
              </a:rPr>
              <a:t>residenti</a:t>
            </a:r>
            <a:r>
              <a:rPr sz="2100" spc="10" dirty="0">
                <a:solidFill>
                  <a:srgbClr val="000000"/>
                </a:solidFill>
                <a:latin typeface="Calibri"/>
                <a:cs typeface="Calibri"/>
              </a:rPr>
              <a:t> </a:t>
            </a:r>
            <a:r>
              <a:rPr sz="2100" spc="-5" dirty="0">
                <a:solidFill>
                  <a:srgbClr val="000000"/>
                </a:solidFill>
                <a:latin typeface="Calibri"/>
                <a:cs typeface="Calibri"/>
              </a:rPr>
              <a:t>in</a:t>
            </a:r>
            <a:r>
              <a:rPr sz="2100" spc="20" dirty="0">
                <a:solidFill>
                  <a:srgbClr val="000000"/>
                </a:solidFill>
                <a:latin typeface="Calibri"/>
                <a:cs typeface="Calibri"/>
              </a:rPr>
              <a:t> </a:t>
            </a:r>
            <a:r>
              <a:rPr sz="2100" spc="-10" dirty="0">
                <a:solidFill>
                  <a:srgbClr val="000000"/>
                </a:solidFill>
                <a:latin typeface="Calibri"/>
                <a:cs typeface="Calibri"/>
              </a:rPr>
              <a:t>orbitali</a:t>
            </a:r>
            <a:r>
              <a:rPr sz="2100" spc="30" dirty="0">
                <a:solidFill>
                  <a:srgbClr val="000000"/>
                </a:solidFill>
                <a:latin typeface="Calibri"/>
                <a:cs typeface="Calibri"/>
              </a:rPr>
              <a:t> </a:t>
            </a:r>
            <a:r>
              <a:rPr sz="2100" spc="-10" dirty="0">
                <a:solidFill>
                  <a:srgbClr val="000000"/>
                </a:solidFill>
                <a:latin typeface="Calibri"/>
                <a:cs typeface="Calibri"/>
              </a:rPr>
              <a:t>atomici</a:t>
            </a:r>
            <a:r>
              <a:rPr sz="2100" spc="15" dirty="0">
                <a:solidFill>
                  <a:srgbClr val="000000"/>
                </a:solidFill>
                <a:latin typeface="Calibri"/>
                <a:cs typeface="Calibri"/>
              </a:rPr>
              <a:t> </a:t>
            </a:r>
            <a:r>
              <a:rPr sz="2100" dirty="0">
                <a:solidFill>
                  <a:srgbClr val="000000"/>
                </a:solidFill>
                <a:latin typeface="Calibri"/>
                <a:cs typeface="Calibri"/>
              </a:rPr>
              <a:t>o</a:t>
            </a:r>
            <a:r>
              <a:rPr sz="2100" spc="10" dirty="0">
                <a:solidFill>
                  <a:srgbClr val="000000"/>
                </a:solidFill>
                <a:latin typeface="Calibri"/>
                <a:cs typeface="Calibri"/>
              </a:rPr>
              <a:t> </a:t>
            </a:r>
            <a:r>
              <a:rPr sz="2100" spc="-5" dirty="0">
                <a:solidFill>
                  <a:srgbClr val="000000"/>
                </a:solidFill>
                <a:latin typeface="Calibri"/>
                <a:cs typeface="Calibri"/>
              </a:rPr>
              <a:t>molecolari</a:t>
            </a:r>
            <a:r>
              <a:rPr sz="2100" spc="20" dirty="0">
                <a:solidFill>
                  <a:srgbClr val="000000"/>
                </a:solidFill>
                <a:latin typeface="Calibri"/>
                <a:cs typeface="Calibri"/>
              </a:rPr>
              <a:t> </a:t>
            </a:r>
            <a:r>
              <a:rPr sz="2100" dirty="0">
                <a:solidFill>
                  <a:srgbClr val="000000"/>
                </a:solidFill>
                <a:latin typeface="Calibri"/>
                <a:cs typeface="Calibri"/>
              </a:rPr>
              <a:t>a</a:t>
            </a:r>
            <a:r>
              <a:rPr sz="2100" spc="10" dirty="0">
                <a:solidFill>
                  <a:srgbClr val="000000"/>
                </a:solidFill>
                <a:latin typeface="Calibri"/>
                <a:cs typeface="Calibri"/>
              </a:rPr>
              <a:t> </a:t>
            </a:r>
            <a:r>
              <a:rPr sz="2100" spc="-5" dirty="0">
                <a:solidFill>
                  <a:srgbClr val="000000"/>
                </a:solidFill>
                <a:latin typeface="Calibri"/>
                <a:cs typeface="Calibri"/>
              </a:rPr>
              <a:t>bassa</a:t>
            </a:r>
            <a:r>
              <a:rPr sz="2100" spc="20" dirty="0">
                <a:solidFill>
                  <a:srgbClr val="000000"/>
                </a:solidFill>
                <a:latin typeface="Calibri"/>
                <a:cs typeface="Calibri"/>
              </a:rPr>
              <a:t> </a:t>
            </a:r>
            <a:r>
              <a:rPr sz="2100" spc="-10" dirty="0">
                <a:solidFill>
                  <a:srgbClr val="000000"/>
                </a:solidFill>
                <a:latin typeface="Calibri"/>
                <a:cs typeface="Calibri"/>
              </a:rPr>
              <a:t>energia</a:t>
            </a:r>
            <a:r>
              <a:rPr sz="2100" spc="10" dirty="0">
                <a:solidFill>
                  <a:srgbClr val="000000"/>
                </a:solidFill>
                <a:latin typeface="Calibri"/>
                <a:cs typeface="Calibri"/>
              </a:rPr>
              <a:t> </a:t>
            </a:r>
            <a:r>
              <a:rPr sz="2100" spc="-5" dirty="0">
                <a:solidFill>
                  <a:srgbClr val="000000"/>
                </a:solidFill>
                <a:latin typeface="Calibri"/>
                <a:cs typeface="Calibri"/>
              </a:rPr>
              <a:t>su</a:t>
            </a:r>
            <a:r>
              <a:rPr sz="2100" spc="25" dirty="0">
                <a:solidFill>
                  <a:srgbClr val="000000"/>
                </a:solidFill>
                <a:latin typeface="Calibri"/>
                <a:cs typeface="Calibri"/>
              </a:rPr>
              <a:t> </a:t>
            </a:r>
            <a:r>
              <a:rPr sz="2100" spc="-5" dirty="0">
                <a:solidFill>
                  <a:srgbClr val="000000"/>
                </a:solidFill>
                <a:latin typeface="Calibri"/>
                <a:cs typeface="Calibri"/>
              </a:rPr>
              <a:t>orbitali</a:t>
            </a:r>
            <a:r>
              <a:rPr sz="2100" spc="10" dirty="0">
                <a:solidFill>
                  <a:srgbClr val="000000"/>
                </a:solidFill>
                <a:latin typeface="Calibri"/>
                <a:cs typeface="Calibri"/>
              </a:rPr>
              <a:t> </a:t>
            </a:r>
            <a:r>
              <a:rPr sz="2100" dirty="0">
                <a:solidFill>
                  <a:srgbClr val="000000"/>
                </a:solidFill>
                <a:latin typeface="Calibri"/>
                <a:cs typeface="Calibri"/>
              </a:rPr>
              <a:t>ad</a:t>
            </a:r>
            <a:r>
              <a:rPr sz="2100" spc="10" dirty="0">
                <a:solidFill>
                  <a:srgbClr val="000000"/>
                </a:solidFill>
                <a:latin typeface="Calibri"/>
                <a:cs typeface="Calibri"/>
              </a:rPr>
              <a:t> </a:t>
            </a:r>
            <a:r>
              <a:rPr sz="2100" spc="-10" dirty="0">
                <a:solidFill>
                  <a:srgbClr val="000000"/>
                </a:solidFill>
                <a:latin typeface="Calibri"/>
                <a:cs typeface="Calibri"/>
              </a:rPr>
              <a:t>energia</a:t>
            </a:r>
            <a:r>
              <a:rPr sz="2100" spc="15" dirty="0">
                <a:solidFill>
                  <a:srgbClr val="000000"/>
                </a:solidFill>
                <a:latin typeface="Calibri"/>
                <a:cs typeface="Calibri"/>
              </a:rPr>
              <a:t> </a:t>
            </a:r>
            <a:r>
              <a:rPr sz="2100" spc="-5" dirty="0">
                <a:solidFill>
                  <a:srgbClr val="000000"/>
                </a:solidFill>
                <a:latin typeface="Calibri"/>
                <a:cs typeface="Calibri"/>
              </a:rPr>
              <a:t>più </a:t>
            </a:r>
            <a:r>
              <a:rPr sz="2100" spc="-459" dirty="0">
                <a:solidFill>
                  <a:srgbClr val="000000"/>
                </a:solidFill>
                <a:latin typeface="Calibri"/>
                <a:cs typeface="Calibri"/>
              </a:rPr>
              <a:t> </a:t>
            </a:r>
            <a:r>
              <a:rPr sz="2100" spc="-5" dirty="0">
                <a:solidFill>
                  <a:srgbClr val="000000"/>
                </a:solidFill>
                <a:latin typeface="Calibri"/>
                <a:cs typeface="Calibri"/>
              </a:rPr>
              <a:t>alta.</a:t>
            </a:r>
            <a:r>
              <a:rPr sz="2100" spc="-25" dirty="0">
                <a:solidFill>
                  <a:srgbClr val="000000"/>
                </a:solidFill>
                <a:latin typeface="Calibri"/>
                <a:cs typeface="Calibri"/>
              </a:rPr>
              <a:t> </a:t>
            </a:r>
            <a:r>
              <a:rPr sz="2100" spc="-10" dirty="0">
                <a:solidFill>
                  <a:srgbClr val="000000"/>
                </a:solidFill>
                <a:latin typeface="Calibri"/>
                <a:cs typeface="Calibri"/>
              </a:rPr>
              <a:t>(energia</a:t>
            </a:r>
            <a:r>
              <a:rPr sz="2100" spc="25" dirty="0">
                <a:solidFill>
                  <a:srgbClr val="000000"/>
                </a:solidFill>
                <a:latin typeface="Calibri"/>
                <a:cs typeface="Calibri"/>
              </a:rPr>
              <a:t> </a:t>
            </a:r>
            <a:r>
              <a:rPr sz="2100" spc="-5" dirty="0">
                <a:solidFill>
                  <a:srgbClr val="000000"/>
                </a:solidFill>
                <a:latin typeface="Calibri"/>
                <a:cs typeface="Calibri"/>
              </a:rPr>
              <a:t>del</a:t>
            </a:r>
            <a:r>
              <a:rPr sz="2100" spc="5" dirty="0">
                <a:solidFill>
                  <a:srgbClr val="000000"/>
                </a:solidFill>
                <a:latin typeface="Calibri"/>
                <a:cs typeface="Calibri"/>
              </a:rPr>
              <a:t> </a:t>
            </a:r>
            <a:r>
              <a:rPr sz="2100" spc="-20" dirty="0">
                <a:solidFill>
                  <a:srgbClr val="000000"/>
                </a:solidFill>
                <a:latin typeface="Calibri"/>
                <a:cs typeface="Calibri"/>
              </a:rPr>
              <a:t>fotone</a:t>
            </a:r>
            <a:r>
              <a:rPr sz="2100" spc="15" dirty="0">
                <a:solidFill>
                  <a:srgbClr val="000000"/>
                </a:solidFill>
                <a:latin typeface="Calibri"/>
                <a:cs typeface="Calibri"/>
              </a:rPr>
              <a:t> </a:t>
            </a:r>
            <a:r>
              <a:rPr sz="2100" spc="-15" dirty="0">
                <a:solidFill>
                  <a:srgbClr val="000000"/>
                </a:solidFill>
                <a:latin typeface="Calibri"/>
                <a:cs typeface="Calibri"/>
              </a:rPr>
              <a:t>(hv)</a:t>
            </a:r>
            <a:r>
              <a:rPr sz="2100" spc="5" dirty="0">
                <a:solidFill>
                  <a:srgbClr val="000000"/>
                </a:solidFill>
                <a:latin typeface="Calibri"/>
                <a:cs typeface="Calibri"/>
              </a:rPr>
              <a:t> </a:t>
            </a:r>
            <a:r>
              <a:rPr sz="2100" spc="-15" dirty="0">
                <a:solidFill>
                  <a:srgbClr val="000000"/>
                </a:solidFill>
                <a:latin typeface="Calibri"/>
                <a:cs typeface="Calibri"/>
              </a:rPr>
              <a:t>deve</a:t>
            </a:r>
            <a:r>
              <a:rPr sz="2100" spc="15" dirty="0">
                <a:solidFill>
                  <a:srgbClr val="000000"/>
                </a:solidFill>
                <a:latin typeface="Calibri"/>
                <a:cs typeface="Calibri"/>
              </a:rPr>
              <a:t> </a:t>
            </a:r>
            <a:r>
              <a:rPr sz="2100" spc="-10" dirty="0">
                <a:solidFill>
                  <a:srgbClr val="000000"/>
                </a:solidFill>
                <a:latin typeface="Calibri"/>
                <a:cs typeface="Calibri"/>
              </a:rPr>
              <a:t>essere</a:t>
            </a:r>
            <a:r>
              <a:rPr sz="2100" spc="40" dirty="0">
                <a:solidFill>
                  <a:srgbClr val="000000"/>
                </a:solidFill>
                <a:latin typeface="Calibri"/>
                <a:cs typeface="Calibri"/>
              </a:rPr>
              <a:t> </a:t>
            </a:r>
            <a:r>
              <a:rPr sz="2100" b="1" dirty="0">
                <a:solidFill>
                  <a:srgbClr val="000000"/>
                </a:solidFill>
                <a:latin typeface="Calibri"/>
                <a:cs typeface="Calibri"/>
              </a:rPr>
              <a:t>uguale </a:t>
            </a:r>
            <a:r>
              <a:rPr sz="2100" dirty="0">
                <a:solidFill>
                  <a:srgbClr val="000000"/>
                </a:solidFill>
                <a:latin typeface="Calibri"/>
                <a:cs typeface="Calibri"/>
              </a:rPr>
              <a:t>alla</a:t>
            </a:r>
            <a:r>
              <a:rPr sz="2100" spc="-10" dirty="0">
                <a:solidFill>
                  <a:srgbClr val="000000"/>
                </a:solidFill>
                <a:latin typeface="Calibri"/>
                <a:cs typeface="Calibri"/>
              </a:rPr>
              <a:t> </a:t>
            </a:r>
            <a:r>
              <a:rPr sz="2100" spc="-20" dirty="0">
                <a:solidFill>
                  <a:srgbClr val="000000"/>
                </a:solidFill>
                <a:latin typeface="Calibri"/>
                <a:cs typeface="Calibri"/>
              </a:rPr>
              <a:t>differenza</a:t>
            </a:r>
            <a:r>
              <a:rPr sz="2100" spc="10" dirty="0">
                <a:solidFill>
                  <a:srgbClr val="000000"/>
                </a:solidFill>
                <a:latin typeface="Calibri"/>
                <a:cs typeface="Calibri"/>
              </a:rPr>
              <a:t> </a:t>
            </a:r>
            <a:r>
              <a:rPr sz="2100" dirty="0">
                <a:solidFill>
                  <a:srgbClr val="000000"/>
                </a:solidFill>
                <a:latin typeface="Calibri"/>
                <a:cs typeface="Calibri"/>
              </a:rPr>
              <a:t>di </a:t>
            </a:r>
            <a:r>
              <a:rPr sz="2100" spc="-10" dirty="0">
                <a:solidFill>
                  <a:srgbClr val="000000"/>
                </a:solidFill>
                <a:latin typeface="Calibri"/>
                <a:cs typeface="Calibri"/>
              </a:rPr>
              <a:t>energia</a:t>
            </a:r>
            <a:r>
              <a:rPr sz="2100" spc="20" dirty="0">
                <a:solidFill>
                  <a:srgbClr val="000000"/>
                </a:solidFill>
                <a:latin typeface="Calibri"/>
                <a:cs typeface="Calibri"/>
              </a:rPr>
              <a:t> </a:t>
            </a:r>
            <a:r>
              <a:rPr sz="2100" spc="-20" dirty="0">
                <a:solidFill>
                  <a:srgbClr val="000000"/>
                </a:solidFill>
                <a:latin typeface="Calibri"/>
                <a:cs typeface="Calibri"/>
              </a:rPr>
              <a:t>fra</a:t>
            </a:r>
            <a:r>
              <a:rPr sz="2100" spc="5" dirty="0">
                <a:solidFill>
                  <a:srgbClr val="000000"/>
                </a:solidFill>
                <a:latin typeface="Calibri"/>
                <a:cs typeface="Calibri"/>
              </a:rPr>
              <a:t> </a:t>
            </a:r>
            <a:r>
              <a:rPr sz="2100" dirty="0">
                <a:solidFill>
                  <a:srgbClr val="000000"/>
                </a:solidFill>
                <a:latin typeface="Calibri"/>
                <a:cs typeface="Calibri"/>
              </a:rPr>
              <a:t>i due</a:t>
            </a:r>
            <a:r>
              <a:rPr sz="2100" spc="-5" dirty="0">
                <a:solidFill>
                  <a:srgbClr val="000000"/>
                </a:solidFill>
                <a:latin typeface="Calibri"/>
                <a:cs typeface="Calibri"/>
              </a:rPr>
              <a:t> </a:t>
            </a:r>
            <a:r>
              <a:rPr sz="2100" spc="-10" dirty="0">
                <a:solidFill>
                  <a:srgbClr val="000000"/>
                </a:solidFill>
                <a:latin typeface="Calibri"/>
                <a:cs typeface="Calibri"/>
              </a:rPr>
              <a:t>orbitali)</a:t>
            </a:r>
            <a:endParaRPr sz="2100" dirty="0">
              <a:latin typeface="Calibri"/>
              <a:cs typeface="Calibri"/>
            </a:endParaRPr>
          </a:p>
          <a:p>
            <a:pPr>
              <a:lnSpc>
                <a:spcPct val="100000"/>
              </a:lnSpc>
              <a:spcBef>
                <a:spcPts val="15"/>
              </a:spcBef>
            </a:pPr>
            <a:endParaRPr sz="2050" dirty="0">
              <a:latin typeface="Calibri"/>
              <a:cs typeface="Calibri"/>
            </a:endParaRPr>
          </a:p>
          <a:p>
            <a:pPr marL="12700">
              <a:lnSpc>
                <a:spcPct val="100000"/>
              </a:lnSpc>
              <a:tabLst>
                <a:tab pos="617220" algn="l"/>
                <a:tab pos="1176655" algn="l"/>
                <a:tab pos="1675130" algn="l"/>
                <a:tab pos="2021205" algn="l"/>
                <a:tab pos="3286125" algn="l"/>
                <a:tab pos="4220845" algn="l"/>
                <a:tab pos="4630420" algn="l"/>
                <a:tab pos="5895340" algn="l"/>
                <a:tab pos="6174740" algn="l"/>
                <a:tab pos="7793355" algn="l"/>
                <a:tab pos="8133080" algn="l"/>
                <a:tab pos="9429115" algn="l"/>
                <a:tab pos="10848975" algn="l"/>
                <a:tab pos="11128375" algn="l"/>
              </a:tabLst>
            </a:pPr>
            <a:r>
              <a:rPr sz="2100" dirty="0">
                <a:solidFill>
                  <a:srgbClr val="000000"/>
                </a:solidFill>
                <a:latin typeface="Calibri"/>
                <a:cs typeface="Calibri"/>
              </a:rPr>
              <a:t>A</a:t>
            </a:r>
            <a:r>
              <a:rPr sz="2100" spc="-10" dirty="0">
                <a:solidFill>
                  <a:srgbClr val="000000"/>
                </a:solidFill>
                <a:latin typeface="Calibri"/>
                <a:cs typeface="Calibri"/>
              </a:rPr>
              <a:t>l</a:t>
            </a:r>
            <a:r>
              <a:rPr sz="2100" dirty="0">
                <a:solidFill>
                  <a:srgbClr val="000000"/>
                </a:solidFill>
                <a:latin typeface="Calibri"/>
                <a:cs typeface="Calibri"/>
              </a:rPr>
              <a:t>tri	due	tipi	di	t</a:t>
            </a:r>
            <a:r>
              <a:rPr sz="2100" spc="-45" dirty="0">
                <a:solidFill>
                  <a:srgbClr val="000000"/>
                </a:solidFill>
                <a:latin typeface="Calibri"/>
                <a:cs typeface="Calibri"/>
              </a:rPr>
              <a:t>r</a:t>
            </a:r>
            <a:r>
              <a:rPr sz="2100" dirty="0">
                <a:solidFill>
                  <a:srgbClr val="000000"/>
                </a:solidFill>
                <a:latin typeface="Calibri"/>
                <a:cs typeface="Calibri"/>
              </a:rPr>
              <a:t>ansizioni	indo</a:t>
            </a:r>
            <a:r>
              <a:rPr sz="2100" spc="-25" dirty="0">
                <a:solidFill>
                  <a:srgbClr val="000000"/>
                </a:solidFill>
                <a:latin typeface="Calibri"/>
                <a:cs typeface="Calibri"/>
              </a:rPr>
              <a:t>t</a:t>
            </a:r>
            <a:r>
              <a:rPr sz="2100" spc="-20" dirty="0">
                <a:solidFill>
                  <a:srgbClr val="000000"/>
                </a:solidFill>
                <a:latin typeface="Calibri"/>
                <a:cs typeface="Calibri"/>
              </a:rPr>
              <a:t>t</a:t>
            </a:r>
            <a:r>
              <a:rPr sz="2100" dirty="0">
                <a:solidFill>
                  <a:srgbClr val="000000"/>
                </a:solidFill>
                <a:latin typeface="Calibri"/>
                <a:cs typeface="Calibri"/>
              </a:rPr>
              <a:t>e	</a:t>
            </a:r>
            <a:r>
              <a:rPr sz="2100" spc="-15" dirty="0">
                <a:solidFill>
                  <a:srgbClr val="000000"/>
                </a:solidFill>
                <a:latin typeface="Calibri"/>
                <a:cs typeface="Calibri"/>
              </a:rPr>
              <a:t>d</a:t>
            </a:r>
            <a:r>
              <a:rPr sz="2100" dirty="0">
                <a:solidFill>
                  <a:srgbClr val="000000"/>
                </a:solidFill>
                <a:latin typeface="Calibri"/>
                <a:cs typeface="Calibri"/>
              </a:rPr>
              <a:t>a	</a:t>
            </a:r>
            <a:r>
              <a:rPr sz="2100" spc="-50" dirty="0">
                <a:solidFill>
                  <a:srgbClr val="000000"/>
                </a:solidFill>
                <a:latin typeface="Calibri"/>
                <a:cs typeface="Calibri"/>
              </a:rPr>
              <a:t>r</a:t>
            </a:r>
            <a:r>
              <a:rPr sz="2100" dirty="0">
                <a:solidFill>
                  <a:srgbClr val="000000"/>
                </a:solidFill>
                <a:latin typeface="Calibri"/>
                <a:cs typeface="Calibri"/>
              </a:rPr>
              <a:t>adiazioni,	e	</a:t>
            </a:r>
            <a:r>
              <a:rPr sz="2100" spc="-5" dirty="0">
                <a:solidFill>
                  <a:srgbClr val="000000"/>
                </a:solidFill>
                <a:latin typeface="Calibri"/>
                <a:cs typeface="Calibri"/>
              </a:rPr>
              <a:t>p</a:t>
            </a:r>
            <a:r>
              <a:rPr sz="2100" spc="-25" dirty="0">
                <a:solidFill>
                  <a:srgbClr val="000000"/>
                </a:solidFill>
                <a:latin typeface="Calibri"/>
                <a:cs typeface="Calibri"/>
              </a:rPr>
              <a:t>r</a:t>
            </a:r>
            <a:r>
              <a:rPr sz="2100" dirty="0">
                <a:solidFill>
                  <a:srgbClr val="000000"/>
                </a:solidFill>
                <a:latin typeface="Calibri"/>
                <a:cs typeface="Calibri"/>
              </a:rPr>
              <a:t>ec</a:t>
            </a:r>
            <a:r>
              <a:rPr sz="2100" spc="5" dirty="0">
                <a:solidFill>
                  <a:srgbClr val="000000"/>
                </a:solidFill>
                <a:latin typeface="Calibri"/>
                <a:cs typeface="Calibri"/>
              </a:rPr>
              <a:t>i</a:t>
            </a:r>
            <a:r>
              <a:rPr sz="2100" spc="-5" dirty="0">
                <a:solidFill>
                  <a:srgbClr val="000000"/>
                </a:solidFill>
                <a:latin typeface="Calibri"/>
                <a:cs typeface="Calibri"/>
              </a:rPr>
              <a:t>same</a:t>
            </a:r>
            <a:r>
              <a:rPr sz="2100" spc="-30" dirty="0">
                <a:solidFill>
                  <a:srgbClr val="000000"/>
                </a:solidFill>
                <a:latin typeface="Calibri"/>
                <a:cs typeface="Calibri"/>
              </a:rPr>
              <a:t>n</a:t>
            </a:r>
            <a:r>
              <a:rPr sz="2100" spc="-20" dirty="0">
                <a:solidFill>
                  <a:srgbClr val="000000"/>
                </a:solidFill>
                <a:latin typeface="Calibri"/>
                <a:cs typeface="Calibri"/>
              </a:rPr>
              <a:t>t</a:t>
            </a:r>
            <a:r>
              <a:rPr sz="2100" dirty="0">
                <a:solidFill>
                  <a:srgbClr val="000000"/>
                </a:solidFill>
                <a:latin typeface="Calibri"/>
                <a:cs typeface="Calibri"/>
              </a:rPr>
              <a:t>e	</a:t>
            </a:r>
            <a:r>
              <a:rPr sz="2100" spc="-5" dirty="0">
                <a:solidFill>
                  <a:srgbClr val="000000"/>
                </a:solidFill>
                <a:latin typeface="Calibri"/>
                <a:cs typeface="Calibri"/>
              </a:rPr>
              <a:t>l</a:t>
            </a:r>
            <a:r>
              <a:rPr sz="2100" dirty="0">
                <a:solidFill>
                  <a:srgbClr val="000000"/>
                </a:solidFill>
                <a:latin typeface="Calibri"/>
                <a:cs typeface="Calibri"/>
              </a:rPr>
              <a:t>e	</a:t>
            </a:r>
            <a:r>
              <a:rPr sz="2100" b="1" dirty="0">
                <a:solidFill>
                  <a:srgbClr val="000000"/>
                </a:solidFill>
                <a:latin typeface="Calibri"/>
                <a:cs typeface="Calibri"/>
              </a:rPr>
              <a:t>t</a:t>
            </a:r>
            <a:r>
              <a:rPr sz="2100" b="1" spc="-50" dirty="0">
                <a:solidFill>
                  <a:srgbClr val="000000"/>
                </a:solidFill>
                <a:latin typeface="Calibri"/>
                <a:cs typeface="Calibri"/>
              </a:rPr>
              <a:t>r</a:t>
            </a:r>
            <a:r>
              <a:rPr sz="2100" b="1" dirty="0">
                <a:solidFill>
                  <a:srgbClr val="000000"/>
                </a:solidFill>
                <a:latin typeface="Calibri"/>
                <a:cs typeface="Calibri"/>
              </a:rPr>
              <a:t>ansizi</a:t>
            </a:r>
            <a:r>
              <a:rPr sz="2100" b="1" spc="-15" dirty="0">
                <a:solidFill>
                  <a:srgbClr val="000000"/>
                </a:solidFill>
                <a:latin typeface="Calibri"/>
                <a:cs typeface="Calibri"/>
              </a:rPr>
              <a:t>o</a:t>
            </a:r>
            <a:r>
              <a:rPr sz="2100" b="1" dirty="0">
                <a:solidFill>
                  <a:srgbClr val="000000"/>
                </a:solidFill>
                <a:latin typeface="Calibri"/>
                <a:cs typeface="Calibri"/>
              </a:rPr>
              <a:t>ni	</a:t>
            </a:r>
            <a:r>
              <a:rPr sz="2100" b="1" spc="-5" dirty="0">
                <a:solidFill>
                  <a:srgbClr val="000000"/>
                </a:solidFill>
                <a:latin typeface="Calibri"/>
                <a:cs typeface="Calibri"/>
              </a:rPr>
              <a:t>vib</a:t>
            </a:r>
            <a:r>
              <a:rPr sz="2100" b="1" spc="-50" dirty="0">
                <a:solidFill>
                  <a:srgbClr val="000000"/>
                </a:solidFill>
                <a:latin typeface="Calibri"/>
                <a:cs typeface="Calibri"/>
              </a:rPr>
              <a:t>r</a:t>
            </a:r>
            <a:r>
              <a:rPr sz="2100" b="1" dirty="0">
                <a:solidFill>
                  <a:srgbClr val="000000"/>
                </a:solidFill>
                <a:latin typeface="Calibri"/>
                <a:cs typeface="Calibri"/>
              </a:rPr>
              <a:t>azion</a:t>
            </a:r>
            <a:r>
              <a:rPr sz="2100" b="1" spc="-20" dirty="0">
                <a:solidFill>
                  <a:srgbClr val="000000"/>
                </a:solidFill>
                <a:latin typeface="Calibri"/>
                <a:cs typeface="Calibri"/>
              </a:rPr>
              <a:t>a</a:t>
            </a:r>
            <a:r>
              <a:rPr sz="2100" b="1" dirty="0">
                <a:solidFill>
                  <a:srgbClr val="000000"/>
                </a:solidFill>
                <a:latin typeface="Calibri"/>
                <a:cs typeface="Calibri"/>
              </a:rPr>
              <a:t>li	</a:t>
            </a:r>
            <a:r>
              <a:rPr sz="2100" dirty="0">
                <a:solidFill>
                  <a:srgbClr val="000000"/>
                </a:solidFill>
                <a:latin typeface="Calibri"/>
                <a:cs typeface="Calibri"/>
              </a:rPr>
              <a:t>e	</a:t>
            </a:r>
            <a:r>
              <a:rPr sz="2100" spc="-5" dirty="0">
                <a:solidFill>
                  <a:srgbClr val="000000"/>
                </a:solidFill>
                <a:latin typeface="Calibri"/>
                <a:cs typeface="Calibri"/>
              </a:rPr>
              <a:t>le</a:t>
            </a:r>
            <a:endParaRPr sz="2100" dirty="0">
              <a:latin typeface="Calibri"/>
              <a:cs typeface="Calibri"/>
            </a:endParaRPr>
          </a:p>
          <a:p>
            <a:pPr marL="12700">
              <a:lnSpc>
                <a:spcPct val="100000"/>
              </a:lnSpc>
              <a:spcBef>
                <a:spcPts val="5"/>
              </a:spcBef>
            </a:pPr>
            <a:r>
              <a:rPr sz="2100" b="1" spc="-5" dirty="0">
                <a:solidFill>
                  <a:srgbClr val="000000"/>
                </a:solidFill>
                <a:latin typeface="Calibri"/>
                <a:cs typeface="Calibri"/>
              </a:rPr>
              <a:t>transizioni</a:t>
            </a:r>
            <a:r>
              <a:rPr sz="2100" b="1" spc="-45" dirty="0">
                <a:solidFill>
                  <a:srgbClr val="000000"/>
                </a:solidFill>
                <a:latin typeface="Calibri"/>
                <a:cs typeface="Calibri"/>
              </a:rPr>
              <a:t> </a:t>
            </a:r>
            <a:r>
              <a:rPr sz="2100" b="1" spc="-10" dirty="0">
                <a:solidFill>
                  <a:srgbClr val="000000"/>
                </a:solidFill>
                <a:latin typeface="Calibri"/>
                <a:cs typeface="Calibri"/>
              </a:rPr>
              <a:t>rotazional</a:t>
            </a:r>
            <a:r>
              <a:rPr sz="2100" spc="-10" dirty="0">
                <a:solidFill>
                  <a:srgbClr val="000000"/>
                </a:solidFill>
                <a:latin typeface="Calibri"/>
                <a:cs typeface="Calibri"/>
              </a:rPr>
              <a:t>i.</a:t>
            </a:r>
            <a:endParaRPr sz="2100" dirty="0">
              <a:latin typeface="Calibri"/>
              <a:cs typeface="Calibri"/>
            </a:endParaRPr>
          </a:p>
        </p:txBody>
      </p:sp>
      <p:sp>
        <p:nvSpPr>
          <p:cNvPr id="8" name="object 5">
            <a:extLst>
              <a:ext uri="{FF2B5EF4-FFF2-40B4-BE49-F238E27FC236}">
                <a16:creationId xmlns:a16="http://schemas.microsoft.com/office/drawing/2014/main" id="{F556DADB-1EB9-30EE-CA1B-87EF4B78D4E5}"/>
              </a:ext>
            </a:extLst>
          </p:cNvPr>
          <p:cNvSpPr txBox="1">
            <a:spLocks/>
          </p:cNvSpPr>
          <p:nvPr/>
        </p:nvSpPr>
        <p:spPr>
          <a:xfrm>
            <a:off x="514908" y="120663"/>
            <a:ext cx="3980892" cy="350737"/>
          </a:xfrm>
          <a:prstGeom prst="rect">
            <a:avLst/>
          </a:prstGeom>
        </p:spPr>
        <p:txBody>
          <a:bodyPr vert="horz" wrap="square" lIns="0" tIns="12065" rIns="0" bIns="0" rtlCol="0">
            <a:spAutoFit/>
          </a:bodyPr>
          <a:lstStyle>
            <a:lvl1pPr>
              <a:defRPr sz="2800" b="0" i="0">
                <a:solidFill>
                  <a:schemeClr val="tx1"/>
                </a:solidFill>
                <a:latin typeface="Microsoft Himalaya"/>
                <a:ea typeface="+mj-ea"/>
                <a:cs typeface="Microsoft Himalaya"/>
              </a:defRPr>
            </a:lvl1pPr>
          </a:lstStyle>
          <a:p>
            <a:pPr marL="12700">
              <a:spcBef>
                <a:spcPts val="95"/>
              </a:spcBef>
            </a:pPr>
            <a:r>
              <a:rPr lang="it-IT" sz="2200" b="1" kern="0" spc="-10" dirty="0">
                <a:solidFill>
                  <a:srgbClr val="000000"/>
                </a:solidFill>
                <a:latin typeface="Calibri"/>
                <a:cs typeface="Calibri"/>
              </a:rPr>
              <a:t>ASSORBIMENTO</a:t>
            </a:r>
            <a:r>
              <a:rPr lang="it-IT" sz="2200" b="1" kern="0" spc="-40" dirty="0">
                <a:solidFill>
                  <a:srgbClr val="000000"/>
                </a:solidFill>
                <a:latin typeface="Calibri"/>
                <a:cs typeface="Calibri"/>
              </a:rPr>
              <a:t> MOLECOLARE</a:t>
            </a:r>
            <a:endParaRPr lang="it-IT" sz="2200" kern="0" dirty="0">
              <a:latin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77190" y="76200"/>
            <a:ext cx="3211195" cy="391795"/>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1F4D3D"/>
                </a:solidFill>
                <a:latin typeface="Calibri"/>
                <a:cs typeface="Calibri"/>
              </a:rPr>
              <a:t>La</a:t>
            </a:r>
            <a:r>
              <a:rPr sz="2400" b="1" spc="-40" dirty="0">
                <a:solidFill>
                  <a:srgbClr val="1F4D3D"/>
                </a:solidFill>
                <a:latin typeface="Calibri"/>
                <a:cs typeface="Calibri"/>
              </a:rPr>
              <a:t> </a:t>
            </a:r>
            <a:r>
              <a:rPr sz="2400" b="1" spc="-5" dirty="0">
                <a:solidFill>
                  <a:srgbClr val="1F4D3D"/>
                </a:solidFill>
                <a:latin typeface="Calibri"/>
                <a:cs typeface="Calibri"/>
              </a:rPr>
              <a:t>transizione</a:t>
            </a:r>
            <a:r>
              <a:rPr sz="2400" b="1" spc="-45" dirty="0">
                <a:solidFill>
                  <a:srgbClr val="1F4D3D"/>
                </a:solidFill>
                <a:latin typeface="Calibri"/>
                <a:cs typeface="Calibri"/>
              </a:rPr>
              <a:t> </a:t>
            </a:r>
            <a:r>
              <a:rPr sz="2400" b="1" spc="-10" dirty="0">
                <a:solidFill>
                  <a:srgbClr val="1F4D3D"/>
                </a:solidFill>
                <a:latin typeface="Calibri"/>
                <a:cs typeface="Calibri"/>
              </a:rPr>
              <a:t>elettronica</a:t>
            </a:r>
            <a:endParaRPr sz="2400" dirty="0">
              <a:latin typeface="Calibri"/>
              <a:cs typeface="Calibri"/>
            </a:endParaRPr>
          </a:p>
        </p:txBody>
      </p:sp>
      <p:sp>
        <p:nvSpPr>
          <p:cNvPr id="3" name="object 3"/>
          <p:cNvSpPr txBox="1"/>
          <p:nvPr/>
        </p:nvSpPr>
        <p:spPr>
          <a:xfrm>
            <a:off x="177190" y="762000"/>
            <a:ext cx="10744835" cy="986155"/>
          </a:xfrm>
          <a:prstGeom prst="rect">
            <a:avLst/>
          </a:prstGeom>
        </p:spPr>
        <p:txBody>
          <a:bodyPr vert="horz" wrap="square" lIns="0" tIns="12700" rIns="0" bIns="0" rtlCol="0">
            <a:spAutoFit/>
          </a:bodyPr>
          <a:lstStyle/>
          <a:p>
            <a:pPr marL="12700">
              <a:lnSpc>
                <a:spcPct val="100000"/>
              </a:lnSpc>
              <a:spcBef>
                <a:spcPts val="100"/>
              </a:spcBef>
            </a:pPr>
            <a:r>
              <a:rPr sz="2100" spc="-15" dirty="0">
                <a:solidFill>
                  <a:srgbClr val="000000"/>
                </a:solidFill>
                <a:latin typeface="Calibri"/>
                <a:cs typeface="Calibri"/>
              </a:rPr>
              <a:t>trasferimento</a:t>
            </a:r>
            <a:r>
              <a:rPr sz="2100" spc="15" dirty="0">
                <a:solidFill>
                  <a:srgbClr val="000000"/>
                </a:solidFill>
                <a:latin typeface="Calibri"/>
                <a:cs typeface="Calibri"/>
              </a:rPr>
              <a:t> </a:t>
            </a:r>
            <a:r>
              <a:rPr sz="2100" spc="-5" dirty="0">
                <a:solidFill>
                  <a:srgbClr val="000000"/>
                </a:solidFill>
                <a:latin typeface="Calibri"/>
                <a:cs typeface="Calibri"/>
              </a:rPr>
              <a:t>di</a:t>
            </a:r>
            <a:r>
              <a:rPr sz="2100" spc="-10" dirty="0">
                <a:solidFill>
                  <a:srgbClr val="000000"/>
                </a:solidFill>
                <a:latin typeface="Calibri"/>
                <a:cs typeface="Calibri"/>
              </a:rPr>
              <a:t> </a:t>
            </a:r>
            <a:r>
              <a:rPr sz="2100" spc="-5" dirty="0">
                <a:solidFill>
                  <a:srgbClr val="000000"/>
                </a:solidFill>
                <a:latin typeface="Calibri"/>
                <a:cs typeface="Calibri"/>
              </a:rPr>
              <a:t>un </a:t>
            </a:r>
            <a:r>
              <a:rPr sz="2100" spc="-10" dirty="0">
                <a:solidFill>
                  <a:srgbClr val="000000"/>
                </a:solidFill>
                <a:latin typeface="Calibri"/>
                <a:cs typeface="Calibri"/>
              </a:rPr>
              <a:t>elettrone</a:t>
            </a:r>
            <a:r>
              <a:rPr sz="2100" spc="5" dirty="0">
                <a:solidFill>
                  <a:srgbClr val="000000"/>
                </a:solidFill>
                <a:latin typeface="Calibri"/>
                <a:cs typeface="Calibri"/>
              </a:rPr>
              <a:t> </a:t>
            </a:r>
            <a:r>
              <a:rPr sz="2100" spc="-5" dirty="0">
                <a:solidFill>
                  <a:srgbClr val="000000"/>
                </a:solidFill>
                <a:latin typeface="Calibri"/>
                <a:cs typeface="Calibri"/>
              </a:rPr>
              <a:t>da</a:t>
            </a:r>
            <a:r>
              <a:rPr sz="2100" spc="-25" dirty="0">
                <a:solidFill>
                  <a:srgbClr val="000000"/>
                </a:solidFill>
                <a:latin typeface="Calibri"/>
                <a:cs typeface="Calibri"/>
              </a:rPr>
              <a:t> </a:t>
            </a:r>
            <a:r>
              <a:rPr sz="2100" spc="-5" dirty="0">
                <a:solidFill>
                  <a:srgbClr val="000000"/>
                </a:solidFill>
                <a:latin typeface="Calibri"/>
                <a:cs typeface="Calibri"/>
              </a:rPr>
              <a:t>un orbitale</a:t>
            </a:r>
            <a:r>
              <a:rPr sz="2100" spc="5" dirty="0">
                <a:solidFill>
                  <a:srgbClr val="000000"/>
                </a:solidFill>
                <a:latin typeface="Calibri"/>
                <a:cs typeface="Calibri"/>
              </a:rPr>
              <a:t> </a:t>
            </a:r>
            <a:r>
              <a:rPr sz="2100" spc="-10" dirty="0">
                <a:solidFill>
                  <a:srgbClr val="000000"/>
                </a:solidFill>
                <a:latin typeface="Calibri"/>
                <a:cs typeface="Calibri"/>
              </a:rPr>
              <a:t>elettronico</a:t>
            </a:r>
            <a:r>
              <a:rPr sz="2100" spc="10" dirty="0">
                <a:solidFill>
                  <a:srgbClr val="000000"/>
                </a:solidFill>
                <a:latin typeface="Calibri"/>
                <a:cs typeface="Calibri"/>
              </a:rPr>
              <a:t> </a:t>
            </a:r>
            <a:r>
              <a:rPr sz="2100" dirty="0">
                <a:solidFill>
                  <a:srgbClr val="000000"/>
                </a:solidFill>
                <a:latin typeface="Calibri"/>
                <a:cs typeface="Calibri"/>
              </a:rPr>
              <a:t>ad</a:t>
            </a:r>
            <a:r>
              <a:rPr sz="2100" spc="-10" dirty="0">
                <a:solidFill>
                  <a:srgbClr val="000000"/>
                </a:solidFill>
                <a:latin typeface="Calibri"/>
                <a:cs typeface="Calibri"/>
              </a:rPr>
              <a:t> </a:t>
            </a:r>
            <a:r>
              <a:rPr sz="2100" spc="-5" dirty="0">
                <a:solidFill>
                  <a:srgbClr val="000000"/>
                </a:solidFill>
                <a:latin typeface="Calibri"/>
                <a:cs typeface="Calibri"/>
              </a:rPr>
              <a:t>un</a:t>
            </a:r>
            <a:r>
              <a:rPr sz="2100" spc="-15" dirty="0">
                <a:solidFill>
                  <a:srgbClr val="000000"/>
                </a:solidFill>
                <a:latin typeface="Calibri"/>
                <a:cs typeface="Calibri"/>
              </a:rPr>
              <a:t> </a:t>
            </a:r>
            <a:r>
              <a:rPr sz="2100" spc="-10" dirty="0">
                <a:solidFill>
                  <a:srgbClr val="000000"/>
                </a:solidFill>
                <a:latin typeface="Calibri"/>
                <a:cs typeface="Calibri"/>
              </a:rPr>
              <a:t>altro</a:t>
            </a:r>
            <a:endParaRPr sz="2100" dirty="0">
              <a:latin typeface="Calibri"/>
              <a:cs typeface="Calibri"/>
            </a:endParaRPr>
          </a:p>
          <a:p>
            <a:pPr>
              <a:lnSpc>
                <a:spcPct val="100000"/>
              </a:lnSpc>
              <a:spcBef>
                <a:spcPts val="15"/>
              </a:spcBef>
            </a:pPr>
            <a:endParaRPr sz="2050" dirty="0">
              <a:latin typeface="Calibri"/>
              <a:cs typeface="Calibri"/>
            </a:endParaRPr>
          </a:p>
          <a:p>
            <a:pPr marL="12700">
              <a:lnSpc>
                <a:spcPct val="100000"/>
              </a:lnSpc>
            </a:pPr>
            <a:r>
              <a:rPr sz="2100" spc="-5" dirty="0">
                <a:solidFill>
                  <a:srgbClr val="000000"/>
                </a:solidFill>
                <a:latin typeface="Calibri"/>
                <a:cs typeface="Calibri"/>
              </a:rPr>
              <a:t>La</a:t>
            </a:r>
            <a:r>
              <a:rPr sz="2100" spc="5" dirty="0">
                <a:solidFill>
                  <a:srgbClr val="000000"/>
                </a:solidFill>
                <a:latin typeface="Calibri"/>
                <a:cs typeface="Calibri"/>
              </a:rPr>
              <a:t> </a:t>
            </a:r>
            <a:r>
              <a:rPr sz="2100" spc="-10" dirty="0">
                <a:solidFill>
                  <a:srgbClr val="000000"/>
                </a:solidFill>
                <a:latin typeface="Calibri"/>
                <a:cs typeface="Calibri"/>
              </a:rPr>
              <a:t>transizione</a:t>
            </a:r>
            <a:r>
              <a:rPr sz="2100" spc="20" dirty="0">
                <a:solidFill>
                  <a:srgbClr val="000000"/>
                </a:solidFill>
                <a:latin typeface="Calibri"/>
                <a:cs typeface="Calibri"/>
              </a:rPr>
              <a:t> </a:t>
            </a:r>
            <a:r>
              <a:rPr sz="2100" spc="-5" dirty="0">
                <a:solidFill>
                  <a:srgbClr val="000000"/>
                </a:solidFill>
                <a:latin typeface="Calibri"/>
                <a:cs typeface="Calibri"/>
              </a:rPr>
              <a:t>può</a:t>
            </a:r>
            <a:r>
              <a:rPr sz="2100" spc="10" dirty="0">
                <a:solidFill>
                  <a:srgbClr val="000000"/>
                </a:solidFill>
                <a:latin typeface="Calibri"/>
                <a:cs typeface="Calibri"/>
              </a:rPr>
              <a:t> </a:t>
            </a:r>
            <a:r>
              <a:rPr sz="2100" spc="-15" dirty="0">
                <a:solidFill>
                  <a:srgbClr val="000000"/>
                </a:solidFill>
                <a:latin typeface="Calibri"/>
                <a:cs typeface="Calibri"/>
              </a:rPr>
              <a:t>avvenire</a:t>
            </a:r>
            <a:r>
              <a:rPr sz="2100" spc="20" dirty="0">
                <a:solidFill>
                  <a:srgbClr val="000000"/>
                </a:solidFill>
                <a:latin typeface="Calibri"/>
                <a:cs typeface="Calibri"/>
              </a:rPr>
              <a:t> </a:t>
            </a:r>
            <a:r>
              <a:rPr sz="2100" spc="-10" dirty="0">
                <a:solidFill>
                  <a:srgbClr val="000000"/>
                </a:solidFill>
                <a:latin typeface="Calibri"/>
                <a:cs typeface="Calibri"/>
              </a:rPr>
              <a:t>sia</a:t>
            </a:r>
            <a:r>
              <a:rPr sz="2100" spc="10" dirty="0">
                <a:solidFill>
                  <a:srgbClr val="000000"/>
                </a:solidFill>
                <a:latin typeface="Calibri"/>
                <a:cs typeface="Calibri"/>
              </a:rPr>
              <a:t> </a:t>
            </a:r>
            <a:r>
              <a:rPr sz="2100" spc="-5" dirty="0">
                <a:solidFill>
                  <a:srgbClr val="000000"/>
                </a:solidFill>
                <a:latin typeface="Calibri"/>
                <a:cs typeface="Calibri"/>
              </a:rPr>
              <a:t>negli</a:t>
            </a:r>
            <a:r>
              <a:rPr sz="2100" spc="40" dirty="0">
                <a:solidFill>
                  <a:srgbClr val="000000"/>
                </a:solidFill>
                <a:latin typeface="Calibri"/>
                <a:cs typeface="Calibri"/>
              </a:rPr>
              <a:t> </a:t>
            </a:r>
            <a:r>
              <a:rPr sz="2100" spc="-15" dirty="0">
                <a:solidFill>
                  <a:srgbClr val="000000"/>
                </a:solidFill>
                <a:latin typeface="Calibri"/>
                <a:cs typeface="Calibri"/>
              </a:rPr>
              <a:t>atomi</a:t>
            </a:r>
            <a:r>
              <a:rPr sz="2100" spc="-5" dirty="0">
                <a:solidFill>
                  <a:srgbClr val="000000"/>
                </a:solidFill>
                <a:latin typeface="Calibri"/>
                <a:cs typeface="Calibri"/>
              </a:rPr>
              <a:t> </a:t>
            </a:r>
            <a:r>
              <a:rPr sz="2100" spc="-10" dirty="0">
                <a:solidFill>
                  <a:srgbClr val="000000"/>
                </a:solidFill>
                <a:latin typeface="Calibri"/>
                <a:cs typeface="Calibri"/>
              </a:rPr>
              <a:t>(orbitali</a:t>
            </a:r>
            <a:r>
              <a:rPr sz="2100" spc="20" dirty="0">
                <a:solidFill>
                  <a:srgbClr val="000000"/>
                </a:solidFill>
                <a:latin typeface="Calibri"/>
                <a:cs typeface="Calibri"/>
              </a:rPr>
              <a:t> </a:t>
            </a:r>
            <a:r>
              <a:rPr sz="2100" spc="-10" dirty="0">
                <a:solidFill>
                  <a:srgbClr val="000000"/>
                </a:solidFill>
                <a:latin typeface="Calibri"/>
                <a:cs typeface="Calibri"/>
              </a:rPr>
              <a:t>atomici)</a:t>
            </a:r>
            <a:r>
              <a:rPr sz="2100" spc="15" dirty="0">
                <a:solidFill>
                  <a:srgbClr val="000000"/>
                </a:solidFill>
                <a:latin typeface="Calibri"/>
                <a:cs typeface="Calibri"/>
              </a:rPr>
              <a:t> </a:t>
            </a:r>
            <a:r>
              <a:rPr sz="2100" dirty="0">
                <a:solidFill>
                  <a:srgbClr val="000000"/>
                </a:solidFill>
                <a:latin typeface="Calibri"/>
                <a:cs typeface="Calibri"/>
              </a:rPr>
              <a:t>che</a:t>
            </a:r>
            <a:r>
              <a:rPr sz="2100" spc="10" dirty="0">
                <a:solidFill>
                  <a:srgbClr val="000000"/>
                </a:solidFill>
                <a:latin typeface="Calibri"/>
                <a:cs typeface="Calibri"/>
              </a:rPr>
              <a:t> </a:t>
            </a:r>
            <a:r>
              <a:rPr sz="2100" spc="-5" dirty="0">
                <a:solidFill>
                  <a:srgbClr val="000000"/>
                </a:solidFill>
                <a:latin typeface="Calibri"/>
                <a:cs typeface="Calibri"/>
              </a:rPr>
              <a:t>nelle</a:t>
            </a:r>
            <a:r>
              <a:rPr sz="2100" spc="25" dirty="0">
                <a:solidFill>
                  <a:srgbClr val="000000"/>
                </a:solidFill>
                <a:latin typeface="Calibri"/>
                <a:cs typeface="Calibri"/>
              </a:rPr>
              <a:t> </a:t>
            </a:r>
            <a:r>
              <a:rPr sz="2100" spc="-5" dirty="0">
                <a:solidFill>
                  <a:srgbClr val="000000"/>
                </a:solidFill>
                <a:latin typeface="Calibri"/>
                <a:cs typeface="Calibri"/>
              </a:rPr>
              <a:t>molecole</a:t>
            </a:r>
            <a:r>
              <a:rPr sz="2100" spc="45" dirty="0">
                <a:solidFill>
                  <a:srgbClr val="000000"/>
                </a:solidFill>
                <a:latin typeface="Calibri"/>
                <a:cs typeface="Calibri"/>
              </a:rPr>
              <a:t> </a:t>
            </a:r>
            <a:r>
              <a:rPr sz="2100" spc="-10" dirty="0">
                <a:solidFill>
                  <a:srgbClr val="000000"/>
                </a:solidFill>
                <a:latin typeface="Calibri"/>
                <a:cs typeface="Calibri"/>
              </a:rPr>
              <a:t>(orbitali</a:t>
            </a:r>
            <a:r>
              <a:rPr sz="2100" spc="15" dirty="0">
                <a:solidFill>
                  <a:srgbClr val="000000"/>
                </a:solidFill>
                <a:latin typeface="Calibri"/>
                <a:cs typeface="Calibri"/>
              </a:rPr>
              <a:t> </a:t>
            </a:r>
            <a:r>
              <a:rPr sz="2100" spc="-5" dirty="0">
                <a:solidFill>
                  <a:srgbClr val="000000"/>
                </a:solidFill>
                <a:latin typeface="Calibri"/>
                <a:cs typeface="Calibri"/>
              </a:rPr>
              <a:t>molecolari)</a:t>
            </a:r>
            <a:endParaRPr sz="2100" dirty="0">
              <a:latin typeface="Calibri"/>
              <a:cs typeface="Calibri"/>
            </a:endParaRPr>
          </a:p>
        </p:txBody>
      </p:sp>
      <p:sp>
        <p:nvSpPr>
          <p:cNvPr id="4" name="object 4"/>
          <p:cNvSpPr txBox="1"/>
          <p:nvPr/>
        </p:nvSpPr>
        <p:spPr>
          <a:xfrm>
            <a:off x="249949" y="2119630"/>
            <a:ext cx="5358130" cy="1309370"/>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000000"/>
                </a:solidFill>
                <a:latin typeface="Calibri"/>
                <a:cs typeface="Calibri"/>
              </a:rPr>
              <a:t>Assorbimento</a:t>
            </a:r>
            <a:r>
              <a:rPr sz="2400" b="1" spc="-20" dirty="0">
                <a:solidFill>
                  <a:srgbClr val="000000"/>
                </a:solidFill>
                <a:latin typeface="Calibri"/>
                <a:cs typeface="Calibri"/>
              </a:rPr>
              <a:t> </a:t>
            </a:r>
            <a:r>
              <a:rPr sz="2400" b="1" spc="-5" dirty="0">
                <a:solidFill>
                  <a:srgbClr val="000000"/>
                </a:solidFill>
                <a:latin typeface="Calibri"/>
                <a:cs typeface="Calibri"/>
              </a:rPr>
              <a:t>molecolare</a:t>
            </a:r>
            <a:endParaRPr sz="2400" dirty="0">
              <a:latin typeface="Calibri"/>
              <a:cs typeface="Calibri"/>
            </a:endParaRPr>
          </a:p>
          <a:p>
            <a:pPr>
              <a:lnSpc>
                <a:spcPct val="100000"/>
              </a:lnSpc>
              <a:spcBef>
                <a:spcPts val="45"/>
              </a:spcBef>
            </a:pPr>
            <a:endParaRPr sz="1750" dirty="0">
              <a:latin typeface="Calibri"/>
              <a:cs typeface="Calibri"/>
            </a:endParaRPr>
          </a:p>
          <a:p>
            <a:pPr marL="12700">
              <a:lnSpc>
                <a:spcPct val="100000"/>
              </a:lnSpc>
              <a:tabLst>
                <a:tab pos="428625" algn="l"/>
                <a:tab pos="1595755" algn="l"/>
                <a:tab pos="2848610" algn="l"/>
                <a:tab pos="3331845" algn="l"/>
                <a:tab pos="3854450" algn="l"/>
                <a:tab pos="4226560" algn="l"/>
              </a:tabLst>
            </a:pPr>
            <a:r>
              <a:rPr sz="2100" dirty="0">
                <a:solidFill>
                  <a:srgbClr val="000000"/>
                </a:solidFill>
                <a:latin typeface="Calibri"/>
                <a:cs typeface="Calibri"/>
              </a:rPr>
              <a:t>Le	</a:t>
            </a:r>
            <a:r>
              <a:rPr sz="2100" spc="-5" dirty="0">
                <a:solidFill>
                  <a:srgbClr val="000000"/>
                </a:solidFill>
                <a:latin typeface="Calibri"/>
                <a:cs typeface="Calibri"/>
              </a:rPr>
              <a:t>molecole	subiscono	</a:t>
            </a:r>
            <a:r>
              <a:rPr sz="2100" spc="-10" dirty="0">
                <a:solidFill>
                  <a:srgbClr val="000000"/>
                </a:solidFill>
                <a:latin typeface="Calibri"/>
                <a:cs typeface="Calibri"/>
              </a:rPr>
              <a:t>tre	</a:t>
            </a:r>
            <a:r>
              <a:rPr sz="2100" dirty="0">
                <a:solidFill>
                  <a:srgbClr val="000000"/>
                </a:solidFill>
                <a:latin typeface="Calibri"/>
                <a:cs typeface="Calibri"/>
              </a:rPr>
              <a:t>tipi	</a:t>
            </a:r>
            <a:r>
              <a:rPr sz="2100" spc="-5" dirty="0">
                <a:solidFill>
                  <a:srgbClr val="000000"/>
                </a:solidFill>
                <a:latin typeface="Calibri"/>
                <a:cs typeface="Calibri"/>
              </a:rPr>
              <a:t>di	</a:t>
            </a:r>
            <a:r>
              <a:rPr sz="2100" spc="-10" dirty="0">
                <a:solidFill>
                  <a:srgbClr val="000000"/>
                </a:solidFill>
                <a:latin typeface="Calibri"/>
                <a:cs typeface="Calibri"/>
              </a:rPr>
              <a:t>transizioni</a:t>
            </a:r>
            <a:endParaRPr sz="2100" dirty="0">
              <a:latin typeface="Calibri"/>
              <a:cs typeface="Calibri"/>
            </a:endParaRPr>
          </a:p>
          <a:p>
            <a:pPr marL="12700">
              <a:lnSpc>
                <a:spcPct val="100000"/>
              </a:lnSpc>
              <a:spcBef>
                <a:spcPts val="5"/>
              </a:spcBef>
            </a:pPr>
            <a:r>
              <a:rPr sz="2100" b="1" spc="-10" dirty="0">
                <a:solidFill>
                  <a:srgbClr val="000000"/>
                </a:solidFill>
                <a:latin typeface="Calibri"/>
                <a:cs typeface="Calibri"/>
              </a:rPr>
              <a:t>radiazione</a:t>
            </a:r>
            <a:r>
              <a:rPr sz="2100" b="1" spc="10" dirty="0">
                <a:solidFill>
                  <a:srgbClr val="000000"/>
                </a:solidFill>
                <a:latin typeface="Calibri"/>
                <a:cs typeface="Calibri"/>
              </a:rPr>
              <a:t> </a:t>
            </a:r>
            <a:r>
              <a:rPr sz="2100" b="1" spc="-15" dirty="0">
                <a:solidFill>
                  <a:srgbClr val="000000"/>
                </a:solidFill>
                <a:latin typeface="Calibri"/>
                <a:cs typeface="Calibri"/>
              </a:rPr>
              <a:t>ultravioletta,</a:t>
            </a:r>
            <a:r>
              <a:rPr sz="2100" b="1" spc="-30" dirty="0">
                <a:solidFill>
                  <a:srgbClr val="000000"/>
                </a:solidFill>
                <a:latin typeface="Calibri"/>
                <a:cs typeface="Calibri"/>
              </a:rPr>
              <a:t> </a:t>
            </a:r>
            <a:r>
              <a:rPr sz="2100" b="1" spc="-5" dirty="0">
                <a:solidFill>
                  <a:srgbClr val="000000"/>
                </a:solidFill>
                <a:latin typeface="Calibri"/>
                <a:cs typeface="Calibri"/>
              </a:rPr>
              <a:t>visibile</a:t>
            </a:r>
            <a:r>
              <a:rPr sz="2100" b="1" spc="-15" dirty="0">
                <a:solidFill>
                  <a:srgbClr val="000000"/>
                </a:solidFill>
                <a:latin typeface="Calibri"/>
                <a:cs typeface="Calibri"/>
              </a:rPr>
              <a:t> </a:t>
            </a:r>
            <a:r>
              <a:rPr sz="2100" b="1" dirty="0">
                <a:solidFill>
                  <a:srgbClr val="000000"/>
                </a:solidFill>
                <a:latin typeface="Calibri"/>
                <a:cs typeface="Calibri"/>
              </a:rPr>
              <a:t>e</a:t>
            </a:r>
            <a:r>
              <a:rPr sz="2100" b="1" spc="5" dirty="0">
                <a:solidFill>
                  <a:srgbClr val="000000"/>
                </a:solidFill>
                <a:latin typeface="Calibri"/>
                <a:cs typeface="Calibri"/>
              </a:rPr>
              <a:t> </a:t>
            </a:r>
            <a:r>
              <a:rPr sz="2100" b="1" spc="-15" dirty="0">
                <a:solidFill>
                  <a:srgbClr val="000000"/>
                </a:solidFill>
                <a:latin typeface="Calibri"/>
                <a:cs typeface="Calibri"/>
              </a:rPr>
              <a:t>infrarossa</a:t>
            </a:r>
            <a:r>
              <a:rPr sz="2100" spc="-15" dirty="0">
                <a:solidFill>
                  <a:srgbClr val="000000"/>
                </a:solidFill>
                <a:latin typeface="Calibri"/>
                <a:cs typeface="Calibri"/>
              </a:rPr>
              <a:t>.</a:t>
            </a:r>
            <a:endParaRPr sz="2100" dirty="0">
              <a:latin typeface="Calibri"/>
              <a:cs typeface="Calibri"/>
            </a:endParaRPr>
          </a:p>
        </p:txBody>
      </p:sp>
      <p:sp>
        <p:nvSpPr>
          <p:cNvPr id="5" name="object 5"/>
          <p:cNvSpPr txBox="1"/>
          <p:nvPr/>
        </p:nvSpPr>
        <p:spPr>
          <a:xfrm>
            <a:off x="5671820" y="2731135"/>
            <a:ext cx="5834380" cy="346075"/>
          </a:xfrm>
          <a:prstGeom prst="rect">
            <a:avLst/>
          </a:prstGeom>
        </p:spPr>
        <p:txBody>
          <a:bodyPr vert="horz" wrap="square" lIns="0" tIns="12700" rIns="0" bIns="0" rtlCol="0">
            <a:spAutoFit/>
          </a:bodyPr>
          <a:lstStyle/>
          <a:p>
            <a:pPr marL="12700">
              <a:lnSpc>
                <a:spcPct val="100000"/>
              </a:lnSpc>
              <a:spcBef>
                <a:spcPts val="100"/>
              </a:spcBef>
              <a:tabLst>
                <a:tab pos="1426845" algn="l"/>
                <a:tab pos="2423795" algn="l"/>
                <a:tab pos="3458210" algn="l"/>
                <a:tab pos="5612130" algn="l"/>
              </a:tabLst>
            </a:pPr>
            <a:r>
              <a:rPr sz="2100" spc="-5" dirty="0">
                <a:solidFill>
                  <a:srgbClr val="000000"/>
                </a:solidFill>
                <a:latin typeface="Calibri"/>
                <a:cs typeface="Calibri"/>
              </a:rPr>
              <a:t>qu</a:t>
            </a:r>
            <a:r>
              <a:rPr sz="2100" spc="-15" dirty="0">
                <a:solidFill>
                  <a:srgbClr val="000000"/>
                </a:solidFill>
                <a:latin typeface="Calibri"/>
                <a:cs typeface="Calibri"/>
              </a:rPr>
              <a:t>a</a:t>
            </a:r>
            <a:r>
              <a:rPr sz="2100" spc="-25" dirty="0">
                <a:solidFill>
                  <a:srgbClr val="000000"/>
                </a:solidFill>
                <a:latin typeface="Calibri"/>
                <a:cs typeface="Calibri"/>
              </a:rPr>
              <a:t>n</a:t>
            </a:r>
            <a:r>
              <a:rPr sz="2100" dirty="0">
                <a:solidFill>
                  <a:srgbClr val="000000"/>
                </a:solidFill>
                <a:latin typeface="Calibri"/>
                <a:cs typeface="Calibri"/>
              </a:rPr>
              <a:t>tiz</a:t>
            </a:r>
            <a:r>
              <a:rPr sz="2100" spc="-40" dirty="0">
                <a:solidFill>
                  <a:srgbClr val="000000"/>
                </a:solidFill>
                <a:latin typeface="Calibri"/>
                <a:cs typeface="Calibri"/>
              </a:rPr>
              <a:t>z</a:t>
            </a:r>
            <a:r>
              <a:rPr sz="2100" spc="-25" dirty="0">
                <a:solidFill>
                  <a:srgbClr val="000000"/>
                </a:solidFill>
                <a:latin typeface="Calibri"/>
                <a:cs typeface="Calibri"/>
              </a:rPr>
              <a:t>at</a:t>
            </a:r>
            <a:r>
              <a:rPr sz="2100" dirty="0">
                <a:solidFill>
                  <a:srgbClr val="000000"/>
                </a:solidFill>
                <a:latin typeface="Calibri"/>
                <a:cs typeface="Calibri"/>
              </a:rPr>
              <a:t>e	</a:t>
            </a:r>
            <a:r>
              <a:rPr sz="2100" spc="-5" dirty="0">
                <a:solidFill>
                  <a:srgbClr val="000000"/>
                </a:solidFill>
                <a:latin typeface="Calibri"/>
                <a:cs typeface="Calibri"/>
              </a:rPr>
              <a:t>q</a:t>
            </a:r>
            <a:r>
              <a:rPr sz="2100" spc="-15" dirty="0">
                <a:solidFill>
                  <a:srgbClr val="000000"/>
                </a:solidFill>
                <a:latin typeface="Calibri"/>
                <a:cs typeface="Calibri"/>
              </a:rPr>
              <a:t>u</a:t>
            </a:r>
            <a:r>
              <a:rPr sz="2100" dirty="0">
                <a:solidFill>
                  <a:srgbClr val="000000"/>
                </a:solidFill>
                <a:latin typeface="Calibri"/>
                <a:cs typeface="Calibri"/>
              </a:rPr>
              <a:t>a</a:t>
            </a:r>
            <a:r>
              <a:rPr sz="2100" spc="-15" dirty="0">
                <a:solidFill>
                  <a:srgbClr val="000000"/>
                </a:solidFill>
                <a:latin typeface="Calibri"/>
                <a:cs typeface="Calibri"/>
              </a:rPr>
              <a:t>n</a:t>
            </a:r>
            <a:r>
              <a:rPr sz="2100" spc="-5" dirty="0">
                <a:solidFill>
                  <a:srgbClr val="000000"/>
                </a:solidFill>
                <a:latin typeface="Calibri"/>
                <a:cs typeface="Calibri"/>
              </a:rPr>
              <a:t>d</a:t>
            </a:r>
            <a:r>
              <a:rPr sz="2100" dirty="0">
                <a:solidFill>
                  <a:srgbClr val="000000"/>
                </a:solidFill>
                <a:latin typeface="Calibri"/>
                <a:cs typeface="Calibri"/>
              </a:rPr>
              <a:t>o	</a:t>
            </a:r>
            <a:r>
              <a:rPr sz="2100" b="1" spc="-5" dirty="0">
                <a:solidFill>
                  <a:srgbClr val="000000"/>
                </a:solidFill>
                <a:latin typeface="Calibri"/>
                <a:cs typeface="Calibri"/>
              </a:rPr>
              <a:t>ec</a:t>
            </a:r>
            <a:r>
              <a:rPr sz="2100" b="1" spc="-10" dirty="0">
                <a:solidFill>
                  <a:srgbClr val="000000"/>
                </a:solidFill>
                <a:latin typeface="Calibri"/>
                <a:cs typeface="Calibri"/>
              </a:rPr>
              <a:t>c</a:t>
            </a:r>
            <a:r>
              <a:rPr sz="2100" b="1" dirty="0">
                <a:solidFill>
                  <a:srgbClr val="000000"/>
                </a:solidFill>
                <a:latin typeface="Calibri"/>
                <a:cs typeface="Calibri"/>
              </a:rPr>
              <a:t>i</a:t>
            </a:r>
            <a:r>
              <a:rPr sz="2100" b="1" spc="-25" dirty="0">
                <a:solidFill>
                  <a:srgbClr val="000000"/>
                </a:solidFill>
                <a:latin typeface="Calibri"/>
                <a:cs typeface="Calibri"/>
              </a:rPr>
              <a:t>t</a:t>
            </a:r>
            <a:r>
              <a:rPr sz="2100" b="1" spc="-35" dirty="0">
                <a:solidFill>
                  <a:srgbClr val="000000"/>
                </a:solidFill>
                <a:latin typeface="Calibri"/>
                <a:cs typeface="Calibri"/>
              </a:rPr>
              <a:t>a</a:t>
            </a:r>
            <a:r>
              <a:rPr sz="2100" b="1" spc="-25" dirty="0">
                <a:solidFill>
                  <a:srgbClr val="000000"/>
                </a:solidFill>
                <a:latin typeface="Calibri"/>
                <a:cs typeface="Calibri"/>
              </a:rPr>
              <a:t>t</a:t>
            </a:r>
            <a:r>
              <a:rPr sz="2100" b="1" dirty="0">
                <a:solidFill>
                  <a:srgbClr val="000000"/>
                </a:solidFill>
                <a:latin typeface="Calibri"/>
                <a:cs typeface="Calibri"/>
              </a:rPr>
              <a:t>e	d</a:t>
            </a:r>
            <a:r>
              <a:rPr sz="2100" b="1" spc="-10" dirty="0">
                <a:solidFill>
                  <a:srgbClr val="000000"/>
                </a:solidFill>
                <a:latin typeface="Calibri"/>
                <a:cs typeface="Calibri"/>
              </a:rPr>
              <a:t>a</a:t>
            </a:r>
            <a:r>
              <a:rPr sz="2100" b="1" dirty="0">
                <a:solidFill>
                  <a:srgbClr val="000000"/>
                </a:solidFill>
                <a:latin typeface="Calibri"/>
                <a:cs typeface="Calibri"/>
              </a:rPr>
              <a:t>ll'</a:t>
            </a:r>
            <a:r>
              <a:rPr sz="2100" b="1" spc="-10" dirty="0">
                <a:solidFill>
                  <a:srgbClr val="000000"/>
                </a:solidFill>
                <a:latin typeface="Calibri"/>
                <a:cs typeface="Calibri"/>
              </a:rPr>
              <a:t>a</a:t>
            </a:r>
            <a:r>
              <a:rPr sz="2100" b="1" dirty="0">
                <a:solidFill>
                  <a:srgbClr val="000000"/>
                </a:solidFill>
                <a:latin typeface="Calibri"/>
                <a:cs typeface="Calibri"/>
              </a:rPr>
              <a:t>ssorbi</a:t>
            </a:r>
            <a:r>
              <a:rPr sz="2100" b="1" spc="-15" dirty="0">
                <a:solidFill>
                  <a:srgbClr val="000000"/>
                </a:solidFill>
                <a:latin typeface="Calibri"/>
                <a:cs typeface="Calibri"/>
              </a:rPr>
              <a:t>m</a:t>
            </a:r>
            <a:r>
              <a:rPr sz="2100" b="1" spc="-5" dirty="0">
                <a:solidFill>
                  <a:srgbClr val="000000"/>
                </a:solidFill>
                <a:latin typeface="Calibri"/>
                <a:cs typeface="Calibri"/>
              </a:rPr>
              <a:t>e</a:t>
            </a:r>
            <a:r>
              <a:rPr sz="2100" b="1" spc="-30" dirty="0">
                <a:solidFill>
                  <a:srgbClr val="000000"/>
                </a:solidFill>
                <a:latin typeface="Calibri"/>
                <a:cs typeface="Calibri"/>
              </a:rPr>
              <a:t>n</a:t>
            </a:r>
            <a:r>
              <a:rPr sz="2100" b="1" spc="-25" dirty="0">
                <a:solidFill>
                  <a:srgbClr val="000000"/>
                </a:solidFill>
                <a:latin typeface="Calibri"/>
                <a:cs typeface="Calibri"/>
              </a:rPr>
              <a:t>t</a:t>
            </a:r>
            <a:r>
              <a:rPr sz="2100" b="1" dirty="0">
                <a:solidFill>
                  <a:srgbClr val="000000"/>
                </a:solidFill>
                <a:latin typeface="Calibri"/>
                <a:cs typeface="Calibri"/>
              </a:rPr>
              <a:t>o	</a:t>
            </a:r>
            <a:r>
              <a:rPr sz="2100" b="1" spc="-5" dirty="0">
                <a:solidFill>
                  <a:srgbClr val="000000"/>
                </a:solidFill>
                <a:latin typeface="Calibri"/>
                <a:cs typeface="Calibri"/>
              </a:rPr>
              <a:t>di</a:t>
            </a:r>
            <a:endParaRPr sz="2100" dirty="0">
              <a:latin typeface="Calibri"/>
              <a:cs typeface="Calibri"/>
            </a:endParaRPr>
          </a:p>
        </p:txBody>
      </p:sp>
      <p:sp>
        <p:nvSpPr>
          <p:cNvPr id="6" name="object 6"/>
          <p:cNvSpPr txBox="1"/>
          <p:nvPr/>
        </p:nvSpPr>
        <p:spPr>
          <a:xfrm>
            <a:off x="287527" y="3953002"/>
            <a:ext cx="11336655" cy="2259593"/>
          </a:xfrm>
          <a:prstGeom prst="rect">
            <a:avLst/>
          </a:prstGeom>
        </p:spPr>
        <p:txBody>
          <a:bodyPr vert="horz" wrap="square" lIns="0" tIns="12700" rIns="0" bIns="0" rtlCol="0">
            <a:spAutoFit/>
          </a:bodyPr>
          <a:lstStyle/>
          <a:p>
            <a:pPr marL="12700">
              <a:lnSpc>
                <a:spcPct val="100000"/>
              </a:lnSpc>
              <a:spcBef>
                <a:spcPts val="100"/>
              </a:spcBef>
            </a:pPr>
            <a:r>
              <a:rPr sz="2100" i="1" u="sng" spc="-15" dirty="0">
                <a:solidFill>
                  <a:srgbClr val="000000"/>
                </a:solidFill>
                <a:latin typeface="Calibri"/>
                <a:cs typeface="Calibri"/>
              </a:rPr>
              <a:t>Per</a:t>
            </a:r>
            <a:r>
              <a:rPr sz="2100" i="1" u="sng" spc="10" dirty="0">
                <a:solidFill>
                  <a:srgbClr val="000000"/>
                </a:solidFill>
                <a:latin typeface="Calibri"/>
                <a:cs typeface="Calibri"/>
              </a:rPr>
              <a:t> </a:t>
            </a:r>
            <a:r>
              <a:rPr sz="2100" i="1" u="sng" spc="-5" dirty="0">
                <a:solidFill>
                  <a:srgbClr val="000000"/>
                </a:solidFill>
                <a:latin typeface="Calibri"/>
                <a:cs typeface="Calibri"/>
              </a:rPr>
              <a:t>la</a:t>
            </a:r>
            <a:r>
              <a:rPr sz="2100" i="1" u="sng" spc="-10" dirty="0">
                <a:solidFill>
                  <a:srgbClr val="000000"/>
                </a:solidFill>
                <a:latin typeface="Calibri"/>
                <a:cs typeface="Calibri"/>
              </a:rPr>
              <a:t> </a:t>
            </a:r>
            <a:r>
              <a:rPr sz="2100" i="1" u="sng" spc="-5" dirty="0">
                <a:solidFill>
                  <a:srgbClr val="000000"/>
                </a:solidFill>
                <a:latin typeface="Calibri"/>
                <a:cs typeface="Calibri"/>
              </a:rPr>
              <a:t>radiazione</a:t>
            </a:r>
            <a:r>
              <a:rPr sz="2100" i="1" u="sng" spc="5" dirty="0">
                <a:solidFill>
                  <a:srgbClr val="000000"/>
                </a:solidFill>
                <a:latin typeface="Calibri"/>
                <a:cs typeface="Calibri"/>
              </a:rPr>
              <a:t> </a:t>
            </a:r>
            <a:r>
              <a:rPr sz="2100" i="1" u="sng" spc="-15" dirty="0">
                <a:solidFill>
                  <a:srgbClr val="000000"/>
                </a:solidFill>
                <a:latin typeface="Calibri"/>
                <a:cs typeface="Calibri"/>
              </a:rPr>
              <a:t>ultravioletta</a:t>
            </a:r>
            <a:r>
              <a:rPr sz="2100" i="1" u="sng" spc="-30" dirty="0">
                <a:solidFill>
                  <a:srgbClr val="000000"/>
                </a:solidFill>
                <a:latin typeface="Calibri"/>
                <a:cs typeface="Calibri"/>
              </a:rPr>
              <a:t> </a:t>
            </a:r>
            <a:r>
              <a:rPr sz="2100" i="1" u="sng" dirty="0">
                <a:solidFill>
                  <a:srgbClr val="000000"/>
                </a:solidFill>
                <a:latin typeface="Calibri"/>
                <a:cs typeface="Calibri"/>
              </a:rPr>
              <a:t>e</a:t>
            </a:r>
            <a:r>
              <a:rPr sz="2100" i="1" u="sng" spc="10" dirty="0">
                <a:solidFill>
                  <a:srgbClr val="000000"/>
                </a:solidFill>
                <a:latin typeface="Calibri"/>
                <a:cs typeface="Calibri"/>
              </a:rPr>
              <a:t> </a:t>
            </a:r>
            <a:r>
              <a:rPr sz="2100" i="1" u="sng" spc="-5" dirty="0">
                <a:solidFill>
                  <a:srgbClr val="000000"/>
                </a:solidFill>
                <a:latin typeface="Calibri"/>
                <a:cs typeface="Calibri"/>
              </a:rPr>
              <a:t>visibile:</a:t>
            </a:r>
            <a:endParaRPr sz="2100" i="1" u="sng" dirty="0">
              <a:latin typeface="Calibri"/>
              <a:cs typeface="Calibri"/>
            </a:endParaRPr>
          </a:p>
          <a:p>
            <a:pPr>
              <a:lnSpc>
                <a:spcPct val="100000"/>
              </a:lnSpc>
              <a:spcBef>
                <a:spcPts val="20"/>
              </a:spcBef>
            </a:pPr>
            <a:endParaRPr sz="2050" i="1" dirty="0">
              <a:latin typeface="Calibri"/>
              <a:cs typeface="Calibri"/>
            </a:endParaRPr>
          </a:p>
          <a:p>
            <a:pPr marL="12700" marR="5080">
              <a:lnSpc>
                <a:spcPct val="100000"/>
              </a:lnSpc>
            </a:pPr>
            <a:r>
              <a:rPr sz="2100" b="1" spc="-15" dirty="0">
                <a:solidFill>
                  <a:srgbClr val="000000"/>
                </a:solidFill>
                <a:latin typeface="Calibri"/>
                <a:cs typeface="Calibri"/>
              </a:rPr>
              <a:t>Transizioni</a:t>
            </a:r>
            <a:r>
              <a:rPr sz="2100" b="1" spc="-5" dirty="0">
                <a:solidFill>
                  <a:srgbClr val="000000"/>
                </a:solidFill>
                <a:latin typeface="Calibri"/>
                <a:cs typeface="Calibri"/>
              </a:rPr>
              <a:t> </a:t>
            </a:r>
            <a:r>
              <a:rPr sz="2100" b="1" dirty="0">
                <a:solidFill>
                  <a:srgbClr val="000000"/>
                </a:solidFill>
                <a:latin typeface="Calibri"/>
                <a:cs typeface="Calibri"/>
              </a:rPr>
              <a:t>di </a:t>
            </a:r>
            <a:r>
              <a:rPr sz="2100" b="1" spc="-10" dirty="0">
                <a:solidFill>
                  <a:srgbClr val="000000"/>
                </a:solidFill>
                <a:latin typeface="Calibri"/>
                <a:cs typeface="Calibri"/>
              </a:rPr>
              <a:t>elettroni</a:t>
            </a:r>
            <a:r>
              <a:rPr sz="2100" b="1" spc="10" dirty="0">
                <a:solidFill>
                  <a:srgbClr val="000000"/>
                </a:solidFill>
                <a:latin typeface="Calibri"/>
                <a:cs typeface="Calibri"/>
              </a:rPr>
              <a:t> </a:t>
            </a:r>
            <a:r>
              <a:rPr sz="2100" spc="-10" dirty="0">
                <a:solidFill>
                  <a:srgbClr val="000000"/>
                </a:solidFill>
                <a:latin typeface="Calibri"/>
                <a:cs typeface="Calibri"/>
              </a:rPr>
              <a:t>residenti</a:t>
            </a:r>
            <a:r>
              <a:rPr sz="2100" spc="15" dirty="0">
                <a:solidFill>
                  <a:srgbClr val="000000"/>
                </a:solidFill>
                <a:latin typeface="Calibri"/>
                <a:cs typeface="Calibri"/>
              </a:rPr>
              <a:t> </a:t>
            </a:r>
            <a:r>
              <a:rPr sz="2100" spc="-5" dirty="0">
                <a:solidFill>
                  <a:srgbClr val="000000"/>
                </a:solidFill>
                <a:latin typeface="Calibri"/>
                <a:cs typeface="Calibri"/>
              </a:rPr>
              <a:t>in</a:t>
            </a:r>
            <a:r>
              <a:rPr sz="2100" spc="20" dirty="0">
                <a:solidFill>
                  <a:srgbClr val="000000"/>
                </a:solidFill>
                <a:latin typeface="Calibri"/>
                <a:cs typeface="Calibri"/>
              </a:rPr>
              <a:t> </a:t>
            </a:r>
            <a:r>
              <a:rPr sz="2100" spc="-10" dirty="0">
                <a:solidFill>
                  <a:srgbClr val="000000"/>
                </a:solidFill>
                <a:latin typeface="Calibri"/>
                <a:cs typeface="Calibri"/>
              </a:rPr>
              <a:t>orbitali</a:t>
            </a:r>
            <a:r>
              <a:rPr sz="2100" spc="30" dirty="0">
                <a:solidFill>
                  <a:srgbClr val="000000"/>
                </a:solidFill>
                <a:latin typeface="Calibri"/>
                <a:cs typeface="Calibri"/>
              </a:rPr>
              <a:t> </a:t>
            </a:r>
            <a:r>
              <a:rPr sz="2100" spc="-10" dirty="0">
                <a:solidFill>
                  <a:srgbClr val="000000"/>
                </a:solidFill>
                <a:latin typeface="Calibri"/>
                <a:cs typeface="Calibri"/>
              </a:rPr>
              <a:t>atomici</a:t>
            </a:r>
            <a:r>
              <a:rPr sz="2100" spc="20" dirty="0">
                <a:solidFill>
                  <a:srgbClr val="000000"/>
                </a:solidFill>
                <a:latin typeface="Calibri"/>
                <a:cs typeface="Calibri"/>
              </a:rPr>
              <a:t> </a:t>
            </a:r>
            <a:r>
              <a:rPr sz="2100" dirty="0">
                <a:solidFill>
                  <a:srgbClr val="000000"/>
                </a:solidFill>
                <a:latin typeface="Calibri"/>
                <a:cs typeface="Calibri"/>
              </a:rPr>
              <a:t>o</a:t>
            </a:r>
            <a:r>
              <a:rPr sz="2100" spc="5" dirty="0">
                <a:solidFill>
                  <a:srgbClr val="000000"/>
                </a:solidFill>
                <a:latin typeface="Calibri"/>
                <a:cs typeface="Calibri"/>
              </a:rPr>
              <a:t> </a:t>
            </a:r>
            <a:r>
              <a:rPr sz="2100" spc="-5" dirty="0">
                <a:solidFill>
                  <a:srgbClr val="000000"/>
                </a:solidFill>
                <a:latin typeface="Calibri"/>
                <a:cs typeface="Calibri"/>
              </a:rPr>
              <a:t>molecolari</a:t>
            </a:r>
            <a:r>
              <a:rPr sz="2100" spc="20" dirty="0">
                <a:solidFill>
                  <a:srgbClr val="000000"/>
                </a:solidFill>
                <a:latin typeface="Calibri"/>
                <a:cs typeface="Calibri"/>
              </a:rPr>
              <a:t> </a:t>
            </a:r>
            <a:r>
              <a:rPr sz="2100" dirty="0">
                <a:solidFill>
                  <a:srgbClr val="000000"/>
                </a:solidFill>
                <a:latin typeface="Calibri"/>
                <a:cs typeface="Calibri"/>
              </a:rPr>
              <a:t>a</a:t>
            </a:r>
            <a:r>
              <a:rPr sz="2100" spc="10" dirty="0">
                <a:solidFill>
                  <a:srgbClr val="000000"/>
                </a:solidFill>
                <a:latin typeface="Calibri"/>
                <a:cs typeface="Calibri"/>
              </a:rPr>
              <a:t> </a:t>
            </a:r>
            <a:r>
              <a:rPr sz="2100" spc="-5" dirty="0">
                <a:solidFill>
                  <a:srgbClr val="000000"/>
                </a:solidFill>
                <a:latin typeface="Calibri"/>
                <a:cs typeface="Calibri"/>
              </a:rPr>
              <a:t>bassa</a:t>
            </a:r>
            <a:r>
              <a:rPr sz="2100" spc="15" dirty="0">
                <a:solidFill>
                  <a:srgbClr val="000000"/>
                </a:solidFill>
                <a:latin typeface="Calibri"/>
                <a:cs typeface="Calibri"/>
              </a:rPr>
              <a:t> </a:t>
            </a:r>
            <a:r>
              <a:rPr sz="2100" spc="-10" dirty="0">
                <a:solidFill>
                  <a:srgbClr val="000000"/>
                </a:solidFill>
                <a:latin typeface="Calibri"/>
                <a:cs typeface="Calibri"/>
              </a:rPr>
              <a:t>energia</a:t>
            </a:r>
            <a:r>
              <a:rPr sz="2100" spc="10" dirty="0">
                <a:solidFill>
                  <a:srgbClr val="000000"/>
                </a:solidFill>
                <a:latin typeface="Calibri"/>
                <a:cs typeface="Calibri"/>
              </a:rPr>
              <a:t> </a:t>
            </a:r>
            <a:r>
              <a:rPr sz="2100" spc="-5" dirty="0">
                <a:solidFill>
                  <a:srgbClr val="000000"/>
                </a:solidFill>
                <a:latin typeface="Calibri"/>
                <a:cs typeface="Calibri"/>
              </a:rPr>
              <a:t>su</a:t>
            </a:r>
            <a:r>
              <a:rPr sz="2100" spc="25" dirty="0">
                <a:solidFill>
                  <a:srgbClr val="000000"/>
                </a:solidFill>
                <a:latin typeface="Calibri"/>
                <a:cs typeface="Calibri"/>
              </a:rPr>
              <a:t> </a:t>
            </a:r>
            <a:r>
              <a:rPr sz="2100" spc="-5" dirty="0">
                <a:solidFill>
                  <a:srgbClr val="000000"/>
                </a:solidFill>
                <a:latin typeface="Calibri"/>
                <a:cs typeface="Calibri"/>
              </a:rPr>
              <a:t>orbitali</a:t>
            </a:r>
            <a:r>
              <a:rPr sz="2100" spc="10" dirty="0">
                <a:solidFill>
                  <a:srgbClr val="000000"/>
                </a:solidFill>
                <a:latin typeface="Calibri"/>
                <a:cs typeface="Calibri"/>
              </a:rPr>
              <a:t> </a:t>
            </a:r>
            <a:r>
              <a:rPr sz="2100" dirty="0">
                <a:solidFill>
                  <a:srgbClr val="000000"/>
                </a:solidFill>
                <a:latin typeface="Calibri"/>
                <a:cs typeface="Calibri"/>
              </a:rPr>
              <a:t>ad</a:t>
            </a:r>
            <a:r>
              <a:rPr sz="2100" spc="10" dirty="0">
                <a:solidFill>
                  <a:srgbClr val="000000"/>
                </a:solidFill>
                <a:latin typeface="Calibri"/>
                <a:cs typeface="Calibri"/>
              </a:rPr>
              <a:t> </a:t>
            </a:r>
            <a:r>
              <a:rPr sz="2100" spc="-10" dirty="0">
                <a:solidFill>
                  <a:srgbClr val="000000"/>
                </a:solidFill>
                <a:latin typeface="Calibri"/>
                <a:cs typeface="Calibri"/>
              </a:rPr>
              <a:t>energia</a:t>
            </a:r>
            <a:r>
              <a:rPr sz="2100" spc="15" dirty="0">
                <a:solidFill>
                  <a:srgbClr val="000000"/>
                </a:solidFill>
                <a:latin typeface="Calibri"/>
                <a:cs typeface="Calibri"/>
              </a:rPr>
              <a:t> </a:t>
            </a:r>
            <a:r>
              <a:rPr sz="2100" spc="-5" dirty="0">
                <a:solidFill>
                  <a:srgbClr val="000000"/>
                </a:solidFill>
                <a:latin typeface="Calibri"/>
                <a:cs typeface="Calibri"/>
              </a:rPr>
              <a:t>più </a:t>
            </a:r>
            <a:r>
              <a:rPr sz="2100" spc="-459" dirty="0">
                <a:solidFill>
                  <a:srgbClr val="000000"/>
                </a:solidFill>
                <a:latin typeface="Calibri"/>
                <a:cs typeface="Calibri"/>
              </a:rPr>
              <a:t> </a:t>
            </a:r>
            <a:r>
              <a:rPr sz="2100" spc="-5" dirty="0">
                <a:solidFill>
                  <a:srgbClr val="000000"/>
                </a:solidFill>
                <a:latin typeface="Calibri"/>
                <a:cs typeface="Calibri"/>
              </a:rPr>
              <a:t>alta.</a:t>
            </a:r>
            <a:r>
              <a:rPr sz="2100" spc="-25" dirty="0">
                <a:solidFill>
                  <a:srgbClr val="000000"/>
                </a:solidFill>
                <a:latin typeface="Calibri"/>
                <a:cs typeface="Calibri"/>
              </a:rPr>
              <a:t> </a:t>
            </a:r>
            <a:r>
              <a:rPr sz="2100" spc="-10" dirty="0">
                <a:solidFill>
                  <a:srgbClr val="000000"/>
                </a:solidFill>
                <a:latin typeface="Calibri"/>
                <a:cs typeface="Calibri"/>
              </a:rPr>
              <a:t>(energia</a:t>
            </a:r>
            <a:r>
              <a:rPr sz="2100" spc="20" dirty="0">
                <a:solidFill>
                  <a:srgbClr val="000000"/>
                </a:solidFill>
                <a:latin typeface="Calibri"/>
                <a:cs typeface="Calibri"/>
              </a:rPr>
              <a:t> </a:t>
            </a:r>
            <a:r>
              <a:rPr sz="2100" spc="-5" dirty="0">
                <a:solidFill>
                  <a:srgbClr val="000000"/>
                </a:solidFill>
                <a:latin typeface="Calibri"/>
                <a:cs typeface="Calibri"/>
              </a:rPr>
              <a:t>del</a:t>
            </a:r>
            <a:r>
              <a:rPr sz="2100" dirty="0">
                <a:solidFill>
                  <a:srgbClr val="000000"/>
                </a:solidFill>
                <a:latin typeface="Calibri"/>
                <a:cs typeface="Calibri"/>
              </a:rPr>
              <a:t> </a:t>
            </a:r>
            <a:r>
              <a:rPr sz="2100" spc="-15" dirty="0">
                <a:solidFill>
                  <a:srgbClr val="000000"/>
                </a:solidFill>
                <a:latin typeface="Calibri"/>
                <a:cs typeface="Calibri"/>
              </a:rPr>
              <a:t>fotone</a:t>
            </a:r>
            <a:r>
              <a:rPr sz="2100" spc="10" dirty="0">
                <a:solidFill>
                  <a:srgbClr val="000000"/>
                </a:solidFill>
                <a:latin typeface="Calibri"/>
                <a:cs typeface="Calibri"/>
              </a:rPr>
              <a:t> </a:t>
            </a:r>
            <a:r>
              <a:rPr sz="2100" spc="-15" dirty="0">
                <a:solidFill>
                  <a:srgbClr val="000000"/>
                </a:solidFill>
                <a:latin typeface="Calibri"/>
                <a:cs typeface="Calibri"/>
              </a:rPr>
              <a:t>(hv)</a:t>
            </a:r>
            <a:r>
              <a:rPr sz="2100" spc="5" dirty="0">
                <a:solidFill>
                  <a:srgbClr val="000000"/>
                </a:solidFill>
                <a:latin typeface="Calibri"/>
                <a:cs typeface="Calibri"/>
              </a:rPr>
              <a:t> </a:t>
            </a:r>
            <a:r>
              <a:rPr sz="2100" spc="-15" dirty="0">
                <a:solidFill>
                  <a:srgbClr val="000000"/>
                </a:solidFill>
                <a:latin typeface="Calibri"/>
                <a:cs typeface="Calibri"/>
              </a:rPr>
              <a:t>deve</a:t>
            </a:r>
            <a:r>
              <a:rPr sz="2100" spc="15" dirty="0">
                <a:solidFill>
                  <a:srgbClr val="000000"/>
                </a:solidFill>
                <a:latin typeface="Calibri"/>
                <a:cs typeface="Calibri"/>
              </a:rPr>
              <a:t> </a:t>
            </a:r>
            <a:r>
              <a:rPr sz="2100" spc="-10" dirty="0">
                <a:solidFill>
                  <a:srgbClr val="000000"/>
                </a:solidFill>
                <a:latin typeface="Calibri"/>
                <a:cs typeface="Calibri"/>
              </a:rPr>
              <a:t>essere</a:t>
            </a:r>
            <a:r>
              <a:rPr sz="2100" spc="35" dirty="0">
                <a:solidFill>
                  <a:srgbClr val="000000"/>
                </a:solidFill>
                <a:latin typeface="Calibri"/>
                <a:cs typeface="Calibri"/>
              </a:rPr>
              <a:t> </a:t>
            </a:r>
            <a:r>
              <a:rPr sz="2100" b="1" dirty="0">
                <a:solidFill>
                  <a:srgbClr val="000000"/>
                </a:solidFill>
                <a:latin typeface="Calibri"/>
                <a:cs typeface="Calibri"/>
              </a:rPr>
              <a:t>uguale </a:t>
            </a:r>
            <a:r>
              <a:rPr sz="2100" dirty="0">
                <a:solidFill>
                  <a:srgbClr val="000000"/>
                </a:solidFill>
                <a:latin typeface="Calibri"/>
                <a:cs typeface="Calibri"/>
              </a:rPr>
              <a:t>alla</a:t>
            </a:r>
            <a:r>
              <a:rPr sz="2100" spc="-10" dirty="0">
                <a:solidFill>
                  <a:srgbClr val="000000"/>
                </a:solidFill>
                <a:latin typeface="Calibri"/>
                <a:cs typeface="Calibri"/>
              </a:rPr>
              <a:t> </a:t>
            </a:r>
            <a:r>
              <a:rPr sz="2100" spc="-20" dirty="0">
                <a:solidFill>
                  <a:srgbClr val="000000"/>
                </a:solidFill>
                <a:latin typeface="Calibri"/>
                <a:cs typeface="Calibri"/>
              </a:rPr>
              <a:t>differenza</a:t>
            </a:r>
            <a:r>
              <a:rPr sz="2100" spc="5" dirty="0">
                <a:solidFill>
                  <a:srgbClr val="000000"/>
                </a:solidFill>
                <a:latin typeface="Calibri"/>
                <a:cs typeface="Calibri"/>
              </a:rPr>
              <a:t> </a:t>
            </a:r>
            <a:r>
              <a:rPr sz="2100" dirty="0">
                <a:solidFill>
                  <a:srgbClr val="000000"/>
                </a:solidFill>
                <a:latin typeface="Calibri"/>
                <a:cs typeface="Calibri"/>
              </a:rPr>
              <a:t>di </a:t>
            </a:r>
            <a:r>
              <a:rPr sz="2100" spc="-5" dirty="0">
                <a:solidFill>
                  <a:srgbClr val="000000"/>
                </a:solidFill>
                <a:latin typeface="Calibri"/>
                <a:cs typeface="Calibri"/>
              </a:rPr>
              <a:t>energia</a:t>
            </a:r>
            <a:r>
              <a:rPr sz="2100" dirty="0">
                <a:solidFill>
                  <a:srgbClr val="000000"/>
                </a:solidFill>
                <a:latin typeface="Calibri"/>
                <a:cs typeface="Calibri"/>
              </a:rPr>
              <a:t> </a:t>
            </a:r>
            <a:r>
              <a:rPr sz="2100" spc="-20" dirty="0">
                <a:solidFill>
                  <a:srgbClr val="000000"/>
                </a:solidFill>
                <a:latin typeface="Calibri"/>
                <a:cs typeface="Calibri"/>
              </a:rPr>
              <a:t>fra</a:t>
            </a:r>
            <a:r>
              <a:rPr sz="2100" spc="10" dirty="0">
                <a:solidFill>
                  <a:srgbClr val="000000"/>
                </a:solidFill>
                <a:latin typeface="Calibri"/>
                <a:cs typeface="Calibri"/>
              </a:rPr>
              <a:t> </a:t>
            </a:r>
            <a:r>
              <a:rPr sz="2100" dirty="0">
                <a:solidFill>
                  <a:srgbClr val="000000"/>
                </a:solidFill>
                <a:latin typeface="Calibri"/>
                <a:cs typeface="Calibri"/>
              </a:rPr>
              <a:t>i due</a:t>
            </a:r>
            <a:r>
              <a:rPr sz="2100" spc="-10" dirty="0">
                <a:solidFill>
                  <a:srgbClr val="000000"/>
                </a:solidFill>
                <a:latin typeface="Calibri"/>
                <a:cs typeface="Calibri"/>
              </a:rPr>
              <a:t> orbitali)</a:t>
            </a:r>
            <a:endParaRPr sz="2100" dirty="0">
              <a:latin typeface="Calibri"/>
              <a:cs typeface="Calibri"/>
            </a:endParaRPr>
          </a:p>
          <a:p>
            <a:pPr>
              <a:lnSpc>
                <a:spcPct val="100000"/>
              </a:lnSpc>
              <a:spcBef>
                <a:spcPts val="15"/>
              </a:spcBef>
            </a:pPr>
            <a:endParaRPr sz="2050" dirty="0">
              <a:latin typeface="Calibri"/>
              <a:cs typeface="Calibri"/>
            </a:endParaRPr>
          </a:p>
          <a:p>
            <a:pPr marL="12700">
              <a:lnSpc>
                <a:spcPct val="100000"/>
              </a:lnSpc>
              <a:tabLst>
                <a:tab pos="617220" algn="l"/>
                <a:tab pos="1176655" algn="l"/>
                <a:tab pos="1675130" algn="l"/>
                <a:tab pos="2021205" algn="l"/>
                <a:tab pos="3286125" algn="l"/>
                <a:tab pos="4220210" algn="l"/>
                <a:tab pos="4630420" algn="l"/>
                <a:tab pos="5895340" algn="l"/>
                <a:tab pos="6174740" algn="l"/>
                <a:tab pos="7793355" algn="l"/>
                <a:tab pos="8133080" algn="l"/>
                <a:tab pos="9428480" algn="l"/>
                <a:tab pos="10848975" algn="l"/>
                <a:tab pos="11128375" algn="l"/>
              </a:tabLst>
            </a:pPr>
            <a:r>
              <a:rPr sz="2100" dirty="0">
                <a:solidFill>
                  <a:srgbClr val="000000"/>
                </a:solidFill>
                <a:latin typeface="Calibri"/>
                <a:cs typeface="Calibri"/>
              </a:rPr>
              <a:t>A</a:t>
            </a:r>
            <a:r>
              <a:rPr sz="2100" spc="-10" dirty="0">
                <a:solidFill>
                  <a:srgbClr val="000000"/>
                </a:solidFill>
                <a:latin typeface="Calibri"/>
                <a:cs typeface="Calibri"/>
              </a:rPr>
              <a:t>l</a:t>
            </a:r>
            <a:r>
              <a:rPr sz="2100" dirty="0">
                <a:solidFill>
                  <a:srgbClr val="000000"/>
                </a:solidFill>
                <a:latin typeface="Calibri"/>
                <a:cs typeface="Calibri"/>
              </a:rPr>
              <a:t>tri	due	tipi	di	t</a:t>
            </a:r>
            <a:r>
              <a:rPr sz="2100" spc="-45" dirty="0">
                <a:solidFill>
                  <a:srgbClr val="000000"/>
                </a:solidFill>
                <a:latin typeface="Calibri"/>
                <a:cs typeface="Calibri"/>
              </a:rPr>
              <a:t>r</a:t>
            </a:r>
            <a:r>
              <a:rPr sz="2100" dirty="0">
                <a:solidFill>
                  <a:srgbClr val="000000"/>
                </a:solidFill>
                <a:latin typeface="Calibri"/>
                <a:cs typeface="Calibri"/>
              </a:rPr>
              <a:t>ansizioni	indo</a:t>
            </a:r>
            <a:r>
              <a:rPr sz="2100" spc="-25" dirty="0">
                <a:solidFill>
                  <a:srgbClr val="000000"/>
                </a:solidFill>
                <a:latin typeface="Calibri"/>
                <a:cs typeface="Calibri"/>
              </a:rPr>
              <a:t>t</a:t>
            </a:r>
            <a:r>
              <a:rPr sz="2100" spc="-20" dirty="0">
                <a:solidFill>
                  <a:srgbClr val="000000"/>
                </a:solidFill>
                <a:latin typeface="Calibri"/>
                <a:cs typeface="Calibri"/>
              </a:rPr>
              <a:t>t</a:t>
            </a:r>
            <a:r>
              <a:rPr sz="2100" dirty="0">
                <a:solidFill>
                  <a:srgbClr val="000000"/>
                </a:solidFill>
                <a:latin typeface="Calibri"/>
                <a:cs typeface="Calibri"/>
              </a:rPr>
              <a:t>e	</a:t>
            </a:r>
            <a:r>
              <a:rPr sz="2100" spc="-15" dirty="0">
                <a:solidFill>
                  <a:srgbClr val="000000"/>
                </a:solidFill>
                <a:latin typeface="Calibri"/>
                <a:cs typeface="Calibri"/>
              </a:rPr>
              <a:t>d</a:t>
            </a:r>
            <a:r>
              <a:rPr sz="2100" dirty="0">
                <a:solidFill>
                  <a:srgbClr val="000000"/>
                </a:solidFill>
                <a:latin typeface="Calibri"/>
                <a:cs typeface="Calibri"/>
              </a:rPr>
              <a:t>a	</a:t>
            </a:r>
            <a:r>
              <a:rPr sz="2100" spc="-50" dirty="0">
                <a:solidFill>
                  <a:srgbClr val="000000"/>
                </a:solidFill>
                <a:latin typeface="Calibri"/>
                <a:cs typeface="Calibri"/>
              </a:rPr>
              <a:t>r</a:t>
            </a:r>
            <a:r>
              <a:rPr sz="2100" dirty="0">
                <a:solidFill>
                  <a:srgbClr val="000000"/>
                </a:solidFill>
                <a:latin typeface="Calibri"/>
                <a:cs typeface="Calibri"/>
              </a:rPr>
              <a:t>adiazioni,	e	</a:t>
            </a:r>
            <a:r>
              <a:rPr sz="2100" spc="-5" dirty="0">
                <a:solidFill>
                  <a:srgbClr val="000000"/>
                </a:solidFill>
                <a:latin typeface="Calibri"/>
                <a:cs typeface="Calibri"/>
              </a:rPr>
              <a:t>p</a:t>
            </a:r>
            <a:r>
              <a:rPr sz="2100" spc="-25" dirty="0">
                <a:solidFill>
                  <a:srgbClr val="000000"/>
                </a:solidFill>
                <a:latin typeface="Calibri"/>
                <a:cs typeface="Calibri"/>
              </a:rPr>
              <a:t>r</a:t>
            </a:r>
            <a:r>
              <a:rPr sz="2100" dirty="0">
                <a:solidFill>
                  <a:srgbClr val="000000"/>
                </a:solidFill>
                <a:latin typeface="Calibri"/>
                <a:cs typeface="Calibri"/>
              </a:rPr>
              <a:t>ec</a:t>
            </a:r>
            <a:r>
              <a:rPr sz="2100" spc="5" dirty="0">
                <a:solidFill>
                  <a:srgbClr val="000000"/>
                </a:solidFill>
                <a:latin typeface="Calibri"/>
                <a:cs typeface="Calibri"/>
              </a:rPr>
              <a:t>i</a:t>
            </a:r>
            <a:r>
              <a:rPr sz="2100" spc="-5" dirty="0">
                <a:solidFill>
                  <a:srgbClr val="000000"/>
                </a:solidFill>
                <a:latin typeface="Calibri"/>
                <a:cs typeface="Calibri"/>
              </a:rPr>
              <a:t>same</a:t>
            </a:r>
            <a:r>
              <a:rPr sz="2100" spc="-30" dirty="0">
                <a:solidFill>
                  <a:srgbClr val="000000"/>
                </a:solidFill>
                <a:latin typeface="Calibri"/>
                <a:cs typeface="Calibri"/>
              </a:rPr>
              <a:t>n</a:t>
            </a:r>
            <a:r>
              <a:rPr sz="2100" spc="-20" dirty="0">
                <a:solidFill>
                  <a:srgbClr val="000000"/>
                </a:solidFill>
                <a:latin typeface="Calibri"/>
                <a:cs typeface="Calibri"/>
              </a:rPr>
              <a:t>t</a:t>
            </a:r>
            <a:r>
              <a:rPr sz="2100" dirty="0">
                <a:solidFill>
                  <a:srgbClr val="000000"/>
                </a:solidFill>
                <a:latin typeface="Calibri"/>
                <a:cs typeface="Calibri"/>
              </a:rPr>
              <a:t>e	</a:t>
            </a:r>
            <a:r>
              <a:rPr sz="2100" spc="-5" dirty="0">
                <a:solidFill>
                  <a:srgbClr val="000000"/>
                </a:solidFill>
                <a:latin typeface="Calibri"/>
                <a:cs typeface="Calibri"/>
              </a:rPr>
              <a:t>l</a:t>
            </a:r>
            <a:r>
              <a:rPr sz="2100" dirty="0">
                <a:solidFill>
                  <a:srgbClr val="000000"/>
                </a:solidFill>
                <a:latin typeface="Calibri"/>
                <a:cs typeface="Calibri"/>
              </a:rPr>
              <a:t>e	</a:t>
            </a:r>
            <a:r>
              <a:rPr sz="2100" b="1" dirty="0">
                <a:solidFill>
                  <a:srgbClr val="000000"/>
                </a:solidFill>
                <a:latin typeface="Calibri"/>
                <a:cs typeface="Calibri"/>
              </a:rPr>
              <a:t>t</a:t>
            </a:r>
            <a:r>
              <a:rPr sz="2100" b="1" spc="-50" dirty="0">
                <a:solidFill>
                  <a:srgbClr val="000000"/>
                </a:solidFill>
                <a:latin typeface="Calibri"/>
                <a:cs typeface="Calibri"/>
              </a:rPr>
              <a:t>r</a:t>
            </a:r>
            <a:r>
              <a:rPr sz="2100" b="1" dirty="0">
                <a:solidFill>
                  <a:srgbClr val="000000"/>
                </a:solidFill>
                <a:latin typeface="Calibri"/>
                <a:cs typeface="Calibri"/>
              </a:rPr>
              <a:t>ansizi</a:t>
            </a:r>
            <a:r>
              <a:rPr sz="2100" b="1" spc="-15" dirty="0">
                <a:solidFill>
                  <a:srgbClr val="000000"/>
                </a:solidFill>
                <a:latin typeface="Calibri"/>
                <a:cs typeface="Calibri"/>
              </a:rPr>
              <a:t>o</a:t>
            </a:r>
            <a:r>
              <a:rPr sz="2100" b="1" dirty="0">
                <a:solidFill>
                  <a:srgbClr val="000000"/>
                </a:solidFill>
                <a:latin typeface="Calibri"/>
                <a:cs typeface="Calibri"/>
              </a:rPr>
              <a:t>ni	</a:t>
            </a:r>
            <a:r>
              <a:rPr sz="2100" b="1" spc="-5" dirty="0">
                <a:solidFill>
                  <a:srgbClr val="000000"/>
                </a:solidFill>
                <a:latin typeface="Calibri"/>
                <a:cs typeface="Calibri"/>
              </a:rPr>
              <a:t>vib</a:t>
            </a:r>
            <a:r>
              <a:rPr sz="2100" b="1" spc="-50" dirty="0">
                <a:solidFill>
                  <a:srgbClr val="000000"/>
                </a:solidFill>
                <a:latin typeface="Calibri"/>
                <a:cs typeface="Calibri"/>
              </a:rPr>
              <a:t>r</a:t>
            </a:r>
            <a:r>
              <a:rPr sz="2100" b="1" dirty="0">
                <a:solidFill>
                  <a:srgbClr val="000000"/>
                </a:solidFill>
                <a:latin typeface="Calibri"/>
                <a:cs typeface="Calibri"/>
              </a:rPr>
              <a:t>azion</a:t>
            </a:r>
            <a:r>
              <a:rPr sz="2100" b="1" spc="-20" dirty="0">
                <a:solidFill>
                  <a:srgbClr val="000000"/>
                </a:solidFill>
                <a:latin typeface="Calibri"/>
                <a:cs typeface="Calibri"/>
              </a:rPr>
              <a:t>a</a:t>
            </a:r>
            <a:r>
              <a:rPr sz="2100" b="1" dirty="0">
                <a:solidFill>
                  <a:srgbClr val="000000"/>
                </a:solidFill>
                <a:latin typeface="Calibri"/>
                <a:cs typeface="Calibri"/>
              </a:rPr>
              <a:t>li	</a:t>
            </a:r>
            <a:r>
              <a:rPr sz="2100" dirty="0">
                <a:solidFill>
                  <a:srgbClr val="000000"/>
                </a:solidFill>
                <a:latin typeface="Calibri"/>
                <a:cs typeface="Calibri"/>
              </a:rPr>
              <a:t>e	</a:t>
            </a:r>
            <a:r>
              <a:rPr sz="2100" spc="-5" dirty="0">
                <a:solidFill>
                  <a:srgbClr val="000000"/>
                </a:solidFill>
                <a:latin typeface="Calibri"/>
                <a:cs typeface="Calibri"/>
              </a:rPr>
              <a:t>le</a:t>
            </a:r>
            <a:endParaRPr sz="2100" dirty="0">
              <a:latin typeface="Calibri"/>
              <a:cs typeface="Calibri"/>
            </a:endParaRPr>
          </a:p>
          <a:p>
            <a:pPr marL="12700">
              <a:lnSpc>
                <a:spcPct val="100000"/>
              </a:lnSpc>
              <a:spcBef>
                <a:spcPts val="5"/>
              </a:spcBef>
            </a:pPr>
            <a:r>
              <a:rPr sz="2100" b="1" spc="-5" dirty="0">
                <a:solidFill>
                  <a:srgbClr val="000000"/>
                </a:solidFill>
                <a:latin typeface="Calibri"/>
                <a:cs typeface="Calibri"/>
              </a:rPr>
              <a:t>transizioni</a:t>
            </a:r>
            <a:r>
              <a:rPr sz="2100" b="1" spc="-45" dirty="0">
                <a:solidFill>
                  <a:srgbClr val="000000"/>
                </a:solidFill>
                <a:latin typeface="Calibri"/>
                <a:cs typeface="Calibri"/>
              </a:rPr>
              <a:t> </a:t>
            </a:r>
            <a:r>
              <a:rPr sz="2100" b="1" spc="-10" dirty="0">
                <a:solidFill>
                  <a:srgbClr val="000000"/>
                </a:solidFill>
                <a:latin typeface="Calibri"/>
                <a:cs typeface="Calibri"/>
              </a:rPr>
              <a:t>rotazional</a:t>
            </a:r>
            <a:r>
              <a:rPr sz="2100" spc="-10" dirty="0">
                <a:solidFill>
                  <a:srgbClr val="000000"/>
                </a:solidFill>
                <a:latin typeface="Calibri"/>
                <a:cs typeface="Calibri"/>
              </a:rPr>
              <a:t>i.</a:t>
            </a:r>
            <a:endParaRPr sz="2100" dirty="0">
              <a:latin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75640" y="4445"/>
            <a:ext cx="3484245" cy="320601"/>
          </a:xfrm>
          <a:prstGeom prst="rect">
            <a:avLst/>
          </a:prstGeom>
        </p:spPr>
        <p:txBody>
          <a:bodyPr vert="horz" wrap="square" lIns="0" tIns="12700" rIns="0" bIns="0" rtlCol="0">
            <a:spAutoFit/>
          </a:bodyPr>
          <a:lstStyle/>
          <a:p>
            <a:pPr marL="12700">
              <a:lnSpc>
                <a:spcPct val="100000"/>
              </a:lnSpc>
              <a:spcBef>
                <a:spcPts val="100"/>
              </a:spcBef>
            </a:pPr>
            <a:r>
              <a:rPr sz="2000" b="1" u="sng" spc="-5" dirty="0">
                <a:solidFill>
                  <a:srgbClr val="1F4D3D"/>
                </a:solidFill>
                <a:latin typeface="Calibri"/>
                <a:cs typeface="Calibri"/>
              </a:rPr>
              <a:t>Assorbimento</a:t>
            </a:r>
            <a:r>
              <a:rPr sz="2000" b="1" u="sng" spc="-40" dirty="0">
                <a:solidFill>
                  <a:srgbClr val="1F4D3D"/>
                </a:solidFill>
                <a:latin typeface="Calibri"/>
                <a:cs typeface="Calibri"/>
              </a:rPr>
              <a:t> </a:t>
            </a:r>
            <a:r>
              <a:rPr sz="2000" b="1" u="sng" spc="-10" dirty="0">
                <a:solidFill>
                  <a:srgbClr val="1F4D3D"/>
                </a:solidFill>
                <a:latin typeface="Calibri"/>
                <a:cs typeface="Calibri"/>
              </a:rPr>
              <a:t>infrarosso</a:t>
            </a:r>
            <a:r>
              <a:rPr sz="2000" b="1" u="sng" spc="-65" dirty="0">
                <a:solidFill>
                  <a:srgbClr val="1F4D3D"/>
                </a:solidFill>
                <a:latin typeface="Calibri"/>
                <a:cs typeface="Calibri"/>
              </a:rPr>
              <a:t> </a:t>
            </a:r>
            <a:r>
              <a:rPr sz="2000" b="1" u="sng" dirty="0">
                <a:solidFill>
                  <a:srgbClr val="1F4D3D"/>
                </a:solidFill>
                <a:latin typeface="Calibri"/>
                <a:cs typeface="Calibri"/>
              </a:rPr>
              <a:t>(IR)</a:t>
            </a:r>
            <a:endParaRPr sz="2000" u="sng" dirty="0">
              <a:latin typeface="Calibri"/>
              <a:cs typeface="Calibri"/>
            </a:endParaRPr>
          </a:p>
        </p:txBody>
      </p:sp>
      <p:sp>
        <p:nvSpPr>
          <p:cNvPr id="3" name="object 3"/>
          <p:cNvSpPr txBox="1"/>
          <p:nvPr/>
        </p:nvSpPr>
        <p:spPr>
          <a:xfrm>
            <a:off x="268659" y="533400"/>
            <a:ext cx="6132141" cy="2060179"/>
          </a:xfrm>
          <a:prstGeom prst="rect">
            <a:avLst/>
          </a:prstGeom>
        </p:spPr>
        <p:txBody>
          <a:bodyPr vert="horz" wrap="square" lIns="0" tIns="13335" rIns="0" bIns="0" rtlCol="0">
            <a:spAutoFit/>
          </a:bodyPr>
          <a:lstStyle/>
          <a:p>
            <a:pPr marL="12700" algn="just">
              <a:lnSpc>
                <a:spcPct val="100000"/>
              </a:lnSpc>
              <a:spcBef>
                <a:spcPts val="105"/>
              </a:spcBef>
            </a:pPr>
            <a:r>
              <a:rPr sz="1600" dirty="0">
                <a:solidFill>
                  <a:srgbClr val="000000"/>
                </a:solidFill>
                <a:latin typeface="Calibri"/>
                <a:cs typeface="Calibri"/>
              </a:rPr>
              <a:t>La</a:t>
            </a:r>
            <a:r>
              <a:rPr sz="1600" spc="155" dirty="0">
                <a:solidFill>
                  <a:srgbClr val="000000"/>
                </a:solidFill>
                <a:latin typeface="Calibri"/>
                <a:cs typeface="Calibri"/>
              </a:rPr>
              <a:t> </a:t>
            </a:r>
            <a:r>
              <a:rPr sz="1600" spc="-5" dirty="0">
                <a:solidFill>
                  <a:srgbClr val="000000"/>
                </a:solidFill>
                <a:latin typeface="Calibri"/>
                <a:cs typeface="Calibri"/>
              </a:rPr>
              <a:t>radiazione</a:t>
            </a:r>
            <a:r>
              <a:rPr sz="1600" spc="155" dirty="0">
                <a:solidFill>
                  <a:srgbClr val="000000"/>
                </a:solidFill>
                <a:latin typeface="Calibri"/>
                <a:cs typeface="Calibri"/>
              </a:rPr>
              <a:t> </a:t>
            </a:r>
            <a:r>
              <a:rPr sz="1600" spc="-15" dirty="0">
                <a:solidFill>
                  <a:srgbClr val="000000"/>
                </a:solidFill>
                <a:latin typeface="Calibri"/>
                <a:cs typeface="Calibri"/>
              </a:rPr>
              <a:t>infrarossa</a:t>
            </a:r>
            <a:r>
              <a:rPr sz="1600" spc="155" dirty="0">
                <a:solidFill>
                  <a:srgbClr val="000000"/>
                </a:solidFill>
                <a:latin typeface="Calibri"/>
                <a:cs typeface="Calibri"/>
              </a:rPr>
              <a:t> </a:t>
            </a:r>
            <a:r>
              <a:rPr sz="1600" spc="-10" dirty="0">
                <a:solidFill>
                  <a:srgbClr val="000000"/>
                </a:solidFill>
                <a:latin typeface="Calibri"/>
                <a:cs typeface="Calibri"/>
              </a:rPr>
              <a:t>generalmente</a:t>
            </a:r>
            <a:r>
              <a:rPr sz="1600" spc="155" dirty="0">
                <a:solidFill>
                  <a:srgbClr val="000000"/>
                </a:solidFill>
                <a:latin typeface="Calibri"/>
                <a:cs typeface="Calibri"/>
              </a:rPr>
              <a:t> </a:t>
            </a:r>
            <a:r>
              <a:rPr sz="1600" dirty="0">
                <a:solidFill>
                  <a:srgbClr val="000000"/>
                </a:solidFill>
                <a:latin typeface="Calibri"/>
                <a:cs typeface="Calibri"/>
              </a:rPr>
              <a:t>non</a:t>
            </a:r>
            <a:r>
              <a:rPr sz="1600" spc="145" dirty="0">
                <a:solidFill>
                  <a:srgbClr val="000000"/>
                </a:solidFill>
                <a:latin typeface="Calibri"/>
                <a:cs typeface="Calibri"/>
              </a:rPr>
              <a:t> </a:t>
            </a:r>
            <a:r>
              <a:rPr sz="1600" dirty="0">
                <a:solidFill>
                  <a:srgbClr val="000000"/>
                </a:solidFill>
                <a:latin typeface="Calibri"/>
                <a:cs typeface="Calibri"/>
              </a:rPr>
              <a:t>è</a:t>
            </a:r>
            <a:r>
              <a:rPr sz="1600" spc="155" dirty="0">
                <a:solidFill>
                  <a:srgbClr val="000000"/>
                </a:solidFill>
                <a:latin typeface="Calibri"/>
                <a:cs typeface="Calibri"/>
              </a:rPr>
              <a:t> </a:t>
            </a:r>
            <a:r>
              <a:rPr sz="1600" spc="-10" dirty="0">
                <a:solidFill>
                  <a:srgbClr val="000000"/>
                </a:solidFill>
                <a:latin typeface="Calibri"/>
                <a:cs typeface="Calibri"/>
              </a:rPr>
              <a:t>sufficiente</a:t>
            </a:r>
            <a:r>
              <a:rPr sz="1600" spc="160" dirty="0">
                <a:solidFill>
                  <a:srgbClr val="000000"/>
                </a:solidFill>
                <a:latin typeface="Calibri"/>
                <a:cs typeface="Calibri"/>
              </a:rPr>
              <a:t> </a:t>
            </a:r>
            <a:r>
              <a:rPr sz="1600" dirty="0">
                <a:solidFill>
                  <a:srgbClr val="000000"/>
                </a:solidFill>
                <a:latin typeface="Calibri"/>
                <a:cs typeface="Calibri"/>
              </a:rPr>
              <a:t>a</a:t>
            </a:r>
            <a:r>
              <a:rPr sz="1600" spc="170" dirty="0">
                <a:solidFill>
                  <a:srgbClr val="000000"/>
                </a:solidFill>
                <a:latin typeface="Calibri"/>
                <a:cs typeface="Calibri"/>
              </a:rPr>
              <a:t> </a:t>
            </a:r>
            <a:r>
              <a:rPr sz="1600" spc="-15" dirty="0">
                <a:solidFill>
                  <a:srgbClr val="000000"/>
                </a:solidFill>
                <a:latin typeface="Calibri"/>
                <a:cs typeface="Calibri"/>
              </a:rPr>
              <a:t>provocare</a:t>
            </a:r>
            <a:r>
              <a:rPr sz="1600" spc="160" dirty="0">
                <a:solidFill>
                  <a:srgbClr val="000000"/>
                </a:solidFill>
                <a:latin typeface="Calibri"/>
                <a:cs typeface="Calibri"/>
              </a:rPr>
              <a:t> </a:t>
            </a:r>
            <a:r>
              <a:rPr sz="1600" spc="-10" dirty="0">
                <a:solidFill>
                  <a:srgbClr val="000000"/>
                </a:solidFill>
                <a:latin typeface="Calibri"/>
                <a:cs typeface="Calibri"/>
              </a:rPr>
              <a:t>transizioni</a:t>
            </a:r>
            <a:r>
              <a:rPr sz="1600" spc="155" dirty="0">
                <a:solidFill>
                  <a:srgbClr val="000000"/>
                </a:solidFill>
                <a:latin typeface="Calibri"/>
                <a:cs typeface="Calibri"/>
              </a:rPr>
              <a:t> </a:t>
            </a:r>
            <a:r>
              <a:rPr sz="1600" spc="-5" dirty="0">
                <a:solidFill>
                  <a:srgbClr val="000000"/>
                </a:solidFill>
                <a:latin typeface="Calibri"/>
                <a:cs typeface="Calibri"/>
              </a:rPr>
              <a:t>elettroniche,</a:t>
            </a:r>
            <a:r>
              <a:rPr sz="1600" spc="145" dirty="0">
                <a:solidFill>
                  <a:srgbClr val="000000"/>
                </a:solidFill>
                <a:latin typeface="Calibri"/>
                <a:cs typeface="Calibri"/>
              </a:rPr>
              <a:t> </a:t>
            </a:r>
            <a:r>
              <a:rPr sz="1600" spc="-5" dirty="0">
                <a:solidFill>
                  <a:srgbClr val="000000"/>
                </a:solidFill>
                <a:latin typeface="Calibri"/>
                <a:cs typeface="Calibri"/>
              </a:rPr>
              <a:t>ma</a:t>
            </a:r>
            <a:r>
              <a:rPr sz="1600" spc="160" dirty="0">
                <a:solidFill>
                  <a:srgbClr val="000000"/>
                </a:solidFill>
                <a:latin typeface="Calibri"/>
                <a:cs typeface="Calibri"/>
              </a:rPr>
              <a:t> </a:t>
            </a:r>
            <a:r>
              <a:rPr sz="1600" spc="-5" dirty="0">
                <a:solidFill>
                  <a:srgbClr val="000000"/>
                </a:solidFill>
                <a:latin typeface="Calibri"/>
                <a:cs typeface="Calibri"/>
              </a:rPr>
              <a:t>può</a:t>
            </a:r>
            <a:r>
              <a:rPr sz="1600" spc="155" dirty="0">
                <a:solidFill>
                  <a:srgbClr val="000000"/>
                </a:solidFill>
                <a:latin typeface="Calibri"/>
                <a:cs typeface="Calibri"/>
              </a:rPr>
              <a:t> </a:t>
            </a:r>
            <a:r>
              <a:rPr sz="1600" spc="-10" dirty="0">
                <a:solidFill>
                  <a:srgbClr val="000000"/>
                </a:solidFill>
                <a:latin typeface="Calibri"/>
                <a:cs typeface="Calibri"/>
              </a:rPr>
              <a:t>indurre</a:t>
            </a:r>
            <a:endParaRPr sz="1600" dirty="0">
              <a:latin typeface="Calibri"/>
              <a:cs typeface="Calibri"/>
            </a:endParaRPr>
          </a:p>
          <a:p>
            <a:pPr marL="12700" algn="just">
              <a:lnSpc>
                <a:spcPct val="100000"/>
              </a:lnSpc>
              <a:spcBef>
                <a:spcPts val="5"/>
              </a:spcBef>
            </a:pPr>
            <a:r>
              <a:rPr sz="1600" u="heavy" spc="-5" dirty="0">
                <a:solidFill>
                  <a:srgbClr val="000000"/>
                </a:solidFill>
                <a:uFill>
                  <a:solidFill>
                    <a:srgbClr val="000000"/>
                  </a:solidFill>
                </a:uFill>
                <a:latin typeface="Calibri"/>
                <a:cs typeface="Calibri"/>
              </a:rPr>
              <a:t>transizioni</a:t>
            </a:r>
            <a:r>
              <a:rPr sz="1600" u="heavy" spc="5" dirty="0">
                <a:solidFill>
                  <a:srgbClr val="000000"/>
                </a:solidFill>
                <a:uFill>
                  <a:solidFill>
                    <a:srgbClr val="000000"/>
                  </a:solidFill>
                </a:uFill>
                <a:latin typeface="Calibri"/>
                <a:cs typeface="Calibri"/>
              </a:rPr>
              <a:t> </a:t>
            </a:r>
            <a:r>
              <a:rPr sz="1600" u="heavy" spc="-5" dirty="0">
                <a:solidFill>
                  <a:srgbClr val="000000"/>
                </a:solidFill>
                <a:uFill>
                  <a:solidFill>
                    <a:srgbClr val="000000"/>
                  </a:solidFill>
                </a:uFill>
                <a:latin typeface="Calibri"/>
                <a:cs typeface="Calibri"/>
              </a:rPr>
              <a:t>negli</a:t>
            </a:r>
            <a:r>
              <a:rPr sz="1600" u="heavy" spc="5" dirty="0">
                <a:solidFill>
                  <a:srgbClr val="000000"/>
                </a:solidFill>
                <a:uFill>
                  <a:solidFill>
                    <a:srgbClr val="000000"/>
                  </a:solidFill>
                </a:uFill>
                <a:latin typeface="Calibri"/>
                <a:cs typeface="Calibri"/>
              </a:rPr>
              <a:t> </a:t>
            </a:r>
            <a:r>
              <a:rPr sz="1600" u="heavy" spc="-15" dirty="0">
                <a:solidFill>
                  <a:srgbClr val="000000"/>
                </a:solidFill>
                <a:uFill>
                  <a:solidFill>
                    <a:srgbClr val="000000"/>
                  </a:solidFill>
                </a:uFill>
                <a:latin typeface="Calibri"/>
                <a:cs typeface="Calibri"/>
              </a:rPr>
              <a:t>stati</a:t>
            </a:r>
            <a:r>
              <a:rPr sz="1600" u="heavy" spc="30" dirty="0">
                <a:solidFill>
                  <a:srgbClr val="000000"/>
                </a:solidFill>
                <a:uFill>
                  <a:solidFill>
                    <a:srgbClr val="000000"/>
                  </a:solidFill>
                </a:uFill>
                <a:latin typeface="Calibri"/>
                <a:cs typeface="Calibri"/>
              </a:rPr>
              <a:t> </a:t>
            </a:r>
            <a:r>
              <a:rPr sz="1600" u="heavy" spc="-5" dirty="0">
                <a:solidFill>
                  <a:srgbClr val="000000"/>
                </a:solidFill>
                <a:uFill>
                  <a:solidFill>
                    <a:srgbClr val="000000"/>
                  </a:solidFill>
                </a:uFill>
                <a:latin typeface="Calibri"/>
                <a:cs typeface="Calibri"/>
              </a:rPr>
              <a:t>vibrazionali</a:t>
            </a:r>
            <a:r>
              <a:rPr sz="1600" u="heavy" dirty="0">
                <a:solidFill>
                  <a:srgbClr val="000000"/>
                </a:solidFill>
                <a:uFill>
                  <a:solidFill>
                    <a:srgbClr val="000000"/>
                  </a:solidFill>
                </a:uFill>
                <a:latin typeface="Calibri"/>
                <a:cs typeface="Calibri"/>
              </a:rPr>
              <a:t> e</a:t>
            </a:r>
            <a:r>
              <a:rPr sz="1600" u="heavy" spc="5" dirty="0">
                <a:solidFill>
                  <a:srgbClr val="000000"/>
                </a:solidFill>
                <a:uFill>
                  <a:solidFill>
                    <a:srgbClr val="000000"/>
                  </a:solidFill>
                </a:uFill>
                <a:latin typeface="Calibri"/>
                <a:cs typeface="Calibri"/>
              </a:rPr>
              <a:t> </a:t>
            </a:r>
            <a:r>
              <a:rPr sz="1600" u="heavy" spc="-5" dirty="0">
                <a:solidFill>
                  <a:srgbClr val="000000"/>
                </a:solidFill>
                <a:uFill>
                  <a:solidFill>
                    <a:srgbClr val="000000"/>
                  </a:solidFill>
                </a:uFill>
                <a:latin typeface="Calibri"/>
                <a:cs typeface="Calibri"/>
              </a:rPr>
              <a:t>rotazionali</a:t>
            </a:r>
            <a:r>
              <a:rPr sz="1600" u="heavy" dirty="0">
                <a:solidFill>
                  <a:srgbClr val="000000"/>
                </a:solidFill>
                <a:uFill>
                  <a:solidFill>
                    <a:srgbClr val="000000"/>
                  </a:solidFill>
                </a:uFill>
                <a:latin typeface="Calibri"/>
                <a:cs typeface="Calibri"/>
              </a:rPr>
              <a:t> </a:t>
            </a:r>
            <a:r>
              <a:rPr sz="1600" u="heavy" spc="-5" dirty="0">
                <a:solidFill>
                  <a:srgbClr val="000000"/>
                </a:solidFill>
                <a:uFill>
                  <a:solidFill>
                    <a:srgbClr val="000000"/>
                  </a:solidFill>
                </a:uFill>
                <a:latin typeface="Calibri"/>
                <a:cs typeface="Calibri"/>
              </a:rPr>
              <a:t>dello</a:t>
            </a:r>
            <a:r>
              <a:rPr sz="1600" u="heavy" spc="10" dirty="0">
                <a:solidFill>
                  <a:srgbClr val="000000"/>
                </a:solidFill>
                <a:uFill>
                  <a:solidFill>
                    <a:srgbClr val="000000"/>
                  </a:solidFill>
                </a:uFill>
                <a:latin typeface="Calibri"/>
                <a:cs typeface="Calibri"/>
              </a:rPr>
              <a:t> </a:t>
            </a:r>
            <a:r>
              <a:rPr sz="1600" u="heavy" spc="-20" dirty="0">
                <a:solidFill>
                  <a:srgbClr val="000000"/>
                </a:solidFill>
                <a:uFill>
                  <a:solidFill>
                    <a:srgbClr val="000000"/>
                  </a:solidFill>
                </a:uFill>
                <a:latin typeface="Calibri"/>
                <a:cs typeface="Calibri"/>
              </a:rPr>
              <a:t>stato</a:t>
            </a:r>
            <a:r>
              <a:rPr sz="1600" u="heavy" spc="25" dirty="0">
                <a:solidFill>
                  <a:srgbClr val="000000"/>
                </a:solidFill>
                <a:uFill>
                  <a:solidFill>
                    <a:srgbClr val="000000"/>
                  </a:solidFill>
                </a:uFill>
                <a:latin typeface="Calibri"/>
                <a:cs typeface="Calibri"/>
              </a:rPr>
              <a:t> </a:t>
            </a:r>
            <a:r>
              <a:rPr sz="1600" u="heavy" spc="-10" dirty="0">
                <a:solidFill>
                  <a:srgbClr val="000000"/>
                </a:solidFill>
                <a:uFill>
                  <a:solidFill>
                    <a:srgbClr val="000000"/>
                  </a:solidFill>
                </a:uFill>
                <a:latin typeface="Calibri"/>
                <a:cs typeface="Calibri"/>
              </a:rPr>
              <a:t>elettronico</a:t>
            </a:r>
            <a:r>
              <a:rPr sz="1600" u="heavy" spc="20" dirty="0">
                <a:solidFill>
                  <a:srgbClr val="000000"/>
                </a:solidFill>
                <a:uFill>
                  <a:solidFill>
                    <a:srgbClr val="000000"/>
                  </a:solidFill>
                </a:uFill>
                <a:latin typeface="Calibri"/>
                <a:cs typeface="Calibri"/>
              </a:rPr>
              <a:t> </a:t>
            </a:r>
            <a:r>
              <a:rPr sz="1600" u="heavy" spc="-10" dirty="0">
                <a:solidFill>
                  <a:srgbClr val="000000"/>
                </a:solidFill>
                <a:uFill>
                  <a:solidFill>
                    <a:srgbClr val="000000"/>
                  </a:solidFill>
                </a:uFill>
                <a:latin typeface="Calibri"/>
                <a:cs typeface="Calibri"/>
              </a:rPr>
              <a:t>fondamentale</a:t>
            </a:r>
            <a:r>
              <a:rPr sz="1600" u="heavy" spc="-5" dirty="0">
                <a:solidFill>
                  <a:srgbClr val="000000"/>
                </a:solidFill>
                <a:uFill>
                  <a:solidFill>
                    <a:srgbClr val="000000"/>
                  </a:solidFill>
                </a:uFill>
                <a:latin typeface="Calibri"/>
                <a:cs typeface="Calibri"/>
              </a:rPr>
              <a:t> della</a:t>
            </a:r>
            <a:r>
              <a:rPr sz="1600" u="heavy" spc="25" dirty="0">
                <a:solidFill>
                  <a:srgbClr val="000000"/>
                </a:solidFill>
                <a:uFill>
                  <a:solidFill>
                    <a:srgbClr val="000000"/>
                  </a:solidFill>
                </a:uFill>
                <a:latin typeface="Calibri"/>
                <a:cs typeface="Calibri"/>
              </a:rPr>
              <a:t> </a:t>
            </a:r>
            <a:r>
              <a:rPr sz="1600" u="heavy" spc="-5" dirty="0">
                <a:solidFill>
                  <a:srgbClr val="000000"/>
                </a:solidFill>
                <a:uFill>
                  <a:solidFill>
                    <a:srgbClr val="000000"/>
                  </a:solidFill>
                </a:uFill>
                <a:latin typeface="Calibri"/>
                <a:cs typeface="Calibri"/>
              </a:rPr>
              <a:t>molecola</a:t>
            </a:r>
            <a:r>
              <a:rPr sz="1600" spc="-5" dirty="0">
                <a:solidFill>
                  <a:srgbClr val="000000"/>
                </a:solidFill>
                <a:latin typeface="Calibri"/>
                <a:cs typeface="Calibri"/>
              </a:rPr>
              <a:t>.</a:t>
            </a:r>
            <a:endParaRPr sz="1600" dirty="0">
              <a:latin typeface="Calibri"/>
              <a:cs typeface="Calibri"/>
            </a:endParaRPr>
          </a:p>
          <a:p>
            <a:pPr marL="12700" marR="6350" algn="just">
              <a:lnSpc>
                <a:spcPct val="100000"/>
              </a:lnSpc>
              <a:spcBef>
                <a:spcPts val="600"/>
              </a:spcBef>
              <a:tabLst>
                <a:tab pos="850900" algn="l"/>
                <a:tab pos="1139190" algn="l"/>
                <a:tab pos="1840230" algn="l"/>
                <a:tab pos="3444875" algn="l"/>
                <a:tab pos="4358005" algn="l"/>
                <a:tab pos="4854575" algn="l"/>
                <a:tab pos="5165725" algn="l"/>
                <a:tab pos="6200775" algn="l"/>
                <a:tab pos="7072630" algn="l"/>
                <a:tab pos="8209280" algn="l"/>
                <a:tab pos="8712835" algn="l"/>
                <a:tab pos="9881235" algn="l"/>
              </a:tabLst>
            </a:pPr>
            <a:r>
              <a:rPr sz="1600" spc="-40" dirty="0">
                <a:solidFill>
                  <a:srgbClr val="000000"/>
                </a:solidFill>
                <a:latin typeface="Calibri"/>
                <a:cs typeface="Calibri"/>
              </a:rPr>
              <a:t>P</a:t>
            </a:r>
            <a:r>
              <a:rPr sz="1600" dirty="0">
                <a:solidFill>
                  <a:srgbClr val="000000"/>
                </a:solidFill>
                <a:latin typeface="Calibri"/>
                <a:cs typeface="Calibri"/>
              </a:rPr>
              <a:t>e</a:t>
            </a:r>
            <a:r>
              <a:rPr sz="1600" spc="-30" dirty="0">
                <a:solidFill>
                  <a:srgbClr val="000000"/>
                </a:solidFill>
                <a:latin typeface="Calibri"/>
                <a:cs typeface="Calibri"/>
              </a:rPr>
              <a:t>r</a:t>
            </a:r>
            <a:r>
              <a:rPr sz="1600" dirty="0">
                <a:solidFill>
                  <a:srgbClr val="000000"/>
                </a:solidFill>
                <a:latin typeface="Calibri"/>
                <a:cs typeface="Calibri"/>
              </a:rPr>
              <a:t>c</a:t>
            </a:r>
            <a:r>
              <a:rPr sz="1600" spc="5" dirty="0">
                <a:solidFill>
                  <a:srgbClr val="000000"/>
                </a:solidFill>
                <a:latin typeface="Calibri"/>
                <a:cs typeface="Calibri"/>
              </a:rPr>
              <a:t>h</a:t>
            </a:r>
            <a:r>
              <a:rPr sz="1600" dirty="0">
                <a:solidFill>
                  <a:srgbClr val="000000"/>
                </a:solidFill>
                <a:latin typeface="Calibri"/>
                <a:cs typeface="Calibri"/>
              </a:rPr>
              <a:t>é	</a:t>
            </a:r>
            <a:r>
              <a:rPr sz="1600" spc="-5" dirty="0">
                <a:solidFill>
                  <a:srgbClr val="000000"/>
                </a:solidFill>
                <a:latin typeface="Calibri"/>
                <a:cs typeface="Calibri"/>
              </a:rPr>
              <a:t>s</a:t>
            </a:r>
            <a:r>
              <a:rPr sz="1600" dirty="0">
                <a:solidFill>
                  <a:srgbClr val="000000"/>
                </a:solidFill>
                <a:latin typeface="Calibri"/>
                <a:cs typeface="Calibri"/>
              </a:rPr>
              <a:t>i	ab</a:t>
            </a:r>
            <a:r>
              <a:rPr sz="1600" spc="5" dirty="0">
                <a:solidFill>
                  <a:srgbClr val="000000"/>
                </a:solidFill>
                <a:latin typeface="Calibri"/>
                <a:cs typeface="Calibri"/>
              </a:rPr>
              <a:t>b</a:t>
            </a:r>
            <a:r>
              <a:rPr sz="1600" dirty="0">
                <a:solidFill>
                  <a:srgbClr val="000000"/>
                </a:solidFill>
                <a:latin typeface="Calibri"/>
                <a:cs typeface="Calibri"/>
              </a:rPr>
              <a:t>ia	a</a:t>
            </a:r>
            <a:r>
              <a:rPr sz="1600" spc="5" dirty="0">
                <a:solidFill>
                  <a:srgbClr val="000000"/>
                </a:solidFill>
                <a:latin typeface="Calibri"/>
                <a:cs typeface="Calibri"/>
              </a:rPr>
              <a:t>s</a:t>
            </a:r>
            <a:r>
              <a:rPr sz="1600" spc="-5" dirty="0">
                <a:solidFill>
                  <a:srgbClr val="000000"/>
                </a:solidFill>
                <a:latin typeface="Calibri"/>
                <a:cs typeface="Calibri"/>
              </a:rPr>
              <a:t>so</a:t>
            </a:r>
            <a:r>
              <a:rPr sz="1600" spc="-10" dirty="0">
                <a:solidFill>
                  <a:srgbClr val="000000"/>
                </a:solidFill>
                <a:latin typeface="Calibri"/>
                <a:cs typeface="Calibri"/>
              </a:rPr>
              <a:t>r</a:t>
            </a:r>
            <a:r>
              <a:rPr sz="1600" spc="-5" dirty="0">
                <a:solidFill>
                  <a:srgbClr val="000000"/>
                </a:solidFill>
                <a:latin typeface="Calibri"/>
                <a:cs typeface="Calibri"/>
              </a:rPr>
              <a:t>bi</a:t>
            </a:r>
            <a:r>
              <a:rPr sz="1600" spc="-10" dirty="0">
                <a:solidFill>
                  <a:srgbClr val="000000"/>
                </a:solidFill>
                <a:latin typeface="Calibri"/>
                <a:cs typeface="Calibri"/>
              </a:rPr>
              <a:t>m</a:t>
            </a:r>
            <a:r>
              <a:rPr sz="1600" dirty="0">
                <a:solidFill>
                  <a:srgbClr val="000000"/>
                </a:solidFill>
                <a:latin typeface="Calibri"/>
                <a:cs typeface="Calibri"/>
              </a:rPr>
              <a:t>e</a:t>
            </a:r>
            <a:r>
              <a:rPr sz="1600" spc="-10" dirty="0">
                <a:solidFill>
                  <a:srgbClr val="000000"/>
                </a:solidFill>
                <a:latin typeface="Calibri"/>
                <a:cs typeface="Calibri"/>
              </a:rPr>
              <a:t>n</a:t>
            </a:r>
            <a:r>
              <a:rPr sz="1600" spc="-25" dirty="0">
                <a:solidFill>
                  <a:srgbClr val="000000"/>
                </a:solidFill>
                <a:latin typeface="Calibri"/>
                <a:cs typeface="Calibri"/>
              </a:rPr>
              <a:t>t</a:t>
            </a:r>
            <a:r>
              <a:rPr sz="1600" spc="-40" dirty="0">
                <a:solidFill>
                  <a:srgbClr val="000000"/>
                </a:solidFill>
                <a:latin typeface="Calibri"/>
                <a:cs typeface="Calibri"/>
              </a:rPr>
              <a:t>o</a:t>
            </a:r>
            <a:r>
              <a:rPr sz="1600" dirty="0">
                <a:solidFill>
                  <a:srgbClr val="000000"/>
                </a:solidFill>
                <a:latin typeface="Calibri"/>
                <a:cs typeface="Calibri"/>
              </a:rPr>
              <a:t>,	</a:t>
            </a:r>
            <a:r>
              <a:rPr sz="1600" spc="-5" dirty="0">
                <a:solidFill>
                  <a:srgbClr val="000000"/>
                </a:solidFill>
                <a:latin typeface="Calibri"/>
                <a:cs typeface="Calibri"/>
              </a:rPr>
              <a:t>o</a:t>
            </a:r>
            <a:r>
              <a:rPr sz="1600" spc="-10" dirty="0">
                <a:solidFill>
                  <a:srgbClr val="000000"/>
                </a:solidFill>
                <a:latin typeface="Calibri"/>
                <a:cs typeface="Calibri"/>
              </a:rPr>
              <a:t>cc</a:t>
            </a:r>
            <a:r>
              <a:rPr sz="1600" spc="-5" dirty="0">
                <a:solidFill>
                  <a:srgbClr val="000000"/>
                </a:solidFill>
                <a:latin typeface="Calibri"/>
                <a:cs typeface="Calibri"/>
              </a:rPr>
              <a:t>or</a:t>
            </a:r>
            <a:r>
              <a:rPr sz="1600" spc="-35" dirty="0">
                <a:solidFill>
                  <a:srgbClr val="000000"/>
                </a:solidFill>
                <a:latin typeface="Calibri"/>
                <a:cs typeface="Calibri"/>
              </a:rPr>
              <a:t>r</a:t>
            </a:r>
            <a:r>
              <a:rPr sz="1600" dirty="0">
                <a:solidFill>
                  <a:srgbClr val="000000"/>
                </a:solidFill>
                <a:latin typeface="Calibri"/>
                <a:cs typeface="Calibri"/>
              </a:rPr>
              <a:t>e	</a:t>
            </a:r>
            <a:r>
              <a:rPr sz="1600" spc="-10" dirty="0">
                <a:solidFill>
                  <a:srgbClr val="000000"/>
                </a:solidFill>
                <a:latin typeface="Calibri"/>
                <a:cs typeface="Calibri"/>
              </a:rPr>
              <a:t>ch</a:t>
            </a:r>
            <a:r>
              <a:rPr sz="1600" dirty="0">
                <a:solidFill>
                  <a:srgbClr val="000000"/>
                </a:solidFill>
                <a:latin typeface="Calibri"/>
                <a:cs typeface="Calibri"/>
              </a:rPr>
              <a:t>e	</a:t>
            </a:r>
            <a:r>
              <a:rPr sz="1600" spc="-5" dirty="0">
                <a:solidFill>
                  <a:srgbClr val="000000"/>
                </a:solidFill>
                <a:latin typeface="Calibri"/>
                <a:cs typeface="Calibri"/>
              </a:rPr>
              <a:t>l</a:t>
            </a:r>
            <a:r>
              <a:rPr sz="1600" dirty="0">
                <a:solidFill>
                  <a:srgbClr val="000000"/>
                </a:solidFill>
                <a:latin typeface="Calibri"/>
                <a:cs typeface="Calibri"/>
              </a:rPr>
              <a:t>a	</a:t>
            </a:r>
            <a:r>
              <a:rPr sz="1600" spc="-5" dirty="0">
                <a:solidFill>
                  <a:srgbClr val="000000"/>
                </a:solidFill>
                <a:latin typeface="Calibri"/>
                <a:cs typeface="Calibri"/>
              </a:rPr>
              <a:t>so</a:t>
            </a:r>
            <a:r>
              <a:rPr sz="1600" spc="-35" dirty="0">
                <a:solidFill>
                  <a:srgbClr val="000000"/>
                </a:solidFill>
                <a:latin typeface="Calibri"/>
                <a:cs typeface="Calibri"/>
              </a:rPr>
              <a:t>r</a:t>
            </a:r>
            <a:r>
              <a:rPr sz="1600" spc="-10" dirty="0">
                <a:solidFill>
                  <a:srgbClr val="000000"/>
                </a:solidFill>
                <a:latin typeface="Calibri"/>
                <a:cs typeface="Calibri"/>
              </a:rPr>
              <a:t>g</a:t>
            </a:r>
            <a:r>
              <a:rPr sz="1600" dirty="0">
                <a:solidFill>
                  <a:srgbClr val="000000"/>
                </a:solidFill>
                <a:latin typeface="Calibri"/>
                <a:cs typeface="Calibri"/>
              </a:rPr>
              <a:t>e</a:t>
            </a:r>
            <a:r>
              <a:rPr sz="1600" spc="-25" dirty="0">
                <a:solidFill>
                  <a:srgbClr val="000000"/>
                </a:solidFill>
                <a:latin typeface="Calibri"/>
                <a:cs typeface="Calibri"/>
              </a:rPr>
              <a:t>nt</a:t>
            </a:r>
            <a:r>
              <a:rPr sz="1600" dirty="0">
                <a:solidFill>
                  <a:srgbClr val="000000"/>
                </a:solidFill>
                <a:latin typeface="Calibri"/>
                <a:cs typeface="Calibri"/>
              </a:rPr>
              <a:t>e	e</a:t>
            </a:r>
            <a:r>
              <a:rPr sz="1600" spc="-10" dirty="0">
                <a:solidFill>
                  <a:srgbClr val="000000"/>
                </a:solidFill>
                <a:latin typeface="Calibri"/>
                <a:cs typeface="Calibri"/>
              </a:rPr>
              <a:t>m</a:t>
            </a:r>
            <a:r>
              <a:rPr sz="1600" spc="-15" dirty="0">
                <a:solidFill>
                  <a:srgbClr val="000000"/>
                </a:solidFill>
                <a:latin typeface="Calibri"/>
                <a:cs typeface="Calibri"/>
              </a:rPr>
              <a:t>e</a:t>
            </a:r>
            <a:r>
              <a:rPr sz="1600" spc="-25" dirty="0">
                <a:solidFill>
                  <a:srgbClr val="000000"/>
                </a:solidFill>
                <a:latin typeface="Calibri"/>
                <a:cs typeface="Calibri"/>
              </a:rPr>
              <a:t>tt</a:t>
            </a:r>
            <a:r>
              <a:rPr sz="1600" dirty="0">
                <a:solidFill>
                  <a:srgbClr val="000000"/>
                </a:solidFill>
                <a:latin typeface="Calibri"/>
                <a:cs typeface="Calibri"/>
              </a:rPr>
              <a:t>a	</a:t>
            </a:r>
            <a:r>
              <a:rPr sz="1600" spc="-40" dirty="0">
                <a:solidFill>
                  <a:srgbClr val="000000"/>
                </a:solidFill>
                <a:latin typeface="Calibri"/>
                <a:cs typeface="Calibri"/>
              </a:rPr>
              <a:t>r</a:t>
            </a:r>
            <a:r>
              <a:rPr sz="1600" dirty="0">
                <a:solidFill>
                  <a:srgbClr val="000000"/>
                </a:solidFill>
                <a:latin typeface="Calibri"/>
                <a:cs typeface="Calibri"/>
              </a:rPr>
              <a:t>adi</a:t>
            </a:r>
            <a:r>
              <a:rPr sz="1600" spc="10" dirty="0">
                <a:solidFill>
                  <a:srgbClr val="000000"/>
                </a:solidFill>
                <a:latin typeface="Calibri"/>
                <a:cs typeface="Calibri"/>
              </a:rPr>
              <a:t>a</a:t>
            </a:r>
            <a:r>
              <a:rPr sz="1600" dirty="0">
                <a:solidFill>
                  <a:srgbClr val="000000"/>
                </a:solidFill>
                <a:latin typeface="Calibri"/>
                <a:cs typeface="Calibri"/>
              </a:rPr>
              <a:t>zioni	</a:t>
            </a:r>
            <a:r>
              <a:rPr sz="1600" spc="-20" dirty="0">
                <a:solidFill>
                  <a:srgbClr val="000000"/>
                </a:solidFill>
                <a:latin typeface="Calibri"/>
                <a:cs typeface="Calibri"/>
              </a:rPr>
              <a:t>c</a:t>
            </a:r>
            <a:r>
              <a:rPr sz="1600" spc="-5" dirty="0">
                <a:solidFill>
                  <a:srgbClr val="000000"/>
                </a:solidFill>
                <a:latin typeface="Calibri"/>
                <a:cs typeface="Calibri"/>
              </a:rPr>
              <a:t>o</a:t>
            </a:r>
            <a:r>
              <a:rPr sz="1600" dirty="0">
                <a:solidFill>
                  <a:srgbClr val="000000"/>
                </a:solidFill>
                <a:latin typeface="Calibri"/>
                <a:cs typeface="Calibri"/>
              </a:rPr>
              <a:t>n	</a:t>
            </a:r>
            <a:r>
              <a:rPr sz="1600" spc="-5" dirty="0">
                <a:solidFill>
                  <a:srgbClr val="000000"/>
                </a:solidFill>
                <a:latin typeface="Calibri"/>
                <a:cs typeface="Calibri"/>
              </a:rPr>
              <a:t>f</a:t>
            </a:r>
            <a:r>
              <a:rPr sz="1600" spc="-30" dirty="0">
                <a:solidFill>
                  <a:srgbClr val="000000"/>
                </a:solidFill>
                <a:latin typeface="Calibri"/>
                <a:cs typeface="Calibri"/>
              </a:rPr>
              <a:t>r</a:t>
            </a:r>
            <a:r>
              <a:rPr sz="1600" dirty="0">
                <a:solidFill>
                  <a:srgbClr val="000000"/>
                </a:solidFill>
                <a:latin typeface="Calibri"/>
                <a:cs typeface="Calibri"/>
              </a:rPr>
              <a:t>e</a:t>
            </a:r>
            <a:r>
              <a:rPr sz="1600" spc="-10" dirty="0">
                <a:solidFill>
                  <a:srgbClr val="000000"/>
                </a:solidFill>
                <a:latin typeface="Calibri"/>
                <a:cs typeface="Calibri"/>
              </a:rPr>
              <a:t>q</a:t>
            </a:r>
            <a:r>
              <a:rPr sz="1600" spc="-5" dirty="0">
                <a:solidFill>
                  <a:srgbClr val="000000"/>
                </a:solidFill>
                <a:latin typeface="Calibri"/>
                <a:cs typeface="Calibri"/>
              </a:rPr>
              <a:t>uen</a:t>
            </a:r>
            <a:r>
              <a:rPr sz="1600" spc="-45" dirty="0">
                <a:solidFill>
                  <a:srgbClr val="000000"/>
                </a:solidFill>
                <a:latin typeface="Calibri"/>
                <a:cs typeface="Calibri"/>
              </a:rPr>
              <a:t>z</a:t>
            </a:r>
            <a:r>
              <a:rPr sz="1600" dirty="0">
                <a:solidFill>
                  <a:srgbClr val="000000"/>
                </a:solidFill>
                <a:latin typeface="Calibri"/>
                <a:cs typeface="Calibri"/>
              </a:rPr>
              <a:t>e	</a:t>
            </a:r>
            <a:r>
              <a:rPr sz="1600" spc="-20" dirty="0">
                <a:solidFill>
                  <a:srgbClr val="000000"/>
                </a:solidFill>
                <a:latin typeface="Calibri"/>
                <a:cs typeface="Calibri"/>
              </a:rPr>
              <a:t>c</a:t>
            </a:r>
            <a:r>
              <a:rPr sz="1600" spc="-5" dirty="0">
                <a:solidFill>
                  <a:srgbClr val="000000"/>
                </a:solidFill>
                <a:latin typeface="Calibri"/>
                <a:cs typeface="Calibri"/>
              </a:rPr>
              <a:t>or</a:t>
            </a:r>
            <a:r>
              <a:rPr sz="1600" spc="-10" dirty="0">
                <a:solidFill>
                  <a:srgbClr val="000000"/>
                </a:solidFill>
                <a:latin typeface="Calibri"/>
                <a:cs typeface="Calibri"/>
              </a:rPr>
              <a:t>r</a:t>
            </a:r>
            <a:r>
              <a:rPr sz="1600" dirty="0">
                <a:solidFill>
                  <a:srgbClr val="000000"/>
                </a:solidFill>
                <a:latin typeface="Calibri"/>
                <a:cs typeface="Calibri"/>
              </a:rPr>
              <a:t>i</a:t>
            </a:r>
            <a:r>
              <a:rPr sz="1600" spc="-10" dirty="0">
                <a:solidFill>
                  <a:srgbClr val="000000"/>
                </a:solidFill>
                <a:latin typeface="Calibri"/>
                <a:cs typeface="Calibri"/>
              </a:rPr>
              <a:t>s</a:t>
            </a:r>
            <a:r>
              <a:rPr sz="1600" spc="-5" dirty="0">
                <a:solidFill>
                  <a:srgbClr val="000000"/>
                </a:solidFill>
                <a:latin typeface="Calibri"/>
                <a:cs typeface="Calibri"/>
              </a:rPr>
              <a:t>ponde</a:t>
            </a:r>
            <a:r>
              <a:rPr sz="1600" spc="-25" dirty="0">
                <a:solidFill>
                  <a:srgbClr val="000000"/>
                </a:solidFill>
                <a:latin typeface="Calibri"/>
                <a:cs typeface="Calibri"/>
              </a:rPr>
              <a:t>n</a:t>
            </a:r>
            <a:r>
              <a:rPr sz="1600" spc="10" dirty="0">
                <a:solidFill>
                  <a:srgbClr val="000000"/>
                </a:solidFill>
                <a:latin typeface="Calibri"/>
                <a:cs typeface="Calibri"/>
              </a:rPr>
              <a:t>t</a:t>
            </a:r>
            <a:r>
              <a:rPr sz="1600" dirty="0">
                <a:solidFill>
                  <a:srgbClr val="000000"/>
                </a:solidFill>
                <a:latin typeface="Calibri"/>
                <a:cs typeface="Calibri"/>
              </a:rPr>
              <a:t>i  </a:t>
            </a:r>
            <a:r>
              <a:rPr sz="1600" spc="-15" dirty="0">
                <a:solidFill>
                  <a:srgbClr val="000000"/>
                </a:solidFill>
                <a:latin typeface="Calibri"/>
                <a:cs typeface="Calibri"/>
              </a:rPr>
              <a:t>esattamente</a:t>
            </a:r>
            <a:r>
              <a:rPr sz="1600" spc="40" dirty="0">
                <a:solidFill>
                  <a:srgbClr val="000000"/>
                </a:solidFill>
                <a:latin typeface="Calibri"/>
                <a:cs typeface="Calibri"/>
              </a:rPr>
              <a:t> </a:t>
            </a:r>
            <a:r>
              <a:rPr sz="1600" spc="-5" dirty="0">
                <a:solidFill>
                  <a:srgbClr val="000000"/>
                </a:solidFill>
                <a:latin typeface="Calibri"/>
                <a:cs typeface="Calibri"/>
              </a:rPr>
              <a:t>alle</a:t>
            </a:r>
            <a:r>
              <a:rPr sz="1600" spc="15" dirty="0">
                <a:solidFill>
                  <a:srgbClr val="000000"/>
                </a:solidFill>
                <a:latin typeface="Calibri"/>
                <a:cs typeface="Calibri"/>
              </a:rPr>
              <a:t> </a:t>
            </a:r>
            <a:r>
              <a:rPr sz="1600" spc="-5" dirty="0">
                <a:solidFill>
                  <a:srgbClr val="000000"/>
                </a:solidFill>
                <a:latin typeface="Calibri"/>
                <a:cs typeface="Calibri"/>
              </a:rPr>
              <a:t>energie</a:t>
            </a:r>
            <a:r>
              <a:rPr sz="1600" dirty="0">
                <a:solidFill>
                  <a:srgbClr val="000000"/>
                </a:solidFill>
                <a:latin typeface="Calibri"/>
                <a:cs typeface="Calibri"/>
              </a:rPr>
              <a:t> </a:t>
            </a:r>
            <a:r>
              <a:rPr sz="1600" spc="-5" dirty="0">
                <a:solidFill>
                  <a:srgbClr val="000000"/>
                </a:solidFill>
                <a:latin typeface="Calibri"/>
                <a:cs typeface="Calibri"/>
              </a:rPr>
              <a:t>corrispondenti</a:t>
            </a:r>
            <a:r>
              <a:rPr sz="1600" spc="-10" dirty="0">
                <a:solidFill>
                  <a:srgbClr val="000000"/>
                </a:solidFill>
                <a:latin typeface="Calibri"/>
                <a:cs typeface="Calibri"/>
              </a:rPr>
              <a:t> </a:t>
            </a:r>
            <a:r>
              <a:rPr sz="1600" spc="-5" dirty="0">
                <a:solidFill>
                  <a:srgbClr val="000000"/>
                </a:solidFill>
                <a:latin typeface="Calibri"/>
                <a:cs typeface="Calibri"/>
              </a:rPr>
              <a:t>allo</a:t>
            </a:r>
            <a:r>
              <a:rPr sz="1600" spc="10" dirty="0">
                <a:solidFill>
                  <a:srgbClr val="000000"/>
                </a:solidFill>
                <a:latin typeface="Calibri"/>
                <a:cs typeface="Calibri"/>
              </a:rPr>
              <a:t> </a:t>
            </a:r>
            <a:r>
              <a:rPr sz="1600" spc="-20" dirty="0">
                <a:solidFill>
                  <a:srgbClr val="000000"/>
                </a:solidFill>
                <a:latin typeface="Calibri"/>
                <a:cs typeface="Calibri"/>
              </a:rPr>
              <a:t>stato</a:t>
            </a:r>
            <a:r>
              <a:rPr sz="1600" spc="25" dirty="0">
                <a:solidFill>
                  <a:srgbClr val="000000"/>
                </a:solidFill>
                <a:latin typeface="Calibri"/>
                <a:cs typeface="Calibri"/>
              </a:rPr>
              <a:t> </a:t>
            </a:r>
            <a:r>
              <a:rPr sz="1600" spc="-10" dirty="0" err="1">
                <a:solidFill>
                  <a:srgbClr val="000000"/>
                </a:solidFill>
                <a:latin typeface="Calibri"/>
                <a:cs typeface="Calibri"/>
              </a:rPr>
              <a:t>elettronico</a:t>
            </a:r>
            <a:r>
              <a:rPr sz="1600" spc="5" dirty="0">
                <a:solidFill>
                  <a:srgbClr val="000000"/>
                </a:solidFill>
                <a:latin typeface="Calibri"/>
                <a:cs typeface="Calibri"/>
              </a:rPr>
              <a:t> </a:t>
            </a:r>
            <a:r>
              <a:rPr sz="1600" spc="-10" dirty="0" err="1">
                <a:solidFill>
                  <a:srgbClr val="000000"/>
                </a:solidFill>
                <a:latin typeface="Calibri"/>
                <a:cs typeface="Calibri"/>
              </a:rPr>
              <a:t>fondamentale</a:t>
            </a:r>
            <a:endParaRPr lang="it-IT" sz="1600" spc="-10" dirty="0">
              <a:latin typeface="Calibri"/>
              <a:cs typeface="Calibri"/>
            </a:endParaRPr>
          </a:p>
        </p:txBody>
      </p:sp>
      <p:sp>
        <p:nvSpPr>
          <p:cNvPr id="6" name="CasellaDiTesto 5">
            <a:extLst>
              <a:ext uri="{FF2B5EF4-FFF2-40B4-BE49-F238E27FC236}">
                <a16:creationId xmlns:a16="http://schemas.microsoft.com/office/drawing/2014/main" id="{B14ED4C7-DEB6-F261-F0DA-35C3510F9D73}"/>
              </a:ext>
            </a:extLst>
          </p:cNvPr>
          <p:cNvSpPr txBox="1"/>
          <p:nvPr/>
        </p:nvSpPr>
        <p:spPr>
          <a:xfrm>
            <a:off x="275640" y="4092862"/>
            <a:ext cx="11825574" cy="2367315"/>
          </a:xfrm>
          <a:prstGeom prst="rect">
            <a:avLst/>
          </a:prstGeom>
          <a:noFill/>
        </p:spPr>
        <p:txBody>
          <a:bodyPr wrap="square">
            <a:spAutoFit/>
          </a:bodyPr>
          <a:lstStyle/>
          <a:p>
            <a:pPr marL="12700" algn="just">
              <a:lnSpc>
                <a:spcPct val="100000"/>
              </a:lnSpc>
            </a:pPr>
            <a:r>
              <a:rPr lang="it-IT" sz="1800" b="1" u="sng" spc="-5" dirty="0">
                <a:solidFill>
                  <a:srgbClr val="BF6B2C"/>
                </a:solidFill>
                <a:latin typeface="Calibri"/>
                <a:cs typeface="Calibri"/>
              </a:rPr>
              <a:t>Assorbimento</a:t>
            </a:r>
            <a:r>
              <a:rPr lang="it-IT" sz="1800" b="1" u="sng" spc="-15" dirty="0">
                <a:solidFill>
                  <a:srgbClr val="BF6B2C"/>
                </a:solidFill>
                <a:latin typeface="Calibri"/>
                <a:cs typeface="Calibri"/>
              </a:rPr>
              <a:t> </a:t>
            </a:r>
            <a:r>
              <a:rPr lang="it-IT" sz="1800" b="1" u="sng" spc="-5" dirty="0">
                <a:solidFill>
                  <a:srgbClr val="BF6B2C"/>
                </a:solidFill>
                <a:latin typeface="Calibri"/>
                <a:cs typeface="Calibri"/>
              </a:rPr>
              <a:t>di radiazione</a:t>
            </a:r>
            <a:r>
              <a:rPr lang="it-IT" sz="1800" b="1" u="sng" spc="10" dirty="0">
                <a:solidFill>
                  <a:srgbClr val="BF6B2C"/>
                </a:solidFill>
                <a:latin typeface="Calibri"/>
                <a:cs typeface="Calibri"/>
              </a:rPr>
              <a:t> </a:t>
            </a:r>
            <a:r>
              <a:rPr lang="it-IT" sz="1800" b="1" u="sng" spc="-15" dirty="0">
                <a:solidFill>
                  <a:srgbClr val="BF6B2C"/>
                </a:solidFill>
                <a:latin typeface="Calibri"/>
                <a:cs typeface="Calibri"/>
              </a:rPr>
              <a:t>ultravioletta</a:t>
            </a:r>
            <a:r>
              <a:rPr lang="it-IT" sz="1800" b="1" u="sng" spc="-25" dirty="0">
                <a:solidFill>
                  <a:srgbClr val="BF6B2C"/>
                </a:solidFill>
                <a:latin typeface="Calibri"/>
                <a:cs typeface="Calibri"/>
              </a:rPr>
              <a:t> </a:t>
            </a:r>
            <a:r>
              <a:rPr lang="it-IT" sz="1800" b="1" u="sng" dirty="0">
                <a:solidFill>
                  <a:srgbClr val="BF6B2C"/>
                </a:solidFill>
                <a:latin typeface="Calibri"/>
                <a:cs typeface="Calibri"/>
              </a:rPr>
              <a:t>e</a:t>
            </a:r>
            <a:r>
              <a:rPr lang="it-IT" sz="1800" b="1" u="sng" spc="20" dirty="0">
                <a:solidFill>
                  <a:srgbClr val="BF6B2C"/>
                </a:solidFill>
                <a:latin typeface="Calibri"/>
                <a:cs typeface="Calibri"/>
              </a:rPr>
              <a:t> </a:t>
            </a:r>
            <a:r>
              <a:rPr lang="it-IT" sz="1800" b="1" u="sng" spc="-5" dirty="0">
                <a:solidFill>
                  <a:srgbClr val="BF6B2C"/>
                </a:solidFill>
                <a:latin typeface="Calibri"/>
                <a:cs typeface="Calibri"/>
              </a:rPr>
              <a:t>visibile </a:t>
            </a:r>
            <a:r>
              <a:rPr lang="it-IT" sz="1800" b="1" u="sng" spc="-15" dirty="0">
                <a:solidFill>
                  <a:srgbClr val="BF6B2C"/>
                </a:solidFill>
                <a:latin typeface="Calibri"/>
                <a:cs typeface="Calibri"/>
              </a:rPr>
              <a:t>(UV/VIS)</a:t>
            </a:r>
            <a:endParaRPr lang="it-IT" sz="1800" u="sng" dirty="0">
              <a:latin typeface="Calibri"/>
              <a:cs typeface="Calibri"/>
            </a:endParaRPr>
          </a:p>
          <a:p>
            <a:pPr algn="just">
              <a:lnSpc>
                <a:spcPct val="100000"/>
              </a:lnSpc>
              <a:spcBef>
                <a:spcPts val="25"/>
              </a:spcBef>
            </a:pPr>
            <a:endParaRPr lang="it-IT" sz="2000" dirty="0">
              <a:latin typeface="Calibri"/>
              <a:cs typeface="Calibri"/>
            </a:endParaRPr>
          </a:p>
          <a:p>
            <a:pPr marL="12700" algn="just">
              <a:lnSpc>
                <a:spcPct val="100000"/>
              </a:lnSpc>
            </a:pPr>
            <a:r>
              <a:rPr lang="it-IT" sz="1600" spc="-5" dirty="0">
                <a:solidFill>
                  <a:srgbClr val="000000"/>
                </a:solidFill>
                <a:latin typeface="Calibri"/>
                <a:cs typeface="Calibri"/>
              </a:rPr>
              <a:t>L'assorbimento</a:t>
            </a:r>
            <a:r>
              <a:rPr lang="it-IT" sz="1600" spc="405" dirty="0">
                <a:solidFill>
                  <a:srgbClr val="000000"/>
                </a:solidFill>
                <a:latin typeface="Calibri"/>
                <a:cs typeface="Calibri"/>
              </a:rPr>
              <a:t> </a:t>
            </a:r>
            <a:r>
              <a:rPr lang="it-IT" sz="1600" spc="-10" dirty="0">
                <a:solidFill>
                  <a:srgbClr val="000000"/>
                </a:solidFill>
                <a:latin typeface="Calibri"/>
                <a:cs typeface="Calibri"/>
              </a:rPr>
              <a:t>molecolare</a:t>
            </a:r>
            <a:r>
              <a:rPr lang="it-IT" sz="1600" spc="405" dirty="0">
                <a:solidFill>
                  <a:srgbClr val="000000"/>
                </a:solidFill>
                <a:latin typeface="Calibri"/>
                <a:cs typeface="Calibri"/>
              </a:rPr>
              <a:t> </a:t>
            </a:r>
            <a:r>
              <a:rPr lang="it-IT" sz="1600" spc="-5" dirty="0">
                <a:solidFill>
                  <a:srgbClr val="000000"/>
                </a:solidFill>
                <a:latin typeface="Calibri"/>
                <a:cs typeface="Calibri"/>
              </a:rPr>
              <a:t>nelle</a:t>
            </a:r>
            <a:r>
              <a:rPr lang="it-IT" sz="1600" spc="405" dirty="0">
                <a:solidFill>
                  <a:srgbClr val="000000"/>
                </a:solidFill>
                <a:latin typeface="Calibri"/>
                <a:cs typeface="Calibri"/>
              </a:rPr>
              <a:t> </a:t>
            </a:r>
            <a:r>
              <a:rPr lang="it-IT" sz="1600" spc="-5" dirty="0">
                <a:solidFill>
                  <a:srgbClr val="000000"/>
                </a:solidFill>
                <a:latin typeface="Calibri"/>
                <a:cs typeface="Calibri"/>
              </a:rPr>
              <a:t>regioni</a:t>
            </a:r>
            <a:r>
              <a:rPr lang="it-IT" sz="1600" spc="385" dirty="0">
                <a:solidFill>
                  <a:srgbClr val="000000"/>
                </a:solidFill>
                <a:latin typeface="Calibri"/>
                <a:cs typeface="Calibri"/>
              </a:rPr>
              <a:t> </a:t>
            </a:r>
            <a:r>
              <a:rPr lang="it-IT" sz="1600" spc="-5" dirty="0">
                <a:solidFill>
                  <a:srgbClr val="000000"/>
                </a:solidFill>
                <a:latin typeface="Calibri"/>
                <a:cs typeface="Calibri"/>
              </a:rPr>
              <a:t>del</a:t>
            </a:r>
            <a:r>
              <a:rPr lang="it-IT" sz="1600" spc="400" dirty="0">
                <a:solidFill>
                  <a:srgbClr val="000000"/>
                </a:solidFill>
                <a:latin typeface="Calibri"/>
                <a:cs typeface="Calibri"/>
              </a:rPr>
              <a:t> </a:t>
            </a:r>
            <a:r>
              <a:rPr lang="it-IT" sz="1600" spc="-5" dirty="0">
                <a:solidFill>
                  <a:srgbClr val="000000"/>
                </a:solidFill>
                <a:latin typeface="Calibri"/>
                <a:cs typeface="Calibri"/>
              </a:rPr>
              <a:t>visibile</a:t>
            </a:r>
            <a:r>
              <a:rPr lang="it-IT" sz="1600" spc="395" dirty="0">
                <a:solidFill>
                  <a:srgbClr val="000000"/>
                </a:solidFill>
                <a:latin typeface="Calibri"/>
                <a:cs typeface="Calibri"/>
              </a:rPr>
              <a:t> </a:t>
            </a:r>
            <a:r>
              <a:rPr lang="it-IT" sz="1600" dirty="0">
                <a:solidFill>
                  <a:srgbClr val="000000"/>
                </a:solidFill>
                <a:latin typeface="Calibri"/>
                <a:cs typeface="Calibri"/>
              </a:rPr>
              <a:t>e</a:t>
            </a:r>
            <a:r>
              <a:rPr lang="it-IT" sz="1600" spc="405" dirty="0">
                <a:solidFill>
                  <a:srgbClr val="000000"/>
                </a:solidFill>
                <a:latin typeface="Calibri"/>
                <a:cs typeface="Calibri"/>
              </a:rPr>
              <a:t> </a:t>
            </a:r>
            <a:r>
              <a:rPr lang="it-IT" sz="1600" spc="-10" dirty="0">
                <a:solidFill>
                  <a:srgbClr val="000000"/>
                </a:solidFill>
                <a:latin typeface="Calibri"/>
                <a:cs typeface="Calibri"/>
              </a:rPr>
              <a:t>dell'ultravioletto</a:t>
            </a:r>
            <a:r>
              <a:rPr lang="it-IT" sz="1600" spc="400" dirty="0">
                <a:solidFill>
                  <a:srgbClr val="000000"/>
                </a:solidFill>
                <a:latin typeface="Calibri"/>
                <a:cs typeface="Calibri"/>
              </a:rPr>
              <a:t> </a:t>
            </a:r>
            <a:r>
              <a:rPr lang="it-IT" sz="1600" spc="-10" dirty="0">
                <a:solidFill>
                  <a:srgbClr val="000000"/>
                </a:solidFill>
                <a:latin typeface="Calibri"/>
                <a:cs typeface="Calibri"/>
              </a:rPr>
              <a:t>consiste</a:t>
            </a:r>
            <a:r>
              <a:rPr lang="it-IT" sz="1600" spc="405" dirty="0">
                <a:solidFill>
                  <a:srgbClr val="000000"/>
                </a:solidFill>
                <a:latin typeface="Calibri"/>
                <a:cs typeface="Calibri"/>
              </a:rPr>
              <a:t> </a:t>
            </a:r>
            <a:r>
              <a:rPr lang="it-IT" sz="1600" dirty="0">
                <a:solidFill>
                  <a:srgbClr val="000000"/>
                </a:solidFill>
                <a:latin typeface="Calibri"/>
                <a:cs typeface="Calibri"/>
              </a:rPr>
              <a:t>di</a:t>
            </a:r>
            <a:r>
              <a:rPr lang="it-IT" sz="1600" spc="415" dirty="0">
                <a:solidFill>
                  <a:srgbClr val="000000"/>
                </a:solidFill>
                <a:latin typeface="Calibri"/>
                <a:cs typeface="Calibri"/>
              </a:rPr>
              <a:t> </a:t>
            </a:r>
            <a:r>
              <a:rPr lang="it-IT" sz="1600" spc="-5" dirty="0">
                <a:solidFill>
                  <a:srgbClr val="000000"/>
                </a:solidFill>
                <a:latin typeface="Calibri"/>
                <a:cs typeface="Calibri"/>
              </a:rPr>
              <a:t>bande</a:t>
            </a:r>
            <a:r>
              <a:rPr lang="it-IT" sz="1600" spc="390" dirty="0">
                <a:solidFill>
                  <a:srgbClr val="000000"/>
                </a:solidFill>
                <a:latin typeface="Calibri"/>
                <a:cs typeface="Calibri"/>
              </a:rPr>
              <a:t> </a:t>
            </a:r>
            <a:r>
              <a:rPr lang="it-IT" sz="1600" dirty="0">
                <a:solidFill>
                  <a:srgbClr val="000000"/>
                </a:solidFill>
                <a:latin typeface="Calibri"/>
                <a:cs typeface="Calibri"/>
              </a:rPr>
              <a:t>di</a:t>
            </a:r>
            <a:r>
              <a:rPr lang="it-IT" sz="1600" spc="400" dirty="0">
                <a:solidFill>
                  <a:srgbClr val="000000"/>
                </a:solidFill>
                <a:latin typeface="Calibri"/>
                <a:cs typeface="Calibri"/>
              </a:rPr>
              <a:t> </a:t>
            </a:r>
            <a:r>
              <a:rPr lang="it-IT" sz="1600" spc="-5" dirty="0">
                <a:solidFill>
                  <a:srgbClr val="000000"/>
                </a:solidFill>
                <a:latin typeface="Calibri"/>
                <a:cs typeface="Calibri"/>
              </a:rPr>
              <a:t>assorbimento</a:t>
            </a:r>
            <a:endParaRPr lang="it-IT" sz="1600" dirty="0">
              <a:latin typeface="Calibri"/>
              <a:cs typeface="Calibri"/>
            </a:endParaRPr>
          </a:p>
          <a:p>
            <a:pPr marL="12700" algn="just">
              <a:lnSpc>
                <a:spcPct val="100000"/>
              </a:lnSpc>
              <a:spcBef>
                <a:spcPts val="5"/>
              </a:spcBef>
            </a:pPr>
            <a:r>
              <a:rPr lang="it-IT" sz="1600" spc="-10" dirty="0">
                <a:solidFill>
                  <a:srgbClr val="000000"/>
                </a:solidFill>
                <a:latin typeface="Calibri"/>
                <a:cs typeface="Calibri"/>
              </a:rPr>
              <a:t>costituite</a:t>
            </a:r>
            <a:r>
              <a:rPr lang="it-IT" sz="1600" spc="10" dirty="0">
                <a:solidFill>
                  <a:srgbClr val="000000"/>
                </a:solidFill>
                <a:latin typeface="Calibri"/>
                <a:cs typeface="Calibri"/>
              </a:rPr>
              <a:t> </a:t>
            </a:r>
            <a:r>
              <a:rPr lang="it-IT" sz="1600" dirty="0">
                <a:solidFill>
                  <a:srgbClr val="000000"/>
                </a:solidFill>
                <a:latin typeface="Calibri"/>
                <a:cs typeface="Calibri"/>
              </a:rPr>
              <a:t>da</a:t>
            </a:r>
            <a:r>
              <a:rPr lang="it-IT" sz="1600" spc="-15" dirty="0">
                <a:solidFill>
                  <a:srgbClr val="000000"/>
                </a:solidFill>
                <a:latin typeface="Calibri"/>
                <a:cs typeface="Calibri"/>
              </a:rPr>
              <a:t> </a:t>
            </a:r>
            <a:r>
              <a:rPr lang="it-IT" sz="1600" spc="-5" dirty="0">
                <a:solidFill>
                  <a:srgbClr val="000000"/>
                </a:solidFill>
                <a:latin typeface="Calibri"/>
                <a:cs typeface="Calibri"/>
              </a:rPr>
              <a:t>linee</a:t>
            </a:r>
            <a:r>
              <a:rPr lang="it-IT" sz="1600" spc="10" dirty="0">
                <a:solidFill>
                  <a:srgbClr val="000000"/>
                </a:solidFill>
                <a:latin typeface="Calibri"/>
                <a:cs typeface="Calibri"/>
              </a:rPr>
              <a:t> </a:t>
            </a:r>
            <a:r>
              <a:rPr lang="it-IT" sz="1600" spc="-15" dirty="0">
                <a:solidFill>
                  <a:srgbClr val="000000"/>
                </a:solidFill>
                <a:latin typeface="Calibri"/>
                <a:cs typeface="Calibri"/>
              </a:rPr>
              <a:t>strettamente</a:t>
            </a:r>
            <a:r>
              <a:rPr lang="it-IT" sz="1600" spc="40" dirty="0">
                <a:solidFill>
                  <a:srgbClr val="000000"/>
                </a:solidFill>
                <a:latin typeface="Calibri"/>
                <a:cs typeface="Calibri"/>
              </a:rPr>
              <a:t> </a:t>
            </a:r>
            <a:r>
              <a:rPr lang="it-IT" sz="1600" spc="-10" dirty="0">
                <a:solidFill>
                  <a:srgbClr val="000000"/>
                </a:solidFill>
                <a:latin typeface="Calibri"/>
                <a:cs typeface="Calibri"/>
              </a:rPr>
              <a:t>ravvicinate.</a:t>
            </a:r>
            <a:endParaRPr lang="it-IT" sz="1600" dirty="0">
              <a:latin typeface="Calibri"/>
              <a:cs typeface="Calibri"/>
            </a:endParaRPr>
          </a:p>
          <a:p>
            <a:pPr marL="12700" marR="5080" algn="just">
              <a:lnSpc>
                <a:spcPct val="100000"/>
              </a:lnSpc>
              <a:spcBef>
                <a:spcPts val="600"/>
              </a:spcBef>
            </a:pPr>
            <a:r>
              <a:rPr lang="it-IT" sz="1600" spc="-5" dirty="0">
                <a:solidFill>
                  <a:srgbClr val="000000"/>
                </a:solidFill>
                <a:latin typeface="Calibri"/>
                <a:cs typeface="Calibri"/>
              </a:rPr>
              <a:t>La</a:t>
            </a:r>
            <a:r>
              <a:rPr lang="it-IT" sz="1600" spc="285" dirty="0">
                <a:solidFill>
                  <a:srgbClr val="000000"/>
                </a:solidFill>
                <a:latin typeface="Calibri"/>
                <a:cs typeface="Calibri"/>
              </a:rPr>
              <a:t> </a:t>
            </a:r>
            <a:r>
              <a:rPr lang="it-IT" sz="1600" spc="-5" dirty="0">
                <a:solidFill>
                  <a:srgbClr val="000000"/>
                </a:solidFill>
                <a:latin typeface="Calibri"/>
                <a:cs typeface="Calibri"/>
              </a:rPr>
              <a:t>tipica</a:t>
            </a:r>
            <a:r>
              <a:rPr lang="it-IT" sz="1600" spc="275" dirty="0">
                <a:solidFill>
                  <a:srgbClr val="000000"/>
                </a:solidFill>
                <a:latin typeface="Calibri"/>
                <a:cs typeface="Calibri"/>
              </a:rPr>
              <a:t> </a:t>
            </a:r>
            <a:r>
              <a:rPr lang="it-IT" sz="1600" spc="-5" dirty="0">
                <a:solidFill>
                  <a:srgbClr val="000000"/>
                </a:solidFill>
                <a:latin typeface="Calibri"/>
                <a:cs typeface="Calibri"/>
              </a:rPr>
              <a:t>banda</a:t>
            </a:r>
            <a:r>
              <a:rPr lang="it-IT" sz="1600" spc="290" dirty="0">
                <a:solidFill>
                  <a:srgbClr val="000000"/>
                </a:solidFill>
                <a:latin typeface="Calibri"/>
                <a:cs typeface="Calibri"/>
              </a:rPr>
              <a:t> </a:t>
            </a:r>
            <a:r>
              <a:rPr lang="it-IT" sz="1600" dirty="0">
                <a:solidFill>
                  <a:srgbClr val="000000"/>
                </a:solidFill>
                <a:latin typeface="Calibri"/>
                <a:cs typeface="Calibri"/>
              </a:rPr>
              <a:t>di</a:t>
            </a:r>
            <a:r>
              <a:rPr lang="it-IT" sz="1600" spc="280" dirty="0">
                <a:solidFill>
                  <a:srgbClr val="000000"/>
                </a:solidFill>
                <a:latin typeface="Calibri"/>
                <a:cs typeface="Calibri"/>
              </a:rPr>
              <a:t> </a:t>
            </a:r>
            <a:r>
              <a:rPr lang="it-IT" sz="1600" spc="-10" dirty="0">
                <a:solidFill>
                  <a:srgbClr val="000000"/>
                </a:solidFill>
                <a:latin typeface="Calibri"/>
                <a:cs typeface="Calibri"/>
              </a:rPr>
              <a:t>assorbimento</a:t>
            </a:r>
            <a:r>
              <a:rPr lang="it-IT" sz="1600" spc="290" dirty="0">
                <a:solidFill>
                  <a:srgbClr val="000000"/>
                </a:solidFill>
                <a:latin typeface="Calibri"/>
                <a:cs typeface="Calibri"/>
              </a:rPr>
              <a:t> </a:t>
            </a:r>
            <a:r>
              <a:rPr lang="it-IT" sz="1600" spc="-10" dirty="0">
                <a:solidFill>
                  <a:srgbClr val="000000"/>
                </a:solidFill>
                <a:latin typeface="Calibri"/>
                <a:cs typeface="Calibri"/>
              </a:rPr>
              <a:t>consiste</a:t>
            </a:r>
            <a:r>
              <a:rPr lang="it-IT" sz="1600" spc="295" dirty="0">
                <a:solidFill>
                  <a:srgbClr val="000000"/>
                </a:solidFill>
                <a:latin typeface="Calibri"/>
                <a:cs typeface="Calibri"/>
              </a:rPr>
              <a:t> </a:t>
            </a:r>
            <a:r>
              <a:rPr lang="it-IT" sz="1600" dirty="0">
                <a:solidFill>
                  <a:srgbClr val="000000"/>
                </a:solidFill>
                <a:latin typeface="Calibri"/>
                <a:cs typeface="Calibri"/>
              </a:rPr>
              <a:t>di</a:t>
            </a:r>
            <a:r>
              <a:rPr lang="it-IT" sz="1600" spc="280" dirty="0">
                <a:solidFill>
                  <a:srgbClr val="000000"/>
                </a:solidFill>
                <a:latin typeface="Calibri"/>
                <a:cs typeface="Calibri"/>
              </a:rPr>
              <a:t> </a:t>
            </a:r>
            <a:r>
              <a:rPr lang="it-IT" sz="1600" spc="-5" dirty="0">
                <a:solidFill>
                  <a:srgbClr val="000000"/>
                </a:solidFill>
                <a:latin typeface="Calibri"/>
                <a:cs typeface="Calibri"/>
              </a:rPr>
              <a:t>un</a:t>
            </a:r>
            <a:r>
              <a:rPr lang="it-IT" sz="1600" spc="275" dirty="0">
                <a:solidFill>
                  <a:srgbClr val="000000"/>
                </a:solidFill>
                <a:latin typeface="Calibri"/>
                <a:cs typeface="Calibri"/>
              </a:rPr>
              <a:t> </a:t>
            </a:r>
            <a:r>
              <a:rPr lang="it-IT" sz="1600" spc="-10" dirty="0">
                <a:solidFill>
                  <a:srgbClr val="000000"/>
                </a:solidFill>
                <a:latin typeface="Calibri"/>
                <a:cs typeface="Calibri"/>
              </a:rPr>
              <a:t>numero</a:t>
            </a:r>
            <a:r>
              <a:rPr lang="it-IT" sz="1600" spc="280" dirty="0">
                <a:solidFill>
                  <a:srgbClr val="000000"/>
                </a:solidFill>
                <a:latin typeface="Calibri"/>
                <a:cs typeface="Calibri"/>
              </a:rPr>
              <a:t> </a:t>
            </a:r>
            <a:r>
              <a:rPr lang="it-IT" sz="1600" spc="-10" dirty="0">
                <a:solidFill>
                  <a:srgbClr val="000000"/>
                </a:solidFill>
                <a:latin typeface="Calibri"/>
                <a:cs typeface="Calibri"/>
              </a:rPr>
              <a:t>molto</a:t>
            </a:r>
            <a:r>
              <a:rPr lang="it-IT" sz="1600" spc="285" dirty="0">
                <a:solidFill>
                  <a:srgbClr val="000000"/>
                </a:solidFill>
                <a:latin typeface="Calibri"/>
                <a:cs typeface="Calibri"/>
              </a:rPr>
              <a:t> </a:t>
            </a:r>
            <a:r>
              <a:rPr lang="it-IT" sz="1600" spc="-15" dirty="0">
                <a:solidFill>
                  <a:srgbClr val="000000"/>
                </a:solidFill>
                <a:latin typeface="Calibri"/>
                <a:cs typeface="Calibri"/>
              </a:rPr>
              <a:t>elevato</a:t>
            </a:r>
            <a:r>
              <a:rPr lang="it-IT" sz="1600" spc="285" dirty="0">
                <a:solidFill>
                  <a:srgbClr val="000000"/>
                </a:solidFill>
                <a:latin typeface="Calibri"/>
                <a:cs typeface="Calibri"/>
              </a:rPr>
              <a:t> </a:t>
            </a:r>
            <a:r>
              <a:rPr lang="it-IT" sz="1600" dirty="0">
                <a:solidFill>
                  <a:srgbClr val="000000"/>
                </a:solidFill>
                <a:latin typeface="Calibri"/>
                <a:cs typeface="Calibri"/>
              </a:rPr>
              <a:t>di</a:t>
            </a:r>
            <a:r>
              <a:rPr lang="it-IT" sz="1600" spc="285" dirty="0">
                <a:solidFill>
                  <a:srgbClr val="000000"/>
                </a:solidFill>
                <a:latin typeface="Calibri"/>
                <a:cs typeface="Calibri"/>
              </a:rPr>
              <a:t> </a:t>
            </a:r>
            <a:r>
              <a:rPr lang="it-IT" sz="1600" spc="-5" dirty="0">
                <a:solidFill>
                  <a:srgbClr val="000000"/>
                </a:solidFill>
                <a:latin typeface="Calibri"/>
                <a:cs typeface="Calibri"/>
              </a:rPr>
              <a:t>linee</a:t>
            </a:r>
            <a:r>
              <a:rPr lang="it-IT" sz="1600" spc="290" dirty="0">
                <a:solidFill>
                  <a:srgbClr val="000000"/>
                </a:solidFill>
                <a:latin typeface="Calibri"/>
                <a:cs typeface="Calibri"/>
              </a:rPr>
              <a:t> </a:t>
            </a:r>
            <a:r>
              <a:rPr lang="it-IT" sz="1600" spc="5" dirty="0">
                <a:solidFill>
                  <a:srgbClr val="000000"/>
                </a:solidFill>
                <a:latin typeface="Calibri"/>
                <a:cs typeface="Calibri"/>
              </a:rPr>
              <a:t>che</a:t>
            </a:r>
            <a:r>
              <a:rPr lang="it-IT" sz="1600" spc="270" dirty="0">
                <a:solidFill>
                  <a:srgbClr val="000000"/>
                </a:solidFill>
                <a:latin typeface="Calibri"/>
                <a:cs typeface="Calibri"/>
              </a:rPr>
              <a:t> </a:t>
            </a:r>
            <a:r>
              <a:rPr lang="it-IT" sz="1600" spc="-10" dirty="0">
                <a:solidFill>
                  <a:srgbClr val="000000"/>
                </a:solidFill>
                <a:latin typeface="Calibri"/>
                <a:cs typeface="Calibri"/>
              </a:rPr>
              <a:t>portano</a:t>
            </a:r>
            <a:r>
              <a:rPr lang="it-IT" sz="1600" spc="275" dirty="0">
                <a:solidFill>
                  <a:srgbClr val="000000"/>
                </a:solidFill>
                <a:latin typeface="Calibri"/>
                <a:cs typeface="Calibri"/>
              </a:rPr>
              <a:t> </a:t>
            </a:r>
            <a:r>
              <a:rPr lang="it-IT" sz="1600" dirty="0">
                <a:solidFill>
                  <a:srgbClr val="000000"/>
                </a:solidFill>
                <a:latin typeface="Calibri"/>
                <a:cs typeface="Calibri"/>
              </a:rPr>
              <a:t>ad</a:t>
            </a:r>
            <a:r>
              <a:rPr lang="it-IT" sz="1600" spc="275" dirty="0">
                <a:solidFill>
                  <a:srgbClr val="000000"/>
                </a:solidFill>
                <a:latin typeface="Calibri"/>
                <a:cs typeface="Calibri"/>
              </a:rPr>
              <a:t> </a:t>
            </a:r>
            <a:r>
              <a:rPr lang="it-IT" sz="1600" spc="-5" dirty="0">
                <a:solidFill>
                  <a:srgbClr val="000000"/>
                </a:solidFill>
                <a:latin typeface="Calibri"/>
                <a:cs typeface="Calibri"/>
              </a:rPr>
              <a:t>uno</a:t>
            </a:r>
            <a:r>
              <a:rPr lang="it-IT" sz="1600" spc="275" dirty="0">
                <a:solidFill>
                  <a:srgbClr val="000000"/>
                </a:solidFill>
                <a:latin typeface="Calibri"/>
                <a:cs typeface="Calibri"/>
              </a:rPr>
              <a:t> </a:t>
            </a:r>
            <a:r>
              <a:rPr lang="it-IT" sz="1600" spc="-15" dirty="0">
                <a:solidFill>
                  <a:srgbClr val="000000"/>
                </a:solidFill>
                <a:latin typeface="Calibri"/>
                <a:cs typeface="Calibri"/>
              </a:rPr>
              <a:t>spettro </a:t>
            </a:r>
            <a:r>
              <a:rPr lang="it-IT" sz="1600" spc="-434" dirty="0">
                <a:solidFill>
                  <a:srgbClr val="000000"/>
                </a:solidFill>
                <a:latin typeface="Calibri"/>
                <a:cs typeface="Calibri"/>
              </a:rPr>
              <a:t> </a:t>
            </a:r>
            <a:r>
              <a:rPr lang="it-IT" sz="1600" spc="-5" dirty="0">
                <a:solidFill>
                  <a:srgbClr val="000000"/>
                </a:solidFill>
                <a:latin typeface="Calibri"/>
                <a:cs typeface="Calibri"/>
              </a:rPr>
              <a:t>continuo.</a:t>
            </a:r>
            <a:endParaRPr lang="it-IT" sz="1600" dirty="0">
              <a:latin typeface="Calibri"/>
              <a:cs typeface="Calibri"/>
            </a:endParaRPr>
          </a:p>
          <a:p>
            <a:pPr algn="just">
              <a:lnSpc>
                <a:spcPct val="100000"/>
              </a:lnSpc>
              <a:spcBef>
                <a:spcPts val="50"/>
              </a:spcBef>
            </a:pPr>
            <a:endParaRPr lang="it-IT" sz="2400" dirty="0">
              <a:latin typeface="Calibri"/>
              <a:cs typeface="Calibri"/>
            </a:endParaRPr>
          </a:p>
          <a:p>
            <a:pPr marL="12700" marR="7620" algn="just">
              <a:lnSpc>
                <a:spcPct val="100499"/>
              </a:lnSpc>
              <a:tabLst>
                <a:tab pos="347345" algn="l"/>
                <a:tab pos="1461770" algn="l"/>
                <a:tab pos="1781810" algn="l"/>
                <a:tab pos="2571750" algn="l"/>
                <a:tab pos="3787775" algn="l"/>
                <a:tab pos="4426585" algn="l"/>
                <a:tab pos="5648960" algn="l"/>
                <a:tab pos="6101715" algn="l"/>
                <a:tab pos="7108825" algn="l"/>
                <a:tab pos="7372984" algn="l"/>
                <a:tab pos="7689850" algn="l"/>
                <a:tab pos="8505190" algn="l"/>
                <a:tab pos="8763000" algn="l"/>
                <a:tab pos="9543415" algn="l"/>
              </a:tabLst>
            </a:pPr>
            <a:r>
              <a:rPr lang="it-IT" sz="1600" spc="-5" dirty="0">
                <a:solidFill>
                  <a:srgbClr val="000000"/>
                </a:solidFill>
                <a:latin typeface="Calibri"/>
                <a:cs typeface="Calibri"/>
              </a:rPr>
              <a:t>I</a:t>
            </a:r>
            <a:r>
              <a:rPr lang="it-IT" sz="1600" dirty="0">
                <a:solidFill>
                  <a:srgbClr val="000000"/>
                </a:solidFill>
                <a:latin typeface="Calibri"/>
                <a:cs typeface="Calibri"/>
              </a:rPr>
              <a:t>n	</a:t>
            </a:r>
            <a:r>
              <a:rPr lang="it-IT" sz="1600" spc="-5" dirty="0">
                <a:solidFill>
                  <a:srgbClr val="000000"/>
                </a:solidFill>
                <a:latin typeface="Calibri"/>
                <a:cs typeface="Calibri"/>
              </a:rPr>
              <a:t>so</a:t>
            </a:r>
            <a:r>
              <a:rPr lang="it-IT" sz="1600" spc="-10" dirty="0">
                <a:solidFill>
                  <a:srgbClr val="000000"/>
                </a:solidFill>
                <a:latin typeface="Calibri"/>
                <a:cs typeface="Calibri"/>
              </a:rPr>
              <a:t>lu</a:t>
            </a:r>
            <a:r>
              <a:rPr lang="it-IT" sz="1600" dirty="0">
                <a:solidFill>
                  <a:srgbClr val="000000"/>
                </a:solidFill>
                <a:latin typeface="Calibri"/>
                <a:cs typeface="Calibri"/>
              </a:rPr>
              <a:t>zione	</a:t>
            </a:r>
            <a:r>
              <a:rPr lang="it-IT" sz="1600" spc="-20" dirty="0">
                <a:solidFill>
                  <a:srgbClr val="000000"/>
                </a:solidFill>
                <a:latin typeface="Calibri"/>
                <a:cs typeface="Calibri"/>
              </a:rPr>
              <a:t>l</a:t>
            </a:r>
            <a:r>
              <a:rPr lang="it-IT" sz="1600" dirty="0">
                <a:solidFill>
                  <a:srgbClr val="000000"/>
                </a:solidFill>
                <a:latin typeface="Calibri"/>
                <a:cs typeface="Calibri"/>
              </a:rPr>
              <a:t>e	</a:t>
            </a:r>
            <a:r>
              <a:rPr lang="it-IT" sz="1600" spc="-5" dirty="0">
                <a:solidFill>
                  <a:srgbClr val="000000"/>
                </a:solidFill>
                <a:latin typeface="Calibri"/>
                <a:cs typeface="Calibri"/>
              </a:rPr>
              <a:t>speci</a:t>
            </a:r>
            <a:r>
              <a:rPr lang="it-IT" sz="1600" dirty="0">
                <a:solidFill>
                  <a:srgbClr val="000000"/>
                </a:solidFill>
                <a:latin typeface="Calibri"/>
                <a:cs typeface="Calibri"/>
              </a:rPr>
              <a:t>e	a</a:t>
            </a:r>
            <a:r>
              <a:rPr lang="it-IT" sz="1600" spc="5" dirty="0">
                <a:solidFill>
                  <a:srgbClr val="000000"/>
                </a:solidFill>
                <a:latin typeface="Calibri"/>
                <a:cs typeface="Calibri"/>
              </a:rPr>
              <a:t>s</a:t>
            </a:r>
            <a:r>
              <a:rPr lang="it-IT" sz="1600" spc="-5" dirty="0">
                <a:solidFill>
                  <a:srgbClr val="000000"/>
                </a:solidFill>
                <a:latin typeface="Calibri"/>
                <a:cs typeface="Calibri"/>
              </a:rPr>
              <a:t>so</a:t>
            </a:r>
            <a:r>
              <a:rPr lang="it-IT" sz="1600" spc="-10" dirty="0">
                <a:solidFill>
                  <a:srgbClr val="000000"/>
                </a:solidFill>
                <a:latin typeface="Calibri"/>
                <a:cs typeface="Calibri"/>
              </a:rPr>
              <a:t>r</a:t>
            </a:r>
            <a:r>
              <a:rPr lang="it-IT" sz="1600" spc="-5" dirty="0">
                <a:solidFill>
                  <a:srgbClr val="000000"/>
                </a:solidFill>
                <a:latin typeface="Calibri"/>
                <a:cs typeface="Calibri"/>
              </a:rPr>
              <a:t>be</a:t>
            </a:r>
            <a:r>
              <a:rPr lang="it-IT" sz="1600" spc="-20" dirty="0">
                <a:solidFill>
                  <a:srgbClr val="000000"/>
                </a:solidFill>
                <a:latin typeface="Calibri"/>
                <a:cs typeface="Calibri"/>
              </a:rPr>
              <a:t>n</a:t>
            </a:r>
            <a:r>
              <a:rPr lang="it-IT" sz="1600" dirty="0">
                <a:solidFill>
                  <a:srgbClr val="000000"/>
                </a:solidFill>
                <a:latin typeface="Calibri"/>
                <a:cs typeface="Calibri"/>
              </a:rPr>
              <a:t>ti	</a:t>
            </a:r>
            <a:r>
              <a:rPr lang="it-IT" sz="1600" spc="-5" dirty="0">
                <a:solidFill>
                  <a:srgbClr val="000000"/>
                </a:solidFill>
                <a:latin typeface="Calibri"/>
                <a:cs typeface="Calibri"/>
              </a:rPr>
              <a:t>son</a:t>
            </a:r>
            <a:r>
              <a:rPr lang="it-IT" sz="1600" dirty="0">
                <a:solidFill>
                  <a:srgbClr val="000000"/>
                </a:solidFill>
                <a:latin typeface="Calibri"/>
                <a:cs typeface="Calibri"/>
              </a:rPr>
              <a:t>o	</a:t>
            </a:r>
            <a:r>
              <a:rPr lang="it-IT" sz="1600" spc="-10" dirty="0">
                <a:solidFill>
                  <a:srgbClr val="000000"/>
                </a:solidFill>
                <a:latin typeface="Calibri"/>
                <a:cs typeface="Calibri"/>
              </a:rPr>
              <a:t>c</a:t>
            </a:r>
            <a:r>
              <a:rPr lang="it-IT" sz="1600" dirty="0">
                <a:solidFill>
                  <a:srgbClr val="000000"/>
                </a:solidFill>
                <a:latin typeface="Calibri"/>
                <a:cs typeface="Calibri"/>
              </a:rPr>
              <a:t>i</a:t>
            </a:r>
            <a:r>
              <a:rPr lang="it-IT" sz="1600" spc="-35" dirty="0">
                <a:solidFill>
                  <a:srgbClr val="000000"/>
                </a:solidFill>
                <a:latin typeface="Calibri"/>
                <a:cs typeface="Calibri"/>
              </a:rPr>
              <a:t>r</a:t>
            </a:r>
            <a:r>
              <a:rPr lang="it-IT" sz="1600" spc="-10" dirty="0">
                <a:solidFill>
                  <a:srgbClr val="000000"/>
                </a:solidFill>
                <a:latin typeface="Calibri"/>
                <a:cs typeface="Calibri"/>
              </a:rPr>
              <a:t>c</a:t>
            </a:r>
            <a:r>
              <a:rPr lang="it-IT" sz="1600" spc="-5" dirty="0">
                <a:solidFill>
                  <a:srgbClr val="000000"/>
                </a:solidFill>
                <a:latin typeface="Calibri"/>
                <a:cs typeface="Calibri"/>
              </a:rPr>
              <a:t>o</a:t>
            </a:r>
            <a:r>
              <a:rPr lang="it-IT" sz="1600" spc="-10" dirty="0">
                <a:solidFill>
                  <a:srgbClr val="000000"/>
                </a:solidFill>
                <a:latin typeface="Calibri"/>
                <a:cs typeface="Calibri"/>
              </a:rPr>
              <a:t>n</a:t>
            </a:r>
            <a:r>
              <a:rPr lang="it-IT" sz="1600" spc="-5" dirty="0">
                <a:solidFill>
                  <a:srgbClr val="000000"/>
                </a:solidFill>
                <a:latin typeface="Calibri"/>
                <a:cs typeface="Calibri"/>
              </a:rPr>
              <a:t>d</a:t>
            </a:r>
            <a:r>
              <a:rPr lang="it-IT" sz="1600" spc="-25" dirty="0">
                <a:solidFill>
                  <a:srgbClr val="000000"/>
                </a:solidFill>
                <a:latin typeface="Calibri"/>
                <a:cs typeface="Calibri"/>
              </a:rPr>
              <a:t>at</a:t>
            </a:r>
            <a:r>
              <a:rPr lang="it-IT" sz="1600" dirty="0">
                <a:solidFill>
                  <a:srgbClr val="000000"/>
                </a:solidFill>
                <a:latin typeface="Calibri"/>
                <a:cs typeface="Calibri"/>
              </a:rPr>
              <a:t>e	</a:t>
            </a:r>
            <a:r>
              <a:rPr lang="it-IT" sz="1600" spc="-5" dirty="0">
                <a:solidFill>
                  <a:srgbClr val="000000"/>
                </a:solidFill>
                <a:latin typeface="Calibri"/>
                <a:cs typeface="Calibri"/>
              </a:rPr>
              <a:t>da</a:t>
            </a:r>
            <a:r>
              <a:rPr lang="it-IT" sz="1600" dirty="0">
                <a:solidFill>
                  <a:srgbClr val="000000"/>
                </a:solidFill>
                <a:latin typeface="Calibri"/>
                <a:cs typeface="Calibri"/>
              </a:rPr>
              <a:t>l	</a:t>
            </a:r>
            <a:r>
              <a:rPr lang="it-IT" sz="1600" spc="-5" dirty="0">
                <a:solidFill>
                  <a:srgbClr val="000000"/>
                </a:solidFill>
                <a:latin typeface="Calibri"/>
                <a:cs typeface="Calibri"/>
              </a:rPr>
              <a:t>so</a:t>
            </a:r>
            <a:r>
              <a:rPr lang="it-IT" sz="1600" spc="-10" dirty="0">
                <a:solidFill>
                  <a:srgbClr val="000000"/>
                </a:solidFill>
                <a:latin typeface="Calibri"/>
                <a:cs typeface="Calibri"/>
              </a:rPr>
              <a:t>l</a:t>
            </a:r>
            <a:r>
              <a:rPr lang="it-IT" sz="1600" spc="-30" dirty="0">
                <a:solidFill>
                  <a:srgbClr val="000000"/>
                </a:solidFill>
                <a:latin typeface="Calibri"/>
                <a:cs typeface="Calibri"/>
              </a:rPr>
              <a:t>v</a:t>
            </a:r>
            <a:r>
              <a:rPr lang="it-IT" sz="1600" dirty="0">
                <a:solidFill>
                  <a:srgbClr val="000000"/>
                </a:solidFill>
                <a:latin typeface="Calibri"/>
                <a:cs typeface="Calibri"/>
              </a:rPr>
              <a:t>e</a:t>
            </a:r>
            <a:r>
              <a:rPr lang="it-IT" sz="1600" spc="-25" dirty="0">
                <a:solidFill>
                  <a:srgbClr val="000000"/>
                </a:solidFill>
                <a:latin typeface="Calibri"/>
                <a:cs typeface="Calibri"/>
              </a:rPr>
              <a:t>n</a:t>
            </a:r>
            <a:r>
              <a:rPr lang="it-IT" sz="1600" spc="-15" dirty="0">
                <a:solidFill>
                  <a:srgbClr val="000000"/>
                </a:solidFill>
                <a:latin typeface="Calibri"/>
                <a:cs typeface="Calibri"/>
              </a:rPr>
              <a:t>t</a:t>
            </a:r>
            <a:r>
              <a:rPr lang="it-IT" sz="1600" dirty="0">
                <a:solidFill>
                  <a:srgbClr val="000000"/>
                </a:solidFill>
                <a:latin typeface="Calibri"/>
                <a:cs typeface="Calibri"/>
              </a:rPr>
              <a:t>e	e	</a:t>
            </a:r>
            <a:r>
              <a:rPr lang="it-IT" sz="1600" spc="-5" dirty="0">
                <a:solidFill>
                  <a:srgbClr val="000000"/>
                </a:solidFill>
                <a:latin typeface="Calibri"/>
                <a:cs typeface="Calibri"/>
              </a:rPr>
              <a:t>l</a:t>
            </a:r>
            <a:r>
              <a:rPr lang="it-IT" sz="1600" dirty="0">
                <a:solidFill>
                  <a:srgbClr val="000000"/>
                </a:solidFill>
                <a:latin typeface="Calibri"/>
                <a:cs typeface="Calibri"/>
              </a:rPr>
              <a:t>a	</a:t>
            </a:r>
            <a:r>
              <a:rPr lang="it-IT" sz="1600" spc="-5" dirty="0">
                <a:solidFill>
                  <a:srgbClr val="000000"/>
                </a:solidFill>
                <a:latin typeface="Calibri"/>
                <a:cs typeface="Calibri"/>
              </a:rPr>
              <a:t>n</a:t>
            </a:r>
            <a:r>
              <a:rPr lang="it-IT" sz="1600" spc="-25" dirty="0">
                <a:solidFill>
                  <a:srgbClr val="000000"/>
                </a:solidFill>
                <a:latin typeface="Calibri"/>
                <a:cs typeface="Calibri"/>
              </a:rPr>
              <a:t>a</a:t>
            </a:r>
            <a:r>
              <a:rPr lang="it-IT" sz="1600" dirty="0">
                <a:solidFill>
                  <a:srgbClr val="000000"/>
                </a:solidFill>
                <a:latin typeface="Calibri"/>
                <a:cs typeface="Calibri"/>
              </a:rPr>
              <a:t>tu</a:t>
            </a:r>
            <a:r>
              <a:rPr lang="it-IT" sz="1600" spc="-35" dirty="0">
                <a:solidFill>
                  <a:srgbClr val="000000"/>
                </a:solidFill>
                <a:latin typeface="Calibri"/>
                <a:cs typeface="Calibri"/>
              </a:rPr>
              <a:t>r</a:t>
            </a:r>
            <a:r>
              <a:rPr lang="it-IT" sz="1600" dirty="0">
                <a:solidFill>
                  <a:srgbClr val="000000"/>
                </a:solidFill>
                <a:latin typeface="Calibri"/>
                <a:cs typeface="Calibri"/>
              </a:rPr>
              <a:t>a	a	</a:t>
            </a:r>
            <a:r>
              <a:rPr lang="it-IT" sz="1600" spc="-10" dirty="0">
                <a:solidFill>
                  <a:srgbClr val="000000"/>
                </a:solidFill>
                <a:latin typeface="Calibri"/>
                <a:cs typeface="Calibri"/>
              </a:rPr>
              <a:t>b</a:t>
            </a:r>
            <a:r>
              <a:rPr lang="it-IT" sz="1600" dirty="0">
                <a:solidFill>
                  <a:srgbClr val="000000"/>
                </a:solidFill>
                <a:latin typeface="Calibri"/>
                <a:cs typeface="Calibri"/>
              </a:rPr>
              <a:t>an</a:t>
            </a:r>
            <a:r>
              <a:rPr lang="it-IT" sz="1600" spc="5" dirty="0">
                <a:solidFill>
                  <a:srgbClr val="000000"/>
                </a:solidFill>
                <a:latin typeface="Calibri"/>
                <a:cs typeface="Calibri"/>
              </a:rPr>
              <a:t>d</a:t>
            </a:r>
            <a:r>
              <a:rPr lang="it-IT" sz="1600" dirty="0">
                <a:solidFill>
                  <a:srgbClr val="000000"/>
                </a:solidFill>
                <a:latin typeface="Calibri"/>
                <a:cs typeface="Calibri"/>
              </a:rPr>
              <a:t>a	</a:t>
            </a:r>
            <a:r>
              <a:rPr lang="it-IT" sz="1600" spc="-5" dirty="0">
                <a:solidFill>
                  <a:srgbClr val="000000"/>
                </a:solidFill>
                <a:latin typeface="Calibri"/>
                <a:cs typeface="Calibri"/>
              </a:rPr>
              <a:t>del</a:t>
            </a:r>
            <a:r>
              <a:rPr lang="it-IT" sz="1600" spc="-10" dirty="0">
                <a:solidFill>
                  <a:srgbClr val="000000"/>
                </a:solidFill>
                <a:latin typeface="Calibri"/>
                <a:cs typeface="Calibri"/>
              </a:rPr>
              <a:t>l</a:t>
            </a:r>
            <a:r>
              <a:rPr lang="it-IT" sz="1600" dirty="0">
                <a:solidFill>
                  <a:srgbClr val="000000"/>
                </a:solidFill>
                <a:latin typeface="Calibri"/>
                <a:cs typeface="Calibri"/>
              </a:rPr>
              <a:t>'a</a:t>
            </a:r>
            <a:r>
              <a:rPr lang="it-IT" sz="1600" spc="5" dirty="0">
                <a:solidFill>
                  <a:srgbClr val="000000"/>
                </a:solidFill>
                <a:latin typeface="Calibri"/>
                <a:cs typeface="Calibri"/>
              </a:rPr>
              <a:t>s</a:t>
            </a:r>
            <a:r>
              <a:rPr lang="it-IT" sz="1600" spc="-5" dirty="0">
                <a:solidFill>
                  <a:srgbClr val="000000"/>
                </a:solidFill>
                <a:latin typeface="Calibri"/>
                <a:cs typeface="Calibri"/>
              </a:rPr>
              <a:t>so</a:t>
            </a:r>
            <a:r>
              <a:rPr lang="it-IT" sz="1600" spc="-10" dirty="0">
                <a:solidFill>
                  <a:srgbClr val="000000"/>
                </a:solidFill>
                <a:latin typeface="Calibri"/>
                <a:cs typeface="Calibri"/>
              </a:rPr>
              <a:t>r</a:t>
            </a:r>
            <a:r>
              <a:rPr lang="it-IT" sz="1600" spc="-5" dirty="0">
                <a:solidFill>
                  <a:srgbClr val="000000"/>
                </a:solidFill>
                <a:latin typeface="Calibri"/>
                <a:cs typeface="Calibri"/>
              </a:rPr>
              <a:t>bi</a:t>
            </a:r>
            <a:r>
              <a:rPr lang="it-IT" sz="1600" spc="-10" dirty="0">
                <a:solidFill>
                  <a:srgbClr val="000000"/>
                </a:solidFill>
                <a:latin typeface="Calibri"/>
                <a:cs typeface="Calibri"/>
              </a:rPr>
              <a:t>m</a:t>
            </a:r>
            <a:r>
              <a:rPr lang="it-IT" sz="1600" dirty="0">
                <a:solidFill>
                  <a:srgbClr val="000000"/>
                </a:solidFill>
                <a:latin typeface="Calibri"/>
                <a:cs typeface="Calibri"/>
              </a:rPr>
              <a:t>e</a:t>
            </a:r>
            <a:r>
              <a:rPr lang="it-IT" sz="1600" spc="-10" dirty="0">
                <a:solidFill>
                  <a:srgbClr val="000000"/>
                </a:solidFill>
                <a:latin typeface="Calibri"/>
                <a:cs typeface="Calibri"/>
              </a:rPr>
              <a:t>n</a:t>
            </a:r>
            <a:r>
              <a:rPr lang="it-IT" sz="1600" spc="-15" dirty="0">
                <a:solidFill>
                  <a:srgbClr val="000000"/>
                </a:solidFill>
                <a:latin typeface="Calibri"/>
                <a:cs typeface="Calibri"/>
              </a:rPr>
              <a:t>t</a:t>
            </a:r>
            <a:r>
              <a:rPr lang="it-IT" sz="1600" dirty="0">
                <a:solidFill>
                  <a:srgbClr val="000000"/>
                </a:solidFill>
                <a:latin typeface="Calibri"/>
                <a:cs typeface="Calibri"/>
              </a:rPr>
              <a:t>o  </a:t>
            </a:r>
            <a:r>
              <a:rPr lang="it-IT" sz="1600" spc="-10" dirty="0">
                <a:solidFill>
                  <a:srgbClr val="000000"/>
                </a:solidFill>
                <a:latin typeface="Calibri"/>
                <a:cs typeface="Calibri"/>
              </a:rPr>
              <a:t>molecolare</a:t>
            </a:r>
            <a:r>
              <a:rPr lang="it-IT" sz="1600" spc="5" dirty="0">
                <a:solidFill>
                  <a:srgbClr val="000000"/>
                </a:solidFill>
                <a:latin typeface="Calibri"/>
                <a:cs typeface="Calibri"/>
              </a:rPr>
              <a:t> </a:t>
            </a:r>
            <a:r>
              <a:rPr lang="it-IT" sz="1600" spc="-5" dirty="0">
                <a:solidFill>
                  <a:srgbClr val="000000"/>
                </a:solidFill>
                <a:latin typeface="Calibri"/>
                <a:cs typeface="Calibri"/>
              </a:rPr>
              <a:t>spesso</a:t>
            </a:r>
            <a:r>
              <a:rPr lang="it-IT" sz="1600" spc="10" dirty="0">
                <a:solidFill>
                  <a:srgbClr val="000000"/>
                </a:solidFill>
                <a:latin typeface="Calibri"/>
                <a:cs typeface="Calibri"/>
              </a:rPr>
              <a:t> </a:t>
            </a:r>
            <a:r>
              <a:rPr lang="it-IT" sz="1600" spc="-15" dirty="0">
                <a:solidFill>
                  <a:srgbClr val="000000"/>
                </a:solidFill>
                <a:latin typeface="Calibri"/>
                <a:cs typeface="Calibri"/>
              </a:rPr>
              <a:t>diventa</a:t>
            </a:r>
            <a:r>
              <a:rPr lang="it-IT" sz="1600" spc="20" dirty="0">
                <a:solidFill>
                  <a:srgbClr val="000000"/>
                </a:solidFill>
                <a:latin typeface="Calibri"/>
                <a:cs typeface="Calibri"/>
              </a:rPr>
              <a:t> </a:t>
            </a:r>
            <a:r>
              <a:rPr lang="it-IT" sz="1600" spc="-15" dirty="0">
                <a:solidFill>
                  <a:srgbClr val="000000"/>
                </a:solidFill>
                <a:latin typeface="Calibri"/>
                <a:cs typeface="Calibri"/>
              </a:rPr>
              <a:t>slargata</a:t>
            </a:r>
            <a:r>
              <a:rPr lang="it-IT" sz="1600" spc="20" dirty="0">
                <a:solidFill>
                  <a:srgbClr val="000000"/>
                </a:solidFill>
                <a:latin typeface="Calibri"/>
                <a:cs typeface="Calibri"/>
              </a:rPr>
              <a:t> </a:t>
            </a:r>
            <a:r>
              <a:rPr lang="it-IT" sz="1600" dirty="0">
                <a:solidFill>
                  <a:srgbClr val="000000"/>
                </a:solidFill>
                <a:latin typeface="Wingdings"/>
                <a:cs typeface="Wingdings"/>
              </a:rPr>
              <a:t></a:t>
            </a:r>
            <a:r>
              <a:rPr lang="it-IT" sz="1600" spc="-55" dirty="0">
                <a:solidFill>
                  <a:srgbClr val="000000"/>
                </a:solidFill>
                <a:latin typeface="Times New Roman"/>
                <a:cs typeface="Times New Roman"/>
              </a:rPr>
              <a:t> </a:t>
            </a:r>
            <a:r>
              <a:rPr lang="it-IT" sz="1600" spc="-5" dirty="0">
                <a:solidFill>
                  <a:srgbClr val="000000"/>
                </a:solidFill>
                <a:latin typeface="Calibri"/>
                <a:cs typeface="Calibri"/>
              </a:rPr>
              <a:t>picchi</a:t>
            </a:r>
            <a:r>
              <a:rPr lang="it-IT" sz="1600" dirty="0">
                <a:solidFill>
                  <a:srgbClr val="000000"/>
                </a:solidFill>
                <a:latin typeface="Calibri"/>
                <a:cs typeface="Calibri"/>
              </a:rPr>
              <a:t> di</a:t>
            </a:r>
            <a:r>
              <a:rPr lang="it-IT" sz="1600" spc="-5" dirty="0">
                <a:solidFill>
                  <a:srgbClr val="000000"/>
                </a:solidFill>
                <a:latin typeface="Calibri"/>
                <a:cs typeface="Calibri"/>
              </a:rPr>
              <a:t> </a:t>
            </a:r>
            <a:r>
              <a:rPr lang="it-IT" sz="1600" spc="-10" dirty="0">
                <a:solidFill>
                  <a:srgbClr val="000000"/>
                </a:solidFill>
                <a:latin typeface="Calibri"/>
                <a:cs typeface="Calibri"/>
              </a:rPr>
              <a:t>assorbimento</a:t>
            </a:r>
            <a:r>
              <a:rPr lang="it-IT" sz="1600" spc="25" dirty="0">
                <a:solidFill>
                  <a:srgbClr val="000000"/>
                </a:solidFill>
                <a:latin typeface="Calibri"/>
                <a:cs typeface="Calibri"/>
              </a:rPr>
              <a:t> </a:t>
            </a:r>
            <a:r>
              <a:rPr lang="it-IT" sz="1600" spc="-10" dirty="0">
                <a:solidFill>
                  <a:srgbClr val="000000"/>
                </a:solidFill>
                <a:latin typeface="Calibri"/>
                <a:cs typeface="Calibri"/>
              </a:rPr>
              <a:t>arrotondati</a:t>
            </a:r>
            <a:r>
              <a:rPr lang="it-IT" sz="1600" spc="15" dirty="0">
                <a:solidFill>
                  <a:srgbClr val="000000"/>
                </a:solidFill>
                <a:latin typeface="Calibri"/>
                <a:cs typeface="Calibri"/>
              </a:rPr>
              <a:t> </a:t>
            </a:r>
            <a:r>
              <a:rPr lang="it-IT" sz="1600" dirty="0">
                <a:solidFill>
                  <a:srgbClr val="000000"/>
                </a:solidFill>
                <a:latin typeface="Calibri"/>
                <a:cs typeface="Calibri"/>
              </a:rPr>
              <a:t>e </a:t>
            </a:r>
            <a:r>
              <a:rPr lang="it-IT" sz="1600" spc="-5" dirty="0">
                <a:solidFill>
                  <a:srgbClr val="000000"/>
                </a:solidFill>
                <a:latin typeface="Calibri"/>
                <a:cs typeface="Calibri"/>
              </a:rPr>
              <a:t>continui.</a:t>
            </a:r>
            <a:endParaRPr lang="it-IT" sz="1600" dirty="0">
              <a:latin typeface="Calibri"/>
              <a:cs typeface="Calibri"/>
            </a:endParaRPr>
          </a:p>
        </p:txBody>
      </p:sp>
      <p:pic>
        <p:nvPicPr>
          <p:cNvPr id="8" name="Immagine 7" descr="Immagine che contiene testo, schermata, linea, Diagramma&#10;&#10;Il contenuto generato dall'IA potrebbe non essere corretto.">
            <a:extLst>
              <a:ext uri="{FF2B5EF4-FFF2-40B4-BE49-F238E27FC236}">
                <a16:creationId xmlns:a16="http://schemas.microsoft.com/office/drawing/2014/main" id="{2A78EDA7-FEFC-09FB-1C44-4D80B8A70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1" y="314160"/>
            <a:ext cx="5058360" cy="32876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91515" y="152400"/>
            <a:ext cx="3480435" cy="376555"/>
          </a:xfrm>
          <a:prstGeom prst="rect">
            <a:avLst/>
          </a:prstGeom>
        </p:spPr>
        <p:txBody>
          <a:bodyPr vert="horz" wrap="square" lIns="0" tIns="13335" rIns="0" bIns="0" rtlCol="0">
            <a:spAutoFit/>
          </a:bodyPr>
          <a:lstStyle/>
          <a:p>
            <a:pPr marL="12700">
              <a:lnSpc>
                <a:spcPct val="100000"/>
              </a:lnSpc>
              <a:spcBef>
                <a:spcPts val="105"/>
              </a:spcBef>
            </a:pPr>
            <a:r>
              <a:rPr sz="2300" b="1" spc="-5" dirty="0">
                <a:solidFill>
                  <a:srgbClr val="1F4D3D"/>
                </a:solidFill>
                <a:latin typeface="Calibri"/>
                <a:cs typeface="Calibri"/>
              </a:rPr>
              <a:t>Limitazioni</a:t>
            </a:r>
            <a:r>
              <a:rPr sz="2300" b="1" spc="-15" dirty="0">
                <a:solidFill>
                  <a:srgbClr val="1F4D3D"/>
                </a:solidFill>
                <a:latin typeface="Calibri"/>
                <a:cs typeface="Calibri"/>
              </a:rPr>
              <a:t> </a:t>
            </a:r>
            <a:r>
              <a:rPr sz="2300" b="1" dirty="0">
                <a:solidFill>
                  <a:srgbClr val="1F4D3D"/>
                </a:solidFill>
                <a:latin typeface="Calibri"/>
                <a:cs typeface="Calibri"/>
              </a:rPr>
              <a:t>alla</a:t>
            </a:r>
            <a:r>
              <a:rPr sz="2300" b="1" spc="-15" dirty="0">
                <a:solidFill>
                  <a:srgbClr val="1F4D3D"/>
                </a:solidFill>
                <a:latin typeface="Calibri"/>
                <a:cs typeface="Calibri"/>
              </a:rPr>
              <a:t> </a:t>
            </a:r>
            <a:r>
              <a:rPr sz="2300" b="1" dirty="0">
                <a:solidFill>
                  <a:srgbClr val="1F4D3D"/>
                </a:solidFill>
                <a:latin typeface="Calibri"/>
                <a:cs typeface="Calibri"/>
              </a:rPr>
              <a:t>legge</a:t>
            </a:r>
            <a:r>
              <a:rPr sz="2300" b="1" spc="-25" dirty="0">
                <a:solidFill>
                  <a:srgbClr val="1F4D3D"/>
                </a:solidFill>
                <a:latin typeface="Calibri"/>
                <a:cs typeface="Calibri"/>
              </a:rPr>
              <a:t> </a:t>
            </a:r>
            <a:r>
              <a:rPr sz="2300" b="1" spc="-5" dirty="0">
                <a:solidFill>
                  <a:srgbClr val="1F4D3D"/>
                </a:solidFill>
                <a:latin typeface="Calibri"/>
                <a:cs typeface="Calibri"/>
              </a:rPr>
              <a:t>di </a:t>
            </a:r>
            <a:r>
              <a:rPr sz="2300" b="1" dirty="0">
                <a:solidFill>
                  <a:srgbClr val="1F4D3D"/>
                </a:solidFill>
                <a:latin typeface="Calibri"/>
                <a:cs typeface="Calibri"/>
              </a:rPr>
              <a:t>Beer</a:t>
            </a:r>
            <a:endParaRPr sz="2300" dirty="0">
              <a:latin typeface="Calibri"/>
              <a:cs typeface="Calibri"/>
            </a:endParaRPr>
          </a:p>
        </p:txBody>
      </p:sp>
      <p:sp>
        <p:nvSpPr>
          <p:cNvPr id="3" name="object 3"/>
          <p:cNvSpPr txBox="1"/>
          <p:nvPr/>
        </p:nvSpPr>
        <p:spPr>
          <a:xfrm>
            <a:off x="206375" y="609600"/>
            <a:ext cx="11604625" cy="5722079"/>
          </a:xfrm>
          <a:prstGeom prst="rect">
            <a:avLst/>
          </a:prstGeom>
        </p:spPr>
        <p:txBody>
          <a:bodyPr vert="horz" wrap="square" lIns="0" tIns="12700" rIns="0" bIns="0" rtlCol="0">
            <a:spAutoFit/>
          </a:bodyPr>
          <a:lstStyle/>
          <a:p>
            <a:pPr marL="12700" marR="5080" algn="just">
              <a:lnSpc>
                <a:spcPct val="100000"/>
              </a:lnSpc>
              <a:spcBef>
                <a:spcPts val="100"/>
              </a:spcBef>
            </a:pPr>
            <a:r>
              <a:rPr sz="2100" dirty="0">
                <a:solidFill>
                  <a:srgbClr val="000000"/>
                </a:solidFill>
                <a:latin typeface="Calibri"/>
                <a:cs typeface="Calibri"/>
              </a:rPr>
              <a:t>La </a:t>
            </a:r>
            <a:r>
              <a:rPr sz="2100" spc="-5" dirty="0">
                <a:solidFill>
                  <a:srgbClr val="000000"/>
                </a:solidFill>
                <a:latin typeface="Calibri"/>
                <a:cs typeface="Calibri"/>
              </a:rPr>
              <a:t>relazione lineare </a:t>
            </a:r>
            <a:r>
              <a:rPr sz="2100" spc="-20" dirty="0">
                <a:solidFill>
                  <a:srgbClr val="000000"/>
                </a:solidFill>
                <a:latin typeface="Calibri"/>
                <a:cs typeface="Calibri"/>
              </a:rPr>
              <a:t>fra </a:t>
            </a:r>
            <a:r>
              <a:rPr sz="2100" spc="-10" dirty="0">
                <a:solidFill>
                  <a:srgbClr val="000000"/>
                </a:solidFill>
                <a:latin typeface="Calibri"/>
                <a:cs typeface="Calibri"/>
              </a:rPr>
              <a:t>l'assorbanza </a:t>
            </a:r>
            <a:r>
              <a:rPr sz="2100" dirty="0">
                <a:solidFill>
                  <a:srgbClr val="000000"/>
                </a:solidFill>
                <a:latin typeface="Calibri"/>
                <a:cs typeface="Calibri"/>
              </a:rPr>
              <a:t>e </a:t>
            </a:r>
            <a:r>
              <a:rPr sz="2100" spc="-5" dirty="0">
                <a:solidFill>
                  <a:srgbClr val="000000"/>
                </a:solidFill>
                <a:latin typeface="Calibri"/>
                <a:cs typeface="Calibri"/>
              </a:rPr>
              <a:t>il cammino </a:t>
            </a:r>
            <a:r>
              <a:rPr sz="2100" spc="-10" dirty="0">
                <a:solidFill>
                  <a:srgbClr val="000000"/>
                </a:solidFill>
                <a:latin typeface="Calibri"/>
                <a:cs typeface="Calibri"/>
              </a:rPr>
              <a:t>ottico </a:t>
            </a:r>
            <a:r>
              <a:rPr sz="2100" dirty="0">
                <a:solidFill>
                  <a:srgbClr val="000000"/>
                </a:solidFill>
                <a:latin typeface="Calibri"/>
                <a:cs typeface="Calibri"/>
              </a:rPr>
              <a:t>ad </a:t>
            </a:r>
            <a:r>
              <a:rPr sz="2100" spc="-5" dirty="0">
                <a:solidFill>
                  <a:srgbClr val="000000"/>
                </a:solidFill>
                <a:latin typeface="Calibri"/>
                <a:cs typeface="Calibri"/>
              </a:rPr>
              <a:t>una </a:t>
            </a:r>
            <a:r>
              <a:rPr sz="2100" spc="-10" dirty="0">
                <a:solidFill>
                  <a:srgbClr val="000000"/>
                </a:solidFill>
                <a:latin typeface="Calibri"/>
                <a:cs typeface="Calibri"/>
              </a:rPr>
              <a:t>concentrazione </a:t>
            </a:r>
            <a:r>
              <a:rPr sz="2100" spc="-5" dirty="0">
                <a:solidFill>
                  <a:srgbClr val="000000"/>
                </a:solidFill>
                <a:latin typeface="Calibri"/>
                <a:cs typeface="Calibri"/>
              </a:rPr>
              <a:t>fissa </a:t>
            </a:r>
            <a:r>
              <a:rPr sz="2100" dirty="0">
                <a:solidFill>
                  <a:srgbClr val="000000"/>
                </a:solidFill>
                <a:latin typeface="Calibri"/>
                <a:cs typeface="Calibri"/>
              </a:rPr>
              <a:t>è </a:t>
            </a:r>
            <a:r>
              <a:rPr sz="2100" spc="-10" dirty="0">
                <a:solidFill>
                  <a:srgbClr val="000000"/>
                </a:solidFill>
                <a:latin typeface="Calibri"/>
                <a:cs typeface="Calibri"/>
              </a:rPr>
              <a:t>una generalizzazione </a:t>
            </a:r>
            <a:r>
              <a:rPr sz="2100" spc="-5" dirty="0">
                <a:solidFill>
                  <a:srgbClr val="000000"/>
                </a:solidFill>
                <a:latin typeface="Calibri"/>
                <a:cs typeface="Calibri"/>
              </a:rPr>
              <a:t> per</a:t>
            </a:r>
            <a:r>
              <a:rPr sz="2100" dirty="0">
                <a:solidFill>
                  <a:srgbClr val="000000"/>
                </a:solidFill>
                <a:latin typeface="Calibri"/>
                <a:cs typeface="Calibri"/>
              </a:rPr>
              <a:t> </a:t>
            </a:r>
            <a:r>
              <a:rPr sz="2100" spc="-5" dirty="0">
                <a:solidFill>
                  <a:srgbClr val="000000"/>
                </a:solidFill>
                <a:latin typeface="Calibri"/>
                <a:cs typeface="Calibri"/>
              </a:rPr>
              <a:t>la</a:t>
            </a:r>
            <a:r>
              <a:rPr sz="2100" dirty="0">
                <a:solidFill>
                  <a:srgbClr val="000000"/>
                </a:solidFill>
                <a:latin typeface="Calibri"/>
                <a:cs typeface="Calibri"/>
              </a:rPr>
              <a:t> </a:t>
            </a:r>
            <a:r>
              <a:rPr sz="2100" spc="-5" dirty="0">
                <a:solidFill>
                  <a:srgbClr val="000000"/>
                </a:solidFill>
                <a:latin typeface="Calibri"/>
                <a:cs typeface="Calibri"/>
              </a:rPr>
              <a:t>quale</a:t>
            </a:r>
            <a:r>
              <a:rPr sz="2100" dirty="0">
                <a:solidFill>
                  <a:srgbClr val="000000"/>
                </a:solidFill>
                <a:latin typeface="Calibri"/>
                <a:cs typeface="Calibri"/>
              </a:rPr>
              <a:t> </a:t>
            </a:r>
            <a:r>
              <a:rPr sz="2100" spc="-10" dirty="0">
                <a:solidFill>
                  <a:srgbClr val="000000"/>
                </a:solidFill>
                <a:latin typeface="Calibri"/>
                <a:cs typeface="Calibri"/>
              </a:rPr>
              <a:t>esistono</a:t>
            </a:r>
            <a:r>
              <a:rPr sz="2100" spc="-5" dirty="0">
                <a:solidFill>
                  <a:srgbClr val="000000"/>
                </a:solidFill>
                <a:latin typeface="Calibri"/>
                <a:cs typeface="Calibri"/>
              </a:rPr>
              <a:t> poche</a:t>
            </a:r>
            <a:r>
              <a:rPr sz="2100" dirty="0">
                <a:solidFill>
                  <a:srgbClr val="000000"/>
                </a:solidFill>
                <a:latin typeface="Calibri"/>
                <a:cs typeface="Calibri"/>
              </a:rPr>
              <a:t> </a:t>
            </a:r>
            <a:r>
              <a:rPr sz="2100" spc="-5" dirty="0">
                <a:solidFill>
                  <a:srgbClr val="000000"/>
                </a:solidFill>
                <a:latin typeface="Calibri"/>
                <a:cs typeface="Calibri"/>
              </a:rPr>
              <a:t>eccezioni.</a:t>
            </a:r>
            <a:r>
              <a:rPr sz="2100" dirty="0">
                <a:solidFill>
                  <a:srgbClr val="000000"/>
                </a:solidFill>
                <a:latin typeface="Calibri"/>
                <a:cs typeface="Calibri"/>
              </a:rPr>
              <a:t> </a:t>
            </a:r>
            <a:r>
              <a:rPr sz="2100" spc="-30" dirty="0">
                <a:solidFill>
                  <a:srgbClr val="000000"/>
                </a:solidFill>
                <a:latin typeface="Calibri"/>
                <a:cs typeface="Calibri"/>
              </a:rPr>
              <a:t>Tuttavia,</a:t>
            </a:r>
            <a:r>
              <a:rPr sz="2100" spc="-25" dirty="0">
                <a:solidFill>
                  <a:srgbClr val="000000"/>
                </a:solidFill>
                <a:latin typeface="Calibri"/>
                <a:cs typeface="Calibri"/>
              </a:rPr>
              <a:t> </a:t>
            </a:r>
            <a:r>
              <a:rPr sz="2100" spc="-5" dirty="0">
                <a:solidFill>
                  <a:srgbClr val="000000"/>
                </a:solidFill>
                <a:latin typeface="Calibri"/>
                <a:cs typeface="Calibri"/>
              </a:rPr>
              <a:t>si</a:t>
            </a:r>
            <a:r>
              <a:rPr sz="2100" dirty="0">
                <a:solidFill>
                  <a:srgbClr val="000000"/>
                </a:solidFill>
                <a:latin typeface="Calibri"/>
                <a:cs typeface="Calibri"/>
              </a:rPr>
              <a:t> </a:t>
            </a:r>
            <a:r>
              <a:rPr sz="2100" spc="-5" dirty="0">
                <a:solidFill>
                  <a:srgbClr val="000000"/>
                </a:solidFill>
                <a:latin typeface="Calibri"/>
                <a:cs typeface="Calibri"/>
              </a:rPr>
              <a:t>osservano</a:t>
            </a:r>
            <a:r>
              <a:rPr sz="2100" dirty="0">
                <a:solidFill>
                  <a:srgbClr val="000000"/>
                </a:solidFill>
                <a:latin typeface="Calibri"/>
                <a:cs typeface="Calibri"/>
              </a:rPr>
              <a:t> </a:t>
            </a:r>
            <a:r>
              <a:rPr sz="2100" spc="-10" dirty="0">
                <a:solidFill>
                  <a:srgbClr val="000000"/>
                </a:solidFill>
                <a:latin typeface="Calibri"/>
                <a:cs typeface="Calibri"/>
              </a:rPr>
              <a:t>frequentemente</a:t>
            </a:r>
            <a:r>
              <a:rPr sz="2100" spc="-5" dirty="0">
                <a:solidFill>
                  <a:srgbClr val="000000"/>
                </a:solidFill>
                <a:latin typeface="Calibri"/>
                <a:cs typeface="Calibri"/>
              </a:rPr>
              <a:t> deviazioni</a:t>
            </a:r>
            <a:r>
              <a:rPr sz="2100" dirty="0">
                <a:solidFill>
                  <a:srgbClr val="000000"/>
                </a:solidFill>
                <a:latin typeface="Calibri"/>
                <a:cs typeface="Calibri"/>
              </a:rPr>
              <a:t> </a:t>
            </a:r>
            <a:r>
              <a:rPr sz="2100" spc="-5" dirty="0">
                <a:solidFill>
                  <a:srgbClr val="000000"/>
                </a:solidFill>
                <a:latin typeface="Calibri"/>
                <a:cs typeface="Calibri"/>
              </a:rPr>
              <a:t>dalla </a:t>
            </a:r>
            <a:r>
              <a:rPr sz="2100" dirty="0">
                <a:solidFill>
                  <a:srgbClr val="000000"/>
                </a:solidFill>
                <a:latin typeface="Calibri"/>
                <a:cs typeface="Calibri"/>
              </a:rPr>
              <a:t> </a:t>
            </a:r>
            <a:r>
              <a:rPr sz="2100" spc="-10" dirty="0">
                <a:solidFill>
                  <a:srgbClr val="000000"/>
                </a:solidFill>
                <a:latin typeface="Calibri"/>
                <a:cs typeface="Calibri"/>
              </a:rPr>
              <a:t>proporzionalità</a:t>
            </a:r>
            <a:r>
              <a:rPr sz="2100" spc="20" dirty="0">
                <a:solidFill>
                  <a:srgbClr val="000000"/>
                </a:solidFill>
                <a:latin typeface="Calibri"/>
                <a:cs typeface="Calibri"/>
              </a:rPr>
              <a:t> </a:t>
            </a:r>
            <a:r>
              <a:rPr sz="2100" spc="-15" dirty="0">
                <a:solidFill>
                  <a:srgbClr val="000000"/>
                </a:solidFill>
                <a:latin typeface="Calibri"/>
                <a:cs typeface="Calibri"/>
              </a:rPr>
              <a:t>diretta </a:t>
            </a:r>
            <a:r>
              <a:rPr sz="2100" spc="-20" dirty="0">
                <a:solidFill>
                  <a:srgbClr val="000000"/>
                </a:solidFill>
                <a:latin typeface="Calibri"/>
                <a:cs typeface="Calibri"/>
              </a:rPr>
              <a:t>fra</a:t>
            </a:r>
            <a:r>
              <a:rPr sz="2100" spc="10" dirty="0">
                <a:solidFill>
                  <a:srgbClr val="000000"/>
                </a:solidFill>
                <a:latin typeface="Calibri"/>
                <a:cs typeface="Calibri"/>
              </a:rPr>
              <a:t> </a:t>
            </a:r>
            <a:r>
              <a:rPr sz="2100" spc="-10" dirty="0">
                <a:solidFill>
                  <a:srgbClr val="000000"/>
                </a:solidFill>
                <a:latin typeface="Calibri"/>
                <a:cs typeface="Calibri"/>
              </a:rPr>
              <a:t>assorbanza</a:t>
            </a:r>
            <a:r>
              <a:rPr sz="2100" spc="10" dirty="0">
                <a:solidFill>
                  <a:srgbClr val="000000"/>
                </a:solidFill>
                <a:latin typeface="Calibri"/>
                <a:cs typeface="Calibri"/>
              </a:rPr>
              <a:t> </a:t>
            </a:r>
            <a:r>
              <a:rPr sz="2100" dirty="0">
                <a:solidFill>
                  <a:srgbClr val="000000"/>
                </a:solidFill>
                <a:latin typeface="Calibri"/>
                <a:cs typeface="Calibri"/>
              </a:rPr>
              <a:t>e </a:t>
            </a:r>
            <a:r>
              <a:rPr sz="2100" spc="-10" dirty="0">
                <a:solidFill>
                  <a:srgbClr val="000000"/>
                </a:solidFill>
                <a:latin typeface="Calibri"/>
                <a:cs typeface="Calibri"/>
              </a:rPr>
              <a:t>concentrazione</a:t>
            </a:r>
            <a:r>
              <a:rPr sz="2100" spc="5" dirty="0">
                <a:solidFill>
                  <a:srgbClr val="000000"/>
                </a:solidFill>
                <a:latin typeface="Calibri"/>
                <a:cs typeface="Calibri"/>
              </a:rPr>
              <a:t> </a:t>
            </a:r>
            <a:r>
              <a:rPr sz="2100" dirty="0">
                <a:solidFill>
                  <a:srgbClr val="000000"/>
                </a:solidFill>
                <a:latin typeface="Calibri"/>
                <a:cs typeface="Calibri"/>
              </a:rPr>
              <a:t>quando</a:t>
            </a:r>
            <a:r>
              <a:rPr sz="2100" spc="-10" dirty="0">
                <a:solidFill>
                  <a:srgbClr val="000000"/>
                </a:solidFill>
                <a:latin typeface="Calibri"/>
                <a:cs typeface="Calibri"/>
              </a:rPr>
              <a:t> </a:t>
            </a:r>
            <a:r>
              <a:rPr sz="2100" spc="-5" dirty="0">
                <a:solidFill>
                  <a:srgbClr val="000000"/>
                </a:solidFill>
                <a:latin typeface="Calibri"/>
                <a:cs typeface="Calibri"/>
              </a:rPr>
              <a:t>il</a:t>
            </a:r>
            <a:r>
              <a:rPr sz="2100" spc="15" dirty="0">
                <a:solidFill>
                  <a:srgbClr val="000000"/>
                </a:solidFill>
                <a:latin typeface="Calibri"/>
                <a:cs typeface="Calibri"/>
              </a:rPr>
              <a:t> </a:t>
            </a:r>
            <a:r>
              <a:rPr sz="2100" spc="-5" dirty="0">
                <a:solidFill>
                  <a:srgbClr val="000000"/>
                </a:solidFill>
                <a:latin typeface="Calibri"/>
                <a:cs typeface="Calibri"/>
              </a:rPr>
              <a:t>cammino</a:t>
            </a:r>
            <a:r>
              <a:rPr sz="2100" spc="-15" dirty="0">
                <a:solidFill>
                  <a:srgbClr val="000000"/>
                </a:solidFill>
                <a:latin typeface="Calibri"/>
                <a:cs typeface="Calibri"/>
              </a:rPr>
              <a:t> </a:t>
            </a:r>
            <a:r>
              <a:rPr sz="2100" spc="-10" dirty="0">
                <a:solidFill>
                  <a:srgbClr val="000000"/>
                </a:solidFill>
                <a:latin typeface="Calibri"/>
                <a:cs typeface="Calibri"/>
              </a:rPr>
              <a:t>ottico</a:t>
            </a:r>
            <a:r>
              <a:rPr sz="2100" dirty="0">
                <a:solidFill>
                  <a:srgbClr val="000000"/>
                </a:solidFill>
                <a:latin typeface="Calibri"/>
                <a:cs typeface="Calibri"/>
              </a:rPr>
              <a:t> b</a:t>
            </a:r>
            <a:r>
              <a:rPr sz="2100" spc="-10" dirty="0">
                <a:solidFill>
                  <a:srgbClr val="000000"/>
                </a:solidFill>
                <a:latin typeface="Calibri"/>
                <a:cs typeface="Calibri"/>
              </a:rPr>
              <a:t> </a:t>
            </a:r>
            <a:r>
              <a:rPr sz="2100" dirty="0">
                <a:solidFill>
                  <a:srgbClr val="000000"/>
                </a:solidFill>
                <a:latin typeface="Calibri"/>
                <a:cs typeface="Calibri"/>
              </a:rPr>
              <a:t>è</a:t>
            </a:r>
            <a:r>
              <a:rPr sz="2100" spc="5" dirty="0">
                <a:solidFill>
                  <a:srgbClr val="000000"/>
                </a:solidFill>
                <a:latin typeface="Calibri"/>
                <a:cs typeface="Calibri"/>
              </a:rPr>
              <a:t> </a:t>
            </a:r>
            <a:r>
              <a:rPr sz="2100" spc="-15" dirty="0">
                <a:solidFill>
                  <a:srgbClr val="000000"/>
                </a:solidFill>
                <a:latin typeface="Calibri"/>
                <a:cs typeface="Calibri"/>
              </a:rPr>
              <a:t>costante.</a:t>
            </a:r>
            <a:endParaRPr sz="2100" dirty="0">
              <a:latin typeface="Calibri"/>
              <a:cs typeface="Calibri"/>
            </a:endParaRPr>
          </a:p>
          <a:p>
            <a:pPr>
              <a:lnSpc>
                <a:spcPct val="100000"/>
              </a:lnSpc>
              <a:spcBef>
                <a:spcPts val="20"/>
              </a:spcBef>
            </a:pPr>
            <a:endParaRPr lang="it-IT" sz="2050" dirty="0">
              <a:latin typeface="Calibri"/>
              <a:cs typeface="Calibri"/>
            </a:endParaRPr>
          </a:p>
          <a:p>
            <a:pPr>
              <a:lnSpc>
                <a:spcPct val="100000"/>
              </a:lnSpc>
              <a:spcBef>
                <a:spcPts val="20"/>
              </a:spcBef>
            </a:pPr>
            <a:endParaRPr lang="it-IT" sz="2050" dirty="0">
              <a:latin typeface="Calibri"/>
              <a:cs typeface="Calibri"/>
            </a:endParaRPr>
          </a:p>
          <a:p>
            <a:pPr>
              <a:lnSpc>
                <a:spcPct val="100000"/>
              </a:lnSpc>
              <a:spcBef>
                <a:spcPts val="20"/>
              </a:spcBef>
            </a:pPr>
            <a:endParaRPr lang="it-IT" sz="2050" dirty="0">
              <a:latin typeface="Calibri"/>
              <a:cs typeface="Calibri"/>
            </a:endParaRPr>
          </a:p>
          <a:p>
            <a:pPr>
              <a:lnSpc>
                <a:spcPct val="100000"/>
              </a:lnSpc>
              <a:spcBef>
                <a:spcPts val="20"/>
              </a:spcBef>
            </a:pPr>
            <a:endParaRPr sz="2050" dirty="0">
              <a:latin typeface="Calibri"/>
              <a:cs typeface="Calibri"/>
            </a:endParaRPr>
          </a:p>
          <a:p>
            <a:pPr marL="12700" algn="just">
              <a:lnSpc>
                <a:spcPct val="100000"/>
              </a:lnSpc>
            </a:pPr>
            <a:r>
              <a:rPr sz="2100" b="1" spc="-10" dirty="0">
                <a:solidFill>
                  <a:srgbClr val="000000"/>
                </a:solidFill>
                <a:latin typeface="Calibri"/>
                <a:cs typeface="Calibri"/>
              </a:rPr>
              <a:t>Deviazioni</a:t>
            </a:r>
            <a:r>
              <a:rPr sz="2100" b="1" spc="-30" dirty="0">
                <a:solidFill>
                  <a:srgbClr val="000000"/>
                </a:solidFill>
                <a:latin typeface="Calibri"/>
                <a:cs typeface="Calibri"/>
              </a:rPr>
              <a:t> </a:t>
            </a:r>
            <a:r>
              <a:rPr sz="2100" b="1" spc="-10" dirty="0">
                <a:solidFill>
                  <a:srgbClr val="000000"/>
                </a:solidFill>
                <a:latin typeface="Calibri"/>
                <a:cs typeface="Calibri"/>
              </a:rPr>
              <a:t>reali</a:t>
            </a:r>
            <a:endParaRPr sz="2100" dirty="0">
              <a:latin typeface="Calibri"/>
              <a:cs typeface="Calibri"/>
            </a:endParaRPr>
          </a:p>
          <a:p>
            <a:pPr marL="12700" algn="just">
              <a:lnSpc>
                <a:spcPct val="100000"/>
              </a:lnSpc>
            </a:pPr>
            <a:r>
              <a:rPr sz="2100" spc="-20" dirty="0">
                <a:solidFill>
                  <a:srgbClr val="000000"/>
                </a:solidFill>
                <a:latin typeface="Calibri"/>
                <a:cs typeface="Calibri"/>
              </a:rPr>
              <a:t>Legate</a:t>
            </a:r>
            <a:r>
              <a:rPr sz="2100" spc="5" dirty="0">
                <a:solidFill>
                  <a:srgbClr val="000000"/>
                </a:solidFill>
                <a:latin typeface="Calibri"/>
                <a:cs typeface="Calibri"/>
              </a:rPr>
              <a:t> </a:t>
            </a:r>
            <a:r>
              <a:rPr sz="2100" dirty="0">
                <a:solidFill>
                  <a:srgbClr val="000000"/>
                </a:solidFill>
                <a:latin typeface="Calibri"/>
                <a:cs typeface="Calibri"/>
              </a:rPr>
              <a:t>a </a:t>
            </a:r>
            <a:r>
              <a:rPr sz="2100" spc="-10" dirty="0">
                <a:solidFill>
                  <a:srgbClr val="000000"/>
                </a:solidFill>
                <a:latin typeface="Calibri"/>
                <a:cs typeface="Calibri"/>
              </a:rPr>
              <a:t>concentrazione</a:t>
            </a:r>
            <a:r>
              <a:rPr sz="2100" spc="5" dirty="0">
                <a:solidFill>
                  <a:srgbClr val="000000"/>
                </a:solidFill>
                <a:latin typeface="Calibri"/>
                <a:cs typeface="Calibri"/>
              </a:rPr>
              <a:t> </a:t>
            </a:r>
            <a:r>
              <a:rPr sz="2100" dirty="0">
                <a:solidFill>
                  <a:srgbClr val="000000"/>
                </a:solidFill>
                <a:latin typeface="Calibri"/>
                <a:cs typeface="Calibri"/>
              </a:rPr>
              <a:t>di</a:t>
            </a:r>
            <a:r>
              <a:rPr sz="2100" spc="5" dirty="0">
                <a:solidFill>
                  <a:srgbClr val="000000"/>
                </a:solidFill>
                <a:latin typeface="Calibri"/>
                <a:cs typeface="Calibri"/>
              </a:rPr>
              <a:t> </a:t>
            </a:r>
            <a:r>
              <a:rPr sz="2100" spc="-5" dirty="0">
                <a:solidFill>
                  <a:srgbClr val="000000"/>
                </a:solidFill>
                <a:latin typeface="Calibri"/>
                <a:cs typeface="Calibri"/>
              </a:rPr>
              <a:t>analita</a:t>
            </a:r>
            <a:r>
              <a:rPr sz="2100" spc="-15" dirty="0">
                <a:solidFill>
                  <a:srgbClr val="000000"/>
                </a:solidFill>
                <a:latin typeface="Calibri"/>
                <a:cs typeface="Calibri"/>
              </a:rPr>
              <a:t> </a:t>
            </a:r>
            <a:r>
              <a:rPr sz="2100" b="1" dirty="0">
                <a:solidFill>
                  <a:srgbClr val="000000"/>
                </a:solidFill>
                <a:latin typeface="Calibri"/>
                <a:cs typeface="Calibri"/>
              </a:rPr>
              <a:t>&gt;0,01M</a:t>
            </a:r>
            <a:r>
              <a:rPr sz="2100" b="1" spc="-10" dirty="0">
                <a:solidFill>
                  <a:srgbClr val="000000"/>
                </a:solidFill>
                <a:latin typeface="Calibri"/>
                <a:cs typeface="Calibri"/>
              </a:rPr>
              <a:t> </a:t>
            </a:r>
            <a:r>
              <a:rPr sz="2100" spc="-5" dirty="0">
                <a:solidFill>
                  <a:srgbClr val="000000"/>
                </a:solidFill>
                <a:latin typeface="Calibri"/>
                <a:cs typeface="Calibri"/>
              </a:rPr>
              <a:t>per</a:t>
            </a:r>
            <a:r>
              <a:rPr sz="2100" spc="20" dirty="0">
                <a:solidFill>
                  <a:srgbClr val="000000"/>
                </a:solidFill>
                <a:latin typeface="Calibri"/>
                <a:cs typeface="Calibri"/>
              </a:rPr>
              <a:t> </a:t>
            </a:r>
            <a:r>
              <a:rPr sz="2100" spc="-5" dirty="0">
                <a:solidFill>
                  <a:srgbClr val="000000"/>
                </a:solidFill>
                <a:latin typeface="Calibri"/>
                <a:cs typeface="Calibri"/>
              </a:rPr>
              <a:t>la </a:t>
            </a:r>
            <a:r>
              <a:rPr sz="2100" spc="-10" dirty="0">
                <a:solidFill>
                  <a:srgbClr val="000000"/>
                </a:solidFill>
                <a:latin typeface="Calibri"/>
                <a:cs typeface="Calibri"/>
              </a:rPr>
              <a:t>troppa</a:t>
            </a:r>
            <a:r>
              <a:rPr sz="2100" dirty="0">
                <a:solidFill>
                  <a:srgbClr val="000000"/>
                </a:solidFill>
                <a:latin typeface="Calibri"/>
                <a:cs typeface="Calibri"/>
              </a:rPr>
              <a:t> </a:t>
            </a:r>
            <a:r>
              <a:rPr sz="2100" spc="-10" dirty="0">
                <a:solidFill>
                  <a:srgbClr val="000000"/>
                </a:solidFill>
                <a:latin typeface="Calibri"/>
                <a:cs typeface="Calibri"/>
              </a:rPr>
              <a:t>vicinanza</a:t>
            </a:r>
            <a:r>
              <a:rPr sz="2100" dirty="0">
                <a:solidFill>
                  <a:srgbClr val="000000"/>
                </a:solidFill>
                <a:latin typeface="Calibri"/>
                <a:cs typeface="Calibri"/>
              </a:rPr>
              <a:t> </a:t>
            </a:r>
            <a:r>
              <a:rPr sz="2100" spc="-10" dirty="0">
                <a:solidFill>
                  <a:srgbClr val="000000"/>
                </a:solidFill>
                <a:latin typeface="Calibri"/>
                <a:cs typeface="Calibri"/>
              </a:rPr>
              <a:t>intermolecolare</a:t>
            </a:r>
            <a:endParaRPr sz="2100" dirty="0">
              <a:latin typeface="Calibri"/>
              <a:cs typeface="Calibri"/>
            </a:endParaRPr>
          </a:p>
          <a:p>
            <a:pPr>
              <a:lnSpc>
                <a:spcPct val="100000"/>
              </a:lnSpc>
              <a:spcBef>
                <a:spcPts val="15"/>
              </a:spcBef>
            </a:pPr>
            <a:endParaRPr lang="it-IT" sz="2050" dirty="0">
              <a:latin typeface="Calibri"/>
              <a:cs typeface="Calibri"/>
            </a:endParaRPr>
          </a:p>
          <a:p>
            <a:pPr>
              <a:lnSpc>
                <a:spcPct val="100000"/>
              </a:lnSpc>
              <a:spcBef>
                <a:spcPts val="15"/>
              </a:spcBef>
            </a:pPr>
            <a:endParaRPr sz="2050" dirty="0">
              <a:latin typeface="Calibri"/>
              <a:cs typeface="Calibri"/>
            </a:endParaRPr>
          </a:p>
          <a:p>
            <a:pPr marL="12700" algn="just">
              <a:lnSpc>
                <a:spcPct val="100000"/>
              </a:lnSpc>
            </a:pPr>
            <a:r>
              <a:rPr sz="2100" b="1" spc="-10" dirty="0">
                <a:solidFill>
                  <a:srgbClr val="000000"/>
                </a:solidFill>
                <a:latin typeface="Calibri"/>
                <a:cs typeface="Calibri"/>
              </a:rPr>
              <a:t>Deviazioni</a:t>
            </a:r>
            <a:r>
              <a:rPr sz="2100" b="1" spc="-15" dirty="0">
                <a:solidFill>
                  <a:srgbClr val="000000"/>
                </a:solidFill>
                <a:latin typeface="Calibri"/>
                <a:cs typeface="Calibri"/>
              </a:rPr>
              <a:t> </a:t>
            </a:r>
            <a:r>
              <a:rPr sz="2100" b="1" spc="-10" dirty="0">
                <a:solidFill>
                  <a:srgbClr val="000000"/>
                </a:solidFill>
                <a:latin typeface="Calibri"/>
                <a:cs typeface="Calibri"/>
              </a:rPr>
              <a:t>strumentali</a:t>
            </a:r>
            <a:endParaRPr sz="2100" dirty="0">
              <a:latin typeface="Calibri"/>
              <a:cs typeface="Calibri"/>
            </a:endParaRPr>
          </a:p>
          <a:p>
            <a:pPr marL="12700" algn="just">
              <a:lnSpc>
                <a:spcPct val="100000"/>
              </a:lnSpc>
              <a:spcBef>
                <a:spcPts val="5"/>
              </a:spcBef>
            </a:pPr>
            <a:r>
              <a:rPr sz="2100" spc="-20" dirty="0">
                <a:solidFill>
                  <a:srgbClr val="000000"/>
                </a:solidFill>
                <a:latin typeface="Calibri"/>
                <a:cs typeface="Calibri"/>
              </a:rPr>
              <a:t>Legate</a:t>
            </a:r>
            <a:r>
              <a:rPr sz="2100" spc="-5" dirty="0">
                <a:solidFill>
                  <a:srgbClr val="000000"/>
                </a:solidFill>
                <a:latin typeface="Calibri"/>
                <a:cs typeface="Calibri"/>
              </a:rPr>
              <a:t> </a:t>
            </a:r>
            <a:r>
              <a:rPr sz="2100" dirty="0">
                <a:solidFill>
                  <a:srgbClr val="000000"/>
                </a:solidFill>
                <a:latin typeface="Calibri"/>
                <a:cs typeface="Calibri"/>
              </a:rPr>
              <a:t>a</a:t>
            </a:r>
            <a:r>
              <a:rPr sz="2100" spc="-10" dirty="0">
                <a:solidFill>
                  <a:srgbClr val="000000"/>
                </a:solidFill>
                <a:latin typeface="Calibri"/>
                <a:cs typeface="Calibri"/>
              </a:rPr>
              <a:t> </a:t>
            </a:r>
            <a:r>
              <a:rPr sz="2100" dirty="0">
                <a:solidFill>
                  <a:srgbClr val="000000"/>
                </a:solidFill>
                <a:latin typeface="Calibri"/>
                <a:cs typeface="Calibri"/>
              </a:rPr>
              <a:t>luce</a:t>
            </a:r>
            <a:r>
              <a:rPr sz="2100" spc="-5" dirty="0">
                <a:solidFill>
                  <a:srgbClr val="000000"/>
                </a:solidFill>
                <a:latin typeface="Calibri"/>
                <a:cs typeface="Calibri"/>
              </a:rPr>
              <a:t> non </a:t>
            </a:r>
            <a:r>
              <a:rPr sz="2100" spc="-10" dirty="0">
                <a:solidFill>
                  <a:srgbClr val="000000"/>
                </a:solidFill>
                <a:latin typeface="Calibri"/>
                <a:cs typeface="Calibri"/>
              </a:rPr>
              <a:t>monocromatica</a:t>
            </a:r>
            <a:endParaRPr sz="2100" dirty="0">
              <a:latin typeface="Calibri"/>
              <a:cs typeface="Calibri"/>
            </a:endParaRPr>
          </a:p>
          <a:p>
            <a:pPr>
              <a:lnSpc>
                <a:spcPct val="100000"/>
              </a:lnSpc>
              <a:spcBef>
                <a:spcPts val="10"/>
              </a:spcBef>
            </a:pPr>
            <a:endParaRPr lang="it-IT" sz="1900" dirty="0">
              <a:latin typeface="Calibri"/>
              <a:cs typeface="Calibri"/>
            </a:endParaRPr>
          </a:p>
          <a:p>
            <a:pPr>
              <a:lnSpc>
                <a:spcPct val="100000"/>
              </a:lnSpc>
              <a:spcBef>
                <a:spcPts val="10"/>
              </a:spcBef>
            </a:pPr>
            <a:endParaRPr sz="1900" dirty="0">
              <a:latin typeface="Calibri"/>
              <a:cs typeface="Calibri"/>
            </a:endParaRPr>
          </a:p>
          <a:p>
            <a:pPr marL="12700">
              <a:lnSpc>
                <a:spcPct val="100000"/>
              </a:lnSpc>
            </a:pPr>
            <a:r>
              <a:rPr sz="2100" b="1" spc="-10" dirty="0">
                <a:solidFill>
                  <a:srgbClr val="000000"/>
                </a:solidFill>
                <a:latin typeface="Calibri"/>
                <a:cs typeface="Calibri"/>
              </a:rPr>
              <a:t>Deviazioni</a:t>
            </a:r>
            <a:r>
              <a:rPr sz="2100" b="1" spc="-35" dirty="0">
                <a:solidFill>
                  <a:srgbClr val="000000"/>
                </a:solidFill>
                <a:latin typeface="Calibri"/>
                <a:cs typeface="Calibri"/>
              </a:rPr>
              <a:t> </a:t>
            </a:r>
            <a:r>
              <a:rPr sz="2100" b="1" spc="-5" dirty="0">
                <a:solidFill>
                  <a:srgbClr val="000000"/>
                </a:solidFill>
                <a:latin typeface="Calibri"/>
                <a:cs typeface="Calibri"/>
              </a:rPr>
              <a:t>chimiche</a:t>
            </a:r>
            <a:endParaRPr sz="2100" dirty="0">
              <a:latin typeface="Calibri"/>
              <a:cs typeface="Calibri"/>
            </a:endParaRPr>
          </a:p>
          <a:p>
            <a:pPr marL="12700">
              <a:lnSpc>
                <a:spcPct val="100000"/>
              </a:lnSpc>
            </a:pPr>
            <a:r>
              <a:rPr sz="2100" spc="-20" dirty="0">
                <a:solidFill>
                  <a:srgbClr val="000000"/>
                </a:solidFill>
                <a:latin typeface="Calibri"/>
                <a:cs typeface="Calibri"/>
              </a:rPr>
              <a:t>Legate</a:t>
            </a:r>
            <a:r>
              <a:rPr sz="2100" spc="5" dirty="0">
                <a:solidFill>
                  <a:srgbClr val="000000"/>
                </a:solidFill>
                <a:latin typeface="Calibri"/>
                <a:cs typeface="Calibri"/>
              </a:rPr>
              <a:t> </a:t>
            </a:r>
            <a:r>
              <a:rPr sz="2100" dirty="0">
                <a:solidFill>
                  <a:srgbClr val="000000"/>
                </a:solidFill>
                <a:latin typeface="Calibri"/>
                <a:cs typeface="Calibri"/>
              </a:rPr>
              <a:t>a</a:t>
            </a:r>
            <a:r>
              <a:rPr sz="2100" spc="5" dirty="0">
                <a:solidFill>
                  <a:srgbClr val="000000"/>
                </a:solidFill>
                <a:latin typeface="Calibri"/>
                <a:cs typeface="Calibri"/>
              </a:rPr>
              <a:t> </a:t>
            </a:r>
            <a:r>
              <a:rPr sz="2100" spc="-5" dirty="0">
                <a:solidFill>
                  <a:srgbClr val="000000"/>
                </a:solidFill>
                <a:latin typeface="Calibri"/>
                <a:cs typeface="Calibri"/>
              </a:rPr>
              <a:t>associazione</a:t>
            </a:r>
            <a:r>
              <a:rPr sz="2100" spc="25" dirty="0">
                <a:solidFill>
                  <a:srgbClr val="000000"/>
                </a:solidFill>
                <a:latin typeface="Calibri"/>
                <a:cs typeface="Calibri"/>
              </a:rPr>
              <a:t> </a:t>
            </a:r>
            <a:r>
              <a:rPr sz="2100" dirty="0">
                <a:solidFill>
                  <a:srgbClr val="000000"/>
                </a:solidFill>
                <a:latin typeface="Calibri"/>
                <a:cs typeface="Calibri"/>
              </a:rPr>
              <a:t>o</a:t>
            </a:r>
            <a:r>
              <a:rPr sz="2100" spc="5" dirty="0">
                <a:solidFill>
                  <a:srgbClr val="000000"/>
                </a:solidFill>
                <a:latin typeface="Calibri"/>
                <a:cs typeface="Calibri"/>
              </a:rPr>
              <a:t> </a:t>
            </a:r>
            <a:r>
              <a:rPr sz="2100" spc="-5" dirty="0">
                <a:solidFill>
                  <a:srgbClr val="000000"/>
                </a:solidFill>
                <a:latin typeface="Calibri"/>
                <a:cs typeface="Calibri"/>
              </a:rPr>
              <a:t>dissociazione</a:t>
            </a:r>
            <a:r>
              <a:rPr sz="2100" spc="50" dirty="0">
                <a:solidFill>
                  <a:srgbClr val="000000"/>
                </a:solidFill>
                <a:latin typeface="Calibri"/>
                <a:cs typeface="Calibri"/>
              </a:rPr>
              <a:t> </a:t>
            </a:r>
            <a:r>
              <a:rPr sz="2100" spc="-5" dirty="0">
                <a:solidFill>
                  <a:srgbClr val="000000"/>
                </a:solidFill>
                <a:latin typeface="Calibri"/>
                <a:cs typeface="Calibri"/>
              </a:rPr>
              <a:t>della</a:t>
            </a:r>
            <a:r>
              <a:rPr sz="2100" spc="5" dirty="0">
                <a:solidFill>
                  <a:srgbClr val="000000"/>
                </a:solidFill>
                <a:latin typeface="Calibri"/>
                <a:cs typeface="Calibri"/>
              </a:rPr>
              <a:t> </a:t>
            </a:r>
            <a:r>
              <a:rPr sz="2100" spc="-5" dirty="0">
                <a:solidFill>
                  <a:srgbClr val="000000"/>
                </a:solidFill>
                <a:latin typeface="Calibri"/>
                <a:cs typeface="Calibri"/>
              </a:rPr>
              <a:t>specie</a:t>
            </a:r>
            <a:r>
              <a:rPr sz="2100" spc="10" dirty="0">
                <a:solidFill>
                  <a:srgbClr val="000000"/>
                </a:solidFill>
                <a:latin typeface="Calibri"/>
                <a:cs typeface="Calibri"/>
              </a:rPr>
              <a:t> </a:t>
            </a:r>
            <a:r>
              <a:rPr sz="2100" dirty="0">
                <a:solidFill>
                  <a:srgbClr val="000000"/>
                </a:solidFill>
                <a:latin typeface="Calibri"/>
                <a:cs typeface="Calibri"/>
              </a:rPr>
              <a:t>in</a:t>
            </a:r>
            <a:r>
              <a:rPr sz="2100" spc="10" dirty="0">
                <a:solidFill>
                  <a:srgbClr val="000000"/>
                </a:solidFill>
                <a:latin typeface="Calibri"/>
                <a:cs typeface="Calibri"/>
              </a:rPr>
              <a:t> </a:t>
            </a:r>
            <a:r>
              <a:rPr sz="2100" spc="-5" dirty="0">
                <a:solidFill>
                  <a:srgbClr val="000000"/>
                </a:solidFill>
                <a:latin typeface="Calibri"/>
                <a:cs typeface="Calibri"/>
              </a:rPr>
              <a:t>esame</a:t>
            </a:r>
            <a:r>
              <a:rPr sz="2100" spc="15" dirty="0">
                <a:solidFill>
                  <a:srgbClr val="000000"/>
                </a:solidFill>
                <a:latin typeface="Calibri"/>
                <a:cs typeface="Calibri"/>
              </a:rPr>
              <a:t> </a:t>
            </a:r>
            <a:r>
              <a:rPr sz="2100" dirty="0">
                <a:solidFill>
                  <a:srgbClr val="000000"/>
                </a:solidFill>
                <a:latin typeface="Calibri"/>
                <a:cs typeface="Calibri"/>
              </a:rPr>
              <a:t>o a</a:t>
            </a:r>
            <a:r>
              <a:rPr sz="2100" spc="5" dirty="0">
                <a:solidFill>
                  <a:srgbClr val="000000"/>
                </a:solidFill>
                <a:latin typeface="Calibri"/>
                <a:cs typeface="Calibri"/>
              </a:rPr>
              <a:t> </a:t>
            </a:r>
            <a:r>
              <a:rPr sz="2100" spc="-10" dirty="0">
                <a:solidFill>
                  <a:srgbClr val="000000"/>
                </a:solidFill>
                <a:latin typeface="Calibri"/>
                <a:cs typeface="Calibri"/>
              </a:rPr>
              <a:t>reazione</a:t>
            </a:r>
            <a:r>
              <a:rPr sz="2100" spc="15" dirty="0">
                <a:solidFill>
                  <a:srgbClr val="000000"/>
                </a:solidFill>
                <a:latin typeface="Calibri"/>
                <a:cs typeface="Calibri"/>
              </a:rPr>
              <a:t> </a:t>
            </a:r>
            <a:r>
              <a:rPr sz="2100" spc="-10" dirty="0">
                <a:solidFill>
                  <a:srgbClr val="000000"/>
                </a:solidFill>
                <a:latin typeface="Calibri"/>
                <a:cs typeface="Calibri"/>
              </a:rPr>
              <a:t>con </a:t>
            </a:r>
            <a:r>
              <a:rPr sz="2100" spc="-15" dirty="0">
                <a:solidFill>
                  <a:srgbClr val="000000"/>
                </a:solidFill>
                <a:latin typeface="Calibri"/>
                <a:cs typeface="Calibri"/>
              </a:rPr>
              <a:t>solvente,</a:t>
            </a:r>
            <a:endParaRPr sz="2100" dirty="0">
              <a:latin typeface="Calibri"/>
              <a:cs typeface="Calibri"/>
            </a:endParaRPr>
          </a:p>
          <a:p>
            <a:pPr marL="12700">
              <a:lnSpc>
                <a:spcPct val="100000"/>
              </a:lnSpc>
              <a:spcBef>
                <a:spcPts val="5"/>
              </a:spcBef>
            </a:pPr>
            <a:r>
              <a:rPr sz="2100" spc="-10" dirty="0">
                <a:solidFill>
                  <a:srgbClr val="000000"/>
                </a:solidFill>
                <a:latin typeface="Calibri"/>
                <a:cs typeface="Calibri"/>
              </a:rPr>
              <a:t>(prodotti </a:t>
            </a:r>
            <a:r>
              <a:rPr sz="2100" dirty="0">
                <a:solidFill>
                  <a:srgbClr val="000000"/>
                </a:solidFill>
                <a:latin typeface="Calibri"/>
                <a:cs typeface="Calibri"/>
              </a:rPr>
              <a:t>che</a:t>
            </a:r>
            <a:r>
              <a:rPr sz="2100" spc="-10" dirty="0">
                <a:solidFill>
                  <a:srgbClr val="000000"/>
                </a:solidFill>
                <a:latin typeface="Calibri"/>
                <a:cs typeface="Calibri"/>
              </a:rPr>
              <a:t> </a:t>
            </a:r>
            <a:r>
              <a:rPr sz="2100" spc="-5" dirty="0">
                <a:solidFill>
                  <a:srgbClr val="000000"/>
                </a:solidFill>
                <a:latin typeface="Calibri"/>
                <a:cs typeface="Calibri"/>
              </a:rPr>
              <a:t>assorbono</a:t>
            </a:r>
            <a:r>
              <a:rPr sz="2100" spc="5" dirty="0">
                <a:solidFill>
                  <a:srgbClr val="000000"/>
                </a:solidFill>
                <a:latin typeface="Calibri"/>
                <a:cs typeface="Calibri"/>
              </a:rPr>
              <a:t> </a:t>
            </a:r>
            <a:r>
              <a:rPr sz="2100" dirty="0">
                <a:solidFill>
                  <a:srgbClr val="000000"/>
                </a:solidFill>
                <a:latin typeface="Calibri"/>
                <a:cs typeface="Calibri"/>
              </a:rPr>
              <a:t>in</a:t>
            </a:r>
            <a:r>
              <a:rPr sz="2100" spc="-10" dirty="0">
                <a:solidFill>
                  <a:srgbClr val="000000"/>
                </a:solidFill>
                <a:latin typeface="Calibri"/>
                <a:cs typeface="Calibri"/>
              </a:rPr>
              <a:t> </a:t>
            </a:r>
            <a:r>
              <a:rPr sz="2100" dirty="0">
                <a:solidFill>
                  <a:srgbClr val="000000"/>
                </a:solidFill>
                <a:latin typeface="Calibri"/>
                <a:cs typeface="Calibri"/>
              </a:rPr>
              <a:t>modo</a:t>
            </a:r>
            <a:r>
              <a:rPr sz="2100" spc="-5" dirty="0">
                <a:solidFill>
                  <a:srgbClr val="000000"/>
                </a:solidFill>
                <a:latin typeface="Calibri"/>
                <a:cs typeface="Calibri"/>
              </a:rPr>
              <a:t> </a:t>
            </a:r>
            <a:r>
              <a:rPr sz="2100" spc="-15" dirty="0">
                <a:solidFill>
                  <a:srgbClr val="000000"/>
                </a:solidFill>
                <a:latin typeface="Calibri"/>
                <a:cs typeface="Calibri"/>
              </a:rPr>
              <a:t>diverso</a:t>
            </a:r>
            <a:r>
              <a:rPr sz="2100" spc="15" dirty="0">
                <a:solidFill>
                  <a:srgbClr val="000000"/>
                </a:solidFill>
                <a:latin typeface="Calibri"/>
                <a:cs typeface="Calibri"/>
              </a:rPr>
              <a:t> </a:t>
            </a:r>
            <a:r>
              <a:rPr sz="2100" spc="-5" dirty="0">
                <a:solidFill>
                  <a:srgbClr val="000000"/>
                </a:solidFill>
                <a:latin typeface="Calibri"/>
                <a:cs typeface="Calibri"/>
              </a:rPr>
              <a:t>dall'analita)</a:t>
            </a:r>
            <a:endParaRPr sz="2100" dirty="0">
              <a:latin typeface="Calibri"/>
              <a:cs typeface="Calibri"/>
            </a:endParaRPr>
          </a:p>
        </p:txBody>
      </p:sp>
      <p:pic>
        <p:nvPicPr>
          <p:cNvPr id="4" name="object 4"/>
          <p:cNvPicPr/>
          <p:nvPr/>
        </p:nvPicPr>
        <p:blipFill>
          <a:blip r:embed="rId2" cstate="print"/>
          <a:stretch>
            <a:fillRect/>
          </a:stretch>
        </p:blipFill>
        <p:spPr>
          <a:xfrm>
            <a:off x="9442704" y="2017776"/>
            <a:ext cx="2749296" cy="43812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86231" y="212293"/>
            <a:ext cx="2738755" cy="422909"/>
          </a:xfrm>
          <a:prstGeom prst="rect">
            <a:avLst/>
          </a:prstGeom>
        </p:spPr>
        <p:txBody>
          <a:bodyPr vert="horz" wrap="square" lIns="0" tIns="13335" rIns="0" bIns="0" rtlCol="0">
            <a:spAutoFit/>
          </a:bodyPr>
          <a:lstStyle/>
          <a:p>
            <a:pPr marL="12700">
              <a:lnSpc>
                <a:spcPct val="100000"/>
              </a:lnSpc>
              <a:spcBef>
                <a:spcPts val="105"/>
              </a:spcBef>
            </a:pPr>
            <a:r>
              <a:rPr sz="2600" b="1" spc="-10" dirty="0">
                <a:solidFill>
                  <a:srgbClr val="1F4D3D"/>
                </a:solidFill>
                <a:latin typeface="Calibri"/>
                <a:cs typeface="Calibri"/>
              </a:rPr>
              <a:t>Spettri</a:t>
            </a:r>
            <a:r>
              <a:rPr sz="2600" b="1" spc="-45" dirty="0">
                <a:solidFill>
                  <a:srgbClr val="1F4D3D"/>
                </a:solidFill>
                <a:latin typeface="Calibri"/>
                <a:cs typeface="Calibri"/>
              </a:rPr>
              <a:t> </a:t>
            </a:r>
            <a:r>
              <a:rPr sz="2600" b="1" spc="-5" dirty="0">
                <a:solidFill>
                  <a:srgbClr val="1F4D3D"/>
                </a:solidFill>
                <a:latin typeface="Calibri"/>
                <a:cs typeface="Calibri"/>
              </a:rPr>
              <a:t>di</a:t>
            </a:r>
            <a:r>
              <a:rPr sz="2600" b="1" spc="-30" dirty="0">
                <a:solidFill>
                  <a:srgbClr val="1F4D3D"/>
                </a:solidFill>
                <a:latin typeface="Calibri"/>
                <a:cs typeface="Calibri"/>
              </a:rPr>
              <a:t> </a:t>
            </a:r>
            <a:r>
              <a:rPr sz="2600" b="1" dirty="0">
                <a:solidFill>
                  <a:srgbClr val="1F4D3D"/>
                </a:solidFill>
                <a:latin typeface="Calibri"/>
                <a:cs typeface="Calibri"/>
              </a:rPr>
              <a:t>emissione</a:t>
            </a:r>
            <a:endParaRPr sz="2600" dirty="0">
              <a:latin typeface="Calibri"/>
              <a:cs typeface="Calibri"/>
            </a:endParaRPr>
          </a:p>
        </p:txBody>
      </p:sp>
      <p:sp>
        <p:nvSpPr>
          <p:cNvPr id="3" name="object 3"/>
          <p:cNvSpPr txBox="1"/>
          <p:nvPr/>
        </p:nvSpPr>
        <p:spPr>
          <a:xfrm>
            <a:off x="27940" y="916305"/>
            <a:ext cx="11950700" cy="4652556"/>
          </a:xfrm>
          <a:prstGeom prst="rect">
            <a:avLst/>
          </a:prstGeom>
        </p:spPr>
        <p:txBody>
          <a:bodyPr vert="horz" wrap="square" lIns="0" tIns="12700" rIns="0" bIns="0" rtlCol="0">
            <a:spAutoFit/>
          </a:bodyPr>
          <a:lstStyle/>
          <a:p>
            <a:pPr marL="406400" marR="30480" indent="-342900">
              <a:lnSpc>
                <a:spcPct val="150000"/>
              </a:lnSpc>
              <a:spcBef>
                <a:spcPts val="100"/>
              </a:spcBef>
              <a:buFont typeface="Arial MT"/>
              <a:buChar char="•"/>
              <a:tabLst>
                <a:tab pos="405765" algn="l"/>
                <a:tab pos="406400" algn="l"/>
              </a:tabLst>
            </a:pPr>
            <a:r>
              <a:rPr sz="2100" spc="-5" dirty="0">
                <a:solidFill>
                  <a:srgbClr val="000000"/>
                </a:solidFill>
                <a:latin typeface="Calibri"/>
                <a:cs typeface="Calibri"/>
              </a:rPr>
              <a:t>La</a:t>
            </a:r>
            <a:r>
              <a:rPr sz="2100" spc="5" dirty="0">
                <a:solidFill>
                  <a:srgbClr val="000000"/>
                </a:solidFill>
                <a:latin typeface="Calibri"/>
                <a:cs typeface="Calibri"/>
              </a:rPr>
              <a:t> </a:t>
            </a:r>
            <a:r>
              <a:rPr sz="2100" spc="-10" dirty="0">
                <a:solidFill>
                  <a:srgbClr val="000000"/>
                </a:solidFill>
                <a:latin typeface="Calibri"/>
                <a:cs typeface="Calibri"/>
              </a:rPr>
              <a:t>materia</a:t>
            </a:r>
            <a:r>
              <a:rPr sz="2100" dirty="0">
                <a:solidFill>
                  <a:srgbClr val="000000"/>
                </a:solidFill>
                <a:latin typeface="Calibri"/>
                <a:cs typeface="Calibri"/>
              </a:rPr>
              <a:t> </a:t>
            </a:r>
            <a:r>
              <a:rPr sz="2100" spc="-10" dirty="0">
                <a:solidFill>
                  <a:srgbClr val="000000"/>
                </a:solidFill>
                <a:latin typeface="Calibri"/>
                <a:cs typeface="Calibri"/>
              </a:rPr>
              <a:t>(atomi,</a:t>
            </a:r>
            <a:r>
              <a:rPr sz="2100" spc="5" dirty="0">
                <a:solidFill>
                  <a:srgbClr val="000000"/>
                </a:solidFill>
                <a:latin typeface="Calibri"/>
                <a:cs typeface="Calibri"/>
              </a:rPr>
              <a:t> </a:t>
            </a:r>
            <a:r>
              <a:rPr sz="2100" spc="-10" dirty="0">
                <a:solidFill>
                  <a:srgbClr val="000000"/>
                </a:solidFill>
                <a:latin typeface="Calibri"/>
                <a:cs typeface="Calibri"/>
              </a:rPr>
              <a:t>molecole,</a:t>
            </a:r>
            <a:r>
              <a:rPr sz="2100" spc="40" dirty="0">
                <a:solidFill>
                  <a:srgbClr val="000000"/>
                </a:solidFill>
                <a:latin typeface="Calibri"/>
                <a:cs typeface="Calibri"/>
              </a:rPr>
              <a:t> </a:t>
            </a:r>
            <a:r>
              <a:rPr sz="2100" spc="-5" dirty="0">
                <a:solidFill>
                  <a:srgbClr val="000000"/>
                </a:solidFill>
                <a:latin typeface="Calibri"/>
                <a:cs typeface="Calibri"/>
              </a:rPr>
              <a:t>ioni)</a:t>
            </a:r>
            <a:r>
              <a:rPr sz="2100" spc="20" dirty="0">
                <a:solidFill>
                  <a:srgbClr val="000000"/>
                </a:solidFill>
                <a:latin typeface="Calibri"/>
                <a:cs typeface="Calibri"/>
              </a:rPr>
              <a:t> </a:t>
            </a:r>
            <a:r>
              <a:rPr sz="2100" spc="-10" dirty="0">
                <a:solidFill>
                  <a:srgbClr val="000000"/>
                </a:solidFill>
                <a:latin typeface="Calibri"/>
                <a:cs typeface="Calibri"/>
              </a:rPr>
              <a:t>possono</a:t>
            </a:r>
            <a:r>
              <a:rPr sz="2100" spc="45" dirty="0">
                <a:solidFill>
                  <a:srgbClr val="000000"/>
                </a:solidFill>
                <a:latin typeface="Calibri"/>
                <a:cs typeface="Calibri"/>
              </a:rPr>
              <a:t> </a:t>
            </a:r>
            <a:r>
              <a:rPr sz="2100" spc="-10" dirty="0">
                <a:solidFill>
                  <a:srgbClr val="000000"/>
                </a:solidFill>
                <a:latin typeface="Calibri"/>
                <a:cs typeface="Calibri"/>
              </a:rPr>
              <a:t>essere</a:t>
            </a:r>
            <a:r>
              <a:rPr sz="2100" spc="50" dirty="0">
                <a:solidFill>
                  <a:srgbClr val="000000"/>
                </a:solidFill>
                <a:latin typeface="Calibri"/>
                <a:cs typeface="Calibri"/>
              </a:rPr>
              <a:t> </a:t>
            </a:r>
            <a:r>
              <a:rPr sz="2100" spc="-10" dirty="0">
                <a:solidFill>
                  <a:srgbClr val="000000"/>
                </a:solidFill>
                <a:latin typeface="Calibri"/>
                <a:cs typeface="Calibri"/>
              </a:rPr>
              <a:t>eccitati</a:t>
            </a:r>
            <a:r>
              <a:rPr sz="2100" spc="10" dirty="0">
                <a:solidFill>
                  <a:srgbClr val="000000"/>
                </a:solidFill>
                <a:latin typeface="Calibri"/>
                <a:cs typeface="Calibri"/>
              </a:rPr>
              <a:t> </a:t>
            </a:r>
            <a:r>
              <a:rPr sz="2100" dirty="0">
                <a:solidFill>
                  <a:srgbClr val="000000"/>
                </a:solidFill>
                <a:latin typeface="Calibri"/>
                <a:cs typeface="Calibri"/>
              </a:rPr>
              <a:t>ad </a:t>
            </a:r>
            <a:r>
              <a:rPr sz="2100" spc="-5" dirty="0">
                <a:solidFill>
                  <a:srgbClr val="000000"/>
                </a:solidFill>
                <a:latin typeface="Calibri"/>
                <a:cs typeface="Calibri"/>
              </a:rPr>
              <a:t>uno</a:t>
            </a:r>
            <a:r>
              <a:rPr sz="2100" spc="5" dirty="0">
                <a:solidFill>
                  <a:srgbClr val="000000"/>
                </a:solidFill>
                <a:latin typeface="Calibri"/>
                <a:cs typeface="Calibri"/>
              </a:rPr>
              <a:t> </a:t>
            </a:r>
            <a:r>
              <a:rPr sz="2100" dirty="0">
                <a:solidFill>
                  <a:srgbClr val="000000"/>
                </a:solidFill>
                <a:latin typeface="Calibri"/>
                <a:cs typeface="Calibri"/>
              </a:rPr>
              <a:t>o</a:t>
            </a:r>
            <a:r>
              <a:rPr sz="2100" spc="15" dirty="0">
                <a:solidFill>
                  <a:srgbClr val="000000"/>
                </a:solidFill>
                <a:latin typeface="Calibri"/>
                <a:cs typeface="Calibri"/>
              </a:rPr>
              <a:t> </a:t>
            </a:r>
            <a:r>
              <a:rPr sz="2100" spc="-5" dirty="0">
                <a:solidFill>
                  <a:srgbClr val="000000"/>
                </a:solidFill>
                <a:latin typeface="Calibri"/>
                <a:cs typeface="Calibri"/>
              </a:rPr>
              <a:t>più</a:t>
            </a:r>
            <a:r>
              <a:rPr sz="2100" dirty="0">
                <a:solidFill>
                  <a:srgbClr val="000000"/>
                </a:solidFill>
                <a:latin typeface="Calibri"/>
                <a:cs typeface="Calibri"/>
              </a:rPr>
              <a:t> </a:t>
            </a:r>
            <a:r>
              <a:rPr sz="2100" spc="-10" dirty="0">
                <a:solidFill>
                  <a:srgbClr val="000000"/>
                </a:solidFill>
                <a:latin typeface="Calibri"/>
                <a:cs typeface="Calibri"/>
              </a:rPr>
              <a:t>livelli</a:t>
            </a:r>
            <a:r>
              <a:rPr sz="2100" spc="60" dirty="0">
                <a:solidFill>
                  <a:srgbClr val="000000"/>
                </a:solidFill>
                <a:latin typeface="Calibri"/>
                <a:cs typeface="Calibri"/>
              </a:rPr>
              <a:t> </a:t>
            </a:r>
            <a:r>
              <a:rPr sz="2100" spc="-10" dirty="0">
                <a:solidFill>
                  <a:srgbClr val="000000"/>
                </a:solidFill>
                <a:latin typeface="Calibri"/>
                <a:cs typeface="Calibri"/>
              </a:rPr>
              <a:t>energetici</a:t>
            </a:r>
            <a:r>
              <a:rPr sz="2100" spc="20" dirty="0">
                <a:solidFill>
                  <a:srgbClr val="000000"/>
                </a:solidFill>
                <a:latin typeface="Calibri"/>
                <a:cs typeface="Calibri"/>
              </a:rPr>
              <a:t> </a:t>
            </a:r>
            <a:r>
              <a:rPr sz="2100" spc="-5" dirty="0">
                <a:solidFill>
                  <a:srgbClr val="000000"/>
                </a:solidFill>
                <a:latin typeface="Calibri"/>
                <a:cs typeface="Calibri"/>
              </a:rPr>
              <a:t>superiori</a:t>
            </a:r>
            <a:r>
              <a:rPr sz="2100" spc="45" dirty="0">
                <a:solidFill>
                  <a:srgbClr val="000000"/>
                </a:solidFill>
                <a:latin typeface="Calibri"/>
                <a:cs typeface="Calibri"/>
              </a:rPr>
              <a:t> </a:t>
            </a:r>
            <a:r>
              <a:rPr sz="2100" spc="-10" dirty="0">
                <a:solidFill>
                  <a:srgbClr val="000000"/>
                </a:solidFill>
                <a:latin typeface="Calibri"/>
                <a:cs typeface="Calibri"/>
              </a:rPr>
              <a:t>mediante </a:t>
            </a:r>
            <a:r>
              <a:rPr sz="2100" spc="-459" dirty="0">
                <a:solidFill>
                  <a:srgbClr val="000000"/>
                </a:solidFill>
                <a:latin typeface="Calibri"/>
                <a:cs typeface="Calibri"/>
              </a:rPr>
              <a:t> </a:t>
            </a:r>
            <a:r>
              <a:rPr sz="2100" spc="-10" dirty="0">
                <a:solidFill>
                  <a:srgbClr val="000000"/>
                </a:solidFill>
                <a:latin typeface="Calibri"/>
                <a:cs typeface="Calibri"/>
              </a:rPr>
              <a:t>bombardamento</a:t>
            </a:r>
            <a:r>
              <a:rPr sz="2100" spc="-30" dirty="0">
                <a:solidFill>
                  <a:srgbClr val="000000"/>
                </a:solidFill>
                <a:latin typeface="Calibri"/>
                <a:cs typeface="Calibri"/>
              </a:rPr>
              <a:t> </a:t>
            </a:r>
            <a:r>
              <a:rPr sz="2100" spc="-10" dirty="0">
                <a:solidFill>
                  <a:srgbClr val="000000"/>
                </a:solidFill>
                <a:latin typeface="Calibri"/>
                <a:cs typeface="Calibri"/>
              </a:rPr>
              <a:t>con</a:t>
            </a:r>
            <a:r>
              <a:rPr sz="2100" spc="-5" dirty="0">
                <a:solidFill>
                  <a:srgbClr val="000000"/>
                </a:solidFill>
                <a:latin typeface="Calibri"/>
                <a:cs typeface="Calibri"/>
              </a:rPr>
              <a:t> </a:t>
            </a:r>
            <a:r>
              <a:rPr sz="2100" spc="-10" dirty="0">
                <a:solidFill>
                  <a:srgbClr val="000000"/>
                </a:solidFill>
                <a:latin typeface="Calibri"/>
                <a:cs typeface="Calibri"/>
              </a:rPr>
              <a:t>elettroni</a:t>
            </a:r>
            <a:endParaRPr sz="2100" dirty="0">
              <a:latin typeface="Calibri"/>
              <a:cs typeface="Calibri"/>
            </a:endParaRPr>
          </a:p>
          <a:p>
            <a:pPr marL="406400" indent="-342900">
              <a:lnSpc>
                <a:spcPct val="100000"/>
              </a:lnSpc>
              <a:spcBef>
                <a:spcPts val="1260"/>
              </a:spcBef>
              <a:buFont typeface="Arial MT"/>
              <a:buChar char="•"/>
              <a:tabLst>
                <a:tab pos="405765" algn="l"/>
                <a:tab pos="406400" algn="l"/>
              </a:tabLst>
            </a:pPr>
            <a:r>
              <a:rPr sz="2100" spc="-5" dirty="0">
                <a:solidFill>
                  <a:srgbClr val="000000"/>
                </a:solidFill>
                <a:latin typeface="Calibri"/>
                <a:cs typeface="Calibri"/>
              </a:rPr>
              <a:t>l'esposizione</a:t>
            </a:r>
            <a:r>
              <a:rPr sz="2100" spc="35" dirty="0">
                <a:solidFill>
                  <a:srgbClr val="000000"/>
                </a:solidFill>
                <a:latin typeface="Calibri"/>
                <a:cs typeface="Calibri"/>
              </a:rPr>
              <a:t> </a:t>
            </a:r>
            <a:r>
              <a:rPr sz="2100" dirty="0">
                <a:solidFill>
                  <a:srgbClr val="000000"/>
                </a:solidFill>
                <a:latin typeface="Calibri"/>
                <a:cs typeface="Calibri"/>
              </a:rPr>
              <a:t>al </a:t>
            </a:r>
            <a:r>
              <a:rPr sz="2100" spc="-5" dirty="0">
                <a:solidFill>
                  <a:srgbClr val="000000"/>
                </a:solidFill>
                <a:latin typeface="Calibri"/>
                <a:cs typeface="Calibri"/>
              </a:rPr>
              <a:t>plasma</a:t>
            </a:r>
            <a:r>
              <a:rPr sz="2100" spc="-25" dirty="0">
                <a:solidFill>
                  <a:srgbClr val="000000"/>
                </a:solidFill>
                <a:latin typeface="Calibri"/>
                <a:cs typeface="Calibri"/>
              </a:rPr>
              <a:t> </a:t>
            </a:r>
            <a:r>
              <a:rPr sz="2100" dirty="0">
                <a:solidFill>
                  <a:srgbClr val="000000"/>
                </a:solidFill>
                <a:latin typeface="Calibri"/>
                <a:cs typeface="Calibri"/>
              </a:rPr>
              <a:t>ad </a:t>
            </a:r>
            <a:r>
              <a:rPr sz="2100" spc="-20" dirty="0">
                <a:solidFill>
                  <a:srgbClr val="000000"/>
                </a:solidFill>
                <a:latin typeface="Calibri"/>
                <a:cs typeface="Calibri"/>
              </a:rPr>
              <a:t>elevata</a:t>
            </a:r>
            <a:r>
              <a:rPr sz="2100" dirty="0">
                <a:solidFill>
                  <a:srgbClr val="000000"/>
                </a:solidFill>
                <a:latin typeface="Calibri"/>
                <a:cs typeface="Calibri"/>
              </a:rPr>
              <a:t> </a:t>
            </a:r>
            <a:r>
              <a:rPr sz="2100" spc="-15" dirty="0">
                <a:solidFill>
                  <a:srgbClr val="000000"/>
                </a:solidFill>
                <a:latin typeface="Calibri"/>
                <a:cs typeface="Calibri"/>
              </a:rPr>
              <a:t>temperatura</a:t>
            </a:r>
            <a:endParaRPr sz="2100" dirty="0">
              <a:latin typeface="Calibri"/>
              <a:cs typeface="Calibri"/>
            </a:endParaRPr>
          </a:p>
          <a:p>
            <a:pPr marL="406400" indent="-342900">
              <a:lnSpc>
                <a:spcPct val="100000"/>
              </a:lnSpc>
              <a:spcBef>
                <a:spcPts val="1260"/>
              </a:spcBef>
              <a:buFont typeface="Arial MT"/>
              <a:buChar char="•"/>
              <a:tabLst>
                <a:tab pos="405765" algn="l"/>
                <a:tab pos="406400" algn="l"/>
              </a:tabLst>
            </a:pPr>
            <a:r>
              <a:rPr sz="2100" dirty="0">
                <a:solidFill>
                  <a:srgbClr val="000000"/>
                </a:solidFill>
                <a:latin typeface="Calibri"/>
                <a:cs typeface="Calibri"/>
              </a:rPr>
              <a:t>alla</a:t>
            </a:r>
            <a:r>
              <a:rPr sz="2100" spc="-45" dirty="0">
                <a:solidFill>
                  <a:srgbClr val="000000"/>
                </a:solidFill>
                <a:latin typeface="Calibri"/>
                <a:cs typeface="Calibri"/>
              </a:rPr>
              <a:t> </a:t>
            </a:r>
            <a:r>
              <a:rPr sz="2100" spc="-5" dirty="0">
                <a:solidFill>
                  <a:srgbClr val="000000"/>
                </a:solidFill>
                <a:latin typeface="Calibri"/>
                <a:cs typeface="Calibri"/>
              </a:rPr>
              <a:t>fiamma</a:t>
            </a:r>
            <a:endParaRPr sz="2100" dirty="0">
              <a:latin typeface="Calibri"/>
              <a:cs typeface="Calibri"/>
            </a:endParaRPr>
          </a:p>
          <a:p>
            <a:pPr marL="406400" indent="-342900">
              <a:lnSpc>
                <a:spcPct val="100000"/>
              </a:lnSpc>
              <a:spcBef>
                <a:spcPts val="1260"/>
              </a:spcBef>
              <a:buFont typeface="Arial MT"/>
              <a:buChar char="•"/>
              <a:tabLst>
                <a:tab pos="405765" algn="l"/>
                <a:tab pos="406400" algn="l"/>
              </a:tabLst>
            </a:pPr>
            <a:r>
              <a:rPr sz="2100" spc="-5" dirty="0">
                <a:solidFill>
                  <a:srgbClr val="000000"/>
                </a:solidFill>
                <a:latin typeface="Calibri"/>
                <a:cs typeface="Calibri"/>
              </a:rPr>
              <a:t>l'esposizione</a:t>
            </a:r>
            <a:r>
              <a:rPr sz="2100" spc="40" dirty="0">
                <a:solidFill>
                  <a:srgbClr val="000000"/>
                </a:solidFill>
                <a:latin typeface="Calibri"/>
                <a:cs typeface="Calibri"/>
              </a:rPr>
              <a:t> </a:t>
            </a:r>
            <a:r>
              <a:rPr sz="2100" dirty="0">
                <a:solidFill>
                  <a:srgbClr val="000000"/>
                </a:solidFill>
                <a:latin typeface="Calibri"/>
                <a:cs typeface="Calibri"/>
              </a:rPr>
              <a:t>ad</a:t>
            </a:r>
            <a:r>
              <a:rPr sz="2100" spc="-10" dirty="0">
                <a:solidFill>
                  <a:srgbClr val="000000"/>
                </a:solidFill>
                <a:latin typeface="Calibri"/>
                <a:cs typeface="Calibri"/>
              </a:rPr>
              <a:t> </a:t>
            </a:r>
            <a:r>
              <a:rPr sz="2100" spc="-5" dirty="0">
                <a:solidFill>
                  <a:srgbClr val="000000"/>
                </a:solidFill>
                <a:latin typeface="Calibri"/>
                <a:cs typeface="Calibri"/>
              </a:rPr>
              <a:t>una</a:t>
            </a:r>
            <a:r>
              <a:rPr sz="2100" spc="-20" dirty="0">
                <a:solidFill>
                  <a:srgbClr val="000000"/>
                </a:solidFill>
                <a:latin typeface="Calibri"/>
                <a:cs typeface="Calibri"/>
              </a:rPr>
              <a:t> </a:t>
            </a:r>
            <a:r>
              <a:rPr sz="2100" spc="-15" dirty="0">
                <a:solidFill>
                  <a:srgbClr val="000000"/>
                </a:solidFill>
                <a:latin typeface="Calibri"/>
                <a:cs typeface="Calibri"/>
              </a:rPr>
              <a:t>sorgente</a:t>
            </a:r>
            <a:r>
              <a:rPr sz="2100" spc="5" dirty="0">
                <a:solidFill>
                  <a:srgbClr val="000000"/>
                </a:solidFill>
                <a:latin typeface="Calibri"/>
                <a:cs typeface="Calibri"/>
              </a:rPr>
              <a:t> </a:t>
            </a:r>
            <a:r>
              <a:rPr sz="2100" spc="-5" dirty="0">
                <a:solidFill>
                  <a:srgbClr val="000000"/>
                </a:solidFill>
                <a:latin typeface="Calibri"/>
                <a:cs typeface="Calibri"/>
              </a:rPr>
              <a:t>di radiazione</a:t>
            </a:r>
            <a:r>
              <a:rPr sz="2100" spc="5" dirty="0">
                <a:solidFill>
                  <a:srgbClr val="000000"/>
                </a:solidFill>
                <a:latin typeface="Calibri"/>
                <a:cs typeface="Calibri"/>
              </a:rPr>
              <a:t> </a:t>
            </a:r>
            <a:r>
              <a:rPr sz="2100" spc="-10" dirty="0">
                <a:solidFill>
                  <a:srgbClr val="000000"/>
                </a:solidFill>
                <a:latin typeface="Calibri"/>
                <a:cs typeface="Calibri"/>
              </a:rPr>
              <a:t>elettromagnetica</a:t>
            </a:r>
            <a:endParaRPr sz="2100" dirty="0">
              <a:latin typeface="Calibri"/>
              <a:cs typeface="Calibri"/>
            </a:endParaRPr>
          </a:p>
          <a:p>
            <a:pPr>
              <a:lnSpc>
                <a:spcPct val="100000"/>
              </a:lnSpc>
            </a:pPr>
            <a:endParaRPr sz="2400" dirty="0">
              <a:latin typeface="Calibri"/>
              <a:cs typeface="Calibri"/>
            </a:endParaRPr>
          </a:p>
          <a:p>
            <a:pPr marL="63500">
              <a:lnSpc>
                <a:spcPct val="100000"/>
              </a:lnSpc>
              <a:spcBef>
                <a:spcPts val="2115"/>
              </a:spcBef>
            </a:pPr>
            <a:r>
              <a:rPr sz="2100" spc="-5" dirty="0">
                <a:solidFill>
                  <a:srgbClr val="000000"/>
                </a:solidFill>
                <a:latin typeface="Calibri"/>
                <a:cs typeface="Calibri"/>
              </a:rPr>
              <a:t>La</a:t>
            </a:r>
            <a:r>
              <a:rPr sz="2100" spc="-10" dirty="0">
                <a:solidFill>
                  <a:srgbClr val="000000"/>
                </a:solidFill>
                <a:latin typeface="Calibri"/>
                <a:cs typeface="Calibri"/>
              </a:rPr>
              <a:t> vita</a:t>
            </a:r>
            <a:r>
              <a:rPr sz="2100" spc="-5" dirty="0">
                <a:solidFill>
                  <a:srgbClr val="000000"/>
                </a:solidFill>
                <a:latin typeface="Calibri"/>
                <a:cs typeface="Calibri"/>
              </a:rPr>
              <a:t> </a:t>
            </a:r>
            <a:r>
              <a:rPr sz="2100" dirty="0">
                <a:solidFill>
                  <a:srgbClr val="000000"/>
                </a:solidFill>
                <a:latin typeface="Calibri"/>
                <a:cs typeface="Calibri"/>
              </a:rPr>
              <a:t>media</a:t>
            </a:r>
            <a:r>
              <a:rPr sz="2100" spc="-10" dirty="0">
                <a:solidFill>
                  <a:srgbClr val="000000"/>
                </a:solidFill>
                <a:latin typeface="Calibri"/>
                <a:cs typeface="Calibri"/>
              </a:rPr>
              <a:t> </a:t>
            </a:r>
            <a:r>
              <a:rPr sz="2100" spc="-5" dirty="0">
                <a:solidFill>
                  <a:srgbClr val="000000"/>
                </a:solidFill>
                <a:latin typeface="Calibri"/>
                <a:cs typeface="Calibri"/>
              </a:rPr>
              <a:t>di una</a:t>
            </a:r>
            <a:r>
              <a:rPr sz="2100" spc="-20" dirty="0">
                <a:solidFill>
                  <a:srgbClr val="000000"/>
                </a:solidFill>
                <a:latin typeface="Calibri"/>
                <a:cs typeface="Calibri"/>
              </a:rPr>
              <a:t> </a:t>
            </a:r>
            <a:r>
              <a:rPr sz="2100" spc="-5" dirty="0">
                <a:solidFill>
                  <a:srgbClr val="000000"/>
                </a:solidFill>
                <a:latin typeface="Calibri"/>
                <a:cs typeface="Calibri"/>
              </a:rPr>
              <a:t>specie</a:t>
            </a:r>
            <a:r>
              <a:rPr sz="2100" spc="25" dirty="0">
                <a:solidFill>
                  <a:srgbClr val="000000"/>
                </a:solidFill>
                <a:latin typeface="Calibri"/>
                <a:cs typeface="Calibri"/>
              </a:rPr>
              <a:t> </a:t>
            </a:r>
            <a:r>
              <a:rPr sz="2100" spc="-10" dirty="0">
                <a:solidFill>
                  <a:srgbClr val="000000"/>
                </a:solidFill>
                <a:latin typeface="Calibri"/>
                <a:cs typeface="Calibri"/>
              </a:rPr>
              <a:t>eccitata</a:t>
            </a:r>
            <a:r>
              <a:rPr sz="2100" spc="-20" dirty="0">
                <a:solidFill>
                  <a:srgbClr val="000000"/>
                </a:solidFill>
                <a:latin typeface="Calibri"/>
                <a:cs typeface="Calibri"/>
              </a:rPr>
              <a:t> </a:t>
            </a:r>
            <a:r>
              <a:rPr sz="2100" dirty="0">
                <a:solidFill>
                  <a:srgbClr val="000000"/>
                </a:solidFill>
                <a:latin typeface="Calibri"/>
                <a:cs typeface="Calibri"/>
              </a:rPr>
              <a:t>è </a:t>
            </a:r>
            <a:r>
              <a:rPr sz="2100" spc="-10" dirty="0">
                <a:solidFill>
                  <a:srgbClr val="000000"/>
                </a:solidFill>
                <a:latin typeface="Calibri"/>
                <a:cs typeface="Calibri"/>
              </a:rPr>
              <a:t>generalmente</a:t>
            </a:r>
            <a:r>
              <a:rPr sz="2100" spc="10" dirty="0">
                <a:solidFill>
                  <a:srgbClr val="000000"/>
                </a:solidFill>
                <a:latin typeface="Calibri"/>
                <a:cs typeface="Calibri"/>
              </a:rPr>
              <a:t> </a:t>
            </a:r>
            <a:r>
              <a:rPr sz="2100" spc="-10" dirty="0">
                <a:solidFill>
                  <a:srgbClr val="000000"/>
                </a:solidFill>
                <a:latin typeface="Calibri"/>
                <a:cs typeface="Calibri"/>
              </a:rPr>
              <a:t>estremamente</a:t>
            </a:r>
            <a:r>
              <a:rPr sz="2100" dirty="0">
                <a:solidFill>
                  <a:srgbClr val="000000"/>
                </a:solidFill>
                <a:latin typeface="Calibri"/>
                <a:cs typeface="Calibri"/>
              </a:rPr>
              <a:t> </a:t>
            </a:r>
            <a:r>
              <a:rPr sz="2100" spc="-15" dirty="0">
                <a:solidFill>
                  <a:srgbClr val="000000"/>
                </a:solidFill>
                <a:latin typeface="Calibri"/>
                <a:cs typeface="Calibri"/>
              </a:rPr>
              <a:t>breve</a:t>
            </a:r>
            <a:r>
              <a:rPr sz="2100" spc="10" dirty="0">
                <a:solidFill>
                  <a:srgbClr val="000000"/>
                </a:solidFill>
                <a:latin typeface="Calibri"/>
                <a:cs typeface="Calibri"/>
              </a:rPr>
              <a:t> </a:t>
            </a:r>
            <a:r>
              <a:rPr sz="2100" dirty="0">
                <a:solidFill>
                  <a:srgbClr val="000000"/>
                </a:solidFill>
                <a:latin typeface="Calibri"/>
                <a:cs typeface="Calibri"/>
              </a:rPr>
              <a:t>(10</a:t>
            </a:r>
            <a:r>
              <a:rPr sz="2100" baseline="25793" dirty="0">
                <a:solidFill>
                  <a:srgbClr val="000000"/>
                </a:solidFill>
                <a:latin typeface="Calibri"/>
                <a:cs typeface="Calibri"/>
              </a:rPr>
              <a:t>−9</a:t>
            </a:r>
            <a:r>
              <a:rPr sz="2100" spc="217" baseline="25793" dirty="0">
                <a:solidFill>
                  <a:srgbClr val="000000"/>
                </a:solidFill>
                <a:latin typeface="Calibri"/>
                <a:cs typeface="Calibri"/>
              </a:rPr>
              <a:t> </a:t>
            </a:r>
            <a:r>
              <a:rPr sz="2100" spc="-5" dirty="0">
                <a:solidFill>
                  <a:srgbClr val="000000"/>
                </a:solidFill>
                <a:latin typeface="Calibri"/>
                <a:cs typeface="Calibri"/>
              </a:rPr>
              <a:t>fino</a:t>
            </a:r>
            <a:r>
              <a:rPr sz="2100" spc="10" dirty="0">
                <a:solidFill>
                  <a:srgbClr val="000000"/>
                </a:solidFill>
                <a:latin typeface="Calibri"/>
                <a:cs typeface="Calibri"/>
              </a:rPr>
              <a:t> </a:t>
            </a:r>
            <a:r>
              <a:rPr sz="2100" dirty="0">
                <a:solidFill>
                  <a:srgbClr val="000000"/>
                </a:solidFill>
                <a:latin typeface="Calibri"/>
                <a:cs typeface="Calibri"/>
              </a:rPr>
              <a:t>a</a:t>
            </a:r>
            <a:r>
              <a:rPr sz="2100" spc="-5" dirty="0">
                <a:solidFill>
                  <a:srgbClr val="000000"/>
                </a:solidFill>
                <a:latin typeface="Calibri"/>
                <a:cs typeface="Calibri"/>
              </a:rPr>
              <a:t> </a:t>
            </a:r>
            <a:r>
              <a:rPr sz="2100" dirty="0">
                <a:solidFill>
                  <a:srgbClr val="000000"/>
                </a:solidFill>
                <a:latin typeface="Calibri"/>
                <a:cs typeface="Calibri"/>
              </a:rPr>
              <a:t>10</a:t>
            </a:r>
            <a:r>
              <a:rPr sz="2100" baseline="25793" dirty="0">
                <a:solidFill>
                  <a:srgbClr val="000000"/>
                </a:solidFill>
                <a:latin typeface="Calibri"/>
                <a:cs typeface="Calibri"/>
              </a:rPr>
              <a:t>−6</a:t>
            </a:r>
            <a:r>
              <a:rPr sz="2100" spc="217" baseline="25793" dirty="0">
                <a:solidFill>
                  <a:srgbClr val="000000"/>
                </a:solidFill>
                <a:latin typeface="Calibri"/>
                <a:cs typeface="Calibri"/>
              </a:rPr>
              <a:t> </a:t>
            </a:r>
            <a:r>
              <a:rPr sz="2100" spc="-5" dirty="0">
                <a:solidFill>
                  <a:srgbClr val="000000"/>
                </a:solidFill>
                <a:latin typeface="Calibri"/>
                <a:cs typeface="Calibri"/>
              </a:rPr>
              <a:t>s)</a:t>
            </a:r>
            <a:endParaRPr sz="2100" dirty="0">
              <a:latin typeface="Calibri"/>
              <a:cs typeface="Calibri"/>
            </a:endParaRPr>
          </a:p>
          <a:p>
            <a:pPr>
              <a:lnSpc>
                <a:spcPct val="100000"/>
              </a:lnSpc>
            </a:pPr>
            <a:endParaRPr lang="it-IT" sz="2200" dirty="0">
              <a:latin typeface="Calibri"/>
              <a:cs typeface="Calibri"/>
            </a:endParaRPr>
          </a:p>
          <a:p>
            <a:pPr>
              <a:lnSpc>
                <a:spcPct val="100000"/>
              </a:lnSpc>
            </a:pPr>
            <a:endParaRPr sz="2200" dirty="0">
              <a:latin typeface="Calibri"/>
              <a:cs typeface="Calibri"/>
            </a:endParaRPr>
          </a:p>
          <a:p>
            <a:pPr>
              <a:lnSpc>
                <a:spcPct val="100000"/>
              </a:lnSpc>
            </a:pPr>
            <a:endParaRPr sz="1850" dirty="0">
              <a:latin typeface="Calibri"/>
              <a:cs typeface="Calibri"/>
            </a:endParaRPr>
          </a:p>
          <a:p>
            <a:pPr marL="610235">
              <a:lnSpc>
                <a:spcPct val="100000"/>
              </a:lnSpc>
            </a:pPr>
            <a:r>
              <a:rPr sz="1800" b="1" spc="-10" dirty="0">
                <a:solidFill>
                  <a:srgbClr val="000000"/>
                </a:solidFill>
                <a:latin typeface="Calibri"/>
                <a:cs typeface="Calibri"/>
              </a:rPr>
              <a:t>Per</a:t>
            </a:r>
            <a:r>
              <a:rPr sz="1800" b="1" spc="-15" dirty="0">
                <a:solidFill>
                  <a:srgbClr val="000000"/>
                </a:solidFill>
                <a:latin typeface="Calibri"/>
                <a:cs typeface="Calibri"/>
              </a:rPr>
              <a:t> </a:t>
            </a:r>
            <a:r>
              <a:rPr sz="1800" b="1" spc="-10" dirty="0">
                <a:solidFill>
                  <a:srgbClr val="000000"/>
                </a:solidFill>
                <a:latin typeface="Calibri"/>
                <a:cs typeface="Calibri"/>
              </a:rPr>
              <a:t>tornare</a:t>
            </a:r>
            <a:r>
              <a:rPr sz="1800" b="1" spc="-15" dirty="0">
                <a:solidFill>
                  <a:srgbClr val="000000"/>
                </a:solidFill>
                <a:latin typeface="Calibri"/>
                <a:cs typeface="Calibri"/>
              </a:rPr>
              <a:t> </a:t>
            </a:r>
            <a:r>
              <a:rPr sz="1800" b="1" dirty="0">
                <a:solidFill>
                  <a:srgbClr val="000000"/>
                </a:solidFill>
                <a:latin typeface="Calibri"/>
                <a:cs typeface="Calibri"/>
              </a:rPr>
              <a:t>allo </a:t>
            </a:r>
            <a:r>
              <a:rPr sz="1800" b="1" spc="-15" dirty="0">
                <a:solidFill>
                  <a:srgbClr val="000000"/>
                </a:solidFill>
                <a:latin typeface="Calibri"/>
                <a:cs typeface="Calibri"/>
              </a:rPr>
              <a:t>stato</a:t>
            </a:r>
            <a:r>
              <a:rPr sz="1800" b="1" spc="-10" dirty="0">
                <a:solidFill>
                  <a:srgbClr val="000000"/>
                </a:solidFill>
                <a:latin typeface="Calibri"/>
                <a:cs typeface="Calibri"/>
              </a:rPr>
              <a:t> fondamentale</a:t>
            </a:r>
            <a:r>
              <a:rPr sz="1800" b="1" spc="-35" dirty="0">
                <a:solidFill>
                  <a:srgbClr val="000000"/>
                </a:solidFill>
                <a:latin typeface="Calibri"/>
                <a:cs typeface="Calibri"/>
              </a:rPr>
              <a:t> </a:t>
            </a:r>
            <a:r>
              <a:rPr sz="1800" b="1" dirty="0">
                <a:solidFill>
                  <a:srgbClr val="000000"/>
                </a:solidFill>
                <a:latin typeface="Calibri"/>
                <a:cs typeface="Calibri"/>
              </a:rPr>
              <a:t>la</a:t>
            </a:r>
            <a:r>
              <a:rPr sz="1800" b="1" spc="5" dirty="0">
                <a:solidFill>
                  <a:srgbClr val="000000"/>
                </a:solidFill>
                <a:latin typeface="Calibri"/>
                <a:cs typeface="Calibri"/>
              </a:rPr>
              <a:t> </a:t>
            </a:r>
            <a:r>
              <a:rPr sz="1800" b="1" spc="-5" dirty="0">
                <a:solidFill>
                  <a:srgbClr val="000000"/>
                </a:solidFill>
                <a:latin typeface="Calibri"/>
                <a:cs typeface="Calibri"/>
              </a:rPr>
              <a:t>specie</a:t>
            </a:r>
            <a:r>
              <a:rPr sz="1800" b="1" spc="-35" dirty="0">
                <a:solidFill>
                  <a:srgbClr val="000000"/>
                </a:solidFill>
                <a:latin typeface="Calibri"/>
                <a:cs typeface="Calibri"/>
              </a:rPr>
              <a:t> </a:t>
            </a:r>
            <a:r>
              <a:rPr sz="1800" b="1" spc="-5" dirty="0">
                <a:solidFill>
                  <a:srgbClr val="000000"/>
                </a:solidFill>
                <a:latin typeface="Calibri"/>
                <a:cs typeface="Calibri"/>
              </a:rPr>
              <a:t>rilascia</a:t>
            </a:r>
            <a:r>
              <a:rPr sz="1800" b="1" spc="-15" dirty="0">
                <a:solidFill>
                  <a:srgbClr val="000000"/>
                </a:solidFill>
                <a:latin typeface="Calibri"/>
                <a:cs typeface="Calibri"/>
              </a:rPr>
              <a:t> </a:t>
            </a:r>
            <a:r>
              <a:rPr sz="1800" b="1" spc="-5" dirty="0">
                <a:solidFill>
                  <a:srgbClr val="000000"/>
                </a:solidFill>
                <a:latin typeface="Calibri"/>
                <a:cs typeface="Calibri"/>
              </a:rPr>
              <a:t>l'energia</a:t>
            </a:r>
            <a:r>
              <a:rPr sz="1800" b="1" spc="-20" dirty="0">
                <a:solidFill>
                  <a:srgbClr val="000000"/>
                </a:solidFill>
                <a:latin typeface="Calibri"/>
                <a:cs typeface="Calibri"/>
              </a:rPr>
              <a:t> </a:t>
            </a:r>
            <a:r>
              <a:rPr sz="1800" b="1" dirty="0">
                <a:solidFill>
                  <a:srgbClr val="000000"/>
                </a:solidFill>
                <a:latin typeface="Calibri"/>
                <a:cs typeface="Calibri"/>
              </a:rPr>
              <a:t>in </a:t>
            </a:r>
            <a:r>
              <a:rPr sz="1800" b="1" spc="-5" dirty="0">
                <a:solidFill>
                  <a:srgbClr val="000000"/>
                </a:solidFill>
                <a:latin typeface="Calibri"/>
                <a:cs typeface="Calibri"/>
              </a:rPr>
              <a:t>eccesso</a:t>
            </a:r>
            <a:r>
              <a:rPr sz="1800" b="1" spc="-25" dirty="0">
                <a:solidFill>
                  <a:srgbClr val="000000"/>
                </a:solidFill>
                <a:latin typeface="Calibri"/>
                <a:cs typeface="Calibri"/>
              </a:rPr>
              <a:t> </a:t>
            </a:r>
            <a:r>
              <a:rPr sz="1800" b="1" dirty="0">
                <a:solidFill>
                  <a:srgbClr val="000000"/>
                </a:solidFill>
                <a:latin typeface="Calibri"/>
                <a:cs typeface="Calibri"/>
              </a:rPr>
              <a:t>nella</a:t>
            </a:r>
            <a:r>
              <a:rPr sz="1800" b="1" spc="-15" dirty="0">
                <a:solidFill>
                  <a:srgbClr val="000000"/>
                </a:solidFill>
                <a:latin typeface="Calibri"/>
                <a:cs typeface="Calibri"/>
              </a:rPr>
              <a:t> </a:t>
            </a:r>
            <a:r>
              <a:rPr sz="1800" b="1" spc="-10" dirty="0">
                <a:solidFill>
                  <a:srgbClr val="000000"/>
                </a:solidFill>
                <a:latin typeface="Calibri"/>
                <a:cs typeface="Calibri"/>
              </a:rPr>
              <a:t>forma</a:t>
            </a:r>
            <a:r>
              <a:rPr sz="1800" b="1" spc="5" dirty="0">
                <a:solidFill>
                  <a:srgbClr val="000000"/>
                </a:solidFill>
                <a:latin typeface="Calibri"/>
                <a:cs typeface="Calibri"/>
              </a:rPr>
              <a:t> </a:t>
            </a:r>
            <a:r>
              <a:rPr sz="1800" b="1" dirty="0">
                <a:solidFill>
                  <a:srgbClr val="000000"/>
                </a:solidFill>
                <a:latin typeface="Calibri"/>
                <a:cs typeface="Calibri"/>
              </a:rPr>
              <a:t>di</a:t>
            </a:r>
            <a:r>
              <a:rPr sz="1800" b="1" spc="-5" dirty="0">
                <a:solidFill>
                  <a:srgbClr val="000000"/>
                </a:solidFill>
                <a:latin typeface="Calibri"/>
                <a:cs typeface="Calibri"/>
              </a:rPr>
              <a:t> </a:t>
            </a:r>
            <a:r>
              <a:rPr sz="1800" b="1" spc="-10" dirty="0">
                <a:solidFill>
                  <a:srgbClr val="000000"/>
                </a:solidFill>
                <a:latin typeface="Calibri"/>
                <a:cs typeface="Calibri"/>
              </a:rPr>
              <a:t>radiazione</a:t>
            </a:r>
            <a:r>
              <a:rPr sz="1800" b="1" dirty="0">
                <a:solidFill>
                  <a:srgbClr val="000000"/>
                </a:solidFill>
                <a:latin typeface="Calibri"/>
                <a:cs typeface="Calibri"/>
              </a:rPr>
              <a:t> </a:t>
            </a:r>
            <a:r>
              <a:rPr sz="1800" b="1" spc="-10" dirty="0">
                <a:solidFill>
                  <a:srgbClr val="000000"/>
                </a:solidFill>
                <a:latin typeface="Calibri"/>
                <a:cs typeface="Calibri"/>
              </a:rPr>
              <a:t>elettromagnetica</a:t>
            </a:r>
            <a:endParaRPr sz="1800" dirty="0">
              <a:latin typeface="Calibri"/>
              <a:cs typeface="Calibri"/>
            </a:endParaRPr>
          </a:p>
        </p:txBody>
      </p:sp>
      <p:sp>
        <p:nvSpPr>
          <p:cNvPr id="4" name="object 4"/>
          <p:cNvSpPr txBox="1"/>
          <p:nvPr/>
        </p:nvSpPr>
        <p:spPr>
          <a:xfrm>
            <a:off x="1063244" y="6061049"/>
            <a:ext cx="10064750" cy="345440"/>
          </a:xfrm>
          <a:prstGeom prst="rect">
            <a:avLst/>
          </a:prstGeom>
        </p:spPr>
        <p:txBody>
          <a:bodyPr vert="horz" wrap="square" lIns="0" tIns="12700" rIns="0" bIns="0" rtlCol="0">
            <a:spAutoFit/>
          </a:bodyPr>
          <a:lstStyle/>
          <a:p>
            <a:pPr marL="12700">
              <a:lnSpc>
                <a:spcPct val="100000"/>
              </a:lnSpc>
              <a:spcBef>
                <a:spcPts val="100"/>
              </a:spcBef>
            </a:pPr>
            <a:r>
              <a:rPr sz="2100" b="1" dirty="0">
                <a:solidFill>
                  <a:srgbClr val="000000"/>
                </a:solidFill>
                <a:latin typeface="Calibri"/>
                <a:cs typeface="Calibri"/>
              </a:rPr>
              <a:t>EMISSIONE</a:t>
            </a:r>
            <a:r>
              <a:rPr sz="2100" b="1" spc="-10" dirty="0">
                <a:solidFill>
                  <a:srgbClr val="000000"/>
                </a:solidFill>
                <a:latin typeface="Calibri"/>
                <a:cs typeface="Calibri"/>
              </a:rPr>
              <a:t> </a:t>
            </a:r>
            <a:r>
              <a:rPr sz="2100" b="1" spc="-5" dirty="0">
                <a:solidFill>
                  <a:srgbClr val="000000"/>
                </a:solidFill>
                <a:latin typeface="Calibri"/>
                <a:cs typeface="Calibri"/>
              </a:rPr>
              <a:t>DI</a:t>
            </a:r>
            <a:r>
              <a:rPr sz="2100" b="1" dirty="0">
                <a:solidFill>
                  <a:srgbClr val="000000"/>
                </a:solidFill>
                <a:latin typeface="Calibri"/>
                <a:cs typeface="Calibri"/>
              </a:rPr>
              <a:t> UNA</a:t>
            </a:r>
            <a:r>
              <a:rPr sz="2100" b="1" spc="15" dirty="0">
                <a:solidFill>
                  <a:srgbClr val="000000"/>
                </a:solidFill>
                <a:latin typeface="Calibri"/>
                <a:cs typeface="Calibri"/>
              </a:rPr>
              <a:t> </a:t>
            </a:r>
            <a:r>
              <a:rPr sz="2100" b="1" dirty="0">
                <a:solidFill>
                  <a:srgbClr val="000000"/>
                </a:solidFill>
                <a:latin typeface="Calibri"/>
                <a:cs typeface="Calibri"/>
              </a:rPr>
              <a:t>RADIAZIONE</a:t>
            </a:r>
            <a:r>
              <a:rPr sz="2100" b="1" spc="25" dirty="0">
                <a:solidFill>
                  <a:srgbClr val="000000"/>
                </a:solidFill>
                <a:latin typeface="Calibri"/>
                <a:cs typeface="Calibri"/>
              </a:rPr>
              <a:t> </a:t>
            </a:r>
            <a:r>
              <a:rPr sz="2100" b="1" spc="-5" dirty="0">
                <a:solidFill>
                  <a:srgbClr val="000000"/>
                </a:solidFill>
                <a:latin typeface="Calibri"/>
                <a:cs typeface="Calibri"/>
              </a:rPr>
              <a:t>ELETTROMAGNETICA=grandezza</a:t>
            </a:r>
            <a:r>
              <a:rPr sz="2100" b="1" spc="25" dirty="0">
                <a:solidFill>
                  <a:srgbClr val="000000"/>
                </a:solidFill>
                <a:latin typeface="Calibri"/>
                <a:cs typeface="Calibri"/>
              </a:rPr>
              <a:t> </a:t>
            </a:r>
            <a:r>
              <a:rPr sz="2100" b="1" spc="-10" dirty="0">
                <a:solidFill>
                  <a:srgbClr val="000000"/>
                </a:solidFill>
                <a:latin typeface="Calibri"/>
                <a:cs typeface="Calibri"/>
              </a:rPr>
              <a:t>misurabile</a:t>
            </a:r>
            <a:r>
              <a:rPr sz="2100" b="1" dirty="0">
                <a:solidFill>
                  <a:srgbClr val="000000"/>
                </a:solidFill>
                <a:latin typeface="Calibri"/>
                <a:cs typeface="Calibri"/>
              </a:rPr>
              <a:t> </a:t>
            </a:r>
            <a:r>
              <a:rPr sz="2100" b="1" spc="-40" dirty="0">
                <a:solidFill>
                  <a:srgbClr val="000000"/>
                </a:solidFill>
                <a:latin typeface="Calibri"/>
                <a:cs typeface="Calibri"/>
              </a:rPr>
              <a:t>(</a:t>
            </a:r>
            <a:r>
              <a:rPr sz="2100" spc="-40" dirty="0">
                <a:solidFill>
                  <a:srgbClr val="000000"/>
                </a:solidFill>
                <a:latin typeface="Symbol"/>
                <a:cs typeface="Symbol"/>
              </a:rPr>
              <a:t></a:t>
            </a:r>
            <a:r>
              <a:rPr sz="2100" spc="-60" dirty="0">
                <a:solidFill>
                  <a:srgbClr val="000000"/>
                </a:solidFill>
                <a:latin typeface="Times New Roman"/>
                <a:cs typeface="Times New Roman"/>
              </a:rPr>
              <a:t> </a:t>
            </a:r>
            <a:r>
              <a:rPr sz="2100" b="1" dirty="0">
                <a:solidFill>
                  <a:srgbClr val="000000"/>
                </a:solidFill>
                <a:latin typeface="Calibri"/>
                <a:cs typeface="Calibri"/>
              </a:rPr>
              <a:t>e</a:t>
            </a:r>
            <a:r>
              <a:rPr sz="2100" b="1" spc="-5" dirty="0">
                <a:solidFill>
                  <a:srgbClr val="000000"/>
                </a:solidFill>
                <a:latin typeface="Calibri"/>
                <a:cs typeface="Calibri"/>
              </a:rPr>
              <a:t> </a:t>
            </a:r>
            <a:r>
              <a:rPr sz="2100" b="1" spc="-10" dirty="0">
                <a:solidFill>
                  <a:srgbClr val="000000"/>
                </a:solidFill>
                <a:latin typeface="Calibri"/>
                <a:cs typeface="Calibri"/>
              </a:rPr>
              <a:t>intensità)</a:t>
            </a:r>
            <a:endParaRPr sz="2100" dirty="0">
              <a:latin typeface="Calibri"/>
              <a:cs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p:nvPr/>
        </p:nvSpPr>
        <p:spPr>
          <a:xfrm>
            <a:off x="706758" y="443679"/>
            <a:ext cx="7091045" cy="1953260"/>
          </a:xfrm>
          <a:prstGeom prst="rect">
            <a:avLst/>
          </a:prstGeom>
        </p:spPr>
        <p:txBody>
          <a:bodyPr vert="horz" wrap="square" lIns="0" tIns="12700" rIns="0" bIns="0" rtlCol="0">
            <a:spAutoFit/>
          </a:bodyPr>
          <a:lstStyle/>
          <a:p>
            <a:pPr marL="142240" algn="just">
              <a:lnSpc>
                <a:spcPct val="100000"/>
              </a:lnSpc>
              <a:spcBef>
                <a:spcPts val="100"/>
              </a:spcBef>
            </a:pPr>
            <a:r>
              <a:rPr sz="2400" b="1" spc="-15" dirty="0">
                <a:solidFill>
                  <a:srgbClr val="000000"/>
                </a:solidFill>
                <a:latin typeface="Calibri"/>
                <a:cs typeface="Calibri"/>
              </a:rPr>
              <a:t>Caratteristiche</a:t>
            </a:r>
            <a:r>
              <a:rPr sz="2400" b="1" spc="-10" dirty="0">
                <a:solidFill>
                  <a:srgbClr val="000000"/>
                </a:solidFill>
                <a:latin typeface="Calibri"/>
                <a:cs typeface="Calibri"/>
              </a:rPr>
              <a:t> </a:t>
            </a:r>
            <a:r>
              <a:rPr sz="2400" b="1" dirty="0">
                <a:solidFill>
                  <a:srgbClr val="000000"/>
                </a:solidFill>
                <a:latin typeface="Calibri"/>
                <a:cs typeface="Calibri"/>
              </a:rPr>
              <a:t>dello</a:t>
            </a:r>
            <a:r>
              <a:rPr sz="2400" b="1" spc="-30" dirty="0">
                <a:solidFill>
                  <a:srgbClr val="000000"/>
                </a:solidFill>
                <a:latin typeface="Calibri"/>
                <a:cs typeface="Calibri"/>
              </a:rPr>
              <a:t> </a:t>
            </a:r>
            <a:r>
              <a:rPr sz="2400" b="1" spc="-10" dirty="0">
                <a:solidFill>
                  <a:srgbClr val="000000"/>
                </a:solidFill>
                <a:latin typeface="Calibri"/>
                <a:cs typeface="Calibri"/>
              </a:rPr>
              <a:t>spettro</a:t>
            </a:r>
            <a:r>
              <a:rPr sz="2400" b="1" spc="-15" dirty="0">
                <a:solidFill>
                  <a:srgbClr val="000000"/>
                </a:solidFill>
                <a:latin typeface="Calibri"/>
                <a:cs typeface="Calibri"/>
              </a:rPr>
              <a:t> </a:t>
            </a:r>
            <a:r>
              <a:rPr sz="2400" b="1" dirty="0">
                <a:solidFill>
                  <a:srgbClr val="000000"/>
                </a:solidFill>
                <a:latin typeface="Calibri"/>
                <a:cs typeface="Calibri"/>
              </a:rPr>
              <a:t>di</a:t>
            </a:r>
            <a:r>
              <a:rPr sz="2400" b="1" spc="-20" dirty="0">
                <a:solidFill>
                  <a:srgbClr val="000000"/>
                </a:solidFill>
                <a:latin typeface="Calibri"/>
                <a:cs typeface="Calibri"/>
              </a:rPr>
              <a:t> </a:t>
            </a:r>
            <a:r>
              <a:rPr sz="2400" b="1" dirty="0">
                <a:solidFill>
                  <a:srgbClr val="000000"/>
                </a:solidFill>
                <a:latin typeface="Calibri"/>
                <a:cs typeface="Calibri"/>
              </a:rPr>
              <a:t>emissione</a:t>
            </a:r>
            <a:endParaRPr sz="2400" dirty="0">
              <a:latin typeface="Calibri"/>
              <a:cs typeface="Calibri"/>
            </a:endParaRPr>
          </a:p>
          <a:p>
            <a:pPr>
              <a:lnSpc>
                <a:spcPct val="100000"/>
              </a:lnSpc>
              <a:spcBef>
                <a:spcPts val="50"/>
              </a:spcBef>
            </a:pPr>
            <a:endParaRPr sz="2950" dirty="0">
              <a:latin typeface="Calibri"/>
              <a:cs typeface="Calibri"/>
            </a:endParaRPr>
          </a:p>
          <a:p>
            <a:pPr marL="12700" marR="5080" algn="just">
              <a:lnSpc>
                <a:spcPct val="100000"/>
              </a:lnSpc>
              <a:spcBef>
                <a:spcPts val="5"/>
              </a:spcBef>
            </a:pPr>
            <a:r>
              <a:rPr sz="2400" spc="-5" dirty="0">
                <a:solidFill>
                  <a:srgbClr val="000000"/>
                </a:solidFill>
                <a:latin typeface="Calibri"/>
                <a:cs typeface="Calibri"/>
              </a:rPr>
              <a:t>La radiazione di </a:t>
            </a:r>
            <a:r>
              <a:rPr sz="2400" dirty="0">
                <a:solidFill>
                  <a:srgbClr val="000000"/>
                </a:solidFill>
                <a:latin typeface="Calibri"/>
                <a:cs typeface="Calibri"/>
              </a:rPr>
              <a:t>una </a:t>
            </a:r>
            <a:r>
              <a:rPr sz="2400" spc="-20" dirty="0">
                <a:solidFill>
                  <a:srgbClr val="000000"/>
                </a:solidFill>
                <a:latin typeface="Calibri"/>
                <a:cs typeface="Calibri"/>
              </a:rPr>
              <a:t>sorgente </a:t>
            </a:r>
            <a:r>
              <a:rPr sz="2400" dirty="0">
                <a:solidFill>
                  <a:srgbClr val="000000"/>
                </a:solidFill>
                <a:latin typeface="Calibri"/>
                <a:cs typeface="Calibri"/>
              </a:rPr>
              <a:t>è </a:t>
            </a:r>
            <a:r>
              <a:rPr sz="2400" spc="-10" dirty="0">
                <a:solidFill>
                  <a:srgbClr val="000000"/>
                </a:solidFill>
                <a:latin typeface="Calibri"/>
                <a:cs typeface="Calibri"/>
              </a:rPr>
              <a:t>descritta </a:t>
            </a:r>
            <a:r>
              <a:rPr sz="2400" spc="-5" dirty="0">
                <a:solidFill>
                  <a:srgbClr val="000000"/>
                </a:solidFill>
                <a:latin typeface="Calibri"/>
                <a:cs typeface="Calibri"/>
              </a:rPr>
              <a:t>dallo </a:t>
            </a:r>
            <a:r>
              <a:rPr sz="2400" spc="-15" dirty="0">
                <a:solidFill>
                  <a:srgbClr val="000000"/>
                </a:solidFill>
                <a:latin typeface="Calibri"/>
                <a:cs typeface="Calibri"/>
              </a:rPr>
              <a:t>spettro </a:t>
            </a:r>
            <a:r>
              <a:rPr sz="2400" spc="-5" dirty="0">
                <a:solidFill>
                  <a:srgbClr val="000000"/>
                </a:solidFill>
                <a:latin typeface="Calibri"/>
                <a:cs typeface="Calibri"/>
              </a:rPr>
              <a:t>di </a:t>
            </a:r>
            <a:r>
              <a:rPr sz="2400" dirty="0">
                <a:solidFill>
                  <a:srgbClr val="000000"/>
                </a:solidFill>
                <a:latin typeface="Calibri"/>
                <a:cs typeface="Calibri"/>
              </a:rPr>
              <a:t> </a:t>
            </a:r>
            <a:r>
              <a:rPr sz="2400" spc="-5" dirty="0">
                <a:solidFill>
                  <a:srgbClr val="000000"/>
                </a:solidFill>
                <a:latin typeface="Calibri"/>
                <a:cs typeface="Calibri"/>
              </a:rPr>
              <a:t>emissione,</a:t>
            </a:r>
            <a:r>
              <a:rPr sz="2400" dirty="0">
                <a:solidFill>
                  <a:srgbClr val="000000"/>
                </a:solidFill>
                <a:latin typeface="Calibri"/>
                <a:cs typeface="Calibri"/>
              </a:rPr>
              <a:t> </a:t>
            </a:r>
            <a:r>
              <a:rPr sz="2400" spc="-15" dirty="0">
                <a:solidFill>
                  <a:srgbClr val="000000"/>
                </a:solidFill>
                <a:latin typeface="Calibri"/>
                <a:cs typeface="Calibri"/>
              </a:rPr>
              <a:t>(grafico</a:t>
            </a:r>
            <a:r>
              <a:rPr sz="2400" spc="-10" dirty="0">
                <a:solidFill>
                  <a:srgbClr val="000000"/>
                </a:solidFill>
                <a:latin typeface="Calibri"/>
                <a:cs typeface="Calibri"/>
              </a:rPr>
              <a:t> </a:t>
            </a:r>
            <a:r>
              <a:rPr sz="2400" dirty="0">
                <a:solidFill>
                  <a:srgbClr val="000000"/>
                </a:solidFill>
                <a:latin typeface="Calibri"/>
                <a:cs typeface="Calibri"/>
              </a:rPr>
              <a:t>in</a:t>
            </a:r>
            <a:r>
              <a:rPr sz="2400" spc="5" dirty="0">
                <a:solidFill>
                  <a:srgbClr val="000000"/>
                </a:solidFill>
                <a:latin typeface="Calibri"/>
                <a:cs typeface="Calibri"/>
              </a:rPr>
              <a:t> </a:t>
            </a:r>
            <a:r>
              <a:rPr sz="2400" dirty="0">
                <a:solidFill>
                  <a:srgbClr val="000000"/>
                </a:solidFill>
                <a:latin typeface="Calibri"/>
                <a:cs typeface="Calibri"/>
              </a:rPr>
              <a:t>cui</a:t>
            </a:r>
            <a:r>
              <a:rPr sz="2400" spc="5" dirty="0">
                <a:solidFill>
                  <a:srgbClr val="000000"/>
                </a:solidFill>
                <a:latin typeface="Calibri"/>
                <a:cs typeface="Calibri"/>
              </a:rPr>
              <a:t> </a:t>
            </a:r>
            <a:r>
              <a:rPr sz="2400" dirty="0">
                <a:solidFill>
                  <a:srgbClr val="000000"/>
                </a:solidFill>
                <a:latin typeface="Calibri"/>
                <a:cs typeface="Calibri"/>
              </a:rPr>
              <a:t>la</a:t>
            </a:r>
            <a:r>
              <a:rPr sz="2400" spc="5" dirty="0">
                <a:solidFill>
                  <a:srgbClr val="000000"/>
                </a:solidFill>
                <a:latin typeface="Calibri"/>
                <a:cs typeface="Calibri"/>
              </a:rPr>
              <a:t> </a:t>
            </a:r>
            <a:r>
              <a:rPr sz="2400" spc="-15" dirty="0">
                <a:solidFill>
                  <a:srgbClr val="000000"/>
                </a:solidFill>
                <a:latin typeface="Calibri"/>
                <a:cs typeface="Calibri"/>
              </a:rPr>
              <a:t>potenza</a:t>
            </a:r>
            <a:r>
              <a:rPr sz="2400" spc="-10" dirty="0">
                <a:solidFill>
                  <a:srgbClr val="000000"/>
                </a:solidFill>
                <a:latin typeface="Calibri"/>
                <a:cs typeface="Calibri"/>
              </a:rPr>
              <a:t> </a:t>
            </a:r>
            <a:r>
              <a:rPr sz="2400" spc="-5" dirty="0">
                <a:solidFill>
                  <a:srgbClr val="000000"/>
                </a:solidFill>
                <a:latin typeface="Calibri"/>
                <a:cs typeface="Calibri"/>
              </a:rPr>
              <a:t>della</a:t>
            </a:r>
            <a:r>
              <a:rPr sz="2400" dirty="0">
                <a:solidFill>
                  <a:srgbClr val="000000"/>
                </a:solidFill>
                <a:latin typeface="Calibri"/>
                <a:cs typeface="Calibri"/>
              </a:rPr>
              <a:t> </a:t>
            </a:r>
            <a:r>
              <a:rPr sz="2400" spc="-10" dirty="0">
                <a:solidFill>
                  <a:srgbClr val="000000"/>
                </a:solidFill>
                <a:latin typeface="Calibri"/>
                <a:cs typeface="Calibri"/>
              </a:rPr>
              <a:t>radiazione </a:t>
            </a:r>
            <a:r>
              <a:rPr sz="2400" spc="-5" dirty="0">
                <a:solidFill>
                  <a:srgbClr val="000000"/>
                </a:solidFill>
                <a:latin typeface="Calibri"/>
                <a:cs typeface="Calibri"/>
              </a:rPr>
              <a:t> </a:t>
            </a:r>
            <a:r>
              <a:rPr sz="2400" dirty="0">
                <a:solidFill>
                  <a:srgbClr val="000000"/>
                </a:solidFill>
                <a:latin typeface="Calibri"/>
                <a:cs typeface="Calibri"/>
              </a:rPr>
              <a:t>emessa</a:t>
            </a:r>
            <a:r>
              <a:rPr sz="2400" spc="-25" dirty="0">
                <a:solidFill>
                  <a:srgbClr val="000000"/>
                </a:solidFill>
                <a:latin typeface="Calibri"/>
                <a:cs typeface="Calibri"/>
              </a:rPr>
              <a:t> </a:t>
            </a:r>
            <a:r>
              <a:rPr sz="2400" dirty="0">
                <a:solidFill>
                  <a:srgbClr val="000000"/>
                </a:solidFill>
                <a:latin typeface="Calibri"/>
                <a:cs typeface="Calibri"/>
              </a:rPr>
              <a:t>è </a:t>
            </a:r>
            <a:r>
              <a:rPr sz="2400" spc="-5" dirty="0">
                <a:solidFill>
                  <a:srgbClr val="000000"/>
                </a:solidFill>
                <a:latin typeface="Calibri"/>
                <a:cs typeface="Calibri"/>
              </a:rPr>
              <a:t>espressa</a:t>
            </a:r>
            <a:r>
              <a:rPr sz="2400" spc="-10" dirty="0">
                <a:solidFill>
                  <a:srgbClr val="000000"/>
                </a:solidFill>
                <a:latin typeface="Calibri"/>
                <a:cs typeface="Calibri"/>
              </a:rPr>
              <a:t> </a:t>
            </a:r>
            <a:r>
              <a:rPr sz="2400" dirty="0">
                <a:solidFill>
                  <a:srgbClr val="000000"/>
                </a:solidFill>
                <a:latin typeface="Calibri"/>
                <a:cs typeface="Calibri"/>
              </a:rPr>
              <a:t>in</a:t>
            </a:r>
            <a:r>
              <a:rPr sz="2400" spc="-5" dirty="0">
                <a:solidFill>
                  <a:srgbClr val="000000"/>
                </a:solidFill>
                <a:latin typeface="Calibri"/>
                <a:cs typeface="Calibri"/>
              </a:rPr>
              <a:t> funzione</a:t>
            </a:r>
            <a:r>
              <a:rPr sz="2400" spc="5" dirty="0">
                <a:solidFill>
                  <a:srgbClr val="000000"/>
                </a:solidFill>
                <a:latin typeface="Calibri"/>
                <a:cs typeface="Calibri"/>
              </a:rPr>
              <a:t> </a:t>
            </a:r>
            <a:r>
              <a:rPr sz="2400" spc="-5" dirty="0">
                <a:solidFill>
                  <a:srgbClr val="000000"/>
                </a:solidFill>
                <a:latin typeface="Calibri"/>
                <a:cs typeface="Calibri"/>
              </a:rPr>
              <a:t>della</a:t>
            </a:r>
            <a:r>
              <a:rPr sz="2400" spc="10" dirty="0">
                <a:solidFill>
                  <a:srgbClr val="000000"/>
                </a:solidFill>
                <a:latin typeface="Calibri"/>
                <a:cs typeface="Calibri"/>
              </a:rPr>
              <a:t> </a:t>
            </a:r>
            <a:r>
              <a:rPr sz="2400" spc="-10" dirty="0">
                <a:solidFill>
                  <a:srgbClr val="000000"/>
                </a:solidFill>
                <a:latin typeface="Calibri"/>
                <a:cs typeface="Calibri"/>
              </a:rPr>
              <a:t>lunghezza</a:t>
            </a:r>
            <a:r>
              <a:rPr sz="2400" spc="-15" dirty="0">
                <a:solidFill>
                  <a:srgbClr val="000000"/>
                </a:solidFill>
                <a:latin typeface="Calibri"/>
                <a:cs typeface="Calibri"/>
              </a:rPr>
              <a:t> </a:t>
            </a:r>
            <a:r>
              <a:rPr sz="2400" spc="-10" dirty="0">
                <a:solidFill>
                  <a:srgbClr val="000000"/>
                </a:solidFill>
                <a:latin typeface="Calibri"/>
                <a:cs typeface="Calibri"/>
              </a:rPr>
              <a:t>d'onda)</a:t>
            </a:r>
            <a:endParaRPr sz="2400" dirty="0">
              <a:latin typeface="Calibri"/>
              <a:cs typeface="Calibri"/>
            </a:endParaRPr>
          </a:p>
        </p:txBody>
      </p:sp>
      <p:grpSp>
        <p:nvGrpSpPr>
          <p:cNvPr id="3" name="object 3"/>
          <p:cNvGrpSpPr/>
          <p:nvPr/>
        </p:nvGrpSpPr>
        <p:grpSpPr>
          <a:xfrm>
            <a:off x="76200" y="3008376"/>
            <a:ext cx="7848599" cy="3850004"/>
            <a:chOff x="1776983" y="3008376"/>
            <a:chExt cx="4628515" cy="3850004"/>
          </a:xfrm>
        </p:grpSpPr>
        <p:pic>
          <p:nvPicPr>
            <p:cNvPr id="4" name="object 4"/>
            <p:cNvPicPr/>
            <p:nvPr/>
          </p:nvPicPr>
          <p:blipFill>
            <a:blip r:embed="rId2" cstate="print"/>
            <a:stretch>
              <a:fillRect/>
            </a:stretch>
          </p:blipFill>
          <p:spPr>
            <a:xfrm>
              <a:off x="2148839" y="3008376"/>
              <a:ext cx="3884676" cy="3619500"/>
            </a:xfrm>
            <a:prstGeom prst="rect">
              <a:avLst/>
            </a:prstGeom>
          </p:spPr>
        </p:pic>
        <p:sp>
          <p:nvSpPr>
            <p:cNvPr id="5" name="object 5"/>
            <p:cNvSpPr/>
            <p:nvPr/>
          </p:nvSpPr>
          <p:spPr>
            <a:xfrm>
              <a:off x="1776983" y="6396228"/>
              <a:ext cx="4628515" cy="462280"/>
            </a:xfrm>
            <a:custGeom>
              <a:avLst/>
              <a:gdLst/>
              <a:ahLst/>
              <a:cxnLst/>
              <a:rect l="l" t="t" r="r" b="b"/>
              <a:pathLst>
                <a:path w="4628515" h="462279">
                  <a:moveTo>
                    <a:pt x="4628388" y="0"/>
                  </a:moveTo>
                  <a:lnTo>
                    <a:pt x="0" y="0"/>
                  </a:lnTo>
                  <a:lnTo>
                    <a:pt x="0" y="461772"/>
                  </a:lnTo>
                  <a:lnTo>
                    <a:pt x="4628388" y="461772"/>
                  </a:lnTo>
                  <a:lnTo>
                    <a:pt x="4628388" y="0"/>
                  </a:lnTo>
                  <a:close/>
                </a:path>
              </a:pathLst>
            </a:custGeom>
            <a:solidFill>
              <a:srgbClr val="FFFFFF"/>
            </a:solidFill>
          </p:spPr>
          <p:txBody>
            <a:bodyPr wrap="square" lIns="0" tIns="0" rIns="0" bIns="0" rtlCol="0"/>
            <a:lstStyle/>
            <a:p>
              <a:endParaRPr/>
            </a:p>
          </p:txBody>
        </p:sp>
      </p:grpSp>
      <p:sp>
        <p:nvSpPr>
          <p:cNvPr id="6" name="object 6"/>
          <p:cNvSpPr txBox="1"/>
          <p:nvPr/>
        </p:nvSpPr>
        <p:spPr>
          <a:xfrm>
            <a:off x="3993896" y="6426504"/>
            <a:ext cx="193040"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000000"/>
                </a:solidFill>
                <a:latin typeface="Symbol"/>
                <a:cs typeface="Symbol"/>
              </a:rPr>
              <a:t></a:t>
            </a:r>
            <a:endParaRPr sz="2400">
              <a:latin typeface="Symbol"/>
              <a:cs typeface="Symbol"/>
            </a:endParaRPr>
          </a:p>
        </p:txBody>
      </p:sp>
      <p:grpSp>
        <p:nvGrpSpPr>
          <p:cNvPr id="7" name="object 7"/>
          <p:cNvGrpSpPr/>
          <p:nvPr/>
        </p:nvGrpSpPr>
        <p:grpSpPr>
          <a:xfrm>
            <a:off x="8004048" y="443679"/>
            <a:ext cx="3273552" cy="6400523"/>
            <a:chOff x="8004048" y="443679"/>
            <a:chExt cx="3273552" cy="6400523"/>
          </a:xfrm>
        </p:grpSpPr>
        <p:pic>
          <p:nvPicPr>
            <p:cNvPr id="8" name="object 8"/>
            <p:cNvPicPr/>
            <p:nvPr/>
          </p:nvPicPr>
          <p:blipFill>
            <a:blip r:embed="rId3" cstate="print"/>
            <a:stretch>
              <a:fillRect/>
            </a:stretch>
          </p:blipFill>
          <p:spPr>
            <a:xfrm>
              <a:off x="8187814" y="443679"/>
              <a:ext cx="3089786" cy="6400523"/>
            </a:xfrm>
            <a:prstGeom prst="rect">
              <a:avLst/>
            </a:prstGeom>
          </p:spPr>
        </p:pic>
        <p:sp>
          <p:nvSpPr>
            <p:cNvPr id="9" name="object 9"/>
            <p:cNvSpPr/>
            <p:nvPr/>
          </p:nvSpPr>
          <p:spPr>
            <a:xfrm>
              <a:off x="8004048" y="1690115"/>
              <a:ext cx="1400810" cy="3446145"/>
            </a:xfrm>
            <a:custGeom>
              <a:avLst/>
              <a:gdLst/>
              <a:ahLst/>
              <a:cxnLst/>
              <a:rect l="l" t="t" r="r" b="b"/>
              <a:pathLst>
                <a:path w="1400809" h="3446145">
                  <a:moveTo>
                    <a:pt x="1121664" y="0"/>
                  </a:moveTo>
                  <a:lnTo>
                    <a:pt x="0" y="0"/>
                  </a:lnTo>
                  <a:lnTo>
                    <a:pt x="0" y="597408"/>
                  </a:lnTo>
                  <a:lnTo>
                    <a:pt x="1121664" y="597408"/>
                  </a:lnTo>
                  <a:lnTo>
                    <a:pt x="1121664" y="0"/>
                  </a:lnTo>
                  <a:close/>
                </a:path>
                <a:path w="1400809" h="3446145">
                  <a:moveTo>
                    <a:pt x="1123188" y="1926348"/>
                  </a:moveTo>
                  <a:lnTo>
                    <a:pt x="1524" y="1926348"/>
                  </a:lnTo>
                  <a:lnTo>
                    <a:pt x="1524" y="2523744"/>
                  </a:lnTo>
                  <a:lnTo>
                    <a:pt x="1123188" y="2523744"/>
                  </a:lnTo>
                  <a:lnTo>
                    <a:pt x="1123188" y="1926348"/>
                  </a:lnTo>
                  <a:close/>
                </a:path>
                <a:path w="1400809" h="3446145">
                  <a:moveTo>
                    <a:pt x="1400556" y="2849892"/>
                  </a:moveTo>
                  <a:lnTo>
                    <a:pt x="278892" y="2849892"/>
                  </a:lnTo>
                  <a:lnTo>
                    <a:pt x="278892" y="3445764"/>
                  </a:lnTo>
                  <a:lnTo>
                    <a:pt x="1400556" y="3445764"/>
                  </a:lnTo>
                  <a:lnTo>
                    <a:pt x="1400556" y="2849892"/>
                  </a:lnTo>
                  <a:close/>
                </a:path>
              </a:pathLst>
            </a:custGeom>
            <a:solidFill>
              <a:srgbClr val="FFFFFF"/>
            </a:solidFill>
          </p:spPr>
          <p:txBody>
            <a:bodyPr wrap="square" lIns="0" tIns="0" rIns="0" bIns="0" rtlCol="0"/>
            <a:lstStyle/>
            <a:p>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DB00D836-2272-49E4-F112-063D51F9DB11}"/>
              </a:ext>
            </a:extLst>
          </p:cNvPr>
          <p:cNvSpPr txBox="1"/>
          <p:nvPr/>
        </p:nvSpPr>
        <p:spPr>
          <a:xfrm>
            <a:off x="381000" y="381000"/>
            <a:ext cx="11277600" cy="5478423"/>
          </a:xfrm>
          <a:prstGeom prst="rect">
            <a:avLst/>
          </a:prstGeom>
          <a:noFill/>
        </p:spPr>
        <p:txBody>
          <a:bodyPr wrap="square" rtlCol="0">
            <a:spAutoFit/>
          </a:bodyPr>
          <a:lstStyle/>
          <a:p>
            <a:r>
              <a:rPr lang="it-IT" dirty="0">
                <a:solidFill>
                  <a:srgbClr val="000000"/>
                </a:solidFill>
              </a:rPr>
              <a:t>Gli </a:t>
            </a:r>
            <a:r>
              <a:rPr lang="it-IT" b="1" dirty="0">
                <a:solidFill>
                  <a:srgbClr val="000000"/>
                </a:solidFill>
              </a:rPr>
              <a:t>spettri a righe </a:t>
            </a:r>
            <a:r>
              <a:rPr lang="it-IT" dirty="0">
                <a:solidFill>
                  <a:srgbClr val="000000"/>
                </a:solidFill>
              </a:rPr>
              <a:t>sono costituiti da linee discrete e ben separate, ciascuna corrispondente a una specifica transizione elettronica tra due livelli energetici quantizzati di un atomo libero. Sono usati nelle tecniche di Spettroscopia di emissione o assorbimento atomica (AAS, AES).</a:t>
            </a:r>
          </a:p>
          <a:p>
            <a:endParaRPr lang="it-IT" dirty="0"/>
          </a:p>
          <a:p>
            <a:r>
              <a:rPr lang="it-IT" dirty="0">
                <a:solidFill>
                  <a:srgbClr val="000000"/>
                </a:solidFill>
              </a:rPr>
              <a:t>•Negli atomi liberi (come in una fiamma o plasma), gli elettroni possono trovarsi solo in livelli energetici definiti.</a:t>
            </a:r>
          </a:p>
          <a:p>
            <a:r>
              <a:rPr lang="it-IT" dirty="0">
                <a:solidFill>
                  <a:srgbClr val="000000"/>
                </a:solidFill>
              </a:rPr>
              <a:t>•Quando un elettrone passa da un livello a un altro, emette o assorbe un fotone di energia precisa:</a:t>
            </a:r>
          </a:p>
          <a:p>
            <a:r>
              <a:rPr lang="it-IT" dirty="0">
                <a:solidFill>
                  <a:srgbClr val="000000"/>
                </a:solidFill>
              </a:rPr>
              <a:t>•Ogni atomo ha un “impronta digitale” unica di righe spettrali.</a:t>
            </a:r>
          </a:p>
          <a:p>
            <a:endParaRPr lang="it-IT" dirty="0"/>
          </a:p>
          <a:p>
            <a:r>
              <a:rPr lang="it-IT" b="1" dirty="0">
                <a:solidFill>
                  <a:srgbClr val="000000"/>
                </a:solidFill>
              </a:rPr>
              <a:t>Esempio</a:t>
            </a:r>
            <a:r>
              <a:rPr lang="it-IT" dirty="0">
                <a:solidFill>
                  <a:srgbClr val="000000"/>
                </a:solidFill>
              </a:rPr>
              <a:t>: Spettro di emissione del sodio → due righe gialle caratteristiche (D₁ e D₂ a ~589 nm).</a:t>
            </a:r>
          </a:p>
          <a:p>
            <a:endParaRPr lang="it-IT" sz="1300" dirty="0"/>
          </a:p>
          <a:p>
            <a:endParaRPr lang="it-IT" sz="1300" dirty="0"/>
          </a:p>
          <a:p>
            <a:r>
              <a:rPr lang="it-IT" dirty="0">
                <a:solidFill>
                  <a:srgbClr val="000000"/>
                </a:solidFill>
              </a:rPr>
              <a:t>Gli </a:t>
            </a:r>
            <a:r>
              <a:rPr lang="it-IT" b="1" dirty="0">
                <a:solidFill>
                  <a:srgbClr val="000000"/>
                </a:solidFill>
              </a:rPr>
              <a:t>spettri a bande</a:t>
            </a:r>
            <a:r>
              <a:rPr lang="it-IT" dirty="0">
                <a:solidFill>
                  <a:srgbClr val="000000"/>
                </a:solidFill>
              </a:rPr>
              <a:t> sono composti da </a:t>
            </a:r>
            <a:r>
              <a:rPr lang="it-IT" b="1" dirty="0">
                <a:solidFill>
                  <a:srgbClr val="000000"/>
                </a:solidFill>
              </a:rPr>
              <a:t>insiemi di righe molto ravvicinate</a:t>
            </a:r>
            <a:r>
              <a:rPr lang="it-IT" dirty="0">
                <a:solidFill>
                  <a:srgbClr val="000000"/>
                </a:solidFill>
              </a:rPr>
              <a:t> che appaiono come </a:t>
            </a:r>
            <a:r>
              <a:rPr lang="it-IT" b="1" dirty="0">
                <a:solidFill>
                  <a:srgbClr val="000000"/>
                </a:solidFill>
              </a:rPr>
              <a:t>bande più o meno larghe</a:t>
            </a:r>
            <a:r>
              <a:rPr lang="it-IT" dirty="0">
                <a:solidFill>
                  <a:srgbClr val="000000"/>
                </a:solidFill>
              </a:rPr>
              <a:t>. Sono usati in Spettroscopia </a:t>
            </a:r>
            <a:r>
              <a:rPr lang="it-IT" b="1" dirty="0">
                <a:solidFill>
                  <a:srgbClr val="000000"/>
                </a:solidFill>
              </a:rPr>
              <a:t>molecolare</a:t>
            </a:r>
            <a:r>
              <a:rPr lang="it-IT" dirty="0">
                <a:solidFill>
                  <a:srgbClr val="000000"/>
                </a:solidFill>
              </a:rPr>
              <a:t> (UV-Vis, IR, Raman).</a:t>
            </a:r>
            <a:br>
              <a:rPr lang="it-IT" dirty="0"/>
            </a:br>
            <a:r>
              <a:rPr lang="it-IT" dirty="0">
                <a:solidFill>
                  <a:srgbClr val="000000"/>
                </a:solidFill>
              </a:rPr>
              <a:t>Ogni banda corrisponde a una </a:t>
            </a:r>
            <a:r>
              <a:rPr lang="it-IT" b="1" dirty="0">
                <a:solidFill>
                  <a:srgbClr val="000000"/>
                </a:solidFill>
              </a:rPr>
              <a:t>transizione elettronica molecolare</a:t>
            </a:r>
            <a:r>
              <a:rPr lang="it-IT" dirty="0">
                <a:solidFill>
                  <a:srgbClr val="000000"/>
                </a:solidFill>
              </a:rPr>
              <a:t>, accompagnata da </a:t>
            </a:r>
            <a:r>
              <a:rPr lang="it-IT" b="1" dirty="0">
                <a:solidFill>
                  <a:srgbClr val="000000"/>
                </a:solidFill>
              </a:rPr>
              <a:t>transizioni vibrazionali e rotazionali</a:t>
            </a:r>
            <a:r>
              <a:rPr lang="it-IT" dirty="0">
                <a:solidFill>
                  <a:srgbClr val="000000"/>
                </a:solidFill>
              </a:rPr>
              <a:t>.</a:t>
            </a:r>
          </a:p>
          <a:p>
            <a:pPr lvl="0"/>
            <a:r>
              <a:rPr lang="it-IT" dirty="0">
                <a:solidFill>
                  <a:srgbClr val="000000"/>
                </a:solidFill>
              </a:rPr>
              <a:t>Nelle </a:t>
            </a:r>
            <a:r>
              <a:rPr lang="it-IT" b="1" dirty="0">
                <a:solidFill>
                  <a:srgbClr val="000000"/>
                </a:solidFill>
              </a:rPr>
              <a:t>molecole</a:t>
            </a:r>
            <a:r>
              <a:rPr lang="it-IT" dirty="0">
                <a:solidFill>
                  <a:srgbClr val="000000"/>
                </a:solidFill>
              </a:rPr>
              <a:t>, oltre ai livelli </a:t>
            </a:r>
            <a:r>
              <a:rPr lang="it-IT" b="1" dirty="0">
                <a:solidFill>
                  <a:srgbClr val="000000"/>
                </a:solidFill>
              </a:rPr>
              <a:t>elettronici</a:t>
            </a:r>
            <a:r>
              <a:rPr lang="it-IT" dirty="0">
                <a:solidFill>
                  <a:srgbClr val="000000"/>
                </a:solidFill>
              </a:rPr>
              <a:t>, esistono anche </a:t>
            </a:r>
            <a:r>
              <a:rPr lang="it-IT" b="1" dirty="0">
                <a:solidFill>
                  <a:srgbClr val="000000"/>
                </a:solidFill>
              </a:rPr>
              <a:t>livelli vibrazionali</a:t>
            </a:r>
            <a:r>
              <a:rPr lang="it-IT" dirty="0">
                <a:solidFill>
                  <a:srgbClr val="000000"/>
                </a:solidFill>
              </a:rPr>
              <a:t> e </a:t>
            </a:r>
            <a:r>
              <a:rPr lang="it-IT" b="1" dirty="0">
                <a:solidFill>
                  <a:srgbClr val="000000"/>
                </a:solidFill>
              </a:rPr>
              <a:t>rotazionali</a:t>
            </a:r>
            <a:r>
              <a:rPr lang="it-IT" dirty="0">
                <a:solidFill>
                  <a:srgbClr val="000000"/>
                </a:solidFill>
              </a:rPr>
              <a:t>.</a:t>
            </a:r>
          </a:p>
          <a:p>
            <a:pPr lvl="0"/>
            <a:r>
              <a:rPr lang="it-IT" dirty="0">
                <a:solidFill>
                  <a:srgbClr val="000000"/>
                </a:solidFill>
              </a:rPr>
              <a:t>Quando una transizione elettronica avviene, </a:t>
            </a:r>
            <a:r>
              <a:rPr lang="it-IT" b="1" dirty="0">
                <a:solidFill>
                  <a:srgbClr val="000000"/>
                </a:solidFill>
              </a:rPr>
              <a:t>più livelli vibrazionali e rotazionali</a:t>
            </a:r>
            <a:r>
              <a:rPr lang="it-IT" dirty="0">
                <a:solidFill>
                  <a:srgbClr val="000000"/>
                </a:solidFill>
              </a:rPr>
              <a:t> sono coinvolti → si formano </a:t>
            </a:r>
            <a:r>
              <a:rPr lang="it-IT" b="1" dirty="0">
                <a:solidFill>
                  <a:srgbClr val="000000"/>
                </a:solidFill>
              </a:rPr>
              <a:t>molte righe ravvicinate</a:t>
            </a:r>
            <a:r>
              <a:rPr lang="it-IT" dirty="0">
                <a:solidFill>
                  <a:srgbClr val="000000"/>
                </a:solidFill>
              </a:rPr>
              <a:t> che si fondono in una </a:t>
            </a:r>
            <a:r>
              <a:rPr lang="it-IT" b="1" dirty="0">
                <a:solidFill>
                  <a:srgbClr val="000000"/>
                </a:solidFill>
              </a:rPr>
              <a:t>banda</a:t>
            </a:r>
            <a:r>
              <a:rPr lang="it-IT" dirty="0">
                <a:solidFill>
                  <a:srgbClr val="000000"/>
                </a:solidFill>
              </a:rPr>
              <a:t>.</a:t>
            </a:r>
          </a:p>
          <a:p>
            <a:pPr lvl="0"/>
            <a:endParaRPr lang="it-IT" dirty="0"/>
          </a:p>
          <a:p>
            <a:r>
              <a:rPr lang="it-IT" b="1" dirty="0">
                <a:solidFill>
                  <a:srgbClr val="000000"/>
                </a:solidFill>
              </a:rPr>
              <a:t>Esempio: </a:t>
            </a:r>
            <a:r>
              <a:rPr lang="it-IT" dirty="0">
                <a:solidFill>
                  <a:srgbClr val="000000"/>
                </a:solidFill>
              </a:rPr>
              <a:t>Spettro UV-Vis o IR di una molecola organica: assorbimenti ampi e smussati, non righe nette.</a:t>
            </a:r>
          </a:p>
        </p:txBody>
      </p:sp>
    </p:spTree>
    <p:extLst>
      <p:ext uri="{BB962C8B-B14F-4D97-AF65-F5344CB8AC3E}">
        <p14:creationId xmlns:p14="http://schemas.microsoft.com/office/powerpoint/2010/main" val="3032618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630427" y="145541"/>
            <a:ext cx="624840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1F4D3D"/>
                </a:solidFill>
                <a:latin typeface="Calibri"/>
                <a:cs typeface="Calibri"/>
              </a:rPr>
              <a:t>Emissione</a:t>
            </a:r>
            <a:r>
              <a:rPr sz="2400" b="1" spc="-25" dirty="0">
                <a:solidFill>
                  <a:srgbClr val="1F4D3D"/>
                </a:solidFill>
                <a:latin typeface="Calibri"/>
                <a:cs typeface="Calibri"/>
              </a:rPr>
              <a:t> </a:t>
            </a:r>
            <a:r>
              <a:rPr sz="2400" b="1" spc="-10" dirty="0">
                <a:solidFill>
                  <a:srgbClr val="1F4D3D"/>
                </a:solidFill>
                <a:latin typeface="Calibri"/>
                <a:cs typeface="Calibri"/>
              </a:rPr>
              <a:t>mediante</a:t>
            </a:r>
            <a:r>
              <a:rPr sz="2400" b="1" spc="10" dirty="0">
                <a:solidFill>
                  <a:srgbClr val="1F4D3D"/>
                </a:solidFill>
                <a:latin typeface="Calibri"/>
                <a:cs typeface="Calibri"/>
              </a:rPr>
              <a:t> </a:t>
            </a:r>
            <a:r>
              <a:rPr sz="2400" b="1" spc="-10" dirty="0">
                <a:solidFill>
                  <a:srgbClr val="1F4D3D"/>
                </a:solidFill>
                <a:latin typeface="Calibri"/>
                <a:cs typeface="Calibri"/>
              </a:rPr>
              <a:t>fluorescenza</a:t>
            </a:r>
            <a:r>
              <a:rPr sz="2400" b="1" spc="-20" dirty="0">
                <a:solidFill>
                  <a:srgbClr val="1F4D3D"/>
                </a:solidFill>
                <a:latin typeface="Calibri"/>
                <a:cs typeface="Calibri"/>
              </a:rPr>
              <a:t> </a:t>
            </a:r>
            <a:r>
              <a:rPr sz="2400" b="1" dirty="0">
                <a:solidFill>
                  <a:srgbClr val="1F4D3D"/>
                </a:solidFill>
                <a:latin typeface="Calibri"/>
                <a:cs typeface="Calibri"/>
              </a:rPr>
              <a:t>e</a:t>
            </a:r>
            <a:r>
              <a:rPr sz="2400" b="1" spc="-10" dirty="0">
                <a:solidFill>
                  <a:srgbClr val="1F4D3D"/>
                </a:solidFill>
                <a:latin typeface="Calibri"/>
                <a:cs typeface="Calibri"/>
              </a:rPr>
              <a:t> </a:t>
            </a:r>
            <a:r>
              <a:rPr sz="2400" b="1" spc="-15" dirty="0">
                <a:solidFill>
                  <a:srgbClr val="1F4D3D"/>
                </a:solidFill>
                <a:latin typeface="Calibri"/>
                <a:cs typeface="Calibri"/>
              </a:rPr>
              <a:t>fosforescenza</a:t>
            </a:r>
            <a:endParaRPr sz="2400" dirty="0">
              <a:latin typeface="Calibri"/>
              <a:cs typeface="Calibri"/>
            </a:endParaRPr>
          </a:p>
        </p:txBody>
      </p:sp>
      <p:sp>
        <p:nvSpPr>
          <p:cNvPr id="3" name="object 3"/>
          <p:cNvSpPr txBox="1"/>
          <p:nvPr/>
        </p:nvSpPr>
        <p:spPr>
          <a:xfrm>
            <a:off x="592327" y="788669"/>
            <a:ext cx="11006455" cy="2707640"/>
          </a:xfrm>
          <a:prstGeom prst="rect">
            <a:avLst/>
          </a:prstGeom>
        </p:spPr>
        <p:txBody>
          <a:bodyPr vert="horz" wrap="square" lIns="0" tIns="12065" rIns="0" bIns="0" rtlCol="0">
            <a:spAutoFit/>
          </a:bodyPr>
          <a:lstStyle/>
          <a:p>
            <a:pPr marL="50800" marR="43815">
              <a:lnSpc>
                <a:spcPct val="100000"/>
              </a:lnSpc>
              <a:spcBef>
                <a:spcPts val="95"/>
              </a:spcBef>
            </a:pPr>
            <a:r>
              <a:rPr sz="2200" spc="-5" dirty="0">
                <a:solidFill>
                  <a:srgbClr val="000000"/>
                </a:solidFill>
                <a:latin typeface="Calibri"/>
                <a:cs typeface="Calibri"/>
              </a:rPr>
              <a:t>La</a:t>
            </a:r>
            <a:r>
              <a:rPr sz="2200" spc="445" dirty="0">
                <a:solidFill>
                  <a:srgbClr val="000000"/>
                </a:solidFill>
                <a:latin typeface="Calibri"/>
                <a:cs typeface="Calibri"/>
              </a:rPr>
              <a:t> </a:t>
            </a:r>
            <a:r>
              <a:rPr sz="2200" b="1" spc="-10" dirty="0">
                <a:solidFill>
                  <a:srgbClr val="000000"/>
                </a:solidFill>
                <a:latin typeface="Calibri"/>
                <a:cs typeface="Calibri"/>
              </a:rPr>
              <a:t>fluorescenza</a:t>
            </a:r>
            <a:r>
              <a:rPr sz="2200" spc="445" dirty="0">
                <a:solidFill>
                  <a:srgbClr val="000000"/>
                </a:solidFill>
                <a:latin typeface="Calibri"/>
                <a:cs typeface="Calibri"/>
              </a:rPr>
              <a:t> </a:t>
            </a:r>
            <a:r>
              <a:rPr sz="2200" spc="-5" dirty="0">
                <a:solidFill>
                  <a:srgbClr val="000000"/>
                </a:solidFill>
                <a:latin typeface="Calibri"/>
                <a:cs typeface="Calibri"/>
              </a:rPr>
              <a:t>è</a:t>
            </a:r>
            <a:r>
              <a:rPr sz="2200" spc="455" dirty="0">
                <a:solidFill>
                  <a:srgbClr val="000000"/>
                </a:solidFill>
                <a:latin typeface="Calibri"/>
                <a:cs typeface="Calibri"/>
              </a:rPr>
              <a:t> </a:t>
            </a:r>
            <a:r>
              <a:rPr sz="2200" spc="-5" dirty="0">
                <a:solidFill>
                  <a:srgbClr val="000000"/>
                </a:solidFill>
                <a:latin typeface="Calibri"/>
                <a:cs typeface="Calibri"/>
              </a:rPr>
              <a:t>un</a:t>
            </a:r>
            <a:r>
              <a:rPr sz="2200" spc="434" dirty="0">
                <a:solidFill>
                  <a:srgbClr val="000000"/>
                </a:solidFill>
                <a:latin typeface="Calibri"/>
                <a:cs typeface="Calibri"/>
              </a:rPr>
              <a:t> </a:t>
            </a:r>
            <a:r>
              <a:rPr sz="2200" spc="-10" dirty="0">
                <a:solidFill>
                  <a:srgbClr val="000000"/>
                </a:solidFill>
                <a:latin typeface="Calibri"/>
                <a:cs typeface="Calibri"/>
              </a:rPr>
              <a:t>processo</a:t>
            </a:r>
            <a:r>
              <a:rPr sz="2200" spc="450" dirty="0">
                <a:solidFill>
                  <a:srgbClr val="000000"/>
                </a:solidFill>
                <a:latin typeface="Calibri"/>
                <a:cs typeface="Calibri"/>
              </a:rPr>
              <a:t> </a:t>
            </a:r>
            <a:r>
              <a:rPr sz="2200" spc="-5" dirty="0">
                <a:solidFill>
                  <a:srgbClr val="000000"/>
                </a:solidFill>
                <a:latin typeface="Calibri"/>
                <a:cs typeface="Calibri"/>
              </a:rPr>
              <a:t>di</a:t>
            </a:r>
            <a:r>
              <a:rPr sz="2200" spc="445" dirty="0">
                <a:solidFill>
                  <a:srgbClr val="000000"/>
                </a:solidFill>
                <a:latin typeface="Calibri"/>
                <a:cs typeface="Calibri"/>
              </a:rPr>
              <a:t> </a:t>
            </a:r>
            <a:r>
              <a:rPr sz="2200" spc="-5" dirty="0">
                <a:solidFill>
                  <a:srgbClr val="000000"/>
                </a:solidFill>
                <a:latin typeface="Calibri"/>
                <a:cs typeface="Calibri"/>
              </a:rPr>
              <a:t>emissione</a:t>
            </a:r>
            <a:r>
              <a:rPr sz="2200" spc="445" dirty="0">
                <a:solidFill>
                  <a:srgbClr val="000000"/>
                </a:solidFill>
                <a:latin typeface="Calibri"/>
                <a:cs typeface="Calibri"/>
              </a:rPr>
              <a:t> </a:t>
            </a:r>
            <a:r>
              <a:rPr sz="2200" spc="-10" dirty="0">
                <a:solidFill>
                  <a:srgbClr val="000000"/>
                </a:solidFill>
                <a:latin typeface="Calibri"/>
                <a:cs typeface="Calibri"/>
              </a:rPr>
              <a:t>analiticamente</a:t>
            </a:r>
            <a:r>
              <a:rPr sz="2200" spc="455" dirty="0">
                <a:solidFill>
                  <a:srgbClr val="000000"/>
                </a:solidFill>
                <a:latin typeface="Calibri"/>
                <a:cs typeface="Calibri"/>
              </a:rPr>
              <a:t> </a:t>
            </a:r>
            <a:r>
              <a:rPr sz="2200" spc="-10" dirty="0">
                <a:solidFill>
                  <a:srgbClr val="000000"/>
                </a:solidFill>
                <a:latin typeface="Calibri"/>
                <a:cs typeface="Calibri"/>
              </a:rPr>
              <a:t>importante</a:t>
            </a:r>
            <a:r>
              <a:rPr sz="2200" spc="445" dirty="0">
                <a:solidFill>
                  <a:srgbClr val="000000"/>
                </a:solidFill>
                <a:latin typeface="Calibri"/>
                <a:cs typeface="Calibri"/>
              </a:rPr>
              <a:t> </a:t>
            </a:r>
            <a:r>
              <a:rPr sz="2200" spc="-5" dirty="0">
                <a:solidFill>
                  <a:srgbClr val="000000"/>
                </a:solidFill>
                <a:latin typeface="Calibri"/>
                <a:cs typeface="Calibri"/>
              </a:rPr>
              <a:t>in</a:t>
            </a:r>
            <a:r>
              <a:rPr sz="2200" spc="434" dirty="0">
                <a:solidFill>
                  <a:srgbClr val="000000"/>
                </a:solidFill>
                <a:latin typeface="Calibri"/>
                <a:cs typeface="Calibri"/>
              </a:rPr>
              <a:t> </a:t>
            </a:r>
            <a:r>
              <a:rPr sz="2200" spc="-5" dirty="0">
                <a:solidFill>
                  <a:srgbClr val="000000"/>
                </a:solidFill>
                <a:latin typeface="Calibri"/>
                <a:cs typeface="Calibri"/>
              </a:rPr>
              <a:t>cui</a:t>
            </a:r>
            <a:r>
              <a:rPr sz="2200" spc="430" dirty="0">
                <a:solidFill>
                  <a:srgbClr val="000000"/>
                </a:solidFill>
                <a:latin typeface="Calibri"/>
                <a:cs typeface="Calibri"/>
              </a:rPr>
              <a:t> </a:t>
            </a:r>
            <a:r>
              <a:rPr sz="2200" spc="-5" dirty="0">
                <a:solidFill>
                  <a:srgbClr val="000000"/>
                </a:solidFill>
                <a:latin typeface="Calibri"/>
                <a:cs typeface="Calibri"/>
              </a:rPr>
              <a:t>gli</a:t>
            </a:r>
            <a:r>
              <a:rPr sz="2200" spc="445" dirty="0">
                <a:solidFill>
                  <a:srgbClr val="000000"/>
                </a:solidFill>
                <a:latin typeface="Calibri"/>
                <a:cs typeface="Calibri"/>
              </a:rPr>
              <a:t> </a:t>
            </a:r>
            <a:r>
              <a:rPr sz="2200" spc="-15" dirty="0">
                <a:solidFill>
                  <a:srgbClr val="000000"/>
                </a:solidFill>
                <a:latin typeface="Calibri"/>
                <a:cs typeface="Calibri"/>
              </a:rPr>
              <a:t>atomi</a:t>
            </a:r>
            <a:r>
              <a:rPr sz="2200" spc="440" dirty="0">
                <a:solidFill>
                  <a:srgbClr val="000000"/>
                </a:solidFill>
                <a:latin typeface="Calibri"/>
                <a:cs typeface="Calibri"/>
              </a:rPr>
              <a:t> </a:t>
            </a:r>
            <a:r>
              <a:rPr sz="2200" spc="-5" dirty="0">
                <a:solidFill>
                  <a:srgbClr val="000000"/>
                </a:solidFill>
                <a:latin typeface="Calibri"/>
                <a:cs typeface="Calibri"/>
              </a:rPr>
              <a:t>o</a:t>
            </a:r>
            <a:r>
              <a:rPr sz="2200" spc="455" dirty="0">
                <a:solidFill>
                  <a:srgbClr val="000000"/>
                </a:solidFill>
                <a:latin typeface="Calibri"/>
                <a:cs typeface="Calibri"/>
              </a:rPr>
              <a:t> </a:t>
            </a:r>
            <a:r>
              <a:rPr sz="2200" spc="-5" dirty="0">
                <a:solidFill>
                  <a:srgbClr val="000000"/>
                </a:solidFill>
                <a:latin typeface="Calibri"/>
                <a:cs typeface="Calibri"/>
              </a:rPr>
              <a:t>le </a:t>
            </a:r>
            <a:r>
              <a:rPr sz="2200" spc="-480" dirty="0">
                <a:solidFill>
                  <a:srgbClr val="000000"/>
                </a:solidFill>
                <a:latin typeface="Calibri"/>
                <a:cs typeface="Calibri"/>
              </a:rPr>
              <a:t> </a:t>
            </a:r>
            <a:r>
              <a:rPr sz="2200" spc="-10" dirty="0">
                <a:solidFill>
                  <a:srgbClr val="000000"/>
                </a:solidFill>
                <a:latin typeface="Calibri"/>
                <a:cs typeface="Calibri"/>
              </a:rPr>
              <a:t>molecole</a:t>
            </a:r>
            <a:r>
              <a:rPr sz="2200" spc="20" dirty="0">
                <a:solidFill>
                  <a:srgbClr val="000000"/>
                </a:solidFill>
                <a:latin typeface="Calibri"/>
                <a:cs typeface="Calibri"/>
              </a:rPr>
              <a:t> </a:t>
            </a:r>
            <a:r>
              <a:rPr sz="2200" spc="-5" dirty="0">
                <a:solidFill>
                  <a:srgbClr val="000000"/>
                </a:solidFill>
                <a:latin typeface="Calibri"/>
                <a:cs typeface="Calibri"/>
              </a:rPr>
              <a:t>sono</a:t>
            </a:r>
            <a:r>
              <a:rPr sz="2200" spc="20" dirty="0">
                <a:solidFill>
                  <a:srgbClr val="000000"/>
                </a:solidFill>
                <a:latin typeface="Calibri"/>
                <a:cs typeface="Calibri"/>
              </a:rPr>
              <a:t> </a:t>
            </a:r>
            <a:r>
              <a:rPr sz="2200" spc="-10" dirty="0">
                <a:solidFill>
                  <a:srgbClr val="000000"/>
                </a:solidFill>
                <a:latin typeface="Calibri"/>
                <a:cs typeface="Calibri"/>
              </a:rPr>
              <a:t>eccitati</a:t>
            </a:r>
            <a:r>
              <a:rPr sz="2200" dirty="0">
                <a:solidFill>
                  <a:srgbClr val="000000"/>
                </a:solidFill>
                <a:latin typeface="Calibri"/>
                <a:cs typeface="Calibri"/>
              </a:rPr>
              <a:t> </a:t>
            </a:r>
            <a:r>
              <a:rPr sz="2200" spc="-10" dirty="0">
                <a:solidFill>
                  <a:srgbClr val="000000"/>
                </a:solidFill>
                <a:latin typeface="Calibri"/>
                <a:cs typeface="Calibri"/>
              </a:rPr>
              <a:t>mediante</a:t>
            </a:r>
            <a:r>
              <a:rPr sz="2200" spc="15" dirty="0">
                <a:solidFill>
                  <a:srgbClr val="000000"/>
                </a:solidFill>
                <a:latin typeface="Calibri"/>
                <a:cs typeface="Calibri"/>
              </a:rPr>
              <a:t> </a:t>
            </a:r>
            <a:r>
              <a:rPr sz="2200" spc="-10" dirty="0">
                <a:solidFill>
                  <a:srgbClr val="000000"/>
                </a:solidFill>
                <a:latin typeface="Calibri"/>
                <a:cs typeface="Calibri"/>
              </a:rPr>
              <a:t>l'assorbimento</a:t>
            </a:r>
            <a:r>
              <a:rPr sz="2200" spc="25" dirty="0">
                <a:solidFill>
                  <a:srgbClr val="000000"/>
                </a:solidFill>
                <a:latin typeface="Calibri"/>
                <a:cs typeface="Calibri"/>
              </a:rPr>
              <a:t> </a:t>
            </a:r>
            <a:r>
              <a:rPr sz="2200" spc="-5" dirty="0">
                <a:solidFill>
                  <a:srgbClr val="000000"/>
                </a:solidFill>
                <a:latin typeface="Calibri"/>
                <a:cs typeface="Calibri"/>
              </a:rPr>
              <a:t>di un</a:t>
            </a:r>
            <a:r>
              <a:rPr sz="2200" spc="-10" dirty="0">
                <a:solidFill>
                  <a:srgbClr val="000000"/>
                </a:solidFill>
                <a:latin typeface="Calibri"/>
                <a:cs typeface="Calibri"/>
              </a:rPr>
              <a:t> fascio</a:t>
            </a:r>
            <a:r>
              <a:rPr sz="2200" spc="15" dirty="0">
                <a:solidFill>
                  <a:srgbClr val="000000"/>
                </a:solidFill>
                <a:latin typeface="Calibri"/>
                <a:cs typeface="Calibri"/>
              </a:rPr>
              <a:t> </a:t>
            </a:r>
            <a:r>
              <a:rPr sz="2200" spc="-5" dirty="0">
                <a:solidFill>
                  <a:srgbClr val="000000"/>
                </a:solidFill>
                <a:latin typeface="Calibri"/>
                <a:cs typeface="Calibri"/>
              </a:rPr>
              <a:t>di </a:t>
            </a:r>
            <a:r>
              <a:rPr sz="2200" spc="-10" dirty="0">
                <a:solidFill>
                  <a:srgbClr val="000000"/>
                </a:solidFill>
                <a:latin typeface="Calibri"/>
                <a:cs typeface="Calibri"/>
              </a:rPr>
              <a:t>radiazione</a:t>
            </a:r>
            <a:r>
              <a:rPr sz="2200" spc="-5" dirty="0">
                <a:solidFill>
                  <a:srgbClr val="000000"/>
                </a:solidFill>
                <a:latin typeface="Calibri"/>
                <a:cs typeface="Calibri"/>
              </a:rPr>
              <a:t> </a:t>
            </a:r>
            <a:r>
              <a:rPr sz="2200" spc="-10" dirty="0">
                <a:solidFill>
                  <a:srgbClr val="000000"/>
                </a:solidFill>
                <a:latin typeface="Calibri"/>
                <a:cs typeface="Calibri"/>
              </a:rPr>
              <a:t>elettromagnetica.</a:t>
            </a:r>
            <a:endParaRPr sz="2200" dirty="0">
              <a:latin typeface="Calibri"/>
              <a:cs typeface="Calibri"/>
            </a:endParaRPr>
          </a:p>
          <a:p>
            <a:pPr>
              <a:lnSpc>
                <a:spcPct val="100000"/>
              </a:lnSpc>
              <a:spcBef>
                <a:spcPts val="15"/>
              </a:spcBef>
            </a:pPr>
            <a:endParaRPr sz="2150" dirty="0">
              <a:latin typeface="Calibri"/>
              <a:cs typeface="Calibri"/>
            </a:endParaRPr>
          </a:p>
          <a:p>
            <a:pPr marL="50800" marR="42545">
              <a:lnSpc>
                <a:spcPct val="100000"/>
              </a:lnSpc>
            </a:pPr>
            <a:r>
              <a:rPr sz="2200" spc="-5" dirty="0">
                <a:solidFill>
                  <a:srgbClr val="000000"/>
                </a:solidFill>
                <a:latin typeface="Calibri"/>
                <a:cs typeface="Calibri"/>
              </a:rPr>
              <a:t>Le</a:t>
            </a:r>
            <a:r>
              <a:rPr sz="2200" spc="20" dirty="0">
                <a:solidFill>
                  <a:srgbClr val="000000"/>
                </a:solidFill>
                <a:latin typeface="Calibri"/>
                <a:cs typeface="Calibri"/>
              </a:rPr>
              <a:t> </a:t>
            </a:r>
            <a:r>
              <a:rPr sz="2200" spc="-5" dirty="0">
                <a:solidFill>
                  <a:srgbClr val="000000"/>
                </a:solidFill>
                <a:latin typeface="Calibri"/>
                <a:cs typeface="Calibri"/>
              </a:rPr>
              <a:t>specie</a:t>
            </a:r>
            <a:r>
              <a:rPr sz="2200" spc="35" dirty="0">
                <a:solidFill>
                  <a:srgbClr val="000000"/>
                </a:solidFill>
                <a:latin typeface="Calibri"/>
                <a:cs typeface="Calibri"/>
              </a:rPr>
              <a:t> </a:t>
            </a:r>
            <a:r>
              <a:rPr sz="2200" spc="-15" dirty="0">
                <a:solidFill>
                  <a:srgbClr val="000000"/>
                </a:solidFill>
                <a:latin typeface="Calibri"/>
                <a:cs typeface="Calibri"/>
              </a:rPr>
              <a:t>eccitate</a:t>
            </a:r>
            <a:r>
              <a:rPr sz="2200" spc="40" dirty="0">
                <a:solidFill>
                  <a:srgbClr val="000000"/>
                </a:solidFill>
                <a:latin typeface="Calibri"/>
                <a:cs typeface="Calibri"/>
              </a:rPr>
              <a:t> </a:t>
            </a:r>
            <a:r>
              <a:rPr sz="2200" spc="-5" dirty="0">
                <a:solidFill>
                  <a:srgbClr val="000000"/>
                </a:solidFill>
                <a:latin typeface="Calibri"/>
                <a:cs typeface="Calibri"/>
              </a:rPr>
              <a:t>poi</a:t>
            </a:r>
            <a:r>
              <a:rPr sz="2200" spc="25" dirty="0">
                <a:solidFill>
                  <a:srgbClr val="000000"/>
                </a:solidFill>
                <a:latin typeface="Calibri"/>
                <a:cs typeface="Calibri"/>
              </a:rPr>
              <a:t> </a:t>
            </a:r>
            <a:r>
              <a:rPr sz="2200" spc="-5" dirty="0">
                <a:solidFill>
                  <a:srgbClr val="000000"/>
                </a:solidFill>
                <a:latin typeface="Calibri"/>
                <a:cs typeface="Calibri"/>
              </a:rPr>
              <a:t>rilassano</a:t>
            </a:r>
            <a:r>
              <a:rPr sz="2200" spc="30" dirty="0">
                <a:solidFill>
                  <a:srgbClr val="000000"/>
                </a:solidFill>
                <a:latin typeface="Calibri"/>
                <a:cs typeface="Calibri"/>
              </a:rPr>
              <a:t> </a:t>
            </a:r>
            <a:r>
              <a:rPr sz="2200" spc="-5" dirty="0">
                <a:solidFill>
                  <a:srgbClr val="000000"/>
                </a:solidFill>
                <a:latin typeface="Calibri"/>
                <a:cs typeface="Calibri"/>
              </a:rPr>
              <a:t>allo</a:t>
            </a:r>
            <a:r>
              <a:rPr sz="2200" spc="30" dirty="0">
                <a:solidFill>
                  <a:srgbClr val="000000"/>
                </a:solidFill>
                <a:latin typeface="Calibri"/>
                <a:cs typeface="Calibri"/>
              </a:rPr>
              <a:t> </a:t>
            </a:r>
            <a:r>
              <a:rPr sz="2200" spc="-25" dirty="0">
                <a:solidFill>
                  <a:srgbClr val="000000"/>
                </a:solidFill>
                <a:latin typeface="Calibri"/>
                <a:cs typeface="Calibri"/>
              </a:rPr>
              <a:t>stato</a:t>
            </a:r>
            <a:r>
              <a:rPr sz="2200" spc="30" dirty="0">
                <a:solidFill>
                  <a:srgbClr val="000000"/>
                </a:solidFill>
                <a:latin typeface="Calibri"/>
                <a:cs typeface="Calibri"/>
              </a:rPr>
              <a:t> </a:t>
            </a:r>
            <a:r>
              <a:rPr sz="2200" spc="-15" dirty="0">
                <a:solidFill>
                  <a:srgbClr val="000000"/>
                </a:solidFill>
                <a:latin typeface="Calibri"/>
                <a:cs typeface="Calibri"/>
              </a:rPr>
              <a:t>fondamentale,</a:t>
            </a:r>
            <a:r>
              <a:rPr sz="2200" spc="40" dirty="0">
                <a:solidFill>
                  <a:srgbClr val="000000"/>
                </a:solidFill>
                <a:latin typeface="Calibri"/>
                <a:cs typeface="Calibri"/>
              </a:rPr>
              <a:t> </a:t>
            </a:r>
            <a:r>
              <a:rPr sz="2200" spc="-5" dirty="0">
                <a:solidFill>
                  <a:srgbClr val="000000"/>
                </a:solidFill>
                <a:latin typeface="Calibri"/>
                <a:cs typeface="Calibri"/>
              </a:rPr>
              <a:t>cedendo</a:t>
            </a:r>
            <a:r>
              <a:rPr sz="2200" spc="25" dirty="0">
                <a:solidFill>
                  <a:srgbClr val="000000"/>
                </a:solidFill>
                <a:latin typeface="Calibri"/>
                <a:cs typeface="Calibri"/>
              </a:rPr>
              <a:t> </a:t>
            </a:r>
            <a:r>
              <a:rPr sz="2200" spc="-5" dirty="0">
                <a:solidFill>
                  <a:srgbClr val="000000"/>
                </a:solidFill>
                <a:latin typeface="Calibri"/>
                <a:cs typeface="Calibri"/>
              </a:rPr>
              <a:t>il</a:t>
            </a:r>
            <a:r>
              <a:rPr sz="2200" spc="35" dirty="0">
                <a:solidFill>
                  <a:srgbClr val="000000"/>
                </a:solidFill>
                <a:latin typeface="Calibri"/>
                <a:cs typeface="Calibri"/>
              </a:rPr>
              <a:t> </a:t>
            </a:r>
            <a:r>
              <a:rPr sz="2200" spc="-10" dirty="0">
                <a:solidFill>
                  <a:srgbClr val="000000"/>
                </a:solidFill>
                <a:latin typeface="Calibri"/>
                <a:cs typeface="Calibri"/>
              </a:rPr>
              <a:t>loro</a:t>
            </a:r>
            <a:r>
              <a:rPr sz="2200" spc="30" dirty="0">
                <a:solidFill>
                  <a:srgbClr val="000000"/>
                </a:solidFill>
                <a:latin typeface="Calibri"/>
                <a:cs typeface="Calibri"/>
              </a:rPr>
              <a:t> </a:t>
            </a:r>
            <a:r>
              <a:rPr sz="2200" spc="-5" dirty="0">
                <a:solidFill>
                  <a:srgbClr val="000000"/>
                </a:solidFill>
                <a:latin typeface="Calibri"/>
                <a:cs typeface="Calibri"/>
              </a:rPr>
              <a:t>eccesso</a:t>
            </a:r>
            <a:r>
              <a:rPr sz="2200" spc="45" dirty="0">
                <a:solidFill>
                  <a:srgbClr val="000000"/>
                </a:solidFill>
                <a:latin typeface="Calibri"/>
                <a:cs typeface="Calibri"/>
              </a:rPr>
              <a:t> </a:t>
            </a:r>
            <a:r>
              <a:rPr sz="2200" spc="-5" dirty="0">
                <a:solidFill>
                  <a:srgbClr val="000000"/>
                </a:solidFill>
                <a:latin typeface="Calibri"/>
                <a:cs typeface="Calibri"/>
              </a:rPr>
              <a:t>di</a:t>
            </a:r>
            <a:r>
              <a:rPr sz="2200" spc="25" dirty="0">
                <a:solidFill>
                  <a:srgbClr val="000000"/>
                </a:solidFill>
                <a:latin typeface="Calibri"/>
                <a:cs typeface="Calibri"/>
              </a:rPr>
              <a:t> </a:t>
            </a:r>
            <a:r>
              <a:rPr sz="2200" spc="-10" dirty="0">
                <a:solidFill>
                  <a:srgbClr val="000000"/>
                </a:solidFill>
                <a:latin typeface="Calibri"/>
                <a:cs typeface="Calibri"/>
              </a:rPr>
              <a:t>energia</a:t>
            </a:r>
            <a:r>
              <a:rPr sz="2200" spc="25" dirty="0">
                <a:solidFill>
                  <a:srgbClr val="000000"/>
                </a:solidFill>
                <a:latin typeface="Calibri"/>
                <a:cs typeface="Calibri"/>
              </a:rPr>
              <a:t> </a:t>
            </a:r>
            <a:r>
              <a:rPr sz="2200" spc="-5" dirty="0">
                <a:solidFill>
                  <a:srgbClr val="000000"/>
                </a:solidFill>
                <a:latin typeface="Calibri"/>
                <a:cs typeface="Calibri"/>
              </a:rPr>
              <a:t>come </a:t>
            </a:r>
            <a:r>
              <a:rPr sz="2200" spc="-480" dirty="0">
                <a:solidFill>
                  <a:srgbClr val="000000"/>
                </a:solidFill>
                <a:latin typeface="Calibri"/>
                <a:cs typeface="Calibri"/>
              </a:rPr>
              <a:t> </a:t>
            </a:r>
            <a:r>
              <a:rPr sz="2200" spc="-15" dirty="0">
                <a:solidFill>
                  <a:srgbClr val="000000"/>
                </a:solidFill>
                <a:latin typeface="Calibri"/>
                <a:cs typeface="Calibri"/>
              </a:rPr>
              <a:t>fotoni.</a:t>
            </a:r>
            <a:endParaRPr sz="2200" dirty="0">
              <a:latin typeface="Calibri"/>
              <a:cs typeface="Calibri"/>
            </a:endParaRPr>
          </a:p>
          <a:p>
            <a:pPr>
              <a:lnSpc>
                <a:spcPct val="100000"/>
              </a:lnSpc>
              <a:spcBef>
                <a:spcPts val="20"/>
              </a:spcBef>
            </a:pPr>
            <a:endParaRPr sz="2150" dirty="0">
              <a:latin typeface="Calibri"/>
              <a:cs typeface="Calibri"/>
            </a:endParaRPr>
          </a:p>
          <a:p>
            <a:pPr marL="50800" marR="43180">
              <a:lnSpc>
                <a:spcPct val="100000"/>
              </a:lnSpc>
              <a:tabLst>
                <a:tab pos="455930" algn="l"/>
                <a:tab pos="2070100" algn="l"/>
                <a:tab pos="2504440" algn="l"/>
                <a:tab pos="3293745" algn="l"/>
                <a:tab pos="4121150" algn="l"/>
                <a:tab pos="4632325" algn="l"/>
                <a:tab pos="6236970" algn="l"/>
                <a:tab pos="6939280" algn="l"/>
                <a:tab pos="8642350" algn="l"/>
                <a:tab pos="9082405" algn="l"/>
                <a:tab pos="9376410" algn="l"/>
              </a:tabLst>
            </a:pPr>
            <a:r>
              <a:rPr sz="2200" spc="-5" dirty="0">
                <a:solidFill>
                  <a:srgbClr val="000000"/>
                </a:solidFill>
                <a:latin typeface="Calibri"/>
                <a:cs typeface="Calibri"/>
              </a:rPr>
              <a:t>La	</a:t>
            </a:r>
            <a:r>
              <a:rPr sz="2200" b="1" u="heavy" spc="-10" dirty="0">
                <a:solidFill>
                  <a:srgbClr val="000000"/>
                </a:solidFill>
                <a:uFill>
                  <a:solidFill>
                    <a:srgbClr val="000000"/>
                  </a:solidFill>
                </a:uFill>
                <a:latin typeface="Calibri"/>
                <a:cs typeface="Calibri"/>
              </a:rPr>
              <a:t>fluo</a:t>
            </a:r>
            <a:r>
              <a:rPr sz="2200" b="1" u="heavy" spc="-25" dirty="0">
                <a:solidFill>
                  <a:srgbClr val="000000"/>
                </a:solidFill>
                <a:uFill>
                  <a:solidFill>
                    <a:srgbClr val="000000"/>
                  </a:solidFill>
                </a:uFill>
                <a:latin typeface="Calibri"/>
                <a:cs typeface="Calibri"/>
              </a:rPr>
              <a:t>r</a:t>
            </a:r>
            <a:r>
              <a:rPr sz="2200" b="1" u="heavy" spc="-10" dirty="0">
                <a:solidFill>
                  <a:srgbClr val="000000"/>
                </a:solidFill>
                <a:uFill>
                  <a:solidFill>
                    <a:srgbClr val="000000"/>
                  </a:solidFill>
                </a:uFill>
                <a:latin typeface="Calibri"/>
                <a:cs typeface="Calibri"/>
              </a:rPr>
              <a:t>es</a:t>
            </a:r>
            <a:r>
              <a:rPr sz="2200" b="1" u="heavy" spc="5" dirty="0">
                <a:solidFill>
                  <a:srgbClr val="000000"/>
                </a:solidFill>
                <a:uFill>
                  <a:solidFill>
                    <a:srgbClr val="000000"/>
                  </a:solidFill>
                </a:uFill>
                <a:latin typeface="Calibri"/>
                <a:cs typeface="Calibri"/>
              </a:rPr>
              <a:t>c</a:t>
            </a:r>
            <a:r>
              <a:rPr sz="2200" b="1" u="heavy" dirty="0">
                <a:solidFill>
                  <a:srgbClr val="000000"/>
                </a:solidFill>
                <a:uFill>
                  <a:solidFill>
                    <a:srgbClr val="000000"/>
                  </a:solidFill>
                </a:uFill>
                <a:latin typeface="Calibri"/>
                <a:cs typeface="Calibri"/>
              </a:rPr>
              <a:t>e</a:t>
            </a:r>
            <a:r>
              <a:rPr sz="2200" b="1" u="heavy" spc="-5" dirty="0">
                <a:solidFill>
                  <a:srgbClr val="000000"/>
                </a:solidFill>
                <a:uFill>
                  <a:solidFill>
                    <a:srgbClr val="000000"/>
                  </a:solidFill>
                </a:uFill>
                <a:latin typeface="Calibri"/>
                <a:cs typeface="Calibri"/>
              </a:rPr>
              <a:t>n</a:t>
            </a:r>
            <a:r>
              <a:rPr sz="2200" b="1" u="heavy" spc="-30" dirty="0">
                <a:solidFill>
                  <a:srgbClr val="000000"/>
                </a:solidFill>
                <a:uFill>
                  <a:solidFill>
                    <a:srgbClr val="000000"/>
                  </a:solidFill>
                </a:uFill>
                <a:latin typeface="Calibri"/>
                <a:cs typeface="Calibri"/>
              </a:rPr>
              <a:t>z</a:t>
            </a:r>
            <a:r>
              <a:rPr sz="2200" b="1" u="heavy" spc="-5" dirty="0">
                <a:solidFill>
                  <a:srgbClr val="000000"/>
                </a:solidFill>
                <a:uFill>
                  <a:solidFill>
                    <a:srgbClr val="000000"/>
                  </a:solidFill>
                </a:uFill>
                <a:latin typeface="Calibri"/>
                <a:cs typeface="Calibri"/>
              </a:rPr>
              <a:t>a</a:t>
            </a:r>
            <a:r>
              <a:rPr sz="2200" b="1" dirty="0">
                <a:solidFill>
                  <a:srgbClr val="000000"/>
                </a:solidFill>
                <a:latin typeface="Calibri"/>
                <a:cs typeface="Calibri"/>
              </a:rPr>
              <a:t>	</a:t>
            </a:r>
            <a:r>
              <a:rPr sz="2200" spc="-10" dirty="0">
                <a:solidFill>
                  <a:srgbClr val="000000"/>
                </a:solidFill>
                <a:latin typeface="Calibri"/>
                <a:cs typeface="Calibri"/>
              </a:rPr>
              <a:t>h</a:t>
            </a:r>
            <a:r>
              <a:rPr sz="2200" spc="-5" dirty="0">
                <a:solidFill>
                  <a:srgbClr val="000000"/>
                </a:solidFill>
                <a:latin typeface="Calibri"/>
                <a:cs typeface="Calibri"/>
              </a:rPr>
              <a:t>a</a:t>
            </a:r>
            <a:r>
              <a:rPr sz="2200" dirty="0">
                <a:solidFill>
                  <a:srgbClr val="000000"/>
                </a:solidFill>
                <a:latin typeface="Calibri"/>
                <a:cs typeface="Calibri"/>
              </a:rPr>
              <a:t>	</a:t>
            </a:r>
            <a:r>
              <a:rPr sz="2200" spc="-5" dirty="0">
                <a:solidFill>
                  <a:srgbClr val="000000"/>
                </a:solidFill>
                <a:latin typeface="Calibri"/>
                <a:cs typeface="Calibri"/>
              </a:rPr>
              <a:t>luo</a:t>
            </a:r>
            <a:r>
              <a:rPr sz="2200" spc="-15" dirty="0">
                <a:solidFill>
                  <a:srgbClr val="000000"/>
                </a:solidFill>
                <a:latin typeface="Calibri"/>
                <a:cs typeface="Calibri"/>
              </a:rPr>
              <a:t>g</a:t>
            </a:r>
            <a:r>
              <a:rPr sz="2200" spc="-5" dirty="0">
                <a:solidFill>
                  <a:srgbClr val="000000"/>
                </a:solidFill>
                <a:latin typeface="Calibri"/>
                <a:cs typeface="Calibri"/>
              </a:rPr>
              <a:t>o</a:t>
            </a:r>
            <a:r>
              <a:rPr sz="2200" dirty="0">
                <a:solidFill>
                  <a:srgbClr val="000000"/>
                </a:solidFill>
                <a:latin typeface="Calibri"/>
                <a:cs typeface="Calibri"/>
              </a:rPr>
              <a:t>	</a:t>
            </a:r>
            <a:r>
              <a:rPr sz="2200" spc="-5" dirty="0">
                <a:solidFill>
                  <a:srgbClr val="000000"/>
                </a:solidFill>
                <a:latin typeface="Calibri"/>
                <a:cs typeface="Calibri"/>
              </a:rPr>
              <a:t>mol</a:t>
            </a:r>
            <a:r>
              <a:rPr sz="2200" spc="-30" dirty="0">
                <a:solidFill>
                  <a:srgbClr val="000000"/>
                </a:solidFill>
                <a:latin typeface="Calibri"/>
                <a:cs typeface="Calibri"/>
              </a:rPr>
              <a:t>t</a:t>
            </a:r>
            <a:r>
              <a:rPr sz="2200" spc="-5" dirty="0">
                <a:solidFill>
                  <a:srgbClr val="000000"/>
                </a:solidFill>
                <a:latin typeface="Calibri"/>
                <a:cs typeface="Calibri"/>
              </a:rPr>
              <a:t>o</a:t>
            </a:r>
            <a:r>
              <a:rPr sz="2200" dirty="0">
                <a:solidFill>
                  <a:srgbClr val="000000"/>
                </a:solidFill>
                <a:latin typeface="Calibri"/>
                <a:cs typeface="Calibri"/>
              </a:rPr>
              <a:t>	</a:t>
            </a:r>
            <a:r>
              <a:rPr sz="2200" spc="-10" dirty="0">
                <a:solidFill>
                  <a:srgbClr val="000000"/>
                </a:solidFill>
                <a:latin typeface="Calibri"/>
                <a:cs typeface="Calibri"/>
              </a:rPr>
              <a:t>pi</a:t>
            </a:r>
            <a:r>
              <a:rPr sz="2200" spc="-5" dirty="0">
                <a:solidFill>
                  <a:srgbClr val="000000"/>
                </a:solidFill>
                <a:latin typeface="Calibri"/>
                <a:cs typeface="Calibri"/>
              </a:rPr>
              <a:t>ù</a:t>
            </a:r>
            <a:r>
              <a:rPr sz="2200" dirty="0">
                <a:solidFill>
                  <a:srgbClr val="000000"/>
                </a:solidFill>
                <a:latin typeface="Calibri"/>
                <a:cs typeface="Calibri"/>
              </a:rPr>
              <a:t>	</a:t>
            </a:r>
            <a:r>
              <a:rPr sz="2200" spc="-55" dirty="0">
                <a:solidFill>
                  <a:srgbClr val="000000"/>
                </a:solidFill>
                <a:latin typeface="Calibri"/>
                <a:cs typeface="Calibri"/>
              </a:rPr>
              <a:t>r</a:t>
            </a:r>
            <a:r>
              <a:rPr sz="2200" spc="-5" dirty="0">
                <a:solidFill>
                  <a:srgbClr val="000000"/>
                </a:solidFill>
                <a:latin typeface="Calibri"/>
                <a:cs typeface="Calibri"/>
              </a:rPr>
              <a:t>apidame</a:t>
            </a:r>
            <a:r>
              <a:rPr sz="2200" spc="-30" dirty="0">
                <a:solidFill>
                  <a:srgbClr val="000000"/>
                </a:solidFill>
                <a:latin typeface="Calibri"/>
                <a:cs typeface="Calibri"/>
              </a:rPr>
              <a:t>n</a:t>
            </a:r>
            <a:r>
              <a:rPr sz="2200" spc="-25" dirty="0">
                <a:solidFill>
                  <a:srgbClr val="000000"/>
                </a:solidFill>
                <a:latin typeface="Calibri"/>
                <a:cs typeface="Calibri"/>
              </a:rPr>
              <a:t>t</a:t>
            </a:r>
            <a:r>
              <a:rPr sz="2200" spc="-5" dirty="0">
                <a:solidFill>
                  <a:srgbClr val="000000"/>
                </a:solidFill>
                <a:latin typeface="Calibri"/>
                <a:cs typeface="Calibri"/>
              </a:rPr>
              <a:t>e</a:t>
            </a:r>
            <a:r>
              <a:rPr sz="2200" dirty="0">
                <a:solidFill>
                  <a:srgbClr val="000000"/>
                </a:solidFill>
                <a:latin typeface="Calibri"/>
                <a:cs typeface="Calibri"/>
              </a:rPr>
              <a:t>	d</a:t>
            </a:r>
            <a:r>
              <a:rPr sz="2200" spc="-5" dirty="0">
                <a:solidFill>
                  <a:srgbClr val="000000"/>
                </a:solidFill>
                <a:latin typeface="Calibri"/>
                <a:cs typeface="Calibri"/>
              </a:rPr>
              <a:t>ella</a:t>
            </a:r>
            <a:r>
              <a:rPr sz="2200" dirty="0">
                <a:solidFill>
                  <a:srgbClr val="000000"/>
                </a:solidFill>
                <a:latin typeface="Calibri"/>
                <a:cs typeface="Calibri"/>
              </a:rPr>
              <a:t>	</a:t>
            </a:r>
            <a:r>
              <a:rPr sz="2200" spc="-55" dirty="0">
                <a:solidFill>
                  <a:srgbClr val="000000"/>
                </a:solidFill>
                <a:latin typeface="Calibri"/>
                <a:cs typeface="Calibri"/>
              </a:rPr>
              <a:t>f</a:t>
            </a:r>
            <a:r>
              <a:rPr sz="2200" dirty="0">
                <a:solidFill>
                  <a:srgbClr val="000000"/>
                </a:solidFill>
                <a:latin typeface="Calibri"/>
                <a:cs typeface="Calibri"/>
              </a:rPr>
              <a:t>o</a:t>
            </a:r>
            <a:r>
              <a:rPr sz="2200" spc="-25" dirty="0">
                <a:solidFill>
                  <a:srgbClr val="000000"/>
                </a:solidFill>
                <a:latin typeface="Calibri"/>
                <a:cs typeface="Calibri"/>
              </a:rPr>
              <a:t>s</a:t>
            </a:r>
            <a:r>
              <a:rPr sz="2200" spc="-55" dirty="0">
                <a:solidFill>
                  <a:srgbClr val="000000"/>
                </a:solidFill>
                <a:latin typeface="Calibri"/>
                <a:cs typeface="Calibri"/>
              </a:rPr>
              <a:t>f</a:t>
            </a:r>
            <a:r>
              <a:rPr sz="2200" spc="10" dirty="0">
                <a:solidFill>
                  <a:srgbClr val="000000"/>
                </a:solidFill>
                <a:latin typeface="Calibri"/>
                <a:cs typeface="Calibri"/>
              </a:rPr>
              <a:t>o</a:t>
            </a:r>
            <a:r>
              <a:rPr sz="2200" spc="-25" dirty="0">
                <a:solidFill>
                  <a:srgbClr val="000000"/>
                </a:solidFill>
                <a:latin typeface="Calibri"/>
                <a:cs typeface="Calibri"/>
              </a:rPr>
              <a:t>r</a:t>
            </a:r>
            <a:r>
              <a:rPr sz="2200" spc="-5" dirty="0">
                <a:solidFill>
                  <a:srgbClr val="000000"/>
                </a:solidFill>
                <a:latin typeface="Calibri"/>
                <a:cs typeface="Calibri"/>
              </a:rPr>
              <a:t>e</a:t>
            </a:r>
            <a:r>
              <a:rPr sz="2200" dirty="0">
                <a:solidFill>
                  <a:srgbClr val="000000"/>
                </a:solidFill>
                <a:latin typeface="Calibri"/>
                <a:cs typeface="Calibri"/>
              </a:rPr>
              <a:t>s</a:t>
            </a:r>
            <a:r>
              <a:rPr sz="2200" spc="-5" dirty="0">
                <a:solidFill>
                  <a:srgbClr val="000000"/>
                </a:solidFill>
                <a:latin typeface="Calibri"/>
                <a:cs typeface="Calibri"/>
              </a:rPr>
              <a:t>cen</a:t>
            </a:r>
            <a:r>
              <a:rPr sz="2200" spc="-45" dirty="0">
                <a:solidFill>
                  <a:srgbClr val="000000"/>
                </a:solidFill>
                <a:latin typeface="Calibri"/>
                <a:cs typeface="Calibri"/>
              </a:rPr>
              <a:t>z</a:t>
            </a:r>
            <a:r>
              <a:rPr sz="2200" spc="-5" dirty="0">
                <a:solidFill>
                  <a:srgbClr val="000000"/>
                </a:solidFill>
                <a:latin typeface="Calibri"/>
                <a:cs typeface="Calibri"/>
              </a:rPr>
              <a:t>a</a:t>
            </a:r>
            <a:r>
              <a:rPr sz="2200" dirty="0">
                <a:solidFill>
                  <a:srgbClr val="000000"/>
                </a:solidFill>
                <a:latin typeface="Calibri"/>
                <a:cs typeface="Calibri"/>
              </a:rPr>
              <a:t>	</a:t>
            </a:r>
            <a:r>
              <a:rPr sz="2200" spc="-10" dirty="0">
                <a:solidFill>
                  <a:srgbClr val="000000"/>
                </a:solidFill>
                <a:latin typeface="Calibri"/>
                <a:cs typeface="Calibri"/>
              </a:rPr>
              <a:t>e</a:t>
            </a:r>
            <a:r>
              <a:rPr sz="2200" spc="-5" dirty="0">
                <a:solidFill>
                  <a:srgbClr val="000000"/>
                </a:solidFill>
                <a:latin typeface="Calibri"/>
                <a:cs typeface="Calibri"/>
              </a:rPr>
              <a:t>d</a:t>
            </a:r>
            <a:r>
              <a:rPr sz="2200" dirty="0">
                <a:solidFill>
                  <a:srgbClr val="000000"/>
                </a:solidFill>
                <a:latin typeface="Calibri"/>
                <a:cs typeface="Calibri"/>
              </a:rPr>
              <a:t>	</a:t>
            </a:r>
            <a:r>
              <a:rPr sz="2200" spc="-5" dirty="0">
                <a:solidFill>
                  <a:srgbClr val="000000"/>
                </a:solidFill>
                <a:latin typeface="Calibri"/>
                <a:cs typeface="Calibri"/>
              </a:rPr>
              <a:t>è</a:t>
            </a:r>
            <a:r>
              <a:rPr sz="2200" dirty="0">
                <a:solidFill>
                  <a:srgbClr val="000000"/>
                </a:solidFill>
                <a:latin typeface="Calibri"/>
                <a:cs typeface="Calibri"/>
              </a:rPr>
              <a:t>	</a:t>
            </a:r>
            <a:r>
              <a:rPr sz="2200" spc="-20" dirty="0">
                <a:solidFill>
                  <a:srgbClr val="000000"/>
                </a:solidFill>
                <a:latin typeface="Calibri"/>
                <a:cs typeface="Calibri"/>
              </a:rPr>
              <a:t>g</a:t>
            </a:r>
            <a:r>
              <a:rPr sz="2200" spc="-5" dirty="0">
                <a:solidFill>
                  <a:srgbClr val="000000"/>
                </a:solidFill>
                <a:latin typeface="Calibri"/>
                <a:cs typeface="Calibri"/>
              </a:rPr>
              <a:t>e</a:t>
            </a:r>
            <a:r>
              <a:rPr sz="2200" dirty="0">
                <a:solidFill>
                  <a:srgbClr val="000000"/>
                </a:solidFill>
                <a:latin typeface="Calibri"/>
                <a:cs typeface="Calibri"/>
              </a:rPr>
              <a:t>n</a:t>
            </a:r>
            <a:r>
              <a:rPr sz="2200" spc="-5" dirty="0">
                <a:solidFill>
                  <a:srgbClr val="000000"/>
                </a:solidFill>
                <a:latin typeface="Calibri"/>
                <a:cs typeface="Calibri"/>
              </a:rPr>
              <a:t>e</a:t>
            </a:r>
            <a:r>
              <a:rPr sz="2200" spc="-55" dirty="0">
                <a:solidFill>
                  <a:srgbClr val="000000"/>
                </a:solidFill>
                <a:latin typeface="Calibri"/>
                <a:cs typeface="Calibri"/>
              </a:rPr>
              <a:t>r</a:t>
            </a:r>
            <a:r>
              <a:rPr sz="2200" spc="-5" dirty="0">
                <a:solidFill>
                  <a:srgbClr val="000000"/>
                </a:solidFill>
                <a:latin typeface="Calibri"/>
                <a:cs typeface="Calibri"/>
              </a:rPr>
              <a:t>alme</a:t>
            </a:r>
            <a:r>
              <a:rPr sz="2200" spc="-35" dirty="0">
                <a:solidFill>
                  <a:srgbClr val="000000"/>
                </a:solidFill>
                <a:latin typeface="Calibri"/>
                <a:cs typeface="Calibri"/>
              </a:rPr>
              <a:t>n</a:t>
            </a:r>
            <a:r>
              <a:rPr sz="2200" spc="-25" dirty="0">
                <a:solidFill>
                  <a:srgbClr val="000000"/>
                </a:solidFill>
                <a:latin typeface="Calibri"/>
                <a:cs typeface="Calibri"/>
              </a:rPr>
              <a:t>t</a:t>
            </a:r>
            <a:r>
              <a:rPr sz="2200" spc="-5" dirty="0">
                <a:solidFill>
                  <a:srgbClr val="000000"/>
                </a:solidFill>
                <a:latin typeface="Calibri"/>
                <a:cs typeface="Calibri"/>
              </a:rPr>
              <a:t>e  </a:t>
            </a:r>
            <a:r>
              <a:rPr sz="2200" spc="-15" dirty="0">
                <a:solidFill>
                  <a:srgbClr val="000000"/>
                </a:solidFill>
                <a:latin typeface="Calibri"/>
                <a:cs typeface="Calibri"/>
              </a:rPr>
              <a:t>completa</a:t>
            </a:r>
            <a:r>
              <a:rPr sz="2200" spc="25" dirty="0">
                <a:solidFill>
                  <a:srgbClr val="000000"/>
                </a:solidFill>
                <a:latin typeface="Calibri"/>
                <a:cs typeface="Calibri"/>
              </a:rPr>
              <a:t> </a:t>
            </a:r>
            <a:r>
              <a:rPr sz="2200" spc="-5" dirty="0">
                <a:solidFill>
                  <a:srgbClr val="000000"/>
                </a:solidFill>
                <a:latin typeface="Calibri"/>
                <a:cs typeface="Calibri"/>
              </a:rPr>
              <a:t>in</a:t>
            </a:r>
            <a:r>
              <a:rPr sz="2200" spc="-10" dirty="0">
                <a:solidFill>
                  <a:srgbClr val="000000"/>
                </a:solidFill>
                <a:latin typeface="Calibri"/>
                <a:cs typeface="Calibri"/>
              </a:rPr>
              <a:t> </a:t>
            </a:r>
            <a:r>
              <a:rPr sz="2200" spc="-20" dirty="0">
                <a:solidFill>
                  <a:srgbClr val="000000"/>
                </a:solidFill>
                <a:latin typeface="Calibri"/>
                <a:cs typeface="Calibri"/>
              </a:rPr>
              <a:t>circa</a:t>
            </a:r>
            <a:r>
              <a:rPr sz="2200" dirty="0">
                <a:solidFill>
                  <a:srgbClr val="000000"/>
                </a:solidFill>
                <a:latin typeface="Calibri"/>
                <a:cs typeface="Calibri"/>
              </a:rPr>
              <a:t> 10</a:t>
            </a:r>
            <a:r>
              <a:rPr sz="2175" baseline="24904" dirty="0">
                <a:solidFill>
                  <a:srgbClr val="000000"/>
                </a:solidFill>
                <a:latin typeface="Calibri"/>
                <a:cs typeface="Calibri"/>
              </a:rPr>
              <a:t>−5</a:t>
            </a:r>
            <a:r>
              <a:rPr sz="2175" spc="225" baseline="24904" dirty="0">
                <a:solidFill>
                  <a:srgbClr val="000000"/>
                </a:solidFill>
                <a:latin typeface="Calibri"/>
                <a:cs typeface="Calibri"/>
              </a:rPr>
              <a:t> </a:t>
            </a:r>
            <a:r>
              <a:rPr sz="2200" spc="-5" dirty="0">
                <a:solidFill>
                  <a:srgbClr val="000000"/>
                </a:solidFill>
                <a:latin typeface="Calibri"/>
                <a:cs typeface="Calibri"/>
              </a:rPr>
              <a:t>s</a:t>
            </a:r>
            <a:r>
              <a:rPr sz="2200" spc="15" dirty="0">
                <a:solidFill>
                  <a:srgbClr val="000000"/>
                </a:solidFill>
                <a:latin typeface="Calibri"/>
                <a:cs typeface="Calibri"/>
              </a:rPr>
              <a:t> </a:t>
            </a:r>
            <a:r>
              <a:rPr sz="2200" spc="-10" dirty="0">
                <a:solidFill>
                  <a:srgbClr val="000000"/>
                </a:solidFill>
                <a:latin typeface="Calibri"/>
                <a:cs typeface="Calibri"/>
              </a:rPr>
              <a:t>(o</a:t>
            </a:r>
            <a:r>
              <a:rPr sz="2200" spc="10" dirty="0">
                <a:solidFill>
                  <a:srgbClr val="000000"/>
                </a:solidFill>
                <a:latin typeface="Calibri"/>
                <a:cs typeface="Calibri"/>
              </a:rPr>
              <a:t> </a:t>
            </a:r>
            <a:r>
              <a:rPr sz="2200" spc="-5" dirty="0">
                <a:solidFill>
                  <a:srgbClr val="000000"/>
                </a:solidFill>
                <a:latin typeface="Calibri"/>
                <a:cs typeface="Calibri"/>
              </a:rPr>
              <a:t>meno)</a:t>
            </a:r>
            <a:r>
              <a:rPr sz="2200" spc="10" dirty="0">
                <a:solidFill>
                  <a:srgbClr val="000000"/>
                </a:solidFill>
                <a:latin typeface="Calibri"/>
                <a:cs typeface="Calibri"/>
              </a:rPr>
              <a:t> </a:t>
            </a:r>
            <a:r>
              <a:rPr sz="2200" spc="-5" dirty="0">
                <a:solidFill>
                  <a:srgbClr val="000000"/>
                </a:solidFill>
                <a:latin typeface="Calibri"/>
                <a:cs typeface="Calibri"/>
              </a:rPr>
              <a:t>dal</a:t>
            </a:r>
            <a:r>
              <a:rPr sz="2200" spc="-15" dirty="0">
                <a:solidFill>
                  <a:srgbClr val="000000"/>
                </a:solidFill>
                <a:latin typeface="Calibri"/>
                <a:cs typeface="Calibri"/>
              </a:rPr>
              <a:t> </a:t>
            </a:r>
            <a:r>
              <a:rPr sz="2200" spc="-10" dirty="0">
                <a:solidFill>
                  <a:srgbClr val="000000"/>
                </a:solidFill>
                <a:latin typeface="Calibri"/>
                <a:cs typeface="Calibri"/>
              </a:rPr>
              <a:t>momento</a:t>
            </a:r>
            <a:r>
              <a:rPr sz="2200" spc="35" dirty="0">
                <a:solidFill>
                  <a:srgbClr val="000000"/>
                </a:solidFill>
                <a:latin typeface="Calibri"/>
                <a:cs typeface="Calibri"/>
              </a:rPr>
              <a:t> </a:t>
            </a:r>
            <a:r>
              <a:rPr sz="2200" spc="-10" dirty="0">
                <a:solidFill>
                  <a:srgbClr val="000000"/>
                </a:solidFill>
                <a:latin typeface="Calibri"/>
                <a:cs typeface="Calibri"/>
              </a:rPr>
              <a:t>dell'eccitazione.</a:t>
            </a:r>
            <a:endParaRPr sz="2200" dirty="0">
              <a:latin typeface="Calibri"/>
              <a:cs typeface="Calibri"/>
            </a:endParaRPr>
          </a:p>
        </p:txBody>
      </p:sp>
      <p:pic>
        <p:nvPicPr>
          <p:cNvPr id="4" name="object 4"/>
          <p:cNvPicPr/>
          <p:nvPr/>
        </p:nvPicPr>
        <p:blipFill>
          <a:blip r:embed="rId2" cstate="print"/>
          <a:stretch>
            <a:fillRect/>
          </a:stretch>
        </p:blipFill>
        <p:spPr>
          <a:xfrm>
            <a:off x="8110075" y="3200400"/>
            <a:ext cx="3396125" cy="359206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25576" y="279400"/>
            <a:ext cx="2854960" cy="406400"/>
          </a:xfrm>
          <a:prstGeom prst="rect">
            <a:avLst/>
          </a:prstGeom>
        </p:spPr>
        <p:txBody>
          <a:bodyPr vert="horz" wrap="square" lIns="0" tIns="12065" rIns="0" bIns="0" rtlCol="0">
            <a:spAutoFit/>
          </a:bodyPr>
          <a:lstStyle/>
          <a:p>
            <a:pPr marL="12700">
              <a:lnSpc>
                <a:spcPct val="100000"/>
              </a:lnSpc>
              <a:spcBef>
                <a:spcPts val="95"/>
              </a:spcBef>
            </a:pPr>
            <a:r>
              <a:rPr sz="2500" b="1" i="1" spc="-10" dirty="0">
                <a:solidFill>
                  <a:srgbClr val="1F4D3D"/>
                </a:solidFill>
                <a:latin typeface="Calibri"/>
                <a:cs typeface="Calibri"/>
              </a:rPr>
              <a:t>Fluorescenza</a:t>
            </a:r>
            <a:r>
              <a:rPr sz="2500" b="1" i="1" spc="-60" dirty="0">
                <a:solidFill>
                  <a:srgbClr val="1F4D3D"/>
                </a:solidFill>
                <a:latin typeface="Calibri"/>
                <a:cs typeface="Calibri"/>
              </a:rPr>
              <a:t> </a:t>
            </a:r>
            <a:r>
              <a:rPr sz="2500" b="1" i="1" spc="-15" dirty="0">
                <a:solidFill>
                  <a:srgbClr val="1F4D3D"/>
                </a:solidFill>
                <a:latin typeface="Calibri"/>
                <a:cs typeface="Calibri"/>
              </a:rPr>
              <a:t>atomica</a:t>
            </a:r>
            <a:endParaRPr sz="2500" dirty="0">
              <a:latin typeface="Calibri"/>
              <a:cs typeface="Calibri"/>
            </a:endParaRPr>
          </a:p>
        </p:txBody>
      </p:sp>
      <p:sp>
        <p:nvSpPr>
          <p:cNvPr id="3" name="object 3"/>
          <p:cNvSpPr txBox="1"/>
          <p:nvPr/>
        </p:nvSpPr>
        <p:spPr>
          <a:xfrm>
            <a:off x="525576" y="1163192"/>
            <a:ext cx="11286490" cy="4829527"/>
          </a:xfrm>
          <a:prstGeom prst="rect">
            <a:avLst/>
          </a:prstGeom>
        </p:spPr>
        <p:txBody>
          <a:bodyPr vert="horz" wrap="square" lIns="0" tIns="12700" rIns="0" bIns="0" rtlCol="0">
            <a:spAutoFit/>
          </a:bodyPr>
          <a:lstStyle/>
          <a:p>
            <a:pPr marL="12700" marR="6350" algn="just">
              <a:lnSpc>
                <a:spcPct val="100000"/>
              </a:lnSpc>
              <a:spcBef>
                <a:spcPts val="100"/>
              </a:spcBef>
            </a:pPr>
            <a:r>
              <a:rPr sz="2100" spc="-20" dirty="0">
                <a:solidFill>
                  <a:srgbClr val="000000"/>
                </a:solidFill>
                <a:latin typeface="Calibri"/>
                <a:cs typeface="Calibri"/>
              </a:rPr>
              <a:t>Atomi</a:t>
            </a:r>
            <a:r>
              <a:rPr sz="2100" spc="-15" dirty="0">
                <a:solidFill>
                  <a:srgbClr val="000000"/>
                </a:solidFill>
                <a:latin typeface="Calibri"/>
                <a:cs typeface="Calibri"/>
              </a:rPr>
              <a:t> </a:t>
            </a:r>
            <a:r>
              <a:rPr sz="2100" spc="-10" dirty="0">
                <a:solidFill>
                  <a:srgbClr val="000000"/>
                </a:solidFill>
                <a:latin typeface="Calibri"/>
                <a:cs typeface="Calibri"/>
              </a:rPr>
              <a:t>gassosi</a:t>
            </a:r>
            <a:r>
              <a:rPr sz="2100" spc="-5" dirty="0">
                <a:solidFill>
                  <a:srgbClr val="000000"/>
                </a:solidFill>
                <a:latin typeface="Calibri"/>
                <a:cs typeface="Calibri"/>
              </a:rPr>
              <a:t> possono</a:t>
            </a:r>
            <a:r>
              <a:rPr sz="2100" dirty="0">
                <a:solidFill>
                  <a:srgbClr val="000000"/>
                </a:solidFill>
                <a:latin typeface="Calibri"/>
                <a:cs typeface="Calibri"/>
              </a:rPr>
              <a:t> </a:t>
            </a:r>
            <a:r>
              <a:rPr sz="2100" spc="-10" dirty="0">
                <a:solidFill>
                  <a:srgbClr val="000000"/>
                </a:solidFill>
                <a:latin typeface="Calibri"/>
                <a:cs typeface="Calibri"/>
              </a:rPr>
              <a:t>fluorescere</a:t>
            </a:r>
            <a:r>
              <a:rPr sz="2100" spc="-5" dirty="0">
                <a:solidFill>
                  <a:srgbClr val="000000"/>
                </a:solidFill>
                <a:latin typeface="Calibri"/>
                <a:cs typeface="Calibri"/>
              </a:rPr>
              <a:t> </a:t>
            </a:r>
            <a:r>
              <a:rPr sz="2100" dirty="0">
                <a:solidFill>
                  <a:srgbClr val="000000"/>
                </a:solidFill>
                <a:latin typeface="Calibri"/>
                <a:cs typeface="Calibri"/>
              </a:rPr>
              <a:t>quando</a:t>
            </a:r>
            <a:r>
              <a:rPr sz="2100" spc="5" dirty="0">
                <a:solidFill>
                  <a:srgbClr val="000000"/>
                </a:solidFill>
                <a:latin typeface="Calibri"/>
                <a:cs typeface="Calibri"/>
              </a:rPr>
              <a:t> </a:t>
            </a:r>
            <a:r>
              <a:rPr sz="2100" spc="-5" dirty="0">
                <a:solidFill>
                  <a:srgbClr val="000000"/>
                </a:solidFill>
                <a:latin typeface="Calibri"/>
                <a:cs typeface="Calibri"/>
              </a:rPr>
              <a:t>sono</a:t>
            </a:r>
            <a:r>
              <a:rPr sz="2100" dirty="0">
                <a:solidFill>
                  <a:srgbClr val="000000"/>
                </a:solidFill>
                <a:latin typeface="Calibri"/>
                <a:cs typeface="Calibri"/>
              </a:rPr>
              <a:t> </a:t>
            </a:r>
            <a:r>
              <a:rPr sz="2100" spc="-10" dirty="0">
                <a:solidFill>
                  <a:srgbClr val="000000"/>
                </a:solidFill>
                <a:latin typeface="Calibri"/>
                <a:cs typeface="Calibri"/>
              </a:rPr>
              <a:t>esposti</a:t>
            </a:r>
            <a:r>
              <a:rPr sz="2100" spc="-5" dirty="0">
                <a:solidFill>
                  <a:srgbClr val="000000"/>
                </a:solidFill>
                <a:latin typeface="Calibri"/>
                <a:cs typeface="Calibri"/>
              </a:rPr>
              <a:t> </a:t>
            </a:r>
            <a:r>
              <a:rPr sz="2100" dirty="0">
                <a:solidFill>
                  <a:srgbClr val="000000"/>
                </a:solidFill>
                <a:latin typeface="Calibri"/>
                <a:cs typeface="Calibri"/>
              </a:rPr>
              <a:t>ad</a:t>
            </a:r>
            <a:r>
              <a:rPr sz="2100" spc="5" dirty="0">
                <a:solidFill>
                  <a:srgbClr val="000000"/>
                </a:solidFill>
                <a:latin typeface="Calibri"/>
                <a:cs typeface="Calibri"/>
              </a:rPr>
              <a:t> </a:t>
            </a:r>
            <a:r>
              <a:rPr sz="2100" spc="-5" dirty="0">
                <a:solidFill>
                  <a:srgbClr val="000000"/>
                </a:solidFill>
                <a:latin typeface="Calibri"/>
                <a:cs typeface="Calibri"/>
              </a:rPr>
              <a:t>una</a:t>
            </a:r>
            <a:r>
              <a:rPr sz="2100" dirty="0">
                <a:solidFill>
                  <a:srgbClr val="000000"/>
                </a:solidFill>
                <a:latin typeface="Calibri"/>
                <a:cs typeface="Calibri"/>
              </a:rPr>
              <a:t> </a:t>
            </a:r>
            <a:r>
              <a:rPr sz="2100" b="1" u="heavy" spc="-10" dirty="0">
                <a:solidFill>
                  <a:srgbClr val="000000"/>
                </a:solidFill>
                <a:uFill>
                  <a:solidFill>
                    <a:srgbClr val="000000"/>
                  </a:solidFill>
                </a:uFill>
                <a:latin typeface="Calibri"/>
                <a:cs typeface="Calibri"/>
              </a:rPr>
              <a:t>radiazione</a:t>
            </a:r>
            <a:r>
              <a:rPr sz="2100" b="1" u="heavy" spc="-5" dirty="0">
                <a:solidFill>
                  <a:srgbClr val="000000"/>
                </a:solidFill>
                <a:uFill>
                  <a:solidFill>
                    <a:srgbClr val="000000"/>
                  </a:solidFill>
                </a:uFill>
                <a:latin typeface="Calibri"/>
                <a:cs typeface="Calibri"/>
              </a:rPr>
              <a:t> che</a:t>
            </a:r>
            <a:r>
              <a:rPr sz="2100" b="1" u="heavy" dirty="0">
                <a:solidFill>
                  <a:srgbClr val="000000"/>
                </a:solidFill>
                <a:uFill>
                  <a:solidFill>
                    <a:srgbClr val="000000"/>
                  </a:solidFill>
                </a:uFill>
                <a:latin typeface="Calibri"/>
                <a:cs typeface="Calibri"/>
              </a:rPr>
              <a:t> ha</a:t>
            </a:r>
            <a:r>
              <a:rPr sz="2100" b="1" u="heavy" spc="470" dirty="0">
                <a:solidFill>
                  <a:srgbClr val="000000"/>
                </a:solidFill>
                <a:uFill>
                  <a:solidFill>
                    <a:srgbClr val="000000"/>
                  </a:solidFill>
                </a:uFill>
                <a:latin typeface="Calibri"/>
                <a:cs typeface="Calibri"/>
              </a:rPr>
              <a:t> </a:t>
            </a:r>
            <a:r>
              <a:rPr sz="2100" b="1" u="heavy" dirty="0">
                <a:solidFill>
                  <a:srgbClr val="000000"/>
                </a:solidFill>
                <a:uFill>
                  <a:solidFill>
                    <a:srgbClr val="000000"/>
                  </a:solidFill>
                </a:uFill>
                <a:latin typeface="Calibri"/>
                <a:cs typeface="Calibri"/>
              </a:rPr>
              <a:t>una</a:t>
            </a:r>
            <a:r>
              <a:rPr sz="2100" b="1" u="heavy" spc="475" dirty="0">
                <a:solidFill>
                  <a:srgbClr val="000000"/>
                </a:solidFill>
                <a:uFill>
                  <a:solidFill>
                    <a:srgbClr val="000000"/>
                  </a:solidFill>
                </a:uFill>
                <a:latin typeface="Calibri"/>
                <a:cs typeface="Calibri"/>
              </a:rPr>
              <a:t> </a:t>
            </a:r>
            <a:r>
              <a:rPr sz="2100" b="1" u="heavy" spc="-5" dirty="0">
                <a:solidFill>
                  <a:srgbClr val="000000"/>
                </a:solidFill>
                <a:uFill>
                  <a:solidFill>
                    <a:srgbClr val="000000"/>
                  </a:solidFill>
                </a:uFill>
                <a:latin typeface="Calibri"/>
                <a:cs typeface="Calibri"/>
              </a:rPr>
              <a:t>lunghezza </a:t>
            </a:r>
            <a:r>
              <a:rPr sz="2100" b="1" dirty="0">
                <a:solidFill>
                  <a:srgbClr val="000000"/>
                </a:solidFill>
                <a:latin typeface="Calibri"/>
                <a:cs typeface="Calibri"/>
              </a:rPr>
              <a:t> </a:t>
            </a:r>
            <a:r>
              <a:rPr sz="2100" b="1" u="heavy" dirty="0">
                <a:solidFill>
                  <a:srgbClr val="000000"/>
                </a:solidFill>
                <a:uFill>
                  <a:solidFill>
                    <a:srgbClr val="000000"/>
                  </a:solidFill>
                </a:uFill>
                <a:latin typeface="Calibri"/>
                <a:cs typeface="Calibri"/>
              </a:rPr>
              <a:t>d'onda</a:t>
            </a:r>
            <a:r>
              <a:rPr sz="2100" b="1" u="heavy" spc="-15" dirty="0">
                <a:solidFill>
                  <a:srgbClr val="000000"/>
                </a:solidFill>
                <a:uFill>
                  <a:solidFill>
                    <a:srgbClr val="000000"/>
                  </a:solidFill>
                </a:uFill>
                <a:latin typeface="Calibri"/>
                <a:cs typeface="Calibri"/>
              </a:rPr>
              <a:t> </a:t>
            </a:r>
            <a:r>
              <a:rPr sz="2100" b="1" u="heavy" dirty="0">
                <a:solidFill>
                  <a:srgbClr val="000000"/>
                </a:solidFill>
                <a:uFill>
                  <a:solidFill>
                    <a:srgbClr val="000000"/>
                  </a:solidFill>
                </a:uFill>
                <a:latin typeface="Calibri"/>
                <a:cs typeface="Calibri"/>
              </a:rPr>
              <a:t>uguale</a:t>
            </a:r>
            <a:r>
              <a:rPr sz="2100" b="1" u="heavy" spc="-5" dirty="0">
                <a:solidFill>
                  <a:srgbClr val="000000"/>
                </a:solidFill>
                <a:uFill>
                  <a:solidFill>
                    <a:srgbClr val="000000"/>
                  </a:solidFill>
                </a:uFill>
                <a:latin typeface="Calibri"/>
                <a:cs typeface="Calibri"/>
              </a:rPr>
              <a:t> </a:t>
            </a:r>
            <a:r>
              <a:rPr sz="2100" dirty="0">
                <a:solidFill>
                  <a:srgbClr val="000000"/>
                </a:solidFill>
                <a:latin typeface="Calibri"/>
                <a:cs typeface="Calibri"/>
              </a:rPr>
              <a:t>ad</a:t>
            </a:r>
            <a:r>
              <a:rPr sz="2100" spc="-20" dirty="0">
                <a:solidFill>
                  <a:srgbClr val="000000"/>
                </a:solidFill>
                <a:latin typeface="Calibri"/>
                <a:cs typeface="Calibri"/>
              </a:rPr>
              <a:t> </a:t>
            </a:r>
            <a:r>
              <a:rPr sz="2100" dirty="0">
                <a:solidFill>
                  <a:srgbClr val="000000"/>
                </a:solidFill>
                <a:latin typeface="Calibri"/>
                <a:cs typeface="Calibri"/>
              </a:rPr>
              <a:t>una</a:t>
            </a:r>
            <a:r>
              <a:rPr sz="2100" spc="-5" dirty="0">
                <a:solidFill>
                  <a:srgbClr val="000000"/>
                </a:solidFill>
                <a:latin typeface="Calibri"/>
                <a:cs typeface="Calibri"/>
              </a:rPr>
              <a:t> delle</a:t>
            </a:r>
            <a:r>
              <a:rPr sz="2100" spc="20" dirty="0">
                <a:solidFill>
                  <a:srgbClr val="000000"/>
                </a:solidFill>
                <a:latin typeface="Calibri"/>
                <a:cs typeface="Calibri"/>
              </a:rPr>
              <a:t> </a:t>
            </a:r>
            <a:r>
              <a:rPr sz="2100" spc="-5" dirty="0">
                <a:solidFill>
                  <a:srgbClr val="000000"/>
                </a:solidFill>
                <a:latin typeface="Calibri"/>
                <a:cs typeface="Calibri"/>
              </a:rPr>
              <a:t>linee</a:t>
            </a:r>
            <a:r>
              <a:rPr sz="2100" spc="30" dirty="0">
                <a:solidFill>
                  <a:srgbClr val="000000"/>
                </a:solidFill>
                <a:latin typeface="Calibri"/>
                <a:cs typeface="Calibri"/>
              </a:rPr>
              <a:t> </a:t>
            </a:r>
            <a:r>
              <a:rPr sz="2100" dirty="0">
                <a:solidFill>
                  <a:srgbClr val="000000"/>
                </a:solidFill>
                <a:latin typeface="Calibri"/>
                <a:cs typeface="Calibri"/>
              </a:rPr>
              <a:t>di </a:t>
            </a:r>
            <a:r>
              <a:rPr sz="2100" spc="-10" dirty="0">
                <a:solidFill>
                  <a:srgbClr val="000000"/>
                </a:solidFill>
                <a:latin typeface="Calibri"/>
                <a:cs typeface="Calibri"/>
              </a:rPr>
              <a:t>assorbimento</a:t>
            </a:r>
            <a:r>
              <a:rPr sz="2100" spc="30" dirty="0">
                <a:solidFill>
                  <a:srgbClr val="000000"/>
                </a:solidFill>
                <a:latin typeface="Calibri"/>
                <a:cs typeface="Calibri"/>
              </a:rPr>
              <a:t> </a:t>
            </a:r>
            <a:r>
              <a:rPr sz="2100" spc="-5" dirty="0">
                <a:solidFill>
                  <a:srgbClr val="000000"/>
                </a:solidFill>
                <a:latin typeface="Calibri"/>
                <a:cs typeface="Calibri"/>
              </a:rPr>
              <a:t>(o</a:t>
            </a:r>
            <a:r>
              <a:rPr sz="2100" dirty="0">
                <a:solidFill>
                  <a:srgbClr val="000000"/>
                </a:solidFill>
                <a:latin typeface="Calibri"/>
                <a:cs typeface="Calibri"/>
              </a:rPr>
              <a:t> </a:t>
            </a:r>
            <a:r>
              <a:rPr sz="2100" spc="-5" dirty="0">
                <a:solidFill>
                  <a:srgbClr val="000000"/>
                </a:solidFill>
                <a:latin typeface="Calibri"/>
                <a:cs typeface="Calibri"/>
              </a:rPr>
              <a:t>emissione)</a:t>
            </a:r>
            <a:r>
              <a:rPr sz="2100" spc="50" dirty="0">
                <a:solidFill>
                  <a:srgbClr val="000000"/>
                </a:solidFill>
                <a:latin typeface="Calibri"/>
                <a:cs typeface="Calibri"/>
              </a:rPr>
              <a:t> </a:t>
            </a:r>
            <a:r>
              <a:rPr sz="2100" spc="-10" dirty="0">
                <a:solidFill>
                  <a:srgbClr val="000000"/>
                </a:solidFill>
                <a:latin typeface="Calibri"/>
                <a:cs typeface="Calibri"/>
              </a:rPr>
              <a:t>dell'elemento</a:t>
            </a:r>
            <a:r>
              <a:rPr sz="2100" spc="30" dirty="0">
                <a:solidFill>
                  <a:srgbClr val="000000"/>
                </a:solidFill>
                <a:latin typeface="Calibri"/>
                <a:cs typeface="Calibri"/>
              </a:rPr>
              <a:t> </a:t>
            </a:r>
            <a:r>
              <a:rPr sz="2100" spc="-5" dirty="0">
                <a:solidFill>
                  <a:srgbClr val="000000"/>
                </a:solidFill>
                <a:latin typeface="Calibri"/>
                <a:cs typeface="Calibri"/>
              </a:rPr>
              <a:t>in</a:t>
            </a:r>
            <a:r>
              <a:rPr sz="2100" spc="10" dirty="0">
                <a:solidFill>
                  <a:srgbClr val="000000"/>
                </a:solidFill>
                <a:latin typeface="Calibri"/>
                <a:cs typeface="Calibri"/>
              </a:rPr>
              <a:t> </a:t>
            </a:r>
            <a:r>
              <a:rPr sz="2100" spc="-5" dirty="0">
                <a:solidFill>
                  <a:srgbClr val="000000"/>
                </a:solidFill>
                <a:latin typeface="Calibri"/>
                <a:cs typeface="Calibri"/>
              </a:rPr>
              <a:t>questione.</a:t>
            </a:r>
            <a:endParaRPr sz="2100" dirty="0">
              <a:latin typeface="Calibri"/>
              <a:cs typeface="Calibri"/>
            </a:endParaRPr>
          </a:p>
          <a:p>
            <a:pPr>
              <a:lnSpc>
                <a:spcPct val="100000"/>
              </a:lnSpc>
              <a:spcBef>
                <a:spcPts val="20"/>
              </a:spcBef>
            </a:pPr>
            <a:endParaRPr sz="2050" dirty="0">
              <a:latin typeface="Calibri"/>
              <a:cs typeface="Calibri"/>
            </a:endParaRPr>
          </a:p>
          <a:p>
            <a:pPr marL="12700" marR="5080" algn="just">
              <a:lnSpc>
                <a:spcPct val="100000"/>
              </a:lnSpc>
            </a:pPr>
            <a:r>
              <a:rPr sz="2100" spc="-5" dirty="0">
                <a:solidFill>
                  <a:srgbClr val="000000"/>
                </a:solidFill>
                <a:latin typeface="Calibri"/>
                <a:cs typeface="Calibri"/>
              </a:rPr>
              <a:t>Il</a:t>
            </a:r>
            <a:r>
              <a:rPr sz="2100" dirty="0">
                <a:solidFill>
                  <a:srgbClr val="000000"/>
                </a:solidFill>
                <a:latin typeface="Calibri"/>
                <a:cs typeface="Calibri"/>
              </a:rPr>
              <a:t> </a:t>
            </a:r>
            <a:r>
              <a:rPr sz="2100" spc="-5" dirty="0">
                <a:solidFill>
                  <a:srgbClr val="000000"/>
                </a:solidFill>
                <a:latin typeface="Calibri"/>
                <a:cs typeface="Calibri"/>
              </a:rPr>
              <a:t>rilassamento</a:t>
            </a:r>
            <a:r>
              <a:rPr sz="2100" dirty="0">
                <a:solidFill>
                  <a:srgbClr val="000000"/>
                </a:solidFill>
                <a:latin typeface="Calibri"/>
                <a:cs typeface="Calibri"/>
              </a:rPr>
              <a:t> può</a:t>
            </a:r>
            <a:r>
              <a:rPr sz="2100" spc="5" dirty="0">
                <a:solidFill>
                  <a:srgbClr val="000000"/>
                </a:solidFill>
                <a:latin typeface="Calibri"/>
                <a:cs typeface="Calibri"/>
              </a:rPr>
              <a:t> </a:t>
            </a:r>
            <a:r>
              <a:rPr sz="2100" dirty="0">
                <a:solidFill>
                  <a:srgbClr val="000000"/>
                </a:solidFill>
                <a:latin typeface="Calibri"/>
                <a:cs typeface="Calibri"/>
              </a:rPr>
              <a:t>quindi</a:t>
            </a:r>
            <a:r>
              <a:rPr sz="2100" spc="5" dirty="0">
                <a:solidFill>
                  <a:srgbClr val="000000"/>
                </a:solidFill>
                <a:latin typeface="Calibri"/>
                <a:cs typeface="Calibri"/>
              </a:rPr>
              <a:t> </a:t>
            </a:r>
            <a:r>
              <a:rPr sz="2100" spc="-15" dirty="0">
                <a:solidFill>
                  <a:srgbClr val="000000"/>
                </a:solidFill>
                <a:latin typeface="Calibri"/>
                <a:cs typeface="Calibri"/>
              </a:rPr>
              <a:t>aver</a:t>
            </a:r>
            <a:r>
              <a:rPr sz="2100" spc="-10" dirty="0">
                <a:solidFill>
                  <a:srgbClr val="000000"/>
                </a:solidFill>
                <a:latin typeface="Calibri"/>
                <a:cs typeface="Calibri"/>
              </a:rPr>
              <a:t> </a:t>
            </a:r>
            <a:r>
              <a:rPr sz="2100" spc="-5" dirty="0">
                <a:solidFill>
                  <a:srgbClr val="000000"/>
                </a:solidFill>
                <a:latin typeface="Calibri"/>
                <a:cs typeface="Calibri"/>
              </a:rPr>
              <a:t>luogo</a:t>
            </a:r>
            <a:r>
              <a:rPr sz="2100" dirty="0">
                <a:solidFill>
                  <a:srgbClr val="000000"/>
                </a:solidFill>
                <a:latin typeface="Calibri"/>
                <a:cs typeface="Calibri"/>
              </a:rPr>
              <a:t> </a:t>
            </a:r>
            <a:r>
              <a:rPr sz="2100" spc="-10" dirty="0">
                <a:solidFill>
                  <a:srgbClr val="000000"/>
                </a:solidFill>
                <a:latin typeface="Calibri"/>
                <a:cs typeface="Calibri"/>
              </a:rPr>
              <a:t>mediante</a:t>
            </a:r>
            <a:r>
              <a:rPr sz="2100" spc="-5" dirty="0">
                <a:solidFill>
                  <a:srgbClr val="000000"/>
                </a:solidFill>
                <a:latin typeface="Calibri"/>
                <a:cs typeface="Calibri"/>
              </a:rPr>
              <a:t> </a:t>
            </a:r>
            <a:r>
              <a:rPr sz="2100" dirty="0">
                <a:solidFill>
                  <a:srgbClr val="000000"/>
                </a:solidFill>
                <a:latin typeface="Calibri"/>
                <a:cs typeface="Calibri"/>
              </a:rPr>
              <a:t>riemissione</a:t>
            </a:r>
            <a:r>
              <a:rPr sz="2100" spc="5" dirty="0">
                <a:solidFill>
                  <a:srgbClr val="000000"/>
                </a:solidFill>
                <a:latin typeface="Calibri"/>
                <a:cs typeface="Calibri"/>
              </a:rPr>
              <a:t> </a:t>
            </a:r>
            <a:r>
              <a:rPr sz="2100" spc="-5" dirty="0">
                <a:solidFill>
                  <a:srgbClr val="000000"/>
                </a:solidFill>
                <a:latin typeface="Calibri"/>
                <a:cs typeface="Calibri"/>
              </a:rPr>
              <a:t>fluorescente</a:t>
            </a:r>
            <a:r>
              <a:rPr sz="2100" dirty="0">
                <a:solidFill>
                  <a:srgbClr val="000000"/>
                </a:solidFill>
                <a:latin typeface="Calibri"/>
                <a:cs typeface="Calibri"/>
              </a:rPr>
              <a:t> di</a:t>
            </a:r>
            <a:r>
              <a:rPr sz="2100" spc="5" dirty="0">
                <a:solidFill>
                  <a:srgbClr val="000000"/>
                </a:solidFill>
                <a:latin typeface="Calibri"/>
                <a:cs typeface="Calibri"/>
              </a:rPr>
              <a:t> </a:t>
            </a:r>
            <a:r>
              <a:rPr sz="2100" spc="-5" dirty="0">
                <a:solidFill>
                  <a:srgbClr val="000000"/>
                </a:solidFill>
                <a:latin typeface="Calibri"/>
                <a:cs typeface="Calibri"/>
              </a:rPr>
              <a:t>radiazione</a:t>
            </a:r>
            <a:r>
              <a:rPr sz="2100" dirty="0">
                <a:solidFill>
                  <a:srgbClr val="000000"/>
                </a:solidFill>
                <a:latin typeface="Calibri"/>
                <a:cs typeface="Calibri"/>
              </a:rPr>
              <a:t> di</a:t>
            </a:r>
            <a:r>
              <a:rPr sz="2100" spc="5" dirty="0">
                <a:solidFill>
                  <a:srgbClr val="000000"/>
                </a:solidFill>
                <a:latin typeface="Calibri"/>
                <a:cs typeface="Calibri"/>
              </a:rPr>
              <a:t> </a:t>
            </a:r>
            <a:r>
              <a:rPr sz="2100" spc="-10" dirty="0">
                <a:solidFill>
                  <a:srgbClr val="000000"/>
                </a:solidFill>
                <a:latin typeface="Calibri"/>
                <a:cs typeface="Calibri"/>
              </a:rPr>
              <a:t>identica </a:t>
            </a:r>
            <a:r>
              <a:rPr sz="2100" spc="-5" dirty="0">
                <a:solidFill>
                  <a:srgbClr val="000000"/>
                </a:solidFill>
                <a:latin typeface="Calibri"/>
                <a:cs typeface="Calibri"/>
              </a:rPr>
              <a:t> </a:t>
            </a:r>
            <a:r>
              <a:rPr sz="2100" spc="-10" dirty="0">
                <a:solidFill>
                  <a:srgbClr val="000000"/>
                </a:solidFill>
                <a:latin typeface="Calibri"/>
                <a:cs typeface="Calibri"/>
              </a:rPr>
              <a:t>lunghezza </a:t>
            </a:r>
            <a:r>
              <a:rPr sz="2100" spc="-5" dirty="0">
                <a:solidFill>
                  <a:srgbClr val="000000"/>
                </a:solidFill>
                <a:latin typeface="Calibri"/>
                <a:cs typeface="Calibri"/>
              </a:rPr>
              <a:t>d'onda. </a:t>
            </a:r>
            <a:r>
              <a:rPr sz="2100" spc="-10" dirty="0">
                <a:solidFill>
                  <a:srgbClr val="000000"/>
                </a:solidFill>
                <a:latin typeface="Calibri"/>
                <a:cs typeface="Calibri"/>
              </a:rPr>
              <a:t>Quando </a:t>
            </a:r>
            <a:r>
              <a:rPr sz="2100" spc="-5" dirty="0">
                <a:solidFill>
                  <a:srgbClr val="000000"/>
                </a:solidFill>
                <a:latin typeface="Calibri"/>
                <a:cs typeface="Calibri"/>
              </a:rPr>
              <a:t>le </a:t>
            </a:r>
            <a:r>
              <a:rPr sz="2100" spc="-10" dirty="0">
                <a:solidFill>
                  <a:srgbClr val="000000"/>
                </a:solidFill>
                <a:latin typeface="Calibri"/>
                <a:cs typeface="Calibri"/>
              </a:rPr>
              <a:t>lunghezze </a:t>
            </a:r>
            <a:r>
              <a:rPr sz="2100" spc="-5" dirty="0">
                <a:solidFill>
                  <a:srgbClr val="000000"/>
                </a:solidFill>
                <a:latin typeface="Calibri"/>
                <a:cs typeface="Calibri"/>
              </a:rPr>
              <a:t>d'onda </a:t>
            </a:r>
            <a:r>
              <a:rPr sz="2100" dirty="0">
                <a:solidFill>
                  <a:srgbClr val="000000"/>
                </a:solidFill>
                <a:latin typeface="Calibri"/>
                <a:cs typeface="Calibri"/>
              </a:rPr>
              <a:t>di </a:t>
            </a:r>
            <a:r>
              <a:rPr sz="2100" spc="-10" dirty="0">
                <a:solidFill>
                  <a:srgbClr val="000000"/>
                </a:solidFill>
                <a:latin typeface="Calibri"/>
                <a:cs typeface="Calibri"/>
              </a:rPr>
              <a:t>eccitazione </a:t>
            </a:r>
            <a:r>
              <a:rPr sz="2100" dirty="0">
                <a:solidFill>
                  <a:srgbClr val="000000"/>
                </a:solidFill>
                <a:latin typeface="Calibri"/>
                <a:cs typeface="Calibri"/>
              </a:rPr>
              <a:t>e di emissione </a:t>
            </a:r>
            <a:r>
              <a:rPr sz="2100" spc="-5" dirty="0">
                <a:solidFill>
                  <a:srgbClr val="000000"/>
                </a:solidFill>
                <a:latin typeface="Calibri"/>
                <a:cs typeface="Calibri"/>
              </a:rPr>
              <a:t>sono le </a:t>
            </a:r>
            <a:r>
              <a:rPr sz="2100" spc="-10" dirty="0">
                <a:solidFill>
                  <a:srgbClr val="000000"/>
                </a:solidFill>
                <a:latin typeface="Calibri"/>
                <a:cs typeface="Calibri"/>
              </a:rPr>
              <a:t>stesse, </a:t>
            </a:r>
            <a:r>
              <a:rPr sz="2100" spc="-5" dirty="0">
                <a:solidFill>
                  <a:srgbClr val="000000"/>
                </a:solidFill>
                <a:latin typeface="Calibri"/>
                <a:cs typeface="Calibri"/>
              </a:rPr>
              <a:t>la risultante </a:t>
            </a:r>
            <a:r>
              <a:rPr sz="2100" dirty="0">
                <a:solidFill>
                  <a:srgbClr val="000000"/>
                </a:solidFill>
                <a:latin typeface="Calibri"/>
                <a:cs typeface="Calibri"/>
              </a:rPr>
              <a:t> </a:t>
            </a:r>
            <a:r>
              <a:rPr sz="2100" spc="-5" dirty="0">
                <a:solidFill>
                  <a:srgbClr val="000000"/>
                </a:solidFill>
                <a:latin typeface="Calibri"/>
                <a:cs typeface="Calibri"/>
              </a:rPr>
              <a:t>emissione</a:t>
            </a:r>
            <a:r>
              <a:rPr sz="2100" spc="30" dirty="0">
                <a:solidFill>
                  <a:srgbClr val="000000"/>
                </a:solidFill>
                <a:latin typeface="Calibri"/>
                <a:cs typeface="Calibri"/>
              </a:rPr>
              <a:t> </a:t>
            </a:r>
            <a:r>
              <a:rPr sz="2100" dirty="0">
                <a:solidFill>
                  <a:srgbClr val="000000"/>
                </a:solidFill>
                <a:latin typeface="Calibri"/>
                <a:cs typeface="Calibri"/>
              </a:rPr>
              <a:t>è </a:t>
            </a:r>
            <a:r>
              <a:rPr sz="2100" spc="-5" dirty="0">
                <a:solidFill>
                  <a:srgbClr val="000000"/>
                </a:solidFill>
                <a:latin typeface="Calibri"/>
                <a:cs typeface="Calibri"/>
              </a:rPr>
              <a:t>chiamata</a:t>
            </a:r>
            <a:r>
              <a:rPr sz="2100" spc="-30" dirty="0">
                <a:solidFill>
                  <a:srgbClr val="000000"/>
                </a:solidFill>
                <a:latin typeface="Calibri"/>
                <a:cs typeface="Calibri"/>
              </a:rPr>
              <a:t> </a:t>
            </a:r>
            <a:r>
              <a:rPr sz="2100" b="1" spc="-10" dirty="0">
                <a:solidFill>
                  <a:srgbClr val="000000"/>
                </a:solidFill>
                <a:latin typeface="Calibri"/>
                <a:cs typeface="Calibri"/>
              </a:rPr>
              <a:t>fluorescenza</a:t>
            </a:r>
            <a:r>
              <a:rPr sz="2100" b="1" spc="15" dirty="0">
                <a:solidFill>
                  <a:srgbClr val="000000"/>
                </a:solidFill>
                <a:latin typeface="Calibri"/>
                <a:cs typeface="Calibri"/>
              </a:rPr>
              <a:t> </a:t>
            </a:r>
            <a:r>
              <a:rPr sz="2100" b="1" dirty="0">
                <a:solidFill>
                  <a:srgbClr val="000000"/>
                </a:solidFill>
                <a:latin typeface="Calibri"/>
                <a:cs typeface="Calibri"/>
              </a:rPr>
              <a:t>di</a:t>
            </a:r>
            <a:r>
              <a:rPr sz="2100" b="1" spc="-10" dirty="0">
                <a:solidFill>
                  <a:srgbClr val="000000"/>
                </a:solidFill>
                <a:latin typeface="Calibri"/>
                <a:cs typeface="Calibri"/>
              </a:rPr>
              <a:t> risonanza</a:t>
            </a:r>
            <a:r>
              <a:rPr sz="2100" spc="-10" dirty="0">
                <a:solidFill>
                  <a:srgbClr val="000000"/>
                </a:solidFill>
                <a:latin typeface="Calibri"/>
                <a:cs typeface="Calibri"/>
              </a:rPr>
              <a:t>.</a:t>
            </a:r>
            <a:endParaRPr sz="2100" dirty="0">
              <a:latin typeface="Calibri"/>
              <a:cs typeface="Calibri"/>
            </a:endParaRPr>
          </a:p>
          <a:p>
            <a:pPr>
              <a:lnSpc>
                <a:spcPct val="100000"/>
              </a:lnSpc>
            </a:pPr>
            <a:endParaRPr sz="2100" dirty="0">
              <a:latin typeface="Calibri"/>
              <a:cs typeface="Calibri"/>
            </a:endParaRPr>
          </a:p>
          <a:p>
            <a:pPr>
              <a:lnSpc>
                <a:spcPct val="100000"/>
              </a:lnSpc>
              <a:spcBef>
                <a:spcPts val="35"/>
              </a:spcBef>
            </a:pPr>
            <a:endParaRPr sz="2000" dirty="0">
              <a:latin typeface="Calibri"/>
              <a:cs typeface="Calibri"/>
            </a:endParaRPr>
          </a:p>
          <a:p>
            <a:pPr marL="12700">
              <a:lnSpc>
                <a:spcPct val="100000"/>
              </a:lnSpc>
            </a:pPr>
            <a:r>
              <a:rPr sz="2100" b="1" spc="-10" dirty="0">
                <a:solidFill>
                  <a:srgbClr val="000000"/>
                </a:solidFill>
                <a:latin typeface="Calibri"/>
                <a:cs typeface="Calibri"/>
              </a:rPr>
              <a:t>Fluorescenza</a:t>
            </a:r>
            <a:r>
              <a:rPr sz="2100" b="1" spc="-20" dirty="0">
                <a:solidFill>
                  <a:srgbClr val="000000"/>
                </a:solidFill>
                <a:latin typeface="Calibri"/>
                <a:cs typeface="Calibri"/>
              </a:rPr>
              <a:t> </a:t>
            </a:r>
            <a:r>
              <a:rPr sz="2100" b="1" spc="-10" dirty="0">
                <a:solidFill>
                  <a:srgbClr val="000000"/>
                </a:solidFill>
                <a:latin typeface="Calibri"/>
                <a:cs typeface="Calibri"/>
              </a:rPr>
              <a:t>molecolare</a:t>
            </a:r>
            <a:endParaRPr sz="2100" dirty="0">
              <a:latin typeface="Calibri"/>
              <a:cs typeface="Calibri"/>
            </a:endParaRPr>
          </a:p>
          <a:p>
            <a:pPr marL="12700">
              <a:lnSpc>
                <a:spcPct val="100000"/>
              </a:lnSpc>
            </a:pPr>
            <a:r>
              <a:rPr sz="2100" dirty="0">
                <a:solidFill>
                  <a:srgbClr val="000000"/>
                </a:solidFill>
                <a:latin typeface="Calibri"/>
                <a:cs typeface="Calibri"/>
              </a:rPr>
              <a:t>La</a:t>
            </a:r>
            <a:r>
              <a:rPr sz="2100" spc="430" dirty="0">
                <a:solidFill>
                  <a:srgbClr val="000000"/>
                </a:solidFill>
                <a:latin typeface="Calibri"/>
                <a:cs typeface="Calibri"/>
              </a:rPr>
              <a:t> </a:t>
            </a:r>
            <a:r>
              <a:rPr sz="2100" spc="-10" dirty="0">
                <a:solidFill>
                  <a:srgbClr val="000000"/>
                </a:solidFill>
                <a:latin typeface="Calibri"/>
                <a:cs typeface="Calibri"/>
              </a:rPr>
              <a:t>fluorescenza</a:t>
            </a:r>
            <a:r>
              <a:rPr sz="2100" spc="440" dirty="0">
                <a:solidFill>
                  <a:srgbClr val="000000"/>
                </a:solidFill>
                <a:latin typeface="Calibri"/>
                <a:cs typeface="Calibri"/>
              </a:rPr>
              <a:t> </a:t>
            </a:r>
            <a:r>
              <a:rPr sz="2100" dirty="0">
                <a:solidFill>
                  <a:srgbClr val="000000"/>
                </a:solidFill>
                <a:latin typeface="Calibri"/>
                <a:cs typeface="Calibri"/>
              </a:rPr>
              <a:t>è</a:t>
            </a:r>
            <a:r>
              <a:rPr sz="2100" spc="425" dirty="0">
                <a:solidFill>
                  <a:srgbClr val="000000"/>
                </a:solidFill>
                <a:latin typeface="Calibri"/>
                <a:cs typeface="Calibri"/>
              </a:rPr>
              <a:t> </a:t>
            </a:r>
            <a:r>
              <a:rPr sz="2100" dirty="0">
                <a:solidFill>
                  <a:srgbClr val="000000"/>
                </a:solidFill>
                <a:latin typeface="Calibri"/>
                <a:cs typeface="Calibri"/>
              </a:rPr>
              <a:t>un</a:t>
            </a:r>
            <a:r>
              <a:rPr sz="2100" spc="430" dirty="0">
                <a:solidFill>
                  <a:srgbClr val="000000"/>
                </a:solidFill>
                <a:latin typeface="Calibri"/>
                <a:cs typeface="Calibri"/>
              </a:rPr>
              <a:t> </a:t>
            </a:r>
            <a:r>
              <a:rPr sz="2100" spc="-10" dirty="0">
                <a:solidFill>
                  <a:srgbClr val="000000"/>
                </a:solidFill>
                <a:latin typeface="Calibri"/>
                <a:cs typeface="Calibri"/>
              </a:rPr>
              <a:t>processo</a:t>
            </a:r>
            <a:r>
              <a:rPr sz="2100" spc="434" dirty="0">
                <a:solidFill>
                  <a:srgbClr val="000000"/>
                </a:solidFill>
                <a:latin typeface="Calibri"/>
                <a:cs typeface="Calibri"/>
              </a:rPr>
              <a:t> </a:t>
            </a:r>
            <a:r>
              <a:rPr sz="2100" dirty="0">
                <a:solidFill>
                  <a:srgbClr val="000000"/>
                </a:solidFill>
                <a:latin typeface="Calibri"/>
                <a:cs typeface="Calibri"/>
              </a:rPr>
              <a:t>di</a:t>
            </a:r>
            <a:r>
              <a:rPr sz="2100" spc="425" dirty="0">
                <a:solidFill>
                  <a:srgbClr val="000000"/>
                </a:solidFill>
                <a:latin typeface="Calibri"/>
                <a:cs typeface="Calibri"/>
              </a:rPr>
              <a:t> </a:t>
            </a:r>
            <a:r>
              <a:rPr sz="2100" spc="-15" dirty="0">
                <a:solidFill>
                  <a:srgbClr val="000000"/>
                </a:solidFill>
                <a:latin typeface="Calibri"/>
                <a:cs typeface="Calibri"/>
              </a:rPr>
              <a:t>fotolumiscenza</a:t>
            </a:r>
            <a:r>
              <a:rPr sz="2100" spc="445" dirty="0">
                <a:solidFill>
                  <a:srgbClr val="000000"/>
                </a:solidFill>
                <a:latin typeface="Calibri"/>
                <a:cs typeface="Calibri"/>
              </a:rPr>
              <a:t> </a:t>
            </a:r>
            <a:r>
              <a:rPr sz="2100" spc="-5" dirty="0">
                <a:solidFill>
                  <a:srgbClr val="000000"/>
                </a:solidFill>
                <a:latin typeface="Calibri"/>
                <a:cs typeface="Calibri"/>
              </a:rPr>
              <a:t>nel</a:t>
            </a:r>
            <a:r>
              <a:rPr sz="2100" spc="430" dirty="0">
                <a:solidFill>
                  <a:srgbClr val="000000"/>
                </a:solidFill>
                <a:latin typeface="Calibri"/>
                <a:cs typeface="Calibri"/>
              </a:rPr>
              <a:t> </a:t>
            </a:r>
            <a:r>
              <a:rPr sz="2100" spc="-5" dirty="0">
                <a:solidFill>
                  <a:srgbClr val="000000"/>
                </a:solidFill>
                <a:latin typeface="Calibri"/>
                <a:cs typeface="Calibri"/>
              </a:rPr>
              <a:t>quale</a:t>
            </a:r>
            <a:r>
              <a:rPr sz="2100" spc="430" dirty="0">
                <a:solidFill>
                  <a:srgbClr val="000000"/>
                </a:solidFill>
                <a:latin typeface="Calibri"/>
                <a:cs typeface="Calibri"/>
              </a:rPr>
              <a:t> </a:t>
            </a:r>
            <a:r>
              <a:rPr sz="2100" spc="-5" dirty="0">
                <a:solidFill>
                  <a:srgbClr val="000000"/>
                </a:solidFill>
                <a:latin typeface="Calibri"/>
                <a:cs typeface="Calibri"/>
              </a:rPr>
              <a:t>le</a:t>
            </a:r>
            <a:r>
              <a:rPr sz="2100" spc="425" dirty="0">
                <a:solidFill>
                  <a:srgbClr val="000000"/>
                </a:solidFill>
                <a:latin typeface="Calibri"/>
                <a:cs typeface="Calibri"/>
              </a:rPr>
              <a:t> </a:t>
            </a:r>
            <a:r>
              <a:rPr sz="2100" dirty="0">
                <a:solidFill>
                  <a:srgbClr val="000000"/>
                </a:solidFill>
                <a:latin typeface="Calibri"/>
                <a:cs typeface="Calibri"/>
              </a:rPr>
              <a:t>molecole</a:t>
            </a:r>
            <a:r>
              <a:rPr sz="2100" spc="445" dirty="0">
                <a:solidFill>
                  <a:srgbClr val="000000"/>
                </a:solidFill>
                <a:latin typeface="Calibri"/>
                <a:cs typeface="Calibri"/>
              </a:rPr>
              <a:t> </a:t>
            </a:r>
            <a:r>
              <a:rPr sz="2100" spc="-5" dirty="0">
                <a:solidFill>
                  <a:srgbClr val="000000"/>
                </a:solidFill>
                <a:latin typeface="Calibri"/>
                <a:cs typeface="Calibri"/>
              </a:rPr>
              <a:t>vengono</a:t>
            </a:r>
            <a:r>
              <a:rPr sz="2100" spc="425" dirty="0">
                <a:solidFill>
                  <a:srgbClr val="000000"/>
                </a:solidFill>
                <a:latin typeface="Calibri"/>
                <a:cs typeface="Calibri"/>
              </a:rPr>
              <a:t> </a:t>
            </a:r>
            <a:r>
              <a:rPr sz="2100" spc="-10" dirty="0">
                <a:solidFill>
                  <a:srgbClr val="000000"/>
                </a:solidFill>
                <a:latin typeface="Calibri"/>
                <a:cs typeface="Calibri"/>
              </a:rPr>
              <a:t>eccitate</a:t>
            </a:r>
            <a:r>
              <a:rPr sz="2100" spc="425" dirty="0">
                <a:solidFill>
                  <a:srgbClr val="000000"/>
                </a:solidFill>
                <a:latin typeface="Calibri"/>
                <a:cs typeface="Calibri"/>
              </a:rPr>
              <a:t> </a:t>
            </a:r>
            <a:r>
              <a:rPr sz="2100" spc="-10" dirty="0">
                <a:solidFill>
                  <a:srgbClr val="000000"/>
                </a:solidFill>
                <a:latin typeface="Calibri"/>
                <a:cs typeface="Calibri"/>
              </a:rPr>
              <a:t>mediante</a:t>
            </a:r>
            <a:endParaRPr sz="2100" dirty="0">
              <a:latin typeface="Calibri"/>
              <a:cs typeface="Calibri"/>
            </a:endParaRPr>
          </a:p>
          <a:p>
            <a:pPr marL="12700">
              <a:lnSpc>
                <a:spcPct val="100000"/>
              </a:lnSpc>
            </a:pPr>
            <a:r>
              <a:rPr sz="2100" spc="-10" dirty="0">
                <a:solidFill>
                  <a:srgbClr val="000000"/>
                </a:solidFill>
                <a:latin typeface="Calibri"/>
                <a:cs typeface="Calibri"/>
              </a:rPr>
              <a:t>assorbimento</a:t>
            </a:r>
            <a:r>
              <a:rPr sz="2100" spc="30" dirty="0">
                <a:solidFill>
                  <a:srgbClr val="000000"/>
                </a:solidFill>
                <a:latin typeface="Calibri"/>
                <a:cs typeface="Calibri"/>
              </a:rPr>
              <a:t> </a:t>
            </a:r>
            <a:r>
              <a:rPr sz="2100" spc="-5" dirty="0">
                <a:solidFill>
                  <a:srgbClr val="000000"/>
                </a:solidFill>
                <a:latin typeface="Calibri"/>
                <a:cs typeface="Calibri"/>
              </a:rPr>
              <a:t>di</a:t>
            </a:r>
            <a:r>
              <a:rPr sz="2100" spc="5" dirty="0">
                <a:solidFill>
                  <a:srgbClr val="000000"/>
                </a:solidFill>
                <a:latin typeface="Calibri"/>
                <a:cs typeface="Calibri"/>
              </a:rPr>
              <a:t> </a:t>
            </a:r>
            <a:r>
              <a:rPr sz="2100" spc="-10" dirty="0">
                <a:solidFill>
                  <a:srgbClr val="000000"/>
                </a:solidFill>
                <a:latin typeface="Calibri"/>
                <a:cs typeface="Calibri"/>
              </a:rPr>
              <a:t>radiazione</a:t>
            </a:r>
            <a:r>
              <a:rPr sz="2100" spc="20" dirty="0">
                <a:solidFill>
                  <a:srgbClr val="000000"/>
                </a:solidFill>
                <a:latin typeface="Calibri"/>
                <a:cs typeface="Calibri"/>
              </a:rPr>
              <a:t> </a:t>
            </a:r>
            <a:r>
              <a:rPr sz="2100" spc="-10" dirty="0">
                <a:solidFill>
                  <a:srgbClr val="000000"/>
                </a:solidFill>
                <a:latin typeface="Calibri"/>
                <a:cs typeface="Calibri"/>
              </a:rPr>
              <a:t>elettromagnetica.</a:t>
            </a:r>
            <a:endParaRPr sz="2100" dirty="0">
              <a:latin typeface="Calibri"/>
              <a:cs typeface="Calibri"/>
            </a:endParaRPr>
          </a:p>
          <a:p>
            <a:pPr>
              <a:lnSpc>
                <a:spcPct val="100000"/>
              </a:lnSpc>
              <a:spcBef>
                <a:spcPts val="20"/>
              </a:spcBef>
            </a:pPr>
            <a:endParaRPr sz="2050" dirty="0">
              <a:latin typeface="Calibri"/>
              <a:cs typeface="Calibri"/>
            </a:endParaRPr>
          </a:p>
          <a:p>
            <a:pPr marL="12700" marR="8255" indent="60960">
              <a:lnSpc>
                <a:spcPct val="100000"/>
              </a:lnSpc>
            </a:pPr>
            <a:r>
              <a:rPr sz="2100" dirty="0">
                <a:solidFill>
                  <a:srgbClr val="000000"/>
                </a:solidFill>
                <a:latin typeface="Calibri"/>
                <a:cs typeface="Calibri"/>
              </a:rPr>
              <a:t>Le</a:t>
            </a:r>
            <a:r>
              <a:rPr sz="2100" spc="15" dirty="0">
                <a:solidFill>
                  <a:srgbClr val="000000"/>
                </a:solidFill>
                <a:latin typeface="Calibri"/>
                <a:cs typeface="Calibri"/>
              </a:rPr>
              <a:t> </a:t>
            </a:r>
            <a:r>
              <a:rPr sz="2100" spc="-5" dirty="0">
                <a:solidFill>
                  <a:srgbClr val="000000"/>
                </a:solidFill>
                <a:latin typeface="Calibri"/>
                <a:cs typeface="Calibri"/>
              </a:rPr>
              <a:t>specie</a:t>
            </a:r>
            <a:r>
              <a:rPr sz="2100" spc="25" dirty="0">
                <a:solidFill>
                  <a:srgbClr val="000000"/>
                </a:solidFill>
                <a:latin typeface="Calibri"/>
                <a:cs typeface="Calibri"/>
              </a:rPr>
              <a:t> </a:t>
            </a:r>
            <a:r>
              <a:rPr sz="2100" spc="-10" dirty="0">
                <a:solidFill>
                  <a:srgbClr val="000000"/>
                </a:solidFill>
                <a:latin typeface="Calibri"/>
                <a:cs typeface="Calibri"/>
              </a:rPr>
              <a:t>eccitate</a:t>
            </a:r>
            <a:r>
              <a:rPr sz="2100" spc="20" dirty="0">
                <a:solidFill>
                  <a:srgbClr val="000000"/>
                </a:solidFill>
                <a:latin typeface="Calibri"/>
                <a:cs typeface="Calibri"/>
              </a:rPr>
              <a:t> </a:t>
            </a:r>
            <a:r>
              <a:rPr sz="2100" spc="-5" dirty="0">
                <a:solidFill>
                  <a:srgbClr val="000000"/>
                </a:solidFill>
                <a:latin typeface="Calibri"/>
                <a:cs typeface="Calibri"/>
              </a:rPr>
              <a:t>quindi</a:t>
            </a:r>
            <a:r>
              <a:rPr sz="2100" spc="25" dirty="0">
                <a:solidFill>
                  <a:srgbClr val="000000"/>
                </a:solidFill>
                <a:latin typeface="Calibri"/>
                <a:cs typeface="Calibri"/>
              </a:rPr>
              <a:t> </a:t>
            </a:r>
            <a:r>
              <a:rPr sz="2100" spc="-5" dirty="0">
                <a:solidFill>
                  <a:srgbClr val="000000"/>
                </a:solidFill>
                <a:latin typeface="Calibri"/>
                <a:cs typeface="Calibri"/>
              </a:rPr>
              <a:t>possono</a:t>
            </a:r>
            <a:r>
              <a:rPr sz="2100" spc="15" dirty="0">
                <a:solidFill>
                  <a:srgbClr val="000000"/>
                </a:solidFill>
                <a:latin typeface="Calibri"/>
                <a:cs typeface="Calibri"/>
              </a:rPr>
              <a:t> </a:t>
            </a:r>
            <a:r>
              <a:rPr sz="2100" spc="-10" dirty="0">
                <a:solidFill>
                  <a:srgbClr val="000000"/>
                </a:solidFill>
                <a:latin typeface="Calibri"/>
                <a:cs typeface="Calibri"/>
              </a:rPr>
              <a:t>subire</a:t>
            </a:r>
            <a:r>
              <a:rPr sz="2100" spc="15" dirty="0">
                <a:solidFill>
                  <a:srgbClr val="000000"/>
                </a:solidFill>
                <a:latin typeface="Calibri"/>
                <a:cs typeface="Calibri"/>
              </a:rPr>
              <a:t> </a:t>
            </a:r>
            <a:r>
              <a:rPr sz="2100" spc="-5" dirty="0">
                <a:solidFill>
                  <a:srgbClr val="000000"/>
                </a:solidFill>
                <a:latin typeface="Calibri"/>
                <a:cs typeface="Calibri"/>
              </a:rPr>
              <a:t>rilassamento</a:t>
            </a:r>
            <a:r>
              <a:rPr sz="2100" spc="15" dirty="0">
                <a:solidFill>
                  <a:srgbClr val="000000"/>
                </a:solidFill>
                <a:latin typeface="Calibri"/>
                <a:cs typeface="Calibri"/>
              </a:rPr>
              <a:t> </a:t>
            </a:r>
            <a:r>
              <a:rPr sz="2100" spc="-5" dirty="0">
                <a:solidFill>
                  <a:srgbClr val="000000"/>
                </a:solidFill>
                <a:latin typeface="Calibri"/>
                <a:cs typeface="Calibri"/>
              </a:rPr>
              <a:t>ritornando</a:t>
            </a:r>
            <a:r>
              <a:rPr sz="2100" spc="25" dirty="0">
                <a:solidFill>
                  <a:srgbClr val="000000"/>
                </a:solidFill>
                <a:latin typeface="Calibri"/>
                <a:cs typeface="Calibri"/>
              </a:rPr>
              <a:t> </a:t>
            </a:r>
            <a:r>
              <a:rPr sz="2100" spc="-5" dirty="0">
                <a:solidFill>
                  <a:srgbClr val="000000"/>
                </a:solidFill>
                <a:latin typeface="Calibri"/>
                <a:cs typeface="Calibri"/>
              </a:rPr>
              <a:t>nello</a:t>
            </a:r>
            <a:r>
              <a:rPr sz="2100" spc="30" dirty="0">
                <a:solidFill>
                  <a:srgbClr val="000000"/>
                </a:solidFill>
                <a:latin typeface="Calibri"/>
                <a:cs typeface="Calibri"/>
              </a:rPr>
              <a:t> </a:t>
            </a:r>
            <a:r>
              <a:rPr sz="2100" spc="-20" dirty="0">
                <a:solidFill>
                  <a:srgbClr val="000000"/>
                </a:solidFill>
                <a:latin typeface="Calibri"/>
                <a:cs typeface="Calibri"/>
              </a:rPr>
              <a:t>stato</a:t>
            </a:r>
            <a:r>
              <a:rPr sz="2100" spc="15" dirty="0">
                <a:solidFill>
                  <a:srgbClr val="000000"/>
                </a:solidFill>
                <a:latin typeface="Calibri"/>
                <a:cs typeface="Calibri"/>
              </a:rPr>
              <a:t> </a:t>
            </a:r>
            <a:r>
              <a:rPr sz="2100" spc="-15" dirty="0">
                <a:solidFill>
                  <a:srgbClr val="000000"/>
                </a:solidFill>
                <a:latin typeface="Calibri"/>
                <a:cs typeface="Calibri"/>
              </a:rPr>
              <a:t>fondamentale</a:t>
            </a:r>
            <a:r>
              <a:rPr sz="2100" spc="15" dirty="0">
                <a:solidFill>
                  <a:srgbClr val="000000"/>
                </a:solidFill>
                <a:latin typeface="Calibri"/>
                <a:cs typeface="Calibri"/>
              </a:rPr>
              <a:t> </a:t>
            </a:r>
            <a:r>
              <a:rPr sz="2100" dirty="0">
                <a:solidFill>
                  <a:srgbClr val="000000"/>
                </a:solidFill>
                <a:latin typeface="Calibri"/>
                <a:cs typeface="Calibri"/>
              </a:rPr>
              <a:t>e</a:t>
            </a:r>
            <a:r>
              <a:rPr sz="2100" spc="20" dirty="0">
                <a:solidFill>
                  <a:srgbClr val="000000"/>
                </a:solidFill>
                <a:latin typeface="Calibri"/>
                <a:cs typeface="Calibri"/>
              </a:rPr>
              <a:t> </a:t>
            </a:r>
            <a:r>
              <a:rPr sz="2100" dirty="0">
                <a:solidFill>
                  <a:srgbClr val="000000"/>
                </a:solidFill>
                <a:latin typeface="Calibri"/>
                <a:cs typeface="Calibri"/>
              </a:rPr>
              <a:t>cedendo</a:t>
            </a:r>
            <a:r>
              <a:rPr sz="2100" spc="5" dirty="0">
                <a:solidFill>
                  <a:srgbClr val="000000"/>
                </a:solidFill>
                <a:latin typeface="Calibri"/>
                <a:cs typeface="Calibri"/>
              </a:rPr>
              <a:t> </a:t>
            </a:r>
            <a:r>
              <a:rPr sz="2100" spc="-5" dirty="0">
                <a:solidFill>
                  <a:srgbClr val="000000"/>
                </a:solidFill>
                <a:latin typeface="Calibri"/>
                <a:cs typeface="Calibri"/>
              </a:rPr>
              <a:t>il </a:t>
            </a:r>
            <a:r>
              <a:rPr sz="2100" spc="-459" dirty="0">
                <a:solidFill>
                  <a:srgbClr val="000000"/>
                </a:solidFill>
                <a:latin typeface="Calibri"/>
                <a:cs typeface="Calibri"/>
              </a:rPr>
              <a:t> </a:t>
            </a:r>
            <a:r>
              <a:rPr sz="2100" spc="-15" dirty="0">
                <a:solidFill>
                  <a:srgbClr val="000000"/>
                </a:solidFill>
                <a:latin typeface="Calibri"/>
                <a:cs typeface="Calibri"/>
              </a:rPr>
              <a:t>loro</a:t>
            </a:r>
            <a:r>
              <a:rPr sz="2100" spc="20" dirty="0">
                <a:solidFill>
                  <a:srgbClr val="000000"/>
                </a:solidFill>
                <a:latin typeface="Calibri"/>
                <a:cs typeface="Calibri"/>
              </a:rPr>
              <a:t> </a:t>
            </a:r>
            <a:r>
              <a:rPr sz="2100" spc="-5" dirty="0">
                <a:solidFill>
                  <a:srgbClr val="000000"/>
                </a:solidFill>
                <a:latin typeface="Calibri"/>
                <a:cs typeface="Calibri"/>
              </a:rPr>
              <a:t>eccesso</a:t>
            </a:r>
            <a:r>
              <a:rPr sz="2100" spc="20" dirty="0">
                <a:solidFill>
                  <a:srgbClr val="000000"/>
                </a:solidFill>
                <a:latin typeface="Calibri"/>
                <a:cs typeface="Calibri"/>
              </a:rPr>
              <a:t> </a:t>
            </a:r>
            <a:r>
              <a:rPr sz="2100" dirty="0">
                <a:solidFill>
                  <a:srgbClr val="000000"/>
                </a:solidFill>
                <a:latin typeface="Calibri"/>
                <a:cs typeface="Calibri"/>
              </a:rPr>
              <a:t>di </a:t>
            </a:r>
            <a:r>
              <a:rPr sz="2100" spc="-10" dirty="0">
                <a:solidFill>
                  <a:srgbClr val="000000"/>
                </a:solidFill>
                <a:latin typeface="Calibri"/>
                <a:cs typeface="Calibri"/>
              </a:rPr>
              <a:t>energia</a:t>
            </a:r>
            <a:r>
              <a:rPr sz="2100" spc="5" dirty="0">
                <a:solidFill>
                  <a:srgbClr val="000000"/>
                </a:solidFill>
                <a:latin typeface="Calibri"/>
                <a:cs typeface="Calibri"/>
              </a:rPr>
              <a:t> </a:t>
            </a:r>
            <a:r>
              <a:rPr sz="2100" spc="-15" dirty="0">
                <a:solidFill>
                  <a:srgbClr val="000000"/>
                </a:solidFill>
                <a:latin typeface="Calibri"/>
                <a:cs typeface="Calibri"/>
              </a:rPr>
              <a:t>sotto</a:t>
            </a:r>
            <a:r>
              <a:rPr sz="2100" spc="10" dirty="0">
                <a:solidFill>
                  <a:srgbClr val="000000"/>
                </a:solidFill>
                <a:latin typeface="Calibri"/>
                <a:cs typeface="Calibri"/>
              </a:rPr>
              <a:t> </a:t>
            </a:r>
            <a:r>
              <a:rPr sz="2100" spc="-15" dirty="0">
                <a:solidFill>
                  <a:srgbClr val="000000"/>
                </a:solidFill>
                <a:latin typeface="Calibri"/>
                <a:cs typeface="Calibri"/>
              </a:rPr>
              <a:t>forma</a:t>
            </a:r>
            <a:r>
              <a:rPr sz="2100" spc="5" dirty="0">
                <a:solidFill>
                  <a:srgbClr val="000000"/>
                </a:solidFill>
                <a:latin typeface="Calibri"/>
                <a:cs typeface="Calibri"/>
              </a:rPr>
              <a:t> </a:t>
            </a:r>
            <a:r>
              <a:rPr sz="2100" dirty="0">
                <a:solidFill>
                  <a:srgbClr val="000000"/>
                </a:solidFill>
                <a:latin typeface="Calibri"/>
                <a:cs typeface="Calibri"/>
              </a:rPr>
              <a:t>di </a:t>
            </a:r>
            <a:r>
              <a:rPr sz="2100" spc="-15" dirty="0" err="1">
                <a:solidFill>
                  <a:srgbClr val="000000"/>
                </a:solidFill>
                <a:latin typeface="Calibri"/>
                <a:cs typeface="Calibri"/>
              </a:rPr>
              <a:t>fotoni</a:t>
            </a:r>
            <a:r>
              <a:rPr sz="2100" spc="-15" dirty="0">
                <a:solidFill>
                  <a:srgbClr val="000000"/>
                </a:solidFill>
                <a:latin typeface="Calibri"/>
                <a:cs typeface="Calibri"/>
              </a:rPr>
              <a:t>.</a:t>
            </a:r>
            <a:r>
              <a:rPr lang="it-IT" sz="2100" spc="-15" dirty="0">
                <a:solidFill>
                  <a:srgbClr val="000000"/>
                </a:solidFill>
                <a:latin typeface="Calibri"/>
                <a:cs typeface="Calibri"/>
              </a:rPr>
              <a:t> Tipicamente la lunghezza d’onda della radiazione emessa è maggiore di quella di eccitazione in quanto possiede energia minore.</a:t>
            </a:r>
            <a:endParaRPr sz="2100" dirty="0">
              <a:latin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07949" y="177749"/>
            <a:ext cx="2085339" cy="391795"/>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1F4D3D"/>
                </a:solidFill>
                <a:latin typeface="Calibri"/>
                <a:cs typeface="Calibri"/>
              </a:rPr>
              <a:t>Spettroscopia</a:t>
            </a:r>
            <a:r>
              <a:rPr sz="2400" b="1" spc="-55" dirty="0">
                <a:solidFill>
                  <a:srgbClr val="1F4D3D"/>
                </a:solidFill>
                <a:latin typeface="Calibri"/>
                <a:cs typeface="Calibri"/>
              </a:rPr>
              <a:t> </a:t>
            </a:r>
            <a:r>
              <a:rPr sz="2400" b="1" dirty="0">
                <a:solidFill>
                  <a:srgbClr val="1F4D3D"/>
                </a:solidFill>
                <a:latin typeface="Calibri"/>
                <a:cs typeface="Calibri"/>
              </a:rPr>
              <a:t>IR</a:t>
            </a:r>
            <a:endParaRPr sz="2400">
              <a:latin typeface="Calibri"/>
              <a:cs typeface="Calibri"/>
            </a:endParaRPr>
          </a:p>
        </p:txBody>
      </p:sp>
      <p:sp>
        <p:nvSpPr>
          <p:cNvPr id="3" name="object 3"/>
          <p:cNvSpPr txBox="1"/>
          <p:nvPr/>
        </p:nvSpPr>
        <p:spPr>
          <a:xfrm>
            <a:off x="187147" y="804417"/>
            <a:ext cx="6952615" cy="574040"/>
          </a:xfrm>
          <a:prstGeom prst="rect">
            <a:avLst/>
          </a:prstGeom>
        </p:spPr>
        <p:txBody>
          <a:bodyPr vert="horz" wrap="square" lIns="0" tIns="12700" rIns="0" bIns="0" rtlCol="0">
            <a:spAutoFit/>
          </a:bodyPr>
          <a:lstStyle/>
          <a:p>
            <a:pPr marL="38100" marR="30480">
              <a:lnSpc>
                <a:spcPct val="100000"/>
              </a:lnSpc>
              <a:spcBef>
                <a:spcPts val="100"/>
              </a:spcBef>
            </a:pPr>
            <a:r>
              <a:rPr sz="1800" spc="-35" dirty="0">
                <a:solidFill>
                  <a:srgbClr val="000000"/>
                </a:solidFill>
                <a:latin typeface="Calibri"/>
                <a:cs typeface="Calibri"/>
              </a:rPr>
              <a:t>Tutte</a:t>
            </a:r>
            <a:r>
              <a:rPr sz="1800" spc="-5" dirty="0">
                <a:solidFill>
                  <a:srgbClr val="000000"/>
                </a:solidFill>
                <a:latin typeface="Calibri"/>
                <a:cs typeface="Calibri"/>
              </a:rPr>
              <a:t> </a:t>
            </a:r>
            <a:r>
              <a:rPr sz="1800" dirty="0">
                <a:solidFill>
                  <a:srgbClr val="000000"/>
                </a:solidFill>
                <a:latin typeface="Calibri"/>
                <a:cs typeface="Calibri"/>
              </a:rPr>
              <a:t>le</a:t>
            </a:r>
            <a:r>
              <a:rPr sz="1800" spc="15" dirty="0">
                <a:solidFill>
                  <a:srgbClr val="000000"/>
                </a:solidFill>
                <a:latin typeface="Calibri"/>
                <a:cs typeface="Calibri"/>
              </a:rPr>
              <a:t> </a:t>
            </a:r>
            <a:r>
              <a:rPr sz="1800" spc="-5" dirty="0">
                <a:solidFill>
                  <a:srgbClr val="000000"/>
                </a:solidFill>
                <a:latin typeface="Calibri"/>
                <a:cs typeface="Calibri"/>
              </a:rPr>
              <a:t>molecole</a:t>
            </a:r>
            <a:r>
              <a:rPr sz="1800" spc="20" dirty="0">
                <a:solidFill>
                  <a:srgbClr val="000000"/>
                </a:solidFill>
                <a:latin typeface="Calibri"/>
                <a:cs typeface="Calibri"/>
              </a:rPr>
              <a:t> </a:t>
            </a:r>
            <a:r>
              <a:rPr sz="1800" spc="-10" dirty="0">
                <a:solidFill>
                  <a:srgbClr val="000000"/>
                </a:solidFill>
                <a:latin typeface="Calibri"/>
                <a:cs typeface="Calibri"/>
              </a:rPr>
              <a:t>organiche</a:t>
            </a:r>
            <a:r>
              <a:rPr sz="1800" spc="15" dirty="0">
                <a:solidFill>
                  <a:srgbClr val="000000"/>
                </a:solidFill>
                <a:latin typeface="Calibri"/>
                <a:cs typeface="Calibri"/>
              </a:rPr>
              <a:t> </a:t>
            </a:r>
            <a:r>
              <a:rPr sz="1800" dirty="0">
                <a:solidFill>
                  <a:srgbClr val="000000"/>
                </a:solidFill>
                <a:latin typeface="Calibri"/>
                <a:cs typeface="Calibri"/>
              </a:rPr>
              <a:t>e</a:t>
            </a:r>
            <a:r>
              <a:rPr sz="1800" spc="15" dirty="0">
                <a:solidFill>
                  <a:srgbClr val="000000"/>
                </a:solidFill>
                <a:latin typeface="Calibri"/>
                <a:cs typeface="Calibri"/>
              </a:rPr>
              <a:t> </a:t>
            </a:r>
            <a:r>
              <a:rPr sz="1800" spc="-10" dirty="0">
                <a:solidFill>
                  <a:srgbClr val="000000"/>
                </a:solidFill>
                <a:latin typeface="Calibri"/>
                <a:cs typeface="Calibri"/>
              </a:rPr>
              <a:t>inorganiche</a:t>
            </a:r>
            <a:r>
              <a:rPr sz="1800" spc="20" dirty="0">
                <a:solidFill>
                  <a:srgbClr val="000000"/>
                </a:solidFill>
                <a:latin typeface="Calibri"/>
                <a:cs typeface="Calibri"/>
              </a:rPr>
              <a:t> </a:t>
            </a:r>
            <a:r>
              <a:rPr sz="1800" spc="-5" dirty="0">
                <a:solidFill>
                  <a:srgbClr val="000000"/>
                </a:solidFill>
                <a:latin typeface="Calibri"/>
                <a:cs typeface="Calibri"/>
              </a:rPr>
              <a:t>assorbono</a:t>
            </a:r>
            <a:r>
              <a:rPr sz="1800" dirty="0">
                <a:solidFill>
                  <a:srgbClr val="000000"/>
                </a:solidFill>
                <a:latin typeface="Calibri"/>
                <a:cs typeface="Calibri"/>
              </a:rPr>
              <a:t> </a:t>
            </a:r>
            <a:r>
              <a:rPr sz="1800" spc="-10" dirty="0">
                <a:solidFill>
                  <a:srgbClr val="000000"/>
                </a:solidFill>
                <a:latin typeface="Calibri"/>
                <a:cs typeface="Calibri"/>
              </a:rPr>
              <a:t>radiazione</a:t>
            </a:r>
            <a:r>
              <a:rPr sz="1800" spc="25" dirty="0">
                <a:solidFill>
                  <a:srgbClr val="000000"/>
                </a:solidFill>
                <a:latin typeface="Calibri"/>
                <a:cs typeface="Calibri"/>
              </a:rPr>
              <a:t> </a:t>
            </a:r>
            <a:r>
              <a:rPr sz="1800" spc="-10" dirty="0">
                <a:solidFill>
                  <a:srgbClr val="000000"/>
                </a:solidFill>
                <a:latin typeface="Calibri"/>
                <a:cs typeface="Calibri"/>
              </a:rPr>
              <a:t>infrarossa </a:t>
            </a:r>
            <a:r>
              <a:rPr sz="1800" spc="-395" dirty="0">
                <a:solidFill>
                  <a:srgbClr val="000000"/>
                </a:solidFill>
                <a:latin typeface="Calibri"/>
                <a:cs typeface="Calibri"/>
              </a:rPr>
              <a:t> </a:t>
            </a:r>
            <a:r>
              <a:rPr sz="1800" spc="-10" dirty="0">
                <a:solidFill>
                  <a:srgbClr val="000000"/>
                </a:solidFill>
                <a:latin typeface="Calibri"/>
                <a:cs typeface="Calibri"/>
              </a:rPr>
              <a:t>Eccezioni:</a:t>
            </a:r>
            <a:r>
              <a:rPr sz="1800" spc="20" dirty="0">
                <a:solidFill>
                  <a:srgbClr val="000000"/>
                </a:solidFill>
                <a:latin typeface="Calibri"/>
                <a:cs typeface="Calibri"/>
              </a:rPr>
              <a:t> </a:t>
            </a:r>
            <a:r>
              <a:rPr sz="1800" spc="-10" dirty="0">
                <a:solidFill>
                  <a:srgbClr val="000000"/>
                </a:solidFill>
                <a:latin typeface="Calibri"/>
                <a:cs typeface="Calibri"/>
              </a:rPr>
              <a:t>composti</a:t>
            </a:r>
            <a:r>
              <a:rPr sz="1800" spc="10" dirty="0">
                <a:solidFill>
                  <a:srgbClr val="000000"/>
                </a:solidFill>
                <a:latin typeface="Calibri"/>
                <a:cs typeface="Calibri"/>
              </a:rPr>
              <a:t> </a:t>
            </a:r>
            <a:r>
              <a:rPr sz="1800" spc="-5" dirty="0">
                <a:solidFill>
                  <a:srgbClr val="000000"/>
                </a:solidFill>
                <a:latin typeface="Calibri"/>
                <a:cs typeface="Calibri"/>
              </a:rPr>
              <a:t>omonucleari</a:t>
            </a:r>
            <a:r>
              <a:rPr sz="1800" spc="20" dirty="0">
                <a:solidFill>
                  <a:srgbClr val="000000"/>
                </a:solidFill>
                <a:latin typeface="Calibri"/>
                <a:cs typeface="Calibri"/>
              </a:rPr>
              <a:t> </a:t>
            </a:r>
            <a:r>
              <a:rPr sz="1800" dirty="0">
                <a:solidFill>
                  <a:srgbClr val="000000"/>
                </a:solidFill>
                <a:latin typeface="Calibri"/>
                <a:cs typeface="Calibri"/>
              </a:rPr>
              <a:t>es.</a:t>
            </a:r>
            <a:r>
              <a:rPr sz="1800" spc="-10" dirty="0">
                <a:solidFill>
                  <a:srgbClr val="000000"/>
                </a:solidFill>
                <a:latin typeface="Calibri"/>
                <a:cs typeface="Calibri"/>
              </a:rPr>
              <a:t> </a:t>
            </a:r>
            <a:r>
              <a:rPr sz="1800" spc="-5" dirty="0">
                <a:solidFill>
                  <a:srgbClr val="000000"/>
                </a:solidFill>
                <a:latin typeface="Calibri"/>
                <a:cs typeface="Calibri"/>
              </a:rPr>
              <a:t>O</a:t>
            </a:r>
            <a:r>
              <a:rPr sz="1800" spc="-7" baseline="-20833" dirty="0">
                <a:solidFill>
                  <a:srgbClr val="000000"/>
                </a:solidFill>
                <a:latin typeface="Calibri"/>
                <a:cs typeface="Calibri"/>
              </a:rPr>
              <a:t>2</a:t>
            </a:r>
            <a:r>
              <a:rPr sz="1800" spc="-5" dirty="0">
                <a:solidFill>
                  <a:srgbClr val="000000"/>
                </a:solidFill>
                <a:latin typeface="Calibri"/>
                <a:cs typeface="Calibri"/>
              </a:rPr>
              <a:t>,</a:t>
            </a:r>
            <a:r>
              <a:rPr sz="1800" spc="5" dirty="0">
                <a:solidFill>
                  <a:srgbClr val="000000"/>
                </a:solidFill>
                <a:latin typeface="Calibri"/>
                <a:cs typeface="Calibri"/>
              </a:rPr>
              <a:t> </a:t>
            </a:r>
            <a:r>
              <a:rPr sz="1800" dirty="0">
                <a:solidFill>
                  <a:srgbClr val="000000"/>
                </a:solidFill>
                <a:latin typeface="Calibri"/>
                <a:cs typeface="Calibri"/>
              </a:rPr>
              <a:t>N</a:t>
            </a:r>
            <a:r>
              <a:rPr sz="1800" baseline="-20833" dirty="0">
                <a:solidFill>
                  <a:srgbClr val="000000"/>
                </a:solidFill>
                <a:latin typeface="Calibri"/>
                <a:cs typeface="Calibri"/>
              </a:rPr>
              <a:t>2</a:t>
            </a:r>
            <a:r>
              <a:rPr sz="1800" dirty="0">
                <a:solidFill>
                  <a:srgbClr val="000000"/>
                </a:solidFill>
                <a:latin typeface="Calibri"/>
                <a:cs typeface="Calibri"/>
              </a:rPr>
              <a:t>,</a:t>
            </a:r>
            <a:r>
              <a:rPr sz="1800" spc="5" dirty="0">
                <a:solidFill>
                  <a:srgbClr val="000000"/>
                </a:solidFill>
                <a:latin typeface="Calibri"/>
                <a:cs typeface="Calibri"/>
              </a:rPr>
              <a:t> </a:t>
            </a:r>
            <a:r>
              <a:rPr sz="1800" dirty="0">
                <a:solidFill>
                  <a:srgbClr val="000000"/>
                </a:solidFill>
                <a:latin typeface="Calibri"/>
                <a:cs typeface="Calibri"/>
              </a:rPr>
              <a:t>e </a:t>
            </a:r>
            <a:r>
              <a:rPr sz="1800" spc="-5" dirty="0">
                <a:solidFill>
                  <a:srgbClr val="000000"/>
                </a:solidFill>
                <a:latin typeface="Calibri"/>
                <a:cs typeface="Calibri"/>
              </a:rPr>
              <a:t>Cl</a:t>
            </a:r>
            <a:r>
              <a:rPr sz="1800" spc="-7" baseline="-20833" dirty="0">
                <a:solidFill>
                  <a:srgbClr val="000000"/>
                </a:solidFill>
                <a:latin typeface="Calibri"/>
                <a:cs typeface="Calibri"/>
              </a:rPr>
              <a:t>2</a:t>
            </a:r>
            <a:endParaRPr sz="1800" baseline="-20833" dirty="0">
              <a:latin typeface="Calibri"/>
              <a:cs typeface="Calibri"/>
            </a:endParaRPr>
          </a:p>
        </p:txBody>
      </p:sp>
      <p:grpSp>
        <p:nvGrpSpPr>
          <p:cNvPr id="4" name="object 4"/>
          <p:cNvGrpSpPr/>
          <p:nvPr/>
        </p:nvGrpSpPr>
        <p:grpSpPr>
          <a:xfrm>
            <a:off x="336804" y="1761744"/>
            <a:ext cx="11837035" cy="4902835"/>
            <a:chOff x="336804" y="1761744"/>
            <a:chExt cx="11837035" cy="4902835"/>
          </a:xfrm>
        </p:grpSpPr>
        <p:pic>
          <p:nvPicPr>
            <p:cNvPr id="5" name="object 5"/>
            <p:cNvPicPr/>
            <p:nvPr/>
          </p:nvPicPr>
          <p:blipFill>
            <a:blip r:embed="rId2" cstate="print"/>
            <a:stretch>
              <a:fillRect/>
            </a:stretch>
          </p:blipFill>
          <p:spPr>
            <a:xfrm>
              <a:off x="6419088" y="2799588"/>
              <a:ext cx="5626608" cy="3864864"/>
            </a:xfrm>
            <a:prstGeom prst="rect">
              <a:avLst/>
            </a:prstGeom>
          </p:spPr>
        </p:pic>
        <p:sp>
          <p:nvSpPr>
            <p:cNvPr id="6" name="object 6"/>
            <p:cNvSpPr/>
            <p:nvPr/>
          </p:nvSpPr>
          <p:spPr>
            <a:xfrm>
              <a:off x="336804" y="1761744"/>
              <a:ext cx="11837035" cy="1478280"/>
            </a:xfrm>
            <a:custGeom>
              <a:avLst/>
              <a:gdLst/>
              <a:ahLst/>
              <a:cxnLst/>
              <a:rect l="l" t="t" r="r" b="b"/>
              <a:pathLst>
                <a:path w="11837035" h="1478280">
                  <a:moveTo>
                    <a:pt x="11836908" y="0"/>
                  </a:moveTo>
                  <a:lnTo>
                    <a:pt x="0" y="0"/>
                  </a:lnTo>
                  <a:lnTo>
                    <a:pt x="0" y="1478279"/>
                  </a:lnTo>
                  <a:lnTo>
                    <a:pt x="11836908" y="1478279"/>
                  </a:lnTo>
                  <a:lnTo>
                    <a:pt x="11836908" y="0"/>
                  </a:lnTo>
                  <a:close/>
                </a:path>
              </a:pathLst>
            </a:custGeom>
            <a:solidFill>
              <a:srgbClr val="FFFFFF"/>
            </a:solidFill>
          </p:spPr>
          <p:txBody>
            <a:bodyPr wrap="square" lIns="0" tIns="0" rIns="0" bIns="0" rtlCol="0"/>
            <a:lstStyle/>
            <a:p>
              <a:endParaRPr/>
            </a:p>
          </p:txBody>
        </p:sp>
      </p:grpSp>
      <p:sp>
        <p:nvSpPr>
          <p:cNvPr id="7" name="object 7"/>
          <p:cNvSpPr txBox="1"/>
          <p:nvPr/>
        </p:nvSpPr>
        <p:spPr>
          <a:xfrm>
            <a:off x="415239" y="1783156"/>
            <a:ext cx="5219700" cy="300355"/>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0000"/>
                </a:solidFill>
                <a:latin typeface="Calibri"/>
                <a:cs typeface="Calibri"/>
              </a:rPr>
              <a:t>La </a:t>
            </a:r>
            <a:r>
              <a:rPr sz="1800" spc="-10" dirty="0">
                <a:solidFill>
                  <a:srgbClr val="000000"/>
                </a:solidFill>
                <a:latin typeface="Calibri"/>
                <a:cs typeface="Calibri"/>
              </a:rPr>
              <a:t>spettroscopia</a:t>
            </a:r>
            <a:r>
              <a:rPr sz="1800" spc="-5" dirty="0">
                <a:solidFill>
                  <a:srgbClr val="000000"/>
                </a:solidFill>
                <a:latin typeface="Calibri"/>
                <a:cs typeface="Calibri"/>
              </a:rPr>
              <a:t> </a:t>
            </a:r>
            <a:r>
              <a:rPr sz="1800" spc="-10" dirty="0">
                <a:solidFill>
                  <a:srgbClr val="000000"/>
                </a:solidFill>
                <a:latin typeface="Calibri"/>
                <a:cs typeface="Calibri"/>
              </a:rPr>
              <a:t>infrarossa</a:t>
            </a:r>
            <a:r>
              <a:rPr sz="1800" dirty="0">
                <a:solidFill>
                  <a:srgbClr val="000000"/>
                </a:solidFill>
                <a:latin typeface="Calibri"/>
                <a:cs typeface="Calibri"/>
              </a:rPr>
              <a:t> </a:t>
            </a:r>
            <a:r>
              <a:rPr sz="1800" dirty="0">
                <a:solidFill>
                  <a:srgbClr val="000000"/>
                </a:solidFill>
                <a:latin typeface="Wingdings"/>
                <a:cs typeface="Wingdings"/>
              </a:rPr>
              <a:t></a:t>
            </a:r>
            <a:r>
              <a:rPr sz="1800" spc="-50" dirty="0">
                <a:solidFill>
                  <a:srgbClr val="000000"/>
                </a:solidFill>
                <a:latin typeface="Times New Roman"/>
                <a:cs typeface="Times New Roman"/>
              </a:rPr>
              <a:t> </a:t>
            </a:r>
            <a:r>
              <a:rPr sz="1800" spc="-5" dirty="0">
                <a:solidFill>
                  <a:srgbClr val="000000"/>
                </a:solidFill>
                <a:latin typeface="Calibri"/>
                <a:cs typeface="Calibri"/>
              </a:rPr>
              <a:t>identificazione</a:t>
            </a:r>
            <a:r>
              <a:rPr sz="1800" spc="35" dirty="0">
                <a:solidFill>
                  <a:srgbClr val="000000"/>
                </a:solidFill>
                <a:latin typeface="Calibri"/>
                <a:cs typeface="Calibri"/>
              </a:rPr>
              <a:t> </a:t>
            </a:r>
            <a:r>
              <a:rPr sz="1800" spc="-10" dirty="0">
                <a:solidFill>
                  <a:srgbClr val="000000"/>
                </a:solidFill>
                <a:latin typeface="Calibri"/>
                <a:cs typeface="Calibri"/>
              </a:rPr>
              <a:t>qualitativa</a:t>
            </a:r>
            <a:endParaRPr sz="1800" dirty="0">
              <a:latin typeface="Calibri"/>
              <a:cs typeface="Calibri"/>
            </a:endParaRPr>
          </a:p>
        </p:txBody>
      </p:sp>
      <p:sp>
        <p:nvSpPr>
          <p:cNvPr id="8" name="object 8"/>
          <p:cNvSpPr txBox="1"/>
          <p:nvPr/>
        </p:nvSpPr>
        <p:spPr>
          <a:xfrm>
            <a:off x="415239" y="2329434"/>
            <a:ext cx="11376660" cy="574040"/>
          </a:xfrm>
          <a:prstGeom prst="rect">
            <a:avLst/>
          </a:prstGeom>
        </p:spPr>
        <p:txBody>
          <a:bodyPr vert="horz" wrap="square" lIns="0" tIns="12700" rIns="0" bIns="0" rtlCol="0">
            <a:spAutoFit/>
          </a:bodyPr>
          <a:lstStyle/>
          <a:p>
            <a:pPr marL="12700" marR="5080">
              <a:lnSpc>
                <a:spcPct val="100000"/>
              </a:lnSpc>
              <a:spcBef>
                <a:spcPts val="100"/>
              </a:spcBef>
            </a:pPr>
            <a:r>
              <a:rPr sz="1800" spc="-10" dirty="0">
                <a:solidFill>
                  <a:srgbClr val="000000"/>
                </a:solidFill>
                <a:latin typeface="Calibri"/>
                <a:cs typeface="Calibri"/>
              </a:rPr>
              <a:t>Minore</a:t>
            </a:r>
            <a:r>
              <a:rPr sz="1800" spc="15" dirty="0">
                <a:solidFill>
                  <a:srgbClr val="000000"/>
                </a:solidFill>
                <a:latin typeface="Calibri"/>
                <a:cs typeface="Calibri"/>
              </a:rPr>
              <a:t> </a:t>
            </a:r>
            <a:r>
              <a:rPr sz="1800" spc="-10" dirty="0">
                <a:solidFill>
                  <a:srgbClr val="000000"/>
                </a:solidFill>
                <a:latin typeface="Calibri"/>
                <a:cs typeface="Calibri"/>
              </a:rPr>
              <a:t>efficienza</a:t>
            </a:r>
            <a:r>
              <a:rPr sz="1800" spc="15" dirty="0">
                <a:solidFill>
                  <a:srgbClr val="000000"/>
                </a:solidFill>
                <a:latin typeface="Calibri"/>
                <a:cs typeface="Calibri"/>
              </a:rPr>
              <a:t> </a:t>
            </a:r>
            <a:r>
              <a:rPr sz="1800" spc="-5" dirty="0">
                <a:solidFill>
                  <a:srgbClr val="000000"/>
                </a:solidFill>
                <a:latin typeface="Calibri"/>
                <a:cs typeface="Calibri"/>
              </a:rPr>
              <a:t>di</a:t>
            </a:r>
            <a:r>
              <a:rPr sz="1800" spc="25" dirty="0">
                <a:solidFill>
                  <a:srgbClr val="000000"/>
                </a:solidFill>
                <a:latin typeface="Calibri"/>
                <a:cs typeface="Calibri"/>
              </a:rPr>
              <a:t> </a:t>
            </a:r>
            <a:r>
              <a:rPr sz="1800" spc="-5" dirty="0">
                <a:solidFill>
                  <a:srgbClr val="000000"/>
                </a:solidFill>
                <a:latin typeface="Calibri"/>
                <a:cs typeface="Calibri"/>
              </a:rPr>
              <a:t>S. assorbimento</a:t>
            </a:r>
            <a:r>
              <a:rPr sz="1800" spc="-10" dirty="0">
                <a:solidFill>
                  <a:srgbClr val="000000"/>
                </a:solidFill>
                <a:latin typeface="Calibri"/>
                <a:cs typeface="Calibri"/>
              </a:rPr>
              <a:t> </a:t>
            </a:r>
            <a:r>
              <a:rPr sz="1800" spc="-20" dirty="0">
                <a:solidFill>
                  <a:srgbClr val="000000"/>
                </a:solidFill>
                <a:latin typeface="Calibri"/>
                <a:cs typeface="Calibri"/>
              </a:rPr>
              <a:t>UV/VIS</a:t>
            </a:r>
            <a:r>
              <a:rPr sz="1800" spc="20" dirty="0">
                <a:solidFill>
                  <a:srgbClr val="000000"/>
                </a:solidFill>
                <a:latin typeface="Calibri"/>
                <a:cs typeface="Calibri"/>
              </a:rPr>
              <a:t> </a:t>
            </a:r>
            <a:r>
              <a:rPr sz="1800" spc="-5" dirty="0">
                <a:solidFill>
                  <a:srgbClr val="000000"/>
                </a:solidFill>
                <a:latin typeface="Calibri"/>
                <a:cs typeface="Calibri"/>
              </a:rPr>
              <a:t>per</a:t>
            </a:r>
            <a:r>
              <a:rPr sz="1800" spc="10" dirty="0">
                <a:solidFill>
                  <a:srgbClr val="000000"/>
                </a:solidFill>
                <a:latin typeface="Calibri"/>
                <a:cs typeface="Calibri"/>
              </a:rPr>
              <a:t> </a:t>
            </a:r>
            <a:r>
              <a:rPr sz="1800" spc="-5" dirty="0">
                <a:solidFill>
                  <a:srgbClr val="000000"/>
                </a:solidFill>
                <a:latin typeface="Calibri"/>
                <a:cs typeface="Calibri"/>
              </a:rPr>
              <a:t>determinazioni</a:t>
            </a:r>
            <a:r>
              <a:rPr sz="1800" spc="35" dirty="0">
                <a:solidFill>
                  <a:srgbClr val="000000"/>
                </a:solidFill>
                <a:latin typeface="Calibri"/>
                <a:cs typeface="Calibri"/>
              </a:rPr>
              <a:t> </a:t>
            </a:r>
            <a:r>
              <a:rPr sz="1800" spc="-10" dirty="0">
                <a:solidFill>
                  <a:srgbClr val="000000"/>
                </a:solidFill>
                <a:latin typeface="Calibri"/>
                <a:cs typeface="Calibri"/>
              </a:rPr>
              <a:t>quantitative</a:t>
            </a:r>
            <a:r>
              <a:rPr sz="1800" spc="5" dirty="0">
                <a:solidFill>
                  <a:srgbClr val="000000"/>
                </a:solidFill>
                <a:latin typeface="Calibri"/>
                <a:cs typeface="Calibri"/>
              </a:rPr>
              <a:t> </a:t>
            </a:r>
            <a:r>
              <a:rPr sz="1800" spc="-10" dirty="0">
                <a:solidFill>
                  <a:srgbClr val="000000"/>
                </a:solidFill>
                <a:latin typeface="Calibri"/>
                <a:cs typeface="Calibri"/>
              </a:rPr>
              <a:t>(minore</a:t>
            </a:r>
            <a:r>
              <a:rPr sz="1800" spc="30" dirty="0">
                <a:solidFill>
                  <a:srgbClr val="000000"/>
                </a:solidFill>
                <a:latin typeface="Calibri"/>
                <a:cs typeface="Calibri"/>
              </a:rPr>
              <a:t> </a:t>
            </a:r>
            <a:r>
              <a:rPr sz="1800" spc="-10" dirty="0">
                <a:solidFill>
                  <a:srgbClr val="000000"/>
                </a:solidFill>
                <a:latin typeface="Calibri"/>
                <a:cs typeface="Calibri"/>
              </a:rPr>
              <a:t>sensibilità</a:t>
            </a:r>
            <a:r>
              <a:rPr sz="1800" spc="15" dirty="0">
                <a:solidFill>
                  <a:srgbClr val="000000"/>
                </a:solidFill>
                <a:latin typeface="Calibri"/>
                <a:cs typeface="Calibri"/>
              </a:rPr>
              <a:t> </a:t>
            </a:r>
            <a:r>
              <a:rPr sz="1800" dirty="0">
                <a:solidFill>
                  <a:srgbClr val="000000"/>
                </a:solidFill>
                <a:latin typeface="Calibri"/>
                <a:cs typeface="Calibri"/>
              </a:rPr>
              <a:t>e</a:t>
            </a:r>
            <a:r>
              <a:rPr sz="1800" spc="5" dirty="0">
                <a:solidFill>
                  <a:srgbClr val="000000"/>
                </a:solidFill>
                <a:latin typeface="Calibri"/>
                <a:cs typeface="Calibri"/>
              </a:rPr>
              <a:t> </a:t>
            </a:r>
            <a:r>
              <a:rPr sz="1800" dirty="0">
                <a:solidFill>
                  <a:srgbClr val="000000"/>
                </a:solidFill>
                <a:latin typeface="Calibri"/>
                <a:cs typeface="Calibri"/>
              </a:rPr>
              <a:t>maggiori</a:t>
            </a:r>
            <a:r>
              <a:rPr sz="1800" spc="10" dirty="0">
                <a:solidFill>
                  <a:srgbClr val="000000"/>
                </a:solidFill>
                <a:latin typeface="Calibri"/>
                <a:cs typeface="Calibri"/>
              </a:rPr>
              <a:t> </a:t>
            </a:r>
            <a:r>
              <a:rPr sz="1800" spc="-5" dirty="0">
                <a:solidFill>
                  <a:srgbClr val="000000"/>
                </a:solidFill>
                <a:latin typeface="Calibri"/>
                <a:cs typeface="Calibri"/>
              </a:rPr>
              <a:t>deviazioni</a:t>
            </a:r>
            <a:r>
              <a:rPr sz="1800" spc="20" dirty="0">
                <a:solidFill>
                  <a:srgbClr val="000000"/>
                </a:solidFill>
                <a:latin typeface="Calibri"/>
                <a:cs typeface="Calibri"/>
              </a:rPr>
              <a:t> </a:t>
            </a:r>
            <a:r>
              <a:rPr sz="1800" spc="-5" dirty="0">
                <a:solidFill>
                  <a:srgbClr val="000000"/>
                </a:solidFill>
                <a:latin typeface="Calibri"/>
                <a:cs typeface="Calibri"/>
              </a:rPr>
              <a:t>dalla </a:t>
            </a:r>
            <a:r>
              <a:rPr sz="1800" spc="-395" dirty="0">
                <a:solidFill>
                  <a:srgbClr val="000000"/>
                </a:solidFill>
                <a:latin typeface="Calibri"/>
                <a:cs typeface="Calibri"/>
              </a:rPr>
              <a:t> </a:t>
            </a:r>
            <a:r>
              <a:rPr sz="1800" dirty="0">
                <a:solidFill>
                  <a:srgbClr val="000000"/>
                </a:solidFill>
                <a:latin typeface="Calibri"/>
                <a:cs typeface="Calibri"/>
              </a:rPr>
              <a:t>legge</a:t>
            </a:r>
            <a:r>
              <a:rPr sz="1800" spc="10" dirty="0">
                <a:solidFill>
                  <a:srgbClr val="000000"/>
                </a:solidFill>
                <a:latin typeface="Calibri"/>
                <a:cs typeface="Calibri"/>
              </a:rPr>
              <a:t> </a:t>
            </a:r>
            <a:r>
              <a:rPr sz="1800" spc="-5" dirty="0">
                <a:solidFill>
                  <a:srgbClr val="000000"/>
                </a:solidFill>
                <a:latin typeface="Calibri"/>
                <a:cs typeface="Calibri"/>
              </a:rPr>
              <a:t>di </a:t>
            </a:r>
            <a:r>
              <a:rPr sz="1800" dirty="0">
                <a:solidFill>
                  <a:srgbClr val="000000"/>
                </a:solidFill>
                <a:latin typeface="Calibri"/>
                <a:cs typeface="Calibri"/>
              </a:rPr>
              <a:t>Beer)</a:t>
            </a:r>
          </a:p>
        </p:txBody>
      </p:sp>
      <p:sp>
        <p:nvSpPr>
          <p:cNvPr id="9" name="object 9"/>
          <p:cNvSpPr txBox="1"/>
          <p:nvPr/>
        </p:nvSpPr>
        <p:spPr>
          <a:xfrm>
            <a:off x="307949" y="3837178"/>
            <a:ext cx="5995670" cy="2604770"/>
          </a:xfrm>
          <a:prstGeom prst="rect">
            <a:avLst/>
          </a:prstGeom>
        </p:spPr>
        <p:txBody>
          <a:bodyPr vert="horz" wrap="square" lIns="0" tIns="12700" rIns="0" bIns="0" rtlCol="0">
            <a:spAutoFit/>
          </a:bodyPr>
          <a:lstStyle/>
          <a:p>
            <a:pPr marL="12700" marR="43180" algn="just">
              <a:lnSpc>
                <a:spcPct val="100000"/>
              </a:lnSpc>
              <a:spcBef>
                <a:spcPts val="100"/>
              </a:spcBef>
            </a:pPr>
            <a:r>
              <a:rPr sz="1800" spc="-5" dirty="0">
                <a:solidFill>
                  <a:srgbClr val="000000"/>
                </a:solidFill>
                <a:latin typeface="Calibri"/>
                <a:cs typeface="Calibri"/>
              </a:rPr>
              <a:t>L'energia</a:t>
            </a:r>
            <a:r>
              <a:rPr sz="1800" dirty="0">
                <a:solidFill>
                  <a:srgbClr val="000000"/>
                </a:solidFill>
                <a:latin typeface="Calibri"/>
                <a:cs typeface="Calibri"/>
              </a:rPr>
              <a:t> della</a:t>
            </a:r>
            <a:r>
              <a:rPr sz="1800" spc="5" dirty="0">
                <a:solidFill>
                  <a:srgbClr val="000000"/>
                </a:solidFill>
                <a:latin typeface="Calibri"/>
                <a:cs typeface="Calibri"/>
              </a:rPr>
              <a:t> </a:t>
            </a:r>
            <a:r>
              <a:rPr sz="1800" spc="-5" dirty="0">
                <a:solidFill>
                  <a:srgbClr val="000000"/>
                </a:solidFill>
                <a:latin typeface="Calibri"/>
                <a:cs typeface="Calibri"/>
              </a:rPr>
              <a:t>radiazione</a:t>
            </a:r>
            <a:r>
              <a:rPr sz="1800" dirty="0">
                <a:solidFill>
                  <a:srgbClr val="000000"/>
                </a:solidFill>
                <a:latin typeface="Calibri"/>
                <a:cs typeface="Calibri"/>
              </a:rPr>
              <a:t> </a:t>
            </a:r>
            <a:r>
              <a:rPr sz="1800" spc="-15" dirty="0">
                <a:solidFill>
                  <a:srgbClr val="000000"/>
                </a:solidFill>
                <a:latin typeface="Calibri"/>
                <a:cs typeface="Calibri"/>
              </a:rPr>
              <a:t>infrarossa</a:t>
            </a:r>
            <a:r>
              <a:rPr sz="1800" spc="-10" dirty="0">
                <a:solidFill>
                  <a:srgbClr val="000000"/>
                </a:solidFill>
                <a:latin typeface="Calibri"/>
                <a:cs typeface="Calibri"/>
              </a:rPr>
              <a:t> genera</a:t>
            </a:r>
            <a:r>
              <a:rPr sz="1800" spc="-5" dirty="0">
                <a:solidFill>
                  <a:srgbClr val="000000"/>
                </a:solidFill>
                <a:latin typeface="Calibri"/>
                <a:cs typeface="Calibri"/>
              </a:rPr>
              <a:t> </a:t>
            </a:r>
            <a:r>
              <a:rPr sz="1800" spc="-10" dirty="0">
                <a:solidFill>
                  <a:srgbClr val="000000"/>
                </a:solidFill>
                <a:latin typeface="Calibri"/>
                <a:cs typeface="Calibri"/>
              </a:rPr>
              <a:t>transizioni </a:t>
            </a:r>
            <a:r>
              <a:rPr sz="1800" spc="-5" dirty="0">
                <a:solidFill>
                  <a:srgbClr val="000000"/>
                </a:solidFill>
                <a:latin typeface="Calibri"/>
                <a:cs typeface="Calibri"/>
              </a:rPr>
              <a:t> </a:t>
            </a:r>
            <a:r>
              <a:rPr sz="1800" spc="-10" dirty="0">
                <a:solidFill>
                  <a:srgbClr val="000000"/>
                </a:solidFill>
                <a:latin typeface="Calibri"/>
                <a:cs typeface="Calibri"/>
              </a:rPr>
              <a:t>vibrazionali</a:t>
            </a:r>
            <a:r>
              <a:rPr sz="1800" spc="-5" dirty="0">
                <a:solidFill>
                  <a:srgbClr val="000000"/>
                </a:solidFill>
                <a:latin typeface="Calibri"/>
                <a:cs typeface="Calibri"/>
              </a:rPr>
              <a:t> </a:t>
            </a:r>
            <a:r>
              <a:rPr sz="1800" dirty="0">
                <a:solidFill>
                  <a:srgbClr val="000000"/>
                </a:solidFill>
                <a:latin typeface="Calibri"/>
                <a:cs typeface="Calibri"/>
              </a:rPr>
              <a:t>e</a:t>
            </a:r>
            <a:r>
              <a:rPr sz="1800" spc="5" dirty="0">
                <a:solidFill>
                  <a:srgbClr val="000000"/>
                </a:solidFill>
                <a:latin typeface="Calibri"/>
                <a:cs typeface="Calibri"/>
              </a:rPr>
              <a:t> </a:t>
            </a:r>
            <a:r>
              <a:rPr sz="1800" spc="-5" dirty="0">
                <a:solidFill>
                  <a:srgbClr val="000000"/>
                </a:solidFill>
                <a:latin typeface="Calibri"/>
                <a:cs typeface="Calibri"/>
              </a:rPr>
              <a:t>rotazionali,</a:t>
            </a:r>
            <a:r>
              <a:rPr sz="1800" dirty="0">
                <a:solidFill>
                  <a:srgbClr val="000000"/>
                </a:solidFill>
                <a:latin typeface="Calibri"/>
                <a:cs typeface="Calibri"/>
              </a:rPr>
              <a:t> ma</a:t>
            </a:r>
            <a:r>
              <a:rPr sz="1800" spc="5" dirty="0">
                <a:solidFill>
                  <a:srgbClr val="000000"/>
                </a:solidFill>
                <a:latin typeface="Calibri"/>
                <a:cs typeface="Calibri"/>
              </a:rPr>
              <a:t> </a:t>
            </a:r>
            <a:r>
              <a:rPr sz="1800" spc="-5" dirty="0">
                <a:solidFill>
                  <a:srgbClr val="000000"/>
                </a:solidFill>
                <a:latin typeface="Calibri"/>
                <a:cs typeface="Calibri"/>
              </a:rPr>
              <a:t>non</a:t>
            </a:r>
            <a:r>
              <a:rPr sz="1800" dirty="0">
                <a:solidFill>
                  <a:srgbClr val="000000"/>
                </a:solidFill>
                <a:latin typeface="Calibri"/>
                <a:cs typeface="Calibri"/>
              </a:rPr>
              <a:t> è</a:t>
            </a:r>
            <a:r>
              <a:rPr sz="1800" spc="5" dirty="0">
                <a:solidFill>
                  <a:srgbClr val="000000"/>
                </a:solidFill>
                <a:latin typeface="Calibri"/>
                <a:cs typeface="Calibri"/>
              </a:rPr>
              <a:t> </a:t>
            </a:r>
            <a:r>
              <a:rPr sz="1800" spc="-10" dirty="0">
                <a:solidFill>
                  <a:srgbClr val="000000"/>
                </a:solidFill>
                <a:latin typeface="Calibri"/>
                <a:cs typeface="Calibri"/>
              </a:rPr>
              <a:t>sufficiente</a:t>
            </a:r>
            <a:r>
              <a:rPr sz="1800" spc="-5" dirty="0">
                <a:solidFill>
                  <a:srgbClr val="000000"/>
                </a:solidFill>
                <a:latin typeface="Calibri"/>
                <a:cs typeface="Calibri"/>
              </a:rPr>
              <a:t> </a:t>
            </a:r>
            <a:r>
              <a:rPr sz="1800" dirty="0">
                <a:solidFill>
                  <a:srgbClr val="000000"/>
                </a:solidFill>
                <a:latin typeface="Calibri"/>
                <a:cs typeface="Calibri"/>
              </a:rPr>
              <a:t>ad</a:t>
            </a:r>
            <a:r>
              <a:rPr sz="1800" spc="5" dirty="0">
                <a:solidFill>
                  <a:srgbClr val="000000"/>
                </a:solidFill>
                <a:latin typeface="Calibri"/>
                <a:cs typeface="Calibri"/>
              </a:rPr>
              <a:t> </a:t>
            </a:r>
            <a:r>
              <a:rPr sz="1800" spc="-10" dirty="0">
                <a:solidFill>
                  <a:srgbClr val="000000"/>
                </a:solidFill>
                <a:latin typeface="Calibri"/>
                <a:cs typeface="Calibri"/>
              </a:rPr>
              <a:t>eccitare </a:t>
            </a:r>
            <a:r>
              <a:rPr sz="1800" spc="-5" dirty="0">
                <a:solidFill>
                  <a:srgbClr val="000000"/>
                </a:solidFill>
                <a:latin typeface="Calibri"/>
                <a:cs typeface="Calibri"/>
              </a:rPr>
              <a:t> </a:t>
            </a:r>
            <a:r>
              <a:rPr sz="1800" spc="-10" dirty="0">
                <a:solidFill>
                  <a:srgbClr val="000000"/>
                </a:solidFill>
                <a:latin typeface="Calibri"/>
                <a:cs typeface="Calibri"/>
              </a:rPr>
              <a:t>transizioni</a:t>
            </a:r>
            <a:r>
              <a:rPr sz="1800" spc="15" dirty="0">
                <a:solidFill>
                  <a:srgbClr val="000000"/>
                </a:solidFill>
                <a:latin typeface="Calibri"/>
                <a:cs typeface="Calibri"/>
              </a:rPr>
              <a:t> </a:t>
            </a:r>
            <a:r>
              <a:rPr sz="1800" spc="-10" dirty="0">
                <a:solidFill>
                  <a:srgbClr val="000000"/>
                </a:solidFill>
                <a:latin typeface="Calibri"/>
                <a:cs typeface="Calibri"/>
              </a:rPr>
              <a:t>elettroniche.</a:t>
            </a:r>
            <a:endParaRPr sz="1800">
              <a:latin typeface="Calibri"/>
              <a:cs typeface="Calibri"/>
            </a:endParaRPr>
          </a:p>
          <a:p>
            <a:pPr>
              <a:lnSpc>
                <a:spcPct val="100000"/>
              </a:lnSpc>
              <a:spcBef>
                <a:spcPts val="30"/>
              </a:spcBef>
            </a:pPr>
            <a:endParaRPr sz="2450">
              <a:latin typeface="Calibri"/>
              <a:cs typeface="Calibri"/>
            </a:endParaRPr>
          </a:p>
          <a:p>
            <a:pPr marL="49530" marR="5080" algn="just">
              <a:lnSpc>
                <a:spcPct val="100000"/>
              </a:lnSpc>
            </a:pPr>
            <a:r>
              <a:rPr sz="1800" dirty="0">
                <a:solidFill>
                  <a:srgbClr val="000000"/>
                </a:solidFill>
                <a:latin typeface="Calibri"/>
                <a:cs typeface="Calibri"/>
              </a:rPr>
              <a:t>I modi </a:t>
            </a:r>
            <a:r>
              <a:rPr sz="1800" spc="-5" dirty="0">
                <a:solidFill>
                  <a:srgbClr val="000000"/>
                </a:solidFill>
                <a:latin typeface="Calibri"/>
                <a:cs typeface="Calibri"/>
              </a:rPr>
              <a:t>in cui </a:t>
            </a:r>
            <a:r>
              <a:rPr sz="1800" dirty="0">
                <a:solidFill>
                  <a:srgbClr val="000000"/>
                </a:solidFill>
                <a:latin typeface="Calibri"/>
                <a:cs typeface="Calibri"/>
              </a:rPr>
              <a:t>una </a:t>
            </a:r>
            <a:r>
              <a:rPr sz="1800" spc="-5" dirty="0">
                <a:solidFill>
                  <a:srgbClr val="000000"/>
                </a:solidFill>
                <a:latin typeface="Calibri"/>
                <a:cs typeface="Calibri"/>
              </a:rPr>
              <a:t>molecola </a:t>
            </a:r>
            <a:r>
              <a:rPr sz="1800" dirty="0">
                <a:solidFill>
                  <a:srgbClr val="000000"/>
                </a:solidFill>
                <a:latin typeface="Calibri"/>
                <a:cs typeface="Calibri"/>
              </a:rPr>
              <a:t>può </a:t>
            </a:r>
            <a:r>
              <a:rPr sz="1800" spc="-15" dirty="0">
                <a:solidFill>
                  <a:srgbClr val="000000"/>
                </a:solidFill>
                <a:latin typeface="Calibri"/>
                <a:cs typeface="Calibri"/>
              </a:rPr>
              <a:t>vibrare </a:t>
            </a:r>
            <a:r>
              <a:rPr sz="1800" spc="-5" dirty="0">
                <a:solidFill>
                  <a:srgbClr val="000000"/>
                </a:solidFill>
                <a:latin typeface="Calibri"/>
                <a:cs typeface="Calibri"/>
              </a:rPr>
              <a:t>dipende dal </a:t>
            </a:r>
            <a:r>
              <a:rPr sz="1800" b="1" spc="-10" dirty="0">
                <a:solidFill>
                  <a:srgbClr val="000000"/>
                </a:solidFill>
                <a:latin typeface="Calibri"/>
                <a:cs typeface="Calibri"/>
              </a:rPr>
              <a:t>numero di </a:t>
            </a:r>
            <a:r>
              <a:rPr sz="1800" b="1" spc="-5" dirty="0">
                <a:solidFill>
                  <a:srgbClr val="000000"/>
                </a:solidFill>
                <a:latin typeface="Calibri"/>
                <a:cs typeface="Calibri"/>
              </a:rPr>
              <a:t> </a:t>
            </a:r>
            <a:r>
              <a:rPr sz="1800" b="1" spc="-10" dirty="0">
                <a:solidFill>
                  <a:srgbClr val="000000"/>
                </a:solidFill>
                <a:latin typeface="Calibri"/>
                <a:cs typeface="Calibri"/>
              </a:rPr>
              <a:t>legami</a:t>
            </a:r>
            <a:r>
              <a:rPr sz="1800" b="1" spc="-25" dirty="0">
                <a:solidFill>
                  <a:srgbClr val="000000"/>
                </a:solidFill>
                <a:latin typeface="Calibri"/>
                <a:cs typeface="Calibri"/>
              </a:rPr>
              <a:t> </a:t>
            </a:r>
            <a:r>
              <a:rPr sz="1800" dirty="0">
                <a:solidFill>
                  <a:srgbClr val="000000"/>
                </a:solidFill>
                <a:latin typeface="Calibri"/>
                <a:cs typeface="Calibri"/>
              </a:rPr>
              <a:t>e</a:t>
            </a:r>
            <a:r>
              <a:rPr sz="1800" spc="15" dirty="0">
                <a:solidFill>
                  <a:srgbClr val="000000"/>
                </a:solidFill>
                <a:latin typeface="Calibri"/>
                <a:cs typeface="Calibri"/>
              </a:rPr>
              <a:t> </a:t>
            </a:r>
            <a:r>
              <a:rPr sz="1800" spc="-5" dirty="0">
                <a:solidFill>
                  <a:srgbClr val="000000"/>
                </a:solidFill>
                <a:latin typeface="Calibri"/>
                <a:cs typeface="Calibri"/>
              </a:rPr>
              <a:t>dal</a:t>
            </a:r>
            <a:r>
              <a:rPr sz="1800" spc="10" dirty="0">
                <a:solidFill>
                  <a:srgbClr val="000000"/>
                </a:solidFill>
                <a:latin typeface="Calibri"/>
                <a:cs typeface="Calibri"/>
              </a:rPr>
              <a:t> </a:t>
            </a:r>
            <a:r>
              <a:rPr sz="1800" b="1" spc="-10" dirty="0">
                <a:solidFill>
                  <a:srgbClr val="000000"/>
                </a:solidFill>
                <a:latin typeface="Calibri"/>
                <a:cs typeface="Calibri"/>
              </a:rPr>
              <a:t>numero</a:t>
            </a:r>
            <a:r>
              <a:rPr sz="1800" b="1" spc="-5" dirty="0">
                <a:solidFill>
                  <a:srgbClr val="000000"/>
                </a:solidFill>
                <a:latin typeface="Calibri"/>
                <a:cs typeface="Calibri"/>
              </a:rPr>
              <a:t> </a:t>
            </a:r>
            <a:r>
              <a:rPr sz="1800" b="1" dirty="0">
                <a:solidFill>
                  <a:srgbClr val="000000"/>
                </a:solidFill>
                <a:latin typeface="Calibri"/>
                <a:cs typeface="Calibri"/>
              </a:rPr>
              <a:t>di</a:t>
            </a:r>
            <a:r>
              <a:rPr sz="1800" b="1" spc="-10" dirty="0">
                <a:solidFill>
                  <a:srgbClr val="000000"/>
                </a:solidFill>
                <a:latin typeface="Calibri"/>
                <a:cs typeface="Calibri"/>
              </a:rPr>
              <a:t> atomi</a:t>
            </a:r>
            <a:r>
              <a:rPr sz="1800" b="1" spc="-35" dirty="0">
                <a:solidFill>
                  <a:srgbClr val="000000"/>
                </a:solidFill>
                <a:latin typeface="Calibri"/>
                <a:cs typeface="Calibri"/>
              </a:rPr>
              <a:t> </a:t>
            </a:r>
            <a:r>
              <a:rPr sz="1800" spc="-5" dirty="0">
                <a:solidFill>
                  <a:srgbClr val="000000"/>
                </a:solidFill>
                <a:latin typeface="Calibri"/>
                <a:cs typeface="Calibri"/>
              </a:rPr>
              <a:t>della</a:t>
            </a:r>
            <a:r>
              <a:rPr sz="1800" spc="15" dirty="0">
                <a:solidFill>
                  <a:srgbClr val="000000"/>
                </a:solidFill>
                <a:latin typeface="Calibri"/>
                <a:cs typeface="Calibri"/>
              </a:rPr>
              <a:t> </a:t>
            </a:r>
            <a:r>
              <a:rPr sz="1800" spc="-5" dirty="0">
                <a:solidFill>
                  <a:srgbClr val="000000"/>
                </a:solidFill>
                <a:latin typeface="Calibri"/>
                <a:cs typeface="Calibri"/>
              </a:rPr>
              <a:t>molecola</a:t>
            </a:r>
            <a:endParaRPr sz="1800">
              <a:latin typeface="Calibri"/>
              <a:cs typeface="Calibri"/>
            </a:endParaRPr>
          </a:p>
          <a:p>
            <a:pPr>
              <a:lnSpc>
                <a:spcPct val="100000"/>
              </a:lnSpc>
              <a:spcBef>
                <a:spcPts val="25"/>
              </a:spcBef>
            </a:pPr>
            <a:endParaRPr sz="1750">
              <a:latin typeface="Calibri"/>
              <a:cs typeface="Calibri"/>
            </a:endParaRPr>
          </a:p>
          <a:p>
            <a:pPr marL="49530">
              <a:lnSpc>
                <a:spcPct val="100000"/>
              </a:lnSpc>
            </a:pPr>
            <a:r>
              <a:rPr sz="1800" dirty="0">
                <a:solidFill>
                  <a:srgbClr val="000000"/>
                </a:solidFill>
                <a:latin typeface="Calibri"/>
                <a:cs typeface="Calibri"/>
              </a:rPr>
              <a:t>Il</a:t>
            </a:r>
            <a:r>
              <a:rPr sz="1800" spc="155" dirty="0">
                <a:solidFill>
                  <a:srgbClr val="000000"/>
                </a:solidFill>
                <a:latin typeface="Calibri"/>
                <a:cs typeface="Calibri"/>
              </a:rPr>
              <a:t> </a:t>
            </a:r>
            <a:r>
              <a:rPr sz="1800" spc="-5" dirty="0">
                <a:solidFill>
                  <a:srgbClr val="000000"/>
                </a:solidFill>
                <a:latin typeface="Calibri"/>
                <a:cs typeface="Calibri"/>
              </a:rPr>
              <a:t>numero</a:t>
            </a:r>
            <a:r>
              <a:rPr sz="1800" spc="155" dirty="0">
                <a:solidFill>
                  <a:srgbClr val="000000"/>
                </a:solidFill>
                <a:latin typeface="Calibri"/>
                <a:cs typeface="Calibri"/>
              </a:rPr>
              <a:t> </a:t>
            </a:r>
            <a:r>
              <a:rPr sz="1800" spc="-5" dirty="0">
                <a:solidFill>
                  <a:srgbClr val="000000"/>
                </a:solidFill>
                <a:latin typeface="Calibri"/>
                <a:cs typeface="Calibri"/>
              </a:rPr>
              <a:t>delle</a:t>
            </a:r>
            <a:r>
              <a:rPr sz="1800" spc="195" dirty="0">
                <a:solidFill>
                  <a:srgbClr val="000000"/>
                </a:solidFill>
                <a:latin typeface="Calibri"/>
                <a:cs typeface="Calibri"/>
              </a:rPr>
              <a:t> </a:t>
            </a:r>
            <a:r>
              <a:rPr sz="1800" spc="-5" dirty="0">
                <a:solidFill>
                  <a:srgbClr val="000000"/>
                </a:solidFill>
                <a:latin typeface="Calibri"/>
                <a:cs typeface="Calibri"/>
              </a:rPr>
              <a:t>vibrazioni</a:t>
            </a:r>
            <a:r>
              <a:rPr sz="1800" spc="155" dirty="0">
                <a:solidFill>
                  <a:srgbClr val="000000"/>
                </a:solidFill>
                <a:latin typeface="Calibri"/>
                <a:cs typeface="Calibri"/>
              </a:rPr>
              <a:t> </a:t>
            </a:r>
            <a:r>
              <a:rPr sz="1800" dirty="0">
                <a:solidFill>
                  <a:srgbClr val="000000"/>
                </a:solidFill>
                <a:latin typeface="Calibri"/>
                <a:cs typeface="Calibri"/>
              </a:rPr>
              <a:t>è</a:t>
            </a:r>
            <a:r>
              <a:rPr sz="1800" spc="165" dirty="0">
                <a:solidFill>
                  <a:srgbClr val="000000"/>
                </a:solidFill>
                <a:latin typeface="Calibri"/>
                <a:cs typeface="Calibri"/>
              </a:rPr>
              <a:t> </a:t>
            </a:r>
            <a:r>
              <a:rPr sz="1800" spc="-10" dirty="0">
                <a:solidFill>
                  <a:srgbClr val="000000"/>
                </a:solidFill>
                <a:latin typeface="Calibri"/>
                <a:cs typeface="Calibri"/>
              </a:rPr>
              <a:t>elevato</a:t>
            </a:r>
            <a:r>
              <a:rPr sz="1800" spc="165" dirty="0">
                <a:solidFill>
                  <a:srgbClr val="000000"/>
                </a:solidFill>
                <a:latin typeface="Calibri"/>
                <a:cs typeface="Calibri"/>
              </a:rPr>
              <a:t> </a:t>
            </a:r>
            <a:r>
              <a:rPr sz="1800" dirty="0">
                <a:solidFill>
                  <a:srgbClr val="000000"/>
                </a:solidFill>
                <a:latin typeface="Calibri"/>
                <a:cs typeface="Calibri"/>
              </a:rPr>
              <a:t>anche</a:t>
            </a:r>
            <a:r>
              <a:rPr sz="1800" spc="160" dirty="0">
                <a:solidFill>
                  <a:srgbClr val="000000"/>
                </a:solidFill>
                <a:latin typeface="Calibri"/>
                <a:cs typeface="Calibri"/>
              </a:rPr>
              <a:t> </a:t>
            </a:r>
            <a:r>
              <a:rPr sz="1800" dirty="0">
                <a:solidFill>
                  <a:srgbClr val="000000"/>
                </a:solidFill>
                <a:latin typeface="Calibri"/>
                <a:cs typeface="Calibri"/>
              </a:rPr>
              <a:t>per</a:t>
            </a:r>
            <a:r>
              <a:rPr sz="1800" spc="170" dirty="0">
                <a:solidFill>
                  <a:srgbClr val="000000"/>
                </a:solidFill>
                <a:latin typeface="Calibri"/>
                <a:cs typeface="Calibri"/>
              </a:rPr>
              <a:t> </a:t>
            </a:r>
            <a:r>
              <a:rPr sz="1800" spc="-5" dirty="0">
                <a:solidFill>
                  <a:srgbClr val="000000"/>
                </a:solidFill>
                <a:latin typeface="Calibri"/>
                <a:cs typeface="Calibri"/>
              </a:rPr>
              <a:t>molecole</a:t>
            </a:r>
            <a:r>
              <a:rPr sz="1800" spc="165" dirty="0">
                <a:solidFill>
                  <a:srgbClr val="000000"/>
                </a:solidFill>
                <a:latin typeface="Calibri"/>
                <a:cs typeface="Calibri"/>
              </a:rPr>
              <a:t> </a:t>
            </a:r>
            <a:r>
              <a:rPr sz="1800" spc="-5" dirty="0">
                <a:solidFill>
                  <a:srgbClr val="000000"/>
                </a:solidFill>
                <a:latin typeface="Calibri"/>
                <a:cs typeface="Calibri"/>
              </a:rPr>
              <a:t>molto</a:t>
            </a:r>
            <a:endParaRPr sz="1800">
              <a:latin typeface="Calibri"/>
              <a:cs typeface="Calibri"/>
            </a:endParaRPr>
          </a:p>
          <a:p>
            <a:pPr marL="49530">
              <a:lnSpc>
                <a:spcPct val="100000"/>
              </a:lnSpc>
              <a:spcBef>
                <a:spcPts val="5"/>
              </a:spcBef>
            </a:pPr>
            <a:r>
              <a:rPr sz="1800" spc="-5" dirty="0">
                <a:solidFill>
                  <a:srgbClr val="000000"/>
                </a:solidFill>
                <a:latin typeface="Calibri"/>
                <a:cs typeface="Calibri"/>
              </a:rPr>
              <a:t>semplici</a:t>
            </a:r>
            <a:endParaRPr sz="1800">
              <a:latin typeface="Calibri"/>
              <a:cs typeface="Calibri"/>
            </a:endParaRPr>
          </a:p>
        </p:txBody>
      </p:sp>
      <p:sp>
        <p:nvSpPr>
          <p:cNvPr id="10" name="object 10"/>
          <p:cNvSpPr txBox="1"/>
          <p:nvPr/>
        </p:nvSpPr>
        <p:spPr>
          <a:xfrm>
            <a:off x="8871204" y="1121663"/>
            <a:ext cx="2386965" cy="832485"/>
          </a:xfrm>
          <a:prstGeom prst="rect">
            <a:avLst/>
          </a:prstGeom>
          <a:ln w="9525">
            <a:solidFill>
              <a:srgbClr val="006FC0"/>
            </a:solidFill>
          </a:ln>
        </p:spPr>
        <p:txBody>
          <a:bodyPr vert="horz" wrap="square" lIns="0" tIns="37465" rIns="0" bIns="0" rtlCol="0">
            <a:spAutoFit/>
          </a:bodyPr>
          <a:lstStyle/>
          <a:p>
            <a:pPr marL="92075" marR="80645" algn="just">
              <a:lnSpc>
                <a:spcPct val="100000"/>
              </a:lnSpc>
              <a:spcBef>
                <a:spcPts val="295"/>
              </a:spcBef>
            </a:pPr>
            <a:r>
              <a:rPr sz="1200" spc="-5" dirty="0">
                <a:solidFill>
                  <a:srgbClr val="000000"/>
                </a:solidFill>
                <a:latin typeface="Calibri"/>
                <a:cs typeface="Calibri"/>
              </a:rPr>
              <a:t>Il</a:t>
            </a:r>
            <a:r>
              <a:rPr sz="1200" dirty="0">
                <a:solidFill>
                  <a:srgbClr val="000000"/>
                </a:solidFill>
                <a:latin typeface="Calibri"/>
                <a:cs typeface="Calibri"/>
              </a:rPr>
              <a:t> </a:t>
            </a:r>
            <a:r>
              <a:rPr sz="1200" spc="-5" dirty="0">
                <a:solidFill>
                  <a:srgbClr val="000000"/>
                </a:solidFill>
                <a:latin typeface="Calibri"/>
                <a:cs typeface="Calibri"/>
              </a:rPr>
              <a:t>numero</a:t>
            </a:r>
            <a:r>
              <a:rPr sz="1200" dirty="0">
                <a:solidFill>
                  <a:srgbClr val="000000"/>
                </a:solidFill>
                <a:latin typeface="Calibri"/>
                <a:cs typeface="Calibri"/>
              </a:rPr>
              <a:t> </a:t>
            </a:r>
            <a:r>
              <a:rPr sz="1200" spc="-5" dirty="0">
                <a:solidFill>
                  <a:srgbClr val="000000"/>
                </a:solidFill>
                <a:latin typeface="Calibri"/>
                <a:cs typeface="Calibri"/>
              </a:rPr>
              <a:t>d'onda</a:t>
            </a:r>
            <a:r>
              <a:rPr sz="1200" dirty="0">
                <a:solidFill>
                  <a:srgbClr val="000000"/>
                </a:solidFill>
                <a:latin typeface="Calibri"/>
                <a:cs typeface="Calibri"/>
              </a:rPr>
              <a:t> è</a:t>
            </a:r>
            <a:r>
              <a:rPr sz="1200" spc="5" dirty="0">
                <a:solidFill>
                  <a:srgbClr val="000000"/>
                </a:solidFill>
                <a:latin typeface="Calibri"/>
                <a:cs typeface="Calibri"/>
              </a:rPr>
              <a:t> </a:t>
            </a:r>
            <a:r>
              <a:rPr sz="1200" dirty="0">
                <a:solidFill>
                  <a:srgbClr val="000000"/>
                </a:solidFill>
                <a:latin typeface="Calibri"/>
                <a:cs typeface="Calibri"/>
              </a:rPr>
              <a:t>il</a:t>
            </a:r>
            <a:r>
              <a:rPr sz="1200" spc="5" dirty="0">
                <a:solidFill>
                  <a:srgbClr val="000000"/>
                </a:solidFill>
                <a:latin typeface="Calibri"/>
                <a:cs typeface="Calibri"/>
              </a:rPr>
              <a:t> </a:t>
            </a:r>
            <a:r>
              <a:rPr sz="1200" spc="-5" dirty="0">
                <a:solidFill>
                  <a:srgbClr val="000000"/>
                </a:solidFill>
                <a:latin typeface="Calibri"/>
                <a:cs typeface="Calibri"/>
              </a:rPr>
              <a:t>numero</a:t>
            </a:r>
            <a:r>
              <a:rPr sz="1200" dirty="0">
                <a:solidFill>
                  <a:srgbClr val="000000"/>
                </a:solidFill>
                <a:latin typeface="Calibri"/>
                <a:cs typeface="Calibri"/>
              </a:rPr>
              <a:t> </a:t>
            </a:r>
            <a:r>
              <a:rPr sz="1200" spc="-10" dirty="0">
                <a:solidFill>
                  <a:srgbClr val="000000"/>
                </a:solidFill>
                <a:latin typeface="Calibri"/>
                <a:cs typeface="Calibri"/>
              </a:rPr>
              <a:t>di </a:t>
            </a:r>
            <a:r>
              <a:rPr sz="1200" spc="-5" dirty="0">
                <a:solidFill>
                  <a:srgbClr val="000000"/>
                </a:solidFill>
                <a:latin typeface="Calibri"/>
                <a:cs typeface="Calibri"/>
              </a:rPr>
              <a:t> oscillazioni </a:t>
            </a:r>
            <a:r>
              <a:rPr sz="1200" dirty="0">
                <a:solidFill>
                  <a:srgbClr val="000000"/>
                </a:solidFill>
                <a:latin typeface="Calibri"/>
                <a:cs typeface="Calibri"/>
              </a:rPr>
              <a:t>di </a:t>
            </a:r>
            <a:r>
              <a:rPr sz="1200" spc="-5" dirty="0">
                <a:solidFill>
                  <a:srgbClr val="000000"/>
                </a:solidFill>
                <a:latin typeface="Calibri"/>
                <a:cs typeface="Calibri"/>
              </a:rPr>
              <a:t>un'onda nell'unità </a:t>
            </a:r>
            <a:r>
              <a:rPr sz="1200" spc="5" dirty="0">
                <a:solidFill>
                  <a:srgbClr val="000000"/>
                </a:solidFill>
                <a:latin typeface="Calibri"/>
                <a:cs typeface="Calibri"/>
              </a:rPr>
              <a:t>di </a:t>
            </a:r>
            <a:r>
              <a:rPr sz="1200" spc="10" dirty="0">
                <a:solidFill>
                  <a:srgbClr val="000000"/>
                </a:solidFill>
                <a:latin typeface="Calibri"/>
                <a:cs typeface="Calibri"/>
              </a:rPr>
              <a:t> </a:t>
            </a:r>
            <a:r>
              <a:rPr sz="1200" spc="-10" dirty="0">
                <a:solidFill>
                  <a:srgbClr val="000000"/>
                </a:solidFill>
                <a:latin typeface="Calibri"/>
                <a:cs typeface="Calibri"/>
              </a:rPr>
              <a:t>lunghezza, </a:t>
            </a:r>
            <a:r>
              <a:rPr sz="1200" dirty="0">
                <a:solidFill>
                  <a:srgbClr val="000000"/>
                </a:solidFill>
                <a:latin typeface="Calibri"/>
                <a:cs typeface="Calibri"/>
              </a:rPr>
              <a:t>e </a:t>
            </a:r>
            <a:r>
              <a:rPr sz="1200" spc="-5" dirty="0">
                <a:solidFill>
                  <a:srgbClr val="000000"/>
                </a:solidFill>
                <a:latin typeface="Calibri"/>
                <a:cs typeface="Calibri"/>
              </a:rPr>
              <a:t>corrisponde </a:t>
            </a:r>
            <a:r>
              <a:rPr sz="1200" spc="-10" dirty="0">
                <a:solidFill>
                  <a:srgbClr val="000000"/>
                </a:solidFill>
                <a:latin typeface="Calibri"/>
                <a:cs typeface="Calibri"/>
              </a:rPr>
              <a:t>quindi </a:t>
            </a:r>
            <a:r>
              <a:rPr sz="1200" dirty="0">
                <a:solidFill>
                  <a:srgbClr val="000000"/>
                </a:solidFill>
                <a:latin typeface="Calibri"/>
                <a:cs typeface="Calibri"/>
              </a:rPr>
              <a:t>al </a:t>
            </a:r>
            <a:r>
              <a:rPr sz="1200" spc="5" dirty="0">
                <a:solidFill>
                  <a:srgbClr val="000000"/>
                </a:solidFill>
                <a:latin typeface="Calibri"/>
                <a:cs typeface="Calibri"/>
              </a:rPr>
              <a:t> </a:t>
            </a:r>
            <a:r>
              <a:rPr sz="1200" spc="-10" dirty="0">
                <a:solidFill>
                  <a:srgbClr val="000000"/>
                </a:solidFill>
                <a:latin typeface="Calibri"/>
                <a:cs typeface="Calibri"/>
              </a:rPr>
              <a:t>reciproco</a:t>
            </a:r>
            <a:r>
              <a:rPr sz="1200" dirty="0">
                <a:solidFill>
                  <a:srgbClr val="000000"/>
                </a:solidFill>
                <a:latin typeface="Calibri"/>
                <a:cs typeface="Calibri"/>
              </a:rPr>
              <a:t> della</a:t>
            </a:r>
            <a:r>
              <a:rPr sz="1200" spc="-25" dirty="0">
                <a:solidFill>
                  <a:srgbClr val="000000"/>
                </a:solidFill>
                <a:latin typeface="Calibri"/>
                <a:cs typeface="Calibri"/>
              </a:rPr>
              <a:t> </a:t>
            </a:r>
            <a:r>
              <a:rPr sz="1200" spc="-5" dirty="0">
                <a:solidFill>
                  <a:srgbClr val="000000"/>
                </a:solidFill>
                <a:latin typeface="Calibri"/>
                <a:cs typeface="Calibri"/>
              </a:rPr>
              <a:t>lunghezza</a:t>
            </a:r>
            <a:r>
              <a:rPr sz="1200" spc="-35" dirty="0">
                <a:solidFill>
                  <a:srgbClr val="000000"/>
                </a:solidFill>
                <a:latin typeface="Calibri"/>
                <a:cs typeface="Calibri"/>
              </a:rPr>
              <a:t> </a:t>
            </a:r>
            <a:r>
              <a:rPr sz="1200" dirty="0">
                <a:solidFill>
                  <a:srgbClr val="000000"/>
                </a:solidFill>
                <a:latin typeface="Calibri"/>
                <a:cs typeface="Calibri"/>
              </a:rPr>
              <a:t>d'onda</a:t>
            </a:r>
            <a:endParaRPr sz="1200">
              <a:latin typeface="Calibri"/>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07949" y="177749"/>
            <a:ext cx="2001520" cy="377190"/>
          </a:xfrm>
          <a:prstGeom prst="rect">
            <a:avLst/>
          </a:prstGeom>
        </p:spPr>
        <p:txBody>
          <a:bodyPr vert="horz" wrap="square" lIns="0" tIns="13335" rIns="0" bIns="0" rtlCol="0">
            <a:spAutoFit/>
          </a:bodyPr>
          <a:lstStyle/>
          <a:p>
            <a:pPr marL="12700">
              <a:lnSpc>
                <a:spcPct val="100000"/>
              </a:lnSpc>
              <a:spcBef>
                <a:spcPts val="105"/>
              </a:spcBef>
            </a:pPr>
            <a:r>
              <a:rPr sz="2300" b="1" spc="-5" dirty="0">
                <a:solidFill>
                  <a:srgbClr val="1F4D3D"/>
                </a:solidFill>
                <a:latin typeface="Calibri"/>
                <a:cs typeface="Calibri"/>
              </a:rPr>
              <a:t>Spettroscopia</a:t>
            </a:r>
            <a:r>
              <a:rPr sz="2300" b="1" spc="-95" dirty="0">
                <a:solidFill>
                  <a:srgbClr val="1F4D3D"/>
                </a:solidFill>
                <a:latin typeface="Calibri"/>
                <a:cs typeface="Calibri"/>
              </a:rPr>
              <a:t> </a:t>
            </a:r>
            <a:r>
              <a:rPr sz="2300" b="1" dirty="0">
                <a:solidFill>
                  <a:srgbClr val="1F4D3D"/>
                </a:solidFill>
                <a:latin typeface="Calibri"/>
                <a:cs typeface="Calibri"/>
              </a:rPr>
              <a:t>IR</a:t>
            </a:r>
            <a:endParaRPr sz="2300">
              <a:latin typeface="Calibri"/>
              <a:cs typeface="Calibri"/>
            </a:endParaRPr>
          </a:p>
        </p:txBody>
      </p:sp>
      <p:sp>
        <p:nvSpPr>
          <p:cNvPr id="3" name="object 3"/>
          <p:cNvSpPr txBox="1"/>
          <p:nvPr/>
        </p:nvSpPr>
        <p:spPr>
          <a:xfrm>
            <a:off x="330504" y="1090929"/>
            <a:ext cx="6584315" cy="2165350"/>
          </a:xfrm>
          <a:prstGeom prst="rect">
            <a:avLst/>
          </a:prstGeom>
        </p:spPr>
        <p:txBody>
          <a:bodyPr vert="horz" wrap="square" lIns="0" tIns="12700" rIns="0" bIns="0" rtlCol="0">
            <a:spAutoFit/>
          </a:bodyPr>
          <a:lstStyle/>
          <a:p>
            <a:pPr marL="100330" algn="just">
              <a:lnSpc>
                <a:spcPct val="100000"/>
              </a:lnSpc>
              <a:spcBef>
                <a:spcPts val="100"/>
              </a:spcBef>
            </a:pPr>
            <a:r>
              <a:rPr sz="1800" spc="-50" dirty="0">
                <a:solidFill>
                  <a:srgbClr val="000000"/>
                </a:solidFill>
                <a:latin typeface="Calibri"/>
                <a:cs typeface="Calibri"/>
              </a:rPr>
              <a:t>Tre</a:t>
            </a:r>
            <a:r>
              <a:rPr sz="1800" spc="-20" dirty="0">
                <a:solidFill>
                  <a:srgbClr val="000000"/>
                </a:solidFill>
                <a:latin typeface="Calibri"/>
                <a:cs typeface="Calibri"/>
              </a:rPr>
              <a:t> </a:t>
            </a:r>
            <a:r>
              <a:rPr sz="1800" dirty="0">
                <a:solidFill>
                  <a:srgbClr val="000000"/>
                </a:solidFill>
                <a:latin typeface="Calibri"/>
                <a:cs typeface="Calibri"/>
              </a:rPr>
              <a:t>tipi</a:t>
            </a:r>
            <a:r>
              <a:rPr sz="1800" spc="-15" dirty="0">
                <a:solidFill>
                  <a:srgbClr val="000000"/>
                </a:solidFill>
                <a:latin typeface="Calibri"/>
                <a:cs typeface="Calibri"/>
              </a:rPr>
              <a:t> </a:t>
            </a:r>
            <a:r>
              <a:rPr sz="1800" spc="-5" dirty="0">
                <a:solidFill>
                  <a:srgbClr val="000000"/>
                </a:solidFill>
                <a:latin typeface="Calibri"/>
                <a:cs typeface="Calibri"/>
              </a:rPr>
              <a:t>di</a:t>
            </a:r>
            <a:r>
              <a:rPr sz="1800" spc="-10" dirty="0">
                <a:solidFill>
                  <a:srgbClr val="000000"/>
                </a:solidFill>
                <a:latin typeface="Calibri"/>
                <a:cs typeface="Calibri"/>
              </a:rPr>
              <a:t> </a:t>
            </a:r>
            <a:r>
              <a:rPr sz="1800" spc="-5" dirty="0">
                <a:solidFill>
                  <a:srgbClr val="000000"/>
                </a:solidFill>
                <a:latin typeface="Calibri"/>
                <a:cs typeface="Calibri"/>
              </a:rPr>
              <a:t>strumenti</a:t>
            </a:r>
            <a:r>
              <a:rPr sz="1800" dirty="0">
                <a:solidFill>
                  <a:srgbClr val="000000"/>
                </a:solidFill>
                <a:latin typeface="Calibri"/>
                <a:cs typeface="Calibri"/>
              </a:rPr>
              <a:t> IR:</a:t>
            </a:r>
            <a:endParaRPr sz="1800">
              <a:latin typeface="Calibri"/>
              <a:cs typeface="Calibri"/>
            </a:endParaRPr>
          </a:p>
          <a:p>
            <a:pPr marL="100330" marR="2407285" algn="just">
              <a:lnSpc>
                <a:spcPct val="100000"/>
              </a:lnSpc>
            </a:pPr>
            <a:r>
              <a:rPr sz="1800" spc="-10" dirty="0">
                <a:solidFill>
                  <a:srgbClr val="000000"/>
                </a:solidFill>
                <a:latin typeface="Calibri"/>
                <a:cs typeface="Calibri"/>
              </a:rPr>
              <a:t>spettrometri dispersivi </a:t>
            </a:r>
            <a:r>
              <a:rPr sz="1800" spc="-5" dirty="0">
                <a:solidFill>
                  <a:srgbClr val="000000"/>
                </a:solidFill>
                <a:latin typeface="Calibri"/>
                <a:cs typeface="Calibri"/>
              </a:rPr>
              <a:t>(o </a:t>
            </a:r>
            <a:r>
              <a:rPr sz="1800" spc="-15" dirty="0">
                <a:solidFill>
                  <a:srgbClr val="000000"/>
                </a:solidFill>
                <a:latin typeface="Calibri"/>
                <a:cs typeface="Calibri"/>
              </a:rPr>
              <a:t>spettrofotometri) </a:t>
            </a:r>
            <a:r>
              <a:rPr sz="1800" spc="-10" dirty="0">
                <a:solidFill>
                  <a:srgbClr val="000000"/>
                </a:solidFill>
                <a:latin typeface="Calibri"/>
                <a:cs typeface="Calibri"/>
              </a:rPr>
              <a:t> spettrometri </a:t>
            </a:r>
            <a:r>
              <a:rPr sz="1800" dirty="0">
                <a:solidFill>
                  <a:srgbClr val="000000"/>
                </a:solidFill>
                <a:latin typeface="Calibri"/>
                <a:cs typeface="Calibri"/>
              </a:rPr>
              <a:t>in </a:t>
            </a:r>
            <a:r>
              <a:rPr sz="1800" spc="-15" dirty="0">
                <a:solidFill>
                  <a:srgbClr val="000000"/>
                </a:solidFill>
                <a:latin typeface="Calibri"/>
                <a:cs typeface="Calibri"/>
              </a:rPr>
              <a:t>trasformata </a:t>
            </a:r>
            <a:r>
              <a:rPr sz="1800" spc="-5" dirty="0">
                <a:solidFill>
                  <a:srgbClr val="000000"/>
                </a:solidFill>
                <a:latin typeface="Calibri"/>
                <a:cs typeface="Calibri"/>
              </a:rPr>
              <a:t>di </a:t>
            </a:r>
            <a:r>
              <a:rPr sz="1800" spc="-10" dirty="0">
                <a:solidFill>
                  <a:srgbClr val="000000"/>
                </a:solidFill>
                <a:latin typeface="Calibri"/>
                <a:cs typeface="Calibri"/>
              </a:rPr>
              <a:t>Fourier </a:t>
            </a:r>
            <a:r>
              <a:rPr sz="1800" spc="-5" dirty="0">
                <a:solidFill>
                  <a:srgbClr val="000000"/>
                </a:solidFill>
                <a:latin typeface="Calibri"/>
                <a:cs typeface="Calibri"/>
              </a:rPr>
              <a:t>(FTIR) </a:t>
            </a:r>
            <a:r>
              <a:rPr sz="1800" spc="-395" dirty="0">
                <a:solidFill>
                  <a:srgbClr val="000000"/>
                </a:solidFill>
                <a:latin typeface="Calibri"/>
                <a:cs typeface="Calibri"/>
              </a:rPr>
              <a:t> </a:t>
            </a:r>
            <a:r>
              <a:rPr sz="1800" spc="-10" dirty="0">
                <a:solidFill>
                  <a:srgbClr val="000000"/>
                </a:solidFill>
                <a:latin typeface="Calibri"/>
                <a:cs typeface="Calibri"/>
              </a:rPr>
              <a:t>fotometri</a:t>
            </a:r>
            <a:r>
              <a:rPr sz="1800" spc="-15" dirty="0">
                <a:solidFill>
                  <a:srgbClr val="000000"/>
                </a:solidFill>
                <a:latin typeface="Calibri"/>
                <a:cs typeface="Calibri"/>
              </a:rPr>
              <a:t> </a:t>
            </a:r>
            <a:r>
              <a:rPr sz="1800" dirty="0">
                <a:solidFill>
                  <a:srgbClr val="000000"/>
                </a:solidFill>
                <a:latin typeface="Calibri"/>
                <a:cs typeface="Calibri"/>
              </a:rPr>
              <a:t>a</a:t>
            </a:r>
            <a:r>
              <a:rPr sz="1800" spc="10" dirty="0">
                <a:solidFill>
                  <a:srgbClr val="000000"/>
                </a:solidFill>
                <a:latin typeface="Calibri"/>
                <a:cs typeface="Calibri"/>
              </a:rPr>
              <a:t> </a:t>
            </a:r>
            <a:r>
              <a:rPr sz="1800" spc="-10" dirty="0">
                <a:solidFill>
                  <a:srgbClr val="000000"/>
                </a:solidFill>
                <a:latin typeface="Calibri"/>
                <a:cs typeface="Calibri"/>
              </a:rPr>
              <a:t>filtro</a:t>
            </a:r>
            <a:endParaRPr sz="1800">
              <a:latin typeface="Calibri"/>
              <a:cs typeface="Calibri"/>
            </a:endParaRPr>
          </a:p>
          <a:p>
            <a:pPr>
              <a:lnSpc>
                <a:spcPct val="100000"/>
              </a:lnSpc>
            </a:pPr>
            <a:endParaRPr sz="1800">
              <a:latin typeface="Calibri"/>
              <a:cs typeface="Calibri"/>
            </a:endParaRPr>
          </a:p>
          <a:p>
            <a:pPr>
              <a:lnSpc>
                <a:spcPct val="100000"/>
              </a:lnSpc>
              <a:spcBef>
                <a:spcPts val="40"/>
              </a:spcBef>
            </a:pPr>
            <a:endParaRPr sz="1350">
              <a:latin typeface="Calibri"/>
              <a:cs typeface="Calibri"/>
            </a:endParaRPr>
          </a:p>
          <a:p>
            <a:pPr marL="12700" marR="5080">
              <a:lnSpc>
                <a:spcPct val="100000"/>
              </a:lnSpc>
            </a:pPr>
            <a:r>
              <a:rPr sz="1800" spc="-5" dirty="0">
                <a:solidFill>
                  <a:srgbClr val="000000"/>
                </a:solidFill>
                <a:latin typeface="Calibri"/>
                <a:cs typeface="Calibri"/>
              </a:rPr>
              <a:t>Lo</a:t>
            </a:r>
            <a:r>
              <a:rPr sz="1800" spc="5" dirty="0">
                <a:solidFill>
                  <a:srgbClr val="000000"/>
                </a:solidFill>
                <a:latin typeface="Calibri"/>
                <a:cs typeface="Calibri"/>
              </a:rPr>
              <a:t> </a:t>
            </a:r>
            <a:r>
              <a:rPr sz="1800" spc="-15" dirty="0">
                <a:solidFill>
                  <a:srgbClr val="000000"/>
                </a:solidFill>
                <a:latin typeface="Calibri"/>
                <a:cs typeface="Calibri"/>
              </a:rPr>
              <a:t>spettrometro</a:t>
            </a:r>
            <a:r>
              <a:rPr sz="1800" dirty="0">
                <a:solidFill>
                  <a:srgbClr val="000000"/>
                </a:solidFill>
                <a:latin typeface="Calibri"/>
                <a:cs typeface="Calibri"/>
              </a:rPr>
              <a:t> </a:t>
            </a:r>
            <a:r>
              <a:rPr sz="1800" spc="-5" dirty="0">
                <a:solidFill>
                  <a:srgbClr val="000000"/>
                </a:solidFill>
                <a:latin typeface="Calibri"/>
                <a:cs typeface="Calibri"/>
              </a:rPr>
              <a:t>FTIR</a:t>
            </a:r>
            <a:r>
              <a:rPr sz="1800" dirty="0">
                <a:solidFill>
                  <a:srgbClr val="000000"/>
                </a:solidFill>
                <a:latin typeface="Calibri"/>
                <a:cs typeface="Calibri"/>
              </a:rPr>
              <a:t> è il</a:t>
            </a:r>
            <a:r>
              <a:rPr sz="1800" spc="5" dirty="0">
                <a:solidFill>
                  <a:srgbClr val="000000"/>
                </a:solidFill>
                <a:latin typeface="Calibri"/>
                <a:cs typeface="Calibri"/>
              </a:rPr>
              <a:t> </a:t>
            </a:r>
            <a:r>
              <a:rPr sz="1800" spc="-5" dirty="0">
                <a:solidFill>
                  <a:srgbClr val="000000"/>
                </a:solidFill>
                <a:latin typeface="Calibri"/>
                <a:cs typeface="Calibri"/>
              </a:rPr>
              <a:t>tipo</a:t>
            </a:r>
            <a:r>
              <a:rPr sz="1800" spc="15" dirty="0">
                <a:solidFill>
                  <a:srgbClr val="000000"/>
                </a:solidFill>
                <a:latin typeface="Calibri"/>
                <a:cs typeface="Calibri"/>
              </a:rPr>
              <a:t> </a:t>
            </a:r>
            <a:r>
              <a:rPr sz="1800" spc="-5" dirty="0">
                <a:solidFill>
                  <a:srgbClr val="000000"/>
                </a:solidFill>
                <a:latin typeface="Calibri"/>
                <a:cs typeface="Calibri"/>
              </a:rPr>
              <a:t>più</a:t>
            </a:r>
            <a:r>
              <a:rPr sz="1800" spc="10" dirty="0">
                <a:solidFill>
                  <a:srgbClr val="000000"/>
                </a:solidFill>
                <a:latin typeface="Calibri"/>
                <a:cs typeface="Calibri"/>
              </a:rPr>
              <a:t> </a:t>
            </a:r>
            <a:r>
              <a:rPr sz="1800" spc="-10" dirty="0">
                <a:solidFill>
                  <a:srgbClr val="000000"/>
                </a:solidFill>
                <a:latin typeface="Calibri"/>
                <a:cs typeface="Calibri"/>
              </a:rPr>
              <a:t>comune</a:t>
            </a:r>
            <a:r>
              <a:rPr sz="1800" spc="15" dirty="0">
                <a:solidFill>
                  <a:srgbClr val="000000"/>
                </a:solidFill>
                <a:latin typeface="Calibri"/>
                <a:cs typeface="Calibri"/>
              </a:rPr>
              <a:t> </a:t>
            </a:r>
            <a:r>
              <a:rPr sz="1800" spc="-5" dirty="0">
                <a:solidFill>
                  <a:srgbClr val="000000"/>
                </a:solidFill>
                <a:latin typeface="Calibri"/>
                <a:cs typeface="Calibri"/>
              </a:rPr>
              <a:t>di</a:t>
            </a:r>
            <a:r>
              <a:rPr sz="1800" spc="10" dirty="0">
                <a:solidFill>
                  <a:srgbClr val="000000"/>
                </a:solidFill>
                <a:latin typeface="Calibri"/>
                <a:cs typeface="Calibri"/>
              </a:rPr>
              <a:t> </a:t>
            </a:r>
            <a:r>
              <a:rPr sz="1800" spc="-15" dirty="0">
                <a:solidFill>
                  <a:srgbClr val="000000"/>
                </a:solidFill>
                <a:latin typeface="Calibri"/>
                <a:cs typeface="Calibri"/>
              </a:rPr>
              <a:t>spettrometro</a:t>
            </a:r>
            <a:r>
              <a:rPr sz="1800" dirty="0">
                <a:solidFill>
                  <a:srgbClr val="000000"/>
                </a:solidFill>
                <a:latin typeface="Calibri"/>
                <a:cs typeface="Calibri"/>
              </a:rPr>
              <a:t> </a:t>
            </a:r>
            <a:r>
              <a:rPr sz="1800" spc="-10" dirty="0">
                <a:solidFill>
                  <a:srgbClr val="000000"/>
                </a:solidFill>
                <a:latin typeface="Calibri"/>
                <a:cs typeface="Calibri"/>
              </a:rPr>
              <a:t>infrarosso. </a:t>
            </a:r>
            <a:r>
              <a:rPr sz="1800" spc="-5" dirty="0">
                <a:solidFill>
                  <a:srgbClr val="000000"/>
                </a:solidFill>
                <a:latin typeface="Calibri"/>
                <a:cs typeface="Calibri"/>
              </a:rPr>
              <a:t> </a:t>
            </a:r>
            <a:r>
              <a:rPr sz="1800" dirty="0">
                <a:solidFill>
                  <a:srgbClr val="000000"/>
                </a:solidFill>
                <a:latin typeface="Calibri"/>
                <a:cs typeface="Calibri"/>
              </a:rPr>
              <a:t>Oggi</a:t>
            </a:r>
            <a:r>
              <a:rPr sz="1800" spc="5" dirty="0">
                <a:solidFill>
                  <a:srgbClr val="000000"/>
                </a:solidFill>
                <a:latin typeface="Calibri"/>
                <a:cs typeface="Calibri"/>
              </a:rPr>
              <a:t> </a:t>
            </a:r>
            <a:r>
              <a:rPr sz="1800" spc="-5" dirty="0">
                <a:solidFill>
                  <a:srgbClr val="000000"/>
                </a:solidFill>
                <a:latin typeface="Calibri"/>
                <a:cs typeface="Calibri"/>
              </a:rPr>
              <a:t>la </a:t>
            </a:r>
            <a:r>
              <a:rPr sz="1800" dirty="0">
                <a:solidFill>
                  <a:srgbClr val="000000"/>
                </a:solidFill>
                <a:latin typeface="Calibri"/>
                <a:cs typeface="Calibri"/>
              </a:rPr>
              <a:t>maggior </a:t>
            </a:r>
            <a:r>
              <a:rPr sz="1800" spc="-10" dirty="0">
                <a:solidFill>
                  <a:srgbClr val="000000"/>
                </a:solidFill>
                <a:latin typeface="Calibri"/>
                <a:cs typeface="Calibri"/>
              </a:rPr>
              <a:t>parte</a:t>
            </a:r>
            <a:r>
              <a:rPr sz="1800" spc="15" dirty="0">
                <a:solidFill>
                  <a:srgbClr val="000000"/>
                </a:solidFill>
                <a:latin typeface="Calibri"/>
                <a:cs typeface="Calibri"/>
              </a:rPr>
              <a:t> </a:t>
            </a:r>
            <a:r>
              <a:rPr sz="1800" spc="-5" dirty="0">
                <a:solidFill>
                  <a:srgbClr val="000000"/>
                </a:solidFill>
                <a:latin typeface="Calibri"/>
                <a:cs typeface="Calibri"/>
              </a:rPr>
              <a:t>di</a:t>
            </a:r>
            <a:r>
              <a:rPr sz="1800" spc="5" dirty="0">
                <a:solidFill>
                  <a:srgbClr val="000000"/>
                </a:solidFill>
                <a:latin typeface="Calibri"/>
                <a:cs typeface="Calibri"/>
              </a:rPr>
              <a:t> </a:t>
            </a:r>
            <a:r>
              <a:rPr sz="1800" spc="-5" dirty="0">
                <a:solidFill>
                  <a:srgbClr val="000000"/>
                </a:solidFill>
                <a:latin typeface="Calibri"/>
                <a:cs typeface="Calibri"/>
              </a:rPr>
              <a:t>strumenti</a:t>
            </a:r>
            <a:r>
              <a:rPr sz="1800" spc="-10" dirty="0">
                <a:solidFill>
                  <a:srgbClr val="000000"/>
                </a:solidFill>
                <a:latin typeface="Calibri"/>
                <a:cs typeface="Calibri"/>
              </a:rPr>
              <a:t> infrarossi</a:t>
            </a:r>
            <a:r>
              <a:rPr sz="1800" spc="-5" dirty="0">
                <a:solidFill>
                  <a:srgbClr val="000000"/>
                </a:solidFill>
                <a:latin typeface="Calibri"/>
                <a:cs typeface="Calibri"/>
              </a:rPr>
              <a:t> venduti</a:t>
            </a:r>
            <a:r>
              <a:rPr sz="1800" spc="-10" dirty="0">
                <a:solidFill>
                  <a:srgbClr val="000000"/>
                </a:solidFill>
                <a:latin typeface="Calibri"/>
                <a:cs typeface="Calibri"/>
              </a:rPr>
              <a:t> </a:t>
            </a:r>
            <a:r>
              <a:rPr sz="1800" spc="-5" dirty="0">
                <a:solidFill>
                  <a:srgbClr val="000000"/>
                </a:solidFill>
                <a:latin typeface="Calibri"/>
                <a:cs typeface="Calibri"/>
              </a:rPr>
              <a:t>sono </a:t>
            </a:r>
            <a:r>
              <a:rPr sz="1800" spc="-10" dirty="0">
                <a:solidFill>
                  <a:srgbClr val="000000"/>
                </a:solidFill>
                <a:latin typeface="Calibri"/>
                <a:cs typeface="Calibri"/>
              </a:rPr>
              <a:t>sistemi</a:t>
            </a:r>
            <a:r>
              <a:rPr sz="1800" spc="10" dirty="0">
                <a:solidFill>
                  <a:srgbClr val="000000"/>
                </a:solidFill>
                <a:latin typeface="Calibri"/>
                <a:cs typeface="Calibri"/>
              </a:rPr>
              <a:t> </a:t>
            </a:r>
            <a:r>
              <a:rPr sz="1800" spc="-5" dirty="0">
                <a:solidFill>
                  <a:srgbClr val="000000"/>
                </a:solidFill>
                <a:latin typeface="Calibri"/>
                <a:cs typeface="Calibri"/>
              </a:rPr>
              <a:t>FTIR.</a:t>
            </a:r>
            <a:endParaRPr sz="1800">
              <a:latin typeface="Calibri"/>
              <a:cs typeface="Calibri"/>
            </a:endParaRPr>
          </a:p>
        </p:txBody>
      </p:sp>
      <p:sp>
        <p:nvSpPr>
          <p:cNvPr id="4" name="object 4"/>
          <p:cNvSpPr txBox="1"/>
          <p:nvPr/>
        </p:nvSpPr>
        <p:spPr>
          <a:xfrm>
            <a:off x="7374128" y="4291329"/>
            <a:ext cx="4204335" cy="1397635"/>
          </a:xfrm>
          <a:prstGeom prst="rect">
            <a:avLst/>
          </a:prstGeom>
        </p:spPr>
        <p:txBody>
          <a:bodyPr vert="horz" wrap="square" lIns="0" tIns="12700" rIns="0" bIns="0" rtlCol="0">
            <a:spAutoFit/>
          </a:bodyPr>
          <a:lstStyle/>
          <a:p>
            <a:pPr marL="12700" marR="5080" algn="just">
              <a:lnSpc>
                <a:spcPct val="100000"/>
              </a:lnSpc>
              <a:spcBef>
                <a:spcPts val="100"/>
              </a:spcBef>
              <a:tabLst>
                <a:tab pos="2679700" algn="l"/>
                <a:tab pos="3949065" algn="l"/>
              </a:tabLst>
            </a:pPr>
            <a:r>
              <a:rPr sz="1800" dirty="0">
                <a:solidFill>
                  <a:srgbClr val="000000"/>
                </a:solidFill>
                <a:latin typeface="Calibri"/>
                <a:cs typeface="Calibri"/>
              </a:rPr>
              <a:t>Gli </a:t>
            </a:r>
            <a:r>
              <a:rPr sz="1800" spc="-5" dirty="0">
                <a:solidFill>
                  <a:srgbClr val="000000"/>
                </a:solidFill>
                <a:latin typeface="Calibri"/>
                <a:cs typeface="Calibri"/>
              </a:rPr>
              <a:t>strumenti </a:t>
            </a:r>
            <a:r>
              <a:rPr sz="1800" dirty="0">
                <a:solidFill>
                  <a:srgbClr val="000000"/>
                </a:solidFill>
                <a:latin typeface="Calibri"/>
                <a:cs typeface="Calibri"/>
              </a:rPr>
              <a:t>in </a:t>
            </a:r>
            <a:r>
              <a:rPr sz="1800" spc="-15" dirty="0">
                <a:solidFill>
                  <a:srgbClr val="000000"/>
                </a:solidFill>
                <a:latin typeface="Calibri"/>
                <a:cs typeface="Calibri"/>
              </a:rPr>
              <a:t>trasformata </a:t>
            </a:r>
            <a:r>
              <a:rPr sz="1800" dirty="0">
                <a:solidFill>
                  <a:srgbClr val="000000"/>
                </a:solidFill>
                <a:latin typeface="Calibri"/>
                <a:cs typeface="Calibri"/>
              </a:rPr>
              <a:t>di </a:t>
            </a:r>
            <a:r>
              <a:rPr sz="1800" spc="-10" dirty="0">
                <a:solidFill>
                  <a:srgbClr val="000000"/>
                </a:solidFill>
                <a:latin typeface="Calibri"/>
                <a:cs typeface="Calibri"/>
              </a:rPr>
              <a:t>Fourier </a:t>
            </a:r>
            <a:r>
              <a:rPr sz="1800" spc="-5" dirty="0">
                <a:solidFill>
                  <a:srgbClr val="000000"/>
                </a:solidFill>
                <a:latin typeface="Calibri"/>
                <a:cs typeface="Calibri"/>
              </a:rPr>
              <a:t>non </a:t>
            </a:r>
            <a:r>
              <a:rPr sz="1800" dirty="0">
                <a:solidFill>
                  <a:srgbClr val="000000"/>
                </a:solidFill>
                <a:latin typeface="Calibri"/>
                <a:cs typeface="Calibri"/>
              </a:rPr>
              <a:t> </a:t>
            </a:r>
            <a:r>
              <a:rPr sz="1800" spc="-10" dirty="0">
                <a:solidFill>
                  <a:srgbClr val="000000"/>
                </a:solidFill>
                <a:latin typeface="Calibri"/>
                <a:cs typeface="Calibri"/>
              </a:rPr>
              <a:t>contengono</a:t>
            </a:r>
            <a:r>
              <a:rPr sz="1800" spc="-5" dirty="0">
                <a:solidFill>
                  <a:srgbClr val="000000"/>
                </a:solidFill>
                <a:latin typeface="Calibri"/>
                <a:cs typeface="Calibri"/>
              </a:rPr>
              <a:t> </a:t>
            </a:r>
            <a:r>
              <a:rPr sz="1800" dirty="0">
                <a:solidFill>
                  <a:srgbClr val="000000"/>
                </a:solidFill>
                <a:latin typeface="Calibri"/>
                <a:cs typeface="Calibri"/>
              </a:rPr>
              <a:t>elementi</a:t>
            </a:r>
            <a:r>
              <a:rPr sz="1800" spc="5" dirty="0">
                <a:solidFill>
                  <a:srgbClr val="000000"/>
                </a:solidFill>
                <a:latin typeface="Calibri"/>
                <a:cs typeface="Calibri"/>
              </a:rPr>
              <a:t> </a:t>
            </a:r>
            <a:r>
              <a:rPr sz="1800" spc="-10" dirty="0">
                <a:solidFill>
                  <a:srgbClr val="000000"/>
                </a:solidFill>
                <a:latin typeface="Calibri"/>
                <a:cs typeface="Calibri"/>
              </a:rPr>
              <a:t>dispersivi</a:t>
            </a:r>
            <a:r>
              <a:rPr sz="1800" spc="-5" dirty="0">
                <a:solidFill>
                  <a:srgbClr val="000000"/>
                </a:solidFill>
                <a:latin typeface="Calibri"/>
                <a:cs typeface="Calibri"/>
              </a:rPr>
              <a:t> </a:t>
            </a:r>
            <a:r>
              <a:rPr sz="1800" dirty="0">
                <a:solidFill>
                  <a:srgbClr val="000000"/>
                </a:solidFill>
                <a:latin typeface="Calibri"/>
                <a:cs typeface="Calibri"/>
              </a:rPr>
              <a:t>e</a:t>
            </a:r>
            <a:r>
              <a:rPr sz="1800" spc="5" dirty="0">
                <a:solidFill>
                  <a:srgbClr val="000000"/>
                </a:solidFill>
                <a:latin typeface="Calibri"/>
                <a:cs typeface="Calibri"/>
              </a:rPr>
              <a:t> </a:t>
            </a:r>
            <a:r>
              <a:rPr sz="1800" spc="-15" dirty="0">
                <a:solidFill>
                  <a:srgbClr val="000000"/>
                </a:solidFill>
                <a:latin typeface="Calibri"/>
                <a:cs typeface="Calibri"/>
              </a:rPr>
              <a:t>tutte</a:t>
            </a:r>
            <a:r>
              <a:rPr sz="1800" spc="-10" dirty="0">
                <a:solidFill>
                  <a:srgbClr val="000000"/>
                </a:solidFill>
                <a:latin typeface="Calibri"/>
                <a:cs typeface="Calibri"/>
              </a:rPr>
              <a:t> le </a:t>
            </a:r>
            <a:r>
              <a:rPr sz="1800" spc="-5" dirty="0">
                <a:solidFill>
                  <a:srgbClr val="000000"/>
                </a:solidFill>
                <a:latin typeface="Calibri"/>
                <a:cs typeface="Calibri"/>
              </a:rPr>
              <a:t> </a:t>
            </a:r>
            <a:r>
              <a:rPr sz="1800" spc="-10" dirty="0">
                <a:solidFill>
                  <a:srgbClr val="000000"/>
                </a:solidFill>
                <a:latin typeface="Calibri"/>
                <a:cs typeface="Calibri"/>
              </a:rPr>
              <a:t>lunghezze</a:t>
            </a:r>
            <a:r>
              <a:rPr sz="1800" spc="-5" dirty="0">
                <a:solidFill>
                  <a:srgbClr val="000000"/>
                </a:solidFill>
                <a:latin typeface="Calibri"/>
                <a:cs typeface="Calibri"/>
              </a:rPr>
              <a:t> </a:t>
            </a:r>
            <a:r>
              <a:rPr sz="1800" dirty="0">
                <a:solidFill>
                  <a:srgbClr val="000000"/>
                </a:solidFill>
                <a:latin typeface="Calibri"/>
                <a:cs typeface="Calibri"/>
              </a:rPr>
              <a:t>d'onda</a:t>
            </a:r>
            <a:r>
              <a:rPr sz="1800" spc="5" dirty="0">
                <a:solidFill>
                  <a:srgbClr val="000000"/>
                </a:solidFill>
                <a:latin typeface="Calibri"/>
                <a:cs typeface="Calibri"/>
              </a:rPr>
              <a:t> </a:t>
            </a:r>
            <a:r>
              <a:rPr sz="1800" spc="-5" dirty="0">
                <a:solidFill>
                  <a:srgbClr val="000000"/>
                </a:solidFill>
                <a:latin typeface="Calibri"/>
                <a:cs typeface="Calibri"/>
              </a:rPr>
              <a:t>sono</a:t>
            </a:r>
            <a:r>
              <a:rPr sz="1800" dirty="0">
                <a:solidFill>
                  <a:srgbClr val="000000"/>
                </a:solidFill>
                <a:latin typeface="Calibri"/>
                <a:cs typeface="Calibri"/>
              </a:rPr>
              <a:t> </a:t>
            </a:r>
            <a:r>
              <a:rPr sz="1800" spc="-10" dirty="0">
                <a:solidFill>
                  <a:srgbClr val="000000"/>
                </a:solidFill>
                <a:latin typeface="Calibri"/>
                <a:cs typeface="Calibri"/>
              </a:rPr>
              <a:t>rivelate</a:t>
            </a:r>
            <a:r>
              <a:rPr sz="1800" spc="-5" dirty="0">
                <a:solidFill>
                  <a:srgbClr val="000000"/>
                </a:solidFill>
                <a:latin typeface="Calibri"/>
                <a:cs typeface="Calibri"/>
              </a:rPr>
              <a:t> </a:t>
            </a:r>
            <a:r>
              <a:rPr sz="1800" dirty="0">
                <a:solidFill>
                  <a:srgbClr val="000000"/>
                </a:solidFill>
                <a:latin typeface="Calibri"/>
                <a:cs typeface="Calibri"/>
              </a:rPr>
              <a:t>e</a:t>
            </a:r>
            <a:r>
              <a:rPr sz="1800" spc="5" dirty="0">
                <a:solidFill>
                  <a:srgbClr val="000000"/>
                </a:solidFill>
                <a:latin typeface="Calibri"/>
                <a:cs typeface="Calibri"/>
              </a:rPr>
              <a:t> </a:t>
            </a:r>
            <a:r>
              <a:rPr sz="1800" spc="-15" dirty="0">
                <a:solidFill>
                  <a:srgbClr val="000000"/>
                </a:solidFill>
                <a:latin typeface="Calibri"/>
                <a:cs typeface="Calibri"/>
              </a:rPr>
              <a:t>misurate </a:t>
            </a:r>
            <a:r>
              <a:rPr sz="1800" spc="-395" dirty="0">
                <a:solidFill>
                  <a:srgbClr val="000000"/>
                </a:solidFill>
                <a:latin typeface="Calibri"/>
                <a:cs typeface="Calibri"/>
              </a:rPr>
              <a:t> </a:t>
            </a:r>
            <a:r>
              <a:rPr sz="1800" spc="-20" dirty="0">
                <a:solidFill>
                  <a:srgbClr val="000000"/>
                </a:solidFill>
                <a:latin typeface="Calibri"/>
                <a:cs typeface="Calibri"/>
              </a:rPr>
              <a:t>c</a:t>
            </a:r>
            <a:r>
              <a:rPr sz="1800" spc="-5" dirty="0">
                <a:solidFill>
                  <a:srgbClr val="000000"/>
                </a:solidFill>
                <a:latin typeface="Calibri"/>
                <a:cs typeface="Calibri"/>
              </a:rPr>
              <a:t>o</a:t>
            </a:r>
            <a:r>
              <a:rPr sz="1800" spc="-10" dirty="0">
                <a:solidFill>
                  <a:srgbClr val="000000"/>
                </a:solidFill>
                <a:latin typeface="Calibri"/>
                <a:cs typeface="Calibri"/>
              </a:rPr>
              <a:t>n</a:t>
            </a:r>
            <a:r>
              <a:rPr sz="1800" spc="-30" dirty="0">
                <a:solidFill>
                  <a:srgbClr val="000000"/>
                </a:solidFill>
                <a:latin typeface="Calibri"/>
                <a:cs typeface="Calibri"/>
              </a:rPr>
              <a:t>t</a:t>
            </a:r>
            <a:r>
              <a:rPr sz="1800" dirty="0">
                <a:solidFill>
                  <a:srgbClr val="000000"/>
                </a:solidFill>
                <a:latin typeface="Calibri"/>
                <a:cs typeface="Calibri"/>
              </a:rPr>
              <a:t>em</a:t>
            </a:r>
            <a:r>
              <a:rPr sz="1800" spc="5" dirty="0">
                <a:solidFill>
                  <a:srgbClr val="000000"/>
                </a:solidFill>
                <a:latin typeface="Calibri"/>
                <a:cs typeface="Calibri"/>
              </a:rPr>
              <a:t>p</a:t>
            </a:r>
            <a:r>
              <a:rPr sz="1800" spc="-5" dirty="0">
                <a:solidFill>
                  <a:srgbClr val="000000"/>
                </a:solidFill>
                <a:latin typeface="Calibri"/>
                <a:cs typeface="Calibri"/>
              </a:rPr>
              <a:t>o</a:t>
            </a:r>
            <a:r>
              <a:rPr sz="1800" spc="-45" dirty="0">
                <a:solidFill>
                  <a:srgbClr val="000000"/>
                </a:solidFill>
                <a:latin typeface="Calibri"/>
                <a:cs typeface="Calibri"/>
              </a:rPr>
              <a:t>r</a:t>
            </a:r>
            <a:r>
              <a:rPr sz="1800" dirty="0">
                <a:solidFill>
                  <a:srgbClr val="000000"/>
                </a:solidFill>
                <a:latin typeface="Calibri"/>
                <a:cs typeface="Calibri"/>
              </a:rPr>
              <a:t>an</a:t>
            </a:r>
            <a:r>
              <a:rPr sz="1800" spc="5" dirty="0">
                <a:solidFill>
                  <a:srgbClr val="000000"/>
                </a:solidFill>
                <a:latin typeface="Calibri"/>
                <a:cs typeface="Calibri"/>
              </a:rPr>
              <a:t>e</a:t>
            </a:r>
            <a:r>
              <a:rPr sz="1800" spc="10" dirty="0">
                <a:solidFill>
                  <a:srgbClr val="000000"/>
                </a:solidFill>
                <a:latin typeface="Calibri"/>
                <a:cs typeface="Calibri"/>
              </a:rPr>
              <a:t>a</a:t>
            </a:r>
            <a:r>
              <a:rPr sz="1800" dirty="0">
                <a:solidFill>
                  <a:srgbClr val="000000"/>
                </a:solidFill>
                <a:latin typeface="Calibri"/>
                <a:cs typeface="Calibri"/>
              </a:rPr>
              <a:t>men</a:t>
            </a:r>
            <a:r>
              <a:rPr sz="1800" spc="-35" dirty="0">
                <a:solidFill>
                  <a:srgbClr val="000000"/>
                </a:solidFill>
                <a:latin typeface="Calibri"/>
                <a:cs typeface="Calibri"/>
              </a:rPr>
              <a:t>t</a:t>
            </a:r>
            <a:r>
              <a:rPr sz="1800" dirty="0">
                <a:solidFill>
                  <a:srgbClr val="000000"/>
                </a:solidFill>
                <a:latin typeface="Calibri"/>
                <a:cs typeface="Calibri"/>
              </a:rPr>
              <a:t>e	</a:t>
            </a:r>
            <a:r>
              <a:rPr sz="1800" spc="-5" dirty="0">
                <a:solidFill>
                  <a:srgbClr val="000000"/>
                </a:solidFill>
                <a:latin typeface="Calibri"/>
                <a:cs typeface="Calibri"/>
              </a:rPr>
              <a:t>u</a:t>
            </a:r>
            <a:r>
              <a:rPr sz="1800" dirty="0">
                <a:solidFill>
                  <a:srgbClr val="000000"/>
                </a:solidFill>
                <a:latin typeface="Calibri"/>
                <a:cs typeface="Calibri"/>
              </a:rPr>
              <a:t>san</a:t>
            </a:r>
            <a:r>
              <a:rPr sz="1800" spc="5" dirty="0">
                <a:solidFill>
                  <a:srgbClr val="000000"/>
                </a:solidFill>
                <a:latin typeface="Calibri"/>
                <a:cs typeface="Calibri"/>
              </a:rPr>
              <a:t>d</a:t>
            </a:r>
            <a:r>
              <a:rPr sz="1800" dirty="0">
                <a:solidFill>
                  <a:srgbClr val="000000"/>
                </a:solidFill>
                <a:latin typeface="Calibri"/>
                <a:cs typeface="Calibri"/>
              </a:rPr>
              <a:t>o	un  </a:t>
            </a:r>
            <a:r>
              <a:rPr sz="1800" spc="-15" dirty="0">
                <a:solidFill>
                  <a:srgbClr val="000000"/>
                </a:solidFill>
                <a:latin typeface="Calibri"/>
                <a:cs typeface="Calibri"/>
              </a:rPr>
              <a:t>interferometro.</a:t>
            </a:r>
            <a:endParaRPr sz="1800">
              <a:latin typeface="Calibri"/>
              <a:cs typeface="Calibri"/>
            </a:endParaRPr>
          </a:p>
        </p:txBody>
      </p:sp>
      <p:pic>
        <p:nvPicPr>
          <p:cNvPr id="5" name="object 5"/>
          <p:cNvPicPr/>
          <p:nvPr/>
        </p:nvPicPr>
        <p:blipFill>
          <a:blip r:embed="rId2" cstate="print"/>
          <a:stretch>
            <a:fillRect/>
          </a:stretch>
        </p:blipFill>
        <p:spPr>
          <a:xfrm>
            <a:off x="339852" y="3547871"/>
            <a:ext cx="3075432" cy="3056979"/>
          </a:xfrm>
          <a:prstGeom prst="rect">
            <a:avLst/>
          </a:prstGeom>
        </p:spPr>
      </p:pic>
      <p:pic>
        <p:nvPicPr>
          <p:cNvPr id="6" name="object 6"/>
          <p:cNvPicPr/>
          <p:nvPr/>
        </p:nvPicPr>
        <p:blipFill>
          <a:blip r:embed="rId3" cstate="print"/>
          <a:stretch>
            <a:fillRect/>
          </a:stretch>
        </p:blipFill>
        <p:spPr>
          <a:xfrm>
            <a:off x="7530083" y="449580"/>
            <a:ext cx="3916679" cy="302361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76301" y="333197"/>
            <a:ext cx="3745865" cy="406400"/>
          </a:xfrm>
          <a:prstGeom prst="rect">
            <a:avLst/>
          </a:prstGeom>
        </p:spPr>
        <p:txBody>
          <a:bodyPr vert="horz" wrap="square" lIns="0" tIns="12065" rIns="0" bIns="0" rtlCol="0">
            <a:spAutoFit/>
          </a:bodyPr>
          <a:lstStyle/>
          <a:p>
            <a:pPr marL="12700">
              <a:lnSpc>
                <a:spcPct val="100000"/>
              </a:lnSpc>
              <a:spcBef>
                <a:spcPts val="95"/>
              </a:spcBef>
            </a:pPr>
            <a:r>
              <a:rPr sz="2500" spc="-10" dirty="0">
                <a:solidFill>
                  <a:srgbClr val="1F4D3D"/>
                </a:solidFill>
                <a:latin typeface="Calibri"/>
                <a:cs typeface="Calibri"/>
              </a:rPr>
              <a:t>COMPONENTI</a:t>
            </a:r>
            <a:r>
              <a:rPr sz="2500" spc="-55" dirty="0">
                <a:solidFill>
                  <a:srgbClr val="1F4D3D"/>
                </a:solidFill>
                <a:latin typeface="Calibri"/>
                <a:cs typeface="Calibri"/>
              </a:rPr>
              <a:t> </a:t>
            </a:r>
            <a:r>
              <a:rPr sz="2500" spc="-25" dirty="0">
                <a:solidFill>
                  <a:srgbClr val="1F4D3D"/>
                </a:solidFill>
                <a:latin typeface="Calibri"/>
                <a:cs typeface="Calibri"/>
              </a:rPr>
              <a:t>STRUMENTALI</a:t>
            </a:r>
            <a:endParaRPr sz="2500">
              <a:latin typeface="Calibri"/>
              <a:cs typeface="Calibri"/>
            </a:endParaRPr>
          </a:p>
        </p:txBody>
      </p:sp>
      <p:sp>
        <p:nvSpPr>
          <p:cNvPr id="3" name="object 3"/>
          <p:cNvSpPr txBox="1"/>
          <p:nvPr/>
        </p:nvSpPr>
        <p:spPr>
          <a:xfrm>
            <a:off x="76301" y="1095882"/>
            <a:ext cx="11871325" cy="4233545"/>
          </a:xfrm>
          <a:prstGeom prst="rect">
            <a:avLst/>
          </a:prstGeom>
        </p:spPr>
        <p:txBody>
          <a:bodyPr vert="horz" wrap="square" lIns="0" tIns="13335" rIns="0" bIns="0" rtlCol="0">
            <a:spAutoFit/>
          </a:bodyPr>
          <a:lstStyle/>
          <a:p>
            <a:pPr marL="12700">
              <a:lnSpc>
                <a:spcPct val="100000"/>
              </a:lnSpc>
              <a:spcBef>
                <a:spcPts val="105"/>
              </a:spcBef>
            </a:pPr>
            <a:r>
              <a:rPr sz="2300" dirty="0">
                <a:solidFill>
                  <a:srgbClr val="000000"/>
                </a:solidFill>
                <a:latin typeface="Calibri"/>
                <a:cs typeface="Calibri"/>
              </a:rPr>
              <a:t>La maggior</a:t>
            </a:r>
            <a:r>
              <a:rPr sz="2300" spc="5" dirty="0">
                <a:solidFill>
                  <a:srgbClr val="000000"/>
                </a:solidFill>
                <a:latin typeface="Calibri"/>
                <a:cs typeface="Calibri"/>
              </a:rPr>
              <a:t> </a:t>
            </a:r>
            <a:r>
              <a:rPr sz="2300" spc="-10" dirty="0">
                <a:solidFill>
                  <a:srgbClr val="000000"/>
                </a:solidFill>
                <a:latin typeface="Calibri"/>
                <a:cs typeface="Calibri"/>
              </a:rPr>
              <a:t>parte</a:t>
            </a:r>
            <a:r>
              <a:rPr sz="2300" spc="10" dirty="0">
                <a:solidFill>
                  <a:srgbClr val="000000"/>
                </a:solidFill>
                <a:latin typeface="Calibri"/>
                <a:cs typeface="Calibri"/>
              </a:rPr>
              <a:t> </a:t>
            </a:r>
            <a:r>
              <a:rPr sz="2300" spc="-5" dirty="0">
                <a:solidFill>
                  <a:srgbClr val="000000"/>
                </a:solidFill>
                <a:latin typeface="Calibri"/>
                <a:cs typeface="Calibri"/>
              </a:rPr>
              <a:t>degli</a:t>
            </a:r>
            <a:r>
              <a:rPr sz="2300" spc="20" dirty="0">
                <a:solidFill>
                  <a:srgbClr val="000000"/>
                </a:solidFill>
                <a:latin typeface="Calibri"/>
                <a:cs typeface="Calibri"/>
              </a:rPr>
              <a:t> </a:t>
            </a:r>
            <a:r>
              <a:rPr sz="2300" spc="-5" dirty="0">
                <a:solidFill>
                  <a:srgbClr val="000000"/>
                </a:solidFill>
                <a:latin typeface="Calibri"/>
                <a:cs typeface="Calibri"/>
              </a:rPr>
              <a:t>strumenti</a:t>
            </a:r>
            <a:r>
              <a:rPr sz="2300" spc="10" dirty="0">
                <a:solidFill>
                  <a:srgbClr val="000000"/>
                </a:solidFill>
                <a:latin typeface="Calibri"/>
                <a:cs typeface="Calibri"/>
              </a:rPr>
              <a:t> </a:t>
            </a:r>
            <a:r>
              <a:rPr sz="2300" spc="-15" dirty="0">
                <a:solidFill>
                  <a:srgbClr val="000000"/>
                </a:solidFill>
                <a:latin typeface="Calibri"/>
                <a:cs typeface="Calibri"/>
              </a:rPr>
              <a:t>spettroscopici</a:t>
            </a:r>
            <a:r>
              <a:rPr sz="2300" spc="45" dirty="0">
                <a:solidFill>
                  <a:srgbClr val="000000"/>
                </a:solidFill>
                <a:latin typeface="Calibri"/>
                <a:cs typeface="Calibri"/>
              </a:rPr>
              <a:t> </a:t>
            </a:r>
            <a:r>
              <a:rPr sz="2300" dirty="0">
                <a:solidFill>
                  <a:srgbClr val="000000"/>
                </a:solidFill>
                <a:latin typeface="Calibri"/>
                <a:cs typeface="Calibri"/>
              </a:rPr>
              <a:t>per</a:t>
            </a:r>
            <a:r>
              <a:rPr sz="2300" spc="5" dirty="0">
                <a:solidFill>
                  <a:srgbClr val="000000"/>
                </a:solidFill>
                <a:latin typeface="Calibri"/>
                <a:cs typeface="Calibri"/>
              </a:rPr>
              <a:t> </a:t>
            </a:r>
            <a:r>
              <a:rPr sz="2300" spc="-5" dirty="0">
                <a:solidFill>
                  <a:srgbClr val="000000"/>
                </a:solidFill>
                <a:latin typeface="Calibri"/>
                <a:cs typeface="Calibri"/>
              </a:rPr>
              <a:t>le</a:t>
            </a:r>
            <a:r>
              <a:rPr sz="2300" spc="10" dirty="0">
                <a:solidFill>
                  <a:srgbClr val="000000"/>
                </a:solidFill>
                <a:latin typeface="Calibri"/>
                <a:cs typeface="Calibri"/>
              </a:rPr>
              <a:t> </a:t>
            </a:r>
            <a:r>
              <a:rPr sz="2300" spc="-5" dirty="0">
                <a:solidFill>
                  <a:srgbClr val="000000"/>
                </a:solidFill>
                <a:latin typeface="Calibri"/>
                <a:cs typeface="Calibri"/>
              </a:rPr>
              <a:t>regioni</a:t>
            </a:r>
            <a:r>
              <a:rPr sz="2300" spc="5" dirty="0">
                <a:solidFill>
                  <a:srgbClr val="000000"/>
                </a:solidFill>
                <a:latin typeface="Calibri"/>
                <a:cs typeface="Calibri"/>
              </a:rPr>
              <a:t> </a:t>
            </a:r>
            <a:r>
              <a:rPr sz="2300" spc="-15" dirty="0">
                <a:solidFill>
                  <a:srgbClr val="000000"/>
                </a:solidFill>
                <a:latin typeface="Calibri"/>
                <a:cs typeface="Calibri"/>
              </a:rPr>
              <a:t>UV/visibile</a:t>
            </a:r>
            <a:r>
              <a:rPr sz="2300" spc="-10" dirty="0">
                <a:solidFill>
                  <a:srgbClr val="000000"/>
                </a:solidFill>
                <a:latin typeface="Calibri"/>
                <a:cs typeface="Calibri"/>
              </a:rPr>
              <a:t> </a:t>
            </a:r>
            <a:r>
              <a:rPr sz="2300" dirty="0">
                <a:solidFill>
                  <a:srgbClr val="000000"/>
                </a:solidFill>
                <a:latin typeface="Calibri"/>
                <a:cs typeface="Calibri"/>
              </a:rPr>
              <a:t>e</a:t>
            </a:r>
            <a:r>
              <a:rPr sz="2300" spc="20" dirty="0">
                <a:solidFill>
                  <a:srgbClr val="000000"/>
                </a:solidFill>
                <a:latin typeface="Calibri"/>
                <a:cs typeface="Calibri"/>
              </a:rPr>
              <a:t> </a:t>
            </a:r>
            <a:r>
              <a:rPr sz="2300" spc="-5" dirty="0">
                <a:solidFill>
                  <a:srgbClr val="000000"/>
                </a:solidFill>
                <a:latin typeface="Calibri"/>
                <a:cs typeface="Calibri"/>
              </a:rPr>
              <a:t>IR</a:t>
            </a:r>
            <a:r>
              <a:rPr sz="2300" spc="10" dirty="0">
                <a:solidFill>
                  <a:srgbClr val="000000"/>
                </a:solidFill>
                <a:latin typeface="Calibri"/>
                <a:cs typeface="Calibri"/>
              </a:rPr>
              <a:t> </a:t>
            </a:r>
            <a:r>
              <a:rPr sz="2300" spc="-15" dirty="0">
                <a:solidFill>
                  <a:srgbClr val="000000"/>
                </a:solidFill>
                <a:latin typeface="Calibri"/>
                <a:cs typeface="Calibri"/>
              </a:rPr>
              <a:t>consiste</a:t>
            </a:r>
            <a:r>
              <a:rPr sz="2300" spc="25" dirty="0">
                <a:solidFill>
                  <a:srgbClr val="000000"/>
                </a:solidFill>
                <a:latin typeface="Calibri"/>
                <a:cs typeface="Calibri"/>
              </a:rPr>
              <a:t> </a:t>
            </a:r>
            <a:r>
              <a:rPr sz="2300" spc="-5" dirty="0">
                <a:solidFill>
                  <a:srgbClr val="000000"/>
                </a:solidFill>
                <a:latin typeface="Calibri"/>
                <a:cs typeface="Calibri"/>
              </a:rPr>
              <a:t>di:</a:t>
            </a:r>
            <a:endParaRPr sz="2300">
              <a:latin typeface="Calibri"/>
              <a:cs typeface="Calibri"/>
            </a:endParaRPr>
          </a:p>
          <a:p>
            <a:pPr>
              <a:lnSpc>
                <a:spcPct val="100000"/>
              </a:lnSpc>
              <a:spcBef>
                <a:spcPts val="10"/>
              </a:spcBef>
            </a:pPr>
            <a:endParaRPr sz="2250">
              <a:latin typeface="Calibri"/>
              <a:cs typeface="Calibri"/>
            </a:endParaRPr>
          </a:p>
          <a:p>
            <a:pPr marL="12700">
              <a:lnSpc>
                <a:spcPct val="100000"/>
              </a:lnSpc>
            </a:pPr>
            <a:r>
              <a:rPr sz="2300" b="1" dirty="0">
                <a:solidFill>
                  <a:srgbClr val="000000"/>
                </a:solidFill>
                <a:latin typeface="Calibri"/>
                <a:cs typeface="Calibri"/>
              </a:rPr>
              <a:t>una</a:t>
            </a:r>
            <a:r>
              <a:rPr sz="2300" b="1" spc="10" dirty="0">
                <a:solidFill>
                  <a:srgbClr val="000000"/>
                </a:solidFill>
                <a:latin typeface="Calibri"/>
                <a:cs typeface="Calibri"/>
              </a:rPr>
              <a:t> </a:t>
            </a:r>
            <a:r>
              <a:rPr sz="2300" b="1" spc="-15" dirty="0">
                <a:solidFill>
                  <a:srgbClr val="000000"/>
                </a:solidFill>
                <a:latin typeface="Calibri"/>
                <a:cs typeface="Calibri"/>
              </a:rPr>
              <a:t>sorgente</a:t>
            </a:r>
            <a:r>
              <a:rPr sz="2300" b="1" spc="-25" dirty="0">
                <a:solidFill>
                  <a:srgbClr val="000000"/>
                </a:solidFill>
                <a:latin typeface="Calibri"/>
                <a:cs typeface="Calibri"/>
              </a:rPr>
              <a:t> </a:t>
            </a:r>
            <a:r>
              <a:rPr sz="2300" b="1" spc="-10" dirty="0">
                <a:solidFill>
                  <a:srgbClr val="000000"/>
                </a:solidFill>
                <a:latin typeface="Calibri"/>
                <a:cs typeface="Calibri"/>
              </a:rPr>
              <a:t>stabile</a:t>
            </a:r>
            <a:r>
              <a:rPr sz="2300" b="1" spc="-15" dirty="0">
                <a:solidFill>
                  <a:srgbClr val="000000"/>
                </a:solidFill>
                <a:latin typeface="Calibri"/>
                <a:cs typeface="Calibri"/>
              </a:rPr>
              <a:t> </a:t>
            </a:r>
            <a:r>
              <a:rPr sz="2300" b="1" dirty="0">
                <a:solidFill>
                  <a:srgbClr val="000000"/>
                </a:solidFill>
                <a:latin typeface="Calibri"/>
                <a:cs typeface="Calibri"/>
              </a:rPr>
              <a:t>di</a:t>
            </a:r>
            <a:r>
              <a:rPr sz="2300" b="1" spc="5" dirty="0">
                <a:solidFill>
                  <a:srgbClr val="000000"/>
                </a:solidFill>
                <a:latin typeface="Calibri"/>
                <a:cs typeface="Calibri"/>
              </a:rPr>
              <a:t> </a:t>
            </a:r>
            <a:r>
              <a:rPr sz="2300" b="1" spc="-5" dirty="0">
                <a:solidFill>
                  <a:srgbClr val="000000"/>
                </a:solidFill>
                <a:latin typeface="Calibri"/>
                <a:cs typeface="Calibri"/>
              </a:rPr>
              <a:t>energia</a:t>
            </a:r>
            <a:r>
              <a:rPr sz="2300" b="1" spc="-15" dirty="0">
                <a:solidFill>
                  <a:srgbClr val="000000"/>
                </a:solidFill>
                <a:latin typeface="Calibri"/>
                <a:cs typeface="Calibri"/>
              </a:rPr>
              <a:t> radiante</a:t>
            </a:r>
            <a:endParaRPr sz="2300">
              <a:latin typeface="Calibri"/>
              <a:cs typeface="Calibri"/>
            </a:endParaRPr>
          </a:p>
          <a:p>
            <a:pPr>
              <a:lnSpc>
                <a:spcPct val="100000"/>
              </a:lnSpc>
              <a:spcBef>
                <a:spcPts val="15"/>
              </a:spcBef>
            </a:pPr>
            <a:endParaRPr sz="2250">
              <a:latin typeface="Calibri"/>
              <a:cs typeface="Calibri"/>
            </a:endParaRPr>
          </a:p>
          <a:p>
            <a:pPr marL="12700">
              <a:lnSpc>
                <a:spcPct val="100000"/>
              </a:lnSpc>
            </a:pPr>
            <a:r>
              <a:rPr sz="2300" b="1" spc="-5" dirty="0">
                <a:solidFill>
                  <a:srgbClr val="000000"/>
                </a:solidFill>
                <a:latin typeface="Calibri"/>
                <a:cs typeface="Calibri"/>
              </a:rPr>
              <a:t>un</a:t>
            </a:r>
            <a:r>
              <a:rPr sz="2300" b="1" spc="15" dirty="0">
                <a:solidFill>
                  <a:srgbClr val="000000"/>
                </a:solidFill>
                <a:latin typeface="Calibri"/>
                <a:cs typeface="Calibri"/>
              </a:rPr>
              <a:t> </a:t>
            </a:r>
            <a:r>
              <a:rPr sz="2300" b="1" spc="-10" dirty="0">
                <a:solidFill>
                  <a:srgbClr val="000000"/>
                </a:solidFill>
                <a:latin typeface="Calibri"/>
                <a:cs typeface="Calibri"/>
              </a:rPr>
              <a:t>selettore</a:t>
            </a:r>
            <a:r>
              <a:rPr sz="2300" b="1" spc="-25" dirty="0">
                <a:solidFill>
                  <a:srgbClr val="000000"/>
                </a:solidFill>
                <a:latin typeface="Calibri"/>
                <a:cs typeface="Calibri"/>
              </a:rPr>
              <a:t> </a:t>
            </a:r>
            <a:r>
              <a:rPr sz="2300" b="1" spc="-5" dirty="0">
                <a:solidFill>
                  <a:srgbClr val="000000"/>
                </a:solidFill>
                <a:latin typeface="Calibri"/>
                <a:cs typeface="Calibri"/>
              </a:rPr>
              <a:t>di</a:t>
            </a:r>
            <a:r>
              <a:rPr sz="2300" b="1" spc="15" dirty="0">
                <a:solidFill>
                  <a:srgbClr val="000000"/>
                </a:solidFill>
                <a:latin typeface="Calibri"/>
                <a:cs typeface="Calibri"/>
              </a:rPr>
              <a:t> </a:t>
            </a:r>
            <a:r>
              <a:rPr sz="2300" b="1" spc="-10" dirty="0">
                <a:solidFill>
                  <a:srgbClr val="000000"/>
                </a:solidFill>
                <a:latin typeface="Calibri"/>
                <a:cs typeface="Calibri"/>
              </a:rPr>
              <a:t>lunghezze</a:t>
            </a:r>
            <a:r>
              <a:rPr sz="2300" b="1" spc="15" dirty="0">
                <a:solidFill>
                  <a:srgbClr val="000000"/>
                </a:solidFill>
                <a:latin typeface="Calibri"/>
                <a:cs typeface="Calibri"/>
              </a:rPr>
              <a:t> </a:t>
            </a:r>
            <a:r>
              <a:rPr sz="2300" b="1" dirty="0">
                <a:solidFill>
                  <a:srgbClr val="000000"/>
                </a:solidFill>
                <a:latin typeface="Calibri"/>
                <a:cs typeface="Calibri"/>
              </a:rPr>
              <a:t>d'onda</a:t>
            </a:r>
            <a:r>
              <a:rPr sz="2300" b="1" spc="5" dirty="0">
                <a:solidFill>
                  <a:srgbClr val="000000"/>
                </a:solidFill>
                <a:latin typeface="Calibri"/>
                <a:cs typeface="Calibri"/>
              </a:rPr>
              <a:t> </a:t>
            </a:r>
            <a:r>
              <a:rPr sz="2300" b="1" spc="-5" dirty="0">
                <a:solidFill>
                  <a:srgbClr val="000000"/>
                </a:solidFill>
                <a:latin typeface="Calibri"/>
                <a:cs typeface="Calibri"/>
              </a:rPr>
              <a:t>che</a:t>
            </a:r>
            <a:r>
              <a:rPr sz="2300" b="1" spc="5" dirty="0">
                <a:solidFill>
                  <a:srgbClr val="000000"/>
                </a:solidFill>
                <a:latin typeface="Calibri"/>
                <a:cs typeface="Calibri"/>
              </a:rPr>
              <a:t> </a:t>
            </a:r>
            <a:r>
              <a:rPr sz="2300" b="1" dirty="0">
                <a:solidFill>
                  <a:srgbClr val="000000"/>
                </a:solidFill>
                <a:latin typeface="Calibri"/>
                <a:cs typeface="Calibri"/>
              </a:rPr>
              <a:t>isola</a:t>
            </a:r>
            <a:r>
              <a:rPr sz="2300" b="1" spc="-5" dirty="0">
                <a:solidFill>
                  <a:srgbClr val="000000"/>
                </a:solidFill>
                <a:latin typeface="Calibri"/>
                <a:cs typeface="Calibri"/>
              </a:rPr>
              <a:t> una</a:t>
            </a:r>
            <a:r>
              <a:rPr sz="2300" b="1" spc="20" dirty="0">
                <a:solidFill>
                  <a:srgbClr val="000000"/>
                </a:solidFill>
                <a:latin typeface="Calibri"/>
                <a:cs typeface="Calibri"/>
              </a:rPr>
              <a:t> </a:t>
            </a:r>
            <a:r>
              <a:rPr sz="2300" b="1" spc="-10" dirty="0">
                <a:solidFill>
                  <a:srgbClr val="000000"/>
                </a:solidFill>
                <a:latin typeface="Calibri"/>
                <a:cs typeface="Calibri"/>
              </a:rPr>
              <a:t>regione</a:t>
            </a:r>
            <a:r>
              <a:rPr sz="2300" b="1" spc="5" dirty="0">
                <a:solidFill>
                  <a:srgbClr val="000000"/>
                </a:solidFill>
                <a:latin typeface="Calibri"/>
                <a:cs typeface="Calibri"/>
              </a:rPr>
              <a:t> </a:t>
            </a:r>
            <a:r>
              <a:rPr sz="2300" b="1" spc="-10" dirty="0">
                <a:solidFill>
                  <a:srgbClr val="000000"/>
                </a:solidFill>
                <a:latin typeface="Calibri"/>
                <a:cs typeface="Calibri"/>
              </a:rPr>
              <a:t>limitata</a:t>
            </a:r>
            <a:r>
              <a:rPr sz="2300" b="1" dirty="0">
                <a:solidFill>
                  <a:srgbClr val="000000"/>
                </a:solidFill>
                <a:latin typeface="Calibri"/>
                <a:cs typeface="Calibri"/>
              </a:rPr>
              <a:t> dello </a:t>
            </a:r>
            <a:r>
              <a:rPr sz="2300" b="1" spc="-5" dirty="0">
                <a:solidFill>
                  <a:srgbClr val="000000"/>
                </a:solidFill>
                <a:latin typeface="Calibri"/>
                <a:cs typeface="Calibri"/>
              </a:rPr>
              <a:t>spettro</a:t>
            </a:r>
            <a:r>
              <a:rPr sz="2300" b="1" spc="-30" dirty="0">
                <a:solidFill>
                  <a:srgbClr val="000000"/>
                </a:solidFill>
                <a:latin typeface="Calibri"/>
                <a:cs typeface="Calibri"/>
              </a:rPr>
              <a:t> </a:t>
            </a:r>
            <a:r>
              <a:rPr sz="2300" b="1" dirty="0">
                <a:solidFill>
                  <a:srgbClr val="000000"/>
                </a:solidFill>
                <a:latin typeface="Calibri"/>
                <a:cs typeface="Calibri"/>
              </a:rPr>
              <a:t>per</a:t>
            </a:r>
            <a:r>
              <a:rPr sz="2300" b="1" spc="10" dirty="0">
                <a:solidFill>
                  <a:srgbClr val="000000"/>
                </a:solidFill>
                <a:latin typeface="Calibri"/>
                <a:cs typeface="Calibri"/>
              </a:rPr>
              <a:t> </a:t>
            </a:r>
            <a:r>
              <a:rPr sz="2300" b="1" spc="-5" dirty="0">
                <a:solidFill>
                  <a:srgbClr val="000000"/>
                </a:solidFill>
                <a:latin typeface="Calibri"/>
                <a:cs typeface="Calibri"/>
              </a:rPr>
              <a:t>la</a:t>
            </a:r>
            <a:r>
              <a:rPr sz="2300" b="1" spc="5" dirty="0">
                <a:solidFill>
                  <a:srgbClr val="000000"/>
                </a:solidFill>
                <a:latin typeface="Calibri"/>
                <a:cs typeface="Calibri"/>
              </a:rPr>
              <a:t> </a:t>
            </a:r>
            <a:r>
              <a:rPr sz="2300" b="1" spc="-15" dirty="0">
                <a:solidFill>
                  <a:srgbClr val="000000"/>
                </a:solidFill>
                <a:latin typeface="Calibri"/>
                <a:cs typeface="Calibri"/>
              </a:rPr>
              <a:t>misura</a:t>
            </a:r>
            <a:endParaRPr sz="2300">
              <a:latin typeface="Calibri"/>
              <a:cs typeface="Calibri"/>
            </a:endParaRPr>
          </a:p>
          <a:p>
            <a:pPr>
              <a:lnSpc>
                <a:spcPct val="100000"/>
              </a:lnSpc>
              <a:spcBef>
                <a:spcPts val="15"/>
              </a:spcBef>
            </a:pPr>
            <a:endParaRPr sz="2250">
              <a:latin typeface="Calibri"/>
              <a:cs typeface="Calibri"/>
            </a:endParaRPr>
          </a:p>
          <a:p>
            <a:pPr marL="12700">
              <a:lnSpc>
                <a:spcPct val="100000"/>
              </a:lnSpc>
            </a:pPr>
            <a:r>
              <a:rPr sz="2300" b="1" dirty="0">
                <a:solidFill>
                  <a:srgbClr val="000000"/>
                </a:solidFill>
                <a:latin typeface="Calibri"/>
                <a:cs typeface="Calibri"/>
              </a:rPr>
              <a:t>uno o</a:t>
            </a:r>
            <a:r>
              <a:rPr sz="2300" b="1" spc="-5" dirty="0">
                <a:solidFill>
                  <a:srgbClr val="000000"/>
                </a:solidFill>
                <a:latin typeface="Calibri"/>
                <a:cs typeface="Calibri"/>
              </a:rPr>
              <a:t> più</a:t>
            </a:r>
            <a:r>
              <a:rPr sz="2300" b="1" dirty="0">
                <a:solidFill>
                  <a:srgbClr val="000000"/>
                </a:solidFill>
                <a:latin typeface="Calibri"/>
                <a:cs typeface="Calibri"/>
              </a:rPr>
              <a:t> </a:t>
            </a:r>
            <a:r>
              <a:rPr sz="2300" b="1" spc="-10" dirty="0">
                <a:solidFill>
                  <a:srgbClr val="000000"/>
                </a:solidFill>
                <a:latin typeface="Calibri"/>
                <a:cs typeface="Calibri"/>
              </a:rPr>
              <a:t>contenitori</a:t>
            </a:r>
            <a:r>
              <a:rPr sz="2300" b="1" spc="-5" dirty="0">
                <a:solidFill>
                  <a:srgbClr val="000000"/>
                </a:solidFill>
                <a:latin typeface="Calibri"/>
                <a:cs typeface="Calibri"/>
              </a:rPr>
              <a:t> </a:t>
            </a:r>
            <a:r>
              <a:rPr sz="2300" b="1" dirty="0">
                <a:solidFill>
                  <a:srgbClr val="000000"/>
                </a:solidFill>
                <a:latin typeface="Calibri"/>
                <a:cs typeface="Calibri"/>
              </a:rPr>
              <a:t>per </a:t>
            </a:r>
            <a:r>
              <a:rPr sz="2300" b="1" spc="-5" dirty="0">
                <a:solidFill>
                  <a:srgbClr val="000000"/>
                </a:solidFill>
                <a:latin typeface="Calibri"/>
                <a:cs typeface="Calibri"/>
              </a:rPr>
              <a:t>il</a:t>
            </a:r>
            <a:r>
              <a:rPr sz="2300" b="1" spc="-15" dirty="0">
                <a:solidFill>
                  <a:srgbClr val="000000"/>
                </a:solidFill>
                <a:latin typeface="Calibri"/>
                <a:cs typeface="Calibri"/>
              </a:rPr>
              <a:t> </a:t>
            </a:r>
            <a:r>
              <a:rPr sz="2300" b="1" spc="-5" dirty="0">
                <a:solidFill>
                  <a:srgbClr val="000000"/>
                </a:solidFill>
                <a:latin typeface="Calibri"/>
                <a:cs typeface="Calibri"/>
              </a:rPr>
              <a:t>campione</a:t>
            </a:r>
            <a:endParaRPr sz="2300">
              <a:latin typeface="Calibri"/>
              <a:cs typeface="Calibri"/>
            </a:endParaRPr>
          </a:p>
          <a:p>
            <a:pPr>
              <a:lnSpc>
                <a:spcPct val="100000"/>
              </a:lnSpc>
              <a:spcBef>
                <a:spcPts val="15"/>
              </a:spcBef>
            </a:pPr>
            <a:endParaRPr sz="2250">
              <a:latin typeface="Calibri"/>
              <a:cs typeface="Calibri"/>
            </a:endParaRPr>
          </a:p>
          <a:p>
            <a:pPr marL="12700">
              <a:lnSpc>
                <a:spcPct val="100000"/>
              </a:lnSpc>
            </a:pPr>
            <a:r>
              <a:rPr sz="2300" b="1" spc="-5" dirty="0">
                <a:solidFill>
                  <a:srgbClr val="000000"/>
                </a:solidFill>
                <a:latin typeface="Calibri"/>
                <a:cs typeface="Calibri"/>
              </a:rPr>
              <a:t>un</a:t>
            </a:r>
            <a:r>
              <a:rPr sz="2300" b="1" spc="20" dirty="0">
                <a:solidFill>
                  <a:srgbClr val="000000"/>
                </a:solidFill>
                <a:latin typeface="Calibri"/>
                <a:cs typeface="Calibri"/>
              </a:rPr>
              <a:t> </a:t>
            </a:r>
            <a:r>
              <a:rPr sz="2300" b="1" spc="-15" dirty="0">
                <a:solidFill>
                  <a:srgbClr val="000000"/>
                </a:solidFill>
                <a:latin typeface="Calibri"/>
                <a:cs typeface="Calibri"/>
              </a:rPr>
              <a:t>rivelatore</a:t>
            </a:r>
            <a:r>
              <a:rPr sz="2300" b="1" spc="5" dirty="0">
                <a:solidFill>
                  <a:srgbClr val="000000"/>
                </a:solidFill>
                <a:latin typeface="Calibri"/>
                <a:cs typeface="Calibri"/>
              </a:rPr>
              <a:t> </a:t>
            </a:r>
            <a:r>
              <a:rPr sz="2300" b="1" spc="-5" dirty="0">
                <a:solidFill>
                  <a:srgbClr val="000000"/>
                </a:solidFill>
                <a:latin typeface="Calibri"/>
                <a:cs typeface="Calibri"/>
              </a:rPr>
              <a:t>di</a:t>
            </a:r>
            <a:r>
              <a:rPr sz="2300" b="1" spc="20" dirty="0">
                <a:solidFill>
                  <a:srgbClr val="000000"/>
                </a:solidFill>
                <a:latin typeface="Calibri"/>
                <a:cs typeface="Calibri"/>
              </a:rPr>
              <a:t> </a:t>
            </a:r>
            <a:r>
              <a:rPr sz="2300" b="1" spc="-5" dirty="0">
                <a:solidFill>
                  <a:srgbClr val="000000"/>
                </a:solidFill>
                <a:latin typeface="Calibri"/>
                <a:cs typeface="Calibri"/>
              </a:rPr>
              <a:t>radiazione</a:t>
            </a:r>
            <a:r>
              <a:rPr sz="2300" b="1" spc="10" dirty="0">
                <a:solidFill>
                  <a:srgbClr val="000000"/>
                </a:solidFill>
                <a:latin typeface="Calibri"/>
                <a:cs typeface="Calibri"/>
              </a:rPr>
              <a:t> </a:t>
            </a:r>
            <a:r>
              <a:rPr sz="2300" b="1" spc="-5" dirty="0">
                <a:solidFill>
                  <a:srgbClr val="000000"/>
                </a:solidFill>
                <a:latin typeface="Calibri"/>
                <a:cs typeface="Calibri"/>
              </a:rPr>
              <a:t>che</a:t>
            </a:r>
            <a:r>
              <a:rPr sz="2300" b="1" spc="20" dirty="0">
                <a:solidFill>
                  <a:srgbClr val="000000"/>
                </a:solidFill>
                <a:latin typeface="Calibri"/>
                <a:cs typeface="Calibri"/>
              </a:rPr>
              <a:t> </a:t>
            </a:r>
            <a:r>
              <a:rPr sz="2300" b="1" spc="-15" dirty="0">
                <a:solidFill>
                  <a:srgbClr val="000000"/>
                </a:solidFill>
                <a:latin typeface="Calibri"/>
                <a:cs typeface="Calibri"/>
              </a:rPr>
              <a:t>converte</a:t>
            </a:r>
            <a:r>
              <a:rPr sz="2300" b="1" spc="15" dirty="0">
                <a:solidFill>
                  <a:srgbClr val="000000"/>
                </a:solidFill>
                <a:latin typeface="Calibri"/>
                <a:cs typeface="Calibri"/>
              </a:rPr>
              <a:t> </a:t>
            </a:r>
            <a:r>
              <a:rPr sz="2300" b="1" spc="-5" dirty="0">
                <a:solidFill>
                  <a:srgbClr val="000000"/>
                </a:solidFill>
                <a:latin typeface="Calibri"/>
                <a:cs typeface="Calibri"/>
              </a:rPr>
              <a:t>l'energia</a:t>
            </a:r>
            <a:r>
              <a:rPr sz="2300" b="1" spc="-10" dirty="0">
                <a:solidFill>
                  <a:srgbClr val="000000"/>
                </a:solidFill>
                <a:latin typeface="Calibri"/>
                <a:cs typeface="Calibri"/>
              </a:rPr>
              <a:t> </a:t>
            </a:r>
            <a:r>
              <a:rPr sz="2300" b="1" spc="-15" dirty="0">
                <a:solidFill>
                  <a:srgbClr val="000000"/>
                </a:solidFill>
                <a:latin typeface="Calibri"/>
                <a:cs typeface="Calibri"/>
              </a:rPr>
              <a:t>radiante</a:t>
            </a:r>
            <a:r>
              <a:rPr sz="2300" b="1" dirty="0">
                <a:solidFill>
                  <a:srgbClr val="000000"/>
                </a:solidFill>
                <a:latin typeface="Calibri"/>
                <a:cs typeface="Calibri"/>
              </a:rPr>
              <a:t> </a:t>
            </a:r>
            <a:r>
              <a:rPr sz="2300" b="1" spc="-5" dirty="0">
                <a:solidFill>
                  <a:srgbClr val="000000"/>
                </a:solidFill>
                <a:latin typeface="Calibri"/>
                <a:cs typeface="Calibri"/>
              </a:rPr>
              <a:t>in</a:t>
            </a:r>
            <a:r>
              <a:rPr sz="2300" b="1" spc="20" dirty="0">
                <a:solidFill>
                  <a:srgbClr val="000000"/>
                </a:solidFill>
                <a:latin typeface="Calibri"/>
                <a:cs typeface="Calibri"/>
              </a:rPr>
              <a:t> </a:t>
            </a:r>
            <a:r>
              <a:rPr sz="2300" b="1" spc="-5" dirty="0">
                <a:solidFill>
                  <a:srgbClr val="000000"/>
                </a:solidFill>
                <a:latin typeface="Calibri"/>
                <a:cs typeface="Calibri"/>
              </a:rPr>
              <a:t>un</a:t>
            </a:r>
            <a:r>
              <a:rPr sz="2300" b="1" spc="20" dirty="0">
                <a:solidFill>
                  <a:srgbClr val="000000"/>
                </a:solidFill>
                <a:latin typeface="Calibri"/>
                <a:cs typeface="Calibri"/>
              </a:rPr>
              <a:t> </a:t>
            </a:r>
            <a:r>
              <a:rPr sz="2300" b="1" spc="-5" dirty="0">
                <a:solidFill>
                  <a:srgbClr val="000000"/>
                </a:solidFill>
                <a:latin typeface="Calibri"/>
                <a:cs typeface="Calibri"/>
              </a:rPr>
              <a:t>segnale</a:t>
            </a:r>
            <a:r>
              <a:rPr sz="2300" b="1" dirty="0">
                <a:solidFill>
                  <a:srgbClr val="000000"/>
                </a:solidFill>
                <a:latin typeface="Calibri"/>
                <a:cs typeface="Calibri"/>
              </a:rPr>
              <a:t> </a:t>
            </a:r>
            <a:r>
              <a:rPr sz="2300" b="1" spc="-10" dirty="0">
                <a:solidFill>
                  <a:srgbClr val="000000"/>
                </a:solidFill>
                <a:latin typeface="Calibri"/>
                <a:cs typeface="Calibri"/>
              </a:rPr>
              <a:t>elettrico</a:t>
            </a:r>
            <a:r>
              <a:rPr sz="2300" b="1" spc="-5" dirty="0">
                <a:solidFill>
                  <a:srgbClr val="000000"/>
                </a:solidFill>
                <a:latin typeface="Calibri"/>
                <a:cs typeface="Calibri"/>
              </a:rPr>
              <a:t> </a:t>
            </a:r>
            <a:r>
              <a:rPr sz="2300" b="1" spc="-10" dirty="0">
                <a:solidFill>
                  <a:srgbClr val="000000"/>
                </a:solidFill>
                <a:latin typeface="Calibri"/>
                <a:cs typeface="Calibri"/>
              </a:rPr>
              <a:t>misurabile</a:t>
            </a:r>
            <a:endParaRPr sz="2300">
              <a:latin typeface="Calibri"/>
              <a:cs typeface="Calibri"/>
            </a:endParaRPr>
          </a:p>
          <a:p>
            <a:pPr>
              <a:lnSpc>
                <a:spcPct val="100000"/>
              </a:lnSpc>
              <a:spcBef>
                <a:spcPts val="15"/>
              </a:spcBef>
            </a:pPr>
            <a:endParaRPr sz="2250">
              <a:latin typeface="Calibri"/>
              <a:cs typeface="Calibri"/>
            </a:endParaRPr>
          </a:p>
          <a:p>
            <a:pPr marL="12700" marR="5080">
              <a:lnSpc>
                <a:spcPct val="100000"/>
              </a:lnSpc>
            </a:pPr>
            <a:r>
              <a:rPr sz="2300" b="1" spc="-5" dirty="0">
                <a:solidFill>
                  <a:srgbClr val="000000"/>
                </a:solidFill>
                <a:latin typeface="Calibri"/>
                <a:cs typeface="Calibri"/>
              </a:rPr>
              <a:t>un</a:t>
            </a:r>
            <a:r>
              <a:rPr sz="2300" b="1" spc="175" dirty="0">
                <a:solidFill>
                  <a:srgbClr val="000000"/>
                </a:solidFill>
                <a:latin typeface="Calibri"/>
                <a:cs typeface="Calibri"/>
              </a:rPr>
              <a:t> </a:t>
            </a:r>
            <a:r>
              <a:rPr sz="2300" b="1" spc="-10" dirty="0">
                <a:solidFill>
                  <a:srgbClr val="000000"/>
                </a:solidFill>
                <a:latin typeface="Calibri"/>
                <a:cs typeface="Calibri"/>
              </a:rPr>
              <a:t>processore</a:t>
            </a:r>
            <a:r>
              <a:rPr sz="2300" b="1" spc="160" dirty="0">
                <a:solidFill>
                  <a:srgbClr val="000000"/>
                </a:solidFill>
                <a:latin typeface="Calibri"/>
                <a:cs typeface="Calibri"/>
              </a:rPr>
              <a:t> </a:t>
            </a:r>
            <a:r>
              <a:rPr sz="2300" b="1" dirty="0">
                <a:solidFill>
                  <a:srgbClr val="000000"/>
                </a:solidFill>
                <a:latin typeface="Calibri"/>
                <a:cs typeface="Calibri"/>
              </a:rPr>
              <a:t>e</a:t>
            </a:r>
            <a:r>
              <a:rPr sz="2300" b="1" spc="180" dirty="0">
                <a:solidFill>
                  <a:srgbClr val="000000"/>
                </a:solidFill>
                <a:latin typeface="Calibri"/>
                <a:cs typeface="Calibri"/>
              </a:rPr>
              <a:t> </a:t>
            </a:r>
            <a:r>
              <a:rPr sz="2300" b="1" spc="-5" dirty="0">
                <a:solidFill>
                  <a:srgbClr val="000000"/>
                </a:solidFill>
                <a:latin typeface="Calibri"/>
                <a:cs typeface="Calibri"/>
              </a:rPr>
              <a:t>un</a:t>
            </a:r>
            <a:r>
              <a:rPr sz="2300" b="1" spc="170" dirty="0">
                <a:solidFill>
                  <a:srgbClr val="000000"/>
                </a:solidFill>
                <a:latin typeface="Calibri"/>
                <a:cs typeface="Calibri"/>
              </a:rPr>
              <a:t> </a:t>
            </a:r>
            <a:r>
              <a:rPr sz="2300" b="1" spc="-20" dirty="0">
                <a:solidFill>
                  <a:srgbClr val="000000"/>
                </a:solidFill>
                <a:latin typeface="Calibri"/>
                <a:cs typeface="Calibri"/>
              </a:rPr>
              <a:t>registratore</a:t>
            </a:r>
            <a:r>
              <a:rPr sz="2300" b="1" spc="170" dirty="0">
                <a:solidFill>
                  <a:srgbClr val="000000"/>
                </a:solidFill>
                <a:latin typeface="Calibri"/>
                <a:cs typeface="Calibri"/>
              </a:rPr>
              <a:t> </a:t>
            </a:r>
            <a:r>
              <a:rPr sz="2300" b="1" dirty="0">
                <a:solidFill>
                  <a:srgbClr val="000000"/>
                </a:solidFill>
                <a:latin typeface="Calibri"/>
                <a:cs typeface="Calibri"/>
              </a:rPr>
              <a:t>del</a:t>
            </a:r>
            <a:r>
              <a:rPr sz="2300" b="1" spc="170" dirty="0">
                <a:solidFill>
                  <a:srgbClr val="000000"/>
                </a:solidFill>
                <a:latin typeface="Calibri"/>
                <a:cs typeface="Calibri"/>
              </a:rPr>
              <a:t> </a:t>
            </a:r>
            <a:r>
              <a:rPr sz="2300" b="1" spc="-5" dirty="0">
                <a:solidFill>
                  <a:srgbClr val="000000"/>
                </a:solidFill>
                <a:latin typeface="Calibri"/>
                <a:cs typeface="Calibri"/>
              </a:rPr>
              <a:t>segnale,</a:t>
            </a:r>
            <a:r>
              <a:rPr sz="2300" b="1" spc="170" dirty="0">
                <a:solidFill>
                  <a:srgbClr val="000000"/>
                </a:solidFill>
                <a:latin typeface="Calibri"/>
                <a:cs typeface="Calibri"/>
              </a:rPr>
              <a:t> </a:t>
            </a:r>
            <a:r>
              <a:rPr sz="2300" b="1" spc="-5" dirty="0">
                <a:solidFill>
                  <a:srgbClr val="000000"/>
                </a:solidFill>
                <a:latin typeface="Calibri"/>
                <a:cs typeface="Calibri"/>
              </a:rPr>
              <a:t>normalmente</a:t>
            </a:r>
            <a:r>
              <a:rPr sz="2300" b="1" spc="145" dirty="0">
                <a:solidFill>
                  <a:srgbClr val="000000"/>
                </a:solidFill>
                <a:latin typeface="Calibri"/>
                <a:cs typeface="Calibri"/>
              </a:rPr>
              <a:t> </a:t>
            </a:r>
            <a:r>
              <a:rPr sz="2300" b="1" spc="-10" dirty="0">
                <a:solidFill>
                  <a:srgbClr val="000000"/>
                </a:solidFill>
                <a:latin typeface="Calibri"/>
                <a:cs typeface="Calibri"/>
              </a:rPr>
              <a:t>costituito</a:t>
            </a:r>
            <a:r>
              <a:rPr sz="2300" b="1" spc="160" dirty="0">
                <a:solidFill>
                  <a:srgbClr val="000000"/>
                </a:solidFill>
                <a:latin typeface="Calibri"/>
                <a:cs typeface="Calibri"/>
              </a:rPr>
              <a:t> </a:t>
            </a:r>
            <a:r>
              <a:rPr sz="2300" b="1" spc="-5" dirty="0">
                <a:solidFill>
                  <a:srgbClr val="000000"/>
                </a:solidFill>
                <a:latin typeface="Calibri"/>
                <a:cs typeface="Calibri"/>
              </a:rPr>
              <a:t>da</a:t>
            </a:r>
            <a:r>
              <a:rPr sz="2300" b="1" spc="190" dirty="0">
                <a:solidFill>
                  <a:srgbClr val="000000"/>
                </a:solidFill>
                <a:latin typeface="Calibri"/>
                <a:cs typeface="Calibri"/>
              </a:rPr>
              <a:t> </a:t>
            </a:r>
            <a:r>
              <a:rPr sz="2300" b="1" spc="-5" dirty="0">
                <a:solidFill>
                  <a:srgbClr val="000000"/>
                </a:solidFill>
                <a:latin typeface="Calibri"/>
                <a:cs typeface="Calibri"/>
              </a:rPr>
              <a:t>un</a:t>
            </a:r>
            <a:r>
              <a:rPr sz="2300" b="1" spc="170" dirty="0">
                <a:solidFill>
                  <a:srgbClr val="000000"/>
                </a:solidFill>
                <a:latin typeface="Calibri"/>
                <a:cs typeface="Calibri"/>
              </a:rPr>
              <a:t> </a:t>
            </a:r>
            <a:r>
              <a:rPr sz="2300" b="1" spc="-10" dirty="0">
                <a:solidFill>
                  <a:srgbClr val="000000"/>
                </a:solidFill>
                <a:latin typeface="Calibri"/>
                <a:cs typeface="Calibri"/>
              </a:rPr>
              <a:t>hardware</a:t>
            </a:r>
            <a:r>
              <a:rPr sz="2300" b="1" spc="175" dirty="0">
                <a:solidFill>
                  <a:srgbClr val="000000"/>
                </a:solidFill>
                <a:latin typeface="Calibri"/>
                <a:cs typeface="Calibri"/>
              </a:rPr>
              <a:t> </a:t>
            </a:r>
            <a:r>
              <a:rPr sz="2300" b="1" spc="-10" dirty="0">
                <a:solidFill>
                  <a:srgbClr val="000000"/>
                </a:solidFill>
                <a:latin typeface="Calibri"/>
                <a:cs typeface="Calibri"/>
              </a:rPr>
              <a:t>elettronico </a:t>
            </a:r>
            <a:r>
              <a:rPr sz="2300" b="1" spc="-505" dirty="0">
                <a:solidFill>
                  <a:srgbClr val="000000"/>
                </a:solidFill>
                <a:latin typeface="Calibri"/>
                <a:cs typeface="Calibri"/>
              </a:rPr>
              <a:t> </a:t>
            </a:r>
            <a:r>
              <a:rPr sz="2300" b="1" dirty="0">
                <a:solidFill>
                  <a:srgbClr val="000000"/>
                </a:solidFill>
                <a:latin typeface="Calibri"/>
                <a:cs typeface="Calibri"/>
              </a:rPr>
              <a:t>e, nei</a:t>
            </a:r>
            <a:r>
              <a:rPr sz="2300" b="1" spc="-10" dirty="0">
                <a:solidFill>
                  <a:srgbClr val="000000"/>
                </a:solidFill>
                <a:latin typeface="Calibri"/>
                <a:cs typeface="Calibri"/>
              </a:rPr>
              <a:t> </a:t>
            </a:r>
            <a:r>
              <a:rPr sz="2300" b="1" spc="-5" dirty="0">
                <a:solidFill>
                  <a:srgbClr val="000000"/>
                </a:solidFill>
                <a:latin typeface="Calibri"/>
                <a:cs typeface="Calibri"/>
              </a:rPr>
              <a:t>moderni</a:t>
            </a:r>
            <a:r>
              <a:rPr sz="2300" b="1" spc="5" dirty="0">
                <a:solidFill>
                  <a:srgbClr val="000000"/>
                </a:solidFill>
                <a:latin typeface="Calibri"/>
                <a:cs typeface="Calibri"/>
              </a:rPr>
              <a:t> </a:t>
            </a:r>
            <a:r>
              <a:rPr sz="2300" b="1" spc="-5" dirty="0">
                <a:solidFill>
                  <a:srgbClr val="000000"/>
                </a:solidFill>
                <a:latin typeface="Calibri"/>
                <a:cs typeface="Calibri"/>
              </a:rPr>
              <a:t>strumenti,</a:t>
            </a:r>
            <a:r>
              <a:rPr sz="2300" b="1" spc="-25" dirty="0">
                <a:solidFill>
                  <a:srgbClr val="000000"/>
                </a:solidFill>
                <a:latin typeface="Calibri"/>
                <a:cs typeface="Calibri"/>
              </a:rPr>
              <a:t> </a:t>
            </a:r>
            <a:r>
              <a:rPr sz="2300" b="1" spc="-5" dirty="0">
                <a:solidFill>
                  <a:srgbClr val="000000"/>
                </a:solidFill>
                <a:latin typeface="Calibri"/>
                <a:cs typeface="Calibri"/>
              </a:rPr>
              <a:t>da</a:t>
            </a:r>
            <a:r>
              <a:rPr sz="2300" b="1" spc="10" dirty="0">
                <a:solidFill>
                  <a:srgbClr val="000000"/>
                </a:solidFill>
                <a:latin typeface="Calibri"/>
                <a:cs typeface="Calibri"/>
              </a:rPr>
              <a:t> </a:t>
            </a:r>
            <a:r>
              <a:rPr sz="2300" b="1" spc="-5" dirty="0">
                <a:solidFill>
                  <a:srgbClr val="000000"/>
                </a:solidFill>
                <a:latin typeface="Calibri"/>
                <a:cs typeface="Calibri"/>
              </a:rPr>
              <a:t>un</a:t>
            </a:r>
            <a:r>
              <a:rPr sz="2300" b="1" spc="5" dirty="0">
                <a:solidFill>
                  <a:srgbClr val="000000"/>
                </a:solidFill>
                <a:latin typeface="Calibri"/>
                <a:cs typeface="Calibri"/>
              </a:rPr>
              <a:t> </a:t>
            </a:r>
            <a:r>
              <a:rPr sz="2300" b="1" spc="-30" dirty="0">
                <a:solidFill>
                  <a:srgbClr val="000000"/>
                </a:solidFill>
                <a:latin typeface="Calibri"/>
                <a:cs typeface="Calibri"/>
              </a:rPr>
              <a:t>computer.</a:t>
            </a:r>
            <a:endParaRPr sz="2300">
              <a:latin typeface="Calibri"/>
              <a:cs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37820" y="12903"/>
            <a:ext cx="3695065" cy="377190"/>
          </a:xfrm>
          <a:prstGeom prst="rect">
            <a:avLst/>
          </a:prstGeom>
        </p:spPr>
        <p:txBody>
          <a:bodyPr vert="horz" wrap="square" lIns="0" tIns="13335" rIns="0" bIns="0" rtlCol="0">
            <a:spAutoFit/>
          </a:bodyPr>
          <a:lstStyle/>
          <a:p>
            <a:pPr marL="12700">
              <a:lnSpc>
                <a:spcPct val="100000"/>
              </a:lnSpc>
              <a:spcBef>
                <a:spcPts val="105"/>
              </a:spcBef>
            </a:pPr>
            <a:r>
              <a:rPr sz="2300" b="1" spc="-5" dirty="0">
                <a:solidFill>
                  <a:srgbClr val="1F4D3D"/>
                </a:solidFill>
                <a:latin typeface="Calibri"/>
                <a:cs typeface="Calibri"/>
              </a:rPr>
              <a:t>spettroscopia</a:t>
            </a:r>
            <a:r>
              <a:rPr sz="2300" b="1" spc="-60" dirty="0">
                <a:solidFill>
                  <a:srgbClr val="1F4D3D"/>
                </a:solidFill>
                <a:latin typeface="Calibri"/>
                <a:cs typeface="Calibri"/>
              </a:rPr>
              <a:t> </a:t>
            </a:r>
            <a:r>
              <a:rPr sz="2300" b="1" dirty="0">
                <a:solidFill>
                  <a:srgbClr val="1F4D3D"/>
                </a:solidFill>
                <a:latin typeface="Calibri"/>
                <a:cs typeface="Calibri"/>
              </a:rPr>
              <a:t>di</a:t>
            </a:r>
            <a:r>
              <a:rPr sz="2300" b="1" spc="-25" dirty="0">
                <a:solidFill>
                  <a:srgbClr val="1F4D3D"/>
                </a:solidFill>
                <a:latin typeface="Calibri"/>
                <a:cs typeface="Calibri"/>
              </a:rPr>
              <a:t> </a:t>
            </a:r>
            <a:r>
              <a:rPr sz="2300" b="1" spc="-5" dirty="0">
                <a:solidFill>
                  <a:srgbClr val="1F4D3D"/>
                </a:solidFill>
                <a:latin typeface="Calibri"/>
                <a:cs typeface="Calibri"/>
              </a:rPr>
              <a:t>assorbimento</a:t>
            </a:r>
            <a:endParaRPr sz="2300">
              <a:latin typeface="Calibri"/>
              <a:cs typeface="Calibri"/>
            </a:endParaRPr>
          </a:p>
        </p:txBody>
      </p:sp>
      <p:sp>
        <p:nvSpPr>
          <p:cNvPr id="3" name="object 3"/>
          <p:cNvSpPr txBox="1"/>
          <p:nvPr/>
        </p:nvSpPr>
        <p:spPr>
          <a:xfrm>
            <a:off x="337820" y="915670"/>
            <a:ext cx="10960100" cy="1306195"/>
          </a:xfrm>
          <a:prstGeom prst="rect">
            <a:avLst/>
          </a:prstGeom>
        </p:spPr>
        <p:txBody>
          <a:bodyPr vert="horz" wrap="square" lIns="0" tIns="12700" rIns="0" bIns="0" rtlCol="0">
            <a:spAutoFit/>
          </a:bodyPr>
          <a:lstStyle/>
          <a:p>
            <a:pPr marL="299085" indent="-287020">
              <a:lnSpc>
                <a:spcPct val="100000"/>
              </a:lnSpc>
              <a:spcBef>
                <a:spcPts val="100"/>
              </a:spcBef>
              <a:buFont typeface="Arial MT"/>
              <a:buChar char="•"/>
              <a:tabLst>
                <a:tab pos="299085" algn="l"/>
                <a:tab pos="299720" algn="l"/>
              </a:tabLst>
            </a:pPr>
            <a:r>
              <a:rPr sz="2100" spc="-15" dirty="0">
                <a:solidFill>
                  <a:srgbClr val="000000"/>
                </a:solidFill>
                <a:latin typeface="Calibri"/>
                <a:cs typeface="Calibri"/>
              </a:rPr>
              <a:t>sorgente</a:t>
            </a:r>
            <a:r>
              <a:rPr sz="2100" spc="-5" dirty="0">
                <a:solidFill>
                  <a:srgbClr val="000000"/>
                </a:solidFill>
                <a:latin typeface="Calibri"/>
                <a:cs typeface="Calibri"/>
              </a:rPr>
              <a:t> di</a:t>
            </a:r>
            <a:r>
              <a:rPr sz="2100" spc="-15" dirty="0">
                <a:solidFill>
                  <a:srgbClr val="000000"/>
                </a:solidFill>
                <a:latin typeface="Calibri"/>
                <a:cs typeface="Calibri"/>
              </a:rPr>
              <a:t> </a:t>
            </a:r>
            <a:r>
              <a:rPr sz="2100" spc="-5" dirty="0">
                <a:solidFill>
                  <a:srgbClr val="000000"/>
                </a:solidFill>
                <a:latin typeface="Calibri"/>
                <a:cs typeface="Calibri"/>
              </a:rPr>
              <a:t>radiazione</a:t>
            </a:r>
            <a:r>
              <a:rPr sz="2100" dirty="0">
                <a:solidFill>
                  <a:srgbClr val="000000"/>
                </a:solidFill>
                <a:latin typeface="Calibri"/>
                <a:cs typeface="Calibri"/>
              </a:rPr>
              <a:t> </a:t>
            </a:r>
            <a:r>
              <a:rPr sz="2100" spc="-10" dirty="0">
                <a:solidFill>
                  <a:srgbClr val="000000"/>
                </a:solidFill>
                <a:latin typeface="Calibri"/>
                <a:cs typeface="Calibri"/>
              </a:rPr>
              <a:t>esterna.</a:t>
            </a:r>
            <a:endParaRPr sz="2100">
              <a:latin typeface="Calibri"/>
              <a:cs typeface="Calibri"/>
            </a:endParaRPr>
          </a:p>
          <a:p>
            <a:pPr>
              <a:lnSpc>
                <a:spcPct val="100000"/>
              </a:lnSpc>
              <a:spcBef>
                <a:spcPts val="15"/>
              </a:spcBef>
              <a:buFont typeface="Arial MT"/>
              <a:buChar char="•"/>
            </a:pPr>
            <a:endParaRPr sz="2050">
              <a:latin typeface="Calibri"/>
              <a:cs typeface="Calibri"/>
            </a:endParaRPr>
          </a:p>
          <a:p>
            <a:pPr marL="299085" indent="-287020">
              <a:lnSpc>
                <a:spcPct val="100000"/>
              </a:lnSpc>
              <a:buFont typeface="Arial MT"/>
              <a:buChar char="•"/>
              <a:tabLst>
                <a:tab pos="299085" algn="l"/>
                <a:tab pos="299720" algn="l"/>
              </a:tabLst>
            </a:pPr>
            <a:r>
              <a:rPr sz="2100" spc="-10" dirty="0">
                <a:solidFill>
                  <a:srgbClr val="000000"/>
                </a:solidFill>
                <a:latin typeface="Calibri"/>
                <a:cs typeface="Calibri"/>
              </a:rPr>
              <a:t>l'attenuazione</a:t>
            </a:r>
            <a:r>
              <a:rPr sz="2100" spc="-20" dirty="0">
                <a:solidFill>
                  <a:srgbClr val="000000"/>
                </a:solidFill>
                <a:latin typeface="Calibri"/>
                <a:cs typeface="Calibri"/>
              </a:rPr>
              <a:t> </a:t>
            </a:r>
            <a:r>
              <a:rPr sz="2100" spc="-5" dirty="0">
                <a:solidFill>
                  <a:srgbClr val="000000"/>
                </a:solidFill>
                <a:latin typeface="Calibri"/>
                <a:cs typeface="Calibri"/>
              </a:rPr>
              <a:t>della</a:t>
            </a:r>
            <a:r>
              <a:rPr sz="2100" spc="25" dirty="0">
                <a:solidFill>
                  <a:srgbClr val="000000"/>
                </a:solidFill>
                <a:latin typeface="Calibri"/>
                <a:cs typeface="Calibri"/>
              </a:rPr>
              <a:t> </a:t>
            </a:r>
            <a:r>
              <a:rPr sz="2100" spc="-10" dirty="0">
                <a:solidFill>
                  <a:srgbClr val="000000"/>
                </a:solidFill>
                <a:latin typeface="Calibri"/>
                <a:cs typeface="Calibri"/>
              </a:rPr>
              <a:t>radiazione</a:t>
            </a:r>
            <a:r>
              <a:rPr sz="2100" dirty="0">
                <a:solidFill>
                  <a:srgbClr val="000000"/>
                </a:solidFill>
                <a:latin typeface="Calibri"/>
                <a:cs typeface="Calibri"/>
              </a:rPr>
              <a:t> </a:t>
            </a:r>
            <a:r>
              <a:rPr sz="2100" spc="-15" dirty="0">
                <a:solidFill>
                  <a:srgbClr val="000000"/>
                </a:solidFill>
                <a:latin typeface="Calibri"/>
                <a:cs typeface="Calibri"/>
              </a:rPr>
              <a:t>proveniente</a:t>
            </a:r>
            <a:r>
              <a:rPr sz="2100" spc="45" dirty="0">
                <a:solidFill>
                  <a:srgbClr val="000000"/>
                </a:solidFill>
                <a:latin typeface="Calibri"/>
                <a:cs typeface="Calibri"/>
              </a:rPr>
              <a:t> </a:t>
            </a:r>
            <a:r>
              <a:rPr sz="2100" spc="-5" dirty="0">
                <a:solidFill>
                  <a:srgbClr val="000000"/>
                </a:solidFill>
                <a:latin typeface="Calibri"/>
                <a:cs typeface="Calibri"/>
              </a:rPr>
              <a:t>dalla </a:t>
            </a:r>
            <a:r>
              <a:rPr sz="2100" spc="-15" dirty="0">
                <a:solidFill>
                  <a:srgbClr val="000000"/>
                </a:solidFill>
                <a:latin typeface="Calibri"/>
                <a:cs typeface="Calibri"/>
              </a:rPr>
              <a:t>sorgente</a:t>
            </a:r>
            <a:r>
              <a:rPr sz="2100" spc="20" dirty="0">
                <a:solidFill>
                  <a:srgbClr val="000000"/>
                </a:solidFill>
                <a:latin typeface="Calibri"/>
                <a:cs typeface="Calibri"/>
              </a:rPr>
              <a:t> </a:t>
            </a:r>
            <a:r>
              <a:rPr sz="2100" spc="-5" dirty="0">
                <a:solidFill>
                  <a:srgbClr val="000000"/>
                </a:solidFill>
                <a:latin typeface="Calibri"/>
                <a:cs typeface="Calibri"/>
              </a:rPr>
              <a:t>viene</a:t>
            </a:r>
            <a:r>
              <a:rPr sz="2100" spc="25" dirty="0">
                <a:solidFill>
                  <a:srgbClr val="000000"/>
                </a:solidFill>
                <a:latin typeface="Calibri"/>
                <a:cs typeface="Calibri"/>
              </a:rPr>
              <a:t> </a:t>
            </a:r>
            <a:r>
              <a:rPr sz="2100" spc="-15" dirty="0">
                <a:solidFill>
                  <a:srgbClr val="000000"/>
                </a:solidFill>
                <a:latin typeface="Calibri"/>
                <a:cs typeface="Calibri"/>
              </a:rPr>
              <a:t>misurata</a:t>
            </a:r>
            <a:r>
              <a:rPr sz="2100" spc="10" dirty="0">
                <a:solidFill>
                  <a:srgbClr val="000000"/>
                </a:solidFill>
                <a:latin typeface="Calibri"/>
                <a:cs typeface="Calibri"/>
              </a:rPr>
              <a:t> </a:t>
            </a:r>
            <a:r>
              <a:rPr sz="2100" dirty="0">
                <a:solidFill>
                  <a:srgbClr val="000000"/>
                </a:solidFill>
                <a:latin typeface="Calibri"/>
                <a:cs typeface="Calibri"/>
              </a:rPr>
              <a:t>ad</a:t>
            </a:r>
            <a:r>
              <a:rPr sz="2100" spc="-15" dirty="0">
                <a:solidFill>
                  <a:srgbClr val="000000"/>
                </a:solidFill>
                <a:latin typeface="Calibri"/>
                <a:cs typeface="Calibri"/>
              </a:rPr>
              <a:t> </a:t>
            </a:r>
            <a:r>
              <a:rPr sz="2100" spc="-5" dirty="0">
                <a:solidFill>
                  <a:srgbClr val="000000"/>
                </a:solidFill>
                <a:latin typeface="Calibri"/>
                <a:cs typeface="Calibri"/>
              </a:rPr>
              <a:t>una</a:t>
            </a:r>
            <a:r>
              <a:rPr sz="2100" spc="5" dirty="0">
                <a:solidFill>
                  <a:srgbClr val="000000"/>
                </a:solidFill>
                <a:latin typeface="Calibri"/>
                <a:cs typeface="Calibri"/>
              </a:rPr>
              <a:t> </a:t>
            </a:r>
            <a:r>
              <a:rPr sz="2100" spc="-15" dirty="0">
                <a:solidFill>
                  <a:srgbClr val="000000"/>
                </a:solidFill>
                <a:latin typeface="Calibri"/>
                <a:cs typeface="Calibri"/>
              </a:rPr>
              <a:t>lunghezza</a:t>
            </a:r>
            <a:r>
              <a:rPr sz="2100" spc="10" dirty="0">
                <a:solidFill>
                  <a:srgbClr val="000000"/>
                </a:solidFill>
                <a:latin typeface="Calibri"/>
                <a:cs typeface="Calibri"/>
              </a:rPr>
              <a:t> </a:t>
            </a:r>
            <a:r>
              <a:rPr sz="2100" spc="-5" dirty="0">
                <a:solidFill>
                  <a:srgbClr val="000000"/>
                </a:solidFill>
                <a:latin typeface="Calibri"/>
                <a:cs typeface="Calibri"/>
              </a:rPr>
              <a:t>d'onda</a:t>
            </a:r>
            <a:endParaRPr sz="2100">
              <a:latin typeface="Calibri"/>
              <a:cs typeface="Calibri"/>
            </a:endParaRPr>
          </a:p>
          <a:p>
            <a:pPr marL="299085">
              <a:lnSpc>
                <a:spcPct val="100000"/>
              </a:lnSpc>
              <a:spcBef>
                <a:spcPts val="5"/>
              </a:spcBef>
            </a:pPr>
            <a:r>
              <a:rPr sz="2100" spc="-10" dirty="0">
                <a:solidFill>
                  <a:srgbClr val="000000"/>
                </a:solidFill>
                <a:latin typeface="Calibri"/>
                <a:cs typeface="Calibri"/>
              </a:rPr>
              <a:t>selezionata.</a:t>
            </a:r>
            <a:endParaRPr sz="2100">
              <a:latin typeface="Calibri"/>
              <a:cs typeface="Calibri"/>
            </a:endParaRPr>
          </a:p>
        </p:txBody>
      </p:sp>
      <p:grpSp>
        <p:nvGrpSpPr>
          <p:cNvPr id="4" name="object 4"/>
          <p:cNvGrpSpPr/>
          <p:nvPr/>
        </p:nvGrpSpPr>
        <p:grpSpPr>
          <a:xfrm>
            <a:off x="1545449" y="1871472"/>
            <a:ext cx="9196070" cy="4826635"/>
            <a:chOff x="1545449" y="1871472"/>
            <a:chExt cx="9196070" cy="4826635"/>
          </a:xfrm>
        </p:grpSpPr>
        <p:pic>
          <p:nvPicPr>
            <p:cNvPr id="5" name="object 5"/>
            <p:cNvPicPr/>
            <p:nvPr/>
          </p:nvPicPr>
          <p:blipFill>
            <a:blip r:embed="rId2" cstate="print"/>
            <a:stretch>
              <a:fillRect/>
            </a:stretch>
          </p:blipFill>
          <p:spPr>
            <a:xfrm>
              <a:off x="1545449" y="3441786"/>
              <a:ext cx="7676198" cy="2503337"/>
            </a:xfrm>
            <a:prstGeom prst="rect">
              <a:avLst/>
            </a:prstGeom>
          </p:spPr>
        </p:pic>
        <p:pic>
          <p:nvPicPr>
            <p:cNvPr id="6" name="object 6"/>
            <p:cNvPicPr/>
            <p:nvPr/>
          </p:nvPicPr>
          <p:blipFill>
            <a:blip r:embed="rId3" cstate="print"/>
            <a:stretch>
              <a:fillRect/>
            </a:stretch>
          </p:blipFill>
          <p:spPr>
            <a:xfrm>
              <a:off x="8807195" y="1871472"/>
              <a:ext cx="1933955" cy="1171955"/>
            </a:xfrm>
            <a:prstGeom prst="rect">
              <a:avLst/>
            </a:prstGeom>
          </p:spPr>
        </p:pic>
        <p:sp>
          <p:nvSpPr>
            <p:cNvPr id="7" name="object 7"/>
            <p:cNvSpPr/>
            <p:nvPr/>
          </p:nvSpPr>
          <p:spPr>
            <a:xfrm>
              <a:off x="5047107" y="3069335"/>
              <a:ext cx="4470400" cy="2350770"/>
            </a:xfrm>
            <a:custGeom>
              <a:avLst/>
              <a:gdLst/>
              <a:ahLst/>
              <a:cxnLst/>
              <a:rect l="l" t="t" r="r" b="b"/>
              <a:pathLst>
                <a:path w="4470400" h="2350770">
                  <a:moveTo>
                    <a:pt x="171450" y="532638"/>
                  </a:moveTo>
                  <a:lnTo>
                    <a:pt x="157162" y="504063"/>
                  </a:lnTo>
                  <a:lnTo>
                    <a:pt x="85725" y="361188"/>
                  </a:lnTo>
                  <a:lnTo>
                    <a:pt x="0" y="532638"/>
                  </a:lnTo>
                  <a:lnTo>
                    <a:pt x="57150" y="532638"/>
                  </a:lnTo>
                  <a:lnTo>
                    <a:pt x="57150" y="916940"/>
                  </a:lnTo>
                  <a:lnTo>
                    <a:pt x="114300" y="916940"/>
                  </a:lnTo>
                  <a:lnTo>
                    <a:pt x="114300" y="532638"/>
                  </a:lnTo>
                  <a:lnTo>
                    <a:pt x="171450" y="532638"/>
                  </a:lnTo>
                  <a:close/>
                </a:path>
                <a:path w="4470400" h="2350770">
                  <a:moveTo>
                    <a:pt x="223266" y="2178812"/>
                  </a:moveTo>
                  <a:lnTo>
                    <a:pt x="166116" y="2178812"/>
                  </a:lnTo>
                  <a:lnTo>
                    <a:pt x="166116" y="1741932"/>
                  </a:lnTo>
                  <a:lnTo>
                    <a:pt x="108966" y="1741932"/>
                  </a:lnTo>
                  <a:lnTo>
                    <a:pt x="108966" y="2178812"/>
                  </a:lnTo>
                  <a:lnTo>
                    <a:pt x="51816" y="2178812"/>
                  </a:lnTo>
                  <a:lnTo>
                    <a:pt x="137541" y="2350262"/>
                  </a:lnTo>
                  <a:lnTo>
                    <a:pt x="208978" y="2207387"/>
                  </a:lnTo>
                  <a:lnTo>
                    <a:pt x="223266" y="2178812"/>
                  </a:lnTo>
                  <a:close/>
                </a:path>
                <a:path w="4470400" h="2350770">
                  <a:moveTo>
                    <a:pt x="4470273" y="191643"/>
                  </a:moveTo>
                  <a:lnTo>
                    <a:pt x="4469562" y="115824"/>
                  </a:lnTo>
                  <a:lnTo>
                    <a:pt x="4468495" y="0"/>
                  </a:lnTo>
                  <a:lnTo>
                    <a:pt x="4316222" y="116459"/>
                  </a:lnTo>
                  <a:lnTo>
                    <a:pt x="4367568" y="141528"/>
                  </a:lnTo>
                  <a:lnTo>
                    <a:pt x="4179443" y="527177"/>
                  </a:lnTo>
                  <a:lnTo>
                    <a:pt x="4230751" y="552323"/>
                  </a:lnTo>
                  <a:lnTo>
                    <a:pt x="4419003" y="166636"/>
                  </a:lnTo>
                  <a:lnTo>
                    <a:pt x="4470273" y="191643"/>
                  </a:lnTo>
                  <a:close/>
                </a:path>
              </a:pathLst>
            </a:custGeom>
            <a:solidFill>
              <a:srgbClr val="EC7C30"/>
            </a:solidFill>
          </p:spPr>
          <p:txBody>
            <a:bodyPr wrap="square" lIns="0" tIns="0" rIns="0" bIns="0" rtlCol="0"/>
            <a:lstStyle/>
            <a:p>
              <a:endParaRPr/>
            </a:p>
          </p:txBody>
        </p:sp>
        <p:pic>
          <p:nvPicPr>
            <p:cNvPr id="8" name="object 8"/>
            <p:cNvPicPr/>
            <p:nvPr/>
          </p:nvPicPr>
          <p:blipFill>
            <a:blip r:embed="rId4" cstate="print"/>
            <a:stretch>
              <a:fillRect/>
            </a:stretch>
          </p:blipFill>
          <p:spPr>
            <a:xfrm>
              <a:off x="4087367" y="5337048"/>
              <a:ext cx="2353056" cy="1360932"/>
            </a:xfrm>
            <a:prstGeom prst="rect">
              <a:avLst/>
            </a:prstGeom>
          </p:spPr>
        </p:pic>
      </p:grpSp>
      <p:sp>
        <p:nvSpPr>
          <p:cNvPr id="9" name="object 9"/>
          <p:cNvSpPr txBox="1"/>
          <p:nvPr/>
        </p:nvSpPr>
        <p:spPr>
          <a:xfrm>
            <a:off x="9712832" y="3842130"/>
            <a:ext cx="1072515" cy="848994"/>
          </a:xfrm>
          <a:prstGeom prst="rect">
            <a:avLst/>
          </a:prstGeom>
        </p:spPr>
        <p:txBody>
          <a:bodyPr vert="horz" wrap="square" lIns="0" tIns="12700" rIns="0" bIns="0" rtlCol="0">
            <a:spAutoFit/>
          </a:bodyPr>
          <a:lstStyle/>
          <a:p>
            <a:pPr algn="ctr">
              <a:lnSpc>
                <a:spcPct val="100000"/>
              </a:lnSpc>
              <a:spcBef>
                <a:spcPts val="100"/>
              </a:spcBef>
            </a:pPr>
            <a:r>
              <a:rPr sz="1800" b="1" dirty="0">
                <a:solidFill>
                  <a:srgbClr val="BF6B2C"/>
                </a:solidFill>
                <a:latin typeface="Calibri"/>
                <a:cs typeface="Calibri"/>
              </a:rPr>
              <a:t>A=-logT</a:t>
            </a:r>
            <a:endParaRPr sz="1800">
              <a:latin typeface="Calibri"/>
              <a:cs typeface="Calibri"/>
            </a:endParaRPr>
          </a:p>
          <a:p>
            <a:pPr>
              <a:lnSpc>
                <a:spcPct val="100000"/>
              </a:lnSpc>
              <a:spcBef>
                <a:spcPts val="25"/>
              </a:spcBef>
            </a:pPr>
            <a:endParaRPr sz="1750">
              <a:latin typeface="Calibri"/>
              <a:cs typeface="Calibri"/>
            </a:endParaRPr>
          </a:p>
          <a:p>
            <a:pPr algn="ctr">
              <a:lnSpc>
                <a:spcPct val="100000"/>
              </a:lnSpc>
            </a:pPr>
            <a:r>
              <a:rPr sz="1800" b="1" dirty="0">
                <a:solidFill>
                  <a:srgbClr val="BF6B2C"/>
                </a:solidFill>
                <a:latin typeface="Calibri"/>
                <a:cs typeface="Calibri"/>
              </a:rPr>
              <a:t>A=log</a:t>
            </a:r>
            <a:r>
              <a:rPr sz="1800" b="1" spc="-85" dirty="0">
                <a:solidFill>
                  <a:srgbClr val="BF6B2C"/>
                </a:solidFill>
                <a:latin typeface="Calibri"/>
                <a:cs typeface="Calibri"/>
              </a:rPr>
              <a:t> </a:t>
            </a:r>
            <a:r>
              <a:rPr sz="1800" b="1" spc="-5" dirty="0">
                <a:solidFill>
                  <a:srgbClr val="BF6B2C"/>
                </a:solidFill>
                <a:latin typeface="Calibri"/>
                <a:cs typeface="Calibri"/>
              </a:rPr>
              <a:t>P0/P</a:t>
            </a:r>
            <a:endParaRPr sz="1800">
              <a:latin typeface="Calibri"/>
              <a:cs typeface="Calibri"/>
            </a:endParaRPr>
          </a:p>
        </p:txBody>
      </p:sp>
      <p:pic>
        <p:nvPicPr>
          <p:cNvPr id="10" name="object 10"/>
          <p:cNvPicPr/>
          <p:nvPr/>
        </p:nvPicPr>
        <p:blipFill>
          <a:blip r:embed="rId5" cstate="print"/>
          <a:stretch>
            <a:fillRect/>
          </a:stretch>
        </p:blipFill>
        <p:spPr>
          <a:xfrm>
            <a:off x="4725721" y="2288465"/>
            <a:ext cx="1552497" cy="109196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31936" y="1109195"/>
            <a:ext cx="5389295" cy="5529348"/>
          </a:xfrm>
          <a:prstGeom prst="rect">
            <a:avLst/>
          </a:prstGeom>
        </p:spPr>
      </p:pic>
      <p:sp>
        <p:nvSpPr>
          <p:cNvPr id="3" name="object 3"/>
          <p:cNvSpPr txBox="1"/>
          <p:nvPr/>
        </p:nvSpPr>
        <p:spPr>
          <a:xfrm>
            <a:off x="288442" y="1447291"/>
            <a:ext cx="5938520" cy="1397635"/>
          </a:xfrm>
          <a:prstGeom prst="rect">
            <a:avLst/>
          </a:prstGeom>
        </p:spPr>
        <p:txBody>
          <a:bodyPr vert="horz" wrap="square" lIns="0" tIns="12700" rIns="0" bIns="0" rtlCol="0">
            <a:spAutoFit/>
          </a:bodyPr>
          <a:lstStyle/>
          <a:p>
            <a:pPr marL="12700" algn="just">
              <a:lnSpc>
                <a:spcPct val="100000"/>
              </a:lnSpc>
              <a:spcBef>
                <a:spcPts val="100"/>
              </a:spcBef>
            </a:pPr>
            <a:r>
              <a:rPr sz="1800" b="1" i="1" spc="-5" dirty="0">
                <a:solidFill>
                  <a:srgbClr val="000000"/>
                </a:solidFill>
                <a:latin typeface="Arial"/>
                <a:cs typeface="Arial"/>
              </a:rPr>
              <a:t>Nelle misure</a:t>
            </a:r>
            <a:r>
              <a:rPr sz="1800" b="1" i="1" spc="-10" dirty="0">
                <a:solidFill>
                  <a:srgbClr val="000000"/>
                </a:solidFill>
                <a:latin typeface="Arial"/>
                <a:cs typeface="Arial"/>
              </a:rPr>
              <a:t> </a:t>
            </a:r>
            <a:r>
              <a:rPr sz="1800" b="1" i="1" dirty="0">
                <a:solidFill>
                  <a:srgbClr val="000000"/>
                </a:solidFill>
                <a:latin typeface="Arial"/>
                <a:cs typeface="Arial"/>
              </a:rPr>
              <a:t>di</a:t>
            </a:r>
            <a:r>
              <a:rPr sz="1800" b="1" i="1" spc="-10" dirty="0">
                <a:solidFill>
                  <a:srgbClr val="000000"/>
                </a:solidFill>
                <a:latin typeface="Arial"/>
                <a:cs typeface="Arial"/>
              </a:rPr>
              <a:t> </a:t>
            </a:r>
            <a:r>
              <a:rPr sz="1800" b="1" i="1" spc="-5" dirty="0">
                <a:solidFill>
                  <a:srgbClr val="000000"/>
                </a:solidFill>
                <a:latin typeface="Arial"/>
                <a:cs typeface="Arial"/>
              </a:rPr>
              <a:t>fluorescenza</a:t>
            </a:r>
            <a:endParaRPr sz="1800">
              <a:latin typeface="Arial"/>
              <a:cs typeface="Arial"/>
            </a:endParaRPr>
          </a:p>
          <a:p>
            <a:pPr>
              <a:lnSpc>
                <a:spcPct val="100000"/>
              </a:lnSpc>
              <a:spcBef>
                <a:spcPts val="30"/>
              </a:spcBef>
            </a:pPr>
            <a:endParaRPr sz="1850">
              <a:latin typeface="Arial"/>
              <a:cs typeface="Arial"/>
            </a:endParaRPr>
          </a:p>
          <a:p>
            <a:pPr marL="12700" marR="5080" algn="just">
              <a:lnSpc>
                <a:spcPct val="100000"/>
              </a:lnSpc>
              <a:spcBef>
                <a:spcPts val="5"/>
              </a:spcBef>
            </a:pPr>
            <a:r>
              <a:rPr sz="1800" spc="-5" dirty="0">
                <a:solidFill>
                  <a:srgbClr val="000000"/>
                </a:solidFill>
                <a:latin typeface="Arial MT"/>
                <a:cs typeface="Arial MT"/>
              </a:rPr>
              <a:t>sorgente</a:t>
            </a:r>
            <a:r>
              <a:rPr sz="1800" dirty="0">
                <a:solidFill>
                  <a:srgbClr val="000000"/>
                </a:solidFill>
                <a:latin typeface="Arial MT"/>
                <a:cs typeface="Arial MT"/>
              </a:rPr>
              <a:t> eccita</a:t>
            </a:r>
            <a:r>
              <a:rPr sz="1800" spc="5" dirty="0">
                <a:solidFill>
                  <a:srgbClr val="000000"/>
                </a:solidFill>
                <a:latin typeface="Arial MT"/>
                <a:cs typeface="Arial MT"/>
              </a:rPr>
              <a:t> </a:t>
            </a:r>
            <a:r>
              <a:rPr sz="1800" spc="-5" dirty="0">
                <a:solidFill>
                  <a:srgbClr val="000000"/>
                </a:solidFill>
                <a:latin typeface="Arial MT"/>
                <a:cs typeface="Arial MT"/>
              </a:rPr>
              <a:t>l'analita</a:t>
            </a:r>
            <a:r>
              <a:rPr sz="1800" dirty="0">
                <a:solidFill>
                  <a:srgbClr val="000000"/>
                </a:solidFill>
                <a:latin typeface="Arial MT"/>
                <a:cs typeface="Arial MT"/>
              </a:rPr>
              <a:t> </a:t>
            </a:r>
            <a:r>
              <a:rPr sz="1800" spc="-5" dirty="0">
                <a:solidFill>
                  <a:srgbClr val="000000"/>
                </a:solidFill>
                <a:latin typeface="Arial MT"/>
                <a:cs typeface="Arial MT"/>
              </a:rPr>
              <a:t>e</a:t>
            </a:r>
            <a:r>
              <a:rPr sz="1800" dirty="0">
                <a:solidFill>
                  <a:srgbClr val="000000"/>
                </a:solidFill>
                <a:latin typeface="Arial MT"/>
                <a:cs typeface="Arial MT"/>
              </a:rPr>
              <a:t> </a:t>
            </a:r>
            <a:r>
              <a:rPr sz="1800" spc="-5" dirty="0">
                <a:solidFill>
                  <a:srgbClr val="000000"/>
                </a:solidFill>
                <a:latin typeface="Arial MT"/>
                <a:cs typeface="Arial MT"/>
              </a:rPr>
              <a:t>causa</a:t>
            </a:r>
            <a:r>
              <a:rPr sz="1800" dirty="0">
                <a:solidFill>
                  <a:srgbClr val="000000"/>
                </a:solidFill>
                <a:latin typeface="Arial MT"/>
                <a:cs typeface="Arial MT"/>
              </a:rPr>
              <a:t> </a:t>
            </a:r>
            <a:r>
              <a:rPr sz="1800" spc="-5" dirty="0">
                <a:solidFill>
                  <a:srgbClr val="000000"/>
                </a:solidFill>
                <a:latin typeface="Arial MT"/>
                <a:cs typeface="Arial MT"/>
              </a:rPr>
              <a:t>l'emissione</a:t>
            </a:r>
            <a:r>
              <a:rPr sz="1800" dirty="0">
                <a:solidFill>
                  <a:srgbClr val="000000"/>
                </a:solidFill>
                <a:latin typeface="Arial MT"/>
                <a:cs typeface="Arial MT"/>
              </a:rPr>
              <a:t> </a:t>
            </a:r>
            <a:r>
              <a:rPr sz="1800" spc="-5" dirty="0">
                <a:solidFill>
                  <a:srgbClr val="000000"/>
                </a:solidFill>
                <a:latin typeface="Arial MT"/>
                <a:cs typeface="Arial MT"/>
              </a:rPr>
              <a:t>della </a:t>
            </a:r>
            <a:r>
              <a:rPr sz="1800" dirty="0">
                <a:solidFill>
                  <a:srgbClr val="000000"/>
                </a:solidFill>
                <a:latin typeface="Arial MT"/>
                <a:cs typeface="Arial MT"/>
              </a:rPr>
              <a:t> </a:t>
            </a:r>
            <a:r>
              <a:rPr sz="1800" spc="-5" dirty="0">
                <a:solidFill>
                  <a:srgbClr val="000000"/>
                </a:solidFill>
                <a:latin typeface="Arial MT"/>
                <a:cs typeface="Arial MT"/>
              </a:rPr>
              <a:t>radiazione caratteristica (misurata a 90 </a:t>
            </a:r>
            <a:r>
              <a:rPr sz="1800" dirty="0">
                <a:solidFill>
                  <a:srgbClr val="000000"/>
                </a:solidFill>
                <a:latin typeface="Arial MT"/>
                <a:cs typeface="Arial MT"/>
              </a:rPr>
              <a:t>gradi </a:t>
            </a:r>
            <a:r>
              <a:rPr sz="1800" spc="-5" dirty="0">
                <a:solidFill>
                  <a:srgbClr val="000000"/>
                </a:solidFill>
                <a:latin typeface="Arial MT"/>
                <a:cs typeface="Arial MT"/>
              </a:rPr>
              <a:t>rispetto alla </a:t>
            </a:r>
            <a:r>
              <a:rPr sz="1800" dirty="0">
                <a:solidFill>
                  <a:srgbClr val="000000"/>
                </a:solidFill>
                <a:latin typeface="Arial MT"/>
                <a:cs typeface="Arial MT"/>
              </a:rPr>
              <a:t> </a:t>
            </a:r>
            <a:r>
              <a:rPr sz="1800" spc="-5" dirty="0">
                <a:solidFill>
                  <a:srgbClr val="000000"/>
                </a:solidFill>
                <a:latin typeface="Arial MT"/>
                <a:cs typeface="Arial MT"/>
              </a:rPr>
              <a:t>direzione</a:t>
            </a:r>
            <a:r>
              <a:rPr sz="1800" spc="15" dirty="0">
                <a:solidFill>
                  <a:srgbClr val="000000"/>
                </a:solidFill>
                <a:latin typeface="Arial MT"/>
                <a:cs typeface="Arial MT"/>
              </a:rPr>
              <a:t> </a:t>
            </a:r>
            <a:r>
              <a:rPr sz="1800" spc="-5" dirty="0">
                <a:solidFill>
                  <a:srgbClr val="000000"/>
                </a:solidFill>
                <a:latin typeface="Arial MT"/>
                <a:cs typeface="Arial MT"/>
              </a:rPr>
              <a:t>della</a:t>
            </a:r>
            <a:r>
              <a:rPr sz="1800" spc="10" dirty="0">
                <a:solidFill>
                  <a:srgbClr val="000000"/>
                </a:solidFill>
                <a:latin typeface="Arial MT"/>
                <a:cs typeface="Arial MT"/>
              </a:rPr>
              <a:t> </a:t>
            </a:r>
            <a:r>
              <a:rPr sz="1800" spc="-5" dirty="0">
                <a:solidFill>
                  <a:srgbClr val="000000"/>
                </a:solidFill>
                <a:latin typeface="Arial MT"/>
                <a:cs typeface="Arial MT"/>
              </a:rPr>
              <a:t>radiazione</a:t>
            </a:r>
            <a:r>
              <a:rPr sz="1800" spc="30" dirty="0">
                <a:solidFill>
                  <a:srgbClr val="000000"/>
                </a:solidFill>
                <a:latin typeface="Arial MT"/>
                <a:cs typeface="Arial MT"/>
              </a:rPr>
              <a:t> </a:t>
            </a:r>
            <a:r>
              <a:rPr sz="1800" spc="-5" dirty="0">
                <a:solidFill>
                  <a:srgbClr val="000000"/>
                </a:solidFill>
                <a:latin typeface="Arial MT"/>
                <a:cs typeface="Arial MT"/>
              </a:rPr>
              <a:t>incidente</a:t>
            </a:r>
            <a:r>
              <a:rPr sz="1800" spc="10" dirty="0">
                <a:solidFill>
                  <a:srgbClr val="000000"/>
                </a:solidFill>
                <a:latin typeface="Arial MT"/>
                <a:cs typeface="Arial MT"/>
              </a:rPr>
              <a:t> </a:t>
            </a:r>
            <a:r>
              <a:rPr sz="1800" spc="-5" dirty="0">
                <a:solidFill>
                  <a:srgbClr val="000000"/>
                </a:solidFill>
                <a:latin typeface="Arial MT"/>
                <a:cs typeface="Arial MT"/>
              </a:rPr>
              <a:t>della</a:t>
            </a:r>
            <a:r>
              <a:rPr sz="1800" spc="20" dirty="0">
                <a:solidFill>
                  <a:srgbClr val="000000"/>
                </a:solidFill>
                <a:latin typeface="Arial MT"/>
                <a:cs typeface="Arial MT"/>
              </a:rPr>
              <a:t> </a:t>
            </a:r>
            <a:r>
              <a:rPr sz="1800" spc="-5" dirty="0">
                <a:solidFill>
                  <a:srgbClr val="000000"/>
                </a:solidFill>
                <a:latin typeface="Arial MT"/>
                <a:cs typeface="Arial MT"/>
              </a:rPr>
              <a:t>sorgente)</a:t>
            </a:r>
            <a:endParaRPr sz="1800">
              <a:latin typeface="Arial MT"/>
              <a:cs typeface="Arial MT"/>
            </a:endParaRPr>
          </a:p>
        </p:txBody>
      </p:sp>
      <p:sp>
        <p:nvSpPr>
          <p:cNvPr id="4" name="object 4"/>
          <p:cNvSpPr txBox="1">
            <a:spLocks noGrp="1"/>
          </p:cNvSpPr>
          <p:nvPr>
            <p:ph type="title"/>
          </p:nvPr>
        </p:nvSpPr>
        <p:spPr>
          <a:xfrm>
            <a:off x="337820" y="12903"/>
            <a:ext cx="5081270" cy="377190"/>
          </a:xfrm>
          <a:prstGeom prst="rect">
            <a:avLst/>
          </a:prstGeom>
        </p:spPr>
        <p:txBody>
          <a:bodyPr vert="horz" wrap="square" lIns="0" tIns="13335" rIns="0" bIns="0" rtlCol="0">
            <a:spAutoFit/>
          </a:bodyPr>
          <a:lstStyle/>
          <a:p>
            <a:pPr marL="12700">
              <a:lnSpc>
                <a:spcPct val="100000"/>
              </a:lnSpc>
              <a:spcBef>
                <a:spcPts val="105"/>
              </a:spcBef>
            </a:pPr>
            <a:r>
              <a:rPr sz="2300" b="1" spc="-5" dirty="0">
                <a:solidFill>
                  <a:srgbClr val="1F4D3D"/>
                </a:solidFill>
                <a:latin typeface="Calibri"/>
                <a:cs typeface="Calibri"/>
              </a:rPr>
              <a:t>Spettroscopia</a:t>
            </a:r>
            <a:r>
              <a:rPr sz="2300" b="1" spc="-35" dirty="0">
                <a:solidFill>
                  <a:srgbClr val="1F4D3D"/>
                </a:solidFill>
                <a:latin typeface="Calibri"/>
                <a:cs typeface="Calibri"/>
              </a:rPr>
              <a:t> </a:t>
            </a:r>
            <a:r>
              <a:rPr sz="2300" b="1" dirty="0">
                <a:solidFill>
                  <a:srgbClr val="1F4D3D"/>
                </a:solidFill>
                <a:latin typeface="Calibri"/>
                <a:cs typeface="Calibri"/>
              </a:rPr>
              <a:t>di </a:t>
            </a:r>
            <a:r>
              <a:rPr sz="2300" b="1" spc="-10" dirty="0">
                <a:solidFill>
                  <a:srgbClr val="1F4D3D"/>
                </a:solidFill>
                <a:latin typeface="Calibri"/>
                <a:cs typeface="Calibri"/>
              </a:rPr>
              <a:t>fluorescenza</a:t>
            </a:r>
            <a:r>
              <a:rPr sz="2300" b="1" spc="-30" dirty="0">
                <a:solidFill>
                  <a:srgbClr val="1F4D3D"/>
                </a:solidFill>
                <a:latin typeface="Calibri"/>
                <a:cs typeface="Calibri"/>
              </a:rPr>
              <a:t> </a:t>
            </a:r>
            <a:r>
              <a:rPr sz="2300" b="1" dirty="0">
                <a:solidFill>
                  <a:srgbClr val="1F4D3D"/>
                </a:solidFill>
                <a:latin typeface="Calibri"/>
                <a:cs typeface="Calibri"/>
              </a:rPr>
              <a:t>e</a:t>
            </a:r>
            <a:r>
              <a:rPr sz="2300" b="1" spc="5" dirty="0">
                <a:solidFill>
                  <a:srgbClr val="1F4D3D"/>
                </a:solidFill>
                <a:latin typeface="Calibri"/>
                <a:cs typeface="Calibri"/>
              </a:rPr>
              <a:t> </a:t>
            </a:r>
            <a:r>
              <a:rPr sz="2300" b="1" spc="-5" dirty="0">
                <a:solidFill>
                  <a:srgbClr val="1F4D3D"/>
                </a:solidFill>
                <a:latin typeface="Calibri"/>
                <a:cs typeface="Calibri"/>
              </a:rPr>
              <a:t>emissione</a:t>
            </a:r>
            <a:endParaRPr sz="2300">
              <a:latin typeface="Calibri"/>
              <a:cs typeface="Calibri"/>
            </a:endParaRPr>
          </a:p>
        </p:txBody>
      </p:sp>
      <p:sp>
        <p:nvSpPr>
          <p:cNvPr id="5" name="object 5"/>
          <p:cNvSpPr txBox="1"/>
          <p:nvPr/>
        </p:nvSpPr>
        <p:spPr>
          <a:xfrm>
            <a:off x="288442" y="4713223"/>
            <a:ext cx="5937250" cy="1939925"/>
          </a:xfrm>
          <a:prstGeom prst="rect">
            <a:avLst/>
          </a:prstGeom>
        </p:spPr>
        <p:txBody>
          <a:bodyPr vert="horz" wrap="square" lIns="0" tIns="12700" rIns="0" bIns="0" rtlCol="0">
            <a:spAutoFit/>
          </a:bodyPr>
          <a:lstStyle/>
          <a:p>
            <a:pPr marL="12700" marR="5080">
              <a:lnSpc>
                <a:spcPct val="100000"/>
              </a:lnSpc>
              <a:spcBef>
                <a:spcPts val="100"/>
              </a:spcBef>
            </a:pPr>
            <a:r>
              <a:rPr sz="1800" b="1" i="1" spc="-5" dirty="0">
                <a:solidFill>
                  <a:srgbClr val="000000"/>
                </a:solidFill>
                <a:latin typeface="Arial"/>
                <a:cs typeface="Arial"/>
              </a:rPr>
              <a:t>Nella</a:t>
            </a:r>
            <a:r>
              <a:rPr sz="1800" b="1" i="1" spc="170" dirty="0">
                <a:solidFill>
                  <a:srgbClr val="000000"/>
                </a:solidFill>
                <a:latin typeface="Arial"/>
                <a:cs typeface="Arial"/>
              </a:rPr>
              <a:t> </a:t>
            </a:r>
            <a:r>
              <a:rPr sz="1800" b="1" i="1" spc="-5" dirty="0">
                <a:solidFill>
                  <a:srgbClr val="000000"/>
                </a:solidFill>
                <a:latin typeface="Arial"/>
                <a:cs typeface="Arial"/>
              </a:rPr>
              <a:t>spettroscopia</a:t>
            </a:r>
            <a:r>
              <a:rPr sz="1800" b="1" i="1" spc="175" dirty="0">
                <a:solidFill>
                  <a:srgbClr val="000000"/>
                </a:solidFill>
                <a:latin typeface="Arial"/>
                <a:cs typeface="Arial"/>
              </a:rPr>
              <a:t> </a:t>
            </a:r>
            <a:r>
              <a:rPr sz="1800" b="1" i="1" spc="-5" dirty="0">
                <a:solidFill>
                  <a:srgbClr val="000000"/>
                </a:solidFill>
                <a:latin typeface="Arial"/>
                <a:cs typeface="Arial"/>
              </a:rPr>
              <a:t>di</a:t>
            </a:r>
            <a:r>
              <a:rPr sz="1800" b="1" i="1" spc="180" dirty="0">
                <a:solidFill>
                  <a:srgbClr val="000000"/>
                </a:solidFill>
                <a:latin typeface="Arial"/>
                <a:cs typeface="Arial"/>
              </a:rPr>
              <a:t> </a:t>
            </a:r>
            <a:r>
              <a:rPr sz="1800" b="1" i="1" spc="-5" dirty="0">
                <a:solidFill>
                  <a:srgbClr val="000000"/>
                </a:solidFill>
                <a:latin typeface="Arial"/>
                <a:cs typeface="Arial"/>
              </a:rPr>
              <a:t>emissione</a:t>
            </a:r>
            <a:r>
              <a:rPr sz="1800" b="1" i="1" spc="170" dirty="0">
                <a:solidFill>
                  <a:srgbClr val="000000"/>
                </a:solidFill>
                <a:latin typeface="Arial"/>
                <a:cs typeface="Arial"/>
              </a:rPr>
              <a:t> </a:t>
            </a:r>
            <a:r>
              <a:rPr sz="1800" spc="-5" dirty="0">
                <a:solidFill>
                  <a:srgbClr val="000000"/>
                </a:solidFill>
                <a:latin typeface="Arial MT"/>
                <a:cs typeface="Arial MT"/>
              </a:rPr>
              <a:t>è</a:t>
            </a:r>
            <a:r>
              <a:rPr sz="1800" spc="175" dirty="0">
                <a:solidFill>
                  <a:srgbClr val="000000"/>
                </a:solidFill>
                <a:latin typeface="Arial MT"/>
                <a:cs typeface="Arial MT"/>
              </a:rPr>
              <a:t> </a:t>
            </a:r>
            <a:r>
              <a:rPr sz="1800" spc="-5" dirty="0">
                <a:solidFill>
                  <a:srgbClr val="000000"/>
                </a:solidFill>
                <a:latin typeface="Arial MT"/>
                <a:cs typeface="Arial MT"/>
              </a:rPr>
              <a:t>lo</a:t>
            </a:r>
            <a:r>
              <a:rPr sz="1800" spc="170" dirty="0">
                <a:solidFill>
                  <a:srgbClr val="000000"/>
                </a:solidFill>
                <a:latin typeface="Arial MT"/>
                <a:cs typeface="Arial MT"/>
              </a:rPr>
              <a:t> </a:t>
            </a:r>
            <a:r>
              <a:rPr sz="1800" spc="-5" dirty="0">
                <a:solidFill>
                  <a:srgbClr val="000000"/>
                </a:solidFill>
                <a:latin typeface="Arial MT"/>
                <a:cs typeface="Arial MT"/>
              </a:rPr>
              <a:t>stesso</a:t>
            </a:r>
            <a:r>
              <a:rPr sz="1800" spc="170" dirty="0">
                <a:solidFill>
                  <a:srgbClr val="000000"/>
                </a:solidFill>
                <a:latin typeface="Arial MT"/>
                <a:cs typeface="Arial MT"/>
              </a:rPr>
              <a:t> </a:t>
            </a:r>
            <a:r>
              <a:rPr sz="1800" spc="-5" dirty="0">
                <a:solidFill>
                  <a:srgbClr val="000000"/>
                </a:solidFill>
                <a:latin typeface="Arial MT"/>
                <a:cs typeface="Arial MT"/>
              </a:rPr>
              <a:t>campione </a:t>
            </a:r>
            <a:r>
              <a:rPr sz="1800" spc="-484" dirty="0">
                <a:solidFill>
                  <a:srgbClr val="000000"/>
                </a:solidFill>
                <a:latin typeface="Arial MT"/>
                <a:cs typeface="Arial MT"/>
              </a:rPr>
              <a:t> </a:t>
            </a:r>
            <a:r>
              <a:rPr sz="1800" spc="-5" dirty="0">
                <a:solidFill>
                  <a:srgbClr val="000000"/>
                </a:solidFill>
                <a:latin typeface="Arial MT"/>
                <a:cs typeface="Arial MT"/>
              </a:rPr>
              <a:t>che</a:t>
            </a:r>
            <a:r>
              <a:rPr sz="1800" spc="-15" dirty="0">
                <a:solidFill>
                  <a:srgbClr val="000000"/>
                </a:solidFill>
                <a:latin typeface="Arial MT"/>
                <a:cs typeface="Arial MT"/>
              </a:rPr>
              <a:t> </a:t>
            </a:r>
            <a:r>
              <a:rPr sz="1800" spc="-5" dirty="0">
                <a:solidFill>
                  <a:srgbClr val="000000"/>
                </a:solidFill>
                <a:latin typeface="Arial MT"/>
                <a:cs typeface="Arial MT"/>
              </a:rPr>
              <a:t>funge</a:t>
            </a:r>
            <a:r>
              <a:rPr sz="1800" spc="5" dirty="0">
                <a:solidFill>
                  <a:srgbClr val="000000"/>
                </a:solidFill>
                <a:latin typeface="Arial MT"/>
                <a:cs typeface="Arial MT"/>
              </a:rPr>
              <a:t> </a:t>
            </a:r>
            <a:r>
              <a:rPr sz="1800" spc="-5" dirty="0">
                <a:solidFill>
                  <a:srgbClr val="000000"/>
                </a:solidFill>
                <a:latin typeface="Arial MT"/>
                <a:cs typeface="Arial MT"/>
              </a:rPr>
              <a:t>da emettitore.</a:t>
            </a:r>
            <a:endParaRPr sz="1800">
              <a:latin typeface="Arial MT"/>
              <a:cs typeface="Arial MT"/>
            </a:endParaRPr>
          </a:p>
          <a:p>
            <a:pPr>
              <a:lnSpc>
                <a:spcPct val="100000"/>
              </a:lnSpc>
              <a:spcBef>
                <a:spcPts val="30"/>
              </a:spcBef>
            </a:pPr>
            <a:endParaRPr sz="1850">
              <a:latin typeface="Arial MT"/>
              <a:cs typeface="Arial MT"/>
            </a:endParaRPr>
          </a:p>
          <a:p>
            <a:pPr marL="12700">
              <a:lnSpc>
                <a:spcPct val="100000"/>
              </a:lnSpc>
            </a:pPr>
            <a:r>
              <a:rPr sz="1800" spc="-5" dirty="0">
                <a:solidFill>
                  <a:srgbClr val="000000"/>
                </a:solidFill>
                <a:latin typeface="Arial MT"/>
                <a:cs typeface="Arial MT"/>
              </a:rPr>
              <a:t>Plasma</a:t>
            </a:r>
            <a:r>
              <a:rPr sz="1800" dirty="0">
                <a:solidFill>
                  <a:srgbClr val="000000"/>
                </a:solidFill>
                <a:latin typeface="Arial MT"/>
                <a:cs typeface="Arial MT"/>
              </a:rPr>
              <a:t> </a:t>
            </a:r>
            <a:r>
              <a:rPr sz="1800" spc="-5" dirty="0">
                <a:solidFill>
                  <a:srgbClr val="000000"/>
                </a:solidFill>
                <a:latin typeface="Arial MT"/>
                <a:cs typeface="Arial MT"/>
              </a:rPr>
              <a:t>o</a:t>
            </a:r>
            <a:r>
              <a:rPr sz="1800" spc="-15" dirty="0">
                <a:solidFill>
                  <a:srgbClr val="000000"/>
                </a:solidFill>
                <a:latin typeface="Arial MT"/>
                <a:cs typeface="Arial MT"/>
              </a:rPr>
              <a:t> </a:t>
            </a:r>
            <a:r>
              <a:rPr sz="1800" dirty="0">
                <a:solidFill>
                  <a:srgbClr val="000000"/>
                </a:solidFill>
                <a:latin typeface="Arial MT"/>
                <a:cs typeface="Arial MT"/>
              </a:rPr>
              <a:t>fiamma</a:t>
            </a:r>
            <a:r>
              <a:rPr sz="1800" spc="-15" dirty="0">
                <a:solidFill>
                  <a:srgbClr val="000000"/>
                </a:solidFill>
                <a:latin typeface="Arial MT"/>
                <a:cs typeface="Arial MT"/>
              </a:rPr>
              <a:t> </a:t>
            </a:r>
            <a:r>
              <a:rPr sz="1800" spc="-5" dirty="0">
                <a:solidFill>
                  <a:srgbClr val="000000"/>
                </a:solidFill>
                <a:latin typeface="Arial MT"/>
                <a:cs typeface="Arial MT"/>
              </a:rPr>
              <a:t>(energia</a:t>
            </a:r>
            <a:r>
              <a:rPr sz="1800" spc="15" dirty="0">
                <a:solidFill>
                  <a:srgbClr val="000000"/>
                </a:solidFill>
                <a:latin typeface="Arial MT"/>
                <a:cs typeface="Arial MT"/>
              </a:rPr>
              <a:t> </a:t>
            </a:r>
            <a:r>
              <a:rPr sz="1800" spc="-5" dirty="0">
                <a:solidFill>
                  <a:srgbClr val="000000"/>
                </a:solidFill>
                <a:latin typeface="Arial MT"/>
                <a:cs typeface="Arial MT"/>
              </a:rPr>
              <a:t>per</a:t>
            </a:r>
            <a:r>
              <a:rPr sz="1800" spc="-10" dirty="0">
                <a:solidFill>
                  <a:srgbClr val="000000"/>
                </a:solidFill>
                <a:latin typeface="Arial MT"/>
                <a:cs typeface="Arial MT"/>
              </a:rPr>
              <a:t> </a:t>
            </a:r>
            <a:r>
              <a:rPr sz="1800" spc="-5" dirty="0">
                <a:solidFill>
                  <a:srgbClr val="000000"/>
                </a:solidFill>
                <a:latin typeface="Arial MT"/>
                <a:cs typeface="Arial MT"/>
              </a:rPr>
              <a:t>l’emissione)</a:t>
            </a:r>
            <a:endParaRPr sz="1800">
              <a:latin typeface="Arial MT"/>
              <a:cs typeface="Arial MT"/>
            </a:endParaRPr>
          </a:p>
          <a:p>
            <a:pPr>
              <a:lnSpc>
                <a:spcPct val="100000"/>
              </a:lnSpc>
              <a:spcBef>
                <a:spcPts val="30"/>
              </a:spcBef>
            </a:pPr>
            <a:endParaRPr sz="1950">
              <a:latin typeface="Arial MT"/>
              <a:cs typeface="Arial MT"/>
            </a:endParaRPr>
          </a:p>
          <a:p>
            <a:pPr marL="12700" marR="5080">
              <a:lnSpc>
                <a:spcPts val="2110"/>
              </a:lnSpc>
              <a:spcBef>
                <a:spcPts val="5"/>
              </a:spcBef>
            </a:pPr>
            <a:r>
              <a:rPr sz="1800" spc="-5" dirty="0">
                <a:solidFill>
                  <a:srgbClr val="000000"/>
                </a:solidFill>
                <a:latin typeface="Arial MT"/>
                <a:cs typeface="Arial MT"/>
              </a:rPr>
              <a:t>Emissione</a:t>
            </a:r>
            <a:r>
              <a:rPr sz="1800" dirty="0">
                <a:solidFill>
                  <a:srgbClr val="000000"/>
                </a:solidFill>
                <a:latin typeface="Arial MT"/>
                <a:cs typeface="Arial MT"/>
              </a:rPr>
              <a:t> </a:t>
            </a:r>
            <a:r>
              <a:rPr sz="1800" spc="-5" dirty="0">
                <a:solidFill>
                  <a:srgbClr val="000000"/>
                </a:solidFill>
                <a:latin typeface="Arial MT"/>
                <a:cs typeface="Arial MT"/>
              </a:rPr>
              <a:t>a</a:t>
            </a:r>
            <a:r>
              <a:rPr sz="1800" dirty="0">
                <a:solidFill>
                  <a:srgbClr val="000000"/>
                </a:solidFill>
                <a:latin typeface="Arial MT"/>
                <a:cs typeface="Arial MT"/>
              </a:rPr>
              <a:t> </a:t>
            </a:r>
            <a:r>
              <a:rPr sz="1800" dirty="0">
                <a:solidFill>
                  <a:srgbClr val="000000"/>
                </a:solidFill>
                <a:latin typeface="Symbol"/>
                <a:cs typeface="Symbol"/>
              </a:rPr>
              <a:t></a:t>
            </a:r>
            <a:r>
              <a:rPr sz="1800" spc="5" dirty="0">
                <a:solidFill>
                  <a:srgbClr val="000000"/>
                </a:solidFill>
                <a:latin typeface="Times New Roman"/>
                <a:cs typeface="Times New Roman"/>
              </a:rPr>
              <a:t> </a:t>
            </a:r>
            <a:r>
              <a:rPr sz="1800" spc="-5" dirty="0">
                <a:solidFill>
                  <a:srgbClr val="000000"/>
                </a:solidFill>
                <a:latin typeface="Arial MT"/>
                <a:cs typeface="Arial MT"/>
              </a:rPr>
              <a:t>caratteristica</a:t>
            </a:r>
            <a:r>
              <a:rPr sz="1800" dirty="0">
                <a:solidFill>
                  <a:srgbClr val="000000"/>
                </a:solidFill>
                <a:latin typeface="Arial MT"/>
                <a:cs typeface="Arial MT"/>
              </a:rPr>
              <a:t> </a:t>
            </a:r>
            <a:r>
              <a:rPr sz="1800" spc="-5" dirty="0">
                <a:solidFill>
                  <a:srgbClr val="000000"/>
                </a:solidFill>
                <a:latin typeface="Arial MT"/>
                <a:cs typeface="Arial MT"/>
              </a:rPr>
              <a:t>e</a:t>
            </a:r>
            <a:r>
              <a:rPr sz="1800" dirty="0">
                <a:solidFill>
                  <a:srgbClr val="000000"/>
                </a:solidFill>
                <a:latin typeface="Arial MT"/>
                <a:cs typeface="Arial MT"/>
              </a:rPr>
              <a:t> </a:t>
            </a:r>
            <a:r>
              <a:rPr sz="1800" spc="-5" dirty="0">
                <a:solidFill>
                  <a:srgbClr val="000000"/>
                </a:solidFill>
                <a:latin typeface="Arial MT"/>
                <a:cs typeface="Arial MT"/>
              </a:rPr>
              <a:t>potenza</a:t>
            </a:r>
            <a:r>
              <a:rPr sz="1800" dirty="0">
                <a:solidFill>
                  <a:srgbClr val="000000"/>
                </a:solidFill>
                <a:latin typeface="Arial MT"/>
                <a:cs typeface="Arial MT"/>
              </a:rPr>
              <a:t> </a:t>
            </a:r>
            <a:r>
              <a:rPr sz="1800" spc="-5" dirty="0">
                <a:solidFill>
                  <a:srgbClr val="000000"/>
                </a:solidFill>
                <a:latin typeface="Arial MT"/>
                <a:cs typeface="Arial MT"/>
              </a:rPr>
              <a:t>proporzionale</a:t>
            </a:r>
            <a:r>
              <a:rPr sz="1800" dirty="0">
                <a:solidFill>
                  <a:srgbClr val="000000"/>
                </a:solidFill>
                <a:latin typeface="Arial MT"/>
                <a:cs typeface="Arial MT"/>
              </a:rPr>
              <a:t> </a:t>
            </a:r>
            <a:r>
              <a:rPr sz="1800" spc="-5" dirty="0">
                <a:solidFill>
                  <a:srgbClr val="000000"/>
                </a:solidFill>
                <a:latin typeface="Arial MT"/>
                <a:cs typeface="Arial MT"/>
              </a:rPr>
              <a:t>a </a:t>
            </a:r>
            <a:r>
              <a:rPr sz="1800" spc="-490" dirty="0">
                <a:solidFill>
                  <a:srgbClr val="000000"/>
                </a:solidFill>
                <a:latin typeface="Arial MT"/>
                <a:cs typeface="Arial MT"/>
              </a:rPr>
              <a:t> </a:t>
            </a:r>
            <a:r>
              <a:rPr sz="1800" spc="-5" dirty="0">
                <a:solidFill>
                  <a:srgbClr val="000000"/>
                </a:solidFill>
                <a:latin typeface="Arial MT"/>
                <a:cs typeface="Arial MT"/>
              </a:rPr>
              <a:t>concentrazione</a:t>
            </a:r>
            <a:endParaRPr sz="1800">
              <a:latin typeface="Arial MT"/>
              <a:cs typeface="Arial M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515100" y="2818263"/>
            <a:ext cx="5609844" cy="3945245"/>
          </a:xfrm>
          <a:prstGeom prst="rect">
            <a:avLst/>
          </a:prstGeom>
        </p:spPr>
      </p:pic>
      <p:sp>
        <p:nvSpPr>
          <p:cNvPr id="3" name="object 3"/>
          <p:cNvSpPr txBox="1">
            <a:spLocks noGrp="1"/>
          </p:cNvSpPr>
          <p:nvPr>
            <p:ph type="title"/>
          </p:nvPr>
        </p:nvSpPr>
        <p:spPr>
          <a:xfrm>
            <a:off x="403352" y="139445"/>
            <a:ext cx="5701665" cy="376555"/>
          </a:xfrm>
          <a:prstGeom prst="rect">
            <a:avLst/>
          </a:prstGeom>
        </p:spPr>
        <p:txBody>
          <a:bodyPr vert="horz" wrap="square" lIns="0" tIns="12700" rIns="0" bIns="0" rtlCol="0">
            <a:spAutoFit/>
          </a:bodyPr>
          <a:lstStyle/>
          <a:p>
            <a:pPr marL="12700">
              <a:lnSpc>
                <a:spcPct val="100000"/>
              </a:lnSpc>
              <a:spcBef>
                <a:spcPts val="100"/>
              </a:spcBef>
            </a:pPr>
            <a:r>
              <a:rPr sz="2300" b="1" spc="-10" dirty="0">
                <a:solidFill>
                  <a:srgbClr val="1F4D3D"/>
                </a:solidFill>
                <a:latin typeface="Calibri"/>
                <a:cs typeface="Calibri"/>
              </a:rPr>
              <a:t>Materiali</a:t>
            </a:r>
            <a:r>
              <a:rPr sz="2300" b="1" spc="-15" dirty="0">
                <a:solidFill>
                  <a:srgbClr val="1F4D3D"/>
                </a:solidFill>
                <a:latin typeface="Calibri"/>
                <a:cs typeface="Calibri"/>
              </a:rPr>
              <a:t> </a:t>
            </a:r>
            <a:r>
              <a:rPr sz="2300" b="1" spc="-5" dirty="0">
                <a:solidFill>
                  <a:srgbClr val="1F4D3D"/>
                </a:solidFill>
                <a:latin typeface="Calibri"/>
                <a:cs typeface="Calibri"/>
              </a:rPr>
              <a:t>ottici </a:t>
            </a:r>
            <a:r>
              <a:rPr sz="2300" b="1" dirty="0">
                <a:solidFill>
                  <a:srgbClr val="1F4D3D"/>
                </a:solidFill>
                <a:latin typeface="Calibri"/>
                <a:cs typeface="Calibri"/>
              </a:rPr>
              <a:t>–</a:t>
            </a:r>
            <a:r>
              <a:rPr sz="2300" b="1" spc="5" dirty="0">
                <a:solidFill>
                  <a:srgbClr val="1F4D3D"/>
                </a:solidFill>
                <a:latin typeface="Calibri"/>
                <a:cs typeface="Calibri"/>
              </a:rPr>
              <a:t> </a:t>
            </a:r>
            <a:r>
              <a:rPr sz="2300" b="1" spc="-10" dirty="0">
                <a:solidFill>
                  <a:srgbClr val="1F4D3D"/>
                </a:solidFill>
                <a:latin typeface="Calibri"/>
                <a:cs typeface="Calibri"/>
              </a:rPr>
              <a:t>concetto</a:t>
            </a:r>
            <a:r>
              <a:rPr sz="2300" b="1" dirty="0">
                <a:solidFill>
                  <a:srgbClr val="1F4D3D"/>
                </a:solidFill>
                <a:latin typeface="Calibri"/>
                <a:cs typeface="Calibri"/>
              </a:rPr>
              <a:t> </a:t>
            </a:r>
            <a:r>
              <a:rPr sz="2300" b="1" spc="-5" dirty="0">
                <a:solidFill>
                  <a:srgbClr val="1F4D3D"/>
                </a:solidFill>
                <a:latin typeface="Calibri"/>
                <a:cs typeface="Calibri"/>
              </a:rPr>
              <a:t>di </a:t>
            </a:r>
            <a:r>
              <a:rPr sz="2300" b="1" spc="-10" dirty="0">
                <a:solidFill>
                  <a:srgbClr val="1F4D3D"/>
                </a:solidFill>
                <a:latin typeface="Calibri"/>
                <a:cs typeface="Calibri"/>
              </a:rPr>
              <a:t>trasparenza</a:t>
            </a:r>
            <a:r>
              <a:rPr sz="2300" b="1" spc="-20" dirty="0">
                <a:solidFill>
                  <a:srgbClr val="1F4D3D"/>
                </a:solidFill>
                <a:latin typeface="Calibri"/>
                <a:cs typeface="Calibri"/>
              </a:rPr>
              <a:t> </a:t>
            </a:r>
            <a:r>
              <a:rPr sz="2300" b="1" spc="-10" dirty="0">
                <a:solidFill>
                  <a:srgbClr val="1F4D3D"/>
                </a:solidFill>
                <a:latin typeface="Calibri"/>
                <a:cs typeface="Calibri"/>
              </a:rPr>
              <a:t>ottica</a:t>
            </a:r>
            <a:endParaRPr sz="2300">
              <a:latin typeface="Calibri"/>
              <a:cs typeface="Calibri"/>
            </a:endParaRPr>
          </a:p>
        </p:txBody>
      </p:sp>
      <p:sp>
        <p:nvSpPr>
          <p:cNvPr id="4" name="object 4"/>
          <p:cNvSpPr txBox="1"/>
          <p:nvPr/>
        </p:nvSpPr>
        <p:spPr>
          <a:xfrm>
            <a:off x="403352" y="767029"/>
            <a:ext cx="7718425" cy="1306195"/>
          </a:xfrm>
          <a:prstGeom prst="rect">
            <a:avLst/>
          </a:prstGeom>
        </p:spPr>
        <p:txBody>
          <a:bodyPr vert="horz" wrap="square" lIns="0" tIns="12700" rIns="0" bIns="0" rtlCol="0">
            <a:spAutoFit/>
          </a:bodyPr>
          <a:lstStyle/>
          <a:p>
            <a:pPr marL="12700" marR="5080" algn="just">
              <a:lnSpc>
                <a:spcPct val="100000"/>
              </a:lnSpc>
              <a:spcBef>
                <a:spcPts val="100"/>
              </a:spcBef>
            </a:pPr>
            <a:r>
              <a:rPr sz="2100" dirty="0">
                <a:solidFill>
                  <a:srgbClr val="000000"/>
                </a:solidFill>
                <a:latin typeface="Calibri"/>
                <a:cs typeface="Calibri"/>
              </a:rPr>
              <a:t>Le celle, le </a:t>
            </a:r>
            <a:r>
              <a:rPr sz="2100" spc="-10" dirty="0">
                <a:solidFill>
                  <a:srgbClr val="000000"/>
                </a:solidFill>
                <a:latin typeface="Calibri"/>
                <a:cs typeface="Calibri"/>
              </a:rPr>
              <a:t>finestre, </a:t>
            </a:r>
            <a:r>
              <a:rPr sz="2100" spc="-5" dirty="0">
                <a:solidFill>
                  <a:srgbClr val="000000"/>
                </a:solidFill>
                <a:latin typeface="Calibri"/>
                <a:cs typeface="Calibri"/>
              </a:rPr>
              <a:t>le lenti, gli specchi </a:t>
            </a:r>
            <a:r>
              <a:rPr sz="2100" dirty="0">
                <a:solidFill>
                  <a:srgbClr val="000000"/>
                </a:solidFill>
                <a:latin typeface="Calibri"/>
                <a:cs typeface="Calibri"/>
              </a:rPr>
              <a:t>e gli </a:t>
            </a:r>
            <a:r>
              <a:rPr sz="2100" spc="-5" dirty="0">
                <a:solidFill>
                  <a:srgbClr val="000000"/>
                </a:solidFill>
                <a:latin typeface="Calibri"/>
                <a:cs typeface="Calibri"/>
              </a:rPr>
              <a:t>elementi </a:t>
            </a:r>
            <a:r>
              <a:rPr sz="2100" spc="-10" dirty="0">
                <a:solidFill>
                  <a:srgbClr val="000000"/>
                </a:solidFill>
                <a:latin typeface="Calibri"/>
                <a:cs typeface="Calibri"/>
              </a:rPr>
              <a:t>dispersivi </a:t>
            </a:r>
            <a:r>
              <a:rPr sz="2100" dirty="0">
                <a:solidFill>
                  <a:srgbClr val="000000"/>
                </a:solidFill>
                <a:latin typeface="Calibri"/>
                <a:cs typeface="Calibri"/>
              </a:rPr>
              <a:t>delle </a:t>
            </a:r>
            <a:r>
              <a:rPr sz="2100" spc="5" dirty="0">
                <a:solidFill>
                  <a:srgbClr val="000000"/>
                </a:solidFill>
                <a:latin typeface="Calibri"/>
                <a:cs typeface="Calibri"/>
              </a:rPr>
              <a:t> </a:t>
            </a:r>
            <a:r>
              <a:rPr sz="2100" spc="-10" dirty="0">
                <a:solidFill>
                  <a:srgbClr val="000000"/>
                </a:solidFill>
                <a:latin typeface="Calibri"/>
                <a:cs typeface="Calibri"/>
              </a:rPr>
              <a:t>lunghezze</a:t>
            </a:r>
            <a:r>
              <a:rPr sz="2100" spc="-5" dirty="0">
                <a:solidFill>
                  <a:srgbClr val="000000"/>
                </a:solidFill>
                <a:latin typeface="Calibri"/>
                <a:cs typeface="Calibri"/>
              </a:rPr>
              <a:t> d'onda</a:t>
            </a:r>
            <a:r>
              <a:rPr sz="2100" dirty="0">
                <a:solidFill>
                  <a:srgbClr val="000000"/>
                </a:solidFill>
                <a:latin typeface="Calibri"/>
                <a:cs typeface="Calibri"/>
              </a:rPr>
              <a:t> </a:t>
            </a:r>
            <a:r>
              <a:rPr sz="2100" spc="-5" dirty="0">
                <a:solidFill>
                  <a:srgbClr val="000000"/>
                </a:solidFill>
                <a:latin typeface="Calibri"/>
                <a:cs typeface="Calibri"/>
              </a:rPr>
              <a:t>in</a:t>
            </a:r>
            <a:r>
              <a:rPr sz="2100" dirty="0">
                <a:solidFill>
                  <a:srgbClr val="000000"/>
                </a:solidFill>
                <a:latin typeface="Calibri"/>
                <a:cs typeface="Calibri"/>
              </a:rPr>
              <a:t> uno</a:t>
            </a:r>
            <a:r>
              <a:rPr sz="2100" spc="5" dirty="0">
                <a:solidFill>
                  <a:srgbClr val="000000"/>
                </a:solidFill>
                <a:latin typeface="Calibri"/>
                <a:cs typeface="Calibri"/>
              </a:rPr>
              <a:t> </a:t>
            </a:r>
            <a:r>
              <a:rPr sz="2100" spc="-10" dirty="0">
                <a:solidFill>
                  <a:srgbClr val="000000"/>
                </a:solidFill>
                <a:latin typeface="Calibri"/>
                <a:cs typeface="Calibri"/>
              </a:rPr>
              <a:t>strumento</a:t>
            </a:r>
            <a:r>
              <a:rPr sz="2100" spc="-5" dirty="0">
                <a:solidFill>
                  <a:srgbClr val="000000"/>
                </a:solidFill>
                <a:latin typeface="Calibri"/>
                <a:cs typeface="Calibri"/>
              </a:rPr>
              <a:t> </a:t>
            </a:r>
            <a:r>
              <a:rPr sz="2100" dirty="0">
                <a:solidFill>
                  <a:srgbClr val="000000"/>
                </a:solidFill>
                <a:latin typeface="Calibri"/>
                <a:cs typeface="Calibri"/>
              </a:rPr>
              <a:t>di</a:t>
            </a:r>
            <a:r>
              <a:rPr sz="2100" spc="5" dirty="0">
                <a:solidFill>
                  <a:srgbClr val="000000"/>
                </a:solidFill>
                <a:latin typeface="Calibri"/>
                <a:cs typeface="Calibri"/>
              </a:rPr>
              <a:t> </a:t>
            </a:r>
            <a:r>
              <a:rPr sz="2100" spc="-10" dirty="0">
                <a:solidFill>
                  <a:srgbClr val="000000"/>
                </a:solidFill>
                <a:latin typeface="Calibri"/>
                <a:cs typeface="Calibri"/>
              </a:rPr>
              <a:t>spettroscopia</a:t>
            </a:r>
            <a:r>
              <a:rPr sz="2100" spc="-5" dirty="0">
                <a:solidFill>
                  <a:srgbClr val="000000"/>
                </a:solidFill>
                <a:latin typeface="Calibri"/>
                <a:cs typeface="Calibri"/>
              </a:rPr>
              <a:t> </a:t>
            </a:r>
            <a:r>
              <a:rPr sz="2100" spc="-10" dirty="0">
                <a:solidFill>
                  <a:srgbClr val="000000"/>
                </a:solidFill>
                <a:latin typeface="Calibri"/>
                <a:cs typeface="Calibri"/>
              </a:rPr>
              <a:t>ottica</a:t>
            </a:r>
            <a:r>
              <a:rPr sz="2100" spc="-5" dirty="0">
                <a:solidFill>
                  <a:srgbClr val="000000"/>
                </a:solidFill>
                <a:latin typeface="Calibri"/>
                <a:cs typeface="Calibri"/>
              </a:rPr>
              <a:t> </a:t>
            </a:r>
            <a:r>
              <a:rPr sz="2100" b="1" spc="-10" dirty="0">
                <a:solidFill>
                  <a:srgbClr val="000000"/>
                </a:solidFill>
                <a:latin typeface="Calibri"/>
                <a:cs typeface="Calibri"/>
              </a:rPr>
              <a:t>devono </a:t>
            </a:r>
            <a:r>
              <a:rPr sz="2100" b="1" spc="-5" dirty="0">
                <a:solidFill>
                  <a:srgbClr val="000000"/>
                </a:solidFill>
                <a:latin typeface="Calibri"/>
                <a:cs typeface="Calibri"/>
              </a:rPr>
              <a:t> </a:t>
            </a:r>
            <a:r>
              <a:rPr sz="2100" b="1" spc="-10" dirty="0">
                <a:solidFill>
                  <a:srgbClr val="000000"/>
                </a:solidFill>
                <a:latin typeface="Calibri"/>
                <a:cs typeface="Calibri"/>
              </a:rPr>
              <a:t>essere</a:t>
            </a:r>
            <a:r>
              <a:rPr sz="2100" b="1" spc="-5" dirty="0">
                <a:solidFill>
                  <a:srgbClr val="000000"/>
                </a:solidFill>
                <a:latin typeface="Calibri"/>
                <a:cs typeface="Calibri"/>
              </a:rPr>
              <a:t> </a:t>
            </a:r>
            <a:r>
              <a:rPr sz="2100" b="1" spc="-15" dirty="0">
                <a:solidFill>
                  <a:srgbClr val="000000"/>
                </a:solidFill>
                <a:latin typeface="Calibri"/>
                <a:cs typeface="Calibri"/>
              </a:rPr>
              <a:t>trasparenti</a:t>
            </a:r>
            <a:r>
              <a:rPr sz="2100" b="1" spc="-10" dirty="0">
                <a:solidFill>
                  <a:srgbClr val="000000"/>
                </a:solidFill>
                <a:latin typeface="Calibri"/>
                <a:cs typeface="Calibri"/>
              </a:rPr>
              <a:t> </a:t>
            </a:r>
            <a:r>
              <a:rPr sz="2100" spc="-5" dirty="0">
                <a:solidFill>
                  <a:srgbClr val="000000"/>
                </a:solidFill>
                <a:latin typeface="Calibri"/>
                <a:cs typeface="Calibri"/>
              </a:rPr>
              <a:t>nella</a:t>
            </a:r>
            <a:r>
              <a:rPr sz="2100" dirty="0">
                <a:solidFill>
                  <a:srgbClr val="000000"/>
                </a:solidFill>
                <a:latin typeface="Calibri"/>
                <a:cs typeface="Calibri"/>
              </a:rPr>
              <a:t> </a:t>
            </a:r>
            <a:r>
              <a:rPr sz="2100" spc="-5" dirty="0">
                <a:solidFill>
                  <a:srgbClr val="000000"/>
                </a:solidFill>
                <a:latin typeface="Calibri"/>
                <a:cs typeface="Calibri"/>
              </a:rPr>
              <a:t>regione</a:t>
            </a:r>
            <a:r>
              <a:rPr sz="2100" dirty="0">
                <a:solidFill>
                  <a:srgbClr val="000000"/>
                </a:solidFill>
                <a:latin typeface="Calibri"/>
                <a:cs typeface="Calibri"/>
              </a:rPr>
              <a:t> di</a:t>
            </a:r>
            <a:r>
              <a:rPr sz="2100" spc="5" dirty="0">
                <a:solidFill>
                  <a:srgbClr val="000000"/>
                </a:solidFill>
                <a:latin typeface="Calibri"/>
                <a:cs typeface="Calibri"/>
              </a:rPr>
              <a:t> </a:t>
            </a:r>
            <a:r>
              <a:rPr sz="2100" spc="-10" dirty="0">
                <a:solidFill>
                  <a:srgbClr val="000000"/>
                </a:solidFill>
                <a:latin typeface="Calibri"/>
                <a:cs typeface="Calibri"/>
              </a:rPr>
              <a:t>lunghezze</a:t>
            </a:r>
            <a:r>
              <a:rPr sz="2100" spc="-5" dirty="0">
                <a:solidFill>
                  <a:srgbClr val="000000"/>
                </a:solidFill>
                <a:latin typeface="Calibri"/>
                <a:cs typeface="Calibri"/>
              </a:rPr>
              <a:t> d'onda</a:t>
            </a:r>
            <a:r>
              <a:rPr sz="2100" dirty="0">
                <a:solidFill>
                  <a:srgbClr val="000000"/>
                </a:solidFill>
                <a:latin typeface="Calibri"/>
                <a:cs typeface="Calibri"/>
              </a:rPr>
              <a:t> che</a:t>
            </a:r>
            <a:r>
              <a:rPr sz="2100" spc="5" dirty="0">
                <a:solidFill>
                  <a:srgbClr val="000000"/>
                </a:solidFill>
                <a:latin typeface="Calibri"/>
                <a:cs typeface="Calibri"/>
              </a:rPr>
              <a:t> </a:t>
            </a:r>
            <a:r>
              <a:rPr sz="2100" dirty="0">
                <a:solidFill>
                  <a:srgbClr val="000000"/>
                </a:solidFill>
                <a:latin typeface="Calibri"/>
                <a:cs typeface="Calibri"/>
              </a:rPr>
              <a:t>è</a:t>
            </a:r>
            <a:r>
              <a:rPr sz="2100" spc="5" dirty="0">
                <a:solidFill>
                  <a:srgbClr val="000000"/>
                </a:solidFill>
                <a:latin typeface="Calibri"/>
                <a:cs typeface="Calibri"/>
              </a:rPr>
              <a:t> </a:t>
            </a:r>
            <a:r>
              <a:rPr sz="2100" spc="-25" dirty="0">
                <a:solidFill>
                  <a:srgbClr val="000000"/>
                </a:solidFill>
                <a:latin typeface="Calibri"/>
                <a:cs typeface="Calibri"/>
              </a:rPr>
              <a:t>stata </a:t>
            </a:r>
            <a:r>
              <a:rPr sz="2100" spc="-20" dirty="0">
                <a:solidFill>
                  <a:srgbClr val="000000"/>
                </a:solidFill>
                <a:latin typeface="Calibri"/>
                <a:cs typeface="Calibri"/>
              </a:rPr>
              <a:t> </a:t>
            </a:r>
            <a:r>
              <a:rPr sz="2100" spc="-10" dirty="0">
                <a:solidFill>
                  <a:srgbClr val="000000"/>
                </a:solidFill>
                <a:latin typeface="Calibri"/>
                <a:cs typeface="Calibri"/>
              </a:rPr>
              <a:t>selezionata</a:t>
            </a:r>
            <a:r>
              <a:rPr sz="2100" spc="15" dirty="0">
                <a:solidFill>
                  <a:srgbClr val="000000"/>
                </a:solidFill>
                <a:latin typeface="Calibri"/>
                <a:cs typeface="Calibri"/>
              </a:rPr>
              <a:t> </a:t>
            </a:r>
            <a:r>
              <a:rPr sz="2100" spc="-5" dirty="0">
                <a:solidFill>
                  <a:srgbClr val="000000"/>
                </a:solidFill>
                <a:latin typeface="Calibri"/>
                <a:cs typeface="Calibri"/>
              </a:rPr>
              <a:t>per</a:t>
            </a:r>
            <a:r>
              <a:rPr sz="2100" spc="5" dirty="0">
                <a:solidFill>
                  <a:srgbClr val="000000"/>
                </a:solidFill>
                <a:latin typeface="Calibri"/>
                <a:cs typeface="Calibri"/>
              </a:rPr>
              <a:t> </a:t>
            </a:r>
            <a:r>
              <a:rPr sz="2100" spc="-5" dirty="0">
                <a:solidFill>
                  <a:srgbClr val="000000"/>
                </a:solidFill>
                <a:latin typeface="Calibri"/>
                <a:cs typeface="Calibri"/>
              </a:rPr>
              <a:t>l'analisi.</a:t>
            </a:r>
            <a:endParaRPr sz="2100">
              <a:latin typeface="Calibri"/>
              <a:cs typeface="Calibri"/>
            </a:endParaRPr>
          </a:p>
        </p:txBody>
      </p:sp>
      <p:pic>
        <p:nvPicPr>
          <p:cNvPr id="5" name="object 5"/>
          <p:cNvPicPr/>
          <p:nvPr/>
        </p:nvPicPr>
        <p:blipFill>
          <a:blip r:embed="rId3" cstate="print"/>
          <a:stretch>
            <a:fillRect/>
          </a:stretch>
        </p:blipFill>
        <p:spPr>
          <a:xfrm>
            <a:off x="9086088" y="356615"/>
            <a:ext cx="2619755" cy="1741931"/>
          </a:xfrm>
          <a:prstGeom prst="rect">
            <a:avLst/>
          </a:prstGeom>
        </p:spPr>
      </p:pic>
      <p:grpSp>
        <p:nvGrpSpPr>
          <p:cNvPr id="6" name="object 6"/>
          <p:cNvGrpSpPr/>
          <p:nvPr/>
        </p:nvGrpSpPr>
        <p:grpSpPr>
          <a:xfrm>
            <a:off x="134112" y="2142744"/>
            <a:ext cx="6148070" cy="4668520"/>
            <a:chOff x="134112" y="2142744"/>
            <a:chExt cx="6148070" cy="4668520"/>
          </a:xfrm>
        </p:grpSpPr>
        <p:pic>
          <p:nvPicPr>
            <p:cNvPr id="7" name="object 7"/>
            <p:cNvPicPr/>
            <p:nvPr/>
          </p:nvPicPr>
          <p:blipFill>
            <a:blip r:embed="rId4" cstate="print"/>
            <a:stretch>
              <a:fillRect/>
            </a:stretch>
          </p:blipFill>
          <p:spPr>
            <a:xfrm>
              <a:off x="134112" y="5067298"/>
              <a:ext cx="2619756" cy="1743454"/>
            </a:xfrm>
            <a:prstGeom prst="rect">
              <a:avLst/>
            </a:prstGeom>
          </p:spPr>
        </p:pic>
        <p:pic>
          <p:nvPicPr>
            <p:cNvPr id="8" name="object 8"/>
            <p:cNvPicPr/>
            <p:nvPr/>
          </p:nvPicPr>
          <p:blipFill>
            <a:blip r:embed="rId5" cstate="print"/>
            <a:stretch>
              <a:fillRect/>
            </a:stretch>
          </p:blipFill>
          <p:spPr>
            <a:xfrm>
              <a:off x="1114044" y="2142744"/>
              <a:ext cx="5167883" cy="3032760"/>
            </a:xfrm>
            <a:prstGeom prst="rect">
              <a:avLst/>
            </a:prstGeom>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06171" y="14985"/>
            <a:ext cx="3027045" cy="376555"/>
          </a:xfrm>
          <a:prstGeom prst="rect">
            <a:avLst/>
          </a:prstGeom>
        </p:spPr>
        <p:txBody>
          <a:bodyPr vert="horz" wrap="square" lIns="0" tIns="12700" rIns="0" bIns="0" rtlCol="0">
            <a:spAutoFit/>
          </a:bodyPr>
          <a:lstStyle/>
          <a:p>
            <a:pPr marL="12700">
              <a:lnSpc>
                <a:spcPct val="100000"/>
              </a:lnSpc>
              <a:spcBef>
                <a:spcPts val="100"/>
              </a:spcBef>
            </a:pPr>
            <a:r>
              <a:rPr sz="2300" b="1" spc="-10" dirty="0">
                <a:solidFill>
                  <a:srgbClr val="1F4D3D"/>
                </a:solidFill>
                <a:latin typeface="Calibri"/>
                <a:cs typeface="Calibri"/>
              </a:rPr>
              <a:t>Sorgenti</a:t>
            </a:r>
            <a:r>
              <a:rPr sz="2300" b="1" spc="-75" dirty="0">
                <a:solidFill>
                  <a:srgbClr val="1F4D3D"/>
                </a:solidFill>
                <a:latin typeface="Calibri"/>
                <a:cs typeface="Calibri"/>
              </a:rPr>
              <a:t> </a:t>
            </a:r>
            <a:r>
              <a:rPr sz="2300" b="1" spc="-5" dirty="0">
                <a:solidFill>
                  <a:srgbClr val="1F4D3D"/>
                </a:solidFill>
                <a:latin typeface="Calibri"/>
                <a:cs typeface="Calibri"/>
              </a:rPr>
              <a:t>spettroscopiche</a:t>
            </a:r>
            <a:endParaRPr sz="2300">
              <a:latin typeface="Calibri"/>
              <a:cs typeface="Calibri"/>
            </a:endParaRPr>
          </a:p>
        </p:txBody>
      </p:sp>
      <p:sp>
        <p:nvSpPr>
          <p:cNvPr id="3" name="object 3"/>
          <p:cNvSpPr txBox="1"/>
          <p:nvPr/>
        </p:nvSpPr>
        <p:spPr>
          <a:xfrm>
            <a:off x="106171" y="644778"/>
            <a:ext cx="8115934" cy="345440"/>
          </a:xfrm>
          <a:prstGeom prst="rect">
            <a:avLst/>
          </a:prstGeom>
        </p:spPr>
        <p:txBody>
          <a:bodyPr vert="horz" wrap="square" lIns="0" tIns="12700" rIns="0" bIns="0" rtlCol="0">
            <a:spAutoFit/>
          </a:bodyPr>
          <a:lstStyle/>
          <a:p>
            <a:pPr marL="12700">
              <a:lnSpc>
                <a:spcPct val="100000"/>
              </a:lnSpc>
              <a:spcBef>
                <a:spcPts val="100"/>
              </a:spcBef>
            </a:pPr>
            <a:r>
              <a:rPr sz="2100" dirty="0">
                <a:solidFill>
                  <a:srgbClr val="000000"/>
                </a:solidFill>
                <a:latin typeface="Calibri"/>
                <a:cs typeface="Calibri"/>
              </a:rPr>
              <a:t>La</a:t>
            </a:r>
            <a:r>
              <a:rPr sz="2100" spc="-10" dirty="0">
                <a:solidFill>
                  <a:srgbClr val="000000"/>
                </a:solidFill>
                <a:latin typeface="Calibri"/>
                <a:cs typeface="Calibri"/>
              </a:rPr>
              <a:t> </a:t>
            </a:r>
            <a:r>
              <a:rPr sz="2100" spc="-15" dirty="0">
                <a:solidFill>
                  <a:srgbClr val="000000"/>
                </a:solidFill>
                <a:latin typeface="Calibri"/>
                <a:cs typeface="Calibri"/>
              </a:rPr>
              <a:t>sorgente</a:t>
            </a:r>
            <a:r>
              <a:rPr sz="2100" spc="15" dirty="0">
                <a:solidFill>
                  <a:srgbClr val="000000"/>
                </a:solidFill>
                <a:latin typeface="Calibri"/>
                <a:cs typeface="Calibri"/>
              </a:rPr>
              <a:t> </a:t>
            </a:r>
            <a:r>
              <a:rPr sz="2100" dirty="0">
                <a:solidFill>
                  <a:srgbClr val="000000"/>
                </a:solidFill>
                <a:latin typeface="Wingdings"/>
                <a:cs typeface="Wingdings"/>
              </a:rPr>
              <a:t></a:t>
            </a:r>
            <a:r>
              <a:rPr sz="2100" spc="-45" dirty="0">
                <a:solidFill>
                  <a:srgbClr val="000000"/>
                </a:solidFill>
                <a:latin typeface="Times New Roman"/>
                <a:cs typeface="Times New Roman"/>
              </a:rPr>
              <a:t> </a:t>
            </a:r>
            <a:r>
              <a:rPr sz="2100" spc="-10" dirty="0">
                <a:solidFill>
                  <a:srgbClr val="000000"/>
                </a:solidFill>
                <a:latin typeface="Calibri"/>
                <a:cs typeface="Calibri"/>
              </a:rPr>
              <a:t>fascio</a:t>
            </a:r>
            <a:r>
              <a:rPr sz="2100" dirty="0">
                <a:solidFill>
                  <a:srgbClr val="000000"/>
                </a:solidFill>
                <a:latin typeface="Calibri"/>
                <a:cs typeface="Calibri"/>
              </a:rPr>
              <a:t> di </a:t>
            </a:r>
            <a:r>
              <a:rPr sz="2100" spc="-5" dirty="0">
                <a:solidFill>
                  <a:srgbClr val="000000"/>
                </a:solidFill>
                <a:latin typeface="Calibri"/>
                <a:cs typeface="Calibri"/>
              </a:rPr>
              <a:t>radiazione</a:t>
            </a:r>
            <a:r>
              <a:rPr sz="2100" spc="10" dirty="0">
                <a:solidFill>
                  <a:srgbClr val="000000"/>
                </a:solidFill>
                <a:latin typeface="Calibri"/>
                <a:cs typeface="Calibri"/>
              </a:rPr>
              <a:t> </a:t>
            </a:r>
            <a:r>
              <a:rPr sz="2100" dirty="0">
                <a:solidFill>
                  <a:srgbClr val="000000"/>
                </a:solidFill>
                <a:latin typeface="Calibri"/>
                <a:cs typeface="Calibri"/>
              </a:rPr>
              <a:t>di </a:t>
            </a:r>
            <a:r>
              <a:rPr sz="2100" spc="-15" dirty="0">
                <a:solidFill>
                  <a:srgbClr val="000000"/>
                </a:solidFill>
                <a:latin typeface="Calibri"/>
                <a:cs typeface="Calibri"/>
              </a:rPr>
              <a:t>potenza </a:t>
            </a:r>
            <a:r>
              <a:rPr sz="2100" spc="-5" dirty="0">
                <a:solidFill>
                  <a:srgbClr val="000000"/>
                </a:solidFill>
                <a:latin typeface="Calibri"/>
                <a:cs typeface="Calibri"/>
              </a:rPr>
              <a:t>utile</a:t>
            </a:r>
            <a:r>
              <a:rPr sz="2100" spc="5" dirty="0">
                <a:solidFill>
                  <a:srgbClr val="000000"/>
                </a:solidFill>
                <a:latin typeface="Calibri"/>
                <a:cs typeface="Calibri"/>
              </a:rPr>
              <a:t> </a:t>
            </a:r>
            <a:r>
              <a:rPr sz="2100" spc="-5" dirty="0">
                <a:solidFill>
                  <a:srgbClr val="000000"/>
                </a:solidFill>
                <a:latin typeface="Calibri"/>
                <a:cs typeface="Calibri"/>
              </a:rPr>
              <a:t>per</a:t>
            </a:r>
            <a:r>
              <a:rPr sz="2100" spc="5" dirty="0">
                <a:solidFill>
                  <a:srgbClr val="000000"/>
                </a:solidFill>
                <a:latin typeface="Calibri"/>
                <a:cs typeface="Calibri"/>
              </a:rPr>
              <a:t> </a:t>
            </a:r>
            <a:r>
              <a:rPr sz="2100" spc="-5" dirty="0">
                <a:solidFill>
                  <a:srgbClr val="000000"/>
                </a:solidFill>
                <a:latin typeface="Calibri"/>
                <a:cs typeface="Calibri"/>
              </a:rPr>
              <a:t>rivelazione</a:t>
            </a:r>
            <a:r>
              <a:rPr sz="2100" spc="30" dirty="0">
                <a:solidFill>
                  <a:srgbClr val="000000"/>
                </a:solidFill>
                <a:latin typeface="Calibri"/>
                <a:cs typeface="Calibri"/>
              </a:rPr>
              <a:t> </a:t>
            </a:r>
            <a:r>
              <a:rPr sz="2100" dirty="0">
                <a:solidFill>
                  <a:srgbClr val="000000"/>
                </a:solidFill>
                <a:latin typeface="Calibri"/>
                <a:cs typeface="Calibri"/>
              </a:rPr>
              <a:t>e </a:t>
            </a:r>
            <a:r>
              <a:rPr sz="2100" spc="-10" dirty="0">
                <a:solidFill>
                  <a:srgbClr val="000000"/>
                </a:solidFill>
                <a:latin typeface="Calibri"/>
                <a:cs typeface="Calibri"/>
              </a:rPr>
              <a:t>misura</a:t>
            </a:r>
            <a:endParaRPr sz="2100">
              <a:latin typeface="Calibri"/>
              <a:cs typeface="Calibri"/>
            </a:endParaRPr>
          </a:p>
        </p:txBody>
      </p:sp>
      <p:pic>
        <p:nvPicPr>
          <p:cNvPr id="4" name="object 4"/>
          <p:cNvPicPr/>
          <p:nvPr/>
        </p:nvPicPr>
        <p:blipFill>
          <a:blip r:embed="rId2" cstate="print"/>
          <a:stretch>
            <a:fillRect/>
          </a:stretch>
        </p:blipFill>
        <p:spPr>
          <a:xfrm>
            <a:off x="8197595" y="3685032"/>
            <a:ext cx="3831336" cy="3031236"/>
          </a:xfrm>
          <a:prstGeom prst="rect">
            <a:avLst/>
          </a:prstGeom>
        </p:spPr>
      </p:pic>
      <p:sp>
        <p:nvSpPr>
          <p:cNvPr id="5" name="object 5"/>
          <p:cNvSpPr txBox="1"/>
          <p:nvPr/>
        </p:nvSpPr>
        <p:spPr>
          <a:xfrm>
            <a:off x="372567" y="3923741"/>
            <a:ext cx="7508240" cy="2907030"/>
          </a:xfrm>
          <a:prstGeom prst="rect">
            <a:avLst/>
          </a:prstGeom>
        </p:spPr>
        <p:txBody>
          <a:bodyPr vert="horz" wrap="square" lIns="0" tIns="12700" rIns="0" bIns="0" rtlCol="0">
            <a:spAutoFit/>
          </a:bodyPr>
          <a:lstStyle/>
          <a:p>
            <a:pPr marL="12700">
              <a:lnSpc>
                <a:spcPct val="100000"/>
              </a:lnSpc>
              <a:spcBef>
                <a:spcPts val="100"/>
              </a:spcBef>
            </a:pPr>
            <a:r>
              <a:rPr sz="2100" b="1" spc="-15" dirty="0">
                <a:solidFill>
                  <a:srgbClr val="1F4D3D"/>
                </a:solidFill>
                <a:latin typeface="Calibri"/>
                <a:cs typeface="Calibri"/>
              </a:rPr>
              <a:t>Sorgenti</a:t>
            </a:r>
            <a:r>
              <a:rPr sz="2100" b="1" spc="-20" dirty="0">
                <a:solidFill>
                  <a:srgbClr val="1F4D3D"/>
                </a:solidFill>
                <a:latin typeface="Calibri"/>
                <a:cs typeface="Calibri"/>
              </a:rPr>
              <a:t> </a:t>
            </a:r>
            <a:r>
              <a:rPr sz="2100" b="1" spc="-10" dirty="0">
                <a:solidFill>
                  <a:srgbClr val="1F4D3D"/>
                </a:solidFill>
                <a:latin typeface="Calibri"/>
                <a:cs typeface="Calibri"/>
              </a:rPr>
              <a:t>continue</a:t>
            </a:r>
            <a:endParaRPr sz="2100">
              <a:latin typeface="Calibri"/>
              <a:cs typeface="Calibri"/>
            </a:endParaRPr>
          </a:p>
          <a:p>
            <a:pPr marL="12700" marR="5080">
              <a:lnSpc>
                <a:spcPct val="100000"/>
              </a:lnSpc>
              <a:spcBef>
                <a:spcPts val="5"/>
              </a:spcBef>
              <a:tabLst>
                <a:tab pos="1216025" algn="l"/>
                <a:tab pos="2402205" algn="l"/>
                <a:tab pos="2726690" algn="l"/>
                <a:tab pos="3176270" algn="l"/>
                <a:tab pos="4248150" algn="l"/>
                <a:tab pos="4909185" algn="l"/>
                <a:tab pos="5575300" algn="l"/>
                <a:tab pos="6101080" algn="l"/>
                <a:tab pos="6425565" algn="l"/>
              </a:tabLst>
            </a:pPr>
            <a:r>
              <a:rPr sz="2100" spc="-5" dirty="0">
                <a:solidFill>
                  <a:srgbClr val="000000"/>
                </a:solidFill>
                <a:latin typeface="Calibri"/>
                <a:cs typeface="Calibri"/>
              </a:rPr>
              <a:t>Em</a:t>
            </a:r>
            <a:r>
              <a:rPr sz="2100" spc="-20" dirty="0">
                <a:solidFill>
                  <a:srgbClr val="000000"/>
                </a:solidFill>
                <a:latin typeface="Calibri"/>
                <a:cs typeface="Calibri"/>
              </a:rPr>
              <a:t>ett</a:t>
            </a:r>
            <a:r>
              <a:rPr sz="2100" spc="-5" dirty="0">
                <a:solidFill>
                  <a:srgbClr val="000000"/>
                </a:solidFill>
                <a:latin typeface="Calibri"/>
                <a:cs typeface="Calibri"/>
              </a:rPr>
              <a:t>on</a:t>
            </a:r>
            <a:r>
              <a:rPr sz="2100" dirty="0">
                <a:solidFill>
                  <a:srgbClr val="000000"/>
                </a:solidFill>
                <a:latin typeface="Calibri"/>
                <a:cs typeface="Calibri"/>
              </a:rPr>
              <a:t>o	</a:t>
            </a:r>
            <a:r>
              <a:rPr sz="2100" spc="-50" dirty="0">
                <a:solidFill>
                  <a:srgbClr val="000000"/>
                </a:solidFill>
                <a:latin typeface="Calibri"/>
                <a:cs typeface="Calibri"/>
              </a:rPr>
              <a:t>r</a:t>
            </a:r>
            <a:r>
              <a:rPr sz="2100" dirty="0">
                <a:solidFill>
                  <a:srgbClr val="000000"/>
                </a:solidFill>
                <a:latin typeface="Calibri"/>
                <a:cs typeface="Calibri"/>
              </a:rPr>
              <a:t>a</a:t>
            </a:r>
            <a:r>
              <a:rPr sz="2100" spc="-10" dirty="0">
                <a:solidFill>
                  <a:srgbClr val="000000"/>
                </a:solidFill>
                <a:latin typeface="Calibri"/>
                <a:cs typeface="Calibri"/>
              </a:rPr>
              <a:t>d</a:t>
            </a:r>
            <a:r>
              <a:rPr sz="2100" dirty="0">
                <a:solidFill>
                  <a:srgbClr val="000000"/>
                </a:solidFill>
                <a:latin typeface="Calibri"/>
                <a:cs typeface="Calibri"/>
              </a:rPr>
              <a:t>iazi</a:t>
            </a:r>
            <a:r>
              <a:rPr sz="2100" spc="-10" dirty="0">
                <a:solidFill>
                  <a:srgbClr val="000000"/>
                </a:solidFill>
                <a:latin typeface="Calibri"/>
                <a:cs typeface="Calibri"/>
              </a:rPr>
              <a:t>o</a:t>
            </a:r>
            <a:r>
              <a:rPr sz="2100" spc="-5" dirty="0">
                <a:solidFill>
                  <a:srgbClr val="000000"/>
                </a:solidFill>
                <a:latin typeface="Calibri"/>
                <a:cs typeface="Calibri"/>
              </a:rPr>
              <a:t>n</a:t>
            </a:r>
            <a:r>
              <a:rPr sz="2100" dirty="0">
                <a:solidFill>
                  <a:srgbClr val="000000"/>
                </a:solidFill>
                <a:latin typeface="Calibri"/>
                <a:cs typeface="Calibri"/>
              </a:rPr>
              <a:t>i	</a:t>
            </a:r>
            <a:r>
              <a:rPr sz="2100" spc="-5" dirty="0">
                <a:solidFill>
                  <a:srgbClr val="000000"/>
                </a:solidFill>
                <a:latin typeface="Calibri"/>
                <a:cs typeface="Calibri"/>
              </a:rPr>
              <a:t>l</a:t>
            </a:r>
            <a:r>
              <a:rPr sz="2100" dirty="0">
                <a:solidFill>
                  <a:srgbClr val="000000"/>
                </a:solidFill>
                <a:latin typeface="Calibri"/>
                <a:cs typeface="Calibri"/>
              </a:rPr>
              <a:t>a	cui	i</a:t>
            </a:r>
            <a:r>
              <a:rPr sz="2100" spc="-25" dirty="0">
                <a:solidFill>
                  <a:srgbClr val="000000"/>
                </a:solidFill>
                <a:latin typeface="Calibri"/>
                <a:cs typeface="Calibri"/>
              </a:rPr>
              <a:t>n</a:t>
            </a:r>
            <a:r>
              <a:rPr sz="2100" spc="-20" dirty="0">
                <a:solidFill>
                  <a:srgbClr val="000000"/>
                </a:solidFill>
                <a:latin typeface="Calibri"/>
                <a:cs typeface="Calibri"/>
              </a:rPr>
              <a:t>t</a:t>
            </a:r>
            <a:r>
              <a:rPr sz="2100" dirty="0">
                <a:solidFill>
                  <a:srgbClr val="000000"/>
                </a:solidFill>
                <a:latin typeface="Calibri"/>
                <a:cs typeface="Calibri"/>
              </a:rPr>
              <a:t>ens</a:t>
            </a:r>
            <a:r>
              <a:rPr sz="2100" spc="-10" dirty="0">
                <a:solidFill>
                  <a:srgbClr val="000000"/>
                </a:solidFill>
                <a:latin typeface="Calibri"/>
                <a:cs typeface="Calibri"/>
              </a:rPr>
              <a:t>i</a:t>
            </a:r>
            <a:r>
              <a:rPr sz="2100" spc="-20" dirty="0">
                <a:solidFill>
                  <a:srgbClr val="000000"/>
                </a:solidFill>
                <a:latin typeface="Calibri"/>
                <a:cs typeface="Calibri"/>
              </a:rPr>
              <a:t>t</a:t>
            </a:r>
            <a:r>
              <a:rPr sz="2100" dirty="0">
                <a:solidFill>
                  <a:srgbClr val="000000"/>
                </a:solidFill>
                <a:latin typeface="Calibri"/>
                <a:cs typeface="Calibri"/>
              </a:rPr>
              <a:t>à	</a:t>
            </a:r>
            <a:r>
              <a:rPr sz="2100" spc="-40" dirty="0">
                <a:solidFill>
                  <a:srgbClr val="000000"/>
                </a:solidFill>
                <a:latin typeface="Calibri"/>
                <a:cs typeface="Calibri"/>
              </a:rPr>
              <a:t>v</a:t>
            </a:r>
            <a:r>
              <a:rPr sz="2100" dirty="0">
                <a:solidFill>
                  <a:srgbClr val="000000"/>
                </a:solidFill>
                <a:latin typeface="Calibri"/>
                <a:cs typeface="Calibri"/>
              </a:rPr>
              <a:t>aria	</a:t>
            </a:r>
            <a:r>
              <a:rPr sz="2100" spc="-5" dirty="0">
                <a:solidFill>
                  <a:srgbClr val="000000"/>
                </a:solidFill>
                <a:latin typeface="Calibri"/>
                <a:cs typeface="Calibri"/>
              </a:rPr>
              <a:t>po</a:t>
            </a:r>
            <a:r>
              <a:rPr sz="2100" spc="-15" dirty="0">
                <a:solidFill>
                  <a:srgbClr val="000000"/>
                </a:solidFill>
                <a:latin typeface="Calibri"/>
                <a:cs typeface="Calibri"/>
              </a:rPr>
              <a:t>c</a:t>
            </a:r>
            <a:r>
              <a:rPr sz="2100" dirty="0">
                <a:solidFill>
                  <a:srgbClr val="000000"/>
                </a:solidFill>
                <a:latin typeface="Calibri"/>
                <a:cs typeface="Calibri"/>
              </a:rPr>
              <a:t>o	</a:t>
            </a:r>
            <a:r>
              <a:rPr sz="2100" spc="-15" dirty="0">
                <a:solidFill>
                  <a:srgbClr val="000000"/>
                </a:solidFill>
                <a:latin typeface="Calibri"/>
                <a:cs typeface="Calibri"/>
              </a:rPr>
              <a:t>c</a:t>
            </a:r>
            <a:r>
              <a:rPr sz="2100" spc="-5" dirty="0">
                <a:solidFill>
                  <a:srgbClr val="000000"/>
                </a:solidFill>
                <a:latin typeface="Calibri"/>
                <a:cs typeface="Calibri"/>
              </a:rPr>
              <a:t>o</a:t>
            </a:r>
            <a:r>
              <a:rPr sz="2100" dirty="0">
                <a:solidFill>
                  <a:srgbClr val="000000"/>
                </a:solidFill>
                <a:latin typeface="Calibri"/>
                <a:cs typeface="Calibri"/>
              </a:rPr>
              <a:t>n	</a:t>
            </a:r>
            <a:r>
              <a:rPr sz="2100" spc="-5" dirty="0">
                <a:solidFill>
                  <a:srgbClr val="000000"/>
                </a:solidFill>
                <a:latin typeface="Calibri"/>
                <a:cs typeface="Calibri"/>
              </a:rPr>
              <a:t>l</a:t>
            </a:r>
            <a:r>
              <a:rPr sz="2100" dirty="0">
                <a:solidFill>
                  <a:srgbClr val="000000"/>
                </a:solidFill>
                <a:latin typeface="Calibri"/>
                <a:cs typeface="Calibri"/>
              </a:rPr>
              <a:t>a	lungh</a:t>
            </a:r>
            <a:r>
              <a:rPr sz="2100" spc="-30" dirty="0">
                <a:solidFill>
                  <a:srgbClr val="000000"/>
                </a:solidFill>
                <a:latin typeface="Calibri"/>
                <a:cs typeface="Calibri"/>
              </a:rPr>
              <a:t>e</a:t>
            </a:r>
            <a:r>
              <a:rPr sz="2100" dirty="0">
                <a:solidFill>
                  <a:srgbClr val="000000"/>
                </a:solidFill>
                <a:latin typeface="Calibri"/>
                <a:cs typeface="Calibri"/>
              </a:rPr>
              <a:t>z</a:t>
            </a:r>
            <a:r>
              <a:rPr sz="2100" spc="-55" dirty="0">
                <a:solidFill>
                  <a:srgbClr val="000000"/>
                </a:solidFill>
                <a:latin typeface="Calibri"/>
                <a:cs typeface="Calibri"/>
              </a:rPr>
              <a:t>z</a:t>
            </a:r>
            <a:r>
              <a:rPr sz="2100" dirty="0">
                <a:solidFill>
                  <a:srgbClr val="000000"/>
                </a:solidFill>
                <a:latin typeface="Calibri"/>
                <a:cs typeface="Calibri"/>
              </a:rPr>
              <a:t>a  </a:t>
            </a:r>
            <a:r>
              <a:rPr sz="2100" spc="-5" dirty="0">
                <a:solidFill>
                  <a:srgbClr val="000000"/>
                </a:solidFill>
                <a:latin typeface="Calibri"/>
                <a:cs typeface="Calibri"/>
              </a:rPr>
              <a:t>d'onda</a:t>
            </a:r>
            <a:endParaRPr sz="2100">
              <a:latin typeface="Calibri"/>
              <a:cs typeface="Calibri"/>
            </a:endParaRPr>
          </a:p>
          <a:p>
            <a:pPr>
              <a:lnSpc>
                <a:spcPct val="100000"/>
              </a:lnSpc>
              <a:spcBef>
                <a:spcPts val="15"/>
              </a:spcBef>
            </a:pPr>
            <a:endParaRPr sz="2050">
              <a:latin typeface="Calibri"/>
              <a:cs typeface="Calibri"/>
            </a:endParaRPr>
          </a:p>
          <a:p>
            <a:pPr marL="12700">
              <a:lnSpc>
                <a:spcPct val="100000"/>
              </a:lnSpc>
            </a:pPr>
            <a:r>
              <a:rPr sz="2100" spc="-5" dirty="0">
                <a:solidFill>
                  <a:srgbClr val="000000"/>
                </a:solidFill>
                <a:latin typeface="Calibri"/>
                <a:cs typeface="Calibri"/>
              </a:rPr>
              <a:t>Radiazione </a:t>
            </a:r>
            <a:r>
              <a:rPr sz="2100" spc="-15" dirty="0">
                <a:solidFill>
                  <a:srgbClr val="000000"/>
                </a:solidFill>
                <a:latin typeface="Calibri"/>
                <a:cs typeface="Calibri"/>
              </a:rPr>
              <a:t>ininterrotta</a:t>
            </a:r>
            <a:r>
              <a:rPr sz="2100" spc="-10" dirty="0">
                <a:solidFill>
                  <a:srgbClr val="000000"/>
                </a:solidFill>
                <a:latin typeface="Calibri"/>
                <a:cs typeface="Calibri"/>
              </a:rPr>
              <a:t> </a:t>
            </a:r>
            <a:r>
              <a:rPr sz="2100" spc="-5" dirty="0">
                <a:solidFill>
                  <a:srgbClr val="000000"/>
                </a:solidFill>
                <a:latin typeface="Calibri"/>
                <a:cs typeface="Calibri"/>
              </a:rPr>
              <a:t>nel</a:t>
            </a:r>
            <a:r>
              <a:rPr sz="2100" spc="5" dirty="0">
                <a:solidFill>
                  <a:srgbClr val="000000"/>
                </a:solidFill>
                <a:latin typeface="Calibri"/>
                <a:cs typeface="Calibri"/>
              </a:rPr>
              <a:t> </a:t>
            </a:r>
            <a:r>
              <a:rPr sz="2100" spc="-5" dirty="0">
                <a:solidFill>
                  <a:srgbClr val="000000"/>
                </a:solidFill>
                <a:latin typeface="Calibri"/>
                <a:cs typeface="Calibri"/>
              </a:rPr>
              <a:t>tempo</a:t>
            </a:r>
            <a:endParaRPr sz="2100">
              <a:latin typeface="Calibri"/>
              <a:cs typeface="Calibri"/>
            </a:endParaRPr>
          </a:p>
          <a:p>
            <a:pPr>
              <a:lnSpc>
                <a:spcPct val="100000"/>
              </a:lnSpc>
              <a:spcBef>
                <a:spcPts val="20"/>
              </a:spcBef>
            </a:pPr>
            <a:endParaRPr sz="2050">
              <a:latin typeface="Calibri"/>
              <a:cs typeface="Calibri"/>
            </a:endParaRPr>
          </a:p>
          <a:p>
            <a:pPr marL="12700">
              <a:lnSpc>
                <a:spcPct val="100000"/>
              </a:lnSpc>
            </a:pPr>
            <a:r>
              <a:rPr sz="2100" b="1" spc="-10" dirty="0">
                <a:solidFill>
                  <a:srgbClr val="000000"/>
                </a:solidFill>
                <a:latin typeface="Calibri"/>
                <a:cs typeface="Calibri"/>
              </a:rPr>
              <a:t>Sorgenti</a:t>
            </a:r>
            <a:r>
              <a:rPr sz="2100" b="1" spc="-35" dirty="0">
                <a:solidFill>
                  <a:srgbClr val="000000"/>
                </a:solidFill>
                <a:latin typeface="Calibri"/>
                <a:cs typeface="Calibri"/>
              </a:rPr>
              <a:t> </a:t>
            </a:r>
            <a:r>
              <a:rPr sz="2100" b="1" dirty="0">
                <a:solidFill>
                  <a:srgbClr val="000000"/>
                </a:solidFill>
                <a:latin typeface="Calibri"/>
                <a:cs typeface="Calibri"/>
              </a:rPr>
              <a:t>a</a:t>
            </a:r>
            <a:r>
              <a:rPr sz="2100" b="1" spc="-30" dirty="0">
                <a:solidFill>
                  <a:srgbClr val="000000"/>
                </a:solidFill>
                <a:latin typeface="Calibri"/>
                <a:cs typeface="Calibri"/>
              </a:rPr>
              <a:t> </a:t>
            </a:r>
            <a:r>
              <a:rPr sz="2100" b="1" spc="-5" dirty="0">
                <a:solidFill>
                  <a:srgbClr val="000000"/>
                </a:solidFill>
                <a:latin typeface="Calibri"/>
                <a:cs typeface="Calibri"/>
              </a:rPr>
              <a:t>righe</a:t>
            </a:r>
            <a:endParaRPr sz="2100">
              <a:latin typeface="Calibri"/>
              <a:cs typeface="Calibri"/>
            </a:endParaRPr>
          </a:p>
          <a:p>
            <a:pPr marL="12700">
              <a:lnSpc>
                <a:spcPct val="100000"/>
              </a:lnSpc>
              <a:tabLst>
                <a:tab pos="1214755" algn="l"/>
                <a:tab pos="1624965" algn="l"/>
                <a:tab pos="2611120" algn="l"/>
                <a:tab pos="3580129" algn="l"/>
                <a:tab pos="3912235" algn="l"/>
                <a:tab pos="4595495" algn="l"/>
                <a:tab pos="5615305" algn="l"/>
                <a:tab pos="6137910" algn="l"/>
                <a:tab pos="7290434" algn="l"/>
              </a:tabLst>
            </a:pPr>
            <a:r>
              <a:rPr sz="2100" dirty="0">
                <a:solidFill>
                  <a:srgbClr val="000000"/>
                </a:solidFill>
                <a:latin typeface="Calibri"/>
                <a:cs typeface="Calibri"/>
              </a:rPr>
              <a:t>em</a:t>
            </a:r>
            <a:r>
              <a:rPr sz="2100" spc="-15" dirty="0">
                <a:solidFill>
                  <a:srgbClr val="000000"/>
                </a:solidFill>
                <a:latin typeface="Calibri"/>
                <a:cs typeface="Calibri"/>
              </a:rPr>
              <a:t>e</a:t>
            </a:r>
            <a:r>
              <a:rPr sz="2100" spc="-20" dirty="0">
                <a:solidFill>
                  <a:srgbClr val="000000"/>
                </a:solidFill>
                <a:latin typeface="Calibri"/>
                <a:cs typeface="Calibri"/>
              </a:rPr>
              <a:t>tt</a:t>
            </a:r>
            <a:r>
              <a:rPr sz="2100" spc="-5" dirty="0">
                <a:solidFill>
                  <a:srgbClr val="000000"/>
                </a:solidFill>
                <a:latin typeface="Calibri"/>
                <a:cs typeface="Calibri"/>
              </a:rPr>
              <a:t>on</a:t>
            </a:r>
            <a:r>
              <a:rPr sz="2100" dirty="0">
                <a:solidFill>
                  <a:srgbClr val="000000"/>
                </a:solidFill>
                <a:latin typeface="Calibri"/>
                <a:cs typeface="Calibri"/>
              </a:rPr>
              <a:t>o	un	</a:t>
            </a:r>
            <a:r>
              <a:rPr sz="2100" spc="-5" dirty="0">
                <a:solidFill>
                  <a:srgbClr val="000000"/>
                </a:solidFill>
                <a:latin typeface="Calibri"/>
                <a:cs typeface="Calibri"/>
              </a:rPr>
              <a:t>nume</a:t>
            </a:r>
            <a:r>
              <a:rPr sz="2100" spc="-35" dirty="0">
                <a:solidFill>
                  <a:srgbClr val="000000"/>
                </a:solidFill>
                <a:latin typeface="Calibri"/>
                <a:cs typeface="Calibri"/>
              </a:rPr>
              <a:t>r</a:t>
            </a:r>
            <a:r>
              <a:rPr sz="2100" dirty="0">
                <a:solidFill>
                  <a:srgbClr val="000000"/>
                </a:solidFill>
                <a:latin typeface="Calibri"/>
                <a:cs typeface="Calibri"/>
              </a:rPr>
              <a:t>o	li</a:t>
            </a:r>
            <a:r>
              <a:rPr sz="2100" spc="5" dirty="0">
                <a:solidFill>
                  <a:srgbClr val="000000"/>
                </a:solidFill>
                <a:latin typeface="Calibri"/>
                <a:cs typeface="Calibri"/>
              </a:rPr>
              <a:t>mi</a:t>
            </a:r>
            <a:r>
              <a:rPr sz="2100" spc="-20" dirty="0">
                <a:solidFill>
                  <a:srgbClr val="000000"/>
                </a:solidFill>
                <a:latin typeface="Calibri"/>
                <a:cs typeface="Calibri"/>
              </a:rPr>
              <a:t>t</a:t>
            </a:r>
            <a:r>
              <a:rPr sz="2100" spc="-25" dirty="0">
                <a:solidFill>
                  <a:srgbClr val="000000"/>
                </a:solidFill>
                <a:latin typeface="Calibri"/>
                <a:cs typeface="Calibri"/>
              </a:rPr>
              <a:t>a</a:t>
            </a:r>
            <a:r>
              <a:rPr sz="2100" spc="-20" dirty="0">
                <a:solidFill>
                  <a:srgbClr val="000000"/>
                </a:solidFill>
                <a:latin typeface="Calibri"/>
                <a:cs typeface="Calibri"/>
              </a:rPr>
              <a:t>t</a:t>
            </a:r>
            <a:r>
              <a:rPr sz="2100" dirty="0">
                <a:solidFill>
                  <a:srgbClr val="000000"/>
                </a:solidFill>
                <a:latin typeface="Calibri"/>
                <a:cs typeface="Calibri"/>
              </a:rPr>
              <a:t>o	di	ri</a:t>
            </a:r>
            <a:r>
              <a:rPr sz="2100" spc="-10" dirty="0">
                <a:solidFill>
                  <a:srgbClr val="000000"/>
                </a:solidFill>
                <a:latin typeface="Calibri"/>
                <a:cs typeface="Calibri"/>
              </a:rPr>
              <a:t>g</a:t>
            </a:r>
            <a:r>
              <a:rPr sz="2100" spc="-5" dirty="0">
                <a:solidFill>
                  <a:srgbClr val="000000"/>
                </a:solidFill>
                <a:latin typeface="Calibri"/>
                <a:cs typeface="Calibri"/>
              </a:rPr>
              <a:t>h</a:t>
            </a:r>
            <a:r>
              <a:rPr sz="2100" dirty="0">
                <a:solidFill>
                  <a:srgbClr val="000000"/>
                </a:solidFill>
                <a:latin typeface="Calibri"/>
                <a:cs typeface="Calibri"/>
              </a:rPr>
              <a:t>e	</a:t>
            </a:r>
            <a:r>
              <a:rPr sz="2100" spc="-5" dirty="0">
                <a:solidFill>
                  <a:srgbClr val="000000"/>
                </a:solidFill>
                <a:latin typeface="Calibri"/>
                <a:cs typeface="Calibri"/>
              </a:rPr>
              <a:t>sp</a:t>
            </a:r>
            <a:r>
              <a:rPr sz="2100" spc="-20" dirty="0">
                <a:solidFill>
                  <a:srgbClr val="000000"/>
                </a:solidFill>
                <a:latin typeface="Calibri"/>
                <a:cs typeface="Calibri"/>
              </a:rPr>
              <a:t>et</a:t>
            </a:r>
            <a:r>
              <a:rPr sz="2100" dirty="0">
                <a:solidFill>
                  <a:srgbClr val="000000"/>
                </a:solidFill>
                <a:latin typeface="Calibri"/>
                <a:cs typeface="Calibri"/>
              </a:rPr>
              <a:t>t</a:t>
            </a:r>
            <a:r>
              <a:rPr sz="2100" spc="-45" dirty="0">
                <a:solidFill>
                  <a:srgbClr val="000000"/>
                </a:solidFill>
                <a:latin typeface="Calibri"/>
                <a:cs typeface="Calibri"/>
              </a:rPr>
              <a:t>r</a:t>
            </a:r>
            <a:r>
              <a:rPr sz="2100" dirty="0">
                <a:solidFill>
                  <a:srgbClr val="000000"/>
                </a:solidFill>
                <a:latin typeface="Calibri"/>
                <a:cs typeface="Calibri"/>
              </a:rPr>
              <a:t>ali	</a:t>
            </a:r>
            <a:r>
              <a:rPr sz="2100" spc="-15" dirty="0">
                <a:solidFill>
                  <a:srgbClr val="000000"/>
                </a:solidFill>
                <a:latin typeface="Calibri"/>
                <a:cs typeface="Calibri"/>
              </a:rPr>
              <a:t>c</a:t>
            </a:r>
            <a:r>
              <a:rPr sz="2100" spc="-5" dirty="0">
                <a:solidFill>
                  <a:srgbClr val="000000"/>
                </a:solidFill>
                <a:latin typeface="Calibri"/>
                <a:cs typeface="Calibri"/>
              </a:rPr>
              <a:t>o</a:t>
            </a:r>
            <a:r>
              <a:rPr sz="2100" dirty="0">
                <a:solidFill>
                  <a:srgbClr val="000000"/>
                </a:solidFill>
                <a:latin typeface="Calibri"/>
                <a:cs typeface="Calibri"/>
              </a:rPr>
              <a:t>n	i</a:t>
            </a:r>
            <a:r>
              <a:rPr sz="2100" spc="-25" dirty="0">
                <a:solidFill>
                  <a:srgbClr val="000000"/>
                </a:solidFill>
                <a:latin typeface="Calibri"/>
                <a:cs typeface="Calibri"/>
              </a:rPr>
              <a:t>n</a:t>
            </a:r>
            <a:r>
              <a:rPr sz="2100" spc="-20" dirty="0">
                <a:solidFill>
                  <a:srgbClr val="000000"/>
                </a:solidFill>
                <a:latin typeface="Calibri"/>
                <a:cs typeface="Calibri"/>
              </a:rPr>
              <a:t>t</a:t>
            </a:r>
            <a:r>
              <a:rPr sz="2100" dirty="0">
                <a:solidFill>
                  <a:srgbClr val="000000"/>
                </a:solidFill>
                <a:latin typeface="Calibri"/>
                <a:cs typeface="Calibri"/>
              </a:rPr>
              <a:t>e</a:t>
            </a:r>
            <a:r>
              <a:rPr sz="2100" spc="15" dirty="0">
                <a:solidFill>
                  <a:srgbClr val="000000"/>
                </a:solidFill>
                <a:latin typeface="Calibri"/>
                <a:cs typeface="Calibri"/>
              </a:rPr>
              <a:t>r</a:t>
            </a:r>
            <a:r>
              <a:rPr sz="2100" spc="-40" dirty="0">
                <a:solidFill>
                  <a:srgbClr val="000000"/>
                </a:solidFill>
                <a:latin typeface="Calibri"/>
                <a:cs typeface="Calibri"/>
              </a:rPr>
              <a:t>v</a:t>
            </a:r>
            <a:r>
              <a:rPr sz="2100" dirty="0">
                <a:solidFill>
                  <a:srgbClr val="000000"/>
                </a:solidFill>
                <a:latin typeface="Calibri"/>
                <a:cs typeface="Calibri"/>
              </a:rPr>
              <a:t>a</a:t>
            </a:r>
            <a:r>
              <a:rPr sz="2100" spc="5" dirty="0">
                <a:solidFill>
                  <a:srgbClr val="000000"/>
                </a:solidFill>
                <a:latin typeface="Calibri"/>
                <a:cs typeface="Calibri"/>
              </a:rPr>
              <a:t>l</a:t>
            </a:r>
            <a:r>
              <a:rPr sz="2100" dirty="0">
                <a:solidFill>
                  <a:srgbClr val="000000"/>
                </a:solidFill>
                <a:latin typeface="Calibri"/>
                <a:cs typeface="Calibri"/>
              </a:rPr>
              <a:t>lo	di</a:t>
            </a:r>
            <a:endParaRPr sz="2100">
              <a:latin typeface="Calibri"/>
              <a:cs typeface="Calibri"/>
            </a:endParaRPr>
          </a:p>
          <a:p>
            <a:pPr marL="12700">
              <a:lnSpc>
                <a:spcPct val="100000"/>
              </a:lnSpc>
            </a:pPr>
            <a:r>
              <a:rPr sz="2100" spc="-10" dirty="0">
                <a:solidFill>
                  <a:srgbClr val="000000"/>
                </a:solidFill>
                <a:latin typeface="Calibri"/>
                <a:cs typeface="Calibri"/>
              </a:rPr>
              <a:t>lunghezza</a:t>
            </a:r>
            <a:r>
              <a:rPr sz="2100" spc="-20" dirty="0">
                <a:solidFill>
                  <a:srgbClr val="000000"/>
                </a:solidFill>
                <a:latin typeface="Calibri"/>
                <a:cs typeface="Calibri"/>
              </a:rPr>
              <a:t> </a:t>
            </a:r>
            <a:r>
              <a:rPr sz="2100" spc="-5" dirty="0">
                <a:solidFill>
                  <a:srgbClr val="000000"/>
                </a:solidFill>
                <a:latin typeface="Calibri"/>
                <a:cs typeface="Calibri"/>
              </a:rPr>
              <a:t>d'onda</a:t>
            </a:r>
            <a:r>
              <a:rPr sz="2100" spc="-25" dirty="0">
                <a:solidFill>
                  <a:srgbClr val="000000"/>
                </a:solidFill>
                <a:latin typeface="Calibri"/>
                <a:cs typeface="Calibri"/>
              </a:rPr>
              <a:t> </a:t>
            </a:r>
            <a:r>
              <a:rPr sz="2100" spc="-10" dirty="0">
                <a:solidFill>
                  <a:srgbClr val="000000"/>
                </a:solidFill>
                <a:latin typeface="Calibri"/>
                <a:cs typeface="Calibri"/>
              </a:rPr>
              <a:t>molto</a:t>
            </a:r>
            <a:r>
              <a:rPr sz="2100" spc="5" dirty="0">
                <a:solidFill>
                  <a:srgbClr val="000000"/>
                </a:solidFill>
                <a:latin typeface="Calibri"/>
                <a:cs typeface="Calibri"/>
              </a:rPr>
              <a:t> </a:t>
            </a:r>
            <a:r>
              <a:rPr sz="2100" spc="-15" dirty="0">
                <a:solidFill>
                  <a:srgbClr val="000000"/>
                </a:solidFill>
                <a:latin typeface="Calibri"/>
                <a:cs typeface="Calibri"/>
              </a:rPr>
              <a:t>ristretto</a:t>
            </a:r>
            <a:endParaRPr sz="2100">
              <a:latin typeface="Calibri"/>
              <a:cs typeface="Calibri"/>
            </a:endParaRPr>
          </a:p>
        </p:txBody>
      </p:sp>
      <p:sp>
        <p:nvSpPr>
          <p:cNvPr id="6" name="object 6"/>
          <p:cNvSpPr txBox="1"/>
          <p:nvPr/>
        </p:nvSpPr>
        <p:spPr>
          <a:xfrm>
            <a:off x="6617589" y="2182444"/>
            <a:ext cx="4869180" cy="669290"/>
          </a:xfrm>
          <a:prstGeom prst="rect">
            <a:avLst/>
          </a:prstGeom>
        </p:spPr>
        <p:txBody>
          <a:bodyPr vert="horz" wrap="square" lIns="0" tIns="12700" rIns="0" bIns="0" rtlCol="0">
            <a:spAutoFit/>
          </a:bodyPr>
          <a:lstStyle/>
          <a:p>
            <a:pPr marL="12700">
              <a:lnSpc>
                <a:spcPct val="100000"/>
              </a:lnSpc>
              <a:spcBef>
                <a:spcPts val="100"/>
              </a:spcBef>
            </a:pPr>
            <a:r>
              <a:rPr sz="2100" dirty="0">
                <a:solidFill>
                  <a:srgbClr val="000000"/>
                </a:solidFill>
                <a:latin typeface="Calibri"/>
                <a:cs typeface="Calibri"/>
              </a:rPr>
              <a:t>La</a:t>
            </a:r>
            <a:r>
              <a:rPr sz="2100" spc="90" dirty="0">
                <a:solidFill>
                  <a:srgbClr val="000000"/>
                </a:solidFill>
                <a:latin typeface="Calibri"/>
                <a:cs typeface="Calibri"/>
              </a:rPr>
              <a:t> </a:t>
            </a:r>
            <a:r>
              <a:rPr sz="2100" spc="-10" dirty="0">
                <a:solidFill>
                  <a:srgbClr val="000000"/>
                </a:solidFill>
                <a:latin typeface="Calibri"/>
                <a:cs typeface="Calibri"/>
              </a:rPr>
              <a:t>radiazione</a:t>
            </a:r>
            <a:r>
              <a:rPr sz="2100" spc="95" dirty="0">
                <a:solidFill>
                  <a:srgbClr val="000000"/>
                </a:solidFill>
                <a:latin typeface="Calibri"/>
                <a:cs typeface="Calibri"/>
              </a:rPr>
              <a:t> </a:t>
            </a:r>
            <a:r>
              <a:rPr sz="2100" spc="-10" dirty="0">
                <a:solidFill>
                  <a:srgbClr val="000000"/>
                </a:solidFill>
                <a:latin typeface="Calibri"/>
                <a:cs typeface="Calibri"/>
              </a:rPr>
              <a:t>elettromagnetica</a:t>
            </a:r>
            <a:r>
              <a:rPr sz="2100" spc="105" dirty="0">
                <a:solidFill>
                  <a:srgbClr val="000000"/>
                </a:solidFill>
                <a:latin typeface="Calibri"/>
                <a:cs typeface="Calibri"/>
              </a:rPr>
              <a:t> </a:t>
            </a:r>
            <a:r>
              <a:rPr sz="2100" spc="-5" dirty="0">
                <a:solidFill>
                  <a:srgbClr val="000000"/>
                </a:solidFill>
                <a:latin typeface="Calibri"/>
                <a:cs typeface="Calibri"/>
              </a:rPr>
              <a:t>emessa</a:t>
            </a:r>
            <a:r>
              <a:rPr sz="2100" spc="90" dirty="0">
                <a:solidFill>
                  <a:srgbClr val="000000"/>
                </a:solidFill>
                <a:latin typeface="Calibri"/>
                <a:cs typeface="Calibri"/>
              </a:rPr>
              <a:t> </a:t>
            </a:r>
            <a:r>
              <a:rPr sz="2100" spc="-10" dirty="0">
                <a:solidFill>
                  <a:srgbClr val="000000"/>
                </a:solidFill>
                <a:latin typeface="Calibri"/>
                <a:cs typeface="Calibri"/>
              </a:rPr>
              <a:t>dalla</a:t>
            </a:r>
            <a:endParaRPr sz="2100">
              <a:latin typeface="Calibri"/>
              <a:cs typeface="Calibri"/>
            </a:endParaRPr>
          </a:p>
          <a:p>
            <a:pPr marL="12700">
              <a:lnSpc>
                <a:spcPct val="100000"/>
              </a:lnSpc>
              <a:spcBef>
                <a:spcPts val="30"/>
              </a:spcBef>
            </a:pPr>
            <a:r>
              <a:rPr sz="2100" spc="-15" dirty="0">
                <a:solidFill>
                  <a:srgbClr val="000000"/>
                </a:solidFill>
                <a:latin typeface="Calibri"/>
                <a:cs typeface="Calibri"/>
              </a:rPr>
              <a:t>sorgente</a:t>
            </a:r>
            <a:r>
              <a:rPr sz="2100" spc="10" dirty="0">
                <a:solidFill>
                  <a:srgbClr val="000000"/>
                </a:solidFill>
                <a:latin typeface="Calibri"/>
                <a:cs typeface="Calibri"/>
              </a:rPr>
              <a:t> </a:t>
            </a:r>
            <a:r>
              <a:rPr sz="2100" spc="-15" dirty="0">
                <a:solidFill>
                  <a:srgbClr val="000000"/>
                </a:solidFill>
                <a:latin typeface="Calibri"/>
                <a:cs typeface="Calibri"/>
              </a:rPr>
              <a:t>deve</a:t>
            </a:r>
            <a:r>
              <a:rPr sz="2100" spc="15" dirty="0">
                <a:solidFill>
                  <a:srgbClr val="000000"/>
                </a:solidFill>
                <a:latin typeface="Calibri"/>
                <a:cs typeface="Calibri"/>
              </a:rPr>
              <a:t> </a:t>
            </a:r>
            <a:r>
              <a:rPr sz="2100" spc="-10" dirty="0">
                <a:solidFill>
                  <a:srgbClr val="000000"/>
                </a:solidFill>
                <a:latin typeface="Calibri"/>
                <a:cs typeface="Calibri"/>
              </a:rPr>
              <a:t>essere</a:t>
            </a:r>
            <a:r>
              <a:rPr sz="2100" spc="35" dirty="0">
                <a:solidFill>
                  <a:srgbClr val="000000"/>
                </a:solidFill>
                <a:latin typeface="Calibri"/>
                <a:cs typeface="Calibri"/>
              </a:rPr>
              <a:t> </a:t>
            </a:r>
            <a:r>
              <a:rPr sz="2100" spc="-10" dirty="0">
                <a:solidFill>
                  <a:srgbClr val="000000"/>
                </a:solidFill>
                <a:latin typeface="Calibri"/>
                <a:cs typeface="Calibri"/>
              </a:rPr>
              <a:t>stabile</a:t>
            </a:r>
            <a:r>
              <a:rPr sz="2100" dirty="0">
                <a:solidFill>
                  <a:srgbClr val="000000"/>
                </a:solidFill>
                <a:latin typeface="Calibri"/>
                <a:cs typeface="Calibri"/>
              </a:rPr>
              <a:t> </a:t>
            </a:r>
            <a:r>
              <a:rPr sz="2100" spc="-10" dirty="0">
                <a:solidFill>
                  <a:srgbClr val="000000"/>
                </a:solidFill>
                <a:latin typeface="Calibri"/>
                <a:cs typeface="Calibri"/>
              </a:rPr>
              <a:t>(come</a:t>
            </a:r>
            <a:r>
              <a:rPr sz="2100" dirty="0">
                <a:solidFill>
                  <a:srgbClr val="000000"/>
                </a:solidFill>
                <a:latin typeface="Calibri"/>
                <a:cs typeface="Calibri"/>
              </a:rPr>
              <a:t> </a:t>
            </a:r>
            <a:r>
              <a:rPr sz="2100" dirty="0">
                <a:solidFill>
                  <a:srgbClr val="000000"/>
                </a:solidFill>
                <a:latin typeface="Symbol"/>
                <a:cs typeface="Symbol"/>
              </a:rPr>
              <a:t></a:t>
            </a:r>
            <a:r>
              <a:rPr sz="2100" spc="-50" dirty="0">
                <a:solidFill>
                  <a:srgbClr val="000000"/>
                </a:solidFill>
                <a:latin typeface="Times New Roman"/>
                <a:cs typeface="Times New Roman"/>
              </a:rPr>
              <a:t> </a:t>
            </a:r>
            <a:r>
              <a:rPr sz="2100" dirty="0">
                <a:solidFill>
                  <a:srgbClr val="000000"/>
                </a:solidFill>
                <a:latin typeface="Calibri"/>
                <a:cs typeface="Calibri"/>
              </a:rPr>
              <a:t>e</a:t>
            </a:r>
            <a:r>
              <a:rPr sz="2100" spc="-5" dirty="0">
                <a:solidFill>
                  <a:srgbClr val="000000"/>
                </a:solidFill>
                <a:latin typeface="Calibri"/>
                <a:cs typeface="Calibri"/>
              </a:rPr>
              <a:t> P)</a:t>
            </a:r>
            <a:endParaRPr sz="2100">
              <a:latin typeface="Calibri"/>
              <a:cs typeface="Calibri"/>
            </a:endParaRPr>
          </a:p>
        </p:txBody>
      </p:sp>
      <p:pic>
        <p:nvPicPr>
          <p:cNvPr id="7" name="object 7"/>
          <p:cNvPicPr/>
          <p:nvPr/>
        </p:nvPicPr>
        <p:blipFill>
          <a:blip r:embed="rId3" cstate="print"/>
          <a:stretch>
            <a:fillRect/>
          </a:stretch>
        </p:blipFill>
        <p:spPr>
          <a:xfrm>
            <a:off x="163068" y="984503"/>
            <a:ext cx="5760720" cy="303123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23189" y="168909"/>
            <a:ext cx="6356985" cy="376555"/>
          </a:xfrm>
          <a:prstGeom prst="rect">
            <a:avLst/>
          </a:prstGeom>
        </p:spPr>
        <p:txBody>
          <a:bodyPr vert="horz" wrap="square" lIns="0" tIns="12700" rIns="0" bIns="0" rtlCol="0">
            <a:spAutoFit/>
          </a:bodyPr>
          <a:lstStyle/>
          <a:p>
            <a:pPr marL="12700">
              <a:lnSpc>
                <a:spcPct val="100000"/>
              </a:lnSpc>
              <a:spcBef>
                <a:spcPts val="100"/>
              </a:spcBef>
            </a:pPr>
            <a:r>
              <a:rPr sz="2300" b="1" spc="-10" dirty="0">
                <a:solidFill>
                  <a:srgbClr val="1F4D3D"/>
                </a:solidFill>
                <a:latin typeface="Calibri"/>
                <a:cs typeface="Calibri"/>
              </a:rPr>
              <a:t>Sorgenti</a:t>
            </a:r>
            <a:r>
              <a:rPr sz="2300" b="1" spc="-15" dirty="0">
                <a:solidFill>
                  <a:srgbClr val="1F4D3D"/>
                </a:solidFill>
                <a:latin typeface="Calibri"/>
                <a:cs typeface="Calibri"/>
              </a:rPr>
              <a:t> </a:t>
            </a:r>
            <a:r>
              <a:rPr sz="2300" b="1" spc="-5" dirty="0">
                <a:solidFill>
                  <a:srgbClr val="1F4D3D"/>
                </a:solidFill>
                <a:latin typeface="Calibri"/>
                <a:cs typeface="Calibri"/>
              </a:rPr>
              <a:t>continue</a:t>
            </a:r>
            <a:r>
              <a:rPr sz="2300" b="1" spc="15" dirty="0">
                <a:solidFill>
                  <a:srgbClr val="1F4D3D"/>
                </a:solidFill>
                <a:latin typeface="Calibri"/>
                <a:cs typeface="Calibri"/>
              </a:rPr>
              <a:t> </a:t>
            </a:r>
            <a:r>
              <a:rPr sz="2300" b="1" dirty="0">
                <a:solidFill>
                  <a:srgbClr val="1F4D3D"/>
                </a:solidFill>
                <a:latin typeface="Calibri"/>
                <a:cs typeface="Calibri"/>
              </a:rPr>
              <a:t>nella</a:t>
            </a:r>
            <a:r>
              <a:rPr sz="2300" b="1" spc="5" dirty="0">
                <a:solidFill>
                  <a:srgbClr val="1F4D3D"/>
                </a:solidFill>
                <a:latin typeface="Calibri"/>
                <a:cs typeface="Calibri"/>
              </a:rPr>
              <a:t> </a:t>
            </a:r>
            <a:r>
              <a:rPr sz="2300" b="1" spc="-10" dirty="0">
                <a:solidFill>
                  <a:srgbClr val="1F4D3D"/>
                </a:solidFill>
                <a:latin typeface="Calibri"/>
                <a:cs typeface="Calibri"/>
              </a:rPr>
              <a:t>regione</a:t>
            </a:r>
            <a:r>
              <a:rPr sz="2300" b="1" spc="5" dirty="0">
                <a:solidFill>
                  <a:srgbClr val="1F4D3D"/>
                </a:solidFill>
                <a:latin typeface="Calibri"/>
                <a:cs typeface="Calibri"/>
              </a:rPr>
              <a:t> </a:t>
            </a:r>
            <a:r>
              <a:rPr sz="2300" b="1" spc="-10" dirty="0">
                <a:solidFill>
                  <a:srgbClr val="1F4D3D"/>
                </a:solidFill>
                <a:latin typeface="Calibri"/>
                <a:cs typeface="Calibri"/>
              </a:rPr>
              <a:t>ultravioletto/visibile</a:t>
            </a:r>
            <a:endParaRPr sz="2300">
              <a:latin typeface="Calibri"/>
              <a:cs typeface="Calibri"/>
            </a:endParaRPr>
          </a:p>
        </p:txBody>
      </p:sp>
      <p:sp>
        <p:nvSpPr>
          <p:cNvPr id="3" name="object 3"/>
          <p:cNvSpPr txBox="1"/>
          <p:nvPr/>
        </p:nvSpPr>
        <p:spPr>
          <a:xfrm>
            <a:off x="7457313" y="618490"/>
            <a:ext cx="4234180" cy="1626235"/>
          </a:xfrm>
          <a:prstGeom prst="rect">
            <a:avLst/>
          </a:prstGeom>
        </p:spPr>
        <p:txBody>
          <a:bodyPr vert="horz" wrap="square" lIns="0" tIns="12700" rIns="0" bIns="0" rtlCol="0">
            <a:spAutoFit/>
          </a:bodyPr>
          <a:lstStyle/>
          <a:p>
            <a:pPr marL="12700" algn="just">
              <a:lnSpc>
                <a:spcPct val="100000"/>
              </a:lnSpc>
              <a:spcBef>
                <a:spcPts val="100"/>
              </a:spcBef>
            </a:pPr>
            <a:r>
              <a:rPr sz="2100" dirty="0">
                <a:solidFill>
                  <a:srgbClr val="000000"/>
                </a:solidFill>
                <a:latin typeface="Calibri"/>
                <a:cs typeface="Calibri"/>
              </a:rPr>
              <a:t>Lampada</a:t>
            </a:r>
            <a:r>
              <a:rPr sz="2100" spc="-45" dirty="0">
                <a:solidFill>
                  <a:srgbClr val="000000"/>
                </a:solidFill>
                <a:latin typeface="Calibri"/>
                <a:cs typeface="Calibri"/>
              </a:rPr>
              <a:t> </a:t>
            </a:r>
            <a:r>
              <a:rPr sz="2100" dirty="0">
                <a:solidFill>
                  <a:srgbClr val="000000"/>
                </a:solidFill>
                <a:latin typeface="Calibri"/>
                <a:cs typeface="Calibri"/>
              </a:rPr>
              <a:t>a</a:t>
            </a:r>
            <a:r>
              <a:rPr sz="2100" spc="-10" dirty="0">
                <a:solidFill>
                  <a:srgbClr val="000000"/>
                </a:solidFill>
                <a:latin typeface="Calibri"/>
                <a:cs typeface="Calibri"/>
              </a:rPr>
              <a:t> </a:t>
            </a:r>
            <a:r>
              <a:rPr sz="2100" b="1" spc="-15" dirty="0">
                <a:solidFill>
                  <a:srgbClr val="000000"/>
                </a:solidFill>
                <a:latin typeface="Calibri"/>
                <a:cs typeface="Calibri"/>
              </a:rPr>
              <a:t>filamento</a:t>
            </a:r>
            <a:r>
              <a:rPr sz="2100" b="1" spc="10" dirty="0">
                <a:solidFill>
                  <a:srgbClr val="000000"/>
                </a:solidFill>
                <a:latin typeface="Calibri"/>
                <a:cs typeface="Calibri"/>
              </a:rPr>
              <a:t> </a:t>
            </a:r>
            <a:r>
              <a:rPr sz="2100" b="1" dirty="0">
                <a:solidFill>
                  <a:srgbClr val="000000"/>
                </a:solidFill>
                <a:latin typeface="Calibri"/>
                <a:cs typeface="Calibri"/>
              </a:rPr>
              <a:t>di</a:t>
            </a:r>
            <a:r>
              <a:rPr sz="2100" b="1" spc="-15" dirty="0">
                <a:solidFill>
                  <a:srgbClr val="000000"/>
                </a:solidFill>
                <a:latin typeface="Calibri"/>
                <a:cs typeface="Calibri"/>
              </a:rPr>
              <a:t> </a:t>
            </a:r>
            <a:r>
              <a:rPr sz="2100" b="1" spc="-10" dirty="0">
                <a:solidFill>
                  <a:srgbClr val="000000"/>
                </a:solidFill>
                <a:latin typeface="Calibri"/>
                <a:cs typeface="Calibri"/>
              </a:rPr>
              <a:t>tungsteno</a:t>
            </a:r>
            <a:endParaRPr sz="2100">
              <a:latin typeface="Calibri"/>
              <a:cs typeface="Calibri"/>
            </a:endParaRPr>
          </a:p>
          <a:p>
            <a:pPr>
              <a:lnSpc>
                <a:spcPct val="100000"/>
              </a:lnSpc>
              <a:spcBef>
                <a:spcPts val="15"/>
              </a:spcBef>
            </a:pPr>
            <a:endParaRPr sz="2050">
              <a:latin typeface="Calibri"/>
              <a:cs typeface="Calibri"/>
            </a:endParaRPr>
          </a:p>
          <a:p>
            <a:pPr marL="12700" marR="5080" algn="just">
              <a:lnSpc>
                <a:spcPct val="100000"/>
              </a:lnSpc>
            </a:pPr>
            <a:r>
              <a:rPr sz="2100" spc="-5" dirty="0">
                <a:solidFill>
                  <a:srgbClr val="000000"/>
                </a:solidFill>
                <a:latin typeface="Calibri"/>
                <a:cs typeface="Calibri"/>
              </a:rPr>
              <a:t>funzionano</a:t>
            </a:r>
            <a:r>
              <a:rPr sz="2100" dirty="0">
                <a:solidFill>
                  <a:srgbClr val="000000"/>
                </a:solidFill>
                <a:latin typeface="Calibri"/>
                <a:cs typeface="Calibri"/>
              </a:rPr>
              <a:t> </a:t>
            </a:r>
            <a:r>
              <a:rPr sz="2100" spc="-5" dirty="0">
                <a:solidFill>
                  <a:srgbClr val="000000"/>
                </a:solidFill>
                <a:latin typeface="Calibri"/>
                <a:cs typeface="Calibri"/>
              </a:rPr>
              <a:t>ad</a:t>
            </a:r>
            <a:r>
              <a:rPr sz="2100" dirty="0">
                <a:solidFill>
                  <a:srgbClr val="000000"/>
                </a:solidFill>
                <a:latin typeface="Calibri"/>
                <a:cs typeface="Calibri"/>
              </a:rPr>
              <a:t> </a:t>
            </a:r>
            <a:r>
              <a:rPr sz="2100" spc="-5" dirty="0">
                <a:solidFill>
                  <a:srgbClr val="000000"/>
                </a:solidFill>
                <a:latin typeface="Calibri"/>
                <a:cs typeface="Calibri"/>
              </a:rPr>
              <a:t>una</a:t>
            </a:r>
            <a:r>
              <a:rPr sz="2100" dirty="0">
                <a:solidFill>
                  <a:srgbClr val="000000"/>
                </a:solidFill>
                <a:latin typeface="Calibri"/>
                <a:cs typeface="Calibri"/>
              </a:rPr>
              <a:t> </a:t>
            </a:r>
            <a:r>
              <a:rPr sz="2100" spc="-15" dirty="0">
                <a:solidFill>
                  <a:srgbClr val="000000"/>
                </a:solidFill>
                <a:latin typeface="Calibri"/>
                <a:cs typeface="Calibri"/>
              </a:rPr>
              <a:t>temperatura</a:t>
            </a:r>
            <a:r>
              <a:rPr sz="2100" spc="445" dirty="0">
                <a:solidFill>
                  <a:srgbClr val="000000"/>
                </a:solidFill>
                <a:latin typeface="Calibri"/>
                <a:cs typeface="Calibri"/>
              </a:rPr>
              <a:t> </a:t>
            </a:r>
            <a:r>
              <a:rPr sz="2100" dirty="0">
                <a:solidFill>
                  <a:srgbClr val="000000"/>
                </a:solidFill>
                <a:latin typeface="Calibri"/>
                <a:cs typeface="Calibri"/>
              </a:rPr>
              <a:t>di </a:t>
            </a:r>
            <a:r>
              <a:rPr sz="2100" spc="-459" dirty="0">
                <a:solidFill>
                  <a:srgbClr val="000000"/>
                </a:solidFill>
                <a:latin typeface="Calibri"/>
                <a:cs typeface="Calibri"/>
              </a:rPr>
              <a:t> </a:t>
            </a:r>
            <a:r>
              <a:rPr sz="2100" spc="-15" dirty="0">
                <a:solidFill>
                  <a:srgbClr val="000000"/>
                </a:solidFill>
                <a:latin typeface="Calibri"/>
                <a:cs typeface="Calibri"/>
              </a:rPr>
              <a:t>circa</a:t>
            </a:r>
            <a:r>
              <a:rPr sz="2100" spc="-10" dirty="0">
                <a:solidFill>
                  <a:srgbClr val="000000"/>
                </a:solidFill>
                <a:latin typeface="Calibri"/>
                <a:cs typeface="Calibri"/>
              </a:rPr>
              <a:t> </a:t>
            </a:r>
            <a:r>
              <a:rPr sz="2100" spc="-5" dirty="0">
                <a:solidFill>
                  <a:srgbClr val="000000"/>
                </a:solidFill>
                <a:latin typeface="Calibri"/>
                <a:cs typeface="Calibri"/>
              </a:rPr>
              <a:t>2900</a:t>
            </a:r>
            <a:r>
              <a:rPr sz="2100" dirty="0">
                <a:solidFill>
                  <a:srgbClr val="000000"/>
                </a:solidFill>
                <a:latin typeface="Calibri"/>
                <a:cs typeface="Calibri"/>
              </a:rPr>
              <a:t> </a:t>
            </a:r>
            <a:r>
              <a:rPr sz="2100" spc="-5" dirty="0">
                <a:solidFill>
                  <a:srgbClr val="000000"/>
                </a:solidFill>
                <a:latin typeface="Calibri"/>
                <a:cs typeface="Calibri"/>
              </a:rPr>
              <a:t>K,</a:t>
            </a:r>
            <a:r>
              <a:rPr sz="2100" dirty="0">
                <a:solidFill>
                  <a:srgbClr val="000000"/>
                </a:solidFill>
                <a:latin typeface="Calibri"/>
                <a:cs typeface="Calibri"/>
              </a:rPr>
              <a:t> </a:t>
            </a:r>
            <a:r>
              <a:rPr sz="2100" spc="-10" dirty="0">
                <a:solidFill>
                  <a:srgbClr val="000000"/>
                </a:solidFill>
                <a:latin typeface="Calibri"/>
                <a:cs typeface="Calibri"/>
              </a:rPr>
              <a:t>che</a:t>
            </a:r>
            <a:r>
              <a:rPr sz="2100" spc="-5" dirty="0">
                <a:solidFill>
                  <a:srgbClr val="000000"/>
                </a:solidFill>
                <a:latin typeface="Calibri"/>
                <a:cs typeface="Calibri"/>
              </a:rPr>
              <a:t> </a:t>
            </a:r>
            <a:r>
              <a:rPr sz="2100" spc="-10" dirty="0">
                <a:solidFill>
                  <a:srgbClr val="000000"/>
                </a:solidFill>
                <a:latin typeface="Calibri"/>
                <a:cs typeface="Calibri"/>
              </a:rPr>
              <a:t>produce</a:t>
            </a:r>
            <a:r>
              <a:rPr sz="2100" spc="-5" dirty="0">
                <a:solidFill>
                  <a:srgbClr val="000000"/>
                </a:solidFill>
                <a:latin typeface="Calibri"/>
                <a:cs typeface="Calibri"/>
              </a:rPr>
              <a:t> </a:t>
            </a:r>
            <a:r>
              <a:rPr sz="2100" spc="-15" dirty="0">
                <a:solidFill>
                  <a:srgbClr val="000000"/>
                </a:solidFill>
                <a:latin typeface="Calibri"/>
                <a:cs typeface="Calibri"/>
              </a:rPr>
              <a:t>una </a:t>
            </a:r>
            <a:r>
              <a:rPr sz="2100" spc="-10" dirty="0">
                <a:solidFill>
                  <a:srgbClr val="000000"/>
                </a:solidFill>
                <a:latin typeface="Calibri"/>
                <a:cs typeface="Calibri"/>
              </a:rPr>
              <a:t> </a:t>
            </a:r>
            <a:r>
              <a:rPr sz="2100" spc="-5" dirty="0">
                <a:solidFill>
                  <a:srgbClr val="000000"/>
                </a:solidFill>
                <a:latin typeface="Calibri"/>
                <a:cs typeface="Calibri"/>
              </a:rPr>
              <a:t>radiazione</a:t>
            </a:r>
            <a:r>
              <a:rPr sz="2100" spc="5" dirty="0">
                <a:solidFill>
                  <a:srgbClr val="000000"/>
                </a:solidFill>
                <a:latin typeface="Calibri"/>
                <a:cs typeface="Calibri"/>
              </a:rPr>
              <a:t> </a:t>
            </a:r>
            <a:r>
              <a:rPr sz="2100" spc="-5" dirty="0">
                <a:solidFill>
                  <a:srgbClr val="000000"/>
                </a:solidFill>
                <a:latin typeface="Calibri"/>
                <a:cs typeface="Calibri"/>
              </a:rPr>
              <a:t>utile</a:t>
            </a:r>
            <a:r>
              <a:rPr sz="2100" dirty="0">
                <a:solidFill>
                  <a:srgbClr val="000000"/>
                </a:solidFill>
                <a:latin typeface="Calibri"/>
                <a:cs typeface="Calibri"/>
              </a:rPr>
              <a:t> </a:t>
            </a:r>
            <a:r>
              <a:rPr sz="2100" spc="-20" dirty="0">
                <a:solidFill>
                  <a:srgbClr val="000000"/>
                </a:solidFill>
                <a:latin typeface="Calibri"/>
                <a:cs typeface="Calibri"/>
              </a:rPr>
              <a:t>fra</a:t>
            </a:r>
            <a:r>
              <a:rPr sz="2100" spc="-5" dirty="0">
                <a:solidFill>
                  <a:srgbClr val="000000"/>
                </a:solidFill>
                <a:latin typeface="Calibri"/>
                <a:cs typeface="Calibri"/>
              </a:rPr>
              <a:t> </a:t>
            </a:r>
            <a:r>
              <a:rPr sz="2100" dirty="0">
                <a:solidFill>
                  <a:srgbClr val="000000"/>
                </a:solidFill>
                <a:latin typeface="Calibri"/>
                <a:cs typeface="Calibri"/>
              </a:rPr>
              <a:t>350</a:t>
            </a:r>
            <a:r>
              <a:rPr sz="2100" spc="-25" dirty="0">
                <a:solidFill>
                  <a:srgbClr val="000000"/>
                </a:solidFill>
                <a:latin typeface="Calibri"/>
                <a:cs typeface="Calibri"/>
              </a:rPr>
              <a:t> </a:t>
            </a:r>
            <a:r>
              <a:rPr sz="2100" dirty="0">
                <a:solidFill>
                  <a:srgbClr val="000000"/>
                </a:solidFill>
                <a:latin typeface="Calibri"/>
                <a:cs typeface="Calibri"/>
              </a:rPr>
              <a:t>e</a:t>
            </a:r>
            <a:r>
              <a:rPr sz="2100" spc="-10" dirty="0">
                <a:solidFill>
                  <a:srgbClr val="000000"/>
                </a:solidFill>
                <a:latin typeface="Calibri"/>
                <a:cs typeface="Calibri"/>
              </a:rPr>
              <a:t> </a:t>
            </a:r>
            <a:r>
              <a:rPr sz="2100" dirty="0">
                <a:solidFill>
                  <a:srgbClr val="000000"/>
                </a:solidFill>
                <a:latin typeface="Calibri"/>
                <a:cs typeface="Calibri"/>
              </a:rPr>
              <a:t>2200</a:t>
            </a:r>
            <a:r>
              <a:rPr sz="2100" spc="-20" dirty="0">
                <a:solidFill>
                  <a:srgbClr val="000000"/>
                </a:solidFill>
                <a:latin typeface="Calibri"/>
                <a:cs typeface="Calibri"/>
              </a:rPr>
              <a:t> </a:t>
            </a:r>
            <a:r>
              <a:rPr sz="2100" dirty="0">
                <a:solidFill>
                  <a:srgbClr val="000000"/>
                </a:solidFill>
                <a:latin typeface="Calibri"/>
                <a:cs typeface="Calibri"/>
              </a:rPr>
              <a:t>nm.</a:t>
            </a:r>
            <a:endParaRPr sz="2100">
              <a:latin typeface="Calibri"/>
              <a:cs typeface="Calibri"/>
            </a:endParaRPr>
          </a:p>
        </p:txBody>
      </p:sp>
      <p:sp>
        <p:nvSpPr>
          <p:cNvPr id="4" name="object 4"/>
          <p:cNvSpPr txBox="1"/>
          <p:nvPr/>
        </p:nvSpPr>
        <p:spPr>
          <a:xfrm>
            <a:off x="323189" y="707897"/>
            <a:ext cx="5694680" cy="2266315"/>
          </a:xfrm>
          <a:prstGeom prst="rect">
            <a:avLst/>
          </a:prstGeom>
        </p:spPr>
        <p:txBody>
          <a:bodyPr vert="horz" wrap="square" lIns="0" tIns="12700" rIns="0" bIns="0" rtlCol="0">
            <a:spAutoFit/>
          </a:bodyPr>
          <a:lstStyle/>
          <a:p>
            <a:pPr marL="12700" algn="just">
              <a:lnSpc>
                <a:spcPct val="100000"/>
              </a:lnSpc>
              <a:spcBef>
                <a:spcPts val="100"/>
              </a:spcBef>
            </a:pPr>
            <a:r>
              <a:rPr sz="2100" dirty="0">
                <a:solidFill>
                  <a:srgbClr val="000000"/>
                </a:solidFill>
                <a:latin typeface="Calibri"/>
                <a:cs typeface="Calibri"/>
              </a:rPr>
              <a:t>Le</a:t>
            </a:r>
            <a:r>
              <a:rPr sz="2100" spc="-25" dirty="0">
                <a:solidFill>
                  <a:srgbClr val="000000"/>
                </a:solidFill>
                <a:latin typeface="Calibri"/>
                <a:cs typeface="Calibri"/>
              </a:rPr>
              <a:t> </a:t>
            </a:r>
            <a:r>
              <a:rPr sz="2100" dirty="0">
                <a:solidFill>
                  <a:srgbClr val="000000"/>
                </a:solidFill>
                <a:latin typeface="Calibri"/>
                <a:cs typeface="Calibri"/>
              </a:rPr>
              <a:t>lampade</a:t>
            </a:r>
            <a:r>
              <a:rPr sz="2100" spc="-35" dirty="0">
                <a:solidFill>
                  <a:srgbClr val="000000"/>
                </a:solidFill>
                <a:latin typeface="Calibri"/>
                <a:cs typeface="Calibri"/>
              </a:rPr>
              <a:t> </a:t>
            </a:r>
            <a:r>
              <a:rPr sz="2100" dirty="0">
                <a:solidFill>
                  <a:srgbClr val="000000"/>
                </a:solidFill>
                <a:latin typeface="Calibri"/>
                <a:cs typeface="Calibri"/>
              </a:rPr>
              <a:t>al</a:t>
            </a:r>
            <a:r>
              <a:rPr sz="2100" spc="-25" dirty="0">
                <a:solidFill>
                  <a:srgbClr val="000000"/>
                </a:solidFill>
                <a:latin typeface="Calibri"/>
                <a:cs typeface="Calibri"/>
              </a:rPr>
              <a:t> </a:t>
            </a:r>
            <a:r>
              <a:rPr sz="2100" spc="-5" dirty="0">
                <a:solidFill>
                  <a:srgbClr val="000000"/>
                </a:solidFill>
                <a:latin typeface="Calibri"/>
                <a:cs typeface="Calibri"/>
              </a:rPr>
              <a:t>deuterio</a:t>
            </a:r>
            <a:endParaRPr sz="2100">
              <a:latin typeface="Calibri"/>
              <a:cs typeface="Calibri"/>
            </a:endParaRPr>
          </a:p>
          <a:p>
            <a:pPr marL="12700" marR="6350" algn="just">
              <a:lnSpc>
                <a:spcPct val="100000"/>
              </a:lnSpc>
            </a:pPr>
            <a:r>
              <a:rPr sz="2100" spc="-15" dirty="0">
                <a:solidFill>
                  <a:srgbClr val="000000"/>
                </a:solidFill>
                <a:latin typeface="Calibri"/>
                <a:cs typeface="Calibri"/>
              </a:rPr>
              <a:t>usate</a:t>
            </a:r>
            <a:r>
              <a:rPr sz="2100" spc="-10" dirty="0">
                <a:solidFill>
                  <a:srgbClr val="000000"/>
                </a:solidFill>
                <a:latin typeface="Calibri"/>
                <a:cs typeface="Calibri"/>
              </a:rPr>
              <a:t> </a:t>
            </a:r>
            <a:r>
              <a:rPr sz="2100" spc="-5" dirty="0">
                <a:solidFill>
                  <a:srgbClr val="000000"/>
                </a:solidFill>
                <a:latin typeface="Calibri"/>
                <a:cs typeface="Calibri"/>
              </a:rPr>
              <a:t>per</a:t>
            </a:r>
            <a:r>
              <a:rPr sz="2100" dirty="0">
                <a:solidFill>
                  <a:srgbClr val="000000"/>
                </a:solidFill>
                <a:latin typeface="Calibri"/>
                <a:cs typeface="Calibri"/>
              </a:rPr>
              <a:t> </a:t>
            </a:r>
            <a:r>
              <a:rPr sz="2100" spc="-15" dirty="0">
                <a:solidFill>
                  <a:srgbClr val="000000"/>
                </a:solidFill>
                <a:latin typeface="Calibri"/>
                <a:cs typeface="Calibri"/>
              </a:rPr>
              <a:t>fornire</a:t>
            </a:r>
            <a:r>
              <a:rPr sz="2100" spc="-10" dirty="0">
                <a:solidFill>
                  <a:srgbClr val="000000"/>
                </a:solidFill>
                <a:latin typeface="Calibri"/>
                <a:cs typeface="Calibri"/>
              </a:rPr>
              <a:t> </a:t>
            </a:r>
            <a:r>
              <a:rPr sz="2100" dirty="0">
                <a:solidFill>
                  <a:srgbClr val="000000"/>
                </a:solidFill>
                <a:latin typeface="Calibri"/>
                <a:cs typeface="Calibri"/>
              </a:rPr>
              <a:t>una</a:t>
            </a:r>
            <a:r>
              <a:rPr sz="2100" spc="5" dirty="0">
                <a:solidFill>
                  <a:srgbClr val="000000"/>
                </a:solidFill>
                <a:latin typeface="Calibri"/>
                <a:cs typeface="Calibri"/>
              </a:rPr>
              <a:t> </a:t>
            </a:r>
            <a:r>
              <a:rPr sz="2100" spc="-5" dirty="0">
                <a:solidFill>
                  <a:srgbClr val="000000"/>
                </a:solidFill>
                <a:latin typeface="Calibri"/>
                <a:cs typeface="Calibri"/>
              </a:rPr>
              <a:t>radiazione</a:t>
            </a:r>
            <a:r>
              <a:rPr sz="2100" dirty="0">
                <a:solidFill>
                  <a:srgbClr val="000000"/>
                </a:solidFill>
                <a:latin typeface="Calibri"/>
                <a:cs typeface="Calibri"/>
              </a:rPr>
              <a:t> </a:t>
            </a:r>
            <a:r>
              <a:rPr sz="2100" spc="-10" dirty="0">
                <a:solidFill>
                  <a:srgbClr val="000000"/>
                </a:solidFill>
                <a:latin typeface="Calibri"/>
                <a:cs typeface="Calibri"/>
              </a:rPr>
              <a:t>continua</a:t>
            </a:r>
            <a:r>
              <a:rPr sz="2100" spc="-5" dirty="0">
                <a:solidFill>
                  <a:srgbClr val="000000"/>
                </a:solidFill>
                <a:latin typeface="Calibri"/>
                <a:cs typeface="Calibri"/>
              </a:rPr>
              <a:t> nella </a:t>
            </a:r>
            <a:r>
              <a:rPr sz="2100" dirty="0">
                <a:solidFill>
                  <a:srgbClr val="000000"/>
                </a:solidFill>
                <a:latin typeface="Calibri"/>
                <a:cs typeface="Calibri"/>
              </a:rPr>
              <a:t> </a:t>
            </a:r>
            <a:r>
              <a:rPr sz="2100" spc="-5" dirty="0">
                <a:solidFill>
                  <a:srgbClr val="000000"/>
                </a:solidFill>
                <a:latin typeface="Calibri"/>
                <a:cs typeface="Calibri"/>
              </a:rPr>
              <a:t>regione</a:t>
            </a:r>
            <a:r>
              <a:rPr sz="2100" spc="10" dirty="0">
                <a:solidFill>
                  <a:srgbClr val="000000"/>
                </a:solidFill>
                <a:latin typeface="Calibri"/>
                <a:cs typeface="Calibri"/>
              </a:rPr>
              <a:t> </a:t>
            </a:r>
            <a:r>
              <a:rPr sz="2100" spc="-75" dirty="0">
                <a:solidFill>
                  <a:srgbClr val="000000"/>
                </a:solidFill>
                <a:latin typeface="Calibri"/>
                <a:cs typeface="Calibri"/>
              </a:rPr>
              <a:t>UV.</a:t>
            </a:r>
            <a:endParaRPr sz="2100">
              <a:latin typeface="Calibri"/>
              <a:cs typeface="Calibri"/>
            </a:endParaRPr>
          </a:p>
          <a:p>
            <a:pPr>
              <a:lnSpc>
                <a:spcPct val="100000"/>
              </a:lnSpc>
              <a:spcBef>
                <a:spcPts val="15"/>
              </a:spcBef>
            </a:pPr>
            <a:endParaRPr sz="2050">
              <a:latin typeface="Calibri"/>
              <a:cs typeface="Calibri"/>
            </a:endParaRPr>
          </a:p>
          <a:p>
            <a:pPr marL="12700" marR="5080" algn="just">
              <a:lnSpc>
                <a:spcPct val="100000"/>
              </a:lnSpc>
              <a:spcBef>
                <a:spcPts val="5"/>
              </a:spcBef>
            </a:pPr>
            <a:r>
              <a:rPr sz="2100" dirty="0">
                <a:solidFill>
                  <a:srgbClr val="000000"/>
                </a:solidFill>
                <a:latin typeface="Calibri"/>
                <a:cs typeface="Calibri"/>
              </a:rPr>
              <a:t>tubo</a:t>
            </a:r>
            <a:r>
              <a:rPr sz="2100" spc="5" dirty="0">
                <a:solidFill>
                  <a:srgbClr val="000000"/>
                </a:solidFill>
                <a:latin typeface="Calibri"/>
                <a:cs typeface="Calibri"/>
              </a:rPr>
              <a:t> </a:t>
            </a:r>
            <a:r>
              <a:rPr sz="2100" spc="-5" dirty="0">
                <a:solidFill>
                  <a:srgbClr val="000000"/>
                </a:solidFill>
                <a:latin typeface="Calibri"/>
                <a:cs typeface="Calibri"/>
              </a:rPr>
              <a:t>cilindrico</a:t>
            </a:r>
            <a:r>
              <a:rPr sz="2100" dirty="0">
                <a:solidFill>
                  <a:srgbClr val="000000"/>
                </a:solidFill>
                <a:latin typeface="Calibri"/>
                <a:cs typeface="Calibri"/>
              </a:rPr>
              <a:t> </a:t>
            </a:r>
            <a:r>
              <a:rPr sz="2100" spc="-15" dirty="0">
                <a:solidFill>
                  <a:srgbClr val="000000"/>
                </a:solidFill>
                <a:latin typeface="Calibri"/>
                <a:cs typeface="Calibri"/>
              </a:rPr>
              <a:t>contenente</a:t>
            </a:r>
            <a:r>
              <a:rPr sz="2100" spc="-10" dirty="0">
                <a:solidFill>
                  <a:srgbClr val="000000"/>
                </a:solidFill>
                <a:latin typeface="Calibri"/>
                <a:cs typeface="Calibri"/>
              </a:rPr>
              <a:t> </a:t>
            </a:r>
            <a:r>
              <a:rPr sz="2100" spc="-5" dirty="0">
                <a:solidFill>
                  <a:srgbClr val="000000"/>
                </a:solidFill>
                <a:latin typeface="Calibri"/>
                <a:cs typeface="Calibri"/>
              </a:rPr>
              <a:t>deuterio</a:t>
            </a:r>
            <a:r>
              <a:rPr sz="2100" dirty="0">
                <a:solidFill>
                  <a:srgbClr val="000000"/>
                </a:solidFill>
                <a:latin typeface="Calibri"/>
                <a:cs typeface="Calibri"/>
              </a:rPr>
              <a:t> a</a:t>
            </a:r>
            <a:r>
              <a:rPr sz="2100" spc="5" dirty="0">
                <a:solidFill>
                  <a:srgbClr val="000000"/>
                </a:solidFill>
                <a:latin typeface="Calibri"/>
                <a:cs typeface="Calibri"/>
              </a:rPr>
              <a:t> </a:t>
            </a:r>
            <a:r>
              <a:rPr sz="2100" spc="-5" dirty="0">
                <a:solidFill>
                  <a:srgbClr val="000000"/>
                </a:solidFill>
                <a:latin typeface="Calibri"/>
                <a:cs typeface="Calibri"/>
              </a:rPr>
              <a:t>bassa </a:t>
            </a:r>
            <a:r>
              <a:rPr sz="2100" dirty="0">
                <a:solidFill>
                  <a:srgbClr val="000000"/>
                </a:solidFill>
                <a:latin typeface="Calibri"/>
                <a:cs typeface="Calibri"/>
              </a:rPr>
              <a:t> </a:t>
            </a:r>
            <a:r>
              <a:rPr sz="2100" spc="-5" dirty="0">
                <a:solidFill>
                  <a:srgbClr val="000000"/>
                </a:solidFill>
                <a:latin typeface="Calibri"/>
                <a:cs typeface="Calibri"/>
              </a:rPr>
              <a:t>pressione,</a:t>
            </a:r>
            <a:r>
              <a:rPr sz="2100" dirty="0">
                <a:solidFill>
                  <a:srgbClr val="000000"/>
                </a:solidFill>
                <a:latin typeface="Calibri"/>
                <a:cs typeface="Calibri"/>
              </a:rPr>
              <a:t> </a:t>
            </a:r>
            <a:r>
              <a:rPr sz="2100" spc="-5" dirty="0">
                <a:solidFill>
                  <a:srgbClr val="000000"/>
                </a:solidFill>
                <a:latin typeface="Calibri"/>
                <a:cs typeface="Calibri"/>
              </a:rPr>
              <a:t>con</a:t>
            </a:r>
            <a:r>
              <a:rPr sz="2100" dirty="0">
                <a:solidFill>
                  <a:srgbClr val="000000"/>
                </a:solidFill>
                <a:latin typeface="Calibri"/>
                <a:cs typeface="Calibri"/>
              </a:rPr>
              <a:t> </a:t>
            </a:r>
            <a:r>
              <a:rPr sz="2100" spc="-5" dirty="0">
                <a:solidFill>
                  <a:srgbClr val="000000"/>
                </a:solidFill>
                <a:latin typeface="Calibri"/>
                <a:cs typeface="Calibri"/>
              </a:rPr>
              <a:t>una</a:t>
            </a:r>
            <a:r>
              <a:rPr sz="2100" dirty="0">
                <a:solidFill>
                  <a:srgbClr val="000000"/>
                </a:solidFill>
                <a:latin typeface="Calibri"/>
                <a:cs typeface="Calibri"/>
              </a:rPr>
              <a:t> </a:t>
            </a:r>
            <a:r>
              <a:rPr sz="2100" spc="-15" dirty="0">
                <a:solidFill>
                  <a:srgbClr val="000000"/>
                </a:solidFill>
                <a:latin typeface="Calibri"/>
                <a:cs typeface="Calibri"/>
              </a:rPr>
              <a:t>finestra</a:t>
            </a:r>
            <a:r>
              <a:rPr sz="2100" spc="-10" dirty="0">
                <a:solidFill>
                  <a:srgbClr val="000000"/>
                </a:solidFill>
                <a:latin typeface="Calibri"/>
                <a:cs typeface="Calibri"/>
              </a:rPr>
              <a:t> </a:t>
            </a:r>
            <a:r>
              <a:rPr sz="2100" dirty="0">
                <a:solidFill>
                  <a:srgbClr val="000000"/>
                </a:solidFill>
                <a:latin typeface="Calibri"/>
                <a:cs typeface="Calibri"/>
              </a:rPr>
              <a:t>di</a:t>
            </a:r>
            <a:r>
              <a:rPr sz="2100" spc="5" dirty="0">
                <a:solidFill>
                  <a:srgbClr val="000000"/>
                </a:solidFill>
                <a:latin typeface="Calibri"/>
                <a:cs typeface="Calibri"/>
              </a:rPr>
              <a:t> </a:t>
            </a:r>
            <a:r>
              <a:rPr sz="2100" spc="-15" dirty="0">
                <a:solidFill>
                  <a:srgbClr val="000000"/>
                </a:solidFill>
                <a:latin typeface="Calibri"/>
                <a:cs typeface="Calibri"/>
              </a:rPr>
              <a:t>quarzo</a:t>
            </a:r>
            <a:r>
              <a:rPr sz="2100" spc="-10" dirty="0">
                <a:solidFill>
                  <a:srgbClr val="000000"/>
                </a:solidFill>
                <a:latin typeface="Calibri"/>
                <a:cs typeface="Calibri"/>
              </a:rPr>
              <a:t> </a:t>
            </a:r>
            <a:r>
              <a:rPr sz="2100" spc="-5" dirty="0">
                <a:solidFill>
                  <a:srgbClr val="000000"/>
                </a:solidFill>
                <a:latin typeface="Calibri"/>
                <a:cs typeface="Calibri"/>
              </a:rPr>
              <a:t>dalla</a:t>
            </a:r>
            <a:r>
              <a:rPr sz="2100" dirty="0">
                <a:solidFill>
                  <a:srgbClr val="000000"/>
                </a:solidFill>
                <a:latin typeface="Calibri"/>
                <a:cs typeface="Calibri"/>
              </a:rPr>
              <a:t> </a:t>
            </a:r>
            <a:r>
              <a:rPr sz="2100" spc="-5" dirty="0">
                <a:solidFill>
                  <a:srgbClr val="000000"/>
                </a:solidFill>
                <a:latin typeface="Calibri"/>
                <a:cs typeface="Calibri"/>
              </a:rPr>
              <a:t>quale </a:t>
            </a:r>
            <a:r>
              <a:rPr sz="2100" spc="-459" dirty="0">
                <a:solidFill>
                  <a:srgbClr val="000000"/>
                </a:solidFill>
                <a:latin typeface="Calibri"/>
                <a:cs typeface="Calibri"/>
              </a:rPr>
              <a:t> </a:t>
            </a:r>
            <a:r>
              <a:rPr sz="2100" spc="-5" dirty="0">
                <a:solidFill>
                  <a:srgbClr val="000000"/>
                </a:solidFill>
                <a:latin typeface="Calibri"/>
                <a:cs typeface="Calibri"/>
              </a:rPr>
              <a:t>fuoriesce</a:t>
            </a:r>
            <a:r>
              <a:rPr sz="2100" spc="30" dirty="0">
                <a:solidFill>
                  <a:srgbClr val="000000"/>
                </a:solidFill>
                <a:latin typeface="Calibri"/>
                <a:cs typeface="Calibri"/>
              </a:rPr>
              <a:t> </a:t>
            </a:r>
            <a:r>
              <a:rPr sz="2100" spc="-5" dirty="0">
                <a:solidFill>
                  <a:srgbClr val="000000"/>
                </a:solidFill>
                <a:latin typeface="Calibri"/>
                <a:cs typeface="Calibri"/>
              </a:rPr>
              <a:t>la radiazione.</a:t>
            </a:r>
            <a:endParaRPr sz="2100">
              <a:latin typeface="Calibri"/>
              <a:cs typeface="Calibri"/>
            </a:endParaRPr>
          </a:p>
        </p:txBody>
      </p:sp>
      <p:pic>
        <p:nvPicPr>
          <p:cNvPr id="5" name="object 5"/>
          <p:cNvPicPr/>
          <p:nvPr/>
        </p:nvPicPr>
        <p:blipFill>
          <a:blip r:embed="rId2" cstate="print"/>
          <a:stretch>
            <a:fillRect/>
          </a:stretch>
        </p:blipFill>
        <p:spPr>
          <a:xfrm>
            <a:off x="2855976" y="2841939"/>
            <a:ext cx="1590456" cy="3936809"/>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52780" y="170179"/>
            <a:ext cx="4648200" cy="391160"/>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1F4D3D"/>
                </a:solidFill>
                <a:latin typeface="Arial"/>
                <a:cs typeface="Arial"/>
              </a:rPr>
              <a:t>Selettori</a:t>
            </a:r>
            <a:r>
              <a:rPr sz="2400" b="1" spc="-25" dirty="0">
                <a:solidFill>
                  <a:srgbClr val="1F4D3D"/>
                </a:solidFill>
                <a:latin typeface="Arial"/>
                <a:cs typeface="Arial"/>
              </a:rPr>
              <a:t> </a:t>
            </a:r>
            <a:r>
              <a:rPr sz="2400" b="1" dirty="0">
                <a:solidFill>
                  <a:srgbClr val="1F4D3D"/>
                </a:solidFill>
                <a:latin typeface="Arial"/>
                <a:cs typeface="Arial"/>
              </a:rPr>
              <a:t>della</a:t>
            </a:r>
            <a:r>
              <a:rPr sz="2400" b="1" spc="-10" dirty="0">
                <a:solidFill>
                  <a:srgbClr val="1F4D3D"/>
                </a:solidFill>
                <a:latin typeface="Arial"/>
                <a:cs typeface="Arial"/>
              </a:rPr>
              <a:t> </a:t>
            </a:r>
            <a:r>
              <a:rPr sz="2400" b="1" spc="-5" dirty="0">
                <a:solidFill>
                  <a:srgbClr val="1F4D3D"/>
                </a:solidFill>
                <a:latin typeface="Arial"/>
                <a:cs typeface="Arial"/>
              </a:rPr>
              <a:t>lunghezza</a:t>
            </a:r>
            <a:r>
              <a:rPr sz="2400" b="1" spc="-35" dirty="0">
                <a:solidFill>
                  <a:srgbClr val="1F4D3D"/>
                </a:solidFill>
                <a:latin typeface="Arial"/>
                <a:cs typeface="Arial"/>
              </a:rPr>
              <a:t> </a:t>
            </a:r>
            <a:r>
              <a:rPr sz="2400" b="1" dirty="0">
                <a:solidFill>
                  <a:srgbClr val="1F4D3D"/>
                </a:solidFill>
                <a:latin typeface="Arial"/>
                <a:cs typeface="Arial"/>
              </a:rPr>
              <a:t>d'onda</a:t>
            </a:r>
            <a:endParaRPr sz="2400">
              <a:latin typeface="Arial"/>
              <a:cs typeface="Arial"/>
            </a:endParaRPr>
          </a:p>
        </p:txBody>
      </p:sp>
      <p:sp>
        <p:nvSpPr>
          <p:cNvPr id="3" name="object 3"/>
          <p:cNvSpPr txBox="1"/>
          <p:nvPr/>
        </p:nvSpPr>
        <p:spPr>
          <a:xfrm>
            <a:off x="252780" y="1075131"/>
            <a:ext cx="11310620" cy="4708525"/>
          </a:xfrm>
          <a:prstGeom prst="rect">
            <a:avLst/>
          </a:prstGeom>
        </p:spPr>
        <p:txBody>
          <a:bodyPr vert="horz" wrap="square" lIns="0" tIns="12700" rIns="0" bIns="0" rtlCol="0">
            <a:spAutoFit/>
          </a:bodyPr>
          <a:lstStyle/>
          <a:p>
            <a:pPr marL="12700">
              <a:lnSpc>
                <a:spcPct val="100000"/>
              </a:lnSpc>
              <a:spcBef>
                <a:spcPts val="100"/>
              </a:spcBef>
            </a:pPr>
            <a:r>
              <a:rPr sz="2100" spc="-5" dirty="0">
                <a:solidFill>
                  <a:srgbClr val="000000"/>
                </a:solidFill>
                <a:latin typeface="Calibri"/>
                <a:cs typeface="Calibri"/>
              </a:rPr>
              <a:t>Gli</a:t>
            </a:r>
            <a:r>
              <a:rPr sz="2100" spc="165" dirty="0">
                <a:solidFill>
                  <a:srgbClr val="000000"/>
                </a:solidFill>
                <a:latin typeface="Calibri"/>
                <a:cs typeface="Calibri"/>
              </a:rPr>
              <a:t> </a:t>
            </a:r>
            <a:r>
              <a:rPr sz="2100" spc="-10" dirty="0">
                <a:solidFill>
                  <a:srgbClr val="000000"/>
                </a:solidFill>
                <a:latin typeface="Calibri"/>
                <a:cs typeface="Calibri"/>
              </a:rPr>
              <a:t>strumenti</a:t>
            </a:r>
            <a:r>
              <a:rPr sz="2100" spc="160" dirty="0">
                <a:solidFill>
                  <a:srgbClr val="000000"/>
                </a:solidFill>
                <a:latin typeface="Calibri"/>
                <a:cs typeface="Calibri"/>
              </a:rPr>
              <a:t> </a:t>
            </a:r>
            <a:r>
              <a:rPr sz="2100" spc="-10" dirty="0">
                <a:solidFill>
                  <a:srgbClr val="000000"/>
                </a:solidFill>
                <a:latin typeface="Calibri"/>
                <a:cs typeface="Calibri"/>
              </a:rPr>
              <a:t>spettroscopici</a:t>
            </a:r>
            <a:r>
              <a:rPr sz="2100" spc="175" dirty="0">
                <a:solidFill>
                  <a:srgbClr val="000000"/>
                </a:solidFill>
                <a:latin typeface="Calibri"/>
                <a:cs typeface="Calibri"/>
              </a:rPr>
              <a:t> </a:t>
            </a:r>
            <a:r>
              <a:rPr sz="2100" spc="-5" dirty="0">
                <a:solidFill>
                  <a:srgbClr val="000000"/>
                </a:solidFill>
                <a:latin typeface="Calibri"/>
                <a:cs typeface="Calibri"/>
              </a:rPr>
              <a:t>nelle</a:t>
            </a:r>
            <a:r>
              <a:rPr sz="2100" spc="165" dirty="0">
                <a:solidFill>
                  <a:srgbClr val="000000"/>
                </a:solidFill>
                <a:latin typeface="Calibri"/>
                <a:cs typeface="Calibri"/>
              </a:rPr>
              <a:t> </a:t>
            </a:r>
            <a:r>
              <a:rPr sz="2100" spc="-5" dirty="0">
                <a:solidFill>
                  <a:srgbClr val="000000"/>
                </a:solidFill>
                <a:latin typeface="Calibri"/>
                <a:cs typeface="Calibri"/>
              </a:rPr>
              <a:t>regioni</a:t>
            </a:r>
            <a:r>
              <a:rPr sz="2100" spc="160" dirty="0">
                <a:solidFill>
                  <a:srgbClr val="000000"/>
                </a:solidFill>
                <a:latin typeface="Calibri"/>
                <a:cs typeface="Calibri"/>
              </a:rPr>
              <a:t> </a:t>
            </a:r>
            <a:r>
              <a:rPr sz="2100" spc="-5" dirty="0">
                <a:solidFill>
                  <a:srgbClr val="000000"/>
                </a:solidFill>
                <a:latin typeface="Calibri"/>
                <a:cs typeface="Calibri"/>
              </a:rPr>
              <a:t>UV</a:t>
            </a:r>
            <a:r>
              <a:rPr sz="2100" spc="165" dirty="0">
                <a:solidFill>
                  <a:srgbClr val="000000"/>
                </a:solidFill>
                <a:latin typeface="Calibri"/>
                <a:cs typeface="Calibri"/>
              </a:rPr>
              <a:t> </a:t>
            </a:r>
            <a:r>
              <a:rPr sz="2100" dirty="0">
                <a:solidFill>
                  <a:srgbClr val="000000"/>
                </a:solidFill>
                <a:latin typeface="Calibri"/>
                <a:cs typeface="Calibri"/>
              </a:rPr>
              <a:t>e</a:t>
            </a:r>
            <a:r>
              <a:rPr sz="2100" spc="160" dirty="0">
                <a:solidFill>
                  <a:srgbClr val="000000"/>
                </a:solidFill>
                <a:latin typeface="Calibri"/>
                <a:cs typeface="Calibri"/>
              </a:rPr>
              <a:t> </a:t>
            </a:r>
            <a:r>
              <a:rPr sz="2100" dirty="0">
                <a:solidFill>
                  <a:srgbClr val="000000"/>
                </a:solidFill>
                <a:latin typeface="Calibri"/>
                <a:cs typeface="Calibri"/>
              </a:rPr>
              <a:t>visibile</a:t>
            </a:r>
            <a:r>
              <a:rPr sz="2100" spc="165" dirty="0">
                <a:solidFill>
                  <a:srgbClr val="000000"/>
                </a:solidFill>
                <a:latin typeface="Calibri"/>
                <a:cs typeface="Calibri"/>
              </a:rPr>
              <a:t> </a:t>
            </a:r>
            <a:r>
              <a:rPr sz="2100" spc="-10" dirty="0">
                <a:solidFill>
                  <a:srgbClr val="000000"/>
                </a:solidFill>
                <a:latin typeface="Calibri"/>
                <a:cs typeface="Calibri"/>
              </a:rPr>
              <a:t>normalmente</a:t>
            </a:r>
            <a:r>
              <a:rPr sz="2100" spc="175" dirty="0">
                <a:solidFill>
                  <a:srgbClr val="000000"/>
                </a:solidFill>
                <a:latin typeface="Calibri"/>
                <a:cs typeface="Calibri"/>
              </a:rPr>
              <a:t> </a:t>
            </a:r>
            <a:r>
              <a:rPr sz="2100" spc="-5" dirty="0">
                <a:solidFill>
                  <a:srgbClr val="000000"/>
                </a:solidFill>
                <a:latin typeface="Calibri"/>
                <a:cs typeface="Calibri"/>
              </a:rPr>
              <a:t>possiedono</a:t>
            </a:r>
            <a:r>
              <a:rPr sz="2100" spc="165" dirty="0">
                <a:solidFill>
                  <a:srgbClr val="000000"/>
                </a:solidFill>
                <a:latin typeface="Calibri"/>
                <a:cs typeface="Calibri"/>
              </a:rPr>
              <a:t> </a:t>
            </a:r>
            <a:r>
              <a:rPr sz="2100" spc="-5" dirty="0">
                <a:solidFill>
                  <a:srgbClr val="000000"/>
                </a:solidFill>
                <a:latin typeface="Calibri"/>
                <a:cs typeface="Calibri"/>
              </a:rPr>
              <a:t>uno</a:t>
            </a:r>
            <a:r>
              <a:rPr sz="2100" spc="165" dirty="0">
                <a:solidFill>
                  <a:srgbClr val="000000"/>
                </a:solidFill>
                <a:latin typeface="Calibri"/>
                <a:cs typeface="Calibri"/>
              </a:rPr>
              <a:t> </a:t>
            </a:r>
            <a:r>
              <a:rPr sz="2100" dirty="0">
                <a:solidFill>
                  <a:srgbClr val="000000"/>
                </a:solidFill>
                <a:latin typeface="Calibri"/>
                <a:cs typeface="Calibri"/>
              </a:rPr>
              <a:t>o</a:t>
            </a:r>
            <a:r>
              <a:rPr sz="2100" spc="160" dirty="0">
                <a:solidFill>
                  <a:srgbClr val="000000"/>
                </a:solidFill>
                <a:latin typeface="Calibri"/>
                <a:cs typeface="Calibri"/>
              </a:rPr>
              <a:t> </a:t>
            </a:r>
            <a:r>
              <a:rPr sz="2100" spc="-5" dirty="0">
                <a:solidFill>
                  <a:srgbClr val="000000"/>
                </a:solidFill>
                <a:latin typeface="Calibri"/>
                <a:cs typeface="Calibri"/>
              </a:rPr>
              <a:t>più</a:t>
            </a:r>
            <a:r>
              <a:rPr sz="2100" spc="170" dirty="0">
                <a:solidFill>
                  <a:srgbClr val="000000"/>
                </a:solidFill>
                <a:latin typeface="Calibri"/>
                <a:cs typeface="Calibri"/>
              </a:rPr>
              <a:t> </a:t>
            </a:r>
            <a:r>
              <a:rPr sz="2100" spc="-5" dirty="0">
                <a:solidFill>
                  <a:srgbClr val="000000"/>
                </a:solidFill>
                <a:latin typeface="Calibri"/>
                <a:cs typeface="Calibri"/>
              </a:rPr>
              <a:t>dispositivi</a:t>
            </a:r>
            <a:endParaRPr sz="2100">
              <a:latin typeface="Calibri"/>
              <a:cs typeface="Calibri"/>
            </a:endParaRPr>
          </a:p>
          <a:p>
            <a:pPr marL="12700">
              <a:lnSpc>
                <a:spcPct val="100000"/>
              </a:lnSpc>
              <a:spcBef>
                <a:spcPts val="5"/>
              </a:spcBef>
            </a:pPr>
            <a:r>
              <a:rPr sz="2100" spc="-5" dirty="0">
                <a:solidFill>
                  <a:srgbClr val="000000"/>
                </a:solidFill>
                <a:latin typeface="Calibri"/>
                <a:cs typeface="Calibri"/>
              </a:rPr>
              <a:t>per</a:t>
            </a:r>
            <a:r>
              <a:rPr sz="2100" spc="5" dirty="0">
                <a:solidFill>
                  <a:srgbClr val="000000"/>
                </a:solidFill>
                <a:latin typeface="Calibri"/>
                <a:cs typeface="Calibri"/>
              </a:rPr>
              <a:t> </a:t>
            </a:r>
            <a:r>
              <a:rPr sz="2100" b="1" spc="-10" dirty="0">
                <a:solidFill>
                  <a:srgbClr val="000000"/>
                </a:solidFill>
                <a:latin typeface="Calibri"/>
                <a:cs typeface="Calibri"/>
              </a:rPr>
              <a:t>limitare</a:t>
            </a:r>
            <a:r>
              <a:rPr sz="2100" b="1" spc="10" dirty="0">
                <a:solidFill>
                  <a:srgbClr val="000000"/>
                </a:solidFill>
                <a:latin typeface="Calibri"/>
                <a:cs typeface="Calibri"/>
              </a:rPr>
              <a:t> </a:t>
            </a:r>
            <a:r>
              <a:rPr sz="2100" b="1" dirty="0">
                <a:solidFill>
                  <a:srgbClr val="000000"/>
                </a:solidFill>
                <a:latin typeface="Calibri"/>
                <a:cs typeface="Calibri"/>
              </a:rPr>
              <a:t>la</a:t>
            </a:r>
            <a:r>
              <a:rPr sz="2100" b="1" spc="5" dirty="0">
                <a:solidFill>
                  <a:srgbClr val="000000"/>
                </a:solidFill>
                <a:latin typeface="Calibri"/>
                <a:cs typeface="Calibri"/>
              </a:rPr>
              <a:t> </a:t>
            </a:r>
            <a:r>
              <a:rPr sz="2100" b="1" spc="-5" dirty="0">
                <a:solidFill>
                  <a:srgbClr val="000000"/>
                </a:solidFill>
                <a:latin typeface="Calibri"/>
                <a:cs typeface="Calibri"/>
              </a:rPr>
              <a:t>radiazione</a:t>
            </a:r>
            <a:r>
              <a:rPr sz="2100" b="1" spc="-15" dirty="0">
                <a:solidFill>
                  <a:srgbClr val="000000"/>
                </a:solidFill>
                <a:latin typeface="Calibri"/>
                <a:cs typeface="Calibri"/>
              </a:rPr>
              <a:t> </a:t>
            </a:r>
            <a:r>
              <a:rPr sz="2100" b="1" spc="-5" dirty="0">
                <a:solidFill>
                  <a:srgbClr val="000000"/>
                </a:solidFill>
                <a:latin typeface="Calibri"/>
                <a:cs typeface="Calibri"/>
              </a:rPr>
              <a:t>(assorbita</a:t>
            </a:r>
            <a:r>
              <a:rPr sz="2100" b="1" spc="-25" dirty="0">
                <a:solidFill>
                  <a:srgbClr val="000000"/>
                </a:solidFill>
                <a:latin typeface="Calibri"/>
                <a:cs typeface="Calibri"/>
              </a:rPr>
              <a:t> </a:t>
            </a:r>
            <a:r>
              <a:rPr sz="2100" b="1" dirty="0">
                <a:solidFill>
                  <a:srgbClr val="000000"/>
                </a:solidFill>
                <a:latin typeface="Calibri"/>
                <a:cs typeface="Calibri"/>
              </a:rPr>
              <a:t>o </a:t>
            </a:r>
            <a:r>
              <a:rPr sz="2100" b="1" spc="-5" dirty="0">
                <a:solidFill>
                  <a:srgbClr val="000000"/>
                </a:solidFill>
                <a:latin typeface="Calibri"/>
                <a:cs typeface="Calibri"/>
              </a:rPr>
              <a:t>emessa</a:t>
            </a:r>
            <a:r>
              <a:rPr sz="2100" b="1" spc="5" dirty="0">
                <a:solidFill>
                  <a:srgbClr val="000000"/>
                </a:solidFill>
                <a:latin typeface="Calibri"/>
                <a:cs typeface="Calibri"/>
              </a:rPr>
              <a:t> </a:t>
            </a:r>
            <a:r>
              <a:rPr sz="2100" b="1" spc="-15" dirty="0">
                <a:solidFill>
                  <a:srgbClr val="000000"/>
                </a:solidFill>
                <a:latin typeface="Calibri"/>
                <a:cs typeface="Calibri"/>
              </a:rPr>
              <a:t>dall’analita)</a:t>
            </a:r>
            <a:r>
              <a:rPr sz="2100" b="1" spc="-5" dirty="0">
                <a:solidFill>
                  <a:srgbClr val="000000"/>
                </a:solidFill>
                <a:latin typeface="Calibri"/>
                <a:cs typeface="Calibri"/>
              </a:rPr>
              <a:t> </a:t>
            </a:r>
            <a:r>
              <a:rPr sz="2100" b="1" dirty="0">
                <a:solidFill>
                  <a:srgbClr val="000000"/>
                </a:solidFill>
                <a:latin typeface="Calibri"/>
                <a:cs typeface="Calibri"/>
              </a:rPr>
              <a:t>da </a:t>
            </a:r>
            <a:r>
              <a:rPr sz="2100" b="1" spc="-15" dirty="0">
                <a:solidFill>
                  <a:srgbClr val="000000"/>
                </a:solidFill>
                <a:latin typeface="Calibri"/>
                <a:cs typeface="Calibri"/>
              </a:rPr>
              <a:t>misurare</a:t>
            </a:r>
            <a:r>
              <a:rPr sz="2100" b="1" spc="25" dirty="0">
                <a:solidFill>
                  <a:srgbClr val="000000"/>
                </a:solidFill>
                <a:latin typeface="Calibri"/>
                <a:cs typeface="Calibri"/>
              </a:rPr>
              <a:t> </a:t>
            </a:r>
            <a:r>
              <a:rPr sz="2100" b="1" dirty="0">
                <a:solidFill>
                  <a:srgbClr val="000000"/>
                </a:solidFill>
                <a:latin typeface="Calibri"/>
                <a:cs typeface="Calibri"/>
              </a:rPr>
              <a:t>a una banda </a:t>
            </a:r>
            <a:r>
              <a:rPr sz="2100" b="1" spc="-20" dirty="0">
                <a:solidFill>
                  <a:srgbClr val="000000"/>
                </a:solidFill>
                <a:latin typeface="Calibri"/>
                <a:cs typeface="Calibri"/>
              </a:rPr>
              <a:t>stretta</a:t>
            </a:r>
            <a:endParaRPr sz="2100">
              <a:latin typeface="Calibri"/>
              <a:cs typeface="Calibri"/>
            </a:endParaRPr>
          </a:p>
          <a:p>
            <a:pPr>
              <a:lnSpc>
                <a:spcPct val="100000"/>
              </a:lnSpc>
            </a:pPr>
            <a:endParaRPr sz="2100">
              <a:latin typeface="Calibri"/>
              <a:cs typeface="Calibri"/>
            </a:endParaRPr>
          </a:p>
          <a:p>
            <a:pPr>
              <a:lnSpc>
                <a:spcPct val="100000"/>
              </a:lnSpc>
              <a:spcBef>
                <a:spcPts val="45"/>
              </a:spcBef>
            </a:pPr>
            <a:endParaRPr sz="2300">
              <a:latin typeface="Calibri"/>
              <a:cs typeface="Calibri"/>
            </a:endParaRPr>
          </a:p>
          <a:p>
            <a:pPr marL="276225">
              <a:lnSpc>
                <a:spcPct val="100000"/>
              </a:lnSpc>
              <a:tabLst>
                <a:tab pos="3493770" algn="l"/>
              </a:tabLst>
            </a:pPr>
            <a:r>
              <a:rPr sz="2200" spc="-5" dirty="0">
                <a:solidFill>
                  <a:srgbClr val="000000"/>
                </a:solidFill>
                <a:latin typeface="Calibri"/>
                <a:cs typeface="Calibri"/>
              </a:rPr>
              <a:t>Banda</a:t>
            </a:r>
            <a:r>
              <a:rPr sz="2200" spc="-10" dirty="0">
                <a:solidFill>
                  <a:srgbClr val="000000"/>
                </a:solidFill>
                <a:latin typeface="Calibri"/>
                <a:cs typeface="Calibri"/>
              </a:rPr>
              <a:t> </a:t>
            </a:r>
            <a:r>
              <a:rPr sz="2200" spc="-20" dirty="0">
                <a:solidFill>
                  <a:srgbClr val="000000"/>
                </a:solidFill>
                <a:latin typeface="Calibri"/>
                <a:cs typeface="Calibri"/>
              </a:rPr>
              <a:t>stretta</a:t>
            </a:r>
            <a:r>
              <a:rPr sz="2200" spc="25" dirty="0">
                <a:solidFill>
                  <a:srgbClr val="000000"/>
                </a:solidFill>
                <a:latin typeface="Calibri"/>
                <a:cs typeface="Calibri"/>
              </a:rPr>
              <a:t> </a:t>
            </a:r>
            <a:r>
              <a:rPr sz="2200" spc="-5" dirty="0">
                <a:solidFill>
                  <a:srgbClr val="000000"/>
                </a:solidFill>
                <a:latin typeface="Calibri"/>
                <a:cs typeface="Calibri"/>
              </a:rPr>
              <a:t>=</a:t>
            </a:r>
            <a:r>
              <a:rPr sz="2200" spc="5" dirty="0">
                <a:solidFill>
                  <a:srgbClr val="000000"/>
                </a:solidFill>
                <a:latin typeface="Calibri"/>
                <a:cs typeface="Calibri"/>
              </a:rPr>
              <a:t> </a:t>
            </a:r>
            <a:r>
              <a:rPr sz="2200" spc="-15" dirty="0">
                <a:solidFill>
                  <a:srgbClr val="000000"/>
                </a:solidFill>
                <a:latin typeface="Calibri"/>
                <a:cs typeface="Calibri"/>
              </a:rPr>
              <a:t>incremento	</a:t>
            </a:r>
            <a:r>
              <a:rPr sz="2200" spc="-5" dirty="0">
                <a:solidFill>
                  <a:srgbClr val="000000"/>
                </a:solidFill>
                <a:latin typeface="Calibri"/>
                <a:cs typeface="Calibri"/>
              </a:rPr>
              <a:t>di</a:t>
            </a:r>
            <a:r>
              <a:rPr sz="2200" spc="-20" dirty="0">
                <a:solidFill>
                  <a:srgbClr val="000000"/>
                </a:solidFill>
                <a:latin typeface="Calibri"/>
                <a:cs typeface="Calibri"/>
              </a:rPr>
              <a:t> </a:t>
            </a:r>
            <a:r>
              <a:rPr sz="2200" spc="-15" dirty="0">
                <a:solidFill>
                  <a:srgbClr val="000000"/>
                </a:solidFill>
                <a:latin typeface="Calibri"/>
                <a:cs typeface="Calibri"/>
              </a:rPr>
              <a:t>selettività</a:t>
            </a:r>
            <a:r>
              <a:rPr sz="2200" spc="5" dirty="0">
                <a:solidFill>
                  <a:srgbClr val="000000"/>
                </a:solidFill>
                <a:latin typeface="Calibri"/>
                <a:cs typeface="Calibri"/>
              </a:rPr>
              <a:t> </a:t>
            </a:r>
            <a:r>
              <a:rPr sz="2200" spc="-5" dirty="0">
                <a:solidFill>
                  <a:srgbClr val="000000"/>
                </a:solidFill>
                <a:latin typeface="Calibri"/>
                <a:cs typeface="Calibri"/>
              </a:rPr>
              <a:t>e</a:t>
            </a:r>
            <a:r>
              <a:rPr sz="2200" spc="5" dirty="0">
                <a:solidFill>
                  <a:srgbClr val="000000"/>
                </a:solidFill>
                <a:latin typeface="Calibri"/>
                <a:cs typeface="Calibri"/>
              </a:rPr>
              <a:t> </a:t>
            </a:r>
            <a:r>
              <a:rPr sz="2200" spc="-10" dirty="0">
                <a:solidFill>
                  <a:srgbClr val="000000"/>
                </a:solidFill>
                <a:latin typeface="Calibri"/>
                <a:cs typeface="Calibri"/>
              </a:rPr>
              <a:t>sensibilità</a:t>
            </a:r>
            <a:endParaRPr sz="2200">
              <a:latin typeface="Calibri"/>
              <a:cs typeface="Calibri"/>
            </a:endParaRPr>
          </a:p>
          <a:p>
            <a:pPr>
              <a:lnSpc>
                <a:spcPct val="100000"/>
              </a:lnSpc>
              <a:spcBef>
                <a:spcPts val="5"/>
              </a:spcBef>
            </a:pPr>
            <a:endParaRPr sz="2250">
              <a:latin typeface="Calibri"/>
              <a:cs typeface="Calibri"/>
            </a:endParaRPr>
          </a:p>
          <a:p>
            <a:pPr marL="276225" marR="5080">
              <a:lnSpc>
                <a:spcPts val="2630"/>
              </a:lnSpc>
            </a:pPr>
            <a:r>
              <a:rPr sz="2200" spc="-10" dirty="0">
                <a:solidFill>
                  <a:srgbClr val="000000"/>
                </a:solidFill>
                <a:latin typeface="Calibri"/>
                <a:cs typeface="Calibri"/>
              </a:rPr>
              <a:t>Misure</a:t>
            </a:r>
            <a:r>
              <a:rPr sz="2200" spc="5" dirty="0">
                <a:solidFill>
                  <a:srgbClr val="000000"/>
                </a:solidFill>
                <a:latin typeface="Calibri"/>
                <a:cs typeface="Calibri"/>
              </a:rPr>
              <a:t> </a:t>
            </a:r>
            <a:r>
              <a:rPr sz="2200" spc="-10" dirty="0">
                <a:solidFill>
                  <a:srgbClr val="000000"/>
                </a:solidFill>
                <a:latin typeface="Calibri"/>
                <a:cs typeface="Calibri"/>
              </a:rPr>
              <a:t>di</a:t>
            </a:r>
            <a:r>
              <a:rPr sz="2200" spc="10" dirty="0">
                <a:solidFill>
                  <a:srgbClr val="000000"/>
                </a:solidFill>
                <a:latin typeface="Calibri"/>
                <a:cs typeface="Calibri"/>
              </a:rPr>
              <a:t> </a:t>
            </a:r>
            <a:r>
              <a:rPr sz="2200" spc="-10" dirty="0">
                <a:solidFill>
                  <a:srgbClr val="000000"/>
                </a:solidFill>
                <a:latin typeface="Calibri"/>
                <a:cs typeface="Calibri"/>
              </a:rPr>
              <a:t>assorbimento</a:t>
            </a:r>
            <a:r>
              <a:rPr sz="2200" spc="25" dirty="0">
                <a:solidFill>
                  <a:srgbClr val="000000"/>
                </a:solidFill>
                <a:latin typeface="Calibri"/>
                <a:cs typeface="Calibri"/>
              </a:rPr>
              <a:t> </a:t>
            </a:r>
            <a:r>
              <a:rPr sz="2200" spc="-5" dirty="0">
                <a:solidFill>
                  <a:srgbClr val="000000"/>
                </a:solidFill>
                <a:latin typeface="Wingdings"/>
                <a:cs typeface="Wingdings"/>
              </a:rPr>
              <a:t></a:t>
            </a:r>
            <a:r>
              <a:rPr sz="2200" spc="-45" dirty="0">
                <a:solidFill>
                  <a:srgbClr val="000000"/>
                </a:solidFill>
                <a:latin typeface="Times New Roman"/>
                <a:cs typeface="Times New Roman"/>
              </a:rPr>
              <a:t> </a:t>
            </a:r>
            <a:r>
              <a:rPr sz="2200" spc="-10" dirty="0">
                <a:solidFill>
                  <a:srgbClr val="000000"/>
                </a:solidFill>
                <a:latin typeface="Calibri"/>
                <a:cs typeface="Calibri"/>
              </a:rPr>
              <a:t>bande</a:t>
            </a:r>
            <a:r>
              <a:rPr sz="2200" spc="5" dirty="0">
                <a:solidFill>
                  <a:srgbClr val="000000"/>
                </a:solidFill>
                <a:latin typeface="Calibri"/>
                <a:cs typeface="Calibri"/>
              </a:rPr>
              <a:t> </a:t>
            </a:r>
            <a:r>
              <a:rPr sz="2200" spc="-25" dirty="0">
                <a:solidFill>
                  <a:srgbClr val="000000"/>
                </a:solidFill>
                <a:latin typeface="Calibri"/>
                <a:cs typeface="Calibri"/>
              </a:rPr>
              <a:t>strette</a:t>
            </a:r>
            <a:r>
              <a:rPr sz="2200" spc="35" dirty="0">
                <a:solidFill>
                  <a:srgbClr val="000000"/>
                </a:solidFill>
                <a:latin typeface="Calibri"/>
                <a:cs typeface="Calibri"/>
              </a:rPr>
              <a:t> </a:t>
            </a:r>
            <a:r>
              <a:rPr sz="2200" spc="-10" dirty="0">
                <a:solidFill>
                  <a:srgbClr val="000000"/>
                </a:solidFill>
                <a:latin typeface="Calibri"/>
                <a:cs typeface="Calibri"/>
              </a:rPr>
              <a:t>limitano</a:t>
            </a:r>
            <a:r>
              <a:rPr sz="2200" spc="10" dirty="0">
                <a:solidFill>
                  <a:srgbClr val="000000"/>
                </a:solidFill>
                <a:latin typeface="Calibri"/>
                <a:cs typeface="Calibri"/>
              </a:rPr>
              <a:t> </a:t>
            </a:r>
            <a:r>
              <a:rPr sz="2200" spc="-5" dirty="0">
                <a:solidFill>
                  <a:srgbClr val="000000"/>
                </a:solidFill>
                <a:latin typeface="Calibri"/>
                <a:cs typeface="Calibri"/>
              </a:rPr>
              <a:t>la</a:t>
            </a:r>
            <a:r>
              <a:rPr sz="2200" spc="25" dirty="0">
                <a:solidFill>
                  <a:srgbClr val="000000"/>
                </a:solidFill>
                <a:latin typeface="Calibri"/>
                <a:cs typeface="Calibri"/>
              </a:rPr>
              <a:t> </a:t>
            </a:r>
            <a:r>
              <a:rPr sz="2200" spc="-5" dirty="0">
                <a:solidFill>
                  <a:srgbClr val="000000"/>
                </a:solidFill>
                <a:latin typeface="Calibri"/>
                <a:cs typeface="Calibri"/>
              </a:rPr>
              <a:t>deviazione</a:t>
            </a:r>
            <a:r>
              <a:rPr sz="2200" dirty="0">
                <a:solidFill>
                  <a:srgbClr val="000000"/>
                </a:solidFill>
                <a:latin typeface="Calibri"/>
                <a:cs typeface="Calibri"/>
              </a:rPr>
              <a:t> </a:t>
            </a:r>
            <a:r>
              <a:rPr sz="2200" spc="-10" dirty="0">
                <a:solidFill>
                  <a:srgbClr val="000000"/>
                </a:solidFill>
                <a:latin typeface="Calibri"/>
                <a:cs typeface="Calibri"/>
              </a:rPr>
              <a:t>dalla</a:t>
            </a:r>
            <a:r>
              <a:rPr sz="2200" spc="-5" dirty="0">
                <a:solidFill>
                  <a:srgbClr val="000000"/>
                </a:solidFill>
                <a:latin typeface="Calibri"/>
                <a:cs typeface="Calibri"/>
              </a:rPr>
              <a:t> legge</a:t>
            </a:r>
            <a:r>
              <a:rPr sz="2200" spc="35" dirty="0">
                <a:solidFill>
                  <a:srgbClr val="000000"/>
                </a:solidFill>
                <a:latin typeface="Calibri"/>
                <a:cs typeface="Calibri"/>
              </a:rPr>
              <a:t> </a:t>
            </a:r>
            <a:r>
              <a:rPr sz="2200" spc="-5" dirty="0">
                <a:solidFill>
                  <a:srgbClr val="000000"/>
                </a:solidFill>
                <a:latin typeface="Calibri"/>
                <a:cs typeface="Calibri"/>
              </a:rPr>
              <a:t>di</a:t>
            </a:r>
            <a:r>
              <a:rPr sz="2200" dirty="0">
                <a:solidFill>
                  <a:srgbClr val="000000"/>
                </a:solidFill>
                <a:latin typeface="Calibri"/>
                <a:cs typeface="Calibri"/>
              </a:rPr>
              <a:t> </a:t>
            </a:r>
            <a:r>
              <a:rPr sz="2200" spc="-5" dirty="0">
                <a:solidFill>
                  <a:srgbClr val="000000"/>
                </a:solidFill>
                <a:latin typeface="Calibri"/>
                <a:cs typeface="Calibri"/>
              </a:rPr>
              <a:t>Beer</a:t>
            </a:r>
            <a:r>
              <a:rPr sz="2200" spc="20" dirty="0">
                <a:solidFill>
                  <a:srgbClr val="000000"/>
                </a:solidFill>
                <a:latin typeface="Calibri"/>
                <a:cs typeface="Calibri"/>
              </a:rPr>
              <a:t> </a:t>
            </a:r>
            <a:r>
              <a:rPr sz="2200" spc="-10" dirty="0">
                <a:solidFill>
                  <a:srgbClr val="000000"/>
                </a:solidFill>
                <a:latin typeface="Calibri"/>
                <a:cs typeface="Calibri"/>
              </a:rPr>
              <a:t>per</a:t>
            </a:r>
            <a:r>
              <a:rPr sz="2200" spc="5" dirty="0">
                <a:solidFill>
                  <a:srgbClr val="000000"/>
                </a:solidFill>
                <a:latin typeface="Calibri"/>
                <a:cs typeface="Calibri"/>
              </a:rPr>
              <a:t> </a:t>
            </a:r>
            <a:r>
              <a:rPr sz="2200" spc="-10" dirty="0">
                <a:solidFill>
                  <a:srgbClr val="000000"/>
                </a:solidFill>
                <a:latin typeface="Calibri"/>
                <a:cs typeface="Calibri"/>
              </a:rPr>
              <a:t>radiazione </a:t>
            </a:r>
            <a:r>
              <a:rPr sz="2200" spc="-484" dirty="0">
                <a:solidFill>
                  <a:srgbClr val="000000"/>
                </a:solidFill>
                <a:latin typeface="Calibri"/>
                <a:cs typeface="Calibri"/>
              </a:rPr>
              <a:t> </a:t>
            </a:r>
            <a:r>
              <a:rPr sz="2200" spc="-15" dirty="0">
                <a:solidFill>
                  <a:srgbClr val="000000"/>
                </a:solidFill>
                <a:latin typeface="Calibri"/>
                <a:cs typeface="Calibri"/>
              </a:rPr>
              <a:t>policromatica</a:t>
            </a:r>
            <a:endParaRPr sz="2200">
              <a:latin typeface="Calibri"/>
              <a:cs typeface="Calibri"/>
            </a:endParaRPr>
          </a:p>
          <a:p>
            <a:pPr>
              <a:lnSpc>
                <a:spcPct val="100000"/>
              </a:lnSpc>
              <a:spcBef>
                <a:spcPts val="50"/>
              </a:spcBef>
            </a:pPr>
            <a:endParaRPr sz="2050">
              <a:latin typeface="Calibri"/>
              <a:cs typeface="Calibri"/>
            </a:endParaRPr>
          </a:p>
          <a:p>
            <a:pPr marL="276225">
              <a:lnSpc>
                <a:spcPct val="100000"/>
              </a:lnSpc>
              <a:spcBef>
                <a:spcPts val="5"/>
              </a:spcBef>
            </a:pPr>
            <a:r>
              <a:rPr sz="2200" spc="-5" dirty="0">
                <a:solidFill>
                  <a:srgbClr val="000000"/>
                </a:solidFill>
                <a:latin typeface="Calibri"/>
                <a:cs typeface="Calibri"/>
              </a:rPr>
              <a:t>Dispositivi</a:t>
            </a:r>
            <a:r>
              <a:rPr sz="2200" spc="-30" dirty="0">
                <a:solidFill>
                  <a:srgbClr val="000000"/>
                </a:solidFill>
                <a:latin typeface="Calibri"/>
                <a:cs typeface="Calibri"/>
              </a:rPr>
              <a:t> </a:t>
            </a:r>
            <a:r>
              <a:rPr sz="2200" spc="-10" dirty="0">
                <a:solidFill>
                  <a:srgbClr val="000000"/>
                </a:solidFill>
                <a:latin typeface="Calibri"/>
                <a:cs typeface="Calibri"/>
              </a:rPr>
              <a:t>per</a:t>
            </a:r>
            <a:r>
              <a:rPr sz="2200" spc="5" dirty="0">
                <a:solidFill>
                  <a:srgbClr val="000000"/>
                </a:solidFill>
                <a:latin typeface="Calibri"/>
                <a:cs typeface="Calibri"/>
              </a:rPr>
              <a:t> </a:t>
            </a:r>
            <a:r>
              <a:rPr sz="2200" spc="-5" dirty="0">
                <a:solidFill>
                  <a:srgbClr val="000000"/>
                </a:solidFill>
                <a:latin typeface="Calibri"/>
                <a:cs typeface="Calibri"/>
              </a:rPr>
              <a:t>isolare</a:t>
            </a:r>
            <a:r>
              <a:rPr sz="2200" spc="-20" dirty="0">
                <a:solidFill>
                  <a:srgbClr val="000000"/>
                </a:solidFill>
                <a:latin typeface="Calibri"/>
                <a:cs typeface="Calibri"/>
              </a:rPr>
              <a:t> </a:t>
            </a:r>
            <a:r>
              <a:rPr sz="2200" spc="-5" dirty="0">
                <a:solidFill>
                  <a:srgbClr val="000000"/>
                </a:solidFill>
                <a:latin typeface="Calibri"/>
                <a:cs typeface="Calibri"/>
              </a:rPr>
              <a:t>la</a:t>
            </a:r>
            <a:r>
              <a:rPr sz="2200" spc="5" dirty="0">
                <a:solidFill>
                  <a:srgbClr val="000000"/>
                </a:solidFill>
                <a:latin typeface="Calibri"/>
                <a:cs typeface="Calibri"/>
              </a:rPr>
              <a:t> </a:t>
            </a:r>
            <a:r>
              <a:rPr sz="2200" spc="-15" dirty="0">
                <a:solidFill>
                  <a:srgbClr val="000000"/>
                </a:solidFill>
                <a:latin typeface="Calibri"/>
                <a:cs typeface="Calibri"/>
              </a:rPr>
              <a:t>lunghezza</a:t>
            </a:r>
            <a:r>
              <a:rPr sz="2200" spc="20" dirty="0">
                <a:solidFill>
                  <a:srgbClr val="000000"/>
                </a:solidFill>
                <a:latin typeface="Calibri"/>
                <a:cs typeface="Calibri"/>
              </a:rPr>
              <a:t> </a:t>
            </a:r>
            <a:r>
              <a:rPr sz="2200" spc="-10" dirty="0">
                <a:solidFill>
                  <a:srgbClr val="000000"/>
                </a:solidFill>
                <a:latin typeface="Calibri"/>
                <a:cs typeface="Calibri"/>
              </a:rPr>
              <a:t>d'onda</a:t>
            </a:r>
            <a:r>
              <a:rPr sz="2200" dirty="0">
                <a:solidFill>
                  <a:srgbClr val="000000"/>
                </a:solidFill>
                <a:latin typeface="Calibri"/>
                <a:cs typeface="Calibri"/>
              </a:rPr>
              <a:t> </a:t>
            </a:r>
            <a:r>
              <a:rPr sz="2200" spc="-15" dirty="0">
                <a:solidFill>
                  <a:srgbClr val="000000"/>
                </a:solidFill>
                <a:latin typeface="Calibri"/>
                <a:cs typeface="Calibri"/>
              </a:rPr>
              <a:t>desiderata</a:t>
            </a:r>
            <a:r>
              <a:rPr sz="2200" spc="5" dirty="0">
                <a:solidFill>
                  <a:srgbClr val="000000"/>
                </a:solidFill>
                <a:latin typeface="Calibri"/>
                <a:cs typeface="Calibri"/>
              </a:rPr>
              <a:t> </a:t>
            </a:r>
            <a:r>
              <a:rPr sz="2200" spc="-5" dirty="0">
                <a:solidFill>
                  <a:srgbClr val="000000"/>
                </a:solidFill>
                <a:latin typeface="Calibri"/>
                <a:cs typeface="Calibri"/>
              </a:rPr>
              <a:t>:</a:t>
            </a:r>
            <a:endParaRPr sz="2200">
              <a:latin typeface="Calibri"/>
              <a:cs typeface="Calibri"/>
            </a:endParaRPr>
          </a:p>
          <a:p>
            <a:pPr>
              <a:lnSpc>
                <a:spcPct val="100000"/>
              </a:lnSpc>
              <a:spcBef>
                <a:spcPts val="10"/>
              </a:spcBef>
            </a:pPr>
            <a:endParaRPr sz="2150">
              <a:latin typeface="Calibri"/>
              <a:cs typeface="Calibri"/>
            </a:endParaRPr>
          </a:p>
          <a:p>
            <a:pPr marL="619125" indent="-343535">
              <a:lnSpc>
                <a:spcPct val="100000"/>
              </a:lnSpc>
              <a:spcBef>
                <a:spcPts val="5"/>
              </a:spcBef>
              <a:buFont typeface="Arial MT"/>
              <a:buChar char="•"/>
              <a:tabLst>
                <a:tab pos="619125" algn="l"/>
                <a:tab pos="619760" algn="l"/>
              </a:tabLst>
            </a:pPr>
            <a:r>
              <a:rPr sz="2200" b="1" spc="-15" dirty="0">
                <a:solidFill>
                  <a:srgbClr val="000000"/>
                </a:solidFill>
                <a:latin typeface="Calibri"/>
                <a:cs typeface="Calibri"/>
              </a:rPr>
              <a:t>monocromatore</a:t>
            </a:r>
            <a:r>
              <a:rPr sz="2200" b="1" spc="40" dirty="0">
                <a:solidFill>
                  <a:srgbClr val="000000"/>
                </a:solidFill>
                <a:latin typeface="Calibri"/>
                <a:cs typeface="Calibri"/>
              </a:rPr>
              <a:t> </a:t>
            </a:r>
            <a:r>
              <a:rPr sz="2200" b="1" spc="-5" dirty="0">
                <a:solidFill>
                  <a:srgbClr val="000000"/>
                </a:solidFill>
                <a:latin typeface="Calibri"/>
                <a:cs typeface="Calibri"/>
              </a:rPr>
              <a:t>o</a:t>
            </a:r>
            <a:r>
              <a:rPr sz="2200" b="1" spc="-15" dirty="0">
                <a:solidFill>
                  <a:srgbClr val="000000"/>
                </a:solidFill>
                <a:latin typeface="Calibri"/>
                <a:cs typeface="Calibri"/>
              </a:rPr>
              <a:t> </a:t>
            </a:r>
            <a:r>
              <a:rPr sz="2200" b="1" spc="-10" dirty="0">
                <a:solidFill>
                  <a:srgbClr val="000000"/>
                </a:solidFill>
                <a:latin typeface="Calibri"/>
                <a:cs typeface="Calibri"/>
              </a:rPr>
              <a:t>filtro</a:t>
            </a:r>
            <a:endParaRPr sz="2200">
              <a:latin typeface="Calibri"/>
              <a:cs typeface="Calibri"/>
            </a:endParaRPr>
          </a:p>
          <a:p>
            <a:pPr>
              <a:lnSpc>
                <a:spcPct val="100000"/>
              </a:lnSpc>
              <a:spcBef>
                <a:spcPts val="15"/>
              </a:spcBef>
              <a:buFont typeface="Arial MT"/>
              <a:buChar char="•"/>
            </a:pPr>
            <a:endParaRPr sz="2150">
              <a:latin typeface="Calibri"/>
              <a:cs typeface="Calibri"/>
            </a:endParaRPr>
          </a:p>
          <a:p>
            <a:pPr marL="619125" indent="-343535">
              <a:lnSpc>
                <a:spcPct val="100000"/>
              </a:lnSpc>
              <a:buFont typeface="Arial MT"/>
              <a:buChar char="•"/>
              <a:tabLst>
                <a:tab pos="619125" algn="l"/>
                <a:tab pos="619760" algn="l"/>
              </a:tabLst>
            </a:pPr>
            <a:r>
              <a:rPr sz="2200" b="1" spc="-15" dirty="0">
                <a:solidFill>
                  <a:srgbClr val="000000"/>
                </a:solidFill>
                <a:latin typeface="Calibri"/>
                <a:cs typeface="Calibri"/>
              </a:rPr>
              <a:t>policromatore</a:t>
            </a:r>
            <a:endParaRPr sz="2200">
              <a:latin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405116" y="0"/>
            <a:ext cx="4684395" cy="3643883"/>
          </a:xfrm>
          <a:prstGeom prst="rect">
            <a:avLst/>
          </a:prstGeom>
        </p:spPr>
      </p:pic>
      <p:sp>
        <p:nvSpPr>
          <p:cNvPr id="3" name="object 3"/>
          <p:cNvSpPr txBox="1">
            <a:spLocks noGrp="1"/>
          </p:cNvSpPr>
          <p:nvPr>
            <p:ph type="title"/>
          </p:nvPr>
        </p:nvSpPr>
        <p:spPr>
          <a:xfrm>
            <a:off x="285699" y="188468"/>
            <a:ext cx="2370455" cy="376555"/>
          </a:xfrm>
          <a:prstGeom prst="rect">
            <a:avLst/>
          </a:prstGeom>
        </p:spPr>
        <p:txBody>
          <a:bodyPr vert="horz" wrap="square" lIns="0" tIns="12700" rIns="0" bIns="0" rtlCol="0">
            <a:spAutoFit/>
          </a:bodyPr>
          <a:lstStyle/>
          <a:p>
            <a:pPr marL="12700">
              <a:lnSpc>
                <a:spcPct val="100000"/>
              </a:lnSpc>
              <a:spcBef>
                <a:spcPts val="100"/>
              </a:spcBef>
            </a:pPr>
            <a:r>
              <a:rPr sz="2300" b="1" spc="-25" dirty="0">
                <a:solidFill>
                  <a:srgbClr val="1F4D3D"/>
                </a:solidFill>
                <a:latin typeface="Calibri"/>
                <a:cs typeface="Calibri"/>
              </a:rPr>
              <a:t>MONOCROMATORI</a:t>
            </a:r>
            <a:endParaRPr sz="2300">
              <a:latin typeface="Calibri"/>
              <a:cs typeface="Calibri"/>
            </a:endParaRPr>
          </a:p>
        </p:txBody>
      </p:sp>
      <p:sp>
        <p:nvSpPr>
          <p:cNvPr id="4" name="object 4"/>
          <p:cNvSpPr txBox="1"/>
          <p:nvPr/>
        </p:nvSpPr>
        <p:spPr>
          <a:xfrm>
            <a:off x="285699" y="816051"/>
            <a:ext cx="6283325" cy="1946910"/>
          </a:xfrm>
          <a:prstGeom prst="rect">
            <a:avLst/>
          </a:prstGeom>
        </p:spPr>
        <p:txBody>
          <a:bodyPr vert="horz" wrap="square" lIns="0" tIns="12700" rIns="0" bIns="0" rtlCol="0">
            <a:spAutoFit/>
          </a:bodyPr>
          <a:lstStyle/>
          <a:p>
            <a:pPr marL="12700" marR="5080" algn="just">
              <a:lnSpc>
                <a:spcPct val="100000"/>
              </a:lnSpc>
              <a:spcBef>
                <a:spcPts val="100"/>
              </a:spcBef>
            </a:pPr>
            <a:r>
              <a:rPr sz="2100" dirty="0">
                <a:solidFill>
                  <a:srgbClr val="000000"/>
                </a:solidFill>
                <a:latin typeface="Calibri"/>
                <a:cs typeface="Calibri"/>
              </a:rPr>
              <a:t>I</a:t>
            </a:r>
            <a:r>
              <a:rPr sz="2100" spc="5" dirty="0">
                <a:solidFill>
                  <a:srgbClr val="000000"/>
                </a:solidFill>
                <a:latin typeface="Calibri"/>
                <a:cs typeface="Calibri"/>
              </a:rPr>
              <a:t> </a:t>
            </a:r>
            <a:r>
              <a:rPr sz="2100" spc="-10" dirty="0">
                <a:solidFill>
                  <a:srgbClr val="000000"/>
                </a:solidFill>
                <a:latin typeface="Calibri"/>
                <a:cs typeface="Calibri"/>
              </a:rPr>
              <a:t>monocromatori</a:t>
            </a:r>
            <a:r>
              <a:rPr sz="2100" spc="-5" dirty="0">
                <a:solidFill>
                  <a:srgbClr val="000000"/>
                </a:solidFill>
                <a:latin typeface="Calibri"/>
                <a:cs typeface="Calibri"/>
              </a:rPr>
              <a:t> hanno</a:t>
            </a:r>
            <a:r>
              <a:rPr sz="2100" dirty="0">
                <a:solidFill>
                  <a:srgbClr val="000000"/>
                </a:solidFill>
                <a:latin typeface="Calibri"/>
                <a:cs typeface="Calibri"/>
              </a:rPr>
              <a:t> </a:t>
            </a:r>
            <a:r>
              <a:rPr sz="2100" spc="-10" dirty="0">
                <a:solidFill>
                  <a:srgbClr val="000000"/>
                </a:solidFill>
                <a:latin typeface="Calibri"/>
                <a:cs typeface="Calibri"/>
              </a:rPr>
              <a:t>un</a:t>
            </a:r>
            <a:r>
              <a:rPr sz="2100" spc="-5" dirty="0">
                <a:solidFill>
                  <a:srgbClr val="000000"/>
                </a:solidFill>
                <a:latin typeface="Calibri"/>
                <a:cs typeface="Calibri"/>
              </a:rPr>
              <a:t> </a:t>
            </a:r>
            <a:r>
              <a:rPr sz="2100" u="heavy" spc="-10" dirty="0">
                <a:solidFill>
                  <a:srgbClr val="000000"/>
                </a:solidFill>
                <a:uFill>
                  <a:solidFill>
                    <a:srgbClr val="000000"/>
                  </a:solidFill>
                </a:uFill>
                <a:latin typeface="Calibri"/>
                <a:cs typeface="Calibri"/>
              </a:rPr>
              <a:t>reticolo</a:t>
            </a:r>
            <a:r>
              <a:rPr sz="2100" u="heavy" spc="-5" dirty="0">
                <a:solidFill>
                  <a:srgbClr val="000000"/>
                </a:solidFill>
                <a:uFill>
                  <a:solidFill>
                    <a:srgbClr val="000000"/>
                  </a:solidFill>
                </a:uFill>
                <a:latin typeface="Calibri"/>
                <a:cs typeface="Calibri"/>
              </a:rPr>
              <a:t> di</a:t>
            </a:r>
            <a:r>
              <a:rPr sz="2100" u="heavy" dirty="0">
                <a:solidFill>
                  <a:srgbClr val="000000"/>
                </a:solidFill>
                <a:uFill>
                  <a:solidFill>
                    <a:srgbClr val="000000"/>
                  </a:solidFill>
                </a:uFill>
                <a:latin typeface="Calibri"/>
                <a:cs typeface="Calibri"/>
              </a:rPr>
              <a:t> </a:t>
            </a:r>
            <a:r>
              <a:rPr sz="2100" u="heavy" spc="-10" dirty="0">
                <a:solidFill>
                  <a:srgbClr val="000000"/>
                </a:solidFill>
                <a:uFill>
                  <a:solidFill>
                    <a:srgbClr val="000000"/>
                  </a:solidFill>
                </a:uFill>
                <a:latin typeface="Calibri"/>
                <a:cs typeface="Calibri"/>
              </a:rPr>
              <a:t>diffrazione</a:t>
            </a:r>
            <a:r>
              <a:rPr sz="2100" u="heavy" spc="-5" dirty="0">
                <a:solidFill>
                  <a:srgbClr val="000000"/>
                </a:solidFill>
                <a:uFill>
                  <a:solidFill>
                    <a:srgbClr val="000000"/>
                  </a:solidFill>
                </a:uFill>
                <a:latin typeface="Calibri"/>
                <a:cs typeface="Calibri"/>
              </a:rPr>
              <a:t> </a:t>
            </a:r>
            <a:r>
              <a:rPr sz="2100" spc="-5" dirty="0">
                <a:solidFill>
                  <a:srgbClr val="000000"/>
                </a:solidFill>
                <a:latin typeface="Calibri"/>
                <a:cs typeface="Calibri"/>
              </a:rPr>
              <a:t>per </a:t>
            </a:r>
            <a:r>
              <a:rPr sz="2100" dirty="0">
                <a:solidFill>
                  <a:srgbClr val="000000"/>
                </a:solidFill>
                <a:latin typeface="Calibri"/>
                <a:cs typeface="Calibri"/>
              </a:rPr>
              <a:t> </a:t>
            </a:r>
            <a:r>
              <a:rPr sz="2100" spc="-10" dirty="0">
                <a:solidFill>
                  <a:srgbClr val="000000"/>
                </a:solidFill>
                <a:latin typeface="Calibri"/>
                <a:cs typeface="Calibri"/>
              </a:rPr>
              <a:t>disperdere</a:t>
            </a:r>
            <a:r>
              <a:rPr sz="2100" spc="-5" dirty="0">
                <a:solidFill>
                  <a:srgbClr val="000000"/>
                </a:solidFill>
                <a:latin typeface="Calibri"/>
                <a:cs typeface="Calibri"/>
              </a:rPr>
              <a:t> la</a:t>
            </a:r>
            <a:r>
              <a:rPr sz="2100" dirty="0">
                <a:solidFill>
                  <a:srgbClr val="000000"/>
                </a:solidFill>
                <a:latin typeface="Calibri"/>
                <a:cs typeface="Calibri"/>
              </a:rPr>
              <a:t> </a:t>
            </a:r>
            <a:r>
              <a:rPr sz="2100" spc="-5" dirty="0">
                <a:solidFill>
                  <a:srgbClr val="000000"/>
                </a:solidFill>
                <a:latin typeface="Calibri"/>
                <a:cs typeface="Calibri"/>
              </a:rPr>
              <a:t>radiazione</a:t>
            </a:r>
            <a:r>
              <a:rPr sz="2100" dirty="0">
                <a:solidFill>
                  <a:srgbClr val="000000"/>
                </a:solidFill>
                <a:latin typeface="Calibri"/>
                <a:cs typeface="Calibri"/>
              </a:rPr>
              <a:t> nelle</a:t>
            </a:r>
            <a:r>
              <a:rPr sz="2100" spc="5" dirty="0">
                <a:solidFill>
                  <a:srgbClr val="000000"/>
                </a:solidFill>
                <a:latin typeface="Calibri"/>
                <a:cs typeface="Calibri"/>
              </a:rPr>
              <a:t> </a:t>
            </a:r>
            <a:r>
              <a:rPr sz="2100" spc="-10" dirty="0">
                <a:solidFill>
                  <a:srgbClr val="000000"/>
                </a:solidFill>
                <a:latin typeface="Calibri"/>
                <a:cs typeface="Calibri"/>
              </a:rPr>
              <a:t>lunghezze</a:t>
            </a:r>
            <a:r>
              <a:rPr sz="2100" spc="-5" dirty="0">
                <a:solidFill>
                  <a:srgbClr val="000000"/>
                </a:solidFill>
                <a:latin typeface="Calibri"/>
                <a:cs typeface="Calibri"/>
              </a:rPr>
              <a:t> d'onda</a:t>
            </a:r>
            <a:r>
              <a:rPr sz="2100" dirty="0">
                <a:solidFill>
                  <a:srgbClr val="000000"/>
                </a:solidFill>
                <a:latin typeface="Calibri"/>
                <a:cs typeface="Calibri"/>
              </a:rPr>
              <a:t> che</a:t>
            </a:r>
            <a:r>
              <a:rPr sz="2100" spc="5" dirty="0">
                <a:solidFill>
                  <a:srgbClr val="000000"/>
                </a:solidFill>
                <a:latin typeface="Calibri"/>
                <a:cs typeface="Calibri"/>
              </a:rPr>
              <a:t> </a:t>
            </a:r>
            <a:r>
              <a:rPr sz="2100" spc="-5" dirty="0">
                <a:solidFill>
                  <a:srgbClr val="000000"/>
                </a:solidFill>
                <a:latin typeface="Calibri"/>
                <a:cs typeface="Calibri"/>
              </a:rPr>
              <a:t>la </a:t>
            </a:r>
            <a:r>
              <a:rPr sz="2100" spc="-459" dirty="0">
                <a:solidFill>
                  <a:srgbClr val="000000"/>
                </a:solidFill>
                <a:latin typeface="Calibri"/>
                <a:cs typeface="Calibri"/>
              </a:rPr>
              <a:t> </a:t>
            </a:r>
            <a:r>
              <a:rPr sz="2100" spc="-10" dirty="0">
                <a:solidFill>
                  <a:srgbClr val="000000"/>
                </a:solidFill>
                <a:latin typeface="Calibri"/>
                <a:cs typeface="Calibri"/>
              </a:rPr>
              <a:t>compongono</a:t>
            </a:r>
            <a:endParaRPr sz="2100">
              <a:latin typeface="Calibri"/>
              <a:cs typeface="Calibri"/>
            </a:endParaRPr>
          </a:p>
          <a:p>
            <a:pPr>
              <a:lnSpc>
                <a:spcPct val="100000"/>
              </a:lnSpc>
              <a:spcBef>
                <a:spcPts val="20"/>
              </a:spcBef>
            </a:pPr>
            <a:endParaRPr sz="2050">
              <a:latin typeface="Calibri"/>
              <a:cs typeface="Calibri"/>
            </a:endParaRPr>
          </a:p>
          <a:p>
            <a:pPr marL="12700" algn="just">
              <a:lnSpc>
                <a:spcPct val="100000"/>
              </a:lnSpc>
            </a:pPr>
            <a:r>
              <a:rPr sz="2100" spc="-10" dirty="0">
                <a:solidFill>
                  <a:srgbClr val="000000"/>
                </a:solidFill>
                <a:latin typeface="Calibri"/>
                <a:cs typeface="Calibri"/>
              </a:rPr>
              <a:t>Ruotando</a:t>
            </a:r>
            <a:r>
              <a:rPr sz="2100" spc="60" dirty="0">
                <a:solidFill>
                  <a:srgbClr val="000000"/>
                </a:solidFill>
                <a:latin typeface="Calibri"/>
                <a:cs typeface="Calibri"/>
              </a:rPr>
              <a:t> </a:t>
            </a:r>
            <a:r>
              <a:rPr sz="2100" spc="-5" dirty="0">
                <a:solidFill>
                  <a:srgbClr val="000000"/>
                </a:solidFill>
                <a:latin typeface="Calibri"/>
                <a:cs typeface="Calibri"/>
              </a:rPr>
              <a:t>il</a:t>
            </a:r>
            <a:r>
              <a:rPr sz="2100" spc="65" dirty="0">
                <a:solidFill>
                  <a:srgbClr val="000000"/>
                </a:solidFill>
                <a:latin typeface="Calibri"/>
                <a:cs typeface="Calibri"/>
              </a:rPr>
              <a:t> </a:t>
            </a:r>
            <a:r>
              <a:rPr sz="2100" spc="-15" dirty="0">
                <a:solidFill>
                  <a:srgbClr val="000000"/>
                </a:solidFill>
                <a:latin typeface="Calibri"/>
                <a:cs typeface="Calibri"/>
              </a:rPr>
              <a:t>reticolo,</a:t>
            </a:r>
            <a:r>
              <a:rPr sz="2100" spc="70" dirty="0">
                <a:solidFill>
                  <a:srgbClr val="000000"/>
                </a:solidFill>
                <a:latin typeface="Calibri"/>
                <a:cs typeface="Calibri"/>
              </a:rPr>
              <a:t> </a:t>
            </a:r>
            <a:r>
              <a:rPr sz="2100" dirty="0">
                <a:solidFill>
                  <a:srgbClr val="000000"/>
                </a:solidFill>
                <a:latin typeface="Calibri"/>
                <a:cs typeface="Calibri"/>
              </a:rPr>
              <a:t>le</a:t>
            </a:r>
            <a:r>
              <a:rPr sz="2100" spc="65" dirty="0">
                <a:solidFill>
                  <a:srgbClr val="000000"/>
                </a:solidFill>
                <a:latin typeface="Calibri"/>
                <a:cs typeface="Calibri"/>
              </a:rPr>
              <a:t> </a:t>
            </a:r>
            <a:r>
              <a:rPr sz="2100" spc="-10" dirty="0">
                <a:solidFill>
                  <a:srgbClr val="000000"/>
                </a:solidFill>
                <a:latin typeface="Calibri"/>
                <a:cs typeface="Calibri"/>
              </a:rPr>
              <a:t>diverse</a:t>
            </a:r>
            <a:r>
              <a:rPr sz="2100" spc="70" dirty="0">
                <a:solidFill>
                  <a:srgbClr val="000000"/>
                </a:solidFill>
                <a:latin typeface="Calibri"/>
                <a:cs typeface="Calibri"/>
              </a:rPr>
              <a:t> </a:t>
            </a:r>
            <a:r>
              <a:rPr sz="2100" spc="-10" dirty="0">
                <a:solidFill>
                  <a:srgbClr val="000000"/>
                </a:solidFill>
                <a:latin typeface="Calibri"/>
                <a:cs typeface="Calibri"/>
              </a:rPr>
              <a:t>lunghezze</a:t>
            </a:r>
            <a:r>
              <a:rPr sz="2100" spc="65" dirty="0">
                <a:solidFill>
                  <a:srgbClr val="000000"/>
                </a:solidFill>
                <a:latin typeface="Calibri"/>
                <a:cs typeface="Calibri"/>
              </a:rPr>
              <a:t> </a:t>
            </a:r>
            <a:r>
              <a:rPr sz="2100" spc="-5" dirty="0">
                <a:solidFill>
                  <a:srgbClr val="000000"/>
                </a:solidFill>
                <a:latin typeface="Calibri"/>
                <a:cs typeface="Calibri"/>
              </a:rPr>
              <a:t>d'onda</a:t>
            </a:r>
            <a:r>
              <a:rPr sz="2100" spc="60" dirty="0">
                <a:solidFill>
                  <a:srgbClr val="000000"/>
                </a:solidFill>
                <a:latin typeface="Calibri"/>
                <a:cs typeface="Calibri"/>
              </a:rPr>
              <a:t> </a:t>
            </a:r>
            <a:r>
              <a:rPr sz="2100" spc="-5" dirty="0">
                <a:solidFill>
                  <a:srgbClr val="000000"/>
                </a:solidFill>
                <a:latin typeface="Calibri"/>
                <a:cs typeface="Calibri"/>
              </a:rPr>
              <a:t>possono</a:t>
            </a:r>
            <a:endParaRPr sz="2100">
              <a:latin typeface="Calibri"/>
              <a:cs typeface="Calibri"/>
            </a:endParaRPr>
          </a:p>
          <a:p>
            <a:pPr marL="12700" algn="just">
              <a:lnSpc>
                <a:spcPct val="100000"/>
              </a:lnSpc>
              <a:spcBef>
                <a:spcPts val="5"/>
              </a:spcBef>
            </a:pPr>
            <a:r>
              <a:rPr sz="2100" spc="-10" dirty="0">
                <a:solidFill>
                  <a:srgbClr val="000000"/>
                </a:solidFill>
                <a:latin typeface="Calibri"/>
                <a:cs typeface="Calibri"/>
              </a:rPr>
              <a:t>essere</a:t>
            </a:r>
            <a:r>
              <a:rPr sz="2100" spc="35" dirty="0">
                <a:solidFill>
                  <a:srgbClr val="000000"/>
                </a:solidFill>
                <a:latin typeface="Calibri"/>
                <a:cs typeface="Calibri"/>
              </a:rPr>
              <a:t> </a:t>
            </a:r>
            <a:r>
              <a:rPr sz="2100" spc="-25" dirty="0">
                <a:solidFill>
                  <a:srgbClr val="000000"/>
                </a:solidFill>
                <a:latin typeface="Calibri"/>
                <a:cs typeface="Calibri"/>
              </a:rPr>
              <a:t>fatte</a:t>
            </a:r>
            <a:r>
              <a:rPr sz="2100" spc="-20" dirty="0">
                <a:solidFill>
                  <a:srgbClr val="000000"/>
                </a:solidFill>
                <a:latin typeface="Calibri"/>
                <a:cs typeface="Calibri"/>
              </a:rPr>
              <a:t> </a:t>
            </a:r>
            <a:r>
              <a:rPr sz="2100" spc="-10" dirty="0">
                <a:solidFill>
                  <a:srgbClr val="000000"/>
                </a:solidFill>
                <a:latin typeface="Calibri"/>
                <a:cs typeface="Calibri"/>
              </a:rPr>
              <a:t>passare</a:t>
            </a:r>
            <a:r>
              <a:rPr sz="2100" spc="5" dirty="0">
                <a:solidFill>
                  <a:srgbClr val="000000"/>
                </a:solidFill>
                <a:latin typeface="Calibri"/>
                <a:cs typeface="Calibri"/>
              </a:rPr>
              <a:t> </a:t>
            </a:r>
            <a:r>
              <a:rPr sz="2100" spc="-20" dirty="0">
                <a:solidFill>
                  <a:srgbClr val="000000"/>
                </a:solidFill>
                <a:latin typeface="Calibri"/>
                <a:cs typeface="Calibri"/>
              </a:rPr>
              <a:t>attraverso</a:t>
            </a:r>
            <a:r>
              <a:rPr sz="2100" spc="-10" dirty="0">
                <a:solidFill>
                  <a:srgbClr val="000000"/>
                </a:solidFill>
                <a:latin typeface="Calibri"/>
                <a:cs typeface="Calibri"/>
              </a:rPr>
              <a:t> </a:t>
            </a:r>
            <a:r>
              <a:rPr sz="2100" spc="-5" dirty="0">
                <a:solidFill>
                  <a:srgbClr val="000000"/>
                </a:solidFill>
                <a:latin typeface="Calibri"/>
                <a:cs typeface="Calibri"/>
              </a:rPr>
              <a:t>la</a:t>
            </a:r>
            <a:r>
              <a:rPr sz="2100" spc="10" dirty="0">
                <a:solidFill>
                  <a:srgbClr val="000000"/>
                </a:solidFill>
                <a:latin typeface="Calibri"/>
                <a:cs typeface="Calibri"/>
              </a:rPr>
              <a:t> </a:t>
            </a:r>
            <a:r>
              <a:rPr sz="2100" spc="-15" dirty="0">
                <a:solidFill>
                  <a:srgbClr val="000000"/>
                </a:solidFill>
                <a:latin typeface="Calibri"/>
                <a:cs typeface="Calibri"/>
              </a:rPr>
              <a:t>fenditura</a:t>
            </a:r>
            <a:r>
              <a:rPr sz="2100" spc="-25" dirty="0">
                <a:solidFill>
                  <a:srgbClr val="000000"/>
                </a:solidFill>
                <a:latin typeface="Calibri"/>
                <a:cs typeface="Calibri"/>
              </a:rPr>
              <a:t> </a:t>
            </a:r>
            <a:r>
              <a:rPr sz="2100" dirty="0">
                <a:solidFill>
                  <a:srgbClr val="000000"/>
                </a:solidFill>
                <a:latin typeface="Calibri"/>
                <a:cs typeface="Calibri"/>
              </a:rPr>
              <a:t>di </a:t>
            </a:r>
            <a:r>
              <a:rPr sz="2100" spc="-10" dirty="0">
                <a:solidFill>
                  <a:srgbClr val="000000"/>
                </a:solidFill>
                <a:latin typeface="Calibri"/>
                <a:cs typeface="Calibri"/>
              </a:rPr>
              <a:t>uscita</a:t>
            </a:r>
            <a:endParaRPr sz="2100">
              <a:latin typeface="Calibri"/>
              <a:cs typeface="Calibri"/>
            </a:endParaRPr>
          </a:p>
        </p:txBody>
      </p:sp>
      <p:sp>
        <p:nvSpPr>
          <p:cNvPr id="5" name="object 5"/>
          <p:cNvSpPr txBox="1"/>
          <p:nvPr/>
        </p:nvSpPr>
        <p:spPr>
          <a:xfrm>
            <a:off x="285699" y="3905503"/>
            <a:ext cx="7292340" cy="2574290"/>
          </a:xfrm>
          <a:prstGeom prst="rect">
            <a:avLst/>
          </a:prstGeom>
        </p:spPr>
        <p:txBody>
          <a:bodyPr vert="horz" wrap="square" lIns="0" tIns="12700" rIns="0" bIns="0" rtlCol="0">
            <a:spAutoFit/>
          </a:bodyPr>
          <a:lstStyle/>
          <a:p>
            <a:pPr marL="12700">
              <a:lnSpc>
                <a:spcPct val="100000"/>
              </a:lnSpc>
              <a:spcBef>
                <a:spcPts val="100"/>
              </a:spcBef>
            </a:pPr>
            <a:r>
              <a:rPr sz="2300" b="1" spc="-25" dirty="0">
                <a:solidFill>
                  <a:srgbClr val="BF6B2C"/>
                </a:solidFill>
                <a:latin typeface="Calibri"/>
                <a:cs typeface="Calibri"/>
              </a:rPr>
              <a:t>POLICROMATORI</a:t>
            </a:r>
            <a:endParaRPr sz="2300">
              <a:latin typeface="Calibri"/>
              <a:cs typeface="Calibri"/>
            </a:endParaRPr>
          </a:p>
          <a:p>
            <a:pPr>
              <a:lnSpc>
                <a:spcPct val="100000"/>
              </a:lnSpc>
              <a:spcBef>
                <a:spcPts val="45"/>
              </a:spcBef>
            </a:pPr>
            <a:endParaRPr sz="1750">
              <a:latin typeface="Calibri"/>
              <a:cs typeface="Calibri"/>
            </a:endParaRPr>
          </a:p>
          <a:p>
            <a:pPr marL="12700" marR="5080" algn="just">
              <a:lnSpc>
                <a:spcPct val="100000"/>
              </a:lnSpc>
              <a:spcBef>
                <a:spcPts val="5"/>
              </a:spcBef>
            </a:pPr>
            <a:r>
              <a:rPr sz="2100" dirty="0">
                <a:solidFill>
                  <a:srgbClr val="000000"/>
                </a:solidFill>
                <a:latin typeface="Calibri"/>
                <a:cs typeface="Calibri"/>
              </a:rPr>
              <a:t>I </a:t>
            </a:r>
            <a:r>
              <a:rPr sz="2100" spc="-10" dirty="0">
                <a:solidFill>
                  <a:srgbClr val="000000"/>
                </a:solidFill>
                <a:latin typeface="Calibri"/>
                <a:cs typeface="Calibri"/>
              </a:rPr>
              <a:t>policromatori </a:t>
            </a:r>
            <a:r>
              <a:rPr sz="2100" dirty="0">
                <a:solidFill>
                  <a:srgbClr val="000000"/>
                </a:solidFill>
                <a:latin typeface="Calibri"/>
                <a:cs typeface="Calibri"/>
              </a:rPr>
              <a:t>hanno </a:t>
            </a:r>
            <a:r>
              <a:rPr sz="2100" spc="-10" dirty="0">
                <a:solidFill>
                  <a:srgbClr val="000000"/>
                </a:solidFill>
                <a:latin typeface="Calibri"/>
                <a:cs typeface="Calibri"/>
              </a:rPr>
              <a:t>un </a:t>
            </a:r>
            <a:r>
              <a:rPr sz="2100" u="heavy" spc="-10" dirty="0">
                <a:solidFill>
                  <a:srgbClr val="000000"/>
                </a:solidFill>
                <a:uFill>
                  <a:solidFill>
                    <a:srgbClr val="000000"/>
                  </a:solidFill>
                </a:uFill>
                <a:latin typeface="Calibri"/>
                <a:cs typeface="Calibri"/>
              </a:rPr>
              <a:t>reticolo </a:t>
            </a:r>
            <a:r>
              <a:rPr sz="2100" u="heavy" dirty="0">
                <a:solidFill>
                  <a:srgbClr val="000000"/>
                </a:solidFill>
                <a:uFill>
                  <a:solidFill>
                    <a:srgbClr val="000000"/>
                  </a:solidFill>
                </a:uFill>
                <a:latin typeface="Calibri"/>
                <a:cs typeface="Calibri"/>
              </a:rPr>
              <a:t>di </a:t>
            </a:r>
            <a:r>
              <a:rPr sz="2100" u="heavy" spc="-10" dirty="0">
                <a:solidFill>
                  <a:srgbClr val="000000"/>
                </a:solidFill>
                <a:uFill>
                  <a:solidFill>
                    <a:srgbClr val="000000"/>
                  </a:solidFill>
                </a:uFill>
                <a:latin typeface="Calibri"/>
                <a:cs typeface="Calibri"/>
              </a:rPr>
              <a:t>diffrazione </a:t>
            </a:r>
            <a:r>
              <a:rPr sz="2100" spc="-5" dirty="0">
                <a:solidFill>
                  <a:srgbClr val="000000"/>
                </a:solidFill>
                <a:latin typeface="Calibri"/>
                <a:cs typeface="Calibri"/>
              </a:rPr>
              <a:t>per </a:t>
            </a:r>
            <a:r>
              <a:rPr sz="2100" spc="-10" dirty="0">
                <a:solidFill>
                  <a:srgbClr val="000000"/>
                </a:solidFill>
                <a:latin typeface="Calibri"/>
                <a:cs typeface="Calibri"/>
              </a:rPr>
              <a:t>disperdere </a:t>
            </a:r>
            <a:r>
              <a:rPr sz="2100" spc="-5" dirty="0">
                <a:solidFill>
                  <a:srgbClr val="000000"/>
                </a:solidFill>
                <a:latin typeface="Calibri"/>
                <a:cs typeface="Calibri"/>
              </a:rPr>
              <a:t>la </a:t>
            </a:r>
            <a:r>
              <a:rPr sz="2100" dirty="0">
                <a:solidFill>
                  <a:srgbClr val="000000"/>
                </a:solidFill>
                <a:latin typeface="Calibri"/>
                <a:cs typeface="Calibri"/>
              </a:rPr>
              <a:t> </a:t>
            </a:r>
            <a:r>
              <a:rPr sz="2100" spc="-5" dirty="0">
                <a:solidFill>
                  <a:srgbClr val="000000"/>
                </a:solidFill>
                <a:latin typeface="Calibri"/>
                <a:cs typeface="Calibri"/>
              </a:rPr>
              <a:t>radiazione</a:t>
            </a:r>
            <a:r>
              <a:rPr sz="2100" spc="5" dirty="0">
                <a:solidFill>
                  <a:srgbClr val="000000"/>
                </a:solidFill>
                <a:latin typeface="Calibri"/>
                <a:cs typeface="Calibri"/>
              </a:rPr>
              <a:t> </a:t>
            </a:r>
            <a:r>
              <a:rPr sz="2100" spc="-5" dirty="0">
                <a:solidFill>
                  <a:srgbClr val="000000"/>
                </a:solidFill>
                <a:latin typeface="Calibri"/>
                <a:cs typeface="Calibri"/>
              </a:rPr>
              <a:t>nelle</a:t>
            </a:r>
            <a:r>
              <a:rPr sz="2100" spc="20" dirty="0">
                <a:solidFill>
                  <a:srgbClr val="000000"/>
                </a:solidFill>
                <a:latin typeface="Calibri"/>
                <a:cs typeface="Calibri"/>
              </a:rPr>
              <a:t> </a:t>
            </a:r>
            <a:r>
              <a:rPr sz="2100" spc="-10" dirty="0">
                <a:solidFill>
                  <a:srgbClr val="000000"/>
                </a:solidFill>
                <a:latin typeface="Calibri"/>
                <a:cs typeface="Calibri"/>
              </a:rPr>
              <a:t>lunghezze</a:t>
            </a:r>
            <a:r>
              <a:rPr sz="2100" dirty="0">
                <a:solidFill>
                  <a:srgbClr val="000000"/>
                </a:solidFill>
                <a:latin typeface="Calibri"/>
                <a:cs typeface="Calibri"/>
              </a:rPr>
              <a:t> </a:t>
            </a:r>
            <a:r>
              <a:rPr sz="2100" spc="-5" dirty="0">
                <a:solidFill>
                  <a:srgbClr val="000000"/>
                </a:solidFill>
                <a:latin typeface="Calibri"/>
                <a:cs typeface="Calibri"/>
              </a:rPr>
              <a:t>d'onda</a:t>
            </a:r>
            <a:r>
              <a:rPr sz="2100" spc="-10" dirty="0">
                <a:solidFill>
                  <a:srgbClr val="000000"/>
                </a:solidFill>
                <a:latin typeface="Calibri"/>
                <a:cs typeface="Calibri"/>
              </a:rPr>
              <a:t> </a:t>
            </a:r>
            <a:r>
              <a:rPr sz="2100" dirty="0">
                <a:solidFill>
                  <a:srgbClr val="000000"/>
                </a:solidFill>
                <a:latin typeface="Calibri"/>
                <a:cs typeface="Calibri"/>
              </a:rPr>
              <a:t>che</a:t>
            </a:r>
            <a:r>
              <a:rPr sz="2100" spc="-10" dirty="0">
                <a:solidFill>
                  <a:srgbClr val="000000"/>
                </a:solidFill>
                <a:latin typeface="Calibri"/>
                <a:cs typeface="Calibri"/>
              </a:rPr>
              <a:t> </a:t>
            </a:r>
            <a:r>
              <a:rPr sz="2100" spc="-5" dirty="0">
                <a:solidFill>
                  <a:srgbClr val="000000"/>
                </a:solidFill>
                <a:latin typeface="Calibri"/>
                <a:cs typeface="Calibri"/>
              </a:rPr>
              <a:t>la</a:t>
            </a:r>
            <a:r>
              <a:rPr sz="2100" dirty="0">
                <a:solidFill>
                  <a:srgbClr val="000000"/>
                </a:solidFill>
                <a:latin typeface="Calibri"/>
                <a:cs typeface="Calibri"/>
              </a:rPr>
              <a:t> </a:t>
            </a:r>
            <a:r>
              <a:rPr sz="2100" spc="-10" dirty="0">
                <a:solidFill>
                  <a:srgbClr val="000000"/>
                </a:solidFill>
                <a:latin typeface="Calibri"/>
                <a:cs typeface="Calibri"/>
              </a:rPr>
              <a:t>compongono.</a:t>
            </a:r>
            <a:endParaRPr sz="2100">
              <a:latin typeface="Calibri"/>
              <a:cs typeface="Calibri"/>
            </a:endParaRPr>
          </a:p>
          <a:p>
            <a:pPr>
              <a:lnSpc>
                <a:spcPct val="100000"/>
              </a:lnSpc>
              <a:spcBef>
                <a:spcPts val="15"/>
              </a:spcBef>
            </a:pPr>
            <a:endParaRPr sz="2050">
              <a:latin typeface="Calibri"/>
              <a:cs typeface="Calibri"/>
            </a:endParaRPr>
          </a:p>
          <a:p>
            <a:pPr marL="12700" marR="6350" algn="just">
              <a:lnSpc>
                <a:spcPct val="100000"/>
              </a:lnSpc>
            </a:pPr>
            <a:r>
              <a:rPr sz="2100" spc="-10" dirty="0">
                <a:solidFill>
                  <a:srgbClr val="000000"/>
                </a:solidFill>
                <a:latin typeface="Calibri"/>
                <a:cs typeface="Calibri"/>
              </a:rPr>
              <a:t>contiene </a:t>
            </a:r>
            <a:r>
              <a:rPr sz="2100" spc="-15" dirty="0">
                <a:solidFill>
                  <a:srgbClr val="000000"/>
                </a:solidFill>
                <a:latin typeface="Calibri"/>
                <a:cs typeface="Calibri"/>
              </a:rPr>
              <a:t>diverse </a:t>
            </a:r>
            <a:r>
              <a:rPr sz="2100" spc="-10" dirty="0">
                <a:solidFill>
                  <a:srgbClr val="000000"/>
                </a:solidFill>
                <a:latin typeface="Calibri"/>
                <a:cs typeface="Calibri"/>
              </a:rPr>
              <a:t>fenditure </a:t>
            </a:r>
            <a:r>
              <a:rPr sz="2100" spc="-5" dirty="0">
                <a:solidFill>
                  <a:srgbClr val="000000"/>
                </a:solidFill>
                <a:latin typeface="Calibri"/>
                <a:cs typeface="Calibri"/>
              </a:rPr>
              <a:t>di </a:t>
            </a:r>
            <a:r>
              <a:rPr sz="2100" spc="-10" dirty="0">
                <a:solidFill>
                  <a:srgbClr val="000000"/>
                </a:solidFill>
                <a:latin typeface="Calibri"/>
                <a:cs typeface="Calibri"/>
              </a:rPr>
              <a:t>uscita, </a:t>
            </a:r>
            <a:r>
              <a:rPr sz="2100" spc="-5" dirty="0">
                <a:solidFill>
                  <a:srgbClr val="000000"/>
                </a:solidFill>
                <a:latin typeface="Calibri"/>
                <a:cs typeface="Calibri"/>
              </a:rPr>
              <a:t>in modo </a:t>
            </a:r>
            <a:r>
              <a:rPr sz="2100" spc="-10" dirty="0">
                <a:solidFill>
                  <a:srgbClr val="000000"/>
                </a:solidFill>
                <a:latin typeface="Calibri"/>
                <a:cs typeface="Calibri"/>
              </a:rPr>
              <a:t>tale da poter </a:t>
            </a:r>
            <a:r>
              <a:rPr sz="2100" spc="-5" dirty="0">
                <a:solidFill>
                  <a:srgbClr val="000000"/>
                </a:solidFill>
                <a:latin typeface="Calibri"/>
                <a:cs typeface="Calibri"/>
              </a:rPr>
              <a:t>isolare </a:t>
            </a:r>
            <a:r>
              <a:rPr sz="2100" dirty="0">
                <a:solidFill>
                  <a:srgbClr val="000000"/>
                </a:solidFill>
                <a:latin typeface="Calibri"/>
                <a:cs typeface="Calibri"/>
              </a:rPr>
              <a:t> </a:t>
            </a:r>
            <a:r>
              <a:rPr sz="2100" spc="-10" dirty="0">
                <a:solidFill>
                  <a:srgbClr val="000000"/>
                </a:solidFill>
                <a:latin typeface="Calibri"/>
                <a:cs typeface="Calibri"/>
              </a:rPr>
              <a:t>simultaneamente varie </a:t>
            </a:r>
            <a:r>
              <a:rPr sz="2100" dirty="0">
                <a:solidFill>
                  <a:srgbClr val="000000"/>
                </a:solidFill>
                <a:latin typeface="Calibri"/>
                <a:cs typeface="Calibri"/>
              </a:rPr>
              <a:t>bande di </a:t>
            </a:r>
            <a:r>
              <a:rPr sz="2100" spc="-10" dirty="0">
                <a:solidFill>
                  <a:srgbClr val="000000"/>
                </a:solidFill>
                <a:latin typeface="Calibri"/>
                <a:cs typeface="Calibri"/>
              </a:rPr>
              <a:t>lunghezze </a:t>
            </a:r>
            <a:r>
              <a:rPr sz="2100" spc="-5" dirty="0">
                <a:solidFill>
                  <a:srgbClr val="000000"/>
                </a:solidFill>
                <a:latin typeface="Calibri"/>
                <a:cs typeface="Calibri"/>
              </a:rPr>
              <a:t>d'onda </a:t>
            </a:r>
            <a:r>
              <a:rPr sz="2100" spc="-10" dirty="0">
                <a:solidFill>
                  <a:srgbClr val="000000"/>
                </a:solidFill>
                <a:latin typeface="Calibri"/>
                <a:cs typeface="Calibri"/>
              </a:rPr>
              <a:t>che colpiscono </a:t>
            </a:r>
            <a:r>
              <a:rPr sz="2100" spc="-5" dirty="0">
                <a:solidFill>
                  <a:srgbClr val="000000"/>
                </a:solidFill>
                <a:latin typeface="Calibri"/>
                <a:cs typeface="Calibri"/>
              </a:rPr>
              <a:t> </a:t>
            </a:r>
            <a:r>
              <a:rPr sz="2100" dirty="0">
                <a:solidFill>
                  <a:srgbClr val="000000"/>
                </a:solidFill>
                <a:latin typeface="Calibri"/>
                <a:cs typeface="Calibri"/>
              </a:rPr>
              <a:t>un</a:t>
            </a:r>
            <a:r>
              <a:rPr sz="2100" spc="-15" dirty="0">
                <a:solidFill>
                  <a:srgbClr val="000000"/>
                </a:solidFill>
                <a:latin typeface="Calibri"/>
                <a:cs typeface="Calibri"/>
              </a:rPr>
              <a:t> </a:t>
            </a:r>
            <a:r>
              <a:rPr sz="2100" b="1" u="heavy" spc="-15" dirty="0">
                <a:solidFill>
                  <a:srgbClr val="000000"/>
                </a:solidFill>
                <a:uFill>
                  <a:solidFill>
                    <a:srgbClr val="000000"/>
                  </a:solidFill>
                </a:uFill>
                <a:latin typeface="Calibri"/>
                <a:cs typeface="Calibri"/>
              </a:rPr>
              <a:t>rivelatore</a:t>
            </a:r>
            <a:r>
              <a:rPr sz="2100" b="1" u="heavy" spc="20" dirty="0">
                <a:solidFill>
                  <a:srgbClr val="000000"/>
                </a:solidFill>
                <a:uFill>
                  <a:solidFill>
                    <a:srgbClr val="000000"/>
                  </a:solidFill>
                </a:uFill>
                <a:latin typeface="Calibri"/>
                <a:cs typeface="Calibri"/>
              </a:rPr>
              <a:t> </a:t>
            </a:r>
            <a:r>
              <a:rPr sz="2100" b="1" u="heavy" spc="-5" dirty="0">
                <a:solidFill>
                  <a:srgbClr val="000000"/>
                </a:solidFill>
                <a:uFill>
                  <a:solidFill>
                    <a:srgbClr val="000000"/>
                  </a:solidFill>
                </a:uFill>
                <a:latin typeface="Calibri"/>
                <a:cs typeface="Calibri"/>
              </a:rPr>
              <a:t>multi-lunghezze</a:t>
            </a:r>
            <a:r>
              <a:rPr sz="2100" b="1" u="heavy" spc="-30" dirty="0">
                <a:solidFill>
                  <a:srgbClr val="000000"/>
                </a:solidFill>
                <a:uFill>
                  <a:solidFill>
                    <a:srgbClr val="000000"/>
                  </a:solidFill>
                </a:uFill>
                <a:latin typeface="Calibri"/>
                <a:cs typeface="Calibri"/>
              </a:rPr>
              <a:t> </a:t>
            </a:r>
            <a:r>
              <a:rPr sz="2100" b="1" u="heavy" dirty="0">
                <a:solidFill>
                  <a:srgbClr val="000000"/>
                </a:solidFill>
                <a:uFill>
                  <a:solidFill>
                    <a:srgbClr val="000000"/>
                  </a:solidFill>
                </a:uFill>
                <a:latin typeface="Calibri"/>
                <a:cs typeface="Calibri"/>
              </a:rPr>
              <a:t>d'onda</a:t>
            </a:r>
            <a:r>
              <a:rPr sz="2100" b="1" u="heavy" spc="-10" dirty="0">
                <a:solidFill>
                  <a:srgbClr val="000000"/>
                </a:solidFill>
                <a:uFill>
                  <a:solidFill>
                    <a:srgbClr val="000000"/>
                  </a:solidFill>
                </a:uFill>
                <a:latin typeface="Calibri"/>
                <a:cs typeface="Calibri"/>
              </a:rPr>
              <a:t> </a:t>
            </a:r>
            <a:r>
              <a:rPr sz="2100" b="1" u="heavy" dirty="0">
                <a:solidFill>
                  <a:srgbClr val="000000"/>
                </a:solidFill>
                <a:uFill>
                  <a:solidFill>
                    <a:srgbClr val="000000"/>
                  </a:solidFill>
                </a:uFill>
                <a:latin typeface="Calibri"/>
                <a:cs typeface="Calibri"/>
              </a:rPr>
              <a:t>(es.</a:t>
            </a:r>
            <a:r>
              <a:rPr sz="2100" b="1" u="heavy" spc="-5" dirty="0">
                <a:solidFill>
                  <a:srgbClr val="000000"/>
                </a:solidFill>
                <a:uFill>
                  <a:solidFill>
                    <a:srgbClr val="000000"/>
                  </a:solidFill>
                </a:uFill>
                <a:latin typeface="Calibri"/>
                <a:cs typeface="Calibri"/>
              </a:rPr>
              <a:t> </a:t>
            </a:r>
            <a:r>
              <a:rPr sz="2100" b="1" u="heavy" spc="-15" dirty="0">
                <a:solidFill>
                  <a:srgbClr val="000000"/>
                </a:solidFill>
                <a:uFill>
                  <a:solidFill>
                    <a:srgbClr val="000000"/>
                  </a:solidFill>
                </a:uFill>
                <a:latin typeface="Calibri"/>
                <a:cs typeface="Calibri"/>
              </a:rPr>
              <a:t>DAD)</a:t>
            </a:r>
            <a:endParaRPr sz="2100">
              <a:latin typeface="Calibri"/>
              <a:cs typeface="Calibri"/>
            </a:endParaRPr>
          </a:p>
        </p:txBody>
      </p:sp>
      <p:grpSp>
        <p:nvGrpSpPr>
          <p:cNvPr id="6" name="object 6"/>
          <p:cNvGrpSpPr/>
          <p:nvPr/>
        </p:nvGrpSpPr>
        <p:grpSpPr>
          <a:xfrm>
            <a:off x="91439" y="3567684"/>
            <a:ext cx="12008485" cy="3290570"/>
            <a:chOff x="91439" y="3567684"/>
            <a:chExt cx="12008485" cy="3290570"/>
          </a:xfrm>
        </p:grpSpPr>
        <p:pic>
          <p:nvPicPr>
            <p:cNvPr id="7" name="object 7"/>
            <p:cNvPicPr/>
            <p:nvPr/>
          </p:nvPicPr>
          <p:blipFill>
            <a:blip r:embed="rId3" cstate="print"/>
            <a:stretch>
              <a:fillRect/>
            </a:stretch>
          </p:blipFill>
          <p:spPr>
            <a:xfrm>
              <a:off x="7350251" y="3628644"/>
              <a:ext cx="4693920" cy="3229353"/>
            </a:xfrm>
            <a:prstGeom prst="rect">
              <a:avLst/>
            </a:prstGeom>
          </p:spPr>
        </p:pic>
        <p:sp>
          <p:nvSpPr>
            <p:cNvPr id="8" name="object 8"/>
            <p:cNvSpPr/>
            <p:nvPr/>
          </p:nvSpPr>
          <p:spPr>
            <a:xfrm>
              <a:off x="91439" y="3567684"/>
              <a:ext cx="12008485" cy="152400"/>
            </a:xfrm>
            <a:custGeom>
              <a:avLst/>
              <a:gdLst/>
              <a:ahLst/>
              <a:cxnLst/>
              <a:rect l="l" t="t" r="r" b="b"/>
              <a:pathLst>
                <a:path w="12008485" h="152400">
                  <a:moveTo>
                    <a:pt x="0" y="152400"/>
                  </a:moveTo>
                  <a:lnTo>
                    <a:pt x="12008231" y="152400"/>
                  </a:lnTo>
                  <a:lnTo>
                    <a:pt x="12008231" y="0"/>
                  </a:lnTo>
                  <a:lnTo>
                    <a:pt x="0" y="0"/>
                  </a:lnTo>
                  <a:lnTo>
                    <a:pt x="0" y="152400"/>
                  </a:lnTo>
                  <a:close/>
                </a:path>
              </a:pathLst>
            </a:custGeom>
            <a:solidFill>
              <a:srgbClr val="4471C4"/>
            </a:solidFill>
          </p:spPr>
          <p:txBody>
            <a:bodyPr wrap="square" lIns="0" tIns="0" rIns="0" bIns="0" rtlCol="0"/>
            <a:lstStyle/>
            <a:p>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16484" y="313435"/>
            <a:ext cx="3375660" cy="391160"/>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1F4D3D"/>
                </a:solidFill>
                <a:latin typeface="Calibri"/>
                <a:cs typeface="Calibri"/>
              </a:rPr>
              <a:t>RETICOLO</a:t>
            </a:r>
            <a:r>
              <a:rPr sz="2400" b="1" spc="-45" dirty="0">
                <a:solidFill>
                  <a:srgbClr val="1F4D3D"/>
                </a:solidFill>
                <a:latin typeface="Calibri"/>
                <a:cs typeface="Calibri"/>
              </a:rPr>
              <a:t> </a:t>
            </a:r>
            <a:r>
              <a:rPr sz="2400" b="1" spc="-5" dirty="0">
                <a:solidFill>
                  <a:srgbClr val="1F4D3D"/>
                </a:solidFill>
                <a:latin typeface="Calibri"/>
                <a:cs typeface="Calibri"/>
              </a:rPr>
              <a:t>DI</a:t>
            </a:r>
            <a:r>
              <a:rPr sz="2400" b="1" spc="-35" dirty="0">
                <a:solidFill>
                  <a:srgbClr val="1F4D3D"/>
                </a:solidFill>
                <a:latin typeface="Calibri"/>
                <a:cs typeface="Calibri"/>
              </a:rPr>
              <a:t> </a:t>
            </a:r>
            <a:r>
              <a:rPr sz="2400" b="1" spc="-5" dirty="0">
                <a:solidFill>
                  <a:srgbClr val="1F4D3D"/>
                </a:solidFill>
                <a:latin typeface="Calibri"/>
                <a:cs typeface="Calibri"/>
              </a:rPr>
              <a:t>DIFFRAZIONE</a:t>
            </a:r>
            <a:endParaRPr sz="2400">
              <a:latin typeface="Calibri"/>
              <a:cs typeface="Calibri"/>
            </a:endParaRPr>
          </a:p>
        </p:txBody>
      </p:sp>
      <p:sp>
        <p:nvSpPr>
          <p:cNvPr id="3" name="object 3"/>
          <p:cNvSpPr txBox="1"/>
          <p:nvPr/>
        </p:nvSpPr>
        <p:spPr>
          <a:xfrm>
            <a:off x="316484" y="956564"/>
            <a:ext cx="5655945" cy="2586355"/>
          </a:xfrm>
          <a:prstGeom prst="rect">
            <a:avLst/>
          </a:prstGeom>
        </p:spPr>
        <p:txBody>
          <a:bodyPr vert="horz" wrap="square" lIns="0" tIns="12700" rIns="0" bIns="0" rtlCol="0">
            <a:spAutoFit/>
          </a:bodyPr>
          <a:lstStyle/>
          <a:p>
            <a:pPr marL="12700" marR="6350" algn="just">
              <a:lnSpc>
                <a:spcPct val="100000"/>
              </a:lnSpc>
              <a:spcBef>
                <a:spcPts val="100"/>
              </a:spcBef>
            </a:pPr>
            <a:r>
              <a:rPr sz="2100" spc="-15" dirty="0">
                <a:solidFill>
                  <a:srgbClr val="000000"/>
                </a:solidFill>
                <a:latin typeface="Calibri"/>
                <a:cs typeface="Calibri"/>
              </a:rPr>
              <a:t>RETICOLO</a:t>
            </a:r>
            <a:r>
              <a:rPr sz="2100" spc="-10" dirty="0">
                <a:solidFill>
                  <a:srgbClr val="000000"/>
                </a:solidFill>
                <a:latin typeface="Calibri"/>
                <a:cs typeface="Calibri"/>
              </a:rPr>
              <a:t> consiste</a:t>
            </a:r>
            <a:r>
              <a:rPr sz="2100" spc="-5" dirty="0">
                <a:solidFill>
                  <a:srgbClr val="000000"/>
                </a:solidFill>
                <a:latin typeface="Calibri"/>
                <a:cs typeface="Calibri"/>
              </a:rPr>
              <a:t> </a:t>
            </a:r>
            <a:r>
              <a:rPr sz="2100" dirty="0">
                <a:solidFill>
                  <a:srgbClr val="000000"/>
                </a:solidFill>
                <a:latin typeface="Calibri"/>
                <a:cs typeface="Calibri"/>
              </a:rPr>
              <a:t>di</a:t>
            </a:r>
            <a:r>
              <a:rPr sz="2100" spc="5" dirty="0">
                <a:solidFill>
                  <a:srgbClr val="000000"/>
                </a:solidFill>
                <a:latin typeface="Calibri"/>
                <a:cs typeface="Calibri"/>
              </a:rPr>
              <a:t> </a:t>
            </a:r>
            <a:r>
              <a:rPr sz="2100" spc="-5" dirty="0">
                <a:solidFill>
                  <a:srgbClr val="000000"/>
                </a:solidFill>
                <a:latin typeface="Calibri"/>
                <a:cs typeface="Calibri"/>
              </a:rPr>
              <a:t>una</a:t>
            </a:r>
            <a:r>
              <a:rPr sz="2100" dirty="0">
                <a:solidFill>
                  <a:srgbClr val="000000"/>
                </a:solidFill>
                <a:latin typeface="Calibri"/>
                <a:cs typeface="Calibri"/>
              </a:rPr>
              <a:t> </a:t>
            </a:r>
            <a:r>
              <a:rPr sz="2100" spc="-5" dirty="0">
                <a:solidFill>
                  <a:srgbClr val="000000"/>
                </a:solidFill>
                <a:latin typeface="Calibri"/>
                <a:cs typeface="Calibri"/>
              </a:rPr>
              <a:t>superficie</a:t>
            </a:r>
            <a:r>
              <a:rPr sz="2100" dirty="0">
                <a:solidFill>
                  <a:srgbClr val="000000"/>
                </a:solidFill>
                <a:latin typeface="Calibri"/>
                <a:cs typeface="Calibri"/>
              </a:rPr>
              <a:t> </a:t>
            </a:r>
            <a:r>
              <a:rPr sz="2100" spc="-15" dirty="0">
                <a:solidFill>
                  <a:srgbClr val="000000"/>
                </a:solidFill>
                <a:latin typeface="Calibri"/>
                <a:cs typeface="Calibri"/>
              </a:rPr>
              <a:t>dura </a:t>
            </a:r>
            <a:r>
              <a:rPr sz="2100" spc="-459" dirty="0">
                <a:solidFill>
                  <a:srgbClr val="000000"/>
                </a:solidFill>
                <a:latin typeface="Calibri"/>
                <a:cs typeface="Calibri"/>
              </a:rPr>
              <a:t> </a:t>
            </a:r>
            <a:r>
              <a:rPr sz="2100" spc="-10" dirty="0">
                <a:solidFill>
                  <a:srgbClr val="000000"/>
                </a:solidFill>
                <a:latin typeface="Calibri"/>
                <a:cs typeface="Calibri"/>
              </a:rPr>
              <a:t>otticamente </a:t>
            </a:r>
            <a:r>
              <a:rPr sz="2100" spc="-5" dirty="0">
                <a:solidFill>
                  <a:srgbClr val="000000"/>
                </a:solidFill>
                <a:latin typeface="Calibri"/>
                <a:cs typeface="Calibri"/>
              </a:rPr>
              <a:t>piana </a:t>
            </a:r>
            <a:r>
              <a:rPr sz="2100" dirty="0">
                <a:solidFill>
                  <a:srgbClr val="000000"/>
                </a:solidFill>
                <a:latin typeface="Calibri"/>
                <a:cs typeface="Calibri"/>
              </a:rPr>
              <a:t>e </a:t>
            </a:r>
            <a:r>
              <a:rPr sz="2100" spc="-15" dirty="0">
                <a:solidFill>
                  <a:srgbClr val="000000"/>
                </a:solidFill>
                <a:latin typeface="Calibri"/>
                <a:cs typeface="Calibri"/>
              </a:rPr>
              <a:t>levigata </a:t>
            </a:r>
            <a:r>
              <a:rPr sz="2100" spc="-10" dirty="0">
                <a:solidFill>
                  <a:srgbClr val="000000"/>
                </a:solidFill>
                <a:latin typeface="Calibri"/>
                <a:cs typeface="Calibri"/>
              </a:rPr>
              <a:t>con </a:t>
            </a:r>
            <a:r>
              <a:rPr sz="2100" spc="-20" dirty="0">
                <a:solidFill>
                  <a:srgbClr val="000000"/>
                </a:solidFill>
                <a:latin typeface="Calibri"/>
                <a:cs typeface="Calibri"/>
              </a:rPr>
              <a:t>elevato </a:t>
            </a:r>
            <a:r>
              <a:rPr sz="2100" spc="-10" dirty="0">
                <a:solidFill>
                  <a:srgbClr val="000000"/>
                </a:solidFill>
                <a:latin typeface="Calibri"/>
                <a:cs typeface="Calibri"/>
              </a:rPr>
              <a:t>numero </a:t>
            </a:r>
            <a:r>
              <a:rPr sz="2100" spc="-5" dirty="0">
                <a:solidFill>
                  <a:srgbClr val="000000"/>
                </a:solidFill>
                <a:latin typeface="Calibri"/>
                <a:cs typeface="Calibri"/>
              </a:rPr>
              <a:t>di </a:t>
            </a:r>
            <a:r>
              <a:rPr sz="2100" dirty="0">
                <a:solidFill>
                  <a:srgbClr val="000000"/>
                </a:solidFill>
                <a:latin typeface="Calibri"/>
                <a:cs typeface="Calibri"/>
              </a:rPr>
              <a:t> </a:t>
            </a:r>
            <a:r>
              <a:rPr sz="2100" spc="-5" dirty="0">
                <a:solidFill>
                  <a:srgbClr val="000000"/>
                </a:solidFill>
                <a:latin typeface="Calibri"/>
                <a:cs typeface="Calibri"/>
              </a:rPr>
              <a:t>solchi</a:t>
            </a:r>
            <a:r>
              <a:rPr sz="2100" spc="15" dirty="0">
                <a:solidFill>
                  <a:srgbClr val="000000"/>
                </a:solidFill>
                <a:latin typeface="Calibri"/>
                <a:cs typeface="Calibri"/>
              </a:rPr>
              <a:t> </a:t>
            </a:r>
            <a:r>
              <a:rPr sz="2100" spc="-10" dirty="0">
                <a:solidFill>
                  <a:srgbClr val="000000"/>
                </a:solidFill>
                <a:latin typeface="Calibri"/>
                <a:cs typeface="Calibri"/>
              </a:rPr>
              <a:t>paralleli</a:t>
            </a:r>
            <a:r>
              <a:rPr sz="2100" spc="35" dirty="0">
                <a:solidFill>
                  <a:srgbClr val="000000"/>
                </a:solidFill>
                <a:latin typeface="Calibri"/>
                <a:cs typeface="Calibri"/>
              </a:rPr>
              <a:t> </a:t>
            </a:r>
            <a:r>
              <a:rPr sz="2100" dirty="0">
                <a:solidFill>
                  <a:srgbClr val="000000"/>
                </a:solidFill>
                <a:latin typeface="Calibri"/>
                <a:cs typeface="Calibri"/>
              </a:rPr>
              <a:t>e </a:t>
            </a:r>
            <a:r>
              <a:rPr sz="2100" spc="-15" dirty="0">
                <a:solidFill>
                  <a:srgbClr val="000000"/>
                </a:solidFill>
                <a:latin typeface="Calibri"/>
                <a:cs typeface="Calibri"/>
              </a:rPr>
              <a:t>strettamente</a:t>
            </a:r>
            <a:r>
              <a:rPr sz="2100" spc="-20" dirty="0">
                <a:solidFill>
                  <a:srgbClr val="000000"/>
                </a:solidFill>
                <a:latin typeface="Calibri"/>
                <a:cs typeface="Calibri"/>
              </a:rPr>
              <a:t> </a:t>
            </a:r>
            <a:r>
              <a:rPr sz="2100" spc="-10" dirty="0">
                <a:solidFill>
                  <a:srgbClr val="000000"/>
                </a:solidFill>
                <a:latin typeface="Calibri"/>
                <a:cs typeface="Calibri"/>
              </a:rPr>
              <a:t>spaziati</a:t>
            </a:r>
            <a:endParaRPr sz="2100">
              <a:latin typeface="Calibri"/>
              <a:cs typeface="Calibri"/>
            </a:endParaRPr>
          </a:p>
          <a:p>
            <a:pPr>
              <a:lnSpc>
                <a:spcPct val="100000"/>
              </a:lnSpc>
              <a:spcBef>
                <a:spcPts val="15"/>
              </a:spcBef>
            </a:pPr>
            <a:endParaRPr sz="2050">
              <a:latin typeface="Calibri"/>
              <a:cs typeface="Calibri"/>
            </a:endParaRPr>
          </a:p>
          <a:p>
            <a:pPr marL="12700" algn="just">
              <a:lnSpc>
                <a:spcPct val="100000"/>
              </a:lnSpc>
              <a:spcBef>
                <a:spcPts val="5"/>
              </a:spcBef>
            </a:pPr>
            <a:r>
              <a:rPr sz="2100" spc="-10" dirty="0">
                <a:solidFill>
                  <a:srgbClr val="000000"/>
                </a:solidFill>
                <a:latin typeface="Calibri"/>
                <a:cs typeface="Calibri"/>
              </a:rPr>
              <a:t>reticolo</a:t>
            </a:r>
            <a:r>
              <a:rPr sz="2100" spc="105" dirty="0">
                <a:solidFill>
                  <a:srgbClr val="000000"/>
                </a:solidFill>
                <a:latin typeface="Calibri"/>
                <a:cs typeface="Calibri"/>
              </a:rPr>
              <a:t> </a:t>
            </a:r>
            <a:r>
              <a:rPr sz="2100" spc="-5" dirty="0">
                <a:solidFill>
                  <a:srgbClr val="000000"/>
                </a:solidFill>
                <a:latin typeface="Calibri"/>
                <a:cs typeface="Calibri"/>
              </a:rPr>
              <a:t>per</a:t>
            </a:r>
            <a:r>
              <a:rPr sz="2100" spc="100" dirty="0">
                <a:solidFill>
                  <a:srgbClr val="000000"/>
                </a:solidFill>
                <a:latin typeface="Calibri"/>
                <a:cs typeface="Calibri"/>
              </a:rPr>
              <a:t> </a:t>
            </a:r>
            <a:r>
              <a:rPr sz="2100" spc="-25" dirty="0">
                <a:solidFill>
                  <a:srgbClr val="000000"/>
                </a:solidFill>
                <a:latin typeface="Calibri"/>
                <a:cs typeface="Calibri"/>
              </a:rPr>
              <a:t>UV/VIS</a:t>
            </a:r>
            <a:r>
              <a:rPr sz="2100" spc="90" dirty="0">
                <a:solidFill>
                  <a:srgbClr val="000000"/>
                </a:solidFill>
                <a:latin typeface="Calibri"/>
                <a:cs typeface="Calibri"/>
              </a:rPr>
              <a:t> </a:t>
            </a:r>
            <a:r>
              <a:rPr sz="2100" spc="-10" dirty="0">
                <a:solidFill>
                  <a:srgbClr val="000000"/>
                </a:solidFill>
                <a:latin typeface="Calibri"/>
                <a:cs typeface="Calibri"/>
              </a:rPr>
              <a:t>contiene</a:t>
            </a:r>
            <a:r>
              <a:rPr sz="2100" spc="100" dirty="0">
                <a:solidFill>
                  <a:srgbClr val="000000"/>
                </a:solidFill>
                <a:latin typeface="Calibri"/>
                <a:cs typeface="Calibri"/>
              </a:rPr>
              <a:t> </a:t>
            </a:r>
            <a:r>
              <a:rPr sz="2100" spc="-10" dirty="0">
                <a:solidFill>
                  <a:srgbClr val="000000"/>
                </a:solidFill>
                <a:latin typeface="Calibri"/>
                <a:cs typeface="Calibri"/>
              </a:rPr>
              <a:t>tipicamente</a:t>
            </a:r>
            <a:r>
              <a:rPr sz="2100" spc="110" dirty="0">
                <a:solidFill>
                  <a:srgbClr val="000000"/>
                </a:solidFill>
                <a:latin typeface="Calibri"/>
                <a:cs typeface="Calibri"/>
              </a:rPr>
              <a:t> </a:t>
            </a:r>
            <a:r>
              <a:rPr sz="2100" spc="-10" dirty="0">
                <a:solidFill>
                  <a:srgbClr val="000000"/>
                </a:solidFill>
                <a:latin typeface="Calibri"/>
                <a:cs typeface="Calibri"/>
              </a:rPr>
              <a:t>da</a:t>
            </a:r>
            <a:r>
              <a:rPr sz="2100" spc="90" dirty="0">
                <a:solidFill>
                  <a:srgbClr val="000000"/>
                </a:solidFill>
                <a:latin typeface="Calibri"/>
                <a:cs typeface="Calibri"/>
              </a:rPr>
              <a:t> </a:t>
            </a:r>
            <a:r>
              <a:rPr sz="2100" dirty="0">
                <a:solidFill>
                  <a:srgbClr val="000000"/>
                </a:solidFill>
                <a:latin typeface="Calibri"/>
                <a:cs typeface="Calibri"/>
              </a:rPr>
              <a:t>1200</a:t>
            </a:r>
            <a:r>
              <a:rPr sz="2100" spc="90" dirty="0">
                <a:solidFill>
                  <a:srgbClr val="000000"/>
                </a:solidFill>
                <a:latin typeface="Calibri"/>
                <a:cs typeface="Calibri"/>
              </a:rPr>
              <a:t> </a:t>
            </a:r>
            <a:r>
              <a:rPr sz="2100" dirty="0">
                <a:solidFill>
                  <a:srgbClr val="000000"/>
                </a:solidFill>
                <a:latin typeface="Calibri"/>
                <a:cs typeface="Calibri"/>
              </a:rPr>
              <a:t>e</a:t>
            </a:r>
            <a:endParaRPr sz="2100">
              <a:latin typeface="Calibri"/>
              <a:cs typeface="Calibri"/>
            </a:endParaRPr>
          </a:p>
          <a:p>
            <a:pPr marL="12700" algn="just">
              <a:lnSpc>
                <a:spcPct val="100000"/>
              </a:lnSpc>
            </a:pPr>
            <a:r>
              <a:rPr sz="2100" dirty="0">
                <a:solidFill>
                  <a:srgbClr val="000000"/>
                </a:solidFill>
                <a:latin typeface="Calibri"/>
                <a:cs typeface="Calibri"/>
              </a:rPr>
              <a:t>2400</a:t>
            </a:r>
            <a:r>
              <a:rPr sz="2100" spc="-55" dirty="0">
                <a:solidFill>
                  <a:srgbClr val="000000"/>
                </a:solidFill>
                <a:latin typeface="Calibri"/>
                <a:cs typeface="Calibri"/>
              </a:rPr>
              <a:t> </a:t>
            </a:r>
            <a:r>
              <a:rPr sz="2100" spc="-5" dirty="0">
                <a:solidFill>
                  <a:srgbClr val="000000"/>
                </a:solidFill>
                <a:latin typeface="Calibri"/>
                <a:cs typeface="Calibri"/>
              </a:rPr>
              <a:t>solchi/mm</a:t>
            </a:r>
            <a:endParaRPr sz="2100">
              <a:latin typeface="Calibri"/>
              <a:cs typeface="Calibri"/>
            </a:endParaRPr>
          </a:p>
          <a:p>
            <a:pPr>
              <a:lnSpc>
                <a:spcPct val="100000"/>
              </a:lnSpc>
              <a:spcBef>
                <a:spcPts val="20"/>
              </a:spcBef>
            </a:pPr>
            <a:endParaRPr sz="2050">
              <a:latin typeface="Calibri"/>
              <a:cs typeface="Calibri"/>
            </a:endParaRPr>
          </a:p>
          <a:p>
            <a:pPr marL="12700" algn="just">
              <a:lnSpc>
                <a:spcPct val="100000"/>
              </a:lnSpc>
            </a:pPr>
            <a:r>
              <a:rPr sz="2100" spc="-10" dirty="0">
                <a:solidFill>
                  <a:srgbClr val="000000"/>
                </a:solidFill>
                <a:latin typeface="Calibri"/>
                <a:cs typeface="Calibri"/>
              </a:rPr>
              <a:t>diffrazione</a:t>
            </a:r>
            <a:r>
              <a:rPr sz="2100" spc="15" dirty="0">
                <a:solidFill>
                  <a:srgbClr val="000000"/>
                </a:solidFill>
                <a:latin typeface="Calibri"/>
                <a:cs typeface="Calibri"/>
              </a:rPr>
              <a:t> </a:t>
            </a:r>
            <a:r>
              <a:rPr sz="2100" spc="-10" dirty="0">
                <a:solidFill>
                  <a:srgbClr val="000000"/>
                </a:solidFill>
                <a:latin typeface="Calibri"/>
                <a:cs typeface="Calibri"/>
              </a:rPr>
              <a:t>altamente</a:t>
            </a:r>
            <a:r>
              <a:rPr sz="2100" spc="-30" dirty="0">
                <a:solidFill>
                  <a:srgbClr val="000000"/>
                </a:solidFill>
                <a:latin typeface="Calibri"/>
                <a:cs typeface="Calibri"/>
              </a:rPr>
              <a:t> </a:t>
            </a:r>
            <a:r>
              <a:rPr sz="2100" spc="-15" dirty="0">
                <a:solidFill>
                  <a:srgbClr val="000000"/>
                </a:solidFill>
                <a:latin typeface="Calibri"/>
                <a:cs typeface="Calibri"/>
              </a:rPr>
              <a:t>efficiente</a:t>
            </a:r>
            <a:r>
              <a:rPr sz="2100" spc="35" dirty="0">
                <a:solidFill>
                  <a:srgbClr val="000000"/>
                </a:solidFill>
                <a:latin typeface="Calibri"/>
                <a:cs typeface="Calibri"/>
              </a:rPr>
              <a:t> </a:t>
            </a:r>
            <a:r>
              <a:rPr sz="2100" spc="-5" dirty="0">
                <a:solidFill>
                  <a:srgbClr val="000000"/>
                </a:solidFill>
                <a:latin typeface="Calibri"/>
                <a:cs typeface="Calibri"/>
              </a:rPr>
              <a:t>della</a:t>
            </a:r>
            <a:r>
              <a:rPr sz="2100" spc="5" dirty="0">
                <a:solidFill>
                  <a:srgbClr val="000000"/>
                </a:solidFill>
                <a:latin typeface="Calibri"/>
                <a:cs typeface="Calibri"/>
              </a:rPr>
              <a:t> </a:t>
            </a:r>
            <a:r>
              <a:rPr sz="2100" spc="-5" dirty="0">
                <a:solidFill>
                  <a:srgbClr val="000000"/>
                </a:solidFill>
                <a:latin typeface="Calibri"/>
                <a:cs typeface="Calibri"/>
              </a:rPr>
              <a:t>radiazione</a:t>
            </a:r>
            <a:endParaRPr sz="2100">
              <a:latin typeface="Calibri"/>
              <a:cs typeface="Calibri"/>
            </a:endParaRPr>
          </a:p>
        </p:txBody>
      </p:sp>
      <p:pic>
        <p:nvPicPr>
          <p:cNvPr id="4" name="object 4"/>
          <p:cNvPicPr/>
          <p:nvPr/>
        </p:nvPicPr>
        <p:blipFill>
          <a:blip r:embed="rId2" cstate="print"/>
          <a:stretch>
            <a:fillRect/>
          </a:stretch>
        </p:blipFill>
        <p:spPr>
          <a:xfrm>
            <a:off x="6337179" y="299070"/>
            <a:ext cx="5468091" cy="3675521"/>
          </a:xfrm>
          <a:prstGeom prst="rect">
            <a:avLst/>
          </a:prstGeom>
        </p:spPr>
      </p:pic>
      <p:sp>
        <p:nvSpPr>
          <p:cNvPr id="5" name="object 5"/>
          <p:cNvSpPr txBox="1"/>
          <p:nvPr/>
        </p:nvSpPr>
        <p:spPr>
          <a:xfrm>
            <a:off x="3268471" y="4592573"/>
            <a:ext cx="4507865" cy="1031240"/>
          </a:xfrm>
          <a:prstGeom prst="rect">
            <a:avLst/>
          </a:prstGeom>
        </p:spPr>
        <p:txBody>
          <a:bodyPr vert="horz" wrap="square" lIns="0" tIns="12065" rIns="0" bIns="0" rtlCol="0">
            <a:spAutoFit/>
          </a:bodyPr>
          <a:lstStyle/>
          <a:p>
            <a:pPr marL="12700" marR="5080" algn="just">
              <a:lnSpc>
                <a:spcPct val="100000"/>
              </a:lnSpc>
              <a:spcBef>
                <a:spcPts val="95"/>
              </a:spcBef>
            </a:pPr>
            <a:r>
              <a:rPr sz="2200" spc="-15" dirty="0">
                <a:solidFill>
                  <a:srgbClr val="000000"/>
                </a:solidFill>
                <a:latin typeface="Calibri"/>
                <a:cs typeface="Calibri"/>
              </a:rPr>
              <a:t>monocromatore con </a:t>
            </a:r>
            <a:r>
              <a:rPr sz="2200" spc="-10" dirty="0">
                <a:solidFill>
                  <a:srgbClr val="000000"/>
                </a:solidFill>
                <a:latin typeface="Calibri"/>
                <a:cs typeface="Calibri"/>
              </a:rPr>
              <a:t>reticolo </a:t>
            </a:r>
            <a:r>
              <a:rPr sz="2200" spc="-5" dirty="0">
                <a:solidFill>
                  <a:srgbClr val="000000"/>
                </a:solidFill>
                <a:latin typeface="Calibri"/>
                <a:cs typeface="Calibri"/>
              </a:rPr>
              <a:t>a </a:t>
            </a:r>
            <a:r>
              <a:rPr sz="2200" spc="-15" dirty="0">
                <a:solidFill>
                  <a:srgbClr val="000000"/>
                </a:solidFill>
                <a:latin typeface="Calibri"/>
                <a:cs typeface="Calibri"/>
              </a:rPr>
              <a:t>gradini </a:t>
            </a:r>
            <a:r>
              <a:rPr sz="2200" spc="-10" dirty="0">
                <a:solidFill>
                  <a:srgbClr val="000000"/>
                </a:solidFill>
                <a:latin typeface="Calibri"/>
                <a:cs typeface="Calibri"/>
              </a:rPr>
              <a:t> </a:t>
            </a:r>
            <a:r>
              <a:rPr sz="2200" spc="-15" dirty="0">
                <a:solidFill>
                  <a:srgbClr val="000000"/>
                </a:solidFill>
                <a:latin typeface="Calibri"/>
                <a:cs typeface="Calibri"/>
              </a:rPr>
              <a:t>genera</a:t>
            </a:r>
            <a:r>
              <a:rPr sz="2200" spc="-10" dirty="0">
                <a:solidFill>
                  <a:srgbClr val="000000"/>
                </a:solidFill>
                <a:latin typeface="Calibri"/>
                <a:cs typeface="Calibri"/>
              </a:rPr>
              <a:t> </a:t>
            </a:r>
            <a:r>
              <a:rPr sz="2200" spc="-5" dirty="0">
                <a:solidFill>
                  <a:srgbClr val="000000"/>
                </a:solidFill>
                <a:latin typeface="Calibri"/>
                <a:cs typeface="Calibri"/>
              </a:rPr>
              <a:t>una</a:t>
            </a:r>
            <a:r>
              <a:rPr sz="2200" dirty="0">
                <a:solidFill>
                  <a:srgbClr val="000000"/>
                </a:solidFill>
                <a:latin typeface="Calibri"/>
                <a:cs typeface="Calibri"/>
              </a:rPr>
              <a:t> </a:t>
            </a:r>
            <a:r>
              <a:rPr sz="2200" spc="-10" dirty="0">
                <a:solidFill>
                  <a:srgbClr val="000000"/>
                </a:solidFill>
                <a:latin typeface="Calibri"/>
                <a:cs typeface="Calibri"/>
              </a:rPr>
              <a:t>dispersione</a:t>
            </a:r>
            <a:r>
              <a:rPr sz="2200" spc="-5" dirty="0">
                <a:solidFill>
                  <a:srgbClr val="000000"/>
                </a:solidFill>
                <a:latin typeface="Calibri"/>
                <a:cs typeface="Calibri"/>
              </a:rPr>
              <a:t> </a:t>
            </a:r>
            <a:r>
              <a:rPr sz="2200" spc="-10" dirty="0">
                <a:solidFill>
                  <a:srgbClr val="000000"/>
                </a:solidFill>
                <a:latin typeface="Calibri"/>
                <a:cs typeface="Calibri"/>
              </a:rPr>
              <a:t>lineare</a:t>
            </a:r>
            <a:r>
              <a:rPr sz="2200" spc="-5" dirty="0">
                <a:solidFill>
                  <a:srgbClr val="000000"/>
                </a:solidFill>
                <a:latin typeface="Calibri"/>
                <a:cs typeface="Calibri"/>
              </a:rPr>
              <a:t> </a:t>
            </a:r>
            <a:r>
              <a:rPr sz="2200" spc="-10" dirty="0">
                <a:solidFill>
                  <a:srgbClr val="000000"/>
                </a:solidFill>
                <a:latin typeface="Calibri"/>
                <a:cs typeface="Calibri"/>
              </a:rPr>
              <a:t>della </a:t>
            </a:r>
            <a:r>
              <a:rPr sz="2200" spc="-5" dirty="0">
                <a:solidFill>
                  <a:srgbClr val="000000"/>
                </a:solidFill>
                <a:latin typeface="Calibri"/>
                <a:cs typeface="Calibri"/>
              </a:rPr>
              <a:t> </a:t>
            </a:r>
            <a:r>
              <a:rPr sz="2200" spc="-10" dirty="0">
                <a:solidFill>
                  <a:srgbClr val="000000"/>
                </a:solidFill>
                <a:latin typeface="Calibri"/>
                <a:cs typeface="Calibri"/>
              </a:rPr>
              <a:t>radiazione </a:t>
            </a:r>
            <a:r>
              <a:rPr sz="2200" spc="-5" dirty="0">
                <a:solidFill>
                  <a:srgbClr val="000000"/>
                </a:solidFill>
                <a:latin typeface="Calibri"/>
                <a:cs typeface="Calibri"/>
              </a:rPr>
              <a:t>lungo</a:t>
            </a:r>
            <a:r>
              <a:rPr sz="2200" spc="-10" dirty="0">
                <a:solidFill>
                  <a:srgbClr val="000000"/>
                </a:solidFill>
                <a:latin typeface="Calibri"/>
                <a:cs typeface="Calibri"/>
              </a:rPr>
              <a:t> </a:t>
            </a:r>
            <a:r>
              <a:rPr sz="2200" spc="-5" dirty="0">
                <a:solidFill>
                  <a:srgbClr val="000000"/>
                </a:solidFill>
                <a:latin typeface="Calibri"/>
                <a:cs typeface="Calibri"/>
              </a:rPr>
              <a:t>il</a:t>
            </a:r>
            <a:r>
              <a:rPr sz="2200" spc="-10" dirty="0">
                <a:solidFill>
                  <a:srgbClr val="000000"/>
                </a:solidFill>
                <a:latin typeface="Calibri"/>
                <a:cs typeface="Calibri"/>
              </a:rPr>
              <a:t> piano</a:t>
            </a:r>
            <a:r>
              <a:rPr sz="2200" spc="-15" dirty="0">
                <a:solidFill>
                  <a:srgbClr val="000000"/>
                </a:solidFill>
                <a:latin typeface="Calibri"/>
                <a:cs typeface="Calibri"/>
              </a:rPr>
              <a:t> focale</a:t>
            </a:r>
            <a:endParaRPr sz="2200">
              <a:latin typeface="Calibri"/>
              <a:cs typeface="Calibri"/>
            </a:endParaRPr>
          </a:p>
        </p:txBody>
      </p:sp>
      <p:pic>
        <p:nvPicPr>
          <p:cNvPr id="6" name="object 6"/>
          <p:cNvPicPr/>
          <p:nvPr/>
        </p:nvPicPr>
        <p:blipFill>
          <a:blip r:embed="rId3" cstate="print"/>
          <a:stretch>
            <a:fillRect/>
          </a:stretch>
        </p:blipFill>
        <p:spPr>
          <a:xfrm>
            <a:off x="562355" y="4293108"/>
            <a:ext cx="2276856" cy="2010156"/>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928836" y="445764"/>
            <a:ext cx="3789200" cy="4894331"/>
          </a:xfrm>
          <a:prstGeom prst="rect">
            <a:avLst/>
          </a:prstGeom>
        </p:spPr>
      </p:pic>
      <p:sp>
        <p:nvSpPr>
          <p:cNvPr id="3" name="object 3"/>
          <p:cNvSpPr txBox="1">
            <a:spLocks noGrp="1"/>
          </p:cNvSpPr>
          <p:nvPr>
            <p:ph type="title"/>
          </p:nvPr>
        </p:nvSpPr>
        <p:spPr>
          <a:xfrm>
            <a:off x="652373" y="261874"/>
            <a:ext cx="2435225" cy="376555"/>
          </a:xfrm>
          <a:prstGeom prst="rect">
            <a:avLst/>
          </a:prstGeom>
        </p:spPr>
        <p:txBody>
          <a:bodyPr vert="horz" wrap="square" lIns="0" tIns="12700" rIns="0" bIns="0" rtlCol="0">
            <a:spAutoFit/>
          </a:bodyPr>
          <a:lstStyle/>
          <a:p>
            <a:pPr marL="12700">
              <a:lnSpc>
                <a:spcPct val="100000"/>
              </a:lnSpc>
              <a:spcBef>
                <a:spcPts val="100"/>
              </a:spcBef>
            </a:pPr>
            <a:r>
              <a:rPr sz="2300" b="1" spc="-25" dirty="0">
                <a:solidFill>
                  <a:srgbClr val="1F4D3D"/>
                </a:solidFill>
                <a:latin typeface="Calibri"/>
                <a:cs typeface="Calibri"/>
              </a:rPr>
              <a:t>MONOCROMATORE</a:t>
            </a:r>
            <a:endParaRPr sz="2300">
              <a:latin typeface="Calibri"/>
              <a:cs typeface="Calibri"/>
            </a:endParaRPr>
          </a:p>
        </p:txBody>
      </p:sp>
      <p:sp>
        <p:nvSpPr>
          <p:cNvPr id="4" name="object 4"/>
          <p:cNvSpPr txBox="1"/>
          <p:nvPr/>
        </p:nvSpPr>
        <p:spPr>
          <a:xfrm>
            <a:off x="652373" y="965961"/>
            <a:ext cx="5969000" cy="2266315"/>
          </a:xfrm>
          <a:prstGeom prst="rect">
            <a:avLst/>
          </a:prstGeom>
        </p:spPr>
        <p:txBody>
          <a:bodyPr vert="horz" wrap="square" lIns="0" tIns="12700" rIns="0" bIns="0" rtlCol="0">
            <a:spAutoFit/>
          </a:bodyPr>
          <a:lstStyle/>
          <a:p>
            <a:pPr marL="12700">
              <a:lnSpc>
                <a:spcPct val="100000"/>
              </a:lnSpc>
              <a:spcBef>
                <a:spcPts val="100"/>
              </a:spcBef>
            </a:pPr>
            <a:r>
              <a:rPr sz="2100" spc="-10" dirty="0">
                <a:solidFill>
                  <a:srgbClr val="000000"/>
                </a:solidFill>
                <a:latin typeface="Calibri"/>
                <a:cs typeface="Calibri"/>
              </a:rPr>
              <a:t>L'ampiezza</a:t>
            </a:r>
            <a:r>
              <a:rPr sz="2100" spc="-25" dirty="0">
                <a:solidFill>
                  <a:srgbClr val="000000"/>
                </a:solidFill>
                <a:latin typeface="Calibri"/>
                <a:cs typeface="Calibri"/>
              </a:rPr>
              <a:t> </a:t>
            </a:r>
            <a:r>
              <a:rPr sz="2100" spc="-5" dirty="0">
                <a:solidFill>
                  <a:srgbClr val="000000"/>
                </a:solidFill>
                <a:latin typeface="Calibri"/>
                <a:cs typeface="Calibri"/>
              </a:rPr>
              <a:t>di</a:t>
            </a:r>
            <a:r>
              <a:rPr sz="2100" spc="-10" dirty="0">
                <a:solidFill>
                  <a:srgbClr val="000000"/>
                </a:solidFill>
                <a:latin typeface="Calibri"/>
                <a:cs typeface="Calibri"/>
              </a:rPr>
              <a:t> </a:t>
            </a:r>
            <a:r>
              <a:rPr sz="2100" spc="-5" dirty="0">
                <a:solidFill>
                  <a:srgbClr val="000000"/>
                </a:solidFill>
                <a:latin typeface="Calibri"/>
                <a:cs typeface="Calibri"/>
              </a:rPr>
              <a:t>banda</a:t>
            </a:r>
            <a:r>
              <a:rPr sz="2100" spc="-35" dirty="0">
                <a:solidFill>
                  <a:srgbClr val="000000"/>
                </a:solidFill>
                <a:latin typeface="Calibri"/>
                <a:cs typeface="Calibri"/>
              </a:rPr>
              <a:t> </a:t>
            </a:r>
            <a:r>
              <a:rPr sz="2100" spc="-5" dirty="0">
                <a:solidFill>
                  <a:srgbClr val="000000"/>
                </a:solidFill>
                <a:latin typeface="Calibri"/>
                <a:cs typeface="Calibri"/>
              </a:rPr>
              <a:t>di</a:t>
            </a:r>
            <a:r>
              <a:rPr sz="2100" spc="-10" dirty="0">
                <a:solidFill>
                  <a:srgbClr val="000000"/>
                </a:solidFill>
                <a:latin typeface="Calibri"/>
                <a:cs typeface="Calibri"/>
              </a:rPr>
              <a:t> </a:t>
            </a:r>
            <a:r>
              <a:rPr sz="2100" spc="-5" dirty="0">
                <a:solidFill>
                  <a:srgbClr val="000000"/>
                </a:solidFill>
                <a:latin typeface="Calibri"/>
                <a:cs typeface="Calibri"/>
              </a:rPr>
              <a:t>un </a:t>
            </a:r>
            <a:r>
              <a:rPr sz="2100" spc="-10" dirty="0">
                <a:solidFill>
                  <a:srgbClr val="000000"/>
                </a:solidFill>
                <a:latin typeface="Calibri"/>
                <a:cs typeface="Calibri"/>
              </a:rPr>
              <a:t>monocromatore</a:t>
            </a:r>
            <a:r>
              <a:rPr sz="2100" spc="20" dirty="0">
                <a:solidFill>
                  <a:srgbClr val="000000"/>
                </a:solidFill>
                <a:latin typeface="Calibri"/>
                <a:cs typeface="Calibri"/>
              </a:rPr>
              <a:t> </a:t>
            </a:r>
            <a:r>
              <a:rPr sz="2100" spc="-5" dirty="0">
                <a:solidFill>
                  <a:srgbClr val="000000"/>
                </a:solidFill>
                <a:latin typeface="Calibri"/>
                <a:cs typeface="Calibri"/>
              </a:rPr>
              <a:t>dipende</a:t>
            </a:r>
            <a:r>
              <a:rPr sz="2100" spc="-10" dirty="0">
                <a:solidFill>
                  <a:srgbClr val="000000"/>
                </a:solidFill>
                <a:latin typeface="Calibri"/>
                <a:cs typeface="Calibri"/>
              </a:rPr>
              <a:t> </a:t>
            </a:r>
            <a:r>
              <a:rPr sz="2100" dirty="0">
                <a:solidFill>
                  <a:srgbClr val="000000"/>
                </a:solidFill>
                <a:latin typeface="Calibri"/>
                <a:cs typeface="Calibri"/>
              </a:rPr>
              <a:t>da:</a:t>
            </a:r>
            <a:endParaRPr sz="2100">
              <a:latin typeface="Calibri"/>
              <a:cs typeface="Calibri"/>
            </a:endParaRPr>
          </a:p>
          <a:p>
            <a:pPr marL="12700" marR="414655">
              <a:lnSpc>
                <a:spcPct val="200000"/>
              </a:lnSpc>
            </a:pPr>
            <a:r>
              <a:rPr sz="2100" spc="-5" dirty="0">
                <a:solidFill>
                  <a:srgbClr val="000000"/>
                </a:solidFill>
                <a:latin typeface="Calibri"/>
                <a:cs typeface="Calibri"/>
              </a:rPr>
              <a:t>dimensioni</a:t>
            </a:r>
            <a:r>
              <a:rPr sz="2100" spc="20" dirty="0">
                <a:solidFill>
                  <a:srgbClr val="000000"/>
                </a:solidFill>
                <a:latin typeface="Calibri"/>
                <a:cs typeface="Calibri"/>
              </a:rPr>
              <a:t> </a:t>
            </a:r>
            <a:r>
              <a:rPr sz="2100" dirty="0">
                <a:solidFill>
                  <a:srgbClr val="000000"/>
                </a:solidFill>
                <a:latin typeface="Calibri"/>
                <a:cs typeface="Calibri"/>
              </a:rPr>
              <a:t>e</a:t>
            </a:r>
            <a:r>
              <a:rPr sz="2100" spc="5" dirty="0">
                <a:solidFill>
                  <a:srgbClr val="000000"/>
                </a:solidFill>
                <a:latin typeface="Calibri"/>
                <a:cs typeface="Calibri"/>
              </a:rPr>
              <a:t> </a:t>
            </a:r>
            <a:r>
              <a:rPr sz="2100" spc="-5" dirty="0">
                <a:solidFill>
                  <a:srgbClr val="000000"/>
                </a:solidFill>
                <a:latin typeface="Calibri"/>
                <a:cs typeface="Calibri"/>
              </a:rPr>
              <a:t>dalla</a:t>
            </a:r>
            <a:r>
              <a:rPr sz="2100" spc="-10" dirty="0">
                <a:solidFill>
                  <a:srgbClr val="000000"/>
                </a:solidFill>
                <a:latin typeface="Calibri"/>
                <a:cs typeface="Calibri"/>
              </a:rPr>
              <a:t> qualità</a:t>
            </a:r>
            <a:r>
              <a:rPr sz="2100" spc="-15" dirty="0">
                <a:solidFill>
                  <a:srgbClr val="000000"/>
                </a:solidFill>
                <a:latin typeface="Calibri"/>
                <a:cs typeface="Calibri"/>
              </a:rPr>
              <a:t> </a:t>
            </a:r>
            <a:r>
              <a:rPr sz="2100" spc="-10" dirty="0">
                <a:solidFill>
                  <a:srgbClr val="000000"/>
                </a:solidFill>
                <a:latin typeface="Calibri"/>
                <a:cs typeface="Calibri"/>
              </a:rPr>
              <a:t>dell'elemento</a:t>
            </a:r>
            <a:r>
              <a:rPr sz="2100" spc="30" dirty="0">
                <a:solidFill>
                  <a:srgbClr val="000000"/>
                </a:solidFill>
                <a:latin typeface="Calibri"/>
                <a:cs typeface="Calibri"/>
              </a:rPr>
              <a:t> </a:t>
            </a:r>
            <a:r>
              <a:rPr sz="2100" spc="-15" dirty="0">
                <a:solidFill>
                  <a:srgbClr val="000000"/>
                </a:solidFill>
                <a:latin typeface="Calibri"/>
                <a:cs typeface="Calibri"/>
              </a:rPr>
              <a:t>dispersivo, </a:t>
            </a:r>
            <a:r>
              <a:rPr sz="2100" spc="-459" dirty="0">
                <a:solidFill>
                  <a:srgbClr val="000000"/>
                </a:solidFill>
                <a:latin typeface="Calibri"/>
                <a:cs typeface="Calibri"/>
              </a:rPr>
              <a:t> </a:t>
            </a:r>
            <a:r>
              <a:rPr sz="2100" spc="-15" dirty="0">
                <a:solidFill>
                  <a:srgbClr val="000000"/>
                </a:solidFill>
                <a:latin typeface="Calibri"/>
                <a:cs typeface="Calibri"/>
              </a:rPr>
              <a:t>larghezza</a:t>
            </a:r>
            <a:r>
              <a:rPr sz="2100" spc="-10" dirty="0">
                <a:solidFill>
                  <a:srgbClr val="000000"/>
                </a:solidFill>
                <a:latin typeface="Calibri"/>
                <a:cs typeface="Calibri"/>
              </a:rPr>
              <a:t> </a:t>
            </a:r>
            <a:r>
              <a:rPr sz="2100" spc="-5" dirty="0">
                <a:solidFill>
                  <a:srgbClr val="000000"/>
                </a:solidFill>
                <a:latin typeface="Calibri"/>
                <a:cs typeface="Calibri"/>
              </a:rPr>
              <a:t>della</a:t>
            </a:r>
            <a:r>
              <a:rPr sz="2100" spc="15" dirty="0">
                <a:solidFill>
                  <a:srgbClr val="000000"/>
                </a:solidFill>
                <a:latin typeface="Calibri"/>
                <a:cs typeface="Calibri"/>
              </a:rPr>
              <a:t> </a:t>
            </a:r>
            <a:r>
              <a:rPr sz="2100" spc="-15" dirty="0">
                <a:solidFill>
                  <a:srgbClr val="000000"/>
                </a:solidFill>
                <a:latin typeface="Calibri"/>
                <a:cs typeface="Calibri"/>
              </a:rPr>
              <a:t>fenditura</a:t>
            </a:r>
            <a:endParaRPr sz="2100">
              <a:latin typeface="Calibri"/>
              <a:cs typeface="Calibri"/>
            </a:endParaRPr>
          </a:p>
          <a:p>
            <a:pPr>
              <a:lnSpc>
                <a:spcPct val="100000"/>
              </a:lnSpc>
              <a:spcBef>
                <a:spcPts val="20"/>
              </a:spcBef>
            </a:pPr>
            <a:endParaRPr sz="2050">
              <a:latin typeface="Calibri"/>
              <a:cs typeface="Calibri"/>
            </a:endParaRPr>
          </a:p>
          <a:p>
            <a:pPr marL="12700">
              <a:lnSpc>
                <a:spcPct val="100000"/>
              </a:lnSpc>
            </a:pPr>
            <a:r>
              <a:rPr sz="2100" spc="-10" dirty="0">
                <a:solidFill>
                  <a:srgbClr val="000000"/>
                </a:solidFill>
                <a:latin typeface="Calibri"/>
                <a:cs typeface="Calibri"/>
              </a:rPr>
              <a:t>lunghezza</a:t>
            </a:r>
            <a:r>
              <a:rPr sz="2100" spc="-25" dirty="0">
                <a:solidFill>
                  <a:srgbClr val="000000"/>
                </a:solidFill>
                <a:latin typeface="Calibri"/>
                <a:cs typeface="Calibri"/>
              </a:rPr>
              <a:t> </a:t>
            </a:r>
            <a:r>
              <a:rPr sz="2100" spc="-15" dirty="0">
                <a:solidFill>
                  <a:srgbClr val="000000"/>
                </a:solidFill>
                <a:latin typeface="Calibri"/>
                <a:cs typeface="Calibri"/>
              </a:rPr>
              <a:t>focale</a:t>
            </a:r>
            <a:r>
              <a:rPr sz="2100" spc="-5" dirty="0">
                <a:solidFill>
                  <a:srgbClr val="000000"/>
                </a:solidFill>
                <a:latin typeface="Calibri"/>
                <a:cs typeface="Calibri"/>
              </a:rPr>
              <a:t> del</a:t>
            </a:r>
            <a:r>
              <a:rPr sz="2100" spc="-20" dirty="0">
                <a:solidFill>
                  <a:srgbClr val="000000"/>
                </a:solidFill>
                <a:latin typeface="Calibri"/>
                <a:cs typeface="Calibri"/>
              </a:rPr>
              <a:t> </a:t>
            </a:r>
            <a:r>
              <a:rPr sz="2100" spc="-10" dirty="0">
                <a:solidFill>
                  <a:srgbClr val="000000"/>
                </a:solidFill>
                <a:latin typeface="Calibri"/>
                <a:cs typeface="Calibri"/>
              </a:rPr>
              <a:t>monocromatore</a:t>
            </a:r>
            <a:endParaRPr sz="2100">
              <a:latin typeface="Calibri"/>
              <a:cs typeface="Calibri"/>
            </a:endParaRPr>
          </a:p>
        </p:txBody>
      </p:sp>
      <p:sp>
        <p:nvSpPr>
          <p:cNvPr id="5" name="object 5"/>
          <p:cNvSpPr txBox="1"/>
          <p:nvPr/>
        </p:nvSpPr>
        <p:spPr>
          <a:xfrm>
            <a:off x="552399" y="5088127"/>
            <a:ext cx="6490970" cy="911225"/>
          </a:xfrm>
          <a:prstGeom prst="rect">
            <a:avLst/>
          </a:prstGeom>
        </p:spPr>
        <p:txBody>
          <a:bodyPr vert="horz" wrap="square" lIns="0" tIns="12065" rIns="0" bIns="0" rtlCol="0">
            <a:spAutoFit/>
          </a:bodyPr>
          <a:lstStyle/>
          <a:p>
            <a:pPr marL="12700">
              <a:lnSpc>
                <a:spcPct val="100000"/>
              </a:lnSpc>
              <a:spcBef>
                <a:spcPts val="95"/>
              </a:spcBef>
            </a:pPr>
            <a:r>
              <a:rPr sz="2200" b="1" spc="-10" dirty="0">
                <a:solidFill>
                  <a:srgbClr val="000000"/>
                </a:solidFill>
                <a:latin typeface="Calibri"/>
                <a:cs typeface="Calibri"/>
              </a:rPr>
              <a:t>AMPIEZZA</a:t>
            </a:r>
            <a:r>
              <a:rPr sz="2200" b="1" spc="15" dirty="0">
                <a:solidFill>
                  <a:srgbClr val="000000"/>
                </a:solidFill>
                <a:latin typeface="Calibri"/>
                <a:cs typeface="Calibri"/>
              </a:rPr>
              <a:t> </a:t>
            </a:r>
            <a:r>
              <a:rPr sz="2200" b="1" spc="-5" dirty="0">
                <a:solidFill>
                  <a:srgbClr val="000000"/>
                </a:solidFill>
                <a:latin typeface="Calibri"/>
                <a:cs typeface="Calibri"/>
              </a:rPr>
              <a:t>DI</a:t>
            </a:r>
            <a:r>
              <a:rPr sz="2200" b="1" spc="-10" dirty="0">
                <a:solidFill>
                  <a:srgbClr val="000000"/>
                </a:solidFill>
                <a:latin typeface="Calibri"/>
                <a:cs typeface="Calibri"/>
              </a:rPr>
              <a:t> </a:t>
            </a:r>
            <a:r>
              <a:rPr sz="2200" b="1" spc="-20" dirty="0">
                <a:solidFill>
                  <a:srgbClr val="000000"/>
                </a:solidFill>
                <a:latin typeface="Calibri"/>
                <a:cs typeface="Calibri"/>
              </a:rPr>
              <a:t>BANDA</a:t>
            </a:r>
            <a:endParaRPr sz="2200">
              <a:latin typeface="Calibri"/>
              <a:cs typeface="Calibri"/>
            </a:endParaRPr>
          </a:p>
          <a:p>
            <a:pPr>
              <a:lnSpc>
                <a:spcPct val="100000"/>
              </a:lnSpc>
              <a:spcBef>
                <a:spcPts val="40"/>
              </a:spcBef>
            </a:pPr>
            <a:endParaRPr sz="1750">
              <a:latin typeface="Calibri"/>
              <a:cs typeface="Calibri"/>
            </a:endParaRPr>
          </a:p>
          <a:p>
            <a:pPr marL="12700">
              <a:lnSpc>
                <a:spcPct val="100000"/>
              </a:lnSpc>
            </a:pPr>
            <a:r>
              <a:rPr sz="1800" spc="-10" dirty="0">
                <a:solidFill>
                  <a:srgbClr val="000000"/>
                </a:solidFill>
                <a:latin typeface="Calibri"/>
                <a:cs typeface="Calibri"/>
              </a:rPr>
              <a:t>Intervallo</a:t>
            </a:r>
            <a:r>
              <a:rPr sz="1800" spc="5" dirty="0">
                <a:solidFill>
                  <a:srgbClr val="000000"/>
                </a:solidFill>
                <a:latin typeface="Calibri"/>
                <a:cs typeface="Calibri"/>
              </a:rPr>
              <a:t> </a:t>
            </a:r>
            <a:r>
              <a:rPr sz="1800" spc="-5" dirty="0">
                <a:solidFill>
                  <a:srgbClr val="000000"/>
                </a:solidFill>
                <a:latin typeface="Calibri"/>
                <a:cs typeface="Calibri"/>
              </a:rPr>
              <a:t>in</a:t>
            </a:r>
            <a:r>
              <a:rPr sz="1800" spc="15" dirty="0">
                <a:solidFill>
                  <a:srgbClr val="000000"/>
                </a:solidFill>
                <a:latin typeface="Calibri"/>
                <a:cs typeface="Calibri"/>
              </a:rPr>
              <a:t> </a:t>
            </a:r>
            <a:r>
              <a:rPr sz="1800" spc="-5" dirty="0">
                <a:solidFill>
                  <a:srgbClr val="000000"/>
                </a:solidFill>
                <a:latin typeface="Calibri"/>
                <a:cs typeface="Calibri"/>
              </a:rPr>
              <a:t>nm</a:t>
            </a:r>
            <a:r>
              <a:rPr sz="1800" spc="5" dirty="0">
                <a:solidFill>
                  <a:srgbClr val="000000"/>
                </a:solidFill>
                <a:latin typeface="Calibri"/>
                <a:cs typeface="Calibri"/>
              </a:rPr>
              <a:t> </a:t>
            </a:r>
            <a:r>
              <a:rPr sz="1800" spc="-5" dirty="0">
                <a:solidFill>
                  <a:srgbClr val="000000"/>
                </a:solidFill>
                <a:latin typeface="Calibri"/>
                <a:cs typeface="Calibri"/>
              </a:rPr>
              <a:t>della</a:t>
            </a:r>
            <a:r>
              <a:rPr sz="1800" spc="15" dirty="0">
                <a:solidFill>
                  <a:srgbClr val="000000"/>
                </a:solidFill>
                <a:latin typeface="Calibri"/>
                <a:cs typeface="Calibri"/>
              </a:rPr>
              <a:t> </a:t>
            </a:r>
            <a:r>
              <a:rPr sz="1800" spc="-10" dirty="0">
                <a:solidFill>
                  <a:srgbClr val="000000"/>
                </a:solidFill>
                <a:latin typeface="Calibri"/>
                <a:cs typeface="Calibri"/>
              </a:rPr>
              <a:t>lunghezza</a:t>
            </a:r>
            <a:r>
              <a:rPr sz="1800" spc="15" dirty="0">
                <a:solidFill>
                  <a:srgbClr val="000000"/>
                </a:solidFill>
                <a:latin typeface="Calibri"/>
                <a:cs typeface="Calibri"/>
              </a:rPr>
              <a:t> </a:t>
            </a:r>
            <a:r>
              <a:rPr sz="1800" spc="-30" dirty="0">
                <a:solidFill>
                  <a:srgbClr val="000000"/>
                </a:solidFill>
                <a:latin typeface="Calibri"/>
                <a:cs typeface="Calibri"/>
              </a:rPr>
              <a:t>d’onda</a:t>
            </a:r>
            <a:r>
              <a:rPr sz="1800" spc="30" dirty="0">
                <a:solidFill>
                  <a:srgbClr val="000000"/>
                </a:solidFill>
                <a:latin typeface="Calibri"/>
                <a:cs typeface="Calibri"/>
              </a:rPr>
              <a:t> </a:t>
            </a:r>
            <a:r>
              <a:rPr sz="1800" spc="-10" dirty="0">
                <a:solidFill>
                  <a:srgbClr val="000000"/>
                </a:solidFill>
                <a:latin typeface="Calibri"/>
                <a:cs typeface="Calibri"/>
              </a:rPr>
              <a:t>selezionata</a:t>
            </a:r>
            <a:r>
              <a:rPr sz="1800" dirty="0">
                <a:solidFill>
                  <a:srgbClr val="000000"/>
                </a:solidFill>
                <a:latin typeface="Calibri"/>
                <a:cs typeface="Calibri"/>
              </a:rPr>
              <a:t> </a:t>
            </a:r>
            <a:r>
              <a:rPr sz="1800" spc="-10" dirty="0">
                <a:solidFill>
                  <a:srgbClr val="000000"/>
                </a:solidFill>
                <a:latin typeface="Calibri"/>
                <a:cs typeface="Calibri"/>
              </a:rPr>
              <a:t>varia</a:t>
            </a:r>
            <a:r>
              <a:rPr sz="1800" dirty="0">
                <a:solidFill>
                  <a:srgbClr val="000000"/>
                </a:solidFill>
                <a:latin typeface="Calibri"/>
                <a:cs typeface="Calibri"/>
              </a:rPr>
              <a:t> da 1</a:t>
            </a:r>
            <a:r>
              <a:rPr sz="1800" spc="15" dirty="0">
                <a:solidFill>
                  <a:srgbClr val="000000"/>
                </a:solidFill>
                <a:latin typeface="Calibri"/>
                <a:cs typeface="Calibri"/>
              </a:rPr>
              <a:t> </a:t>
            </a:r>
            <a:r>
              <a:rPr sz="1800" dirty="0">
                <a:solidFill>
                  <a:srgbClr val="000000"/>
                </a:solidFill>
                <a:latin typeface="Calibri"/>
                <a:cs typeface="Calibri"/>
              </a:rPr>
              <a:t>a 20</a:t>
            </a:r>
            <a:r>
              <a:rPr sz="1800" spc="5" dirty="0">
                <a:solidFill>
                  <a:srgbClr val="000000"/>
                </a:solidFill>
                <a:latin typeface="Calibri"/>
                <a:cs typeface="Calibri"/>
              </a:rPr>
              <a:t> </a:t>
            </a:r>
            <a:r>
              <a:rPr sz="1800" dirty="0">
                <a:solidFill>
                  <a:srgbClr val="000000"/>
                </a:solidFill>
                <a:latin typeface="Calibri"/>
                <a:cs typeface="Calibri"/>
              </a:rPr>
              <a:t>nm</a:t>
            </a:r>
            <a:endParaRPr sz="1800">
              <a:latin typeface="Calibri"/>
              <a:cs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796783" y="1778507"/>
            <a:ext cx="3689604" cy="3023616"/>
          </a:xfrm>
          <a:prstGeom prst="rect">
            <a:avLst/>
          </a:prstGeom>
        </p:spPr>
      </p:pic>
      <p:sp>
        <p:nvSpPr>
          <p:cNvPr id="3" name="object 3"/>
          <p:cNvSpPr txBox="1">
            <a:spLocks noGrp="1"/>
          </p:cNvSpPr>
          <p:nvPr>
            <p:ph type="title"/>
          </p:nvPr>
        </p:nvSpPr>
        <p:spPr>
          <a:xfrm>
            <a:off x="381711" y="112268"/>
            <a:ext cx="2204720" cy="376555"/>
          </a:xfrm>
          <a:prstGeom prst="rect">
            <a:avLst/>
          </a:prstGeom>
        </p:spPr>
        <p:txBody>
          <a:bodyPr vert="horz" wrap="square" lIns="0" tIns="12700" rIns="0" bIns="0" rtlCol="0">
            <a:spAutoFit/>
          </a:bodyPr>
          <a:lstStyle/>
          <a:p>
            <a:pPr marL="12700">
              <a:lnSpc>
                <a:spcPct val="100000"/>
              </a:lnSpc>
              <a:spcBef>
                <a:spcPts val="100"/>
              </a:spcBef>
            </a:pPr>
            <a:r>
              <a:rPr sz="2300" b="1" spc="-5" dirty="0">
                <a:solidFill>
                  <a:srgbClr val="1F4D3D"/>
                </a:solidFill>
                <a:latin typeface="Calibri"/>
                <a:cs typeface="Calibri"/>
              </a:rPr>
              <a:t>Filtri</a:t>
            </a:r>
            <a:r>
              <a:rPr sz="2300" b="1" spc="-50" dirty="0">
                <a:solidFill>
                  <a:srgbClr val="1F4D3D"/>
                </a:solidFill>
                <a:latin typeface="Calibri"/>
                <a:cs typeface="Calibri"/>
              </a:rPr>
              <a:t> </a:t>
            </a:r>
            <a:r>
              <a:rPr sz="2300" b="1" spc="-5" dirty="0">
                <a:solidFill>
                  <a:srgbClr val="1F4D3D"/>
                </a:solidFill>
                <a:latin typeface="Calibri"/>
                <a:cs typeface="Calibri"/>
              </a:rPr>
              <a:t>di</a:t>
            </a:r>
            <a:r>
              <a:rPr sz="2300" b="1" spc="-20" dirty="0">
                <a:solidFill>
                  <a:srgbClr val="1F4D3D"/>
                </a:solidFill>
                <a:latin typeface="Calibri"/>
                <a:cs typeface="Calibri"/>
              </a:rPr>
              <a:t> </a:t>
            </a:r>
            <a:r>
              <a:rPr sz="2300" b="1" spc="-5" dirty="0">
                <a:solidFill>
                  <a:srgbClr val="1F4D3D"/>
                </a:solidFill>
                <a:latin typeface="Calibri"/>
                <a:cs typeface="Calibri"/>
              </a:rPr>
              <a:t>radiazione</a:t>
            </a:r>
            <a:endParaRPr sz="2300">
              <a:latin typeface="Calibri"/>
              <a:cs typeface="Calibri"/>
            </a:endParaRPr>
          </a:p>
        </p:txBody>
      </p:sp>
      <p:sp>
        <p:nvSpPr>
          <p:cNvPr id="4" name="object 4"/>
          <p:cNvSpPr txBox="1"/>
          <p:nvPr/>
        </p:nvSpPr>
        <p:spPr>
          <a:xfrm>
            <a:off x="381711" y="813562"/>
            <a:ext cx="11024870" cy="5601335"/>
          </a:xfrm>
          <a:prstGeom prst="rect">
            <a:avLst/>
          </a:prstGeom>
        </p:spPr>
        <p:txBody>
          <a:bodyPr vert="horz" wrap="square" lIns="0" tIns="13335" rIns="0" bIns="0" rtlCol="0">
            <a:spAutoFit/>
          </a:bodyPr>
          <a:lstStyle/>
          <a:p>
            <a:pPr marL="12700" marR="5080">
              <a:lnSpc>
                <a:spcPct val="100000"/>
              </a:lnSpc>
              <a:spcBef>
                <a:spcPts val="105"/>
              </a:spcBef>
            </a:pPr>
            <a:r>
              <a:rPr sz="2300" dirty="0">
                <a:solidFill>
                  <a:srgbClr val="000000"/>
                </a:solidFill>
                <a:latin typeface="Calibri"/>
                <a:cs typeface="Calibri"/>
              </a:rPr>
              <a:t>I</a:t>
            </a:r>
            <a:r>
              <a:rPr sz="2300" spc="160" dirty="0">
                <a:solidFill>
                  <a:srgbClr val="000000"/>
                </a:solidFill>
                <a:latin typeface="Calibri"/>
                <a:cs typeface="Calibri"/>
              </a:rPr>
              <a:t> </a:t>
            </a:r>
            <a:r>
              <a:rPr sz="2300" spc="-5" dirty="0">
                <a:solidFill>
                  <a:srgbClr val="000000"/>
                </a:solidFill>
                <a:latin typeface="Calibri"/>
                <a:cs typeface="Calibri"/>
              </a:rPr>
              <a:t>filtri</a:t>
            </a:r>
            <a:r>
              <a:rPr sz="2300" spc="170" dirty="0">
                <a:solidFill>
                  <a:srgbClr val="000000"/>
                </a:solidFill>
                <a:latin typeface="Calibri"/>
                <a:cs typeface="Calibri"/>
              </a:rPr>
              <a:t> </a:t>
            </a:r>
            <a:r>
              <a:rPr sz="2300" spc="-5" dirty="0">
                <a:solidFill>
                  <a:srgbClr val="000000"/>
                </a:solidFill>
                <a:latin typeface="Calibri"/>
                <a:cs typeface="Calibri"/>
              </a:rPr>
              <a:t>bloccano</a:t>
            </a:r>
            <a:r>
              <a:rPr sz="2300" spc="170" dirty="0">
                <a:solidFill>
                  <a:srgbClr val="000000"/>
                </a:solidFill>
                <a:latin typeface="Calibri"/>
                <a:cs typeface="Calibri"/>
              </a:rPr>
              <a:t> </a:t>
            </a:r>
            <a:r>
              <a:rPr sz="2300" spc="-10" dirty="0">
                <a:solidFill>
                  <a:srgbClr val="000000"/>
                </a:solidFill>
                <a:latin typeface="Calibri"/>
                <a:cs typeface="Calibri"/>
              </a:rPr>
              <a:t>tutte</a:t>
            </a:r>
            <a:r>
              <a:rPr sz="2300" spc="170" dirty="0">
                <a:solidFill>
                  <a:srgbClr val="000000"/>
                </a:solidFill>
                <a:latin typeface="Calibri"/>
                <a:cs typeface="Calibri"/>
              </a:rPr>
              <a:t> </a:t>
            </a:r>
            <a:r>
              <a:rPr sz="2300" spc="-5" dirty="0">
                <a:solidFill>
                  <a:srgbClr val="000000"/>
                </a:solidFill>
                <a:latin typeface="Calibri"/>
                <a:cs typeface="Calibri"/>
              </a:rPr>
              <a:t>le</a:t>
            </a:r>
            <a:r>
              <a:rPr sz="2300" spc="170" dirty="0">
                <a:solidFill>
                  <a:srgbClr val="000000"/>
                </a:solidFill>
                <a:latin typeface="Calibri"/>
                <a:cs typeface="Calibri"/>
              </a:rPr>
              <a:t> </a:t>
            </a:r>
            <a:r>
              <a:rPr sz="2300" spc="-10" dirty="0">
                <a:solidFill>
                  <a:srgbClr val="000000"/>
                </a:solidFill>
                <a:latin typeface="Calibri"/>
                <a:cs typeface="Calibri"/>
              </a:rPr>
              <a:t>lunghezze</a:t>
            </a:r>
            <a:r>
              <a:rPr sz="2300" spc="180" dirty="0">
                <a:solidFill>
                  <a:srgbClr val="000000"/>
                </a:solidFill>
                <a:latin typeface="Calibri"/>
                <a:cs typeface="Calibri"/>
              </a:rPr>
              <a:t> </a:t>
            </a:r>
            <a:r>
              <a:rPr sz="2300" spc="-30" dirty="0">
                <a:solidFill>
                  <a:srgbClr val="000000"/>
                </a:solidFill>
                <a:latin typeface="Calibri"/>
                <a:cs typeface="Calibri"/>
              </a:rPr>
              <a:t>d’onda</a:t>
            </a:r>
            <a:r>
              <a:rPr sz="2300" spc="165" dirty="0">
                <a:solidFill>
                  <a:srgbClr val="000000"/>
                </a:solidFill>
                <a:latin typeface="Calibri"/>
                <a:cs typeface="Calibri"/>
              </a:rPr>
              <a:t> </a:t>
            </a:r>
            <a:r>
              <a:rPr sz="2300" dirty="0">
                <a:solidFill>
                  <a:srgbClr val="000000"/>
                </a:solidFill>
                <a:latin typeface="Calibri"/>
                <a:cs typeface="Calibri"/>
              </a:rPr>
              <a:t>ad</a:t>
            </a:r>
            <a:r>
              <a:rPr sz="2300" spc="170" dirty="0">
                <a:solidFill>
                  <a:srgbClr val="000000"/>
                </a:solidFill>
                <a:latin typeface="Calibri"/>
                <a:cs typeface="Calibri"/>
              </a:rPr>
              <a:t> </a:t>
            </a:r>
            <a:r>
              <a:rPr sz="2300" dirty="0">
                <a:solidFill>
                  <a:srgbClr val="000000"/>
                </a:solidFill>
                <a:latin typeface="Calibri"/>
                <a:cs typeface="Calibri"/>
              </a:rPr>
              <a:t>eccezione</a:t>
            </a:r>
            <a:r>
              <a:rPr sz="2300" spc="170" dirty="0">
                <a:solidFill>
                  <a:srgbClr val="000000"/>
                </a:solidFill>
                <a:latin typeface="Calibri"/>
                <a:cs typeface="Calibri"/>
              </a:rPr>
              <a:t> </a:t>
            </a:r>
            <a:r>
              <a:rPr sz="2300" dirty="0">
                <a:solidFill>
                  <a:srgbClr val="000000"/>
                </a:solidFill>
                <a:latin typeface="Calibri"/>
                <a:cs typeface="Calibri"/>
              </a:rPr>
              <a:t>di</a:t>
            </a:r>
            <a:r>
              <a:rPr sz="2300" spc="165" dirty="0">
                <a:solidFill>
                  <a:srgbClr val="000000"/>
                </a:solidFill>
                <a:latin typeface="Calibri"/>
                <a:cs typeface="Calibri"/>
              </a:rPr>
              <a:t> </a:t>
            </a:r>
            <a:r>
              <a:rPr sz="2300" dirty="0">
                <a:solidFill>
                  <a:srgbClr val="000000"/>
                </a:solidFill>
                <a:latin typeface="Calibri"/>
                <a:cs typeface="Calibri"/>
              </a:rPr>
              <a:t>una</a:t>
            </a:r>
            <a:r>
              <a:rPr sz="2300" spc="170" dirty="0">
                <a:solidFill>
                  <a:srgbClr val="000000"/>
                </a:solidFill>
                <a:latin typeface="Calibri"/>
                <a:cs typeface="Calibri"/>
              </a:rPr>
              <a:t> </a:t>
            </a:r>
            <a:r>
              <a:rPr sz="2300" spc="-5" dirty="0">
                <a:solidFill>
                  <a:srgbClr val="000000"/>
                </a:solidFill>
                <a:latin typeface="Calibri"/>
                <a:cs typeface="Calibri"/>
              </a:rPr>
              <a:t>banda</a:t>
            </a:r>
            <a:r>
              <a:rPr sz="2300" spc="170" dirty="0">
                <a:solidFill>
                  <a:srgbClr val="000000"/>
                </a:solidFill>
                <a:latin typeface="Calibri"/>
                <a:cs typeface="Calibri"/>
              </a:rPr>
              <a:t> </a:t>
            </a:r>
            <a:r>
              <a:rPr sz="2300" spc="-20" dirty="0">
                <a:solidFill>
                  <a:srgbClr val="000000"/>
                </a:solidFill>
                <a:latin typeface="Calibri"/>
                <a:cs typeface="Calibri"/>
              </a:rPr>
              <a:t>ristretta</a:t>
            </a:r>
            <a:r>
              <a:rPr sz="2300" spc="165" dirty="0">
                <a:solidFill>
                  <a:srgbClr val="000000"/>
                </a:solidFill>
                <a:latin typeface="Calibri"/>
                <a:cs typeface="Calibri"/>
              </a:rPr>
              <a:t> </a:t>
            </a:r>
            <a:r>
              <a:rPr sz="2300" dirty="0">
                <a:solidFill>
                  <a:srgbClr val="000000"/>
                </a:solidFill>
                <a:latin typeface="Calibri"/>
                <a:cs typeface="Calibri"/>
              </a:rPr>
              <a:t>di</a:t>
            </a:r>
            <a:r>
              <a:rPr sz="2300" spc="175" dirty="0">
                <a:solidFill>
                  <a:srgbClr val="000000"/>
                </a:solidFill>
                <a:latin typeface="Calibri"/>
                <a:cs typeface="Calibri"/>
              </a:rPr>
              <a:t> </a:t>
            </a:r>
            <a:r>
              <a:rPr sz="2300" spc="-5" dirty="0">
                <a:solidFill>
                  <a:srgbClr val="000000"/>
                </a:solidFill>
                <a:latin typeface="Calibri"/>
                <a:cs typeface="Calibri"/>
              </a:rPr>
              <a:t>radiazione, </a:t>
            </a:r>
            <a:r>
              <a:rPr sz="2300" spc="-505" dirty="0">
                <a:solidFill>
                  <a:srgbClr val="000000"/>
                </a:solidFill>
                <a:latin typeface="Calibri"/>
                <a:cs typeface="Calibri"/>
              </a:rPr>
              <a:t> </a:t>
            </a:r>
            <a:r>
              <a:rPr sz="2300" dirty="0">
                <a:solidFill>
                  <a:srgbClr val="000000"/>
                </a:solidFill>
                <a:latin typeface="Calibri"/>
                <a:cs typeface="Calibri"/>
              </a:rPr>
              <a:t>da</a:t>
            </a:r>
            <a:r>
              <a:rPr sz="2300" spc="-10" dirty="0">
                <a:solidFill>
                  <a:srgbClr val="000000"/>
                </a:solidFill>
                <a:latin typeface="Calibri"/>
                <a:cs typeface="Calibri"/>
              </a:rPr>
              <a:t> </a:t>
            </a:r>
            <a:r>
              <a:rPr sz="2300" dirty="0">
                <a:solidFill>
                  <a:srgbClr val="000000"/>
                </a:solidFill>
                <a:latin typeface="Calibri"/>
                <a:cs typeface="Calibri"/>
              </a:rPr>
              <a:t>una</a:t>
            </a:r>
            <a:r>
              <a:rPr sz="2300" spc="5" dirty="0">
                <a:solidFill>
                  <a:srgbClr val="000000"/>
                </a:solidFill>
                <a:latin typeface="Calibri"/>
                <a:cs typeface="Calibri"/>
              </a:rPr>
              <a:t> </a:t>
            </a:r>
            <a:r>
              <a:rPr sz="2300" b="1" u="heavy" spc="-15" dirty="0">
                <a:solidFill>
                  <a:srgbClr val="000000"/>
                </a:solidFill>
                <a:uFill>
                  <a:solidFill>
                    <a:srgbClr val="000000"/>
                  </a:solidFill>
                </a:uFill>
                <a:latin typeface="Calibri"/>
                <a:cs typeface="Calibri"/>
              </a:rPr>
              <a:t>sorgente</a:t>
            </a:r>
            <a:r>
              <a:rPr sz="2300" b="1" u="heavy" spc="-25" dirty="0">
                <a:solidFill>
                  <a:srgbClr val="000000"/>
                </a:solidFill>
                <a:uFill>
                  <a:solidFill>
                    <a:srgbClr val="000000"/>
                  </a:solidFill>
                </a:uFill>
                <a:latin typeface="Calibri"/>
                <a:cs typeface="Calibri"/>
              </a:rPr>
              <a:t> </a:t>
            </a:r>
            <a:r>
              <a:rPr sz="2300" b="1" u="heavy" spc="-5" dirty="0">
                <a:solidFill>
                  <a:srgbClr val="000000"/>
                </a:solidFill>
                <a:uFill>
                  <a:solidFill>
                    <a:srgbClr val="000000"/>
                  </a:solidFill>
                </a:uFill>
                <a:latin typeface="Calibri"/>
                <a:cs typeface="Calibri"/>
              </a:rPr>
              <a:t>continua</a:t>
            </a:r>
            <a:r>
              <a:rPr sz="2300" spc="-5" dirty="0">
                <a:solidFill>
                  <a:srgbClr val="000000"/>
                </a:solidFill>
                <a:latin typeface="Calibri"/>
                <a:cs typeface="Calibri"/>
              </a:rPr>
              <a:t>.</a:t>
            </a:r>
            <a:endParaRPr sz="2300" dirty="0">
              <a:latin typeface="Calibri"/>
              <a:cs typeface="Calibri"/>
            </a:endParaRPr>
          </a:p>
          <a:p>
            <a:pPr>
              <a:lnSpc>
                <a:spcPct val="100000"/>
              </a:lnSpc>
              <a:spcBef>
                <a:spcPts val="10"/>
              </a:spcBef>
            </a:pPr>
            <a:endParaRPr sz="2250" dirty="0">
              <a:latin typeface="Calibri"/>
              <a:cs typeface="Calibri"/>
            </a:endParaRPr>
          </a:p>
          <a:p>
            <a:pPr marL="355600" indent="-342900">
              <a:lnSpc>
                <a:spcPct val="100000"/>
              </a:lnSpc>
              <a:buFont typeface="Arial MT"/>
              <a:buChar char="•"/>
              <a:tabLst>
                <a:tab pos="354965" algn="l"/>
                <a:tab pos="355600" algn="l"/>
              </a:tabLst>
            </a:pPr>
            <a:r>
              <a:rPr sz="2300" b="1" spc="-5" dirty="0">
                <a:solidFill>
                  <a:srgbClr val="000000"/>
                </a:solidFill>
                <a:latin typeface="Calibri"/>
                <a:cs typeface="Calibri"/>
              </a:rPr>
              <a:t>filtri</a:t>
            </a:r>
            <a:r>
              <a:rPr sz="2300" b="1" spc="-35" dirty="0">
                <a:solidFill>
                  <a:srgbClr val="000000"/>
                </a:solidFill>
                <a:latin typeface="Calibri"/>
                <a:cs typeface="Calibri"/>
              </a:rPr>
              <a:t> </a:t>
            </a:r>
            <a:r>
              <a:rPr sz="2300" b="1" dirty="0">
                <a:solidFill>
                  <a:srgbClr val="000000"/>
                </a:solidFill>
                <a:latin typeface="Calibri"/>
                <a:cs typeface="Calibri"/>
              </a:rPr>
              <a:t>ad</a:t>
            </a:r>
            <a:r>
              <a:rPr sz="2300" b="1" spc="-10" dirty="0">
                <a:solidFill>
                  <a:srgbClr val="000000"/>
                </a:solidFill>
                <a:latin typeface="Calibri"/>
                <a:cs typeface="Calibri"/>
              </a:rPr>
              <a:t> </a:t>
            </a:r>
            <a:r>
              <a:rPr sz="2300" b="1" spc="-15" dirty="0">
                <a:solidFill>
                  <a:srgbClr val="000000"/>
                </a:solidFill>
                <a:latin typeface="Calibri"/>
                <a:cs typeface="Calibri"/>
              </a:rPr>
              <a:t>interferenza</a:t>
            </a:r>
            <a:endParaRPr sz="2300" dirty="0">
              <a:latin typeface="Calibri"/>
              <a:cs typeface="Calibri"/>
            </a:endParaRPr>
          </a:p>
          <a:p>
            <a:pPr marL="355600" indent="-342900">
              <a:lnSpc>
                <a:spcPct val="100000"/>
              </a:lnSpc>
              <a:spcBef>
                <a:spcPts val="5"/>
              </a:spcBef>
              <a:buFont typeface="Arial MT"/>
              <a:buChar char="•"/>
              <a:tabLst>
                <a:tab pos="354965" algn="l"/>
                <a:tab pos="355600" algn="l"/>
              </a:tabLst>
            </a:pPr>
            <a:r>
              <a:rPr sz="2300" b="1" spc="-5" dirty="0">
                <a:solidFill>
                  <a:srgbClr val="000000"/>
                </a:solidFill>
                <a:latin typeface="Calibri"/>
                <a:cs typeface="Calibri"/>
              </a:rPr>
              <a:t>filtri</a:t>
            </a:r>
            <a:r>
              <a:rPr sz="2300" b="1" spc="-35" dirty="0">
                <a:solidFill>
                  <a:srgbClr val="000000"/>
                </a:solidFill>
                <a:latin typeface="Calibri"/>
                <a:cs typeface="Calibri"/>
              </a:rPr>
              <a:t> </a:t>
            </a:r>
            <a:r>
              <a:rPr sz="2300" b="1" dirty="0">
                <a:solidFill>
                  <a:srgbClr val="000000"/>
                </a:solidFill>
                <a:latin typeface="Calibri"/>
                <a:cs typeface="Calibri"/>
              </a:rPr>
              <a:t>ad</a:t>
            </a:r>
            <a:r>
              <a:rPr sz="2300" b="1" spc="-10" dirty="0">
                <a:solidFill>
                  <a:srgbClr val="000000"/>
                </a:solidFill>
                <a:latin typeface="Calibri"/>
                <a:cs typeface="Calibri"/>
              </a:rPr>
              <a:t> </a:t>
            </a:r>
            <a:r>
              <a:rPr sz="2300" b="1" spc="-5" dirty="0">
                <a:solidFill>
                  <a:srgbClr val="000000"/>
                </a:solidFill>
                <a:latin typeface="Calibri"/>
                <a:cs typeface="Calibri"/>
              </a:rPr>
              <a:t>assorbimento</a:t>
            </a:r>
            <a:r>
              <a:rPr sz="2300" spc="-5" dirty="0">
                <a:solidFill>
                  <a:srgbClr val="000000"/>
                </a:solidFill>
                <a:latin typeface="Calibri"/>
                <a:cs typeface="Calibri"/>
              </a:rPr>
              <a:t>.</a:t>
            </a:r>
            <a:endParaRPr sz="2300" dirty="0">
              <a:latin typeface="Calibri"/>
              <a:cs typeface="Calibri"/>
            </a:endParaRPr>
          </a:p>
          <a:p>
            <a:pPr>
              <a:lnSpc>
                <a:spcPct val="100000"/>
              </a:lnSpc>
              <a:spcBef>
                <a:spcPts val="25"/>
              </a:spcBef>
            </a:pPr>
            <a:endParaRPr sz="3000" dirty="0">
              <a:latin typeface="Calibri"/>
              <a:cs typeface="Calibri"/>
            </a:endParaRPr>
          </a:p>
          <a:p>
            <a:pPr marL="142240">
              <a:lnSpc>
                <a:spcPct val="100000"/>
              </a:lnSpc>
            </a:pPr>
            <a:r>
              <a:rPr sz="2200" b="1" spc="-10" dirty="0">
                <a:solidFill>
                  <a:srgbClr val="000000"/>
                </a:solidFill>
                <a:latin typeface="Calibri"/>
                <a:cs typeface="Calibri"/>
              </a:rPr>
              <a:t>filtri</a:t>
            </a:r>
            <a:r>
              <a:rPr sz="2200" b="1" spc="5" dirty="0">
                <a:solidFill>
                  <a:srgbClr val="000000"/>
                </a:solidFill>
                <a:latin typeface="Calibri"/>
                <a:cs typeface="Calibri"/>
              </a:rPr>
              <a:t> </a:t>
            </a:r>
            <a:r>
              <a:rPr sz="2200" b="1" spc="-5" dirty="0">
                <a:solidFill>
                  <a:srgbClr val="000000"/>
                </a:solidFill>
                <a:latin typeface="Calibri"/>
                <a:cs typeface="Calibri"/>
              </a:rPr>
              <a:t>ad</a:t>
            </a:r>
            <a:r>
              <a:rPr sz="2200" b="1" spc="-10" dirty="0">
                <a:solidFill>
                  <a:srgbClr val="000000"/>
                </a:solidFill>
                <a:latin typeface="Calibri"/>
                <a:cs typeface="Calibri"/>
              </a:rPr>
              <a:t> </a:t>
            </a:r>
            <a:r>
              <a:rPr sz="2200" b="1" spc="-20" dirty="0">
                <a:solidFill>
                  <a:srgbClr val="000000"/>
                </a:solidFill>
                <a:latin typeface="Calibri"/>
                <a:cs typeface="Calibri"/>
              </a:rPr>
              <a:t>interferenza</a:t>
            </a:r>
            <a:endParaRPr sz="2200" dirty="0">
              <a:latin typeface="Calibri"/>
              <a:cs typeface="Calibri"/>
            </a:endParaRPr>
          </a:p>
          <a:p>
            <a:pPr marL="142240">
              <a:lnSpc>
                <a:spcPct val="100000"/>
              </a:lnSpc>
            </a:pPr>
            <a:r>
              <a:rPr sz="2200" spc="-15" dirty="0">
                <a:solidFill>
                  <a:srgbClr val="000000"/>
                </a:solidFill>
                <a:latin typeface="Calibri"/>
                <a:cs typeface="Calibri"/>
              </a:rPr>
              <a:t>trasmettono</a:t>
            </a:r>
            <a:r>
              <a:rPr sz="2200" spc="40" dirty="0">
                <a:solidFill>
                  <a:srgbClr val="000000"/>
                </a:solidFill>
                <a:latin typeface="Calibri"/>
                <a:cs typeface="Calibri"/>
              </a:rPr>
              <a:t> </a:t>
            </a:r>
            <a:r>
              <a:rPr sz="2200" spc="-10" dirty="0">
                <a:solidFill>
                  <a:srgbClr val="000000"/>
                </a:solidFill>
                <a:latin typeface="Calibri"/>
                <a:cs typeface="Calibri"/>
              </a:rPr>
              <a:t>una</a:t>
            </a:r>
            <a:r>
              <a:rPr sz="2200" spc="-5" dirty="0">
                <a:solidFill>
                  <a:srgbClr val="000000"/>
                </a:solidFill>
                <a:latin typeface="Calibri"/>
                <a:cs typeface="Calibri"/>
              </a:rPr>
              <a:t> </a:t>
            </a:r>
            <a:r>
              <a:rPr sz="2200" spc="-10" dirty="0">
                <a:solidFill>
                  <a:srgbClr val="000000"/>
                </a:solidFill>
                <a:latin typeface="Calibri"/>
                <a:cs typeface="Calibri"/>
              </a:rPr>
              <a:t>percentuale</a:t>
            </a:r>
            <a:r>
              <a:rPr sz="2200" spc="20" dirty="0">
                <a:solidFill>
                  <a:srgbClr val="000000"/>
                </a:solidFill>
                <a:latin typeface="Calibri"/>
                <a:cs typeface="Calibri"/>
              </a:rPr>
              <a:t> </a:t>
            </a:r>
            <a:r>
              <a:rPr sz="2200" spc="-5" dirty="0">
                <a:solidFill>
                  <a:srgbClr val="000000"/>
                </a:solidFill>
                <a:latin typeface="Calibri"/>
                <a:cs typeface="Calibri"/>
              </a:rPr>
              <a:t>di</a:t>
            </a:r>
            <a:r>
              <a:rPr sz="2200" spc="-10" dirty="0">
                <a:solidFill>
                  <a:srgbClr val="000000"/>
                </a:solidFill>
                <a:latin typeface="Calibri"/>
                <a:cs typeface="Calibri"/>
              </a:rPr>
              <a:t> radiazione</a:t>
            </a:r>
            <a:r>
              <a:rPr sz="2200" spc="-5" dirty="0">
                <a:solidFill>
                  <a:srgbClr val="000000"/>
                </a:solidFill>
                <a:latin typeface="Calibri"/>
                <a:cs typeface="Calibri"/>
              </a:rPr>
              <a:t> </a:t>
            </a:r>
            <a:r>
              <a:rPr sz="2200" spc="-10" dirty="0">
                <a:solidFill>
                  <a:srgbClr val="000000"/>
                </a:solidFill>
                <a:latin typeface="Calibri"/>
                <a:cs typeface="Calibri"/>
              </a:rPr>
              <a:t>molto</a:t>
            </a:r>
            <a:r>
              <a:rPr sz="2200" spc="20" dirty="0">
                <a:solidFill>
                  <a:srgbClr val="000000"/>
                </a:solidFill>
                <a:latin typeface="Calibri"/>
                <a:cs typeface="Calibri"/>
              </a:rPr>
              <a:t> </a:t>
            </a:r>
            <a:r>
              <a:rPr sz="2200" spc="-15" dirty="0">
                <a:solidFill>
                  <a:srgbClr val="000000"/>
                </a:solidFill>
                <a:latin typeface="Calibri"/>
                <a:cs typeface="Calibri"/>
              </a:rPr>
              <a:t>grande</a:t>
            </a:r>
            <a:endParaRPr sz="2200" dirty="0">
              <a:latin typeface="Calibri"/>
              <a:cs typeface="Calibri"/>
            </a:endParaRPr>
          </a:p>
          <a:p>
            <a:pPr>
              <a:lnSpc>
                <a:spcPct val="100000"/>
              </a:lnSpc>
              <a:spcBef>
                <a:spcPts val="20"/>
              </a:spcBef>
            </a:pPr>
            <a:endParaRPr sz="2150" dirty="0">
              <a:latin typeface="Calibri"/>
              <a:cs typeface="Calibri"/>
            </a:endParaRPr>
          </a:p>
          <a:p>
            <a:pPr marL="142240">
              <a:lnSpc>
                <a:spcPct val="100000"/>
              </a:lnSpc>
            </a:pPr>
            <a:r>
              <a:rPr sz="2200" spc="-5" dirty="0">
                <a:solidFill>
                  <a:srgbClr val="000000"/>
                </a:solidFill>
                <a:latin typeface="Calibri"/>
                <a:cs typeface="Calibri"/>
              </a:rPr>
              <a:t>Banda</a:t>
            </a:r>
            <a:r>
              <a:rPr sz="2200" spc="-30" dirty="0">
                <a:solidFill>
                  <a:srgbClr val="000000"/>
                </a:solidFill>
                <a:latin typeface="Calibri"/>
                <a:cs typeface="Calibri"/>
              </a:rPr>
              <a:t> </a:t>
            </a:r>
            <a:r>
              <a:rPr sz="2200" spc="-5" dirty="0">
                <a:solidFill>
                  <a:srgbClr val="000000"/>
                </a:solidFill>
                <a:latin typeface="Calibri"/>
                <a:cs typeface="Calibri"/>
              </a:rPr>
              <a:t>più</a:t>
            </a:r>
            <a:r>
              <a:rPr sz="2200" spc="-25" dirty="0">
                <a:solidFill>
                  <a:srgbClr val="000000"/>
                </a:solidFill>
                <a:latin typeface="Calibri"/>
                <a:cs typeface="Calibri"/>
              </a:rPr>
              <a:t> stretta</a:t>
            </a:r>
            <a:endParaRPr sz="2200" dirty="0">
              <a:latin typeface="Calibri"/>
              <a:cs typeface="Calibri"/>
            </a:endParaRPr>
          </a:p>
          <a:p>
            <a:pPr>
              <a:lnSpc>
                <a:spcPct val="100000"/>
              </a:lnSpc>
            </a:pPr>
            <a:endParaRPr sz="2200" dirty="0">
              <a:latin typeface="Calibri"/>
              <a:cs typeface="Calibri"/>
            </a:endParaRPr>
          </a:p>
          <a:p>
            <a:pPr>
              <a:lnSpc>
                <a:spcPct val="100000"/>
              </a:lnSpc>
              <a:spcBef>
                <a:spcPts val="30"/>
              </a:spcBef>
            </a:pPr>
            <a:endParaRPr sz="2100" dirty="0">
              <a:latin typeface="Calibri"/>
              <a:cs typeface="Calibri"/>
            </a:endParaRPr>
          </a:p>
          <a:p>
            <a:pPr marL="142240">
              <a:lnSpc>
                <a:spcPct val="100000"/>
              </a:lnSpc>
            </a:pPr>
            <a:r>
              <a:rPr sz="2200" b="1" spc="-10" dirty="0">
                <a:solidFill>
                  <a:srgbClr val="000000"/>
                </a:solidFill>
                <a:latin typeface="Calibri"/>
                <a:cs typeface="Calibri"/>
              </a:rPr>
              <a:t>filtri</a:t>
            </a:r>
            <a:r>
              <a:rPr sz="2200" b="1" spc="15" dirty="0">
                <a:solidFill>
                  <a:srgbClr val="000000"/>
                </a:solidFill>
                <a:latin typeface="Calibri"/>
                <a:cs typeface="Calibri"/>
              </a:rPr>
              <a:t> </a:t>
            </a:r>
            <a:r>
              <a:rPr sz="2200" b="1" spc="-5" dirty="0">
                <a:solidFill>
                  <a:srgbClr val="000000"/>
                </a:solidFill>
                <a:latin typeface="Calibri"/>
                <a:cs typeface="Calibri"/>
              </a:rPr>
              <a:t>di </a:t>
            </a:r>
            <a:r>
              <a:rPr sz="2200" b="1" spc="-15" dirty="0">
                <a:solidFill>
                  <a:srgbClr val="000000"/>
                </a:solidFill>
                <a:latin typeface="Calibri"/>
                <a:cs typeface="Calibri"/>
              </a:rPr>
              <a:t>assorbimento</a:t>
            </a:r>
            <a:endParaRPr sz="2200" dirty="0">
              <a:latin typeface="Calibri"/>
              <a:cs typeface="Calibri"/>
            </a:endParaRPr>
          </a:p>
          <a:p>
            <a:pPr marL="142240">
              <a:lnSpc>
                <a:spcPct val="100000"/>
              </a:lnSpc>
              <a:spcBef>
                <a:spcPts val="5"/>
              </a:spcBef>
            </a:pPr>
            <a:r>
              <a:rPr sz="2200" spc="-15" dirty="0">
                <a:solidFill>
                  <a:srgbClr val="000000"/>
                </a:solidFill>
                <a:latin typeface="Calibri"/>
                <a:cs typeface="Calibri"/>
              </a:rPr>
              <a:t>trasmettono</a:t>
            </a:r>
            <a:r>
              <a:rPr sz="2200" spc="30" dirty="0">
                <a:solidFill>
                  <a:srgbClr val="000000"/>
                </a:solidFill>
                <a:latin typeface="Calibri"/>
                <a:cs typeface="Calibri"/>
              </a:rPr>
              <a:t> </a:t>
            </a:r>
            <a:r>
              <a:rPr sz="2200" spc="-10" dirty="0">
                <a:solidFill>
                  <a:srgbClr val="000000"/>
                </a:solidFill>
                <a:latin typeface="Calibri"/>
                <a:cs typeface="Calibri"/>
              </a:rPr>
              <a:t>una percentuale</a:t>
            </a:r>
            <a:r>
              <a:rPr sz="2200" spc="15" dirty="0">
                <a:solidFill>
                  <a:srgbClr val="000000"/>
                </a:solidFill>
                <a:latin typeface="Calibri"/>
                <a:cs typeface="Calibri"/>
              </a:rPr>
              <a:t> </a:t>
            </a:r>
            <a:r>
              <a:rPr sz="2200" spc="-5" dirty="0">
                <a:solidFill>
                  <a:srgbClr val="000000"/>
                </a:solidFill>
                <a:latin typeface="Calibri"/>
                <a:cs typeface="Calibri"/>
              </a:rPr>
              <a:t>di</a:t>
            </a:r>
            <a:r>
              <a:rPr sz="2200" spc="-15" dirty="0">
                <a:solidFill>
                  <a:srgbClr val="000000"/>
                </a:solidFill>
                <a:latin typeface="Calibri"/>
                <a:cs typeface="Calibri"/>
              </a:rPr>
              <a:t> </a:t>
            </a:r>
            <a:r>
              <a:rPr sz="2200" spc="-10" dirty="0">
                <a:solidFill>
                  <a:srgbClr val="000000"/>
                </a:solidFill>
                <a:latin typeface="Calibri"/>
                <a:cs typeface="Calibri"/>
              </a:rPr>
              <a:t>radiazione piccola</a:t>
            </a:r>
            <a:endParaRPr sz="2200" dirty="0">
              <a:latin typeface="Calibri"/>
              <a:cs typeface="Calibri"/>
            </a:endParaRPr>
          </a:p>
          <a:p>
            <a:pPr>
              <a:lnSpc>
                <a:spcPct val="100000"/>
              </a:lnSpc>
              <a:spcBef>
                <a:spcPts val="15"/>
              </a:spcBef>
            </a:pPr>
            <a:endParaRPr sz="2150" dirty="0">
              <a:latin typeface="Calibri"/>
              <a:cs typeface="Calibri"/>
            </a:endParaRPr>
          </a:p>
          <a:p>
            <a:pPr marL="142240">
              <a:lnSpc>
                <a:spcPct val="100000"/>
              </a:lnSpc>
            </a:pPr>
            <a:r>
              <a:rPr sz="2200" spc="-5" dirty="0">
                <a:solidFill>
                  <a:srgbClr val="000000"/>
                </a:solidFill>
                <a:latin typeface="Calibri"/>
                <a:cs typeface="Calibri"/>
              </a:rPr>
              <a:t>Banda</a:t>
            </a:r>
            <a:r>
              <a:rPr sz="2200" spc="-35" dirty="0">
                <a:solidFill>
                  <a:srgbClr val="000000"/>
                </a:solidFill>
                <a:latin typeface="Calibri"/>
                <a:cs typeface="Calibri"/>
              </a:rPr>
              <a:t> </a:t>
            </a:r>
            <a:r>
              <a:rPr sz="2200" spc="-5" dirty="0">
                <a:solidFill>
                  <a:srgbClr val="000000"/>
                </a:solidFill>
                <a:latin typeface="Calibri"/>
                <a:cs typeface="Calibri"/>
              </a:rPr>
              <a:t>più</a:t>
            </a:r>
            <a:r>
              <a:rPr sz="2200" spc="-35" dirty="0">
                <a:solidFill>
                  <a:srgbClr val="000000"/>
                </a:solidFill>
                <a:latin typeface="Calibri"/>
                <a:cs typeface="Calibri"/>
              </a:rPr>
              <a:t> </a:t>
            </a:r>
            <a:r>
              <a:rPr sz="2200" spc="-15" dirty="0">
                <a:solidFill>
                  <a:srgbClr val="000000"/>
                </a:solidFill>
                <a:latin typeface="Calibri"/>
                <a:cs typeface="Calibri"/>
              </a:rPr>
              <a:t>larga</a:t>
            </a:r>
            <a:endParaRPr sz="2200" dirty="0">
              <a:latin typeface="Calibri"/>
              <a:cs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B75CA230-EB18-A65B-A120-B2179B61727E}"/>
              </a:ext>
            </a:extLst>
          </p:cNvPr>
          <p:cNvSpPr txBox="1"/>
          <p:nvPr/>
        </p:nvSpPr>
        <p:spPr>
          <a:xfrm>
            <a:off x="685800" y="228600"/>
            <a:ext cx="8458200" cy="3693319"/>
          </a:xfrm>
          <a:prstGeom prst="rect">
            <a:avLst/>
          </a:prstGeom>
          <a:noFill/>
        </p:spPr>
        <p:txBody>
          <a:bodyPr wrap="square">
            <a:spAutoFit/>
          </a:bodyPr>
          <a:lstStyle/>
          <a:p>
            <a:pPr marL="142240">
              <a:lnSpc>
                <a:spcPct val="100000"/>
              </a:lnSpc>
            </a:pPr>
            <a:r>
              <a:rPr lang="it-IT" sz="1800" b="1" spc="-10" dirty="0">
                <a:solidFill>
                  <a:srgbClr val="000000"/>
                </a:solidFill>
                <a:latin typeface="Calibri"/>
                <a:cs typeface="Calibri"/>
              </a:rPr>
              <a:t>Filtri</a:t>
            </a:r>
            <a:r>
              <a:rPr lang="it-IT" sz="1800" b="1" spc="5" dirty="0">
                <a:solidFill>
                  <a:srgbClr val="000000"/>
                </a:solidFill>
                <a:latin typeface="Calibri"/>
                <a:cs typeface="Calibri"/>
              </a:rPr>
              <a:t> </a:t>
            </a:r>
            <a:r>
              <a:rPr lang="it-IT" sz="1800" b="1" spc="-5" dirty="0">
                <a:solidFill>
                  <a:srgbClr val="000000"/>
                </a:solidFill>
                <a:latin typeface="Calibri"/>
                <a:cs typeface="Calibri"/>
              </a:rPr>
              <a:t>ad</a:t>
            </a:r>
            <a:r>
              <a:rPr lang="it-IT" sz="1800" b="1" spc="-10" dirty="0">
                <a:solidFill>
                  <a:srgbClr val="000000"/>
                </a:solidFill>
                <a:latin typeface="Calibri"/>
                <a:cs typeface="Calibri"/>
              </a:rPr>
              <a:t> </a:t>
            </a:r>
            <a:r>
              <a:rPr lang="it-IT" sz="1800" b="1" spc="-20" dirty="0">
                <a:solidFill>
                  <a:srgbClr val="000000"/>
                </a:solidFill>
                <a:latin typeface="Calibri"/>
                <a:cs typeface="Calibri"/>
              </a:rPr>
              <a:t>interferenza</a:t>
            </a:r>
            <a:endParaRPr lang="it-IT" sz="1800" dirty="0">
              <a:latin typeface="Calibri"/>
              <a:cs typeface="Calibri"/>
            </a:endParaRPr>
          </a:p>
          <a:p>
            <a:pPr marL="142240">
              <a:lnSpc>
                <a:spcPct val="100000"/>
              </a:lnSpc>
            </a:pPr>
            <a:r>
              <a:rPr lang="it-IT" sz="1800" spc="-15" dirty="0">
                <a:solidFill>
                  <a:srgbClr val="000000"/>
                </a:solidFill>
                <a:latin typeface="Calibri"/>
                <a:cs typeface="Calibri"/>
              </a:rPr>
              <a:t>trasmettono</a:t>
            </a:r>
            <a:r>
              <a:rPr lang="it-IT" sz="1800" spc="40" dirty="0">
                <a:solidFill>
                  <a:srgbClr val="000000"/>
                </a:solidFill>
                <a:latin typeface="Calibri"/>
                <a:cs typeface="Calibri"/>
              </a:rPr>
              <a:t> </a:t>
            </a:r>
            <a:r>
              <a:rPr lang="it-IT" sz="1800" spc="-10" dirty="0">
                <a:solidFill>
                  <a:srgbClr val="000000"/>
                </a:solidFill>
                <a:latin typeface="Calibri"/>
                <a:cs typeface="Calibri"/>
              </a:rPr>
              <a:t>una</a:t>
            </a:r>
            <a:r>
              <a:rPr lang="it-IT" sz="1800" spc="-5" dirty="0">
                <a:solidFill>
                  <a:srgbClr val="000000"/>
                </a:solidFill>
                <a:latin typeface="Calibri"/>
                <a:cs typeface="Calibri"/>
              </a:rPr>
              <a:t> </a:t>
            </a:r>
            <a:r>
              <a:rPr lang="it-IT" sz="1800" spc="-10" dirty="0">
                <a:solidFill>
                  <a:srgbClr val="000000"/>
                </a:solidFill>
                <a:latin typeface="Calibri"/>
                <a:cs typeface="Calibri"/>
              </a:rPr>
              <a:t>percentuale</a:t>
            </a:r>
            <a:r>
              <a:rPr lang="it-IT" sz="1800" spc="20" dirty="0">
                <a:solidFill>
                  <a:srgbClr val="000000"/>
                </a:solidFill>
                <a:latin typeface="Calibri"/>
                <a:cs typeface="Calibri"/>
              </a:rPr>
              <a:t> </a:t>
            </a:r>
            <a:r>
              <a:rPr lang="it-IT" sz="1800" spc="-5" dirty="0">
                <a:solidFill>
                  <a:srgbClr val="000000"/>
                </a:solidFill>
                <a:latin typeface="Calibri"/>
                <a:cs typeface="Calibri"/>
              </a:rPr>
              <a:t>di</a:t>
            </a:r>
            <a:r>
              <a:rPr lang="it-IT" sz="1800" spc="-10" dirty="0">
                <a:solidFill>
                  <a:srgbClr val="000000"/>
                </a:solidFill>
                <a:latin typeface="Calibri"/>
                <a:cs typeface="Calibri"/>
              </a:rPr>
              <a:t> radiazione</a:t>
            </a:r>
            <a:r>
              <a:rPr lang="it-IT" sz="1800" spc="-5" dirty="0">
                <a:solidFill>
                  <a:srgbClr val="000000"/>
                </a:solidFill>
                <a:latin typeface="Calibri"/>
                <a:cs typeface="Calibri"/>
              </a:rPr>
              <a:t> </a:t>
            </a:r>
            <a:r>
              <a:rPr lang="it-IT" sz="1800" spc="-10" dirty="0">
                <a:solidFill>
                  <a:srgbClr val="000000"/>
                </a:solidFill>
                <a:latin typeface="Calibri"/>
                <a:cs typeface="Calibri"/>
              </a:rPr>
              <a:t>molto</a:t>
            </a:r>
            <a:r>
              <a:rPr lang="it-IT" sz="1800" spc="20" dirty="0">
                <a:solidFill>
                  <a:srgbClr val="000000"/>
                </a:solidFill>
                <a:latin typeface="Calibri"/>
                <a:cs typeface="Calibri"/>
              </a:rPr>
              <a:t> </a:t>
            </a:r>
            <a:r>
              <a:rPr lang="it-IT" sz="1800" spc="-15" dirty="0">
                <a:solidFill>
                  <a:srgbClr val="000000"/>
                </a:solidFill>
                <a:latin typeface="Calibri"/>
                <a:cs typeface="Calibri"/>
              </a:rPr>
              <a:t>grande</a:t>
            </a:r>
            <a:endParaRPr lang="it-IT" sz="1800" dirty="0">
              <a:latin typeface="Calibri"/>
              <a:cs typeface="Calibri"/>
            </a:endParaRPr>
          </a:p>
          <a:p>
            <a:pPr lvl="1" eaLnBrk="0" fontAlgn="base" hangingPunct="0">
              <a:spcBef>
                <a:spcPct val="0"/>
              </a:spcBef>
              <a:spcAft>
                <a:spcPct val="0"/>
              </a:spcAft>
              <a:buFontTx/>
              <a:buChar char="•"/>
            </a:pPr>
            <a:r>
              <a:rPr lang="it-IT" spc="-10" dirty="0">
                <a:solidFill>
                  <a:srgbClr val="000000"/>
                </a:solidFill>
                <a:latin typeface="Calibri"/>
                <a:cs typeface="Calibri"/>
              </a:rPr>
              <a:t>Banda più stretta</a:t>
            </a:r>
          </a:p>
          <a:p>
            <a:pPr lvl="1" eaLnBrk="0" fontAlgn="base" hangingPunct="0">
              <a:spcBef>
                <a:spcPct val="0"/>
              </a:spcBef>
              <a:spcAft>
                <a:spcPct val="0"/>
              </a:spcAft>
              <a:buFontTx/>
              <a:buChar char="•"/>
            </a:pPr>
            <a:r>
              <a:rPr lang="it-IT" altLang="it-IT" spc="-10" dirty="0">
                <a:solidFill>
                  <a:srgbClr val="000000"/>
                </a:solidFill>
                <a:latin typeface="Calibri"/>
                <a:cs typeface="Calibri"/>
              </a:rPr>
              <a:t>Un filtro ad interferenza è costituito da più strati sottili di materiali trasparenti con indici di rifrazione diversi, depositati su un substrato di vetro.</a:t>
            </a:r>
            <a:br>
              <a:rPr lang="it-IT" altLang="it-IT" spc="-10" dirty="0">
                <a:latin typeface="Calibri"/>
                <a:cs typeface="Calibri"/>
              </a:rPr>
            </a:br>
            <a:r>
              <a:rPr lang="it-IT" altLang="it-IT" spc="-10" dirty="0">
                <a:solidFill>
                  <a:srgbClr val="000000"/>
                </a:solidFill>
                <a:latin typeface="Calibri"/>
                <a:cs typeface="Calibri"/>
              </a:rPr>
              <a:t>Il suo funzionamento si basa sul principio dell’interferenza costruttiva e distruttiva delle onde luminose:</a:t>
            </a:r>
          </a:p>
          <a:p>
            <a:pPr lvl="1" eaLnBrk="0" fontAlgn="base" hangingPunct="0">
              <a:spcBef>
                <a:spcPct val="0"/>
              </a:spcBef>
              <a:spcAft>
                <a:spcPct val="0"/>
              </a:spcAft>
              <a:buFontTx/>
              <a:buChar char="•"/>
            </a:pPr>
            <a:r>
              <a:rPr lang="it-IT" altLang="it-IT" spc="-10" dirty="0">
                <a:solidFill>
                  <a:srgbClr val="000000"/>
                </a:solidFill>
                <a:latin typeface="Calibri"/>
                <a:cs typeface="Calibri"/>
              </a:rPr>
              <a:t>Quando la luce incide sul filtro, una parte viene riflessa e una parte trasmessa a ogni interfaccia tra i vari strati.</a:t>
            </a:r>
          </a:p>
          <a:p>
            <a:pPr lvl="1" eaLnBrk="0" fontAlgn="base" hangingPunct="0">
              <a:spcBef>
                <a:spcPct val="0"/>
              </a:spcBef>
              <a:spcAft>
                <a:spcPct val="0"/>
              </a:spcAft>
              <a:buFontTx/>
              <a:buChar char="•"/>
            </a:pPr>
            <a:r>
              <a:rPr lang="it-IT" altLang="it-IT" spc="-10" dirty="0">
                <a:solidFill>
                  <a:srgbClr val="000000"/>
                </a:solidFill>
                <a:latin typeface="Calibri"/>
                <a:cs typeface="Calibri"/>
              </a:rPr>
              <a:t>Le onde riflesse e trasmesse interferiscono tra loro:</a:t>
            </a:r>
          </a:p>
          <a:p>
            <a:pPr marL="142240">
              <a:lnSpc>
                <a:spcPct val="100000"/>
              </a:lnSpc>
            </a:pPr>
            <a:endParaRPr lang="it-IT" spc="-25" dirty="0">
              <a:latin typeface="Calibri"/>
              <a:cs typeface="Calibri"/>
            </a:endParaRPr>
          </a:p>
          <a:p>
            <a:pPr marL="142240">
              <a:lnSpc>
                <a:spcPct val="100000"/>
              </a:lnSpc>
            </a:pPr>
            <a:endParaRPr lang="it-IT" sz="1800" spc="-25" dirty="0">
              <a:latin typeface="Calibri"/>
              <a:cs typeface="Calibri"/>
            </a:endParaRPr>
          </a:p>
          <a:p>
            <a:pPr marL="142240">
              <a:lnSpc>
                <a:spcPct val="100000"/>
              </a:lnSpc>
            </a:pPr>
            <a:endParaRPr lang="it-IT" sz="1800" dirty="0">
              <a:latin typeface="Calibri"/>
              <a:cs typeface="Calibri"/>
            </a:endParaRPr>
          </a:p>
        </p:txBody>
      </p:sp>
      <p:sp>
        <p:nvSpPr>
          <p:cNvPr id="8" name="CasellaDiTesto 7">
            <a:extLst>
              <a:ext uri="{FF2B5EF4-FFF2-40B4-BE49-F238E27FC236}">
                <a16:creationId xmlns:a16="http://schemas.microsoft.com/office/drawing/2014/main" id="{9BD41F4C-859A-6CA8-D278-805411105D60}"/>
              </a:ext>
            </a:extLst>
          </p:cNvPr>
          <p:cNvSpPr txBox="1"/>
          <p:nvPr/>
        </p:nvSpPr>
        <p:spPr>
          <a:xfrm>
            <a:off x="990600" y="8991600"/>
            <a:ext cx="6098344" cy="1477328"/>
          </a:xfrm>
          <a:prstGeom prst="rect">
            <a:avLst/>
          </a:prstGeom>
          <a:noFill/>
        </p:spPr>
        <p:txBody>
          <a:bodyPr wrap="square">
            <a:spAutoFit/>
          </a:bodyPr>
          <a:lstStyle/>
          <a:p>
            <a:pPr marL="142240">
              <a:lnSpc>
                <a:spcPct val="100000"/>
              </a:lnSpc>
            </a:pPr>
            <a:r>
              <a:rPr lang="it-IT" sz="1800" b="1" spc="-10" dirty="0">
                <a:solidFill>
                  <a:srgbClr val="000000"/>
                </a:solidFill>
                <a:latin typeface="Calibri"/>
                <a:cs typeface="Calibri"/>
              </a:rPr>
              <a:t>filtri</a:t>
            </a:r>
            <a:r>
              <a:rPr lang="it-IT" sz="1800" b="1" spc="15" dirty="0">
                <a:solidFill>
                  <a:srgbClr val="000000"/>
                </a:solidFill>
                <a:latin typeface="Calibri"/>
                <a:cs typeface="Calibri"/>
              </a:rPr>
              <a:t> </a:t>
            </a:r>
            <a:r>
              <a:rPr lang="it-IT" sz="1800" b="1" spc="-5" dirty="0">
                <a:solidFill>
                  <a:srgbClr val="000000"/>
                </a:solidFill>
                <a:latin typeface="Calibri"/>
                <a:cs typeface="Calibri"/>
              </a:rPr>
              <a:t>di </a:t>
            </a:r>
            <a:r>
              <a:rPr lang="it-IT" sz="1800" b="1" spc="-15" dirty="0">
                <a:solidFill>
                  <a:srgbClr val="000000"/>
                </a:solidFill>
                <a:latin typeface="Calibri"/>
                <a:cs typeface="Calibri"/>
              </a:rPr>
              <a:t>assorbimento</a:t>
            </a:r>
            <a:endParaRPr lang="it-IT" sz="1800" dirty="0">
              <a:latin typeface="Calibri"/>
              <a:cs typeface="Calibri"/>
            </a:endParaRPr>
          </a:p>
          <a:p>
            <a:pPr marL="142240">
              <a:lnSpc>
                <a:spcPct val="100000"/>
              </a:lnSpc>
              <a:spcBef>
                <a:spcPts val="5"/>
              </a:spcBef>
            </a:pPr>
            <a:r>
              <a:rPr lang="it-IT" sz="1800" spc="-15" dirty="0">
                <a:solidFill>
                  <a:srgbClr val="000000"/>
                </a:solidFill>
                <a:latin typeface="Calibri"/>
                <a:cs typeface="Calibri"/>
              </a:rPr>
              <a:t>trasmettono</a:t>
            </a:r>
            <a:r>
              <a:rPr lang="it-IT" sz="1800" spc="30" dirty="0">
                <a:solidFill>
                  <a:srgbClr val="000000"/>
                </a:solidFill>
                <a:latin typeface="Calibri"/>
                <a:cs typeface="Calibri"/>
              </a:rPr>
              <a:t> </a:t>
            </a:r>
            <a:r>
              <a:rPr lang="it-IT" sz="1800" spc="-10" dirty="0">
                <a:solidFill>
                  <a:srgbClr val="000000"/>
                </a:solidFill>
                <a:latin typeface="Calibri"/>
                <a:cs typeface="Calibri"/>
              </a:rPr>
              <a:t>una percentuale</a:t>
            </a:r>
            <a:r>
              <a:rPr lang="it-IT" sz="1800" spc="15" dirty="0">
                <a:solidFill>
                  <a:srgbClr val="000000"/>
                </a:solidFill>
                <a:latin typeface="Calibri"/>
                <a:cs typeface="Calibri"/>
              </a:rPr>
              <a:t> </a:t>
            </a:r>
            <a:r>
              <a:rPr lang="it-IT" sz="1800" spc="-5" dirty="0">
                <a:solidFill>
                  <a:srgbClr val="000000"/>
                </a:solidFill>
                <a:latin typeface="Calibri"/>
                <a:cs typeface="Calibri"/>
              </a:rPr>
              <a:t>di</a:t>
            </a:r>
            <a:r>
              <a:rPr lang="it-IT" sz="1800" spc="-15" dirty="0">
                <a:solidFill>
                  <a:srgbClr val="000000"/>
                </a:solidFill>
                <a:latin typeface="Calibri"/>
                <a:cs typeface="Calibri"/>
              </a:rPr>
              <a:t> </a:t>
            </a:r>
            <a:r>
              <a:rPr lang="it-IT" sz="1800" spc="-10" dirty="0">
                <a:solidFill>
                  <a:srgbClr val="000000"/>
                </a:solidFill>
                <a:latin typeface="Calibri"/>
                <a:cs typeface="Calibri"/>
              </a:rPr>
              <a:t>radiazione piccola</a:t>
            </a:r>
            <a:endParaRPr lang="it-IT" sz="1800" dirty="0">
              <a:latin typeface="Calibri"/>
              <a:cs typeface="Calibri"/>
            </a:endParaRPr>
          </a:p>
          <a:p>
            <a:pPr marL="142240">
              <a:lnSpc>
                <a:spcPct val="100000"/>
              </a:lnSpc>
            </a:pPr>
            <a:r>
              <a:rPr lang="it-IT" sz="1800" spc="-5" dirty="0">
                <a:solidFill>
                  <a:srgbClr val="000000"/>
                </a:solidFill>
                <a:latin typeface="Calibri"/>
                <a:cs typeface="Calibri"/>
              </a:rPr>
              <a:t>Banda</a:t>
            </a:r>
            <a:r>
              <a:rPr lang="it-IT" sz="1800" spc="-35" dirty="0">
                <a:solidFill>
                  <a:srgbClr val="000000"/>
                </a:solidFill>
                <a:latin typeface="Calibri"/>
                <a:cs typeface="Calibri"/>
              </a:rPr>
              <a:t> </a:t>
            </a:r>
            <a:r>
              <a:rPr lang="it-IT" sz="1800" spc="-5" dirty="0">
                <a:solidFill>
                  <a:srgbClr val="000000"/>
                </a:solidFill>
                <a:latin typeface="Calibri"/>
                <a:cs typeface="Calibri"/>
              </a:rPr>
              <a:t>più</a:t>
            </a:r>
            <a:r>
              <a:rPr lang="it-IT" sz="1800" spc="-35" dirty="0">
                <a:solidFill>
                  <a:srgbClr val="000000"/>
                </a:solidFill>
                <a:latin typeface="Calibri"/>
                <a:cs typeface="Calibri"/>
              </a:rPr>
              <a:t> </a:t>
            </a:r>
            <a:r>
              <a:rPr lang="it-IT" sz="1800" spc="-15" dirty="0">
                <a:solidFill>
                  <a:srgbClr val="000000"/>
                </a:solidFill>
                <a:latin typeface="Calibri"/>
                <a:cs typeface="Calibri"/>
              </a:rPr>
              <a:t>larga</a:t>
            </a:r>
          </a:p>
          <a:p>
            <a:pPr marL="142240">
              <a:lnSpc>
                <a:spcPct val="100000"/>
              </a:lnSpc>
            </a:pPr>
            <a:endParaRPr lang="it-IT" spc="-15" dirty="0">
              <a:latin typeface="Calibri"/>
              <a:cs typeface="Calibri"/>
            </a:endParaRPr>
          </a:p>
          <a:p>
            <a:pPr marL="142240">
              <a:lnSpc>
                <a:spcPct val="100000"/>
              </a:lnSpc>
            </a:pPr>
            <a:endParaRPr lang="it-IT" sz="1800" dirty="0">
              <a:latin typeface="Calibri"/>
              <a:cs typeface="Calibri"/>
            </a:endParaRPr>
          </a:p>
        </p:txBody>
      </p:sp>
      <p:sp>
        <p:nvSpPr>
          <p:cNvPr id="13" name="CasellaDiTesto 12">
            <a:extLst>
              <a:ext uri="{FF2B5EF4-FFF2-40B4-BE49-F238E27FC236}">
                <a16:creationId xmlns:a16="http://schemas.microsoft.com/office/drawing/2014/main" id="{26AD20F0-AE7E-D96A-6732-CDA20EA28881}"/>
              </a:ext>
            </a:extLst>
          </p:cNvPr>
          <p:cNvSpPr txBox="1"/>
          <p:nvPr/>
        </p:nvSpPr>
        <p:spPr>
          <a:xfrm>
            <a:off x="1016391" y="3429000"/>
            <a:ext cx="8127609" cy="3139321"/>
          </a:xfrm>
          <a:prstGeom prst="rect">
            <a:avLst/>
          </a:prstGeom>
          <a:noFill/>
        </p:spPr>
        <p:txBody>
          <a:bodyPr wrap="square">
            <a:spAutoFit/>
          </a:bodyPr>
          <a:lstStyle/>
          <a:p>
            <a:pPr marL="142240">
              <a:lnSpc>
                <a:spcPct val="100000"/>
              </a:lnSpc>
            </a:pPr>
            <a:r>
              <a:rPr lang="it-IT" b="1" spc="-10" dirty="0">
                <a:solidFill>
                  <a:srgbClr val="000000"/>
                </a:solidFill>
                <a:cs typeface="Calibri"/>
              </a:rPr>
              <a:t>Filtri</a:t>
            </a:r>
            <a:r>
              <a:rPr lang="it-IT" b="1" spc="15" dirty="0">
                <a:solidFill>
                  <a:srgbClr val="000000"/>
                </a:solidFill>
                <a:cs typeface="Calibri"/>
              </a:rPr>
              <a:t> </a:t>
            </a:r>
            <a:r>
              <a:rPr lang="it-IT" b="1" spc="-5" dirty="0">
                <a:solidFill>
                  <a:srgbClr val="000000"/>
                </a:solidFill>
                <a:cs typeface="Calibri"/>
              </a:rPr>
              <a:t>di </a:t>
            </a:r>
            <a:r>
              <a:rPr lang="it-IT" b="1" spc="-15" dirty="0">
                <a:solidFill>
                  <a:srgbClr val="000000"/>
                </a:solidFill>
                <a:cs typeface="Calibri"/>
              </a:rPr>
              <a:t>assorbimento</a:t>
            </a:r>
            <a:endParaRPr lang="it-IT" dirty="0">
              <a:cs typeface="Calibri"/>
            </a:endParaRPr>
          </a:p>
          <a:p>
            <a:pPr marL="142240">
              <a:lnSpc>
                <a:spcPct val="100000"/>
              </a:lnSpc>
              <a:spcBef>
                <a:spcPts val="5"/>
              </a:spcBef>
            </a:pPr>
            <a:r>
              <a:rPr lang="it-IT" spc="-15" dirty="0">
                <a:solidFill>
                  <a:srgbClr val="000000"/>
                </a:solidFill>
                <a:cs typeface="Calibri"/>
              </a:rPr>
              <a:t>trasmettono</a:t>
            </a:r>
            <a:r>
              <a:rPr lang="it-IT" spc="30" dirty="0">
                <a:solidFill>
                  <a:srgbClr val="000000"/>
                </a:solidFill>
                <a:cs typeface="Calibri"/>
              </a:rPr>
              <a:t> </a:t>
            </a:r>
            <a:r>
              <a:rPr lang="it-IT" spc="-10" dirty="0">
                <a:solidFill>
                  <a:srgbClr val="000000"/>
                </a:solidFill>
                <a:cs typeface="Calibri"/>
              </a:rPr>
              <a:t>una percentuale</a:t>
            </a:r>
            <a:r>
              <a:rPr lang="it-IT" spc="15" dirty="0">
                <a:solidFill>
                  <a:srgbClr val="000000"/>
                </a:solidFill>
                <a:cs typeface="Calibri"/>
              </a:rPr>
              <a:t> </a:t>
            </a:r>
            <a:r>
              <a:rPr lang="it-IT" spc="-5" dirty="0">
                <a:solidFill>
                  <a:srgbClr val="000000"/>
                </a:solidFill>
                <a:cs typeface="Calibri"/>
              </a:rPr>
              <a:t>di</a:t>
            </a:r>
            <a:r>
              <a:rPr lang="it-IT" spc="-15" dirty="0">
                <a:solidFill>
                  <a:srgbClr val="000000"/>
                </a:solidFill>
                <a:cs typeface="Calibri"/>
              </a:rPr>
              <a:t> </a:t>
            </a:r>
            <a:r>
              <a:rPr lang="it-IT" spc="-10" dirty="0">
                <a:solidFill>
                  <a:srgbClr val="000000"/>
                </a:solidFill>
                <a:cs typeface="Calibri"/>
              </a:rPr>
              <a:t>radiazione piccola</a:t>
            </a:r>
            <a:endParaRPr lang="it-IT" dirty="0">
              <a:cs typeface="Calibri"/>
            </a:endParaRPr>
          </a:p>
          <a:p>
            <a:pPr marL="142240">
              <a:lnSpc>
                <a:spcPct val="100000"/>
              </a:lnSpc>
            </a:pPr>
            <a:r>
              <a:rPr lang="it-IT" spc="-15" dirty="0">
                <a:solidFill>
                  <a:srgbClr val="000000"/>
                </a:solidFill>
                <a:cs typeface="Calibri"/>
              </a:rPr>
              <a:t>Banda più larga</a:t>
            </a:r>
          </a:p>
          <a:p>
            <a:pPr marL="142240">
              <a:lnSpc>
                <a:spcPct val="100000"/>
              </a:lnSpc>
            </a:pPr>
            <a:endParaRPr lang="it-IT" spc="-15" dirty="0">
              <a:cs typeface="Calibri"/>
            </a:endParaRPr>
          </a:p>
          <a:p>
            <a:pPr marL="0" marR="0" lvl="0" indent="0" algn="l" defTabSz="914400" rtl="0" eaLnBrk="0" fontAlgn="base" latinLnBrk="0" hangingPunct="0">
              <a:lnSpc>
                <a:spcPct val="100000"/>
              </a:lnSpc>
              <a:spcBef>
                <a:spcPct val="0"/>
              </a:spcBef>
              <a:spcAft>
                <a:spcPct val="0"/>
              </a:spcAft>
              <a:buClrTx/>
              <a:buSzTx/>
              <a:buFontTx/>
              <a:buNone/>
              <a:tabLst/>
            </a:pPr>
            <a:r>
              <a:rPr lang="it-IT" altLang="it-IT" spc="-15" dirty="0">
                <a:solidFill>
                  <a:srgbClr val="000000"/>
                </a:solidFill>
                <a:cs typeface="Calibri"/>
              </a:rPr>
              <a:t>I filtri di assorbimento sono fatti di vetri o materiali plastici colorati, ai quali vengono aggiunti coloranti o ossidi metallici.</a:t>
            </a:r>
            <a:br>
              <a:rPr lang="it-IT" altLang="it-IT" spc="-15" dirty="0">
                <a:cs typeface="Calibri"/>
              </a:rPr>
            </a:br>
            <a:r>
              <a:rPr lang="it-IT" altLang="it-IT" spc="-15" dirty="0">
                <a:solidFill>
                  <a:srgbClr val="000000"/>
                </a:solidFill>
                <a:cs typeface="Calibri"/>
              </a:rPr>
              <a:t>Queste sostanze assorbono in modo selettivo alcune lunghezze d’onda della luce bianca, lasciandone passare altre.</a:t>
            </a:r>
          </a:p>
          <a:p>
            <a:pPr marL="0" marR="0" lvl="0" indent="0" algn="l" defTabSz="914400" rtl="0" eaLnBrk="0" fontAlgn="base" latinLnBrk="0" hangingPunct="0">
              <a:lnSpc>
                <a:spcPct val="100000"/>
              </a:lnSpc>
              <a:spcBef>
                <a:spcPct val="0"/>
              </a:spcBef>
              <a:spcAft>
                <a:spcPct val="0"/>
              </a:spcAft>
              <a:buClrTx/>
              <a:buSzTx/>
              <a:buFontTx/>
              <a:buNone/>
              <a:tabLst/>
            </a:pPr>
            <a:endParaRPr lang="it-IT" altLang="it-IT" spc="-15" dirty="0">
              <a:cs typeface="Calibri"/>
            </a:endParaRPr>
          </a:p>
          <a:p>
            <a:pPr marL="0" marR="0" lvl="0" indent="0" algn="l" defTabSz="914400" rtl="0" eaLnBrk="0" fontAlgn="base" latinLnBrk="0" hangingPunct="0">
              <a:lnSpc>
                <a:spcPct val="100000"/>
              </a:lnSpc>
              <a:spcBef>
                <a:spcPct val="0"/>
              </a:spcBef>
              <a:spcAft>
                <a:spcPct val="0"/>
              </a:spcAft>
              <a:buClrTx/>
              <a:buSzTx/>
              <a:buFontTx/>
              <a:buChar char="•"/>
              <a:tabLst/>
            </a:pPr>
            <a:r>
              <a:rPr lang="it-IT" altLang="it-IT" spc="-15" dirty="0">
                <a:solidFill>
                  <a:srgbClr val="000000"/>
                </a:solidFill>
                <a:cs typeface="Calibri"/>
              </a:rPr>
              <a:t>le lunghezze d’onda assorbite vengono eliminate (la luce non le attraversa),</a:t>
            </a:r>
          </a:p>
          <a:p>
            <a:pPr marL="0" marR="0" lvl="0" indent="0" algn="l" defTabSz="914400" rtl="0" eaLnBrk="0" fontAlgn="base" latinLnBrk="0" hangingPunct="0">
              <a:lnSpc>
                <a:spcPct val="100000"/>
              </a:lnSpc>
              <a:spcBef>
                <a:spcPct val="0"/>
              </a:spcBef>
              <a:spcAft>
                <a:spcPct val="0"/>
              </a:spcAft>
              <a:buClrTx/>
              <a:buSzTx/>
              <a:buFontTx/>
              <a:buChar char="•"/>
              <a:tabLst/>
            </a:pPr>
            <a:r>
              <a:rPr lang="it-IT" altLang="it-IT" spc="-15" dirty="0">
                <a:solidFill>
                  <a:srgbClr val="000000"/>
                </a:solidFill>
                <a:cs typeface="Calibri"/>
              </a:rPr>
              <a:t>le lunghezze d’onda trasmesse determinano il colore del filtro e la banda passante.</a:t>
            </a:r>
          </a:p>
        </p:txBody>
      </p:sp>
      <p:pic>
        <p:nvPicPr>
          <p:cNvPr id="14" name="object 2">
            <a:extLst>
              <a:ext uri="{FF2B5EF4-FFF2-40B4-BE49-F238E27FC236}">
                <a16:creationId xmlns:a16="http://schemas.microsoft.com/office/drawing/2014/main" id="{34DC1641-7DBE-A8A1-B55F-5A5EC2DFD7B7}"/>
              </a:ext>
            </a:extLst>
          </p:cNvPr>
          <p:cNvPicPr/>
          <p:nvPr/>
        </p:nvPicPr>
        <p:blipFill>
          <a:blip r:embed="rId2" cstate="print"/>
          <a:stretch>
            <a:fillRect/>
          </a:stretch>
        </p:blipFill>
        <p:spPr>
          <a:xfrm>
            <a:off x="9296400" y="2438400"/>
            <a:ext cx="2570987" cy="2439923"/>
          </a:xfrm>
          <a:prstGeom prst="rect">
            <a:avLst/>
          </a:prstGeom>
        </p:spPr>
      </p:pic>
    </p:spTree>
    <p:extLst>
      <p:ext uri="{BB962C8B-B14F-4D97-AF65-F5344CB8AC3E}">
        <p14:creationId xmlns:p14="http://schemas.microsoft.com/office/powerpoint/2010/main" val="20695590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053584" y="3604259"/>
            <a:ext cx="6790944" cy="3066288"/>
          </a:xfrm>
          <a:prstGeom prst="rect">
            <a:avLst/>
          </a:prstGeom>
        </p:spPr>
      </p:pic>
      <p:sp>
        <p:nvSpPr>
          <p:cNvPr id="3" name="object 3"/>
          <p:cNvSpPr txBox="1">
            <a:spLocks noGrp="1"/>
          </p:cNvSpPr>
          <p:nvPr>
            <p:ph type="title"/>
          </p:nvPr>
        </p:nvSpPr>
        <p:spPr>
          <a:xfrm>
            <a:off x="477723" y="200659"/>
            <a:ext cx="5299075" cy="391160"/>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1F4D3D"/>
                </a:solidFill>
                <a:latin typeface="Calibri"/>
                <a:cs typeface="Calibri"/>
              </a:rPr>
              <a:t>Rivelazione</a:t>
            </a:r>
            <a:r>
              <a:rPr sz="2400" b="1" spc="-25" dirty="0">
                <a:solidFill>
                  <a:srgbClr val="1F4D3D"/>
                </a:solidFill>
                <a:latin typeface="Calibri"/>
                <a:cs typeface="Calibri"/>
              </a:rPr>
              <a:t> </a:t>
            </a:r>
            <a:r>
              <a:rPr sz="2400" b="1" dirty="0">
                <a:solidFill>
                  <a:srgbClr val="1F4D3D"/>
                </a:solidFill>
                <a:latin typeface="Calibri"/>
                <a:cs typeface="Calibri"/>
              </a:rPr>
              <a:t>e</a:t>
            </a:r>
            <a:r>
              <a:rPr sz="2400" b="1" spc="-5" dirty="0">
                <a:solidFill>
                  <a:srgbClr val="1F4D3D"/>
                </a:solidFill>
                <a:latin typeface="Calibri"/>
                <a:cs typeface="Calibri"/>
              </a:rPr>
              <a:t> </a:t>
            </a:r>
            <a:r>
              <a:rPr sz="2400" b="1" spc="-15" dirty="0">
                <a:solidFill>
                  <a:srgbClr val="1F4D3D"/>
                </a:solidFill>
                <a:latin typeface="Calibri"/>
                <a:cs typeface="Calibri"/>
              </a:rPr>
              <a:t>misura </a:t>
            </a:r>
            <a:r>
              <a:rPr sz="2400" b="1" spc="-5" dirty="0">
                <a:solidFill>
                  <a:srgbClr val="1F4D3D"/>
                </a:solidFill>
                <a:latin typeface="Calibri"/>
                <a:cs typeface="Calibri"/>
              </a:rPr>
              <a:t>dell'energia</a:t>
            </a:r>
            <a:r>
              <a:rPr sz="2400" b="1" spc="-15" dirty="0">
                <a:solidFill>
                  <a:srgbClr val="1F4D3D"/>
                </a:solidFill>
                <a:latin typeface="Calibri"/>
                <a:cs typeface="Calibri"/>
              </a:rPr>
              <a:t> radiante</a:t>
            </a:r>
            <a:endParaRPr sz="2400">
              <a:latin typeface="Calibri"/>
              <a:cs typeface="Calibri"/>
            </a:endParaRPr>
          </a:p>
        </p:txBody>
      </p:sp>
      <p:sp>
        <p:nvSpPr>
          <p:cNvPr id="4" name="object 4"/>
          <p:cNvSpPr txBox="1"/>
          <p:nvPr/>
        </p:nvSpPr>
        <p:spPr>
          <a:xfrm>
            <a:off x="6630669" y="843788"/>
            <a:ext cx="5134610" cy="345440"/>
          </a:xfrm>
          <a:prstGeom prst="rect">
            <a:avLst/>
          </a:prstGeom>
        </p:spPr>
        <p:txBody>
          <a:bodyPr vert="horz" wrap="square" lIns="0" tIns="12700" rIns="0" bIns="0" rtlCol="0">
            <a:spAutoFit/>
          </a:bodyPr>
          <a:lstStyle/>
          <a:p>
            <a:pPr marL="12700">
              <a:lnSpc>
                <a:spcPct val="100000"/>
              </a:lnSpc>
              <a:spcBef>
                <a:spcPts val="100"/>
              </a:spcBef>
              <a:tabLst>
                <a:tab pos="994410" algn="l"/>
                <a:tab pos="2269490" algn="l"/>
                <a:tab pos="2847340" algn="l"/>
                <a:tab pos="3924935" algn="l"/>
                <a:tab pos="4297045" algn="l"/>
              </a:tabLst>
            </a:pPr>
            <a:r>
              <a:rPr sz="2100" spc="-10" dirty="0">
                <a:solidFill>
                  <a:srgbClr val="000000"/>
                </a:solidFill>
                <a:latin typeface="Calibri"/>
                <a:cs typeface="Calibri"/>
              </a:rPr>
              <a:t>devono	contenere	</a:t>
            </a:r>
            <a:r>
              <a:rPr sz="2100" dirty="0">
                <a:solidFill>
                  <a:srgbClr val="000000"/>
                </a:solidFill>
                <a:latin typeface="Calibri"/>
                <a:cs typeface="Calibri"/>
              </a:rPr>
              <a:t>una	</a:t>
            </a:r>
            <a:r>
              <a:rPr sz="2100" spc="-10" dirty="0">
                <a:solidFill>
                  <a:srgbClr val="000000"/>
                </a:solidFill>
                <a:latin typeface="Calibri"/>
                <a:cs typeface="Calibri"/>
              </a:rPr>
              <a:t>quantità	</a:t>
            </a:r>
            <a:r>
              <a:rPr sz="2100" dirty="0">
                <a:solidFill>
                  <a:srgbClr val="000000"/>
                </a:solidFill>
                <a:latin typeface="Calibri"/>
                <a:cs typeface="Calibri"/>
              </a:rPr>
              <a:t>di	</a:t>
            </a:r>
            <a:r>
              <a:rPr sz="2100" spc="-5" dirty="0">
                <a:solidFill>
                  <a:srgbClr val="000000"/>
                </a:solidFill>
                <a:latin typeface="Calibri"/>
                <a:cs typeface="Calibri"/>
              </a:rPr>
              <a:t>segnale</a:t>
            </a:r>
            <a:endParaRPr sz="2100">
              <a:latin typeface="Calibri"/>
              <a:cs typeface="Calibri"/>
            </a:endParaRPr>
          </a:p>
        </p:txBody>
      </p:sp>
      <p:sp>
        <p:nvSpPr>
          <p:cNvPr id="5" name="object 5"/>
          <p:cNvSpPr txBox="1"/>
          <p:nvPr/>
        </p:nvSpPr>
        <p:spPr>
          <a:xfrm>
            <a:off x="425907" y="843788"/>
            <a:ext cx="6209665" cy="665480"/>
          </a:xfrm>
          <a:prstGeom prst="rect">
            <a:avLst/>
          </a:prstGeom>
        </p:spPr>
        <p:txBody>
          <a:bodyPr vert="horz" wrap="square" lIns="0" tIns="12700" rIns="0" bIns="0" rtlCol="0">
            <a:spAutoFit/>
          </a:bodyPr>
          <a:lstStyle/>
          <a:p>
            <a:pPr marL="12700" marR="5080">
              <a:lnSpc>
                <a:spcPct val="100000"/>
              </a:lnSpc>
              <a:spcBef>
                <a:spcPts val="100"/>
              </a:spcBef>
              <a:tabLst>
                <a:tab pos="428625" algn="l"/>
                <a:tab pos="1957070" algn="l"/>
                <a:tab pos="3851910" algn="l"/>
                <a:tab pos="5633085" algn="l"/>
              </a:tabLst>
            </a:pPr>
            <a:r>
              <a:rPr sz="2100" dirty="0">
                <a:solidFill>
                  <a:srgbClr val="000000"/>
                </a:solidFill>
                <a:latin typeface="Calibri"/>
                <a:cs typeface="Calibri"/>
              </a:rPr>
              <a:t>Le	</a:t>
            </a:r>
            <a:r>
              <a:rPr sz="2100" spc="-10" dirty="0">
                <a:solidFill>
                  <a:srgbClr val="000000"/>
                </a:solidFill>
                <a:latin typeface="Calibri"/>
                <a:cs typeface="Calibri"/>
              </a:rPr>
              <a:t>informazioni	spettroscopiche	</a:t>
            </a:r>
            <a:r>
              <a:rPr sz="2100" spc="-5" dirty="0">
                <a:solidFill>
                  <a:srgbClr val="000000"/>
                </a:solidFill>
                <a:latin typeface="Calibri"/>
                <a:cs typeface="Calibri"/>
              </a:rPr>
              <a:t>analiticamente	utili </a:t>
            </a:r>
            <a:r>
              <a:rPr sz="2100" dirty="0">
                <a:solidFill>
                  <a:srgbClr val="000000"/>
                </a:solidFill>
                <a:latin typeface="Calibri"/>
                <a:cs typeface="Calibri"/>
              </a:rPr>
              <a:t> </a:t>
            </a:r>
            <a:r>
              <a:rPr sz="2100" spc="-10" dirty="0">
                <a:solidFill>
                  <a:srgbClr val="000000"/>
                </a:solidFill>
                <a:latin typeface="Calibri"/>
                <a:cs typeface="Calibri"/>
              </a:rPr>
              <a:t>proporzionale</a:t>
            </a:r>
            <a:r>
              <a:rPr sz="2100" spc="40" dirty="0">
                <a:solidFill>
                  <a:srgbClr val="000000"/>
                </a:solidFill>
                <a:latin typeface="Calibri"/>
                <a:cs typeface="Calibri"/>
              </a:rPr>
              <a:t> </a:t>
            </a:r>
            <a:r>
              <a:rPr sz="2100" dirty="0">
                <a:solidFill>
                  <a:srgbClr val="000000"/>
                </a:solidFill>
                <a:latin typeface="Calibri"/>
                <a:cs typeface="Calibri"/>
              </a:rPr>
              <a:t>alla</a:t>
            </a:r>
            <a:r>
              <a:rPr sz="2100" spc="-5" dirty="0">
                <a:solidFill>
                  <a:srgbClr val="000000"/>
                </a:solidFill>
                <a:latin typeface="Calibri"/>
                <a:cs typeface="Calibri"/>
              </a:rPr>
              <a:t> </a:t>
            </a:r>
            <a:r>
              <a:rPr sz="2100" spc="-10" dirty="0">
                <a:solidFill>
                  <a:srgbClr val="000000"/>
                </a:solidFill>
                <a:latin typeface="Calibri"/>
                <a:cs typeface="Calibri"/>
              </a:rPr>
              <a:t>quantità</a:t>
            </a:r>
            <a:r>
              <a:rPr sz="2100" spc="-25" dirty="0">
                <a:solidFill>
                  <a:srgbClr val="000000"/>
                </a:solidFill>
                <a:latin typeface="Calibri"/>
                <a:cs typeface="Calibri"/>
              </a:rPr>
              <a:t> </a:t>
            </a:r>
            <a:r>
              <a:rPr sz="2100" dirty="0">
                <a:solidFill>
                  <a:srgbClr val="000000"/>
                </a:solidFill>
                <a:latin typeface="Calibri"/>
                <a:cs typeface="Calibri"/>
              </a:rPr>
              <a:t>di</a:t>
            </a:r>
            <a:r>
              <a:rPr sz="2100" spc="5" dirty="0">
                <a:solidFill>
                  <a:srgbClr val="000000"/>
                </a:solidFill>
                <a:latin typeface="Calibri"/>
                <a:cs typeface="Calibri"/>
              </a:rPr>
              <a:t> </a:t>
            </a:r>
            <a:r>
              <a:rPr sz="2100" spc="-10" dirty="0">
                <a:solidFill>
                  <a:srgbClr val="000000"/>
                </a:solidFill>
                <a:latin typeface="Calibri"/>
                <a:cs typeface="Calibri"/>
              </a:rPr>
              <a:t>materia </a:t>
            </a:r>
            <a:r>
              <a:rPr sz="2100" dirty="0">
                <a:solidFill>
                  <a:srgbClr val="000000"/>
                </a:solidFill>
                <a:latin typeface="Calibri"/>
                <a:cs typeface="Calibri"/>
              </a:rPr>
              <a:t>che</a:t>
            </a:r>
            <a:r>
              <a:rPr sz="2100" spc="5" dirty="0">
                <a:solidFill>
                  <a:srgbClr val="000000"/>
                </a:solidFill>
                <a:latin typeface="Calibri"/>
                <a:cs typeface="Calibri"/>
              </a:rPr>
              <a:t> </a:t>
            </a:r>
            <a:r>
              <a:rPr sz="2100" spc="-5" dirty="0">
                <a:solidFill>
                  <a:srgbClr val="000000"/>
                </a:solidFill>
                <a:latin typeface="Calibri"/>
                <a:cs typeface="Calibri"/>
              </a:rPr>
              <a:t>la</a:t>
            </a:r>
            <a:r>
              <a:rPr sz="2100" dirty="0">
                <a:solidFill>
                  <a:srgbClr val="000000"/>
                </a:solidFill>
                <a:latin typeface="Calibri"/>
                <a:cs typeface="Calibri"/>
              </a:rPr>
              <a:t> ha </a:t>
            </a:r>
            <a:r>
              <a:rPr sz="2100" spc="-15" dirty="0">
                <a:solidFill>
                  <a:srgbClr val="000000"/>
                </a:solidFill>
                <a:latin typeface="Calibri"/>
                <a:cs typeface="Calibri"/>
              </a:rPr>
              <a:t>prodotta.</a:t>
            </a:r>
            <a:endParaRPr sz="2100">
              <a:latin typeface="Calibri"/>
              <a:cs typeface="Calibri"/>
            </a:endParaRPr>
          </a:p>
        </p:txBody>
      </p:sp>
      <p:sp>
        <p:nvSpPr>
          <p:cNvPr id="6" name="object 6"/>
          <p:cNvSpPr txBox="1"/>
          <p:nvPr/>
        </p:nvSpPr>
        <p:spPr>
          <a:xfrm>
            <a:off x="425907" y="1804161"/>
            <a:ext cx="11341100" cy="1946275"/>
          </a:xfrm>
          <a:prstGeom prst="rect">
            <a:avLst/>
          </a:prstGeom>
        </p:spPr>
        <p:txBody>
          <a:bodyPr vert="horz" wrap="square" lIns="0" tIns="12700" rIns="0" bIns="0" rtlCol="0">
            <a:spAutoFit/>
          </a:bodyPr>
          <a:lstStyle/>
          <a:p>
            <a:pPr marL="12700" marR="6350">
              <a:lnSpc>
                <a:spcPct val="100000"/>
              </a:lnSpc>
              <a:spcBef>
                <a:spcPts val="100"/>
              </a:spcBef>
              <a:tabLst>
                <a:tab pos="400685" algn="l"/>
                <a:tab pos="1416050" algn="l"/>
                <a:tab pos="2463165" algn="l"/>
                <a:tab pos="3769360" algn="l"/>
                <a:tab pos="5335905" algn="l"/>
                <a:tab pos="5625465" algn="l"/>
                <a:tab pos="6589395" algn="l"/>
                <a:tab pos="7259955" algn="l"/>
                <a:tab pos="8105775" algn="l"/>
                <a:tab pos="9061450" algn="l"/>
                <a:tab pos="9410700" algn="l"/>
                <a:tab pos="10411460" algn="l"/>
                <a:tab pos="11193780" algn="l"/>
              </a:tabLst>
            </a:pPr>
            <a:r>
              <a:rPr sz="2100" spc="5" dirty="0">
                <a:solidFill>
                  <a:srgbClr val="000000"/>
                </a:solidFill>
                <a:latin typeface="Calibri"/>
                <a:cs typeface="Calibri"/>
              </a:rPr>
              <a:t>L</a:t>
            </a:r>
            <a:r>
              <a:rPr sz="2100" dirty="0">
                <a:solidFill>
                  <a:srgbClr val="000000"/>
                </a:solidFill>
                <a:latin typeface="Calibri"/>
                <a:cs typeface="Calibri"/>
              </a:rPr>
              <a:t>a	</a:t>
            </a:r>
            <a:r>
              <a:rPr sz="2100" spc="-5" dirty="0">
                <a:solidFill>
                  <a:srgbClr val="000000"/>
                </a:solidFill>
                <a:latin typeface="Calibri"/>
                <a:cs typeface="Calibri"/>
              </a:rPr>
              <a:t>po</a:t>
            </a:r>
            <a:r>
              <a:rPr sz="2100" spc="-25" dirty="0">
                <a:solidFill>
                  <a:srgbClr val="000000"/>
                </a:solidFill>
                <a:latin typeface="Calibri"/>
                <a:cs typeface="Calibri"/>
              </a:rPr>
              <a:t>t</a:t>
            </a:r>
            <a:r>
              <a:rPr sz="2100" dirty="0">
                <a:solidFill>
                  <a:srgbClr val="000000"/>
                </a:solidFill>
                <a:latin typeface="Calibri"/>
                <a:cs typeface="Calibri"/>
              </a:rPr>
              <a:t>en</a:t>
            </a:r>
            <a:r>
              <a:rPr sz="2100" spc="-50" dirty="0">
                <a:solidFill>
                  <a:srgbClr val="000000"/>
                </a:solidFill>
                <a:latin typeface="Calibri"/>
                <a:cs typeface="Calibri"/>
              </a:rPr>
              <a:t>z</a:t>
            </a:r>
            <a:r>
              <a:rPr sz="2100" dirty="0">
                <a:solidFill>
                  <a:srgbClr val="000000"/>
                </a:solidFill>
                <a:latin typeface="Calibri"/>
                <a:cs typeface="Calibri"/>
              </a:rPr>
              <a:t>a	</a:t>
            </a:r>
            <a:r>
              <a:rPr sz="2100" spc="-50" dirty="0">
                <a:solidFill>
                  <a:srgbClr val="000000"/>
                </a:solidFill>
                <a:latin typeface="Calibri"/>
                <a:cs typeface="Calibri"/>
              </a:rPr>
              <a:t>r</a:t>
            </a:r>
            <a:r>
              <a:rPr sz="2100" dirty="0">
                <a:solidFill>
                  <a:srgbClr val="000000"/>
                </a:solidFill>
                <a:latin typeface="Calibri"/>
                <a:cs typeface="Calibri"/>
              </a:rPr>
              <a:t>adia</a:t>
            </a:r>
            <a:r>
              <a:rPr sz="2100" spc="-35" dirty="0">
                <a:solidFill>
                  <a:srgbClr val="000000"/>
                </a:solidFill>
                <a:latin typeface="Calibri"/>
                <a:cs typeface="Calibri"/>
              </a:rPr>
              <a:t>n</a:t>
            </a:r>
            <a:r>
              <a:rPr sz="2100" spc="-20" dirty="0">
                <a:solidFill>
                  <a:srgbClr val="000000"/>
                </a:solidFill>
                <a:latin typeface="Calibri"/>
                <a:cs typeface="Calibri"/>
              </a:rPr>
              <a:t>t</a:t>
            </a:r>
            <a:r>
              <a:rPr sz="2100" dirty="0">
                <a:solidFill>
                  <a:srgbClr val="000000"/>
                </a:solidFill>
                <a:latin typeface="Calibri"/>
                <a:cs typeface="Calibri"/>
              </a:rPr>
              <a:t>e	t</a:t>
            </a:r>
            <a:r>
              <a:rPr sz="2100" spc="-45" dirty="0">
                <a:solidFill>
                  <a:srgbClr val="000000"/>
                </a:solidFill>
                <a:latin typeface="Calibri"/>
                <a:cs typeface="Calibri"/>
              </a:rPr>
              <a:t>r</a:t>
            </a:r>
            <a:r>
              <a:rPr sz="2100" dirty="0">
                <a:solidFill>
                  <a:srgbClr val="000000"/>
                </a:solidFill>
                <a:latin typeface="Calibri"/>
                <a:cs typeface="Calibri"/>
              </a:rPr>
              <a:t>asmessa,	</a:t>
            </a:r>
            <a:r>
              <a:rPr sz="2100" spc="-5" dirty="0">
                <a:solidFill>
                  <a:srgbClr val="000000"/>
                </a:solidFill>
                <a:latin typeface="Calibri"/>
                <a:cs typeface="Calibri"/>
              </a:rPr>
              <a:t>f</a:t>
            </a:r>
            <a:r>
              <a:rPr sz="2100" spc="-10" dirty="0">
                <a:solidFill>
                  <a:srgbClr val="000000"/>
                </a:solidFill>
                <a:latin typeface="Calibri"/>
                <a:cs typeface="Calibri"/>
              </a:rPr>
              <a:t>l</a:t>
            </a:r>
            <a:r>
              <a:rPr sz="2100" spc="-5" dirty="0">
                <a:solidFill>
                  <a:srgbClr val="000000"/>
                </a:solidFill>
                <a:latin typeface="Calibri"/>
                <a:cs typeface="Calibri"/>
              </a:rPr>
              <a:t>uo</a:t>
            </a:r>
            <a:r>
              <a:rPr sz="2100" spc="-30" dirty="0">
                <a:solidFill>
                  <a:srgbClr val="000000"/>
                </a:solidFill>
                <a:latin typeface="Calibri"/>
                <a:cs typeface="Calibri"/>
              </a:rPr>
              <a:t>r</a:t>
            </a:r>
            <a:r>
              <a:rPr sz="2100" spc="5" dirty="0">
                <a:solidFill>
                  <a:srgbClr val="000000"/>
                </a:solidFill>
                <a:latin typeface="Calibri"/>
                <a:cs typeface="Calibri"/>
              </a:rPr>
              <a:t>e</a:t>
            </a:r>
            <a:r>
              <a:rPr sz="2100" spc="-5" dirty="0">
                <a:solidFill>
                  <a:srgbClr val="000000"/>
                </a:solidFill>
                <a:latin typeface="Calibri"/>
                <a:cs typeface="Calibri"/>
              </a:rPr>
              <a:t>sc</a:t>
            </a:r>
            <a:r>
              <a:rPr sz="2100" spc="-10" dirty="0">
                <a:solidFill>
                  <a:srgbClr val="000000"/>
                </a:solidFill>
                <a:latin typeface="Calibri"/>
                <a:cs typeface="Calibri"/>
              </a:rPr>
              <a:t>e</a:t>
            </a:r>
            <a:r>
              <a:rPr sz="2100" spc="-25" dirty="0">
                <a:solidFill>
                  <a:srgbClr val="000000"/>
                </a:solidFill>
                <a:latin typeface="Calibri"/>
                <a:cs typeface="Calibri"/>
              </a:rPr>
              <a:t>n</a:t>
            </a:r>
            <a:r>
              <a:rPr sz="2100" spc="-20" dirty="0">
                <a:solidFill>
                  <a:srgbClr val="000000"/>
                </a:solidFill>
                <a:latin typeface="Calibri"/>
                <a:cs typeface="Calibri"/>
              </a:rPr>
              <a:t>t</a:t>
            </a:r>
            <a:r>
              <a:rPr sz="2100" dirty="0">
                <a:solidFill>
                  <a:srgbClr val="000000"/>
                </a:solidFill>
                <a:latin typeface="Calibri"/>
                <a:cs typeface="Calibri"/>
              </a:rPr>
              <a:t>e,	o	emessa	</a:t>
            </a:r>
            <a:r>
              <a:rPr sz="2100" spc="-5" dirty="0">
                <a:solidFill>
                  <a:srgbClr val="000000"/>
                </a:solidFill>
                <a:latin typeface="Calibri"/>
                <a:cs typeface="Calibri"/>
              </a:rPr>
              <a:t>d</a:t>
            </a:r>
            <a:r>
              <a:rPr sz="2100" spc="-15" dirty="0">
                <a:solidFill>
                  <a:srgbClr val="000000"/>
                </a:solidFill>
                <a:latin typeface="Calibri"/>
                <a:cs typeface="Calibri"/>
              </a:rPr>
              <a:t>e</a:t>
            </a:r>
            <a:r>
              <a:rPr sz="2100" spc="-25" dirty="0">
                <a:solidFill>
                  <a:srgbClr val="000000"/>
                </a:solidFill>
                <a:latin typeface="Calibri"/>
                <a:cs typeface="Calibri"/>
              </a:rPr>
              <a:t>v</a:t>
            </a:r>
            <a:r>
              <a:rPr sz="2100" dirty="0">
                <a:solidFill>
                  <a:srgbClr val="000000"/>
                </a:solidFill>
                <a:latin typeface="Calibri"/>
                <a:cs typeface="Calibri"/>
              </a:rPr>
              <a:t>e	esse</a:t>
            </a:r>
            <a:r>
              <a:rPr sz="2100" spc="-15" dirty="0">
                <a:solidFill>
                  <a:srgbClr val="000000"/>
                </a:solidFill>
                <a:latin typeface="Calibri"/>
                <a:cs typeface="Calibri"/>
              </a:rPr>
              <a:t>r</a:t>
            </a:r>
            <a:r>
              <a:rPr sz="2100" dirty="0">
                <a:solidFill>
                  <a:srgbClr val="000000"/>
                </a:solidFill>
                <a:latin typeface="Calibri"/>
                <a:cs typeface="Calibri"/>
              </a:rPr>
              <a:t>e	</a:t>
            </a:r>
            <a:r>
              <a:rPr sz="2100" spc="5" dirty="0">
                <a:solidFill>
                  <a:srgbClr val="000000"/>
                </a:solidFill>
                <a:latin typeface="Calibri"/>
                <a:cs typeface="Calibri"/>
              </a:rPr>
              <a:t>r</a:t>
            </a:r>
            <a:r>
              <a:rPr sz="2100" dirty="0">
                <a:solidFill>
                  <a:srgbClr val="000000"/>
                </a:solidFill>
                <a:latin typeface="Calibri"/>
                <a:cs typeface="Calibri"/>
              </a:rPr>
              <a:t>i</a:t>
            </a:r>
            <a:r>
              <a:rPr sz="2100" spc="-20" dirty="0">
                <a:solidFill>
                  <a:srgbClr val="000000"/>
                </a:solidFill>
                <a:latin typeface="Calibri"/>
                <a:cs typeface="Calibri"/>
              </a:rPr>
              <a:t>v</a:t>
            </a:r>
            <a:r>
              <a:rPr sz="2100" dirty="0">
                <a:solidFill>
                  <a:srgbClr val="000000"/>
                </a:solidFill>
                <a:latin typeface="Calibri"/>
                <a:cs typeface="Calibri"/>
              </a:rPr>
              <a:t>el</a:t>
            </a:r>
            <a:r>
              <a:rPr sz="2100" spc="-30" dirty="0">
                <a:solidFill>
                  <a:srgbClr val="000000"/>
                </a:solidFill>
                <a:latin typeface="Calibri"/>
                <a:cs typeface="Calibri"/>
              </a:rPr>
              <a:t>a</a:t>
            </a:r>
            <a:r>
              <a:rPr sz="2100" spc="-20" dirty="0">
                <a:solidFill>
                  <a:srgbClr val="000000"/>
                </a:solidFill>
                <a:latin typeface="Calibri"/>
                <a:cs typeface="Calibri"/>
              </a:rPr>
              <a:t>t</a:t>
            </a:r>
            <a:r>
              <a:rPr sz="2100" dirty="0">
                <a:solidFill>
                  <a:srgbClr val="000000"/>
                </a:solidFill>
                <a:latin typeface="Calibri"/>
                <a:cs typeface="Calibri"/>
              </a:rPr>
              <a:t>a	</a:t>
            </a:r>
            <a:r>
              <a:rPr sz="2100" spc="-5" dirty="0">
                <a:solidFill>
                  <a:srgbClr val="000000"/>
                </a:solidFill>
                <a:latin typeface="Calibri"/>
                <a:cs typeface="Calibri"/>
              </a:rPr>
              <a:t>i</a:t>
            </a:r>
            <a:r>
              <a:rPr sz="2100" dirty="0">
                <a:solidFill>
                  <a:srgbClr val="000000"/>
                </a:solidFill>
                <a:latin typeface="Calibri"/>
                <a:cs typeface="Calibri"/>
              </a:rPr>
              <a:t>n	</a:t>
            </a:r>
            <a:r>
              <a:rPr sz="2100" spc="-5" dirty="0">
                <a:solidFill>
                  <a:srgbClr val="000000"/>
                </a:solidFill>
                <a:latin typeface="Calibri"/>
                <a:cs typeface="Calibri"/>
              </a:rPr>
              <a:t>q</a:t>
            </a:r>
            <a:r>
              <a:rPr sz="2100" spc="-10" dirty="0">
                <a:solidFill>
                  <a:srgbClr val="000000"/>
                </a:solidFill>
                <a:latin typeface="Calibri"/>
                <a:cs typeface="Calibri"/>
              </a:rPr>
              <a:t>u</a:t>
            </a:r>
            <a:r>
              <a:rPr sz="2100" dirty="0">
                <a:solidFill>
                  <a:srgbClr val="000000"/>
                </a:solidFill>
                <a:latin typeface="Calibri"/>
                <a:cs typeface="Calibri"/>
              </a:rPr>
              <a:t>alche	modo	e  </a:t>
            </a:r>
            <a:r>
              <a:rPr sz="2100" spc="-15" dirty="0">
                <a:solidFill>
                  <a:srgbClr val="000000"/>
                </a:solidFill>
                <a:latin typeface="Calibri"/>
                <a:cs typeface="Calibri"/>
              </a:rPr>
              <a:t>convertita</a:t>
            </a:r>
            <a:r>
              <a:rPr sz="2100" spc="-5" dirty="0">
                <a:solidFill>
                  <a:srgbClr val="000000"/>
                </a:solidFill>
                <a:latin typeface="Calibri"/>
                <a:cs typeface="Calibri"/>
              </a:rPr>
              <a:t> in</a:t>
            </a:r>
            <a:r>
              <a:rPr sz="2100" spc="5" dirty="0">
                <a:solidFill>
                  <a:srgbClr val="000000"/>
                </a:solidFill>
                <a:latin typeface="Calibri"/>
                <a:cs typeface="Calibri"/>
              </a:rPr>
              <a:t> </a:t>
            </a:r>
            <a:r>
              <a:rPr sz="2100" dirty="0">
                <a:solidFill>
                  <a:srgbClr val="000000"/>
                </a:solidFill>
                <a:latin typeface="Calibri"/>
                <a:cs typeface="Calibri"/>
              </a:rPr>
              <a:t>una</a:t>
            </a:r>
            <a:r>
              <a:rPr sz="2100" spc="-5" dirty="0">
                <a:solidFill>
                  <a:srgbClr val="000000"/>
                </a:solidFill>
                <a:latin typeface="Calibri"/>
                <a:cs typeface="Calibri"/>
              </a:rPr>
              <a:t> </a:t>
            </a:r>
            <a:r>
              <a:rPr sz="2100" spc="-10" dirty="0">
                <a:solidFill>
                  <a:srgbClr val="000000"/>
                </a:solidFill>
                <a:latin typeface="Calibri"/>
                <a:cs typeface="Calibri"/>
              </a:rPr>
              <a:t>quantità</a:t>
            </a:r>
            <a:r>
              <a:rPr sz="2100" spc="-40" dirty="0">
                <a:solidFill>
                  <a:srgbClr val="000000"/>
                </a:solidFill>
                <a:latin typeface="Calibri"/>
                <a:cs typeface="Calibri"/>
              </a:rPr>
              <a:t> </a:t>
            </a:r>
            <a:r>
              <a:rPr sz="2100" spc="-10" dirty="0">
                <a:solidFill>
                  <a:srgbClr val="000000"/>
                </a:solidFill>
                <a:latin typeface="Calibri"/>
                <a:cs typeface="Calibri"/>
              </a:rPr>
              <a:t>misurabile.</a:t>
            </a:r>
            <a:endParaRPr sz="2100">
              <a:latin typeface="Calibri"/>
              <a:cs typeface="Calibri"/>
            </a:endParaRPr>
          </a:p>
          <a:p>
            <a:pPr>
              <a:lnSpc>
                <a:spcPct val="100000"/>
              </a:lnSpc>
              <a:spcBef>
                <a:spcPts val="20"/>
              </a:spcBef>
            </a:pPr>
            <a:endParaRPr sz="2050">
              <a:latin typeface="Calibri"/>
              <a:cs typeface="Calibri"/>
            </a:endParaRPr>
          </a:p>
          <a:p>
            <a:pPr marL="12700">
              <a:lnSpc>
                <a:spcPct val="100000"/>
              </a:lnSpc>
            </a:pPr>
            <a:r>
              <a:rPr sz="2100" spc="-5" dirty="0">
                <a:solidFill>
                  <a:srgbClr val="000000"/>
                </a:solidFill>
                <a:latin typeface="Calibri"/>
                <a:cs typeface="Calibri"/>
              </a:rPr>
              <a:t>Il</a:t>
            </a:r>
            <a:r>
              <a:rPr sz="2100" spc="-35" dirty="0">
                <a:solidFill>
                  <a:srgbClr val="000000"/>
                </a:solidFill>
                <a:latin typeface="Calibri"/>
                <a:cs typeface="Calibri"/>
              </a:rPr>
              <a:t> </a:t>
            </a:r>
            <a:r>
              <a:rPr sz="2100" b="1" spc="-15" dirty="0">
                <a:solidFill>
                  <a:srgbClr val="000000"/>
                </a:solidFill>
                <a:latin typeface="Calibri"/>
                <a:cs typeface="Calibri"/>
              </a:rPr>
              <a:t>rivelatore</a:t>
            </a:r>
            <a:endParaRPr sz="2100">
              <a:latin typeface="Calibri"/>
              <a:cs typeface="Calibri"/>
            </a:endParaRPr>
          </a:p>
          <a:p>
            <a:pPr marL="12700" marR="5080">
              <a:lnSpc>
                <a:spcPct val="100000"/>
              </a:lnSpc>
            </a:pPr>
            <a:r>
              <a:rPr sz="2100" spc="-10" dirty="0">
                <a:solidFill>
                  <a:srgbClr val="000000"/>
                </a:solidFill>
                <a:latin typeface="Calibri"/>
                <a:cs typeface="Calibri"/>
              </a:rPr>
              <a:t>L'informazione</a:t>
            </a:r>
            <a:r>
              <a:rPr sz="2100" spc="290" dirty="0">
                <a:solidFill>
                  <a:srgbClr val="000000"/>
                </a:solidFill>
                <a:latin typeface="Calibri"/>
                <a:cs typeface="Calibri"/>
              </a:rPr>
              <a:t> </a:t>
            </a:r>
            <a:r>
              <a:rPr sz="2100" dirty="0">
                <a:solidFill>
                  <a:srgbClr val="000000"/>
                </a:solidFill>
                <a:latin typeface="Calibri"/>
                <a:cs typeface="Calibri"/>
              </a:rPr>
              <a:t>di</a:t>
            </a:r>
            <a:r>
              <a:rPr sz="2100" spc="280" dirty="0">
                <a:solidFill>
                  <a:srgbClr val="000000"/>
                </a:solidFill>
                <a:latin typeface="Calibri"/>
                <a:cs typeface="Calibri"/>
              </a:rPr>
              <a:t> </a:t>
            </a:r>
            <a:r>
              <a:rPr sz="2100" spc="-10" dirty="0">
                <a:solidFill>
                  <a:srgbClr val="000000"/>
                </a:solidFill>
                <a:latin typeface="Calibri"/>
                <a:cs typeface="Calibri"/>
              </a:rPr>
              <a:t>interesse</a:t>
            </a:r>
            <a:r>
              <a:rPr sz="2100" spc="290" dirty="0">
                <a:solidFill>
                  <a:srgbClr val="000000"/>
                </a:solidFill>
                <a:latin typeface="Calibri"/>
                <a:cs typeface="Calibri"/>
              </a:rPr>
              <a:t> </a:t>
            </a:r>
            <a:r>
              <a:rPr sz="2100" dirty="0">
                <a:solidFill>
                  <a:srgbClr val="000000"/>
                </a:solidFill>
                <a:latin typeface="Calibri"/>
                <a:cs typeface="Calibri"/>
              </a:rPr>
              <a:t>viene</a:t>
            </a:r>
            <a:r>
              <a:rPr sz="2100" spc="280" dirty="0">
                <a:solidFill>
                  <a:srgbClr val="000000"/>
                </a:solidFill>
                <a:latin typeface="Calibri"/>
                <a:cs typeface="Calibri"/>
              </a:rPr>
              <a:t> </a:t>
            </a:r>
            <a:r>
              <a:rPr sz="2100" spc="-10" dirty="0">
                <a:solidFill>
                  <a:srgbClr val="000000"/>
                </a:solidFill>
                <a:latin typeface="Calibri"/>
                <a:cs typeface="Calibri"/>
              </a:rPr>
              <a:t>codificata</a:t>
            </a:r>
            <a:r>
              <a:rPr sz="2100" spc="285" dirty="0">
                <a:solidFill>
                  <a:srgbClr val="000000"/>
                </a:solidFill>
                <a:latin typeface="Calibri"/>
                <a:cs typeface="Calibri"/>
              </a:rPr>
              <a:t> </a:t>
            </a:r>
            <a:r>
              <a:rPr sz="2100" dirty="0">
                <a:solidFill>
                  <a:srgbClr val="000000"/>
                </a:solidFill>
                <a:latin typeface="Calibri"/>
                <a:cs typeface="Calibri"/>
              </a:rPr>
              <a:t>e</a:t>
            </a:r>
            <a:r>
              <a:rPr sz="2100" spc="270" dirty="0">
                <a:solidFill>
                  <a:srgbClr val="000000"/>
                </a:solidFill>
                <a:latin typeface="Calibri"/>
                <a:cs typeface="Calibri"/>
              </a:rPr>
              <a:t> </a:t>
            </a:r>
            <a:r>
              <a:rPr sz="2100" spc="-25" dirty="0">
                <a:solidFill>
                  <a:srgbClr val="000000"/>
                </a:solidFill>
                <a:latin typeface="Calibri"/>
                <a:cs typeface="Calibri"/>
              </a:rPr>
              <a:t>trattata</a:t>
            </a:r>
            <a:r>
              <a:rPr sz="2100" spc="275" dirty="0">
                <a:solidFill>
                  <a:srgbClr val="000000"/>
                </a:solidFill>
                <a:latin typeface="Calibri"/>
                <a:cs typeface="Calibri"/>
              </a:rPr>
              <a:t> </a:t>
            </a:r>
            <a:r>
              <a:rPr sz="2100" spc="-10" dirty="0">
                <a:solidFill>
                  <a:srgbClr val="000000"/>
                </a:solidFill>
                <a:latin typeface="Calibri"/>
                <a:cs typeface="Calibri"/>
              </a:rPr>
              <a:t>come</a:t>
            </a:r>
            <a:r>
              <a:rPr sz="2100" spc="285" dirty="0">
                <a:solidFill>
                  <a:srgbClr val="000000"/>
                </a:solidFill>
                <a:latin typeface="Calibri"/>
                <a:cs typeface="Calibri"/>
              </a:rPr>
              <a:t> </a:t>
            </a:r>
            <a:r>
              <a:rPr sz="2100" spc="-10" dirty="0">
                <a:solidFill>
                  <a:srgbClr val="000000"/>
                </a:solidFill>
                <a:latin typeface="Calibri"/>
                <a:cs typeface="Calibri"/>
              </a:rPr>
              <a:t>un</a:t>
            </a:r>
            <a:r>
              <a:rPr sz="2100" spc="285" dirty="0">
                <a:solidFill>
                  <a:srgbClr val="000000"/>
                </a:solidFill>
                <a:latin typeface="Calibri"/>
                <a:cs typeface="Calibri"/>
              </a:rPr>
              <a:t> </a:t>
            </a:r>
            <a:r>
              <a:rPr sz="2100" spc="-5" dirty="0">
                <a:solidFill>
                  <a:srgbClr val="000000"/>
                </a:solidFill>
                <a:latin typeface="Calibri"/>
                <a:cs typeface="Calibri"/>
              </a:rPr>
              <a:t>segnale</a:t>
            </a:r>
            <a:r>
              <a:rPr sz="2100" spc="280" dirty="0">
                <a:solidFill>
                  <a:srgbClr val="000000"/>
                </a:solidFill>
                <a:latin typeface="Calibri"/>
                <a:cs typeface="Calibri"/>
              </a:rPr>
              <a:t> </a:t>
            </a:r>
            <a:r>
              <a:rPr sz="2100" spc="-10" dirty="0">
                <a:solidFill>
                  <a:srgbClr val="000000"/>
                </a:solidFill>
                <a:latin typeface="Calibri"/>
                <a:cs typeface="Calibri"/>
              </a:rPr>
              <a:t>elettrico</a:t>
            </a:r>
            <a:r>
              <a:rPr sz="2100" spc="295" dirty="0">
                <a:solidFill>
                  <a:srgbClr val="000000"/>
                </a:solidFill>
                <a:latin typeface="Calibri"/>
                <a:cs typeface="Calibri"/>
              </a:rPr>
              <a:t> </a:t>
            </a:r>
            <a:r>
              <a:rPr sz="2100" spc="-10" dirty="0">
                <a:solidFill>
                  <a:srgbClr val="000000"/>
                </a:solidFill>
                <a:latin typeface="Calibri"/>
                <a:cs typeface="Calibri"/>
              </a:rPr>
              <a:t>da</a:t>
            </a:r>
            <a:r>
              <a:rPr sz="2100" spc="275" dirty="0">
                <a:solidFill>
                  <a:srgbClr val="000000"/>
                </a:solidFill>
                <a:latin typeface="Calibri"/>
                <a:cs typeface="Calibri"/>
              </a:rPr>
              <a:t> </a:t>
            </a:r>
            <a:r>
              <a:rPr sz="2100" dirty="0">
                <a:solidFill>
                  <a:srgbClr val="000000"/>
                </a:solidFill>
                <a:latin typeface="Calibri"/>
                <a:cs typeface="Calibri"/>
              </a:rPr>
              <a:t>un</a:t>
            </a:r>
            <a:r>
              <a:rPr sz="2100" spc="275" dirty="0">
                <a:solidFill>
                  <a:srgbClr val="000000"/>
                </a:solidFill>
                <a:latin typeface="Calibri"/>
                <a:cs typeface="Calibri"/>
              </a:rPr>
              <a:t> </a:t>
            </a:r>
            <a:r>
              <a:rPr sz="2100" b="1" spc="-15" dirty="0">
                <a:solidFill>
                  <a:srgbClr val="000000"/>
                </a:solidFill>
                <a:latin typeface="Calibri"/>
                <a:cs typeface="Calibri"/>
              </a:rPr>
              <a:t>trasduttore</a:t>
            </a:r>
            <a:r>
              <a:rPr sz="2100" b="1" spc="280" dirty="0">
                <a:solidFill>
                  <a:srgbClr val="000000"/>
                </a:solidFill>
                <a:latin typeface="Calibri"/>
                <a:cs typeface="Calibri"/>
              </a:rPr>
              <a:t> </a:t>
            </a:r>
            <a:r>
              <a:rPr sz="2100" b="1" spc="-15" dirty="0">
                <a:solidFill>
                  <a:srgbClr val="000000"/>
                </a:solidFill>
                <a:latin typeface="Calibri"/>
                <a:cs typeface="Calibri"/>
              </a:rPr>
              <a:t>di </a:t>
            </a:r>
            <a:r>
              <a:rPr sz="2100" b="1" spc="-459" dirty="0">
                <a:solidFill>
                  <a:srgbClr val="000000"/>
                </a:solidFill>
                <a:latin typeface="Calibri"/>
                <a:cs typeface="Calibri"/>
              </a:rPr>
              <a:t> </a:t>
            </a:r>
            <a:r>
              <a:rPr sz="2100" b="1" spc="-10" dirty="0">
                <a:solidFill>
                  <a:srgbClr val="000000"/>
                </a:solidFill>
                <a:latin typeface="Calibri"/>
                <a:cs typeface="Calibri"/>
              </a:rPr>
              <a:t>radiazioni</a:t>
            </a:r>
            <a:endParaRPr sz="2100">
              <a:latin typeface="Calibri"/>
              <a:cs typeface="Calibri"/>
            </a:endParaRPr>
          </a:p>
        </p:txBody>
      </p:sp>
      <p:sp>
        <p:nvSpPr>
          <p:cNvPr id="7" name="object 7"/>
          <p:cNvSpPr txBox="1"/>
          <p:nvPr/>
        </p:nvSpPr>
        <p:spPr>
          <a:xfrm>
            <a:off x="425907" y="4667254"/>
            <a:ext cx="3618229" cy="1035685"/>
          </a:xfrm>
          <a:prstGeom prst="rect">
            <a:avLst/>
          </a:prstGeom>
        </p:spPr>
        <p:txBody>
          <a:bodyPr vert="horz" wrap="square" lIns="0" tIns="29845" rIns="0" bIns="0" rtlCol="0">
            <a:spAutoFit/>
          </a:bodyPr>
          <a:lstStyle/>
          <a:p>
            <a:pPr marL="12700">
              <a:lnSpc>
                <a:spcPct val="100000"/>
              </a:lnSpc>
              <a:spcBef>
                <a:spcPts val="235"/>
              </a:spcBef>
            </a:pPr>
            <a:r>
              <a:rPr sz="2200" spc="-20" dirty="0">
                <a:solidFill>
                  <a:srgbClr val="000000"/>
                </a:solidFill>
                <a:latin typeface="Calibri"/>
                <a:cs typeface="Calibri"/>
              </a:rPr>
              <a:t>Perché </a:t>
            </a:r>
            <a:r>
              <a:rPr sz="2200" spc="-15" dirty="0">
                <a:solidFill>
                  <a:srgbClr val="000000"/>
                </a:solidFill>
                <a:latin typeface="Calibri"/>
                <a:cs typeface="Calibri"/>
              </a:rPr>
              <a:t>trasduttore?</a:t>
            </a:r>
            <a:endParaRPr sz="2200">
              <a:latin typeface="Calibri"/>
              <a:cs typeface="Calibri"/>
            </a:endParaRPr>
          </a:p>
          <a:p>
            <a:pPr marL="12700" marR="5080">
              <a:lnSpc>
                <a:spcPct val="100000"/>
              </a:lnSpc>
              <a:spcBef>
                <a:spcPts val="135"/>
              </a:spcBef>
              <a:tabLst>
                <a:tab pos="1288415" algn="l"/>
                <a:tab pos="1859914" algn="l"/>
                <a:tab pos="2974975" algn="l"/>
              </a:tabLst>
            </a:pPr>
            <a:r>
              <a:rPr sz="2100" spc="-5" dirty="0">
                <a:solidFill>
                  <a:srgbClr val="000000"/>
                </a:solidFill>
                <a:latin typeface="Calibri"/>
                <a:cs typeface="Calibri"/>
              </a:rPr>
              <a:t>Co</a:t>
            </a:r>
            <a:r>
              <a:rPr sz="2100" spc="-30" dirty="0">
                <a:solidFill>
                  <a:srgbClr val="000000"/>
                </a:solidFill>
                <a:latin typeface="Calibri"/>
                <a:cs typeface="Calibri"/>
              </a:rPr>
              <a:t>n</a:t>
            </a:r>
            <a:r>
              <a:rPr sz="2100" spc="-25" dirty="0">
                <a:solidFill>
                  <a:srgbClr val="000000"/>
                </a:solidFill>
                <a:latin typeface="Calibri"/>
                <a:cs typeface="Calibri"/>
              </a:rPr>
              <a:t>v</a:t>
            </a:r>
            <a:r>
              <a:rPr sz="2100" spc="5" dirty="0">
                <a:solidFill>
                  <a:srgbClr val="000000"/>
                </a:solidFill>
                <a:latin typeface="Calibri"/>
                <a:cs typeface="Calibri"/>
              </a:rPr>
              <a:t>e</a:t>
            </a:r>
            <a:r>
              <a:rPr sz="2100" dirty="0">
                <a:solidFill>
                  <a:srgbClr val="000000"/>
                </a:solidFill>
                <a:latin typeface="Calibri"/>
                <a:cs typeface="Calibri"/>
              </a:rPr>
              <a:t>r</a:t>
            </a:r>
            <a:r>
              <a:rPr sz="2100" spc="-25" dirty="0">
                <a:solidFill>
                  <a:srgbClr val="000000"/>
                </a:solidFill>
                <a:latin typeface="Calibri"/>
                <a:cs typeface="Calibri"/>
              </a:rPr>
              <a:t>t</a:t>
            </a:r>
            <a:r>
              <a:rPr sz="2100" dirty="0">
                <a:solidFill>
                  <a:srgbClr val="000000"/>
                </a:solidFill>
                <a:latin typeface="Calibri"/>
                <a:cs typeface="Calibri"/>
              </a:rPr>
              <a:t>e	un	</a:t>
            </a:r>
            <a:r>
              <a:rPr sz="2100" spc="-5" dirty="0">
                <a:solidFill>
                  <a:srgbClr val="000000"/>
                </a:solidFill>
                <a:latin typeface="Calibri"/>
                <a:cs typeface="Calibri"/>
              </a:rPr>
              <a:t>s</a:t>
            </a:r>
            <a:r>
              <a:rPr sz="2100" spc="-10" dirty="0">
                <a:solidFill>
                  <a:srgbClr val="000000"/>
                </a:solidFill>
                <a:latin typeface="Calibri"/>
                <a:cs typeface="Calibri"/>
              </a:rPr>
              <a:t>e</a:t>
            </a:r>
            <a:r>
              <a:rPr sz="2100" dirty="0">
                <a:solidFill>
                  <a:srgbClr val="000000"/>
                </a:solidFill>
                <a:latin typeface="Calibri"/>
                <a:cs typeface="Calibri"/>
              </a:rPr>
              <a:t>gnale	</a:t>
            </a:r>
            <a:r>
              <a:rPr sz="2100" spc="5" dirty="0">
                <a:solidFill>
                  <a:srgbClr val="000000"/>
                </a:solidFill>
                <a:latin typeface="Calibri"/>
                <a:cs typeface="Calibri"/>
              </a:rPr>
              <a:t>o</a:t>
            </a:r>
            <a:r>
              <a:rPr sz="2100" spc="-35" dirty="0">
                <a:solidFill>
                  <a:srgbClr val="000000"/>
                </a:solidFill>
                <a:latin typeface="Calibri"/>
                <a:cs typeface="Calibri"/>
              </a:rPr>
              <a:t>t</a:t>
            </a:r>
            <a:r>
              <a:rPr sz="2100" dirty="0">
                <a:solidFill>
                  <a:srgbClr val="000000"/>
                </a:solidFill>
                <a:latin typeface="Calibri"/>
                <a:cs typeface="Calibri"/>
              </a:rPr>
              <a:t>ti</a:t>
            </a:r>
            <a:r>
              <a:rPr sz="2100" spc="-15" dirty="0">
                <a:solidFill>
                  <a:srgbClr val="000000"/>
                </a:solidFill>
                <a:latin typeface="Calibri"/>
                <a:cs typeface="Calibri"/>
              </a:rPr>
              <a:t>c</a:t>
            </a:r>
            <a:r>
              <a:rPr sz="2100" dirty="0">
                <a:solidFill>
                  <a:srgbClr val="000000"/>
                </a:solidFill>
                <a:latin typeface="Calibri"/>
                <a:cs typeface="Calibri"/>
              </a:rPr>
              <a:t>o  </a:t>
            </a:r>
            <a:r>
              <a:rPr sz="2100" spc="-15" dirty="0">
                <a:solidFill>
                  <a:srgbClr val="000000"/>
                </a:solidFill>
                <a:latin typeface="Calibri"/>
                <a:cs typeface="Calibri"/>
              </a:rPr>
              <a:t>(fotoni)</a:t>
            </a:r>
            <a:r>
              <a:rPr sz="2100" spc="20" dirty="0">
                <a:solidFill>
                  <a:srgbClr val="000000"/>
                </a:solidFill>
                <a:latin typeface="Calibri"/>
                <a:cs typeface="Calibri"/>
              </a:rPr>
              <a:t> </a:t>
            </a:r>
            <a:r>
              <a:rPr sz="2100" spc="-5" dirty="0">
                <a:solidFill>
                  <a:srgbClr val="000000"/>
                </a:solidFill>
                <a:latin typeface="Calibri"/>
                <a:cs typeface="Calibri"/>
              </a:rPr>
              <a:t>in</a:t>
            </a:r>
            <a:r>
              <a:rPr sz="2100" spc="-10" dirty="0">
                <a:solidFill>
                  <a:srgbClr val="000000"/>
                </a:solidFill>
                <a:latin typeface="Calibri"/>
                <a:cs typeface="Calibri"/>
              </a:rPr>
              <a:t> </a:t>
            </a:r>
            <a:r>
              <a:rPr sz="2100" dirty="0">
                <a:solidFill>
                  <a:srgbClr val="000000"/>
                </a:solidFill>
                <a:latin typeface="Calibri"/>
                <a:cs typeface="Calibri"/>
              </a:rPr>
              <a:t>un</a:t>
            </a:r>
            <a:r>
              <a:rPr sz="2100" spc="-10" dirty="0">
                <a:solidFill>
                  <a:srgbClr val="000000"/>
                </a:solidFill>
                <a:latin typeface="Calibri"/>
                <a:cs typeface="Calibri"/>
              </a:rPr>
              <a:t> </a:t>
            </a:r>
            <a:r>
              <a:rPr sz="2100" spc="-5" dirty="0">
                <a:solidFill>
                  <a:srgbClr val="000000"/>
                </a:solidFill>
                <a:latin typeface="Calibri"/>
                <a:cs typeface="Calibri"/>
              </a:rPr>
              <a:t>segnale</a:t>
            </a:r>
            <a:r>
              <a:rPr sz="2100" spc="15" dirty="0">
                <a:solidFill>
                  <a:srgbClr val="000000"/>
                </a:solidFill>
                <a:latin typeface="Calibri"/>
                <a:cs typeface="Calibri"/>
              </a:rPr>
              <a:t> </a:t>
            </a:r>
            <a:r>
              <a:rPr sz="2100" spc="-10" dirty="0">
                <a:solidFill>
                  <a:srgbClr val="000000"/>
                </a:solidFill>
                <a:latin typeface="Calibri"/>
                <a:cs typeface="Calibri"/>
              </a:rPr>
              <a:t>elettrico</a:t>
            </a:r>
            <a:endParaRPr sz="2100">
              <a:latin typeface="Calibri"/>
              <a:cs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02208" y="193547"/>
            <a:ext cx="3751384" cy="2452116"/>
          </a:xfrm>
          <a:prstGeom prst="rect">
            <a:avLst/>
          </a:prstGeom>
        </p:spPr>
      </p:pic>
      <p:sp>
        <p:nvSpPr>
          <p:cNvPr id="3" name="object 3"/>
          <p:cNvSpPr txBox="1">
            <a:spLocks noGrp="1"/>
          </p:cNvSpPr>
          <p:nvPr>
            <p:ph type="title"/>
          </p:nvPr>
        </p:nvSpPr>
        <p:spPr>
          <a:xfrm>
            <a:off x="78739" y="44958"/>
            <a:ext cx="1433830" cy="391160"/>
          </a:xfrm>
          <a:prstGeom prst="rect">
            <a:avLst/>
          </a:prstGeom>
        </p:spPr>
        <p:txBody>
          <a:bodyPr vert="horz" wrap="square" lIns="0" tIns="12700" rIns="0" bIns="0" rtlCol="0">
            <a:spAutoFit/>
          </a:bodyPr>
          <a:lstStyle/>
          <a:p>
            <a:pPr marL="12700">
              <a:lnSpc>
                <a:spcPct val="100000"/>
              </a:lnSpc>
              <a:spcBef>
                <a:spcPts val="100"/>
              </a:spcBef>
            </a:pPr>
            <a:r>
              <a:rPr sz="2400" b="1" spc="-30" dirty="0">
                <a:solidFill>
                  <a:srgbClr val="1F4D3D"/>
                </a:solidFill>
                <a:latin typeface="Calibri"/>
                <a:cs typeface="Calibri"/>
              </a:rPr>
              <a:t>FOTOTUBO</a:t>
            </a:r>
            <a:endParaRPr sz="2400">
              <a:latin typeface="Calibri"/>
              <a:cs typeface="Calibri"/>
            </a:endParaRPr>
          </a:p>
        </p:txBody>
      </p:sp>
      <p:sp>
        <p:nvSpPr>
          <p:cNvPr id="4" name="object 4"/>
          <p:cNvSpPr/>
          <p:nvPr/>
        </p:nvSpPr>
        <p:spPr>
          <a:xfrm>
            <a:off x="5387022" y="290322"/>
            <a:ext cx="130175" cy="6278245"/>
          </a:xfrm>
          <a:custGeom>
            <a:avLst/>
            <a:gdLst/>
            <a:ahLst/>
            <a:cxnLst/>
            <a:rect l="l" t="t" r="r" b="b"/>
            <a:pathLst>
              <a:path w="130175" h="6278245">
                <a:moveTo>
                  <a:pt x="0" y="6277800"/>
                </a:moveTo>
                <a:lnTo>
                  <a:pt x="130175" y="6277800"/>
                </a:lnTo>
                <a:lnTo>
                  <a:pt x="130175" y="0"/>
                </a:lnTo>
                <a:lnTo>
                  <a:pt x="0" y="0"/>
                </a:lnTo>
                <a:lnTo>
                  <a:pt x="0" y="6277800"/>
                </a:lnTo>
                <a:close/>
              </a:path>
            </a:pathLst>
          </a:custGeom>
          <a:solidFill>
            <a:srgbClr val="4471C4"/>
          </a:solidFill>
        </p:spPr>
        <p:txBody>
          <a:bodyPr wrap="square" lIns="0" tIns="0" rIns="0" bIns="0" rtlCol="0"/>
          <a:lstStyle/>
          <a:p>
            <a:endParaRPr/>
          </a:p>
        </p:txBody>
      </p:sp>
      <p:sp>
        <p:nvSpPr>
          <p:cNvPr id="5" name="object 5"/>
          <p:cNvSpPr txBox="1"/>
          <p:nvPr/>
        </p:nvSpPr>
        <p:spPr>
          <a:xfrm>
            <a:off x="196392" y="2888360"/>
            <a:ext cx="4094479"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0000"/>
                </a:solidFill>
                <a:latin typeface="Calibri"/>
                <a:cs typeface="Calibri"/>
              </a:rPr>
              <a:t>La</a:t>
            </a:r>
            <a:r>
              <a:rPr sz="1800" spc="10" dirty="0">
                <a:solidFill>
                  <a:srgbClr val="000000"/>
                </a:solidFill>
                <a:latin typeface="Calibri"/>
                <a:cs typeface="Calibri"/>
              </a:rPr>
              <a:t> </a:t>
            </a:r>
            <a:r>
              <a:rPr sz="1800" spc="-10" dirty="0">
                <a:solidFill>
                  <a:srgbClr val="000000"/>
                </a:solidFill>
                <a:latin typeface="Calibri"/>
                <a:cs typeface="Calibri"/>
              </a:rPr>
              <a:t>risposta</a:t>
            </a:r>
            <a:r>
              <a:rPr sz="1800" spc="5" dirty="0">
                <a:solidFill>
                  <a:srgbClr val="000000"/>
                </a:solidFill>
                <a:latin typeface="Calibri"/>
                <a:cs typeface="Calibri"/>
              </a:rPr>
              <a:t> </a:t>
            </a:r>
            <a:r>
              <a:rPr sz="1800" dirty="0">
                <a:solidFill>
                  <a:srgbClr val="000000"/>
                </a:solidFill>
                <a:latin typeface="Calibri"/>
                <a:cs typeface="Calibri"/>
              </a:rPr>
              <a:t>è</a:t>
            </a:r>
            <a:r>
              <a:rPr sz="1800" spc="5" dirty="0">
                <a:solidFill>
                  <a:srgbClr val="000000"/>
                </a:solidFill>
                <a:latin typeface="Calibri"/>
                <a:cs typeface="Calibri"/>
              </a:rPr>
              <a:t> </a:t>
            </a:r>
            <a:r>
              <a:rPr sz="1800" spc="-10" dirty="0">
                <a:solidFill>
                  <a:srgbClr val="000000"/>
                </a:solidFill>
                <a:latin typeface="Calibri"/>
                <a:cs typeface="Calibri"/>
              </a:rPr>
              <a:t>basata</a:t>
            </a:r>
            <a:r>
              <a:rPr sz="1800" dirty="0">
                <a:solidFill>
                  <a:srgbClr val="000000"/>
                </a:solidFill>
                <a:latin typeface="Calibri"/>
                <a:cs typeface="Calibri"/>
              </a:rPr>
              <a:t> </a:t>
            </a:r>
            <a:r>
              <a:rPr sz="1800" spc="-15" dirty="0">
                <a:solidFill>
                  <a:srgbClr val="000000"/>
                </a:solidFill>
                <a:latin typeface="Calibri"/>
                <a:cs typeface="Calibri"/>
              </a:rPr>
              <a:t>sull'effetto</a:t>
            </a:r>
            <a:r>
              <a:rPr sz="1800" dirty="0">
                <a:solidFill>
                  <a:srgbClr val="000000"/>
                </a:solidFill>
                <a:latin typeface="Calibri"/>
                <a:cs typeface="Calibri"/>
              </a:rPr>
              <a:t> </a:t>
            </a:r>
            <a:r>
              <a:rPr sz="1800" spc="-15" dirty="0">
                <a:solidFill>
                  <a:srgbClr val="000000"/>
                </a:solidFill>
                <a:latin typeface="Calibri"/>
                <a:cs typeface="Calibri"/>
              </a:rPr>
              <a:t>fotoelettrico</a:t>
            </a:r>
            <a:endParaRPr sz="1800">
              <a:latin typeface="Calibri"/>
              <a:cs typeface="Calibri"/>
            </a:endParaRPr>
          </a:p>
        </p:txBody>
      </p:sp>
      <p:sp>
        <p:nvSpPr>
          <p:cNvPr id="6" name="object 6"/>
          <p:cNvSpPr txBox="1"/>
          <p:nvPr/>
        </p:nvSpPr>
        <p:spPr>
          <a:xfrm>
            <a:off x="196392" y="3437001"/>
            <a:ext cx="4937760" cy="848994"/>
          </a:xfrm>
          <a:prstGeom prst="rect">
            <a:avLst/>
          </a:prstGeom>
        </p:spPr>
        <p:txBody>
          <a:bodyPr vert="horz" wrap="square" lIns="0" tIns="12700" rIns="0" bIns="0" rtlCol="0">
            <a:spAutoFit/>
          </a:bodyPr>
          <a:lstStyle/>
          <a:p>
            <a:pPr marL="12700">
              <a:lnSpc>
                <a:spcPct val="100000"/>
              </a:lnSpc>
              <a:spcBef>
                <a:spcPts val="100"/>
              </a:spcBef>
              <a:tabLst>
                <a:tab pos="1196340" algn="l"/>
                <a:tab pos="1477010" algn="l"/>
                <a:tab pos="2233295" algn="l"/>
                <a:tab pos="2508885" algn="l"/>
                <a:tab pos="3569970" algn="l"/>
                <a:tab pos="4342765" algn="l"/>
                <a:tab pos="4681220" algn="l"/>
              </a:tabLst>
            </a:pPr>
            <a:r>
              <a:rPr sz="1800" spc="-35" dirty="0">
                <a:solidFill>
                  <a:srgbClr val="000000"/>
                </a:solidFill>
                <a:latin typeface="Calibri"/>
                <a:cs typeface="Calibri"/>
              </a:rPr>
              <a:t>f</a:t>
            </a:r>
            <a:r>
              <a:rPr sz="1800" spc="-5" dirty="0">
                <a:solidFill>
                  <a:srgbClr val="000000"/>
                </a:solidFill>
                <a:latin typeface="Calibri"/>
                <a:cs typeface="Calibri"/>
              </a:rPr>
              <a:t>o</a:t>
            </a:r>
            <a:r>
              <a:rPr sz="1800" spc="-20" dirty="0">
                <a:solidFill>
                  <a:srgbClr val="000000"/>
                </a:solidFill>
                <a:latin typeface="Calibri"/>
                <a:cs typeface="Calibri"/>
              </a:rPr>
              <a:t>t</a:t>
            </a:r>
            <a:r>
              <a:rPr sz="1800" spc="-5" dirty="0">
                <a:solidFill>
                  <a:srgbClr val="000000"/>
                </a:solidFill>
                <a:latin typeface="Calibri"/>
                <a:cs typeface="Calibri"/>
              </a:rPr>
              <a:t>o</a:t>
            </a:r>
            <a:r>
              <a:rPr sz="1800" spc="-20" dirty="0">
                <a:solidFill>
                  <a:srgbClr val="000000"/>
                </a:solidFill>
                <a:latin typeface="Calibri"/>
                <a:cs typeface="Calibri"/>
              </a:rPr>
              <a:t>c</a:t>
            </a:r>
            <a:r>
              <a:rPr sz="1800" spc="-15" dirty="0">
                <a:solidFill>
                  <a:srgbClr val="000000"/>
                </a:solidFill>
                <a:latin typeface="Calibri"/>
                <a:cs typeface="Calibri"/>
              </a:rPr>
              <a:t>at</a:t>
            </a:r>
            <a:r>
              <a:rPr sz="1800" spc="-5" dirty="0">
                <a:solidFill>
                  <a:srgbClr val="000000"/>
                </a:solidFill>
                <a:latin typeface="Calibri"/>
                <a:cs typeface="Calibri"/>
              </a:rPr>
              <a:t>od</a:t>
            </a:r>
            <a:r>
              <a:rPr sz="1800" dirty="0">
                <a:solidFill>
                  <a:srgbClr val="000000"/>
                </a:solidFill>
                <a:latin typeface="Calibri"/>
                <a:cs typeface="Calibri"/>
              </a:rPr>
              <a:t>o	e	ano</a:t>
            </a:r>
            <a:r>
              <a:rPr sz="1800" spc="5" dirty="0">
                <a:solidFill>
                  <a:srgbClr val="000000"/>
                </a:solidFill>
                <a:latin typeface="Calibri"/>
                <a:cs typeface="Calibri"/>
              </a:rPr>
              <a:t>d</a:t>
            </a:r>
            <a:r>
              <a:rPr sz="1800" dirty="0">
                <a:solidFill>
                  <a:srgbClr val="000000"/>
                </a:solidFill>
                <a:latin typeface="Calibri"/>
                <a:cs typeface="Calibri"/>
              </a:rPr>
              <a:t>o	a	</a:t>
            </a:r>
            <a:r>
              <a:rPr sz="1800" spc="-5" dirty="0">
                <a:solidFill>
                  <a:srgbClr val="000000"/>
                </a:solidFill>
                <a:latin typeface="Calibri"/>
                <a:cs typeface="Calibri"/>
              </a:rPr>
              <a:t>fi</a:t>
            </a:r>
            <a:r>
              <a:rPr sz="1800" spc="-10" dirty="0">
                <a:solidFill>
                  <a:srgbClr val="000000"/>
                </a:solidFill>
                <a:latin typeface="Calibri"/>
                <a:cs typeface="Calibri"/>
              </a:rPr>
              <a:t>l</a:t>
            </a:r>
            <a:r>
              <a:rPr sz="1800" dirty="0">
                <a:solidFill>
                  <a:srgbClr val="000000"/>
                </a:solidFill>
                <a:latin typeface="Calibri"/>
                <a:cs typeface="Calibri"/>
              </a:rPr>
              <a:t>a</a:t>
            </a:r>
            <a:r>
              <a:rPr sz="1800" spc="10" dirty="0">
                <a:solidFill>
                  <a:srgbClr val="000000"/>
                </a:solidFill>
                <a:latin typeface="Calibri"/>
                <a:cs typeface="Calibri"/>
              </a:rPr>
              <a:t>m</a:t>
            </a:r>
            <a:r>
              <a:rPr sz="1800" dirty="0">
                <a:solidFill>
                  <a:srgbClr val="000000"/>
                </a:solidFill>
                <a:latin typeface="Calibri"/>
                <a:cs typeface="Calibri"/>
              </a:rPr>
              <a:t>e</a:t>
            </a:r>
            <a:r>
              <a:rPr sz="1800" spc="-5" dirty="0">
                <a:solidFill>
                  <a:srgbClr val="000000"/>
                </a:solidFill>
                <a:latin typeface="Calibri"/>
                <a:cs typeface="Calibri"/>
              </a:rPr>
              <a:t>n</a:t>
            </a:r>
            <a:r>
              <a:rPr sz="1800" spc="-15" dirty="0">
                <a:solidFill>
                  <a:srgbClr val="000000"/>
                </a:solidFill>
                <a:latin typeface="Calibri"/>
                <a:cs typeface="Calibri"/>
              </a:rPr>
              <a:t>t</a:t>
            </a:r>
            <a:r>
              <a:rPr sz="1800" dirty="0">
                <a:solidFill>
                  <a:srgbClr val="000000"/>
                </a:solidFill>
                <a:latin typeface="Calibri"/>
                <a:cs typeface="Calibri"/>
              </a:rPr>
              <a:t>o	</a:t>
            </a:r>
            <a:r>
              <a:rPr sz="1800" spc="-5" dirty="0">
                <a:solidFill>
                  <a:srgbClr val="000000"/>
                </a:solidFill>
                <a:latin typeface="Calibri"/>
                <a:cs typeface="Calibri"/>
              </a:rPr>
              <a:t>s</a:t>
            </a:r>
            <a:r>
              <a:rPr sz="1800" dirty="0">
                <a:solidFill>
                  <a:srgbClr val="000000"/>
                </a:solidFill>
                <a:latin typeface="Calibri"/>
                <a:cs typeface="Calibri"/>
              </a:rPr>
              <a:t>a</a:t>
            </a:r>
            <a:r>
              <a:rPr sz="1800" spc="-5" dirty="0">
                <a:solidFill>
                  <a:srgbClr val="000000"/>
                </a:solidFill>
                <a:latin typeface="Calibri"/>
                <a:cs typeface="Calibri"/>
              </a:rPr>
              <a:t>ld</a:t>
            </a:r>
            <a:r>
              <a:rPr sz="1800" spc="-10" dirty="0">
                <a:solidFill>
                  <a:srgbClr val="000000"/>
                </a:solidFill>
                <a:latin typeface="Calibri"/>
                <a:cs typeface="Calibri"/>
              </a:rPr>
              <a:t>a</a:t>
            </a:r>
            <a:r>
              <a:rPr sz="1800" dirty="0">
                <a:solidFill>
                  <a:srgbClr val="000000"/>
                </a:solidFill>
                <a:latin typeface="Calibri"/>
                <a:cs typeface="Calibri"/>
              </a:rPr>
              <a:t>ti	</a:t>
            </a:r>
            <a:r>
              <a:rPr sz="1800" spc="-10" dirty="0">
                <a:solidFill>
                  <a:srgbClr val="000000"/>
                </a:solidFill>
                <a:latin typeface="Calibri"/>
                <a:cs typeface="Calibri"/>
              </a:rPr>
              <a:t>i</a:t>
            </a:r>
            <a:r>
              <a:rPr sz="1800" dirty="0">
                <a:solidFill>
                  <a:srgbClr val="000000"/>
                </a:solidFill>
                <a:latin typeface="Calibri"/>
                <a:cs typeface="Calibri"/>
              </a:rPr>
              <a:t>n	un</a:t>
            </a:r>
            <a:endParaRPr sz="1800">
              <a:latin typeface="Calibri"/>
              <a:cs typeface="Calibri"/>
            </a:endParaRPr>
          </a:p>
          <a:p>
            <a:pPr marL="12700">
              <a:lnSpc>
                <a:spcPct val="100000"/>
              </a:lnSpc>
            </a:pPr>
            <a:r>
              <a:rPr sz="1800" spc="-15" dirty="0">
                <a:solidFill>
                  <a:srgbClr val="000000"/>
                </a:solidFill>
                <a:latin typeface="Calibri"/>
                <a:cs typeface="Calibri"/>
              </a:rPr>
              <a:t>contenitore</a:t>
            </a:r>
            <a:r>
              <a:rPr sz="1800" spc="10" dirty="0">
                <a:solidFill>
                  <a:srgbClr val="000000"/>
                </a:solidFill>
                <a:latin typeface="Calibri"/>
                <a:cs typeface="Calibri"/>
              </a:rPr>
              <a:t> </a:t>
            </a:r>
            <a:r>
              <a:rPr sz="1800" spc="-10" dirty="0">
                <a:solidFill>
                  <a:srgbClr val="000000"/>
                </a:solidFill>
                <a:latin typeface="Calibri"/>
                <a:cs typeface="Calibri"/>
              </a:rPr>
              <a:t>trasparente </a:t>
            </a:r>
            <a:r>
              <a:rPr sz="1800" dirty="0">
                <a:solidFill>
                  <a:srgbClr val="000000"/>
                </a:solidFill>
                <a:latin typeface="Calibri"/>
                <a:cs typeface="Calibri"/>
              </a:rPr>
              <a:t>di</a:t>
            </a:r>
            <a:r>
              <a:rPr sz="1800" spc="5" dirty="0">
                <a:solidFill>
                  <a:srgbClr val="000000"/>
                </a:solidFill>
                <a:latin typeface="Calibri"/>
                <a:cs typeface="Calibri"/>
              </a:rPr>
              <a:t> </a:t>
            </a:r>
            <a:r>
              <a:rPr sz="1800" spc="-15" dirty="0">
                <a:solidFill>
                  <a:srgbClr val="000000"/>
                </a:solidFill>
                <a:latin typeface="Calibri"/>
                <a:cs typeface="Calibri"/>
              </a:rPr>
              <a:t>vetro</a:t>
            </a:r>
            <a:r>
              <a:rPr sz="1800" spc="-5" dirty="0">
                <a:solidFill>
                  <a:srgbClr val="000000"/>
                </a:solidFill>
                <a:latin typeface="Calibri"/>
                <a:cs typeface="Calibri"/>
              </a:rPr>
              <a:t> </a:t>
            </a:r>
            <a:r>
              <a:rPr sz="1800" dirty="0">
                <a:solidFill>
                  <a:srgbClr val="000000"/>
                </a:solidFill>
                <a:latin typeface="Calibri"/>
                <a:cs typeface="Calibri"/>
              </a:rPr>
              <a:t>o</a:t>
            </a:r>
            <a:r>
              <a:rPr sz="1800" spc="-5" dirty="0">
                <a:solidFill>
                  <a:srgbClr val="000000"/>
                </a:solidFill>
                <a:latin typeface="Calibri"/>
                <a:cs typeface="Calibri"/>
              </a:rPr>
              <a:t> </a:t>
            </a:r>
            <a:r>
              <a:rPr sz="1800" dirty="0">
                <a:solidFill>
                  <a:srgbClr val="000000"/>
                </a:solidFill>
                <a:latin typeface="Calibri"/>
                <a:cs typeface="Calibri"/>
              </a:rPr>
              <a:t>di</a:t>
            </a:r>
            <a:r>
              <a:rPr sz="1800" spc="5" dirty="0">
                <a:solidFill>
                  <a:srgbClr val="000000"/>
                </a:solidFill>
                <a:latin typeface="Calibri"/>
                <a:cs typeface="Calibri"/>
              </a:rPr>
              <a:t> </a:t>
            </a:r>
            <a:r>
              <a:rPr sz="1800" spc="-10" dirty="0">
                <a:solidFill>
                  <a:srgbClr val="000000"/>
                </a:solidFill>
                <a:latin typeface="Calibri"/>
                <a:cs typeface="Calibri"/>
              </a:rPr>
              <a:t>quarzo.</a:t>
            </a:r>
            <a:endParaRPr sz="1800">
              <a:latin typeface="Calibri"/>
              <a:cs typeface="Calibri"/>
            </a:endParaRPr>
          </a:p>
          <a:p>
            <a:pPr marL="12700">
              <a:lnSpc>
                <a:spcPct val="100000"/>
              </a:lnSpc>
              <a:tabLst>
                <a:tab pos="354965" algn="l"/>
                <a:tab pos="1402715" algn="l"/>
                <a:tab pos="1827530" algn="l"/>
                <a:tab pos="2603500" algn="l"/>
                <a:tab pos="3574415" algn="l"/>
                <a:tab pos="4072890" algn="l"/>
                <a:tab pos="4751070" algn="l"/>
              </a:tabLst>
            </a:pPr>
            <a:r>
              <a:rPr sz="1800" spc="-5" dirty="0">
                <a:solidFill>
                  <a:srgbClr val="000000"/>
                </a:solidFill>
                <a:latin typeface="Calibri"/>
                <a:cs typeface="Calibri"/>
              </a:rPr>
              <a:t>L</a:t>
            </a:r>
            <a:r>
              <a:rPr sz="1800" dirty="0">
                <a:solidFill>
                  <a:srgbClr val="000000"/>
                </a:solidFill>
                <a:latin typeface="Calibri"/>
                <a:cs typeface="Calibri"/>
              </a:rPr>
              <a:t>a	</a:t>
            </a:r>
            <a:r>
              <a:rPr sz="1800" spc="-5" dirty="0">
                <a:solidFill>
                  <a:srgbClr val="000000"/>
                </a:solidFill>
                <a:latin typeface="Calibri"/>
                <a:cs typeface="Calibri"/>
              </a:rPr>
              <a:t>s</a:t>
            </a:r>
            <a:r>
              <a:rPr sz="1800" spc="5" dirty="0">
                <a:solidFill>
                  <a:srgbClr val="000000"/>
                </a:solidFill>
                <a:latin typeface="Calibri"/>
                <a:cs typeface="Calibri"/>
              </a:rPr>
              <a:t>u</a:t>
            </a:r>
            <a:r>
              <a:rPr sz="1800" spc="-5" dirty="0">
                <a:solidFill>
                  <a:srgbClr val="000000"/>
                </a:solidFill>
                <a:latin typeface="Calibri"/>
                <a:cs typeface="Calibri"/>
              </a:rPr>
              <a:t>p</a:t>
            </a:r>
            <a:r>
              <a:rPr sz="1800" dirty="0">
                <a:solidFill>
                  <a:srgbClr val="000000"/>
                </a:solidFill>
                <a:latin typeface="Calibri"/>
                <a:cs typeface="Calibri"/>
              </a:rPr>
              <a:t>erf</a:t>
            </a:r>
            <a:r>
              <a:rPr sz="1800" spc="-10" dirty="0">
                <a:solidFill>
                  <a:srgbClr val="000000"/>
                </a:solidFill>
                <a:latin typeface="Calibri"/>
                <a:cs typeface="Calibri"/>
              </a:rPr>
              <a:t>ic</a:t>
            </a:r>
            <a:r>
              <a:rPr sz="1800" spc="-5" dirty="0">
                <a:solidFill>
                  <a:srgbClr val="000000"/>
                </a:solidFill>
                <a:latin typeface="Calibri"/>
                <a:cs typeface="Calibri"/>
              </a:rPr>
              <a:t>i</a:t>
            </a:r>
            <a:r>
              <a:rPr sz="1800" dirty="0">
                <a:solidFill>
                  <a:srgbClr val="000000"/>
                </a:solidFill>
                <a:latin typeface="Calibri"/>
                <a:cs typeface="Calibri"/>
              </a:rPr>
              <a:t>e	</a:t>
            </a:r>
            <a:r>
              <a:rPr sz="1800" spc="10" dirty="0">
                <a:solidFill>
                  <a:srgbClr val="000000"/>
                </a:solidFill>
                <a:latin typeface="Calibri"/>
                <a:cs typeface="Calibri"/>
              </a:rPr>
              <a:t>d</a:t>
            </a:r>
            <a:r>
              <a:rPr sz="1800" dirty="0">
                <a:solidFill>
                  <a:srgbClr val="000000"/>
                </a:solidFill>
                <a:latin typeface="Calibri"/>
                <a:cs typeface="Calibri"/>
              </a:rPr>
              <a:t>el	</a:t>
            </a:r>
            <a:r>
              <a:rPr sz="1800" spc="-20" dirty="0">
                <a:solidFill>
                  <a:srgbClr val="000000"/>
                </a:solidFill>
                <a:latin typeface="Calibri"/>
                <a:cs typeface="Calibri"/>
              </a:rPr>
              <a:t>c</a:t>
            </a:r>
            <a:r>
              <a:rPr sz="1800" spc="-15" dirty="0">
                <a:solidFill>
                  <a:srgbClr val="000000"/>
                </a:solidFill>
                <a:latin typeface="Calibri"/>
                <a:cs typeface="Calibri"/>
              </a:rPr>
              <a:t>at</a:t>
            </a:r>
            <a:r>
              <a:rPr sz="1800" spc="-5" dirty="0">
                <a:solidFill>
                  <a:srgbClr val="000000"/>
                </a:solidFill>
                <a:latin typeface="Calibri"/>
                <a:cs typeface="Calibri"/>
              </a:rPr>
              <a:t>od</a:t>
            </a:r>
            <a:r>
              <a:rPr sz="1800" dirty="0">
                <a:solidFill>
                  <a:srgbClr val="000000"/>
                </a:solidFill>
                <a:latin typeface="Calibri"/>
                <a:cs typeface="Calibri"/>
              </a:rPr>
              <a:t>o	</a:t>
            </a:r>
            <a:r>
              <a:rPr sz="1800" spc="-5" dirty="0">
                <a:solidFill>
                  <a:srgbClr val="000000"/>
                </a:solidFill>
                <a:latin typeface="Calibri"/>
                <a:cs typeface="Calibri"/>
              </a:rPr>
              <a:t>s</a:t>
            </a:r>
            <a:r>
              <a:rPr sz="1800" spc="5" dirty="0">
                <a:solidFill>
                  <a:srgbClr val="000000"/>
                </a:solidFill>
                <a:latin typeface="Calibri"/>
                <a:cs typeface="Calibri"/>
              </a:rPr>
              <a:t>u</a:t>
            </a:r>
            <a:r>
              <a:rPr sz="1800" spc="-5" dirty="0">
                <a:solidFill>
                  <a:srgbClr val="000000"/>
                </a:solidFill>
                <a:latin typeface="Calibri"/>
                <a:cs typeface="Calibri"/>
              </a:rPr>
              <a:t>p</a:t>
            </a:r>
            <a:r>
              <a:rPr sz="1800" dirty="0">
                <a:solidFill>
                  <a:srgbClr val="000000"/>
                </a:solidFill>
                <a:latin typeface="Calibri"/>
                <a:cs typeface="Calibri"/>
              </a:rPr>
              <a:t>p</a:t>
            </a:r>
            <a:r>
              <a:rPr sz="1800" spc="-5" dirty="0">
                <a:solidFill>
                  <a:srgbClr val="000000"/>
                </a:solidFill>
                <a:latin typeface="Calibri"/>
                <a:cs typeface="Calibri"/>
              </a:rPr>
              <a:t>or</a:t>
            </a:r>
            <a:r>
              <a:rPr sz="1800" spc="-35" dirty="0">
                <a:solidFill>
                  <a:srgbClr val="000000"/>
                </a:solidFill>
                <a:latin typeface="Calibri"/>
                <a:cs typeface="Calibri"/>
              </a:rPr>
              <a:t>t</a:t>
            </a:r>
            <a:r>
              <a:rPr sz="1800" dirty="0">
                <a:solidFill>
                  <a:srgbClr val="000000"/>
                </a:solidFill>
                <a:latin typeface="Calibri"/>
                <a:cs typeface="Calibri"/>
              </a:rPr>
              <a:t>a	uno	</a:t>
            </a:r>
            <a:r>
              <a:rPr sz="1800" spc="-20" dirty="0">
                <a:solidFill>
                  <a:srgbClr val="000000"/>
                </a:solidFill>
                <a:latin typeface="Calibri"/>
                <a:cs typeface="Calibri"/>
              </a:rPr>
              <a:t>s</a:t>
            </a:r>
            <a:r>
              <a:rPr sz="1800" dirty="0">
                <a:solidFill>
                  <a:srgbClr val="000000"/>
                </a:solidFill>
                <a:latin typeface="Calibri"/>
                <a:cs typeface="Calibri"/>
              </a:rPr>
              <a:t>t</a:t>
            </a:r>
            <a:r>
              <a:rPr sz="1800" spc="-45" dirty="0">
                <a:solidFill>
                  <a:srgbClr val="000000"/>
                </a:solidFill>
                <a:latin typeface="Calibri"/>
                <a:cs typeface="Calibri"/>
              </a:rPr>
              <a:t>r</a:t>
            </a:r>
            <a:r>
              <a:rPr sz="1800" spc="-15" dirty="0">
                <a:solidFill>
                  <a:srgbClr val="000000"/>
                </a:solidFill>
                <a:latin typeface="Calibri"/>
                <a:cs typeface="Calibri"/>
              </a:rPr>
              <a:t>at</a:t>
            </a:r>
            <a:r>
              <a:rPr sz="1800" dirty="0">
                <a:solidFill>
                  <a:srgbClr val="000000"/>
                </a:solidFill>
                <a:latin typeface="Calibri"/>
                <a:cs typeface="Calibri"/>
              </a:rPr>
              <a:t>o	di</a:t>
            </a:r>
            <a:endParaRPr sz="1800">
              <a:latin typeface="Calibri"/>
              <a:cs typeface="Calibri"/>
            </a:endParaRPr>
          </a:p>
        </p:txBody>
      </p:sp>
      <p:sp>
        <p:nvSpPr>
          <p:cNvPr id="7" name="object 7"/>
          <p:cNvSpPr txBox="1"/>
          <p:nvPr/>
        </p:nvSpPr>
        <p:spPr>
          <a:xfrm>
            <a:off x="196392" y="4260342"/>
            <a:ext cx="4937125" cy="2494915"/>
          </a:xfrm>
          <a:prstGeom prst="rect">
            <a:avLst/>
          </a:prstGeom>
        </p:spPr>
        <p:txBody>
          <a:bodyPr vert="horz" wrap="square" lIns="0" tIns="12700" rIns="0" bIns="0" rtlCol="0">
            <a:spAutoFit/>
          </a:bodyPr>
          <a:lstStyle/>
          <a:p>
            <a:pPr marL="12700" marR="6350" algn="just">
              <a:lnSpc>
                <a:spcPct val="100000"/>
              </a:lnSpc>
              <a:spcBef>
                <a:spcPts val="100"/>
              </a:spcBef>
            </a:pPr>
            <a:r>
              <a:rPr sz="1800" spc="-10" dirty="0">
                <a:solidFill>
                  <a:srgbClr val="000000"/>
                </a:solidFill>
                <a:latin typeface="Calibri"/>
                <a:cs typeface="Calibri"/>
              </a:rPr>
              <a:t>materiale fotoemissivo </a:t>
            </a:r>
            <a:r>
              <a:rPr sz="1800" spc="-15" dirty="0">
                <a:solidFill>
                  <a:srgbClr val="000000"/>
                </a:solidFill>
                <a:latin typeface="Calibri"/>
                <a:cs typeface="Calibri"/>
              </a:rPr>
              <a:t>(</a:t>
            </a:r>
            <a:r>
              <a:rPr sz="1800" b="1" u="heavy" spc="-15" dirty="0">
                <a:solidFill>
                  <a:srgbClr val="000000"/>
                </a:solidFill>
                <a:uFill>
                  <a:solidFill>
                    <a:srgbClr val="000000"/>
                  </a:solidFill>
                </a:uFill>
                <a:latin typeface="Calibri"/>
                <a:cs typeface="Calibri"/>
              </a:rPr>
              <a:t>emette elettroni </a:t>
            </a:r>
            <a:r>
              <a:rPr sz="1800" b="1" u="heavy" spc="-10" dirty="0">
                <a:solidFill>
                  <a:srgbClr val="000000"/>
                </a:solidFill>
                <a:uFill>
                  <a:solidFill>
                    <a:srgbClr val="000000"/>
                  </a:solidFill>
                </a:uFill>
                <a:latin typeface="Calibri"/>
                <a:cs typeface="Calibri"/>
              </a:rPr>
              <a:t>quando </a:t>
            </a:r>
            <a:r>
              <a:rPr sz="1800" b="1" u="heavy" dirty="0">
                <a:solidFill>
                  <a:srgbClr val="000000"/>
                </a:solidFill>
                <a:uFill>
                  <a:solidFill>
                    <a:srgbClr val="000000"/>
                  </a:solidFill>
                </a:uFill>
                <a:latin typeface="Calibri"/>
                <a:cs typeface="Calibri"/>
              </a:rPr>
              <a:t>è </a:t>
            </a:r>
            <a:r>
              <a:rPr sz="1800" b="1" spc="5" dirty="0">
                <a:solidFill>
                  <a:srgbClr val="000000"/>
                </a:solidFill>
                <a:latin typeface="Calibri"/>
                <a:cs typeface="Calibri"/>
              </a:rPr>
              <a:t> </a:t>
            </a:r>
            <a:r>
              <a:rPr sz="1800" b="1" u="heavy" spc="-10" dirty="0">
                <a:solidFill>
                  <a:srgbClr val="000000"/>
                </a:solidFill>
                <a:uFill>
                  <a:solidFill>
                    <a:srgbClr val="000000"/>
                  </a:solidFill>
                </a:uFill>
                <a:latin typeface="Calibri"/>
                <a:cs typeface="Calibri"/>
              </a:rPr>
              <a:t>irradiato</a:t>
            </a:r>
            <a:r>
              <a:rPr sz="1800" spc="-10" dirty="0">
                <a:solidFill>
                  <a:srgbClr val="000000"/>
                </a:solidFill>
                <a:latin typeface="Calibri"/>
                <a:cs typeface="Calibri"/>
              </a:rPr>
              <a:t>)</a:t>
            </a:r>
            <a:endParaRPr sz="1800">
              <a:latin typeface="Calibri"/>
              <a:cs typeface="Calibri"/>
            </a:endParaRPr>
          </a:p>
          <a:p>
            <a:pPr>
              <a:lnSpc>
                <a:spcPct val="100000"/>
              </a:lnSpc>
              <a:spcBef>
                <a:spcPts val="20"/>
              </a:spcBef>
            </a:pPr>
            <a:endParaRPr sz="1750">
              <a:latin typeface="Calibri"/>
              <a:cs typeface="Calibri"/>
            </a:endParaRPr>
          </a:p>
          <a:p>
            <a:pPr marL="12700" marR="5715" algn="just">
              <a:lnSpc>
                <a:spcPct val="100000"/>
              </a:lnSpc>
            </a:pPr>
            <a:r>
              <a:rPr sz="1800" spc="-5" dirty="0">
                <a:solidFill>
                  <a:srgbClr val="000000"/>
                </a:solidFill>
                <a:latin typeface="Calibri"/>
                <a:cs typeface="Calibri"/>
              </a:rPr>
              <a:t>Applicando</a:t>
            </a:r>
            <a:r>
              <a:rPr sz="1800" spc="595" dirty="0">
                <a:solidFill>
                  <a:srgbClr val="000000"/>
                </a:solidFill>
                <a:latin typeface="Calibri"/>
                <a:cs typeface="Calibri"/>
              </a:rPr>
              <a:t>  </a:t>
            </a:r>
            <a:r>
              <a:rPr sz="1800" dirty="0">
                <a:solidFill>
                  <a:srgbClr val="000000"/>
                </a:solidFill>
                <a:latin typeface="Calibri"/>
                <a:cs typeface="Calibri"/>
              </a:rPr>
              <a:t>un     </a:t>
            </a:r>
            <a:r>
              <a:rPr sz="1800" spc="-5" dirty="0">
                <a:solidFill>
                  <a:srgbClr val="000000"/>
                </a:solidFill>
                <a:latin typeface="Calibri"/>
                <a:cs typeface="Calibri"/>
              </a:rPr>
              <a:t>potenziale</a:t>
            </a:r>
            <a:r>
              <a:rPr sz="1800" spc="595" dirty="0">
                <a:solidFill>
                  <a:srgbClr val="000000"/>
                </a:solidFill>
                <a:latin typeface="Calibri"/>
                <a:cs typeface="Calibri"/>
              </a:rPr>
              <a:t> </a:t>
            </a:r>
            <a:r>
              <a:rPr sz="1800" spc="600" dirty="0">
                <a:solidFill>
                  <a:srgbClr val="000000"/>
                </a:solidFill>
                <a:latin typeface="Calibri"/>
                <a:cs typeface="Calibri"/>
              </a:rPr>
              <a:t> </a:t>
            </a:r>
            <a:r>
              <a:rPr sz="1800" spc="-15" dirty="0">
                <a:solidFill>
                  <a:srgbClr val="000000"/>
                </a:solidFill>
                <a:latin typeface="Calibri"/>
                <a:cs typeface="Calibri"/>
              </a:rPr>
              <a:t>tra</a:t>
            </a:r>
            <a:r>
              <a:rPr sz="1800" spc="375" dirty="0">
                <a:solidFill>
                  <a:srgbClr val="000000"/>
                </a:solidFill>
                <a:latin typeface="Calibri"/>
                <a:cs typeface="Calibri"/>
              </a:rPr>
              <a:t>   </a:t>
            </a:r>
            <a:r>
              <a:rPr sz="1800" dirty="0">
                <a:solidFill>
                  <a:srgbClr val="000000"/>
                </a:solidFill>
                <a:latin typeface="Calibri"/>
                <a:cs typeface="Calibri"/>
              </a:rPr>
              <a:t>gli     </a:t>
            </a:r>
            <a:r>
              <a:rPr sz="1800" spc="-10" dirty="0">
                <a:solidFill>
                  <a:srgbClr val="000000"/>
                </a:solidFill>
                <a:latin typeface="Calibri"/>
                <a:cs typeface="Calibri"/>
              </a:rPr>
              <a:t>elettrodi, </a:t>
            </a:r>
            <a:r>
              <a:rPr sz="1800" spc="-390" dirty="0">
                <a:solidFill>
                  <a:srgbClr val="000000"/>
                </a:solidFill>
                <a:latin typeface="Calibri"/>
                <a:cs typeface="Calibri"/>
              </a:rPr>
              <a:t> </a:t>
            </a:r>
            <a:r>
              <a:rPr sz="1800" dirty="0">
                <a:solidFill>
                  <a:srgbClr val="000000"/>
                </a:solidFill>
                <a:latin typeface="Calibri"/>
                <a:cs typeface="Calibri"/>
              </a:rPr>
              <a:t>i</a:t>
            </a:r>
            <a:r>
              <a:rPr sz="1800" spc="5" dirty="0">
                <a:solidFill>
                  <a:srgbClr val="000000"/>
                </a:solidFill>
                <a:latin typeface="Calibri"/>
                <a:cs typeface="Calibri"/>
              </a:rPr>
              <a:t> </a:t>
            </a:r>
            <a:r>
              <a:rPr sz="1800" b="1" spc="-15" dirty="0">
                <a:solidFill>
                  <a:srgbClr val="000000"/>
                </a:solidFill>
                <a:latin typeface="Calibri"/>
                <a:cs typeface="Calibri"/>
              </a:rPr>
              <a:t>fotoelettroni</a:t>
            </a:r>
            <a:r>
              <a:rPr sz="1800" b="1" spc="-10" dirty="0">
                <a:solidFill>
                  <a:srgbClr val="000000"/>
                </a:solidFill>
                <a:latin typeface="Calibri"/>
                <a:cs typeface="Calibri"/>
              </a:rPr>
              <a:t> </a:t>
            </a:r>
            <a:r>
              <a:rPr sz="1800" spc="-5" dirty="0">
                <a:solidFill>
                  <a:srgbClr val="000000"/>
                </a:solidFill>
                <a:latin typeface="Calibri"/>
                <a:cs typeface="Calibri"/>
              </a:rPr>
              <a:t>emessi</a:t>
            </a:r>
            <a:r>
              <a:rPr sz="1800" dirty="0">
                <a:solidFill>
                  <a:srgbClr val="000000"/>
                </a:solidFill>
                <a:latin typeface="Calibri"/>
                <a:cs typeface="Calibri"/>
              </a:rPr>
              <a:t> </a:t>
            </a:r>
            <a:r>
              <a:rPr sz="1800" spc="-5" dirty="0">
                <a:solidFill>
                  <a:srgbClr val="000000"/>
                </a:solidFill>
                <a:latin typeface="Calibri"/>
                <a:cs typeface="Calibri"/>
              </a:rPr>
              <a:t>sono</a:t>
            </a:r>
            <a:r>
              <a:rPr sz="1800" dirty="0">
                <a:solidFill>
                  <a:srgbClr val="000000"/>
                </a:solidFill>
                <a:latin typeface="Calibri"/>
                <a:cs typeface="Calibri"/>
              </a:rPr>
              <a:t> </a:t>
            </a:r>
            <a:r>
              <a:rPr sz="1800" spc="-15" dirty="0">
                <a:solidFill>
                  <a:srgbClr val="000000"/>
                </a:solidFill>
                <a:latin typeface="Calibri"/>
                <a:cs typeface="Calibri"/>
              </a:rPr>
              <a:t>attratti</a:t>
            </a:r>
            <a:r>
              <a:rPr sz="1800" spc="-10" dirty="0">
                <a:solidFill>
                  <a:srgbClr val="000000"/>
                </a:solidFill>
                <a:latin typeface="Calibri"/>
                <a:cs typeface="Calibri"/>
              </a:rPr>
              <a:t> </a:t>
            </a:r>
            <a:r>
              <a:rPr sz="1800" spc="-5" dirty="0">
                <a:solidFill>
                  <a:srgbClr val="000000"/>
                </a:solidFill>
                <a:latin typeface="Calibri"/>
                <a:cs typeface="Calibri"/>
              </a:rPr>
              <a:t>dall'anodo</a:t>
            </a:r>
            <a:r>
              <a:rPr sz="1800" dirty="0">
                <a:solidFill>
                  <a:srgbClr val="000000"/>
                </a:solidFill>
                <a:latin typeface="Calibri"/>
                <a:cs typeface="Calibri"/>
              </a:rPr>
              <a:t> a </a:t>
            </a:r>
            <a:r>
              <a:rPr sz="1800" spc="5" dirty="0">
                <a:solidFill>
                  <a:srgbClr val="000000"/>
                </a:solidFill>
                <a:latin typeface="Calibri"/>
                <a:cs typeface="Calibri"/>
              </a:rPr>
              <a:t> </a:t>
            </a:r>
            <a:r>
              <a:rPr sz="1800" spc="-5" dirty="0">
                <a:solidFill>
                  <a:srgbClr val="000000"/>
                </a:solidFill>
                <a:latin typeface="Calibri"/>
                <a:cs typeface="Calibri"/>
              </a:rPr>
              <a:t>filamento </a:t>
            </a:r>
            <a:r>
              <a:rPr sz="1800" spc="-10" dirty="0">
                <a:solidFill>
                  <a:srgbClr val="000000"/>
                </a:solidFill>
                <a:latin typeface="Calibri"/>
                <a:cs typeface="Calibri"/>
              </a:rPr>
              <a:t>carico</a:t>
            </a:r>
            <a:r>
              <a:rPr sz="1800" spc="25" dirty="0">
                <a:solidFill>
                  <a:srgbClr val="000000"/>
                </a:solidFill>
                <a:latin typeface="Calibri"/>
                <a:cs typeface="Calibri"/>
              </a:rPr>
              <a:t> </a:t>
            </a:r>
            <a:r>
              <a:rPr sz="1800" spc="-10" dirty="0">
                <a:solidFill>
                  <a:srgbClr val="000000"/>
                </a:solidFill>
                <a:latin typeface="Calibri"/>
                <a:cs typeface="Calibri"/>
              </a:rPr>
              <a:t>positivamente</a:t>
            </a:r>
            <a:r>
              <a:rPr sz="1800" spc="10" dirty="0">
                <a:solidFill>
                  <a:srgbClr val="000000"/>
                </a:solidFill>
                <a:latin typeface="Calibri"/>
                <a:cs typeface="Calibri"/>
              </a:rPr>
              <a:t> </a:t>
            </a:r>
            <a:r>
              <a:rPr sz="1800" spc="-10" dirty="0">
                <a:solidFill>
                  <a:srgbClr val="000000"/>
                </a:solidFill>
                <a:latin typeface="Calibri"/>
                <a:cs typeface="Calibri"/>
              </a:rPr>
              <a:t>(</a:t>
            </a:r>
            <a:r>
              <a:rPr sz="1800" b="1" spc="-10" dirty="0">
                <a:solidFill>
                  <a:srgbClr val="000000"/>
                </a:solidFill>
                <a:latin typeface="Calibri"/>
                <a:cs typeface="Calibri"/>
              </a:rPr>
              <a:t>fotocorrente)</a:t>
            </a:r>
            <a:endParaRPr sz="1800">
              <a:latin typeface="Calibri"/>
              <a:cs typeface="Calibri"/>
            </a:endParaRPr>
          </a:p>
          <a:p>
            <a:pPr>
              <a:lnSpc>
                <a:spcPct val="100000"/>
              </a:lnSpc>
              <a:spcBef>
                <a:spcPts val="25"/>
              </a:spcBef>
            </a:pPr>
            <a:endParaRPr sz="1750">
              <a:latin typeface="Calibri"/>
              <a:cs typeface="Calibri"/>
            </a:endParaRPr>
          </a:p>
          <a:p>
            <a:pPr marL="12700">
              <a:lnSpc>
                <a:spcPct val="100000"/>
              </a:lnSpc>
              <a:spcBef>
                <a:spcPts val="5"/>
              </a:spcBef>
              <a:tabLst>
                <a:tab pos="1701164" algn="l"/>
                <a:tab pos="3488690" algn="l"/>
                <a:tab pos="3883660" algn="l"/>
                <a:tab pos="4717415" algn="l"/>
              </a:tabLst>
            </a:pPr>
            <a:r>
              <a:rPr sz="1800" b="1" spc="-15" dirty="0">
                <a:solidFill>
                  <a:srgbClr val="000000"/>
                </a:solidFill>
                <a:latin typeface="Calibri"/>
                <a:cs typeface="Calibri"/>
              </a:rPr>
              <a:t>F</a:t>
            </a:r>
            <a:r>
              <a:rPr sz="1800" b="1" spc="-45" dirty="0">
                <a:solidFill>
                  <a:srgbClr val="000000"/>
                </a:solidFill>
                <a:latin typeface="Calibri"/>
                <a:cs typeface="Calibri"/>
              </a:rPr>
              <a:t>O</a:t>
            </a:r>
            <a:r>
              <a:rPr sz="1800" b="1" spc="-55" dirty="0">
                <a:solidFill>
                  <a:srgbClr val="000000"/>
                </a:solidFill>
                <a:latin typeface="Calibri"/>
                <a:cs typeface="Calibri"/>
              </a:rPr>
              <a:t>T</a:t>
            </a:r>
            <a:r>
              <a:rPr sz="1800" b="1" spc="-5" dirty="0">
                <a:solidFill>
                  <a:srgbClr val="000000"/>
                </a:solidFill>
                <a:latin typeface="Calibri"/>
                <a:cs typeface="Calibri"/>
              </a:rPr>
              <a:t>O</a:t>
            </a:r>
            <a:r>
              <a:rPr sz="1800" b="1" spc="-25" dirty="0">
                <a:solidFill>
                  <a:srgbClr val="000000"/>
                </a:solidFill>
                <a:latin typeface="Calibri"/>
                <a:cs typeface="Calibri"/>
              </a:rPr>
              <a:t>C</a:t>
            </a:r>
            <a:r>
              <a:rPr sz="1800" b="1" spc="-5" dirty="0">
                <a:solidFill>
                  <a:srgbClr val="000000"/>
                </a:solidFill>
                <a:latin typeface="Calibri"/>
                <a:cs typeface="Calibri"/>
              </a:rPr>
              <a:t>O</a:t>
            </a:r>
            <a:r>
              <a:rPr sz="1800" b="1" spc="-15" dirty="0">
                <a:solidFill>
                  <a:srgbClr val="000000"/>
                </a:solidFill>
                <a:latin typeface="Calibri"/>
                <a:cs typeface="Calibri"/>
              </a:rPr>
              <a:t>R</a:t>
            </a:r>
            <a:r>
              <a:rPr sz="1800" b="1" spc="-10" dirty="0">
                <a:solidFill>
                  <a:srgbClr val="000000"/>
                </a:solidFill>
                <a:latin typeface="Calibri"/>
                <a:cs typeface="Calibri"/>
              </a:rPr>
              <a:t>R</a:t>
            </a:r>
            <a:r>
              <a:rPr sz="1800" b="1" dirty="0">
                <a:solidFill>
                  <a:srgbClr val="000000"/>
                </a:solidFill>
                <a:latin typeface="Calibri"/>
                <a:cs typeface="Calibri"/>
              </a:rPr>
              <a:t>ENTE	</a:t>
            </a:r>
            <a:r>
              <a:rPr sz="1800" b="1" spc="-5" dirty="0">
                <a:solidFill>
                  <a:srgbClr val="000000"/>
                </a:solidFill>
                <a:latin typeface="Calibri"/>
                <a:cs typeface="Calibri"/>
              </a:rPr>
              <a:t>P</a:t>
            </a:r>
            <a:r>
              <a:rPr sz="1800" b="1" spc="-15" dirty="0">
                <a:solidFill>
                  <a:srgbClr val="000000"/>
                </a:solidFill>
                <a:latin typeface="Calibri"/>
                <a:cs typeface="Calibri"/>
              </a:rPr>
              <a:t>R</a:t>
            </a:r>
            <a:r>
              <a:rPr sz="1800" b="1" spc="-5" dirty="0">
                <a:solidFill>
                  <a:srgbClr val="000000"/>
                </a:solidFill>
                <a:latin typeface="Calibri"/>
                <a:cs typeface="Calibri"/>
              </a:rPr>
              <a:t>OP</a:t>
            </a:r>
            <a:r>
              <a:rPr sz="1800" b="1" spc="-10" dirty="0">
                <a:solidFill>
                  <a:srgbClr val="000000"/>
                </a:solidFill>
                <a:latin typeface="Calibri"/>
                <a:cs typeface="Calibri"/>
              </a:rPr>
              <a:t>OR</a:t>
            </a:r>
            <a:r>
              <a:rPr sz="1800" b="1" dirty="0">
                <a:solidFill>
                  <a:srgbClr val="000000"/>
                </a:solidFill>
                <a:latin typeface="Calibri"/>
                <a:cs typeface="Calibri"/>
              </a:rPr>
              <a:t>ZIONALE	AL	</a:t>
            </a:r>
            <a:r>
              <a:rPr sz="1800" b="1" spc="-95" dirty="0">
                <a:solidFill>
                  <a:srgbClr val="000000"/>
                </a:solidFill>
                <a:latin typeface="Calibri"/>
                <a:cs typeface="Calibri"/>
              </a:rPr>
              <a:t>F</a:t>
            </a:r>
            <a:r>
              <a:rPr sz="1800" b="1" dirty="0">
                <a:solidFill>
                  <a:srgbClr val="000000"/>
                </a:solidFill>
                <a:latin typeface="Calibri"/>
                <a:cs typeface="Calibri"/>
              </a:rPr>
              <a:t>A</a:t>
            </a:r>
            <a:r>
              <a:rPr sz="1800" b="1" spc="5" dirty="0">
                <a:solidFill>
                  <a:srgbClr val="000000"/>
                </a:solidFill>
                <a:latin typeface="Calibri"/>
                <a:cs typeface="Calibri"/>
              </a:rPr>
              <a:t>S</a:t>
            </a:r>
            <a:r>
              <a:rPr sz="1800" b="1" spc="-5" dirty="0">
                <a:solidFill>
                  <a:srgbClr val="000000"/>
                </a:solidFill>
                <a:latin typeface="Calibri"/>
                <a:cs typeface="Calibri"/>
              </a:rPr>
              <a:t>C</a:t>
            </a:r>
            <a:r>
              <a:rPr sz="1800" b="1" spc="-15" dirty="0">
                <a:solidFill>
                  <a:srgbClr val="000000"/>
                </a:solidFill>
                <a:latin typeface="Calibri"/>
                <a:cs typeface="Calibri"/>
              </a:rPr>
              <a:t>I</a:t>
            </a:r>
            <a:r>
              <a:rPr sz="1800" b="1" dirty="0">
                <a:solidFill>
                  <a:srgbClr val="000000"/>
                </a:solidFill>
                <a:latin typeface="Calibri"/>
                <a:cs typeface="Calibri"/>
              </a:rPr>
              <a:t>O	</a:t>
            </a:r>
            <a:r>
              <a:rPr sz="1800" b="1" spc="5" dirty="0">
                <a:solidFill>
                  <a:srgbClr val="000000"/>
                </a:solidFill>
                <a:latin typeface="Calibri"/>
                <a:cs typeface="Calibri"/>
              </a:rPr>
              <a:t>DI</a:t>
            </a:r>
            <a:endParaRPr sz="1800">
              <a:latin typeface="Calibri"/>
              <a:cs typeface="Calibri"/>
            </a:endParaRPr>
          </a:p>
          <a:p>
            <a:pPr marL="12700">
              <a:lnSpc>
                <a:spcPct val="100000"/>
              </a:lnSpc>
            </a:pPr>
            <a:r>
              <a:rPr sz="1800" b="1" spc="-20" dirty="0">
                <a:solidFill>
                  <a:srgbClr val="000000"/>
                </a:solidFill>
                <a:latin typeface="Calibri"/>
                <a:cs typeface="Calibri"/>
              </a:rPr>
              <a:t>FOTONI</a:t>
            </a:r>
            <a:endParaRPr sz="1800">
              <a:latin typeface="Calibri"/>
              <a:cs typeface="Calibri"/>
            </a:endParaRPr>
          </a:p>
        </p:txBody>
      </p:sp>
      <p:pic>
        <p:nvPicPr>
          <p:cNvPr id="8" name="object 8"/>
          <p:cNvPicPr/>
          <p:nvPr/>
        </p:nvPicPr>
        <p:blipFill>
          <a:blip r:embed="rId3" cstate="print"/>
          <a:stretch>
            <a:fillRect/>
          </a:stretch>
        </p:blipFill>
        <p:spPr>
          <a:xfrm>
            <a:off x="6885431" y="191704"/>
            <a:ext cx="5186172" cy="2223835"/>
          </a:xfrm>
          <a:prstGeom prst="rect">
            <a:avLst/>
          </a:prstGeom>
        </p:spPr>
      </p:pic>
      <p:sp>
        <p:nvSpPr>
          <p:cNvPr id="9" name="object 9"/>
          <p:cNvSpPr txBox="1"/>
          <p:nvPr/>
        </p:nvSpPr>
        <p:spPr>
          <a:xfrm>
            <a:off x="5815329" y="153111"/>
            <a:ext cx="2887345" cy="391795"/>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000000"/>
                </a:solidFill>
                <a:latin typeface="Calibri"/>
                <a:cs typeface="Calibri"/>
              </a:rPr>
              <a:t>FOTOMOLTIPLICATORE</a:t>
            </a:r>
            <a:endParaRPr sz="2400">
              <a:latin typeface="Calibri"/>
              <a:cs typeface="Calibri"/>
            </a:endParaRPr>
          </a:p>
        </p:txBody>
      </p:sp>
      <p:sp>
        <p:nvSpPr>
          <p:cNvPr id="10" name="object 10"/>
          <p:cNvSpPr txBox="1"/>
          <p:nvPr/>
        </p:nvSpPr>
        <p:spPr>
          <a:xfrm>
            <a:off x="5693155" y="2663697"/>
            <a:ext cx="166814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0000"/>
                </a:solidFill>
                <a:latin typeface="Calibri"/>
                <a:cs typeface="Calibri"/>
              </a:rPr>
              <a:t>Simile</a:t>
            </a:r>
            <a:r>
              <a:rPr sz="1800" spc="-15" dirty="0">
                <a:solidFill>
                  <a:srgbClr val="000000"/>
                </a:solidFill>
                <a:latin typeface="Calibri"/>
                <a:cs typeface="Calibri"/>
              </a:rPr>
              <a:t> </a:t>
            </a:r>
            <a:r>
              <a:rPr sz="1800" dirty="0">
                <a:solidFill>
                  <a:srgbClr val="000000"/>
                </a:solidFill>
                <a:latin typeface="Calibri"/>
                <a:cs typeface="Calibri"/>
              </a:rPr>
              <a:t>al</a:t>
            </a:r>
            <a:r>
              <a:rPr sz="1800" spc="-25" dirty="0">
                <a:solidFill>
                  <a:srgbClr val="000000"/>
                </a:solidFill>
                <a:latin typeface="Calibri"/>
                <a:cs typeface="Calibri"/>
              </a:rPr>
              <a:t> </a:t>
            </a:r>
            <a:r>
              <a:rPr sz="1800" spc="-15" dirty="0">
                <a:solidFill>
                  <a:srgbClr val="000000"/>
                </a:solidFill>
                <a:latin typeface="Calibri"/>
                <a:cs typeface="Calibri"/>
              </a:rPr>
              <a:t>fototubo</a:t>
            </a:r>
            <a:endParaRPr sz="1800">
              <a:latin typeface="Calibri"/>
              <a:cs typeface="Calibri"/>
            </a:endParaRPr>
          </a:p>
        </p:txBody>
      </p:sp>
      <p:sp>
        <p:nvSpPr>
          <p:cNvPr id="11" name="object 11"/>
          <p:cNvSpPr txBox="1"/>
          <p:nvPr/>
        </p:nvSpPr>
        <p:spPr>
          <a:xfrm>
            <a:off x="6956806" y="3215081"/>
            <a:ext cx="3643629" cy="300355"/>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BF6B2C"/>
                </a:solidFill>
                <a:latin typeface="Calibri"/>
                <a:cs typeface="Calibri"/>
              </a:rPr>
              <a:t>Amplificazione</a:t>
            </a:r>
            <a:r>
              <a:rPr sz="1800" b="1" spc="-45" dirty="0">
                <a:solidFill>
                  <a:srgbClr val="BF6B2C"/>
                </a:solidFill>
                <a:latin typeface="Calibri"/>
                <a:cs typeface="Calibri"/>
              </a:rPr>
              <a:t> </a:t>
            </a:r>
            <a:r>
              <a:rPr sz="1800" dirty="0">
                <a:solidFill>
                  <a:srgbClr val="BF6B2C"/>
                </a:solidFill>
                <a:latin typeface="Wingdings"/>
                <a:cs typeface="Wingdings"/>
              </a:rPr>
              <a:t></a:t>
            </a:r>
            <a:r>
              <a:rPr sz="1800" spc="-45" dirty="0">
                <a:solidFill>
                  <a:srgbClr val="BF6B2C"/>
                </a:solidFill>
                <a:latin typeface="Times New Roman"/>
                <a:cs typeface="Times New Roman"/>
              </a:rPr>
              <a:t> </a:t>
            </a:r>
            <a:r>
              <a:rPr sz="1800" b="1" spc="-5" dirty="0">
                <a:solidFill>
                  <a:srgbClr val="BF6B2C"/>
                </a:solidFill>
                <a:latin typeface="Calibri"/>
                <a:cs typeface="Calibri"/>
              </a:rPr>
              <a:t>sensibilità</a:t>
            </a:r>
            <a:r>
              <a:rPr sz="1800" b="1" spc="-40" dirty="0">
                <a:solidFill>
                  <a:srgbClr val="BF6B2C"/>
                </a:solidFill>
                <a:latin typeface="Calibri"/>
                <a:cs typeface="Calibri"/>
              </a:rPr>
              <a:t> </a:t>
            </a:r>
            <a:r>
              <a:rPr sz="1800" b="1" spc="-10" dirty="0">
                <a:solidFill>
                  <a:srgbClr val="BF6B2C"/>
                </a:solidFill>
                <a:latin typeface="Calibri"/>
                <a:cs typeface="Calibri"/>
              </a:rPr>
              <a:t>maggiore</a:t>
            </a:r>
            <a:endParaRPr sz="1800">
              <a:latin typeface="Calibri"/>
              <a:cs typeface="Calibri"/>
            </a:endParaRPr>
          </a:p>
        </p:txBody>
      </p:sp>
      <p:sp>
        <p:nvSpPr>
          <p:cNvPr id="12" name="object 12"/>
          <p:cNvSpPr txBox="1"/>
          <p:nvPr/>
        </p:nvSpPr>
        <p:spPr>
          <a:xfrm>
            <a:off x="5693155" y="3761358"/>
            <a:ext cx="609854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0000"/>
                </a:solidFill>
                <a:latin typeface="Calibri"/>
                <a:cs typeface="Calibri"/>
              </a:rPr>
              <a:t>Superficie</a:t>
            </a:r>
            <a:r>
              <a:rPr sz="1800" spc="30" dirty="0">
                <a:solidFill>
                  <a:srgbClr val="000000"/>
                </a:solidFill>
                <a:latin typeface="Calibri"/>
                <a:cs typeface="Calibri"/>
              </a:rPr>
              <a:t> </a:t>
            </a:r>
            <a:r>
              <a:rPr sz="1800" spc="-15" dirty="0">
                <a:solidFill>
                  <a:srgbClr val="000000"/>
                </a:solidFill>
                <a:latin typeface="Calibri"/>
                <a:cs typeface="Calibri"/>
              </a:rPr>
              <a:t>catodica</a:t>
            </a:r>
            <a:r>
              <a:rPr sz="1800" dirty="0">
                <a:solidFill>
                  <a:srgbClr val="000000"/>
                </a:solidFill>
                <a:latin typeface="Calibri"/>
                <a:cs typeface="Calibri"/>
              </a:rPr>
              <a:t> </a:t>
            </a:r>
            <a:r>
              <a:rPr sz="1800" spc="-15" dirty="0">
                <a:solidFill>
                  <a:srgbClr val="000000"/>
                </a:solidFill>
                <a:latin typeface="Calibri"/>
                <a:cs typeface="Calibri"/>
              </a:rPr>
              <a:t>(emette</a:t>
            </a:r>
            <a:r>
              <a:rPr sz="1800" spc="35" dirty="0">
                <a:solidFill>
                  <a:srgbClr val="000000"/>
                </a:solidFill>
                <a:latin typeface="Calibri"/>
                <a:cs typeface="Calibri"/>
              </a:rPr>
              <a:t> </a:t>
            </a:r>
            <a:r>
              <a:rPr sz="1800" spc="-10" dirty="0">
                <a:solidFill>
                  <a:srgbClr val="000000"/>
                </a:solidFill>
                <a:latin typeface="Calibri"/>
                <a:cs typeface="Calibri"/>
              </a:rPr>
              <a:t>elettroni</a:t>
            </a:r>
            <a:r>
              <a:rPr sz="1800" spc="10" dirty="0">
                <a:solidFill>
                  <a:srgbClr val="000000"/>
                </a:solidFill>
                <a:latin typeface="Calibri"/>
                <a:cs typeface="Calibri"/>
              </a:rPr>
              <a:t> </a:t>
            </a:r>
            <a:r>
              <a:rPr sz="1800" spc="-5" dirty="0">
                <a:solidFill>
                  <a:srgbClr val="000000"/>
                </a:solidFill>
                <a:latin typeface="Calibri"/>
                <a:cs typeface="Calibri"/>
              </a:rPr>
              <a:t>per</a:t>
            </a:r>
            <a:r>
              <a:rPr sz="1800" spc="10" dirty="0">
                <a:solidFill>
                  <a:srgbClr val="000000"/>
                </a:solidFill>
                <a:latin typeface="Calibri"/>
                <a:cs typeface="Calibri"/>
              </a:rPr>
              <a:t> </a:t>
            </a:r>
            <a:r>
              <a:rPr sz="1800" spc="-5" dirty="0">
                <a:solidFill>
                  <a:srgbClr val="000000"/>
                </a:solidFill>
                <a:latin typeface="Calibri"/>
                <a:cs typeface="Calibri"/>
              </a:rPr>
              <a:t>esposizione</a:t>
            </a:r>
            <a:r>
              <a:rPr sz="1800" spc="5" dirty="0">
                <a:solidFill>
                  <a:srgbClr val="000000"/>
                </a:solidFill>
                <a:latin typeface="Calibri"/>
                <a:cs typeface="Calibri"/>
              </a:rPr>
              <a:t> </a:t>
            </a:r>
            <a:r>
              <a:rPr sz="1800" dirty="0">
                <a:solidFill>
                  <a:srgbClr val="000000"/>
                </a:solidFill>
                <a:latin typeface="Calibri"/>
                <a:cs typeface="Calibri"/>
              </a:rPr>
              <a:t>a</a:t>
            </a:r>
            <a:r>
              <a:rPr sz="1800" spc="20" dirty="0">
                <a:solidFill>
                  <a:srgbClr val="000000"/>
                </a:solidFill>
                <a:latin typeface="Calibri"/>
                <a:cs typeface="Calibri"/>
              </a:rPr>
              <a:t> </a:t>
            </a:r>
            <a:r>
              <a:rPr sz="1800" spc="-10" dirty="0">
                <a:solidFill>
                  <a:srgbClr val="000000"/>
                </a:solidFill>
                <a:latin typeface="Calibri"/>
                <a:cs typeface="Calibri"/>
              </a:rPr>
              <a:t>radiazione</a:t>
            </a:r>
            <a:endParaRPr sz="1800">
              <a:latin typeface="Calibri"/>
              <a:cs typeface="Calibri"/>
            </a:endParaRPr>
          </a:p>
        </p:txBody>
      </p:sp>
      <p:sp>
        <p:nvSpPr>
          <p:cNvPr id="13" name="object 13"/>
          <p:cNvSpPr txBox="1"/>
          <p:nvPr/>
        </p:nvSpPr>
        <p:spPr>
          <a:xfrm>
            <a:off x="5693155" y="4309998"/>
            <a:ext cx="215392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0000"/>
                </a:solidFill>
                <a:latin typeface="Calibri"/>
                <a:cs typeface="Calibri"/>
              </a:rPr>
              <a:t>Ha</a:t>
            </a:r>
            <a:r>
              <a:rPr sz="1800" spc="-10" dirty="0">
                <a:solidFill>
                  <a:srgbClr val="000000"/>
                </a:solidFill>
                <a:latin typeface="Calibri"/>
                <a:cs typeface="Calibri"/>
              </a:rPr>
              <a:t> </a:t>
            </a:r>
            <a:r>
              <a:rPr sz="1800" spc="-5" dirty="0">
                <a:solidFill>
                  <a:srgbClr val="000000"/>
                </a:solidFill>
                <a:latin typeface="Calibri"/>
                <a:cs typeface="Calibri"/>
              </a:rPr>
              <a:t>una</a:t>
            </a:r>
            <a:r>
              <a:rPr sz="1800" spc="-10" dirty="0">
                <a:solidFill>
                  <a:srgbClr val="000000"/>
                </a:solidFill>
                <a:latin typeface="Calibri"/>
                <a:cs typeface="Calibri"/>
              </a:rPr>
              <a:t> </a:t>
            </a:r>
            <a:r>
              <a:rPr sz="1800" spc="-5" dirty="0">
                <a:solidFill>
                  <a:srgbClr val="000000"/>
                </a:solidFill>
                <a:latin typeface="Calibri"/>
                <a:cs typeface="Calibri"/>
              </a:rPr>
              <a:t>serie</a:t>
            </a:r>
            <a:r>
              <a:rPr sz="1800" spc="-15" dirty="0">
                <a:solidFill>
                  <a:srgbClr val="000000"/>
                </a:solidFill>
                <a:latin typeface="Calibri"/>
                <a:cs typeface="Calibri"/>
              </a:rPr>
              <a:t> </a:t>
            </a:r>
            <a:r>
              <a:rPr sz="1800" dirty="0">
                <a:solidFill>
                  <a:srgbClr val="000000"/>
                </a:solidFill>
                <a:latin typeface="Calibri"/>
                <a:cs typeface="Calibri"/>
              </a:rPr>
              <a:t>di</a:t>
            </a:r>
            <a:r>
              <a:rPr sz="1800" spc="-15" dirty="0">
                <a:solidFill>
                  <a:srgbClr val="000000"/>
                </a:solidFill>
                <a:latin typeface="Calibri"/>
                <a:cs typeface="Calibri"/>
              </a:rPr>
              <a:t> </a:t>
            </a:r>
            <a:r>
              <a:rPr sz="1800" spc="-5" dirty="0">
                <a:solidFill>
                  <a:srgbClr val="000000"/>
                </a:solidFill>
                <a:latin typeface="Calibri"/>
                <a:cs typeface="Calibri"/>
              </a:rPr>
              <a:t>DINODI</a:t>
            </a:r>
            <a:endParaRPr sz="1800">
              <a:latin typeface="Calibri"/>
              <a:cs typeface="Calibri"/>
            </a:endParaRPr>
          </a:p>
        </p:txBody>
      </p:sp>
      <p:sp>
        <p:nvSpPr>
          <p:cNvPr id="14" name="object 14"/>
          <p:cNvSpPr txBox="1"/>
          <p:nvPr/>
        </p:nvSpPr>
        <p:spPr>
          <a:xfrm>
            <a:off x="5693155" y="4858892"/>
            <a:ext cx="5962650" cy="574040"/>
          </a:xfrm>
          <a:prstGeom prst="rect">
            <a:avLst/>
          </a:prstGeom>
        </p:spPr>
        <p:txBody>
          <a:bodyPr vert="horz" wrap="square" lIns="0" tIns="12700" rIns="0" bIns="0" rtlCol="0">
            <a:spAutoFit/>
          </a:bodyPr>
          <a:lstStyle/>
          <a:p>
            <a:pPr marL="12700" marR="5080">
              <a:lnSpc>
                <a:spcPct val="100000"/>
              </a:lnSpc>
              <a:spcBef>
                <a:spcPts val="100"/>
              </a:spcBef>
            </a:pPr>
            <a:r>
              <a:rPr sz="1800" dirty="0">
                <a:solidFill>
                  <a:srgbClr val="000000"/>
                </a:solidFill>
                <a:latin typeface="Calibri"/>
                <a:cs typeface="Calibri"/>
              </a:rPr>
              <a:t>Gli</a:t>
            </a:r>
            <a:r>
              <a:rPr sz="1800" spc="-5" dirty="0">
                <a:solidFill>
                  <a:srgbClr val="000000"/>
                </a:solidFill>
                <a:latin typeface="Calibri"/>
                <a:cs typeface="Calibri"/>
              </a:rPr>
              <a:t> </a:t>
            </a:r>
            <a:r>
              <a:rPr sz="1800" spc="-10" dirty="0">
                <a:solidFill>
                  <a:srgbClr val="000000"/>
                </a:solidFill>
                <a:latin typeface="Calibri"/>
                <a:cs typeface="Calibri"/>
              </a:rPr>
              <a:t>elettroni</a:t>
            </a:r>
            <a:r>
              <a:rPr sz="1800" spc="5" dirty="0">
                <a:solidFill>
                  <a:srgbClr val="000000"/>
                </a:solidFill>
                <a:latin typeface="Calibri"/>
                <a:cs typeface="Calibri"/>
              </a:rPr>
              <a:t> </a:t>
            </a:r>
            <a:r>
              <a:rPr sz="1800" dirty="0">
                <a:solidFill>
                  <a:srgbClr val="000000"/>
                </a:solidFill>
                <a:latin typeface="Calibri"/>
                <a:cs typeface="Calibri"/>
              </a:rPr>
              <a:t>emessi</a:t>
            </a:r>
            <a:r>
              <a:rPr sz="1800" spc="-20" dirty="0">
                <a:solidFill>
                  <a:srgbClr val="000000"/>
                </a:solidFill>
                <a:latin typeface="Calibri"/>
                <a:cs typeface="Calibri"/>
              </a:rPr>
              <a:t> </a:t>
            </a:r>
            <a:r>
              <a:rPr sz="1800" spc="-5" dirty="0">
                <a:solidFill>
                  <a:srgbClr val="000000"/>
                </a:solidFill>
                <a:latin typeface="Calibri"/>
                <a:cs typeface="Calibri"/>
              </a:rPr>
              <a:t>dal</a:t>
            </a:r>
            <a:r>
              <a:rPr sz="1800" dirty="0">
                <a:solidFill>
                  <a:srgbClr val="000000"/>
                </a:solidFill>
                <a:latin typeface="Calibri"/>
                <a:cs typeface="Calibri"/>
              </a:rPr>
              <a:t> </a:t>
            </a:r>
            <a:r>
              <a:rPr sz="1800" spc="-10" dirty="0">
                <a:solidFill>
                  <a:srgbClr val="000000"/>
                </a:solidFill>
                <a:latin typeface="Calibri"/>
                <a:cs typeface="Calibri"/>
              </a:rPr>
              <a:t>catodo</a:t>
            </a:r>
            <a:r>
              <a:rPr sz="1800" spc="-5" dirty="0">
                <a:solidFill>
                  <a:srgbClr val="000000"/>
                </a:solidFill>
                <a:latin typeface="Calibri"/>
                <a:cs typeface="Calibri"/>
              </a:rPr>
              <a:t> vengono </a:t>
            </a:r>
            <a:r>
              <a:rPr sz="1800" spc="-10" dirty="0">
                <a:solidFill>
                  <a:srgbClr val="000000"/>
                </a:solidFill>
                <a:latin typeface="Calibri"/>
                <a:cs typeface="Calibri"/>
              </a:rPr>
              <a:t>accelerati</a:t>
            </a:r>
            <a:r>
              <a:rPr sz="1800" spc="5" dirty="0">
                <a:solidFill>
                  <a:srgbClr val="000000"/>
                </a:solidFill>
                <a:latin typeface="Calibri"/>
                <a:cs typeface="Calibri"/>
              </a:rPr>
              <a:t> </a:t>
            </a:r>
            <a:r>
              <a:rPr sz="1800" spc="-15" dirty="0">
                <a:solidFill>
                  <a:srgbClr val="000000"/>
                </a:solidFill>
                <a:latin typeface="Calibri"/>
                <a:cs typeface="Calibri"/>
              </a:rPr>
              <a:t>verso</a:t>
            </a:r>
            <a:r>
              <a:rPr sz="1800" spc="-5" dirty="0">
                <a:solidFill>
                  <a:srgbClr val="000000"/>
                </a:solidFill>
                <a:latin typeface="Calibri"/>
                <a:cs typeface="Calibri"/>
              </a:rPr>
              <a:t> </a:t>
            </a:r>
            <a:r>
              <a:rPr sz="1800" dirty="0">
                <a:solidFill>
                  <a:srgbClr val="000000"/>
                </a:solidFill>
                <a:latin typeface="Calibri"/>
                <a:cs typeface="Calibri"/>
              </a:rPr>
              <a:t>il </a:t>
            </a:r>
            <a:r>
              <a:rPr sz="1800" spc="-5" dirty="0">
                <a:solidFill>
                  <a:srgbClr val="000000"/>
                </a:solidFill>
                <a:latin typeface="Calibri"/>
                <a:cs typeface="Calibri"/>
              </a:rPr>
              <a:t>primo </a:t>
            </a:r>
            <a:r>
              <a:rPr sz="1800" spc="-395" dirty="0">
                <a:solidFill>
                  <a:srgbClr val="000000"/>
                </a:solidFill>
                <a:latin typeface="Calibri"/>
                <a:cs typeface="Calibri"/>
              </a:rPr>
              <a:t> </a:t>
            </a:r>
            <a:r>
              <a:rPr sz="1800" spc="-5" dirty="0">
                <a:solidFill>
                  <a:srgbClr val="000000"/>
                </a:solidFill>
                <a:latin typeface="Calibri"/>
                <a:cs typeface="Calibri"/>
              </a:rPr>
              <a:t>dinodo.</a:t>
            </a:r>
            <a:endParaRPr sz="1800">
              <a:latin typeface="Calibri"/>
              <a:cs typeface="Calibri"/>
            </a:endParaRPr>
          </a:p>
        </p:txBody>
      </p:sp>
      <p:sp>
        <p:nvSpPr>
          <p:cNvPr id="15" name="object 15"/>
          <p:cNvSpPr txBox="1"/>
          <p:nvPr/>
        </p:nvSpPr>
        <p:spPr>
          <a:xfrm>
            <a:off x="5693155" y="5681878"/>
            <a:ext cx="5993765" cy="848994"/>
          </a:xfrm>
          <a:prstGeom prst="rect">
            <a:avLst/>
          </a:prstGeom>
        </p:spPr>
        <p:txBody>
          <a:bodyPr vert="horz" wrap="square" lIns="0" tIns="12700" rIns="0" bIns="0" rtlCol="0">
            <a:spAutoFit/>
          </a:bodyPr>
          <a:lstStyle/>
          <a:p>
            <a:pPr marL="12700" marR="5080">
              <a:lnSpc>
                <a:spcPct val="100000"/>
              </a:lnSpc>
              <a:spcBef>
                <a:spcPts val="100"/>
              </a:spcBef>
            </a:pPr>
            <a:r>
              <a:rPr sz="1800" spc="-5" dirty="0">
                <a:solidFill>
                  <a:srgbClr val="000000"/>
                </a:solidFill>
                <a:latin typeface="Calibri"/>
                <a:cs typeface="Calibri"/>
              </a:rPr>
              <a:t>Ciascun</a:t>
            </a:r>
            <a:r>
              <a:rPr sz="1800" spc="5" dirty="0">
                <a:solidFill>
                  <a:srgbClr val="000000"/>
                </a:solidFill>
                <a:latin typeface="Calibri"/>
                <a:cs typeface="Calibri"/>
              </a:rPr>
              <a:t> </a:t>
            </a:r>
            <a:r>
              <a:rPr sz="1800" spc="-15" dirty="0">
                <a:solidFill>
                  <a:srgbClr val="000000"/>
                </a:solidFill>
                <a:latin typeface="Calibri"/>
                <a:cs typeface="Calibri"/>
              </a:rPr>
              <a:t>fotoelettrone</a:t>
            </a:r>
            <a:r>
              <a:rPr sz="1800" dirty="0">
                <a:solidFill>
                  <a:srgbClr val="000000"/>
                </a:solidFill>
                <a:latin typeface="Calibri"/>
                <a:cs typeface="Calibri"/>
              </a:rPr>
              <a:t> che</a:t>
            </a:r>
            <a:r>
              <a:rPr sz="1800" spc="25" dirty="0">
                <a:solidFill>
                  <a:srgbClr val="000000"/>
                </a:solidFill>
                <a:latin typeface="Calibri"/>
                <a:cs typeface="Calibri"/>
              </a:rPr>
              <a:t> </a:t>
            </a:r>
            <a:r>
              <a:rPr sz="1800" spc="-10" dirty="0">
                <a:solidFill>
                  <a:srgbClr val="000000"/>
                </a:solidFill>
                <a:latin typeface="Calibri"/>
                <a:cs typeface="Calibri"/>
              </a:rPr>
              <a:t>colpisce</a:t>
            </a:r>
            <a:r>
              <a:rPr sz="1800" spc="5" dirty="0">
                <a:solidFill>
                  <a:srgbClr val="000000"/>
                </a:solidFill>
                <a:latin typeface="Calibri"/>
                <a:cs typeface="Calibri"/>
              </a:rPr>
              <a:t> </a:t>
            </a:r>
            <a:r>
              <a:rPr sz="1800" spc="-5" dirty="0">
                <a:solidFill>
                  <a:srgbClr val="000000"/>
                </a:solidFill>
                <a:latin typeface="Calibri"/>
                <a:cs typeface="Calibri"/>
              </a:rPr>
              <a:t>la</a:t>
            </a:r>
            <a:r>
              <a:rPr sz="1800" spc="10" dirty="0">
                <a:solidFill>
                  <a:srgbClr val="000000"/>
                </a:solidFill>
                <a:latin typeface="Calibri"/>
                <a:cs typeface="Calibri"/>
              </a:rPr>
              <a:t> </a:t>
            </a:r>
            <a:r>
              <a:rPr sz="1800" spc="-5" dirty="0">
                <a:solidFill>
                  <a:srgbClr val="000000"/>
                </a:solidFill>
                <a:latin typeface="Calibri"/>
                <a:cs typeface="Calibri"/>
              </a:rPr>
              <a:t>superficie</a:t>
            </a:r>
            <a:r>
              <a:rPr sz="1800" spc="15" dirty="0">
                <a:solidFill>
                  <a:srgbClr val="000000"/>
                </a:solidFill>
                <a:latin typeface="Calibri"/>
                <a:cs typeface="Calibri"/>
              </a:rPr>
              <a:t> </a:t>
            </a:r>
            <a:r>
              <a:rPr sz="1800" spc="-5" dirty="0">
                <a:solidFill>
                  <a:srgbClr val="000000"/>
                </a:solidFill>
                <a:latin typeface="Calibri"/>
                <a:cs typeface="Calibri"/>
              </a:rPr>
              <a:t>del</a:t>
            </a:r>
            <a:r>
              <a:rPr sz="1800" spc="50" dirty="0">
                <a:solidFill>
                  <a:srgbClr val="000000"/>
                </a:solidFill>
                <a:latin typeface="Calibri"/>
                <a:cs typeface="Calibri"/>
              </a:rPr>
              <a:t> </a:t>
            </a:r>
            <a:r>
              <a:rPr sz="1800" spc="-5" dirty="0">
                <a:solidFill>
                  <a:srgbClr val="000000"/>
                </a:solidFill>
                <a:latin typeface="Calibri"/>
                <a:cs typeface="Calibri"/>
              </a:rPr>
              <a:t>dinodo </a:t>
            </a:r>
            <a:r>
              <a:rPr sz="1800" dirty="0">
                <a:solidFill>
                  <a:srgbClr val="000000"/>
                </a:solidFill>
                <a:latin typeface="Calibri"/>
                <a:cs typeface="Calibri"/>
              </a:rPr>
              <a:t> </a:t>
            </a:r>
            <a:r>
              <a:rPr sz="1800" spc="-10" dirty="0">
                <a:solidFill>
                  <a:srgbClr val="000000"/>
                </a:solidFill>
                <a:latin typeface="Calibri"/>
                <a:cs typeface="Calibri"/>
              </a:rPr>
              <a:t>produce</a:t>
            </a:r>
            <a:r>
              <a:rPr sz="1800" spc="5" dirty="0">
                <a:solidFill>
                  <a:srgbClr val="000000"/>
                </a:solidFill>
                <a:latin typeface="Calibri"/>
                <a:cs typeface="Calibri"/>
              </a:rPr>
              <a:t> </a:t>
            </a:r>
            <a:r>
              <a:rPr sz="1800" spc="-10" dirty="0">
                <a:solidFill>
                  <a:srgbClr val="000000"/>
                </a:solidFill>
                <a:latin typeface="Calibri"/>
                <a:cs typeface="Calibri"/>
              </a:rPr>
              <a:t>elettroni</a:t>
            </a:r>
            <a:r>
              <a:rPr sz="1800" dirty="0">
                <a:solidFill>
                  <a:srgbClr val="000000"/>
                </a:solidFill>
                <a:latin typeface="Calibri"/>
                <a:cs typeface="Calibri"/>
              </a:rPr>
              <a:t> </a:t>
            </a:r>
            <a:r>
              <a:rPr sz="1800" spc="-5" dirty="0">
                <a:solidFill>
                  <a:srgbClr val="000000"/>
                </a:solidFill>
                <a:latin typeface="Calibri"/>
                <a:cs typeface="Calibri"/>
              </a:rPr>
              <a:t>secondari,</a:t>
            </a:r>
            <a:r>
              <a:rPr sz="1800" spc="10" dirty="0">
                <a:solidFill>
                  <a:srgbClr val="000000"/>
                </a:solidFill>
                <a:latin typeface="Calibri"/>
                <a:cs typeface="Calibri"/>
              </a:rPr>
              <a:t> </a:t>
            </a:r>
            <a:r>
              <a:rPr sz="1800" spc="-5" dirty="0">
                <a:solidFill>
                  <a:srgbClr val="000000"/>
                </a:solidFill>
                <a:latin typeface="Calibri"/>
                <a:cs typeface="Calibri"/>
              </a:rPr>
              <a:t>che</a:t>
            </a:r>
            <a:r>
              <a:rPr sz="1800" spc="15" dirty="0">
                <a:solidFill>
                  <a:srgbClr val="000000"/>
                </a:solidFill>
                <a:latin typeface="Calibri"/>
                <a:cs typeface="Calibri"/>
              </a:rPr>
              <a:t> </a:t>
            </a:r>
            <a:r>
              <a:rPr sz="1800" spc="-5" dirty="0">
                <a:solidFill>
                  <a:srgbClr val="000000"/>
                </a:solidFill>
                <a:latin typeface="Calibri"/>
                <a:cs typeface="Calibri"/>
              </a:rPr>
              <a:t>vengono</a:t>
            </a:r>
            <a:r>
              <a:rPr sz="1800" spc="-10" dirty="0">
                <a:solidFill>
                  <a:srgbClr val="000000"/>
                </a:solidFill>
                <a:latin typeface="Calibri"/>
                <a:cs typeface="Calibri"/>
              </a:rPr>
              <a:t> accelerati</a:t>
            </a:r>
            <a:r>
              <a:rPr sz="1800" spc="5" dirty="0">
                <a:solidFill>
                  <a:srgbClr val="000000"/>
                </a:solidFill>
                <a:latin typeface="Calibri"/>
                <a:cs typeface="Calibri"/>
              </a:rPr>
              <a:t> </a:t>
            </a:r>
            <a:r>
              <a:rPr sz="1800" dirty="0">
                <a:solidFill>
                  <a:srgbClr val="000000"/>
                </a:solidFill>
                <a:latin typeface="Calibri"/>
                <a:cs typeface="Calibri"/>
              </a:rPr>
              <a:t>al</a:t>
            </a:r>
            <a:r>
              <a:rPr sz="1800" spc="35" dirty="0">
                <a:solidFill>
                  <a:srgbClr val="000000"/>
                </a:solidFill>
                <a:latin typeface="Calibri"/>
                <a:cs typeface="Calibri"/>
              </a:rPr>
              <a:t> </a:t>
            </a:r>
            <a:r>
              <a:rPr sz="1800" spc="-5" dirty="0">
                <a:solidFill>
                  <a:srgbClr val="000000"/>
                </a:solidFill>
                <a:latin typeface="Calibri"/>
                <a:cs typeface="Calibri"/>
              </a:rPr>
              <a:t>dinodo</a:t>
            </a:r>
            <a:r>
              <a:rPr sz="1800" spc="20" dirty="0">
                <a:solidFill>
                  <a:srgbClr val="000000"/>
                </a:solidFill>
                <a:latin typeface="Calibri"/>
                <a:cs typeface="Calibri"/>
              </a:rPr>
              <a:t> </a:t>
            </a:r>
            <a:r>
              <a:rPr sz="1800" dirty="0">
                <a:solidFill>
                  <a:srgbClr val="000000"/>
                </a:solidFill>
                <a:latin typeface="Calibri"/>
                <a:cs typeface="Calibri"/>
              </a:rPr>
              <a:t>2, </a:t>
            </a:r>
            <a:r>
              <a:rPr sz="1800" spc="-395" dirty="0">
                <a:solidFill>
                  <a:srgbClr val="000000"/>
                </a:solidFill>
                <a:latin typeface="Calibri"/>
                <a:cs typeface="Calibri"/>
              </a:rPr>
              <a:t> </a:t>
            </a:r>
            <a:r>
              <a:rPr sz="1800" spc="-5" dirty="0">
                <a:solidFill>
                  <a:srgbClr val="000000"/>
                </a:solidFill>
                <a:latin typeface="Calibri"/>
                <a:cs typeface="Calibri"/>
              </a:rPr>
              <a:t>da qui</a:t>
            </a:r>
            <a:r>
              <a:rPr sz="1800" spc="10" dirty="0">
                <a:solidFill>
                  <a:srgbClr val="000000"/>
                </a:solidFill>
                <a:latin typeface="Calibri"/>
                <a:cs typeface="Calibri"/>
              </a:rPr>
              <a:t> </a:t>
            </a:r>
            <a:r>
              <a:rPr sz="1800" spc="-5" dirty="0">
                <a:solidFill>
                  <a:srgbClr val="000000"/>
                </a:solidFill>
                <a:latin typeface="Calibri"/>
                <a:cs typeface="Calibri"/>
              </a:rPr>
              <a:t>dinodo</a:t>
            </a:r>
            <a:r>
              <a:rPr sz="1800" spc="25" dirty="0">
                <a:solidFill>
                  <a:srgbClr val="000000"/>
                </a:solidFill>
                <a:latin typeface="Calibri"/>
                <a:cs typeface="Calibri"/>
              </a:rPr>
              <a:t> </a:t>
            </a:r>
            <a:r>
              <a:rPr sz="1800" dirty="0">
                <a:solidFill>
                  <a:srgbClr val="000000"/>
                </a:solidFill>
                <a:latin typeface="Calibri"/>
                <a:cs typeface="Calibri"/>
              </a:rPr>
              <a:t>3 ….</a:t>
            </a:r>
            <a:r>
              <a:rPr sz="1800" spc="-5" dirty="0">
                <a:solidFill>
                  <a:srgbClr val="000000"/>
                </a:solidFill>
                <a:latin typeface="Calibri"/>
                <a:cs typeface="Calibri"/>
              </a:rPr>
              <a:t> </a:t>
            </a:r>
            <a:r>
              <a:rPr sz="1800" spc="-20" dirty="0">
                <a:solidFill>
                  <a:srgbClr val="000000"/>
                </a:solidFill>
                <a:latin typeface="Calibri"/>
                <a:cs typeface="Calibri"/>
              </a:rPr>
              <a:t>Etc</a:t>
            </a:r>
            <a:r>
              <a:rPr sz="1800" spc="10" dirty="0">
                <a:solidFill>
                  <a:srgbClr val="000000"/>
                </a:solidFill>
                <a:latin typeface="Calibri"/>
                <a:cs typeface="Calibri"/>
              </a:rPr>
              <a:t> </a:t>
            </a:r>
            <a:r>
              <a:rPr sz="1800" spc="-5" dirty="0">
                <a:solidFill>
                  <a:srgbClr val="000000"/>
                </a:solidFill>
                <a:latin typeface="Calibri"/>
                <a:cs typeface="Calibri"/>
              </a:rPr>
              <a:t>fino</a:t>
            </a:r>
            <a:r>
              <a:rPr sz="1800" spc="10" dirty="0">
                <a:solidFill>
                  <a:srgbClr val="000000"/>
                </a:solidFill>
                <a:latin typeface="Calibri"/>
                <a:cs typeface="Calibri"/>
              </a:rPr>
              <a:t> </a:t>
            </a:r>
            <a:r>
              <a:rPr sz="1800" spc="-20" dirty="0">
                <a:solidFill>
                  <a:srgbClr val="000000"/>
                </a:solidFill>
                <a:latin typeface="Calibri"/>
                <a:cs typeface="Calibri"/>
              </a:rPr>
              <a:t>all’anodo</a:t>
            </a:r>
            <a:r>
              <a:rPr sz="1800" spc="20" dirty="0">
                <a:solidFill>
                  <a:srgbClr val="000000"/>
                </a:solidFill>
                <a:latin typeface="Calibri"/>
                <a:cs typeface="Calibri"/>
              </a:rPr>
              <a:t> </a:t>
            </a:r>
            <a:r>
              <a:rPr sz="1800" spc="-5" dirty="0">
                <a:solidFill>
                  <a:srgbClr val="000000"/>
                </a:solidFill>
                <a:latin typeface="Calibri"/>
                <a:cs typeface="Calibri"/>
              </a:rPr>
              <a:t>che</a:t>
            </a:r>
            <a:r>
              <a:rPr sz="1800" spc="10" dirty="0">
                <a:solidFill>
                  <a:srgbClr val="000000"/>
                </a:solidFill>
                <a:latin typeface="Calibri"/>
                <a:cs typeface="Calibri"/>
              </a:rPr>
              <a:t> </a:t>
            </a:r>
            <a:r>
              <a:rPr sz="1800" spc="-10" dirty="0">
                <a:solidFill>
                  <a:srgbClr val="000000"/>
                </a:solidFill>
                <a:latin typeface="Calibri"/>
                <a:cs typeface="Calibri"/>
              </a:rPr>
              <a:t>genera</a:t>
            </a:r>
            <a:r>
              <a:rPr sz="1800" spc="15" dirty="0">
                <a:solidFill>
                  <a:srgbClr val="000000"/>
                </a:solidFill>
                <a:latin typeface="Calibri"/>
                <a:cs typeface="Calibri"/>
              </a:rPr>
              <a:t> </a:t>
            </a:r>
            <a:r>
              <a:rPr sz="1800" spc="-15" dirty="0">
                <a:solidFill>
                  <a:srgbClr val="000000"/>
                </a:solidFill>
                <a:latin typeface="Calibri"/>
                <a:cs typeface="Calibri"/>
              </a:rPr>
              <a:t>fotocorrente</a:t>
            </a:r>
            <a:endParaRPr sz="1800">
              <a:latin typeface="Calibri"/>
              <a:cs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850123" y="167639"/>
            <a:ext cx="4008719" cy="3677411"/>
          </a:xfrm>
          <a:prstGeom prst="rect">
            <a:avLst/>
          </a:prstGeom>
        </p:spPr>
      </p:pic>
      <p:sp>
        <p:nvSpPr>
          <p:cNvPr id="3" name="object 3"/>
          <p:cNvSpPr txBox="1"/>
          <p:nvPr/>
        </p:nvSpPr>
        <p:spPr>
          <a:xfrm>
            <a:off x="304291" y="80009"/>
            <a:ext cx="2565400"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000000"/>
                </a:solidFill>
                <a:latin typeface="Calibri"/>
                <a:cs typeface="Calibri"/>
              </a:rPr>
              <a:t>Contenitori</a:t>
            </a:r>
            <a:r>
              <a:rPr sz="1800" spc="-5" dirty="0">
                <a:solidFill>
                  <a:srgbClr val="000000"/>
                </a:solidFill>
                <a:latin typeface="Calibri"/>
                <a:cs typeface="Calibri"/>
              </a:rPr>
              <a:t> </a:t>
            </a:r>
            <a:r>
              <a:rPr sz="1800" dirty="0">
                <a:solidFill>
                  <a:srgbClr val="000000"/>
                </a:solidFill>
                <a:latin typeface="Calibri"/>
                <a:cs typeface="Calibri"/>
              </a:rPr>
              <a:t>per</a:t>
            </a:r>
            <a:r>
              <a:rPr sz="1800" spc="-20" dirty="0">
                <a:solidFill>
                  <a:srgbClr val="000000"/>
                </a:solidFill>
                <a:latin typeface="Calibri"/>
                <a:cs typeface="Calibri"/>
              </a:rPr>
              <a:t> </a:t>
            </a:r>
            <a:r>
              <a:rPr sz="1800" spc="-5" dirty="0">
                <a:solidFill>
                  <a:srgbClr val="000000"/>
                </a:solidFill>
                <a:latin typeface="Calibri"/>
                <a:cs typeface="Calibri"/>
              </a:rPr>
              <a:t>il campione</a:t>
            </a:r>
            <a:endParaRPr sz="1800">
              <a:latin typeface="Calibri"/>
              <a:cs typeface="Calibri"/>
            </a:endParaRPr>
          </a:p>
        </p:txBody>
      </p:sp>
      <p:sp>
        <p:nvSpPr>
          <p:cNvPr id="4" name="object 4"/>
          <p:cNvSpPr txBox="1"/>
          <p:nvPr/>
        </p:nvSpPr>
        <p:spPr>
          <a:xfrm>
            <a:off x="304291" y="628650"/>
            <a:ext cx="926465" cy="848994"/>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000000"/>
                </a:solidFill>
                <a:latin typeface="Calibri"/>
                <a:cs typeface="Calibri"/>
              </a:rPr>
              <a:t>CUVETTE</a:t>
            </a:r>
            <a:endParaRPr sz="1800">
              <a:latin typeface="Calibri"/>
              <a:cs typeface="Calibri"/>
            </a:endParaRPr>
          </a:p>
          <a:p>
            <a:pPr marL="12700">
              <a:lnSpc>
                <a:spcPct val="100000"/>
              </a:lnSpc>
            </a:pPr>
            <a:r>
              <a:rPr sz="1800" spc="-15" dirty="0">
                <a:solidFill>
                  <a:srgbClr val="000000"/>
                </a:solidFill>
                <a:latin typeface="Calibri"/>
                <a:cs typeface="Calibri"/>
              </a:rPr>
              <a:t>costruite</a:t>
            </a:r>
            <a:endParaRPr sz="1800">
              <a:latin typeface="Calibri"/>
              <a:cs typeface="Calibri"/>
            </a:endParaRPr>
          </a:p>
          <a:p>
            <a:pPr marL="12700">
              <a:lnSpc>
                <a:spcPct val="100000"/>
              </a:lnSpc>
            </a:pPr>
            <a:r>
              <a:rPr sz="1800" spc="-10" dirty="0">
                <a:solidFill>
                  <a:srgbClr val="000000"/>
                </a:solidFill>
                <a:latin typeface="Calibri"/>
                <a:cs typeface="Calibri"/>
              </a:rPr>
              <a:t>interesse.</a:t>
            </a:r>
            <a:endParaRPr sz="1800">
              <a:latin typeface="Calibri"/>
              <a:cs typeface="Calibri"/>
            </a:endParaRPr>
          </a:p>
        </p:txBody>
      </p:sp>
      <p:sp>
        <p:nvSpPr>
          <p:cNvPr id="5" name="object 5"/>
          <p:cNvSpPr txBox="1"/>
          <p:nvPr/>
        </p:nvSpPr>
        <p:spPr>
          <a:xfrm>
            <a:off x="1268983" y="902970"/>
            <a:ext cx="5754370" cy="299720"/>
          </a:xfrm>
          <a:prstGeom prst="rect">
            <a:avLst/>
          </a:prstGeom>
        </p:spPr>
        <p:txBody>
          <a:bodyPr vert="horz" wrap="square" lIns="0" tIns="12700" rIns="0" bIns="0" rtlCol="0">
            <a:spAutoFit/>
          </a:bodyPr>
          <a:lstStyle/>
          <a:p>
            <a:pPr marL="12700">
              <a:lnSpc>
                <a:spcPct val="100000"/>
              </a:lnSpc>
              <a:spcBef>
                <a:spcPts val="100"/>
              </a:spcBef>
              <a:tabLst>
                <a:tab pos="498475" algn="l"/>
                <a:tab pos="887094" algn="l"/>
                <a:tab pos="1920875" algn="l"/>
                <a:tab pos="3147695" algn="l"/>
                <a:tab pos="3743960" algn="l"/>
                <a:tab pos="4597400" algn="l"/>
                <a:tab pos="5567680" algn="l"/>
              </a:tabLst>
            </a:pPr>
            <a:r>
              <a:rPr sz="1800" spc="-10" dirty="0">
                <a:solidFill>
                  <a:srgbClr val="000000"/>
                </a:solidFill>
                <a:latin typeface="Calibri"/>
                <a:cs typeface="Calibri"/>
              </a:rPr>
              <a:t>c</a:t>
            </a:r>
            <a:r>
              <a:rPr sz="1800" spc="-5" dirty="0">
                <a:solidFill>
                  <a:srgbClr val="000000"/>
                </a:solidFill>
                <a:latin typeface="Calibri"/>
                <a:cs typeface="Calibri"/>
              </a:rPr>
              <a:t>o</a:t>
            </a:r>
            <a:r>
              <a:rPr sz="1800" dirty="0">
                <a:solidFill>
                  <a:srgbClr val="000000"/>
                </a:solidFill>
                <a:latin typeface="Calibri"/>
                <a:cs typeface="Calibri"/>
              </a:rPr>
              <a:t>n	un	m</a:t>
            </a:r>
            <a:r>
              <a:rPr sz="1800" spc="-10" dirty="0">
                <a:solidFill>
                  <a:srgbClr val="000000"/>
                </a:solidFill>
                <a:latin typeface="Calibri"/>
                <a:cs typeface="Calibri"/>
              </a:rPr>
              <a:t>a</a:t>
            </a:r>
            <a:r>
              <a:rPr sz="1800" spc="-30" dirty="0">
                <a:solidFill>
                  <a:srgbClr val="000000"/>
                </a:solidFill>
                <a:latin typeface="Calibri"/>
                <a:cs typeface="Calibri"/>
              </a:rPr>
              <a:t>t</a:t>
            </a:r>
            <a:r>
              <a:rPr sz="1800" dirty="0">
                <a:solidFill>
                  <a:srgbClr val="000000"/>
                </a:solidFill>
                <a:latin typeface="Calibri"/>
                <a:cs typeface="Calibri"/>
              </a:rPr>
              <a:t>er</a:t>
            </a:r>
            <a:r>
              <a:rPr sz="1800" spc="-10" dirty="0">
                <a:solidFill>
                  <a:srgbClr val="000000"/>
                </a:solidFill>
                <a:latin typeface="Calibri"/>
                <a:cs typeface="Calibri"/>
              </a:rPr>
              <a:t>i</a:t>
            </a:r>
            <a:r>
              <a:rPr sz="1800" dirty="0">
                <a:solidFill>
                  <a:srgbClr val="000000"/>
                </a:solidFill>
                <a:latin typeface="Calibri"/>
                <a:cs typeface="Calibri"/>
              </a:rPr>
              <a:t>ale	</a:t>
            </a:r>
            <a:r>
              <a:rPr sz="1800" spc="5" dirty="0">
                <a:solidFill>
                  <a:srgbClr val="000000"/>
                </a:solidFill>
                <a:latin typeface="Calibri"/>
                <a:cs typeface="Calibri"/>
              </a:rPr>
              <a:t>t</a:t>
            </a:r>
            <a:r>
              <a:rPr sz="1800" spc="-40" dirty="0">
                <a:solidFill>
                  <a:srgbClr val="000000"/>
                </a:solidFill>
                <a:latin typeface="Calibri"/>
                <a:cs typeface="Calibri"/>
              </a:rPr>
              <a:t>r</a:t>
            </a:r>
            <a:r>
              <a:rPr sz="1800" dirty="0">
                <a:solidFill>
                  <a:srgbClr val="000000"/>
                </a:solidFill>
                <a:latin typeface="Calibri"/>
                <a:cs typeface="Calibri"/>
              </a:rPr>
              <a:t>as</a:t>
            </a:r>
            <a:r>
              <a:rPr sz="1800" spc="-5" dirty="0">
                <a:solidFill>
                  <a:srgbClr val="000000"/>
                </a:solidFill>
                <a:latin typeface="Calibri"/>
                <a:cs typeface="Calibri"/>
              </a:rPr>
              <a:t>pa</a:t>
            </a:r>
            <a:r>
              <a:rPr sz="1800" spc="-25" dirty="0">
                <a:solidFill>
                  <a:srgbClr val="000000"/>
                </a:solidFill>
                <a:latin typeface="Calibri"/>
                <a:cs typeface="Calibri"/>
              </a:rPr>
              <a:t>r</a:t>
            </a:r>
            <a:r>
              <a:rPr sz="1800" dirty="0">
                <a:solidFill>
                  <a:srgbClr val="000000"/>
                </a:solidFill>
                <a:latin typeface="Calibri"/>
                <a:cs typeface="Calibri"/>
              </a:rPr>
              <a:t>e</a:t>
            </a:r>
            <a:r>
              <a:rPr sz="1800" spc="-5" dirty="0">
                <a:solidFill>
                  <a:srgbClr val="000000"/>
                </a:solidFill>
                <a:latin typeface="Calibri"/>
                <a:cs typeface="Calibri"/>
              </a:rPr>
              <a:t>n</a:t>
            </a:r>
            <a:r>
              <a:rPr sz="1800" spc="-30" dirty="0">
                <a:solidFill>
                  <a:srgbClr val="000000"/>
                </a:solidFill>
                <a:latin typeface="Calibri"/>
                <a:cs typeface="Calibri"/>
              </a:rPr>
              <a:t>t</a:t>
            </a:r>
            <a:r>
              <a:rPr sz="1800" dirty="0">
                <a:solidFill>
                  <a:srgbClr val="000000"/>
                </a:solidFill>
                <a:latin typeface="Calibri"/>
                <a:cs typeface="Calibri"/>
              </a:rPr>
              <a:t>e	</a:t>
            </a:r>
            <a:r>
              <a:rPr sz="1800" spc="-5" dirty="0">
                <a:solidFill>
                  <a:srgbClr val="000000"/>
                </a:solidFill>
                <a:latin typeface="Calibri"/>
                <a:cs typeface="Calibri"/>
              </a:rPr>
              <a:t>n</a:t>
            </a:r>
            <a:r>
              <a:rPr sz="1800" dirty="0">
                <a:solidFill>
                  <a:srgbClr val="000000"/>
                </a:solidFill>
                <a:latin typeface="Calibri"/>
                <a:cs typeface="Calibri"/>
              </a:rPr>
              <a:t>e</a:t>
            </a:r>
            <a:r>
              <a:rPr sz="1800" spc="-5" dirty="0">
                <a:solidFill>
                  <a:srgbClr val="000000"/>
                </a:solidFill>
                <a:latin typeface="Calibri"/>
                <a:cs typeface="Calibri"/>
              </a:rPr>
              <a:t>ll</a:t>
            </a:r>
            <a:r>
              <a:rPr sz="1800" dirty="0">
                <a:solidFill>
                  <a:srgbClr val="000000"/>
                </a:solidFill>
                <a:latin typeface="Calibri"/>
                <a:cs typeface="Calibri"/>
              </a:rPr>
              <a:t>a	</a:t>
            </a:r>
            <a:r>
              <a:rPr sz="1800" spc="-30" dirty="0">
                <a:solidFill>
                  <a:srgbClr val="000000"/>
                </a:solidFill>
                <a:latin typeface="Calibri"/>
                <a:cs typeface="Calibri"/>
              </a:rPr>
              <a:t>r</a:t>
            </a:r>
            <a:r>
              <a:rPr sz="1800" dirty="0">
                <a:solidFill>
                  <a:srgbClr val="000000"/>
                </a:solidFill>
                <a:latin typeface="Calibri"/>
                <a:cs typeface="Calibri"/>
              </a:rPr>
              <a:t>e</a:t>
            </a:r>
            <a:r>
              <a:rPr sz="1800" spc="5" dirty="0">
                <a:solidFill>
                  <a:srgbClr val="000000"/>
                </a:solidFill>
                <a:latin typeface="Calibri"/>
                <a:cs typeface="Calibri"/>
              </a:rPr>
              <a:t>g</a:t>
            </a:r>
            <a:r>
              <a:rPr sz="1800" spc="-5" dirty="0">
                <a:solidFill>
                  <a:srgbClr val="000000"/>
                </a:solidFill>
                <a:latin typeface="Calibri"/>
                <a:cs typeface="Calibri"/>
              </a:rPr>
              <a:t>ion</a:t>
            </a:r>
            <a:r>
              <a:rPr sz="1800" dirty="0">
                <a:solidFill>
                  <a:srgbClr val="000000"/>
                </a:solidFill>
                <a:latin typeface="Calibri"/>
                <a:cs typeface="Calibri"/>
              </a:rPr>
              <a:t>e	</a:t>
            </a:r>
            <a:r>
              <a:rPr sz="1800" spc="-5" dirty="0">
                <a:solidFill>
                  <a:srgbClr val="000000"/>
                </a:solidFill>
                <a:latin typeface="Calibri"/>
                <a:cs typeface="Calibri"/>
              </a:rPr>
              <a:t>s</a:t>
            </a:r>
            <a:r>
              <a:rPr sz="1800" spc="5" dirty="0">
                <a:solidFill>
                  <a:srgbClr val="000000"/>
                </a:solidFill>
                <a:latin typeface="Calibri"/>
                <a:cs typeface="Calibri"/>
              </a:rPr>
              <a:t>p</a:t>
            </a:r>
            <a:r>
              <a:rPr sz="1800" spc="-10" dirty="0">
                <a:solidFill>
                  <a:srgbClr val="000000"/>
                </a:solidFill>
                <a:latin typeface="Calibri"/>
                <a:cs typeface="Calibri"/>
              </a:rPr>
              <a:t>e</a:t>
            </a:r>
            <a:r>
              <a:rPr sz="1800" spc="-30" dirty="0">
                <a:solidFill>
                  <a:srgbClr val="000000"/>
                </a:solidFill>
                <a:latin typeface="Calibri"/>
                <a:cs typeface="Calibri"/>
              </a:rPr>
              <a:t>t</a:t>
            </a:r>
            <a:r>
              <a:rPr sz="1800" dirty="0">
                <a:solidFill>
                  <a:srgbClr val="000000"/>
                </a:solidFill>
                <a:latin typeface="Calibri"/>
                <a:cs typeface="Calibri"/>
              </a:rPr>
              <a:t>t</a:t>
            </a:r>
            <a:r>
              <a:rPr sz="1800" spc="-45" dirty="0">
                <a:solidFill>
                  <a:srgbClr val="000000"/>
                </a:solidFill>
                <a:latin typeface="Calibri"/>
                <a:cs typeface="Calibri"/>
              </a:rPr>
              <a:t>r</a:t>
            </a:r>
            <a:r>
              <a:rPr sz="1800" dirty="0">
                <a:solidFill>
                  <a:srgbClr val="000000"/>
                </a:solidFill>
                <a:latin typeface="Calibri"/>
                <a:cs typeface="Calibri"/>
              </a:rPr>
              <a:t>ale	di</a:t>
            </a:r>
            <a:endParaRPr sz="1800">
              <a:latin typeface="Calibri"/>
              <a:cs typeface="Calibri"/>
            </a:endParaRPr>
          </a:p>
        </p:txBody>
      </p:sp>
      <p:pic>
        <p:nvPicPr>
          <p:cNvPr id="6" name="object 6"/>
          <p:cNvPicPr/>
          <p:nvPr/>
        </p:nvPicPr>
        <p:blipFill>
          <a:blip r:embed="rId3" cstate="print"/>
          <a:stretch>
            <a:fillRect/>
          </a:stretch>
        </p:blipFill>
        <p:spPr>
          <a:xfrm>
            <a:off x="316991" y="1742508"/>
            <a:ext cx="4899660" cy="3445187"/>
          </a:xfrm>
          <a:prstGeom prst="rect">
            <a:avLst/>
          </a:prstGeom>
        </p:spPr>
      </p:pic>
      <p:sp>
        <p:nvSpPr>
          <p:cNvPr id="7" name="object 7"/>
          <p:cNvSpPr txBox="1"/>
          <p:nvPr/>
        </p:nvSpPr>
        <p:spPr>
          <a:xfrm>
            <a:off x="5951982" y="3996308"/>
            <a:ext cx="5935980" cy="2494915"/>
          </a:xfrm>
          <a:prstGeom prst="rect">
            <a:avLst/>
          </a:prstGeom>
        </p:spPr>
        <p:txBody>
          <a:bodyPr vert="horz" wrap="square" lIns="0" tIns="12700" rIns="0" bIns="0" rtlCol="0">
            <a:spAutoFit/>
          </a:bodyPr>
          <a:lstStyle/>
          <a:p>
            <a:pPr marL="12700" marR="5080" algn="just">
              <a:lnSpc>
                <a:spcPct val="100000"/>
              </a:lnSpc>
              <a:spcBef>
                <a:spcPts val="100"/>
              </a:spcBef>
            </a:pPr>
            <a:r>
              <a:rPr sz="1800" spc="-5" dirty="0">
                <a:solidFill>
                  <a:srgbClr val="000000"/>
                </a:solidFill>
                <a:latin typeface="Calibri"/>
                <a:cs typeface="Calibri"/>
              </a:rPr>
              <a:t>CUVETTE </a:t>
            </a:r>
            <a:r>
              <a:rPr sz="1800" dirty="0">
                <a:solidFill>
                  <a:srgbClr val="000000"/>
                </a:solidFill>
                <a:latin typeface="Calibri"/>
                <a:cs typeface="Calibri"/>
              </a:rPr>
              <a:t>di </a:t>
            </a:r>
            <a:r>
              <a:rPr sz="1800" spc="-10" dirty="0">
                <a:solidFill>
                  <a:srgbClr val="000000"/>
                </a:solidFill>
                <a:latin typeface="Calibri"/>
                <a:cs typeface="Calibri"/>
              </a:rPr>
              <a:t>plastica </a:t>
            </a:r>
            <a:r>
              <a:rPr sz="1800" spc="-5" dirty="0">
                <a:solidFill>
                  <a:srgbClr val="000000"/>
                </a:solidFill>
                <a:latin typeface="Calibri"/>
                <a:cs typeface="Calibri"/>
              </a:rPr>
              <a:t>hanno </a:t>
            </a:r>
            <a:r>
              <a:rPr sz="1800" spc="-15" dirty="0">
                <a:solidFill>
                  <a:srgbClr val="000000"/>
                </a:solidFill>
                <a:latin typeface="Calibri"/>
                <a:cs typeface="Calibri"/>
              </a:rPr>
              <a:t>trovato </a:t>
            </a:r>
            <a:r>
              <a:rPr sz="1800" spc="-5" dirty="0">
                <a:solidFill>
                  <a:srgbClr val="000000"/>
                </a:solidFill>
                <a:latin typeface="Calibri"/>
                <a:cs typeface="Calibri"/>
              </a:rPr>
              <a:t>applicazione nella </a:t>
            </a:r>
            <a:r>
              <a:rPr sz="1800" spc="-10" dirty="0">
                <a:solidFill>
                  <a:srgbClr val="000000"/>
                </a:solidFill>
                <a:latin typeface="Calibri"/>
                <a:cs typeface="Calibri"/>
              </a:rPr>
              <a:t>regione </a:t>
            </a:r>
            <a:r>
              <a:rPr sz="1800" spc="-5" dirty="0">
                <a:solidFill>
                  <a:srgbClr val="000000"/>
                </a:solidFill>
                <a:latin typeface="Calibri"/>
                <a:cs typeface="Calibri"/>
              </a:rPr>
              <a:t> visibile.</a:t>
            </a:r>
            <a:r>
              <a:rPr sz="1800" dirty="0">
                <a:solidFill>
                  <a:srgbClr val="000000"/>
                </a:solidFill>
                <a:latin typeface="Calibri"/>
                <a:cs typeface="Calibri"/>
              </a:rPr>
              <a:t> Il</a:t>
            </a:r>
            <a:r>
              <a:rPr sz="1800" spc="5" dirty="0">
                <a:solidFill>
                  <a:srgbClr val="000000"/>
                </a:solidFill>
                <a:latin typeface="Calibri"/>
                <a:cs typeface="Calibri"/>
              </a:rPr>
              <a:t> </a:t>
            </a:r>
            <a:r>
              <a:rPr sz="1800" spc="-5" dirty="0">
                <a:solidFill>
                  <a:srgbClr val="000000"/>
                </a:solidFill>
                <a:latin typeface="Calibri"/>
                <a:cs typeface="Calibri"/>
              </a:rPr>
              <a:t>più</a:t>
            </a:r>
            <a:r>
              <a:rPr sz="1800" dirty="0">
                <a:solidFill>
                  <a:srgbClr val="000000"/>
                </a:solidFill>
                <a:latin typeface="Calibri"/>
                <a:cs typeface="Calibri"/>
              </a:rPr>
              <a:t> </a:t>
            </a:r>
            <a:r>
              <a:rPr sz="1800" spc="-10" dirty="0">
                <a:solidFill>
                  <a:srgbClr val="000000"/>
                </a:solidFill>
                <a:latin typeface="Calibri"/>
                <a:cs typeface="Calibri"/>
              </a:rPr>
              <a:t>comune</a:t>
            </a:r>
            <a:r>
              <a:rPr sz="1800" spc="-5" dirty="0">
                <a:solidFill>
                  <a:srgbClr val="000000"/>
                </a:solidFill>
                <a:latin typeface="Calibri"/>
                <a:cs typeface="Calibri"/>
              </a:rPr>
              <a:t> materiale</a:t>
            </a:r>
            <a:r>
              <a:rPr sz="1800" dirty="0">
                <a:solidFill>
                  <a:srgbClr val="000000"/>
                </a:solidFill>
                <a:latin typeface="Calibri"/>
                <a:cs typeface="Calibri"/>
              </a:rPr>
              <a:t> </a:t>
            </a:r>
            <a:r>
              <a:rPr sz="1800" spc="-15" dirty="0">
                <a:solidFill>
                  <a:srgbClr val="000000"/>
                </a:solidFill>
                <a:latin typeface="Calibri"/>
                <a:cs typeface="Calibri"/>
              </a:rPr>
              <a:t>trasparente</a:t>
            </a:r>
            <a:r>
              <a:rPr sz="1800" spc="-10" dirty="0">
                <a:solidFill>
                  <a:srgbClr val="000000"/>
                </a:solidFill>
                <a:latin typeface="Calibri"/>
                <a:cs typeface="Calibri"/>
              </a:rPr>
              <a:t> </a:t>
            </a:r>
            <a:r>
              <a:rPr sz="1800" dirty="0">
                <a:solidFill>
                  <a:srgbClr val="000000"/>
                </a:solidFill>
                <a:latin typeface="Calibri"/>
                <a:cs typeface="Calibri"/>
              </a:rPr>
              <a:t>per</a:t>
            </a:r>
            <a:r>
              <a:rPr sz="1800" spc="5" dirty="0">
                <a:solidFill>
                  <a:srgbClr val="000000"/>
                </a:solidFill>
                <a:latin typeface="Calibri"/>
                <a:cs typeface="Calibri"/>
              </a:rPr>
              <a:t> </a:t>
            </a:r>
            <a:r>
              <a:rPr sz="1800" dirty="0">
                <a:solidFill>
                  <a:srgbClr val="000000"/>
                </a:solidFill>
                <a:latin typeface="Calibri"/>
                <a:cs typeface="Calibri"/>
              </a:rPr>
              <a:t>gli</a:t>
            </a:r>
            <a:r>
              <a:rPr sz="1800" spc="5" dirty="0">
                <a:solidFill>
                  <a:srgbClr val="000000"/>
                </a:solidFill>
                <a:latin typeface="Calibri"/>
                <a:cs typeface="Calibri"/>
              </a:rPr>
              <a:t> </a:t>
            </a:r>
            <a:r>
              <a:rPr sz="1800" spc="-5" dirty="0">
                <a:solidFill>
                  <a:srgbClr val="000000"/>
                </a:solidFill>
                <a:latin typeface="Calibri"/>
                <a:cs typeface="Calibri"/>
              </a:rPr>
              <a:t>studi </a:t>
            </a:r>
            <a:r>
              <a:rPr sz="1800" dirty="0">
                <a:solidFill>
                  <a:srgbClr val="000000"/>
                </a:solidFill>
                <a:latin typeface="Calibri"/>
                <a:cs typeface="Calibri"/>
              </a:rPr>
              <a:t> </a:t>
            </a:r>
            <a:r>
              <a:rPr sz="1800" spc="-10" dirty="0">
                <a:solidFill>
                  <a:srgbClr val="000000"/>
                </a:solidFill>
                <a:latin typeface="Calibri"/>
                <a:cs typeface="Calibri"/>
              </a:rPr>
              <a:t>nell'infrarosso</a:t>
            </a:r>
            <a:r>
              <a:rPr sz="1800" spc="15" dirty="0">
                <a:solidFill>
                  <a:srgbClr val="000000"/>
                </a:solidFill>
                <a:latin typeface="Calibri"/>
                <a:cs typeface="Calibri"/>
              </a:rPr>
              <a:t> </a:t>
            </a:r>
            <a:r>
              <a:rPr sz="1800" dirty="0">
                <a:solidFill>
                  <a:srgbClr val="000000"/>
                </a:solidFill>
                <a:latin typeface="Calibri"/>
                <a:cs typeface="Calibri"/>
              </a:rPr>
              <a:t>è</a:t>
            </a:r>
            <a:r>
              <a:rPr sz="1800" spc="5" dirty="0">
                <a:solidFill>
                  <a:srgbClr val="000000"/>
                </a:solidFill>
                <a:latin typeface="Calibri"/>
                <a:cs typeface="Calibri"/>
              </a:rPr>
              <a:t> </a:t>
            </a:r>
            <a:r>
              <a:rPr sz="1800" spc="-5" dirty="0">
                <a:solidFill>
                  <a:srgbClr val="000000"/>
                </a:solidFill>
                <a:latin typeface="Calibri"/>
                <a:cs typeface="Calibri"/>
              </a:rPr>
              <a:t>il</a:t>
            </a:r>
            <a:r>
              <a:rPr sz="1800" spc="5" dirty="0">
                <a:solidFill>
                  <a:srgbClr val="000000"/>
                </a:solidFill>
                <a:latin typeface="Calibri"/>
                <a:cs typeface="Calibri"/>
              </a:rPr>
              <a:t> </a:t>
            </a:r>
            <a:r>
              <a:rPr sz="1800" spc="-10" dirty="0">
                <a:solidFill>
                  <a:srgbClr val="000000"/>
                </a:solidFill>
                <a:latin typeface="Calibri"/>
                <a:cs typeface="Calibri"/>
              </a:rPr>
              <a:t>cloruro</a:t>
            </a:r>
            <a:r>
              <a:rPr sz="1800" spc="25" dirty="0">
                <a:solidFill>
                  <a:srgbClr val="000000"/>
                </a:solidFill>
                <a:latin typeface="Calibri"/>
                <a:cs typeface="Calibri"/>
              </a:rPr>
              <a:t> </a:t>
            </a:r>
            <a:r>
              <a:rPr sz="1800" dirty="0">
                <a:solidFill>
                  <a:srgbClr val="000000"/>
                </a:solidFill>
                <a:latin typeface="Calibri"/>
                <a:cs typeface="Calibri"/>
              </a:rPr>
              <a:t>di</a:t>
            </a:r>
            <a:r>
              <a:rPr sz="1800" spc="5" dirty="0">
                <a:solidFill>
                  <a:srgbClr val="000000"/>
                </a:solidFill>
                <a:latin typeface="Calibri"/>
                <a:cs typeface="Calibri"/>
              </a:rPr>
              <a:t> </a:t>
            </a:r>
            <a:r>
              <a:rPr sz="1800" spc="-5" dirty="0">
                <a:solidFill>
                  <a:srgbClr val="000000"/>
                </a:solidFill>
                <a:latin typeface="Calibri"/>
                <a:cs typeface="Calibri"/>
              </a:rPr>
              <a:t>sodio</a:t>
            </a:r>
            <a:r>
              <a:rPr sz="1800" dirty="0">
                <a:solidFill>
                  <a:srgbClr val="000000"/>
                </a:solidFill>
                <a:latin typeface="Calibri"/>
                <a:cs typeface="Calibri"/>
              </a:rPr>
              <a:t> </a:t>
            </a:r>
            <a:r>
              <a:rPr sz="1800" spc="-10" dirty="0">
                <a:solidFill>
                  <a:srgbClr val="000000"/>
                </a:solidFill>
                <a:latin typeface="Calibri"/>
                <a:cs typeface="Calibri"/>
              </a:rPr>
              <a:t>cristallino.</a:t>
            </a:r>
            <a:endParaRPr sz="1800">
              <a:latin typeface="Calibri"/>
              <a:cs typeface="Calibri"/>
            </a:endParaRPr>
          </a:p>
          <a:p>
            <a:pPr>
              <a:lnSpc>
                <a:spcPct val="100000"/>
              </a:lnSpc>
            </a:pPr>
            <a:endParaRPr sz="1800">
              <a:latin typeface="Calibri"/>
              <a:cs typeface="Calibri"/>
            </a:endParaRPr>
          </a:p>
          <a:p>
            <a:pPr>
              <a:lnSpc>
                <a:spcPct val="100000"/>
              </a:lnSpc>
              <a:spcBef>
                <a:spcPts val="50"/>
              </a:spcBef>
            </a:pPr>
            <a:endParaRPr sz="1700">
              <a:latin typeface="Calibri"/>
              <a:cs typeface="Calibri"/>
            </a:endParaRPr>
          </a:p>
          <a:p>
            <a:pPr marL="12700" marR="5080" algn="just">
              <a:lnSpc>
                <a:spcPct val="100000"/>
              </a:lnSpc>
            </a:pPr>
            <a:r>
              <a:rPr sz="1800" spc="-5" dirty="0">
                <a:solidFill>
                  <a:srgbClr val="000000"/>
                </a:solidFill>
                <a:latin typeface="Calibri"/>
                <a:cs typeface="Calibri"/>
              </a:rPr>
              <a:t>Le</a:t>
            </a:r>
            <a:r>
              <a:rPr sz="1800" dirty="0">
                <a:solidFill>
                  <a:srgbClr val="000000"/>
                </a:solidFill>
                <a:latin typeface="Calibri"/>
                <a:cs typeface="Calibri"/>
              </a:rPr>
              <a:t> </a:t>
            </a:r>
            <a:r>
              <a:rPr sz="1800" spc="-5" dirty="0">
                <a:solidFill>
                  <a:srgbClr val="000000"/>
                </a:solidFill>
                <a:latin typeface="Calibri"/>
                <a:cs typeface="Calibri"/>
              </a:rPr>
              <a:t>migliori</a:t>
            </a:r>
            <a:r>
              <a:rPr sz="1800" dirty="0">
                <a:solidFill>
                  <a:srgbClr val="000000"/>
                </a:solidFill>
                <a:latin typeface="Calibri"/>
                <a:cs typeface="Calibri"/>
              </a:rPr>
              <a:t> </a:t>
            </a:r>
            <a:r>
              <a:rPr sz="1800" spc="-10" dirty="0">
                <a:solidFill>
                  <a:srgbClr val="000000"/>
                </a:solidFill>
                <a:latin typeface="Calibri"/>
                <a:cs typeface="Calibri"/>
              </a:rPr>
              <a:t>cellette</a:t>
            </a:r>
            <a:r>
              <a:rPr sz="1800" spc="-5" dirty="0">
                <a:solidFill>
                  <a:srgbClr val="000000"/>
                </a:solidFill>
                <a:latin typeface="Calibri"/>
                <a:cs typeface="Calibri"/>
              </a:rPr>
              <a:t> hanno</a:t>
            </a:r>
            <a:r>
              <a:rPr sz="1800" dirty="0">
                <a:solidFill>
                  <a:srgbClr val="000000"/>
                </a:solidFill>
                <a:latin typeface="Calibri"/>
                <a:cs typeface="Calibri"/>
              </a:rPr>
              <a:t> </a:t>
            </a:r>
            <a:r>
              <a:rPr sz="1800" spc="-10" dirty="0">
                <a:solidFill>
                  <a:srgbClr val="000000"/>
                </a:solidFill>
                <a:latin typeface="Calibri"/>
                <a:cs typeface="Calibri"/>
              </a:rPr>
              <a:t>finestre</a:t>
            </a:r>
            <a:r>
              <a:rPr sz="1800" spc="-5" dirty="0">
                <a:solidFill>
                  <a:srgbClr val="000000"/>
                </a:solidFill>
                <a:latin typeface="Calibri"/>
                <a:cs typeface="Calibri"/>
              </a:rPr>
              <a:t> che</a:t>
            </a:r>
            <a:r>
              <a:rPr sz="1800" dirty="0">
                <a:solidFill>
                  <a:srgbClr val="000000"/>
                </a:solidFill>
                <a:latin typeface="Calibri"/>
                <a:cs typeface="Calibri"/>
              </a:rPr>
              <a:t> </a:t>
            </a:r>
            <a:r>
              <a:rPr sz="1800" spc="-5" dirty="0">
                <a:solidFill>
                  <a:srgbClr val="000000"/>
                </a:solidFill>
                <a:latin typeface="Calibri"/>
                <a:cs typeface="Calibri"/>
              </a:rPr>
              <a:t>sono</a:t>
            </a:r>
            <a:r>
              <a:rPr sz="1800" dirty="0">
                <a:solidFill>
                  <a:srgbClr val="000000"/>
                </a:solidFill>
                <a:latin typeface="Calibri"/>
                <a:cs typeface="Calibri"/>
              </a:rPr>
              <a:t> </a:t>
            </a:r>
            <a:r>
              <a:rPr sz="1800" spc="-5" dirty="0">
                <a:solidFill>
                  <a:srgbClr val="000000"/>
                </a:solidFill>
                <a:latin typeface="Calibri"/>
                <a:cs typeface="Calibri"/>
              </a:rPr>
              <a:t>normali</a:t>
            </a:r>
            <a:r>
              <a:rPr sz="1800" dirty="0">
                <a:solidFill>
                  <a:srgbClr val="000000"/>
                </a:solidFill>
                <a:latin typeface="Calibri"/>
                <a:cs typeface="Calibri"/>
              </a:rPr>
              <a:t> </a:t>
            </a:r>
            <a:r>
              <a:rPr sz="1800" spc="-5" dirty="0">
                <a:solidFill>
                  <a:srgbClr val="000000"/>
                </a:solidFill>
                <a:latin typeface="Calibri"/>
                <a:cs typeface="Calibri"/>
              </a:rPr>
              <a:t>alla </a:t>
            </a:r>
            <a:r>
              <a:rPr sz="1800" dirty="0">
                <a:solidFill>
                  <a:srgbClr val="000000"/>
                </a:solidFill>
                <a:latin typeface="Calibri"/>
                <a:cs typeface="Calibri"/>
              </a:rPr>
              <a:t> </a:t>
            </a:r>
            <a:r>
              <a:rPr sz="1800" spc="-10" dirty="0">
                <a:solidFill>
                  <a:srgbClr val="000000"/>
                </a:solidFill>
                <a:latin typeface="Calibri"/>
                <a:cs typeface="Calibri"/>
              </a:rPr>
              <a:t>direzione</a:t>
            </a:r>
            <a:r>
              <a:rPr sz="1800" spc="-5" dirty="0">
                <a:solidFill>
                  <a:srgbClr val="000000"/>
                </a:solidFill>
                <a:latin typeface="Calibri"/>
                <a:cs typeface="Calibri"/>
              </a:rPr>
              <a:t> </a:t>
            </a:r>
            <a:r>
              <a:rPr sz="1800" dirty="0">
                <a:solidFill>
                  <a:srgbClr val="000000"/>
                </a:solidFill>
                <a:latin typeface="Calibri"/>
                <a:cs typeface="Calibri"/>
              </a:rPr>
              <a:t>del</a:t>
            </a:r>
            <a:r>
              <a:rPr sz="1800" spc="5" dirty="0">
                <a:solidFill>
                  <a:srgbClr val="000000"/>
                </a:solidFill>
                <a:latin typeface="Calibri"/>
                <a:cs typeface="Calibri"/>
              </a:rPr>
              <a:t> </a:t>
            </a:r>
            <a:r>
              <a:rPr sz="1800" spc="-5" dirty="0">
                <a:solidFill>
                  <a:srgbClr val="000000"/>
                </a:solidFill>
                <a:latin typeface="Calibri"/>
                <a:cs typeface="Calibri"/>
              </a:rPr>
              <a:t>raggio</a:t>
            </a:r>
            <a:r>
              <a:rPr sz="1800" dirty="0">
                <a:solidFill>
                  <a:srgbClr val="000000"/>
                </a:solidFill>
                <a:latin typeface="Calibri"/>
                <a:cs typeface="Calibri"/>
              </a:rPr>
              <a:t> per</a:t>
            </a:r>
            <a:r>
              <a:rPr sz="1800" spc="5" dirty="0">
                <a:solidFill>
                  <a:srgbClr val="000000"/>
                </a:solidFill>
                <a:latin typeface="Calibri"/>
                <a:cs typeface="Calibri"/>
              </a:rPr>
              <a:t> </a:t>
            </a:r>
            <a:r>
              <a:rPr sz="1800" spc="-10" dirty="0">
                <a:solidFill>
                  <a:srgbClr val="000000"/>
                </a:solidFill>
                <a:latin typeface="Calibri"/>
                <a:cs typeface="Calibri"/>
              </a:rPr>
              <a:t>minimizzare</a:t>
            </a:r>
            <a:r>
              <a:rPr sz="1800" spc="-5" dirty="0">
                <a:solidFill>
                  <a:srgbClr val="000000"/>
                </a:solidFill>
                <a:latin typeface="Calibri"/>
                <a:cs typeface="Calibri"/>
              </a:rPr>
              <a:t> le</a:t>
            </a:r>
            <a:r>
              <a:rPr sz="1800" dirty="0">
                <a:solidFill>
                  <a:srgbClr val="000000"/>
                </a:solidFill>
                <a:latin typeface="Calibri"/>
                <a:cs typeface="Calibri"/>
              </a:rPr>
              <a:t> </a:t>
            </a:r>
            <a:r>
              <a:rPr sz="1800" spc="-10" dirty="0">
                <a:solidFill>
                  <a:srgbClr val="000000"/>
                </a:solidFill>
                <a:latin typeface="Calibri"/>
                <a:cs typeface="Calibri"/>
              </a:rPr>
              <a:t>perdite</a:t>
            </a:r>
            <a:r>
              <a:rPr sz="1800" spc="-5" dirty="0">
                <a:solidFill>
                  <a:srgbClr val="000000"/>
                </a:solidFill>
                <a:latin typeface="Calibri"/>
                <a:cs typeface="Calibri"/>
              </a:rPr>
              <a:t> dovute</a:t>
            </a:r>
            <a:r>
              <a:rPr sz="1800" dirty="0">
                <a:solidFill>
                  <a:srgbClr val="000000"/>
                </a:solidFill>
                <a:latin typeface="Calibri"/>
                <a:cs typeface="Calibri"/>
              </a:rPr>
              <a:t> </a:t>
            </a:r>
            <a:r>
              <a:rPr sz="1800" spc="-5" dirty="0">
                <a:solidFill>
                  <a:srgbClr val="000000"/>
                </a:solidFill>
                <a:latin typeface="Calibri"/>
                <a:cs typeface="Calibri"/>
              </a:rPr>
              <a:t>alla </a:t>
            </a:r>
            <a:r>
              <a:rPr sz="1800" dirty="0">
                <a:solidFill>
                  <a:srgbClr val="000000"/>
                </a:solidFill>
                <a:latin typeface="Calibri"/>
                <a:cs typeface="Calibri"/>
              </a:rPr>
              <a:t> </a:t>
            </a:r>
            <a:r>
              <a:rPr sz="1800" spc="-5" dirty="0">
                <a:solidFill>
                  <a:srgbClr val="000000"/>
                </a:solidFill>
                <a:latin typeface="Calibri"/>
                <a:cs typeface="Calibri"/>
              </a:rPr>
              <a:t>riflessione. La lunghezza </a:t>
            </a:r>
            <a:r>
              <a:rPr sz="1800" dirty="0">
                <a:solidFill>
                  <a:srgbClr val="000000"/>
                </a:solidFill>
                <a:latin typeface="Calibri"/>
                <a:cs typeface="Calibri"/>
              </a:rPr>
              <a:t>di </a:t>
            </a:r>
            <a:r>
              <a:rPr sz="1800" spc="-10" dirty="0">
                <a:solidFill>
                  <a:srgbClr val="000000"/>
                </a:solidFill>
                <a:latin typeface="Calibri"/>
                <a:cs typeface="Calibri"/>
              </a:rPr>
              <a:t>celletta</a:t>
            </a:r>
            <a:r>
              <a:rPr sz="1800" spc="-5" dirty="0">
                <a:solidFill>
                  <a:srgbClr val="000000"/>
                </a:solidFill>
                <a:latin typeface="Calibri"/>
                <a:cs typeface="Calibri"/>
              </a:rPr>
              <a:t> più comune </a:t>
            </a:r>
            <a:r>
              <a:rPr sz="1800" dirty="0">
                <a:solidFill>
                  <a:srgbClr val="000000"/>
                </a:solidFill>
                <a:latin typeface="Calibri"/>
                <a:cs typeface="Calibri"/>
              </a:rPr>
              <a:t>per gli </a:t>
            </a:r>
            <a:r>
              <a:rPr sz="1800" spc="-5" dirty="0">
                <a:solidFill>
                  <a:srgbClr val="000000"/>
                </a:solidFill>
                <a:latin typeface="Calibri"/>
                <a:cs typeface="Calibri"/>
              </a:rPr>
              <a:t>studi </a:t>
            </a:r>
            <a:r>
              <a:rPr sz="1800" dirty="0">
                <a:solidFill>
                  <a:srgbClr val="000000"/>
                </a:solidFill>
                <a:latin typeface="Calibri"/>
                <a:cs typeface="Calibri"/>
              </a:rPr>
              <a:t> </a:t>
            </a:r>
            <a:r>
              <a:rPr sz="1800" spc="-5" dirty="0">
                <a:solidFill>
                  <a:srgbClr val="000000"/>
                </a:solidFill>
                <a:latin typeface="Calibri"/>
                <a:cs typeface="Calibri"/>
              </a:rPr>
              <a:t>nelle</a:t>
            </a:r>
            <a:r>
              <a:rPr sz="1800" spc="15" dirty="0">
                <a:solidFill>
                  <a:srgbClr val="000000"/>
                </a:solidFill>
                <a:latin typeface="Calibri"/>
                <a:cs typeface="Calibri"/>
              </a:rPr>
              <a:t> </a:t>
            </a:r>
            <a:r>
              <a:rPr sz="1800" spc="-10" dirty="0">
                <a:solidFill>
                  <a:srgbClr val="000000"/>
                </a:solidFill>
                <a:latin typeface="Calibri"/>
                <a:cs typeface="Calibri"/>
              </a:rPr>
              <a:t>regioni</a:t>
            </a:r>
            <a:r>
              <a:rPr sz="1800" spc="20" dirty="0">
                <a:solidFill>
                  <a:srgbClr val="000000"/>
                </a:solidFill>
                <a:latin typeface="Calibri"/>
                <a:cs typeface="Calibri"/>
              </a:rPr>
              <a:t> </a:t>
            </a:r>
            <a:r>
              <a:rPr sz="1800" spc="-15" dirty="0">
                <a:solidFill>
                  <a:srgbClr val="000000"/>
                </a:solidFill>
                <a:latin typeface="Calibri"/>
                <a:cs typeface="Calibri"/>
              </a:rPr>
              <a:t>ultravioletta</a:t>
            </a:r>
            <a:r>
              <a:rPr sz="1800" spc="15" dirty="0">
                <a:solidFill>
                  <a:srgbClr val="000000"/>
                </a:solidFill>
                <a:latin typeface="Calibri"/>
                <a:cs typeface="Calibri"/>
              </a:rPr>
              <a:t> </a:t>
            </a:r>
            <a:r>
              <a:rPr sz="1800" dirty="0">
                <a:solidFill>
                  <a:srgbClr val="000000"/>
                </a:solidFill>
                <a:latin typeface="Calibri"/>
                <a:cs typeface="Calibri"/>
              </a:rPr>
              <a:t>e</a:t>
            </a:r>
            <a:r>
              <a:rPr sz="1800" spc="5" dirty="0">
                <a:solidFill>
                  <a:srgbClr val="000000"/>
                </a:solidFill>
                <a:latin typeface="Calibri"/>
                <a:cs typeface="Calibri"/>
              </a:rPr>
              <a:t> </a:t>
            </a:r>
            <a:r>
              <a:rPr sz="1800" spc="-5" dirty="0">
                <a:solidFill>
                  <a:srgbClr val="000000"/>
                </a:solidFill>
                <a:latin typeface="Calibri"/>
                <a:cs typeface="Calibri"/>
              </a:rPr>
              <a:t>visibile</a:t>
            </a:r>
            <a:r>
              <a:rPr sz="1800" spc="20" dirty="0">
                <a:solidFill>
                  <a:srgbClr val="000000"/>
                </a:solidFill>
                <a:latin typeface="Calibri"/>
                <a:cs typeface="Calibri"/>
              </a:rPr>
              <a:t> </a:t>
            </a:r>
            <a:r>
              <a:rPr sz="1800" dirty="0">
                <a:solidFill>
                  <a:srgbClr val="000000"/>
                </a:solidFill>
                <a:latin typeface="Calibri"/>
                <a:cs typeface="Calibri"/>
              </a:rPr>
              <a:t>è</a:t>
            </a:r>
            <a:r>
              <a:rPr sz="1800" spc="15" dirty="0">
                <a:solidFill>
                  <a:srgbClr val="000000"/>
                </a:solidFill>
                <a:latin typeface="Calibri"/>
                <a:cs typeface="Calibri"/>
              </a:rPr>
              <a:t> </a:t>
            </a:r>
            <a:r>
              <a:rPr sz="1800" dirty="0">
                <a:solidFill>
                  <a:srgbClr val="000000"/>
                </a:solidFill>
                <a:latin typeface="Calibri"/>
                <a:cs typeface="Calibri"/>
              </a:rPr>
              <a:t>1 </a:t>
            </a:r>
            <a:r>
              <a:rPr sz="1800" spc="-5" dirty="0">
                <a:solidFill>
                  <a:srgbClr val="000000"/>
                </a:solidFill>
                <a:latin typeface="Calibri"/>
                <a:cs typeface="Calibri"/>
              </a:rPr>
              <a:t>cm.</a:t>
            </a:r>
            <a:endParaRPr sz="1800">
              <a:latin typeface="Calibri"/>
              <a:cs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79272" y="430148"/>
            <a:ext cx="6392545" cy="391160"/>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1F4D3D"/>
                </a:solidFill>
                <a:latin typeface="Calibri"/>
                <a:cs typeface="Calibri"/>
              </a:rPr>
              <a:t>SPETTROSCOPIA</a:t>
            </a:r>
            <a:r>
              <a:rPr sz="2400" b="1" spc="-25" dirty="0">
                <a:solidFill>
                  <a:srgbClr val="1F4D3D"/>
                </a:solidFill>
                <a:latin typeface="Calibri"/>
                <a:cs typeface="Calibri"/>
              </a:rPr>
              <a:t> </a:t>
            </a:r>
            <a:r>
              <a:rPr sz="2400" b="1" spc="-10" dirty="0">
                <a:solidFill>
                  <a:srgbClr val="1F4D3D"/>
                </a:solidFill>
                <a:latin typeface="Calibri"/>
                <a:cs typeface="Calibri"/>
              </a:rPr>
              <a:t>MOLECOLARE</a:t>
            </a:r>
            <a:r>
              <a:rPr sz="2400" b="1" spc="-5" dirty="0">
                <a:solidFill>
                  <a:srgbClr val="1F4D3D"/>
                </a:solidFill>
                <a:latin typeface="Calibri"/>
                <a:cs typeface="Calibri"/>
              </a:rPr>
              <a:t> DI</a:t>
            </a:r>
            <a:r>
              <a:rPr sz="2400" b="1" spc="-10" dirty="0">
                <a:solidFill>
                  <a:srgbClr val="1F4D3D"/>
                </a:solidFill>
                <a:latin typeface="Calibri"/>
                <a:cs typeface="Calibri"/>
              </a:rPr>
              <a:t> ASSORBIMENTO</a:t>
            </a:r>
            <a:endParaRPr sz="2400">
              <a:latin typeface="Calibri"/>
              <a:cs typeface="Calibri"/>
            </a:endParaRPr>
          </a:p>
        </p:txBody>
      </p:sp>
      <p:sp>
        <p:nvSpPr>
          <p:cNvPr id="3" name="object 3"/>
          <p:cNvSpPr txBox="1"/>
          <p:nvPr/>
        </p:nvSpPr>
        <p:spPr>
          <a:xfrm>
            <a:off x="379272" y="1347292"/>
            <a:ext cx="11090910" cy="3684904"/>
          </a:xfrm>
          <a:prstGeom prst="rect">
            <a:avLst/>
          </a:prstGeom>
        </p:spPr>
        <p:txBody>
          <a:bodyPr vert="horz" wrap="square" lIns="0" tIns="13335" rIns="0" bIns="0" rtlCol="0">
            <a:spAutoFit/>
          </a:bodyPr>
          <a:lstStyle/>
          <a:p>
            <a:pPr marL="12700">
              <a:lnSpc>
                <a:spcPct val="100000"/>
              </a:lnSpc>
              <a:spcBef>
                <a:spcPts val="105"/>
              </a:spcBef>
            </a:pPr>
            <a:r>
              <a:rPr sz="2000" dirty="0">
                <a:solidFill>
                  <a:srgbClr val="000000"/>
                </a:solidFill>
                <a:latin typeface="Calibri"/>
                <a:cs typeface="Calibri"/>
              </a:rPr>
              <a:t>La</a:t>
            </a:r>
            <a:r>
              <a:rPr sz="2000" spc="140" dirty="0">
                <a:solidFill>
                  <a:srgbClr val="000000"/>
                </a:solidFill>
                <a:latin typeface="Calibri"/>
                <a:cs typeface="Calibri"/>
              </a:rPr>
              <a:t> </a:t>
            </a:r>
            <a:r>
              <a:rPr sz="2000" spc="-10" dirty="0">
                <a:solidFill>
                  <a:srgbClr val="000000"/>
                </a:solidFill>
                <a:latin typeface="Calibri"/>
                <a:cs typeface="Calibri"/>
              </a:rPr>
              <a:t>spettroscopia</a:t>
            </a:r>
            <a:r>
              <a:rPr sz="2000" spc="140" dirty="0">
                <a:solidFill>
                  <a:srgbClr val="000000"/>
                </a:solidFill>
                <a:latin typeface="Calibri"/>
                <a:cs typeface="Calibri"/>
              </a:rPr>
              <a:t> </a:t>
            </a:r>
            <a:r>
              <a:rPr sz="2000" spc="-10" dirty="0">
                <a:solidFill>
                  <a:srgbClr val="000000"/>
                </a:solidFill>
                <a:latin typeface="Calibri"/>
                <a:cs typeface="Calibri"/>
              </a:rPr>
              <a:t>molecolare</a:t>
            </a:r>
            <a:r>
              <a:rPr sz="2000" spc="160" dirty="0">
                <a:solidFill>
                  <a:srgbClr val="000000"/>
                </a:solidFill>
                <a:latin typeface="Calibri"/>
                <a:cs typeface="Calibri"/>
              </a:rPr>
              <a:t> </a:t>
            </a:r>
            <a:r>
              <a:rPr sz="2000" spc="-10" dirty="0">
                <a:solidFill>
                  <a:srgbClr val="000000"/>
                </a:solidFill>
                <a:latin typeface="Calibri"/>
                <a:cs typeface="Calibri"/>
              </a:rPr>
              <a:t>basata</a:t>
            </a:r>
            <a:r>
              <a:rPr sz="2000" spc="160" dirty="0">
                <a:solidFill>
                  <a:srgbClr val="000000"/>
                </a:solidFill>
                <a:latin typeface="Calibri"/>
                <a:cs typeface="Calibri"/>
              </a:rPr>
              <a:t> </a:t>
            </a:r>
            <a:r>
              <a:rPr sz="2000" spc="-5" dirty="0">
                <a:solidFill>
                  <a:srgbClr val="000000"/>
                </a:solidFill>
                <a:latin typeface="Calibri"/>
                <a:cs typeface="Calibri"/>
              </a:rPr>
              <a:t>sulla</a:t>
            </a:r>
            <a:r>
              <a:rPr sz="2000" spc="145" dirty="0">
                <a:solidFill>
                  <a:srgbClr val="000000"/>
                </a:solidFill>
                <a:latin typeface="Calibri"/>
                <a:cs typeface="Calibri"/>
              </a:rPr>
              <a:t> </a:t>
            </a:r>
            <a:r>
              <a:rPr sz="2000" spc="-10" dirty="0">
                <a:solidFill>
                  <a:srgbClr val="000000"/>
                </a:solidFill>
                <a:latin typeface="Calibri"/>
                <a:cs typeface="Calibri"/>
              </a:rPr>
              <a:t>radiazione</a:t>
            </a:r>
            <a:r>
              <a:rPr sz="2000" spc="155" dirty="0">
                <a:solidFill>
                  <a:srgbClr val="000000"/>
                </a:solidFill>
                <a:latin typeface="Calibri"/>
                <a:cs typeface="Calibri"/>
              </a:rPr>
              <a:t> </a:t>
            </a:r>
            <a:r>
              <a:rPr sz="2000" spc="-15" dirty="0">
                <a:solidFill>
                  <a:srgbClr val="000000"/>
                </a:solidFill>
                <a:latin typeface="Calibri"/>
                <a:cs typeface="Calibri"/>
              </a:rPr>
              <a:t>ultravioletta,</a:t>
            </a:r>
            <a:r>
              <a:rPr sz="2000" spc="150" dirty="0">
                <a:solidFill>
                  <a:srgbClr val="000000"/>
                </a:solidFill>
                <a:latin typeface="Calibri"/>
                <a:cs typeface="Calibri"/>
              </a:rPr>
              <a:t> </a:t>
            </a:r>
            <a:r>
              <a:rPr sz="2000" spc="-5" dirty="0">
                <a:solidFill>
                  <a:srgbClr val="000000"/>
                </a:solidFill>
                <a:latin typeface="Calibri"/>
                <a:cs typeface="Calibri"/>
              </a:rPr>
              <a:t>visibile</a:t>
            </a:r>
            <a:r>
              <a:rPr sz="2000" spc="160" dirty="0">
                <a:solidFill>
                  <a:srgbClr val="000000"/>
                </a:solidFill>
                <a:latin typeface="Calibri"/>
                <a:cs typeface="Calibri"/>
              </a:rPr>
              <a:t> </a:t>
            </a:r>
            <a:r>
              <a:rPr sz="2000" dirty="0">
                <a:solidFill>
                  <a:srgbClr val="000000"/>
                </a:solidFill>
                <a:latin typeface="Calibri"/>
                <a:cs typeface="Calibri"/>
              </a:rPr>
              <a:t>e</a:t>
            </a:r>
            <a:r>
              <a:rPr sz="2000" spc="140" dirty="0">
                <a:solidFill>
                  <a:srgbClr val="000000"/>
                </a:solidFill>
                <a:latin typeface="Calibri"/>
                <a:cs typeface="Calibri"/>
              </a:rPr>
              <a:t> </a:t>
            </a:r>
            <a:r>
              <a:rPr sz="2000" spc="-10" dirty="0">
                <a:solidFill>
                  <a:srgbClr val="000000"/>
                </a:solidFill>
                <a:latin typeface="Calibri"/>
                <a:cs typeface="Calibri"/>
              </a:rPr>
              <a:t>infrarossa</a:t>
            </a:r>
            <a:r>
              <a:rPr sz="2000" spc="130" dirty="0">
                <a:solidFill>
                  <a:srgbClr val="000000"/>
                </a:solidFill>
                <a:latin typeface="Calibri"/>
                <a:cs typeface="Calibri"/>
              </a:rPr>
              <a:t> </a:t>
            </a:r>
            <a:r>
              <a:rPr sz="2000" dirty="0">
                <a:solidFill>
                  <a:srgbClr val="000000"/>
                </a:solidFill>
                <a:latin typeface="Calibri"/>
                <a:cs typeface="Calibri"/>
              </a:rPr>
              <a:t>è</a:t>
            </a:r>
            <a:r>
              <a:rPr sz="2000" spc="160" dirty="0">
                <a:solidFill>
                  <a:srgbClr val="000000"/>
                </a:solidFill>
                <a:latin typeface="Calibri"/>
                <a:cs typeface="Calibri"/>
              </a:rPr>
              <a:t> </a:t>
            </a:r>
            <a:r>
              <a:rPr sz="2000" spc="-5" dirty="0">
                <a:solidFill>
                  <a:srgbClr val="000000"/>
                </a:solidFill>
                <a:latin typeface="Calibri"/>
                <a:cs typeface="Calibri"/>
              </a:rPr>
              <a:t>ampiamente</a:t>
            </a:r>
            <a:r>
              <a:rPr sz="2000" spc="140" dirty="0">
                <a:solidFill>
                  <a:srgbClr val="000000"/>
                </a:solidFill>
                <a:latin typeface="Calibri"/>
                <a:cs typeface="Calibri"/>
              </a:rPr>
              <a:t> </a:t>
            </a:r>
            <a:r>
              <a:rPr sz="2000" spc="-10" dirty="0">
                <a:solidFill>
                  <a:srgbClr val="000000"/>
                </a:solidFill>
                <a:latin typeface="Calibri"/>
                <a:cs typeface="Calibri"/>
              </a:rPr>
              <a:t>usata</a:t>
            </a:r>
            <a:endParaRPr sz="2000">
              <a:latin typeface="Calibri"/>
              <a:cs typeface="Calibri"/>
            </a:endParaRPr>
          </a:p>
          <a:p>
            <a:pPr marL="12700">
              <a:lnSpc>
                <a:spcPct val="100000"/>
              </a:lnSpc>
              <a:spcBef>
                <a:spcPts val="5"/>
              </a:spcBef>
            </a:pPr>
            <a:r>
              <a:rPr sz="2000" dirty="0">
                <a:solidFill>
                  <a:srgbClr val="000000"/>
                </a:solidFill>
                <a:latin typeface="Calibri"/>
                <a:cs typeface="Calibri"/>
              </a:rPr>
              <a:t>per</a:t>
            </a:r>
            <a:r>
              <a:rPr sz="2000" spc="10" dirty="0">
                <a:solidFill>
                  <a:srgbClr val="000000"/>
                </a:solidFill>
                <a:latin typeface="Calibri"/>
                <a:cs typeface="Calibri"/>
              </a:rPr>
              <a:t> </a:t>
            </a:r>
            <a:r>
              <a:rPr sz="2000" spc="-5" dirty="0">
                <a:solidFill>
                  <a:srgbClr val="000000"/>
                </a:solidFill>
                <a:latin typeface="Calibri"/>
                <a:cs typeface="Calibri"/>
              </a:rPr>
              <a:t>l'identificazione</a:t>
            </a:r>
            <a:r>
              <a:rPr sz="2000" spc="15" dirty="0">
                <a:solidFill>
                  <a:srgbClr val="000000"/>
                </a:solidFill>
                <a:latin typeface="Calibri"/>
                <a:cs typeface="Calibri"/>
              </a:rPr>
              <a:t> </a:t>
            </a:r>
            <a:r>
              <a:rPr sz="2000" dirty="0">
                <a:solidFill>
                  <a:srgbClr val="000000"/>
                </a:solidFill>
                <a:latin typeface="Calibri"/>
                <a:cs typeface="Calibri"/>
              </a:rPr>
              <a:t>e</a:t>
            </a:r>
            <a:r>
              <a:rPr sz="2000" spc="15" dirty="0">
                <a:solidFill>
                  <a:srgbClr val="000000"/>
                </a:solidFill>
                <a:latin typeface="Calibri"/>
                <a:cs typeface="Calibri"/>
              </a:rPr>
              <a:t> </a:t>
            </a:r>
            <a:r>
              <a:rPr sz="2000" spc="-5" dirty="0">
                <a:solidFill>
                  <a:srgbClr val="000000"/>
                </a:solidFill>
                <a:latin typeface="Calibri"/>
                <a:cs typeface="Calibri"/>
              </a:rPr>
              <a:t>la</a:t>
            </a:r>
            <a:r>
              <a:rPr sz="2000" spc="10" dirty="0">
                <a:solidFill>
                  <a:srgbClr val="000000"/>
                </a:solidFill>
                <a:latin typeface="Calibri"/>
                <a:cs typeface="Calibri"/>
              </a:rPr>
              <a:t> </a:t>
            </a:r>
            <a:r>
              <a:rPr sz="2000" spc="-5" dirty="0">
                <a:solidFill>
                  <a:srgbClr val="000000"/>
                </a:solidFill>
                <a:latin typeface="Calibri"/>
                <a:cs typeface="Calibri"/>
              </a:rPr>
              <a:t>determinazione</a:t>
            </a:r>
            <a:r>
              <a:rPr sz="2000" spc="20" dirty="0">
                <a:solidFill>
                  <a:srgbClr val="000000"/>
                </a:solidFill>
                <a:latin typeface="Calibri"/>
                <a:cs typeface="Calibri"/>
              </a:rPr>
              <a:t> </a:t>
            </a:r>
            <a:r>
              <a:rPr sz="2000" dirty="0">
                <a:solidFill>
                  <a:srgbClr val="000000"/>
                </a:solidFill>
                <a:latin typeface="Calibri"/>
                <a:cs typeface="Calibri"/>
              </a:rPr>
              <a:t>di </a:t>
            </a:r>
            <a:r>
              <a:rPr sz="2000" spc="-10" dirty="0">
                <a:solidFill>
                  <a:srgbClr val="000000"/>
                </a:solidFill>
                <a:latin typeface="Calibri"/>
                <a:cs typeface="Calibri"/>
              </a:rPr>
              <a:t>molte</a:t>
            </a:r>
            <a:r>
              <a:rPr sz="2000" spc="25" dirty="0">
                <a:solidFill>
                  <a:srgbClr val="000000"/>
                </a:solidFill>
                <a:latin typeface="Calibri"/>
                <a:cs typeface="Calibri"/>
              </a:rPr>
              <a:t> </a:t>
            </a:r>
            <a:r>
              <a:rPr sz="2000" spc="-5" dirty="0">
                <a:solidFill>
                  <a:srgbClr val="000000"/>
                </a:solidFill>
                <a:latin typeface="Calibri"/>
                <a:cs typeface="Calibri"/>
              </a:rPr>
              <a:t>specie</a:t>
            </a:r>
            <a:r>
              <a:rPr sz="2000" spc="25" dirty="0">
                <a:solidFill>
                  <a:srgbClr val="000000"/>
                </a:solidFill>
                <a:latin typeface="Calibri"/>
                <a:cs typeface="Calibri"/>
              </a:rPr>
              <a:t> </a:t>
            </a:r>
            <a:r>
              <a:rPr sz="2000" spc="-5" dirty="0">
                <a:solidFill>
                  <a:srgbClr val="000000"/>
                </a:solidFill>
                <a:latin typeface="Calibri"/>
                <a:cs typeface="Calibri"/>
              </a:rPr>
              <a:t>inorganiche,</a:t>
            </a:r>
            <a:r>
              <a:rPr sz="2000" spc="-20" dirty="0">
                <a:solidFill>
                  <a:srgbClr val="000000"/>
                </a:solidFill>
                <a:latin typeface="Calibri"/>
                <a:cs typeface="Calibri"/>
              </a:rPr>
              <a:t> </a:t>
            </a:r>
            <a:r>
              <a:rPr sz="2000" spc="-10" dirty="0">
                <a:solidFill>
                  <a:srgbClr val="000000"/>
                </a:solidFill>
                <a:latin typeface="Calibri"/>
                <a:cs typeface="Calibri"/>
              </a:rPr>
              <a:t>organiche </a:t>
            </a:r>
            <a:r>
              <a:rPr sz="2000" dirty="0">
                <a:solidFill>
                  <a:srgbClr val="000000"/>
                </a:solidFill>
                <a:latin typeface="Calibri"/>
                <a:cs typeface="Calibri"/>
              </a:rPr>
              <a:t>e</a:t>
            </a:r>
            <a:r>
              <a:rPr sz="2000" spc="15" dirty="0">
                <a:solidFill>
                  <a:srgbClr val="000000"/>
                </a:solidFill>
                <a:latin typeface="Calibri"/>
                <a:cs typeface="Calibri"/>
              </a:rPr>
              <a:t> </a:t>
            </a:r>
            <a:r>
              <a:rPr sz="2000" spc="-5" dirty="0">
                <a:solidFill>
                  <a:srgbClr val="000000"/>
                </a:solidFill>
                <a:latin typeface="Calibri"/>
                <a:cs typeface="Calibri"/>
              </a:rPr>
              <a:t>biochimiche.</a:t>
            </a:r>
            <a:endParaRPr sz="2000">
              <a:latin typeface="Calibri"/>
              <a:cs typeface="Calibri"/>
            </a:endParaRPr>
          </a:p>
          <a:p>
            <a:pPr>
              <a:lnSpc>
                <a:spcPct val="100000"/>
              </a:lnSpc>
              <a:spcBef>
                <a:spcPts val="15"/>
              </a:spcBef>
            </a:pPr>
            <a:endParaRPr sz="1950">
              <a:latin typeface="Calibri"/>
              <a:cs typeface="Calibri"/>
            </a:endParaRPr>
          </a:p>
          <a:p>
            <a:pPr marL="12700" marR="5715">
              <a:lnSpc>
                <a:spcPct val="100000"/>
              </a:lnSpc>
              <a:spcBef>
                <a:spcPts val="5"/>
              </a:spcBef>
            </a:pPr>
            <a:r>
              <a:rPr sz="2000" spc="-5" dirty="0">
                <a:solidFill>
                  <a:srgbClr val="000000"/>
                </a:solidFill>
                <a:latin typeface="Calibri"/>
                <a:cs typeface="Calibri"/>
              </a:rPr>
              <a:t>La</a:t>
            </a:r>
            <a:r>
              <a:rPr sz="2000" spc="215" dirty="0">
                <a:solidFill>
                  <a:srgbClr val="000000"/>
                </a:solidFill>
                <a:latin typeface="Calibri"/>
                <a:cs typeface="Calibri"/>
              </a:rPr>
              <a:t> </a:t>
            </a:r>
            <a:r>
              <a:rPr sz="2000" spc="-10" dirty="0">
                <a:solidFill>
                  <a:srgbClr val="000000"/>
                </a:solidFill>
                <a:latin typeface="Calibri"/>
                <a:cs typeface="Calibri"/>
              </a:rPr>
              <a:t>spettroscopia</a:t>
            </a:r>
            <a:r>
              <a:rPr sz="2000" spc="225" dirty="0">
                <a:solidFill>
                  <a:srgbClr val="000000"/>
                </a:solidFill>
                <a:latin typeface="Calibri"/>
                <a:cs typeface="Calibri"/>
              </a:rPr>
              <a:t> </a:t>
            </a:r>
            <a:r>
              <a:rPr sz="2000" spc="-10" dirty="0">
                <a:solidFill>
                  <a:srgbClr val="000000"/>
                </a:solidFill>
                <a:latin typeface="Calibri"/>
                <a:cs typeface="Calibri"/>
              </a:rPr>
              <a:t>molecolare</a:t>
            </a:r>
            <a:r>
              <a:rPr sz="2000" spc="235" dirty="0">
                <a:solidFill>
                  <a:srgbClr val="000000"/>
                </a:solidFill>
                <a:latin typeface="Calibri"/>
                <a:cs typeface="Calibri"/>
              </a:rPr>
              <a:t> </a:t>
            </a:r>
            <a:r>
              <a:rPr sz="2000" dirty="0">
                <a:solidFill>
                  <a:srgbClr val="000000"/>
                </a:solidFill>
                <a:latin typeface="Calibri"/>
                <a:cs typeface="Calibri"/>
              </a:rPr>
              <a:t>di</a:t>
            </a:r>
            <a:r>
              <a:rPr sz="2000" spc="215" dirty="0">
                <a:solidFill>
                  <a:srgbClr val="000000"/>
                </a:solidFill>
                <a:latin typeface="Calibri"/>
                <a:cs typeface="Calibri"/>
              </a:rPr>
              <a:t> </a:t>
            </a:r>
            <a:r>
              <a:rPr sz="2000" spc="-5" dirty="0">
                <a:solidFill>
                  <a:srgbClr val="000000"/>
                </a:solidFill>
                <a:latin typeface="Calibri"/>
                <a:cs typeface="Calibri"/>
              </a:rPr>
              <a:t>assorbimento</a:t>
            </a:r>
            <a:r>
              <a:rPr sz="2000" spc="225" dirty="0">
                <a:solidFill>
                  <a:srgbClr val="000000"/>
                </a:solidFill>
                <a:latin typeface="Calibri"/>
                <a:cs typeface="Calibri"/>
              </a:rPr>
              <a:t> </a:t>
            </a:r>
            <a:r>
              <a:rPr sz="2000" spc="-10" dirty="0">
                <a:solidFill>
                  <a:srgbClr val="000000"/>
                </a:solidFill>
                <a:latin typeface="Calibri"/>
                <a:cs typeface="Calibri"/>
              </a:rPr>
              <a:t>nell'ultravioletto/visibile</a:t>
            </a:r>
            <a:r>
              <a:rPr sz="2000" spc="235" dirty="0">
                <a:solidFill>
                  <a:srgbClr val="000000"/>
                </a:solidFill>
                <a:latin typeface="Calibri"/>
                <a:cs typeface="Calibri"/>
              </a:rPr>
              <a:t> </a:t>
            </a:r>
            <a:r>
              <a:rPr sz="2000" dirty="0">
                <a:solidFill>
                  <a:srgbClr val="000000"/>
                </a:solidFill>
                <a:latin typeface="Calibri"/>
                <a:cs typeface="Calibri"/>
              </a:rPr>
              <a:t>è</a:t>
            </a:r>
            <a:r>
              <a:rPr sz="2000" spc="229" dirty="0">
                <a:solidFill>
                  <a:srgbClr val="000000"/>
                </a:solidFill>
                <a:latin typeface="Calibri"/>
                <a:cs typeface="Calibri"/>
              </a:rPr>
              <a:t> </a:t>
            </a:r>
            <a:r>
              <a:rPr sz="2000" spc="-10" dirty="0">
                <a:solidFill>
                  <a:srgbClr val="000000"/>
                </a:solidFill>
                <a:latin typeface="Calibri"/>
                <a:cs typeface="Calibri"/>
              </a:rPr>
              <a:t>utilizzata</a:t>
            </a:r>
            <a:r>
              <a:rPr sz="2000" spc="229" dirty="0">
                <a:solidFill>
                  <a:srgbClr val="000000"/>
                </a:solidFill>
                <a:latin typeface="Calibri"/>
                <a:cs typeface="Calibri"/>
              </a:rPr>
              <a:t> </a:t>
            </a:r>
            <a:r>
              <a:rPr sz="2000" spc="-15" dirty="0">
                <a:solidFill>
                  <a:srgbClr val="000000"/>
                </a:solidFill>
                <a:latin typeface="Calibri"/>
                <a:cs typeface="Calibri"/>
              </a:rPr>
              <a:t>soprattutto</a:t>
            </a:r>
            <a:r>
              <a:rPr sz="2000" spc="220" dirty="0">
                <a:solidFill>
                  <a:srgbClr val="000000"/>
                </a:solidFill>
                <a:latin typeface="Calibri"/>
                <a:cs typeface="Calibri"/>
              </a:rPr>
              <a:t> </a:t>
            </a:r>
            <a:r>
              <a:rPr sz="2000" spc="-5" dirty="0">
                <a:solidFill>
                  <a:srgbClr val="000000"/>
                </a:solidFill>
                <a:latin typeface="Calibri"/>
                <a:cs typeface="Calibri"/>
              </a:rPr>
              <a:t>per</a:t>
            </a:r>
            <a:r>
              <a:rPr sz="2000" spc="220" dirty="0">
                <a:solidFill>
                  <a:srgbClr val="000000"/>
                </a:solidFill>
                <a:latin typeface="Calibri"/>
                <a:cs typeface="Calibri"/>
              </a:rPr>
              <a:t> </a:t>
            </a:r>
            <a:r>
              <a:rPr sz="2000" dirty="0">
                <a:solidFill>
                  <a:srgbClr val="000000"/>
                </a:solidFill>
                <a:latin typeface="Calibri"/>
                <a:cs typeface="Calibri"/>
              </a:rPr>
              <a:t>l'analisi </a:t>
            </a:r>
            <a:r>
              <a:rPr sz="2000" spc="-440" dirty="0">
                <a:solidFill>
                  <a:srgbClr val="000000"/>
                </a:solidFill>
                <a:latin typeface="Calibri"/>
                <a:cs typeface="Calibri"/>
              </a:rPr>
              <a:t> </a:t>
            </a:r>
            <a:r>
              <a:rPr sz="2000" spc="-10" dirty="0">
                <a:solidFill>
                  <a:srgbClr val="000000"/>
                </a:solidFill>
                <a:latin typeface="Calibri"/>
                <a:cs typeface="Calibri"/>
              </a:rPr>
              <a:t>quantitativa.</a:t>
            </a:r>
            <a:endParaRPr sz="2000">
              <a:latin typeface="Calibri"/>
              <a:cs typeface="Calibri"/>
            </a:endParaRPr>
          </a:p>
          <a:p>
            <a:pPr>
              <a:lnSpc>
                <a:spcPct val="100000"/>
              </a:lnSpc>
            </a:pPr>
            <a:endParaRPr sz="2000">
              <a:latin typeface="Calibri"/>
              <a:cs typeface="Calibri"/>
            </a:endParaRPr>
          </a:p>
          <a:p>
            <a:pPr>
              <a:lnSpc>
                <a:spcPct val="100000"/>
              </a:lnSpc>
              <a:spcBef>
                <a:spcPts val="40"/>
              </a:spcBef>
            </a:pPr>
            <a:endParaRPr sz="1900">
              <a:latin typeface="Calibri"/>
              <a:cs typeface="Calibri"/>
            </a:endParaRPr>
          </a:p>
          <a:p>
            <a:pPr marL="12700" marR="6350">
              <a:lnSpc>
                <a:spcPct val="100000"/>
              </a:lnSpc>
            </a:pPr>
            <a:r>
              <a:rPr sz="2000" spc="-5" dirty="0">
                <a:solidFill>
                  <a:srgbClr val="000000"/>
                </a:solidFill>
                <a:latin typeface="Calibri"/>
                <a:cs typeface="Calibri"/>
              </a:rPr>
              <a:t>La</a:t>
            </a:r>
            <a:r>
              <a:rPr sz="2000" spc="405" dirty="0">
                <a:solidFill>
                  <a:srgbClr val="000000"/>
                </a:solidFill>
                <a:latin typeface="Calibri"/>
                <a:cs typeface="Calibri"/>
              </a:rPr>
              <a:t> </a:t>
            </a:r>
            <a:r>
              <a:rPr sz="2000" spc="-10" dirty="0">
                <a:solidFill>
                  <a:srgbClr val="000000"/>
                </a:solidFill>
                <a:latin typeface="Calibri"/>
                <a:cs typeface="Calibri"/>
              </a:rPr>
              <a:t>spettroscopia</a:t>
            </a:r>
            <a:r>
              <a:rPr sz="2000" spc="409" dirty="0">
                <a:solidFill>
                  <a:srgbClr val="000000"/>
                </a:solidFill>
                <a:latin typeface="Calibri"/>
                <a:cs typeface="Calibri"/>
              </a:rPr>
              <a:t> </a:t>
            </a:r>
            <a:r>
              <a:rPr sz="2000" dirty="0">
                <a:solidFill>
                  <a:srgbClr val="000000"/>
                </a:solidFill>
                <a:latin typeface="Calibri"/>
                <a:cs typeface="Calibri"/>
              </a:rPr>
              <a:t>di</a:t>
            </a:r>
            <a:r>
              <a:rPr sz="2000" spc="405" dirty="0">
                <a:solidFill>
                  <a:srgbClr val="000000"/>
                </a:solidFill>
                <a:latin typeface="Calibri"/>
                <a:cs typeface="Calibri"/>
              </a:rPr>
              <a:t> </a:t>
            </a:r>
            <a:r>
              <a:rPr sz="2000" spc="-10" dirty="0">
                <a:solidFill>
                  <a:srgbClr val="000000"/>
                </a:solidFill>
                <a:latin typeface="Calibri"/>
                <a:cs typeface="Calibri"/>
              </a:rPr>
              <a:t>assorbimento</a:t>
            </a:r>
            <a:r>
              <a:rPr sz="2000" spc="415" dirty="0">
                <a:solidFill>
                  <a:srgbClr val="000000"/>
                </a:solidFill>
                <a:latin typeface="Calibri"/>
                <a:cs typeface="Calibri"/>
              </a:rPr>
              <a:t> </a:t>
            </a:r>
            <a:r>
              <a:rPr sz="2000" spc="-10" dirty="0">
                <a:solidFill>
                  <a:srgbClr val="000000"/>
                </a:solidFill>
                <a:latin typeface="Calibri"/>
                <a:cs typeface="Calibri"/>
              </a:rPr>
              <a:t>nell'infrarosso</a:t>
            </a:r>
            <a:r>
              <a:rPr sz="2000" spc="420" dirty="0">
                <a:solidFill>
                  <a:srgbClr val="000000"/>
                </a:solidFill>
                <a:latin typeface="Calibri"/>
                <a:cs typeface="Calibri"/>
              </a:rPr>
              <a:t> </a:t>
            </a:r>
            <a:r>
              <a:rPr sz="2000" dirty="0">
                <a:solidFill>
                  <a:srgbClr val="000000"/>
                </a:solidFill>
                <a:latin typeface="Calibri"/>
                <a:cs typeface="Calibri"/>
              </a:rPr>
              <a:t>è</a:t>
            </a:r>
            <a:r>
              <a:rPr sz="2000" spc="409" dirty="0">
                <a:solidFill>
                  <a:srgbClr val="000000"/>
                </a:solidFill>
                <a:latin typeface="Calibri"/>
                <a:cs typeface="Calibri"/>
              </a:rPr>
              <a:t> </a:t>
            </a:r>
            <a:r>
              <a:rPr sz="2000" spc="-5" dirty="0">
                <a:solidFill>
                  <a:srgbClr val="000000"/>
                </a:solidFill>
                <a:latin typeface="Calibri"/>
                <a:cs typeface="Calibri"/>
              </a:rPr>
              <a:t>uno</a:t>
            </a:r>
            <a:r>
              <a:rPr sz="2000" spc="400" dirty="0">
                <a:solidFill>
                  <a:srgbClr val="000000"/>
                </a:solidFill>
                <a:latin typeface="Calibri"/>
                <a:cs typeface="Calibri"/>
              </a:rPr>
              <a:t> </a:t>
            </a:r>
            <a:r>
              <a:rPr sz="2000" spc="-10" dirty="0">
                <a:solidFill>
                  <a:srgbClr val="000000"/>
                </a:solidFill>
                <a:latin typeface="Calibri"/>
                <a:cs typeface="Calibri"/>
              </a:rPr>
              <a:t>strumento</a:t>
            </a:r>
            <a:r>
              <a:rPr sz="2000" spc="409" dirty="0">
                <a:solidFill>
                  <a:srgbClr val="000000"/>
                </a:solidFill>
                <a:latin typeface="Calibri"/>
                <a:cs typeface="Calibri"/>
              </a:rPr>
              <a:t> </a:t>
            </a:r>
            <a:r>
              <a:rPr sz="2000" spc="-15" dirty="0">
                <a:solidFill>
                  <a:srgbClr val="000000"/>
                </a:solidFill>
                <a:latin typeface="Calibri"/>
                <a:cs typeface="Calibri"/>
              </a:rPr>
              <a:t>potente</a:t>
            </a:r>
            <a:r>
              <a:rPr sz="2000" spc="409" dirty="0">
                <a:solidFill>
                  <a:srgbClr val="000000"/>
                </a:solidFill>
                <a:latin typeface="Calibri"/>
                <a:cs typeface="Calibri"/>
              </a:rPr>
              <a:t> </a:t>
            </a:r>
            <a:r>
              <a:rPr sz="2000" spc="-5" dirty="0">
                <a:solidFill>
                  <a:srgbClr val="000000"/>
                </a:solidFill>
                <a:latin typeface="Calibri"/>
                <a:cs typeface="Calibri"/>
              </a:rPr>
              <a:t>per</a:t>
            </a:r>
            <a:r>
              <a:rPr sz="2000" spc="409" dirty="0">
                <a:solidFill>
                  <a:srgbClr val="000000"/>
                </a:solidFill>
                <a:latin typeface="Calibri"/>
                <a:cs typeface="Calibri"/>
              </a:rPr>
              <a:t> </a:t>
            </a:r>
            <a:r>
              <a:rPr sz="2000" spc="-5" dirty="0">
                <a:solidFill>
                  <a:srgbClr val="000000"/>
                </a:solidFill>
                <a:latin typeface="Calibri"/>
                <a:cs typeface="Calibri"/>
              </a:rPr>
              <a:t>la</a:t>
            </a:r>
            <a:r>
              <a:rPr sz="2000" spc="405" dirty="0">
                <a:solidFill>
                  <a:srgbClr val="000000"/>
                </a:solidFill>
                <a:latin typeface="Calibri"/>
                <a:cs typeface="Calibri"/>
              </a:rPr>
              <a:t> </a:t>
            </a:r>
            <a:r>
              <a:rPr sz="2000" spc="-5" dirty="0">
                <a:solidFill>
                  <a:srgbClr val="000000"/>
                </a:solidFill>
                <a:latin typeface="Calibri"/>
                <a:cs typeface="Calibri"/>
              </a:rPr>
              <a:t>determinazione</a:t>
            </a:r>
            <a:r>
              <a:rPr sz="2000" spc="415" dirty="0">
                <a:solidFill>
                  <a:srgbClr val="000000"/>
                </a:solidFill>
                <a:latin typeface="Calibri"/>
                <a:cs typeface="Calibri"/>
              </a:rPr>
              <a:t> </a:t>
            </a:r>
            <a:r>
              <a:rPr sz="2000" spc="-5" dirty="0">
                <a:solidFill>
                  <a:srgbClr val="000000"/>
                </a:solidFill>
                <a:latin typeface="Calibri"/>
                <a:cs typeface="Calibri"/>
              </a:rPr>
              <a:t>della </a:t>
            </a:r>
            <a:r>
              <a:rPr sz="2000" spc="-434" dirty="0">
                <a:solidFill>
                  <a:srgbClr val="000000"/>
                </a:solidFill>
                <a:latin typeface="Calibri"/>
                <a:cs typeface="Calibri"/>
              </a:rPr>
              <a:t> </a:t>
            </a:r>
            <a:r>
              <a:rPr sz="2000" spc="-10" dirty="0">
                <a:solidFill>
                  <a:srgbClr val="000000"/>
                </a:solidFill>
                <a:latin typeface="Calibri"/>
                <a:cs typeface="Calibri"/>
              </a:rPr>
              <a:t>struttura </a:t>
            </a:r>
            <a:r>
              <a:rPr sz="2000" dirty="0">
                <a:solidFill>
                  <a:srgbClr val="000000"/>
                </a:solidFill>
                <a:latin typeface="Calibri"/>
                <a:cs typeface="Calibri"/>
              </a:rPr>
              <a:t>di</a:t>
            </a:r>
            <a:r>
              <a:rPr sz="2000" spc="-5" dirty="0">
                <a:solidFill>
                  <a:srgbClr val="000000"/>
                </a:solidFill>
                <a:latin typeface="Calibri"/>
                <a:cs typeface="Calibri"/>
              </a:rPr>
              <a:t> </a:t>
            </a:r>
            <a:r>
              <a:rPr sz="2000" spc="-10" dirty="0">
                <a:solidFill>
                  <a:srgbClr val="000000"/>
                </a:solidFill>
                <a:latin typeface="Calibri"/>
                <a:cs typeface="Calibri"/>
              </a:rPr>
              <a:t>composti </a:t>
            </a:r>
            <a:r>
              <a:rPr sz="2000" spc="-5" dirty="0">
                <a:solidFill>
                  <a:srgbClr val="000000"/>
                </a:solidFill>
                <a:latin typeface="Calibri"/>
                <a:cs typeface="Calibri"/>
              </a:rPr>
              <a:t>sia</a:t>
            </a:r>
            <a:r>
              <a:rPr sz="2000" spc="15" dirty="0">
                <a:solidFill>
                  <a:srgbClr val="000000"/>
                </a:solidFill>
                <a:latin typeface="Calibri"/>
                <a:cs typeface="Calibri"/>
              </a:rPr>
              <a:t> </a:t>
            </a:r>
            <a:r>
              <a:rPr sz="2000" spc="-5" dirty="0">
                <a:solidFill>
                  <a:srgbClr val="000000"/>
                </a:solidFill>
                <a:latin typeface="Calibri"/>
                <a:cs typeface="Calibri"/>
              </a:rPr>
              <a:t>inorganici</a:t>
            </a:r>
            <a:r>
              <a:rPr sz="2000" spc="-30" dirty="0">
                <a:solidFill>
                  <a:srgbClr val="000000"/>
                </a:solidFill>
                <a:latin typeface="Calibri"/>
                <a:cs typeface="Calibri"/>
              </a:rPr>
              <a:t> </a:t>
            </a:r>
            <a:r>
              <a:rPr sz="2000" dirty="0">
                <a:solidFill>
                  <a:srgbClr val="000000"/>
                </a:solidFill>
                <a:latin typeface="Calibri"/>
                <a:cs typeface="Calibri"/>
              </a:rPr>
              <a:t>che</a:t>
            </a:r>
            <a:r>
              <a:rPr sz="2000" spc="-15" dirty="0">
                <a:solidFill>
                  <a:srgbClr val="000000"/>
                </a:solidFill>
                <a:latin typeface="Calibri"/>
                <a:cs typeface="Calibri"/>
              </a:rPr>
              <a:t> </a:t>
            </a:r>
            <a:r>
              <a:rPr sz="2000" spc="-10" dirty="0">
                <a:solidFill>
                  <a:srgbClr val="000000"/>
                </a:solidFill>
                <a:latin typeface="Calibri"/>
                <a:cs typeface="Calibri"/>
              </a:rPr>
              <a:t>organici.</a:t>
            </a:r>
            <a:endParaRPr sz="2000">
              <a:latin typeface="Calibri"/>
              <a:cs typeface="Calibri"/>
            </a:endParaRPr>
          </a:p>
          <a:p>
            <a:pPr>
              <a:lnSpc>
                <a:spcPct val="100000"/>
              </a:lnSpc>
              <a:spcBef>
                <a:spcPts val="20"/>
              </a:spcBef>
            </a:pPr>
            <a:endParaRPr sz="1950">
              <a:latin typeface="Calibri"/>
              <a:cs typeface="Calibri"/>
            </a:endParaRPr>
          </a:p>
          <a:p>
            <a:pPr marL="12700" marR="5080">
              <a:lnSpc>
                <a:spcPct val="100000"/>
              </a:lnSpc>
            </a:pPr>
            <a:r>
              <a:rPr sz="2000" spc="-5" dirty="0">
                <a:solidFill>
                  <a:srgbClr val="000000"/>
                </a:solidFill>
                <a:latin typeface="Calibri"/>
                <a:cs typeface="Calibri"/>
              </a:rPr>
              <a:t>La</a:t>
            </a:r>
            <a:r>
              <a:rPr sz="2000" spc="25" dirty="0">
                <a:solidFill>
                  <a:srgbClr val="000000"/>
                </a:solidFill>
                <a:latin typeface="Calibri"/>
                <a:cs typeface="Calibri"/>
              </a:rPr>
              <a:t> </a:t>
            </a:r>
            <a:r>
              <a:rPr sz="2000" spc="-10" dirty="0">
                <a:solidFill>
                  <a:srgbClr val="000000"/>
                </a:solidFill>
                <a:latin typeface="Calibri"/>
                <a:cs typeface="Calibri"/>
              </a:rPr>
              <a:t>spettroscopia</a:t>
            </a:r>
            <a:r>
              <a:rPr sz="2000" spc="20" dirty="0">
                <a:solidFill>
                  <a:srgbClr val="000000"/>
                </a:solidFill>
                <a:latin typeface="Calibri"/>
                <a:cs typeface="Calibri"/>
              </a:rPr>
              <a:t> </a:t>
            </a:r>
            <a:r>
              <a:rPr sz="2000" dirty="0">
                <a:solidFill>
                  <a:srgbClr val="000000"/>
                </a:solidFill>
                <a:latin typeface="Calibri"/>
                <a:cs typeface="Calibri"/>
              </a:rPr>
              <a:t>di</a:t>
            </a:r>
            <a:r>
              <a:rPr sz="2000" spc="25" dirty="0">
                <a:solidFill>
                  <a:srgbClr val="000000"/>
                </a:solidFill>
                <a:latin typeface="Calibri"/>
                <a:cs typeface="Calibri"/>
              </a:rPr>
              <a:t> </a:t>
            </a:r>
            <a:r>
              <a:rPr sz="2000" spc="-10" dirty="0">
                <a:solidFill>
                  <a:srgbClr val="000000"/>
                </a:solidFill>
                <a:latin typeface="Calibri"/>
                <a:cs typeface="Calibri"/>
              </a:rPr>
              <a:t>assorbimento</a:t>
            </a:r>
            <a:r>
              <a:rPr sz="2000" spc="30" dirty="0">
                <a:solidFill>
                  <a:srgbClr val="000000"/>
                </a:solidFill>
                <a:latin typeface="Calibri"/>
                <a:cs typeface="Calibri"/>
              </a:rPr>
              <a:t> </a:t>
            </a:r>
            <a:r>
              <a:rPr sz="2000" spc="-10" dirty="0">
                <a:solidFill>
                  <a:srgbClr val="000000"/>
                </a:solidFill>
                <a:latin typeface="Calibri"/>
                <a:cs typeface="Calibri"/>
              </a:rPr>
              <a:t>nell’infrarosso</a:t>
            </a:r>
            <a:r>
              <a:rPr sz="2000" spc="30" dirty="0">
                <a:solidFill>
                  <a:srgbClr val="000000"/>
                </a:solidFill>
                <a:latin typeface="Calibri"/>
                <a:cs typeface="Calibri"/>
              </a:rPr>
              <a:t> </a:t>
            </a:r>
            <a:r>
              <a:rPr sz="2000" spc="-10" dirty="0">
                <a:solidFill>
                  <a:srgbClr val="000000"/>
                </a:solidFill>
                <a:latin typeface="Calibri"/>
                <a:cs typeface="Calibri"/>
              </a:rPr>
              <a:t>(combinata</a:t>
            </a:r>
            <a:r>
              <a:rPr sz="2000" spc="35" dirty="0">
                <a:solidFill>
                  <a:srgbClr val="000000"/>
                </a:solidFill>
                <a:latin typeface="Calibri"/>
                <a:cs typeface="Calibri"/>
              </a:rPr>
              <a:t> </a:t>
            </a:r>
            <a:r>
              <a:rPr sz="2000" spc="-10" dirty="0">
                <a:solidFill>
                  <a:srgbClr val="000000"/>
                </a:solidFill>
                <a:latin typeface="Calibri"/>
                <a:cs typeface="Calibri"/>
              </a:rPr>
              <a:t>con</a:t>
            </a:r>
            <a:r>
              <a:rPr sz="2000" spc="15" dirty="0">
                <a:solidFill>
                  <a:srgbClr val="000000"/>
                </a:solidFill>
                <a:latin typeface="Calibri"/>
                <a:cs typeface="Calibri"/>
              </a:rPr>
              <a:t> </a:t>
            </a:r>
            <a:r>
              <a:rPr sz="2000" spc="-5" dirty="0">
                <a:solidFill>
                  <a:srgbClr val="000000"/>
                </a:solidFill>
                <a:latin typeface="Calibri"/>
                <a:cs typeface="Calibri"/>
              </a:rPr>
              <a:t>tecniche</a:t>
            </a:r>
            <a:r>
              <a:rPr sz="2000" spc="15" dirty="0">
                <a:solidFill>
                  <a:srgbClr val="000000"/>
                </a:solidFill>
                <a:latin typeface="Calibri"/>
                <a:cs typeface="Calibri"/>
              </a:rPr>
              <a:t> </a:t>
            </a:r>
            <a:r>
              <a:rPr sz="2000" dirty="0">
                <a:solidFill>
                  <a:srgbClr val="000000"/>
                </a:solidFill>
                <a:latin typeface="Calibri"/>
                <a:cs typeface="Calibri"/>
              </a:rPr>
              <a:t>di</a:t>
            </a:r>
            <a:r>
              <a:rPr sz="2000" spc="20" dirty="0">
                <a:solidFill>
                  <a:srgbClr val="000000"/>
                </a:solidFill>
                <a:latin typeface="Calibri"/>
                <a:cs typeface="Calibri"/>
              </a:rPr>
              <a:t> </a:t>
            </a:r>
            <a:r>
              <a:rPr sz="2000" spc="-5" dirty="0">
                <a:solidFill>
                  <a:srgbClr val="000000"/>
                </a:solidFill>
                <a:latin typeface="Calibri"/>
                <a:cs typeface="Calibri"/>
              </a:rPr>
              <a:t>calibrazione multivariata)</a:t>
            </a:r>
            <a:r>
              <a:rPr sz="2000" spc="35" dirty="0">
                <a:solidFill>
                  <a:srgbClr val="000000"/>
                </a:solidFill>
                <a:latin typeface="Calibri"/>
                <a:cs typeface="Calibri"/>
              </a:rPr>
              <a:t> </a:t>
            </a:r>
            <a:r>
              <a:rPr sz="2000" dirty="0">
                <a:solidFill>
                  <a:srgbClr val="000000"/>
                </a:solidFill>
                <a:latin typeface="Calibri"/>
                <a:cs typeface="Calibri"/>
              </a:rPr>
              <a:t>è</a:t>
            </a:r>
            <a:r>
              <a:rPr sz="2000" spc="35" dirty="0">
                <a:solidFill>
                  <a:srgbClr val="000000"/>
                </a:solidFill>
                <a:latin typeface="Calibri"/>
                <a:cs typeface="Calibri"/>
              </a:rPr>
              <a:t> </a:t>
            </a:r>
            <a:r>
              <a:rPr sz="2000" spc="-5" dirty="0">
                <a:solidFill>
                  <a:srgbClr val="000000"/>
                </a:solidFill>
                <a:latin typeface="Calibri"/>
                <a:cs typeface="Calibri"/>
              </a:rPr>
              <a:t>alla </a:t>
            </a:r>
            <a:r>
              <a:rPr sz="2000" spc="-434" dirty="0">
                <a:solidFill>
                  <a:srgbClr val="000000"/>
                </a:solidFill>
                <a:latin typeface="Calibri"/>
                <a:cs typeface="Calibri"/>
              </a:rPr>
              <a:t> </a:t>
            </a:r>
            <a:r>
              <a:rPr sz="2000" dirty="0">
                <a:solidFill>
                  <a:srgbClr val="000000"/>
                </a:solidFill>
                <a:latin typeface="Calibri"/>
                <a:cs typeface="Calibri"/>
              </a:rPr>
              <a:t>base di </a:t>
            </a:r>
            <a:r>
              <a:rPr sz="2000" spc="-5" dirty="0">
                <a:solidFill>
                  <a:srgbClr val="000000"/>
                </a:solidFill>
                <a:latin typeface="Calibri"/>
                <a:cs typeface="Calibri"/>
              </a:rPr>
              <a:t>strumentazione</a:t>
            </a:r>
            <a:r>
              <a:rPr sz="2000" spc="15" dirty="0">
                <a:solidFill>
                  <a:srgbClr val="000000"/>
                </a:solidFill>
                <a:latin typeface="Calibri"/>
                <a:cs typeface="Calibri"/>
              </a:rPr>
              <a:t> </a:t>
            </a:r>
            <a:r>
              <a:rPr sz="2000" dirty="0">
                <a:solidFill>
                  <a:srgbClr val="000000"/>
                </a:solidFill>
                <a:latin typeface="Calibri"/>
                <a:cs typeface="Calibri"/>
              </a:rPr>
              <a:t>di</a:t>
            </a:r>
            <a:r>
              <a:rPr sz="2000" spc="-10" dirty="0">
                <a:solidFill>
                  <a:srgbClr val="000000"/>
                </a:solidFill>
                <a:latin typeface="Calibri"/>
                <a:cs typeface="Calibri"/>
              </a:rPr>
              <a:t> notevole</a:t>
            </a:r>
            <a:r>
              <a:rPr sz="2000" dirty="0">
                <a:solidFill>
                  <a:srgbClr val="000000"/>
                </a:solidFill>
                <a:latin typeface="Calibri"/>
                <a:cs typeface="Calibri"/>
              </a:rPr>
              <a:t> </a:t>
            </a:r>
            <a:r>
              <a:rPr sz="2000" spc="-10" dirty="0">
                <a:solidFill>
                  <a:srgbClr val="000000"/>
                </a:solidFill>
                <a:latin typeface="Calibri"/>
                <a:cs typeface="Calibri"/>
              </a:rPr>
              <a:t>importanza</a:t>
            </a:r>
            <a:r>
              <a:rPr sz="2000" spc="5" dirty="0">
                <a:solidFill>
                  <a:srgbClr val="000000"/>
                </a:solidFill>
                <a:latin typeface="Calibri"/>
                <a:cs typeface="Calibri"/>
              </a:rPr>
              <a:t> </a:t>
            </a:r>
            <a:r>
              <a:rPr sz="2000" spc="-5" dirty="0">
                <a:solidFill>
                  <a:srgbClr val="000000"/>
                </a:solidFill>
                <a:latin typeface="Calibri"/>
                <a:cs typeface="Calibri"/>
              </a:rPr>
              <a:t>nel</a:t>
            </a:r>
            <a:r>
              <a:rPr sz="2000" dirty="0">
                <a:solidFill>
                  <a:srgbClr val="000000"/>
                </a:solidFill>
                <a:latin typeface="Calibri"/>
                <a:cs typeface="Calibri"/>
              </a:rPr>
              <a:t> </a:t>
            </a:r>
            <a:r>
              <a:rPr sz="2000" spc="-15" dirty="0">
                <a:solidFill>
                  <a:srgbClr val="000000"/>
                </a:solidFill>
                <a:latin typeface="Calibri"/>
                <a:cs typeface="Calibri"/>
              </a:rPr>
              <a:t>settore</a:t>
            </a:r>
            <a:r>
              <a:rPr sz="2000" spc="15" dirty="0">
                <a:solidFill>
                  <a:srgbClr val="000000"/>
                </a:solidFill>
                <a:latin typeface="Calibri"/>
                <a:cs typeface="Calibri"/>
              </a:rPr>
              <a:t> </a:t>
            </a:r>
            <a:r>
              <a:rPr sz="2000" spc="-10" dirty="0">
                <a:solidFill>
                  <a:srgbClr val="000000"/>
                </a:solidFill>
                <a:latin typeface="Calibri"/>
                <a:cs typeface="Calibri"/>
              </a:rPr>
              <a:t>alimentare</a:t>
            </a:r>
            <a:r>
              <a:rPr sz="2000" spc="30" dirty="0">
                <a:solidFill>
                  <a:srgbClr val="000000"/>
                </a:solidFill>
                <a:latin typeface="Calibri"/>
                <a:cs typeface="Calibri"/>
              </a:rPr>
              <a:t> </a:t>
            </a:r>
            <a:r>
              <a:rPr sz="2000" dirty="0">
                <a:solidFill>
                  <a:srgbClr val="000000"/>
                </a:solidFill>
                <a:latin typeface="Calibri"/>
                <a:cs typeface="Calibri"/>
              </a:rPr>
              <a:t>(WineScan</a:t>
            </a:r>
            <a:r>
              <a:rPr sz="2000" spc="-20" dirty="0">
                <a:solidFill>
                  <a:srgbClr val="000000"/>
                </a:solidFill>
                <a:latin typeface="Calibri"/>
                <a:cs typeface="Calibri"/>
              </a:rPr>
              <a:t> </a:t>
            </a:r>
            <a:r>
              <a:rPr sz="2000" dirty="0">
                <a:solidFill>
                  <a:srgbClr val="000000"/>
                </a:solidFill>
                <a:latin typeface="Calibri"/>
                <a:cs typeface="Calibri"/>
              </a:rPr>
              <a:t>– MilkScan</a:t>
            </a:r>
            <a:r>
              <a:rPr sz="2000" spc="5" dirty="0">
                <a:solidFill>
                  <a:srgbClr val="000000"/>
                </a:solidFill>
                <a:latin typeface="Calibri"/>
                <a:cs typeface="Calibri"/>
              </a:rPr>
              <a:t> </a:t>
            </a:r>
            <a:r>
              <a:rPr sz="2000" dirty="0">
                <a:solidFill>
                  <a:srgbClr val="000000"/>
                </a:solidFill>
                <a:latin typeface="Calibri"/>
                <a:cs typeface="Calibri"/>
              </a:rPr>
              <a:t>– </a:t>
            </a:r>
            <a:r>
              <a:rPr sz="2000" spc="-5" dirty="0">
                <a:solidFill>
                  <a:srgbClr val="000000"/>
                </a:solidFill>
                <a:latin typeface="Calibri"/>
                <a:cs typeface="Calibri"/>
              </a:rPr>
              <a:t>OilScan)</a:t>
            </a:r>
            <a:endParaRPr sz="2000">
              <a:latin typeface="Calibri"/>
              <a:cs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82879" y="198882"/>
            <a:ext cx="2149475" cy="376555"/>
          </a:xfrm>
          <a:prstGeom prst="rect">
            <a:avLst/>
          </a:prstGeom>
        </p:spPr>
        <p:txBody>
          <a:bodyPr vert="horz" wrap="square" lIns="0" tIns="12700" rIns="0" bIns="0" rtlCol="0">
            <a:spAutoFit/>
          </a:bodyPr>
          <a:lstStyle/>
          <a:p>
            <a:pPr marL="12700">
              <a:lnSpc>
                <a:spcPct val="100000"/>
              </a:lnSpc>
              <a:spcBef>
                <a:spcPts val="100"/>
              </a:spcBef>
            </a:pPr>
            <a:r>
              <a:rPr sz="2300" b="1" dirty="0">
                <a:solidFill>
                  <a:srgbClr val="1F4D3D"/>
                </a:solidFill>
                <a:latin typeface="Calibri"/>
                <a:cs typeface="Calibri"/>
              </a:rPr>
              <a:t>Specie</a:t>
            </a:r>
            <a:r>
              <a:rPr sz="2300" b="1" spc="-35" dirty="0">
                <a:solidFill>
                  <a:srgbClr val="1F4D3D"/>
                </a:solidFill>
                <a:latin typeface="Calibri"/>
                <a:cs typeface="Calibri"/>
              </a:rPr>
              <a:t> </a:t>
            </a:r>
            <a:r>
              <a:rPr sz="2300" b="1" spc="-5" dirty="0">
                <a:solidFill>
                  <a:srgbClr val="1F4D3D"/>
                </a:solidFill>
                <a:latin typeface="Calibri"/>
                <a:cs typeface="Calibri"/>
              </a:rPr>
              <a:t>assorbenti</a:t>
            </a:r>
            <a:endParaRPr sz="2300">
              <a:latin typeface="Calibri"/>
              <a:cs typeface="Calibri"/>
            </a:endParaRPr>
          </a:p>
        </p:txBody>
      </p:sp>
      <p:sp>
        <p:nvSpPr>
          <p:cNvPr id="3" name="object 3"/>
          <p:cNvSpPr txBox="1"/>
          <p:nvPr/>
        </p:nvSpPr>
        <p:spPr>
          <a:xfrm>
            <a:off x="582879" y="857250"/>
            <a:ext cx="10095230" cy="5818505"/>
          </a:xfrm>
          <a:prstGeom prst="rect">
            <a:avLst/>
          </a:prstGeom>
        </p:spPr>
        <p:txBody>
          <a:bodyPr vert="horz" wrap="square" lIns="0" tIns="13335" rIns="0" bIns="0" rtlCol="0">
            <a:spAutoFit/>
          </a:bodyPr>
          <a:lstStyle/>
          <a:p>
            <a:pPr marL="12700">
              <a:lnSpc>
                <a:spcPct val="100000"/>
              </a:lnSpc>
              <a:spcBef>
                <a:spcPts val="105"/>
              </a:spcBef>
            </a:pPr>
            <a:r>
              <a:rPr sz="2000" spc="-5" dirty="0">
                <a:solidFill>
                  <a:srgbClr val="000000"/>
                </a:solidFill>
                <a:latin typeface="Calibri"/>
                <a:cs typeface="Calibri"/>
              </a:rPr>
              <a:t>Assorbimento</a:t>
            </a:r>
            <a:r>
              <a:rPr sz="2000" spc="10" dirty="0">
                <a:solidFill>
                  <a:srgbClr val="000000"/>
                </a:solidFill>
                <a:latin typeface="Calibri"/>
                <a:cs typeface="Calibri"/>
              </a:rPr>
              <a:t> </a:t>
            </a:r>
            <a:r>
              <a:rPr sz="2000" spc="-5" dirty="0">
                <a:solidFill>
                  <a:srgbClr val="000000"/>
                </a:solidFill>
                <a:latin typeface="Calibri"/>
                <a:cs typeface="Calibri"/>
              </a:rPr>
              <a:t>di</a:t>
            </a:r>
            <a:r>
              <a:rPr sz="2000" dirty="0">
                <a:solidFill>
                  <a:srgbClr val="000000"/>
                </a:solidFill>
                <a:latin typeface="Calibri"/>
                <a:cs typeface="Calibri"/>
              </a:rPr>
              <a:t> </a:t>
            </a:r>
            <a:r>
              <a:rPr sz="2000" spc="-5" dirty="0">
                <a:solidFill>
                  <a:srgbClr val="000000"/>
                </a:solidFill>
                <a:latin typeface="Calibri"/>
                <a:cs typeface="Calibri"/>
              </a:rPr>
              <a:t>radiazioni</a:t>
            </a:r>
            <a:r>
              <a:rPr sz="2000" spc="-10" dirty="0">
                <a:solidFill>
                  <a:srgbClr val="000000"/>
                </a:solidFill>
                <a:latin typeface="Calibri"/>
                <a:cs typeface="Calibri"/>
              </a:rPr>
              <a:t> </a:t>
            </a:r>
            <a:r>
              <a:rPr sz="2000" spc="-15" dirty="0">
                <a:solidFill>
                  <a:srgbClr val="000000"/>
                </a:solidFill>
                <a:latin typeface="Calibri"/>
                <a:cs typeface="Calibri"/>
              </a:rPr>
              <a:t>ultraviolette</a:t>
            </a:r>
            <a:r>
              <a:rPr sz="2000" spc="30" dirty="0">
                <a:solidFill>
                  <a:srgbClr val="000000"/>
                </a:solidFill>
                <a:latin typeface="Calibri"/>
                <a:cs typeface="Calibri"/>
              </a:rPr>
              <a:t> </a:t>
            </a:r>
            <a:r>
              <a:rPr sz="2000" dirty="0">
                <a:solidFill>
                  <a:srgbClr val="000000"/>
                </a:solidFill>
                <a:latin typeface="Calibri"/>
                <a:cs typeface="Calibri"/>
              </a:rPr>
              <a:t>e</a:t>
            </a:r>
            <a:r>
              <a:rPr sz="2000" spc="5" dirty="0">
                <a:solidFill>
                  <a:srgbClr val="000000"/>
                </a:solidFill>
                <a:latin typeface="Calibri"/>
                <a:cs typeface="Calibri"/>
              </a:rPr>
              <a:t> </a:t>
            </a:r>
            <a:r>
              <a:rPr sz="2000" spc="-5" dirty="0">
                <a:solidFill>
                  <a:srgbClr val="000000"/>
                </a:solidFill>
                <a:latin typeface="Calibri"/>
                <a:cs typeface="Calibri"/>
              </a:rPr>
              <a:t>visibili</a:t>
            </a:r>
            <a:r>
              <a:rPr sz="2000" spc="15" dirty="0">
                <a:solidFill>
                  <a:srgbClr val="000000"/>
                </a:solidFill>
                <a:latin typeface="Calibri"/>
                <a:cs typeface="Calibri"/>
              </a:rPr>
              <a:t> </a:t>
            </a:r>
            <a:r>
              <a:rPr sz="2000" spc="-5" dirty="0">
                <a:solidFill>
                  <a:srgbClr val="000000"/>
                </a:solidFill>
                <a:latin typeface="Calibri"/>
                <a:cs typeface="Calibri"/>
              </a:rPr>
              <a:t>da</a:t>
            </a:r>
            <a:r>
              <a:rPr sz="2000" spc="10" dirty="0">
                <a:solidFill>
                  <a:srgbClr val="000000"/>
                </a:solidFill>
                <a:latin typeface="Calibri"/>
                <a:cs typeface="Calibri"/>
              </a:rPr>
              <a:t> </a:t>
            </a:r>
            <a:r>
              <a:rPr sz="2000" spc="-10" dirty="0">
                <a:solidFill>
                  <a:srgbClr val="000000"/>
                </a:solidFill>
                <a:latin typeface="Calibri"/>
                <a:cs typeface="Calibri"/>
              </a:rPr>
              <a:t>parte</a:t>
            </a:r>
            <a:r>
              <a:rPr sz="2000" spc="5" dirty="0">
                <a:solidFill>
                  <a:srgbClr val="000000"/>
                </a:solidFill>
                <a:latin typeface="Calibri"/>
                <a:cs typeface="Calibri"/>
              </a:rPr>
              <a:t> </a:t>
            </a:r>
            <a:r>
              <a:rPr sz="2000" spc="-5" dirty="0">
                <a:solidFill>
                  <a:srgbClr val="000000"/>
                </a:solidFill>
                <a:latin typeface="Calibri"/>
                <a:cs typeface="Calibri"/>
              </a:rPr>
              <a:t>di</a:t>
            </a:r>
            <a:r>
              <a:rPr sz="2000" dirty="0">
                <a:solidFill>
                  <a:srgbClr val="000000"/>
                </a:solidFill>
                <a:latin typeface="Calibri"/>
                <a:cs typeface="Calibri"/>
              </a:rPr>
              <a:t> </a:t>
            </a:r>
            <a:r>
              <a:rPr sz="2000" spc="-5" dirty="0">
                <a:solidFill>
                  <a:srgbClr val="000000"/>
                </a:solidFill>
                <a:latin typeface="Calibri"/>
                <a:cs typeface="Calibri"/>
              </a:rPr>
              <a:t>molecole</a:t>
            </a:r>
            <a:r>
              <a:rPr sz="2000" spc="10" dirty="0">
                <a:solidFill>
                  <a:srgbClr val="000000"/>
                </a:solidFill>
                <a:latin typeface="Calibri"/>
                <a:cs typeface="Calibri"/>
              </a:rPr>
              <a:t> </a:t>
            </a:r>
            <a:r>
              <a:rPr sz="2000" dirty="0">
                <a:solidFill>
                  <a:srgbClr val="000000"/>
                </a:solidFill>
                <a:latin typeface="Calibri"/>
                <a:cs typeface="Calibri"/>
              </a:rPr>
              <a:t>è</a:t>
            </a:r>
            <a:r>
              <a:rPr sz="2000" spc="-5" dirty="0">
                <a:solidFill>
                  <a:srgbClr val="000000"/>
                </a:solidFill>
                <a:latin typeface="Calibri"/>
                <a:cs typeface="Calibri"/>
              </a:rPr>
              <a:t> </a:t>
            </a:r>
            <a:r>
              <a:rPr sz="2000" spc="-15" dirty="0">
                <a:solidFill>
                  <a:srgbClr val="000000"/>
                </a:solidFill>
                <a:latin typeface="Calibri"/>
                <a:cs typeface="Calibri"/>
              </a:rPr>
              <a:t>dato</a:t>
            </a:r>
            <a:r>
              <a:rPr sz="2000" spc="-5" dirty="0">
                <a:solidFill>
                  <a:srgbClr val="000000"/>
                </a:solidFill>
                <a:latin typeface="Calibri"/>
                <a:cs typeface="Calibri"/>
              </a:rPr>
              <a:t> </a:t>
            </a:r>
            <a:r>
              <a:rPr sz="2000" dirty="0">
                <a:solidFill>
                  <a:srgbClr val="000000"/>
                </a:solidFill>
                <a:latin typeface="Calibri"/>
                <a:cs typeface="Calibri"/>
              </a:rPr>
              <a:t>da:</a:t>
            </a:r>
            <a:endParaRPr sz="2000">
              <a:latin typeface="Calibri"/>
              <a:cs typeface="Calibri"/>
            </a:endParaRPr>
          </a:p>
          <a:p>
            <a:pPr>
              <a:lnSpc>
                <a:spcPct val="100000"/>
              </a:lnSpc>
              <a:spcBef>
                <a:spcPts val="20"/>
              </a:spcBef>
            </a:pPr>
            <a:endParaRPr sz="1950">
              <a:latin typeface="Calibri"/>
              <a:cs typeface="Calibri"/>
            </a:endParaRPr>
          </a:p>
          <a:p>
            <a:pPr marL="12700" marR="169545">
              <a:lnSpc>
                <a:spcPct val="100000"/>
              </a:lnSpc>
            </a:pPr>
            <a:r>
              <a:rPr sz="2000" spc="-10" dirty="0">
                <a:solidFill>
                  <a:srgbClr val="000000"/>
                </a:solidFill>
                <a:latin typeface="Calibri"/>
                <a:cs typeface="Calibri"/>
              </a:rPr>
              <a:t>assorbimento</a:t>
            </a:r>
            <a:r>
              <a:rPr sz="2000" spc="25" dirty="0">
                <a:solidFill>
                  <a:srgbClr val="000000"/>
                </a:solidFill>
                <a:latin typeface="Calibri"/>
                <a:cs typeface="Calibri"/>
              </a:rPr>
              <a:t> </a:t>
            </a:r>
            <a:r>
              <a:rPr sz="2000" spc="-10" dirty="0">
                <a:solidFill>
                  <a:srgbClr val="000000"/>
                </a:solidFill>
                <a:latin typeface="Calibri"/>
                <a:cs typeface="Calibri"/>
              </a:rPr>
              <a:t>elettronico</a:t>
            </a:r>
            <a:r>
              <a:rPr sz="2000" dirty="0">
                <a:solidFill>
                  <a:srgbClr val="000000"/>
                </a:solidFill>
                <a:latin typeface="Calibri"/>
                <a:cs typeface="Calibri"/>
              </a:rPr>
              <a:t> di</a:t>
            </a:r>
            <a:r>
              <a:rPr sz="2000" spc="-5" dirty="0">
                <a:solidFill>
                  <a:srgbClr val="000000"/>
                </a:solidFill>
                <a:latin typeface="Calibri"/>
                <a:cs typeface="Calibri"/>
              </a:rPr>
              <a:t> </a:t>
            </a:r>
            <a:r>
              <a:rPr sz="2000" dirty="0">
                <a:solidFill>
                  <a:srgbClr val="000000"/>
                </a:solidFill>
                <a:latin typeface="Calibri"/>
                <a:cs typeface="Calibri"/>
              </a:rPr>
              <a:t>una</a:t>
            </a:r>
            <a:r>
              <a:rPr sz="2000" spc="-5" dirty="0">
                <a:solidFill>
                  <a:srgbClr val="000000"/>
                </a:solidFill>
                <a:latin typeface="Calibri"/>
                <a:cs typeface="Calibri"/>
              </a:rPr>
              <a:t> </a:t>
            </a:r>
            <a:r>
              <a:rPr sz="2000" dirty="0">
                <a:solidFill>
                  <a:srgbClr val="000000"/>
                </a:solidFill>
                <a:latin typeface="Calibri"/>
                <a:cs typeface="Calibri"/>
              </a:rPr>
              <a:t>o </a:t>
            </a:r>
            <a:r>
              <a:rPr sz="2000" spc="-5" dirty="0">
                <a:solidFill>
                  <a:srgbClr val="000000"/>
                </a:solidFill>
                <a:latin typeface="Calibri"/>
                <a:cs typeface="Calibri"/>
              </a:rPr>
              <a:t>più </a:t>
            </a:r>
            <a:r>
              <a:rPr sz="2000" dirty="0">
                <a:solidFill>
                  <a:srgbClr val="000000"/>
                </a:solidFill>
                <a:latin typeface="Calibri"/>
                <a:cs typeface="Calibri"/>
              </a:rPr>
              <a:t>bande </a:t>
            </a:r>
            <a:r>
              <a:rPr sz="2000" spc="-10" dirty="0">
                <a:solidFill>
                  <a:srgbClr val="000000"/>
                </a:solidFill>
                <a:latin typeface="Calibri"/>
                <a:cs typeface="Calibri"/>
              </a:rPr>
              <a:t>(costituite</a:t>
            </a:r>
            <a:r>
              <a:rPr sz="2000" spc="15" dirty="0">
                <a:solidFill>
                  <a:srgbClr val="000000"/>
                </a:solidFill>
                <a:latin typeface="Calibri"/>
                <a:cs typeface="Calibri"/>
              </a:rPr>
              <a:t> </a:t>
            </a:r>
            <a:r>
              <a:rPr sz="2000" spc="-5" dirty="0">
                <a:solidFill>
                  <a:srgbClr val="000000"/>
                </a:solidFill>
                <a:latin typeface="Calibri"/>
                <a:cs typeface="Calibri"/>
              </a:rPr>
              <a:t>da</a:t>
            </a:r>
            <a:r>
              <a:rPr sz="2000" spc="5" dirty="0">
                <a:solidFill>
                  <a:srgbClr val="000000"/>
                </a:solidFill>
                <a:latin typeface="Calibri"/>
                <a:cs typeface="Calibri"/>
              </a:rPr>
              <a:t> </a:t>
            </a:r>
            <a:r>
              <a:rPr sz="2000" spc="-10" dirty="0">
                <a:solidFill>
                  <a:srgbClr val="000000"/>
                </a:solidFill>
                <a:latin typeface="Calibri"/>
                <a:cs typeface="Calibri"/>
              </a:rPr>
              <a:t>molte</a:t>
            </a:r>
            <a:r>
              <a:rPr sz="2000" spc="15" dirty="0">
                <a:solidFill>
                  <a:srgbClr val="000000"/>
                </a:solidFill>
                <a:latin typeface="Calibri"/>
                <a:cs typeface="Calibri"/>
              </a:rPr>
              <a:t> </a:t>
            </a:r>
            <a:r>
              <a:rPr sz="2000" spc="-5" dirty="0">
                <a:solidFill>
                  <a:srgbClr val="000000"/>
                </a:solidFill>
                <a:latin typeface="Calibri"/>
                <a:cs typeface="Calibri"/>
              </a:rPr>
              <a:t>linee</a:t>
            </a:r>
            <a:r>
              <a:rPr sz="2000" spc="5" dirty="0">
                <a:solidFill>
                  <a:srgbClr val="000000"/>
                </a:solidFill>
                <a:latin typeface="Calibri"/>
                <a:cs typeface="Calibri"/>
              </a:rPr>
              <a:t> </a:t>
            </a:r>
            <a:r>
              <a:rPr sz="2000" spc="-15" dirty="0">
                <a:solidFill>
                  <a:srgbClr val="000000"/>
                </a:solidFill>
                <a:latin typeface="Calibri"/>
                <a:cs typeface="Calibri"/>
              </a:rPr>
              <a:t>strettamente</a:t>
            </a:r>
            <a:r>
              <a:rPr sz="2000" spc="40" dirty="0">
                <a:solidFill>
                  <a:srgbClr val="000000"/>
                </a:solidFill>
                <a:latin typeface="Calibri"/>
                <a:cs typeface="Calibri"/>
              </a:rPr>
              <a:t> </a:t>
            </a:r>
            <a:r>
              <a:rPr sz="2000" spc="-10" dirty="0">
                <a:solidFill>
                  <a:srgbClr val="000000"/>
                </a:solidFill>
                <a:latin typeface="Calibri"/>
                <a:cs typeface="Calibri"/>
              </a:rPr>
              <a:t>spaziate</a:t>
            </a:r>
            <a:r>
              <a:rPr sz="2000" spc="35" dirty="0">
                <a:solidFill>
                  <a:srgbClr val="000000"/>
                </a:solidFill>
                <a:latin typeface="Calibri"/>
                <a:cs typeface="Calibri"/>
              </a:rPr>
              <a:t> </a:t>
            </a:r>
            <a:r>
              <a:rPr sz="2000" dirty="0">
                <a:solidFill>
                  <a:srgbClr val="000000"/>
                </a:solidFill>
                <a:latin typeface="Calibri"/>
                <a:cs typeface="Calibri"/>
              </a:rPr>
              <a:t>ma </a:t>
            </a:r>
            <a:r>
              <a:rPr sz="2000" spc="-440" dirty="0">
                <a:solidFill>
                  <a:srgbClr val="000000"/>
                </a:solidFill>
                <a:latin typeface="Calibri"/>
                <a:cs typeface="Calibri"/>
              </a:rPr>
              <a:t> </a:t>
            </a:r>
            <a:r>
              <a:rPr sz="2000" spc="-10" dirty="0">
                <a:solidFill>
                  <a:srgbClr val="000000"/>
                </a:solidFill>
                <a:latin typeface="Calibri"/>
                <a:cs typeface="Calibri"/>
              </a:rPr>
              <a:t>discrete)</a:t>
            </a:r>
            <a:endParaRPr sz="2000">
              <a:latin typeface="Calibri"/>
              <a:cs typeface="Calibri"/>
            </a:endParaRPr>
          </a:p>
          <a:p>
            <a:pPr>
              <a:lnSpc>
                <a:spcPct val="100000"/>
              </a:lnSpc>
              <a:spcBef>
                <a:spcPts val="20"/>
              </a:spcBef>
            </a:pPr>
            <a:endParaRPr sz="1950">
              <a:latin typeface="Calibri"/>
              <a:cs typeface="Calibri"/>
            </a:endParaRPr>
          </a:p>
          <a:p>
            <a:pPr marL="12700">
              <a:lnSpc>
                <a:spcPct val="100000"/>
              </a:lnSpc>
            </a:pPr>
            <a:r>
              <a:rPr sz="2000" dirty="0">
                <a:solidFill>
                  <a:srgbClr val="000000"/>
                </a:solidFill>
                <a:latin typeface="Calibri"/>
                <a:cs typeface="Calibri"/>
              </a:rPr>
              <a:t>Ogni</a:t>
            </a:r>
            <a:r>
              <a:rPr sz="2000" spc="-25" dirty="0">
                <a:solidFill>
                  <a:srgbClr val="000000"/>
                </a:solidFill>
                <a:latin typeface="Calibri"/>
                <a:cs typeface="Calibri"/>
              </a:rPr>
              <a:t> </a:t>
            </a:r>
            <a:r>
              <a:rPr sz="2000" spc="-5" dirty="0">
                <a:solidFill>
                  <a:srgbClr val="000000"/>
                </a:solidFill>
                <a:latin typeface="Calibri"/>
                <a:cs typeface="Calibri"/>
              </a:rPr>
              <a:t>linea</a:t>
            </a:r>
            <a:r>
              <a:rPr sz="2000" spc="10" dirty="0">
                <a:solidFill>
                  <a:srgbClr val="000000"/>
                </a:solidFill>
                <a:latin typeface="Calibri"/>
                <a:cs typeface="Calibri"/>
              </a:rPr>
              <a:t> </a:t>
            </a:r>
            <a:r>
              <a:rPr sz="2000" spc="-5" dirty="0">
                <a:solidFill>
                  <a:srgbClr val="000000"/>
                </a:solidFill>
                <a:latin typeface="Calibri"/>
                <a:cs typeface="Calibri"/>
              </a:rPr>
              <a:t>nasce</a:t>
            </a:r>
            <a:r>
              <a:rPr sz="2000" dirty="0">
                <a:solidFill>
                  <a:srgbClr val="000000"/>
                </a:solidFill>
                <a:latin typeface="Calibri"/>
                <a:cs typeface="Calibri"/>
              </a:rPr>
              <a:t> </a:t>
            </a:r>
            <a:r>
              <a:rPr sz="2000" spc="-5" dirty="0">
                <a:solidFill>
                  <a:srgbClr val="000000"/>
                </a:solidFill>
                <a:latin typeface="Calibri"/>
                <a:cs typeface="Calibri"/>
              </a:rPr>
              <a:t>dalla</a:t>
            </a:r>
            <a:r>
              <a:rPr sz="2000" spc="5" dirty="0">
                <a:solidFill>
                  <a:srgbClr val="000000"/>
                </a:solidFill>
                <a:latin typeface="Calibri"/>
                <a:cs typeface="Calibri"/>
              </a:rPr>
              <a:t> </a:t>
            </a:r>
            <a:r>
              <a:rPr sz="2000" spc="-5" dirty="0">
                <a:solidFill>
                  <a:srgbClr val="000000"/>
                </a:solidFill>
                <a:latin typeface="Calibri"/>
                <a:cs typeface="Calibri"/>
              </a:rPr>
              <a:t>transizione</a:t>
            </a:r>
            <a:r>
              <a:rPr sz="2000" dirty="0">
                <a:solidFill>
                  <a:srgbClr val="000000"/>
                </a:solidFill>
                <a:latin typeface="Calibri"/>
                <a:cs typeface="Calibri"/>
              </a:rPr>
              <a:t> </a:t>
            </a:r>
            <a:r>
              <a:rPr sz="2000" spc="-5" dirty="0">
                <a:solidFill>
                  <a:srgbClr val="000000"/>
                </a:solidFill>
                <a:latin typeface="Calibri"/>
                <a:cs typeface="Calibri"/>
              </a:rPr>
              <a:t>di</a:t>
            </a:r>
            <a:r>
              <a:rPr sz="2000" dirty="0">
                <a:solidFill>
                  <a:srgbClr val="000000"/>
                </a:solidFill>
                <a:latin typeface="Calibri"/>
                <a:cs typeface="Calibri"/>
              </a:rPr>
              <a:t> un</a:t>
            </a:r>
            <a:r>
              <a:rPr sz="2000" spc="-15" dirty="0">
                <a:solidFill>
                  <a:srgbClr val="000000"/>
                </a:solidFill>
                <a:latin typeface="Calibri"/>
                <a:cs typeface="Calibri"/>
              </a:rPr>
              <a:t> </a:t>
            </a:r>
            <a:r>
              <a:rPr sz="2000" spc="-10" dirty="0">
                <a:solidFill>
                  <a:srgbClr val="000000"/>
                </a:solidFill>
                <a:latin typeface="Calibri"/>
                <a:cs typeface="Calibri"/>
              </a:rPr>
              <a:t>elettrone</a:t>
            </a:r>
            <a:r>
              <a:rPr sz="2000" spc="15" dirty="0">
                <a:solidFill>
                  <a:srgbClr val="000000"/>
                </a:solidFill>
                <a:latin typeface="Calibri"/>
                <a:cs typeface="Calibri"/>
              </a:rPr>
              <a:t> </a:t>
            </a:r>
            <a:r>
              <a:rPr sz="2000" spc="-5" dirty="0">
                <a:solidFill>
                  <a:srgbClr val="000000"/>
                </a:solidFill>
                <a:latin typeface="Calibri"/>
                <a:cs typeface="Calibri"/>
              </a:rPr>
              <a:t>dallo</a:t>
            </a:r>
            <a:r>
              <a:rPr sz="2000" dirty="0">
                <a:solidFill>
                  <a:srgbClr val="000000"/>
                </a:solidFill>
                <a:latin typeface="Calibri"/>
                <a:cs typeface="Calibri"/>
              </a:rPr>
              <a:t> </a:t>
            </a:r>
            <a:r>
              <a:rPr sz="2000" spc="-20" dirty="0">
                <a:solidFill>
                  <a:srgbClr val="000000"/>
                </a:solidFill>
                <a:latin typeface="Calibri"/>
                <a:cs typeface="Calibri"/>
              </a:rPr>
              <a:t>stato</a:t>
            </a:r>
            <a:r>
              <a:rPr sz="2000" spc="10" dirty="0">
                <a:solidFill>
                  <a:srgbClr val="000000"/>
                </a:solidFill>
                <a:latin typeface="Calibri"/>
                <a:cs typeface="Calibri"/>
              </a:rPr>
              <a:t> </a:t>
            </a:r>
            <a:r>
              <a:rPr sz="2000" spc="-10" dirty="0">
                <a:solidFill>
                  <a:srgbClr val="000000"/>
                </a:solidFill>
                <a:latin typeface="Calibri"/>
                <a:cs typeface="Calibri"/>
              </a:rPr>
              <a:t>fondamentale</a:t>
            </a:r>
            <a:r>
              <a:rPr sz="2000" spc="5" dirty="0">
                <a:solidFill>
                  <a:srgbClr val="000000"/>
                </a:solidFill>
                <a:latin typeface="Calibri"/>
                <a:cs typeface="Calibri"/>
              </a:rPr>
              <a:t> </a:t>
            </a:r>
            <a:r>
              <a:rPr sz="2000" dirty="0">
                <a:solidFill>
                  <a:srgbClr val="000000"/>
                </a:solidFill>
                <a:latin typeface="Calibri"/>
                <a:cs typeface="Calibri"/>
              </a:rPr>
              <a:t>ad</a:t>
            </a:r>
            <a:r>
              <a:rPr sz="2000" spc="-5" dirty="0">
                <a:solidFill>
                  <a:srgbClr val="000000"/>
                </a:solidFill>
                <a:latin typeface="Calibri"/>
                <a:cs typeface="Calibri"/>
              </a:rPr>
              <a:t> </a:t>
            </a:r>
            <a:r>
              <a:rPr sz="2000" dirty="0">
                <a:solidFill>
                  <a:srgbClr val="000000"/>
                </a:solidFill>
                <a:latin typeface="Calibri"/>
                <a:cs typeface="Calibri"/>
              </a:rPr>
              <a:t>uno</a:t>
            </a:r>
            <a:r>
              <a:rPr sz="2000" spc="-15" dirty="0">
                <a:solidFill>
                  <a:srgbClr val="000000"/>
                </a:solidFill>
                <a:latin typeface="Calibri"/>
                <a:cs typeface="Calibri"/>
              </a:rPr>
              <a:t> </a:t>
            </a:r>
            <a:r>
              <a:rPr sz="2000" spc="-5" dirty="0">
                <a:solidFill>
                  <a:srgbClr val="000000"/>
                </a:solidFill>
                <a:latin typeface="Calibri"/>
                <a:cs typeface="Calibri"/>
              </a:rPr>
              <a:t>dei molti</a:t>
            </a:r>
            <a:r>
              <a:rPr sz="2000" spc="10" dirty="0">
                <a:solidFill>
                  <a:srgbClr val="000000"/>
                </a:solidFill>
                <a:latin typeface="Calibri"/>
                <a:cs typeface="Calibri"/>
              </a:rPr>
              <a:t> </a:t>
            </a:r>
            <a:r>
              <a:rPr sz="2000" spc="-15" dirty="0">
                <a:solidFill>
                  <a:srgbClr val="000000"/>
                </a:solidFill>
                <a:latin typeface="Calibri"/>
                <a:cs typeface="Calibri"/>
              </a:rPr>
              <a:t>stati</a:t>
            </a:r>
            <a:endParaRPr sz="2000">
              <a:latin typeface="Calibri"/>
              <a:cs typeface="Calibri"/>
            </a:endParaRPr>
          </a:p>
          <a:p>
            <a:pPr marL="12700">
              <a:lnSpc>
                <a:spcPct val="100000"/>
              </a:lnSpc>
            </a:pPr>
            <a:r>
              <a:rPr sz="2000" spc="-5" dirty="0">
                <a:solidFill>
                  <a:srgbClr val="000000"/>
                </a:solidFill>
                <a:latin typeface="Calibri"/>
                <a:cs typeface="Calibri"/>
              </a:rPr>
              <a:t>energetici</a:t>
            </a:r>
            <a:r>
              <a:rPr sz="2000" dirty="0">
                <a:solidFill>
                  <a:srgbClr val="000000"/>
                </a:solidFill>
                <a:latin typeface="Calibri"/>
                <a:cs typeface="Calibri"/>
              </a:rPr>
              <a:t> </a:t>
            </a:r>
            <a:r>
              <a:rPr sz="2000" spc="-5" dirty="0">
                <a:solidFill>
                  <a:srgbClr val="000000"/>
                </a:solidFill>
                <a:latin typeface="Calibri"/>
                <a:cs typeface="Calibri"/>
              </a:rPr>
              <a:t>vibrazionali </a:t>
            </a:r>
            <a:r>
              <a:rPr sz="2000" dirty="0">
                <a:solidFill>
                  <a:srgbClr val="000000"/>
                </a:solidFill>
                <a:latin typeface="Calibri"/>
                <a:cs typeface="Calibri"/>
              </a:rPr>
              <a:t>e</a:t>
            </a:r>
            <a:r>
              <a:rPr sz="2000" spc="5" dirty="0">
                <a:solidFill>
                  <a:srgbClr val="000000"/>
                </a:solidFill>
                <a:latin typeface="Calibri"/>
                <a:cs typeface="Calibri"/>
              </a:rPr>
              <a:t> </a:t>
            </a:r>
            <a:r>
              <a:rPr sz="2000" spc="-5" dirty="0">
                <a:solidFill>
                  <a:srgbClr val="000000"/>
                </a:solidFill>
                <a:latin typeface="Calibri"/>
                <a:cs typeface="Calibri"/>
              </a:rPr>
              <a:t>rotazionali</a:t>
            </a:r>
            <a:r>
              <a:rPr sz="2000" spc="5" dirty="0">
                <a:solidFill>
                  <a:srgbClr val="000000"/>
                </a:solidFill>
                <a:latin typeface="Calibri"/>
                <a:cs typeface="Calibri"/>
              </a:rPr>
              <a:t> </a:t>
            </a:r>
            <a:r>
              <a:rPr sz="2000" spc="-5" dirty="0">
                <a:solidFill>
                  <a:srgbClr val="000000"/>
                </a:solidFill>
                <a:latin typeface="Calibri"/>
                <a:cs typeface="Calibri"/>
              </a:rPr>
              <a:t>associati</a:t>
            </a:r>
            <a:r>
              <a:rPr sz="2000" spc="25" dirty="0">
                <a:solidFill>
                  <a:srgbClr val="000000"/>
                </a:solidFill>
                <a:latin typeface="Calibri"/>
                <a:cs typeface="Calibri"/>
              </a:rPr>
              <a:t> </a:t>
            </a:r>
            <a:r>
              <a:rPr sz="2000" dirty="0">
                <a:solidFill>
                  <a:srgbClr val="000000"/>
                </a:solidFill>
                <a:latin typeface="Calibri"/>
                <a:cs typeface="Calibri"/>
              </a:rPr>
              <a:t>ad</a:t>
            </a:r>
            <a:r>
              <a:rPr sz="2000" spc="5" dirty="0">
                <a:solidFill>
                  <a:srgbClr val="000000"/>
                </a:solidFill>
                <a:latin typeface="Calibri"/>
                <a:cs typeface="Calibri"/>
              </a:rPr>
              <a:t> </a:t>
            </a:r>
            <a:r>
              <a:rPr sz="2000" spc="-5" dirty="0">
                <a:solidFill>
                  <a:srgbClr val="000000"/>
                </a:solidFill>
                <a:latin typeface="Calibri"/>
                <a:cs typeface="Calibri"/>
              </a:rPr>
              <a:t>ogni</a:t>
            </a:r>
            <a:r>
              <a:rPr sz="2000" spc="-20" dirty="0">
                <a:solidFill>
                  <a:srgbClr val="000000"/>
                </a:solidFill>
                <a:latin typeface="Calibri"/>
                <a:cs typeface="Calibri"/>
              </a:rPr>
              <a:t> stato</a:t>
            </a:r>
            <a:r>
              <a:rPr sz="2000" spc="25" dirty="0">
                <a:solidFill>
                  <a:srgbClr val="000000"/>
                </a:solidFill>
                <a:latin typeface="Calibri"/>
                <a:cs typeface="Calibri"/>
              </a:rPr>
              <a:t> </a:t>
            </a:r>
            <a:r>
              <a:rPr sz="2000" spc="-10" dirty="0">
                <a:solidFill>
                  <a:srgbClr val="000000"/>
                </a:solidFill>
                <a:latin typeface="Calibri"/>
                <a:cs typeface="Calibri"/>
              </a:rPr>
              <a:t>energetico</a:t>
            </a:r>
            <a:r>
              <a:rPr sz="2000" spc="-25" dirty="0">
                <a:solidFill>
                  <a:srgbClr val="000000"/>
                </a:solidFill>
                <a:latin typeface="Calibri"/>
                <a:cs typeface="Calibri"/>
              </a:rPr>
              <a:t> </a:t>
            </a:r>
            <a:r>
              <a:rPr sz="2000" spc="-10" dirty="0">
                <a:solidFill>
                  <a:srgbClr val="000000"/>
                </a:solidFill>
                <a:latin typeface="Calibri"/>
                <a:cs typeface="Calibri"/>
              </a:rPr>
              <a:t>elettronico</a:t>
            </a:r>
            <a:r>
              <a:rPr sz="2000" dirty="0">
                <a:solidFill>
                  <a:srgbClr val="000000"/>
                </a:solidFill>
                <a:latin typeface="Calibri"/>
                <a:cs typeface="Calibri"/>
              </a:rPr>
              <a:t> </a:t>
            </a:r>
            <a:r>
              <a:rPr sz="2000" spc="-10" dirty="0">
                <a:solidFill>
                  <a:srgbClr val="000000"/>
                </a:solidFill>
                <a:latin typeface="Calibri"/>
                <a:cs typeface="Calibri"/>
              </a:rPr>
              <a:t>eccitato</a:t>
            </a:r>
            <a:endParaRPr sz="2000">
              <a:latin typeface="Calibri"/>
              <a:cs typeface="Calibri"/>
            </a:endParaRPr>
          </a:p>
          <a:p>
            <a:pPr>
              <a:lnSpc>
                <a:spcPct val="100000"/>
              </a:lnSpc>
              <a:spcBef>
                <a:spcPts val="20"/>
              </a:spcBef>
            </a:pPr>
            <a:endParaRPr sz="1950">
              <a:latin typeface="Calibri"/>
              <a:cs typeface="Calibri"/>
            </a:endParaRPr>
          </a:p>
          <a:p>
            <a:pPr marL="12700">
              <a:lnSpc>
                <a:spcPct val="100000"/>
              </a:lnSpc>
            </a:pPr>
            <a:r>
              <a:rPr sz="2000" i="1" u="heavy" spc="-5" dirty="0">
                <a:solidFill>
                  <a:srgbClr val="000000"/>
                </a:solidFill>
                <a:uFill>
                  <a:solidFill>
                    <a:srgbClr val="000000"/>
                  </a:solidFill>
                </a:uFill>
                <a:latin typeface="Calibri"/>
                <a:cs typeface="Calibri"/>
              </a:rPr>
              <a:t>Assorbimento</a:t>
            </a:r>
            <a:r>
              <a:rPr sz="2000" i="1" u="heavy" spc="-35" dirty="0">
                <a:solidFill>
                  <a:srgbClr val="000000"/>
                </a:solidFill>
                <a:uFill>
                  <a:solidFill>
                    <a:srgbClr val="000000"/>
                  </a:solidFill>
                </a:uFill>
                <a:latin typeface="Calibri"/>
                <a:cs typeface="Calibri"/>
              </a:rPr>
              <a:t> </a:t>
            </a:r>
            <a:r>
              <a:rPr sz="2000" i="1" u="heavy" spc="-5" dirty="0">
                <a:solidFill>
                  <a:srgbClr val="000000"/>
                </a:solidFill>
                <a:uFill>
                  <a:solidFill>
                    <a:srgbClr val="000000"/>
                  </a:solidFill>
                </a:uFill>
                <a:latin typeface="Calibri"/>
                <a:cs typeface="Calibri"/>
              </a:rPr>
              <a:t>da</a:t>
            </a:r>
            <a:r>
              <a:rPr sz="2000" i="1" u="heavy" spc="-20" dirty="0">
                <a:solidFill>
                  <a:srgbClr val="000000"/>
                </a:solidFill>
                <a:uFill>
                  <a:solidFill>
                    <a:srgbClr val="000000"/>
                  </a:solidFill>
                </a:uFill>
                <a:latin typeface="Calibri"/>
                <a:cs typeface="Calibri"/>
              </a:rPr>
              <a:t> </a:t>
            </a:r>
            <a:r>
              <a:rPr sz="2000" i="1" u="heavy" spc="-10" dirty="0">
                <a:solidFill>
                  <a:srgbClr val="000000"/>
                </a:solidFill>
                <a:uFill>
                  <a:solidFill>
                    <a:srgbClr val="000000"/>
                  </a:solidFill>
                </a:uFill>
                <a:latin typeface="Calibri"/>
                <a:cs typeface="Calibri"/>
              </a:rPr>
              <a:t>parte</a:t>
            </a:r>
            <a:r>
              <a:rPr sz="2000" i="1" u="heavy" spc="-5" dirty="0">
                <a:solidFill>
                  <a:srgbClr val="000000"/>
                </a:solidFill>
                <a:uFill>
                  <a:solidFill>
                    <a:srgbClr val="000000"/>
                  </a:solidFill>
                </a:uFill>
                <a:latin typeface="Calibri"/>
                <a:cs typeface="Calibri"/>
              </a:rPr>
              <a:t> di</a:t>
            </a:r>
            <a:r>
              <a:rPr sz="2000" i="1" u="heavy" spc="-15" dirty="0">
                <a:solidFill>
                  <a:srgbClr val="000000"/>
                </a:solidFill>
                <a:uFill>
                  <a:solidFill>
                    <a:srgbClr val="000000"/>
                  </a:solidFill>
                </a:uFill>
                <a:latin typeface="Calibri"/>
                <a:cs typeface="Calibri"/>
              </a:rPr>
              <a:t> </a:t>
            </a:r>
            <a:r>
              <a:rPr sz="2000" i="1" u="heavy" spc="-5" dirty="0">
                <a:solidFill>
                  <a:srgbClr val="000000"/>
                </a:solidFill>
                <a:uFill>
                  <a:solidFill>
                    <a:srgbClr val="000000"/>
                  </a:solidFill>
                </a:uFill>
                <a:latin typeface="Calibri"/>
                <a:cs typeface="Calibri"/>
              </a:rPr>
              <a:t>composti</a:t>
            </a:r>
            <a:r>
              <a:rPr sz="2000" i="1" u="heavy" spc="-15" dirty="0">
                <a:solidFill>
                  <a:srgbClr val="000000"/>
                </a:solidFill>
                <a:uFill>
                  <a:solidFill>
                    <a:srgbClr val="000000"/>
                  </a:solidFill>
                </a:uFill>
                <a:latin typeface="Calibri"/>
                <a:cs typeface="Calibri"/>
              </a:rPr>
              <a:t> </a:t>
            </a:r>
            <a:r>
              <a:rPr sz="2000" i="1" u="heavy" spc="-5" dirty="0">
                <a:solidFill>
                  <a:srgbClr val="000000"/>
                </a:solidFill>
                <a:uFill>
                  <a:solidFill>
                    <a:srgbClr val="000000"/>
                  </a:solidFill>
                </a:uFill>
                <a:latin typeface="Calibri"/>
                <a:cs typeface="Calibri"/>
              </a:rPr>
              <a:t>organici</a:t>
            </a:r>
            <a:r>
              <a:rPr sz="2000" i="1" u="heavy" spc="-15" dirty="0">
                <a:solidFill>
                  <a:srgbClr val="000000"/>
                </a:solidFill>
                <a:uFill>
                  <a:solidFill>
                    <a:srgbClr val="000000"/>
                  </a:solidFill>
                </a:uFill>
                <a:latin typeface="Calibri"/>
                <a:cs typeface="Calibri"/>
              </a:rPr>
              <a:t> </a:t>
            </a:r>
            <a:r>
              <a:rPr sz="2000" i="1" u="heavy" dirty="0">
                <a:solidFill>
                  <a:srgbClr val="000000"/>
                </a:solidFill>
                <a:uFill>
                  <a:solidFill>
                    <a:srgbClr val="000000"/>
                  </a:solidFill>
                </a:uFill>
                <a:latin typeface="Calibri"/>
                <a:cs typeface="Calibri"/>
              </a:rPr>
              <a:t>(UV-VIS)</a:t>
            </a:r>
            <a:endParaRPr sz="2000">
              <a:latin typeface="Calibri"/>
              <a:cs typeface="Calibri"/>
            </a:endParaRPr>
          </a:p>
          <a:p>
            <a:pPr>
              <a:lnSpc>
                <a:spcPct val="100000"/>
              </a:lnSpc>
              <a:spcBef>
                <a:spcPts val="20"/>
              </a:spcBef>
            </a:pPr>
            <a:endParaRPr sz="1950">
              <a:latin typeface="Calibri"/>
              <a:cs typeface="Calibri"/>
            </a:endParaRPr>
          </a:p>
          <a:p>
            <a:pPr marL="12700">
              <a:lnSpc>
                <a:spcPct val="100000"/>
              </a:lnSpc>
              <a:spcBef>
                <a:spcPts val="5"/>
              </a:spcBef>
            </a:pPr>
            <a:r>
              <a:rPr sz="2000" dirty="0">
                <a:solidFill>
                  <a:srgbClr val="000000"/>
                </a:solidFill>
                <a:latin typeface="Calibri"/>
                <a:cs typeface="Calibri"/>
              </a:rPr>
              <a:t>A </a:t>
            </a:r>
            <a:r>
              <a:rPr sz="2000" spc="-10" dirty="0">
                <a:solidFill>
                  <a:srgbClr val="000000"/>
                </a:solidFill>
                <a:latin typeface="Calibri"/>
                <a:cs typeface="Calibri"/>
              </a:rPr>
              <a:t>lunghezze </a:t>
            </a:r>
            <a:r>
              <a:rPr sz="2000" spc="-5" dirty="0">
                <a:solidFill>
                  <a:srgbClr val="000000"/>
                </a:solidFill>
                <a:latin typeface="Calibri"/>
                <a:cs typeface="Calibri"/>
              </a:rPr>
              <a:t>d'onda</a:t>
            </a:r>
            <a:r>
              <a:rPr sz="2000" spc="-30" dirty="0">
                <a:solidFill>
                  <a:srgbClr val="000000"/>
                </a:solidFill>
                <a:latin typeface="Calibri"/>
                <a:cs typeface="Calibri"/>
              </a:rPr>
              <a:t> </a:t>
            </a:r>
            <a:r>
              <a:rPr sz="2000" spc="-15" dirty="0">
                <a:solidFill>
                  <a:srgbClr val="000000"/>
                </a:solidFill>
                <a:latin typeface="Calibri"/>
                <a:cs typeface="Calibri"/>
              </a:rPr>
              <a:t>fra</a:t>
            </a:r>
            <a:r>
              <a:rPr sz="2000" spc="-10" dirty="0">
                <a:solidFill>
                  <a:srgbClr val="000000"/>
                </a:solidFill>
                <a:latin typeface="Calibri"/>
                <a:cs typeface="Calibri"/>
              </a:rPr>
              <a:t> </a:t>
            </a:r>
            <a:r>
              <a:rPr sz="2000" dirty="0">
                <a:solidFill>
                  <a:srgbClr val="000000"/>
                </a:solidFill>
                <a:latin typeface="Calibri"/>
                <a:cs typeface="Calibri"/>
              </a:rPr>
              <a:t>180</a:t>
            </a:r>
            <a:r>
              <a:rPr sz="2000" spc="-15" dirty="0">
                <a:solidFill>
                  <a:srgbClr val="000000"/>
                </a:solidFill>
                <a:latin typeface="Calibri"/>
                <a:cs typeface="Calibri"/>
              </a:rPr>
              <a:t> </a:t>
            </a:r>
            <a:r>
              <a:rPr sz="2000" dirty="0">
                <a:solidFill>
                  <a:srgbClr val="000000"/>
                </a:solidFill>
                <a:latin typeface="Calibri"/>
                <a:cs typeface="Calibri"/>
              </a:rPr>
              <a:t>e</a:t>
            </a:r>
            <a:r>
              <a:rPr sz="2000" spc="5" dirty="0">
                <a:solidFill>
                  <a:srgbClr val="000000"/>
                </a:solidFill>
                <a:latin typeface="Calibri"/>
                <a:cs typeface="Calibri"/>
              </a:rPr>
              <a:t> </a:t>
            </a:r>
            <a:r>
              <a:rPr sz="2000" dirty="0">
                <a:solidFill>
                  <a:srgbClr val="000000"/>
                </a:solidFill>
                <a:latin typeface="Calibri"/>
                <a:cs typeface="Calibri"/>
              </a:rPr>
              <a:t>780</a:t>
            </a:r>
            <a:r>
              <a:rPr sz="2000" spc="-15" dirty="0">
                <a:solidFill>
                  <a:srgbClr val="000000"/>
                </a:solidFill>
                <a:latin typeface="Calibri"/>
                <a:cs typeface="Calibri"/>
              </a:rPr>
              <a:t> </a:t>
            </a:r>
            <a:r>
              <a:rPr sz="2000" dirty="0">
                <a:solidFill>
                  <a:srgbClr val="000000"/>
                </a:solidFill>
                <a:latin typeface="Calibri"/>
                <a:cs typeface="Calibri"/>
              </a:rPr>
              <a:t>nm</a:t>
            </a:r>
            <a:r>
              <a:rPr sz="2000" spc="-15" dirty="0">
                <a:solidFill>
                  <a:srgbClr val="000000"/>
                </a:solidFill>
                <a:latin typeface="Calibri"/>
                <a:cs typeface="Calibri"/>
              </a:rPr>
              <a:t> </a:t>
            </a:r>
            <a:r>
              <a:rPr sz="2000" dirty="0">
                <a:solidFill>
                  <a:srgbClr val="000000"/>
                </a:solidFill>
                <a:latin typeface="Calibri"/>
                <a:cs typeface="Calibri"/>
              </a:rPr>
              <a:t>è </a:t>
            </a:r>
            <a:r>
              <a:rPr sz="2000" spc="-10" dirty="0">
                <a:solidFill>
                  <a:srgbClr val="000000"/>
                </a:solidFill>
                <a:latin typeface="Calibri"/>
                <a:cs typeface="Calibri"/>
              </a:rPr>
              <a:t>dovuto</a:t>
            </a:r>
            <a:r>
              <a:rPr sz="2000" spc="-25" dirty="0">
                <a:solidFill>
                  <a:srgbClr val="000000"/>
                </a:solidFill>
                <a:latin typeface="Calibri"/>
                <a:cs typeface="Calibri"/>
              </a:rPr>
              <a:t> </a:t>
            </a:r>
            <a:r>
              <a:rPr sz="2000" dirty="0">
                <a:solidFill>
                  <a:srgbClr val="000000"/>
                </a:solidFill>
                <a:latin typeface="Calibri"/>
                <a:cs typeface="Calibri"/>
              </a:rPr>
              <a:t>a:</a:t>
            </a:r>
            <a:endParaRPr sz="2000">
              <a:latin typeface="Calibri"/>
              <a:cs typeface="Calibri"/>
            </a:endParaRPr>
          </a:p>
          <a:p>
            <a:pPr marL="12700" marR="749300">
              <a:lnSpc>
                <a:spcPts val="4800"/>
              </a:lnSpc>
              <a:spcBef>
                <a:spcPts val="560"/>
              </a:spcBef>
            </a:pPr>
            <a:r>
              <a:rPr sz="2000" spc="-10" dirty="0">
                <a:solidFill>
                  <a:srgbClr val="000000"/>
                </a:solidFill>
                <a:latin typeface="Calibri"/>
                <a:cs typeface="Calibri"/>
              </a:rPr>
              <a:t>interazioni</a:t>
            </a:r>
            <a:r>
              <a:rPr sz="2000" spc="10" dirty="0">
                <a:solidFill>
                  <a:srgbClr val="000000"/>
                </a:solidFill>
                <a:latin typeface="Calibri"/>
                <a:cs typeface="Calibri"/>
              </a:rPr>
              <a:t> </a:t>
            </a:r>
            <a:r>
              <a:rPr sz="2000" spc="-15" dirty="0">
                <a:solidFill>
                  <a:srgbClr val="000000"/>
                </a:solidFill>
                <a:latin typeface="Calibri"/>
                <a:cs typeface="Calibri"/>
              </a:rPr>
              <a:t>fra</a:t>
            </a:r>
            <a:r>
              <a:rPr sz="2000" spc="-5" dirty="0">
                <a:solidFill>
                  <a:srgbClr val="000000"/>
                </a:solidFill>
                <a:latin typeface="Calibri"/>
                <a:cs typeface="Calibri"/>
              </a:rPr>
              <a:t> </a:t>
            </a:r>
            <a:r>
              <a:rPr sz="2000" dirty="0">
                <a:solidFill>
                  <a:srgbClr val="000000"/>
                </a:solidFill>
                <a:latin typeface="Calibri"/>
                <a:cs typeface="Calibri"/>
              </a:rPr>
              <a:t>i</a:t>
            </a:r>
            <a:r>
              <a:rPr sz="2000" spc="10" dirty="0">
                <a:solidFill>
                  <a:srgbClr val="000000"/>
                </a:solidFill>
                <a:latin typeface="Calibri"/>
                <a:cs typeface="Calibri"/>
              </a:rPr>
              <a:t> </a:t>
            </a:r>
            <a:r>
              <a:rPr sz="2000" spc="-15" dirty="0">
                <a:solidFill>
                  <a:srgbClr val="000000"/>
                </a:solidFill>
                <a:latin typeface="Calibri"/>
                <a:cs typeface="Calibri"/>
              </a:rPr>
              <a:t>fotoni</a:t>
            </a:r>
            <a:r>
              <a:rPr sz="2000" spc="-10" dirty="0">
                <a:solidFill>
                  <a:srgbClr val="000000"/>
                </a:solidFill>
                <a:latin typeface="Calibri"/>
                <a:cs typeface="Calibri"/>
              </a:rPr>
              <a:t> </a:t>
            </a:r>
            <a:r>
              <a:rPr sz="2000" dirty="0">
                <a:solidFill>
                  <a:srgbClr val="000000"/>
                </a:solidFill>
                <a:latin typeface="Calibri"/>
                <a:cs typeface="Calibri"/>
              </a:rPr>
              <a:t>e</a:t>
            </a:r>
            <a:r>
              <a:rPr sz="2000" spc="5" dirty="0">
                <a:solidFill>
                  <a:srgbClr val="000000"/>
                </a:solidFill>
                <a:latin typeface="Calibri"/>
                <a:cs typeface="Calibri"/>
              </a:rPr>
              <a:t> </a:t>
            </a:r>
            <a:r>
              <a:rPr sz="2000" spc="-10" dirty="0">
                <a:solidFill>
                  <a:srgbClr val="000000"/>
                </a:solidFill>
                <a:latin typeface="Calibri"/>
                <a:cs typeface="Calibri"/>
              </a:rPr>
              <a:t>elettroni</a:t>
            </a:r>
            <a:r>
              <a:rPr sz="2000" spc="20" dirty="0">
                <a:solidFill>
                  <a:srgbClr val="000000"/>
                </a:solidFill>
                <a:latin typeface="Calibri"/>
                <a:cs typeface="Calibri"/>
              </a:rPr>
              <a:t> </a:t>
            </a:r>
            <a:r>
              <a:rPr sz="2000" dirty="0">
                <a:solidFill>
                  <a:srgbClr val="000000"/>
                </a:solidFill>
                <a:latin typeface="Calibri"/>
                <a:cs typeface="Calibri"/>
              </a:rPr>
              <a:t>che</a:t>
            </a:r>
            <a:r>
              <a:rPr sz="2000" spc="-5" dirty="0">
                <a:solidFill>
                  <a:srgbClr val="000000"/>
                </a:solidFill>
                <a:latin typeface="Calibri"/>
                <a:cs typeface="Calibri"/>
              </a:rPr>
              <a:t> partecipano</a:t>
            </a:r>
            <a:r>
              <a:rPr sz="2000" spc="15" dirty="0">
                <a:solidFill>
                  <a:srgbClr val="000000"/>
                </a:solidFill>
                <a:latin typeface="Calibri"/>
                <a:cs typeface="Calibri"/>
              </a:rPr>
              <a:t> </a:t>
            </a:r>
            <a:r>
              <a:rPr sz="2000" spc="-15" dirty="0">
                <a:solidFill>
                  <a:srgbClr val="000000"/>
                </a:solidFill>
                <a:latin typeface="Calibri"/>
                <a:cs typeface="Calibri"/>
              </a:rPr>
              <a:t>direttamente</a:t>
            </a:r>
            <a:r>
              <a:rPr sz="2000" spc="15" dirty="0">
                <a:solidFill>
                  <a:srgbClr val="000000"/>
                </a:solidFill>
                <a:latin typeface="Calibri"/>
                <a:cs typeface="Calibri"/>
              </a:rPr>
              <a:t> </a:t>
            </a:r>
            <a:r>
              <a:rPr sz="2000" spc="-5" dirty="0">
                <a:solidFill>
                  <a:srgbClr val="000000"/>
                </a:solidFill>
                <a:latin typeface="Calibri"/>
                <a:cs typeface="Calibri"/>
              </a:rPr>
              <a:t>alla</a:t>
            </a:r>
            <a:r>
              <a:rPr sz="2000" spc="20" dirty="0">
                <a:solidFill>
                  <a:srgbClr val="000000"/>
                </a:solidFill>
                <a:latin typeface="Calibri"/>
                <a:cs typeface="Calibri"/>
              </a:rPr>
              <a:t> </a:t>
            </a:r>
            <a:r>
              <a:rPr sz="2000" spc="-5" dirty="0">
                <a:solidFill>
                  <a:srgbClr val="000000"/>
                </a:solidFill>
                <a:latin typeface="Calibri"/>
                <a:cs typeface="Calibri"/>
              </a:rPr>
              <a:t>formazione</a:t>
            </a:r>
            <a:r>
              <a:rPr sz="2000" spc="-10" dirty="0">
                <a:solidFill>
                  <a:srgbClr val="000000"/>
                </a:solidFill>
                <a:latin typeface="Calibri"/>
                <a:cs typeface="Calibri"/>
              </a:rPr>
              <a:t> </a:t>
            </a:r>
            <a:r>
              <a:rPr sz="2000" spc="-5" dirty="0">
                <a:solidFill>
                  <a:srgbClr val="000000"/>
                </a:solidFill>
                <a:latin typeface="Calibri"/>
                <a:cs typeface="Calibri"/>
              </a:rPr>
              <a:t>del</a:t>
            </a:r>
            <a:r>
              <a:rPr sz="2000" dirty="0">
                <a:solidFill>
                  <a:srgbClr val="000000"/>
                </a:solidFill>
                <a:latin typeface="Calibri"/>
                <a:cs typeface="Calibri"/>
              </a:rPr>
              <a:t> </a:t>
            </a:r>
            <a:r>
              <a:rPr sz="2000" spc="-5" dirty="0">
                <a:solidFill>
                  <a:srgbClr val="000000"/>
                </a:solidFill>
                <a:latin typeface="Calibri"/>
                <a:cs typeface="Calibri"/>
              </a:rPr>
              <a:t>legame </a:t>
            </a:r>
            <a:r>
              <a:rPr sz="2000" spc="-434" dirty="0">
                <a:solidFill>
                  <a:srgbClr val="000000"/>
                </a:solidFill>
                <a:latin typeface="Calibri"/>
                <a:cs typeface="Calibri"/>
              </a:rPr>
              <a:t> </a:t>
            </a:r>
            <a:r>
              <a:rPr sz="2000" spc="-10" dirty="0">
                <a:solidFill>
                  <a:srgbClr val="000000"/>
                </a:solidFill>
                <a:latin typeface="Calibri"/>
                <a:cs typeface="Calibri"/>
              </a:rPr>
              <a:t>elettroni</a:t>
            </a:r>
            <a:r>
              <a:rPr sz="2000" spc="10" dirty="0">
                <a:solidFill>
                  <a:srgbClr val="000000"/>
                </a:solidFill>
                <a:latin typeface="Calibri"/>
                <a:cs typeface="Calibri"/>
              </a:rPr>
              <a:t> </a:t>
            </a:r>
            <a:r>
              <a:rPr sz="2000" spc="-5" dirty="0">
                <a:solidFill>
                  <a:srgbClr val="000000"/>
                </a:solidFill>
                <a:latin typeface="Calibri"/>
                <a:cs typeface="Calibri"/>
              </a:rPr>
              <a:t>orbitali</a:t>
            </a:r>
            <a:r>
              <a:rPr sz="2000" dirty="0">
                <a:solidFill>
                  <a:srgbClr val="000000"/>
                </a:solidFill>
                <a:latin typeface="Calibri"/>
                <a:cs typeface="Calibri"/>
              </a:rPr>
              <a:t> </a:t>
            </a:r>
            <a:r>
              <a:rPr sz="2000" spc="-10" dirty="0">
                <a:solidFill>
                  <a:srgbClr val="000000"/>
                </a:solidFill>
                <a:latin typeface="Calibri"/>
                <a:cs typeface="Calibri"/>
              </a:rPr>
              <a:t>esterni</a:t>
            </a:r>
            <a:r>
              <a:rPr sz="2000" spc="20" dirty="0">
                <a:solidFill>
                  <a:srgbClr val="000000"/>
                </a:solidFill>
                <a:latin typeface="Calibri"/>
                <a:cs typeface="Calibri"/>
              </a:rPr>
              <a:t> </a:t>
            </a:r>
            <a:r>
              <a:rPr sz="2000" spc="-5" dirty="0">
                <a:solidFill>
                  <a:srgbClr val="000000"/>
                </a:solidFill>
                <a:latin typeface="Calibri"/>
                <a:cs typeface="Calibri"/>
              </a:rPr>
              <a:t>di</a:t>
            </a:r>
            <a:r>
              <a:rPr sz="2000" spc="-15" dirty="0">
                <a:solidFill>
                  <a:srgbClr val="000000"/>
                </a:solidFill>
                <a:latin typeface="Calibri"/>
                <a:cs typeface="Calibri"/>
              </a:rPr>
              <a:t> atomi</a:t>
            </a:r>
            <a:r>
              <a:rPr sz="2000" spc="20" dirty="0">
                <a:solidFill>
                  <a:srgbClr val="000000"/>
                </a:solidFill>
                <a:latin typeface="Calibri"/>
                <a:cs typeface="Calibri"/>
              </a:rPr>
              <a:t> </a:t>
            </a:r>
            <a:r>
              <a:rPr sz="2000" spc="-5" dirty="0">
                <a:solidFill>
                  <a:srgbClr val="000000"/>
                </a:solidFill>
                <a:latin typeface="Calibri"/>
                <a:cs typeface="Calibri"/>
              </a:rPr>
              <a:t>come</a:t>
            </a:r>
            <a:r>
              <a:rPr sz="2000" spc="-20" dirty="0">
                <a:solidFill>
                  <a:srgbClr val="000000"/>
                </a:solidFill>
                <a:latin typeface="Calibri"/>
                <a:cs typeface="Calibri"/>
              </a:rPr>
              <a:t> </a:t>
            </a:r>
            <a:r>
              <a:rPr sz="2000" spc="-10" dirty="0">
                <a:solidFill>
                  <a:srgbClr val="000000"/>
                </a:solidFill>
                <a:latin typeface="Calibri"/>
                <a:cs typeface="Calibri"/>
              </a:rPr>
              <a:t>ossigeno,</a:t>
            </a:r>
            <a:r>
              <a:rPr sz="2000" spc="-20" dirty="0">
                <a:solidFill>
                  <a:srgbClr val="000000"/>
                </a:solidFill>
                <a:latin typeface="Calibri"/>
                <a:cs typeface="Calibri"/>
              </a:rPr>
              <a:t> </a:t>
            </a:r>
            <a:r>
              <a:rPr sz="2000" spc="-25" dirty="0">
                <a:solidFill>
                  <a:srgbClr val="000000"/>
                </a:solidFill>
                <a:latin typeface="Calibri"/>
                <a:cs typeface="Calibri"/>
              </a:rPr>
              <a:t>zolfo,</a:t>
            </a:r>
            <a:r>
              <a:rPr sz="2000" spc="-20" dirty="0">
                <a:solidFill>
                  <a:srgbClr val="000000"/>
                </a:solidFill>
                <a:latin typeface="Calibri"/>
                <a:cs typeface="Calibri"/>
              </a:rPr>
              <a:t> </a:t>
            </a:r>
            <a:r>
              <a:rPr sz="2000" spc="-15" dirty="0">
                <a:solidFill>
                  <a:srgbClr val="000000"/>
                </a:solidFill>
                <a:latin typeface="Calibri"/>
                <a:cs typeface="Calibri"/>
              </a:rPr>
              <a:t>azoto</a:t>
            </a:r>
            <a:r>
              <a:rPr sz="2000" dirty="0">
                <a:solidFill>
                  <a:srgbClr val="000000"/>
                </a:solidFill>
                <a:latin typeface="Calibri"/>
                <a:cs typeface="Calibri"/>
              </a:rPr>
              <a:t> ed </a:t>
            </a:r>
            <a:r>
              <a:rPr sz="2000" spc="-5" dirty="0">
                <a:solidFill>
                  <a:srgbClr val="000000"/>
                </a:solidFill>
                <a:latin typeface="Calibri"/>
                <a:cs typeface="Calibri"/>
              </a:rPr>
              <a:t>alogeni</a:t>
            </a:r>
            <a:endParaRPr sz="2000">
              <a:latin typeface="Calibri"/>
              <a:cs typeface="Calibri"/>
            </a:endParaRPr>
          </a:p>
          <a:p>
            <a:pPr>
              <a:lnSpc>
                <a:spcPct val="100000"/>
              </a:lnSpc>
              <a:spcBef>
                <a:spcPts val="10"/>
              </a:spcBef>
            </a:pPr>
            <a:endParaRPr sz="1500">
              <a:latin typeface="Calibri"/>
              <a:cs typeface="Calibri"/>
            </a:endParaRPr>
          </a:p>
          <a:p>
            <a:pPr marL="12700" marR="5080">
              <a:lnSpc>
                <a:spcPct val="100000"/>
              </a:lnSpc>
            </a:pPr>
            <a:r>
              <a:rPr sz="2000" spc="-5" dirty="0">
                <a:solidFill>
                  <a:srgbClr val="000000"/>
                </a:solidFill>
                <a:latin typeface="Calibri"/>
                <a:cs typeface="Calibri"/>
              </a:rPr>
              <a:t>ESEMPIO:</a:t>
            </a:r>
            <a:r>
              <a:rPr sz="2000" spc="-25" dirty="0">
                <a:solidFill>
                  <a:srgbClr val="000000"/>
                </a:solidFill>
                <a:latin typeface="Calibri"/>
                <a:cs typeface="Calibri"/>
              </a:rPr>
              <a:t> </a:t>
            </a:r>
            <a:r>
              <a:rPr sz="2000" spc="-10" dirty="0">
                <a:solidFill>
                  <a:srgbClr val="000000"/>
                </a:solidFill>
                <a:latin typeface="Calibri"/>
                <a:cs typeface="Calibri"/>
              </a:rPr>
              <a:t>elettroni</a:t>
            </a:r>
            <a:r>
              <a:rPr sz="2000" spc="30" dirty="0">
                <a:solidFill>
                  <a:srgbClr val="000000"/>
                </a:solidFill>
                <a:latin typeface="Calibri"/>
                <a:cs typeface="Calibri"/>
              </a:rPr>
              <a:t> </a:t>
            </a:r>
            <a:r>
              <a:rPr sz="2000" spc="-15" dirty="0">
                <a:solidFill>
                  <a:srgbClr val="000000"/>
                </a:solidFill>
                <a:latin typeface="Calibri"/>
                <a:cs typeface="Calibri"/>
              </a:rPr>
              <a:t>coinvolti</a:t>
            </a:r>
            <a:r>
              <a:rPr sz="2000" dirty="0">
                <a:solidFill>
                  <a:srgbClr val="000000"/>
                </a:solidFill>
                <a:latin typeface="Calibri"/>
                <a:cs typeface="Calibri"/>
              </a:rPr>
              <a:t> in </a:t>
            </a:r>
            <a:r>
              <a:rPr sz="2000" spc="-5" dirty="0">
                <a:solidFill>
                  <a:srgbClr val="000000"/>
                </a:solidFill>
                <a:latin typeface="Calibri"/>
                <a:cs typeface="Calibri"/>
              </a:rPr>
              <a:t>legami</a:t>
            </a:r>
            <a:r>
              <a:rPr sz="2000" spc="10" dirty="0">
                <a:solidFill>
                  <a:srgbClr val="000000"/>
                </a:solidFill>
                <a:latin typeface="Calibri"/>
                <a:cs typeface="Calibri"/>
              </a:rPr>
              <a:t> </a:t>
            </a:r>
            <a:r>
              <a:rPr sz="2000" spc="-5" dirty="0">
                <a:solidFill>
                  <a:srgbClr val="000000"/>
                </a:solidFill>
                <a:latin typeface="Calibri"/>
                <a:cs typeface="Calibri"/>
              </a:rPr>
              <a:t>doppi</a:t>
            </a:r>
            <a:r>
              <a:rPr sz="2000" spc="-15" dirty="0">
                <a:solidFill>
                  <a:srgbClr val="000000"/>
                </a:solidFill>
                <a:latin typeface="Calibri"/>
                <a:cs typeface="Calibri"/>
              </a:rPr>
              <a:t> </a:t>
            </a:r>
            <a:r>
              <a:rPr sz="2000" dirty="0">
                <a:solidFill>
                  <a:srgbClr val="000000"/>
                </a:solidFill>
                <a:latin typeface="Calibri"/>
                <a:cs typeface="Calibri"/>
              </a:rPr>
              <a:t>e</a:t>
            </a:r>
            <a:r>
              <a:rPr sz="2000" spc="5" dirty="0">
                <a:solidFill>
                  <a:srgbClr val="000000"/>
                </a:solidFill>
                <a:latin typeface="Calibri"/>
                <a:cs typeface="Calibri"/>
              </a:rPr>
              <a:t> </a:t>
            </a:r>
            <a:r>
              <a:rPr sz="2000" spc="-5" dirty="0">
                <a:solidFill>
                  <a:srgbClr val="000000"/>
                </a:solidFill>
                <a:latin typeface="Calibri"/>
                <a:cs typeface="Calibri"/>
              </a:rPr>
              <a:t>tripli</a:t>
            </a:r>
            <a:r>
              <a:rPr sz="2000" spc="15" dirty="0">
                <a:solidFill>
                  <a:srgbClr val="000000"/>
                </a:solidFill>
                <a:latin typeface="Calibri"/>
                <a:cs typeface="Calibri"/>
              </a:rPr>
              <a:t> </a:t>
            </a:r>
            <a:r>
              <a:rPr sz="2000" spc="-5" dirty="0">
                <a:solidFill>
                  <a:srgbClr val="000000"/>
                </a:solidFill>
                <a:latin typeface="Calibri"/>
                <a:cs typeface="Calibri"/>
              </a:rPr>
              <a:t>di molecole organiche</a:t>
            </a:r>
            <a:r>
              <a:rPr sz="2000" spc="-10" dirty="0">
                <a:solidFill>
                  <a:srgbClr val="000000"/>
                </a:solidFill>
                <a:latin typeface="Calibri"/>
                <a:cs typeface="Calibri"/>
              </a:rPr>
              <a:t> </a:t>
            </a:r>
            <a:r>
              <a:rPr sz="2000" spc="-5" dirty="0">
                <a:solidFill>
                  <a:srgbClr val="000000"/>
                </a:solidFill>
                <a:latin typeface="Calibri"/>
                <a:cs typeface="Calibri"/>
              </a:rPr>
              <a:t>sono</a:t>
            </a:r>
            <a:r>
              <a:rPr sz="2000" dirty="0">
                <a:solidFill>
                  <a:srgbClr val="000000"/>
                </a:solidFill>
                <a:latin typeface="Calibri"/>
                <a:cs typeface="Calibri"/>
              </a:rPr>
              <a:t> </a:t>
            </a:r>
            <a:r>
              <a:rPr sz="2000" spc="-10" dirty="0">
                <a:solidFill>
                  <a:srgbClr val="000000"/>
                </a:solidFill>
                <a:latin typeface="Calibri"/>
                <a:cs typeface="Calibri"/>
              </a:rPr>
              <a:t>legati</a:t>
            </a:r>
            <a:r>
              <a:rPr sz="2000" spc="10" dirty="0">
                <a:solidFill>
                  <a:srgbClr val="000000"/>
                </a:solidFill>
                <a:latin typeface="Calibri"/>
                <a:cs typeface="Calibri"/>
              </a:rPr>
              <a:t> </a:t>
            </a:r>
            <a:r>
              <a:rPr sz="2000" spc="-10" dirty="0">
                <a:solidFill>
                  <a:srgbClr val="000000"/>
                </a:solidFill>
                <a:latin typeface="Calibri"/>
                <a:cs typeface="Calibri"/>
              </a:rPr>
              <a:t>debolmente </a:t>
            </a:r>
            <a:r>
              <a:rPr sz="2000" spc="-434" dirty="0">
                <a:solidFill>
                  <a:srgbClr val="000000"/>
                </a:solidFill>
                <a:latin typeface="Calibri"/>
                <a:cs typeface="Calibri"/>
              </a:rPr>
              <a:t> </a:t>
            </a:r>
            <a:r>
              <a:rPr sz="2000" dirty="0">
                <a:solidFill>
                  <a:srgbClr val="000000"/>
                </a:solidFill>
                <a:latin typeface="Calibri"/>
                <a:cs typeface="Calibri"/>
              </a:rPr>
              <a:t>quindi</a:t>
            </a:r>
            <a:r>
              <a:rPr sz="2000" spc="-5" dirty="0">
                <a:solidFill>
                  <a:srgbClr val="000000"/>
                </a:solidFill>
                <a:latin typeface="Calibri"/>
                <a:cs typeface="Calibri"/>
              </a:rPr>
              <a:t> </a:t>
            </a:r>
            <a:r>
              <a:rPr sz="2000" spc="-10" dirty="0">
                <a:solidFill>
                  <a:srgbClr val="000000"/>
                </a:solidFill>
                <a:latin typeface="Calibri"/>
                <a:cs typeface="Calibri"/>
              </a:rPr>
              <a:t>facilmente</a:t>
            </a:r>
            <a:r>
              <a:rPr sz="2000" spc="15" dirty="0">
                <a:solidFill>
                  <a:srgbClr val="000000"/>
                </a:solidFill>
                <a:latin typeface="Calibri"/>
                <a:cs typeface="Calibri"/>
              </a:rPr>
              <a:t> </a:t>
            </a:r>
            <a:r>
              <a:rPr sz="2000" spc="-10" dirty="0">
                <a:solidFill>
                  <a:srgbClr val="000000"/>
                </a:solidFill>
                <a:latin typeface="Calibri"/>
                <a:cs typeface="Calibri"/>
              </a:rPr>
              <a:t>eccitati</a:t>
            </a:r>
            <a:r>
              <a:rPr sz="2000" spc="30" dirty="0">
                <a:solidFill>
                  <a:srgbClr val="000000"/>
                </a:solidFill>
                <a:latin typeface="Calibri"/>
                <a:cs typeface="Calibri"/>
              </a:rPr>
              <a:t> </a:t>
            </a:r>
            <a:r>
              <a:rPr sz="2000" spc="-5" dirty="0">
                <a:solidFill>
                  <a:srgbClr val="000000"/>
                </a:solidFill>
                <a:latin typeface="Calibri"/>
                <a:cs typeface="Calibri"/>
              </a:rPr>
              <a:t>dalla</a:t>
            </a:r>
            <a:r>
              <a:rPr sz="2000" spc="10" dirty="0">
                <a:solidFill>
                  <a:srgbClr val="000000"/>
                </a:solidFill>
                <a:latin typeface="Calibri"/>
                <a:cs typeface="Calibri"/>
              </a:rPr>
              <a:t> </a:t>
            </a:r>
            <a:r>
              <a:rPr sz="2000" spc="-5" dirty="0">
                <a:solidFill>
                  <a:srgbClr val="000000"/>
                </a:solidFill>
                <a:latin typeface="Calibri"/>
                <a:cs typeface="Calibri"/>
              </a:rPr>
              <a:t>radiazione</a:t>
            </a:r>
            <a:r>
              <a:rPr sz="2000" spc="10" dirty="0">
                <a:solidFill>
                  <a:srgbClr val="000000"/>
                </a:solidFill>
                <a:latin typeface="Calibri"/>
                <a:cs typeface="Calibri"/>
              </a:rPr>
              <a:t> </a:t>
            </a:r>
            <a:r>
              <a:rPr sz="2000" dirty="0">
                <a:solidFill>
                  <a:srgbClr val="000000"/>
                </a:solidFill>
                <a:latin typeface="Wingdings"/>
                <a:cs typeface="Wingdings"/>
              </a:rPr>
              <a:t></a:t>
            </a:r>
            <a:r>
              <a:rPr sz="2000" spc="-50" dirty="0">
                <a:solidFill>
                  <a:srgbClr val="000000"/>
                </a:solidFill>
                <a:latin typeface="Times New Roman"/>
                <a:cs typeface="Times New Roman"/>
              </a:rPr>
              <a:t> </a:t>
            </a:r>
            <a:r>
              <a:rPr sz="2000" spc="-5" dirty="0">
                <a:solidFill>
                  <a:srgbClr val="000000"/>
                </a:solidFill>
                <a:latin typeface="Calibri"/>
                <a:cs typeface="Calibri"/>
              </a:rPr>
              <a:t>specie</a:t>
            </a:r>
            <a:r>
              <a:rPr sz="2000" spc="15" dirty="0">
                <a:solidFill>
                  <a:srgbClr val="000000"/>
                </a:solidFill>
                <a:latin typeface="Calibri"/>
                <a:cs typeface="Calibri"/>
              </a:rPr>
              <a:t> </a:t>
            </a:r>
            <a:r>
              <a:rPr sz="2000" spc="-5" dirty="0">
                <a:solidFill>
                  <a:srgbClr val="000000"/>
                </a:solidFill>
                <a:latin typeface="Calibri"/>
                <a:cs typeface="Calibri"/>
              </a:rPr>
              <a:t>con</a:t>
            </a:r>
            <a:r>
              <a:rPr sz="2000" spc="-15" dirty="0">
                <a:solidFill>
                  <a:srgbClr val="000000"/>
                </a:solidFill>
                <a:latin typeface="Calibri"/>
                <a:cs typeface="Calibri"/>
              </a:rPr>
              <a:t> </a:t>
            </a:r>
            <a:r>
              <a:rPr sz="2000" spc="-5" dirty="0">
                <a:solidFill>
                  <a:srgbClr val="000000"/>
                </a:solidFill>
                <a:latin typeface="Calibri"/>
                <a:cs typeface="Calibri"/>
              </a:rPr>
              <a:t>legami</a:t>
            </a:r>
            <a:r>
              <a:rPr sz="2000" dirty="0">
                <a:solidFill>
                  <a:srgbClr val="000000"/>
                </a:solidFill>
                <a:latin typeface="Calibri"/>
                <a:cs typeface="Calibri"/>
              </a:rPr>
              <a:t> </a:t>
            </a:r>
            <a:r>
              <a:rPr sz="2000" spc="-5" dirty="0">
                <a:solidFill>
                  <a:srgbClr val="000000"/>
                </a:solidFill>
                <a:latin typeface="Calibri"/>
                <a:cs typeface="Calibri"/>
              </a:rPr>
              <a:t>insaturi</a:t>
            </a:r>
            <a:r>
              <a:rPr sz="2000" spc="25" dirty="0">
                <a:solidFill>
                  <a:srgbClr val="000000"/>
                </a:solidFill>
                <a:latin typeface="Calibri"/>
                <a:cs typeface="Calibri"/>
              </a:rPr>
              <a:t> </a:t>
            </a:r>
            <a:r>
              <a:rPr sz="2000" spc="-10" dirty="0">
                <a:solidFill>
                  <a:srgbClr val="000000"/>
                </a:solidFill>
                <a:latin typeface="Calibri"/>
                <a:cs typeface="Calibri"/>
              </a:rPr>
              <a:t>generalmente</a:t>
            </a:r>
            <a:r>
              <a:rPr sz="2000" spc="10" dirty="0">
                <a:solidFill>
                  <a:srgbClr val="000000"/>
                </a:solidFill>
                <a:latin typeface="Calibri"/>
                <a:cs typeface="Calibri"/>
              </a:rPr>
              <a:t> </a:t>
            </a:r>
            <a:r>
              <a:rPr sz="2000" spc="-10" dirty="0">
                <a:solidFill>
                  <a:srgbClr val="000000"/>
                </a:solidFill>
                <a:latin typeface="Calibri"/>
                <a:cs typeface="Calibri"/>
              </a:rPr>
              <a:t>mostrano </a:t>
            </a:r>
            <a:r>
              <a:rPr sz="2000" spc="-5" dirty="0">
                <a:solidFill>
                  <a:srgbClr val="000000"/>
                </a:solidFill>
                <a:latin typeface="Calibri"/>
                <a:cs typeface="Calibri"/>
              </a:rPr>
              <a:t> picchi</a:t>
            </a:r>
            <a:r>
              <a:rPr sz="2000" spc="-20" dirty="0">
                <a:solidFill>
                  <a:srgbClr val="000000"/>
                </a:solidFill>
                <a:latin typeface="Calibri"/>
                <a:cs typeface="Calibri"/>
              </a:rPr>
              <a:t> </a:t>
            </a:r>
            <a:r>
              <a:rPr sz="2000" spc="-5" dirty="0">
                <a:solidFill>
                  <a:srgbClr val="000000"/>
                </a:solidFill>
                <a:latin typeface="Calibri"/>
                <a:cs typeface="Calibri"/>
              </a:rPr>
              <a:t>di assorbimento</a:t>
            </a:r>
            <a:r>
              <a:rPr sz="2000" spc="10" dirty="0">
                <a:solidFill>
                  <a:srgbClr val="000000"/>
                </a:solidFill>
                <a:latin typeface="Calibri"/>
                <a:cs typeface="Calibri"/>
              </a:rPr>
              <a:t> </a:t>
            </a:r>
            <a:r>
              <a:rPr sz="2000" spc="-5" dirty="0">
                <a:solidFill>
                  <a:srgbClr val="000000"/>
                </a:solidFill>
                <a:latin typeface="Calibri"/>
                <a:cs typeface="Calibri"/>
              </a:rPr>
              <a:t>utili.</a:t>
            </a:r>
            <a:endParaRPr sz="2000">
              <a:latin typeface="Calibri"/>
              <a:cs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63523" y="1033270"/>
            <a:ext cx="6076187" cy="5745480"/>
          </a:xfrm>
          <a:prstGeom prst="rect">
            <a:avLst/>
          </a:prstGeom>
        </p:spPr>
      </p:pic>
      <p:sp>
        <p:nvSpPr>
          <p:cNvPr id="3" name="object 3"/>
          <p:cNvSpPr txBox="1">
            <a:spLocks noGrp="1"/>
          </p:cNvSpPr>
          <p:nvPr>
            <p:ph type="title"/>
          </p:nvPr>
        </p:nvSpPr>
        <p:spPr>
          <a:xfrm>
            <a:off x="628904" y="252475"/>
            <a:ext cx="6315075" cy="695960"/>
          </a:xfrm>
          <a:prstGeom prst="rect">
            <a:avLst/>
          </a:prstGeom>
        </p:spPr>
        <p:txBody>
          <a:bodyPr vert="horz" wrap="square" lIns="0" tIns="12065" rIns="0" bIns="0" rtlCol="0">
            <a:spAutoFit/>
          </a:bodyPr>
          <a:lstStyle/>
          <a:p>
            <a:pPr marL="12700" marR="5080">
              <a:lnSpc>
                <a:spcPct val="100000"/>
              </a:lnSpc>
              <a:spcBef>
                <a:spcPts val="95"/>
              </a:spcBef>
            </a:pPr>
            <a:r>
              <a:rPr sz="2200" spc="-5" dirty="0">
                <a:solidFill>
                  <a:srgbClr val="1F4D3D"/>
                </a:solidFill>
                <a:latin typeface="Calibri"/>
                <a:cs typeface="Calibri"/>
              </a:rPr>
              <a:t>Gruppi</a:t>
            </a:r>
            <a:r>
              <a:rPr sz="2200" dirty="0">
                <a:solidFill>
                  <a:srgbClr val="1F4D3D"/>
                </a:solidFill>
                <a:latin typeface="Calibri"/>
                <a:cs typeface="Calibri"/>
              </a:rPr>
              <a:t> </a:t>
            </a:r>
            <a:r>
              <a:rPr sz="2200" spc="-5" dirty="0">
                <a:solidFill>
                  <a:srgbClr val="1F4D3D"/>
                </a:solidFill>
                <a:latin typeface="Calibri"/>
                <a:cs typeface="Calibri"/>
              </a:rPr>
              <a:t>funzionali</a:t>
            </a:r>
            <a:r>
              <a:rPr sz="2200" spc="5" dirty="0">
                <a:solidFill>
                  <a:srgbClr val="1F4D3D"/>
                </a:solidFill>
                <a:latin typeface="Calibri"/>
                <a:cs typeface="Calibri"/>
              </a:rPr>
              <a:t> </a:t>
            </a:r>
            <a:r>
              <a:rPr sz="2200" spc="-15" dirty="0">
                <a:solidFill>
                  <a:srgbClr val="1F4D3D"/>
                </a:solidFill>
                <a:latin typeface="Calibri"/>
                <a:cs typeface="Calibri"/>
              </a:rPr>
              <a:t>organici</a:t>
            </a:r>
            <a:r>
              <a:rPr sz="2200" spc="-35" dirty="0">
                <a:solidFill>
                  <a:srgbClr val="1F4D3D"/>
                </a:solidFill>
                <a:latin typeface="Calibri"/>
                <a:cs typeface="Calibri"/>
              </a:rPr>
              <a:t> </a:t>
            </a:r>
            <a:r>
              <a:rPr sz="2200" b="1" spc="-10" dirty="0">
                <a:solidFill>
                  <a:srgbClr val="1F4D3D"/>
                </a:solidFill>
                <a:latin typeface="Calibri"/>
                <a:cs typeface="Calibri"/>
              </a:rPr>
              <a:t>insaturi</a:t>
            </a:r>
            <a:r>
              <a:rPr sz="2200" b="1" spc="20" dirty="0">
                <a:solidFill>
                  <a:srgbClr val="1F4D3D"/>
                </a:solidFill>
                <a:latin typeface="Calibri"/>
                <a:cs typeface="Calibri"/>
              </a:rPr>
              <a:t> </a:t>
            </a:r>
            <a:r>
              <a:rPr sz="2200" spc="-5" dirty="0">
                <a:solidFill>
                  <a:srgbClr val="1F4D3D"/>
                </a:solidFill>
                <a:latin typeface="Calibri"/>
                <a:cs typeface="Calibri"/>
              </a:rPr>
              <a:t>che</a:t>
            </a:r>
            <a:r>
              <a:rPr sz="2200" dirty="0">
                <a:solidFill>
                  <a:srgbClr val="1F4D3D"/>
                </a:solidFill>
                <a:latin typeface="Calibri"/>
                <a:cs typeface="Calibri"/>
              </a:rPr>
              <a:t> </a:t>
            </a:r>
            <a:r>
              <a:rPr sz="2200" spc="-5" dirty="0">
                <a:solidFill>
                  <a:srgbClr val="1F4D3D"/>
                </a:solidFill>
                <a:latin typeface="Calibri"/>
                <a:cs typeface="Calibri"/>
              </a:rPr>
              <a:t>assorbono</a:t>
            </a:r>
            <a:r>
              <a:rPr sz="2200" spc="-10" dirty="0">
                <a:solidFill>
                  <a:srgbClr val="1F4D3D"/>
                </a:solidFill>
                <a:latin typeface="Calibri"/>
                <a:cs typeface="Calibri"/>
              </a:rPr>
              <a:t> nelle </a:t>
            </a:r>
            <a:r>
              <a:rPr sz="2200" spc="-5" dirty="0">
                <a:solidFill>
                  <a:srgbClr val="1F4D3D"/>
                </a:solidFill>
                <a:latin typeface="Calibri"/>
                <a:cs typeface="Calibri"/>
              </a:rPr>
              <a:t> </a:t>
            </a:r>
            <a:r>
              <a:rPr sz="2200" spc="-10" dirty="0">
                <a:solidFill>
                  <a:srgbClr val="1F4D3D"/>
                </a:solidFill>
                <a:latin typeface="Calibri"/>
                <a:cs typeface="Calibri"/>
              </a:rPr>
              <a:t>regioni</a:t>
            </a:r>
            <a:r>
              <a:rPr sz="2200" spc="5" dirty="0">
                <a:solidFill>
                  <a:srgbClr val="1F4D3D"/>
                </a:solidFill>
                <a:latin typeface="Calibri"/>
                <a:cs typeface="Calibri"/>
              </a:rPr>
              <a:t> </a:t>
            </a:r>
            <a:r>
              <a:rPr sz="2200" spc="-20" dirty="0">
                <a:solidFill>
                  <a:srgbClr val="1F4D3D"/>
                </a:solidFill>
                <a:latin typeface="Calibri"/>
                <a:cs typeface="Calibri"/>
              </a:rPr>
              <a:t>ultravioletta</a:t>
            </a:r>
            <a:r>
              <a:rPr sz="2200" spc="5" dirty="0">
                <a:solidFill>
                  <a:srgbClr val="1F4D3D"/>
                </a:solidFill>
                <a:latin typeface="Calibri"/>
                <a:cs typeface="Calibri"/>
              </a:rPr>
              <a:t> </a:t>
            </a:r>
            <a:r>
              <a:rPr sz="2200" spc="-5" dirty="0">
                <a:solidFill>
                  <a:srgbClr val="1F4D3D"/>
                </a:solidFill>
                <a:latin typeface="Calibri"/>
                <a:cs typeface="Calibri"/>
              </a:rPr>
              <a:t>e</a:t>
            </a:r>
            <a:r>
              <a:rPr sz="2200" spc="5" dirty="0">
                <a:solidFill>
                  <a:srgbClr val="1F4D3D"/>
                </a:solidFill>
                <a:latin typeface="Calibri"/>
                <a:cs typeface="Calibri"/>
              </a:rPr>
              <a:t> </a:t>
            </a:r>
            <a:r>
              <a:rPr sz="2200" spc="-5" dirty="0">
                <a:solidFill>
                  <a:srgbClr val="1F4D3D"/>
                </a:solidFill>
                <a:latin typeface="Calibri"/>
                <a:cs typeface="Calibri"/>
              </a:rPr>
              <a:t>visibile</a:t>
            </a:r>
            <a:r>
              <a:rPr sz="2200" spc="-10" dirty="0">
                <a:solidFill>
                  <a:srgbClr val="1F4D3D"/>
                </a:solidFill>
                <a:latin typeface="Calibri"/>
                <a:cs typeface="Calibri"/>
              </a:rPr>
              <a:t> </a:t>
            </a:r>
            <a:r>
              <a:rPr sz="2200" spc="-5" dirty="0">
                <a:solidFill>
                  <a:srgbClr val="1F4D3D"/>
                </a:solidFill>
                <a:latin typeface="Calibri"/>
                <a:cs typeface="Calibri"/>
              </a:rPr>
              <a:t>sono</a:t>
            </a:r>
            <a:r>
              <a:rPr sz="2200" dirty="0">
                <a:solidFill>
                  <a:srgbClr val="1F4D3D"/>
                </a:solidFill>
                <a:latin typeface="Calibri"/>
                <a:cs typeface="Calibri"/>
              </a:rPr>
              <a:t> </a:t>
            </a:r>
            <a:r>
              <a:rPr sz="2200" spc="-5" dirty="0">
                <a:solidFill>
                  <a:srgbClr val="1F4D3D"/>
                </a:solidFill>
                <a:latin typeface="Calibri"/>
                <a:cs typeface="Calibri"/>
              </a:rPr>
              <a:t>noti</a:t>
            </a:r>
            <a:r>
              <a:rPr sz="2200" spc="5" dirty="0">
                <a:solidFill>
                  <a:srgbClr val="1F4D3D"/>
                </a:solidFill>
                <a:latin typeface="Calibri"/>
                <a:cs typeface="Calibri"/>
              </a:rPr>
              <a:t> </a:t>
            </a:r>
            <a:r>
              <a:rPr sz="2200" spc="-10" dirty="0">
                <a:solidFill>
                  <a:srgbClr val="1F4D3D"/>
                </a:solidFill>
                <a:latin typeface="Calibri"/>
                <a:cs typeface="Calibri"/>
              </a:rPr>
              <a:t>come</a:t>
            </a:r>
            <a:r>
              <a:rPr sz="2200" spc="20" dirty="0">
                <a:solidFill>
                  <a:srgbClr val="1F4D3D"/>
                </a:solidFill>
                <a:latin typeface="Calibri"/>
                <a:cs typeface="Calibri"/>
              </a:rPr>
              <a:t> </a:t>
            </a:r>
            <a:r>
              <a:rPr sz="2200" b="1" spc="-10" dirty="0">
                <a:solidFill>
                  <a:srgbClr val="1F4D3D"/>
                </a:solidFill>
                <a:latin typeface="Calibri"/>
                <a:cs typeface="Calibri"/>
              </a:rPr>
              <a:t>cromofori</a:t>
            </a:r>
            <a:endParaRPr sz="2200">
              <a:latin typeface="Calibri"/>
              <a:cs typeface="Calibri"/>
            </a:endParaRPr>
          </a:p>
        </p:txBody>
      </p:sp>
      <p:pic>
        <p:nvPicPr>
          <p:cNvPr id="4" name="object 4"/>
          <p:cNvPicPr/>
          <p:nvPr/>
        </p:nvPicPr>
        <p:blipFill>
          <a:blip r:embed="rId3" cstate="print"/>
          <a:stretch>
            <a:fillRect/>
          </a:stretch>
        </p:blipFill>
        <p:spPr>
          <a:xfrm>
            <a:off x="8366759" y="574537"/>
            <a:ext cx="3275076" cy="5666242"/>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04291" y="226313"/>
            <a:ext cx="3047365" cy="376555"/>
          </a:xfrm>
          <a:prstGeom prst="rect">
            <a:avLst/>
          </a:prstGeom>
        </p:spPr>
        <p:txBody>
          <a:bodyPr vert="horz" wrap="square" lIns="0" tIns="12700" rIns="0" bIns="0" rtlCol="0">
            <a:spAutoFit/>
          </a:bodyPr>
          <a:lstStyle/>
          <a:p>
            <a:pPr marL="12700">
              <a:lnSpc>
                <a:spcPct val="100000"/>
              </a:lnSpc>
              <a:spcBef>
                <a:spcPts val="100"/>
              </a:spcBef>
            </a:pPr>
            <a:r>
              <a:rPr sz="2300" b="1" spc="-5" dirty="0">
                <a:solidFill>
                  <a:srgbClr val="1F4D3D"/>
                </a:solidFill>
                <a:latin typeface="Calibri"/>
                <a:cs typeface="Calibri"/>
              </a:rPr>
              <a:t>Applicazioni</a:t>
            </a:r>
            <a:r>
              <a:rPr sz="2300" b="1" spc="-20" dirty="0">
                <a:solidFill>
                  <a:srgbClr val="1F4D3D"/>
                </a:solidFill>
                <a:latin typeface="Calibri"/>
                <a:cs typeface="Calibri"/>
              </a:rPr>
              <a:t> </a:t>
            </a:r>
            <a:r>
              <a:rPr sz="2300" b="1" spc="-10" dirty="0">
                <a:solidFill>
                  <a:srgbClr val="1F4D3D"/>
                </a:solidFill>
                <a:latin typeface="Calibri"/>
                <a:cs typeface="Calibri"/>
              </a:rPr>
              <a:t>quantitative</a:t>
            </a:r>
            <a:endParaRPr sz="2300">
              <a:latin typeface="Calibri"/>
              <a:cs typeface="Calibri"/>
            </a:endParaRPr>
          </a:p>
        </p:txBody>
      </p:sp>
      <p:sp>
        <p:nvSpPr>
          <p:cNvPr id="3" name="object 3"/>
          <p:cNvSpPr txBox="1"/>
          <p:nvPr/>
        </p:nvSpPr>
        <p:spPr>
          <a:xfrm>
            <a:off x="228091" y="884936"/>
            <a:ext cx="11334115" cy="5513705"/>
          </a:xfrm>
          <a:prstGeom prst="rect">
            <a:avLst/>
          </a:prstGeom>
        </p:spPr>
        <p:txBody>
          <a:bodyPr vert="horz" wrap="square" lIns="0" tIns="13335" rIns="0" bIns="0" rtlCol="0">
            <a:spAutoFit/>
          </a:bodyPr>
          <a:lstStyle/>
          <a:p>
            <a:pPr marL="88900">
              <a:lnSpc>
                <a:spcPct val="100000"/>
              </a:lnSpc>
              <a:spcBef>
                <a:spcPts val="105"/>
              </a:spcBef>
            </a:pPr>
            <a:r>
              <a:rPr sz="2000" dirty="0">
                <a:solidFill>
                  <a:srgbClr val="000000"/>
                </a:solidFill>
                <a:latin typeface="Calibri"/>
                <a:cs typeface="Calibri"/>
              </a:rPr>
              <a:t>Ampia</a:t>
            </a:r>
            <a:r>
              <a:rPr sz="2000" spc="10" dirty="0">
                <a:solidFill>
                  <a:srgbClr val="000000"/>
                </a:solidFill>
                <a:latin typeface="Calibri"/>
                <a:cs typeface="Calibri"/>
              </a:rPr>
              <a:t> </a:t>
            </a:r>
            <a:r>
              <a:rPr sz="2000" spc="-5" dirty="0">
                <a:solidFill>
                  <a:srgbClr val="000000"/>
                </a:solidFill>
                <a:latin typeface="Calibri"/>
                <a:cs typeface="Calibri"/>
              </a:rPr>
              <a:t>applicabilità:</a:t>
            </a:r>
            <a:r>
              <a:rPr sz="2000" spc="30" dirty="0">
                <a:solidFill>
                  <a:srgbClr val="000000"/>
                </a:solidFill>
                <a:latin typeface="Calibri"/>
                <a:cs typeface="Calibri"/>
              </a:rPr>
              <a:t> </a:t>
            </a:r>
            <a:r>
              <a:rPr sz="2000" spc="-5" dirty="0">
                <a:solidFill>
                  <a:srgbClr val="000000"/>
                </a:solidFill>
                <a:latin typeface="Calibri"/>
                <a:cs typeface="Calibri"/>
              </a:rPr>
              <a:t>specie</a:t>
            </a:r>
            <a:r>
              <a:rPr sz="2000" spc="15" dirty="0">
                <a:solidFill>
                  <a:srgbClr val="000000"/>
                </a:solidFill>
                <a:latin typeface="Calibri"/>
                <a:cs typeface="Calibri"/>
              </a:rPr>
              <a:t> </a:t>
            </a:r>
            <a:r>
              <a:rPr sz="2000" spc="-5" dirty="0">
                <a:solidFill>
                  <a:srgbClr val="000000"/>
                </a:solidFill>
                <a:latin typeface="Calibri"/>
                <a:cs typeface="Calibri"/>
              </a:rPr>
              <a:t>inorganiche,</a:t>
            </a:r>
            <a:r>
              <a:rPr sz="2000" spc="-10" dirty="0">
                <a:solidFill>
                  <a:srgbClr val="000000"/>
                </a:solidFill>
                <a:latin typeface="Calibri"/>
                <a:cs typeface="Calibri"/>
              </a:rPr>
              <a:t> organiche</a:t>
            </a:r>
            <a:r>
              <a:rPr sz="2000" spc="-5" dirty="0">
                <a:solidFill>
                  <a:srgbClr val="000000"/>
                </a:solidFill>
                <a:latin typeface="Calibri"/>
                <a:cs typeface="Calibri"/>
              </a:rPr>
              <a:t> </a:t>
            </a:r>
            <a:r>
              <a:rPr sz="2000" dirty="0">
                <a:solidFill>
                  <a:srgbClr val="000000"/>
                </a:solidFill>
                <a:latin typeface="Calibri"/>
                <a:cs typeface="Calibri"/>
              </a:rPr>
              <a:t>e</a:t>
            </a:r>
            <a:r>
              <a:rPr sz="2000" spc="10" dirty="0">
                <a:solidFill>
                  <a:srgbClr val="000000"/>
                </a:solidFill>
                <a:latin typeface="Calibri"/>
                <a:cs typeface="Calibri"/>
              </a:rPr>
              <a:t> </a:t>
            </a:r>
            <a:r>
              <a:rPr sz="2000" spc="-5" dirty="0">
                <a:solidFill>
                  <a:srgbClr val="000000"/>
                </a:solidFill>
                <a:latin typeface="Calibri"/>
                <a:cs typeface="Calibri"/>
              </a:rPr>
              <a:t>biochimiche</a:t>
            </a:r>
            <a:r>
              <a:rPr sz="2000" spc="5" dirty="0">
                <a:solidFill>
                  <a:srgbClr val="000000"/>
                </a:solidFill>
                <a:latin typeface="Calibri"/>
                <a:cs typeface="Calibri"/>
              </a:rPr>
              <a:t> </a:t>
            </a:r>
            <a:r>
              <a:rPr sz="2000" spc="-5" dirty="0">
                <a:solidFill>
                  <a:srgbClr val="000000"/>
                </a:solidFill>
                <a:latin typeface="Calibri"/>
                <a:cs typeface="Calibri"/>
              </a:rPr>
              <a:t>assorbono</a:t>
            </a:r>
            <a:r>
              <a:rPr sz="2000" spc="10" dirty="0">
                <a:solidFill>
                  <a:srgbClr val="000000"/>
                </a:solidFill>
                <a:latin typeface="Calibri"/>
                <a:cs typeface="Calibri"/>
              </a:rPr>
              <a:t> </a:t>
            </a:r>
            <a:r>
              <a:rPr sz="2000" spc="-5" dirty="0">
                <a:solidFill>
                  <a:srgbClr val="000000"/>
                </a:solidFill>
                <a:latin typeface="Calibri"/>
                <a:cs typeface="Calibri"/>
              </a:rPr>
              <a:t>radiazione</a:t>
            </a:r>
            <a:r>
              <a:rPr sz="2000" spc="10" dirty="0">
                <a:solidFill>
                  <a:srgbClr val="000000"/>
                </a:solidFill>
                <a:latin typeface="Calibri"/>
                <a:cs typeface="Calibri"/>
              </a:rPr>
              <a:t> </a:t>
            </a:r>
            <a:r>
              <a:rPr sz="2000" spc="-5" dirty="0">
                <a:solidFill>
                  <a:srgbClr val="000000"/>
                </a:solidFill>
                <a:latin typeface="Calibri"/>
                <a:cs typeface="Calibri"/>
              </a:rPr>
              <a:t>visibile</a:t>
            </a:r>
            <a:r>
              <a:rPr sz="2000" spc="40" dirty="0">
                <a:solidFill>
                  <a:srgbClr val="000000"/>
                </a:solidFill>
                <a:latin typeface="Calibri"/>
                <a:cs typeface="Calibri"/>
              </a:rPr>
              <a:t> </a:t>
            </a:r>
            <a:r>
              <a:rPr sz="2000" dirty="0">
                <a:solidFill>
                  <a:srgbClr val="000000"/>
                </a:solidFill>
                <a:latin typeface="Calibri"/>
                <a:cs typeface="Calibri"/>
              </a:rPr>
              <a:t>o</a:t>
            </a:r>
            <a:r>
              <a:rPr sz="2000" spc="5" dirty="0">
                <a:solidFill>
                  <a:srgbClr val="000000"/>
                </a:solidFill>
                <a:latin typeface="Calibri"/>
                <a:cs typeface="Calibri"/>
              </a:rPr>
              <a:t> </a:t>
            </a:r>
            <a:r>
              <a:rPr sz="2000" spc="-15" dirty="0">
                <a:solidFill>
                  <a:srgbClr val="000000"/>
                </a:solidFill>
                <a:latin typeface="Calibri"/>
                <a:cs typeface="Calibri"/>
              </a:rPr>
              <a:t>ultravioletta</a:t>
            </a:r>
            <a:endParaRPr sz="2000">
              <a:latin typeface="Calibri"/>
              <a:cs typeface="Calibri"/>
            </a:endParaRPr>
          </a:p>
          <a:p>
            <a:pPr marL="88900" marR="802640">
              <a:lnSpc>
                <a:spcPct val="100000"/>
              </a:lnSpc>
            </a:pPr>
            <a:r>
              <a:rPr sz="2000" dirty="0">
                <a:solidFill>
                  <a:srgbClr val="000000"/>
                </a:solidFill>
                <a:latin typeface="Calibri"/>
                <a:cs typeface="Calibri"/>
              </a:rPr>
              <a:t>-</a:t>
            </a:r>
            <a:r>
              <a:rPr sz="2000" spc="5" dirty="0">
                <a:solidFill>
                  <a:srgbClr val="000000"/>
                </a:solidFill>
                <a:latin typeface="Calibri"/>
                <a:cs typeface="Calibri"/>
              </a:rPr>
              <a:t> </a:t>
            </a:r>
            <a:r>
              <a:rPr sz="2000" spc="-5" dirty="0">
                <a:solidFill>
                  <a:srgbClr val="000000"/>
                </a:solidFill>
                <a:latin typeface="Calibri"/>
                <a:cs typeface="Calibri"/>
              </a:rPr>
              <a:t>specie</a:t>
            </a:r>
            <a:r>
              <a:rPr sz="2000" spc="10" dirty="0">
                <a:solidFill>
                  <a:srgbClr val="000000"/>
                </a:solidFill>
                <a:latin typeface="Calibri"/>
                <a:cs typeface="Calibri"/>
              </a:rPr>
              <a:t> </a:t>
            </a:r>
            <a:r>
              <a:rPr sz="2000" spc="-5" dirty="0">
                <a:solidFill>
                  <a:srgbClr val="000000"/>
                </a:solidFill>
                <a:latin typeface="Calibri"/>
                <a:cs typeface="Calibri"/>
              </a:rPr>
              <a:t>non</a:t>
            </a:r>
            <a:r>
              <a:rPr sz="2000" spc="-10" dirty="0">
                <a:solidFill>
                  <a:srgbClr val="000000"/>
                </a:solidFill>
                <a:latin typeface="Calibri"/>
                <a:cs typeface="Calibri"/>
              </a:rPr>
              <a:t> </a:t>
            </a:r>
            <a:r>
              <a:rPr sz="2000" spc="-5" dirty="0">
                <a:solidFill>
                  <a:srgbClr val="000000"/>
                </a:solidFill>
                <a:latin typeface="Calibri"/>
                <a:cs typeface="Calibri"/>
              </a:rPr>
              <a:t>assorbenti</a:t>
            </a:r>
            <a:r>
              <a:rPr sz="2000" spc="25" dirty="0">
                <a:solidFill>
                  <a:srgbClr val="000000"/>
                </a:solidFill>
                <a:latin typeface="Calibri"/>
                <a:cs typeface="Calibri"/>
              </a:rPr>
              <a:t> </a:t>
            </a:r>
            <a:r>
              <a:rPr sz="2000" spc="-5" dirty="0">
                <a:solidFill>
                  <a:srgbClr val="000000"/>
                </a:solidFill>
                <a:latin typeface="Calibri"/>
                <a:cs typeface="Calibri"/>
              </a:rPr>
              <a:t>possono</a:t>
            </a:r>
            <a:r>
              <a:rPr sz="2000" spc="-15" dirty="0">
                <a:solidFill>
                  <a:srgbClr val="000000"/>
                </a:solidFill>
                <a:latin typeface="Calibri"/>
                <a:cs typeface="Calibri"/>
              </a:rPr>
              <a:t> </a:t>
            </a:r>
            <a:r>
              <a:rPr sz="2000" spc="-5" dirty="0">
                <a:solidFill>
                  <a:srgbClr val="000000"/>
                </a:solidFill>
                <a:latin typeface="Calibri"/>
                <a:cs typeface="Calibri"/>
              </a:rPr>
              <a:t>essere</a:t>
            </a:r>
            <a:r>
              <a:rPr sz="2000" spc="35" dirty="0">
                <a:solidFill>
                  <a:srgbClr val="000000"/>
                </a:solidFill>
                <a:latin typeface="Calibri"/>
                <a:cs typeface="Calibri"/>
              </a:rPr>
              <a:t> </a:t>
            </a:r>
            <a:r>
              <a:rPr sz="2000" spc="-10" dirty="0">
                <a:solidFill>
                  <a:srgbClr val="000000"/>
                </a:solidFill>
                <a:latin typeface="Calibri"/>
                <a:cs typeface="Calibri"/>
              </a:rPr>
              <a:t>determinate</a:t>
            </a:r>
            <a:r>
              <a:rPr sz="2000" spc="35" dirty="0">
                <a:solidFill>
                  <a:srgbClr val="000000"/>
                </a:solidFill>
                <a:latin typeface="Calibri"/>
                <a:cs typeface="Calibri"/>
              </a:rPr>
              <a:t> </a:t>
            </a:r>
            <a:r>
              <a:rPr sz="2000" dirty="0">
                <a:solidFill>
                  <a:srgbClr val="000000"/>
                </a:solidFill>
                <a:latin typeface="Calibri"/>
                <a:cs typeface="Calibri"/>
              </a:rPr>
              <a:t>dopo</a:t>
            </a:r>
            <a:r>
              <a:rPr sz="2000" spc="-20" dirty="0">
                <a:solidFill>
                  <a:srgbClr val="000000"/>
                </a:solidFill>
                <a:latin typeface="Calibri"/>
                <a:cs typeface="Calibri"/>
              </a:rPr>
              <a:t> </a:t>
            </a:r>
            <a:r>
              <a:rPr sz="2000" spc="-15" dirty="0">
                <a:solidFill>
                  <a:srgbClr val="000000"/>
                </a:solidFill>
                <a:latin typeface="Calibri"/>
                <a:cs typeface="Calibri"/>
              </a:rPr>
              <a:t>conversione</a:t>
            </a:r>
            <a:r>
              <a:rPr sz="2000" spc="5" dirty="0">
                <a:solidFill>
                  <a:srgbClr val="000000"/>
                </a:solidFill>
                <a:latin typeface="Calibri"/>
                <a:cs typeface="Calibri"/>
              </a:rPr>
              <a:t> </a:t>
            </a:r>
            <a:r>
              <a:rPr sz="2000" spc="-5" dirty="0">
                <a:solidFill>
                  <a:srgbClr val="000000"/>
                </a:solidFill>
                <a:latin typeface="Calibri"/>
                <a:cs typeface="Calibri"/>
              </a:rPr>
              <a:t>chimica</a:t>
            </a:r>
            <a:r>
              <a:rPr sz="2000" dirty="0">
                <a:solidFill>
                  <a:srgbClr val="000000"/>
                </a:solidFill>
                <a:latin typeface="Calibri"/>
                <a:cs typeface="Calibri"/>
              </a:rPr>
              <a:t> a</a:t>
            </a:r>
            <a:r>
              <a:rPr sz="2000" spc="45" dirty="0">
                <a:solidFill>
                  <a:srgbClr val="000000"/>
                </a:solidFill>
                <a:latin typeface="Calibri"/>
                <a:cs typeface="Calibri"/>
              </a:rPr>
              <a:t> </a:t>
            </a:r>
            <a:r>
              <a:rPr sz="2000" spc="-10" dirty="0">
                <a:solidFill>
                  <a:srgbClr val="000000"/>
                </a:solidFill>
                <a:latin typeface="Calibri"/>
                <a:cs typeface="Calibri"/>
              </a:rPr>
              <a:t>derivatizzazione</a:t>
            </a:r>
            <a:r>
              <a:rPr sz="2000" spc="25" dirty="0">
                <a:solidFill>
                  <a:srgbClr val="000000"/>
                </a:solidFill>
                <a:latin typeface="Calibri"/>
                <a:cs typeface="Calibri"/>
              </a:rPr>
              <a:t> </a:t>
            </a:r>
            <a:r>
              <a:rPr sz="2000" spc="-5" dirty="0">
                <a:solidFill>
                  <a:srgbClr val="000000"/>
                </a:solidFill>
                <a:latin typeface="Calibri"/>
                <a:cs typeface="Calibri"/>
              </a:rPr>
              <a:t>con </a:t>
            </a:r>
            <a:r>
              <a:rPr sz="2000" spc="-434" dirty="0">
                <a:solidFill>
                  <a:srgbClr val="000000"/>
                </a:solidFill>
                <a:latin typeface="Calibri"/>
                <a:cs typeface="Calibri"/>
              </a:rPr>
              <a:t> </a:t>
            </a:r>
            <a:r>
              <a:rPr sz="2000" spc="-15" dirty="0">
                <a:solidFill>
                  <a:srgbClr val="000000"/>
                </a:solidFill>
                <a:latin typeface="Calibri"/>
                <a:cs typeface="Calibri"/>
              </a:rPr>
              <a:t>cromofori</a:t>
            </a:r>
            <a:endParaRPr sz="2000">
              <a:latin typeface="Calibri"/>
              <a:cs typeface="Calibri"/>
            </a:endParaRPr>
          </a:p>
          <a:p>
            <a:pPr>
              <a:lnSpc>
                <a:spcPct val="100000"/>
              </a:lnSpc>
            </a:pPr>
            <a:endParaRPr sz="2000">
              <a:latin typeface="Calibri"/>
              <a:cs typeface="Calibri"/>
            </a:endParaRPr>
          </a:p>
          <a:p>
            <a:pPr>
              <a:lnSpc>
                <a:spcPct val="100000"/>
              </a:lnSpc>
              <a:spcBef>
                <a:spcPts val="40"/>
              </a:spcBef>
            </a:pPr>
            <a:endParaRPr sz="1900">
              <a:latin typeface="Calibri"/>
              <a:cs typeface="Calibri"/>
            </a:endParaRPr>
          </a:p>
          <a:p>
            <a:pPr marL="88900" marR="230504">
              <a:lnSpc>
                <a:spcPct val="100000"/>
              </a:lnSpc>
            </a:pPr>
            <a:r>
              <a:rPr sz="2000" i="1" u="heavy" spc="-5" dirty="0">
                <a:solidFill>
                  <a:srgbClr val="000000"/>
                </a:solidFill>
                <a:uFill>
                  <a:solidFill>
                    <a:srgbClr val="000000"/>
                  </a:solidFill>
                </a:uFill>
                <a:latin typeface="Calibri"/>
                <a:cs typeface="Calibri"/>
              </a:rPr>
              <a:t>Sensibilità:</a:t>
            </a:r>
            <a:r>
              <a:rPr sz="2000" i="1" spc="-5" dirty="0">
                <a:solidFill>
                  <a:srgbClr val="000000"/>
                </a:solidFill>
                <a:latin typeface="Calibri"/>
                <a:cs typeface="Calibri"/>
              </a:rPr>
              <a:t> </a:t>
            </a:r>
            <a:r>
              <a:rPr sz="2000" dirty="0">
                <a:solidFill>
                  <a:srgbClr val="000000"/>
                </a:solidFill>
                <a:latin typeface="Calibri"/>
                <a:cs typeface="Calibri"/>
              </a:rPr>
              <a:t>I </a:t>
            </a:r>
            <a:r>
              <a:rPr sz="2000" spc="-5" dirty="0">
                <a:solidFill>
                  <a:srgbClr val="000000"/>
                </a:solidFill>
                <a:latin typeface="Calibri"/>
                <a:cs typeface="Calibri"/>
              </a:rPr>
              <a:t>limiti di </a:t>
            </a:r>
            <a:r>
              <a:rPr sz="2000" spc="-10" dirty="0">
                <a:solidFill>
                  <a:srgbClr val="000000"/>
                </a:solidFill>
                <a:latin typeface="Calibri"/>
                <a:cs typeface="Calibri"/>
              </a:rPr>
              <a:t>rilevabilità </a:t>
            </a:r>
            <a:r>
              <a:rPr sz="2000" dirty="0">
                <a:solidFill>
                  <a:srgbClr val="000000"/>
                </a:solidFill>
                <a:latin typeface="Calibri"/>
                <a:cs typeface="Calibri"/>
              </a:rPr>
              <a:t>tipici </a:t>
            </a:r>
            <a:r>
              <a:rPr sz="2000" spc="-5" dirty="0">
                <a:solidFill>
                  <a:srgbClr val="000000"/>
                </a:solidFill>
                <a:latin typeface="Calibri"/>
                <a:cs typeface="Calibri"/>
              </a:rPr>
              <a:t>per </a:t>
            </a:r>
            <a:r>
              <a:rPr sz="2000" dirty="0">
                <a:solidFill>
                  <a:srgbClr val="000000"/>
                </a:solidFill>
                <a:latin typeface="Calibri"/>
                <a:cs typeface="Calibri"/>
              </a:rPr>
              <a:t>la </a:t>
            </a:r>
            <a:r>
              <a:rPr sz="2000" spc="-10" dirty="0">
                <a:solidFill>
                  <a:srgbClr val="000000"/>
                </a:solidFill>
                <a:latin typeface="Calibri"/>
                <a:cs typeface="Calibri"/>
              </a:rPr>
              <a:t>spettroscopia </a:t>
            </a:r>
            <a:r>
              <a:rPr sz="2000" spc="-5" dirty="0">
                <a:solidFill>
                  <a:srgbClr val="000000"/>
                </a:solidFill>
                <a:latin typeface="Calibri"/>
                <a:cs typeface="Calibri"/>
              </a:rPr>
              <a:t>di </a:t>
            </a:r>
            <a:r>
              <a:rPr sz="2000" spc="-10" dirty="0">
                <a:solidFill>
                  <a:srgbClr val="000000"/>
                </a:solidFill>
                <a:latin typeface="Calibri"/>
                <a:cs typeface="Calibri"/>
              </a:rPr>
              <a:t>assorbimento </a:t>
            </a:r>
            <a:r>
              <a:rPr sz="2000" spc="-5" dirty="0">
                <a:solidFill>
                  <a:srgbClr val="000000"/>
                </a:solidFill>
                <a:latin typeface="Calibri"/>
                <a:cs typeface="Calibri"/>
              </a:rPr>
              <a:t>variano da </a:t>
            </a:r>
            <a:r>
              <a:rPr sz="2000" spc="20" dirty="0">
                <a:solidFill>
                  <a:srgbClr val="000000"/>
                </a:solidFill>
                <a:latin typeface="Calibri"/>
                <a:cs typeface="Calibri"/>
              </a:rPr>
              <a:t>10</a:t>
            </a:r>
            <a:r>
              <a:rPr sz="1950" spc="30" baseline="25641" dirty="0">
                <a:solidFill>
                  <a:srgbClr val="000000"/>
                </a:solidFill>
                <a:latin typeface="Calibri"/>
                <a:cs typeface="Calibri"/>
              </a:rPr>
              <a:t>−4</a:t>
            </a:r>
            <a:r>
              <a:rPr sz="1950" spc="37" baseline="25641" dirty="0">
                <a:solidFill>
                  <a:srgbClr val="000000"/>
                </a:solidFill>
                <a:latin typeface="Calibri"/>
                <a:cs typeface="Calibri"/>
              </a:rPr>
              <a:t> </a:t>
            </a:r>
            <a:r>
              <a:rPr sz="2000" dirty="0">
                <a:solidFill>
                  <a:srgbClr val="000000"/>
                </a:solidFill>
                <a:latin typeface="Calibri"/>
                <a:cs typeface="Calibri"/>
              </a:rPr>
              <a:t>a </a:t>
            </a:r>
            <a:r>
              <a:rPr sz="2000" spc="10" dirty="0">
                <a:solidFill>
                  <a:srgbClr val="000000"/>
                </a:solidFill>
                <a:latin typeface="Calibri"/>
                <a:cs typeface="Calibri"/>
              </a:rPr>
              <a:t>10</a:t>
            </a:r>
            <a:r>
              <a:rPr sz="1950" spc="15" baseline="25641" dirty="0">
                <a:solidFill>
                  <a:srgbClr val="000000"/>
                </a:solidFill>
                <a:latin typeface="Calibri"/>
                <a:cs typeface="Calibri"/>
              </a:rPr>
              <a:t>−5</a:t>
            </a:r>
            <a:r>
              <a:rPr sz="1950" spc="22" baseline="25641" dirty="0">
                <a:solidFill>
                  <a:srgbClr val="000000"/>
                </a:solidFill>
                <a:latin typeface="Calibri"/>
                <a:cs typeface="Calibri"/>
              </a:rPr>
              <a:t> </a:t>
            </a:r>
            <a:r>
              <a:rPr sz="2000" dirty="0">
                <a:solidFill>
                  <a:srgbClr val="000000"/>
                </a:solidFill>
                <a:latin typeface="Calibri"/>
                <a:cs typeface="Calibri"/>
              </a:rPr>
              <a:t>M. </a:t>
            </a:r>
            <a:r>
              <a:rPr sz="2000" spc="-10" dirty="0">
                <a:solidFill>
                  <a:srgbClr val="000000"/>
                </a:solidFill>
                <a:latin typeface="Calibri"/>
                <a:cs typeface="Calibri"/>
              </a:rPr>
              <a:t>Questo </a:t>
            </a:r>
            <a:r>
              <a:rPr sz="2000" spc="-440" dirty="0">
                <a:solidFill>
                  <a:srgbClr val="000000"/>
                </a:solidFill>
                <a:latin typeface="Calibri"/>
                <a:cs typeface="Calibri"/>
              </a:rPr>
              <a:t> </a:t>
            </a:r>
            <a:r>
              <a:rPr sz="2000" spc="-10" dirty="0">
                <a:solidFill>
                  <a:srgbClr val="000000"/>
                </a:solidFill>
                <a:latin typeface="Calibri"/>
                <a:cs typeface="Calibri"/>
              </a:rPr>
              <a:t>intervallo</a:t>
            </a:r>
            <a:r>
              <a:rPr sz="2000" spc="10" dirty="0">
                <a:solidFill>
                  <a:srgbClr val="000000"/>
                </a:solidFill>
                <a:latin typeface="Calibri"/>
                <a:cs typeface="Calibri"/>
              </a:rPr>
              <a:t> </a:t>
            </a:r>
            <a:r>
              <a:rPr sz="2000" dirty="0">
                <a:solidFill>
                  <a:srgbClr val="000000"/>
                </a:solidFill>
                <a:latin typeface="Calibri"/>
                <a:cs typeface="Calibri"/>
              </a:rPr>
              <a:t>può</a:t>
            </a:r>
            <a:r>
              <a:rPr sz="2000" spc="-25" dirty="0">
                <a:solidFill>
                  <a:srgbClr val="000000"/>
                </a:solidFill>
                <a:latin typeface="Calibri"/>
                <a:cs typeface="Calibri"/>
              </a:rPr>
              <a:t> </a:t>
            </a:r>
            <a:r>
              <a:rPr sz="2000" spc="-5" dirty="0">
                <a:solidFill>
                  <a:srgbClr val="000000"/>
                </a:solidFill>
                <a:latin typeface="Calibri"/>
                <a:cs typeface="Calibri"/>
              </a:rPr>
              <a:t>spesso</a:t>
            </a:r>
            <a:r>
              <a:rPr sz="2000" spc="10" dirty="0">
                <a:solidFill>
                  <a:srgbClr val="000000"/>
                </a:solidFill>
                <a:latin typeface="Calibri"/>
                <a:cs typeface="Calibri"/>
              </a:rPr>
              <a:t> </a:t>
            </a:r>
            <a:r>
              <a:rPr sz="2000" spc="-5" dirty="0">
                <a:solidFill>
                  <a:srgbClr val="000000"/>
                </a:solidFill>
                <a:latin typeface="Calibri"/>
                <a:cs typeface="Calibri"/>
              </a:rPr>
              <a:t>essere</a:t>
            </a:r>
            <a:r>
              <a:rPr sz="2000" spc="30" dirty="0">
                <a:solidFill>
                  <a:srgbClr val="000000"/>
                </a:solidFill>
                <a:latin typeface="Calibri"/>
                <a:cs typeface="Calibri"/>
              </a:rPr>
              <a:t> </a:t>
            </a:r>
            <a:r>
              <a:rPr sz="2000" spc="-10" dirty="0">
                <a:solidFill>
                  <a:srgbClr val="000000"/>
                </a:solidFill>
                <a:latin typeface="Calibri"/>
                <a:cs typeface="Calibri"/>
              </a:rPr>
              <a:t>esteso</a:t>
            </a:r>
            <a:r>
              <a:rPr sz="2000" spc="10" dirty="0">
                <a:solidFill>
                  <a:srgbClr val="000000"/>
                </a:solidFill>
                <a:latin typeface="Calibri"/>
                <a:cs typeface="Calibri"/>
              </a:rPr>
              <a:t> </a:t>
            </a:r>
            <a:r>
              <a:rPr sz="2000" dirty="0">
                <a:solidFill>
                  <a:srgbClr val="000000"/>
                </a:solidFill>
                <a:latin typeface="Calibri"/>
                <a:cs typeface="Calibri"/>
              </a:rPr>
              <a:t>a </a:t>
            </a:r>
            <a:r>
              <a:rPr sz="2000" spc="10" dirty="0">
                <a:solidFill>
                  <a:srgbClr val="000000"/>
                </a:solidFill>
                <a:latin typeface="Calibri"/>
                <a:cs typeface="Calibri"/>
              </a:rPr>
              <a:t>10</a:t>
            </a:r>
            <a:r>
              <a:rPr sz="1950" spc="15" baseline="25641" dirty="0">
                <a:solidFill>
                  <a:srgbClr val="000000"/>
                </a:solidFill>
                <a:latin typeface="Calibri"/>
                <a:cs typeface="Calibri"/>
              </a:rPr>
              <a:t>−6</a:t>
            </a:r>
            <a:r>
              <a:rPr sz="1950" spc="217" baseline="25641" dirty="0">
                <a:solidFill>
                  <a:srgbClr val="000000"/>
                </a:solidFill>
                <a:latin typeface="Calibri"/>
                <a:cs typeface="Calibri"/>
              </a:rPr>
              <a:t> </a:t>
            </a:r>
            <a:r>
              <a:rPr sz="2000" dirty="0">
                <a:solidFill>
                  <a:srgbClr val="000000"/>
                </a:solidFill>
                <a:latin typeface="Calibri"/>
                <a:cs typeface="Calibri"/>
              </a:rPr>
              <a:t>o</a:t>
            </a:r>
            <a:r>
              <a:rPr sz="2000" spc="-10" dirty="0">
                <a:solidFill>
                  <a:srgbClr val="000000"/>
                </a:solidFill>
                <a:latin typeface="Calibri"/>
                <a:cs typeface="Calibri"/>
              </a:rPr>
              <a:t> </a:t>
            </a:r>
            <a:r>
              <a:rPr sz="2000" dirty="0">
                <a:solidFill>
                  <a:srgbClr val="000000"/>
                </a:solidFill>
                <a:latin typeface="Calibri"/>
                <a:cs typeface="Calibri"/>
              </a:rPr>
              <a:t>anche</a:t>
            </a:r>
            <a:r>
              <a:rPr sz="2000" spc="-15" dirty="0">
                <a:solidFill>
                  <a:srgbClr val="000000"/>
                </a:solidFill>
                <a:latin typeface="Calibri"/>
                <a:cs typeface="Calibri"/>
              </a:rPr>
              <a:t> </a:t>
            </a:r>
            <a:r>
              <a:rPr sz="2000" spc="10" dirty="0">
                <a:solidFill>
                  <a:srgbClr val="000000"/>
                </a:solidFill>
                <a:latin typeface="Calibri"/>
                <a:cs typeface="Calibri"/>
              </a:rPr>
              <a:t>10</a:t>
            </a:r>
            <a:r>
              <a:rPr sz="1950" spc="15" baseline="25641" dirty="0">
                <a:solidFill>
                  <a:srgbClr val="000000"/>
                </a:solidFill>
                <a:latin typeface="Calibri"/>
                <a:cs typeface="Calibri"/>
              </a:rPr>
              <a:t>−7</a:t>
            </a:r>
            <a:r>
              <a:rPr sz="1950" spc="217" baseline="25641" dirty="0">
                <a:solidFill>
                  <a:srgbClr val="000000"/>
                </a:solidFill>
                <a:latin typeface="Calibri"/>
                <a:cs typeface="Calibri"/>
              </a:rPr>
              <a:t> </a:t>
            </a:r>
            <a:r>
              <a:rPr sz="2000" dirty="0">
                <a:solidFill>
                  <a:srgbClr val="000000"/>
                </a:solidFill>
                <a:latin typeface="Calibri"/>
                <a:cs typeface="Calibri"/>
              </a:rPr>
              <a:t>M</a:t>
            </a:r>
            <a:r>
              <a:rPr sz="2000" spc="-10" dirty="0">
                <a:solidFill>
                  <a:srgbClr val="000000"/>
                </a:solidFill>
                <a:latin typeface="Calibri"/>
                <a:cs typeface="Calibri"/>
              </a:rPr>
              <a:t> </a:t>
            </a:r>
            <a:r>
              <a:rPr sz="2000" spc="-5" dirty="0">
                <a:solidFill>
                  <a:srgbClr val="000000"/>
                </a:solidFill>
                <a:latin typeface="Calibri"/>
                <a:cs typeface="Calibri"/>
              </a:rPr>
              <a:t>con</a:t>
            </a:r>
            <a:r>
              <a:rPr sz="2000" spc="-20" dirty="0">
                <a:solidFill>
                  <a:srgbClr val="000000"/>
                </a:solidFill>
                <a:latin typeface="Calibri"/>
                <a:cs typeface="Calibri"/>
              </a:rPr>
              <a:t> </a:t>
            </a:r>
            <a:r>
              <a:rPr sz="2000" dirty="0">
                <a:solidFill>
                  <a:srgbClr val="000000"/>
                </a:solidFill>
                <a:latin typeface="Calibri"/>
                <a:cs typeface="Calibri"/>
              </a:rPr>
              <a:t>alcune</a:t>
            </a:r>
            <a:r>
              <a:rPr sz="2000" spc="5" dirty="0">
                <a:solidFill>
                  <a:srgbClr val="000000"/>
                </a:solidFill>
                <a:latin typeface="Calibri"/>
                <a:cs typeface="Calibri"/>
              </a:rPr>
              <a:t> </a:t>
            </a:r>
            <a:r>
              <a:rPr sz="2000" dirty="0">
                <a:solidFill>
                  <a:srgbClr val="000000"/>
                </a:solidFill>
                <a:latin typeface="Calibri"/>
                <a:cs typeface="Calibri"/>
              </a:rPr>
              <a:t>modifiche</a:t>
            </a:r>
            <a:r>
              <a:rPr sz="2000" spc="-10" dirty="0">
                <a:solidFill>
                  <a:srgbClr val="000000"/>
                </a:solidFill>
                <a:latin typeface="Calibri"/>
                <a:cs typeface="Calibri"/>
              </a:rPr>
              <a:t> procedurali.</a:t>
            </a:r>
            <a:endParaRPr sz="2000">
              <a:latin typeface="Calibri"/>
              <a:cs typeface="Calibri"/>
            </a:endParaRPr>
          </a:p>
          <a:p>
            <a:pPr>
              <a:lnSpc>
                <a:spcPct val="100000"/>
              </a:lnSpc>
            </a:pPr>
            <a:endParaRPr sz="2100">
              <a:latin typeface="Calibri"/>
              <a:cs typeface="Calibri"/>
            </a:endParaRPr>
          </a:p>
          <a:p>
            <a:pPr>
              <a:lnSpc>
                <a:spcPct val="100000"/>
              </a:lnSpc>
              <a:spcBef>
                <a:spcPts val="40"/>
              </a:spcBef>
            </a:pPr>
            <a:endParaRPr sz="1800">
              <a:latin typeface="Calibri"/>
              <a:cs typeface="Calibri"/>
            </a:endParaRPr>
          </a:p>
          <a:p>
            <a:pPr marL="88900" marR="441959">
              <a:lnSpc>
                <a:spcPct val="100000"/>
              </a:lnSpc>
            </a:pPr>
            <a:r>
              <a:rPr sz="2000" i="1" u="heavy" spc="-5" dirty="0">
                <a:solidFill>
                  <a:srgbClr val="000000"/>
                </a:solidFill>
                <a:uFill>
                  <a:solidFill>
                    <a:srgbClr val="000000"/>
                  </a:solidFill>
                </a:uFill>
                <a:latin typeface="Calibri"/>
                <a:cs typeface="Calibri"/>
              </a:rPr>
              <a:t>Selettività:</a:t>
            </a:r>
            <a:r>
              <a:rPr sz="2000" i="1" spc="-10" dirty="0">
                <a:solidFill>
                  <a:srgbClr val="000000"/>
                </a:solidFill>
                <a:latin typeface="Calibri"/>
                <a:cs typeface="Calibri"/>
              </a:rPr>
              <a:t> </a:t>
            </a:r>
            <a:r>
              <a:rPr sz="2000" spc="-5" dirty="0">
                <a:solidFill>
                  <a:srgbClr val="000000"/>
                </a:solidFill>
                <a:latin typeface="Calibri"/>
                <a:cs typeface="Calibri"/>
              </a:rPr>
              <a:t>da</a:t>
            </a:r>
            <a:r>
              <a:rPr sz="2000" dirty="0">
                <a:solidFill>
                  <a:srgbClr val="000000"/>
                </a:solidFill>
                <a:latin typeface="Calibri"/>
                <a:cs typeface="Calibri"/>
              </a:rPr>
              <a:t> </a:t>
            </a:r>
            <a:r>
              <a:rPr sz="2000" spc="-15" dirty="0">
                <a:solidFill>
                  <a:srgbClr val="000000"/>
                </a:solidFill>
                <a:latin typeface="Calibri"/>
                <a:cs typeface="Calibri"/>
              </a:rPr>
              <a:t>moderata</a:t>
            </a:r>
            <a:r>
              <a:rPr sz="2000" spc="10" dirty="0">
                <a:solidFill>
                  <a:srgbClr val="000000"/>
                </a:solidFill>
                <a:latin typeface="Calibri"/>
                <a:cs typeface="Calibri"/>
              </a:rPr>
              <a:t> </a:t>
            </a:r>
            <a:r>
              <a:rPr sz="2000" dirty="0">
                <a:solidFill>
                  <a:srgbClr val="000000"/>
                </a:solidFill>
                <a:latin typeface="Calibri"/>
                <a:cs typeface="Calibri"/>
              </a:rPr>
              <a:t>ad </a:t>
            </a:r>
            <a:r>
              <a:rPr sz="2000" spc="-10" dirty="0">
                <a:solidFill>
                  <a:srgbClr val="000000"/>
                </a:solidFill>
                <a:latin typeface="Calibri"/>
                <a:cs typeface="Calibri"/>
              </a:rPr>
              <a:t>alta</a:t>
            </a:r>
            <a:r>
              <a:rPr sz="2000" spc="20" dirty="0">
                <a:solidFill>
                  <a:srgbClr val="000000"/>
                </a:solidFill>
                <a:latin typeface="Calibri"/>
                <a:cs typeface="Calibri"/>
              </a:rPr>
              <a:t> </a:t>
            </a:r>
            <a:r>
              <a:rPr sz="2000" spc="-5" dirty="0">
                <a:solidFill>
                  <a:srgbClr val="000000"/>
                </a:solidFill>
                <a:latin typeface="Calibri"/>
                <a:cs typeface="Calibri"/>
              </a:rPr>
              <a:t>nei</a:t>
            </a:r>
            <a:r>
              <a:rPr sz="2000" dirty="0">
                <a:solidFill>
                  <a:srgbClr val="000000"/>
                </a:solidFill>
                <a:latin typeface="Calibri"/>
                <a:cs typeface="Calibri"/>
              </a:rPr>
              <a:t> </a:t>
            </a:r>
            <a:r>
              <a:rPr sz="2000" spc="-5" dirty="0">
                <a:solidFill>
                  <a:srgbClr val="000000"/>
                </a:solidFill>
                <a:latin typeface="Calibri"/>
                <a:cs typeface="Calibri"/>
              </a:rPr>
              <a:t>casi </a:t>
            </a:r>
            <a:r>
              <a:rPr sz="2000" spc="-10" dirty="0">
                <a:solidFill>
                  <a:srgbClr val="000000"/>
                </a:solidFill>
                <a:latin typeface="Calibri"/>
                <a:cs typeface="Calibri"/>
              </a:rPr>
              <a:t>dove</a:t>
            </a:r>
            <a:r>
              <a:rPr sz="2000" spc="10" dirty="0">
                <a:solidFill>
                  <a:srgbClr val="000000"/>
                </a:solidFill>
                <a:latin typeface="Calibri"/>
                <a:cs typeface="Calibri"/>
              </a:rPr>
              <a:t> </a:t>
            </a:r>
            <a:r>
              <a:rPr sz="2000" dirty="0">
                <a:solidFill>
                  <a:srgbClr val="000000"/>
                </a:solidFill>
                <a:latin typeface="Calibri"/>
                <a:cs typeface="Calibri"/>
              </a:rPr>
              <a:t>è</a:t>
            </a:r>
            <a:r>
              <a:rPr sz="2000" spc="5" dirty="0">
                <a:solidFill>
                  <a:srgbClr val="000000"/>
                </a:solidFill>
                <a:latin typeface="Calibri"/>
                <a:cs typeface="Calibri"/>
              </a:rPr>
              <a:t> </a:t>
            </a:r>
            <a:r>
              <a:rPr sz="2000" spc="-5" dirty="0">
                <a:solidFill>
                  <a:srgbClr val="000000"/>
                </a:solidFill>
                <a:latin typeface="Calibri"/>
                <a:cs typeface="Calibri"/>
              </a:rPr>
              <a:t>possibile</a:t>
            </a:r>
            <a:r>
              <a:rPr sz="2000" spc="20" dirty="0">
                <a:solidFill>
                  <a:srgbClr val="000000"/>
                </a:solidFill>
                <a:latin typeface="Calibri"/>
                <a:cs typeface="Calibri"/>
              </a:rPr>
              <a:t> </a:t>
            </a:r>
            <a:r>
              <a:rPr sz="2000" spc="-15" dirty="0">
                <a:solidFill>
                  <a:srgbClr val="000000"/>
                </a:solidFill>
                <a:latin typeface="Calibri"/>
                <a:cs typeface="Calibri"/>
              </a:rPr>
              <a:t>trovare</a:t>
            </a:r>
            <a:r>
              <a:rPr sz="2000" spc="5" dirty="0">
                <a:solidFill>
                  <a:srgbClr val="000000"/>
                </a:solidFill>
                <a:latin typeface="Calibri"/>
                <a:cs typeface="Calibri"/>
              </a:rPr>
              <a:t> </a:t>
            </a:r>
            <a:r>
              <a:rPr sz="2000" dirty="0">
                <a:solidFill>
                  <a:srgbClr val="000000"/>
                </a:solidFill>
                <a:latin typeface="Calibri"/>
                <a:cs typeface="Calibri"/>
              </a:rPr>
              <a:t>una </a:t>
            </a:r>
            <a:r>
              <a:rPr sz="2000" spc="-10" dirty="0">
                <a:solidFill>
                  <a:srgbClr val="000000"/>
                </a:solidFill>
                <a:latin typeface="Calibri"/>
                <a:cs typeface="Calibri"/>
              </a:rPr>
              <a:t>lunghezza</a:t>
            </a:r>
            <a:r>
              <a:rPr sz="2000" spc="-15" dirty="0">
                <a:solidFill>
                  <a:srgbClr val="000000"/>
                </a:solidFill>
                <a:latin typeface="Calibri"/>
                <a:cs typeface="Calibri"/>
              </a:rPr>
              <a:t> </a:t>
            </a:r>
            <a:r>
              <a:rPr sz="2000" spc="-5" dirty="0">
                <a:solidFill>
                  <a:srgbClr val="000000"/>
                </a:solidFill>
                <a:latin typeface="Calibri"/>
                <a:cs typeface="Calibri"/>
              </a:rPr>
              <a:t>d'onda</a:t>
            </a:r>
            <a:r>
              <a:rPr sz="2000" spc="-25" dirty="0">
                <a:solidFill>
                  <a:srgbClr val="000000"/>
                </a:solidFill>
                <a:latin typeface="Calibri"/>
                <a:cs typeface="Calibri"/>
              </a:rPr>
              <a:t> </a:t>
            </a:r>
            <a:r>
              <a:rPr sz="2000" spc="-5" dirty="0">
                <a:solidFill>
                  <a:srgbClr val="000000"/>
                </a:solidFill>
                <a:latin typeface="Calibri"/>
                <a:cs typeface="Calibri"/>
              </a:rPr>
              <a:t>alla</a:t>
            </a:r>
            <a:r>
              <a:rPr sz="2000" spc="20" dirty="0">
                <a:solidFill>
                  <a:srgbClr val="000000"/>
                </a:solidFill>
                <a:latin typeface="Calibri"/>
                <a:cs typeface="Calibri"/>
              </a:rPr>
              <a:t> </a:t>
            </a:r>
            <a:r>
              <a:rPr sz="2000" dirty="0">
                <a:solidFill>
                  <a:srgbClr val="000000"/>
                </a:solidFill>
                <a:latin typeface="Calibri"/>
                <a:cs typeface="Calibri"/>
              </a:rPr>
              <a:t>quale</a:t>
            </a:r>
            <a:r>
              <a:rPr sz="2000" spc="-5" dirty="0">
                <a:solidFill>
                  <a:srgbClr val="000000"/>
                </a:solidFill>
                <a:latin typeface="Calibri"/>
                <a:cs typeface="Calibri"/>
              </a:rPr>
              <a:t> </a:t>
            </a:r>
            <a:r>
              <a:rPr sz="2000" spc="-10" dirty="0">
                <a:solidFill>
                  <a:srgbClr val="000000"/>
                </a:solidFill>
                <a:latin typeface="Calibri"/>
                <a:cs typeface="Calibri"/>
              </a:rPr>
              <a:t>soltanto </a:t>
            </a:r>
            <a:r>
              <a:rPr sz="2000" spc="-434" dirty="0">
                <a:solidFill>
                  <a:srgbClr val="000000"/>
                </a:solidFill>
                <a:latin typeface="Calibri"/>
                <a:cs typeface="Calibri"/>
              </a:rPr>
              <a:t> </a:t>
            </a:r>
            <a:r>
              <a:rPr sz="2000" spc="-5" dirty="0">
                <a:solidFill>
                  <a:srgbClr val="000000"/>
                </a:solidFill>
                <a:latin typeface="Calibri"/>
                <a:cs typeface="Calibri"/>
              </a:rPr>
              <a:t>l'analita</a:t>
            </a:r>
            <a:r>
              <a:rPr sz="2000" spc="10" dirty="0">
                <a:solidFill>
                  <a:srgbClr val="000000"/>
                </a:solidFill>
                <a:latin typeface="Calibri"/>
                <a:cs typeface="Calibri"/>
              </a:rPr>
              <a:t> </a:t>
            </a:r>
            <a:r>
              <a:rPr sz="2000" spc="-5" dirty="0">
                <a:solidFill>
                  <a:srgbClr val="000000"/>
                </a:solidFill>
                <a:latin typeface="Calibri"/>
                <a:cs typeface="Calibri"/>
              </a:rPr>
              <a:t>assorbe</a:t>
            </a:r>
            <a:r>
              <a:rPr sz="2000" spc="10" dirty="0">
                <a:solidFill>
                  <a:srgbClr val="000000"/>
                </a:solidFill>
                <a:latin typeface="Calibri"/>
                <a:cs typeface="Calibri"/>
              </a:rPr>
              <a:t> </a:t>
            </a:r>
            <a:r>
              <a:rPr sz="2000" dirty="0">
                <a:solidFill>
                  <a:srgbClr val="000000"/>
                </a:solidFill>
                <a:latin typeface="Calibri"/>
                <a:cs typeface="Calibri"/>
              </a:rPr>
              <a:t>e</a:t>
            </a:r>
            <a:r>
              <a:rPr sz="2000" spc="-5" dirty="0">
                <a:solidFill>
                  <a:srgbClr val="000000"/>
                </a:solidFill>
                <a:latin typeface="Calibri"/>
                <a:cs typeface="Calibri"/>
              </a:rPr>
              <a:t> </a:t>
            </a:r>
            <a:r>
              <a:rPr sz="2000" dirty="0">
                <a:solidFill>
                  <a:srgbClr val="000000"/>
                </a:solidFill>
                <a:latin typeface="Calibri"/>
                <a:cs typeface="Calibri"/>
              </a:rPr>
              <a:t>ciò </a:t>
            </a:r>
            <a:r>
              <a:rPr sz="2000" spc="-5" dirty="0">
                <a:solidFill>
                  <a:srgbClr val="000000"/>
                </a:solidFill>
                <a:latin typeface="Calibri"/>
                <a:cs typeface="Calibri"/>
              </a:rPr>
              <a:t>rende</a:t>
            </a:r>
            <a:r>
              <a:rPr sz="2000" spc="5" dirty="0">
                <a:solidFill>
                  <a:srgbClr val="000000"/>
                </a:solidFill>
                <a:latin typeface="Calibri"/>
                <a:cs typeface="Calibri"/>
              </a:rPr>
              <a:t> </a:t>
            </a:r>
            <a:r>
              <a:rPr sz="2000" spc="-5" dirty="0">
                <a:solidFill>
                  <a:srgbClr val="000000"/>
                </a:solidFill>
                <a:latin typeface="Calibri"/>
                <a:cs typeface="Calibri"/>
              </a:rPr>
              <a:t>le</a:t>
            </a:r>
            <a:r>
              <a:rPr sz="2000" dirty="0">
                <a:solidFill>
                  <a:srgbClr val="000000"/>
                </a:solidFill>
                <a:latin typeface="Calibri"/>
                <a:cs typeface="Calibri"/>
              </a:rPr>
              <a:t> </a:t>
            </a:r>
            <a:r>
              <a:rPr sz="2000" spc="-5" dirty="0">
                <a:solidFill>
                  <a:srgbClr val="000000"/>
                </a:solidFill>
                <a:latin typeface="Calibri"/>
                <a:cs typeface="Calibri"/>
              </a:rPr>
              <a:t>separazioni</a:t>
            </a:r>
            <a:r>
              <a:rPr sz="2000" spc="5" dirty="0">
                <a:solidFill>
                  <a:srgbClr val="000000"/>
                </a:solidFill>
                <a:latin typeface="Calibri"/>
                <a:cs typeface="Calibri"/>
              </a:rPr>
              <a:t> </a:t>
            </a:r>
            <a:r>
              <a:rPr sz="2000" spc="-5" dirty="0">
                <a:solidFill>
                  <a:srgbClr val="000000"/>
                </a:solidFill>
                <a:latin typeface="Calibri"/>
                <a:cs typeface="Calibri"/>
              </a:rPr>
              <a:t>preliminari</a:t>
            </a:r>
            <a:r>
              <a:rPr sz="2000" spc="15" dirty="0">
                <a:solidFill>
                  <a:srgbClr val="000000"/>
                </a:solidFill>
                <a:latin typeface="Calibri"/>
                <a:cs typeface="Calibri"/>
              </a:rPr>
              <a:t> </a:t>
            </a:r>
            <a:r>
              <a:rPr sz="2000" spc="-5" dirty="0">
                <a:solidFill>
                  <a:srgbClr val="000000"/>
                </a:solidFill>
                <a:latin typeface="Calibri"/>
                <a:cs typeface="Calibri"/>
              </a:rPr>
              <a:t>non</a:t>
            </a:r>
            <a:r>
              <a:rPr sz="2000" spc="-15" dirty="0">
                <a:solidFill>
                  <a:srgbClr val="000000"/>
                </a:solidFill>
                <a:latin typeface="Calibri"/>
                <a:cs typeface="Calibri"/>
              </a:rPr>
              <a:t> </a:t>
            </a:r>
            <a:r>
              <a:rPr sz="2000" spc="-5" dirty="0">
                <a:solidFill>
                  <a:srgbClr val="000000"/>
                </a:solidFill>
                <a:latin typeface="Calibri"/>
                <a:cs typeface="Calibri"/>
              </a:rPr>
              <a:t>necessarie</a:t>
            </a:r>
            <a:r>
              <a:rPr sz="2000" spc="50" dirty="0">
                <a:solidFill>
                  <a:srgbClr val="000000"/>
                </a:solidFill>
                <a:latin typeface="Calibri"/>
                <a:cs typeface="Calibri"/>
              </a:rPr>
              <a:t> </a:t>
            </a:r>
            <a:r>
              <a:rPr sz="2000" i="1" u="heavy" dirty="0">
                <a:solidFill>
                  <a:srgbClr val="000000"/>
                </a:solidFill>
                <a:uFill>
                  <a:solidFill>
                    <a:srgbClr val="000000"/>
                  </a:solidFill>
                </a:uFill>
                <a:latin typeface="Calibri"/>
                <a:cs typeface="Calibri"/>
              </a:rPr>
              <a:t>(dipende</a:t>
            </a:r>
            <a:r>
              <a:rPr sz="2000" i="1" u="heavy" spc="-40" dirty="0">
                <a:solidFill>
                  <a:srgbClr val="000000"/>
                </a:solidFill>
                <a:uFill>
                  <a:solidFill>
                    <a:srgbClr val="000000"/>
                  </a:solidFill>
                </a:uFill>
                <a:latin typeface="Calibri"/>
                <a:cs typeface="Calibri"/>
              </a:rPr>
              <a:t> </a:t>
            </a:r>
            <a:r>
              <a:rPr sz="2000" i="1" u="heavy" spc="-5" dirty="0">
                <a:solidFill>
                  <a:srgbClr val="000000"/>
                </a:solidFill>
                <a:uFill>
                  <a:solidFill>
                    <a:srgbClr val="000000"/>
                  </a:solidFill>
                </a:uFill>
                <a:latin typeface="Calibri"/>
                <a:cs typeface="Calibri"/>
              </a:rPr>
              <a:t>da</a:t>
            </a:r>
            <a:r>
              <a:rPr sz="2000" i="1" u="heavy" spc="-15" dirty="0">
                <a:solidFill>
                  <a:srgbClr val="000000"/>
                </a:solidFill>
                <a:uFill>
                  <a:solidFill>
                    <a:srgbClr val="000000"/>
                  </a:solidFill>
                </a:uFill>
                <a:latin typeface="Calibri"/>
                <a:cs typeface="Calibri"/>
              </a:rPr>
              <a:t> </a:t>
            </a:r>
            <a:r>
              <a:rPr sz="2000" i="1" u="heavy" spc="-5" dirty="0">
                <a:solidFill>
                  <a:srgbClr val="000000"/>
                </a:solidFill>
                <a:uFill>
                  <a:solidFill>
                    <a:srgbClr val="000000"/>
                  </a:solidFill>
                </a:uFill>
                <a:latin typeface="Calibri"/>
                <a:cs typeface="Calibri"/>
              </a:rPr>
              <a:t>matrice)</a:t>
            </a:r>
            <a:endParaRPr sz="2000">
              <a:latin typeface="Calibri"/>
              <a:cs typeface="Calibri"/>
            </a:endParaRPr>
          </a:p>
          <a:p>
            <a:pPr>
              <a:lnSpc>
                <a:spcPct val="100000"/>
              </a:lnSpc>
            </a:pPr>
            <a:endParaRPr sz="2000">
              <a:latin typeface="Calibri"/>
              <a:cs typeface="Calibri"/>
            </a:endParaRPr>
          </a:p>
          <a:p>
            <a:pPr>
              <a:lnSpc>
                <a:spcPct val="100000"/>
              </a:lnSpc>
              <a:spcBef>
                <a:spcPts val="40"/>
              </a:spcBef>
            </a:pPr>
            <a:endParaRPr sz="1900">
              <a:latin typeface="Calibri"/>
              <a:cs typeface="Calibri"/>
            </a:endParaRPr>
          </a:p>
          <a:p>
            <a:pPr marL="88900">
              <a:lnSpc>
                <a:spcPct val="100000"/>
              </a:lnSpc>
            </a:pPr>
            <a:r>
              <a:rPr sz="2000" i="1" u="heavy" dirty="0">
                <a:solidFill>
                  <a:srgbClr val="000000"/>
                </a:solidFill>
                <a:uFill>
                  <a:solidFill>
                    <a:srgbClr val="000000"/>
                  </a:solidFill>
                </a:uFill>
                <a:latin typeface="Calibri"/>
                <a:cs typeface="Calibri"/>
              </a:rPr>
              <a:t>Buona</a:t>
            </a:r>
            <a:r>
              <a:rPr sz="2000" i="1" u="heavy" spc="-25" dirty="0">
                <a:solidFill>
                  <a:srgbClr val="000000"/>
                </a:solidFill>
                <a:uFill>
                  <a:solidFill>
                    <a:srgbClr val="000000"/>
                  </a:solidFill>
                </a:uFill>
                <a:latin typeface="Calibri"/>
                <a:cs typeface="Calibri"/>
              </a:rPr>
              <a:t> </a:t>
            </a:r>
            <a:r>
              <a:rPr sz="2000" i="1" u="heavy" spc="-10" dirty="0">
                <a:solidFill>
                  <a:srgbClr val="000000"/>
                </a:solidFill>
                <a:uFill>
                  <a:solidFill>
                    <a:srgbClr val="000000"/>
                  </a:solidFill>
                </a:uFill>
                <a:latin typeface="Calibri"/>
                <a:cs typeface="Calibri"/>
              </a:rPr>
              <a:t>accuratezza:</a:t>
            </a:r>
            <a:r>
              <a:rPr sz="2000" i="1" spc="-10" dirty="0">
                <a:solidFill>
                  <a:srgbClr val="000000"/>
                </a:solidFill>
                <a:latin typeface="Calibri"/>
                <a:cs typeface="Calibri"/>
              </a:rPr>
              <a:t> </a:t>
            </a:r>
            <a:r>
              <a:rPr sz="2000" spc="-10" dirty="0">
                <a:solidFill>
                  <a:srgbClr val="000000"/>
                </a:solidFill>
                <a:latin typeface="Calibri"/>
                <a:cs typeface="Calibri"/>
              </a:rPr>
              <a:t>errori</a:t>
            </a:r>
            <a:r>
              <a:rPr sz="2000" spc="10" dirty="0">
                <a:solidFill>
                  <a:srgbClr val="000000"/>
                </a:solidFill>
                <a:latin typeface="Calibri"/>
                <a:cs typeface="Calibri"/>
              </a:rPr>
              <a:t> </a:t>
            </a:r>
            <a:r>
              <a:rPr sz="2000" spc="-10" dirty="0">
                <a:solidFill>
                  <a:srgbClr val="000000"/>
                </a:solidFill>
                <a:latin typeface="Calibri"/>
                <a:cs typeface="Calibri"/>
              </a:rPr>
              <a:t>relativi</a:t>
            </a:r>
            <a:r>
              <a:rPr sz="2000" spc="40" dirty="0">
                <a:solidFill>
                  <a:srgbClr val="000000"/>
                </a:solidFill>
                <a:latin typeface="Calibri"/>
                <a:cs typeface="Calibri"/>
              </a:rPr>
              <a:t> </a:t>
            </a:r>
            <a:r>
              <a:rPr sz="2000" dirty="0">
                <a:solidFill>
                  <a:srgbClr val="000000"/>
                </a:solidFill>
                <a:latin typeface="Calibri"/>
                <a:cs typeface="Calibri"/>
              </a:rPr>
              <a:t>in</a:t>
            </a:r>
            <a:r>
              <a:rPr sz="2000" spc="-5" dirty="0">
                <a:solidFill>
                  <a:srgbClr val="000000"/>
                </a:solidFill>
                <a:latin typeface="Calibri"/>
                <a:cs typeface="Calibri"/>
              </a:rPr>
              <a:t> concentrazione</a:t>
            </a:r>
            <a:r>
              <a:rPr sz="2000" spc="-15" dirty="0">
                <a:solidFill>
                  <a:srgbClr val="000000"/>
                </a:solidFill>
                <a:latin typeface="Calibri"/>
                <a:cs typeface="Calibri"/>
              </a:rPr>
              <a:t> </a:t>
            </a:r>
            <a:r>
              <a:rPr sz="2000" spc="-10" dirty="0">
                <a:solidFill>
                  <a:srgbClr val="000000"/>
                </a:solidFill>
                <a:latin typeface="Calibri"/>
                <a:cs typeface="Calibri"/>
              </a:rPr>
              <a:t>incontrati</a:t>
            </a:r>
            <a:r>
              <a:rPr sz="2000" spc="5" dirty="0">
                <a:solidFill>
                  <a:srgbClr val="000000"/>
                </a:solidFill>
                <a:latin typeface="Calibri"/>
                <a:cs typeface="Calibri"/>
              </a:rPr>
              <a:t> </a:t>
            </a:r>
            <a:r>
              <a:rPr sz="2000" spc="-5" dirty="0">
                <a:solidFill>
                  <a:srgbClr val="000000"/>
                </a:solidFill>
                <a:latin typeface="Calibri"/>
                <a:cs typeface="Calibri"/>
              </a:rPr>
              <a:t>con</a:t>
            </a:r>
            <a:r>
              <a:rPr sz="2000" spc="-10" dirty="0">
                <a:solidFill>
                  <a:srgbClr val="000000"/>
                </a:solidFill>
                <a:latin typeface="Calibri"/>
                <a:cs typeface="Calibri"/>
              </a:rPr>
              <a:t> </a:t>
            </a:r>
            <a:r>
              <a:rPr sz="2000" dirty="0">
                <a:solidFill>
                  <a:srgbClr val="000000"/>
                </a:solidFill>
                <a:latin typeface="Calibri"/>
                <a:cs typeface="Calibri"/>
              </a:rPr>
              <a:t>una </a:t>
            </a:r>
            <a:r>
              <a:rPr sz="2000" spc="-5" dirty="0">
                <a:solidFill>
                  <a:srgbClr val="000000"/>
                </a:solidFill>
                <a:latin typeface="Calibri"/>
                <a:cs typeface="Calibri"/>
              </a:rPr>
              <a:t>tipica</a:t>
            </a:r>
            <a:r>
              <a:rPr sz="2000" spc="5" dirty="0">
                <a:solidFill>
                  <a:srgbClr val="000000"/>
                </a:solidFill>
                <a:latin typeface="Calibri"/>
                <a:cs typeface="Calibri"/>
              </a:rPr>
              <a:t> </a:t>
            </a:r>
            <a:r>
              <a:rPr sz="2000" spc="-10" dirty="0">
                <a:solidFill>
                  <a:srgbClr val="000000"/>
                </a:solidFill>
                <a:latin typeface="Calibri"/>
                <a:cs typeface="Calibri"/>
              </a:rPr>
              <a:t>procedura</a:t>
            </a:r>
            <a:r>
              <a:rPr sz="2000" dirty="0">
                <a:solidFill>
                  <a:srgbClr val="000000"/>
                </a:solidFill>
                <a:latin typeface="Calibri"/>
                <a:cs typeface="Calibri"/>
              </a:rPr>
              <a:t> </a:t>
            </a:r>
            <a:r>
              <a:rPr sz="2000" spc="-15" dirty="0">
                <a:solidFill>
                  <a:srgbClr val="000000"/>
                </a:solidFill>
                <a:latin typeface="Calibri"/>
                <a:cs typeface="Calibri"/>
              </a:rPr>
              <a:t>spettrofotometrica</a:t>
            </a:r>
            <a:r>
              <a:rPr sz="2000" spc="15" dirty="0">
                <a:solidFill>
                  <a:srgbClr val="000000"/>
                </a:solidFill>
                <a:latin typeface="Calibri"/>
                <a:cs typeface="Calibri"/>
              </a:rPr>
              <a:t> </a:t>
            </a:r>
            <a:r>
              <a:rPr sz="2000" dirty="0">
                <a:solidFill>
                  <a:srgbClr val="000000"/>
                </a:solidFill>
                <a:latin typeface="Calibri"/>
                <a:cs typeface="Calibri"/>
              </a:rPr>
              <a:t>o</a:t>
            </a:r>
            <a:endParaRPr sz="2000">
              <a:latin typeface="Calibri"/>
              <a:cs typeface="Calibri"/>
            </a:endParaRPr>
          </a:p>
          <a:p>
            <a:pPr marL="88900">
              <a:lnSpc>
                <a:spcPct val="100000"/>
              </a:lnSpc>
            </a:pPr>
            <a:r>
              <a:rPr sz="2000" spc="-10" dirty="0">
                <a:solidFill>
                  <a:srgbClr val="000000"/>
                </a:solidFill>
                <a:latin typeface="Calibri"/>
                <a:cs typeface="Calibri"/>
              </a:rPr>
              <a:t>fotometrica</a:t>
            </a:r>
            <a:r>
              <a:rPr sz="2000" spc="5" dirty="0">
                <a:solidFill>
                  <a:srgbClr val="000000"/>
                </a:solidFill>
                <a:latin typeface="Calibri"/>
                <a:cs typeface="Calibri"/>
              </a:rPr>
              <a:t> </a:t>
            </a:r>
            <a:r>
              <a:rPr sz="2000" spc="-5" dirty="0">
                <a:solidFill>
                  <a:srgbClr val="000000"/>
                </a:solidFill>
                <a:latin typeface="Calibri"/>
                <a:cs typeface="Calibri"/>
              </a:rPr>
              <a:t>usando</a:t>
            </a:r>
            <a:r>
              <a:rPr sz="2000" spc="10" dirty="0">
                <a:solidFill>
                  <a:srgbClr val="000000"/>
                </a:solidFill>
                <a:latin typeface="Calibri"/>
                <a:cs typeface="Calibri"/>
              </a:rPr>
              <a:t> </a:t>
            </a:r>
            <a:r>
              <a:rPr sz="2000" spc="-5" dirty="0">
                <a:solidFill>
                  <a:srgbClr val="000000"/>
                </a:solidFill>
                <a:latin typeface="Calibri"/>
                <a:cs typeface="Calibri"/>
              </a:rPr>
              <a:t>la</a:t>
            </a:r>
            <a:r>
              <a:rPr sz="2000" spc="10" dirty="0">
                <a:solidFill>
                  <a:srgbClr val="000000"/>
                </a:solidFill>
                <a:latin typeface="Calibri"/>
                <a:cs typeface="Calibri"/>
              </a:rPr>
              <a:t> </a:t>
            </a:r>
            <a:r>
              <a:rPr sz="2000" spc="-5" dirty="0">
                <a:solidFill>
                  <a:srgbClr val="000000"/>
                </a:solidFill>
                <a:latin typeface="Calibri"/>
                <a:cs typeface="Calibri"/>
              </a:rPr>
              <a:t>radiazione </a:t>
            </a:r>
            <a:r>
              <a:rPr sz="2000" spc="-15" dirty="0">
                <a:solidFill>
                  <a:srgbClr val="000000"/>
                </a:solidFill>
                <a:latin typeface="Calibri"/>
                <a:cs typeface="Calibri"/>
              </a:rPr>
              <a:t>ultravioletta</a:t>
            </a:r>
            <a:r>
              <a:rPr sz="2000" spc="35" dirty="0">
                <a:solidFill>
                  <a:srgbClr val="000000"/>
                </a:solidFill>
                <a:latin typeface="Calibri"/>
                <a:cs typeface="Calibri"/>
              </a:rPr>
              <a:t> </a:t>
            </a:r>
            <a:r>
              <a:rPr sz="2000" dirty="0">
                <a:solidFill>
                  <a:srgbClr val="000000"/>
                </a:solidFill>
                <a:latin typeface="Calibri"/>
                <a:cs typeface="Calibri"/>
              </a:rPr>
              <a:t>e</a:t>
            </a:r>
            <a:r>
              <a:rPr sz="2000" spc="10" dirty="0">
                <a:solidFill>
                  <a:srgbClr val="000000"/>
                </a:solidFill>
                <a:latin typeface="Calibri"/>
                <a:cs typeface="Calibri"/>
              </a:rPr>
              <a:t> </a:t>
            </a:r>
            <a:r>
              <a:rPr sz="2000" spc="-5" dirty="0">
                <a:solidFill>
                  <a:srgbClr val="000000"/>
                </a:solidFill>
                <a:latin typeface="Calibri"/>
                <a:cs typeface="Calibri"/>
              </a:rPr>
              <a:t>visibile</a:t>
            </a:r>
            <a:r>
              <a:rPr sz="2000" spc="25" dirty="0">
                <a:solidFill>
                  <a:srgbClr val="000000"/>
                </a:solidFill>
                <a:latin typeface="Calibri"/>
                <a:cs typeface="Calibri"/>
              </a:rPr>
              <a:t> </a:t>
            </a:r>
            <a:r>
              <a:rPr sz="2000" dirty="0">
                <a:solidFill>
                  <a:srgbClr val="000000"/>
                </a:solidFill>
                <a:latin typeface="Calibri"/>
                <a:cs typeface="Calibri"/>
              </a:rPr>
              <a:t>giacciono</a:t>
            </a:r>
            <a:r>
              <a:rPr sz="2000" spc="-15" dirty="0">
                <a:solidFill>
                  <a:srgbClr val="000000"/>
                </a:solidFill>
                <a:latin typeface="Calibri"/>
                <a:cs typeface="Calibri"/>
              </a:rPr>
              <a:t> </a:t>
            </a:r>
            <a:r>
              <a:rPr sz="2000" spc="-10" dirty="0">
                <a:solidFill>
                  <a:srgbClr val="000000"/>
                </a:solidFill>
                <a:latin typeface="Calibri"/>
                <a:cs typeface="Calibri"/>
              </a:rPr>
              <a:t>nell'intervallo</a:t>
            </a:r>
            <a:r>
              <a:rPr sz="2000" spc="20" dirty="0">
                <a:solidFill>
                  <a:srgbClr val="000000"/>
                </a:solidFill>
                <a:latin typeface="Calibri"/>
                <a:cs typeface="Calibri"/>
              </a:rPr>
              <a:t> </a:t>
            </a:r>
            <a:r>
              <a:rPr sz="2000" spc="-5" dirty="0">
                <a:solidFill>
                  <a:srgbClr val="000000"/>
                </a:solidFill>
                <a:latin typeface="Calibri"/>
                <a:cs typeface="Calibri"/>
              </a:rPr>
              <a:t>dall’1% </a:t>
            </a:r>
            <a:r>
              <a:rPr sz="2000" dirty="0">
                <a:solidFill>
                  <a:srgbClr val="000000"/>
                </a:solidFill>
                <a:latin typeface="Calibri"/>
                <a:cs typeface="Calibri"/>
              </a:rPr>
              <a:t>al</a:t>
            </a:r>
            <a:r>
              <a:rPr sz="2000" spc="10" dirty="0">
                <a:solidFill>
                  <a:srgbClr val="000000"/>
                </a:solidFill>
                <a:latin typeface="Calibri"/>
                <a:cs typeface="Calibri"/>
              </a:rPr>
              <a:t> </a:t>
            </a:r>
            <a:r>
              <a:rPr sz="2000" dirty="0">
                <a:solidFill>
                  <a:srgbClr val="000000"/>
                </a:solidFill>
                <a:latin typeface="Calibri"/>
                <a:cs typeface="Calibri"/>
              </a:rPr>
              <a:t>5%</a:t>
            </a:r>
            <a:endParaRPr sz="2000">
              <a:latin typeface="Calibri"/>
              <a:cs typeface="Calibri"/>
            </a:endParaRPr>
          </a:p>
          <a:p>
            <a:pPr>
              <a:lnSpc>
                <a:spcPct val="100000"/>
              </a:lnSpc>
            </a:pPr>
            <a:endParaRPr sz="2000">
              <a:latin typeface="Calibri"/>
              <a:cs typeface="Calibri"/>
            </a:endParaRPr>
          </a:p>
          <a:p>
            <a:pPr>
              <a:lnSpc>
                <a:spcPct val="100000"/>
              </a:lnSpc>
              <a:spcBef>
                <a:spcPts val="45"/>
              </a:spcBef>
            </a:pPr>
            <a:endParaRPr sz="1900">
              <a:latin typeface="Calibri"/>
              <a:cs typeface="Calibri"/>
            </a:endParaRPr>
          </a:p>
          <a:p>
            <a:pPr marL="88900">
              <a:lnSpc>
                <a:spcPct val="100000"/>
              </a:lnSpc>
            </a:pPr>
            <a:r>
              <a:rPr sz="2000" i="1" u="heavy" spc="-10" dirty="0">
                <a:solidFill>
                  <a:srgbClr val="000000"/>
                </a:solidFill>
                <a:uFill>
                  <a:solidFill>
                    <a:srgbClr val="000000"/>
                  </a:solidFill>
                </a:uFill>
                <a:latin typeface="Calibri"/>
                <a:cs typeface="Calibri"/>
              </a:rPr>
              <a:t>Facilità</a:t>
            </a:r>
            <a:r>
              <a:rPr sz="2000" i="1" u="heavy" spc="5" dirty="0">
                <a:solidFill>
                  <a:srgbClr val="000000"/>
                </a:solidFill>
                <a:uFill>
                  <a:solidFill>
                    <a:srgbClr val="000000"/>
                  </a:solidFill>
                </a:uFill>
                <a:latin typeface="Calibri"/>
                <a:cs typeface="Calibri"/>
              </a:rPr>
              <a:t> </a:t>
            </a:r>
            <a:r>
              <a:rPr sz="2000" i="1" u="heavy" dirty="0">
                <a:solidFill>
                  <a:srgbClr val="000000"/>
                </a:solidFill>
                <a:uFill>
                  <a:solidFill>
                    <a:srgbClr val="000000"/>
                  </a:solidFill>
                </a:uFill>
                <a:latin typeface="Calibri"/>
                <a:cs typeface="Calibri"/>
              </a:rPr>
              <a:t>e</a:t>
            </a:r>
            <a:r>
              <a:rPr sz="2000" i="1" u="heavy" spc="5" dirty="0">
                <a:solidFill>
                  <a:srgbClr val="000000"/>
                </a:solidFill>
                <a:uFill>
                  <a:solidFill>
                    <a:srgbClr val="000000"/>
                  </a:solidFill>
                </a:uFill>
                <a:latin typeface="Calibri"/>
                <a:cs typeface="Calibri"/>
              </a:rPr>
              <a:t> </a:t>
            </a:r>
            <a:r>
              <a:rPr sz="2000" i="1" u="heavy" spc="-10" dirty="0">
                <a:solidFill>
                  <a:srgbClr val="000000"/>
                </a:solidFill>
                <a:uFill>
                  <a:solidFill>
                    <a:srgbClr val="000000"/>
                  </a:solidFill>
                </a:uFill>
                <a:latin typeface="Calibri"/>
                <a:cs typeface="Calibri"/>
              </a:rPr>
              <a:t>convenienza:</a:t>
            </a:r>
            <a:r>
              <a:rPr sz="2000" i="1" spc="-25" dirty="0">
                <a:solidFill>
                  <a:srgbClr val="000000"/>
                </a:solidFill>
                <a:latin typeface="Calibri"/>
                <a:cs typeface="Calibri"/>
              </a:rPr>
              <a:t> </a:t>
            </a:r>
            <a:r>
              <a:rPr sz="2000" spc="-10" dirty="0">
                <a:solidFill>
                  <a:srgbClr val="000000"/>
                </a:solidFill>
                <a:latin typeface="Calibri"/>
                <a:cs typeface="Calibri"/>
              </a:rPr>
              <a:t>misure</a:t>
            </a:r>
            <a:r>
              <a:rPr sz="2000" spc="10" dirty="0">
                <a:solidFill>
                  <a:srgbClr val="000000"/>
                </a:solidFill>
                <a:latin typeface="Calibri"/>
                <a:cs typeface="Calibri"/>
              </a:rPr>
              <a:t> </a:t>
            </a:r>
            <a:r>
              <a:rPr sz="2000" spc="-10" dirty="0">
                <a:solidFill>
                  <a:srgbClr val="000000"/>
                </a:solidFill>
                <a:latin typeface="Calibri"/>
                <a:cs typeface="Calibri"/>
              </a:rPr>
              <a:t>spettrofotometriche</a:t>
            </a:r>
            <a:r>
              <a:rPr sz="2000" spc="30" dirty="0">
                <a:solidFill>
                  <a:srgbClr val="000000"/>
                </a:solidFill>
                <a:latin typeface="Calibri"/>
                <a:cs typeface="Calibri"/>
              </a:rPr>
              <a:t> </a:t>
            </a:r>
            <a:r>
              <a:rPr sz="2000" dirty="0">
                <a:solidFill>
                  <a:srgbClr val="000000"/>
                </a:solidFill>
                <a:latin typeface="Calibri"/>
                <a:cs typeface="Calibri"/>
              </a:rPr>
              <a:t>e </a:t>
            </a:r>
            <a:r>
              <a:rPr sz="2000" spc="-10" dirty="0">
                <a:solidFill>
                  <a:srgbClr val="000000"/>
                </a:solidFill>
                <a:latin typeface="Calibri"/>
                <a:cs typeface="Calibri"/>
              </a:rPr>
              <a:t>fotometriche</a:t>
            </a:r>
            <a:r>
              <a:rPr sz="2000" spc="20" dirty="0">
                <a:solidFill>
                  <a:srgbClr val="000000"/>
                </a:solidFill>
                <a:latin typeface="Calibri"/>
                <a:cs typeface="Calibri"/>
              </a:rPr>
              <a:t> </a:t>
            </a:r>
            <a:r>
              <a:rPr sz="2000" spc="-5" dirty="0">
                <a:solidFill>
                  <a:srgbClr val="000000"/>
                </a:solidFill>
                <a:latin typeface="Calibri"/>
                <a:cs typeface="Calibri"/>
              </a:rPr>
              <a:t>sono</a:t>
            </a:r>
            <a:r>
              <a:rPr sz="2000" spc="-15" dirty="0">
                <a:solidFill>
                  <a:srgbClr val="000000"/>
                </a:solidFill>
                <a:latin typeface="Calibri"/>
                <a:cs typeface="Calibri"/>
              </a:rPr>
              <a:t> </a:t>
            </a:r>
            <a:r>
              <a:rPr sz="2000" spc="-10" dirty="0">
                <a:solidFill>
                  <a:srgbClr val="000000"/>
                </a:solidFill>
                <a:latin typeface="Calibri"/>
                <a:cs typeface="Calibri"/>
              </a:rPr>
              <a:t>facilmente</a:t>
            </a:r>
            <a:r>
              <a:rPr sz="2000" spc="35" dirty="0">
                <a:solidFill>
                  <a:srgbClr val="000000"/>
                </a:solidFill>
                <a:latin typeface="Calibri"/>
                <a:cs typeface="Calibri"/>
              </a:rPr>
              <a:t> </a:t>
            </a:r>
            <a:r>
              <a:rPr sz="2000" dirty="0">
                <a:solidFill>
                  <a:srgbClr val="000000"/>
                </a:solidFill>
                <a:latin typeface="Calibri"/>
                <a:cs typeface="Calibri"/>
              </a:rPr>
              <a:t>e</a:t>
            </a:r>
            <a:r>
              <a:rPr sz="2000" spc="5" dirty="0">
                <a:solidFill>
                  <a:srgbClr val="000000"/>
                </a:solidFill>
                <a:latin typeface="Calibri"/>
                <a:cs typeface="Calibri"/>
              </a:rPr>
              <a:t> </a:t>
            </a:r>
            <a:r>
              <a:rPr sz="2000" spc="-10" dirty="0">
                <a:solidFill>
                  <a:srgbClr val="000000"/>
                </a:solidFill>
                <a:latin typeface="Calibri"/>
                <a:cs typeface="Calibri"/>
              </a:rPr>
              <a:t>rapidamente</a:t>
            </a:r>
            <a:r>
              <a:rPr sz="2000" spc="20" dirty="0">
                <a:solidFill>
                  <a:srgbClr val="000000"/>
                </a:solidFill>
                <a:latin typeface="Calibri"/>
                <a:cs typeface="Calibri"/>
              </a:rPr>
              <a:t> </a:t>
            </a:r>
            <a:r>
              <a:rPr sz="2000" spc="-5" dirty="0">
                <a:solidFill>
                  <a:srgbClr val="000000"/>
                </a:solidFill>
                <a:latin typeface="Calibri"/>
                <a:cs typeface="Calibri"/>
              </a:rPr>
              <a:t>eseguite</a:t>
            </a:r>
            <a:endParaRPr sz="2000">
              <a:latin typeface="Calibri"/>
              <a:cs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79272" y="196722"/>
            <a:ext cx="1558290" cy="376555"/>
          </a:xfrm>
          <a:prstGeom prst="rect">
            <a:avLst/>
          </a:prstGeom>
        </p:spPr>
        <p:txBody>
          <a:bodyPr vert="horz" wrap="square" lIns="0" tIns="12700" rIns="0" bIns="0" rtlCol="0">
            <a:spAutoFit/>
          </a:bodyPr>
          <a:lstStyle/>
          <a:p>
            <a:pPr marL="12700">
              <a:lnSpc>
                <a:spcPct val="100000"/>
              </a:lnSpc>
              <a:spcBef>
                <a:spcPts val="100"/>
              </a:spcBef>
            </a:pPr>
            <a:r>
              <a:rPr sz="2300" b="1" spc="-5" dirty="0">
                <a:solidFill>
                  <a:srgbClr val="1F4D3D"/>
                </a:solidFill>
                <a:latin typeface="Calibri"/>
                <a:cs typeface="Calibri"/>
              </a:rPr>
              <a:t>PROCEDURA</a:t>
            </a:r>
            <a:endParaRPr sz="2300">
              <a:latin typeface="Calibri"/>
              <a:cs typeface="Calibri"/>
            </a:endParaRPr>
          </a:p>
        </p:txBody>
      </p:sp>
      <p:sp>
        <p:nvSpPr>
          <p:cNvPr id="3" name="object 3"/>
          <p:cNvSpPr txBox="1"/>
          <p:nvPr/>
        </p:nvSpPr>
        <p:spPr>
          <a:xfrm>
            <a:off x="379272" y="824306"/>
            <a:ext cx="11365230" cy="5163820"/>
          </a:xfrm>
          <a:prstGeom prst="rect">
            <a:avLst/>
          </a:prstGeom>
        </p:spPr>
        <p:txBody>
          <a:bodyPr vert="horz" wrap="square" lIns="0" tIns="13335" rIns="0" bIns="0" rtlCol="0">
            <a:spAutoFit/>
          </a:bodyPr>
          <a:lstStyle/>
          <a:p>
            <a:pPr marL="12700" algn="just">
              <a:lnSpc>
                <a:spcPct val="100000"/>
              </a:lnSpc>
              <a:spcBef>
                <a:spcPts val="105"/>
              </a:spcBef>
            </a:pPr>
            <a:r>
              <a:rPr sz="2000" spc="-5" dirty="0">
                <a:solidFill>
                  <a:srgbClr val="000000"/>
                </a:solidFill>
                <a:latin typeface="Calibri"/>
                <a:cs typeface="Calibri"/>
              </a:rPr>
              <a:t>Selezione</a:t>
            </a:r>
            <a:r>
              <a:rPr sz="2000" spc="10" dirty="0">
                <a:solidFill>
                  <a:srgbClr val="000000"/>
                </a:solidFill>
                <a:latin typeface="Calibri"/>
                <a:cs typeface="Calibri"/>
              </a:rPr>
              <a:t> </a:t>
            </a:r>
            <a:r>
              <a:rPr sz="2000" spc="-5" dirty="0">
                <a:solidFill>
                  <a:srgbClr val="000000"/>
                </a:solidFill>
                <a:latin typeface="Calibri"/>
                <a:cs typeface="Calibri"/>
              </a:rPr>
              <a:t>della</a:t>
            </a:r>
            <a:r>
              <a:rPr sz="2000" dirty="0">
                <a:solidFill>
                  <a:srgbClr val="000000"/>
                </a:solidFill>
                <a:latin typeface="Calibri"/>
                <a:cs typeface="Calibri"/>
              </a:rPr>
              <a:t> </a:t>
            </a:r>
            <a:r>
              <a:rPr sz="2000" spc="-5" dirty="0">
                <a:solidFill>
                  <a:srgbClr val="000000"/>
                </a:solidFill>
                <a:latin typeface="Calibri"/>
                <a:cs typeface="Calibri"/>
              </a:rPr>
              <a:t>lunghezza</a:t>
            </a:r>
            <a:r>
              <a:rPr sz="2000" spc="-25" dirty="0">
                <a:solidFill>
                  <a:srgbClr val="000000"/>
                </a:solidFill>
                <a:latin typeface="Calibri"/>
                <a:cs typeface="Calibri"/>
              </a:rPr>
              <a:t> </a:t>
            </a:r>
            <a:r>
              <a:rPr sz="2000" dirty="0">
                <a:solidFill>
                  <a:srgbClr val="000000"/>
                </a:solidFill>
                <a:latin typeface="Calibri"/>
                <a:cs typeface="Calibri"/>
              </a:rPr>
              <a:t>d'onda</a:t>
            </a:r>
            <a:r>
              <a:rPr sz="2000" spc="-55" dirty="0">
                <a:solidFill>
                  <a:srgbClr val="000000"/>
                </a:solidFill>
                <a:latin typeface="Calibri"/>
                <a:cs typeface="Calibri"/>
              </a:rPr>
              <a:t> </a:t>
            </a:r>
            <a:r>
              <a:rPr sz="1700" i="1" u="heavy" spc="-5" dirty="0">
                <a:solidFill>
                  <a:srgbClr val="BF6B2C"/>
                </a:solidFill>
                <a:uFill>
                  <a:solidFill>
                    <a:srgbClr val="FF0000"/>
                  </a:solidFill>
                </a:uFill>
                <a:latin typeface="Calibri"/>
                <a:cs typeface="Calibri"/>
              </a:rPr>
              <a:t>(come si</a:t>
            </a:r>
            <a:r>
              <a:rPr sz="1700" i="1" u="heavy" dirty="0">
                <a:solidFill>
                  <a:srgbClr val="BF6B2C"/>
                </a:solidFill>
                <a:uFill>
                  <a:solidFill>
                    <a:srgbClr val="FF0000"/>
                  </a:solidFill>
                </a:uFill>
                <a:latin typeface="Calibri"/>
                <a:cs typeface="Calibri"/>
              </a:rPr>
              <a:t> individua?)</a:t>
            </a:r>
            <a:endParaRPr sz="1700">
              <a:latin typeface="Calibri"/>
              <a:cs typeface="Calibri"/>
            </a:endParaRPr>
          </a:p>
          <a:p>
            <a:pPr>
              <a:lnSpc>
                <a:spcPct val="100000"/>
              </a:lnSpc>
            </a:pPr>
            <a:endParaRPr sz="2050">
              <a:latin typeface="Calibri"/>
              <a:cs typeface="Calibri"/>
            </a:endParaRPr>
          </a:p>
          <a:p>
            <a:pPr marL="12700" marR="390525" algn="just">
              <a:lnSpc>
                <a:spcPts val="2390"/>
              </a:lnSpc>
            </a:pPr>
            <a:r>
              <a:rPr sz="2000" dirty="0">
                <a:solidFill>
                  <a:srgbClr val="000000"/>
                </a:solidFill>
                <a:latin typeface="Wingdings"/>
                <a:cs typeface="Wingdings"/>
              </a:rPr>
              <a:t></a:t>
            </a:r>
            <a:r>
              <a:rPr sz="2000" dirty="0">
                <a:solidFill>
                  <a:srgbClr val="000000"/>
                </a:solidFill>
                <a:latin typeface="Times New Roman"/>
                <a:cs typeface="Times New Roman"/>
              </a:rPr>
              <a:t> </a:t>
            </a:r>
            <a:r>
              <a:rPr sz="2000" spc="-15" dirty="0">
                <a:solidFill>
                  <a:srgbClr val="000000"/>
                </a:solidFill>
                <a:latin typeface="Calibri"/>
                <a:cs typeface="Calibri"/>
              </a:rPr>
              <a:t>Per </a:t>
            </a:r>
            <a:r>
              <a:rPr sz="2000" dirty="0">
                <a:solidFill>
                  <a:srgbClr val="000000"/>
                </a:solidFill>
                <a:latin typeface="Calibri"/>
                <a:cs typeface="Calibri"/>
              </a:rPr>
              <a:t>la </a:t>
            </a:r>
            <a:r>
              <a:rPr sz="2000" spc="-10" dirty="0">
                <a:solidFill>
                  <a:srgbClr val="000000"/>
                </a:solidFill>
                <a:latin typeface="Calibri"/>
                <a:cs typeface="Calibri"/>
              </a:rPr>
              <a:t>sensibilità </a:t>
            </a:r>
            <a:r>
              <a:rPr sz="2000" spc="-5" dirty="0">
                <a:solidFill>
                  <a:srgbClr val="000000"/>
                </a:solidFill>
                <a:latin typeface="Calibri"/>
                <a:cs typeface="Calibri"/>
              </a:rPr>
              <a:t>massima, </a:t>
            </a:r>
            <a:r>
              <a:rPr sz="2000" dirty="0">
                <a:solidFill>
                  <a:srgbClr val="000000"/>
                </a:solidFill>
                <a:latin typeface="Calibri"/>
                <a:cs typeface="Calibri"/>
              </a:rPr>
              <a:t>le </a:t>
            </a:r>
            <a:r>
              <a:rPr sz="2000" spc="-10" dirty="0">
                <a:solidFill>
                  <a:srgbClr val="000000"/>
                </a:solidFill>
                <a:latin typeface="Calibri"/>
                <a:cs typeface="Calibri"/>
              </a:rPr>
              <a:t>misure </a:t>
            </a:r>
            <a:r>
              <a:rPr sz="2000" spc="-5" dirty="0">
                <a:solidFill>
                  <a:srgbClr val="000000"/>
                </a:solidFill>
                <a:latin typeface="Calibri"/>
                <a:cs typeface="Calibri"/>
              </a:rPr>
              <a:t>di </a:t>
            </a:r>
            <a:r>
              <a:rPr sz="2000" spc="-10" dirty="0">
                <a:solidFill>
                  <a:srgbClr val="000000"/>
                </a:solidFill>
                <a:latin typeface="Calibri"/>
                <a:cs typeface="Calibri"/>
              </a:rPr>
              <a:t>assorbanza spettrofotometriche </a:t>
            </a:r>
            <a:r>
              <a:rPr sz="2000" spc="-5" dirty="0">
                <a:solidFill>
                  <a:srgbClr val="000000"/>
                </a:solidFill>
                <a:latin typeface="Calibri"/>
                <a:cs typeface="Calibri"/>
              </a:rPr>
              <a:t>sono eseguite </a:t>
            </a:r>
            <a:r>
              <a:rPr sz="2000" dirty="0">
                <a:solidFill>
                  <a:srgbClr val="000000"/>
                </a:solidFill>
                <a:latin typeface="Calibri"/>
                <a:cs typeface="Calibri"/>
              </a:rPr>
              <a:t>ad </a:t>
            </a:r>
            <a:r>
              <a:rPr sz="2000" spc="-5" dirty="0">
                <a:solidFill>
                  <a:srgbClr val="000000"/>
                </a:solidFill>
                <a:latin typeface="Calibri"/>
                <a:cs typeface="Calibri"/>
              </a:rPr>
              <a:t>una </a:t>
            </a:r>
            <a:r>
              <a:rPr sz="2000" spc="-10" dirty="0">
                <a:solidFill>
                  <a:srgbClr val="000000"/>
                </a:solidFill>
                <a:latin typeface="Calibri"/>
                <a:cs typeface="Calibri"/>
              </a:rPr>
              <a:t>lunghezza </a:t>
            </a:r>
            <a:r>
              <a:rPr sz="2000" spc="-5" dirty="0">
                <a:solidFill>
                  <a:srgbClr val="000000"/>
                </a:solidFill>
                <a:latin typeface="Calibri"/>
                <a:cs typeface="Calibri"/>
              </a:rPr>
              <a:t> </a:t>
            </a:r>
            <a:r>
              <a:rPr sz="2000" dirty="0">
                <a:solidFill>
                  <a:srgbClr val="000000"/>
                </a:solidFill>
                <a:latin typeface="Calibri"/>
                <a:cs typeface="Calibri"/>
              </a:rPr>
              <a:t>d'onda</a:t>
            </a:r>
            <a:r>
              <a:rPr sz="2000" spc="-25" dirty="0">
                <a:solidFill>
                  <a:srgbClr val="000000"/>
                </a:solidFill>
                <a:latin typeface="Calibri"/>
                <a:cs typeface="Calibri"/>
              </a:rPr>
              <a:t> </a:t>
            </a:r>
            <a:r>
              <a:rPr sz="2000" spc="-5" dirty="0">
                <a:solidFill>
                  <a:srgbClr val="000000"/>
                </a:solidFill>
                <a:latin typeface="Calibri"/>
                <a:cs typeface="Calibri"/>
              </a:rPr>
              <a:t>corrispondente</a:t>
            </a:r>
            <a:r>
              <a:rPr sz="2000" spc="5" dirty="0">
                <a:solidFill>
                  <a:srgbClr val="000000"/>
                </a:solidFill>
                <a:latin typeface="Calibri"/>
                <a:cs typeface="Calibri"/>
              </a:rPr>
              <a:t> </a:t>
            </a:r>
            <a:r>
              <a:rPr sz="2000" dirty="0">
                <a:solidFill>
                  <a:srgbClr val="000000"/>
                </a:solidFill>
                <a:latin typeface="Calibri"/>
                <a:cs typeface="Calibri"/>
              </a:rPr>
              <a:t>al</a:t>
            </a:r>
            <a:r>
              <a:rPr sz="2000" spc="10" dirty="0">
                <a:solidFill>
                  <a:srgbClr val="000000"/>
                </a:solidFill>
                <a:latin typeface="Calibri"/>
                <a:cs typeface="Calibri"/>
              </a:rPr>
              <a:t> </a:t>
            </a:r>
            <a:r>
              <a:rPr sz="2000" dirty="0">
                <a:solidFill>
                  <a:srgbClr val="000000"/>
                </a:solidFill>
                <a:latin typeface="Calibri"/>
                <a:cs typeface="Calibri"/>
              </a:rPr>
              <a:t>picco</a:t>
            </a:r>
            <a:r>
              <a:rPr sz="2000" spc="-15" dirty="0">
                <a:solidFill>
                  <a:srgbClr val="000000"/>
                </a:solidFill>
                <a:latin typeface="Calibri"/>
                <a:cs typeface="Calibri"/>
              </a:rPr>
              <a:t> </a:t>
            </a:r>
            <a:r>
              <a:rPr sz="2000" dirty="0">
                <a:solidFill>
                  <a:srgbClr val="000000"/>
                </a:solidFill>
                <a:latin typeface="Calibri"/>
                <a:cs typeface="Calibri"/>
              </a:rPr>
              <a:t>di</a:t>
            </a:r>
            <a:r>
              <a:rPr sz="2000" spc="5" dirty="0">
                <a:solidFill>
                  <a:srgbClr val="000000"/>
                </a:solidFill>
                <a:latin typeface="Calibri"/>
                <a:cs typeface="Calibri"/>
              </a:rPr>
              <a:t> </a:t>
            </a:r>
            <a:r>
              <a:rPr sz="2000" dirty="0">
                <a:solidFill>
                  <a:srgbClr val="000000"/>
                </a:solidFill>
                <a:latin typeface="Calibri"/>
                <a:cs typeface="Calibri"/>
              </a:rPr>
              <a:t>massimo</a:t>
            </a:r>
            <a:r>
              <a:rPr sz="2000" spc="20" dirty="0">
                <a:solidFill>
                  <a:srgbClr val="000000"/>
                </a:solidFill>
                <a:latin typeface="Calibri"/>
                <a:cs typeface="Calibri"/>
              </a:rPr>
              <a:t> </a:t>
            </a:r>
            <a:r>
              <a:rPr sz="2000" spc="-5" dirty="0">
                <a:solidFill>
                  <a:srgbClr val="000000"/>
                </a:solidFill>
                <a:latin typeface="Calibri"/>
                <a:cs typeface="Calibri"/>
              </a:rPr>
              <a:t>assorbimento</a:t>
            </a:r>
            <a:r>
              <a:rPr sz="2000" spc="-50" dirty="0">
                <a:solidFill>
                  <a:srgbClr val="000000"/>
                </a:solidFill>
                <a:latin typeface="Calibri"/>
                <a:cs typeface="Calibri"/>
              </a:rPr>
              <a:t> </a:t>
            </a:r>
            <a:r>
              <a:rPr sz="1700" i="1" u="heavy" spc="-5" dirty="0">
                <a:solidFill>
                  <a:srgbClr val="BF6B2C"/>
                </a:solidFill>
                <a:uFill>
                  <a:solidFill>
                    <a:srgbClr val="FF0000"/>
                  </a:solidFill>
                </a:uFill>
                <a:latin typeface="Calibri"/>
                <a:cs typeface="Calibri"/>
              </a:rPr>
              <a:t>(quale </a:t>
            </a:r>
            <a:r>
              <a:rPr sz="1700" i="1" u="heavy" dirty="0">
                <a:solidFill>
                  <a:srgbClr val="BF6B2C"/>
                </a:solidFill>
                <a:uFill>
                  <a:solidFill>
                    <a:srgbClr val="FF0000"/>
                  </a:solidFill>
                </a:uFill>
                <a:latin typeface="Calibri"/>
                <a:cs typeface="Calibri"/>
              </a:rPr>
              <a:t>è?</a:t>
            </a:r>
            <a:r>
              <a:rPr sz="1700" i="1" u="heavy" spc="-5" dirty="0">
                <a:solidFill>
                  <a:srgbClr val="BF6B2C"/>
                </a:solidFill>
                <a:uFill>
                  <a:solidFill>
                    <a:srgbClr val="FF0000"/>
                  </a:solidFill>
                </a:uFill>
                <a:latin typeface="Calibri"/>
                <a:cs typeface="Calibri"/>
              </a:rPr>
              <a:t> Che</a:t>
            </a:r>
            <a:r>
              <a:rPr sz="1700" i="1" u="heavy" dirty="0">
                <a:solidFill>
                  <a:srgbClr val="BF6B2C"/>
                </a:solidFill>
                <a:uFill>
                  <a:solidFill>
                    <a:srgbClr val="FF0000"/>
                  </a:solidFill>
                </a:uFill>
                <a:latin typeface="Calibri"/>
                <a:cs typeface="Calibri"/>
              </a:rPr>
              <a:t> </a:t>
            </a:r>
            <a:r>
              <a:rPr sz="1700" i="1" u="heavy" spc="-5" dirty="0">
                <a:solidFill>
                  <a:srgbClr val="BF6B2C"/>
                </a:solidFill>
                <a:uFill>
                  <a:solidFill>
                    <a:srgbClr val="FF0000"/>
                  </a:solidFill>
                </a:uFill>
                <a:latin typeface="Calibri"/>
                <a:cs typeface="Calibri"/>
              </a:rPr>
              <a:t>prova</a:t>
            </a:r>
            <a:r>
              <a:rPr sz="1700" i="1" u="heavy" spc="15" dirty="0">
                <a:solidFill>
                  <a:srgbClr val="BF6B2C"/>
                </a:solidFill>
                <a:uFill>
                  <a:solidFill>
                    <a:srgbClr val="FF0000"/>
                  </a:solidFill>
                </a:uFill>
                <a:latin typeface="Calibri"/>
                <a:cs typeface="Calibri"/>
              </a:rPr>
              <a:t> </a:t>
            </a:r>
            <a:r>
              <a:rPr sz="1700" i="1" u="heavy" dirty="0">
                <a:solidFill>
                  <a:srgbClr val="BF6B2C"/>
                </a:solidFill>
                <a:uFill>
                  <a:solidFill>
                    <a:srgbClr val="FF0000"/>
                  </a:solidFill>
                </a:uFill>
                <a:latin typeface="Calibri"/>
                <a:cs typeface="Calibri"/>
              </a:rPr>
              <a:t>preliminare</a:t>
            </a:r>
            <a:r>
              <a:rPr sz="1700" i="1" u="heavy" spc="-20" dirty="0">
                <a:solidFill>
                  <a:srgbClr val="BF6B2C"/>
                </a:solidFill>
                <a:uFill>
                  <a:solidFill>
                    <a:srgbClr val="FF0000"/>
                  </a:solidFill>
                </a:uFill>
                <a:latin typeface="Calibri"/>
                <a:cs typeface="Calibri"/>
              </a:rPr>
              <a:t> </a:t>
            </a:r>
            <a:r>
              <a:rPr sz="1700" i="1" u="heavy" spc="-5" dirty="0">
                <a:solidFill>
                  <a:srgbClr val="BF6B2C"/>
                </a:solidFill>
                <a:uFill>
                  <a:solidFill>
                    <a:srgbClr val="FF0000"/>
                  </a:solidFill>
                </a:uFill>
                <a:latin typeface="Calibri"/>
                <a:cs typeface="Calibri"/>
              </a:rPr>
              <a:t>deve</a:t>
            </a:r>
            <a:r>
              <a:rPr sz="1700" i="1" u="heavy" spc="5" dirty="0">
                <a:solidFill>
                  <a:srgbClr val="BF6B2C"/>
                </a:solidFill>
                <a:uFill>
                  <a:solidFill>
                    <a:srgbClr val="FF0000"/>
                  </a:solidFill>
                </a:uFill>
                <a:latin typeface="Calibri"/>
                <a:cs typeface="Calibri"/>
              </a:rPr>
              <a:t> </a:t>
            </a:r>
            <a:r>
              <a:rPr sz="1700" i="1" u="heavy" dirty="0">
                <a:solidFill>
                  <a:srgbClr val="BF6B2C"/>
                </a:solidFill>
                <a:uFill>
                  <a:solidFill>
                    <a:srgbClr val="FF0000"/>
                  </a:solidFill>
                </a:uFill>
                <a:latin typeface="Calibri"/>
                <a:cs typeface="Calibri"/>
              </a:rPr>
              <a:t>essere</a:t>
            </a:r>
            <a:r>
              <a:rPr sz="1700" i="1" u="heavy" spc="10" dirty="0">
                <a:solidFill>
                  <a:srgbClr val="BF6B2C"/>
                </a:solidFill>
                <a:uFill>
                  <a:solidFill>
                    <a:srgbClr val="FF0000"/>
                  </a:solidFill>
                </a:uFill>
                <a:latin typeface="Calibri"/>
                <a:cs typeface="Calibri"/>
              </a:rPr>
              <a:t> </a:t>
            </a:r>
            <a:r>
              <a:rPr sz="1700" i="1" u="heavy" spc="-10" dirty="0">
                <a:solidFill>
                  <a:srgbClr val="BF6B2C"/>
                </a:solidFill>
                <a:uFill>
                  <a:solidFill>
                    <a:srgbClr val="FF0000"/>
                  </a:solidFill>
                </a:uFill>
                <a:latin typeface="Calibri"/>
                <a:cs typeface="Calibri"/>
              </a:rPr>
              <a:t>condotta?)</a:t>
            </a:r>
            <a:endParaRPr sz="1700">
              <a:latin typeface="Calibri"/>
              <a:cs typeface="Calibri"/>
            </a:endParaRPr>
          </a:p>
          <a:p>
            <a:pPr>
              <a:lnSpc>
                <a:spcPct val="100000"/>
              </a:lnSpc>
            </a:pPr>
            <a:endParaRPr sz="1900">
              <a:latin typeface="Calibri"/>
              <a:cs typeface="Calibri"/>
            </a:endParaRPr>
          </a:p>
          <a:p>
            <a:pPr marL="12700" marR="5080" algn="just">
              <a:lnSpc>
                <a:spcPct val="100000"/>
              </a:lnSpc>
              <a:spcBef>
                <a:spcPts val="5"/>
              </a:spcBef>
            </a:pPr>
            <a:r>
              <a:rPr sz="2000" spc="-15" dirty="0">
                <a:solidFill>
                  <a:srgbClr val="000000"/>
                </a:solidFill>
                <a:latin typeface="Calibri"/>
                <a:cs typeface="Calibri"/>
              </a:rPr>
              <a:t>Variabili </a:t>
            </a:r>
            <a:r>
              <a:rPr sz="2000" dirty="0">
                <a:solidFill>
                  <a:srgbClr val="000000"/>
                </a:solidFill>
                <a:latin typeface="Calibri"/>
                <a:cs typeface="Calibri"/>
              </a:rPr>
              <a:t>che </a:t>
            </a:r>
            <a:r>
              <a:rPr sz="2000" spc="-5" dirty="0">
                <a:solidFill>
                  <a:srgbClr val="000000"/>
                </a:solidFill>
                <a:latin typeface="Calibri"/>
                <a:cs typeface="Calibri"/>
              </a:rPr>
              <a:t>influenzano l'assorbanza </a:t>
            </a:r>
            <a:r>
              <a:rPr sz="1700" i="1" u="heavy" spc="-5" dirty="0">
                <a:solidFill>
                  <a:srgbClr val="BF6B2C"/>
                </a:solidFill>
                <a:uFill>
                  <a:solidFill>
                    <a:srgbClr val="FF0000"/>
                  </a:solidFill>
                </a:uFill>
                <a:latin typeface="Calibri"/>
                <a:cs typeface="Calibri"/>
              </a:rPr>
              <a:t>(quali </a:t>
            </a:r>
            <a:r>
              <a:rPr sz="1700" i="1" u="heavy" spc="-10" dirty="0">
                <a:solidFill>
                  <a:srgbClr val="BF6B2C"/>
                </a:solidFill>
                <a:uFill>
                  <a:solidFill>
                    <a:srgbClr val="FF0000"/>
                  </a:solidFill>
                </a:uFill>
                <a:latin typeface="Calibri"/>
                <a:cs typeface="Calibri"/>
              </a:rPr>
              <a:t>sono/come </a:t>
            </a:r>
            <a:r>
              <a:rPr sz="1700" i="1" u="heavy" spc="-5" dirty="0">
                <a:solidFill>
                  <a:srgbClr val="BF6B2C"/>
                </a:solidFill>
                <a:uFill>
                  <a:solidFill>
                    <a:srgbClr val="FF0000"/>
                  </a:solidFill>
                </a:uFill>
                <a:latin typeface="Calibri"/>
                <a:cs typeface="Calibri"/>
              </a:rPr>
              <a:t>individuarle/limitarle </a:t>
            </a:r>
            <a:r>
              <a:rPr sz="1700" i="1" u="heavy" dirty="0">
                <a:solidFill>
                  <a:srgbClr val="BF6B2C"/>
                </a:solidFill>
                <a:uFill>
                  <a:solidFill>
                    <a:srgbClr val="FF0000"/>
                  </a:solidFill>
                </a:uFill>
                <a:latin typeface="Calibri"/>
                <a:cs typeface="Calibri"/>
              </a:rPr>
              <a:t>– cfr </a:t>
            </a:r>
            <a:r>
              <a:rPr sz="1700" i="1" u="heavy" spc="-5" dirty="0">
                <a:solidFill>
                  <a:srgbClr val="BF6B2C"/>
                </a:solidFill>
                <a:uFill>
                  <a:solidFill>
                    <a:srgbClr val="FF0000"/>
                  </a:solidFill>
                </a:uFill>
                <a:latin typeface="Calibri"/>
                <a:cs typeface="Calibri"/>
              </a:rPr>
              <a:t>deviazioni «reali/strumentali/chimiche») </a:t>
            </a:r>
            <a:r>
              <a:rPr sz="1700" i="1" dirty="0">
                <a:solidFill>
                  <a:srgbClr val="BF6B2C"/>
                </a:solidFill>
                <a:latin typeface="Calibri"/>
                <a:cs typeface="Calibri"/>
              </a:rPr>
              <a:t> </a:t>
            </a:r>
            <a:r>
              <a:rPr sz="2000" spc="-15" dirty="0">
                <a:solidFill>
                  <a:srgbClr val="000000"/>
                </a:solidFill>
                <a:latin typeface="Calibri"/>
                <a:cs typeface="Calibri"/>
              </a:rPr>
              <a:t>Variabili </a:t>
            </a:r>
            <a:r>
              <a:rPr sz="2000" dirty="0">
                <a:solidFill>
                  <a:srgbClr val="000000"/>
                </a:solidFill>
                <a:latin typeface="Calibri"/>
                <a:cs typeface="Calibri"/>
              </a:rPr>
              <a:t>comuni che </a:t>
            </a:r>
            <a:r>
              <a:rPr sz="2000" spc="-5" dirty="0">
                <a:solidFill>
                  <a:srgbClr val="000000"/>
                </a:solidFill>
                <a:latin typeface="Calibri"/>
                <a:cs typeface="Calibri"/>
              </a:rPr>
              <a:t>influenzano </a:t>
            </a:r>
            <a:r>
              <a:rPr sz="2000" dirty="0">
                <a:solidFill>
                  <a:srgbClr val="000000"/>
                </a:solidFill>
                <a:latin typeface="Calibri"/>
                <a:cs typeface="Calibri"/>
              </a:rPr>
              <a:t>lo </a:t>
            </a:r>
            <a:r>
              <a:rPr sz="2000" spc="-10" dirty="0">
                <a:solidFill>
                  <a:srgbClr val="000000"/>
                </a:solidFill>
                <a:latin typeface="Calibri"/>
                <a:cs typeface="Calibri"/>
              </a:rPr>
              <a:t>spettro </a:t>
            </a:r>
            <a:r>
              <a:rPr sz="2000" dirty="0">
                <a:solidFill>
                  <a:srgbClr val="000000"/>
                </a:solidFill>
                <a:latin typeface="Calibri"/>
                <a:cs typeface="Calibri"/>
              </a:rPr>
              <a:t>di </a:t>
            </a:r>
            <a:r>
              <a:rPr sz="2000" spc="-5" dirty="0">
                <a:solidFill>
                  <a:srgbClr val="000000"/>
                </a:solidFill>
                <a:latin typeface="Calibri"/>
                <a:cs typeface="Calibri"/>
              </a:rPr>
              <a:t>assorbimento </a:t>
            </a:r>
            <a:r>
              <a:rPr sz="2000" dirty="0">
                <a:solidFill>
                  <a:srgbClr val="000000"/>
                </a:solidFill>
                <a:latin typeface="Calibri"/>
                <a:cs typeface="Calibri"/>
              </a:rPr>
              <a:t>di una </a:t>
            </a:r>
            <a:r>
              <a:rPr sz="2000" spc="-10" dirty="0">
                <a:solidFill>
                  <a:srgbClr val="000000"/>
                </a:solidFill>
                <a:latin typeface="Calibri"/>
                <a:cs typeface="Calibri"/>
              </a:rPr>
              <a:t>sostanza </a:t>
            </a:r>
            <a:r>
              <a:rPr sz="2000" dirty="0">
                <a:solidFill>
                  <a:srgbClr val="000000"/>
                </a:solidFill>
                <a:latin typeface="Calibri"/>
                <a:cs typeface="Calibri"/>
              </a:rPr>
              <a:t>includono il tipo </a:t>
            </a:r>
            <a:r>
              <a:rPr sz="2000" spc="-5" dirty="0">
                <a:solidFill>
                  <a:srgbClr val="000000"/>
                </a:solidFill>
                <a:latin typeface="Calibri"/>
                <a:cs typeface="Calibri"/>
              </a:rPr>
              <a:t>di </a:t>
            </a:r>
            <a:r>
              <a:rPr sz="2000" spc="-10" dirty="0">
                <a:solidFill>
                  <a:srgbClr val="000000"/>
                </a:solidFill>
                <a:latin typeface="Calibri"/>
                <a:cs typeface="Calibri"/>
              </a:rPr>
              <a:t>solvente, </a:t>
            </a:r>
            <a:r>
              <a:rPr sz="2000" dirty="0">
                <a:solidFill>
                  <a:srgbClr val="000000"/>
                </a:solidFill>
                <a:latin typeface="Calibri"/>
                <a:cs typeface="Calibri"/>
              </a:rPr>
              <a:t>il pH </a:t>
            </a:r>
            <a:r>
              <a:rPr sz="2000" spc="5" dirty="0">
                <a:solidFill>
                  <a:srgbClr val="000000"/>
                </a:solidFill>
                <a:latin typeface="Calibri"/>
                <a:cs typeface="Calibri"/>
              </a:rPr>
              <a:t> </a:t>
            </a:r>
            <a:r>
              <a:rPr sz="2000" spc="-5" dirty="0">
                <a:solidFill>
                  <a:srgbClr val="000000"/>
                </a:solidFill>
                <a:latin typeface="Calibri"/>
                <a:cs typeface="Calibri"/>
              </a:rPr>
              <a:t>della</a:t>
            </a:r>
            <a:r>
              <a:rPr sz="2000" spc="15" dirty="0">
                <a:solidFill>
                  <a:srgbClr val="000000"/>
                </a:solidFill>
                <a:latin typeface="Calibri"/>
                <a:cs typeface="Calibri"/>
              </a:rPr>
              <a:t> </a:t>
            </a:r>
            <a:r>
              <a:rPr sz="2000" spc="-5" dirty="0">
                <a:solidFill>
                  <a:srgbClr val="000000"/>
                </a:solidFill>
                <a:latin typeface="Calibri"/>
                <a:cs typeface="Calibri"/>
              </a:rPr>
              <a:t>soluzione,</a:t>
            </a:r>
            <a:r>
              <a:rPr sz="2000" spc="-15" dirty="0">
                <a:solidFill>
                  <a:srgbClr val="000000"/>
                </a:solidFill>
                <a:latin typeface="Calibri"/>
                <a:cs typeface="Calibri"/>
              </a:rPr>
              <a:t> </a:t>
            </a:r>
            <a:r>
              <a:rPr sz="2000" dirty="0">
                <a:solidFill>
                  <a:srgbClr val="000000"/>
                </a:solidFill>
                <a:latin typeface="Calibri"/>
                <a:cs typeface="Calibri"/>
              </a:rPr>
              <a:t>la</a:t>
            </a:r>
            <a:r>
              <a:rPr sz="2000" spc="15" dirty="0">
                <a:solidFill>
                  <a:srgbClr val="000000"/>
                </a:solidFill>
                <a:latin typeface="Calibri"/>
                <a:cs typeface="Calibri"/>
              </a:rPr>
              <a:t> </a:t>
            </a:r>
            <a:r>
              <a:rPr sz="2000" spc="-10" dirty="0">
                <a:solidFill>
                  <a:srgbClr val="000000"/>
                </a:solidFill>
                <a:latin typeface="Calibri"/>
                <a:cs typeface="Calibri"/>
              </a:rPr>
              <a:t>temperatura,</a:t>
            </a:r>
            <a:r>
              <a:rPr sz="2000" spc="10" dirty="0">
                <a:solidFill>
                  <a:srgbClr val="000000"/>
                </a:solidFill>
                <a:latin typeface="Calibri"/>
                <a:cs typeface="Calibri"/>
              </a:rPr>
              <a:t> </a:t>
            </a:r>
            <a:r>
              <a:rPr sz="2000" spc="-5" dirty="0">
                <a:solidFill>
                  <a:srgbClr val="000000"/>
                </a:solidFill>
                <a:latin typeface="Calibri"/>
                <a:cs typeface="Calibri"/>
              </a:rPr>
              <a:t>l'alta</a:t>
            </a:r>
            <a:r>
              <a:rPr sz="2000" spc="15" dirty="0">
                <a:solidFill>
                  <a:srgbClr val="000000"/>
                </a:solidFill>
                <a:latin typeface="Calibri"/>
                <a:cs typeface="Calibri"/>
              </a:rPr>
              <a:t> </a:t>
            </a:r>
            <a:r>
              <a:rPr sz="2000" spc="-5" dirty="0">
                <a:solidFill>
                  <a:srgbClr val="000000"/>
                </a:solidFill>
                <a:latin typeface="Calibri"/>
                <a:cs typeface="Calibri"/>
              </a:rPr>
              <a:t>concentrazione</a:t>
            </a:r>
            <a:r>
              <a:rPr sz="2000" spc="-15" dirty="0">
                <a:solidFill>
                  <a:srgbClr val="000000"/>
                </a:solidFill>
                <a:latin typeface="Calibri"/>
                <a:cs typeface="Calibri"/>
              </a:rPr>
              <a:t> </a:t>
            </a:r>
            <a:r>
              <a:rPr sz="2000" dirty="0">
                <a:solidFill>
                  <a:srgbClr val="000000"/>
                </a:solidFill>
                <a:latin typeface="Calibri"/>
                <a:cs typeface="Calibri"/>
              </a:rPr>
              <a:t>di</a:t>
            </a:r>
            <a:r>
              <a:rPr sz="2000" spc="-10" dirty="0">
                <a:solidFill>
                  <a:srgbClr val="000000"/>
                </a:solidFill>
                <a:latin typeface="Calibri"/>
                <a:cs typeface="Calibri"/>
              </a:rPr>
              <a:t> elettrolita</a:t>
            </a:r>
            <a:r>
              <a:rPr sz="2000" spc="45" dirty="0">
                <a:solidFill>
                  <a:srgbClr val="000000"/>
                </a:solidFill>
                <a:latin typeface="Calibri"/>
                <a:cs typeface="Calibri"/>
              </a:rPr>
              <a:t> </a:t>
            </a:r>
            <a:r>
              <a:rPr sz="2000" dirty="0">
                <a:solidFill>
                  <a:srgbClr val="000000"/>
                </a:solidFill>
                <a:latin typeface="Calibri"/>
                <a:cs typeface="Calibri"/>
              </a:rPr>
              <a:t>e</a:t>
            </a:r>
            <a:r>
              <a:rPr sz="2000" spc="5" dirty="0">
                <a:solidFill>
                  <a:srgbClr val="000000"/>
                </a:solidFill>
                <a:latin typeface="Calibri"/>
                <a:cs typeface="Calibri"/>
              </a:rPr>
              <a:t> </a:t>
            </a:r>
            <a:r>
              <a:rPr sz="2000" dirty="0">
                <a:solidFill>
                  <a:srgbClr val="000000"/>
                </a:solidFill>
                <a:latin typeface="Calibri"/>
                <a:cs typeface="Calibri"/>
              </a:rPr>
              <a:t>la </a:t>
            </a:r>
            <a:r>
              <a:rPr sz="2000" spc="-5" dirty="0">
                <a:solidFill>
                  <a:srgbClr val="000000"/>
                </a:solidFill>
                <a:latin typeface="Calibri"/>
                <a:cs typeface="Calibri"/>
              </a:rPr>
              <a:t>presenza</a:t>
            </a:r>
            <a:r>
              <a:rPr sz="2000" spc="5" dirty="0">
                <a:solidFill>
                  <a:srgbClr val="000000"/>
                </a:solidFill>
                <a:latin typeface="Calibri"/>
                <a:cs typeface="Calibri"/>
              </a:rPr>
              <a:t> </a:t>
            </a:r>
            <a:r>
              <a:rPr sz="2000" dirty="0">
                <a:solidFill>
                  <a:srgbClr val="000000"/>
                </a:solidFill>
                <a:latin typeface="Calibri"/>
                <a:cs typeface="Calibri"/>
              </a:rPr>
              <a:t>di</a:t>
            </a:r>
            <a:r>
              <a:rPr sz="2000" spc="5" dirty="0">
                <a:solidFill>
                  <a:srgbClr val="000000"/>
                </a:solidFill>
                <a:latin typeface="Calibri"/>
                <a:cs typeface="Calibri"/>
              </a:rPr>
              <a:t> </a:t>
            </a:r>
            <a:r>
              <a:rPr sz="2000" spc="-15" dirty="0">
                <a:solidFill>
                  <a:srgbClr val="000000"/>
                </a:solidFill>
                <a:latin typeface="Calibri"/>
                <a:cs typeface="Calibri"/>
              </a:rPr>
              <a:t>sostanze</a:t>
            </a:r>
            <a:r>
              <a:rPr sz="2000" spc="5" dirty="0">
                <a:solidFill>
                  <a:srgbClr val="000000"/>
                </a:solidFill>
                <a:latin typeface="Calibri"/>
                <a:cs typeface="Calibri"/>
              </a:rPr>
              <a:t> </a:t>
            </a:r>
            <a:r>
              <a:rPr sz="2000" spc="-10" dirty="0">
                <a:solidFill>
                  <a:srgbClr val="000000"/>
                </a:solidFill>
                <a:latin typeface="Calibri"/>
                <a:cs typeface="Calibri"/>
              </a:rPr>
              <a:t>interferenti.</a:t>
            </a:r>
            <a:endParaRPr sz="2000">
              <a:latin typeface="Calibri"/>
              <a:cs typeface="Calibri"/>
            </a:endParaRPr>
          </a:p>
          <a:p>
            <a:pPr>
              <a:lnSpc>
                <a:spcPct val="100000"/>
              </a:lnSpc>
            </a:pPr>
            <a:endParaRPr sz="2000">
              <a:latin typeface="Calibri"/>
              <a:cs typeface="Calibri"/>
            </a:endParaRPr>
          </a:p>
          <a:p>
            <a:pPr>
              <a:lnSpc>
                <a:spcPct val="100000"/>
              </a:lnSpc>
              <a:spcBef>
                <a:spcPts val="40"/>
              </a:spcBef>
            </a:pPr>
            <a:endParaRPr sz="1900">
              <a:latin typeface="Calibri"/>
              <a:cs typeface="Calibri"/>
            </a:endParaRPr>
          </a:p>
          <a:p>
            <a:pPr marL="12700" algn="just">
              <a:lnSpc>
                <a:spcPct val="100000"/>
              </a:lnSpc>
            </a:pPr>
            <a:r>
              <a:rPr sz="2000" i="1" dirty="0">
                <a:solidFill>
                  <a:srgbClr val="000000"/>
                </a:solidFill>
                <a:latin typeface="Calibri"/>
                <a:cs typeface="Calibri"/>
              </a:rPr>
              <a:t>Determinazione</a:t>
            </a:r>
            <a:r>
              <a:rPr sz="2000" i="1" spc="-40" dirty="0">
                <a:solidFill>
                  <a:srgbClr val="000000"/>
                </a:solidFill>
                <a:latin typeface="Calibri"/>
                <a:cs typeface="Calibri"/>
              </a:rPr>
              <a:t> </a:t>
            </a:r>
            <a:r>
              <a:rPr sz="2000" i="1" spc="-5" dirty="0">
                <a:solidFill>
                  <a:srgbClr val="000000"/>
                </a:solidFill>
                <a:latin typeface="Calibri"/>
                <a:cs typeface="Calibri"/>
              </a:rPr>
              <a:t>della</a:t>
            </a:r>
            <a:r>
              <a:rPr sz="2000" i="1" spc="-15" dirty="0">
                <a:solidFill>
                  <a:srgbClr val="000000"/>
                </a:solidFill>
                <a:latin typeface="Calibri"/>
                <a:cs typeface="Calibri"/>
              </a:rPr>
              <a:t> </a:t>
            </a:r>
            <a:r>
              <a:rPr sz="2000" i="1" dirty="0">
                <a:solidFill>
                  <a:srgbClr val="000000"/>
                </a:solidFill>
                <a:latin typeface="Calibri"/>
                <a:cs typeface="Calibri"/>
              </a:rPr>
              <a:t>relazione</a:t>
            </a:r>
            <a:r>
              <a:rPr sz="2000" i="1" spc="-25" dirty="0">
                <a:solidFill>
                  <a:srgbClr val="000000"/>
                </a:solidFill>
                <a:latin typeface="Calibri"/>
                <a:cs typeface="Calibri"/>
              </a:rPr>
              <a:t> </a:t>
            </a:r>
            <a:r>
              <a:rPr sz="2000" i="1" spc="-5" dirty="0">
                <a:solidFill>
                  <a:srgbClr val="000000"/>
                </a:solidFill>
                <a:latin typeface="Calibri"/>
                <a:cs typeface="Calibri"/>
              </a:rPr>
              <a:t>fra</a:t>
            </a:r>
            <a:r>
              <a:rPr sz="2000" i="1" spc="10" dirty="0">
                <a:solidFill>
                  <a:srgbClr val="000000"/>
                </a:solidFill>
                <a:latin typeface="Calibri"/>
                <a:cs typeface="Calibri"/>
              </a:rPr>
              <a:t> </a:t>
            </a:r>
            <a:r>
              <a:rPr sz="2000" i="1" spc="-5" dirty="0">
                <a:solidFill>
                  <a:srgbClr val="000000"/>
                </a:solidFill>
                <a:latin typeface="Calibri"/>
                <a:cs typeface="Calibri"/>
              </a:rPr>
              <a:t>assorbanza</a:t>
            </a:r>
            <a:r>
              <a:rPr sz="2000" i="1" spc="-35" dirty="0">
                <a:solidFill>
                  <a:srgbClr val="000000"/>
                </a:solidFill>
                <a:latin typeface="Calibri"/>
                <a:cs typeface="Calibri"/>
              </a:rPr>
              <a:t> </a:t>
            </a:r>
            <a:r>
              <a:rPr sz="2000" i="1" dirty="0">
                <a:solidFill>
                  <a:srgbClr val="000000"/>
                </a:solidFill>
                <a:latin typeface="Calibri"/>
                <a:cs typeface="Calibri"/>
              </a:rPr>
              <a:t>e</a:t>
            </a:r>
            <a:r>
              <a:rPr sz="2000" i="1" spc="-10" dirty="0">
                <a:solidFill>
                  <a:srgbClr val="000000"/>
                </a:solidFill>
                <a:latin typeface="Calibri"/>
                <a:cs typeface="Calibri"/>
              </a:rPr>
              <a:t> </a:t>
            </a:r>
            <a:r>
              <a:rPr sz="2000" i="1" spc="-5" dirty="0">
                <a:solidFill>
                  <a:srgbClr val="000000"/>
                </a:solidFill>
                <a:latin typeface="Calibri"/>
                <a:cs typeface="Calibri"/>
              </a:rPr>
              <a:t>concentrazione</a:t>
            </a:r>
            <a:r>
              <a:rPr sz="2000" i="1" spc="-105" dirty="0">
                <a:solidFill>
                  <a:srgbClr val="000000"/>
                </a:solidFill>
                <a:latin typeface="Calibri"/>
                <a:cs typeface="Calibri"/>
              </a:rPr>
              <a:t> </a:t>
            </a:r>
            <a:r>
              <a:rPr sz="1700" i="1" u="heavy" spc="-5" dirty="0">
                <a:solidFill>
                  <a:srgbClr val="BF6B2C"/>
                </a:solidFill>
                <a:uFill>
                  <a:solidFill>
                    <a:srgbClr val="FF0000"/>
                  </a:solidFill>
                </a:uFill>
                <a:latin typeface="Calibri"/>
                <a:cs typeface="Calibri"/>
              </a:rPr>
              <a:t>(come</a:t>
            </a:r>
            <a:r>
              <a:rPr sz="1700" i="1" u="heavy" dirty="0">
                <a:solidFill>
                  <a:srgbClr val="BF6B2C"/>
                </a:solidFill>
                <a:uFill>
                  <a:solidFill>
                    <a:srgbClr val="FF0000"/>
                  </a:solidFill>
                </a:uFill>
                <a:latin typeface="Calibri"/>
                <a:cs typeface="Calibri"/>
              </a:rPr>
              <a:t> </a:t>
            </a:r>
            <a:r>
              <a:rPr sz="1700" i="1" u="heavy" spc="-5" dirty="0">
                <a:solidFill>
                  <a:srgbClr val="BF6B2C"/>
                </a:solidFill>
                <a:uFill>
                  <a:solidFill>
                    <a:srgbClr val="FF0000"/>
                  </a:solidFill>
                </a:uFill>
                <a:latin typeface="Calibri"/>
                <a:cs typeface="Calibri"/>
              </a:rPr>
              <a:t>si</a:t>
            </a:r>
            <a:r>
              <a:rPr sz="1700" i="1" u="heavy" spc="5" dirty="0">
                <a:solidFill>
                  <a:srgbClr val="BF6B2C"/>
                </a:solidFill>
                <a:uFill>
                  <a:solidFill>
                    <a:srgbClr val="FF0000"/>
                  </a:solidFill>
                </a:uFill>
                <a:latin typeface="Calibri"/>
                <a:cs typeface="Calibri"/>
              </a:rPr>
              <a:t> </a:t>
            </a:r>
            <a:r>
              <a:rPr sz="1700" i="1" u="heavy" spc="-5" dirty="0">
                <a:solidFill>
                  <a:srgbClr val="BF6B2C"/>
                </a:solidFill>
                <a:uFill>
                  <a:solidFill>
                    <a:srgbClr val="FF0000"/>
                  </a:solidFill>
                </a:uFill>
                <a:latin typeface="Calibri"/>
                <a:cs typeface="Calibri"/>
              </a:rPr>
              <a:t>determina?)</a:t>
            </a:r>
            <a:endParaRPr sz="1700">
              <a:latin typeface="Calibri"/>
              <a:cs typeface="Calibri"/>
            </a:endParaRPr>
          </a:p>
          <a:p>
            <a:pPr marL="12700" algn="just">
              <a:lnSpc>
                <a:spcPct val="100000"/>
              </a:lnSpc>
            </a:pPr>
            <a:r>
              <a:rPr sz="2000" spc="-5" dirty="0">
                <a:solidFill>
                  <a:srgbClr val="000000"/>
                </a:solidFill>
                <a:latin typeface="Calibri"/>
                <a:cs typeface="Calibri"/>
              </a:rPr>
              <a:t>Curva</a:t>
            </a:r>
            <a:r>
              <a:rPr sz="2000" spc="-15" dirty="0">
                <a:solidFill>
                  <a:srgbClr val="000000"/>
                </a:solidFill>
                <a:latin typeface="Calibri"/>
                <a:cs typeface="Calibri"/>
              </a:rPr>
              <a:t> </a:t>
            </a:r>
            <a:r>
              <a:rPr sz="2000" dirty="0">
                <a:solidFill>
                  <a:srgbClr val="000000"/>
                </a:solidFill>
                <a:latin typeface="Calibri"/>
                <a:cs typeface="Calibri"/>
              </a:rPr>
              <a:t>di</a:t>
            </a:r>
            <a:r>
              <a:rPr sz="2000" spc="10" dirty="0">
                <a:solidFill>
                  <a:srgbClr val="000000"/>
                </a:solidFill>
                <a:latin typeface="Calibri"/>
                <a:cs typeface="Calibri"/>
              </a:rPr>
              <a:t> </a:t>
            </a:r>
            <a:r>
              <a:rPr sz="2000" spc="-5" dirty="0">
                <a:solidFill>
                  <a:srgbClr val="000000"/>
                </a:solidFill>
                <a:latin typeface="Calibri"/>
                <a:cs typeface="Calibri"/>
              </a:rPr>
              <a:t>calibrazione</a:t>
            </a:r>
            <a:r>
              <a:rPr sz="2000" dirty="0">
                <a:solidFill>
                  <a:srgbClr val="000000"/>
                </a:solidFill>
                <a:latin typeface="Calibri"/>
                <a:cs typeface="Calibri"/>
              </a:rPr>
              <a:t> </a:t>
            </a:r>
            <a:r>
              <a:rPr sz="2000" spc="-10" dirty="0">
                <a:solidFill>
                  <a:srgbClr val="000000"/>
                </a:solidFill>
                <a:latin typeface="Calibri"/>
                <a:cs typeface="Calibri"/>
              </a:rPr>
              <a:t>(lineare</a:t>
            </a:r>
            <a:r>
              <a:rPr sz="2000" spc="-5" dirty="0">
                <a:solidFill>
                  <a:srgbClr val="000000"/>
                </a:solidFill>
                <a:latin typeface="Calibri"/>
                <a:cs typeface="Calibri"/>
              </a:rPr>
              <a:t> </a:t>
            </a:r>
            <a:r>
              <a:rPr sz="2000" dirty="0">
                <a:solidFill>
                  <a:srgbClr val="000000"/>
                </a:solidFill>
                <a:latin typeface="Calibri"/>
                <a:cs typeface="Calibri"/>
              </a:rPr>
              <a:t>–</a:t>
            </a:r>
            <a:r>
              <a:rPr sz="2000" spc="10" dirty="0">
                <a:solidFill>
                  <a:srgbClr val="000000"/>
                </a:solidFill>
                <a:latin typeface="Calibri"/>
                <a:cs typeface="Calibri"/>
              </a:rPr>
              <a:t> </a:t>
            </a:r>
            <a:r>
              <a:rPr sz="2000" dirty="0">
                <a:solidFill>
                  <a:srgbClr val="000000"/>
                </a:solidFill>
                <a:latin typeface="Calibri"/>
                <a:cs typeface="Calibri"/>
              </a:rPr>
              <a:t>legge</a:t>
            </a:r>
            <a:r>
              <a:rPr sz="2000" spc="-10" dirty="0">
                <a:solidFill>
                  <a:srgbClr val="000000"/>
                </a:solidFill>
                <a:latin typeface="Calibri"/>
                <a:cs typeface="Calibri"/>
              </a:rPr>
              <a:t> </a:t>
            </a:r>
            <a:r>
              <a:rPr sz="2000" spc="-5" dirty="0">
                <a:solidFill>
                  <a:srgbClr val="000000"/>
                </a:solidFill>
                <a:latin typeface="Calibri"/>
                <a:cs typeface="Calibri"/>
              </a:rPr>
              <a:t>di</a:t>
            </a:r>
            <a:r>
              <a:rPr sz="2000" dirty="0">
                <a:solidFill>
                  <a:srgbClr val="000000"/>
                </a:solidFill>
                <a:latin typeface="Calibri"/>
                <a:cs typeface="Calibri"/>
              </a:rPr>
              <a:t> </a:t>
            </a:r>
            <a:r>
              <a:rPr sz="2000" spc="-5" dirty="0">
                <a:solidFill>
                  <a:srgbClr val="000000"/>
                </a:solidFill>
                <a:latin typeface="Calibri"/>
                <a:cs typeface="Calibri"/>
              </a:rPr>
              <a:t>Lambert-Beer)</a:t>
            </a:r>
            <a:endParaRPr sz="2000">
              <a:latin typeface="Calibri"/>
              <a:cs typeface="Calibri"/>
            </a:endParaRPr>
          </a:p>
          <a:p>
            <a:pPr>
              <a:lnSpc>
                <a:spcPct val="100000"/>
              </a:lnSpc>
            </a:pPr>
            <a:endParaRPr sz="2000">
              <a:latin typeface="Calibri"/>
              <a:cs typeface="Calibri"/>
            </a:endParaRPr>
          </a:p>
          <a:p>
            <a:pPr>
              <a:lnSpc>
                <a:spcPct val="100000"/>
              </a:lnSpc>
              <a:spcBef>
                <a:spcPts val="40"/>
              </a:spcBef>
            </a:pPr>
            <a:endParaRPr sz="1900">
              <a:latin typeface="Calibri"/>
              <a:cs typeface="Calibri"/>
            </a:endParaRPr>
          </a:p>
          <a:p>
            <a:pPr marL="12700" algn="just">
              <a:lnSpc>
                <a:spcPct val="100000"/>
              </a:lnSpc>
            </a:pPr>
            <a:r>
              <a:rPr sz="2000" i="1" spc="-5" dirty="0">
                <a:solidFill>
                  <a:srgbClr val="000000"/>
                </a:solidFill>
                <a:latin typeface="Calibri"/>
                <a:cs typeface="Calibri"/>
              </a:rPr>
              <a:t>Metodo</a:t>
            </a:r>
            <a:r>
              <a:rPr sz="2000" i="1" spc="-20" dirty="0">
                <a:solidFill>
                  <a:srgbClr val="000000"/>
                </a:solidFill>
                <a:latin typeface="Calibri"/>
                <a:cs typeface="Calibri"/>
              </a:rPr>
              <a:t> </a:t>
            </a:r>
            <a:r>
              <a:rPr sz="2000" i="1" spc="-5" dirty="0">
                <a:solidFill>
                  <a:srgbClr val="000000"/>
                </a:solidFill>
                <a:latin typeface="Calibri"/>
                <a:cs typeface="Calibri"/>
              </a:rPr>
              <a:t>dell'aggiunta</a:t>
            </a:r>
            <a:r>
              <a:rPr sz="2000" i="1" spc="-35" dirty="0">
                <a:solidFill>
                  <a:srgbClr val="000000"/>
                </a:solidFill>
                <a:latin typeface="Calibri"/>
                <a:cs typeface="Calibri"/>
              </a:rPr>
              <a:t> </a:t>
            </a:r>
            <a:r>
              <a:rPr sz="2000" i="1" spc="-5" dirty="0">
                <a:solidFill>
                  <a:srgbClr val="000000"/>
                </a:solidFill>
                <a:latin typeface="Calibri"/>
                <a:cs typeface="Calibri"/>
              </a:rPr>
              <a:t>standard</a:t>
            </a:r>
            <a:r>
              <a:rPr sz="2000" i="1" spc="-50" dirty="0">
                <a:solidFill>
                  <a:srgbClr val="000000"/>
                </a:solidFill>
                <a:latin typeface="Calibri"/>
                <a:cs typeface="Calibri"/>
              </a:rPr>
              <a:t> </a:t>
            </a:r>
            <a:r>
              <a:rPr sz="1700" i="1" u="heavy" spc="-5" dirty="0">
                <a:solidFill>
                  <a:srgbClr val="BF6B2C"/>
                </a:solidFill>
                <a:uFill>
                  <a:solidFill>
                    <a:srgbClr val="FF0000"/>
                  </a:solidFill>
                </a:uFill>
                <a:latin typeface="Calibri"/>
                <a:cs typeface="Calibri"/>
              </a:rPr>
              <a:t>(come</a:t>
            </a:r>
            <a:r>
              <a:rPr sz="1700" i="1" u="heavy" spc="10" dirty="0">
                <a:solidFill>
                  <a:srgbClr val="BF6B2C"/>
                </a:solidFill>
                <a:uFill>
                  <a:solidFill>
                    <a:srgbClr val="FF0000"/>
                  </a:solidFill>
                </a:uFill>
                <a:latin typeface="Calibri"/>
                <a:cs typeface="Calibri"/>
              </a:rPr>
              <a:t> </a:t>
            </a:r>
            <a:r>
              <a:rPr sz="1700" i="1" u="heavy" spc="-5" dirty="0">
                <a:solidFill>
                  <a:srgbClr val="BF6B2C"/>
                </a:solidFill>
                <a:uFill>
                  <a:solidFill>
                    <a:srgbClr val="FF0000"/>
                  </a:solidFill>
                </a:uFill>
                <a:latin typeface="Calibri"/>
                <a:cs typeface="Calibri"/>
              </a:rPr>
              <a:t>si</a:t>
            </a:r>
            <a:r>
              <a:rPr sz="1700" i="1" u="heavy" spc="5" dirty="0">
                <a:solidFill>
                  <a:srgbClr val="BF6B2C"/>
                </a:solidFill>
                <a:uFill>
                  <a:solidFill>
                    <a:srgbClr val="FF0000"/>
                  </a:solidFill>
                </a:uFill>
                <a:latin typeface="Calibri"/>
                <a:cs typeface="Calibri"/>
              </a:rPr>
              <a:t> </a:t>
            </a:r>
            <a:r>
              <a:rPr sz="1700" i="1" u="heavy" dirty="0">
                <a:solidFill>
                  <a:srgbClr val="BF6B2C"/>
                </a:solidFill>
                <a:uFill>
                  <a:solidFill>
                    <a:srgbClr val="FF0000"/>
                  </a:solidFill>
                </a:uFill>
                <a:latin typeface="Calibri"/>
                <a:cs typeface="Calibri"/>
              </a:rPr>
              <a:t>esegue?</a:t>
            </a:r>
            <a:r>
              <a:rPr sz="1700" i="1" u="heavy" spc="-5" dirty="0">
                <a:solidFill>
                  <a:srgbClr val="BF6B2C"/>
                </a:solidFill>
                <a:uFill>
                  <a:solidFill>
                    <a:srgbClr val="FF0000"/>
                  </a:solidFill>
                </a:uFill>
                <a:latin typeface="Calibri"/>
                <a:cs typeface="Calibri"/>
              </a:rPr>
              <a:t> Che</a:t>
            </a:r>
            <a:r>
              <a:rPr sz="1700" i="1" u="heavy" dirty="0">
                <a:solidFill>
                  <a:srgbClr val="BF6B2C"/>
                </a:solidFill>
                <a:uFill>
                  <a:solidFill>
                    <a:srgbClr val="FF0000"/>
                  </a:solidFill>
                </a:uFill>
                <a:latin typeface="Calibri"/>
                <a:cs typeface="Calibri"/>
              </a:rPr>
              <a:t> </a:t>
            </a:r>
            <a:r>
              <a:rPr sz="1700" i="1" u="heavy" spc="-10" dirty="0">
                <a:solidFill>
                  <a:srgbClr val="BF6B2C"/>
                </a:solidFill>
                <a:uFill>
                  <a:solidFill>
                    <a:srgbClr val="FF0000"/>
                  </a:solidFill>
                </a:uFill>
                <a:latin typeface="Calibri"/>
                <a:cs typeface="Calibri"/>
              </a:rPr>
              <a:t>vantaggi</a:t>
            </a:r>
            <a:r>
              <a:rPr sz="1700" i="1" u="heavy" dirty="0">
                <a:solidFill>
                  <a:srgbClr val="BF6B2C"/>
                </a:solidFill>
                <a:uFill>
                  <a:solidFill>
                    <a:srgbClr val="FF0000"/>
                  </a:solidFill>
                </a:uFill>
                <a:latin typeface="Calibri"/>
                <a:cs typeface="Calibri"/>
              </a:rPr>
              <a:t> </a:t>
            </a:r>
            <a:r>
              <a:rPr sz="1700" i="1" u="heavy" spc="-5" dirty="0">
                <a:solidFill>
                  <a:srgbClr val="BF6B2C"/>
                </a:solidFill>
                <a:uFill>
                  <a:solidFill>
                    <a:srgbClr val="FF0000"/>
                  </a:solidFill>
                </a:uFill>
                <a:latin typeface="Calibri"/>
                <a:cs typeface="Calibri"/>
              </a:rPr>
              <a:t>offre</a:t>
            </a:r>
            <a:r>
              <a:rPr sz="1700" i="1" u="heavy" spc="30" dirty="0">
                <a:solidFill>
                  <a:srgbClr val="BF6B2C"/>
                </a:solidFill>
                <a:uFill>
                  <a:solidFill>
                    <a:srgbClr val="FF0000"/>
                  </a:solidFill>
                </a:uFill>
                <a:latin typeface="Calibri"/>
                <a:cs typeface="Calibri"/>
              </a:rPr>
              <a:t> </a:t>
            </a:r>
            <a:r>
              <a:rPr sz="1700" i="1" u="heavy" spc="-5" dirty="0">
                <a:solidFill>
                  <a:srgbClr val="BF6B2C"/>
                </a:solidFill>
                <a:uFill>
                  <a:solidFill>
                    <a:srgbClr val="FF0000"/>
                  </a:solidFill>
                </a:uFill>
                <a:latin typeface="Calibri"/>
                <a:cs typeface="Calibri"/>
              </a:rPr>
              <a:t>rispetto</a:t>
            </a:r>
            <a:r>
              <a:rPr sz="1700" i="1" u="heavy" spc="-10" dirty="0">
                <a:solidFill>
                  <a:srgbClr val="BF6B2C"/>
                </a:solidFill>
                <a:uFill>
                  <a:solidFill>
                    <a:srgbClr val="FF0000"/>
                  </a:solidFill>
                </a:uFill>
                <a:latin typeface="Calibri"/>
                <a:cs typeface="Calibri"/>
              </a:rPr>
              <a:t> </a:t>
            </a:r>
            <a:r>
              <a:rPr sz="1700" i="1" u="heavy" dirty="0">
                <a:solidFill>
                  <a:srgbClr val="BF6B2C"/>
                </a:solidFill>
                <a:uFill>
                  <a:solidFill>
                    <a:srgbClr val="FF0000"/>
                  </a:solidFill>
                </a:uFill>
                <a:latin typeface="Calibri"/>
                <a:cs typeface="Calibri"/>
              </a:rPr>
              <a:t>a</a:t>
            </a:r>
            <a:r>
              <a:rPr sz="1700" i="1" u="heavy" spc="5" dirty="0">
                <a:solidFill>
                  <a:srgbClr val="BF6B2C"/>
                </a:solidFill>
                <a:uFill>
                  <a:solidFill>
                    <a:srgbClr val="FF0000"/>
                  </a:solidFill>
                </a:uFill>
                <a:latin typeface="Calibri"/>
                <a:cs typeface="Calibri"/>
              </a:rPr>
              <a:t> </a:t>
            </a:r>
            <a:r>
              <a:rPr sz="1700" i="1" u="heavy" dirty="0">
                <a:solidFill>
                  <a:srgbClr val="BF6B2C"/>
                </a:solidFill>
                <a:uFill>
                  <a:solidFill>
                    <a:srgbClr val="FF0000"/>
                  </a:solidFill>
                </a:uFill>
                <a:latin typeface="Calibri"/>
                <a:cs typeface="Calibri"/>
              </a:rPr>
              <a:t>curva</a:t>
            </a:r>
            <a:r>
              <a:rPr sz="1700" i="1" u="heavy" spc="20" dirty="0">
                <a:solidFill>
                  <a:srgbClr val="BF6B2C"/>
                </a:solidFill>
                <a:uFill>
                  <a:solidFill>
                    <a:srgbClr val="FF0000"/>
                  </a:solidFill>
                </a:uFill>
                <a:latin typeface="Calibri"/>
                <a:cs typeface="Calibri"/>
              </a:rPr>
              <a:t> </a:t>
            </a:r>
            <a:r>
              <a:rPr sz="1700" i="1" u="heavy" spc="-5" dirty="0">
                <a:solidFill>
                  <a:srgbClr val="BF6B2C"/>
                </a:solidFill>
                <a:uFill>
                  <a:solidFill>
                    <a:srgbClr val="FF0000"/>
                  </a:solidFill>
                </a:uFill>
                <a:latin typeface="Calibri"/>
                <a:cs typeface="Calibri"/>
              </a:rPr>
              <a:t>di</a:t>
            </a:r>
            <a:r>
              <a:rPr sz="1700" i="1" u="heavy" dirty="0">
                <a:solidFill>
                  <a:srgbClr val="BF6B2C"/>
                </a:solidFill>
                <a:uFill>
                  <a:solidFill>
                    <a:srgbClr val="FF0000"/>
                  </a:solidFill>
                </a:uFill>
                <a:latin typeface="Calibri"/>
                <a:cs typeface="Calibri"/>
              </a:rPr>
              <a:t> </a:t>
            </a:r>
            <a:r>
              <a:rPr sz="1700" i="1" u="heavy" spc="-5" dirty="0">
                <a:solidFill>
                  <a:srgbClr val="BF6B2C"/>
                </a:solidFill>
                <a:uFill>
                  <a:solidFill>
                    <a:srgbClr val="FF0000"/>
                  </a:solidFill>
                </a:uFill>
                <a:latin typeface="Calibri"/>
                <a:cs typeface="Calibri"/>
              </a:rPr>
              <a:t>calibrazione?)</a:t>
            </a:r>
            <a:endParaRPr sz="1700">
              <a:latin typeface="Calibri"/>
              <a:cs typeface="Calibri"/>
            </a:endParaRPr>
          </a:p>
          <a:p>
            <a:pPr>
              <a:lnSpc>
                <a:spcPct val="100000"/>
              </a:lnSpc>
              <a:spcBef>
                <a:spcPts val="25"/>
              </a:spcBef>
            </a:pPr>
            <a:endParaRPr sz="1650">
              <a:latin typeface="Calibri"/>
              <a:cs typeface="Calibri"/>
            </a:endParaRPr>
          </a:p>
          <a:p>
            <a:pPr marL="12700" algn="just">
              <a:lnSpc>
                <a:spcPct val="100000"/>
              </a:lnSpc>
            </a:pPr>
            <a:r>
              <a:rPr sz="2000" spc="-5" dirty="0">
                <a:solidFill>
                  <a:srgbClr val="000000"/>
                </a:solidFill>
                <a:latin typeface="Calibri"/>
                <a:cs typeface="Calibri"/>
              </a:rPr>
              <a:t>Minimizza </a:t>
            </a:r>
            <a:r>
              <a:rPr sz="2000" spc="-10" dirty="0">
                <a:solidFill>
                  <a:srgbClr val="000000"/>
                </a:solidFill>
                <a:latin typeface="Calibri"/>
                <a:cs typeface="Calibri"/>
              </a:rPr>
              <a:t>interazioni</a:t>
            </a:r>
            <a:r>
              <a:rPr sz="2000" spc="10" dirty="0">
                <a:solidFill>
                  <a:srgbClr val="000000"/>
                </a:solidFill>
                <a:latin typeface="Calibri"/>
                <a:cs typeface="Calibri"/>
              </a:rPr>
              <a:t> </a:t>
            </a:r>
            <a:r>
              <a:rPr sz="2000" dirty="0">
                <a:solidFill>
                  <a:srgbClr val="000000"/>
                </a:solidFill>
                <a:latin typeface="Calibri"/>
                <a:cs typeface="Calibri"/>
              </a:rPr>
              <a:t>spurie </a:t>
            </a:r>
            <a:r>
              <a:rPr sz="2000" spc="-5" dirty="0">
                <a:solidFill>
                  <a:srgbClr val="000000"/>
                </a:solidFill>
                <a:latin typeface="Calibri"/>
                <a:cs typeface="Calibri"/>
              </a:rPr>
              <a:t>della</a:t>
            </a:r>
            <a:r>
              <a:rPr sz="2000" spc="5" dirty="0">
                <a:solidFill>
                  <a:srgbClr val="000000"/>
                </a:solidFill>
                <a:latin typeface="Calibri"/>
                <a:cs typeface="Calibri"/>
              </a:rPr>
              <a:t> </a:t>
            </a:r>
            <a:r>
              <a:rPr sz="2000" spc="-5" dirty="0">
                <a:solidFill>
                  <a:srgbClr val="000000"/>
                </a:solidFill>
                <a:latin typeface="Calibri"/>
                <a:cs typeface="Calibri"/>
              </a:rPr>
              <a:t>matrice</a:t>
            </a:r>
            <a:endParaRPr sz="2000">
              <a:latin typeface="Calibri"/>
              <a:cs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79298" y="221741"/>
            <a:ext cx="5215255" cy="391160"/>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1F4D3D"/>
                </a:solidFill>
                <a:latin typeface="Calibri"/>
                <a:cs typeface="Calibri"/>
              </a:rPr>
              <a:t>Spettroscopia </a:t>
            </a:r>
            <a:r>
              <a:rPr sz="2400" b="1" spc="-5" dirty="0">
                <a:solidFill>
                  <a:srgbClr val="1F4D3D"/>
                </a:solidFill>
                <a:latin typeface="Calibri"/>
                <a:cs typeface="Calibri"/>
              </a:rPr>
              <a:t>di</a:t>
            </a:r>
            <a:r>
              <a:rPr sz="2400" b="1" spc="5" dirty="0">
                <a:solidFill>
                  <a:srgbClr val="1F4D3D"/>
                </a:solidFill>
                <a:latin typeface="Calibri"/>
                <a:cs typeface="Calibri"/>
              </a:rPr>
              <a:t> </a:t>
            </a:r>
            <a:r>
              <a:rPr sz="2400" b="1" spc="-10" dirty="0">
                <a:solidFill>
                  <a:srgbClr val="1F4D3D"/>
                </a:solidFill>
                <a:latin typeface="Calibri"/>
                <a:cs typeface="Calibri"/>
              </a:rPr>
              <a:t>fluorescenza</a:t>
            </a:r>
            <a:r>
              <a:rPr sz="2400" b="1" spc="-15" dirty="0">
                <a:solidFill>
                  <a:srgbClr val="1F4D3D"/>
                </a:solidFill>
                <a:latin typeface="Calibri"/>
                <a:cs typeface="Calibri"/>
              </a:rPr>
              <a:t> </a:t>
            </a:r>
            <a:r>
              <a:rPr sz="2400" b="1" spc="-5" dirty="0">
                <a:solidFill>
                  <a:srgbClr val="1F4D3D"/>
                </a:solidFill>
                <a:latin typeface="Calibri"/>
                <a:cs typeface="Calibri"/>
              </a:rPr>
              <a:t>molecolare</a:t>
            </a:r>
            <a:endParaRPr sz="2400">
              <a:latin typeface="Calibri"/>
              <a:cs typeface="Calibri"/>
            </a:endParaRPr>
          </a:p>
        </p:txBody>
      </p:sp>
      <p:sp>
        <p:nvSpPr>
          <p:cNvPr id="3" name="object 3"/>
          <p:cNvSpPr txBox="1"/>
          <p:nvPr/>
        </p:nvSpPr>
        <p:spPr>
          <a:xfrm>
            <a:off x="423163" y="1243711"/>
            <a:ext cx="11233785" cy="5267325"/>
          </a:xfrm>
          <a:prstGeom prst="rect">
            <a:avLst/>
          </a:prstGeom>
        </p:spPr>
        <p:txBody>
          <a:bodyPr vert="horz" wrap="square" lIns="0" tIns="13335" rIns="0" bIns="0" rtlCol="0">
            <a:spAutoFit/>
          </a:bodyPr>
          <a:lstStyle/>
          <a:p>
            <a:pPr marL="12700" marR="4798060" algn="just">
              <a:lnSpc>
                <a:spcPct val="100000"/>
              </a:lnSpc>
              <a:spcBef>
                <a:spcPts val="105"/>
              </a:spcBef>
            </a:pPr>
            <a:r>
              <a:rPr sz="2000" spc="-5" dirty="0">
                <a:solidFill>
                  <a:srgbClr val="000000"/>
                </a:solidFill>
                <a:latin typeface="Calibri"/>
                <a:cs typeface="Calibri"/>
              </a:rPr>
              <a:t>La</a:t>
            </a:r>
            <a:r>
              <a:rPr sz="2000" spc="200" dirty="0">
                <a:solidFill>
                  <a:srgbClr val="000000"/>
                </a:solidFill>
                <a:latin typeface="Calibri"/>
                <a:cs typeface="Calibri"/>
              </a:rPr>
              <a:t> </a:t>
            </a:r>
            <a:r>
              <a:rPr sz="2000" spc="-10" dirty="0">
                <a:solidFill>
                  <a:srgbClr val="000000"/>
                </a:solidFill>
                <a:latin typeface="Calibri"/>
                <a:cs typeface="Calibri"/>
              </a:rPr>
              <a:t>fluorescenza</a:t>
            </a:r>
            <a:r>
              <a:rPr sz="2000" spc="200" dirty="0">
                <a:solidFill>
                  <a:srgbClr val="000000"/>
                </a:solidFill>
                <a:latin typeface="Calibri"/>
                <a:cs typeface="Calibri"/>
              </a:rPr>
              <a:t> </a:t>
            </a:r>
            <a:r>
              <a:rPr sz="2000" dirty="0">
                <a:solidFill>
                  <a:srgbClr val="000000"/>
                </a:solidFill>
                <a:latin typeface="Calibri"/>
                <a:cs typeface="Calibri"/>
              </a:rPr>
              <a:t>è</a:t>
            </a:r>
            <a:r>
              <a:rPr sz="2000" spc="195" dirty="0">
                <a:solidFill>
                  <a:srgbClr val="000000"/>
                </a:solidFill>
                <a:latin typeface="Calibri"/>
                <a:cs typeface="Calibri"/>
              </a:rPr>
              <a:t> </a:t>
            </a:r>
            <a:r>
              <a:rPr sz="2000" dirty="0">
                <a:solidFill>
                  <a:srgbClr val="000000"/>
                </a:solidFill>
                <a:latin typeface="Calibri"/>
                <a:cs typeface="Calibri"/>
              </a:rPr>
              <a:t>un</a:t>
            </a:r>
            <a:r>
              <a:rPr sz="2000" spc="204" dirty="0">
                <a:solidFill>
                  <a:srgbClr val="000000"/>
                </a:solidFill>
                <a:latin typeface="Calibri"/>
                <a:cs typeface="Calibri"/>
              </a:rPr>
              <a:t> </a:t>
            </a:r>
            <a:r>
              <a:rPr sz="2000" spc="-10" dirty="0">
                <a:solidFill>
                  <a:srgbClr val="000000"/>
                </a:solidFill>
                <a:latin typeface="Calibri"/>
                <a:cs typeface="Calibri"/>
              </a:rPr>
              <a:t>processo</a:t>
            </a:r>
            <a:r>
              <a:rPr sz="2000" spc="204" dirty="0">
                <a:solidFill>
                  <a:srgbClr val="000000"/>
                </a:solidFill>
                <a:latin typeface="Calibri"/>
                <a:cs typeface="Calibri"/>
              </a:rPr>
              <a:t> </a:t>
            </a:r>
            <a:r>
              <a:rPr sz="2000" dirty="0">
                <a:solidFill>
                  <a:srgbClr val="000000"/>
                </a:solidFill>
                <a:latin typeface="Calibri"/>
                <a:cs typeface="Calibri"/>
              </a:rPr>
              <a:t>di</a:t>
            </a:r>
            <a:r>
              <a:rPr sz="2000" spc="200" dirty="0">
                <a:solidFill>
                  <a:srgbClr val="000000"/>
                </a:solidFill>
                <a:latin typeface="Calibri"/>
                <a:cs typeface="Calibri"/>
              </a:rPr>
              <a:t> </a:t>
            </a:r>
            <a:r>
              <a:rPr sz="2000" spc="-10" dirty="0">
                <a:solidFill>
                  <a:srgbClr val="000000"/>
                </a:solidFill>
                <a:latin typeface="Calibri"/>
                <a:cs typeface="Calibri"/>
              </a:rPr>
              <a:t>fotoluminescenza</a:t>
            </a:r>
            <a:r>
              <a:rPr sz="2000" spc="215" dirty="0">
                <a:solidFill>
                  <a:srgbClr val="000000"/>
                </a:solidFill>
                <a:latin typeface="Calibri"/>
                <a:cs typeface="Calibri"/>
              </a:rPr>
              <a:t> </a:t>
            </a:r>
            <a:r>
              <a:rPr sz="2000" spc="-5" dirty="0">
                <a:solidFill>
                  <a:srgbClr val="000000"/>
                </a:solidFill>
                <a:latin typeface="Calibri"/>
                <a:cs typeface="Calibri"/>
              </a:rPr>
              <a:t>nel</a:t>
            </a:r>
            <a:r>
              <a:rPr sz="2000" spc="210" dirty="0">
                <a:solidFill>
                  <a:srgbClr val="000000"/>
                </a:solidFill>
                <a:latin typeface="Calibri"/>
                <a:cs typeface="Calibri"/>
              </a:rPr>
              <a:t> </a:t>
            </a:r>
            <a:r>
              <a:rPr sz="2000" spc="-5" dirty="0">
                <a:solidFill>
                  <a:srgbClr val="000000"/>
                </a:solidFill>
                <a:latin typeface="Calibri"/>
                <a:cs typeface="Calibri"/>
              </a:rPr>
              <a:t>quale </a:t>
            </a:r>
            <a:r>
              <a:rPr sz="2000" spc="-440" dirty="0">
                <a:solidFill>
                  <a:srgbClr val="000000"/>
                </a:solidFill>
                <a:latin typeface="Calibri"/>
                <a:cs typeface="Calibri"/>
              </a:rPr>
              <a:t> </a:t>
            </a:r>
            <a:r>
              <a:rPr sz="2000" dirty="0">
                <a:solidFill>
                  <a:srgbClr val="000000"/>
                </a:solidFill>
                <a:latin typeface="Calibri"/>
                <a:cs typeface="Calibri"/>
              </a:rPr>
              <a:t>gli </a:t>
            </a:r>
            <a:r>
              <a:rPr sz="2000" spc="-10" dirty="0">
                <a:solidFill>
                  <a:srgbClr val="000000"/>
                </a:solidFill>
                <a:latin typeface="Calibri"/>
                <a:cs typeface="Calibri"/>
              </a:rPr>
              <a:t>atomi </a:t>
            </a:r>
            <a:r>
              <a:rPr sz="2000" dirty="0">
                <a:solidFill>
                  <a:srgbClr val="000000"/>
                </a:solidFill>
                <a:latin typeface="Calibri"/>
                <a:cs typeface="Calibri"/>
              </a:rPr>
              <a:t>o </a:t>
            </a:r>
            <a:r>
              <a:rPr sz="2000" spc="-5" dirty="0">
                <a:solidFill>
                  <a:srgbClr val="000000"/>
                </a:solidFill>
                <a:latin typeface="Calibri"/>
                <a:cs typeface="Calibri"/>
              </a:rPr>
              <a:t>le molecole vengono </a:t>
            </a:r>
            <a:r>
              <a:rPr sz="2000" spc="-10" dirty="0">
                <a:solidFill>
                  <a:srgbClr val="000000"/>
                </a:solidFill>
                <a:latin typeface="Calibri"/>
                <a:cs typeface="Calibri"/>
              </a:rPr>
              <a:t>eccitate </a:t>
            </a:r>
            <a:r>
              <a:rPr sz="2000" spc="-5" dirty="0">
                <a:solidFill>
                  <a:srgbClr val="000000"/>
                </a:solidFill>
                <a:latin typeface="Calibri"/>
                <a:cs typeface="Calibri"/>
              </a:rPr>
              <a:t>dall'assorbimento </a:t>
            </a:r>
            <a:r>
              <a:rPr sz="2000" dirty="0">
                <a:solidFill>
                  <a:srgbClr val="000000"/>
                </a:solidFill>
                <a:latin typeface="Calibri"/>
                <a:cs typeface="Calibri"/>
              </a:rPr>
              <a:t>di </a:t>
            </a:r>
            <a:r>
              <a:rPr sz="2000" spc="5" dirty="0">
                <a:solidFill>
                  <a:srgbClr val="000000"/>
                </a:solidFill>
                <a:latin typeface="Calibri"/>
                <a:cs typeface="Calibri"/>
              </a:rPr>
              <a:t> </a:t>
            </a:r>
            <a:r>
              <a:rPr sz="2000" dirty="0">
                <a:solidFill>
                  <a:srgbClr val="000000"/>
                </a:solidFill>
                <a:latin typeface="Calibri"/>
                <a:cs typeface="Calibri"/>
              </a:rPr>
              <a:t>un</a:t>
            </a:r>
            <a:r>
              <a:rPr sz="2000" spc="-20" dirty="0">
                <a:solidFill>
                  <a:srgbClr val="000000"/>
                </a:solidFill>
                <a:latin typeface="Calibri"/>
                <a:cs typeface="Calibri"/>
              </a:rPr>
              <a:t> </a:t>
            </a:r>
            <a:r>
              <a:rPr sz="2000" spc="-10" dirty="0">
                <a:solidFill>
                  <a:srgbClr val="000000"/>
                </a:solidFill>
                <a:latin typeface="Calibri"/>
                <a:cs typeface="Calibri"/>
              </a:rPr>
              <a:t>fascio</a:t>
            </a:r>
            <a:r>
              <a:rPr sz="2000" dirty="0">
                <a:solidFill>
                  <a:srgbClr val="000000"/>
                </a:solidFill>
                <a:latin typeface="Calibri"/>
                <a:cs typeface="Calibri"/>
              </a:rPr>
              <a:t> di</a:t>
            </a:r>
            <a:r>
              <a:rPr sz="2000" spc="-5" dirty="0">
                <a:solidFill>
                  <a:srgbClr val="000000"/>
                </a:solidFill>
                <a:latin typeface="Calibri"/>
                <a:cs typeface="Calibri"/>
              </a:rPr>
              <a:t> radiazione</a:t>
            </a:r>
            <a:r>
              <a:rPr sz="2000" spc="-15" dirty="0">
                <a:solidFill>
                  <a:srgbClr val="000000"/>
                </a:solidFill>
                <a:latin typeface="Calibri"/>
                <a:cs typeface="Calibri"/>
              </a:rPr>
              <a:t> </a:t>
            </a:r>
            <a:r>
              <a:rPr sz="2000" spc="-10" dirty="0">
                <a:solidFill>
                  <a:srgbClr val="000000"/>
                </a:solidFill>
                <a:latin typeface="Calibri"/>
                <a:cs typeface="Calibri"/>
              </a:rPr>
              <a:t>elettromagnetica</a:t>
            </a:r>
            <a:endParaRPr sz="2000">
              <a:latin typeface="Calibri"/>
              <a:cs typeface="Calibri"/>
            </a:endParaRPr>
          </a:p>
          <a:p>
            <a:pPr>
              <a:lnSpc>
                <a:spcPct val="100000"/>
              </a:lnSpc>
            </a:pPr>
            <a:endParaRPr sz="2000">
              <a:latin typeface="Calibri"/>
              <a:cs typeface="Calibri"/>
            </a:endParaRPr>
          </a:p>
          <a:p>
            <a:pPr marL="147320">
              <a:lnSpc>
                <a:spcPct val="100000"/>
              </a:lnSpc>
              <a:spcBef>
                <a:spcPts val="1390"/>
              </a:spcBef>
            </a:pPr>
            <a:r>
              <a:rPr sz="2100" dirty="0">
                <a:solidFill>
                  <a:srgbClr val="000000"/>
                </a:solidFill>
                <a:latin typeface="Calibri"/>
                <a:cs typeface="Calibri"/>
              </a:rPr>
              <a:t>Le</a:t>
            </a:r>
            <a:r>
              <a:rPr sz="2100" spc="5" dirty="0">
                <a:solidFill>
                  <a:srgbClr val="000000"/>
                </a:solidFill>
                <a:latin typeface="Calibri"/>
                <a:cs typeface="Calibri"/>
              </a:rPr>
              <a:t> </a:t>
            </a:r>
            <a:r>
              <a:rPr sz="2100" spc="-5" dirty="0">
                <a:solidFill>
                  <a:srgbClr val="000000"/>
                </a:solidFill>
                <a:latin typeface="Calibri"/>
                <a:cs typeface="Calibri"/>
              </a:rPr>
              <a:t>specie</a:t>
            </a:r>
            <a:r>
              <a:rPr sz="2100" spc="30" dirty="0">
                <a:solidFill>
                  <a:srgbClr val="000000"/>
                </a:solidFill>
                <a:latin typeface="Calibri"/>
                <a:cs typeface="Calibri"/>
              </a:rPr>
              <a:t> </a:t>
            </a:r>
            <a:r>
              <a:rPr sz="2100" spc="-10" dirty="0">
                <a:solidFill>
                  <a:srgbClr val="000000"/>
                </a:solidFill>
                <a:latin typeface="Calibri"/>
                <a:cs typeface="Calibri"/>
              </a:rPr>
              <a:t>eccitate</a:t>
            </a:r>
            <a:r>
              <a:rPr sz="2100" spc="-5" dirty="0">
                <a:solidFill>
                  <a:srgbClr val="000000"/>
                </a:solidFill>
                <a:latin typeface="Calibri"/>
                <a:cs typeface="Calibri"/>
              </a:rPr>
              <a:t> poi</a:t>
            </a:r>
            <a:r>
              <a:rPr sz="2100" spc="20" dirty="0">
                <a:solidFill>
                  <a:srgbClr val="000000"/>
                </a:solidFill>
                <a:latin typeface="Calibri"/>
                <a:cs typeface="Calibri"/>
              </a:rPr>
              <a:t> </a:t>
            </a:r>
            <a:r>
              <a:rPr sz="2100" spc="-5" dirty="0">
                <a:solidFill>
                  <a:srgbClr val="000000"/>
                </a:solidFill>
                <a:latin typeface="Calibri"/>
                <a:cs typeface="Calibri"/>
              </a:rPr>
              <a:t>rilassano</a:t>
            </a:r>
            <a:r>
              <a:rPr sz="2100" spc="25" dirty="0">
                <a:solidFill>
                  <a:srgbClr val="000000"/>
                </a:solidFill>
                <a:latin typeface="Calibri"/>
                <a:cs typeface="Calibri"/>
              </a:rPr>
              <a:t> </a:t>
            </a:r>
            <a:r>
              <a:rPr sz="2100" dirty="0">
                <a:solidFill>
                  <a:srgbClr val="000000"/>
                </a:solidFill>
                <a:latin typeface="Calibri"/>
                <a:cs typeface="Calibri"/>
              </a:rPr>
              <a:t>allo </a:t>
            </a:r>
            <a:r>
              <a:rPr sz="2100" spc="-20" dirty="0">
                <a:solidFill>
                  <a:srgbClr val="000000"/>
                </a:solidFill>
                <a:latin typeface="Calibri"/>
                <a:cs typeface="Calibri"/>
              </a:rPr>
              <a:t>stato</a:t>
            </a:r>
            <a:r>
              <a:rPr sz="2100" spc="5" dirty="0">
                <a:solidFill>
                  <a:srgbClr val="000000"/>
                </a:solidFill>
                <a:latin typeface="Calibri"/>
                <a:cs typeface="Calibri"/>
              </a:rPr>
              <a:t> </a:t>
            </a:r>
            <a:r>
              <a:rPr sz="2100" spc="-15" dirty="0">
                <a:solidFill>
                  <a:srgbClr val="000000"/>
                </a:solidFill>
                <a:latin typeface="Calibri"/>
                <a:cs typeface="Calibri"/>
              </a:rPr>
              <a:t>fondamentale</a:t>
            </a:r>
            <a:r>
              <a:rPr sz="2100" dirty="0">
                <a:solidFill>
                  <a:srgbClr val="000000"/>
                </a:solidFill>
                <a:latin typeface="Calibri"/>
                <a:cs typeface="Calibri"/>
              </a:rPr>
              <a:t> </a:t>
            </a:r>
            <a:r>
              <a:rPr sz="2100" dirty="0">
                <a:solidFill>
                  <a:srgbClr val="000000"/>
                </a:solidFill>
                <a:latin typeface="Wingdings"/>
                <a:cs typeface="Wingdings"/>
              </a:rPr>
              <a:t></a:t>
            </a:r>
            <a:r>
              <a:rPr sz="2100" spc="-35" dirty="0">
                <a:solidFill>
                  <a:srgbClr val="000000"/>
                </a:solidFill>
                <a:latin typeface="Times New Roman"/>
                <a:cs typeface="Times New Roman"/>
              </a:rPr>
              <a:t> </a:t>
            </a:r>
            <a:r>
              <a:rPr sz="2100" spc="-5" dirty="0">
                <a:solidFill>
                  <a:srgbClr val="000000"/>
                </a:solidFill>
                <a:latin typeface="Calibri"/>
                <a:cs typeface="Calibri"/>
              </a:rPr>
              <a:t>eccesso</a:t>
            </a:r>
            <a:r>
              <a:rPr sz="2100" spc="25" dirty="0">
                <a:solidFill>
                  <a:srgbClr val="000000"/>
                </a:solidFill>
                <a:latin typeface="Calibri"/>
                <a:cs typeface="Calibri"/>
              </a:rPr>
              <a:t> </a:t>
            </a:r>
            <a:r>
              <a:rPr sz="2100" spc="-5" dirty="0">
                <a:solidFill>
                  <a:srgbClr val="000000"/>
                </a:solidFill>
                <a:latin typeface="Calibri"/>
                <a:cs typeface="Calibri"/>
              </a:rPr>
              <a:t>di</a:t>
            </a:r>
            <a:r>
              <a:rPr sz="2100" spc="5" dirty="0">
                <a:solidFill>
                  <a:srgbClr val="000000"/>
                </a:solidFill>
                <a:latin typeface="Calibri"/>
                <a:cs typeface="Calibri"/>
              </a:rPr>
              <a:t> </a:t>
            </a:r>
            <a:r>
              <a:rPr sz="2100" spc="-10" dirty="0">
                <a:solidFill>
                  <a:srgbClr val="000000"/>
                </a:solidFill>
                <a:latin typeface="Calibri"/>
                <a:cs typeface="Calibri"/>
              </a:rPr>
              <a:t>energia</a:t>
            </a:r>
            <a:r>
              <a:rPr sz="2100" spc="25" dirty="0">
                <a:solidFill>
                  <a:srgbClr val="000000"/>
                </a:solidFill>
                <a:latin typeface="Calibri"/>
                <a:cs typeface="Calibri"/>
              </a:rPr>
              <a:t> </a:t>
            </a:r>
            <a:r>
              <a:rPr sz="2100" spc="-5" dirty="0">
                <a:solidFill>
                  <a:srgbClr val="000000"/>
                </a:solidFill>
                <a:latin typeface="Calibri"/>
                <a:cs typeface="Calibri"/>
              </a:rPr>
              <a:t>ceduto</a:t>
            </a:r>
            <a:r>
              <a:rPr sz="2100" dirty="0">
                <a:solidFill>
                  <a:srgbClr val="000000"/>
                </a:solidFill>
                <a:latin typeface="Calibri"/>
                <a:cs typeface="Calibri"/>
              </a:rPr>
              <a:t> </a:t>
            </a:r>
            <a:r>
              <a:rPr sz="2100" spc="-5" dirty="0">
                <a:solidFill>
                  <a:srgbClr val="000000"/>
                </a:solidFill>
                <a:latin typeface="Calibri"/>
                <a:cs typeface="Calibri"/>
              </a:rPr>
              <a:t>come</a:t>
            </a:r>
            <a:r>
              <a:rPr sz="2100" spc="-10" dirty="0">
                <a:solidFill>
                  <a:srgbClr val="000000"/>
                </a:solidFill>
                <a:latin typeface="Calibri"/>
                <a:cs typeface="Calibri"/>
              </a:rPr>
              <a:t> </a:t>
            </a:r>
            <a:r>
              <a:rPr sz="2100" spc="-20" dirty="0">
                <a:solidFill>
                  <a:srgbClr val="000000"/>
                </a:solidFill>
                <a:latin typeface="Calibri"/>
                <a:cs typeface="Calibri"/>
              </a:rPr>
              <a:t>fotoni</a:t>
            </a:r>
            <a:endParaRPr sz="2100">
              <a:latin typeface="Calibri"/>
              <a:cs typeface="Calibri"/>
            </a:endParaRPr>
          </a:p>
          <a:p>
            <a:pPr>
              <a:lnSpc>
                <a:spcPct val="100000"/>
              </a:lnSpc>
              <a:spcBef>
                <a:spcPts val="5"/>
              </a:spcBef>
            </a:pPr>
            <a:endParaRPr sz="2050">
              <a:latin typeface="Calibri"/>
              <a:cs typeface="Calibri"/>
            </a:endParaRPr>
          </a:p>
          <a:p>
            <a:pPr marL="147320" marR="8255">
              <a:lnSpc>
                <a:spcPct val="100000"/>
              </a:lnSpc>
              <a:spcBef>
                <a:spcPts val="5"/>
              </a:spcBef>
            </a:pPr>
            <a:r>
              <a:rPr sz="2100" dirty="0">
                <a:solidFill>
                  <a:srgbClr val="000000"/>
                </a:solidFill>
                <a:latin typeface="Calibri"/>
                <a:cs typeface="Calibri"/>
              </a:rPr>
              <a:t>Una</a:t>
            </a:r>
            <a:r>
              <a:rPr sz="2100" spc="195" dirty="0">
                <a:solidFill>
                  <a:srgbClr val="000000"/>
                </a:solidFill>
                <a:latin typeface="Calibri"/>
                <a:cs typeface="Calibri"/>
              </a:rPr>
              <a:t> </a:t>
            </a:r>
            <a:r>
              <a:rPr sz="2100" spc="-5" dirty="0">
                <a:solidFill>
                  <a:srgbClr val="000000"/>
                </a:solidFill>
                <a:latin typeface="Calibri"/>
                <a:cs typeface="Calibri"/>
              </a:rPr>
              <a:t>delle</a:t>
            </a:r>
            <a:r>
              <a:rPr sz="2100" spc="220" dirty="0">
                <a:solidFill>
                  <a:srgbClr val="000000"/>
                </a:solidFill>
                <a:latin typeface="Calibri"/>
                <a:cs typeface="Calibri"/>
              </a:rPr>
              <a:t> </a:t>
            </a:r>
            <a:r>
              <a:rPr sz="2100" spc="-10" dirty="0">
                <a:solidFill>
                  <a:srgbClr val="000000"/>
                </a:solidFill>
                <a:latin typeface="Calibri"/>
                <a:cs typeface="Calibri"/>
              </a:rPr>
              <a:t>particolarità</a:t>
            </a:r>
            <a:r>
              <a:rPr sz="2100" spc="215" dirty="0">
                <a:solidFill>
                  <a:srgbClr val="000000"/>
                </a:solidFill>
                <a:latin typeface="Calibri"/>
                <a:cs typeface="Calibri"/>
              </a:rPr>
              <a:t> </a:t>
            </a:r>
            <a:r>
              <a:rPr sz="2100" spc="-5" dirty="0">
                <a:solidFill>
                  <a:srgbClr val="000000"/>
                </a:solidFill>
                <a:latin typeface="Calibri"/>
                <a:cs typeface="Calibri"/>
              </a:rPr>
              <a:t>più</a:t>
            </a:r>
            <a:r>
              <a:rPr sz="2100" spc="185" dirty="0">
                <a:solidFill>
                  <a:srgbClr val="000000"/>
                </a:solidFill>
                <a:latin typeface="Calibri"/>
                <a:cs typeface="Calibri"/>
              </a:rPr>
              <a:t> </a:t>
            </a:r>
            <a:r>
              <a:rPr sz="2100" spc="-15" dirty="0">
                <a:solidFill>
                  <a:srgbClr val="000000"/>
                </a:solidFill>
                <a:latin typeface="Calibri"/>
                <a:cs typeface="Calibri"/>
              </a:rPr>
              <a:t>attraenti</a:t>
            </a:r>
            <a:r>
              <a:rPr sz="2100" spc="215" dirty="0">
                <a:solidFill>
                  <a:srgbClr val="000000"/>
                </a:solidFill>
                <a:latin typeface="Calibri"/>
                <a:cs typeface="Calibri"/>
              </a:rPr>
              <a:t> </a:t>
            </a:r>
            <a:r>
              <a:rPr sz="2100" spc="-5" dirty="0">
                <a:solidFill>
                  <a:srgbClr val="000000"/>
                </a:solidFill>
                <a:latin typeface="Calibri"/>
                <a:cs typeface="Calibri"/>
              </a:rPr>
              <a:t>della</a:t>
            </a:r>
            <a:r>
              <a:rPr sz="2100" spc="215" dirty="0">
                <a:solidFill>
                  <a:srgbClr val="000000"/>
                </a:solidFill>
                <a:latin typeface="Calibri"/>
                <a:cs typeface="Calibri"/>
              </a:rPr>
              <a:t> </a:t>
            </a:r>
            <a:r>
              <a:rPr sz="2100" spc="-10" dirty="0">
                <a:solidFill>
                  <a:srgbClr val="000000"/>
                </a:solidFill>
                <a:latin typeface="Calibri"/>
                <a:cs typeface="Calibri"/>
              </a:rPr>
              <a:t>fluorescenza</a:t>
            </a:r>
            <a:r>
              <a:rPr sz="2100" spc="204" dirty="0">
                <a:solidFill>
                  <a:srgbClr val="000000"/>
                </a:solidFill>
                <a:latin typeface="Calibri"/>
                <a:cs typeface="Calibri"/>
              </a:rPr>
              <a:t> </a:t>
            </a:r>
            <a:r>
              <a:rPr sz="2100" spc="-5" dirty="0">
                <a:solidFill>
                  <a:srgbClr val="000000"/>
                </a:solidFill>
                <a:latin typeface="Calibri"/>
                <a:cs typeface="Calibri"/>
              </a:rPr>
              <a:t>molecolare</a:t>
            </a:r>
            <a:r>
              <a:rPr sz="2100" spc="204" dirty="0">
                <a:solidFill>
                  <a:srgbClr val="000000"/>
                </a:solidFill>
                <a:latin typeface="Calibri"/>
                <a:cs typeface="Calibri"/>
              </a:rPr>
              <a:t> </a:t>
            </a:r>
            <a:r>
              <a:rPr sz="2100" dirty="0">
                <a:solidFill>
                  <a:srgbClr val="000000"/>
                </a:solidFill>
                <a:latin typeface="Calibri"/>
                <a:cs typeface="Calibri"/>
              </a:rPr>
              <a:t>è</a:t>
            </a:r>
            <a:r>
              <a:rPr sz="2100" spc="204" dirty="0">
                <a:solidFill>
                  <a:srgbClr val="000000"/>
                </a:solidFill>
                <a:latin typeface="Calibri"/>
                <a:cs typeface="Calibri"/>
              </a:rPr>
              <a:t> </a:t>
            </a:r>
            <a:r>
              <a:rPr sz="2100" spc="-5" dirty="0">
                <a:solidFill>
                  <a:srgbClr val="000000"/>
                </a:solidFill>
                <a:latin typeface="Calibri"/>
                <a:cs typeface="Calibri"/>
              </a:rPr>
              <a:t>la</a:t>
            </a:r>
            <a:r>
              <a:rPr sz="2100" spc="210" dirty="0">
                <a:solidFill>
                  <a:srgbClr val="000000"/>
                </a:solidFill>
                <a:latin typeface="Calibri"/>
                <a:cs typeface="Calibri"/>
              </a:rPr>
              <a:t> </a:t>
            </a:r>
            <a:r>
              <a:rPr sz="2100" spc="-5" dirty="0">
                <a:solidFill>
                  <a:srgbClr val="000000"/>
                </a:solidFill>
                <a:latin typeface="Calibri"/>
                <a:cs typeface="Calibri"/>
              </a:rPr>
              <a:t>sua</a:t>
            </a:r>
            <a:r>
              <a:rPr sz="2100" spc="195" dirty="0">
                <a:solidFill>
                  <a:srgbClr val="000000"/>
                </a:solidFill>
                <a:latin typeface="Calibri"/>
                <a:cs typeface="Calibri"/>
              </a:rPr>
              <a:t> </a:t>
            </a:r>
            <a:r>
              <a:rPr sz="2100" spc="-5" dirty="0">
                <a:solidFill>
                  <a:srgbClr val="000000"/>
                </a:solidFill>
                <a:latin typeface="Calibri"/>
                <a:cs typeface="Calibri"/>
              </a:rPr>
              <a:t>sensibilità</a:t>
            </a:r>
            <a:r>
              <a:rPr sz="2100" spc="204" dirty="0">
                <a:solidFill>
                  <a:srgbClr val="000000"/>
                </a:solidFill>
                <a:latin typeface="Calibri"/>
                <a:cs typeface="Calibri"/>
              </a:rPr>
              <a:t> </a:t>
            </a:r>
            <a:r>
              <a:rPr sz="2100" spc="-5" dirty="0">
                <a:solidFill>
                  <a:srgbClr val="000000"/>
                </a:solidFill>
                <a:latin typeface="Calibri"/>
                <a:cs typeface="Calibri"/>
              </a:rPr>
              <a:t>intrinseca,</a:t>
            </a:r>
            <a:r>
              <a:rPr sz="2100" spc="210" dirty="0">
                <a:solidFill>
                  <a:srgbClr val="000000"/>
                </a:solidFill>
                <a:latin typeface="Calibri"/>
                <a:cs typeface="Calibri"/>
              </a:rPr>
              <a:t> </a:t>
            </a:r>
            <a:r>
              <a:rPr sz="2100" dirty="0">
                <a:solidFill>
                  <a:srgbClr val="000000"/>
                </a:solidFill>
                <a:latin typeface="Calibri"/>
                <a:cs typeface="Calibri"/>
              </a:rPr>
              <a:t>che </a:t>
            </a:r>
            <a:r>
              <a:rPr sz="2100" spc="-455" dirty="0">
                <a:solidFill>
                  <a:srgbClr val="000000"/>
                </a:solidFill>
                <a:latin typeface="Calibri"/>
                <a:cs typeface="Calibri"/>
              </a:rPr>
              <a:t> </a:t>
            </a:r>
            <a:r>
              <a:rPr sz="2100" spc="-10" dirty="0">
                <a:solidFill>
                  <a:srgbClr val="000000"/>
                </a:solidFill>
                <a:latin typeface="Calibri"/>
                <a:cs typeface="Calibri"/>
              </a:rPr>
              <a:t>spesso</a:t>
            </a:r>
            <a:r>
              <a:rPr sz="2100" spc="35" dirty="0">
                <a:solidFill>
                  <a:srgbClr val="000000"/>
                </a:solidFill>
                <a:latin typeface="Calibri"/>
                <a:cs typeface="Calibri"/>
              </a:rPr>
              <a:t> </a:t>
            </a:r>
            <a:r>
              <a:rPr sz="2100" dirty="0">
                <a:solidFill>
                  <a:srgbClr val="000000"/>
                </a:solidFill>
                <a:latin typeface="Calibri"/>
                <a:cs typeface="Calibri"/>
              </a:rPr>
              <a:t>è</a:t>
            </a:r>
            <a:r>
              <a:rPr sz="2100" spc="5" dirty="0">
                <a:solidFill>
                  <a:srgbClr val="000000"/>
                </a:solidFill>
                <a:latin typeface="Calibri"/>
                <a:cs typeface="Calibri"/>
              </a:rPr>
              <a:t> </a:t>
            </a:r>
            <a:r>
              <a:rPr sz="2100" dirty="0">
                <a:solidFill>
                  <a:srgbClr val="000000"/>
                </a:solidFill>
                <a:latin typeface="Calibri"/>
                <a:cs typeface="Calibri"/>
              </a:rPr>
              <a:t>da</a:t>
            </a:r>
            <a:r>
              <a:rPr sz="2100" spc="-15" dirty="0">
                <a:solidFill>
                  <a:srgbClr val="000000"/>
                </a:solidFill>
                <a:latin typeface="Calibri"/>
                <a:cs typeface="Calibri"/>
              </a:rPr>
              <a:t> </a:t>
            </a:r>
            <a:r>
              <a:rPr sz="2100" b="1" u="heavy" dirty="0">
                <a:solidFill>
                  <a:srgbClr val="000000"/>
                </a:solidFill>
                <a:uFill>
                  <a:solidFill>
                    <a:srgbClr val="000000"/>
                  </a:solidFill>
                </a:uFill>
                <a:latin typeface="Calibri"/>
                <a:cs typeface="Calibri"/>
              </a:rPr>
              <a:t>uno</a:t>
            </a:r>
            <a:r>
              <a:rPr sz="2100" b="1" u="heavy" spc="-10" dirty="0">
                <a:solidFill>
                  <a:srgbClr val="000000"/>
                </a:solidFill>
                <a:uFill>
                  <a:solidFill>
                    <a:srgbClr val="000000"/>
                  </a:solidFill>
                </a:uFill>
                <a:latin typeface="Calibri"/>
                <a:cs typeface="Calibri"/>
              </a:rPr>
              <a:t> </a:t>
            </a:r>
            <a:r>
              <a:rPr sz="2100" b="1" u="heavy" dirty="0">
                <a:solidFill>
                  <a:srgbClr val="000000"/>
                </a:solidFill>
                <a:uFill>
                  <a:solidFill>
                    <a:srgbClr val="000000"/>
                  </a:solidFill>
                </a:uFill>
                <a:latin typeface="Calibri"/>
                <a:cs typeface="Calibri"/>
              </a:rPr>
              <a:t>a</a:t>
            </a:r>
            <a:r>
              <a:rPr sz="2100" b="1" u="heavy" spc="5" dirty="0">
                <a:solidFill>
                  <a:srgbClr val="000000"/>
                </a:solidFill>
                <a:uFill>
                  <a:solidFill>
                    <a:srgbClr val="000000"/>
                  </a:solidFill>
                </a:uFill>
                <a:latin typeface="Calibri"/>
                <a:cs typeface="Calibri"/>
              </a:rPr>
              <a:t> </a:t>
            </a:r>
            <a:r>
              <a:rPr sz="2100" b="1" u="heavy" spc="-10" dirty="0">
                <a:solidFill>
                  <a:srgbClr val="000000"/>
                </a:solidFill>
                <a:uFill>
                  <a:solidFill>
                    <a:srgbClr val="000000"/>
                  </a:solidFill>
                </a:uFill>
                <a:latin typeface="Calibri"/>
                <a:cs typeface="Calibri"/>
              </a:rPr>
              <a:t>tre</a:t>
            </a:r>
            <a:r>
              <a:rPr sz="2100" b="1" u="heavy" spc="5" dirty="0">
                <a:solidFill>
                  <a:srgbClr val="000000"/>
                </a:solidFill>
                <a:uFill>
                  <a:solidFill>
                    <a:srgbClr val="000000"/>
                  </a:solidFill>
                </a:uFill>
                <a:latin typeface="Calibri"/>
                <a:cs typeface="Calibri"/>
              </a:rPr>
              <a:t> </a:t>
            </a:r>
            <a:r>
              <a:rPr sz="2100" b="1" u="heavy" spc="-5" dirty="0">
                <a:solidFill>
                  <a:srgbClr val="000000"/>
                </a:solidFill>
                <a:uFill>
                  <a:solidFill>
                    <a:srgbClr val="000000"/>
                  </a:solidFill>
                </a:uFill>
                <a:latin typeface="Calibri"/>
                <a:cs typeface="Calibri"/>
              </a:rPr>
              <a:t>ordini </a:t>
            </a:r>
            <a:r>
              <a:rPr sz="2100" b="1" u="heavy" dirty="0">
                <a:solidFill>
                  <a:srgbClr val="000000"/>
                </a:solidFill>
                <a:uFill>
                  <a:solidFill>
                    <a:srgbClr val="000000"/>
                  </a:solidFill>
                </a:uFill>
                <a:latin typeface="Calibri"/>
                <a:cs typeface="Calibri"/>
              </a:rPr>
              <a:t>di</a:t>
            </a:r>
            <a:r>
              <a:rPr sz="2100" b="1" u="heavy" spc="-10" dirty="0">
                <a:solidFill>
                  <a:srgbClr val="000000"/>
                </a:solidFill>
                <a:uFill>
                  <a:solidFill>
                    <a:srgbClr val="000000"/>
                  </a:solidFill>
                </a:uFill>
                <a:latin typeface="Calibri"/>
                <a:cs typeface="Calibri"/>
              </a:rPr>
              <a:t> grandezza</a:t>
            </a:r>
            <a:r>
              <a:rPr sz="2100" b="1" u="heavy" dirty="0">
                <a:solidFill>
                  <a:srgbClr val="000000"/>
                </a:solidFill>
                <a:uFill>
                  <a:solidFill>
                    <a:srgbClr val="000000"/>
                  </a:solidFill>
                </a:uFill>
                <a:latin typeface="Calibri"/>
                <a:cs typeface="Calibri"/>
              </a:rPr>
              <a:t> </a:t>
            </a:r>
            <a:r>
              <a:rPr sz="2100" b="1" u="heavy" spc="-10" dirty="0">
                <a:solidFill>
                  <a:srgbClr val="000000"/>
                </a:solidFill>
                <a:uFill>
                  <a:solidFill>
                    <a:srgbClr val="000000"/>
                  </a:solidFill>
                </a:uFill>
                <a:latin typeface="Calibri"/>
                <a:cs typeface="Calibri"/>
              </a:rPr>
              <a:t>maggiore</a:t>
            </a:r>
            <a:r>
              <a:rPr sz="2100" b="1" u="heavy" spc="50" dirty="0">
                <a:solidFill>
                  <a:srgbClr val="000000"/>
                </a:solidFill>
                <a:uFill>
                  <a:solidFill>
                    <a:srgbClr val="000000"/>
                  </a:solidFill>
                </a:uFill>
                <a:latin typeface="Calibri"/>
                <a:cs typeface="Calibri"/>
              </a:rPr>
              <a:t> </a:t>
            </a:r>
            <a:r>
              <a:rPr sz="2100" b="1" u="heavy" dirty="0">
                <a:solidFill>
                  <a:srgbClr val="000000"/>
                </a:solidFill>
                <a:uFill>
                  <a:solidFill>
                    <a:srgbClr val="000000"/>
                  </a:solidFill>
                </a:uFill>
                <a:latin typeface="Calibri"/>
                <a:cs typeface="Calibri"/>
              </a:rPr>
              <a:t>di</a:t>
            </a:r>
            <a:r>
              <a:rPr sz="2100" b="1" u="heavy" spc="-10" dirty="0">
                <a:solidFill>
                  <a:srgbClr val="000000"/>
                </a:solidFill>
                <a:uFill>
                  <a:solidFill>
                    <a:srgbClr val="000000"/>
                  </a:solidFill>
                </a:uFill>
                <a:latin typeface="Calibri"/>
                <a:cs typeface="Calibri"/>
              </a:rPr>
              <a:t> </a:t>
            </a:r>
            <a:r>
              <a:rPr sz="2100" b="1" u="heavy" dirty="0">
                <a:solidFill>
                  <a:srgbClr val="000000"/>
                </a:solidFill>
                <a:uFill>
                  <a:solidFill>
                    <a:srgbClr val="000000"/>
                  </a:solidFill>
                </a:uFill>
                <a:latin typeface="Calibri"/>
                <a:cs typeface="Calibri"/>
              </a:rPr>
              <a:t>quella</a:t>
            </a:r>
            <a:r>
              <a:rPr sz="2100" b="1" u="heavy" spc="-15" dirty="0">
                <a:solidFill>
                  <a:srgbClr val="000000"/>
                </a:solidFill>
                <a:uFill>
                  <a:solidFill>
                    <a:srgbClr val="000000"/>
                  </a:solidFill>
                </a:uFill>
                <a:latin typeface="Calibri"/>
                <a:cs typeface="Calibri"/>
              </a:rPr>
              <a:t> </a:t>
            </a:r>
            <a:r>
              <a:rPr sz="2100" b="1" u="heavy" dirty="0">
                <a:solidFill>
                  <a:srgbClr val="000000"/>
                </a:solidFill>
                <a:uFill>
                  <a:solidFill>
                    <a:srgbClr val="000000"/>
                  </a:solidFill>
                </a:uFill>
                <a:latin typeface="Calibri"/>
                <a:cs typeface="Calibri"/>
              </a:rPr>
              <a:t>della </a:t>
            </a:r>
            <a:r>
              <a:rPr sz="2100" b="1" u="heavy" spc="-10" dirty="0">
                <a:solidFill>
                  <a:srgbClr val="000000"/>
                </a:solidFill>
                <a:uFill>
                  <a:solidFill>
                    <a:srgbClr val="000000"/>
                  </a:solidFill>
                </a:uFill>
                <a:latin typeface="Calibri"/>
                <a:cs typeface="Calibri"/>
              </a:rPr>
              <a:t>spettroscopia</a:t>
            </a:r>
            <a:r>
              <a:rPr sz="2100" b="1" u="heavy" spc="-30" dirty="0">
                <a:solidFill>
                  <a:srgbClr val="000000"/>
                </a:solidFill>
                <a:uFill>
                  <a:solidFill>
                    <a:srgbClr val="000000"/>
                  </a:solidFill>
                </a:uFill>
                <a:latin typeface="Calibri"/>
                <a:cs typeface="Calibri"/>
              </a:rPr>
              <a:t> </a:t>
            </a:r>
            <a:r>
              <a:rPr sz="2100" b="1" u="heavy" dirty="0">
                <a:solidFill>
                  <a:srgbClr val="000000"/>
                </a:solidFill>
                <a:uFill>
                  <a:solidFill>
                    <a:srgbClr val="000000"/>
                  </a:solidFill>
                </a:uFill>
                <a:latin typeface="Calibri"/>
                <a:cs typeface="Calibri"/>
              </a:rPr>
              <a:t>di</a:t>
            </a:r>
            <a:r>
              <a:rPr sz="2100" b="1" u="heavy" spc="-5" dirty="0">
                <a:solidFill>
                  <a:srgbClr val="000000"/>
                </a:solidFill>
                <a:uFill>
                  <a:solidFill>
                    <a:srgbClr val="000000"/>
                  </a:solidFill>
                </a:uFill>
                <a:latin typeface="Calibri"/>
                <a:cs typeface="Calibri"/>
              </a:rPr>
              <a:t> </a:t>
            </a:r>
            <a:r>
              <a:rPr sz="2100" b="1" u="heavy" spc="-10" dirty="0">
                <a:solidFill>
                  <a:srgbClr val="000000"/>
                </a:solidFill>
                <a:uFill>
                  <a:solidFill>
                    <a:srgbClr val="000000"/>
                  </a:solidFill>
                </a:uFill>
                <a:latin typeface="Calibri"/>
                <a:cs typeface="Calibri"/>
              </a:rPr>
              <a:t>assorbimento</a:t>
            </a:r>
            <a:r>
              <a:rPr sz="2100" spc="-10" dirty="0">
                <a:solidFill>
                  <a:srgbClr val="000000"/>
                </a:solidFill>
                <a:latin typeface="Calibri"/>
                <a:cs typeface="Calibri"/>
              </a:rPr>
              <a:t>.</a:t>
            </a:r>
            <a:endParaRPr sz="2100">
              <a:latin typeface="Calibri"/>
              <a:cs typeface="Calibri"/>
            </a:endParaRPr>
          </a:p>
          <a:p>
            <a:pPr>
              <a:lnSpc>
                <a:spcPct val="100000"/>
              </a:lnSpc>
            </a:pPr>
            <a:endParaRPr sz="2100">
              <a:latin typeface="Calibri"/>
              <a:cs typeface="Calibri"/>
            </a:endParaRPr>
          </a:p>
          <a:p>
            <a:pPr>
              <a:lnSpc>
                <a:spcPct val="100000"/>
              </a:lnSpc>
              <a:spcBef>
                <a:spcPts val="35"/>
              </a:spcBef>
            </a:pPr>
            <a:endParaRPr sz="2000">
              <a:latin typeface="Calibri"/>
              <a:cs typeface="Calibri"/>
            </a:endParaRPr>
          </a:p>
          <a:p>
            <a:pPr marL="147320" marR="5080">
              <a:lnSpc>
                <a:spcPct val="100000"/>
              </a:lnSpc>
            </a:pPr>
            <a:r>
              <a:rPr sz="2100" spc="-10" dirty="0">
                <a:solidFill>
                  <a:srgbClr val="000000"/>
                </a:solidFill>
                <a:latin typeface="Calibri"/>
                <a:cs typeface="Calibri"/>
              </a:rPr>
              <a:t>Altro</a:t>
            </a:r>
            <a:r>
              <a:rPr sz="2100" spc="195" dirty="0">
                <a:solidFill>
                  <a:srgbClr val="000000"/>
                </a:solidFill>
                <a:latin typeface="Calibri"/>
                <a:cs typeface="Calibri"/>
              </a:rPr>
              <a:t> </a:t>
            </a:r>
            <a:r>
              <a:rPr sz="2100" spc="-10" dirty="0">
                <a:solidFill>
                  <a:srgbClr val="000000"/>
                </a:solidFill>
                <a:latin typeface="Calibri"/>
                <a:cs typeface="Calibri"/>
              </a:rPr>
              <a:t>vantaggio</a:t>
            </a:r>
            <a:r>
              <a:rPr sz="2100" spc="180" dirty="0">
                <a:solidFill>
                  <a:srgbClr val="000000"/>
                </a:solidFill>
                <a:latin typeface="Calibri"/>
                <a:cs typeface="Calibri"/>
              </a:rPr>
              <a:t> </a:t>
            </a:r>
            <a:r>
              <a:rPr sz="2100" spc="-5" dirty="0">
                <a:solidFill>
                  <a:srgbClr val="000000"/>
                </a:solidFill>
                <a:latin typeface="Calibri"/>
                <a:cs typeface="Calibri"/>
              </a:rPr>
              <a:t>dei</a:t>
            </a:r>
            <a:r>
              <a:rPr sz="2100" spc="204" dirty="0">
                <a:solidFill>
                  <a:srgbClr val="000000"/>
                </a:solidFill>
                <a:latin typeface="Calibri"/>
                <a:cs typeface="Calibri"/>
              </a:rPr>
              <a:t> </a:t>
            </a:r>
            <a:r>
              <a:rPr sz="2100" spc="-10" dirty="0">
                <a:solidFill>
                  <a:srgbClr val="000000"/>
                </a:solidFill>
                <a:latin typeface="Calibri"/>
                <a:cs typeface="Calibri"/>
              </a:rPr>
              <a:t>metodi</a:t>
            </a:r>
            <a:r>
              <a:rPr sz="2100" spc="195" dirty="0">
                <a:solidFill>
                  <a:srgbClr val="000000"/>
                </a:solidFill>
                <a:latin typeface="Calibri"/>
                <a:cs typeface="Calibri"/>
              </a:rPr>
              <a:t> </a:t>
            </a:r>
            <a:r>
              <a:rPr sz="2100" dirty="0">
                <a:solidFill>
                  <a:srgbClr val="000000"/>
                </a:solidFill>
                <a:latin typeface="Calibri"/>
                <a:cs typeface="Calibri"/>
              </a:rPr>
              <a:t>di</a:t>
            </a:r>
            <a:r>
              <a:rPr sz="2100" spc="200" dirty="0">
                <a:solidFill>
                  <a:srgbClr val="000000"/>
                </a:solidFill>
                <a:latin typeface="Calibri"/>
                <a:cs typeface="Calibri"/>
              </a:rPr>
              <a:t> </a:t>
            </a:r>
            <a:r>
              <a:rPr sz="2100" spc="-10" dirty="0">
                <a:solidFill>
                  <a:srgbClr val="000000"/>
                </a:solidFill>
                <a:latin typeface="Calibri"/>
                <a:cs typeface="Calibri"/>
              </a:rPr>
              <a:t>fotoluminescenza</a:t>
            </a:r>
            <a:r>
              <a:rPr sz="2100" spc="185" dirty="0">
                <a:solidFill>
                  <a:srgbClr val="000000"/>
                </a:solidFill>
                <a:latin typeface="Calibri"/>
                <a:cs typeface="Calibri"/>
              </a:rPr>
              <a:t> </a:t>
            </a:r>
            <a:r>
              <a:rPr sz="2100" dirty="0">
                <a:solidFill>
                  <a:srgbClr val="000000"/>
                </a:solidFill>
                <a:latin typeface="Calibri"/>
                <a:cs typeface="Calibri"/>
              </a:rPr>
              <a:t>è</a:t>
            </a:r>
            <a:r>
              <a:rPr sz="2100" spc="200" dirty="0">
                <a:solidFill>
                  <a:srgbClr val="000000"/>
                </a:solidFill>
                <a:latin typeface="Calibri"/>
                <a:cs typeface="Calibri"/>
              </a:rPr>
              <a:t> </a:t>
            </a:r>
            <a:r>
              <a:rPr sz="2100" spc="-5" dirty="0">
                <a:solidFill>
                  <a:srgbClr val="000000"/>
                </a:solidFill>
                <a:latin typeface="Calibri"/>
                <a:cs typeface="Calibri"/>
              </a:rPr>
              <a:t>la</a:t>
            </a:r>
            <a:r>
              <a:rPr sz="2100" spc="190" dirty="0">
                <a:solidFill>
                  <a:srgbClr val="000000"/>
                </a:solidFill>
                <a:latin typeface="Calibri"/>
                <a:cs typeface="Calibri"/>
              </a:rPr>
              <a:t> </a:t>
            </a:r>
            <a:r>
              <a:rPr sz="2100" spc="-5" dirty="0">
                <a:solidFill>
                  <a:srgbClr val="000000"/>
                </a:solidFill>
                <a:latin typeface="Calibri"/>
                <a:cs typeface="Calibri"/>
              </a:rPr>
              <a:t>linearità</a:t>
            </a:r>
            <a:r>
              <a:rPr sz="2100" spc="195" dirty="0">
                <a:solidFill>
                  <a:srgbClr val="000000"/>
                </a:solidFill>
                <a:latin typeface="Calibri"/>
                <a:cs typeface="Calibri"/>
              </a:rPr>
              <a:t> </a:t>
            </a:r>
            <a:r>
              <a:rPr sz="2100" spc="-5" dirty="0">
                <a:solidFill>
                  <a:srgbClr val="000000"/>
                </a:solidFill>
                <a:latin typeface="Calibri"/>
                <a:cs typeface="Calibri"/>
              </a:rPr>
              <a:t>della</a:t>
            </a:r>
            <a:r>
              <a:rPr sz="2100" spc="204" dirty="0">
                <a:solidFill>
                  <a:srgbClr val="000000"/>
                </a:solidFill>
                <a:latin typeface="Calibri"/>
                <a:cs typeface="Calibri"/>
              </a:rPr>
              <a:t> </a:t>
            </a:r>
            <a:r>
              <a:rPr sz="2100" spc="-10" dirty="0">
                <a:solidFill>
                  <a:srgbClr val="000000"/>
                </a:solidFill>
                <a:latin typeface="Calibri"/>
                <a:cs typeface="Calibri"/>
              </a:rPr>
              <a:t>risposta</a:t>
            </a:r>
            <a:r>
              <a:rPr sz="2100" spc="204" dirty="0">
                <a:solidFill>
                  <a:srgbClr val="000000"/>
                </a:solidFill>
                <a:latin typeface="Calibri"/>
                <a:cs typeface="Calibri"/>
              </a:rPr>
              <a:t> </a:t>
            </a:r>
            <a:r>
              <a:rPr sz="2100" spc="-5" dirty="0">
                <a:solidFill>
                  <a:srgbClr val="000000"/>
                </a:solidFill>
                <a:latin typeface="Calibri"/>
                <a:cs typeface="Calibri"/>
              </a:rPr>
              <a:t>in</a:t>
            </a:r>
            <a:r>
              <a:rPr sz="2100" spc="190" dirty="0">
                <a:solidFill>
                  <a:srgbClr val="000000"/>
                </a:solidFill>
                <a:latin typeface="Calibri"/>
                <a:cs typeface="Calibri"/>
              </a:rPr>
              <a:t> </a:t>
            </a:r>
            <a:r>
              <a:rPr sz="2100" spc="-5" dirty="0">
                <a:solidFill>
                  <a:srgbClr val="000000"/>
                </a:solidFill>
                <a:latin typeface="Calibri"/>
                <a:cs typeface="Calibri"/>
              </a:rPr>
              <a:t>un</a:t>
            </a:r>
            <a:r>
              <a:rPr sz="2100" spc="190" dirty="0">
                <a:solidFill>
                  <a:srgbClr val="000000"/>
                </a:solidFill>
                <a:latin typeface="Calibri"/>
                <a:cs typeface="Calibri"/>
              </a:rPr>
              <a:t> </a:t>
            </a:r>
            <a:r>
              <a:rPr sz="2100" spc="-10" dirty="0">
                <a:solidFill>
                  <a:srgbClr val="000000"/>
                </a:solidFill>
                <a:latin typeface="Calibri"/>
                <a:cs typeface="Calibri"/>
              </a:rPr>
              <a:t>esteso</a:t>
            </a:r>
            <a:r>
              <a:rPr sz="2100" spc="204" dirty="0">
                <a:solidFill>
                  <a:srgbClr val="000000"/>
                </a:solidFill>
                <a:latin typeface="Calibri"/>
                <a:cs typeface="Calibri"/>
              </a:rPr>
              <a:t> </a:t>
            </a:r>
            <a:r>
              <a:rPr sz="2100" spc="-10" dirty="0">
                <a:solidFill>
                  <a:srgbClr val="000000"/>
                </a:solidFill>
                <a:latin typeface="Calibri"/>
                <a:cs typeface="Calibri"/>
              </a:rPr>
              <a:t>intervallo</a:t>
            </a:r>
            <a:r>
              <a:rPr sz="2100" spc="204" dirty="0">
                <a:solidFill>
                  <a:srgbClr val="000000"/>
                </a:solidFill>
                <a:latin typeface="Calibri"/>
                <a:cs typeface="Calibri"/>
              </a:rPr>
              <a:t> </a:t>
            </a:r>
            <a:r>
              <a:rPr sz="2100" dirty="0">
                <a:solidFill>
                  <a:srgbClr val="000000"/>
                </a:solidFill>
                <a:latin typeface="Calibri"/>
                <a:cs typeface="Calibri"/>
              </a:rPr>
              <a:t>di </a:t>
            </a:r>
            <a:r>
              <a:rPr sz="2100" spc="-459" dirty="0">
                <a:solidFill>
                  <a:srgbClr val="000000"/>
                </a:solidFill>
                <a:latin typeface="Calibri"/>
                <a:cs typeface="Calibri"/>
              </a:rPr>
              <a:t> </a:t>
            </a:r>
            <a:r>
              <a:rPr sz="2100" spc="-10" dirty="0">
                <a:solidFill>
                  <a:srgbClr val="000000"/>
                </a:solidFill>
                <a:latin typeface="Calibri"/>
                <a:cs typeface="Calibri"/>
              </a:rPr>
              <a:t>concentrazioni,</a:t>
            </a:r>
            <a:r>
              <a:rPr sz="2100" spc="25" dirty="0">
                <a:solidFill>
                  <a:srgbClr val="000000"/>
                </a:solidFill>
                <a:latin typeface="Calibri"/>
                <a:cs typeface="Calibri"/>
              </a:rPr>
              <a:t> </a:t>
            </a:r>
            <a:r>
              <a:rPr sz="2100" dirty="0">
                <a:solidFill>
                  <a:srgbClr val="000000"/>
                </a:solidFill>
                <a:latin typeface="Calibri"/>
                <a:cs typeface="Calibri"/>
              </a:rPr>
              <a:t>che</a:t>
            </a:r>
            <a:r>
              <a:rPr sz="2100" spc="-10" dirty="0">
                <a:solidFill>
                  <a:srgbClr val="000000"/>
                </a:solidFill>
                <a:latin typeface="Calibri"/>
                <a:cs typeface="Calibri"/>
              </a:rPr>
              <a:t> </a:t>
            </a:r>
            <a:r>
              <a:rPr sz="2100" dirty="0">
                <a:solidFill>
                  <a:srgbClr val="000000"/>
                </a:solidFill>
                <a:latin typeface="Calibri"/>
                <a:cs typeface="Calibri"/>
              </a:rPr>
              <a:t>è </a:t>
            </a:r>
            <a:r>
              <a:rPr sz="2100" spc="-10" dirty="0">
                <a:solidFill>
                  <a:srgbClr val="000000"/>
                </a:solidFill>
                <a:latin typeface="Calibri"/>
                <a:cs typeface="Calibri"/>
              </a:rPr>
              <a:t>significativamente</a:t>
            </a:r>
            <a:r>
              <a:rPr sz="2100" spc="35" dirty="0">
                <a:solidFill>
                  <a:srgbClr val="000000"/>
                </a:solidFill>
                <a:latin typeface="Calibri"/>
                <a:cs typeface="Calibri"/>
              </a:rPr>
              <a:t> </a:t>
            </a:r>
            <a:r>
              <a:rPr sz="2100" spc="-5" dirty="0">
                <a:solidFill>
                  <a:srgbClr val="000000"/>
                </a:solidFill>
                <a:latin typeface="Calibri"/>
                <a:cs typeface="Calibri"/>
              </a:rPr>
              <a:t>più</a:t>
            </a:r>
            <a:r>
              <a:rPr sz="2100" spc="-10" dirty="0">
                <a:solidFill>
                  <a:srgbClr val="000000"/>
                </a:solidFill>
                <a:latin typeface="Calibri"/>
                <a:cs typeface="Calibri"/>
              </a:rPr>
              <a:t> </a:t>
            </a:r>
            <a:r>
              <a:rPr sz="2100" dirty="0">
                <a:solidFill>
                  <a:srgbClr val="000000"/>
                </a:solidFill>
                <a:latin typeface="Calibri"/>
                <a:cs typeface="Calibri"/>
              </a:rPr>
              <a:t>ampio</a:t>
            </a:r>
            <a:r>
              <a:rPr sz="2100" spc="5" dirty="0">
                <a:solidFill>
                  <a:srgbClr val="000000"/>
                </a:solidFill>
                <a:latin typeface="Calibri"/>
                <a:cs typeface="Calibri"/>
              </a:rPr>
              <a:t> </a:t>
            </a:r>
            <a:r>
              <a:rPr sz="2100" dirty="0">
                <a:solidFill>
                  <a:srgbClr val="000000"/>
                </a:solidFill>
                <a:latin typeface="Calibri"/>
                <a:cs typeface="Calibri"/>
              </a:rPr>
              <a:t>di </a:t>
            </a:r>
            <a:r>
              <a:rPr sz="2100" spc="-5" dirty="0">
                <a:solidFill>
                  <a:srgbClr val="000000"/>
                </a:solidFill>
                <a:latin typeface="Calibri"/>
                <a:cs typeface="Calibri"/>
              </a:rPr>
              <a:t>quello</a:t>
            </a:r>
            <a:r>
              <a:rPr sz="2100" spc="15" dirty="0">
                <a:solidFill>
                  <a:srgbClr val="000000"/>
                </a:solidFill>
                <a:latin typeface="Calibri"/>
                <a:cs typeface="Calibri"/>
              </a:rPr>
              <a:t> </a:t>
            </a:r>
            <a:r>
              <a:rPr sz="2100" spc="-5" dirty="0">
                <a:solidFill>
                  <a:srgbClr val="000000"/>
                </a:solidFill>
                <a:latin typeface="Calibri"/>
                <a:cs typeface="Calibri"/>
              </a:rPr>
              <a:t>dei</a:t>
            </a:r>
            <a:r>
              <a:rPr sz="2100" spc="15" dirty="0">
                <a:solidFill>
                  <a:srgbClr val="000000"/>
                </a:solidFill>
                <a:latin typeface="Calibri"/>
                <a:cs typeface="Calibri"/>
              </a:rPr>
              <a:t> </a:t>
            </a:r>
            <a:r>
              <a:rPr sz="2100" spc="-10" dirty="0">
                <a:solidFill>
                  <a:srgbClr val="000000"/>
                </a:solidFill>
                <a:latin typeface="Calibri"/>
                <a:cs typeface="Calibri"/>
              </a:rPr>
              <a:t>metodi</a:t>
            </a:r>
            <a:r>
              <a:rPr sz="2100" dirty="0">
                <a:solidFill>
                  <a:srgbClr val="000000"/>
                </a:solidFill>
                <a:latin typeface="Calibri"/>
                <a:cs typeface="Calibri"/>
              </a:rPr>
              <a:t> di </a:t>
            </a:r>
            <a:r>
              <a:rPr sz="2100" spc="-10" dirty="0">
                <a:solidFill>
                  <a:srgbClr val="000000"/>
                </a:solidFill>
                <a:latin typeface="Calibri"/>
                <a:cs typeface="Calibri"/>
              </a:rPr>
              <a:t>assorbimento.</a:t>
            </a:r>
            <a:endParaRPr sz="2100">
              <a:latin typeface="Calibri"/>
              <a:cs typeface="Calibri"/>
            </a:endParaRPr>
          </a:p>
          <a:p>
            <a:pPr>
              <a:lnSpc>
                <a:spcPct val="100000"/>
              </a:lnSpc>
            </a:pPr>
            <a:endParaRPr sz="2100">
              <a:latin typeface="Calibri"/>
              <a:cs typeface="Calibri"/>
            </a:endParaRPr>
          </a:p>
          <a:p>
            <a:pPr>
              <a:lnSpc>
                <a:spcPct val="100000"/>
              </a:lnSpc>
              <a:spcBef>
                <a:spcPts val="35"/>
              </a:spcBef>
            </a:pPr>
            <a:endParaRPr sz="2000">
              <a:latin typeface="Calibri"/>
              <a:cs typeface="Calibri"/>
            </a:endParaRPr>
          </a:p>
          <a:p>
            <a:pPr marL="147320" marR="6350">
              <a:lnSpc>
                <a:spcPct val="100000"/>
              </a:lnSpc>
            </a:pPr>
            <a:r>
              <a:rPr sz="2100" spc="-30" dirty="0">
                <a:solidFill>
                  <a:srgbClr val="000000"/>
                </a:solidFill>
                <a:latin typeface="Calibri"/>
                <a:cs typeface="Calibri"/>
              </a:rPr>
              <a:t>Tuttavia,</a:t>
            </a:r>
            <a:r>
              <a:rPr sz="2100" spc="-25" dirty="0">
                <a:solidFill>
                  <a:srgbClr val="000000"/>
                </a:solidFill>
                <a:latin typeface="Calibri"/>
                <a:cs typeface="Calibri"/>
              </a:rPr>
              <a:t> </a:t>
            </a:r>
            <a:r>
              <a:rPr sz="2100" dirty="0">
                <a:solidFill>
                  <a:srgbClr val="000000"/>
                </a:solidFill>
                <a:latin typeface="Calibri"/>
                <a:cs typeface="Calibri"/>
              </a:rPr>
              <a:t>i </a:t>
            </a:r>
            <a:r>
              <a:rPr sz="2100" spc="-10" dirty="0">
                <a:solidFill>
                  <a:srgbClr val="000000"/>
                </a:solidFill>
                <a:latin typeface="Calibri"/>
                <a:cs typeface="Calibri"/>
              </a:rPr>
              <a:t>metodi</a:t>
            </a:r>
            <a:r>
              <a:rPr sz="2100" spc="-5" dirty="0">
                <a:solidFill>
                  <a:srgbClr val="000000"/>
                </a:solidFill>
                <a:latin typeface="Calibri"/>
                <a:cs typeface="Calibri"/>
              </a:rPr>
              <a:t> </a:t>
            </a:r>
            <a:r>
              <a:rPr sz="2100" dirty="0">
                <a:solidFill>
                  <a:srgbClr val="000000"/>
                </a:solidFill>
                <a:latin typeface="Calibri"/>
                <a:cs typeface="Calibri"/>
              </a:rPr>
              <a:t>di </a:t>
            </a:r>
            <a:r>
              <a:rPr sz="2100" spc="-5" dirty="0">
                <a:solidFill>
                  <a:srgbClr val="000000"/>
                </a:solidFill>
                <a:latin typeface="Calibri"/>
                <a:cs typeface="Calibri"/>
              </a:rPr>
              <a:t>fluorescenza sono </a:t>
            </a:r>
            <a:r>
              <a:rPr sz="2100" dirty="0">
                <a:solidFill>
                  <a:srgbClr val="000000"/>
                </a:solidFill>
                <a:latin typeface="Calibri"/>
                <a:cs typeface="Calibri"/>
              </a:rPr>
              <a:t>di</a:t>
            </a:r>
            <a:r>
              <a:rPr sz="2100" spc="5" dirty="0">
                <a:solidFill>
                  <a:srgbClr val="000000"/>
                </a:solidFill>
                <a:latin typeface="Calibri"/>
                <a:cs typeface="Calibri"/>
              </a:rPr>
              <a:t> </a:t>
            </a:r>
            <a:r>
              <a:rPr sz="2100" spc="-10" dirty="0">
                <a:solidFill>
                  <a:srgbClr val="000000"/>
                </a:solidFill>
                <a:latin typeface="Calibri"/>
                <a:cs typeface="Calibri"/>
              </a:rPr>
              <a:t>applicabilità</a:t>
            </a:r>
            <a:r>
              <a:rPr sz="2100" spc="-5" dirty="0">
                <a:solidFill>
                  <a:srgbClr val="000000"/>
                </a:solidFill>
                <a:latin typeface="Calibri"/>
                <a:cs typeface="Calibri"/>
              </a:rPr>
              <a:t> più</a:t>
            </a:r>
            <a:r>
              <a:rPr sz="2100" dirty="0">
                <a:solidFill>
                  <a:srgbClr val="000000"/>
                </a:solidFill>
                <a:latin typeface="Calibri"/>
                <a:cs typeface="Calibri"/>
              </a:rPr>
              <a:t> </a:t>
            </a:r>
            <a:r>
              <a:rPr sz="2100" spc="-15" dirty="0">
                <a:solidFill>
                  <a:srgbClr val="000000"/>
                </a:solidFill>
                <a:latin typeface="Calibri"/>
                <a:cs typeface="Calibri"/>
              </a:rPr>
              <a:t>ristretta</a:t>
            </a:r>
            <a:r>
              <a:rPr sz="2100" spc="440" dirty="0">
                <a:solidFill>
                  <a:srgbClr val="000000"/>
                </a:solidFill>
                <a:latin typeface="Calibri"/>
                <a:cs typeface="Calibri"/>
              </a:rPr>
              <a:t> </a:t>
            </a:r>
            <a:r>
              <a:rPr sz="2100" spc="-10" dirty="0">
                <a:solidFill>
                  <a:srgbClr val="000000"/>
                </a:solidFill>
                <a:latin typeface="Calibri"/>
                <a:cs typeface="Calibri"/>
              </a:rPr>
              <a:t>di</a:t>
            </a:r>
            <a:r>
              <a:rPr sz="2100" spc="455" dirty="0">
                <a:solidFill>
                  <a:srgbClr val="000000"/>
                </a:solidFill>
                <a:latin typeface="Calibri"/>
                <a:cs typeface="Calibri"/>
              </a:rPr>
              <a:t> </a:t>
            </a:r>
            <a:r>
              <a:rPr sz="2100" spc="-5" dirty="0">
                <a:solidFill>
                  <a:srgbClr val="000000"/>
                </a:solidFill>
                <a:latin typeface="Calibri"/>
                <a:cs typeface="Calibri"/>
              </a:rPr>
              <a:t>quelli </a:t>
            </a:r>
            <a:r>
              <a:rPr sz="2100" spc="5" dirty="0">
                <a:solidFill>
                  <a:srgbClr val="000000"/>
                </a:solidFill>
                <a:latin typeface="Calibri"/>
                <a:cs typeface="Calibri"/>
              </a:rPr>
              <a:t>di </a:t>
            </a:r>
            <a:r>
              <a:rPr sz="2100" spc="-5" dirty="0">
                <a:solidFill>
                  <a:srgbClr val="000000"/>
                </a:solidFill>
                <a:latin typeface="Calibri"/>
                <a:cs typeface="Calibri"/>
              </a:rPr>
              <a:t>assorbimento </a:t>
            </a:r>
            <a:r>
              <a:rPr sz="2100" dirty="0">
                <a:solidFill>
                  <a:srgbClr val="000000"/>
                </a:solidFill>
                <a:latin typeface="Calibri"/>
                <a:cs typeface="Calibri"/>
              </a:rPr>
              <a:t>a </a:t>
            </a:r>
            <a:r>
              <a:rPr sz="2100" spc="-5" dirty="0">
                <a:solidFill>
                  <a:srgbClr val="000000"/>
                </a:solidFill>
                <a:latin typeface="Calibri"/>
                <a:cs typeface="Calibri"/>
              </a:rPr>
              <a:t>causa </a:t>
            </a:r>
            <a:r>
              <a:rPr sz="2100" spc="-459" dirty="0">
                <a:solidFill>
                  <a:srgbClr val="000000"/>
                </a:solidFill>
                <a:latin typeface="Calibri"/>
                <a:cs typeface="Calibri"/>
              </a:rPr>
              <a:t> </a:t>
            </a:r>
            <a:r>
              <a:rPr sz="2100" spc="-5" dirty="0">
                <a:solidFill>
                  <a:srgbClr val="000000"/>
                </a:solidFill>
                <a:latin typeface="Calibri"/>
                <a:cs typeface="Calibri"/>
              </a:rPr>
              <a:t>del</a:t>
            </a:r>
            <a:r>
              <a:rPr sz="2100" dirty="0">
                <a:solidFill>
                  <a:srgbClr val="000000"/>
                </a:solidFill>
                <a:latin typeface="Calibri"/>
                <a:cs typeface="Calibri"/>
              </a:rPr>
              <a:t> </a:t>
            </a:r>
            <a:r>
              <a:rPr sz="2100" spc="-10" dirty="0">
                <a:solidFill>
                  <a:srgbClr val="000000"/>
                </a:solidFill>
                <a:latin typeface="Calibri"/>
                <a:cs typeface="Calibri"/>
              </a:rPr>
              <a:t>numero</a:t>
            </a:r>
            <a:r>
              <a:rPr sz="2100" spc="25" dirty="0">
                <a:solidFill>
                  <a:srgbClr val="000000"/>
                </a:solidFill>
                <a:latin typeface="Calibri"/>
                <a:cs typeface="Calibri"/>
              </a:rPr>
              <a:t> </a:t>
            </a:r>
            <a:r>
              <a:rPr sz="2100" spc="-15" dirty="0">
                <a:solidFill>
                  <a:srgbClr val="000000"/>
                </a:solidFill>
                <a:latin typeface="Calibri"/>
                <a:cs typeface="Calibri"/>
              </a:rPr>
              <a:t>relativamente</a:t>
            </a:r>
            <a:r>
              <a:rPr sz="2100" spc="5" dirty="0">
                <a:solidFill>
                  <a:srgbClr val="000000"/>
                </a:solidFill>
                <a:latin typeface="Calibri"/>
                <a:cs typeface="Calibri"/>
              </a:rPr>
              <a:t> </a:t>
            </a:r>
            <a:r>
              <a:rPr sz="2100" spc="-10" dirty="0">
                <a:solidFill>
                  <a:srgbClr val="000000"/>
                </a:solidFill>
                <a:latin typeface="Calibri"/>
                <a:cs typeface="Calibri"/>
              </a:rPr>
              <a:t>limitato</a:t>
            </a:r>
            <a:r>
              <a:rPr sz="2100" spc="15" dirty="0">
                <a:solidFill>
                  <a:srgbClr val="000000"/>
                </a:solidFill>
                <a:latin typeface="Calibri"/>
                <a:cs typeface="Calibri"/>
              </a:rPr>
              <a:t> </a:t>
            </a:r>
            <a:r>
              <a:rPr sz="2100" spc="-5" dirty="0">
                <a:solidFill>
                  <a:srgbClr val="000000"/>
                </a:solidFill>
                <a:latin typeface="Calibri"/>
                <a:cs typeface="Calibri"/>
              </a:rPr>
              <a:t>dei</a:t>
            </a:r>
            <a:r>
              <a:rPr sz="2100" dirty="0">
                <a:solidFill>
                  <a:srgbClr val="000000"/>
                </a:solidFill>
                <a:latin typeface="Calibri"/>
                <a:cs typeface="Calibri"/>
              </a:rPr>
              <a:t> </a:t>
            </a:r>
            <a:r>
              <a:rPr sz="2100" spc="-10" dirty="0">
                <a:solidFill>
                  <a:srgbClr val="000000"/>
                </a:solidFill>
                <a:latin typeface="Calibri"/>
                <a:cs typeface="Calibri"/>
              </a:rPr>
              <a:t>sistemi</a:t>
            </a:r>
            <a:r>
              <a:rPr sz="2100" spc="30" dirty="0">
                <a:solidFill>
                  <a:srgbClr val="000000"/>
                </a:solidFill>
                <a:latin typeface="Calibri"/>
                <a:cs typeface="Calibri"/>
              </a:rPr>
              <a:t> </a:t>
            </a:r>
            <a:r>
              <a:rPr sz="2100" dirty="0">
                <a:solidFill>
                  <a:srgbClr val="000000"/>
                </a:solidFill>
                <a:latin typeface="Calibri"/>
                <a:cs typeface="Calibri"/>
              </a:rPr>
              <a:t>chimici che</a:t>
            </a:r>
            <a:r>
              <a:rPr sz="2100" spc="10" dirty="0">
                <a:solidFill>
                  <a:srgbClr val="000000"/>
                </a:solidFill>
                <a:latin typeface="Calibri"/>
                <a:cs typeface="Calibri"/>
              </a:rPr>
              <a:t> </a:t>
            </a:r>
            <a:r>
              <a:rPr sz="2100" spc="-10" dirty="0">
                <a:solidFill>
                  <a:srgbClr val="000000"/>
                </a:solidFill>
                <a:latin typeface="Calibri"/>
                <a:cs typeface="Calibri"/>
              </a:rPr>
              <a:t>mostrano</a:t>
            </a:r>
            <a:r>
              <a:rPr sz="2100" spc="15" dirty="0">
                <a:solidFill>
                  <a:srgbClr val="000000"/>
                </a:solidFill>
                <a:latin typeface="Calibri"/>
                <a:cs typeface="Calibri"/>
              </a:rPr>
              <a:t> </a:t>
            </a:r>
            <a:r>
              <a:rPr sz="2100" dirty="0">
                <a:solidFill>
                  <a:srgbClr val="000000"/>
                </a:solidFill>
                <a:latin typeface="Calibri"/>
                <a:cs typeface="Calibri"/>
              </a:rPr>
              <a:t>una</a:t>
            </a:r>
            <a:r>
              <a:rPr sz="2100" spc="-15" dirty="0">
                <a:solidFill>
                  <a:srgbClr val="000000"/>
                </a:solidFill>
                <a:latin typeface="Calibri"/>
                <a:cs typeface="Calibri"/>
              </a:rPr>
              <a:t> </a:t>
            </a:r>
            <a:r>
              <a:rPr sz="2100" spc="-10" dirty="0">
                <a:solidFill>
                  <a:srgbClr val="000000"/>
                </a:solidFill>
                <a:latin typeface="Calibri"/>
                <a:cs typeface="Calibri"/>
              </a:rPr>
              <a:t>apprezzabile</a:t>
            </a:r>
            <a:r>
              <a:rPr sz="2100" dirty="0">
                <a:solidFill>
                  <a:srgbClr val="000000"/>
                </a:solidFill>
                <a:latin typeface="Calibri"/>
                <a:cs typeface="Calibri"/>
              </a:rPr>
              <a:t> </a:t>
            </a:r>
            <a:r>
              <a:rPr sz="2100" spc="-10" dirty="0">
                <a:solidFill>
                  <a:srgbClr val="000000"/>
                </a:solidFill>
                <a:latin typeface="Calibri"/>
                <a:cs typeface="Calibri"/>
              </a:rPr>
              <a:t>fluorescenza.</a:t>
            </a:r>
            <a:endParaRPr sz="2100">
              <a:latin typeface="Calibri"/>
              <a:cs typeface="Calibri"/>
            </a:endParaRPr>
          </a:p>
        </p:txBody>
      </p:sp>
      <p:pic>
        <p:nvPicPr>
          <p:cNvPr id="4" name="object 4"/>
          <p:cNvPicPr/>
          <p:nvPr/>
        </p:nvPicPr>
        <p:blipFill>
          <a:blip r:embed="rId2" cstate="print"/>
          <a:stretch>
            <a:fillRect/>
          </a:stretch>
        </p:blipFill>
        <p:spPr>
          <a:xfrm>
            <a:off x="7139940" y="999363"/>
            <a:ext cx="4390653" cy="13716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95173" y="29972"/>
            <a:ext cx="5433695" cy="376555"/>
          </a:xfrm>
          <a:prstGeom prst="rect">
            <a:avLst/>
          </a:prstGeom>
        </p:spPr>
        <p:txBody>
          <a:bodyPr vert="horz" wrap="square" lIns="0" tIns="12700" rIns="0" bIns="0" rtlCol="0">
            <a:spAutoFit/>
          </a:bodyPr>
          <a:lstStyle/>
          <a:p>
            <a:pPr marL="12700">
              <a:lnSpc>
                <a:spcPct val="100000"/>
              </a:lnSpc>
              <a:spcBef>
                <a:spcPts val="100"/>
              </a:spcBef>
            </a:pPr>
            <a:r>
              <a:rPr sz="2300" b="1" spc="-10" dirty="0">
                <a:solidFill>
                  <a:srgbClr val="1F4D3D"/>
                </a:solidFill>
                <a:latin typeface="Calibri"/>
                <a:cs typeface="Calibri"/>
              </a:rPr>
              <a:t>TEORIA</a:t>
            </a:r>
            <a:r>
              <a:rPr sz="2300" b="1" spc="-15" dirty="0">
                <a:solidFill>
                  <a:srgbClr val="1F4D3D"/>
                </a:solidFill>
                <a:latin typeface="Calibri"/>
                <a:cs typeface="Calibri"/>
              </a:rPr>
              <a:t> </a:t>
            </a:r>
            <a:r>
              <a:rPr sz="2300" b="1" spc="-5" dirty="0">
                <a:solidFill>
                  <a:srgbClr val="1F4D3D"/>
                </a:solidFill>
                <a:latin typeface="Calibri"/>
                <a:cs typeface="Calibri"/>
              </a:rPr>
              <a:t>DELLA</a:t>
            </a:r>
            <a:r>
              <a:rPr sz="2300" b="1" spc="15" dirty="0">
                <a:solidFill>
                  <a:srgbClr val="1F4D3D"/>
                </a:solidFill>
                <a:latin typeface="Calibri"/>
                <a:cs typeface="Calibri"/>
              </a:rPr>
              <a:t> </a:t>
            </a:r>
            <a:r>
              <a:rPr sz="2300" b="1" spc="-10" dirty="0">
                <a:solidFill>
                  <a:srgbClr val="1F4D3D"/>
                </a:solidFill>
                <a:latin typeface="Calibri"/>
                <a:cs typeface="Calibri"/>
              </a:rPr>
              <a:t>FLUORESCENZA</a:t>
            </a:r>
            <a:r>
              <a:rPr sz="2300" b="1" spc="-40" dirty="0">
                <a:solidFill>
                  <a:srgbClr val="1F4D3D"/>
                </a:solidFill>
                <a:latin typeface="Calibri"/>
                <a:cs typeface="Calibri"/>
              </a:rPr>
              <a:t> </a:t>
            </a:r>
            <a:r>
              <a:rPr sz="2300" b="1" spc="-10" dirty="0">
                <a:solidFill>
                  <a:srgbClr val="1F4D3D"/>
                </a:solidFill>
                <a:latin typeface="Calibri"/>
                <a:cs typeface="Calibri"/>
              </a:rPr>
              <a:t>MOLECOLARE</a:t>
            </a:r>
            <a:endParaRPr sz="2300">
              <a:latin typeface="Calibri"/>
              <a:cs typeface="Calibri"/>
            </a:endParaRPr>
          </a:p>
        </p:txBody>
      </p:sp>
      <p:sp>
        <p:nvSpPr>
          <p:cNvPr id="3" name="object 3"/>
          <p:cNvSpPr txBox="1"/>
          <p:nvPr/>
        </p:nvSpPr>
        <p:spPr>
          <a:xfrm>
            <a:off x="195173" y="734060"/>
            <a:ext cx="11451590" cy="1031240"/>
          </a:xfrm>
          <a:prstGeom prst="rect">
            <a:avLst/>
          </a:prstGeom>
        </p:spPr>
        <p:txBody>
          <a:bodyPr vert="horz" wrap="square" lIns="0" tIns="12065" rIns="0" bIns="0" rtlCol="0">
            <a:spAutoFit/>
          </a:bodyPr>
          <a:lstStyle/>
          <a:p>
            <a:pPr marL="12700" marR="5080" algn="just">
              <a:lnSpc>
                <a:spcPct val="100000"/>
              </a:lnSpc>
              <a:spcBef>
                <a:spcPts val="95"/>
              </a:spcBef>
            </a:pPr>
            <a:r>
              <a:rPr sz="2200" spc="-5" dirty="0">
                <a:solidFill>
                  <a:srgbClr val="000000"/>
                </a:solidFill>
                <a:latin typeface="Calibri"/>
                <a:cs typeface="Calibri"/>
              </a:rPr>
              <a:t>La</a:t>
            </a:r>
            <a:r>
              <a:rPr sz="2200" dirty="0">
                <a:solidFill>
                  <a:srgbClr val="000000"/>
                </a:solidFill>
                <a:latin typeface="Calibri"/>
                <a:cs typeface="Calibri"/>
              </a:rPr>
              <a:t> </a:t>
            </a:r>
            <a:r>
              <a:rPr sz="2200" spc="-10" dirty="0">
                <a:solidFill>
                  <a:srgbClr val="000000"/>
                </a:solidFill>
                <a:latin typeface="Calibri"/>
                <a:cs typeface="Calibri"/>
              </a:rPr>
              <a:t>fluorescenza</a:t>
            </a:r>
            <a:r>
              <a:rPr sz="2200" spc="-5" dirty="0">
                <a:solidFill>
                  <a:srgbClr val="000000"/>
                </a:solidFill>
                <a:latin typeface="Calibri"/>
                <a:cs typeface="Calibri"/>
              </a:rPr>
              <a:t> </a:t>
            </a:r>
            <a:r>
              <a:rPr sz="2200" spc="-10" dirty="0">
                <a:solidFill>
                  <a:srgbClr val="000000"/>
                </a:solidFill>
                <a:latin typeface="Calibri"/>
                <a:cs typeface="Calibri"/>
              </a:rPr>
              <a:t>molecolare</a:t>
            </a:r>
            <a:r>
              <a:rPr sz="2200" spc="-5" dirty="0">
                <a:solidFill>
                  <a:srgbClr val="000000"/>
                </a:solidFill>
                <a:latin typeface="Calibri"/>
                <a:cs typeface="Calibri"/>
              </a:rPr>
              <a:t> viene</a:t>
            </a:r>
            <a:r>
              <a:rPr sz="2200" dirty="0">
                <a:solidFill>
                  <a:srgbClr val="000000"/>
                </a:solidFill>
                <a:latin typeface="Calibri"/>
                <a:cs typeface="Calibri"/>
              </a:rPr>
              <a:t> </a:t>
            </a:r>
            <a:r>
              <a:rPr sz="2200" spc="-15" dirty="0">
                <a:solidFill>
                  <a:srgbClr val="000000"/>
                </a:solidFill>
                <a:latin typeface="Calibri"/>
                <a:cs typeface="Calibri"/>
              </a:rPr>
              <a:t>misurata</a:t>
            </a:r>
            <a:r>
              <a:rPr sz="2200" spc="-10" dirty="0">
                <a:solidFill>
                  <a:srgbClr val="000000"/>
                </a:solidFill>
                <a:latin typeface="Calibri"/>
                <a:cs typeface="Calibri"/>
              </a:rPr>
              <a:t> eccitando</a:t>
            </a:r>
            <a:r>
              <a:rPr sz="2200" spc="-5" dirty="0">
                <a:solidFill>
                  <a:srgbClr val="000000"/>
                </a:solidFill>
                <a:latin typeface="Calibri"/>
                <a:cs typeface="Calibri"/>
              </a:rPr>
              <a:t> il</a:t>
            </a:r>
            <a:r>
              <a:rPr sz="2200" dirty="0">
                <a:solidFill>
                  <a:srgbClr val="000000"/>
                </a:solidFill>
                <a:latin typeface="Calibri"/>
                <a:cs typeface="Calibri"/>
              </a:rPr>
              <a:t> </a:t>
            </a:r>
            <a:r>
              <a:rPr sz="2200" spc="-10" dirty="0">
                <a:solidFill>
                  <a:srgbClr val="000000"/>
                </a:solidFill>
                <a:latin typeface="Calibri"/>
                <a:cs typeface="Calibri"/>
              </a:rPr>
              <a:t>campione</a:t>
            </a:r>
            <a:r>
              <a:rPr sz="2200" spc="-5" dirty="0">
                <a:solidFill>
                  <a:srgbClr val="000000"/>
                </a:solidFill>
                <a:latin typeface="Calibri"/>
                <a:cs typeface="Calibri"/>
              </a:rPr>
              <a:t> alla</a:t>
            </a:r>
            <a:r>
              <a:rPr sz="2200" dirty="0">
                <a:solidFill>
                  <a:srgbClr val="000000"/>
                </a:solidFill>
                <a:latin typeface="Calibri"/>
                <a:cs typeface="Calibri"/>
              </a:rPr>
              <a:t> </a:t>
            </a:r>
            <a:r>
              <a:rPr sz="2200" spc="-10" dirty="0">
                <a:solidFill>
                  <a:srgbClr val="000000"/>
                </a:solidFill>
                <a:latin typeface="Calibri"/>
                <a:cs typeface="Calibri"/>
              </a:rPr>
              <a:t>lunghezza</a:t>
            </a:r>
            <a:r>
              <a:rPr sz="2200" spc="-5" dirty="0">
                <a:solidFill>
                  <a:srgbClr val="000000"/>
                </a:solidFill>
                <a:latin typeface="Calibri"/>
                <a:cs typeface="Calibri"/>
              </a:rPr>
              <a:t> </a:t>
            </a:r>
            <a:r>
              <a:rPr sz="2200" spc="-10" dirty="0">
                <a:solidFill>
                  <a:srgbClr val="000000"/>
                </a:solidFill>
                <a:latin typeface="Calibri"/>
                <a:cs typeface="Calibri"/>
              </a:rPr>
              <a:t>d'onda</a:t>
            </a:r>
            <a:r>
              <a:rPr sz="2200" spc="-5" dirty="0">
                <a:solidFill>
                  <a:srgbClr val="000000"/>
                </a:solidFill>
                <a:latin typeface="Calibri"/>
                <a:cs typeface="Calibri"/>
              </a:rPr>
              <a:t> </a:t>
            </a:r>
            <a:r>
              <a:rPr sz="2200" spc="-10" dirty="0">
                <a:solidFill>
                  <a:srgbClr val="000000"/>
                </a:solidFill>
                <a:latin typeface="Calibri"/>
                <a:cs typeface="Calibri"/>
              </a:rPr>
              <a:t>di </a:t>
            </a:r>
            <a:r>
              <a:rPr sz="2200" spc="-484" dirty="0">
                <a:solidFill>
                  <a:srgbClr val="000000"/>
                </a:solidFill>
                <a:latin typeface="Calibri"/>
                <a:cs typeface="Calibri"/>
              </a:rPr>
              <a:t> </a:t>
            </a:r>
            <a:r>
              <a:rPr sz="2200" spc="-15" dirty="0">
                <a:solidFill>
                  <a:srgbClr val="000000"/>
                </a:solidFill>
                <a:latin typeface="Calibri"/>
                <a:cs typeface="Calibri"/>
              </a:rPr>
              <a:t>assorbimento,</a:t>
            </a:r>
            <a:r>
              <a:rPr sz="2200" spc="-10" dirty="0">
                <a:solidFill>
                  <a:srgbClr val="000000"/>
                </a:solidFill>
                <a:latin typeface="Calibri"/>
                <a:cs typeface="Calibri"/>
              </a:rPr>
              <a:t> chiamata</a:t>
            </a:r>
            <a:r>
              <a:rPr sz="2200" spc="-5" dirty="0">
                <a:solidFill>
                  <a:srgbClr val="000000"/>
                </a:solidFill>
                <a:latin typeface="Calibri"/>
                <a:cs typeface="Calibri"/>
              </a:rPr>
              <a:t> anche </a:t>
            </a:r>
            <a:r>
              <a:rPr sz="2200" spc="-10" dirty="0">
                <a:solidFill>
                  <a:srgbClr val="000000"/>
                </a:solidFill>
                <a:latin typeface="Calibri"/>
                <a:cs typeface="Calibri"/>
              </a:rPr>
              <a:t>lunghezza</a:t>
            </a:r>
            <a:r>
              <a:rPr sz="2200" spc="-5" dirty="0">
                <a:solidFill>
                  <a:srgbClr val="000000"/>
                </a:solidFill>
                <a:latin typeface="Calibri"/>
                <a:cs typeface="Calibri"/>
              </a:rPr>
              <a:t> </a:t>
            </a:r>
            <a:r>
              <a:rPr sz="2200" spc="-10" dirty="0">
                <a:solidFill>
                  <a:srgbClr val="000000"/>
                </a:solidFill>
                <a:latin typeface="Calibri"/>
                <a:cs typeface="Calibri"/>
              </a:rPr>
              <a:t>d'onda</a:t>
            </a:r>
            <a:r>
              <a:rPr sz="2200" spc="-5" dirty="0">
                <a:solidFill>
                  <a:srgbClr val="000000"/>
                </a:solidFill>
                <a:latin typeface="Calibri"/>
                <a:cs typeface="Calibri"/>
              </a:rPr>
              <a:t> di eccitazione, e</a:t>
            </a:r>
            <a:r>
              <a:rPr sz="2200" dirty="0">
                <a:solidFill>
                  <a:srgbClr val="000000"/>
                </a:solidFill>
                <a:latin typeface="Calibri"/>
                <a:cs typeface="Calibri"/>
              </a:rPr>
              <a:t> </a:t>
            </a:r>
            <a:r>
              <a:rPr sz="2200" spc="-10" dirty="0">
                <a:solidFill>
                  <a:srgbClr val="000000"/>
                </a:solidFill>
                <a:latin typeface="Calibri"/>
                <a:cs typeface="Calibri"/>
              </a:rPr>
              <a:t>misurando </a:t>
            </a:r>
            <a:r>
              <a:rPr sz="2200" spc="-5" dirty="0">
                <a:solidFill>
                  <a:srgbClr val="000000"/>
                </a:solidFill>
                <a:latin typeface="Calibri"/>
                <a:cs typeface="Calibri"/>
              </a:rPr>
              <a:t>l'emissione</a:t>
            </a:r>
            <a:r>
              <a:rPr sz="2200" dirty="0">
                <a:solidFill>
                  <a:srgbClr val="000000"/>
                </a:solidFill>
                <a:latin typeface="Calibri"/>
                <a:cs typeface="Calibri"/>
              </a:rPr>
              <a:t> </a:t>
            </a:r>
            <a:r>
              <a:rPr sz="2200" spc="-5" dirty="0">
                <a:solidFill>
                  <a:srgbClr val="000000"/>
                </a:solidFill>
                <a:latin typeface="Calibri"/>
                <a:cs typeface="Calibri"/>
              </a:rPr>
              <a:t>ad </a:t>
            </a:r>
            <a:r>
              <a:rPr sz="2200" spc="-10" dirty="0">
                <a:solidFill>
                  <a:srgbClr val="000000"/>
                </a:solidFill>
                <a:latin typeface="Calibri"/>
                <a:cs typeface="Calibri"/>
              </a:rPr>
              <a:t>una </a:t>
            </a:r>
            <a:r>
              <a:rPr sz="2200" spc="-5" dirty="0">
                <a:solidFill>
                  <a:srgbClr val="000000"/>
                </a:solidFill>
                <a:latin typeface="Calibri"/>
                <a:cs typeface="Calibri"/>
              </a:rPr>
              <a:t> </a:t>
            </a:r>
            <a:r>
              <a:rPr sz="2200" spc="-15" dirty="0">
                <a:solidFill>
                  <a:srgbClr val="000000"/>
                </a:solidFill>
                <a:latin typeface="Calibri"/>
                <a:cs typeface="Calibri"/>
              </a:rPr>
              <a:t>lunghezza</a:t>
            </a:r>
            <a:r>
              <a:rPr sz="2200" spc="15" dirty="0">
                <a:solidFill>
                  <a:srgbClr val="000000"/>
                </a:solidFill>
                <a:latin typeface="Calibri"/>
                <a:cs typeface="Calibri"/>
              </a:rPr>
              <a:t> </a:t>
            </a:r>
            <a:r>
              <a:rPr sz="2200" spc="-10" dirty="0">
                <a:solidFill>
                  <a:srgbClr val="000000"/>
                </a:solidFill>
                <a:latin typeface="Calibri"/>
                <a:cs typeface="Calibri"/>
              </a:rPr>
              <a:t>d'onda</a:t>
            </a:r>
            <a:r>
              <a:rPr sz="2200" spc="15" dirty="0">
                <a:solidFill>
                  <a:srgbClr val="000000"/>
                </a:solidFill>
                <a:latin typeface="Calibri"/>
                <a:cs typeface="Calibri"/>
              </a:rPr>
              <a:t> </a:t>
            </a:r>
            <a:r>
              <a:rPr sz="2200" spc="-5" dirty="0">
                <a:solidFill>
                  <a:srgbClr val="000000"/>
                </a:solidFill>
                <a:latin typeface="Calibri"/>
                <a:cs typeface="Calibri"/>
              </a:rPr>
              <a:t>maggiore,</a:t>
            </a:r>
            <a:r>
              <a:rPr sz="2200" spc="5" dirty="0">
                <a:solidFill>
                  <a:srgbClr val="000000"/>
                </a:solidFill>
                <a:latin typeface="Calibri"/>
                <a:cs typeface="Calibri"/>
              </a:rPr>
              <a:t> </a:t>
            </a:r>
            <a:r>
              <a:rPr sz="2200" spc="-10" dirty="0">
                <a:solidFill>
                  <a:srgbClr val="000000"/>
                </a:solidFill>
                <a:latin typeface="Calibri"/>
                <a:cs typeface="Calibri"/>
              </a:rPr>
              <a:t>chiamata</a:t>
            </a:r>
            <a:r>
              <a:rPr sz="2200" spc="15" dirty="0">
                <a:solidFill>
                  <a:srgbClr val="000000"/>
                </a:solidFill>
                <a:latin typeface="Calibri"/>
                <a:cs typeface="Calibri"/>
              </a:rPr>
              <a:t> </a:t>
            </a:r>
            <a:r>
              <a:rPr sz="2200" b="1" i="1" u="heavy" spc="-10" dirty="0">
                <a:solidFill>
                  <a:srgbClr val="000000"/>
                </a:solidFill>
                <a:uFill>
                  <a:solidFill>
                    <a:srgbClr val="000000"/>
                  </a:solidFill>
                </a:uFill>
                <a:latin typeface="Calibri"/>
                <a:cs typeface="Calibri"/>
              </a:rPr>
              <a:t>lunghezza </a:t>
            </a:r>
            <a:r>
              <a:rPr sz="2200" b="1" i="1" u="heavy" spc="-5" dirty="0">
                <a:solidFill>
                  <a:srgbClr val="000000"/>
                </a:solidFill>
                <a:uFill>
                  <a:solidFill>
                    <a:srgbClr val="000000"/>
                  </a:solidFill>
                </a:uFill>
                <a:latin typeface="Calibri"/>
                <a:cs typeface="Calibri"/>
              </a:rPr>
              <a:t>d'onda</a:t>
            </a:r>
            <a:r>
              <a:rPr sz="2200" b="1" i="1" u="heavy" spc="10" dirty="0">
                <a:solidFill>
                  <a:srgbClr val="000000"/>
                </a:solidFill>
                <a:uFill>
                  <a:solidFill>
                    <a:srgbClr val="000000"/>
                  </a:solidFill>
                </a:uFill>
                <a:latin typeface="Calibri"/>
                <a:cs typeface="Calibri"/>
              </a:rPr>
              <a:t> </a:t>
            </a:r>
            <a:r>
              <a:rPr sz="2200" b="1" i="1" u="heavy" spc="-5" dirty="0">
                <a:solidFill>
                  <a:srgbClr val="000000"/>
                </a:solidFill>
                <a:uFill>
                  <a:solidFill>
                    <a:srgbClr val="000000"/>
                  </a:solidFill>
                </a:uFill>
                <a:latin typeface="Calibri"/>
                <a:cs typeface="Calibri"/>
              </a:rPr>
              <a:t>di</a:t>
            </a:r>
            <a:r>
              <a:rPr sz="2200" b="1" i="1" u="heavy" dirty="0">
                <a:solidFill>
                  <a:srgbClr val="000000"/>
                </a:solidFill>
                <a:uFill>
                  <a:solidFill>
                    <a:srgbClr val="000000"/>
                  </a:solidFill>
                </a:uFill>
                <a:latin typeface="Calibri"/>
                <a:cs typeface="Calibri"/>
              </a:rPr>
              <a:t> </a:t>
            </a:r>
            <a:r>
              <a:rPr sz="2200" b="1" i="1" u="heavy" spc="-10" dirty="0">
                <a:solidFill>
                  <a:srgbClr val="000000"/>
                </a:solidFill>
                <a:uFill>
                  <a:solidFill>
                    <a:srgbClr val="000000"/>
                  </a:solidFill>
                </a:uFill>
                <a:latin typeface="Calibri"/>
                <a:cs typeface="Calibri"/>
              </a:rPr>
              <a:t>emissione</a:t>
            </a:r>
            <a:r>
              <a:rPr sz="2200" b="1" i="1" spc="-5" dirty="0">
                <a:solidFill>
                  <a:srgbClr val="000000"/>
                </a:solidFill>
                <a:latin typeface="Calibri"/>
                <a:cs typeface="Calibri"/>
              </a:rPr>
              <a:t> </a:t>
            </a:r>
            <a:r>
              <a:rPr sz="2200" spc="-5" dirty="0">
                <a:solidFill>
                  <a:srgbClr val="000000"/>
                </a:solidFill>
                <a:latin typeface="Calibri"/>
                <a:cs typeface="Calibri"/>
              </a:rPr>
              <a:t>o</a:t>
            </a:r>
            <a:r>
              <a:rPr sz="2200" dirty="0">
                <a:solidFill>
                  <a:srgbClr val="000000"/>
                </a:solidFill>
                <a:latin typeface="Calibri"/>
                <a:cs typeface="Calibri"/>
              </a:rPr>
              <a:t> </a:t>
            </a:r>
            <a:r>
              <a:rPr sz="2200" spc="-5" dirty="0">
                <a:solidFill>
                  <a:srgbClr val="000000"/>
                </a:solidFill>
                <a:latin typeface="Calibri"/>
                <a:cs typeface="Calibri"/>
              </a:rPr>
              <a:t>di </a:t>
            </a:r>
            <a:r>
              <a:rPr sz="2200" spc="-10" dirty="0">
                <a:solidFill>
                  <a:srgbClr val="000000"/>
                </a:solidFill>
                <a:latin typeface="Calibri"/>
                <a:cs typeface="Calibri"/>
              </a:rPr>
              <a:t>fluorescenza.</a:t>
            </a:r>
            <a:endParaRPr sz="2200">
              <a:latin typeface="Calibri"/>
              <a:cs typeface="Calibri"/>
            </a:endParaRPr>
          </a:p>
        </p:txBody>
      </p:sp>
      <p:sp>
        <p:nvSpPr>
          <p:cNvPr id="4" name="object 4"/>
          <p:cNvSpPr txBox="1"/>
          <p:nvPr/>
        </p:nvSpPr>
        <p:spPr>
          <a:xfrm>
            <a:off x="169773" y="2075129"/>
            <a:ext cx="5405120" cy="360680"/>
          </a:xfrm>
          <a:prstGeom prst="rect">
            <a:avLst/>
          </a:prstGeom>
        </p:spPr>
        <p:txBody>
          <a:bodyPr vert="horz" wrap="square" lIns="0" tIns="12065" rIns="0" bIns="0" rtlCol="0">
            <a:spAutoFit/>
          </a:bodyPr>
          <a:lstStyle/>
          <a:p>
            <a:pPr marL="38100">
              <a:lnSpc>
                <a:spcPct val="100000"/>
              </a:lnSpc>
              <a:spcBef>
                <a:spcPts val="95"/>
              </a:spcBef>
            </a:pPr>
            <a:r>
              <a:rPr sz="2200" b="1" spc="-5" dirty="0">
                <a:solidFill>
                  <a:srgbClr val="000000"/>
                </a:solidFill>
                <a:latin typeface="Calibri"/>
                <a:cs typeface="Calibri"/>
              </a:rPr>
              <a:t>L'emissione</a:t>
            </a:r>
            <a:r>
              <a:rPr sz="2200" b="1" spc="5" dirty="0">
                <a:solidFill>
                  <a:srgbClr val="000000"/>
                </a:solidFill>
                <a:latin typeface="Calibri"/>
                <a:cs typeface="Calibri"/>
              </a:rPr>
              <a:t> </a:t>
            </a:r>
            <a:r>
              <a:rPr sz="2200" b="1" spc="-5" dirty="0">
                <a:solidFill>
                  <a:srgbClr val="000000"/>
                </a:solidFill>
                <a:latin typeface="Calibri"/>
                <a:cs typeface="Calibri"/>
              </a:rPr>
              <a:t>di</a:t>
            </a:r>
            <a:r>
              <a:rPr sz="2200" b="1" spc="5" dirty="0">
                <a:solidFill>
                  <a:srgbClr val="000000"/>
                </a:solidFill>
                <a:latin typeface="Calibri"/>
                <a:cs typeface="Calibri"/>
              </a:rPr>
              <a:t> </a:t>
            </a:r>
            <a:r>
              <a:rPr sz="2200" b="1" spc="-15" dirty="0">
                <a:solidFill>
                  <a:srgbClr val="000000"/>
                </a:solidFill>
                <a:latin typeface="Calibri"/>
                <a:cs typeface="Calibri"/>
              </a:rPr>
              <a:t>fluorescenza</a:t>
            </a:r>
            <a:r>
              <a:rPr sz="2200" b="1" spc="35" dirty="0">
                <a:solidFill>
                  <a:srgbClr val="000000"/>
                </a:solidFill>
                <a:latin typeface="Calibri"/>
                <a:cs typeface="Calibri"/>
              </a:rPr>
              <a:t> </a:t>
            </a:r>
            <a:r>
              <a:rPr sz="2200" b="1" spc="-10" dirty="0">
                <a:solidFill>
                  <a:srgbClr val="000000"/>
                </a:solidFill>
                <a:latin typeface="Calibri"/>
                <a:cs typeface="Calibri"/>
              </a:rPr>
              <a:t>termina</a:t>
            </a:r>
            <a:r>
              <a:rPr sz="2200" b="1" spc="25" dirty="0">
                <a:solidFill>
                  <a:srgbClr val="000000"/>
                </a:solidFill>
                <a:latin typeface="Calibri"/>
                <a:cs typeface="Calibri"/>
              </a:rPr>
              <a:t> </a:t>
            </a:r>
            <a:r>
              <a:rPr sz="2200" b="1" spc="-5" dirty="0">
                <a:solidFill>
                  <a:srgbClr val="000000"/>
                </a:solidFill>
                <a:latin typeface="Calibri"/>
                <a:cs typeface="Calibri"/>
              </a:rPr>
              <a:t>in &lt;</a:t>
            </a:r>
            <a:r>
              <a:rPr sz="2200" b="1" spc="15" dirty="0">
                <a:solidFill>
                  <a:srgbClr val="000000"/>
                </a:solidFill>
                <a:latin typeface="Calibri"/>
                <a:cs typeface="Calibri"/>
              </a:rPr>
              <a:t> </a:t>
            </a:r>
            <a:r>
              <a:rPr sz="2200" b="1" dirty="0">
                <a:solidFill>
                  <a:srgbClr val="000000"/>
                </a:solidFill>
                <a:latin typeface="Calibri"/>
                <a:cs typeface="Calibri"/>
              </a:rPr>
              <a:t>10</a:t>
            </a:r>
            <a:r>
              <a:rPr sz="2175" b="1" baseline="24904" dirty="0">
                <a:solidFill>
                  <a:srgbClr val="000000"/>
                </a:solidFill>
                <a:latin typeface="Calibri"/>
                <a:cs typeface="Calibri"/>
              </a:rPr>
              <a:t>−5</a:t>
            </a:r>
            <a:r>
              <a:rPr sz="2175" b="1" spc="232" baseline="24904" dirty="0">
                <a:solidFill>
                  <a:srgbClr val="000000"/>
                </a:solidFill>
                <a:latin typeface="Calibri"/>
                <a:cs typeface="Calibri"/>
              </a:rPr>
              <a:t> </a:t>
            </a:r>
            <a:r>
              <a:rPr sz="2200" b="1" spc="-5" dirty="0">
                <a:solidFill>
                  <a:srgbClr val="000000"/>
                </a:solidFill>
                <a:latin typeface="Calibri"/>
                <a:cs typeface="Calibri"/>
              </a:rPr>
              <a:t>s</a:t>
            </a:r>
            <a:endParaRPr sz="2200">
              <a:latin typeface="Calibri"/>
              <a:cs typeface="Calibri"/>
            </a:endParaRPr>
          </a:p>
        </p:txBody>
      </p:sp>
      <p:grpSp>
        <p:nvGrpSpPr>
          <p:cNvPr id="5" name="object 5"/>
          <p:cNvGrpSpPr/>
          <p:nvPr/>
        </p:nvGrpSpPr>
        <p:grpSpPr>
          <a:xfrm>
            <a:off x="591312" y="3282441"/>
            <a:ext cx="4478020" cy="3364229"/>
            <a:chOff x="591312" y="3282441"/>
            <a:chExt cx="4478020" cy="3364229"/>
          </a:xfrm>
        </p:grpSpPr>
        <p:pic>
          <p:nvPicPr>
            <p:cNvPr id="6" name="object 6"/>
            <p:cNvPicPr/>
            <p:nvPr/>
          </p:nvPicPr>
          <p:blipFill>
            <a:blip r:embed="rId2" cstate="print"/>
            <a:stretch>
              <a:fillRect/>
            </a:stretch>
          </p:blipFill>
          <p:spPr>
            <a:xfrm>
              <a:off x="591312" y="3288791"/>
              <a:ext cx="4477512" cy="3357372"/>
            </a:xfrm>
            <a:prstGeom prst="rect">
              <a:avLst/>
            </a:prstGeom>
          </p:spPr>
        </p:pic>
        <p:sp>
          <p:nvSpPr>
            <p:cNvPr id="7" name="object 7"/>
            <p:cNvSpPr/>
            <p:nvPr/>
          </p:nvSpPr>
          <p:spPr>
            <a:xfrm>
              <a:off x="2337816" y="3288791"/>
              <a:ext cx="464820" cy="462280"/>
            </a:xfrm>
            <a:custGeom>
              <a:avLst/>
              <a:gdLst/>
              <a:ahLst/>
              <a:cxnLst/>
              <a:rect l="l" t="t" r="r" b="b"/>
              <a:pathLst>
                <a:path w="464819" h="462279">
                  <a:moveTo>
                    <a:pt x="232409" y="0"/>
                  </a:moveTo>
                  <a:lnTo>
                    <a:pt x="185559" y="4691"/>
                  </a:lnTo>
                  <a:lnTo>
                    <a:pt x="141928" y="18145"/>
                  </a:lnTo>
                  <a:lnTo>
                    <a:pt x="102449" y="39433"/>
                  </a:lnTo>
                  <a:lnTo>
                    <a:pt x="68056" y="67627"/>
                  </a:lnTo>
                  <a:lnTo>
                    <a:pt x="39681" y="101798"/>
                  </a:lnTo>
                  <a:lnTo>
                    <a:pt x="18258" y="141017"/>
                  </a:lnTo>
                  <a:lnTo>
                    <a:pt x="4720" y="184356"/>
                  </a:lnTo>
                  <a:lnTo>
                    <a:pt x="0" y="230886"/>
                  </a:lnTo>
                  <a:lnTo>
                    <a:pt x="4720" y="277415"/>
                  </a:lnTo>
                  <a:lnTo>
                    <a:pt x="18258" y="320754"/>
                  </a:lnTo>
                  <a:lnTo>
                    <a:pt x="39681" y="359973"/>
                  </a:lnTo>
                  <a:lnTo>
                    <a:pt x="68056" y="394144"/>
                  </a:lnTo>
                  <a:lnTo>
                    <a:pt x="102449" y="422338"/>
                  </a:lnTo>
                  <a:lnTo>
                    <a:pt x="141928" y="443626"/>
                  </a:lnTo>
                  <a:lnTo>
                    <a:pt x="185559" y="457080"/>
                  </a:lnTo>
                  <a:lnTo>
                    <a:pt x="232409" y="461772"/>
                  </a:lnTo>
                  <a:lnTo>
                    <a:pt x="279260" y="457080"/>
                  </a:lnTo>
                  <a:lnTo>
                    <a:pt x="322891" y="443626"/>
                  </a:lnTo>
                  <a:lnTo>
                    <a:pt x="362370" y="422338"/>
                  </a:lnTo>
                  <a:lnTo>
                    <a:pt x="396763" y="394144"/>
                  </a:lnTo>
                  <a:lnTo>
                    <a:pt x="425138" y="359973"/>
                  </a:lnTo>
                  <a:lnTo>
                    <a:pt x="446561" y="320754"/>
                  </a:lnTo>
                  <a:lnTo>
                    <a:pt x="460099" y="277415"/>
                  </a:lnTo>
                  <a:lnTo>
                    <a:pt x="464819" y="230886"/>
                  </a:lnTo>
                  <a:lnTo>
                    <a:pt x="460099" y="184356"/>
                  </a:lnTo>
                  <a:lnTo>
                    <a:pt x="446561" y="141017"/>
                  </a:lnTo>
                  <a:lnTo>
                    <a:pt x="425138" y="101798"/>
                  </a:lnTo>
                  <a:lnTo>
                    <a:pt x="396763" y="67627"/>
                  </a:lnTo>
                  <a:lnTo>
                    <a:pt x="362370" y="39433"/>
                  </a:lnTo>
                  <a:lnTo>
                    <a:pt x="322891" y="18145"/>
                  </a:lnTo>
                  <a:lnTo>
                    <a:pt x="279260" y="4691"/>
                  </a:lnTo>
                  <a:lnTo>
                    <a:pt x="232409" y="0"/>
                  </a:lnTo>
                  <a:close/>
                </a:path>
              </a:pathLst>
            </a:custGeom>
            <a:solidFill>
              <a:srgbClr val="4471C4">
                <a:alpha val="25097"/>
              </a:srgbClr>
            </a:solidFill>
          </p:spPr>
          <p:txBody>
            <a:bodyPr wrap="square" lIns="0" tIns="0" rIns="0" bIns="0" rtlCol="0"/>
            <a:lstStyle/>
            <a:p>
              <a:endParaRPr/>
            </a:p>
          </p:txBody>
        </p:sp>
        <p:sp>
          <p:nvSpPr>
            <p:cNvPr id="8" name="object 8"/>
            <p:cNvSpPr/>
            <p:nvPr/>
          </p:nvSpPr>
          <p:spPr>
            <a:xfrm>
              <a:off x="2337816" y="3288791"/>
              <a:ext cx="464820" cy="462280"/>
            </a:xfrm>
            <a:custGeom>
              <a:avLst/>
              <a:gdLst/>
              <a:ahLst/>
              <a:cxnLst/>
              <a:rect l="l" t="t" r="r" b="b"/>
              <a:pathLst>
                <a:path w="464819" h="462279">
                  <a:moveTo>
                    <a:pt x="0" y="230886"/>
                  </a:moveTo>
                  <a:lnTo>
                    <a:pt x="4720" y="184356"/>
                  </a:lnTo>
                  <a:lnTo>
                    <a:pt x="18258" y="141017"/>
                  </a:lnTo>
                  <a:lnTo>
                    <a:pt x="39681" y="101798"/>
                  </a:lnTo>
                  <a:lnTo>
                    <a:pt x="68056" y="67627"/>
                  </a:lnTo>
                  <a:lnTo>
                    <a:pt x="102449" y="39433"/>
                  </a:lnTo>
                  <a:lnTo>
                    <a:pt x="141928" y="18145"/>
                  </a:lnTo>
                  <a:lnTo>
                    <a:pt x="185559" y="4691"/>
                  </a:lnTo>
                  <a:lnTo>
                    <a:pt x="232409" y="0"/>
                  </a:lnTo>
                  <a:lnTo>
                    <a:pt x="279260" y="4691"/>
                  </a:lnTo>
                  <a:lnTo>
                    <a:pt x="322891" y="18145"/>
                  </a:lnTo>
                  <a:lnTo>
                    <a:pt x="362370" y="39433"/>
                  </a:lnTo>
                  <a:lnTo>
                    <a:pt x="396763" y="67627"/>
                  </a:lnTo>
                  <a:lnTo>
                    <a:pt x="425138" y="101798"/>
                  </a:lnTo>
                  <a:lnTo>
                    <a:pt x="446561" y="141017"/>
                  </a:lnTo>
                  <a:lnTo>
                    <a:pt x="460099" y="184356"/>
                  </a:lnTo>
                  <a:lnTo>
                    <a:pt x="464819" y="230886"/>
                  </a:lnTo>
                  <a:lnTo>
                    <a:pt x="460099" y="277415"/>
                  </a:lnTo>
                  <a:lnTo>
                    <a:pt x="446561" y="320754"/>
                  </a:lnTo>
                  <a:lnTo>
                    <a:pt x="425138" y="359973"/>
                  </a:lnTo>
                  <a:lnTo>
                    <a:pt x="396763" y="394144"/>
                  </a:lnTo>
                  <a:lnTo>
                    <a:pt x="362370" y="422338"/>
                  </a:lnTo>
                  <a:lnTo>
                    <a:pt x="322891" y="443626"/>
                  </a:lnTo>
                  <a:lnTo>
                    <a:pt x="279260" y="457080"/>
                  </a:lnTo>
                  <a:lnTo>
                    <a:pt x="232409" y="461772"/>
                  </a:lnTo>
                  <a:lnTo>
                    <a:pt x="185559" y="457080"/>
                  </a:lnTo>
                  <a:lnTo>
                    <a:pt x="141928" y="443626"/>
                  </a:lnTo>
                  <a:lnTo>
                    <a:pt x="102449" y="422338"/>
                  </a:lnTo>
                  <a:lnTo>
                    <a:pt x="68056" y="394144"/>
                  </a:lnTo>
                  <a:lnTo>
                    <a:pt x="39681" y="359973"/>
                  </a:lnTo>
                  <a:lnTo>
                    <a:pt x="18258" y="320754"/>
                  </a:lnTo>
                  <a:lnTo>
                    <a:pt x="4720" y="277415"/>
                  </a:lnTo>
                  <a:lnTo>
                    <a:pt x="0" y="230886"/>
                  </a:lnTo>
                  <a:close/>
                </a:path>
              </a:pathLst>
            </a:custGeom>
            <a:ln w="12699">
              <a:solidFill>
                <a:srgbClr val="2E528F"/>
              </a:solidFill>
            </a:ln>
          </p:spPr>
          <p:txBody>
            <a:bodyPr wrap="square" lIns="0" tIns="0" rIns="0" bIns="0" rtlCol="0"/>
            <a:lstStyle/>
            <a:p>
              <a:endParaRPr/>
            </a:p>
          </p:txBody>
        </p:sp>
        <p:sp>
          <p:nvSpPr>
            <p:cNvPr id="9" name="object 9"/>
            <p:cNvSpPr/>
            <p:nvPr/>
          </p:nvSpPr>
          <p:spPr>
            <a:xfrm>
              <a:off x="3278123" y="3427475"/>
              <a:ext cx="464820" cy="462280"/>
            </a:xfrm>
            <a:custGeom>
              <a:avLst/>
              <a:gdLst/>
              <a:ahLst/>
              <a:cxnLst/>
              <a:rect l="l" t="t" r="r" b="b"/>
              <a:pathLst>
                <a:path w="464820" h="462279">
                  <a:moveTo>
                    <a:pt x="232410" y="0"/>
                  </a:moveTo>
                  <a:lnTo>
                    <a:pt x="185559" y="4691"/>
                  </a:lnTo>
                  <a:lnTo>
                    <a:pt x="141928" y="18145"/>
                  </a:lnTo>
                  <a:lnTo>
                    <a:pt x="102449" y="39433"/>
                  </a:lnTo>
                  <a:lnTo>
                    <a:pt x="68056" y="67627"/>
                  </a:lnTo>
                  <a:lnTo>
                    <a:pt x="39681" y="101798"/>
                  </a:lnTo>
                  <a:lnTo>
                    <a:pt x="18258" y="141017"/>
                  </a:lnTo>
                  <a:lnTo>
                    <a:pt x="4720" y="184356"/>
                  </a:lnTo>
                  <a:lnTo>
                    <a:pt x="0" y="230886"/>
                  </a:lnTo>
                  <a:lnTo>
                    <a:pt x="4720" y="277415"/>
                  </a:lnTo>
                  <a:lnTo>
                    <a:pt x="18258" y="320754"/>
                  </a:lnTo>
                  <a:lnTo>
                    <a:pt x="39681" y="359973"/>
                  </a:lnTo>
                  <a:lnTo>
                    <a:pt x="68056" y="394144"/>
                  </a:lnTo>
                  <a:lnTo>
                    <a:pt x="102449" y="422338"/>
                  </a:lnTo>
                  <a:lnTo>
                    <a:pt x="141928" y="443626"/>
                  </a:lnTo>
                  <a:lnTo>
                    <a:pt x="185559" y="457080"/>
                  </a:lnTo>
                  <a:lnTo>
                    <a:pt x="232410" y="461772"/>
                  </a:lnTo>
                  <a:lnTo>
                    <a:pt x="279260" y="457080"/>
                  </a:lnTo>
                  <a:lnTo>
                    <a:pt x="322891" y="443626"/>
                  </a:lnTo>
                  <a:lnTo>
                    <a:pt x="362370" y="422338"/>
                  </a:lnTo>
                  <a:lnTo>
                    <a:pt x="396763" y="394144"/>
                  </a:lnTo>
                  <a:lnTo>
                    <a:pt x="425138" y="359973"/>
                  </a:lnTo>
                  <a:lnTo>
                    <a:pt x="446561" y="320754"/>
                  </a:lnTo>
                  <a:lnTo>
                    <a:pt x="460099" y="277415"/>
                  </a:lnTo>
                  <a:lnTo>
                    <a:pt x="464820" y="230886"/>
                  </a:lnTo>
                  <a:lnTo>
                    <a:pt x="460099" y="184356"/>
                  </a:lnTo>
                  <a:lnTo>
                    <a:pt x="446561" y="141017"/>
                  </a:lnTo>
                  <a:lnTo>
                    <a:pt x="425138" y="101798"/>
                  </a:lnTo>
                  <a:lnTo>
                    <a:pt x="396763" y="67627"/>
                  </a:lnTo>
                  <a:lnTo>
                    <a:pt x="362370" y="39433"/>
                  </a:lnTo>
                  <a:lnTo>
                    <a:pt x="322891" y="18145"/>
                  </a:lnTo>
                  <a:lnTo>
                    <a:pt x="279260" y="4691"/>
                  </a:lnTo>
                  <a:lnTo>
                    <a:pt x="232410" y="0"/>
                  </a:lnTo>
                  <a:close/>
                </a:path>
              </a:pathLst>
            </a:custGeom>
            <a:solidFill>
              <a:srgbClr val="FF0000">
                <a:alpha val="25097"/>
              </a:srgbClr>
            </a:solidFill>
          </p:spPr>
          <p:txBody>
            <a:bodyPr wrap="square" lIns="0" tIns="0" rIns="0" bIns="0" rtlCol="0"/>
            <a:lstStyle/>
            <a:p>
              <a:endParaRPr/>
            </a:p>
          </p:txBody>
        </p:sp>
        <p:sp>
          <p:nvSpPr>
            <p:cNvPr id="10" name="object 10"/>
            <p:cNvSpPr/>
            <p:nvPr/>
          </p:nvSpPr>
          <p:spPr>
            <a:xfrm>
              <a:off x="3278123" y="3427475"/>
              <a:ext cx="464820" cy="462280"/>
            </a:xfrm>
            <a:custGeom>
              <a:avLst/>
              <a:gdLst/>
              <a:ahLst/>
              <a:cxnLst/>
              <a:rect l="l" t="t" r="r" b="b"/>
              <a:pathLst>
                <a:path w="464820" h="462279">
                  <a:moveTo>
                    <a:pt x="0" y="230886"/>
                  </a:moveTo>
                  <a:lnTo>
                    <a:pt x="4720" y="184356"/>
                  </a:lnTo>
                  <a:lnTo>
                    <a:pt x="18258" y="141017"/>
                  </a:lnTo>
                  <a:lnTo>
                    <a:pt x="39681" y="101798"/>
                  </a:lnTo>
                  <a:lnTo>
                    <a:pt x="68056" y="67627"/>
                  </a:lnTo>
                  <a:lnTo>
                    <a:pt x="102449" y="39433"/>
                  </a:lnTo>
                  <a:lnTo>
                    <a:pt x="141928" y="18145"/>
                  </a:lnTo>
                  <a:lnTo>
                    <a:pt x="185559" y="4691"/>
                  </a:lnTo>
                  <a:lnTo>
                    <a:pt x="232410" y="0"/>
                  </a:lnTo>
                  <a:lnTo>
                    <a:pt x="279260" y="4691"/>
                  </a:lnTo>
                  <a:lnTo>
                    <a:pt x="322891" y="18145"/>
                  </a:lnTo>
                  <a:lnTo>
                    <a:pt x="362370" y="39433"/>
                  </a:lnTo>
                  <a:lnTo>
                    <a:pt x="396763" y="67627"/>
                  </a:lnTo>
                  <a:lnTo>
                    <a:pt x="425138" y="101798"/>
                  </a:lnTo>
                  <a:lnTo>
                    <a:pt x="446561" y="141017"/>
                  </a:lnTo>
                  <a:lnTo>
                    <a:pt x="460099" y="184356"/>
                  </a:lnTo>
                  <a:lnTo>
                    <a:pt x="464820" y="230886"/>
                  </a:lnTo>
                  <a:lnTo>
                    <a:pt x="460099" y="277415"/>
                  </a:lnTo>
                  <a:lnTo>
                    <a:pt x="446561" y="320754"/>
                  </a:lnTo>
                  <a:lnTo>
                    <a:pt x="425138" y="359973"/>
                  </a:lnTo>
                  <a:lnTo>
                    <a:pt x="396763" y="394144"/>
                  </a:lnTo>
                  <a:lnTo>
                    <a:pt x="362370" y="422338"/>
                  </a:lnTo>
                  <a:lnTo>
                    <a:pt x="322891" y="443626"/>
                  </a:lnTo>
                  <a:lnTo>
                    <a:pt x="279260" y="457080"/>
                  </a:lnTo>
                  <a:lnTo>
                    <a:pt x="232410" y="461772"/>
                  </a:lnTo>
                  <a:lnTo>
                    <a:pt x="185559" y="457080"/>
                  </a:lnTo>
                  <a:lnTo>
                    <a:pt x="141928" y="443626"/>
                  </a:lnTo>
                  <a:lnTo>
                    <a:pt x="102449" y="422338"/>
                  </a:lnTo>
                  <a:lnTo>
                    <a:pt x="68056" y="394144"/>
                  </a:lnTo>
                  <a:lnTo>
                    <a:pt x="39681" y="359973"/>
                  </a:lnTo>
                  <a:lnTo>
                    <a:pt x="18258" y="320754"/>
                  </a:lnTo>
                  <a:lnTo>
                    <a:pt x="4720" y="277415"/>
                  </a:lnTo>
                  <a:lnTo>
                    <a:pt x="0" y="230886"/>
                  </a:lnTo>
                  <a:close/>
                </a:path>
              </a:pathLst>
            </a:custGeom>
            <a:ln w="12700">
              <a:solidFill>
                <a:srgbClr val="2E528F"/>
              </a:solidFill>
            </a:ln>
          </p:spPr>
          <p:txBody>
            <a:bodyPr wrap="square" lIns="0" tIns="0" rIns="0" bIns="0" rtlCol="0"/>
            <a:lstStyle/>
            <a:p>
              <a:endParaRPr/>
            </a:p>
          </p:txBody>
        </p:sp>
      </p:grpSp>
      <p:sp>
        <p:nvSpPr>
          <p:cNvPr id="11" name="object 11"/>
          <p:cNvSpPr txBox="1"/>
          <p:nvPr/>
        </p:nvSpPr>
        <p:spPr>
          <a:xfrm>
            <a:off x="507593" y="2705861"/>
            <a:ext cx="4946015" cy="391160"/>
          </a:xfrm>
          <a:prstGeom prst="rect">
            <a:avLst/>
          </a:prstGeom>
        </p:spPr>
        <p:txBody>
          <a:bodyPr vert="horz" wrap="square" lIns="0" tIns="12700" rIns="0" bIns="0" rtlCol="0">
            <a:spAutoFit/>
          </a:bodyPr>
          <a:lstStyle/>
          <a:p>
            <a:pPr marL="12700">
              <a:lnSpc>
                <a:spcPct val="100000"/>
              </a:lnSpc>
              <a:spcBef>
                <a:spcPts val="100"/>
              </a:spcBef>
            </a:pPr>
            <a:r>
              <a:rPr sz="2400" spc="-5" dirty="0">
                <a:solidFill>
                  <a:srgbClr val="000000"/>
                </a:solidFill>
                <a:latin typeface="Calibri"/>
                <a:cs typeface="Calibri"/>
              </a:rPr>
              <a:t>Eccitazione</a:t>
            </a:r>
            <a:r>
              <a:rPr sz="2400" spc="-35" dirty="0">
                <a:solidFill>
                  <a:srgbClr val="000000"/>
                </a:solidFill>
                <a:latin typeface="Calibri"/>
                <a:cs typeface="Calibri"/>
              </a:rPr>
              <a:t> </a:t>
            </a:r>
            <a:r>
              <a:rPr sz="2400" dirty="0">
                <a:solidFill>
                  <a:srgbClr val="000000"/>
                </a:solidFill>
                <a:latin typeface="Calibri"/>
                <a:cs typeface="Calibri"/>
              </a:rPr>
              <a:t>ed</a:t>
            </a:r>
            <a:r>
              <a:rPr sz="2400" spc="-5" dirty="0">
                <a:solidFill>
                  <a:srgbClr val="000000"/>
                </a:solidFill>
                <a:latin typeface="Calibri"/>
                <a:cs typeface="Calibri"/>
              </a:rPr>
              <a:t> emissione</a:t>
            </a:r>
            <a:r>
              <a:rPr sz="2400" spc="-10" dirty="0">
                <a:solidFill>
                  <a:srgbClr val="000000"/>
                </a:solidFill>
                <a:latin typeface="Calibri"/>
                <a:cs typeface="Calibri"/>
              </a:rPr>
              <a:t> </a:t>
            </a:r>
            <a:r>
              <a:rPr sz="2400" spc="-5" dirty="0">
                <a:solidFill>
                  <a:srgbClr val="000000"/>
                </a:solidFill>
                <a:latin typeface="Calibri"/>
                <a:cs typeface="Calibri"/>
              </a:rPr>
              <a:t>della</a:t>
            </a:r>
            <a:r>
              <a:rPr sz="2400" spc="-15" dirty="0">
                <a:solidFill>
                  <a:srgbClr val="000000"/>
                </a:solidFill>
                <a:latin typeface="Calibri"/>
                <a:cs typeface="Calibri"/>
              </a:rPr>
              <a:t> </a:t>
            </a:r>
            <a:r>
              <a:rPr sz="2400" spc="-10" dirty="0">
                <a:solidFill>
                  <a:srgbClr val="000000"/>
                </a:solidFill>
                <a:latin typeface="Calibri"/>
                <a:cs typeface="Calibri"/>
              </a:rPr>
              <a:t>LECITINA</a:t>
            </a:r>
            <a:endParaRPr sz="2400">
              <a:latin typeface="Calibri"/>
              <a:cs typeface="Calibri"/>
            </a:endParaRPr>
          </a:p>
        </p:txBody>
      </p:sp>
      <p:grpSp>
        <p:nvGrpSpPr>
          <p:cNvPr id="12" name="object 12"/>
          <p:cNvGrpSpPr/>
          <p:nvPr/>
        </p:nvGrpSpPr>
        <p:grpSpPr>
          <a:xfrm>
            <a:off x="6120802" y="2102866"/>
            <a:ext cx="5597525" cy="4543425"/>
            <a:chOff x="6120802" y="2102866"/>
            <a:chExt cx="5597525" cy="4543425"/>
          </a:xfrm>
        </p:grpSpPr>
        <p:pic>
          <p:nvPicPr>
            <p:cNvPr id="13" name="object 13"/>
            <p:cNvPicPr/>
            <p:nvPr/>
          </p:nvPicPr>
          <p:blipFill>
            <a:blip r:embed="rId3" cstate="print"/>
            <a:stretch>
              <a:fillRect/>
            </a:stretch>
          </p:blipFill>
          <p:spPr>
            <a:xfrm>
              <a:off x="6120802" y="2570988"/>
              <a:ext cx="5597083" cy="4075176"/>
            </a:xfrm>
            <a:prstGeom prst="rect">
              <a:avLst/>
            </a:prstGeom>
          </p:spPr>
        </p:pic>
        <p:sp>
          <p:nvSpPr>
            <p:cNvPr id="14" name="object 14"/>
            <p:cNvSpPr/>
            <p:nvPr/>
          </p:nvSpPr>
          <p:spPr>
            <a:xfrm>
              <a:off x="10835639" y="2109216"/>
              <a:ext cx="464820" cy="462280"/>
            </a:xfrm>
            <a:custGeom>
              <a:avLst/>
              <a:gdLst/>
              <a:ahLst/>
              <a:cxnLst/>
              <a:rect l="l" t="t" r="r" b="b"/>
              <a:pathLst>
                <a:path w="464820" h="462280">
                  <a:moveTo>
                    <a:pt x="232409" y="0"/>
                  </a:moveTo>
                  <a:lnTo>
                    <a:pt x="185559" y="4691"/>
                  </a:lnTo>
                  <a:lnTo>
                    <a:pt x="141928" y="18145"/>
                  </a:lnTo>
                  <a:lnTo>
                    <a:pt x="102449" y="39433"/>
                  </a:lnTo>
                  <a:lnTo>
                    <a:pt x="68056" y="67627"/>
                  </a:lnTo>
                  <a:lnTo>
                    <a:pt x="39681" y="101798"/>
                  </a:lnTo>
                  <a:lnTo>
                    <a:pt x="18258" y="141017"/>
                  </a:lnTo>
                  <a:lnTo>
                    <a:pt x="4720" y="184356"/>
                  </a:lnTo>
                  <a:lnTo>
                    <a:pt x="0" y="230886"/>
                  </a:lnTo>
                  <a:lnTo>
                    <a:pt x="4720" y="277415"/>
                  </a:lnTo>
                  <a:lnTo>
                    <a:pt x="18258" y="320754"/>
                  </a:lnTo>
                  <a:lnTo>
                    <a:pt x="39681" y="359973"/>
                  </a:lnTo>
                  <a:lnTo>
                    <a:pt x="68056" y="394144"/>
                  </a:lnTo>
                  <a:lnTo>
                    <a:pt x="102449" y="422338"/>
                  </a:lnTo>
                  <a:lnTo>
                    <a:pt x="141928" y="443626"/>
                  </a:lnTo>
                  <a:lnTo>
                    <a:pt x="185559" y="457080"/>
                  </a:lnTo>
                  <a:lnTo>
                    <a:pt x="232409" y="461772"/>
                  </a:lnTo>
                  <a:lnTo>
                    <a:pt x="279260" y="457080"/>
                  </a:lnTo>
                  <a:lnTo>
                    <a:pt x="322891" y="443626"/>
                  </a:lnTo>
                  <a:lnTo>
                    <a:pt x="362370" y="422338"/>
                  </a:lnTo>
                  <a:lnTo>
                    <a:pt x="396763" y="394144"/>
                  </a:lnTo>
                  <a:lnTo>
                    <a:pt x="425138" y="359973"/>
                  </a:lnTo>
                  <a:lnTo>
                    <a:pt x="446561" y="320754"/>
                  </a:lnTo>
                  <a:lnTo>
                    <a:pt x="460099" y="277415"/>
                  </a:lnTo>
                  <a:lnTo>
                    <a:pt x="464819" y="230886"/>
                  </a:lnTo>
                  <a:lnTo>
                    <a:pt x="460099" y="184356"/>
                  </a:lnTo>
                  <a:lnTo>
                    <a:pt x="446561" y="141017"/>
                  </a:lnTo>
                  <a:lnTo>
                    <a:pt x="425138" y="101798"/>
                  </a:lnTo>
                  <a:lnTo>
                    <a:pt x="396763" y="67627"/>
                  </a:lnTo>
                  <a:lnTo>
                    <a:pt x="362370" y="39433"/>
                  </a:lnTo>
                  <a:lnTo>
                    <a:pt x="322891" y="18145"/>
                  </a:lnTo>
                  <a:lnTo>
                    <a:pt x="279260" y="4691"/>
                  </a:lnTo>
                  <a:lnTo>
                    <a:pt x="232409" y="0"/>
                  </a:lnTo>
                  <a:close/>
                </a:path>
              </a:pathLst>
            </a:custGeom>
            <a:solidFill>
              <a:srgbClr val="FF0000">
                <a:alpha val="25097"/>
              </a:srgbClr>
            </a:solidFill>
          </p:spPr>
          <p:txBody>
            <a:bodyPr wrap="square" lIns="0" tIns="0" rIns="0" bIns="0" rtlCol="0"/>
            <a:lstStyle/>
            <a:p>
              <a:endParaRPr/>
            </a:p>
          </p:txBody>
        </p:sp>
        <p:sp>
          <p:nvSpPr>
            <p:cNvPr id="15" name="object 15"/>
            <p:cNvSpPr/>
            <p:nvPr/>
          </p:nvSpPr>
          <p:spPr>
            <a:xfrm>
              <a:off x="10835639" y="2109216"/>
              <a:ext cx="464820" cy="462280"/>
            </a:xfrm>
            <a:custGeom>
              <a:avLst/>
              <a:gdLst/>
              <a:ahLst/>
              <a:cxnLst/>
              <a:rect l="l" t="t" r="r" b="b"/>
              <a:pathLst>
                <a:path w="464820" h="462280">
                  <a:moveTo>
                    <a:pt x="0" y="230886"/>
                  </a:moveTo>
                  <a:lnTo>
                    <a:pt x="4720" y="184356"/>
                  </a:lnTo>
                  <a:lnTo>
                    <a:pt x="18258" y="141017"/>
                  </a:lnTo>
                  <a:lnTo>
                    <a:pt x="39681" y="101798"/>
                  </a:lnTo>
                  <a:lnTo>
                    <a:pt x="68056" y="67627"/>
                  </a:lnTo>
                  <a:lnTo>
                    <a:pt x="102449" y="39433"/>
                  </a:lnTo>
                  <a:lnTo>
                    <a:pt x="141928" y="18145"/>
                  </a:lnTo>
                  <a:lnTo>
                    <a:pt x="185559" y="4691"/>
                  </a:lnTo>
                  <a:lnTo>
                    <a:pt x="232409" y="0"/>
                  </a:lnTo>
                  <a:lnTo>
                    <a:pt x="279260" y="4691"/>
                  </a:lnTo>
                  <a:lnTo>
                    <a:pt x="322891" y="18145"/>
                  </a:lnTo>
                  <a:lnTo>
                    <a:pt x="362370" y="39433"/>
                  </a:lnTo>
                  <a:lnTo>
                    <a:pt x="396763" y="67627"/>
                  </a:lnTo>
                  <a:lnTo>
                    <a:pt x="425138" y="101798"/>
                  </a:lnTo>
                  <a:lnTo>
                    <a:pt x="446561" y="141017"/>
                  </a:lnTo>
                  <a:lnTo>
                    <a:pt x="460099" y="184356"/>
                  </a:lnTo>
                  <a:lnTo>
                    <a:pt x="464819" y="230886"/>
                  </a:lnTo>
                  <a:lnTo>
                    <a:pt x="460099" y="277415"/>
                  </a:lnTo>
                  <a:lnTo>
                    <a:pt x="446561" y="320754"/>
                  </a:lnTo>
                  <a:lnTo>
                    <a:pt x="425138" y="359973"/>
                  </a:lnTo>
                  <a:lnTo>
                    <a:pt x="396763" y="394144"/>
                  </a:lnTo>
                  <a:lnTo>
                    <a:pt x="362370" y="422338"/>
                  </a:lnTo>
                  <a:lnTo>
                    <a:pt x="322891" y="443626"/>
                  </a:lnTo>
                  <a:lnTo>
                    <a:pt x="279260" y="457080"/>
                  </a:lnTo>
                  <a:lnTo>
                    <a:pt x="232409" y="461772"/>
                  </a:lnTo>
                  <a:lnTo>
                    <a:pt x="185559" y="457080"/>
                  </a:lnTo>
                  <a:lnTo>
                    <a:pt x="141928" y="443626"/>
                  </a:lnTo>
                  <a:lnTo>
                    <a:pt x="102449" y="422338"/>
                  </a:lnTo>
                  <a:lnTo>
                    <a:pt x="68056" y="394144"/>
                  </a:lnTo>
                  <a:lnTo>
                    <a:pt x="39681" y="359973"/>
                  </a:lnTo>
                  <a:lnTo>
                    <a:pt x="18258" y="320754"/>
                  </a:lnTo>
                  <a:lnTo>
                    <a:pt x="4720" y="277415"/>
                  </a:lnTo>
                  <a:lnTo>
                    <a:pt x="0" y="230886"/>
                  </a:lnTo>
                  <a:close/>
                </a:path>
              </a:pathLst>
            </a:custGeom>
            <a:ln w="12700">
              <a:solidFill>
                <a:srgbClr val="2E528F"/>
              </a:solidFill>
            </a:ln>
          </p:spPr>
          <p:txBody>
            <a:bodyPr wrap="square" lIns="0" tIns="0" rIns="0" bIns="0" rtlCol="0"/>
            <a:lstStyle/>
            <a:p>
              <a:endParaRPr/>
            </a:p>
          </p:txBody>
        </p:sp>
      </p:grpSp>
      <p:grpSp>
        <p:nvGrpSpPr>
          <p:cNvPr id="16" name="object 16"/>
          <p:cNvGrpSpPr/>
          <p:nvPr/>
        </p:nvGrpSpPr>
        <p:grpSpPr>
          <a:xfrm>
            <a:off x="6877557" y="2049526"/>
            <a:ext cx="477520" cy="474980"/>
            <a:chOff x="6877557" y="2049526"/>
            <a:chExt cx="477520" cy="474980"/>
          </a:xfrm>
        </p:grpSpPr>
        <p:sp>
          <p:nvSpPr>
            <p:cNvPr id="17" name="object 17"/>
            <p:cNvSpPr/>
            <p:nvPr/>
          </p:nvSpPr>
          <p:spPr>
            <a:xfrm>
              <a:off x="6883907" y="2055876"/>
              <a:ext cx="464820" cy="462280"/>
            </a:xfrm>
            <a:custGeom>
              <a:avLst/>
              <a:gdLst/>
              <a:ahLst/>
              <a:cxnLst/>
              <a:rect l="l" t="t" r="r" b="b"/>
              <a:pathLst>
                <a:path w="464820" h="462280">
                  <a:moveTo>
                    <a:pt x="232410" y="0"/>
                  </a:moveTo>
                  <a:lnTo>
                    <a:pt x="185559" y="4691"/>
                  </a:lnTo>
                  <a:lnTo>
                    <a:pt x="141928" y="18145"/>
                  </a:lnTo>
                  <a:lnTo>
                    <a:pt x="102449" y="39433"/>
                  </a:lnTo>
                  <a:lnTo>
                    <a:pt x="68056" y="67627"/>
                  </a:lnTo>
                  <a:lnTo>
                    <a:pt x="39681" y="101798"/>
                  </a:lnTo>
                  <a:lnTo>
                    <a:pt x="18258" y="141017"/>
                  </a:lnTo>
                  <a:lnTo>
                    <a:pt x="4720" y="184356"/>
                  </a:lnTo>
                  <a:lnTo>
                    <a:pt x="0" y="230886"/>
                  </a:lnTo>
                  <a:lnTo>
                    <a:pt x="4720" y="277415"/>
                  </a:lnTo>
                  <a:lnTo>
                    <a:pt x="18258" y="320754"/>
                  </a:lnTo>
                  <a:lnTo>
                    <a:pt x="39681" y="359973"/>
                  </a:lnTo>
                  <a:lnTo>
                    <a:pt x="68056" y="394144"/>
                  </a:lnTo>
                  <a:lnTo>
                    <a:pt x="102449" y="422338"/>
                  </a:lnTo>
                  <a:lnTo>
                    <a:pt x="141928" y="443626"/>
                  </a:lnTo>
                  <a:lnTo>
                    <a:pt x="185559" y="457080"/>
                  </a:lnTo>
                  <a:lnTo>
                    <a:pt x="232410" y="461772"/>
                  </a:lnTo>
                  <a:lnTo>
                    <a:pt x="279260" y="457080"/>
                  </a:lnTo>
                  <a:lnTo>
                    <a:pt x="322891" y="443626"/>
                  </a:lnTo>
                  <a:lnTo>
                    <a:pt x="362370" y="422338"/>
                  </a:lnTo>
                  <a:lnTo>
                    <a:pt x="396763" y="394144"/>
                  </a:lnTo>
                  <a:lnTo>
                    <a:pt x="425138" y="359973"/>
                  </a:lnTo>
                  <a:lnTo>
                    <a:pt x="446561" y="320754"/>
                  </a:lnTo>
                  <a:lnTo>
                    <a:pt x="460099" y="277415"/>
                  </a:lnTo>
                  <a:lnTo>
                    <a:pt x="464820" y="230886"/>
                  </a:lnTo>
                  <a:lnTo>
                    <a:pt x="460099" y="184356"/>
                  </a:lnTo>
                  <a:lnTo>
                    <a:pt x="446561" y="141017"/>
                  </a:lnTo>
                  <a:lnTo>
                    <a:pt x="425138" y="101798"/>
                  </a:lnTo>
                  <a:lnTo>
                    <a:pt x="396763" y="67627"/>
                  </a:lnTo>
                  <a:lnTo>
                    <a:pt x="362370" y="39433"/>
                  </a:lnTo>
                  <a:lnTo>
                    <a:pt x="322891" y="18145"/>
                  </a:lnTo>
                  <a:lnTo>
                    <a:pt x="279260" y="4691"/>
                  </a:lnTo>
                  <a:lnTo>
                    <a:pt x="232410" y="0"/>
                  </a:lnTo>
                  <a:close/>
                </a:path>
              </a:pathLst>
            </a:custGeom>
            <a:solidFill>
              <a:srgbClr val="4471C4">
                <a:alpha val="25097"/>
              </a:srgbClr>
            </a:solidFill>
          </p:spPr>
          <p:txBody>
            <a:bodyPr wrap="square" lIns="0" tIns="0" rIns="0" bIns="0" rtlCol="0"/>
            <a:lstStyle/>
            <a:p>
              <a:endParaRPr/>
            </a:p>
          </p:txBody>
        </p:sp>
        <p:sp>
          <p:nvSpPr>
            <p:cNvPr id="18" name="object 18"/>
            <p:cNvSpPr/>
            <p:nvPr/>
          </p:nvSpPr>
          <p:spPr>
            <a:xfrm>
              <a:off x="6883907" y="2055876"/>
              <a:ext cx="464820" cy="462280"/>
            </a:xfrm>
            <a:custGeom>
              <a:avLst/>
              <a:gdLst/>
              <a:ahLst/>
              <a:cxnLst/>
              <a:rect l="l" t="t" r="r" b="b"/>
              <a:pathLst>
                <a:path w="464820" h="462280">
                  <a:moveTo>
                    <a:pt x="0" y="230886"/>
                  </a:moveTo>
                  <a:lnTo>
                    <a:pt x="4720" y="184356"/>
                  </a:lnTo>
                  <a:lnTo>
                    <a:pt x="18258" y="141017"/>
                  </a:lnTo>
                  <a:lnTo>
                    <a:pt x="39681" y="101798"/>
                  </a:lnTo>
                  <a:lnTo>
                    <a:pt x="68056" y="67627"/>
                  </a:lnTo>
                  <a:lnTo>
                    <a:pt x="102449" y="39433"/>
                  </a:lnTo>
                  <a:lnTo>
                    <a:pt x="141928" y="18145"/>
                  </a:lnTo>
                  <a:lnTo>
                    <a:pt x="185559" y="4691"/>
                  </a:lnTo>
                  <a:lnTo>
                    <a:pt x="232410" y="0"/>
                  </a:lnTo>
                  <a:lnTo>
                    <a:pt x="279260" y="4691"/>
                  </a:lnTo>
                  <a:lnTo>
                    <a:pt x="322891" y="18145"/>
                  </a:lnTo>
                  <a:lnTo>
                    <a:pt x="362370" y="39433"/>
                  </a:lnTo>
                  <a:lnTo>
                    <a:pt x="396763" y="67627"/>
                  </a:lnTo>
                  <a:lnTo>
                    <a:pt x="425138" y="101798"/>
                  </a:lnTo>
                  <a:lnTo>
                    <a:pt x="446561" y="141017"/>
                  </a:lnTo>
                  <a:lnTo>
                    <a:pt x="460099" y="184356"/>
                  </a:lnTo>
                  <a:lnTo>
                    <a:pt x="464820" y="230886"/>
                  </a:lnTo>
                  <a:lnTo>
                    <a:pt x="460099" y="277415"/>
                  </a:lnTo>
                  <a:lnTo>
                    <a:pt x="446561" y="320754"/>
                  </a:lnTo>
                  <a:lnTo>
                    <a:pt x="425138" y="359973"/>
                  </a:lnTo>
                  <a:lnTo>
                    <a:pt x="396763" y="394144"/>
                  </a:lnTo>
                  <a:lnTo>
                    <a:pt x="362370" y="422338"/>
                  </a:lnTo>
                  <a:lnTo>
                    <a:pt x="322891" y="443626"/>
                  </a:lnTo>
                  <a:lnTo>
                    <a:pt x="279260" y="457080"/>
                  </a:lnTo>
                  <a:lnTo>
                    <a:pt x="232410" y="461772"/>
                  </a:lnTo>
                  <a:lnTo>
                    <a:pt x="185559" y="457080"/>
                  </a:lnTo>
                  <a:lnTo>
                    <a:pt x="141928" y="443626"/>
                  </a:lnTo>
                  <a:lnTo>
                    <a:pt x="102449" y="422338"/>
                  </a:lnTo>
                  <a:lnTo>
                    <a:pt x="68056" y="394144"/>
                  </a:lnTo>
                  <a:lnTo>
                    <a:pt x="39681" y="359973"/>
                  </a:lnTo>
                  <a:lnTo>
                    <a:pt x="18258" y="320754"/>
                  </a:lnTo>
                  <a:lnTo>
                    <a:pt x="4720" y="277415"/>
                  </a:lnTo>
                  <a:lnTo>
                    <a:pt x="0" y="230886"/>
                  </a:lnTo>
                  <a:close/>
                </a:path>
              </a:pathLst>
            </a:custGeom>
            <a:ln w="12700">
              <a:solidFill>
                <a:srgbClr val="2E528F"/>
              </a:solidFill>
            </a:ln>
          </p:spPr>
          <p:txBody>
            <a:bodyPr wrap="square" lIns="0" tIns="0" rIns="0" bIns="0" rtlCol="0"/>
            <a:lstStyle/>
            <a:p>
              <a:endParaRPr/>
            </a:p>
          </p:txBody>
        </p:sp>
      </p:grpSp>
      <p:sp>
        <p:nvSpPr>
          <p:cNvPr id="19" name="object 19"/>
          <p:cNvSpPr txBox="1"/>
          <p:nvPr/>
        </p:nvSpPr>
        <p:spPr>
          <a:xfrm>
            <a:off x="7044690" y="2113229"/>
            <a:ext cx="141605" cy="300355"/>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000000"/>
                </a:solidFill>
                <a:latin typeface="Calibri"/>
                <a:cs typeface="Calibri"/>
              </a:rPr>
              <a:t>1</a:t>
            </a:r>
            <a:endParaRPr sz="1800">
              <a:latin typeface="Calibri"/>
              <a:cs typeface="Calibri"/>
            </a:endParaRPr>
          </a:p>
        </p:txBody>
      </p:sp>
      <p:sp>
        <p:nvSpPr>
          <p:cNvPr id="20" name="object 20"/>
          <p:cNvSpPr txBox="1"/>
          <p:nvPr/>
        </p:nvSpPr>
        <p:spPr>
          <a:xfrm>
            <a:off x="10997945" y="2166873"/>
            <a:ext cx="14160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000000"/>
                </a:solidFill>
                <a:latin typeface="Calibri"/>
                <a:cs typeface="Calibri"/>
              </a:rPr>
              <a:t>2</a:t>
            </a:r>
            <a:endParaRPr sz="1800">
              <a:latin typeface="Calibri"/>
              <a:cs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88772" y="119634"/>
            <a:ext cx="5594350" cy="406400"/>
          </a:xfrm>
          <a:prstGeom prst="rect">
            <a:avLst/>
          </a:prstGeom>
        </p:spPr>
        <p:txBody>
          <a:bodyPr vert="horz" wrap="square" lIns="0" tIns="12065" rIns="0" bIns="0" rtlCol="0">
            <a:spAutoFit/>
          </a:bodyPr>
          <a:lstStyle/>
          <a:p>
            <a:pPr marL="12700">
              <a:lnSpc>
                <a:spcPct val="100000"/>
              </a:lnSpc>
              <a:spcBef>
                <a:spcPts val="95"/>
              </a:spcBef>
            </a:pPr>
            <a:r>
              <a:rPr sz="2500" b="1" spc="-5" dirty="0">
                <a:solidFill>
                  <a:srgbClr val="1F4D3D"/>
                </a:solidFill>
                <a:latin typeface="Calibri"/>
                <a:cs typeface="Calibri"/>
              </a:rPr>
              <a:t>Specie</a:t>
            </a:r>
            <a:r>
              <a:rPr sz="2500" b="1" spc="10" dirty="0">
                <a:solidFill>
                  <a:srgbClr val="1F4D3D"/>
                </a:solidFill>
                <a:latin typeface="Calibri"/>
                <a:cs typeface="Calibri"/>
              </a:rPr>
              <a:t> </a:t>
            </a:r>
            <a:r>
              <a:rPr sz="2500" b="1" spc="-10" dirty="0">
                <a:solidFill>
                  <a:srgbClr val="1F4D3D"/>
                </a:solidFill>
                <a:latin typeface="Calibri"/>
                <a:cs typeface="Calibri"/>
              </a:rPr>
              <a:t>fluorescenti</a:t>
            </a:r>
            <a:r>
              <a:rPr sz="2500" b="1" dirty="0">
                <a:solidFill>
                  <a:srgbClr val="1F4D3D"/>
                </a:solidFill>
                <a:latin typeface="Calibri"/>
                <a:cs typeface="Calibri"/>
              </a:rPr>
              <a:t> </a:t>
            </a:r>
            <a:r>
              <a:rPr sz="2500" b="1" spc="-5" dirty="0">
                <a:solidFill>
                  <a:srgbClr val="1F4D3D"/>
                </a:solidFill>
                <a:latin typeface="Calibri"/>
                <a:cs typeface="Calibri"/>
              </a:rPr>
              <a:t>e </a:t>
            </a:r>
            <a:r>
              <a:rPr sz="2500" b="1" spc="-10" dirty="0">
                <a:solidFill>
                  <a:srgbClr val="1F4D3D"/>
                </a:solidFill>
                <a:latin typeface="Calibri"/>
                <a:cs typeface="Calibri"/>
              </a:rPr>
              <a:t>rendimento</a:t>
            </a:r>
            <a:r>
              <a:rPr sz="2500" b="1" dirty="0">
                <a:solidFill>
                  <a:srgbClr val="1F4D3D"/>
                </a:solidFill>
                <a:latin typeface="Calibri"/>
                <a:cs typeface="Calibri"/>
              </a:rPr>
              <a:t> </a:t>
            </a:r>
            <a:r>
              <a:rPr sz="2500" b="1" spc="-10" dirty="0">
                <a:solidFill>
                  <a:srgbClr val="1F4D3D"/>
                </a:solidFill>
                <a:latin typeface="Calibri"/>
                <a:cs typeface="Calibri"/>
              </a:rPr>
              <a:t>quantico</a:t>
            </a:r>
            <a:endParaRPr sz="2500">
              <a:latin typeface="Calibri"/>
              <a:cs typeface="Calibri"/>
            </a:endParaRPr>
          </a:p>
        </p:txBody>
      </p:sp>
      <p:sp>
        <p:nvSpPr>
          <p:cNvPr id="3" name="object 3"/>
          <p:cNvSpPr txBox="1"/>
          <p:nvPr/>
        </p:nvSpPr>
        <p:spPr>
          <a:xfrm>
            <a:off x="188772" y="853897"/>
            <a:ext cx="11621770" cy="5789930"/>
          </a:xfrm>
          <a:prstGeom prst="rect">
            <a:avLst/>
          </a:prstGeom>
        </p:spPr>
        <p:txBody>
          <a:bodyPr vert="horz" wrap="square" lIns="0" tIns="12700" rIns="0" bIns="0" rtlCol="0">
            <a:spAutoFit/>
          </a:bodyPr>
          <a:lstStyle/>
          <a:p>
            <a:pPr marL="12700">
              <a:lnSpc>
                <a:spcPct val="100000"/>
              </a:lnSpc>
              <a:spcBef>
                <a:spcPts val="100"/>
              </a:spcBef>
            </a:pPr>
            <a:r>
              <a:rPr sz="2100" dirty="0">
                <a:solidFill>
                  <a:srgbClr val="000000"/>
                </a:solidFill>
                <a:latin typeface="Calibri"/>
                <a:cs typeface="Calibri"/>
              </a:rPr>
              <a:t>la </a:t>
            </a:r>
            <a:r>
              <a:rPr sz="2100" spc="-10" dirty="0">
                <a:solidFill>
                  <a:srgbClr val="000000"/>
                </a:solidFill>
                <a:latin typeface="Calibri"/>
                <a:cs typeface="Calibri"/>
              </a:rPr>
              <a:t>fluorescenza</a:t>
            </a:r>
            <a:r>
              <a:rPr sz="2100" spc="20" dirty="0">
                <a:solidFill>
                  <a:srgbClr val="000000"/>
                </a:solidFill>
                <a:latin typeface="Calibri"/>
                <a:cs typeface="Calibri"/>
              </a:rPr>
              <a:t> </a:t>
            </a:r>
            <a:r>
              <a:rPr sz="2100" dirty="0">
                <a:solidFill>
                  <a:srgbClr val="000000"/>
                </a:solidFill>
                <a:latin typeface="Calibri"/>
                <a:cs typeface="Calibri"/>
              </a:rPr>
              <a:t>è</a:t>
            </a:r>
            <a:r>
              <a:rPr sz="2100" spc="5" dirty="0">
                <a:solidFill>
                  <a:srgbClr val="000000"/>
                </a:solidFill>
                <a:latin typeface="Calibri"/>
                <a:cs typeface="Calibri"/>
              </a:rPr>
              <a:t> </a:t>
            </a:r>
            <a:r>
              <a:rPr sz="2100" spc="-10" dirty="0">
                <a:solidFill>
                  <a:srgbClr val="000000"/>
                </a:solidFill>
                <a:latin typeface="Calibri"/>
                <a:cs typeface="Calibri"/>
              </a:rPr>
              <a:t>radiazione</a:t>
            </a:r>
            <a:r>
              <a:rPr sz="2100" spc="10" dirty="0">
                <a:solidFill>
                  <a:srgbClr val="000000"/>
                </a:solidFill>
                <a:latin typeface="Calibri"/>
                <a:cs typeface="Calibri"/>
              </a:rPr>
              <a:t> </a:t>
            </a:r>
            <a:r>
              <a:rPr sz="2100" spc="-10" dirty="0">
                <a:solidFill>
                  <a:srgbClr val="000000"/>
                </a:solidFill>
                <a:latin typeface="Calibri"/>
                <a:cs typeface="Calibri"/>
              </a:rPr>
              <a:t>elettromagnetica</a:t>
            </a:r>
            <a:r>
              <a:rPr sz="2100" spc="5" dirty="0">
                <a:solidFill>
                  <a:srgbClr val="000000"/>
                </a:solidFill>
                <a:latin typeface="Calibri"/>
                <a:cs typeface="Calibri"/>
              </a:rPr>
              <a:t> </a:t>
            </a:r>
            <a:r>
              <a:rPr sz="2100" spc="-5" dirty="0">
                <a:solidFill>
                  <a:srgbClr val="000000"/>
                </a:solidFill>
                <a:latin typeface="Calibri"/>
                <a:cs typeface="Calibri"/>
              </a:rPr>
              <a:t>emessa</a:t>
            </a:r>
            <a:r>
              <a:rPr sz="2100" spc="15" dirty="0">
                <a:solidFill>
                  <a:srgbClr val="000000"/>
                </a:solidFill>
                <a:latin typeface="Calibri"/>
                <a:cs typeface="Calibri"/>
              </a:rPr>
              <a:t> </a:t>
            </a:r>
            <a:r>
              <a:rPr sz="2100" spc="-5" dirty="0">
                <a:solidFill>
                  <a:srgbClr val="000000"/>
                </a:solidFill>
                <a:latin typeface="Calibri"/>
                <a:cs typeface="Calibri"/>
              </a:rPr>
              <a:t>da</a:t>
            </a:r>
            <a:r>
              <a:rPr sz="2100" spc="-20" dirty="0">
                <a:solidFill>
                  <a:srgbClr val="000000"/>
                </a:solidFill>
                <a:latin typeface="Calibri"/>
                <a:cs typeface="Calibri"/>
              </a:rPr>
              <a:t> </a:t>
            </a:r>
            <a:r>
              <a:rPr sz="2100" spc="-5" dirty="0">
                <a:solidFill>
                  <a:srgbClr val="000000"/>
                </a:solidFill>
                <a:latin typeface="Calibri"/>
                <a:cs typeface="Calibri"/>
              </a:rPr>
              <a:t>una</a:t>
            </a:r>
            <a:r>
              <a:rPr sz="2100" dirty="0">
                <a:solidFill>
                  <a:srgbClr val="000000"/>
                </a:solidFill>
                <a:latin typeface="Calibri"/>
                <a:cs typeface="Calibri"/>
              </a:rPr>
              <a:t> </a:t>
            </a:r>
            <a:r>
              <a:rPr sz="2100" spc="-10" dirty="0">
                <a:solidFill>
                  <a:srgbClr val="000000"/>
                </a:solidFill>
                <a:latin typeface="Calibri"/>
                <a:cs typeface="Calibri"/>
              </a:rPr>
              <a:t>molecola</a:t>
            </a:r>
            <a:r>
              <a:rPr sz="2100" spc="20" dirty="0">
                <a:solidFill>
                  <a:srgbClr val="000000"/>
                </a:solidFill>
                <a:latin typeface="Calibri"/>
                <a:cs typeface="Calibri"/>
              </a:rPr>
              <a:t> </a:t>
            </a:r>
            <a:r>
              <a:rPr sz="2100" dirty="0">
                <a:solidFill>
                  <a:srgbClr val="000000"/>
                </a:solidFill>
                <a:latin typeface="Calibri"/>
                <a:cs typeface="Calibri"/>
              </a:rPr>
              <a:t>allo</a:t>
            </a:r>
            <a:r>
              <a:rPr sz="2100" spc="5" dirty="0">
                <a:solidFill>
                  <a:srgbClr val="000000"/>
                </a:solidFill>
                <a:latin typeface="Calibri"/>
                <a:cs typeface="Calibri"/>
              </a:rPr>
              <a:t> </a:t>
            </a:r>
            <a:r>
              <a:rPr sz="2100" spc="-20" dirty="0">
                <a:solidFill>
                  <a:srgbClr val="000000"/>
                </a:solidFill>
                <a:latin typeface="Calibri"/>
                <a:cs typeface="Calibri"/>
              </a:rPr>
              <a:t>stato</a:t>
            </a:r>
            <a:r>
              <a:rPr sz="2100" spc="-15" dirty="0">
                <a:solidFill>
                  <a:srgbClr val="000000"/>
                </a:solidFill>
                <a:latin typeface="Calibri"/>
                <a:cs typeface="Calibri"/>
              </a:rPr>
              <a:t> </a:t>
            </a:r>
            <a:r>
              <a:rPr sz="2100" spc="-10" dirty="0">
                <a:solidFill>
                  <a:srgbClr val="000000"/>
                </a:solidFill>
                <a:latin typeface="Calibri"/>
                <a:cs typeface="Calibri"/>
              </a:rPr>
              <a:t>eccitato</a:t>
            </a:r>
            <a:r>
              <a:rPr sz="2100" dirty="0">
                <a:solidFill>
                  <a:srgbClr val="000000"/>
                </a:solidFill>
                <a:latin typeface="Calibri"/>
                <a:cs typeface="Calibri"/>
              </a:rPr>
              <a:t> </a:t>
            </a:r>
            <a:r>
              <a:rPr sz="2100" spc="-5" dirty="0">
                <a:solidFill>
                  <a:srgbClr val="000000"/>
                </a:solidFill>
                <a:latin typeface="Calibri"/>
                <a:cs typeface="Calibri"/>
              </a:rPr>
              <a:t>per</a:t>
            </a:r>
            <a:r>
              <a:rPr sz="2100" dirty="0">
                <a:solidFill>
                  <a:srgbClr val="000000"/>
                </a:solidFill>
                <a:latin typeface="Calibri"/>
                <a:cs typeface="Calibri"/>
              </a:rPr>
              <a:t> </a:t>
            </a:r>
            <a:r>
              <a:rPr sz="2100" spc="-10" dirty="0">
                <a:solidFill>
                  <a:srgbClr val="000000"/>
                </a:solidFill>
                <a:latin typeface="Calibri"/>
                <a:cs typeface="Calibri"/>
              </a:rPr>
              <a:t>tornare</a:t>
            </a:r>
            <a:r>
              <a:rPr sz="2100" spc="5" dirty="0">
                <a:solidFill>
                  <a:srgbClr val="000000"/>
                </a:solidFill>
                <a:latin typeface="Calibri"/>
                <a:cs typeface="Calibri"/>
              </a:rPr>
              <a:t> </a:t>
            </a:r>
            <a:r>
              <a:rPr sz="2100" dirty="0">
                <a:solidFill>
                  <a:srgbClr val="000000"/>
                </a:solidFill>
                <a:latin typeface="Calibri"/>
                <a:cs typeface="Calibri"/>
              </a:rPr>
              <a:t>allo</a:t>
            </a:r>
          </a:p>
          <a:p>
            <a:pPr marL="12700">
              <a:lnSpc>
                <a:spcPct val="100000"/>
              </a:lnSpc>
              <a:spcBef>
                <a:spcPts val="5"/>
              </a:spcBef>
            </a:pPr>
            <a:r>
              <a:rPr sz="2100" spc="-20" dirty="0">
                <a:solidFill>
                  <a:srgbClr val="000000"/>
                </a:solidFill>
                <a:latin typeface="Calibri"/>
                <a:cs typeface="Calibri"/>
              </a:rPr>
              <a:t>stato</a:t>
            </a:r>
            <a:r>
              <a:rPr sz="2100" spc="-25" dirty="0">
                <a:solidFill>
                  <a:srgbClr val="000000"/>
                </a:solidFill>
                <a:latin typeface="Calibri"/>
                <a:cs typeface="Calibri"/>
              </a:rPr>
              <a:t> </a:t>
            </a:r>
            <a:r>
              <a:rPr sz="2100" spc="-15" dirty="0">
                <a:solidFill>
                  <a:srgbClr val="000000"/>
                </a:solidFill>
                <a:latin typeface="Calibri"/>
                <a:cs typeface="Calibri"/>
              </a:rPr>
              <a:t>fondamentale</a:t>
            </a:r>
            <a:endParaRPr sz="2100" dirty="0">
              <a:latin typeface="Calibri"/>
              <a:cs typeface="Calibri"/>
            </a:endParaRPr>
          </a:p>
          <a:p>
            <a:pPr>
              <a:lnSpc>
                <a:spcPct val="100000"/>
              </a:lnSpc>
              <a:spcBef>
                <a:spcPts val="30"/>
              </a:spcBef>
            </a:pPr>
            <a:endParaRPr sz="2050" dirty="0">
              <a:latin typeface="Calibri"/>
              <a:cs typeface="Calibri"/>
            </a:endParaRPr>
          </a:p>
          <a:p>
            <a:pPr marL="12700" marR="5080">
              <a:lnSpc>
                <a:spcPct val="99800"/>
              </a:lnSpc>
            </a:pPr>
            <a:r>
              <a:rPr sz="2100" dirty="0">
                <a:solidFill>
                  <a:srgbClr val="000000"/>
                </a:solidFill>
                <a:latin typeface="Wingdings"/>
                <a:cs typeface="Wingdings"/>
              </a:rPr>
              <a:t></a:t>
            </a:r>
            <a:r>
              <a:rPr sz="2100" spc="-50" dirty="0">
                <a:solidFill>
                  <a:srgbClr val="000000"/>
                </a:solidFill>
                <a:latin typeface="Times New Roman"/>
                <a:cs typeface="Times New Roman"/>
              </a:rPr>
              <a:t> </a:t>
            </a:r>
            <a:r>
              <a:rPr sz="2100" spc="-10" dirty="0">
                <a:solidFill>
                  <a:srgbClr val="000000"/>
                </a:solidFill>
                <a:latin typeface="Calibri"/>
                <a:cs typeface="Calibri"/>
              </a:rPr>
              <a:t>tutte</a:t>
            </a:r>
            <a:r>
              <a:rPr sz="2100" spc="-15" dirty="0">
                <a:solidFill>
                  <a:srgbClr val="000000"/>
                </a:solidFill>
                <a:latin typeface="Calibri"/>
                <a:cs typeface="Calibri"/>
              </a:rPr>
              <a:t> </a:t>
            </a:r>
            <a:r>
              <a:rPr sz="2100" dirty="0">
                <a:solidFill>
                  <a:srgbClr val="000000"/>
                </a:solidFill>
                <a:latin typeface="Calibri"/>
                <a:cs typeface="Calibri"/>
              </a:rPr>
              <a:t>le</a:t>
            </a:r>
            <a:r>
              <a:rPr sz="2100" spc="15" dirty="0">
                <a:solidFill>
                  <a:srgbClr val="000000"/>
                </a:solidFill>
                <a:latin typeface="Calibri"/>
                <a:cs typeface="Calibri"/>
              </a:rPr>
              <a:t> </a:t>
            </a:r>
            <a:r>
              <a:rPr sz="2100" spc="-5" dirty="0">
                <a:solidFill>
                  <a:srgbClr val="000000"/>
                </a:solidFill>
                <a:latin typeface="Calibri"/>
                <a:cs typeface="Calibri"/>
              </a:rPr>
              <a:t>molecole</a:t>
            </a:r>
            <a:r>
              <a:rPr sz="2100" spc="20" dirty="0">
                <a:solidFill>
                  <a:srgbClr val="000000"/>
                </a:solidFill>
                <a:latin typeface="Calibri"/>
                <a:cs typeface="Calibri"/>
              </a:rPr>
              <a:t> </a:t>
            </a:r>
            <a:r>
              <a:rPr sz="2100" spc="-10" dirty="0">
                <a:solidFill>
                  <a:srgbClr val="000000"/>
                </a:solidFill>
                <a:latin typeface="Calibri"/>
                <a:cs typeface="Calibri"/>
              </a:rPr>
              <a:t>assorbenti</a:t>
            </a:r>
            <a:r>
              <a:rPr sz="2100" spc="45" dirty="0">
                <a:solidFill>
                  <a:srgbClr val="000000"/>
                </a:solidFill>
                <a:latin typeface="Calibri"/>
                <a:cs typeface="Calibri"/>
              </a:rPr>
              <a:t> </a:t>
            </a:r>
            <a:r>
              <a:rPr sz="2100" b="1" spc="-10" dirty="0">
                <a:solidFill>
                  <a:srgbClr val="000000"/>
                </a:solidFill>
                <a:latin typeface="Calibri"/>
                <a:cs typeface="Calibri"/>
              </a:rPr>
              <a:t>potenzialmente</a:t>
            </a:r>
            <a:r>
              <a:rPr sz="2100" b="1" spc="5" dirty="0">
                <a:solidFill>
                  <a:srgbClr val="000000"/>
                </a:solidFill>
                <a:latin typeface="Calibri"/>
                <a:cs typeface="Calibri"/>
              </a:rPr>
              <a:t> </a:t>
            </a:r>
            <a:r>
              <a:rPr sz="2100" spc="-10" dirty="0">
                <a:solidFill>
                  <a:srgbClr val="000000"/>
                </a:solidFill>
                <a:latin typeface="Calibri"/>
                <a:cs typeface="Calibri"/>
              </a:rPr>
              <a:t>possono</a:t>
            </a:r>
            <a:r>
              <a:rPr sz="2100" spc="45" dirty="0">
                <a:solidFill>
                  <a:srgbClr val="000000"/>
                </a:solidFill>
                <a:latin typeface="Calibri"/>
                <a:cs typeface="Calibri"/>
              </a:rPr>
              <a:t> </a:t>
            </a:r>
            <a:r>
              <a:rPr sz="2100" spc="-10" dirty="0">
                <a:solidFill>
                  <a:srgbClr val="000000"/>
                </a:solidFill>
                <a:latin typeface="Calibri"/>
                <a:cs typeface="Calibri"/>
              </a:rPr>
              <a:t>fluorescere</a:t>
            </a:r>
            <a:r>
              <a:rPr sz="2100" spc="50" dirty="0">
                <a:solidFill>
                  <a:srgbClr val="000000"/>
                </a:solidFill>
                <a:latin typeface="Calibri"/>
                <a:cs typeface="Calibri"/>
              </a:rPr>
              <a:t> </a:t>
            </a:r>
            <a:r>
              <a:rPr sz="2100" b="1" u="heavy" spc="-5" dirty="0">
                <a:solidFill>
                  <a:srgbClr val="000000"/>
                </a:solidFill>
                <a:uFill>
                  <a:solidFill>
                    <a:srgbClr val="000000"/>
                  </a:solidFill>
                </a:uFill>
                <a:latin typeface="Calibri"/>
                <a:cs typeface="Calibri"/>
              </a:rPr>
              <a:t>ma</a:t>
            </a:r>
            <a:r>
              <a:rPr sz="2100" b="1" spc="20" dirty="0">
                <a:solidFill>
                  <a:srgbClr val="000000"/>
                </a:solidFill>
                <a:latin typeface="Calibri"/>
                <a:cs typeface="Calibri"/>
              </a:rPr>
              <a:t> </a:t>
            </a:r>
            <a:r>
              <a:rPr sz="2100" dirty="0">
                <a:solidFill>
                  <a:srgbClr val="000000"/>
                </a:solidFill>
                <a:latin typeface="Calibri"/>
                <a:cs typeface="Calibri"/>
              </a:rPr>
              <a:t>la</a:t>
            </a:r>
            <a:r>
              <a:rPr sz="2100" spc="-5" dirty="0">
                <a:solidFill>
                  <a:srgbClr val="000000"/>
                </a:solidFill>
                <a:latin typeface="Calibri"/>
                <a:cs typeface="Calibri"/>
              </a:rPr>
              <a:t> </a:t>
            </a:r>
            <a:r>
              <a:rPr sz="2100" dirty="0">
                <a:solidFill>
                  <a:srgbClr val="000000"/>
                </a:solidFill>
                <a:latin typeface="Calibri"/>
                <a:cs typeface="Calibri"/>
              </a:rPr>
              <a:t>maggior</a:t>
            </a:r>
            <a:r>
              <a:rPr sz="2100" spc="15" dirty="0">
                <a:solidFill>
                  <a:srgbClr val="000000"/>
                </a:solidFill>
                <a:latin typeface="Calibri"/>
                <a:cs typeface="Calibri"/>
              </a:rPr>
              <a:t> </a:t>
            </a:r>
            <a:r>
              <a:rPr sz="2100" spc="-10" dirty="0">
                <a:solidFill>
                  <a:srgbClr val="000000"/>
                </a:solidFill>
                <a:latin typeface="Calibri"/>
                <a:cs typeface="Calibri"/>
              </a:rPr>
              <a:t>parte</a:t>
            </a:r>
            <a:r>
              <a:rPr sz="2100" spc="-5" dirty="0">
                <a:solidFill>
                  <a:srgbClr val="000000"/>
                </a:solidFill>
                <a:latin typeface="Calibri"/>
                <a:cs typeface="Calibri"/>
              </a:rPr>
              <a:t> dei</a:t>
            </a:r>
            <a:r>
              <a:rPr sz="2100" dirty="0">
                <a:solidFill>
                  <a:srgbClr val="000000"/>
                </a:solidFill>
                <a:latin typeface="Calibri"/>
                <a:cs typeface="Calibri"/>
              </a:rPr>
              <a:t> </a:t>
            </a:r>
            <a:r>
              <a:rPr sz="2100" spc="-10" dirty="0">
                <a:solidFill>
                  <a:srgbClr val="000000"/>
                </a:solidFill>
                <a:latin typeface="Calibri"/>
                <a:cs typeface="Calibri"/>
              </a:rPr>
              <a:t>composti</a:t>
            </a:r>
            <a:r>
              <a:rPr sz="2100" spc="20" dirty="0">
                <a:solidFill>
                  <a:srgbClr val="000000"/>
                </a:solidFill>
                <a:latin typeface="Calibri"/>
                <a:cs typeface="Calibri"/>
              </a:rPr>
              <a:t> </a:t>
            </a:r>
            <a:r>
              <a:rPr sz="2100" spc="-5" dirty="0">
                <a:solidFill>
                  <a:srgbClr val="000000"/>
                </a:solidFill>
                <a:latin typeface="Calibri"/>
                <a:cs typeface="Calibri"/>
              </a:rPr>
              <a:t>non </a:t>
            </a:r>
            <a:r>
              <a:rPr sz="2100" spc="-459" dirty="0">
                <a:solidFill>
                  <a:srgbClr val="000000"/>
                </a:solidFill>
                <a:latin typeface="Calibri"/>
                <a:cs typeface="Calibri"/>
              </a:rPr>
              <a:t> </a:t>
            </a:r>
            <a:r>
              <a:rPr sz="2100" spc="-10" dirty="0">
                <a:solidFill>
                  <a:srgbClr val="000000"/>
                </a:solidFill>
                <a:latin typeface="Calibri"/>
                <a:cs typeface="Calibri"/>
              </a:rPr>
              <a:t>fluoresce</a:t>
            </a:r>
            <a:r>
              <a:rPr sz="2100" spc="40" dirty="0">
                <a:solidFill>
                  <a:srgbClr val="000000"/>
                </a:solidFill>
                <a:latin typeface="Calibri"/>
                <a:cs typeface="Calibri"/>
              </a:rPr>
              <a:t> </a:t>
            </a:r>
            <a:r>
              <a:rPr sz="2100" dirty="0">
                <a:solidFill>
                  <a:srgbClr val="000000"/>
                </a:solidFill>
                <a:latin typeface="Wingdings"/>
                <a:cs typeface="Wingdings"/>
              </a:rPr>
              <a:t></a:t>
            </a:r>
            <a:r>
              <a:rPr sz="2100" spc="-50" dirty="0">
                <a:solidFill>
                  <a:srgbClr val="000000"/>
                </a:solidFill>
                <a:latin typeface="Times New Roman"/>
                <a:cs typeface="Times New Roman"/>
              </a:rPr>
              <a:t> </a:t>
            </a:r>
            <a:r>
              <a:rPr lang="it-IT" sz="2100" dirty="0">
                <a:solidFill>
                  <a:srgbClr val="000000"/>
                </a:solidFill>
                <a:latin typeface="Calibri"/>
                <a:cs typeface="Calibri"/>
              </a:rPr>
              <a:t>se la</a:t>
            </a:r>
            <a:r>
              <a:rPr sz="2100" spc="10" dirty="0">
                <a:solidFill>
                  <a:srgbClr val="000000"/>
                </a:solidFill>
                <a:latin typeface="Calibri"/>
                <a:cs typeface="Calibri"/>
              </a:rPr>
              <a:t> </a:t>
            </a:r>
            <a:r>
              <a:rPr sz="2100" spc="-10" dirty="0">
                <a:solidFill>
                  <a:srgbClr val="000000"/>
                </a:solidFill>
                <a:latin typeface="Calibri"/>
                <a:cs typeface="Calibri"/>
              </a:rPr>
              <a:t>propria</a:t>
            </a:r>
            <a:r>
              <a:rPr sz="2100" spc="5" dirty="0">
                <a:solidFill>
                  <a:srgbClr val="000000"/>
                </a:solidFill>
                <a:latin typeface="Calibri"/>
                <a:cs typeface="Calibri"/>
              </a:rPr>
              <a:t> </a:t>
            </a:r>
            <a:r>
              <a:rPr sz="2100" spc="-15" dirty="0">
                <a:solidFill>
                  <a:srgbClr val="000000"/>
                </a:solidFill>
                <a:latin typeface="Calibri"/>
                <a:cs typeface="Calibri"/>
              </a:rPr>
              <a:t>struttura</a:t>
            </a:r>
            <a:r>
              <a:rPr sz="2100" spc="-10" dirty="0">
                <a:solidFill>
                  <a:srgbClr val="000000"/>
                </a:solidFill>
                <a:latin typeface="Calibri"/>
                <a:cs typeface="Calibri"/>
              </a:rPr>
              <a:t> </a:t>
            </a:r>
            <a:r>
              <a:rPr sz="2100" spc="-15" dirty="0">
                <a:solidFill>
                  <a:srgbClr val="000000"/>
                </a:solidFill>
                <a:latin typeface="Calibri"/>
                <a:cs typeface="Calibri"/>
              </a:rPr>
              <a:t>prevede</a:t>
            </a:r>
            <a:r>
              <a:rPr sz="2100" spc="15" dirty="0">
                <a:solidFill>
                  <a:srgbClr val="000000"/>
                </a:solidFill>
                <a:latin typeface="Calibri"/>
                <a:cs typeface="Calibri"/>
              </a:rPr>
              <a:t> </a:t>
            </a:r>
            <a:r>
              <a:rPr sz="2100" spc="-5" dirty="0">
                <a:solidFill>
                  <a:srgbClr val="000000"/>
                </a:solidFill>
                <a:latin typeface="Calibri"/>
                <a:cs typeface="Calibri"/>
              </a:rPr>
              <a:t>cammini per</a:t>
            </a:r>
            <a:r>
              <a:rPr sz="2100" dirty="0">
                <a:solidFill>
                  <a:srgbClr val="000000"/>
                </a:solidFill>
                <a:latin typeface="Calibri"/>
                <a:cs typeface="Calibri"/>
              </a:rPr>
              <a:t> i</a:t>
            </a:r>
            <a:r>
              <a:rPr sz="2100" spc="5" dirty="0">
                <a:solidFill>
                  <a:srgbClr val="000000"/>
                </a:solidFill>
                <a:latin typeface="Calibri"/>
                <a:cs typeface="Calibri"/>
              </a:rPr>
              <a:t> </a:t>
            </a:r>
            <a:r>
              <a:rPr sz="2100" spc="-5" dirty="0">
                <a:solidFill>
                  <a:srgbClr val="000000"/>
                </a:solidFill>
                <a:latin typeface="Calibri"/>
                <a:cs typeface="Calibri"/>
              </a:rPr>
              <a:t>quali</a:t>
            </a:r>
            <a:r>
              <a:rPr sz="2100" spc="5" dirty="0">
                <a:solidFill>
                  <a:srgbClr val="000000"/>
                </a:solidFill>
                <a:latin typeface="Calibri"/>
                <a:cs typeface="Calibri"/>
              </a:rPr>
              <a:t> </a:t>
            </a:r>
            <a:r>
              <a:rPr sz="2100" dirty="0">
                <a:solidFill>
                  <a:srgbClr val="000000"/>
                </a:solidFill>
                <a:latin typeface="Calibri"/>
                <a:cs typeface="Calibri"/>
              </a:rPr>
              <a:t>il</a:t>
            </a:r>
            <a:r>
              <a:rPr sz="2100" spc="40" dirty="0">
                <a:solidFill>
                  <a:srgbClr val="000000"/>
                </a:solidFill>
                <a:latin typeface="Calibri"/>
                <a:cs typeface="Calibri"/>
              </a:rPr>
              <a:t> </a:t>
            </a:r>
            <a:r>
              <a:rPr sz="2100" b="1" u="heavy" spc="-10" dirty="0">
                <a:solidFill>
                  <a:srgbClr val="000000"/>
                </a:solidFill>
                <a:uFill>
                  <a:solidFill>
                    <a:srgbClr val="000000"/>
                  </a:solidFill>
                </a:uFill>
                <a:latin typeface="Calibri"/>
                <a:cs typeface="Calibri"/>
              </a:rPr>
              <a:t>rilassamento</a:t>
            </a:r>
            <a:r>
              <a:rPr sz="2100" b="1" spc="20" dirty="0">
                <a:solidFill>
                  <a:srgbClr val="000000"/>
                </a:solidFill>
                <a:latin typeface="Calibri"/>
                <a:cs typeface="Calibri"/>
              </a:rPr>
              <a:t> </a:t>
            </a:r>
            <a:r>
              <a:rPr sz="2100" spc="-5" dirty="0">
                <a:solidFill>
                  <a:srgbClr val="000000"/>
                </a:solidFill>
                <a:latin typeface="Calibri"/>
                <a:cs typeface="Calibri"/>
              </a:rPr>
              <a:t>può</a:t>
            </a:r>
            <a:r>
              <a:rPr sz="2100" dirty="0">
                <a:solidFill>
                  <a:srgbClr val="000000"/>
                </a:solidFill>
                <a:latin typeface="Calibri"/>
                <a:cs typeface="Calibri"/>
              </a:rPr>
              <a:t> </a:t>
            </a:r>
            <a:r>
              <a:rPr sz="2100" spc="-15" dirty="0">
                <a:solidFill>
                  <a:srgbClr val="000000"/>
                </a:solidFill>
                <a:latin typeface="Calibri"/>
                <a:cs typeface="Calibri"/>
              </a:rPr>
              <a:t>avvenire</a:t>
            </a:r>
            <a:r>
              <a:rPr sz="2100" spc="20" dirty="0">
                <a:solidFill>
                  <a:srgbClr val="000000"/>
                </a:solidFill>
                <a:latin typeface="Calibri"/>
                <a:cs typeface="Calibri"/>
              </a:rPr>
              <a:t> </a:t>
            </a:r>
            <a:r>
              <a:rPr sz="2100" dirty="0">
                <a:solidFill>
                  <a:srgbClr val="000000"/>
                </a:solidFill>
                <a:latin typeface="Calibri"/>
                <a:cs typeface="Calibri"/>
              </a:rPr>
              <a:t>ad</a:t>
            </a:r>
            <a:r>
              <a:rPr sz="2100" spc="5" dirty="0">
                <a:solidFill>
                  <a:srgbClr val="000000"/>
                </a:solidFill>
                <a:latin typeface="Calibri"/>
                <a:cs typeface="Calibri"/>
              </a:rPr>
              <a:t> </a:t>
            </a:r>
            <a:r>
              <a:rPr sz="2100" spc="-5" dirty="0">
                <a:solidFill>
                  <a:srgbClr val="000000"/>
                </a:solidFill>
                <a:latin typeface="Calibri"/>
                <a:cs typeface="Calibri"/>
              </a:rPr>
              <a:t>una</a:t>
            </a:r>
            <a:r>
              <a:rPr sz="2100" spc="-20" dirty="0">
                <a:solidFill>
                  <a:srgbClr val="000000"/>
                </a:solidFill>
                <a:latin typeface="Calibri"/>
                <a:cs typeface="Calibri"/>
              </a:rPr>
              <a:t> </a:t>
            </a:r>
            <a:r>
              <a:rPr sz="2100" spc="-10" dirty="0">
                <a:solidFill>
                  <a:srgbClr val="000000"/>
                </a:solidFill>
                <a:latin typeface="Calibri"/>
                <a:cs typeface="Calibri"/>
              </a:rPr>
              <a:t>velocità </a:t>
            </a:r>
            <a:r>
              <a:rPr sz="2100" spc="-5" dirty="0">
                <a:solidFill>
                  <a:srgbClr val="000000"/>
                </a:solidFill>
                <a:latin typeface="Calibri"/>
                <a:cs typeface="Calibri"/>
              </a:rPr>
              <a:t> maggiore</a:t>
            </a:r>
            <a:r>
              <a:rPr sz="2100" spc="5" dirty="0">
                <a:solidFill>
                  <a:srgbClr val="000000"/>
                </a:solidFill>
                <a:latin typeface="Calibri"/>
                <a:cs typeface="Calibri"/>
              </a:rPr>
              <a:t> </a:t>
            </a:r>
            <a:r>
              <a:rPr sz="2100" spc="-5" dirty="0">
                <a:solidFill>
                  <a:srgbClr val="000000"/>
                </a:solidFill>
                <a:latin typeface="Calibri"/>
                <a:cs typeface="Calibri"/>
              </a:rPr>
              <a:t>dell'emissione</a:t>
            </a:r>
            <a:r>
              <a:rPr sz="2100" spc="45" dirty="0">
                <a:solidFill>
                  <a:srgbClr val="000000"/>
                </a:solidFill>
                <a:latin typeface="Calibri"/>
                <a:cs typeface="Calibri"/>
              </a:rPr>
              <a:t> </a:t>
            </a:r>
            <a:r>
              <a:rPr sz="2100" spc="-10" dirty="0">
                <a:solidFill>
                  <a:srgbClr val="000000"/>
                </a:solidFill>
                <a:latin typeface="Calibri"/>
                <a:cs typeface="Calibri"/>
              </a:rPr>
              <a:t>fluorescente</a:t>
            </a:r>
            <a:endParaRPr sz="2100" dirty="0">
              <a:latin typeface="Calibri"/>
              <a:cs typeface="Calibri"/>
            </a:endParaRPr>
          </a:p>
          <a:p>
            <a:pPr>
              <a:lnSpc>
                <a:spcPct val="100000"/>
              </a:lnSpc>
              <a:spcBef>
                <a:spcPts val="20"/>
              </a:spcBef>
            </a:pPr>
            <a:endParaRPr sz="2050" dirty="0">
              <a:latin typeface="Calibri"/>
              <a:cs typeface="Calibri"/>
            </a:endParaRPr>
          </a:p>
          <a:p>
            <a:pPr marL="12700">
              <a:lnSpc>
                <a:spcPct val="100000"/>
              </a:lnSpc>
            </a:pPr>
            <a:r>
              <a:rPr sz="2100" i="1" spc="-10" dirty="0">
                <a:solidFill>
                  <a:srgbClr val="000000"/>
                </a:solidFill>
                <a:latin typeface="Calibri"/>
                <a:cs typeface="Calibri"/>
              </a:rPr>
              <a:t>Rendimento</a:t>
            </a:r>
            <a:r>
              <a:rPr sz="2100" i="1" spc="-30" dirty="0">
                <a:solidFill>
                  <a:srgbClr val="000000"/>
                </a:solidFill>
                <a:latin typeface="Calibri"/>
                <a:cs typeface="Calibri"/>
              </a:rPr>
              <a:t> </a:t>
            </a:r>
            <a:r>
              <a:rPr sz="2100" i="1" spc="-10" dirty="0">
                <a:solidFill>
                  <a:srgbClr val="000000"/>
                </a:solidFill>
                <a:latin typeface="Calibri"/>
                <a:cs typeface="Calibri"/>
              </a:rPr>
              <a:t>quantico</a:t>
            </a:r>
            <a:r>
              <a:rPr sz="2100" i="1" spc="-30" dirty="0">
                <a:solidFill>
                  <a:srgbClr val="000000"/>
                </a:solidFill>
                <a:latin typeface="Calibri"/>
                <a:cs typeface="Calibri"/>
              </a:rPr>
              <a:t> </a:t>
            </a:r>
            <a:r>
              <a:rPr sz="2100" spc="-5" dirty="0">
                <a:solidFill>
                  <a:srgbClr val="000000"/>
                </a:solidFill>
                <a:latin typeface="Calibri"/>
                <a:cs typeface="Calibri"/>
              </a:rPr>
              <a:t>della</a:t>
            </a:r>
            <a:r>
              <a:rPr sz="2100" spc="20" dirty="0">
                <a:solidFill>
                  <a:srgbClr val="000000"/>
                </a:solidFill>
                <a:latin typeface="Calibri"/>
                <a:cs typeface="Calibri"/>
              </a:rPr>
              <a:t> </a:t>
            </a:r>
            <a:r>
              <a:rPr sz="2100" spc="-10" dirty="0">
                <a:solidFill>
                  <a:srgbClr val="000000"/>
                </a:solidFill>
                <a:latin typeface="Calibri"/>
                <a:cs typeface="Calibri"/>
              </a:rPr>
              <a:t>fluorescenza</a:t>
            </a:r>
            <a:r>
              <a:rPr sz="2100" spc="15" dirty="0">
                <a:solidFill>
                  <a:srgbClr val="000000"/>
                </a:solidFill>
                <a:latin typeface="Calibri"/>
                <a:cs typeface="Calibri"/>
              </a:rPr>
              <a:t> </a:t>
            </a:r>
            <a:r>
              <a:rPr sz="2100" spc="-10" dirty="0">
                <a:solidFill>
                  <a:srgbClr val="000000"/>
                </a:solidFill>
                <a:latin typeface="Calibri"/>
                <a:cs typeface="Calibri"/>
              </a:rPr>
              <a:t>molecolare</a:t>
            </a:r>
            <a:r>
              <a:rPr sz="2100" spc="30" dirty="0">
                <a:solidFill>
                  <a:srgbClr val="000000"/>
                </a:solidFill>
                <a:latin typeface="Calibri"/>
                <a:cs typeface="Calibri"/>
              </a:rPr>
              <a:t> </a:t>
            </a:r>
            <a:r>
              <a:rPr sz="2100" dirty="0">
                <a:solidFill>
                  <a:srgbClr val="000000"/>
                </a:solidFill>
                <a:latin typeface="Calibri"/>
                <a:cs typeface="Calibri"/>
              </a:rPr>
              <a:t>è</a:t>
            </a:r>
            <a:r>
              <a:rPr sz="2100" spc="5" dirty="0">
                <a:solidFill>
                  <a:srgbClr val="000000"/>
                </a:solidFill>
                <a:latin typeface="Calibri"/>
                <a:cs typeface="Calibri"/>
              </a:rPr>
              <a:t> </a:t>
            </a:r>
            <a:r>
              <a:rPr sz="2100" dirty="0">
                <a:solidFill>
                  <a:srgbClr val="000000"/>
                </a:solidFill>
                <a:latin typeface="Calibri"/>
                <a:cs typeface="Calibri"/>
              </a:rPr>
              <a:t>il</a:t>
            </a:r>
            <a:r>
              <a:rPr sz="2100" spc="15" dirty="0">
                <a:solidFill>
                  <a:srgbClr val="000000"/>
                </a:solidFill>
                <a:latin typeface="Calibri"/>
                <a:cs typeface="Calibri"/>
              </a:rPr>
              <a:t> </a:t>
            </a:r>
            <a:r>
              <a:rPr sz="2100" spc="-10" dirty="0">
                <a:solidFill>
                  <a:srgbClr val="000000"/>
                </a:solidFill>
                <a:latin typeface="Calibri"/>
                <a:cs typeface="Calibri"/>
              </a:rPr>
              <a:t>rapporto</a:t>
            </a:r>
            <a:r>
              <a:rPr sz="2100" spc="-5" dirty="0">
                <a:solidFill>
                  <a:srgbClr val="000000"/>
                </a:solidFill>
                <a:latin typeface="Calibri"/>
                <a:cs typeface="Calibri"/>
              </a:rPr>
              <a:t> </a:t>
            </a:r>
            <a:r>
              <a:rPr sz="2100" spc="-20" dirty="0">
                <a:solidFill>
                  <a:srgbClr val="000000"/>
                </a:solidFill>
                <a:latin typeface="Calibri"/>
                <a:cs typeface="Calibri"/>
              </a:rPr>
              <a:t>tra</a:t>
            </a:r>
            <a:r>
              <a:rPr sz="2100" dirty="0">
                <a:solidFill>
                  <a:srgbClr val="000000"/>
                </a:solidFill>
                <a:latin typeface="Calibri"/>
                <a:cs typeface="Calibri"/>
              </a:rPr>
              <a:t> </a:t>
            </a:r>
            <a:r>
              <a:rPr sz="2100" spc="-10" dirty="0">
                <a:solidFill>
                  <a:srgbClr val="000000"/>
                </a:solidFill>
                <a:latin typeface="Calibri"/>
                <a:cs typeface="Calibri"/>
              </a:rPr>
              <a:t>numero</a:t>
            </a:r>
            <a:r>
              <a:rPr sz="2100" spc="15" dirty="0">
                <a:solidFill>
                  <a:srgbClr val="000000"/>
                </a:solidFill>
                <a:latin typeface="Calibri"/>
                <a:cs typeface="Calibri"/>
              </a:rPr>
              <a:t> </a:t>
            </a:r>
            <a:r>
              <a:rPr sz="2100" spc="-5" dirty="0">
                <a:solidFill>
                  <a:srgbClr val="000000"/>
                </a:solidFill>
                <a:latin typeface="Calibri"/>
                <a:cs typeface="Calibri"/>
              </a:rPr>
              <a:t>di molecole</a:t>
            </a:r>
            <a:r>
              <a:rPr sz="2100" spc="20" dirty="0">
                <a:solidFill>
                  <a:srgbClr val="000000"/>
                </a:solidFill>
                <a:latin typeface="Calibri"/>
                <a:cs typeface="Calibri"/>
              </a:rPr>
              <a:t> </a:t>
            </a:r>
            <a:r>
              <a:rPr sz="2100" dirty="0">
                <a:solidFill>
                  <a:srgbClr val="000000"/>
                </a:solidFill>
                <a:latin typeface="Calibri"/>
                <a:cs typeface="Calibri"/>
              </a:rPr>
              <a:t>che</a:t>
            </a:r>
            <a:r>
              <a:rPr sz="2100" spc="50" dirty="0">
                <a:solidFill>
                  <a:srgbClr val="000000"/>
                </a:solidFill>
                <a:latin typeface="Calibri"/>
                <a:cs typeface="Calibri"/>
              </a:rPr>
              <a:t> </a:t>
            </a:r>
            <a:r>
              <a:rPr sz="2100" spc="-10" dirty="0">
                <a:solidFill>
                  <a:srgbClr val="000000"/>
                </a:solidFill>
                <a:latin typeface="Calibri"/>
                <a:cs typeface="Calibri"/>
              </a:rPr>
              <a:t>fluoresce</a:t>
            </a:r>
            <a:r>
              <a:rPr sz="2100" spc="30" dirty="0">
                <a:solidFill>
                  <a:srgbClr val="000000"/>
                </a:solidFill>
                <a:latin typeface="Calibri"/>
                <a:cs typeface="Calibri"/>
              </a:rPr>
              <a:t> </a:t>
            </a:r>
            <a:r>
              <a:rPr sz="2100" dirty="0">
                <a:solidFill>
                  <a:srgbClr val="000000"/>
                </a:solidFill>
                <a:latin typeface="Calibri"/>
                <a:cs typeface="Calibri"/>
              </a:rPr>
              <a:t>e le</a:t>
            </a:r>
          </a:p>
          <a:p>
            <a:pPr marL="12700">
              <a:lnSpc>
                <a:spcPct val="100000"/>
              </a:lnSpc>
              <a:spcBef>
                <a:spcPts val="10"/>
              </a:spcBef>
            </a:pPr>
            <a:r>
              <a:rPr sz="2100" spc="-5" dirty="0">
                <a:solidFill>
                  <a:srgbClr val="000000"/>
                </a:solidFill>
                <a:latin typeface="Calibri"/>
                <a:cs typeface="Calibri"/>
              </a:rPr>
              <a:t>molecole</a:t>
            </a:r>
            <a:r>
              <a:rPr sz="2100" spc="25" dirty="0">
                <a:solidFill>
                  <a:srgbClr val="000000"/>
                </a:solidFill>
                <a:latin typeface="Calibri"/>
                <a:cs typeface="Calibri"/>
              </a:rPr>
              <a:t> </a:t>
            </a:r>
            <a:r>
              <a:rPr sz="2100" spc="-10" dirty="0">
                <a:solidFill>
                  <a:srgbClr val="000000"/>
                </a:solidFill>
                <a:latin typeface="Calibri"/>
                <a:cs typeface="Calibri"/>
              </a:rPr>
              <a:t>eccitate</a:t>
            </a:r>
            <a:r>
              <a:rPr sz="2100" spc="15" dirty="0">
                <a:solidFill>
                  <a:srgbClr val="000000"/>
                </a:solidFill>
                <a:latin typeface="Calibri"/>
                <a:cs typeface="Calibri"/>
              </a:rPr>
              <a:t> </a:t>
            </a:r>
            <a:r>
              <a:rPr sz="2100" spc="-10" dirty="0">
                <a:solidFill>
                  <a:srgbClr val="000000"/>
                </a:solidFill>
                <a:latin typeface="Calibri"/>
                <a:cs typeface="Calibri"/>
              </a:rPr>
              <a:t>totali</a:t>
            </a:r>
            <a:r>
              <a:rPr sz="2100" spc="484" dirty="0">
                <a:solidFill>
                  <a:srgbClr val="000000"/>
                </a:solidFill>
                <a:latin typeface="Calibri"/>
                <a:cs typeface="Calibri"/>
              </a:rPr>
              <a:t> </a:t>
            </a:r>
            <a:r>
              <a:rPr sz="2100" dirty="0">
                <a:solidFill>
                  <a:srgbClr val="000000"/>
                </a:solidFill>
                <a:latin typeface="Wingdings"/>
                <a:cs typeface="Wingdings"/>
              </a:rPr>
              <a:t></a:t>
            </a:r>
            <a:r>
              <a:rPr sz="2100" spc="-55" dirty="0">
                <a:solidFill>
                  <a:srgbClr val="000000"/>
                </a:solidFill>
                <a:latin typeface="Times New Roman"/>
                <a:cs typeface="Times New Roman"/>
              </a:rPr>
              <a:t> </a:t>
            </a:r>
            <a:r>
              <a:rPr sz="2100" spc="-15" dirty="0">
                <a:solidFill>
                  <a:srgbClr val="000000"/>
                </a:solidFill>
                <a:latin typeface="Calibri"/>
                <a:cs typeface="Calibri"/>
              </a:rPr>
              <a:t>ovvero</a:t>
            </a:r>
            <a:r>
              <a:rPr sz="2100" spc="35" dirty="0">
                <a:solidFill>
                  <a:srgbClr val="000000"/>
                </a:solidFill>
                <a:latin typeface="Calibri"/>
                <a:cs typeface="Calibri"/>
              </a:rPr>
              <a:t> </a:t>
            </a:r>
            <a:r>
              <a:rPr sz="2100" spc="-5" dirty="0">
                <a:solidFill>
                  <a:srgbClr val="000000"/>
                </a:solidFill>
                <a:latin typeface="Calibri"/>
                <a:cs typeface="Calibri"/>
              </a:rPr>
              <a:t>il</a:t>
            </a:r>
            <a:r>
              <a:rPr sz="2100" spc="10" dirty="0">
                <a:solidFill>
                  <a:srgbClr val="000000"/>
                </a:solidFill>
                <a:latin typeface="Calibri"/>
                <a:cs typeface="Calibri"/>
              </a:rPr>
              <a:t> </a:t>
            </a:r>
            <a:r>
              <a:rPr sz="2100" i="1" u="heavy" spc="-5" dirty="0">
                <a:solidFill>
                  <a:srgbClr val="BF6B2C"/>
                </a:solidFill>
                <a:uFill>
                  <a:solidFill>
                    <a:srgbClr val="FF0000"/>
                  </a:solidFill>
                </a:uFill>
                <a:latin typeface="Calibri"/>
                <a:cs typeface="Calibri"/>
              </a:rPr>
              <a:t>rapporto</a:t>
            </a:r>
            <a:r>
              <a:rPr sz="2100" i="1" u="heavy" spc="-20" dirty="0">
                <a:solidFill>
                  <a:srgbClr val="BF6B2C"/>
                </a:solidFill>
                <a:uFill>
                  <a:solidFill>
                    <a:srgbClr val="FF0000"/>
                  </a:solidFill>
                </a:uFill>
                <a:latin typeface="Calibri"/>
                <a:cs typeface="Calibri"/>
              </a:rPr>
              <a:t> </a:t>
            </a:r>
            <a:r>
              <a:rPr sz="2100" i="1" u="heavy" spc="-5" dirty="0">
                <a:solidFill>
                  <a:srgbClr val="BF6B2C"/>
                </a:solidFill>
                <a:uFill>
                  <a:solidFill>
                    <a:srgbClr val="FF0000"/>
                  </a:solidFill>
                </a:uFill>
                <a:latin typeface="Calibri"/>
                <a:cs typeface="Calibri"/>
              </a:rPr>
              <a:t>dei</a:t>
            </a:r>
            <a:r>
              <a:rPr sz="2100" i="1" u="heavy" spc="-10" dirty="0">
                <a:solidFill>
                  <a:srgbClr val="BF6B2C"/>
                </a:solidFill>
                <a:uFill>
                  <a:solidFill>
                    <a:srgbClr val="FF0000"/>
                  </a:solidFill>
                </a:uFill>
                <a:latin typeface="Calibri"/>
                <a:cs typeface="Calibri"/>
              </a:rPr>
              <a:t> fotoni</a:t>
            </a:r>
            <a:r>
              <a:rPr sz="2100" i="1" u="heavy" spc="-25" dirty="0">
                <a:solidFill>
                  <a:srgbClr val="BF6B2C"/>
                </a:solidFill>
                <a:uFill>
                  <a:solidFill>
                    <a:srgbClr val="FF0000"/>
                  </a:solidFill>
                </a:uFill>
                <a:latin typeface="Calibri"/>
                <a:cs typeface="Calibri"/>
              </a:rPr>
              <a:t> </a:t>
            </a:r>
            <a:r>
              <a:rPr sz="2100" i="1" u="heavy" dirty="0">
                <a:solidFill>
                  <a:srgbClr val="BF6B2C"/>
                </a:solidFill>
                <a:uFill>
                  <a:solidFill>
                    <a:srgbClr val="FF0000"/>
                  </a:solidFill>
                </a:uFill>
                <a:latin typeface="Calibri"/>
                <a:cs typeface="Calibri"/>
              </a:rPr>
              <a:t>emessi</a:t>
            </a:r>
            <a:r>
              <a:rPr sz="2100" i="1" u="heavy" spc="-10" dirty="0">
                <a:solidFill>
                  <a:srgbClr val="BF6B2C"/>
                </a:solidFill>
                <a:uFill>
                  <a:solidFill>
                    <a:srgbClr val="FF0000"/>
                  </a:solidFill>
                </a:uFill>
                <a:latin typeface="Calibri"/>
                <a:cs typeface="Calibri"/>
              </a:rPr>
              <a:t> rispetto</a:t>
            </a:r>
            <a:r>
              <a:rPr sz="2100" i="1" u="heavy" spc="-30" dirty="0">
                <a:solidFill>
                  <a:srgbClr val="BF6B2C"/>
                </a:solidFill>
                <a:uFill>
                  <a:solidFill>
                    <a:srgbClr val="FF0000"/>
                  </a:solidFill>
                </a:uFill>
                <a:latin typeface="Calibri"/>
                <a:cs typeface="Calibri"/>
              </a:rPr>
              <a:t> </a:t>
            </a:r>
            <a:r>
              <a:rPr sz="2100" i="1" u="heavy" spc="-5" dirty="0">
                <a:solidFill>
                  <a:srgbClr val="BF6B2C"/>
                </a:solidFill>
                <a:uFill>
                  <a:solidFill>
                    <a:srgbClr val="FF0000"/>
                  </a:solidFill>
                </a:uFill>
                <a:latin typeface="Calibri"/>
                <a:cs typeface="Calibri"/>
              </a:rPr>
              <a:t>ai</a:t>
            </a:r>
            <a:r>
              <a:rPr sz="2100" i="1" u="heavy" spc="-15" dirty="0">
                <a:solidFill>
                  <a:srgbClr val="BF6B2C"/>
                </a:solidFill>
                <a:uFill>
                  <a:solidFill>
                    <a:srgbClr val="FF0000"/>
                  </a:solidFill>
                </a:uFill>
                <a:latin typeface="Calibri"/>
                <a:cs typeface="Calibri"/>
              </a:rPr>
              <a:t> </a:t>
            </a:r>
            <a:r>
              <a:rPr sz="2100" i="1" u="heavy" spc="-10" dirty="0">
                <a:solidFill>
                  <a:srgbClr val="BF6B2C"/>
                </a:solidFill>
                <a:uFill>
                  <a:solidFill>
                    <a:srgbClr val="FF0000"/>
                  </a:solidFill>
                </a:uFill>
                <a:latin typeface="Calibri"/>
                <a:cs typeface="Calibri"/>
              </a:rPr>
              <a:t>fotoni</a:t>
            </a:r>
            <a:r>
              <a:rPr sz="2100" i="1" u="heavy" spc="-15" dirty="0">
                <a:solidFill>
                  <a:srgbClr val="BF6B2C"/>
                </a:solidFill>
                <a:uFill>
                  <a:solidFill>
                    <a:srgbClr val="FF0000"/>
                  </a:solidFill>
                </a:uFill>
                <a:latin typeface="Calibri"/>
                <a:cs typeface="Calibri"/>
              </a:rPr>
              <a:t> </a:t>
            </a:r>
            <a:r>
              <a:rPr sz="2100" i="1" u="heavy" spc="-5" dirty="0">
                <a:solidFill>
                  <a:srgbClr val="BF6B2C"/>
                </a:solidFill>
                <a:uFill>
                  <a:solidFill>
                    <a:srgbClr val="FF0000"/>
                  </a:solidFill>
                </a:uFill>
                <a:latin typeface="Calibri"/>
                <a:cs typeface="Calibri"/>
              </a:rPr>
              <a:t>assorbiti</a:t>
            </a:r>
            <a:endParaRPr sz="2100" dirty="0">
              <a:latin typeface="Calibri"/>
              <a:cs typeface="Calibri"/>
            </a:endParaRPr>
          </a:p>
          <a:p>
            <a:pPr marL="12700">
              <a:lnSpc>
                <a:spcPct val="100000"/>
              </a:lnSpc>
              <a:spcBef>
                <a:spcPts val="5"/>
              </a:spcBef>
            </a:pPr>
            <a:r>
              <a:rPr sz="2100" dirty="0">
                <a:solidFill>
                  <a:srgbClr val="000000"/>
                </a:solidFill>
                <a:latin typeface="Wingdings"/>
                <a:cs typeface="Wingdings"/>
              </a:rPr>
              <a:t></a:t>
            </a:r>
            <a:r>
              <a:rPr sz="2100" spc="-45" dirty="0">
                <a:solidFill>
                  <a:srgbClr val="000000"/>
                </a:solidFill>
                <a:latin typeface="Times New Roman"/>
                <a:cs typeface="Times New Roman"/>
              </a:rPr>
              <a:t> </a:t>
            </a:r>
            <a:r>
              <a:rPr sz="2100" spc="-10" dirty="0">
                <a:solidFill>
                  <a:srgbClr val="000000"/>
                </a:solidFill>
                <a:latin typeface="Calibri"/>
                <a:cs typeface="Calibri"/>
              </a:rPr>
              <a:t>molecole</a:t>
            </a:r>
            <a:r>
              <a:rPr sz="2100" spc="45" dirty="0">
                <a:solidFill>
                  <a:srgbClr val="000000"/>
                </a:solidFill>
                <a:latin typeface="Calibri"/>
                <a:cs typeface="Calibri"/>
              </a:rPr>
              <a:t> </a:t>
            </a:r>
            <a:r>
              <a:rPr sz="2100" spc="-10" dirty="0">
                <a:solidFill>
                  <a:srgbClr val="BF6B2C"/>
                </a:solidFill>
                <a:latin typeface="Calibri"/>
                <a:cs typeface="Calibri"/>
              </a:rPr>
              <a:t>altamente</a:t>
            </a:r>
            <a:r>
              <a:rPr sz="2100" spc="-15" dirty="0">
                <a:solidFill>
                  <a:srgbClr val="BF6B2C"/>
                </a:solidFill>
                <a:latin typeface="Calibri"/>
                <a:cs typeface="Calibri"/>
              </a:rPr>
              <a:t> </a:t>
            </a:r>
            <a:r>
              <a:rPr sz="2100" spc="-10" dirty="0">
                <a:solidFill>
                  <a:srgbClr val="BF6B2C"/>
                </a:solidFill>
                <a:latin typeface="Calibri"/>
                <a:cs typeface="Calibri"/>
              </a:rPr>
              <a:t>fluorescenti</a:t>
            </a:r>
            <a:r>
              <a:rPr sz="2100" spc="55" dirty="0">
                <a:solidFill>
                  <a:srgbClr val="BF6B2C"/>
                </a:solidFill>
                <a:latin typeface="Calibri"/>
                <a:cs typeface="Calibri"/>
              </a:rPr>
              <a:t> </a:t>
            </a:r>
            <a:r>
              <a:rPr sz="2100" spc="-5" dirty="0">
                <a:solidFill>
                  <a:srgbClr val="000000"/>
                </a:solidFill>
                <a:latin typeface="Calibri"/>
                <a:cs typeface="Calibri"/>
              </a:rPr>
              <a:t>hanno</a:t>
            </a:r>
            <a:r>
              <a:rPr sz="2100" spc="-20" dirty="0">
                <a:solidFill>
                  <a:srgbClr val="000000"/>
                </a:solidFill>
                <a:latin typeface="Calibri"/>
                <a:cs typeface="Calibri"/>
              </a:rPr>
              <a:t> </a:t>
            </a:r>
            <a:r>
              <a:rPr sz="2100" spc="-15" dirty="0">
                <a:solidFill>
                  <a:srgbClr val="000000"/>
                </a:solidFill>
                <a:latin typeface="Calibri"/>
                <a:cs typeface="Calibri"/>
              </a:rPr>
              <a:t>efficienze</a:t>
            </a:r>
            <a:r>
              <a:rPr sz="2100" spc="40" dirty="0">
                <a:solidFill>
                  <a:srgbClr val="000000"/>
                </a:solidFill>
                <a:latin typeface="Calibri"/>
                <a:cs typeface="Calibri"/>
              </a:rPr>
              <a:t> </a:t>
            </a:r>
            <a:r>
              <a:rPr sz="2100" spc="-5" dirty="0">
                <a:solidFill>
                  <a:srgbClr val="000000"/>
                </a:solidFill>
                <a:latin typeface="Calibri"/>
                <a:cs typeface="Calibri"/>
              </a:rPr>
              <a:t>quantiche</a:t>
            </a:r>
            <a:r>
              <a:rPr sz="2100" spc="-15" dirty="0">
                <a:solidFill>
                  <a:srgbClr val="000000"/>
                </a:solidFill>
                <a:latin typeface="Calibri"/>
                <a:cs typeface="Calibri"/>
              </a:rPr>
              <a:t> circa</a:t>
            </a:r>
            <a:r>
              <a:rPr sz="2100" spc="25" dirty="0">
                <a:solidFill>
                  <a:srgbClr val="000000"/>
                </a:solidFill>
                <a:latin typeface="Calibri"/>
                <a:cs typeface="Calibri"/>
              </a:rPr>
              <a:t> </a:t>
            </a:r>
            <a:r>
              <a:rPr sz="2100" b="1" i="1" u="heavy" spc="-5" dirty="0">
                <a:solidFill>
                  <a:srgbClr val="BF6B2C"/>
                </a:solidFill>
                <a:uFill>
                  <a:solidFill>
                    <a:srgbClr val="FF0000"/>
                  </a:solidFill>
                </a:uFill>
                <a:latin typeface="Calibri"/>
                <a:cs typeface="Calibri"/>
              </a:rPr>
              <a:t>uno</a:t>
            </a:r>
            <a:endParaRPr sz="2100" dirty="0">
              <a:latin typeface="Calibri"/>
              <a:cs typeface="Calibri"/>
            </a:endParaRPr>
          </a:p>
          <a:p>
            <a:pPr>
              <a:lnSpc>
                <a:spcPct val="100000"/>
              </a:lnSpc>
              <a:spcBef>
                <a:spcPts val="5"/>
              </a:spcBef>
            </a:pPr>
            <a:endParaRPr sz="2050" dirty="0">
              <a:latin typeface="Calibri"/>
              <a:cs typeface="Calibri"/>
            </a:endParaRPr>
          </a:p>
          <a:p>
            <a:pPr marL="12700">
              <a:lnSpc>
                <a:spcPct val="100000"/>
              </a:lnSpc>
            </a:pPr>
            <a:r>
              <a:rPr sz="2100" spc="-5" dirty="0">
                <a:solidFill>
                  <a:srgbClr val="000000"/>
                </a:solidFill>
                <a:latin typeface="Calibri"/>
                <a:cs typeface="Calibri"/>
              </a:rPr>
              <a:t>Le</a:t>
            </a:r>
            <a:r>
              <a:rPr sz="2100" spc="5" dirty="0">
                <a:solidFill>
                  <a:srgbClr val="000000"/>
                </a:solidFill>
                <a:latin typeface="Calibri"/>
                <a:cs typeface="Calibri"/>
              </a:rPr>
              <a:t> </a:t>
            </a:r>
            <a:r>
              <a:rPr sz="2100" spc="-5" dirty="0">
                <a:solidFill>
                  <a:srgbClr val="000000"/>
                </a:solidFill>
                <a:latin typeface="Calibri"/>
                <a:cs typeface="Calibri"/>
              </a:rPr>
              <a:t>molecole</a:t>
            </a:r>
            <a:r>
              <a:rPr sz="2100" spc="25" dirty="0">
                <a:solidFill>
                  <a:srgbClr val="000000"/>
                </a:solidFill>
                <a:latin typeface="Calibri"/>
                <a:cs typeface="Calibri"/>
              </a:rPr>
              <a:t> </a:t>
            </a:r>
            <a:r>
              <a:rPr sz="2100" spc="-5" dirty="0">
                <a:solidFill>
                  <a:srgbClr val="1F4D3D"/>
                </a:solidFill>
                <a:latin typeface="Calibri"/>
                <a:cs typeface="Calibri"/>
              </a:rPr>
              <a:t>non </a:t>
            </a:r>
            <a:r>
              <a:rPr sz="2100" spc="-10" dirty="0">
                <a:solidFill>
                  <a:srgbClr val="1F4D3D"/>
                </a:solidFill>
                <a:latin typeface="Calibri"/>
                <a:cs typeface="Calibri"/>
              </a:rPr>
              <a:t>fluorescenti</a:t>
            </a:r>
            <a:r>
              <a:rPr sz="2100" spc="50" dirty="0">
                <a:solidFill>
                  <a:srgbClr val="1F4D3D"/>
                </a:solidFill>
                <a:latin typeface="Calibri"/>
                <a:cs typeface="Calibri"/>
              </a:rPr>
              <a:t> </a:t>
            </a:r>
            <a:r>
              <a:rPr sz="2100" spc="-5" dirty="0">
                <a:solidFill>
                  <a:srgbClr val="000000"/>
                </a:solidFill>
                <a:latin typeface="Calibri"/>
                <a:cs typeface="Calibri"/>
              </a:rPr>
              <a:t>hanno</a:t>
            </a:r>
            <a:r>
              <a:rPr sz="2100" spc="-25" dirty="0">
                <a:solidFill>
                  <a:srgbClr val="000000"/>
                </a:solidFill>
                <a:latin typeface="Calibri"/>
                <a:cs typeface="Calibri"/>
              </a:rPr>
              <a:t> </a:t>
            </a:r>
            <a:r>
              <a:rPr sz="2100" spc="-15" dirty="0">
                <a:solidFill>
                  <a:srgbClr val="000000"/>
                </a:solidFill>
                <a:latin typeface="Calibri"/>
                <a:cs typeface="Calibri"/>
              </a:rPr>
              <a:t>efficienza</a:t>
            </a:r>
            <a:r>
              <a:rPr sz="2100" spc="25" dirty="0">
                <a:solidFill>
                  <a:srgbClr val="000000"/>
                </a:solidFill>
                <a:latin typeface="Calibri"/>
                <a:cs typeface="Calibri"/>
              </a:rPr>
              <a:t> </a:t>
            </a:r>
            <a:r>
              <a:rPr sz="2100" dirty="0">
                <a:solidFill>
                  <a:srgbClr val="000000"/>
                </a:solidFill>
                <a:latin typeface="Calibri"/>
                <a:cs typeface="Calibri"/>
              </a:rPr>
              <a:t>che</a:t>
            </a:r>
            <a:r>
              <a:rPr sz="2100" spc="5" dirty="0">
                <a:solidFill>
                  <a:srgbClr val="000000"/>
                </a:solidFill>
                <a:latin typeface="Calibri"/>
                <a:cs typeface="Calibri"/>
              </a:rPr>
              <a:t> </a:t>
            </a:r>
            <a:r>
              <a:rPr sz="2100" spc="-5" dirty="0">
                <a:solidFill>
                  <a:srgbClr val="000000"/>
                </a:solidFill>
                <a:latin typeface="Calibri"/>
                <a:cs typeface="Calibri"/>
              </a:rPr>
              <a:t>tende </a:t>
            </a:r>
            <a:r>
              <a:rPr sz="2100" dirty="0">
                <a:solidFill>
                  <a:srgbClr val="000000"/>
                </a:solidFill>
                <a:latin typeface="Calibri"/>
                <a:cs typeface="Calibri"/>
              </a:rPr>
              <a:t>a</a:t>
            </a:r>
            <a:r>
              <a:rPr sz="2100" spc="-5" dirty="0">
                <a:solidFill>
                  <a:srgbClr val="000000"/>
                </a:solidFill>
                <a:latin typeface="Calibri"/>
                <a:cs typeface="Calibri"/>
              </a:rPr>
              <a:t> </a:t>
            </a:r>
            <a:r>
              <a:rPr sz="2100" b="1" i="1" u="heavy" spc="-10" dirty="0">
                <a:solidFill>
                  <a:srgbClr val="1F4D3D"/>
                </a:solidFill>
                <a:uFill>
                  <a:solidFill>
                    <a:srgbClr val="2E5496"/>
                  </a:solidFill>
                </a:uFill>
                <a:latin typeface="Calibri"/>
                <a:cs typeface="Calibri"/>
              </a:rPr>
              <a:t>zero</a:t>
            </a:r>
            <a:endParaRPr sz="2100" dirty="0">
              <a:latin typeface="Calibri"/>
              <a:cs typeface="Calibri"/>
            </a:endParaRPr>
          </a:p>
          <a:p>
            <a:pPr>
              <a:lnSpc>
                <a:spcPct val="100000"/>
              </a:lnSpc>
              <a:spcBef>
                <a:spcPts val="20"/>
              </a:spcBef>
            </a:pPr>
            <a:endParaRPr sz="2050" dirty="0">
              <a:latin typeface="Calibri"/>
              <a:cs typeface="Calibri"/>
            </a:endParaRPr>
          </a:p>
          <a:p>
            <a:pPr marL="12700">
              <a:lnSpc>
                <a:spcPct val="100000"/>
              </a:lnSpc>
            </a:pPr>
            <a:r>
              <a:rPr sz="2100" i="1" u="heavy" spc="-5" dirty="0">
                <a:solidFill>
                  <a:srgbClr val="000000"/>
                </a:solidFill>
                <a:uFill>
                  <a:solidFill>
                    <a:srgbClr val="000000"/>
                  </a:solidFill>
                </a:uFill>
                <a:latin typeface="Calibri"/>
                <a:cs typeface="Calibri"/>
              </a:rPr>
              <a:t>Relazione</a:t>
            </a:r>
            <a:r>
              <a:rPr sz="2100" i="1" u="heavy" spc="-25" dirty="0">
                <a:solidFill>
                  <a:srgbClr val="000000"/>
                </a:solidFill>
                <a:uFill>
                  <a:solidFill>
                    <a:srgbClr val="000000"/>
                  </a:solidFill>
                </a:uFill>
                <a:latin typeface="Calibri"/>
                <a:cs typeface="Calibri"/>
              </a:rPr>
              <a:t> </a:t>
            </a:r>
            <a:r>
              <a:rPr sz="2100" i="1" u="heavy" dirty="0">
                <a:solidFill>
                  <a:srgbClr val="000000"/>
                </a:solidFill>
                <a:uFill>
                  <a:solidFill>
                    <a:srgbClr val="000000"/>
                  </a:solidFill>
                </a:uFill>
                <a:latin typeface="Calibri"/>
                <a:cs typeface="Calibri"/>
              </a:rPr>
              <a:t>tra</a:t>
            </a:r>
            <a:r>
              <a:rPr sz="2100" i="1" u="heavy" spc="-10" dirty="0">
                <a:solidFill>
                  <a:srgbClr val="000000"/>
                </a:solidFill>
                <a:uFill>
                  <a:solidFill>
                    <a:srgbClr val="000000"/>
                  </a:solidFill>
                </a:uFill>
                <a:latin typeface="Calibri"/>
                <a:cs typeface="Calibri"/>
              </a:rPr>
              <a:t> fluorescenza</a:t>
            </a:r>
            <a:r>
              <a:rPr sz="2100" i="1" u="heavy" spc="-50" dirty="0">
                <a:solidFill>
                  <a:srgbClr val="000000"/>
                </a:solidFill>
                <a:uFill>
                  <a:solidFill>
                    <a:srgbClr val="000000"/>
                  </a:solidFill>
                </a:uFill>
                <a:latin typeface="Calibri"/>
                <a:cs typeface="Calibri"/>
              </a:rPr>
              <a:t> </a:t>
            </a:r>
            <a:r>
              <a:rPr sz="2100" i="1" u="heavy" dirty="0">
                <a:solidFill>
                  <a:srgbClr val="000000"/>
                </a:solidFill>
                <a:uFill>
                  <a:solidFill>
                    <a:srgbClr val="000000"/>
                  </a:solidFill>
                </a:uFill>
                <a:latin typeface="Calibri"/>
                <a:cs typeface="Calibri"/>
              </a:rPr>
              <a:t>e</a:t>
            </a:r>
            <a:r>
              <a:rPr sz="2100" i="1" u="heavy" spc="-10" dirty="0">
                <a:solidFill>
                  <a:srgbClr val="000000"/>
                </a:solidFill>
                <a:uFill>
                  <a:solidFill>
                    <a:srgbClr val="000000"/>
                  </a:solidFill>
                </a:uFill>
                <a:latin typeface="Calibri"/>
                <a:cs typeface="Calibri"/>
              </a:rPr>
              <a:t> </a:t>
            </a:r>
            <a:r>
              <a:rPr sz="2100" i="1" u="heavy" spc="-5" dirty="0">
                <a:solidFill>
                  <a:srgbClr val="000000"/>
                </a:solidFill>
                <a:uFill>
                  <a:solidFill>
                    <a:srgbClr val="000000"/>
                  </a:solidFill>
                </a:uFill>
                <a:latin typeface="Calibri"/>
                <a:cs typeface="Calibri"/>
              </a:rPr>
              <a:t>struttura</a:t>
            </a:r>
            <a:endParaRPr sz="2100" dirty="0">
              <a:latin typeface="Calibri"/>
              <a:cs typeface="Calibri"/>
            </a:endParaRPr>
          </a:p>
          <a:p>
            <a:pPr>
              <a:lnSpc>
                <a:spcPct val="100000"/>
              </a:lnSpc>
              <a:spcBef>
                <a:spcPts val="30"/>
              </a:spcBef>
            </a:pPr>
            <a:endParaRPr sz="2050" dirty="0">
              <a:latin typeface="Calibri"/>
              <a:cs typeface="Calibri"/>
            </a:endParaRPr>
          </a:p>
          <a:p>
            <a:pPr marL="12700">
              <a:lnSpc>
                <a:spcPct val="100000"/>
              </a:lnSpc>
            </a:pPr>
            <a:r>
              <a:rPr sz="2100" spc="-5" dirty="0">
                <a:solidFill>
                  <a:srgbClr val="000000"/>
                </a:solidFill>
                <a:latin typeface="Calibri"/>
                <a:cs typeface="Calibri"/>
              </a:rPr>
              <a:t>Anelli</a:t>
            </a:r>
            <a:r>
              <a:rPr sz="2100" spc="20" dirty="0">
                <a:solidFill>
                  <a:srgbClr val="000000"/>
                </a:solidFill>
                <a:latin typeface="Calibri"/>
                <a:cs typeface="Calibri"/>
              </a:rPr>
              <a:t> </a:t>
            </a:r>
            <a:r>
              <a:rPr sz="2100" spc="-10" dirty="0">
                <a:solidFill>
                  <a:srgbClr val="000000"/>
                </a:solidFill>
                <a:latin typeface="Calibri"/>
                <a:cs typeface="Calibri"/>
              </a:rPr>
              <a:t>aromatici</a:t>
            </a:r>
            <a:r>
              <a:rPr sz="2100" spc="5" dirty="0">
                <a:solidFill>
                  <a:srgbClr val="000000"/>
                </a:solidFill>
                <a:latin typeface="Calibri"/>
                <a:cs typeface="Calibri"/>
              </a:rPr>
              <a:t> </a:t>
            </a:r>
            <a:r>
              <a:rPr sz="2100" dirty="0">
                <a:solidFill>
                  <a:srgbClr val="000000"/>
                </a:solidFill>
                <a:latin typeface="Wingdings"/>
                <a:cs typeface="Wingdings"/>
              </a:rPr>
              <a:t></a:t>
            </a:r>
            <a:r>
              <a:rPr sz="2100" spc="-45" dirty="0">
                <a:solidFill>
                  <a:srgbClr val="000000"/>
                </a:solidFill>
                <a:latin typeface="Times New Roman"/>
                <a:cs typeface="Times New Roman"/>
              </a:rPr>
              <a:t> </a:t>
            </a:r>
            <a:r>
              <a:rPr sz="2100" spc="-5" dirty="0">
                <a:solidFill>
                  <a:srgbClr val="000000"/>
                </a:solidFill>
                <a:latin typeface="Calibri"/>
                <a:cs typeface="Calibri"/>
              </a:rPr>
              <a:t>emissione</a:t>
            </a:r>
            <a:r>
              <a:rPr sz="2100" spc="45" dirty="0">
                <a:solidFill>
                  <a:srgbClr val="000000"/>
                </a:solidFill>
                <a:latin typeface="Calibri"/>
                <a:cs typeface="Calibri"/>
              </a:rPr>
              <a:t> </a:t>
            </a:r>
            <a:r>
              <a:rPr sz="2100" spc="-5" dirty="0">
                <a:solidFill>
                  <a:srgbClr val="000000"/>
                </a:solidFill>
                <a:latin typeface="Calibri"/>
                <a:cs typeface="Calibri"/>
              </a:rPr>
              <a:t>di</a:t>
            </a:r>
            <a:r>
              <a:rPr sz="2100" spc="-10" dirty="0">
                <a:solidFill>
                  <a:srgbClr val="000000"/>
                </a:solidFill>
                <a:latin typeface="Calibri"/>
                <a:cs typeface="Calibri"/>
              </a:rPr>
              <a:t> fluorescenza</a:t>
            </a:r>
            <a:r>
              <a:rPr sz="2100" spc="25" dirty="0">
                <a:solidFill>
                  <a:srgbClr val="000000"/>
                </a:solidFill>
                <a:latin typeface="Calibri"/>
                <a:cs typeface="Calibri"/>
              </a:rPr>
              <a:t> </a:t>
            </a:r>
            <a:r>
              <a:rPr sz="2100" spc="-10" dirty="0">
                <a:solidFill>
                  <a:srgbClr val="000000"/>
                </a:solidFill>
                <a:latin typeface="Calibri"/>
                <a:cs typeface="Calibri"/>
              </a:rPr>
              <a:t>molecolare</a:t>
            </a:r>
            <a:r>
              <a:rPr sz="2100" spc="25" dirty="0">
                <a:solidFill>
                  <a:srgbClr val="000000"/>
                </a:solidFill>
                <a:latin typeface="Calibri"/>
                <a:cs typeface="Calibri"/>
              </a:rPr>
              <a:t> </a:t>
            </a:r>
            <a:r>
              <a:rPr sz="2100" spc="-5" dirty="0">
                <a:solidFill>
                  <a:srgbClr val="000000"/>
                </a:solidFill>
                <a:latin typeface="Calibri"/>
                <a:cs typeface="Calibri"/>
              </a:rPr>
              <a:t>più </a:t>
            </a:r>
            <a:r>
              <a:rPr sz="2100" spc="-10" dirty="0">
                <a:solidFill>
                  <a:srgbClr val="000000"/>
                </a:solidFill>
                <a:latin typeface="Calibri"/>
                <a:cs typeface="Calibri"/>
              </a:rPr>
              <a:t>intensa</a:t>
            </a:r>
            <a:r>
              <a:rPr sz="2100" dirty="0">
                <a:solidFill>
                  <a:srgbClr val="000000"/>
                </a:solidFill>
                <a:latin typeface="Calibri"/>
                <a:cs typeface="Calibri"/>
              </a:rPr>
              <a:t> e</a:t>
            </a:r>
            <a:r>
              <a:rPr sz="2100" spc="5" dirty="0">
                <a:solidFill>
                  <a:srgbClr val="000000"/>
                </a:solidFill>
                <a:latin typeface="Calibri"/>
                <a:cs typeface="Calibri"/>
              </a:rPr>
              <a:t> </a:t>
            </a:r>
            <a:r>
              <a:rPr sz="2100" dirty="0">
                <a:solidFill>
                  <a:srgbClr val="000000"/>
                </a:solidFill>
                <a:latin typeface="Calibri"/>
                <a:cs typeface="Calibri"/>
              </a:rPr>
              <a:t>più utile</a:t>
            </a:r>
          </a:p>
          <a:p>
            <a:pPr>
              <a:lnSpc>
                <a:spcPct val="100000"/>
              </a:lnSpc>
              <a:spcBef>
                <a:spcPts val="20"/>
              </a:spcBef>
            </a:pPr>
            <a:endParaRPr sz="2050" dirty="0">
              <a:latin typeface="Calibri"/>
              <a:cs typeface="Calibri"/>
            </a:endParaRPr>
          </a:p>
          <a:p>
            <a:pPr marL="12700">
              <a:lnSpc>
                <a:spcPct val="100000"/>
              </a:lnSpc>
            </a:pPr>
            <a:r>
              <a:rPr sz="2100" spc="-10" dirty="0">
                <a:solidFill>
                  <a:srgbClr val="000000"/>
                </a:solidFill>
                <a:latin typeface="Calibri"/>
                <a:cs typeface="Calibri"/>
              </a:rPr>
              <a:t>Composti</a:t>
            </a:r>
            <a:r>
              <a:rPr sz="2100" spc="35" dirty="0">
                <a:solidFill>
                  <a:srgbClr val="000000"/>
                </a:solidFill>
                <a:latin typeface="Calibri"/>
                <a:cs typeface="Calibri"/>
              </a:rPr>
              <a:t> </a:t>
            </a:r>
            <a:r>
              <a:rPr sz="2100" spc="-5" dirty="0">
                <a:solidFill>
                  <a:srgbClr val="000000"/>
                </a:solidFill>
                <a:latin typeface="Calibri"/>
                <a:cs typeface="Calibri"/>
              </a:rPr>
              <a:t>carbonilici</a:t>
            </a:r>
            <a:r>
              <a:rPr sz="2100" spc="20" dirty="0">
                <a:solidFill>
                  <a:srgbClr val="000000"/>
                </a:solidFill>
                <a:latin typeface="Calibri"/>
                <a:cs typeface="Calibri"/>
              </a:rPr>
              <a:t> </a:t>
            </a:r>
            <a:r>
              <a:rPr sz="2100" spc="-10" dirty="0">
                <a:solidFill>
                  <a:srgbClr val="000000"/>
                </a:solidFill>
                <a:latin typeface="Calibri"/>
                <a:cs typeface="Calibri"/>
              </a:rPr>
              <a:t>alifatici</a:t>
            </a:r>
            <a:r>
              <a:rPr sz="2100" spc="10" dirty="0">
                <a:solidFill>
                  <a:srgbClr val="000000"/>
                </a:solidFill>
                <a:latin typeface="Calibri"/>
                <a:cs typeface="Calibri"/>
              </a:rPr>
              <a:t> </a:t>
            </a:r>
            <a:r>
              <a:rPr sz="2100" dirty="0">
                <a:solidFill>
                  <a:srgbClr val="000000"/>
                </a:solidFill>
                <a:latin typeface="Calibri"/>
                <a:cs typeface="Calibri"/>
              </a:rPr>
              <a:t>ed</a:t>
            </a:r>
            <a:r>
              <a:rPr sz="2100" spc="15" dirty="0">
                <a:solidFill>
                  <a:srgbClr val="000000"/>
                </a:solidFill>
                <a:latin typeface="Calibri"/>
                <a:cs typeface="Calibri"/>
              </a:rPr>
              <a:t> </a:t>
            </a:r>
            <a:r>
              <a:rPr sz="2100" spc="-5" dirty="0">
                <a:solidFill>
                  <a:srgbClr val="000000"/>
                </a:solidFill>
                <a:latin typeface="Calibri"/>
                <a:cs typeface="Calibri"/>
              </a:rPr>
              <a:t>aliciclici,</a:t>
            </a:r>
            <a:r>
              <a:rPr sz="2100" spc="35" dirty="0">
                <a:solidFill>
                  <a:srgbClr val="000000"/>
                </a:solidFill>
                <a:latin typeface="Calibri"/>
                <a:cs typeface="Calibri"/>
              </a:rPr>
              <a:t> </a:t>
            </a:r>
            <a:r>
              <a:rPr sz="2100" spc="-10" dirty="0">
                <a:solidFill>
                  <a:srgbClr val="000000"/>
                </a:solidFill>
                <a:latin typeface="Calibri"/>
                <a:cs typeface="Calibri"/>
              </a:rPr>
              <a:t>strutture</a:t>
            </a:r>
            <a:r>
              <a:rPr sz="2100" dirty="0">
                <a:solidFill>
                  <a:srgbClr val="000000"/>
                </a:solidFill>
                <a:latin typeface="Calibri"/>
                <a:cs typeface="Calibri"/>
              </a:rPr>
              <a:t> </a:t>
            </a:r>
            <a:r>
              <a:rPr sz="2100" spc="-15" dirty="0">
                <a:solidFill>
                  <a:srgbClr val="000000"/>
                </a:solidFill>
                <a:latin typeface="Calibri"/>
                <a:cs typeface="Calibri"/>
              </a:rPr>
              <a:t>aventi</a:t>
            </a:r>
            <a:r>
              <a:rPr sz="2100" spc="10" dirty="0">
                <a:solidFill>
                  <a:srgbClr val="000000"/>
                </a:solidFill>
                <a:latin typeface="Calibri"/>
                <a:cs typeface="Calibri"/>
              </a:rPr>
              <a:t> </a:t>
            </a:r>
            <a:r>
              <a:rPr sz="2100" spc="-5" dirty="0">
                <a:solidFill>
                  <a:srgbClr val="000000"/>
                </a:solidFill>
                <a:latin typeface="Calibri"/>
                <a:cs typeface="Calibri"/>
              </a:rPr>
              <a:t>doppi</a:t>
            </a:r>
            <a:r>
              <a:rPr sz="2100" spc="5" dirty="0">
                <a:solidFill>
                  <a:srgbClr val="000000"/>
                </a:solidFill>
                <a:latin typeface="Calibri"/>
                <a:cs typeface="Calibri"/>
              </a:rPr>
              <a:t> </a:t>
            </a:r>
            <a:r>
              <a:rPr sz="2100" spc="-10" dirty="0">
                <a:solidFill>
                  <a:srgbClr val="000000"/>
                </a:solidFill>
                <a:latin typeface="Calibri"/>
                <a:cs typeface="Calibri"/>
              </a:rPr>
              <a:t>legami</a:t>
            </a:r>
            <a:r>
              <a:rPr sz="2100" spc="10" dirty="0">
                <a:solidFill>
                  <a:srgbClr val="000000"/>
                </a:solidFill>
                <a:latin typeface="Calibri"/>
                <a:cs typeface="Calibri"/>
              </a:rPr>
              <a:t> </a:t>
            </a:r>
            <a:r>
              <a:rPr sz="2100" spc="-10" dirty="0">
                <a:solidFill>
                  <a:srgbClr val="000000"/>
                </a:solidFill>
                <a:latin typeface="Calibri"/>
                <a:cs typeface="Calibri"/>
              </a:rPr>
              <a:t>altamente coniugati</a:t>
            </a:r>
            <a:r>
              <a:rPr sz="2100" spc="-10" dirty="0">
                <a:solidFill>
                  <a:srgbClr val="000000"/>
                </a:solidFill>
                <a:latin typeface="Wingdings"/>
                <a:cs typeface="Wingdings"/>
              </a:rPr>
              <a:t></a:t>
            </a:r>
            <a:r>
              <a:rPr sz="2100" spc="-40" dirty="0">
                <a:solidFill>
                  <a:srgbClr val="000000"/>
                </a:solidFill>
                <a:latin typeface="Times New Roman"/>
                <a:cs typeface="Times New Roman"/>
              </a:rPr>
              <a:t> </a:t>
            </a:r>
            <a:r>
              <a:rPr sz="2100" spc="-10" dirty="0">
                <a:solidFill>
                  <a:srgbClr val="000000"/>
                </a:solidFill>
                <a:latin typeface="Calibri"/>
                <a:cs typeface="Calibri"/>
              </a:rPr>
              <a:t>fluorescenza</a:t>
            </a:r>
            <a:endParaRPr sz="2100" dirty="0">
              <a:latin typeface="Calibri"/>
              <a:cs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129362"/>
            <a:ext cx="2948940" cy="377190"/>
          </a:xfrm>
          <a:prstGeom prst="rect">
            <a:avLst/>
          </a:prstGeom>
        </p:spPr>
        <p:txBody>
          <a:bodyPr vert="horz" wrap="square" lIns="0" tIns="13335" rIns="0" bIns="0" rtlCol="0">
            <a:spAutoFit/>
          </a:bodyPr>
          <a:lstStyle/>
          <a:p>
            <a:pPr marL="12700">
              <a:lnSpc>
                <a:spcPct val="100000"/>
              </a:lnSpc>
              <a:spcBef>
                <a:spcPts val="105"/>
              </a:spcBef>
            </a:pPr>
            <a:r>
              <a:rPr sz="2300" b="1" spc="-10" dirty="0">
                <a:solidFill>
                  <a:srgbClr val="1F4D3D"/>
                </a:solidFill>
                <a:latin typeface="Calibri"/>
                <a:cs typeface="Calibri"/>
              </a:rPr>
              <a:t>Fluorescenza</a:t>
            </a:r>
            <a:r>
              <a:rPr sz="2300" b="1" spc="-40" dirty="0">
                <a:solidFill>
                  <a:srgbClr val="1F4D3D"/>
                </a:solidFill>
                <a:latin typeface="Calibri"/>
                <a:cs typeface="Calibri"/>
              </a:rPr>
              <a:t> </a:t>
            </a:r>
            <a:r>
              <a:rPr sz="2300" b="1" dirty="0">
                <a:solidFill>
                  <a:srgbClr val="1F4D3D"/>
                </a:solidFill>
                <a:latin typeface="Calibri"/>
                <a:cs typeface="Calibri"/>
              </a:rPr>
              <a:t>e</a:t>
            </a:r>
            <a:r>
              <a:rPr sz="2300" b="1" spc="-5" dirty="0">
                <a:solidFill>
                  <a:srgbClr val="1F4D3D"/>
                </a:solidFill>
                <a:latin typeface="Calibri"/>
                <a:cs typeface="Calibri"/>
              </a:rPr>
              <a:t> </a:t>
            </a:r>
            <a:r>
              <a:rPr sz="2300" b="1" spc="-10" dirty="0">
                <a:solidFill>
                  <a:srgbClr val="1F4D3D"/>
                </a:solidFill>
                <a:latin typeface="Calibri"/>
                <a:cs typeface="Calibri"/>
              </a:rPr>
              <a:t>struttura</a:t>
            </a:r>
            <a:endParaRPr sz="2300">
              <a:latin typeface="Calibri"/>
              <a:cs typeface="Calibri"/>
            </a:endParaRPr>
          </a:p>
        </p:txBody>
      </p:sp>
      <p:sp>
        <p:nvSpPr>
          <p:cNvPr id="3" name="object 3"/>
          <p:cNvSpPr txBox="1"/>
          <p:nvPr/>
        </p:nvSpPr>
        <p:spPr>
          <a:xfrm>
            <a:off x="383540" y="757808"/>
            <a:ext cx="8990965" cy="2769870"/>
          </a:xfrm>
          <a:prstGeom prst="rect">
            <a:avLst/>
          </a:prstGeom>
        </p:spPr>
        <p:txBody>
          <a:bodyPr vert="horz" wrap="square" lIns="0" tIns="13335" rIns="0" bIns="0" rtlCol="0">
            <a:spAutoFit/>
          </a:bodyPr>
          <a:lstStyle/>
          <a:p>
            <a:pPr marL="12700">
              <a:lnSpc>
                <a:spcPct val="100000"/>
              </a:lnSpc>
              <a:spcBef>
                <a:spcPts val="105"/>
              </a:spcBef>
            </a:pPr>
            <a:r>
              <a:rPr sz="2000" b="1" i="1" u="heavy" spc="-5" dirty="0">
                <a:solidFill>
                  <a:srgbClr val="000000"/>
                </a:solidFill>
                <a:uFill>
                  <a:solidFill>
                    <a:srgbClr val="000000"/>
                  </a:solidFill>
                </a:uFill>
                <a:latin typeface="Calibri"/>
                <a:cs typeface="Calibri"/>
              </a:rPr>
              <a:t>Strutture</a:t>
            </a:r>
            <a:r>
              <a:rPr sz="2000" b="1" i="1" u="heavy" spc="-55" dirty="0">
                <a:solidFill>
                  <a:srgbClr val="000000"/>
                </a:solidFill>
                <a:uFill>
                  <a:solidFill>
                    <a:srgbClr val="000000"/>
                  </a:solidFill>
                </a:uFill>
                <a:latin typeface="Calibri"/>
                <a:cs typeface="Calibri"/>
              </a:rPr>
              <a:t> </a:t>
            </a:r>
            <a:r>
              <a:rPr sz="2000" b="1" i="1" u="heavy" dirty="0">
                <a:solidFill>
                  <a:srgbClr val="000000"/>
                </a:solidFill>
                <a:uFill>
                  <a:solidFill>
                    <a:srgbClr val="000000"/>
                  </a:solidFill>
                </a:uFill>
                <a:latin typeface="Calibri"/>
                <a:cs typeface="Calibri"/>
              </a:rPr>
              <a:t>che</a:t>
            </a:r>
            <a:r>
              <a:rPr sz="2000" b="1" i="1" u="heavy" spc="-35" dirty="0">
                <a:solidFill>
                  <a:srgbClr val="000000"/>
                </a:solidFill>
                <a:uFill>
                  <a:solidFill>
                    <a:srgbClr val="000000"/>
                  </a:solidFill>
                </a:uFill>
                <a:latin typeface="Calibri"/>
                <a:cs typeface="Calibri"/>
              </a:rPr>
              <a:t> </a:t>
            </a:r>
            <a:r>
              <a:rPr sz="2000" b="1" i="1" u="heavy" spc="-5" dirty="0">
                <a:solidFill>
                  <a:srgbClr val="000000"/>
                </a:solidFill>
                <a:uFill>
                  <a:solidFill>
                    <a:srgbClr val="000000"/>
                  </a:solidFill>
                </a:uFill>
                <a:latin typeface="Calibri"/>
                <a:cs typeface="Calibri"/>
              </a:rPr>
              <a:t>fluorescono:</a:t>
            </a:r>
            <a:endParaRPr sz="2000">
              <a:latin typeface="Calibri"/>
              <a:cs typeface="Calibri"/>
            </a:endParaRPr>
          </a:p>
          <a:p>
            <a:pPr>
              <a:lnSpc>
                <a:spcPct val="100000"/>
              </a:lnSpc>
              <a:spcBef>
                <a:spcPts val="15"/>
              </a:spcBef>
            </a:pPr>
            <a:endParaRPr sz="1950">
              <a:latin typeface="Calibri"/>
              <a:cs typeface="Calibri"/>
            </a:endParaRPr>
          </a:p>
          <a:p>
            <a:pPr marL="355600" indent="-342900">
              <a:lnSpc>
                <a:spcPct val="100000"/>
              </a:lnSpc>
              <a:buFont typeface="Arial MT"/>
              <a:buChar char="•"/>
              <a:tabLst>
                <a:tab pos="354965" algn="l"/>
                <a:tab pos="355600" algn="l"/>
              </a:tabLst>
            </a:pPr>
            <a:r>
              <a:rPr sz="2000" dirty="0">
                <a:solidFill>
                  <a:srgbClr val="000000"/>
                </a:solidFill>
                <a:latin typeface="Calibri"/>
                <a:cs typeface="Calibri"/>
              </a:rPr>
              <a:t>Anelli</a:t>
            </a:r>
            <a:r>
              <a:rPr sz="2000" spc="15" dirty="0">
                <a:solidFill>
                  <a:srgbClr val="000000"/>
                </a:solidFill>
                <a:latin typeface="Calibri"/>
                <a:cs typeface="Calibri"/>
              </a:rPr>
              <a:t> </a:t>
            </a:r>
            <a:r>
              <a:rPr sz="2000" spc="-10" dirty="0">
                <a:solidFill>
                  <a:srgbClr val="000000"/>
                </a:solidFill>
                <a:latin typeface="Calibri"/>
                <a:cs typeface="Calibri"/>
              </a:rPr>
              <a:t>aromatici</a:t>
            </a:r>
            <a:r>
              <a:rPr sz="2000" spc="20" dirty="0">
                <a:solidFill>
                  <a:srgbClr val="000000"/>
                </a:solidFill>
                <a:latin typeface="Calibri"/>
                <a:cs typeface="Calibri"/>
              </a:rPr>
              <a:t> </a:t>
            </a:r>
            <a:r>
              <a:rPr sz="2000" dirty="0">
                <a:solidFill>
                  <a:srgbClr val="000000"/>
                </a:solidFill>
                <a:latin typeface="Calibri"/>
                <a:cs typeface="Calibri"/>
              </a:rPr>
              <a:t>non</a:t>
            </a:r>
            <a:r>
              <a:rPr sz="2000" spc="-15" dirty="0">
                <a:solidFill>
                  <a:srgbClr val="000000"/>
                </a:solidFill>
                <a:latin typeface="Calibri"/>
                <a:cs typeface="Calibri"/>
              </a:rPr>
              <a:t> </a:t>
            </a:r>
            <a:r>
              <a:rPr sz="2000" spc="-5" dirty="0">
                <a:solidFill>
                  <a:srgbClr val="000000"/>
                </a:solidFill>
                <a:latin typeface="Calibri"/>
                <a:cs typeface="Calibri"/>
              </a:rPr>
              <a:t>sostituiti</a:t>
            </a:r>
            <a:r>
              <a:rPr sz="2000" spc="20" dirty="0">
                <a:solidFill>
                  <a:srgbClr val="000000"/>
                </a:solidFill>
                <a:latin typeface="Calibri"/>
                <a:cs typeface="Calibri"/>
              </a:rPr>
              <a:t> </a:t>
            </a:r>
            <a:r>
              <a:rPr sz="2000" spc="-10" dirty="0">
                <a:solidFill>
                  <a:srgbClr val="000000"/>
                </a:solidFill>
                <a:latin typeface="Calibri"/>
                <a:cs typeface="Calibri"/>
              </a:rPr>
              <a:t>(efficienza</a:t>
            </a:r>
            <a:r>
              <a:rPr sz="2000" spc="15" dirty="0">
                <a:solidFill>
                  <a:srgbClr val="000000"/>
                </a:solidFill>
                <a:latin typeface="Calibri"/>
                <a:cs typeface="Calibri"/>
              </a:rPr>
              <a:t> </a:t>
            </a:r>
            <a:r>
              <a:rPr sz="2000" spc="-5" dirty="0">
                <a:solidFill>
                  <a:srgbClr val="000000"/>
                </a:solidFill>
                <a:latin typeface="Calibri"/>
                <a:cs typeface="Calibri"/>
              </a:rPr>
              <a:t>quantica </a:t>
            </a:r>
            <a:r>
              <a:rPr sz="2000" spc="-10" dirty="0">
                <a:solidFill>
                  <a:srgbClr val="000000"/>
                </a:solidFill>
                <a:latin typeface="Calibri"/>
                <a:cs typeface="Calibri"/>
              </a:rPr>
              <a:t>aumenta</a:t>
            </a:r>
            <a:r>
              <a:rPr sz="2000" spc="5" dirty="0">
                <a:solidFill>
                  <a:srgbClr val="000000"/>
                </a:solidFill>
                <a:latin typeface="Calibri"/>
                <a:cs typeface="Calibri"/>
              </a:rPr>
              <a:t> </a:t>
            </a:r>
            <a:r>
              <a:rPr sz="2000" spc="-5" dirty="0">
                <a:solidFill>
                  <a:srgbClr val="000000"/>
                </a:solidFill>
                <a:latin typeface="Calibri"/>
                <a:cs typeface="Calibri"/>
              </a:rPr>
              <a:t>con</a:t>
            </a:r>
            <a:r>
              <a:rPr sz="2000" spc="-25" dirty="0">
                <a:solidFill>
                  <a:srgbClr val="000000"/>
                </a:solidFill>
                <a:latin typeface="Calibri"/>
                <a:cs typeface="Calibri"/>
              </a:rPr>
              <a:t> </a:t>
            </a:r>
            <a:r>
              <a:rPr sz="2000" dirty="0">
                <a:solidFill>
                  <a:srgbClr val="000000"/>
                </a:solidFill>
                <a:latin typeface="Calibri"/>
                <a:cs typeface="Calibri"/>
              </a:rPr>
              <a:t>il</a:t>
            </a:r>
            <a:r>
              <a:rPr sz="2000" spc="5" dirty="0">
                <a:solidFill>
                  <a:srgbClr val="000000"/>
                </a:solidFill>
                <a:latin typeface="Calibri"/>
                <a:cs typeface="Calibri"/>
              </a:rPr>
              <a:t> </a:t>
            </a:r>
            <a:r>
              <a:rPr sz="2000" spc="-10" dirty="0">
                <a:solidFill>
                  <a:srgbClr val="000000"/>
                </a:solidFill>
                <a:latin typeface="Calibri"/>
                <a:cs typeface="Calibri"/>
              </a:rPr>
              <a:t>numero </a:t>
            </a:r>
            <a:r>
              <a:rPr sz="2000" spc="-5" dirty="0">
                <a:solidFill>
                  <a:srgbClr val="000000"/>
                </a:solidFill>
                <a:latin typeface="Calibri"/>
                <a:cs typeface="Calibri"/>
              </a:rPr>
              <a:t>di</a:t>
            </a:r>
            <a:r>
              <a:rPr sz="2000" dirty="0">
                <a:solidFill>
                  <a:srgbClr val="000000"/>
                </a:solidFill>
                <a:latin typeface="Calibri"/>
                <a:cs typeface="Calibri"/>
              </a:rPr>
              <a:t> anelli</a:t>
            </a:r>
            <a:r>
              <a:rPr sz="2000" spc="5" dirty="0">
                <a:solidFill>
                  <a:srgbClr val="000000"/>
                </a:solidFill>
                <a:latin typeface="Calibri"/>
                <a:cs typeface="Calibri"/>
              </a:rPr>
              <a:t> </a:t>
            </a:r>
            <a:r>
              <a:rPr sz="2000" dirty="0">
                <a:solidFill>
                  <a:srgbClr val="000000"/>
                </a:solidFill>
                <a:latin typeface="Calibri"/>
                <a:cs typeface="Calibri"/>
              </a:rPr>
              <a:t>e</a:t>
            </a:r>
            <a:endParaRPr sz="2000">
              <a:latin typeface="Calibri"/>
              <a:cs typeface="Calibri"/>
            </a:endParaRPr>
          </a:p>
          <a:p>
            <a:pPr marL="355600">
              <a:lnSpc>
                <a:spcPct val="100000"/>
              </a:lnSpc>
              <a:spcBef>
                <a:spcPts val="5"/>
              </a:spcBef>
            </a:pPr>
            <a:r>
              <a:rPr sz="2000" dirty="0">
                <a:solidFill>
                  <a:srgbClr val="000000"/>
                </a:solidFill>
                <a:latin typeface="Calibri"/>
                <a:cs typeface="Calibri"/>
              </a:rPr>
              <a:t>il</a:t>
            </a:r>
            <a:r>
              <a:rPr sz="2000" spc="-5" dirty="0">
                <a:solidFill>
                  <a:srgbClr val="000000"/>
                </a:solidFill>
                <a:latin typeface="Calibri"/>
                <a:cs typeface="Calibri"/>
              </a:rPr>
              <a:t> </a:t>
            </a:r>
            <a:r>
              <a:rPr sz="2000" spc="-10" dirty="0">
                <a:solidFill>
                  <a:srgbClr val="000000"/>
                </a:solidFill>
                <a:latin typeface="Calibri"/>
                <a:cs typeface="Calibri"/>
              </a:rPr>
              <a:t>loro</a:t>
            </a:r>
            <a:r>
              <a:rPr sz="2000" spc="-20" dirty="0">
                <a:solidFill>
                  <a:srgbClr val="000000"/>
                </a:solidFill>
                <a:latin typeface="Calibri"/>
                <a:cs typeface="Calibri"/>
              </a:rPr>
              <a:t> </a:t>
            </a:r>
            <a:r>
              <a:rPr sz="2000" spc="-10" dirty="0">
                <a:solidFill>
                  <a:srgbClr val="000000"/>
                </a:solidFill>
                <a:latin typeface="Calibri"/>
                <a:cs typeface="Calibri"/>
              </a:rPr>
              <a:t>grado</a:t>
            </a:r>
            <a:r>
              <a:rPr sz="2000" spc="-25" dirty="0">
                <a:solidFill>
                  <a:srgbClr val="000000"/>
                </a:solidFill>
                <a:latin typeface="Calibri"/>
                <a:cs typeface="Calibri"/>
              </a:rPr>
              <a:t> </a:t>
            </a:r>
            <a:r>
              <a:rPr sz="2000" spc="-5" dirty="0">
                <a:solidFill>
                  <a:srgbClr val="000000"/>
                </a:solidFill>
                <a:latin typeface="Calibri"/>
                <a:cs typeface="Calibri"/>
              </a:rPr>
              <a:t>di</a:t>
            </a:r>
            <a:r>
              <a:rPr sz="2000" spc="-15" dirty="0">
                <a:solidFill>
                  <a:srgbClr val="000000"/>
                </a:solidFill>
                <a:latin typeface="Calibri"/>
                <a:cs typeface="Calibri"/>
              </a:rPr>
              <a:t> </a:t>
            </a:r>
            <a:r>
              <a:rPr sz="2000" dirty="0">
                <a:solidFill>
                  <a:srgbClr val="000000"/>
                </a:solidFill>
                <a:latin typeface="Calibri"/>
                <a:cs typeface="Calibri"/>
              </a:rPr>
              <a:t>condensazione)</a:t>
            </a:r>
            <a:endParaRPr sz="2000">
              <a:latin typeface="Calibri"/>
              <a:cs typeface="Calibri"/>
            </a:endParaRPr>
          </a:p>
          <a:p>
            <a:pPr marL="355600" marR="5080" indent="-342900">
              <a:lnSpc>
                <a:spcPct val="100000"/>
              </a:lnSpc>
              <a:buFont typeface="Arial MT"/>
              <a:buChar char="•"/>
              <a:tabLst>
                <a:tab pos="354965" algn="l"/>
                <a:tab pos="355600" algn="l"/>
              </a:tabLst>
            </a:pPr>
            <a:r>
              <a:rPr sz="2000" dirty="0">
                <a:solidFill>
                  <a:srgbClr val="000000"/>
                </a:solidFill>
                <a:latin typeface="Calibri"/>
                <a:cs typeface="Calibri"/>
              </a:rPr>
              <a:t>Anelli</a:t>
            </a:r>
            <a:r>
              <a:rPr sz="2000" spc="10" dirty="0">
                <a:solidFill>
                  <a:srgbClr val="000000"/>
                </a:solidFill>
                <a:latin typeface="Calibri"/>
                <a:cs typeface="Calibri"/>
              </a:rPr>
              <a:t> </a:t>
            </a:r>
            <a:r>
              <a:rPr sz="2000" spc="-10" dirty="0">
                <a:solidFill>
                  <a:srgbClr val="000000"/>
                </a:solidFill>
                <a:latin typeface="Calibri"/>
                <a:cs typeface="Calibri"/>
              </a:rPr>
              <a:t>aromatici</a:t>
            </a:r>
            <a:r>
              <a:rPr sz="2000" spc="25" dirty="0">
                <a:solidFill>
                  <a:srgbClr val="000000"/>
                </a:solidFill>
                <a:latin typeface="Calibri"/>
                <a:cs typeface="Calibri"/>
              </a:rPr>
              <a:t> </a:t>
            </a:r>
            <a:r>
              <a:rPr sz="2000" spc="-5" dirty="0">
                <a:solidFill>
                  <a:srgbClr val="000000"/>
                </a:solidFill>
                <a:latin typeface="Calibri"/>
                <a:cs typeface="Calibri"/>
              </a:rPr>
              <a:t>sostituiti</a:t>
            </a:r>
            <a:r>
              <a:rPr sz="2000" spc="35" dirty="0">
                <a:solidFill>
                  <a:srgbClr val="000000"/>
                </a:solidFill>
                <a:latin typeface="Calibri"/>
                <a:cs typeface="Calibri"/>
              </a:rPr>
              <a:t> </a:t>
            </a:r>
            <a:r>
              <a:rPr sz="2000" dirty="0">
                <a:solidFill>
                  <a:srgbClr val="000000"/>
                </a:solidFill>
                <a:latin typeface="Calibri"/>
                <a:cs typeface="Calibri"/>
              </a:rPr>
              <a:t>(la</a:t>
            </a:r>
            <a:r>
              <a:rPr sz="2000" spc="5" dirty="0">
                <a:solidFill>
                  <a:srgbClr val="000000"/>
                </a:solidFill>
                <a:latin typeface="Calibri"/>
                <a:cs typeface="Calibri"/>
              </a:rPr>
              <a:t> </a:t>
            </a:r>
            <a:r>
              <a:rPr sz="2000" spc="-5" dirty="0">
                <a:solidFill>
                  <a:srgbClr val="000000"/>
                </a:solidFill>
                <a:latin typeface="Calibri"/>
                <a:cs typeface="Calibri"/>
              </a:rPr>
              <a:t>sostituzione</a:t>
            </a:r>
            <a:r>
              <a:rPr sz="2000" spc="10" dirty="0">
                <a:solidFill>
                  <a:srgbClr val="000000"/>
                </a:solidFill>
                <a:latin typeface="Calibri"/>
                <a:cs typeface="Calibri"/>
              </a:rPr>
              <a:t> </a:t>
            </a:r>
            <a:r>
              <a:rPr sz="2000" spc="-5" dirty="0">
                <a:solidFill>
                  <a:srgbClr val="000000"/>
                </a:solidFill>
                <a:latin typeface="Calibri"/>
                <a:cs typeface="Calibri"/>
              </a:rPr>
              <a:t>causa</a:t>
            </a:r>
            <a:r>
              <a:rPr sz="2000" spc="5" dirty="0">
                <a:solidFill>
                  <a:srgbClr val="000000"/>
                </a:solidFill>
                <a:latin typeface="Calibri"/>
                <a:cs typeface="Calibri"/>
              </a:rPr>
              <a:t> </a:t>
            </a:r>
            <a:r>
              <a:rPr sz="2000" spc="-10" dirty="0">
                <a:solidFill>
                  <a:srgbClr val="000000"/>
                </a:solidFill>
                <a:latin typeface="Calibri"/>
                <a:cs typeface="Calibri"/>
              </a:rPr>
              <a:t>spostamenti</a:t>
            </a:r>
            <a:r>
              <a:rPr sz="2000" spc="25" dirty="0">
                <a:solidFill>
                  <a:srgbClr val="000000"/>
                </a:solidFill>
                <a:latin typeface="Calibri"/>
                <a:cs typeface="Calibri"/>
              </a:rPr>
              <a:t> </a:t>
            </a:r>
            <a:r>
              <a:rPr sz="2000" spc="-5" dirty="0">
                <a:solidFill>
                  <a:srgbClr val="000000"/>
                </a:solidFill>
                <a:latin typeface="Calibri"/>
                <a:cs typeface="Calibri"/>
              </a:rPr>
              <a:t>nella</a:t>
            </a:r>
            <a:r>
              <a:rPr sz="2000" spc="10" dirty="0">
                <a:solidFill>
                  <a:srgbClr val="000000"/>
                </a:solidFill>
                <a:latin typeface="Calibri"/>
                <a:cs typeface="Calibri"/>
              </a:rPr>
              <a:t> </a:t>
            </a:r>
            <a:r>
              <a:rPr sz="2000" spc="-5" dirty="0">
                <a:solidFill>
                  <a:srgbClr val="000000"/>
                </a:solidFill>
                <a:latin typeface="Calibri"/>
                <a:cs typeface="Calibri"/>
              </a:rPr>
              <a:t>lunghezza</a:t>
            </a:r>
            <a:r>
              <a:rPr sz="2000" spc="-15" dirty="0">
                <a:solidFill>
                  <a:srgbClr val="000000"/>
                </a:solidFill>
                <a:latin typeface="Calibri"/>
                <a:cs typeface="Calibri"/>
              </a:rPr>
              <a:t> </a:t>
            </a:r>
            <a:r>
              <a:rPr sz="2000" spc="-5" dirty="0">
                <a:solidFill>
                  <a:srgbClr val="000000"/>
                </a:solidFill>
                <a:latin typeface="Calibri"/>
                <a:cs typeface="Calibri"/>
              </a:rPr>
              <a:t>d'onda </a:t>
            </a:r>
            <a:r>
              <a:rPr sz="2000" spc="-440" dirty="0">
                <a:solidFill>
                  <a:srgbClr val="000000"/>
                </a:solidFill>
                <a:latin typeface="Calibri"/>
                <a:cs typeface="Calibri"/>
              </a:rPr>
              <a:t> </a:t>
            </a:r>
            <a:r>
              <a:rPr sz="2000" spc="-5" dirty="0">
                <a:solidFill>
                  <a:srgbClr val="000000"/>
                </a:solidFill>
                <a:latin typeface="Calibri"/>
                <a:cs typeface="Calibri"/>
              </a:rPr>
              <a:t>dei massimi</a:t>
            </a:r>
            <a:r>
              <a:rPr sz="2000" spc="25" dirty="0">
                <a:solidFill>
                  <a:srgbClr val="000000"/>
                </a:solidFill>
                <a:latin typeface="Calibri"/>
                <a:cs typeface="Calibri"/>
              </a:rPr>
              <a:t> </a:t>
            </a:r>
            <a:r>
              <a:rPr sz="2000" spc="-5" dirty="0">
                <a:solidFill>
                  <a:srgbClr val="000000"/>
                </a:solidFill>
                <a:latin typeface="Calibri"/>
                <a:cs typeface="Calibri"/>
              </a:rPr>
              <a:t>di</a:t>
            </a:r>
            <a:r>
              <a:rPr sz="2000" spc="-10" dirty="0">
                <a:solidFill>
                  <a:srgbClr val="000000"/>
                </a:solidFill>
                <a:latin typeface="Calibri"/>
                <a:cs typeface="Calibri"/>
              </a:rPr>
              <a:t> assorbimento</a:t>
            </a:r>
            <a:r>
              <a:rPr sz="2000" spc="20" dirty="0">
                <a:solidFill>
                  <a:srgbClr val="000000"/>
                </a:solidFill>
                <a:latin typeface="Calibri"/>
                <a:cs typeface="Calibri"/>
              </a:rPr>
              <a:t> </a:t>
            </a:r>
            <a:r>
              <a:rPr sz="2000" dirty="0">
                <a:solidFill>
                  <a:srgbClr val="000000"/>
                </a:solidFill>
                <a:latin typeface="Calibri"/>
                <a:cs typeface="Calibri"/>
              </a:rPr>
              <a:t>e </a:t>
            </a:r>
            <a:r>
              <a:rPr sz="2000" spc="-5" dirty="0">
                <a:solidFill>
                  <a:srgbClr val="000000"/>
                </a:solidFill>
                <a:latin typeface="Calibri"/>
                <a:cs typeface="Calibri"/>
              </a:rPr>
              <a:t>cambiamenti</a:t>
            </a:r>
            <a:r>
              <a:rPr sz="2000" spc="10" dirty="0">
                <a:solidFill>
                  <a:srgbClr val="000000"/>
                </a:solidFill>
                <a:latin typeface="Calibri"/>
                <a:cs typeface="Calibri"/>
              </a:rPr>
              <a:t> </a:t>
            </a:r>
            <a:r>
              <a:rPr sz="2000" spc="-5" dirty="0">
                <a:solidFill>
                  <a:srgbClr val="000000"/>
                </a:solidFill>
                <a:latin typeface="Calibri"/>
                <a:cs typeface="Calibri"/>
              </a:rPr>
              <a:t>nei picchi</a:t>
            </a:r>
            <a:r>
              <a:rPr sz="2000" spc="-15" dirty="0">
                <a:solidFill>
                  <a:srgbClr val="000000"/>
                </a:solidFill>
                <a:latin typeface="Calibri"/>
                <a:cs typeface="Calibri"/>
              </a:rPr>
              <a:t> </a:t>
            </a:r>
            <a:r>
              <a:rPr sz="2000" spc="-5" dirty="0">
                <a:solidFill>
                  <a:srgbClr val="000000"/>
                </a:solidFill>
                <a:latin typeface="Calibri"/>
                <a:cs typeface="Calibri"/>
              </a:rPr>
              <a:t>di</a:t>
            </a:r>
            <a:r>
              <a:rPr sz="2000" spc="-10" dirty="0">
                <a:solidFill>
                  <a:srgbClr val="000000"/>
                </a:solidFill>
                <a:latin typeface="Calibri"/>
                <a:cs typeface="Calibri"/>
              </a:rPr>
              <a:t> </a:t>
            </a:r>
            <a:r>
              <a:rPr sz="2000" spc="-5" dirty="0">
                <a:solidFill>
                  <a:srgbClr val="000000"/>
                </a:solidFill>
                <a:latin typeface="Calibri"/>
                <a:cs typeface="Calibri"/>
              </a:rPr>
              <a:t>fluorescenza)</a:t>
            </a:r>
            <a:endParaRPr sz="2000">
              <a:latin typeface="Calibri"/>
              <a:cs typeface="Calibri"/>
            </a:endParaRPr>
          </a:p>
          <a:p>
            <a:pPr marL="355600" indent="-342900">
              <a:lnSpc>
                <a:spcPct val="100000"/>
              </a:lnSpc>
              <a:buFont typeface="Arial MT"/>
              <a:buChar char="•"/>
              <a:tabLst>
                <a:tab pos="354965" algn="l"/>
                <a:tab pos="355600" algn="l"/>
              </a:tabLst>
            </a:pPr>
            <a:r>
              <a:rPr sz="2000" spc="-5" dirty="0">
                <a:solidFill>
                  <a:srgbClr val="000000"/>
                </a:solidFill>
                <a:latin typeface="Calibri"/>
                <a:cs typeface="Calibri"/>
              </a:rPr>
              <a:t>Composti carbonilici</a:t>
            </a:r>
            <a:r>
              <a:rPr sz="2000" spc="10" dirty="0">
                <a:solidFill>
                  <a:srgbClr val="000000"/>
                </a:solidFill>
                <a:latin typeface="Calibri"/>
                <a:cs typeface="Calibri"/>
              </a:rPr>
              <a:t> </a:t>
            </a:r>
            <a:r>
              <a:rPr sz="2000" spc="-10" dirty="0">
                <a:solidFill>
                  <a:srgbClr val="000000"/>
                </a:solidFill>
                <a:latin typeface="Calibri"/>
                <a:cs typeface="Calibri"/>
              </a:rPr>
              <a:t>alifatici</a:t>
            </a:r>
            <a:r>
              <a:rPr sz="2000" spc="35" dirty="0">
                <a:solidFill>
                  <a:srgbClr val="000000"/>
                </a:solidFill>
                <a:latin typeface="Calibri"/>
                <a:cs typeface="Calibri"/>
              </a:rPr>
              <a:t> </a:t>
            </a:r>
            <a:r>
              <a:rPr sz="2000" dirty="0">
                <a:solidFill>
                  <a:srgbClr val="000000"/>
                </a:solidFill>
                <a:latin typeface="Calibri"/>
                <a:cs typeface="Calibri"/>
              </a:rPr>
              <a:t>ed </a:t>
            </a:r>
            <a:r>
              <a:rPr sz="2000" spc="-5" dirty="0">
                <a:solidFill>
                  <a:srgbClr val="000000"/>
                </a:solidFill>
                <a:latin typeface="Calibri"/>
                <a:cs typeface="Calibri"/>
              </a:rPr>
              <a:t>aliciclici,</a:t>
            </a:r>
            <a:r>
              <a:rPr sz="2000" spc="35" dirty="0">
                <a:solidFill>
                  <a:srgbClr val="000000"/>
                </a:solidFill>
                <a:latin typeface="Calibri"/>
                <a:cs typeface="Calibri"/>
              </a:rPr>
              <a:t> </a:t>
            </a:r>
            <a:r>
              <a:rPr sz="2000" spc="-5" dirty="0">
                <a:solidFill>
                  <a:srgbClr val="000000"/>
                </a:solidFill>
                <a:latin typeface="Calibri"/>
                <a:cs typeface="Calibri"/>
              </a:rPr>
              <a:t>con</a:t>
            </a:r>
            <a:r>
              <a:rPr sz="2000" spc="-15" dirty="0">
                <a:solidFill>
                  <a:srgbClr val="000000"/>
                </a:solidFill>
                <a:latin typeface="Calibri"/>
                <a:cs typeface="Calibri"/>
              </a:rPr>
              <a:t> </a:t>
            </a:r>
            <a:r>
              <a:rPr sz="2000" dirty="0">
                <a:solidFill>
                  <a:srgbClr val="000000"/>
                </a:solidFill>
                <a:latin typeface="Calibri"/>
                <a:cs typeface="Calibri"/>
              </a:rPr>
              <a:t>doppi</a:t>
            </a:r>
            <a:r>
              <a:rPr sz="2000" spc="-15" dirty="0">
                <a:solidFill>
                  <a:srgbClr val="000000"/>
                </a:solidFill>
                <a:latin typeface="Calibri"/>
                <a:cs typeface="Calibri"/>
              </a:rPr>
              <a:t> </a:t>
            </a:r>
            <a:r>
              <a:rPr sz="2000" spc="-10" dirty="0">
                <a:solidFill>
                  <a:srgbClr val="000000"/>
                </a:solidFill>
                <a:latin typeface="Calibri"/>
                <a:cs typeface="Calibri"/>
              </a:rPr>
              <a:t>legami</a:t>
            </a:r>
            <a:r>
              <a:rPr sz="2000" spc="20" dirty="0">
                <a:solidFill>
                  <a:srgbClr val="000000"/>
                </a:solidFill>
                <a:latin typeface="Calibri"/>
                <a:cs typeface="Calibri"/>
              </a:rPr>
              <a:t> </a:t>
            </a:r>
            <a:r>
              <a:rPr sz="2000" spc="-10" dirty="0">
                <a:solidFill>
                  <a:srgbClr val="000000"/>
                </a:solidFill>
                <a:latin typeface="Calibri"/>
                <a:cs typeface="Calibri"/>
              </a:rPr>
              <a:t>altamente</a:t>
            </a:r>
            <a:r>
              <a:rPr sz="2000" spc="40" dirty="0">
                <a:solidFill>
                  <a:srgbClr val="000000"/>
                </a:solidFill>
                <a:latin typeface="Calibri"/>
                <a:cs typeface="Calibri"/>
              </a:rPr>
              <a:t> </a:t>
            </a:r>
            <a:r>
              <a:rPr sz="2000" spc="-10" dirty="0">
                <a:solidFill>
                  <a:srgbClr val="000000"/>
                </a:solidFill>
                <a:latin typeface="Calibri"/>
                <a:cs typeface="Calibri"/>
              </a:rPr>
              <a:t>coniugati</a:t>
            </a:r>
            <a:endParaRPr sz="2000">
              <a:latin typeface="Calibri"/>
              <a:cs typeface="Calibri"/>
            </a:endParaRPr>
          </a:p>
          <a:p>
            <a:pPr marL="355600">
              <a:lnSpc>
                <a:spcPct val="100000"/>
              </a:lnSpc>
            </a:pPr>
            <a:r>
              <a:rPr sz="2000" spc="-5" dirty="0">
                <a:solidFill>
                  <a:srgbClr val="000000"/>
                </a:solidFill>
                <a:latin typeface="Calibri"/>
                <a:cs typeface="Calibri"/>
              </a:rPr>
              <a:t>possono</a:t>
            </a:r>
            <a:r>
              <a:rPr sz="2000" spc="-30" dirty="0">
                <a:solidFill>
                  <a:srgbClr val="000000"/>
                </a:solidFill>
                <a:latin typeface="Calibri"/>
                <a:cs typeface="Calibri"/>
              </a:rPr>
              <a:t> </a:t>
            </a:r>
            <a:r>
              <a:rPr sz="2000" spc="-10" dirty="0">
                <a:solidFill>
                  <a:srgbClr val="000000"/>
                </a:solidFill>
                <a:latin typeface="Calibri"/>
                <a:cs typeface="Calibri"/>
              </a:rPr>
              <a:t>fluorescere</a:t>
            </a:r>
            <a:endParaRPr sz="2000">
              <a:latin typeface="Calibri"/>
              <a:cs typeface="Calibri"/>
            </a:endParaRPr>
          </a:p>
          <a:p>
            <a:pPr marL="355600" indent="-342900">
              <a:lnSpc>
                <a:spcPct val="100000"/>
              </a:lnSpc>
              <a:buFont typeface="Arial MT"/>
              <a:buChar char="•"/>
              <a:tabLst>
                <a:tab pos="354965" algn="l"/>
                <a:tab pos="355600" algn="l"/>
              </a:tabLst>
            </a:pPr>
            <a:r>
              <a:rPr sz="2000" spc="-10" dirty="0">
                <a:solidFill>
                  <a:srgbClr val="000000"/>
                </a:solidFill>
                <a:latin typeface="Calibri"/>
                <a:cs typeface="Calibri"/>
              </a:rPr>
              <a:t>Strutture</a:t>
            </a:r>
            <a:r>
              <a:rPr sz="2000" spc="5" dirty="0">
                <a:solidFill>
                  <a:srgbClr val="000000"/>
                </a:solidFill>
                <a:latin typeface="Calibri"/>
                <a:cs typeface="Calibri"/>
              </a:rPr>
              <a:t> </a:t>
            </a:r>
            <a:r>
              <a:rPr sz="2000" dirty="0">
                <a:solidFill>
                  <a:srgbClr val="000000"/>
                </a:solidFill>
                <a:latin typeface="Calibri"/>
                <a:cs typeface="Calibri"/>
              </a:rPr>
              <a:t>ad</a:t>
            </a:r>
            <a:r>
              <a:rPr sz="2000" spc="5" dirty="0">
                <a:solidFill>
                  <a:srgbClr val="000000"/>
                </a:solidFill>
                <a:latin typeface="Calibri"/>
                <a:cs typeface="Calibri"/>
              </a:rPr>
              <a:t> </a:t>
            </a:r>
            <a:r>
              <a:rPr sz="2000" spc="-5" dirty="0">
                <a:solidFill>
                  <a:srgbClr val="000000"/>
                </a:solidFill>
                <a:latin typeface="Calibri"/>
                <a:cs typeface="Calibri"/>
              </a:rPr>
              <a:t>anelli</a:t>
            </a:r>
            <a:r>
              <a:rPr sz="2000" spc="10" dirty="0">
                <a:solidFill>
                  <a:srgbClr val="000000"/>
                </a:solidFill>
                <a:latin typeface="Calibri"/>
                <a:cs typeface="Calibri"/>
              </a:rPr>
              <a:t> </a:t>
            </a:r>
            <a:r>
              <a:rPr sz="2000" spc="-5" dirty="0">
                <a:solidFill>
                  <a:srgbClr val="000000"/>
                </a:solidFill>
                <a:latin typeface="Calibri"/>
                <a:cs typeface="Calibri"/>
              </a:rPr>
              <a:t>condensati</a:t>
            </a:r>
            <a:r>
              <a:rPr sz="2000" spc="10" dirty="0">
                <a:solidFill>
                  <a:srgbClr val="000000"/>
                </a:solidFill>
                <a:latin typeface="Calibri"/>
                <a:cs typeface="Calibri"/>
              </a:rPr>
              <a:t> </a:t>
            </a:r>
            <a:r>
              <a:rPr sz="2000" spc="-10" dirty="0">
                <a:solidFill>
                  <a:srgbClr val="000000"/>
                </a:solidFill>
                <a:latin typeface="Calibri"/>
                <a:cs typeface="Calibri"/>
              </a:rPr>
              <a:t>contenenti eterociclici</a:t>
            </a:r>
            <a:r>
              <a:rPr sz="2000" spc="40" dirty="0">
                <a:solidFill>
                  <a:srgbClr val="000000"/>
                </a:solidFill>
                <a:latin typeface="Calibri"/>
                <a:cs typeface="Calibri"/>
              </a:rPr>
              <a:t> </a:t>
            </a:r>
            <a:r>
              <a:rPr sz="2000" spc="-5" dirty="0">
                <a:solidFill>
                  <a:srgbClr val="000000"/>
                </a:solidFill>
                <a:latin typeface="Calibri"/>
                <a:cs typeface="Calibri"/>
              </a:rPr>
              <a:t>semplici</a:t>
            </a:r>
            <a:endParaRPr sz="2000">
              <a:latin typeface="Calibri"/>
              <a:cs typeface="Calibri"/>
            </a:endParaRPr>
          </a:p>
        </p:txBody>
      </p:sp>
      <p:sp>
        <p:nvSpPr>
          <p:cNvPr id="4" name="object 4"/>
          <p:cNvSpPr txBox="1"/>
          <p:nvPr/>
        </p:nvSpPr>
        <p:spPr>
          <a:xfrm>
            <a:off x="383540" y="5025897"/>
            <a:ext cx="6887845" cy="941069"/>
          </a:xfrm>
          <a:prstGeom prst="rect">
            <a:avLst/>
          </a:prstGeom>
        </p:spPr>
        <p:txBody>
          <a:bodyPr vert="horz" wrap="square" lIns="0" tIns="12700" rIns="0" bIns="0" rtlCol="0">
            <a:spAutoFit/>
          </a:bodyPr>
          <a:lstStyle/>
          <a:p>
            <a:pPr marL="12700">
              <a:lnSpc>
                <a:spcPct val="100000"/>
              </a:lnSpc>
              <a:spcBef>
                <a:spcPts val="100"/>
              </a:spcBef>
            </a:pPr>
            <a:r>
              <a:rPr sz="2000" b="1" i="1" u="heavy" spc="-5" dirty="0">
                <a:solidFill>
                  <a:srgbClr val="000000"/>
                </a:solidFill>
                <a:uFill>
                  <a:solidFill>
                    <a:srgbClr val="000000"/>
                  </a:solidFill>
                </a:uFill>
                <a:latin typeface="Calibri"/>
                <a:cs typeface="Calibri"/>
              </a:rPr>
              <a:t>Strutture</a:t>
            </a:r>
            <a:r>
              <a:rPr sz="2000" b="1" i="1" u="heavy" spc="-50" dirty="0">
                <a:solidFill>
                  <a:srgbClr val="000000"/>
                </a:solidFill>
                <a:uFill>
                  <a:solidFill>
                    <a:srgbClr val="000000"/>
                  </a:solidFill>
                </a:uFill>
                <a:latin typeface="Calibri"/>
                <a:cs typeface="Calibri"/>
              </a:rPr>
              <a:t> </a:t>
            </a:r>
            <a:r>
              <a:rPr sz="2000" b="1" i="1" u="heavy" dirty="0">
                <a:solidFill>
                  <a:srgbClr val="000000"/>
                </a:solidFill>
                <a:uFill>
                  <a:solidFill>
                    <a:srgbClr val="000000"/>
                  </a:solidFill>
                </a:uFill>
                <a:latin typeface="Calibri"/>
                <a:cs typeface="Calibri"/>
              </a:rPr>
              <a:t>che</a:t>
            </a:r>
            <a:r>
              <a:rPr sz="2000" b="1" i="1" u="heavy" spc="-20" dirty="0">
                <a:solidFill>
                  <a:srgbClr val="000000"/>
                </a:solidFill>
                <a:uFill>
                  <a:solidFill>
                    <a:srgbClr val="000000"/>
                  </a:solidFill>
                </a:uFill>
                <a:latin typeface="Calibri"/>
                <a:cs typeface="Calibri"/>
              </a:rPr>
              <a:t> </a:t>
            </a:r>
            <a:r>
              <a:rPr sz="2000" b="1" i="1" u="heavy" spc="-5" dirty="0">
                <a:solidFill>
                  <a:srgbClr val="000000"/>
                </a:solidFill>
                <a:uFill>
                  <a:solidFill>
                    <a:srgbClr val="000000"/>
                  </a:solidFill>
                </a:uFill>
                <a:latin typeface="Calibri"/>
                <a:cs typeface="Calibri"/>
              </a:rPr>
              <a:t>non</a:t>
            </a:r>
            <a:r>
              <a:rPr sz="2000" b="1" i="1" u="heavy" spc="-40" dirty="0">
                <a:solidFill>
                  <a:srgbClr val="000000"/>
                </a:solidFill>
                <a:uFill>
                  <a:solidFill>
                    <a:srgbClr val="000000"/>
                  </a:solidFill>
                </a:uFill>
                <a:latin typeface="Calibri"/>
                <a:cs typeface="Calibri"/>
              </a:rPr>
              <a:t> </a:t>
            </a:r>
            <a:r>
              <a:rPr sz="2000" b="1" i="1" u="heavy" spc="-5" dirty="0">
                <a:solidFill>
                  <a:srgbClr val="000000"/>
                </a:solidFill>
                <a:uFill>
                  <a:solidFill>
                    <a:srgbClr val="000000"/>
                  </a:solidFill>
                </a:uFill>
                <a:latin typeface="Calibri"/>
                <a:cs typeface="Calibri"/>
              </a:rPr>
              <a:t>fluorescono:</a:t>
            </a:r>
            <a:endParaRPr sz="2000">
              <a:latin typeface="Calibri"/>
              <a:cs typeface="Calibri"/>
            </a:endParaRPr>
          </a:p>
          <a:p>
            <a:pPr>
              <a:lnSpc>
                <a:spcPct val="100000"/>
              </a:lnSpc>
              <a:spcBef>
                <a:spcPts val="25"/>
              </a:spcBef>
            </a:pPr>
            <a:endParaRPr sz="1950">
              <a:latin typeface="Calibri"/>
              <a:cs typeface="Calibri"/>
            </a:endParaRPr>
          </a:p>
          <a:p>
            <a:pPr marL="12700">
              <a:lnSpc>
                <a:spcPct val="100000"/>
              </a:lnSpc>
            </a:pPr>
            <a:r>
              <a:rPr sz="2000" spc="-10" dirty="0">
                <a:solidFill>
                  <a:srgbClr val="000000"/>
                </a:solidFill>
                <a:latin typeface="Calibri"/>
                <a:cs typeface="Calibri"/>
              </a:rPr>
              <a:t>Eterocicli</a:t>
            </a:r>
            <a:r>
              <a:rPr sz="2000" spc="10" dirty="0">
                <a:solidFill>
                  <a:srgbClr val="000000"/>
                </a:solidFill>
                <a:latin typeface="Calibri"/>
                <a:cs typeface="Calibri"/>
              </a:rPr>
              <a:t> </a:t>
            </a:r>
            <a:r>
              <a:rPr sz="2000" spc="-5" dirty="0">
                <a:solidFill>
                  <a:srgbClr val="000000"/>
                </a:solidFill>
                <a:latin typeface="Calibri"/>
                <a:cs typeface="Calibri"/>
              </a:rPr>
              <a:t>semplici,</a:t>
            </a:r>
            <a:r>
              <a:rPr sz="2000" spc="15" dirty="0">
                <a:solidFill>
                  <a:srgbClr val="000000"/>
                </a:solidFill>
                <a:latin typeface="Calibri"/>
                <a:cs typeface="Calibri"/>
              </a:rPr>
              <a:t> </a:t>
            </a:r>
            <a:r>
              <a:rPr sz="2000" spc="-5" dirty="0">
                <a:solidFill>
                  <a:srgbClr val="000000"/>
                </a:solidFill>
                <a:latin typeface="Calibri"/>
                <a:cs typeface="Calibri"/>
              </a:rPr>
              <a:t>come</a:t>
            </a:r>
            <a:r>
              <a:rPr sz="2000" spc="-15" dirty="0">
                <a:solidFill>
                  <a:srgbClr val="000000"/>
                </a:solidFill>
                <a:latin typeface="Calibri"/>
                <a:cs typeface="Calibri"/>
              </a:rPr>
              <a:t> </a:t>
            </a:r>
            <a:r>
              <a:rPr sz="2000" dirty="0">
                <a:solidFill>
                  <a:srgbClr val="000000"/>
                </a:solidFill>
                <a:latin typeface="Calibri"/>
                <a:cs typeface="Calibri"/>
              </a:rPr>
              <a:t>la </a:t>
            </a:r>
            <a:r>
              <a:rPr sz="2000" spc="-5" dirty="0">
                <a:solidFill>
                  <a:srgbClr val="000000"/>
                </a:solidFill>
                <a:latin typeface="Calibri"/>
                <a:cs typeface="Calibri"/>
              </a:rPr>
              <a:t>piridina,</a:t>
            </a:r>
            <a:r>
              <a:rPr sz="2000" spc="5" dirty="0">
                <a:solidFill>
                  <a:srgbClr val="000000"/>
                </a:solidFill>
                <a:latin typeface="Calibri"/>
                <a:cs typeface="Calibri"/>
              </a:rPr>
              <a:t> </a:t>
            </a:r>
            <a:r>
              <a:rPr sz="2000" dirty="0">
                <a:solidFill>
                  <a:srgbClr val="000000"/>
                </a:solidFill>
                <a:latin typeface="Calibri"/>
                <a:cs typeface="Calibri"/>
              </a:rPr>
              <a:t>il</a:t>
            </a:r>
            <a:r>
              <a:rPr sz="2000" spc="-15" dirty="0">
                <a:solidFill>
                  <a:srgbClr val="000000"/>
                </a:solidFill>
                <a:latin typeface="Calibri"/>
                <a:cs typeface="Calibri"/>
              </a:rPr>
              <a:t> </a:t>
            </a:r>
            <a:r>
              <a:rPr sz="2000" spc="-10" dirty="0">
                <a:solidFill>
                  <a:srgbClr val="000000"/>
                </a:solidFill>
                <a:latin typeface="Calibri"/>
                <a:cs typeface="Calibri"/>
              </a:rPr>
              <a:t>furano,</a:t>
            </a:r>
            <a:r>
              <a:rPr sz="2000" spc="-20" dirty="0">
                <a:solidFill>
                  <a:srgbClr val="000000"/>
                </a:solidFill>
                <a:latin typeface="Calibri"/>
                <a:cs typeface="Calibri"/>
              </a:rPr>
              <a:t> </a:t>
            </a:r>
            <a:r>
              <a:rPr sz="2000" dirty="0">
                <a:solidFill>
                  <a:srgbClr val="000000"/>
                </a:solidFill>
                <a:latin typeface="Calibri"/>
                <a:cs typeface="Calibri"/>
              </a:rPr>
              <a:t>il</a:t>
            </a:r>
            <a:r>
              <a:rPr sz="2000" spc="5" dirty="0">
                <a:solidFill>
                  <a:srgbClr val="000000"/>
                </a:solidFill>
                <a:latin typeface="Calibri"/>
                <a:cs typeface="Calibri"/>
              </a:rPr>
              <a:t> </a:t>
            </a:r>
            <a:r>
              <a:rPr sz="2000" spc="-10" dirty="0">
                <a:solidFill>
                  <a:srgbClr val="000000"/>
                </a:solidFill>
                <a:latin typeface="Calibri"/>
                <a:cs typeface="Calibri"/>
              </a:rPr>
              <a:t>tiofene</a:t>
            </a:r>
            <a:r>
              <a:rPr sz="2000" spc="-5" dirty="0">
                <a:solidFill>
                  <a:srgbClr val="000000"/>
                </a:solidFill>
                <a:latin typeface="Calibri"/>
                <a:cs typeface="Calibri"/>
              </a:rPr>
              <a:t> </a:t>
            </a:r>
            <a:r>
              <a:rPr sz="2000" dirty="0">
                <a:solidFill>
                  <a:srgbClr val="000000"/>
                </a:solidFill>
                <a:latin typeface="Calibri"/>
                <a:cs typeface="Calibri"/>
              </a:rPr>
              <a:t>ed </a:t>
            </a:r>
            <a:r>
              <a:rPr sz="2000" spc="-5" dirty="0">
                <a:solidFill>
                  <a:srgbClr val="000000"/>
                </a:solidFill>
                <a:latin typeface="Calibri"/>
                <a:cs typeface="Calibri"/>
              </a:rPr>
              <a:t>il </a:t>
            </a:r>
            <a:r>
              <a:rPr sz="2000" spc="-10" dirty="0">
                <a:solidFill>
                  <a:srgbClr val="000000"/>
                </a:solidFill>
                <a:latin typeface="Calibri"/>
                <a:cs typeface="Calibri"/>
              </a:rPr>
              <a:t>pirrolo</a:t>
            </a:r>
            <a:endParaRPr sz="2000">
              <a:latin typeface="Calibri"/>
              <a:cs typeface="Calibri"/>
            </a:endParaRPr>
          </a:p>
        </p:txBody>
      </p:sp>
      <p:pic>
        <p:nvPicPr>
          <p:cNvPr id="5" name="object 5"/>
          <p:cNvPicPr/>
          <p:nvPr/>
        </p:nvPicPr>
        <p:blipFill>
          <a:blip r:embed="rId2" cstate="print"/>
          <a:stretch>
            <a:fillRect/>
          </a:stretch>
        </p:blipFill>
        <p:spPr>
          <a:xfrm>
            <a:off x="10617006" y="5185433"/>
            <a:ext cx="1334099" cy="886182"/>
          </a:xfrm>
          <a:prstGeom prst="rect">
            <a:avLst/>
          </a:prstGeom>
        </p:spPr>
      </p:pic>
      <p:pic>
        <p:nvPicPr>
          <p:cNvPr id="6" name="object 6"/>
          <p:cNvPicPr/>
          <p:nvPr/>
        </p:nvPicPr>
        <p:blipFill>
          <a:blip r:embed="rId3" cstate="print"/>
          <a:stretch>
            <a:fillRect/>
          </a:stretch>
        </p:blipFill>
        <p:spPr>
          <a:xfrm>
            <a:off x="8864042" y="5310324"/>
            <a:ext cx="1343672" cy="761291"/>
          </a:xfrm>
          <a:prstGeom prst="rect">
            <a:avLst/>
          </a:prstGeom>
        </p:spPr>
      </p:pic>
      <p:pic>
        <p:nvPicPr>
          <p:cNvPr id="7" name="object 7"/>
          <p:cNvPicPr/>
          <p:nvPr/>
        </p:nvPicPr>
        <p:blipFill>
          <a:blip r:embed="rId4" cstate="print"/>
          <a:stretch>
            <a:fillRect/>
          </a:stretch>
        </p:blipFill>
        <p:spPr>
          <a:xfrm>
            <a:off x="7685006" y="2986584"/>
            <a:ext cx="743291" cy="941917"/>
          </a:xfrm>
          <a:prstGeom prst="rect">
            <a:avLst/>
          </a:prstGeom>
        </p:spPr>
      </p:pic>
      <p:pic>
        <p:nvPicPr>
          <p:cNvPr id="8" name="object 8"/>
          <p:cNvPicPr/>
          <p:nvPr/>
        </p:nvPicPr>
        <p:blipFill>
          <a:blip r:embed="rId5" cstate="print"/>
          <a:stretch>
            <a:fillRect/>
          </a:stretch>
        </p:blipFill>
        <p:spPr>
          <a:xfrm>
            <a:off x="8825483" y="3179481"/>
            <a:ext cx="2038350" cy="724204"/>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85978" y="150621"/>
            <a:ext cx="3988435" cy="376555"/>
          </a:xfrm>
          <a:prstGeom prst="rect">
            <a:avLst/>
          </a:prstGeom>
        </p:spPr>
        <p:txBody>
          <a:bodyPr vert="horz" wrap="square" lIns="0" tIns="12700" rIns="0" bIns="0" rtlCol="0">
            <a:spAutoFit/>
          </a:bodyPr>
          <a:lstStyle/>
          <a:p>
            <a:pPr marL="12700">
              <a:lnSpc>
                <a:spcPct val="100000"/>
              </a:lnSpc>
              <a:spcBef>
                <a:spcPts val="100"/>
              </a:spcBef>
            </a:pPr>
            <a:r>
              <a:rPr sz="2300" b="1" spc="-10" dirty="0">
                <a:solidFill>
                  <a:srgbClr val="1F4D3D"/>
                </a:solidFill>
                <a:latin typeface="Calibri"/>
                <a:cs typeface="Calibri"/>
              </a:rPr>
              <a:t>L'effetto</a:t>
            </a:r>
            <a:r>
              <a:rPr sz="2300" b="1" spc="-35" dirty="0">
                <a:solidFill>
                  <a:srgbClr val="1F4D3D"/>
                </a:solidFill>
                <a:latin typeface="Calibri"/>
                <a:cs typeface="Calibri"/>
              </a:rPr>
              <a:t> </a:t>
            </a:r>
            <a:r>
              <a:rPr sz="2300" b="1" dirty="0">
                <a:solidFill>
                  <a:srgbClr val="1F4D3D"/>
                </a:solidFill>
                <a:latin typeface="Calibri"/>
                <a:cs typeface="Calibri"/>
              </a:rPr>
              <a:t>della </a:t>
            </a:r>
            <a:r>
              <a:rPr sz="2300" b="1" spc="-10" dirty="0">
                <a:solidFill>
                  <a:srgbClr val="1F4D3D"/>
                </a:solidFill>
                <a:latin typeface="Calibri"/>
                <a:cs typeface="Calibri"/>
              </a:rPr>
              <a:t>rigidità</a:t>
            </a:r>
            <a:r>
              <a:rPr sz="2300" b="1" spc="-20" dirty="0">
                <a:solidFill>
                  <a:srgbClr val="1F4D3D"/>
                </a:solidFill>
                <a:latin typeface="Calibri"/>
                <a:cs typeface="Calibri"/>
              </a:rPr>
              <a:t> </a:t>
            </a:r>
            <a:r>
              <a:rPr sz="2300" b="1" spc="-10" dirty="0">
                <a:solidFill>
                  <a:srgbClr val="1F4D3D"/>
                </a:solidFill>
                <a:latin typeface="Calibri"/>
                <a:cs typeface="Calibri"/>
              </a:rPr>
              <a:t>strutturale</a:t>
            </a:r>
            <a:endParaRPr sz="2300">
              <a:latin typeface="Calibri"/>
              <a:cs typeface="Calibri"/>
            </a:endParaRPr>
          </a:p>
        </p:txBody>
      </p:sp>
      <p:sp>
        <p:nvSpPr>
          <p:cNvPr id="3" name="object 3"/>
          <p:cNvSpPr txBox="1"/>
          <p:nvPr/>
        </p:nvSpPr>
        <p:spPr>
          <a:xfrm>
            <a:off x="385978" y="854709"/>
            <a:ext cx="9658350" cy="941069"/>
          </a:xfrm>
          <a:prstGeom prst="rect">
            <a:avLst/>
          </a:prstGeom>
        </p:spPr>
        <p:txBody>
          <a:bodyPr vert="horz" wrap="square" lIns="0" tIns="13335" rIns="0" bIns="0" rtlCol="0">
            <a:spAutoFit/>
          </a:bodyPr>
          <a:lstStyle/>
          <a:p>
            <a:pPr marL="12700">
              <a:lnSpc>
                <a:spcPct val="100000"/>
              </a:lnSpc>
              <a:spcBef>
                <a:spcPts val="105"/>
              </a:spcBef>
            </a:pPr>
            <a:r>
              <a:rPr sz="2000" spc="-5" dirty="0">
                <a:solidFill>
                  <a:srgbClr val="000000"/>
                </a:solidFill>
                <a:latin typeface="Calibri"/>
                <a:cs typeface="Calibri"/>
              </a:rPr>
              <a:t>La</a:t>
            </a:r>
            <a:r>
              <a:rPr sz="2000" spc="-15" dirty="0">
                <a:solidFill>
                  <a:srgbClr val="000000"/>
                </a:solidFill>
                <a:latin typeface="Calibri"/>
                <a:cs typeface="Calibri"/>
              </a:rPr>
              <a:t> </a:t>
            </a:r>
            <a:r>
              <a:rPr sz="2000" spc="-5" dirty="0">
                <a:solidFill>
                  <a:srgbClr val="000000"/>
                </a:solidFill>
                <a:latin typeface="Calibri"/>
                <a:cs typeface="Calibri"/>
              </a:rPr>
              <a:t>fluorescenza</a:t>
            </a:r>
            <a:r>
              <a:rPr sz="2000" spc="-10" dirty="0">
                <a:solidFill>
                  <a:srgbClr val="000000"/>
                </a:solidFill>
                <a:latin typeface="Calibri"/>
                <a:cs typeface="Calibri"/>
              </a:rPr>
              <a:t> </a:t>
            </a:r>
            <a:r>
              <a:rPr sz="2000" dirty="0">
                <a:solidFill>
                  <a:srgbClr val="000000"/>
                </a:solidFill>
                <a:latin typeface="Calibri"/>
                <a:cs typeface="Calibri"/>
              </a:rPr>
              <a:t>è </a:t>
            </a:r>
            <a:r>
              <a:rPr sz="2000" spc="-15" dirty="0">
                <a:solidFill>
                  <a:srgbClr val="000000"/>
                </a:solidFill>
                <a:latin typeface="Calibri"/>
                <a:cs typeface="Calibri"/>
              </a:rPr>
              <a:t>collegata</a:t>
            </a:r>
            <a:r>
              <a:rPr sz="2000" spc="5" dirty="0">
                <a:solidFill>
                  <a:srgbClr val="000000"/>
                </a:solidFill>
                <a:latin typeface="Calibri"/>
                <a:cs typeface="Calibri"/>
              </a:rPr>
              <a:t> </a:t>
            </a:r>
            <a:r>
              <a:rPr sz="2000" spc="-5" dirty="0">
                <a:solidFill>
                  <a:srgbClr val="000000"/>
                </a:solidFill>
                <a:latin typeface="Calibri"/>
                <a:cs typeface="Calibri"/>
              </a:rPr>
              <a:t>alla</a:t>
            </a:r>
            <a:r>
              <a:rPr sz="2000" spc="10" dirty="0">
                <a:solidFill>
                  <a:srgbClr val="000000"/>
                </a:solidFill>
                <a:latin typeface="Calibri"/>
                <a:cs typeface="Calibri"/>
              </a:rPr>
              <a:t> </a:t>
            </a:r>
            <a:r>
              <a:rPr sz="2000" b="1" spc="-5" dirty="0">
                <a:solidFill>
                  <a:srgbClr val="000000"/>
                </a:solidFill>
                <a:latin typeface="Calibri"/>
                <a:cs typeface="Calibri"/>
              </a:rPr>
              <a:t>rigidità</a:t>
            </a:r>
            <a:r>
              <a:rPr sz="2000" b="1" spc="-15" dirty="0">
                <a:solidFill>
                  <a:srgbClr val="000000"/>
                </a:solidFill>
                <a:latin typeface="Calibri"/>
                <a:cs typeface="Calibri"/>
              </a:rPr>
              <a:t> </a:t>
            </a:r>
            <a:r>
              <a:rPr sz="2000" spc="-5" dirty="0">
                <a:solidFill>
                  <a:srgbClr val="000000"/>
                </a:solidFill>
                <a:latin typeface="Calibri"/>
                <a:cs typeface="Calibri"/>
              </a:rPr>
              <a:t>della</a:t>
            </a:r>
            <a:r>
              <a:rPr sz="2000" spc="5" dirty="0">
                <a:solidFill>
                  <a:srgbClr val="000000"/>
                </a:solidFill>
                <a:latin typeface="Calibri"/>
                <a:cs typeface="Calibri"/>
              </a:rPr>
              <a:t> </a:t>
            </a:r>
            <a:r>
              <a:rPr sz="2000" spc="-5" dirty="0">
                <a:solidFill>
                  <a:srgbClr val="000000"/>
                </a:solidFill>
                <a:latin typeface="Calibri"/>
                <a:cs typeface="Calibri"/>
              </a:rPr>
              <a:t>molecola</a:t>
            </a:r>
            <a:endParaRPr sz="2000">
              <a:latin typeface="Calibri"/>
              <a:cs typeface="Calibri"/>
            </a:endParaRPr>
          </a:p>
          <a:p>
            <a:pPr>
              <a:lnSpc>
                <a:spcPct val="100000"/>
              </a:lnSpc>
              <a:spcBef>
                <a:spcPts val="20"/>
              </a:spcBef>
            </a:pPr>
            <a:endParaRPr sz="1950">
              <a:latin typeface="Calibri"/>
              <a:cs typeface="Calibri"/>
            </a:endParaRPr>
          </a:p>
          <a:p>
            <a:pPr marL="12700">
              <a:lnSpc>
                <a:spcPct val="100000"/>
              </a:lnSpc>
            </a:pPr>
            <a:r>
              <a:rPr sz="2000" spc="-5" dirty="0">
                <a:solidFill>
                  <a:srgbClr val="000000"/>
                </a:solidFill>
                <a:latin typeface="Calibri"/>
                <a:cs typeface="Calibri"/>
              </a:rPr>
              <a:t>Esempio: </a:t>
            </a:r>
            <a:r>
              <a:rPr sz="2000" spc="-10" dirty="0">
                <a:solidFill>
                  <a:srgbClr val="000000"/>
                </a:solidFill>
                <a:latin typeface="Calibri"/>
                <a:cs typeface="Calibri"/>
              </a:rPr>
              <a:t>l'efficienza</a:t>
            </a:r>
            <a:r>
              <a:rPr sz="2000" spc="25" dirty="0">
                <a:solidFill>
                  <a:srgbClr val="000000"/>
                </a:solidFill>
                <a:latin typeface="Calibri"/>
                <a:cs typeface="Calibri"/>
              </a:rPr>
              <a:t> </a:t>
            </a:r>
            <a:r>
              <a:rPr sz="2000" spc="-5" dirty="0">
                <a:solidFill>
                  <a:srgbClr val="000000"/>
                </a:solidFill>
                <a:latin typeface="Calibri"/>
                <a:cs typeface="Calibri"/>
              </a:rPr>
              <a:t>quantica del</a:t>
            </a:r>
            <a:r>
              <a:rPr sz="2000" spc="5" dirty="0">
                <a:solidFill>
                  <a:srgbClr val="000000"/>
                </a:solidFill>
                <a:latin typeface="Calibri"/>
                <a:cs typeface="Calibri"/>
              </a:rPr>
              <a:t> </a:t>
            </a:r>
            <a:r>
              <a:rPr sz="2000" b="1" spc="-5" dirty="0">
                <a:solidFill>
                  <a:srgbClr val="000000"/>
                </a:solidFill>
                <a:latin typeface="Calibri"/>
                <a:cs typeface="Calibri"/>
              </a:rPr>
              <a:t>bifenile </a:t>
            </a:r>
            <a:r>
              <a:rPr sz="2000" dirty="0">
                <a:solidFill>
                  <a:srgbClr val="000000"/>
                </a:solidFill>
                <a:latin typeface="Calibri"/>
                <a:cs typeface="Calibri"/>
              </a:rPr>
              <a:t>è</a:t>
            </a:r>
            <a:r>
              <a:rPr sz="2000" spc="-5" dirty="0">
                <a:solidFill>
                  <a:srgbClr val="000000"/>
                </a:solidFill>
                <a:latin typeface="Calibri"/>
                <a:cs typeface="Calibri"/>
              </a:rPr>
              <a:t> </a:t>
            </a:r>
            <a:r>
              <a:rPr sz="2000" dirty="0">
                <a:solidFill>
                  <a:srgbClr val="000000"/>
                </a:solidFill>
                <a:latin typeface="Calibri"/>
                <a:cs typeface="Calibri"/>
              </a:rPr>
              <a:t>di</a:t>
            </a:r>
            <a:r>
              <a:rPr sz="2000" spc="-5" dirty="0">
                <a:solidFill>
                  <a:srgbClr val="000000"/>
                </a:solidFill>
                <a:latin typeface="Calibri"/>
                <a:cs typeface="Calibri"/>
              </a:rPr>
              <a:t> </a:t>
            </a:r>
            <a:r>
              <a:rPr sz="2000" spc="-10" dirty="0">
                <a:solidFill>
                  <a:srgbClr val="000000"/>
                </a:solidFill>
                <a:latin typeface="Calibri"/>
                <a:cs typeface="Calibri"/>
              </a:rPr>
              <a:t>circa</a:t>
            </a:r>
            <a:r>
              <a:rPr sz="2000" spc="-5" dirty="0">
                <a:solidFill>
                  <a:srgbClr val="000000"/>
                </a:solidFill>
                <a:latin typeface="Calibri"/>
                <a:cs typeface="Calibri"/>
              </a:rPr>
              <a:t> </a:t>
            </a:r>
            <a:r>
              <a:rPr sz="2000" dirty="0">
                <a:solidFill>
                  <a:srgbClr val="000000"/>
                </a:solidFill>
                <a:latin typeface="Calibri"/>
                <a:cs typeface="Calibri"/>
              </a:rPr>
              <a:t>0,2</a:t>
            </a:r>
            <a:r>
              <a:rPr sz="2000" spc="-15" dirty="0">
                <a:solidFill>
                  <a:srgbClr val="000000"/>
                </a:solidFill>
                <a:latin typeface="Calibri"/>
                <a:cs typeface="Calibri"/>
              </a:rPr>
              <a:t> </a:t>
            </a:r>
            <a:r>
              <a:rPr sz="2000" spc="-10" dirty="0">
                <a:solidFill>
                  <a:srgbClr val="000000"/>
                </a:solidFill>
                <a:latin typeface="Calibri"/>
                <a:cs typeface="Calibri"/>
              </a:rPr>
              <a:t>mentre</a:t>
            </a:r>
            <a:r>
              <a:rPr sz="2000" spc="20" dirty="0">
                <a:solidFill>
                  <a:srgbClr val="000000"/>
                </a:solidFill>
                <a:latin typeface="Calibri"/>
                <a:cs typeface="Calibri"/>
              </a:rPr>
              <a:t> </a:t>
            </a:r>
            <a:r>
              <a:rPr sz="2000" dirty="0">
                <a:solidFill>
                  <a:srgbClr val="000000"/>
                </a:solidFill>
                <a:latin typeface="Calibri"/>
                <a:cs typeface="Calibri"/>
              </a:rPr>
              <a:t>quella</a:t>
            </a:r>
            <a:r>
              <a:rPr sz="2000" spc="5" dirty="0">
                <a:solidFill>
                  <a:srgbClr val="000000"/>
                </a:solidFill>
                <a:latin typeface="Calibri"/>
                <a:cs typeface="Calibri"/>
              </a:rPr>
              <a:t> </a:t>
            </a:r>
            <a:r>
              <a:rPr sz="2000" spc="-5" dirty="0">
                <a:solidFill>
                  <a:srgbClr val="000000"/>
                </a:solidFill>
                <a:latin typeface="Calibri"/>
                <a:cs typeface="Calibri"/>
              </a:rPr>
              <a:t>del</a:t>
            </a:r>
            <a:r>
              <a:rPr sz="2000" dirty="0">
                <a:solidFill>
                  <a:srgbClr val="000000"/>
                </a:solidFill>
                <a:latin typeface="Calibri"/>
                <a:cs typeface="Calibri"/>
              </a:rPr>
              <a:t> </a:t>
            </a:r>
            <a:r>
              <a:rPr sz="2000" b="1" spc="-5" dirty="0">
                <a:solidFill>
                  <a:srgbClr val="000000"/>
                </a:solidFill>
                <a:latin typeface="Calibri"/>
                <a:cs typeface="Calibri"/>
              </a:rPr>
              <a:t>fluorene</a:t>
            </a:r>
            <a:r>
              <a:rPr sz="2000" b="1" spc="10" dirty="0">
                <a:solidFill>
                  <a:srgbClr val="000000"/>
                </a:solidFill>
                <a:latin typeface="Calibri"/>
                <a:cs typeface="Calibri"/>
              </a:rPr>
              <a:t> </a:t>
            </a:r>
            <a:r>
              <a:rPr sz="2000" dirty="0">
                <a:solidFill>
                  <a:srgbClr val="000000"/>
                </a:solidFill>
                <a:latin typeface="Calibri"/>
                <a:cs typeface="Calibri"/>
              </a:rPr>
              <a:t>è quasi 1,0</a:t>
            </a:r>
            <a:endParaRPr sz="2000">
              <a:latin typeface="Calibri"/>
              <a:cs typeface="Calibri"/>
            </a:endParaRPr>
          </a:p>
        </p:txBody>
      </p:sp>
      <p:pic>
        <p:nvPicPr>
          <p:cNvPr id="4" name="object 4"/>
          <p:cNvPicPr/>
          <p:nvPr/>
        </p:nvPicPr>
        <p:blipFill>
          <a:blip r:embed="rId2" cstate="print"/>
          <a:stretch>
            <a:fillRect/>
          </a:stretch>
        </p:blipFill>
        <p:spPr>
          <a:xfrm>
            <a:off x="6786371" y="2627376"/>
            <a:ext cx="1905000" cy="1104900"/>
          </a:xfrm>
          <a:prstGeom prst="rect">
            <a:avLst/>
          </a:prstGeom>
        </p:spPr>
      </p:pic>
      <p:grpSp>
        <p:nvGrpSpPr>
          <p:cNvPr id="5" name="object 5"/>
          <p:cNvGrpSpPr/>
          <p:nvPr/>
        </p:nvGrpSpPr>
        <p:grpSpPr>
          <a:xfrm>
            <a:off x="2813304" y="2799588"/>
            <a:ext cx="3874770" cy="913765"/>
            <a:chOff x="2813304" y="2799588"/>
            <a:chExt cx="3874770" cy="913765"/>
          </a:xfrm>
        </p:grpSpPr>
        <p:pic>
          <p:nvPicPr>
            <p:cNvPr id="6" name="object 6"/>
            <p:cNvPicPr/>
            <p:nvPr/>
          </p:nvPicPr>
          <p:blipFill>
            <a:blip r:embed="rId3" cstate="print"/>
            <a:stretch>
              <a:fillRect/>
            </a:stretch>
          </p:blipFill>
          <p:spPr>
            <a:xfrm>
              <a:off x="2813304" y="2799588"/>
              <a:ext cx="1980820" cy="913653"/>
            </a:xfrm>
            <a:prstGeom prst="rect">
              <a:avLst/>
            </a:prstGeom>
          </p:spPr>
        </p:pic>
        <p:sp>
          <p:nvSpPr>
            <p:cNvPr id="7" name="object 7"/>
            <p:cNvSpPr/>
            <p:nvPr/>
          </p:nvSpPr>
          <p:spPr>
            <a:xfrm>
              <a:off x="5735574" y="2947416"/>
              <a:ext cx="946150" cy="109855"/>
            </a:xfrm>
            <a:custGeom>
              <a:avLst/>
              <a:gdLst/>
              <a:ahLst/>
              <a:cxnLst/>
              <a:rect l="l" t="t" r="r" b="b"/>
              <a:pathLst>
                <a:path w="946150" h="109855">
                  <a:moveTo>
                    <a:pt x="0" y="0"/>
                  </a:moveTo>
                  <a:lnTo>
                    <a:pt x="70288" y="310"/>
                  </a:lnTo>
                  <a:lnTo>
                    <a:pt x="139363" y="1229"/>
                  </a:lnTo>
                  <a:lnTo>
                    <a:pt x="207007" y="2735"/>
                  </a:lnTo>
                  <a:lnTo>
                    <a:pt x="273002" y="4810"/>
                  </a:lnTo>
                  <a:lnTo>
                    <a:pt x="337132" y="7432"/>
                  </a:lnTo>
                  <a:lnTo>
                    <a:pt x="399179" y="10583"/>
                  </a:lnTo>
                  <a:lnTo>
                    <a:pt x="458928" y="14241"/>
                  </a:lnTo>
                  <a:lnTo>
                    <a:pt x="516160" y="18388"/>
                  </a:lnTo>
                  <a:lnTo>
                    <a:pt x="570658" y="23002"/>
                  </a:lnTo>
                  <a:lnTo>
                    <a:pt x="622206" y="28065"/>
                  </a:lnTo>
                  <a:lnTo>
                    <a:pt x="670587" y="33556"/>
                  </a:lnTo>
                  <a:lnTo>
                    <a:pt x="715583" y="39454"/>
                  </a:lnTo>
                  <a:lnTo>
                    <a:pt x="756978" y="45741"/>
                  </a:lnTo>
                  <a:lnTo>
                    <a:pt x="794555" y="52396"/>
                  </a:lnTo>
                  <a:lnTo>
                    <a:pt x="857384" y="66729"/>
                  </a:lnTo>
                  <a:lnTo>
                    <a:pt x="902334" y="82296"/>
                  </a:lnTo>
                  <a:lnTo>
                    <a:pt x="888619" y="82296"/>
                  </a:lnTo>
                  <a:lnTo>
                    <a:pt x="945642" y="109728"/>
                  </a:lnTo>
                  <a:lnTo>
                    <a:pt x="943482" y="82296"/>
                  </a:lnTo>
                  <a:lnTo>
                    <a:pt x="929767" y="82296"/>
                  </a:lnTo>
                  <a:lnTo>
                    <a:pt x="909634" y="74368"/>
                  </a:lnTo>
                  <a:lnTo>
                    <a:pt x="855527" y="59398"/>
                  </a:lnTo>
                  <a:lnTo>
                    <a:pt x="784410" y="45741"/>
                  </a:lnTo>
                  <a:lnTo>
                    <a:pt x="743015" y="39454"/>
                  </a:lnTo>
                  <a:lnTo>
                    <a:pt x="698019" y="33556"/>
                  </a:lnTo>
                  <a:lnTo>
                    <a:pt x="649638" y="28065"/>
                  </a:lnTo>
                  <a:lnTo>
                    <a:pt x="598090" y="23002"/>
                  </a:lnTo>
                  <a:lnTo>
                    <a:pt x="543592" y="18388"/>
                  </a:lnTo>
                  <a:lnTo>
                    <a:pt x="486360" y="14241"/>
                  </a:lnTo>
                  <a:lnTo>
                    <a:pt x="426611" y="10583"/>
                  </a:lnTo>
                  <a:lnTo>
                    <a:pt x="364564" y="7432"/>
                  </a:lnTo>
                  <a:lnTo>
                    <a:pt x="300434" y="4810"/>
                  </a:lnTo>
                  <a:lnTo>
                    <a:pt x="234439" y="2735"/>
                  </a:lnTo>
                  <a:lnTo>
                    <a:pt x="166795" y="1229"/>
                  </a:lnTo>
                  <a:lnTo>
                    <a:pt x="97720" y="310"/>
                  </a:lnTo>
                  <a:lnTo>
                    <a:pt x="0" y="0"/>
                  </a:lnTo>
                  <a:close/>
                </a:path>
              </a:pathLst>
            </a:custGeom>
            <a:solidFill>
              <a:srgbClr val="FF0000"/>
            </a:solidFill>
          </p:spPr>
          <p:txBody>
            <a:bodyPr wrap="square" lIns="0" tIns="0" rIns="0" bIns="0" rtlCol="0"/>
            <a:lstStyle/>
            <a:p>
              <a:endParaRPr/>
            </a:p>
          </p:txBody>
        </p:sp>
        <p:sp>
          <p:nvSpPr>
            <p:cNvPr id="8" name="object 8"/>
            <p:cNvSpPr/>
            <p:nvPr/>
          </p:nvSpPr>
          <p:spPr>
            <a:xfrm>
              <a:off x="4803648" y="2947416"/>
              <a:ext cx="946150" cy="109855"/>
            </a:xfrm>
            <a:custGeom>
              <a:avLst/>
              <a:gdLst/>
              <a:ahLst/>
              <a:cxnLst/>
              <a:rect l="l" t="t" r="r" b="b"/>
              <a:pathLst>
                <a:path w="946150" h="109855">
                  <a:moveTo>
                    <a:pt x="945641" y="0"/>
                  </a:moveTo>
                  <a:lnTo>
                    <a:pt x="855487" y="363"/>
                  </a:lnTo>
                  <a:lnTo>
                    <a:pt x="780752" y="1436"/>
                  </a:lnTo>
                  <a:lnTo>
                    <a:pt x="707959" y="3190"/>
                  </a:lnTo>
                  <a:lnTo>
                    <a:pt x="637348" y="5596"/>
                  </a:lnTo>
                  <a:lnTo>
                    <a:pt x="569160" y="8626"/>
                  </a:lnTo>
                  <a:lnTo>
                    <a:pt x="503633" y="12251"/>
                  </a:lnTo>
                  <a:lnTo>
                    <a:pt x="441008" y="16445"/>
                  </a:lnTo>
                  <a:lnTo>
                    <a:pt x="381524" y="21177"/>
                  </a:lnTo>
                  <a:lnTo>
                    <a:pt x="325421" y="26420"/>
                  </a:lnTo>
                  <a:lnTo>
                    <a:pt x="272938" y="32146"/>
                  </a:lnTo>
                  <a:lnTo>
                    <a:pt x="224317" y="38327"/>
                  </a:lnTo>
                  <a:lnTo>
                    <a:pt x="179795" y="44933"/>
                  </a:lnTo>
                  <a:lnTo>
                    <a:pt x="139613" y="51937"/>
                  </a:lnTo>
                  <a:lnTo>
                    <a:pt x="73229" y="67026"/>
                  </a:lnTo>
                  <a:lnTo>
                    <a:pt x="27081" y="83366"/>
                  </a:lnTo>
                  <a:lnTo>
                    <a:pt x="0" y="109728"/>
                  </a:lnTo>
                  <a:lnTo>
                    <a:pt x="27431" y="109728"/>
                  </a:lnTo>
                  <a:lnTo>
                    <a:pt x="30785" y="100360"/>
                  </a:lnTo>
                  <a:lnTo>
                    <a:pt x="40665" y="91208"/>
                  </a:lnTo>
                  <a:lnTo>
                    <a:pt x="78926" y="73682"/>
                  </a:lnTo>
                  <a:lnTo>
                    <a:pt x="140055" y="57408"/>
                  </a:lnTo>
                  <a:lnTo>
                    <a:pt x="178520" y="49821"/>
                  </a:lnTo>
                  <a:lnTo>
                    <a:pt x="221892" y="42644"/>
                  </a:lnTo>
                  <a:lnTo>
                    <a:pt x="269901" y="35909"/>
                  </a:lnTo>
                  <a:lnTo>
                    <a:pt x="322277" y="29649"/>
                  </a:lnTo>
                  <a:lnTo>
                    <a:pt x="378751" y="23896"/>
                  </a:lnTo>
                  <a:lnTo>
                    <a:pt x="439051" y="18682"/>
                  </a:lnTo>
                  <a:lnTo>
                    <a:pt x="502909" y="14040"/>
                  </a:lnTo>
                  <a:lnTo>
                    <a:pt x="570055" y="10001"/>
                  </a:lnTo>
                  <a:lnTo>
                    <a:pt x="640217" y="6599"/>
                  </a:lnTo>
                  <a:lnTo>
                    <a:pt x="713127" y="3866"/>
                  </a:lnTo>
                  <a:lnTo>
                    <a:pt x="788514" y="1833"/>
                  </a:lnTo>
                  <a:lnTo>
                    <a:pt x="866109" y="533"/>
                  </a:lnTo>
                  <a:lnTo>
                    <a:pt x="945641" y="0"/>
                  </a:lnTo>
                  <a:close/>
                </a:path>
              </a:pathLst>
            </a:custGeom>
            <a:solidFill>
              <a:srgbClr val="CD0000"/>
            </a:solidFill>
          </p:spPr>
          <p:txBody>
            <a:bodyPr wrap="square" lIns="0" tIns="0" rIns="0" bIns="0" rtlCol="0"/>
            <a:lstStyle/>
            <a:p>
              <a:endParaRPr/>
            </a:p>
          </p:txBody>
        </p:sp>
        <p:sp>
          <p:nvSpPr>
            <p:cNvPr id="9" name="object 9"/>
            <p:cNvSpPr/>
            <p:nvPr/>
          </p:nvSpPr>
          <p:spPr>
            <a:xfrm>
              <a:off x="4803648" y="2947416"/>
              <a:ext cx="1877695" cy="109855"/>
            </a:xfrm>
            <a:custGeom>
              <a:avLst/>
              <a:gdLst/>
              <a:ahLst/>
              <a:cxnLst/>
              <a:rect l="l" t="t" r="r" b="b"/>
              <a:pathLst>
                <a:path w="1877695" h="109855">
                  <a:moveTo>
                    <a:pt x="945641" y="0"/>
                  </a:moveTo>
                  <a:lnTo>
                    <a:pt x="866109" y="533"/>
                  </a:lnTo>
                  <a:lnTo>
                    <a:pt x="788514" y="1833"/>
                  </a:lnTo>
                  <a:lnTo>
                    <a:pt x="713127" y="3866"/>
                  </a:lnTo>
                  <a:lnTo>
                    <a:pt x="640217" y="6599"/>
                  </a:lnTo>
                  <a:lnTo>
                    <a:pt x="570055" y="10001"/>
                  </a:lnTo>
                  <a:lnTo>
                    <a:pt x="502909" y="14040"/>
                  </a:lnTo>
                  <a:lnTo>
                    <a:pt x="439051" y="18682"/>
                  </a:lnTo>
                  <a:lnTo>
                    <a:pt x="378751" y="23896"/>
                  </a:lnTo>
                  <a:lnTo>
                    <a:pt x="322277" y="29649"/>
                  </a:lnTo>
                  <a:lnTo>
                    <a:pt x="269901" y="35909"/>
                  </a:lnTo>
                  <a:lnTo>
                    <a:pt x="221892" y="42644"/>
                  </a:lnTo>
                  <a:lnTo>
                    <a:pt x="178520" y="49821"/>
                  </a:lnTo>
                  <a:lnTo>
                    <a:pt x="140055" y="57408"/>
                  </a:lnTo>
                  <a:lnTo>
                    <a:pt x="78926" y="73682"/>
                  </a:lnTo>
                  <a:lnTo>
                    <a:pt x="40665" y="91208"/>
                  </a:lnTo>
                  <a:lnTo>
                    <a:pt x="27431" y="109728"/>
                  </a:lnTo>
                  <a:lnTo>
                    <a:pt x="0" y="109728"/>
                  </a:lnTo>
                  <a:lnTo>
                    <a:pt x="47506" y="75053"/>
                  </a:lnTo>
                  <a:lnTo>
                    <a:pt x="104011" y="59311"/>
                  </a:lnTo>
                  <a:lnTo>
                    <a:pt x="179795" y="44933"/>
                  </a:lnTo>
                  <a:lnTo>
                    <a:pt x="224317" y="38327"/>
                  </a:lnTo>
                  <a:lnTo>
                    <a:pt x="272938" y="32146"/>
                  </a:lnTo>
                  <a:lnTo>
                    <a:pt x="325421" y="26420"/>
                  </a:lnTo>
                  <a:lnTo>
                    <a:pt x="381524" y="21177"/>
                  </a:lnTo>
                  <a:lnTo>
                    <a:pt x="441008" y="16445"/>
                  </a:lnTo>
                  <a:lnTo>
                    <a:pt x="503633" y="12251"/>
                  </a:lnTo>
                  <a:lnTo>
                    <a:pt x="569160" y="8626"/>
                  </a:lnTo>
                  <a:lnTo>
                    <a:pt x="637348" y="5596"/>
                  </a:lnTo>
                  <a:lnTo>
                    <a:pt x="707959" y="3190"/>
                  </a:lnTo>
                  <a:lnTo>
                    <a:pt x="780752" y="1436"/>
                  </a:lnTo>
                  <a:lnTo>
                    <a:pt x="855487" y="363"/>
                  </a:lnTo>
                  <a:lnTo>
                    <a:pt x="931926" y="0"/>
                  </a:lnTo>
                  <a:lnTo>
                    <a:pt x="959357" y="0"/>
                  </a:lnTo>
                  <a:lnTo>
                    <a:pt x="1029646" y="310"/>
                  </a:lnTo>
                  <a:lnTo>
                    <a:pt x="1098721" y="1229"/>
                  </a:lnTo>
                  <a:lnTo>
                    <a:pt x="1166365" y="2735"/>
                  </a:lnTo>
                  <a:lnTo>
                    <a:pt x="1232360" y="4810"/>
                  </a:lnTo>
                  <a:lnTo>
                    <a:pt x="1296490" y="7432"/>
                  </a:lnTo>
                  <a:lnTo>
                    <a:pt x="1358537" y="10583"/>
                  </a:lnTo>
                  <a:lnTo>
                    <a:pt x="1418286" y="14241"/>
                  </a:lnTo>
                  <a:lnTo>
                    <a:pt x="1475518" y="18388"/>
                  </a:lnTo>
                  <a:lnTo>
                    <a:pt x="1530016" y="23002"/>
                  </a:lnTo>
                  <a:lnTo>
                    <a:pt x="1581564" y="28065"/>
                  </a:lnTo>
                  <a:lnTo>
                    <a:pt x="1629945" y="33556"/>
                  </a:lnTo>
                  <a:lnTo>
                    <a:pt x="1674941" y="39454"/>
                  </a:lnTo>
                  <a:lnTo>
                    <a:pt x="1716336" y="45741"/>
                  </a:lnTo>
                  <a:lnTo>
                    <a:pt x="1753913" y="52396"/>
                  </a:lnTo>
                  <a:lnTo>
                    <a:pt x="1816742" y="66729"/>
                  </a:lnTo>
                  <a:lnTo>
                    <a:pt x="1861693" y="82296"/>
                  </a:lnTo>
                  <a:lnTo>
                    <a:pt x="1875408" y="82296"/>
                  </a:lnTo>
                  <a:lnTo>
                    <a:pt x="1877568" y="109728"/>
                  </a:lnTo>
                  <a:lnTo>
                    <a:pt x="1820545" y="82296"/>
                  </a:lnTo>
                  <a:lnTo>
                    <a:pt x="1834260" y="82296"/>
                  </a:lnTo>
                  <a:lnTo>
                    <a:pt x="1814128" y="74368"/>
                  </a:lnTo>
                  <a:lnTo>
                    <a:pt x="1760021" y="59398"/>
                  </a:lnTo>
                  <a:lnTo>
                    <a:pt x="1688904" y="45741"/>
                  </a:lnTo>
                  <a:lnTo>
                    <a:pt x="1647509" y="39454"/>
                  </a:lnTo>
                  <a:lnTo>
                    <a:pt x="1602513" y="33556"/>
                  </a:lnTo>
                  <a:lnTo>
                    <a:pt x="1554132" y="28065"/>
                  </a:lnTo>
                  <a:lnTo>
                    <a:pt x="1502584" y="23002"/>
                  </a:lnTo>
                  <a:lnTo>
                    <a:pt x="1448086" y="18388"/>
                  </a:lnTo>
                  <a:lnTo>
                    <a:pt x="1390854" y="14241"/>
                  </a:lnTo>
                  <a:lnTo>
                    <a:pt x="1331105" y="10583"/>
                  </a:lnTo>
                  <a:lnTo>
                    <a:pt x="1269058" y="7432"/>
                  </a:lnTo>
                  <a:lnTo>
                    <a:pt x="1204928" y="4810"/>
                  </a:lnTo>
                  <a:lnTo>
                    <a:pt x="1138933" y="2735"/>
                  </a:lnTo>
                  <a:lnTo>
                    <a:pt x="1071289" y="1229"/>
                  </a:lnTo>
                  <a:lnTo>
                    <a:pt x="1002214" y="310"/>
                  </a:lnTo>
                  <a:lnTo>
                    <a:pt x="931926" y="0"/>
                  </a:lnTo>
                </a:path>
              </a:pathLst>
            </a:custGeom>
            <a:ln w="12700">
              <a:solidFill>
                <a:srgbClr val="FF0000"/>
              </a:solidFill>
            </a:ln>
          </p:spPr>
          <p:txBody>
            <a:bodyPr wrap="square" lIns="0" tIns="0" rIns="0" bIns="0" rtlCol="0"/>
            <a:lstStyle/>
            <a:p>
              <a:endParaRPr/>
            </a:p>
          </p:txBody>
        </p:sp>
      </p:grpSp>
      <p:sp>
        <p:nvSpPr>
          <p:cNvPr id="10" name="object 10"/>
          <p:cNvSpPr txBox="1"/>
          <p:nvPr/>
        </p:nvSpPr>
        <p:spPr>
          <a:xfrm>
            <a:off x="2449448" y="4695190"/>
            <a:ext cx="7493000" cy="636270"/>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000000"/>
                </a:solidFill>
                <a:latin typeface="Calibri"/>
                <a:cs typeface="Calibri"/>
              </a:rPr>
              <a:t>Questa</a:t>
            </a:r>
            <a:r>
              <a:rPr sz="2000" spc="10" dirty="0">
                <a:solidFill>
                  <a:srgbClr val="000000"/>
                </a:solidFill>
                <a:latin typeface="Calibri"/>
                <a:cs typeface="Calibri"/>
              </a:rPr>
              <a:t> </a:t>
            </a:r>
            <a:r>
              <a:rPr sz="2000" spc="-5" dirty="0">
                <a:solidFill>
                  <a:srgbClr val="000000"/>
                </a:solidFill>
                <a:latin typeface="Calibri"/>
                <a:cs typeface="Calibri"/>
              </a:rPr>
              <a:t>rigidità</a:t>
            </a:r>
            <a:r>
              <a:rPr sz="2000" spc="15" dirty="0">
                <a:solidFill>
                  <a:srgbClr val="000000"/>
                </a:solidFill>
                <a:latin typeface="Calibri"/>
                <a:cs typeface="Calibri"/>
              </a:rPr>
              <a:t> </a:t>
            </a:r>
            <a:r>
              <a:rPr sz="2000" dirty="0">
                <a:solidFill>
                  <a:srgbClr val="000000"/>
                </a:solidFill>
                <a:latin typeface="Calibri"/>
                <a:cs typeface="Calibri"/>
              </a:rPr>
              <a:t>abbassa</a:t>
            </a:r>
            <a:r>
              <a:rPr sz="2000" spc="5" dirty="0">
                <a:solidFill>
                  <a:srgbClr val="000000"/>
                </a:solidFill>
                <a:latin typeface="Calibri"/>
                <a:cs typeface="Calibri"/>
              </a:rPr>
              <a:t> </a:t>
            </a:r>
            <a:r>
              <a:rPr sz="2000" dirty="0">
                <a:solidFill>
                  <a:srgbClr val="000000"/>
                </a:solidFill>
                <a:latin typeface="Calibri"/>
                <a:cs typeface="Calibri"/>
              </a:rPr>
              <a:t>la </a:t>
            </a:r>
            <a:r>
              <a:rPr sz="2000" spc="-10" dirty="0">
                <a:solidFill>
                  <a:srgbClr val="000000"/>
                </a:solidFill>
                <a:latin typeface="Calibri"/>
                <a:cs typeface="Calibri"/>
              </a:rPr>
              <a:t>velocità</a:t>
            </a:r>
            <a:r>
              <a:rPr sz="2000" spc="15" dirty="0">
                <a:solidFill>
                  <a:srgbClr val="000000"/>
                </a:solidFill>
                <a:latin typeface="Calibri"/>
                <a:cs typeface="Calibri"/>
              </a:rPr>
              <a:t> </a:t>
            </a:r>
            <a:r>
              <a:rPr sz="2000" spc="-5" dirty="0">
                <a:solidFill>
                  <a:srgbClr val="000000"/>
                </a:solidFill>
                <a:latin typeface="Calibri"/>
                <a:cs typeface="Calibri"/>
              </a:rPr>
              <a:t>di</a:t>
            </a:r>
            <a:r>
              <a:rPr sz="2000" dirty="0">
                <a:solidFill>
                  <a:srgbClr val="000000"/>
                </a:solidFill>
                <a:latin typeface="Calibri"/>
                <a:cs typeface="Calibri"/>
              </a:rPr>
              <a:t> </a:t>
            </a:r>
            <a:r>
              <a:rPr sz="2000" spc="-10" dirty="0">
                <a:solidFill>
                  <a:srgbClr val="000000"/>
                </a:solidFill>
                <a:latin typeface="Calibri"/>
                <a:cs typeface="Calibri"/>
              </a:rPr>
              <a:t>rilassamento</a:t>
            </a:r>
            <a:r>
              <a:rPr sz="2000" spc="35" dirty="0">
                <a:solidFill>
                  <a:srgbClr val="000000"/>
                </a:solidFill>
                <a:latin typeface="Calibri"/>
                <a:cs typeface="Calibri"/>
              </a:rPr>
              <a:t> </a:t>
            </a:r>
            <a:r>
              <a:rPr sz="2000" spc="-5" dirty="0">
                <a:solidFill>
                  <a:srgbClr val="000000"/>
                </a:solidFill>
                <a:latin typeface="Calibri"/>
                <a:cs typeface="Calibri"/>
              </a:rPr>
              <a:t>non</a:t>
            </a:r>
            <a:r>
              <a:rPr sz="2000" spc="-10" dirty="0">
                <a:solidFill>
                  <a:srgbClr val="000000"/>
                </a:solidFill>
                <a:latin typeface="Calibri"/>
                <a:cs typeface="Calibri"/>
              </a:rPr>
              <a:t> radiativo</a:t>
            </a:r>
            <a:r>
              <a:rPr sz="2000" spc="15" dirty="0">
                <a:solidFill>
                  <a:srgbClr val="000000"/>
                </a:solidFill>
                <a:latin typeface="Calibri"/>
                <a:cs typeface="Calibri"/>
              </a:rPr>
              <a:t> </a:t>
            </a:r>
            <a:r>
              <a:rPr sz="2000" dirty="0">
                <a:solidFill>
                  <a:srgbClr val="000000"/>
                </a:solidFill>
                <a:latin typeface="Calibri"/>
                <a:cs typeface="Calibri"/>
              </a:rPr>
              <a:t>al </a:t>
            </a:r>
            <a:r>
              <a:rPr sz="2000" spc="-10" dirty="0">
                <a:solidFill>
                  <a:srgbClr val="000000"/>
                </a:solidFill>
                <a:latin typeface="Calibri"/>
                <a:cs typeface="Calibri"/>
              </a:rPr>
              <a:t>punto</a:t>
            </a:r>
            <a:endParaRPr sz="2000">
              <a:latin typeface="Calibri"/>
              <a:cs typeface="Calibri"/>
            </a:endParaRPr>
          </a:p>
          <a:p>
            <a:pPr marL="12700">
              <a:lnSpc>
                <a:spcPct val="100000"/>
              </a:lnSpc>
            </a:pPr>
            <a:r>
              <a:rPr sz="2000" dirty="0">
                <a:solidFill>
                  <a:srgbClr val="000000"/>
                </a:solidFill>
                <a:latin typeface="Calibri"/>
                <a:cs typeface="Calibri"/>
              </a:rPr>
              <a:t>in</a:t>
            </a:r>
            <a:r>
              <a:rPr sz="2000" spc="5" dirty="0">
                <a:solidFill>
                  <a:srgbClr val="000000"/>
                </a:solidFill>
                <a:latin typeface="Calibri"/>
                <a:cs typeface="Calibri"/>
              </a:rPr>
              <a:t> </a:t>
            </a:r>
            <a:r>
              <a:rPr sz="2000" dirty="0">
                <a:solidFill>
                  <a:srgbClr val="000000"/>
                </a:solidFill>
                <a:latin typeface="Calibri"/>
                <a:cs typeface="Calibri"/>
              </a:rPr>
              <a:t>cui</a:t>
            </a:r>
            <a:r>
              <a:rPr sz="2000" spc="-5" dirty="0">
                <a:solidFill>
                  <a:srgbClr val="000000"/>
                </a:solidFill>
                <a:latin typeface="Calibri"/>
                <a:cs typeface="Calibri"/>
              </a:rPr>
              <a:t> </a:t>
            </a:r>
            <a:r>
              <a:rPr sz="2000" dirty="0">
                <a:solidFill>
                  <a:srgbClr val="000000"/>
                </a:solidFill>
                <a:latin typeface="Calibri"/>
                <a:cs typeface="Calibri"/>
              </a:rPr>
              <a:t>il </a:t>
            </a:r>
            <a:r>
              <a:rPr sz="2000" spc="-5" dirty="0">
                <a:solidFill>
                  <a:srgbClr val="000000"/>
                </a:solidFill>
                <a:latin typeface="Calibri"/>
                <a:cs typeface="Calibri"/>
              </a:rPr>
              <a:t>rilassamento</a:t>
            </a:r>
            <a:r>
              <a:rPr sz="2000" spc="55" dirty="0">
                <a:solidFill>
                  <a:srgbClr val="000000"/>
                </a:solidFill>
                <a:latin typeface="Calibri"/>
                <a:cs typeface="Calibri"/>
              </a:rPr>
              <a:t> </a:t>
            </a:r>
            <a:r>
              <a:rPr sz="2000" spc="-5" dirty="0">
                <a:solidFill>
                  <a:srgbClr val="000000"/>
                </a:solidFill>
                <a:latin typeface="Calibri"/>
                <a:cs typeface="Calibri"/>
              </a:rPr>
              <a:t>per</a:t>
            </a:r>
            <a:r>
              <a:rPr sz="2000" dirty="0">
                <a:solidFill>
                  <a:srgbClr val="000000"/>
                </a:solidFill>
                <a:latin typeface="Calibri"/>
                <a:cs typeface="Calibri"/>
              </a:rPr>
              <a:t> </a:t>
            </a:r>
            <a:r>
              <a:rPr sz="2000" spc="-10" dirty="0">
                <a:solidFill>
                  <a:srgbClr val="000000"/>
                </a:solidFill>
                <a:latin typeface="Calibri"/>
                <a:cs typeface="Calibri"/>
              </a:rPr>
              <a:t>fluorescenza</a:t>
            </a:r>
            <a:r>
              <a:rPr sz="2000" dirty="0">
                <a:solidFill>
                  <a:srgbClr val="000000"/>
                </a:solidFill>
                <a:latin typeface="Calibri"/>
                <a:cs typeface="Calibri"/>
              </a:rPr>
              <a:t> ha </a:t>
            </a:r>
            <a:r>
              <a:rPr sz="2000" spc="-5" dirty="0">
                <a:solidFill>
                  <a:srgbClr val="000000"/>
                </a:solidFill>
                <a:latin typeface="Calibri"/>
                <a:cs typeface="Calibri"/>
              </a:rPr>
              <a:t>tempo </a:t>
            </a:r>
            <a:r>
              <a:rPr sz="2000" spc="-10" dirty="0">
                <a:solidFill>
                  <a:srgbClr val="000000"/>
                </a:solidFill>
                <a:latin typeface="Calibri"/>
                <a:cs typeface="Calibri"/>
              </a:rPr>
              <a:t>sufficiente</a:t>
            </a:r>
            <a:r>
              <a:rPr sz="2000" spc="35" dirty="0">
                <a:solidFill>
                  <a:srgbClr val="000000"/>
                </a:solidFill>
                <a:latin typeface="Calibri"/>
                <a:cs typeface="Calibri"/>
              </a:rPr>
              <a:t> </a:t>
            </a:r>
            <a:r>
              <a:rPr sz="2000" spc="-5" dirty="0">
                <a:solidFill>
                  <a:srgbClr val="000000"/>
                </a:solidFill>
                <a:latin typeface="Calibri"/>
                <a:cs typeface="Calibri"/>
              </a:rPr>
              <a:t>per</a:t>
            </a:r>
            <a:r>
              <a:rPr sz="2000" spc="5" dirty="0">
                <a:solidFill>
                  <a:srgbClr val="000000"/>
                </a:solidFill>
                <a:latin typeface="Calibri"/>
                <a:cs typeface="Calibri"/>
              </a:rPr>
              <a:t> </a:t>
            </a:r>
            <a:r>
              <a:rPr sz="2000" spc="-15" dirty="0">
                <a:solidFill>
                  <a:srgbClr val="000000"/>
                </a:solidFill>
                <a:latin typeface="Calibri"/>
                <a:cs typeface="Calibri"/>
              </a:rPr>
              <a:t>avvenire.</a:t>
            </a:r>
            <a:endParaRPr sz="2000">
              <a:latin typeface="Calibri"/>
              <a:cs typeface="Calibri"/>
            </a:endParaRPr>
          </a:p>
        </p:txBody>
      </p:sp>
      <p:pic>
        <p:nvPicPr>
          <p:cNvPr id="11" name="object 11"/>
          <p:cNvPicPr/>
          <p:nvPr/>
        </p:nvPicPr>
        <p:blipFill>
          <a:blip r:embed="rId4" cstate="print"/>
          <a:stretch>
            <a:fillRect/>
          </a:stretch>
        </p:blipFill>
        <p:spPr>
          <a:xfrm>
            <a:off x="5664327" y="2643582"/>
            <a:ext cx="261064" cy="151656"/>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04012" y="171653"/>
            <a:ext cx="2951480" cy="346075"/>
          </a:xfrm>
          <a:prstGeom prst="rect">
            <a:avLst/>
          </a:prstGeom>
        </p:spPr>
        <p:txBody>
          <a:bodyPr vert="horz" wrap="square" lIns="0" tIns="12700" rIns="0" bIns="0" rtlCol="0">
            <a:spAutoFit/>
          </a:bodyPr>
          <a:lstStyle/>
          <a:p>
            <a:pPr marL="12700">
              <a:lnSpc>
                <a:spcPct val="100000"/>
              </a:lnSpc>
              <a:spcBef>
                <a:spcPts val="100"/>
              </a:spcBef>
            </a:pPr>
            <a:r>
              <a:rPr sz="2100" b="1" spc="-5" dirty="0">
                <a:solidFill>
                  <a:srgbClr val="1F4D3D"/>
                </a:solidFill>
                <a:latin typeface="Calibri"/>
                <a:cs typeface="Calibri"/>
              </a:rPr>
              <a:t>SPETTROSCOPIA</a:t>
            </a:r>
            <a:r>
              <a:rPr sz="2100" b="1" spc="-65" dirty="0">
                <a:solidFill>
                  <a:srgbClr val="1F4D3D"/>
                </a:solidFill>
                <a:latin typeface="Calibri"/>
                <a:cs typeface="Calibri"/>
              </a:rPr>
              <a:t> </a:t>
            </a:r>
            <a:r>
              <a:rPr sz="2100" b="1" spc="-35" dirty="0">
                <a:solidFill>
                  <a:srgbClr val="1F4D3D"/>
                </a:solidFill>
                <a:latin typeface="Calibri"/>
                <a:cs typeface="Calibri"/>
              </a:rPr>
              <a:t>ATOMICA</a:t>
            </a:r>
            <a:endParaRPr sz="2100">
              <a:latin typeface="Calibri"/>
              <a:cs typeface="Calibri"/>
            </a:endParaRPr>
          </a:p>
        </p:txBody>
      </p:sp>
      <p:sp>
        <p:nvSpPr>
          <p:cNvPr id="3" name="object 3"/>
          <p:cNvSpPr txBox="1"/>
          <p:nvPr/>
        </p:nvSpPr>
        <p:spPr>
          <a:xfrm>
            <a:off x="204012" y="812419"/>
            <a:ext cx="11607800" cy="4827270"/>
          </a:xfrm>
          <a:prstGeom prst="rect">
            <a:avLst/>
          </a:prstGeom>
        </p:spPr>
        <p:txBody>
          <a:bodyPr vert="horz" wrap="square" lIns="0" tIns="12700" rIns="0" bIns="0" rtlCol="0">
            <a:spAutoFit/>
          </a:bodyPr>
          <a:lstStyle/>
          <a:p>
            <a:pPr marL="12700">
              <a:lnSpc>
                <a:spcPct val="100000"/>
              </a:lnSpc>
              <a:spcBef>
                <a:spcPts val="100"/>
              </a:spcBef>
            </a:pPr>
            <a:r>
              <a:rPr sz="2100" spc="-15" dirty="0">
                <a:solidFill>
                  <a:srgbClr val="000000"/>
                </a:solidFill>
                <a:latin typeface="Calibri"/>
                <a:cs typeface="Calibri"/>
              </a:rPr>
              <a:t>Permette</a:t>
            </a:r>
            <a:r>
              <a:rPr sz="2100" spc="25" dirty="0">
                <a:solidFill>
                  <a:srgbClr val="000000"/>
                </a:solidFill>
                <a:latin typeface="Calibri"/>
                <a:cs typeface="Calibri"/>
              </a:rPr>
              <a:t> </a:t>
            </a:r>
            <a:r>
              <a:rPr sz="2100" spc="-5" dirty="0">
                <a:solidFill>
                  <a:srgbClr val="000000"/>
                </a:solidFill>
                <a:latin typeface="Calibri"/>
                <a:cs typeface="Calibri"/>
              </a:rPr>
              <a:t>determinazione</a:t>
            </a:r>
            <a:r>
              <a:rPr sz="2100" spc="10" dirty="0">
                <a:solidFill>
                  <a:srgbClr val="000000"/>
                </a:solidFill>
                <a:latin typeface="Calibri"/>
                <a:cs typeface="Calibri"/>
              </a:rPr>
              <a:t> </a:t>
            </a:r>
            <a:r>
              <a:rPr sz="2100" spc="-15" dirty="0">
                <a:solidFill>
                  <a:srgbClr val="000000"/>
                </a:solidFill>
                <a:latin typeface="Calibri"/>
                <a:cs typeface="Calibri"/>
              </a:rPr>
              <a:t>qualitativa </a:t>
            </a:r>
            <a:r>
              <a:rPr sz="2100" dirty="0">
                <a:solidFill>
                  <a:srgbClr val="000000"/>
                </a:solidFill>
                <a:latin typeface="Calibri"/>
                <a:cs typeface="Calibri"/>
              </a:rPr>
              <a:t>e</a:t>
            </a:r>
            <a:r>
              <a:rPr sz="2100" spc="5" dirty="0">
                <a:solidFill>
                  <a:srgbClr val="000000"/>
                </a:solidFill>
                <a:latin typeface="Calibri"/>
                <a:cs typeface="Calibri"/>
              </a:rPr>
              <a:t> </a:t>
            </a:r>
            <a:r>
              <a:rPr sz="2100" spc="-10" dirty="0">
                <a:solidFill>
                  <a:srgbClr val="000000"/>
                </a:solidFill>
                <a:latin typeface="Calibri"/>
                <a:cs typeface="Calibri"/>
              </a:rPr>
              <a:t>quantitativa</a:t>
            </a:r>
            <a:r>
              <a:rPr sz="2100" spc="-25" dirty="0">
                <a:solidFill>
                  <a:srgbClr val="000000"/>
                </a:solidFill>
                <a:latin typeface="Calibri"/>
                <a:cs typeface="Calibri"/>
              </a:rPr>
              <a:t> </a:t>
            </a:r>
            <a:r>
              <a:rPr sz="2100" spc="-5" dirty="0">
                <a:solidFill>
                  <a:srgbClr val="000000"/>
                </a:solidFill>
                <a:latin typeface="Calibri"/>
                <a:cs typeface="Calibri"/>
              </a:rPr>
              <a:t>di</a:t>
            </a:r>
            <a:r>
              <a:rPr sz="2100" dirty="0">
                <a:solidFill>
                  <a:srgbClr val="000000"/>
                </a:solidFill>
                <a:latin typeface="Calibri"/>
                <a:cs typeface="Calibri"/>
              </a:rPr>
              <a:t> </a:t>
            </a:r>
            <a:r>
              <a:rPr sz="2100" spc="-5" dirty="0">
                <a:solidFill>
                  <a:srgbClr val="000000"/>
                </a:solidFill>
                <a:latin typeface="Calibri"/>
                <a:cs typeface="Calibri"/>
              </a:rPr>
              <a:t>più</a:t>
            </a:r>
            <a:r>
              <a:rPr sz="2100" dirty="0">
                <a:solidFill>
                  <a:srgbClr val="000000"/>
                </a:solidFill>
                <a:latin typeface="Calibri"/>
                <a:cs typeface="Calibri"/>
              </a:rPr>
              <a:t> </a:t>
            </a:r>
            <a:r>
              <a:rPr sz="2100" spc="-5" dirty="0">
                <a:solidFill>
                  <a:srgbClr val="000000"/>
                </a:solidFill>
                <a:latin typeface="Calibri"/>
                <a:cs typeface="Calibri"/>
              </a:rPr>
              <a:t>di</a:t>
            </a:r>
            <a:r>
              <a:rPr sz="2100" spc="35" dirty="0">
                <a:solidFill>
                  <a:srgbClr val="000000"/>
                </a:solidFill>
                <a:latin typeface="Calibri"/>
                <a:cs typeface="Calibri"/>
              </a:rPr>
              <a:t> </a:t>
            </a:r>
            <a:r>
              <a:rPr sz="2100" b="1" u="heavy" dirty="0">
                <a:solidFill>
                  <a:srgbClr val="000000"/>
                </a:solidFill>
                <a:uFill>
                  <a:solidFill>
                    <a:srgbClr val="000000"/>
                  </a:solidFill>
                </a:uFill>
                <a:latin typeface="Calibri"/>
                <a:cs typeface="Calibri"/>
              </a:rPr>
              <a:t>70</a:t>
            </a:r>
            <a:r>
              <a:rPr sz="2100" b="1" u="heavy" spc="-10" dirty="0">
                <a:solidFill>
                  <a:srgbClr val="000000"/>
                </a:solidFill>
                <a:uFill>
                  <a:solidFill>
                    <a:srgbClr val="000000"/>
                  </a:solidFill>
                </a:uFill>
                <a:latin typeface="Calibri"/>
                <a:cs typeface="Calibri"/>
              </a:rPr>
              <a:t> elementi</a:t>
            </a:r>
            <a:r>
              <a:rPr sz="2100" b="1" u="heavy" spc="20" dirty="0">
                <a:solidFill>
                  <a:srgbClr val="000000"/>
                </a:solidFill>
                <a:uFill>
                  <a:solidFill>
                    <a:srgbClr val="000000"/>
                  </a:solidFill>
                </a:uFill>
                <a:latin typeface="Calibri"/>
                <a:cs typeface="Calibri"/>
              </a:rPr>
              <a:t> </a:t>
            </a:r>
            <a:r>
              <a:rPr sz="2100" spc="-10" dirty="0">
                <a:solidFill>
                  <a:srgbClr val="000000"/>
                </a:solidFill>
                <a:latin typeface="Calibri"/>
                <a:cs typeface="Calibri"/>
              </a:rPr>
              <a:t>intervallo</a:t>
            </a:r>
            <a:r>
              <a:rPr sz="2100" spc="25" dirty="0">
                <a:solidFill>
                  <a:srgbClr val="000000"/>
                </a:solidFill>
                <a:latin typeface="Calibri"/>
                <a:cs typeface="Calibri"/>
              </a:rPr>
              <a:t> </a:t>
            </a:r>
            <a:r>
              <a:rPr sz="2100" dirty="0">
                <a:solidFill>
                  <a:srgbClr val="000000"/>
                </a:solidFill>
                <a:latin typeface="Calibri"/>
                <a:cs typeface="Calibri"/>
              </a:rPr>
              <a:t>ppm-ppb</a:t>
            </a:r>
            <a:endParaRPr sz="2100">
              <a:latin typeface="Calibri"/>
              <a:cs typeface="Calibri"/>
            </a:endParaRPr>
          </a:p>
          <a:p>
            <a:pPr>
              <a:lnSpc>
                <a:spcPct val="100000"/>
              </a:lnSpc>
              <a:spcBef>
                <a:spcPts val="15"/>
              </a:spcBef>
            </a:pPr>
            <a:endParaRPr sz="2050">
              <a:latin typeface="Calibri"/>
              <a:cs typeface="Calibri"/>
            </a:endParaRPr>
          </a:p>
          <a:p>
            <a:pPr marL="12700">
              <a:lnSpc>
                <a:spcPct val="100000"/>
              </a:lnSpc>
            </a:pPr>
            <a:r>
              <a:rPr sz="2100" dirty="0">
                <a:solidFill>
                  <a:srgbClr val="000000"/>
                </a:solidFill>
                <a:latin typeface="Calibri"/>
                <a:cs typeface="Calibri"/>
              </a:rPr>
              <a:t>I </a:t>
            </a:r>
            <a:r>
              <a:rPr sz="2100" spc="-10" dirty="0">
                <a:solidFill>
                  <a:srgbClr val="000000"/>
                </a:solidFill>
                <a:latin typeface="Calibri"/>
                <a:cs typeface="Calibri"/>
              </a:rPr>
              <a:t>metodi</a:t>
            </a:r>
            <a:r>
              <a:rPr sz="2100" spc="25" dirty="0">
                <a:solidFill>
                  <a:srgbClr val="000000"/>
                </a:solidFill>
                <a:latin typeface="Calibri"/>
                <a:cs typeface="Calibri"/>
              </a:rPr>
              <a:t> </a:t>
            </a:r>
            <a:r>
              <a:rPr sz="2100" spc="-5" dirty="0">
                <a:solidFill>
                  <a:srgbClr val="000000"/>
                </a:solidFill>
                <a:latin typeface="Calibri"/>
                <a:cs typeface="Calibri"/>
              </a:rPr>
              <a:t>di</a:t>
            </a:r>
            <a:r>
              <a:rPr sz="2100" spc="10" dirty="0">
                <a:solidFill>
                  <a:srgbClr val="000000"/>
                </a:solidFill>
                <a:latin typeface="Calibri"/>
                <a:cs typeface="Calibri"/>
              </a:rPr>
              <a:t> </a:t>
            </a:r>
            <a:r>
              <a:rPr sz="2100" spc="-15" dirty="0">
                <a:solidFill>
                  <a:srgbClr val="000000"/>
                </a:solidFill>
                <a:latin typeface="Calibri"/>
                <a:cs typeface="Calibri"/>
              </a:rPr>
              <a:t>spettroscopia</a:t>
            </a:r>
            <a:r>
              <a:rPr sz="2100" spc="15" dirty="0">
                <a:solidFill>
                  <a:srgbClr val="000000"/>
                </a:solidFill>
                <a:latin typeface="Calibri"/>
                <a:cs typeface="Calibri"/>
              </a:rPr>
              <a:t> </a:t>
            </a:r>
            <a:r>
              <a:rPr sz="2100" spc="-15" dirty="0">
                <a:solidFill>
                  <a:srgbClr val="000000"/>
                </a:solidFill>
                <a:latin typeface="Calibri"/>
                <a:cs typeface="Calibri"/>
              </a:rPr>
              <a:t>atomica</a:t>
            </a:r>
            <a:r>
              <a:rPr sz="2100" spc="15" dirty="0">
                <a:solidFill>
                  <a:srgbClr val="000000"/>
                </a:solidFill>
                <a:latin typeface="Calibri"/>
                <a:cs typeface="Calibri"/>
              </a:rPr>
              <a:t> </a:t>
            </a:r>
            <a:r>
              <a:rPr sz="2100" spc="-10" dirty="0">
                <a:solidFill>
                  <a:srgbClr val="000000"/>
                </a:solidFill>
                <a:latin typeface="Calibri"/>
                <a:cs typeface="Calibri"/>
              </a:rPr>
              <a:t>sono</a:t>
            </a:r>
            <a:r>
              <a:rPr sz="2100" spc="20" dirty="0">
                <a:solidFill>
                  <a:srgbClr val="000000"/>
                </a:solidFill>
                <a:latin typeface="Calibri"/>
                <a:cs typeface="Calibri"/>
              </a:rPr>
              <a:t> </a:t>
            </a:r>
            <a:r>
              <a:rPr sz="2100" spc="-10" dirty="0">
                <a:solidFill>
                  <a:srgbClr val="000000"/>
                </a:solidFill>
                <a:latin typeface="Calibri"/>
                <a:cs typeface="Calibri"/>
              </a:rPr>
              <a:t>rapidi,</a:t>
            </a:r>
            <a:r>
              <a:rPr sz="2100" spc="15" dirty="0">
                <a:solidFill>
                  <a:srgbClr val="000000"/>
                </a:solidFill>
                <a:latin typeface="Calibri"/>
                <a:cs typeface="Calibri"/>
              </a:rPr>
              <a:t> </a:t>
            </a:r>
            <a:r>
              <a:rPr sz="2100" spc="-15" dirty="0">
                <a:solidFill>
                  <a:srgbClr val="000000"/>
                </a:solidFill>
                <a:latin typeface="Calibri"/>
                <a:cs typeface="Calibri"/>
              </a:rPr>
              <a:t>convenienti</a:t>
            </a:r>
            <a:r>
              <a:rPr sz="2100" spc="40" dirty="0">
                <a:solidFill>
                  <a:srgbClr val="000000"/>
                </a:solidFill>
                <a:latin typeface="Calibri"/>
                <a:cs typeface="Calibri"/>
              </a:rPr>
              <a:t> </a:t>
            </a:r>
            <a:r>
              <a:rPr sz="2100" dirty="0">
                <a:solidFill>
                  <a:srgbClr val="000000"/>
                </a:solidFill>
                <a:latin typeface="Calibri"/>
                <a:cs typeface="Calibri"/>
              </a:rPr>
              <a:t>e</a:t>
            </a:r>
            <a:r>
              <a:rPr sz="2100" spc="15" dirty="0">
                <a:solidFill>
                  <a:srgbClr val="000000"/>
                </a:solidFill>
                <a:latin typeface="Calibri"/>
                <a:cs typeface="Calibri"/>
              </a:rPr>
              <a:t> </a:t>
            </a:r>
            <a:r>
              <a:rPr sz="2100" spc="-10" dirty="0">
                <a:solidFill>
                  <a:srgbClr val="000000"/>
                </a:solidFill>
                <a:latin typeface="Calibri"/>
                <a:cs typeface="Calibri"/>
              </a:rPr>
              <a:t>solitamente</a:t>
            </a:r>
            <a:r>
              <a:rPr sz="2100" spc="25" dirty="0">
                <a:solidFill>
                  <a:srgbClr val="000000"/>
                </a:solidFill>
                <a:latin typeface="Calibri"/>
                <a:cs typeface="Calibri"/>
              </a:rPr>
              <a:t> </a:t>
            </a:r>
            <a:r>
              <a:rPr sz="2100" spc="-5" dirty="0">
                <a:solidFill>
                  <a:srgbClr val="000000"/>
                </a:solidFill>
                <a:latin typeface="Calibri"/>
                <a:cs typeface="Calibri"/>
              </a:rPr>
              <a:t>di</a:t>
            </a:r>
            <a:r>
              <a:rPr sz="2100" spc="10" dirty="0">
                <a:solidFill>
                  <a:srgbClr val="000000"/>
                </a:solidFill>
                <a:latin typeface="Calibri"/>
                <a:cs typeface="Calibri"/>
              </a:rPr>
              <a:t> </a:t>
            </a:r>
            <a:r>
              <a:rPr sz="2100" spc="-20" dirty="0">
                <a:solidFill>
                  <a:srgbClr val="000000"/>
                </a:solidFill>
                <a:latin typeface="Calibri"/>
                <a:cs typeface="Calibri"/>
              </a:rPr>
              <a:t>elevata</a:t>
            </a:r>
            <a:r>
              <a:rPr sz="2100" spc="15" dirty="0">
                <a:solidFill>
                  <a:srgbClr val="000000"/>
                </a:solidFill>
                <a:latin typeface="Calibri"/>
                <a:cs typeface="Calibri"/>
              </a:rPr>
              <a:t> </a:t>
            </a:r>
            <a:r>
              <a:rPr sz="2100" spc="-10" dirty="0">
                <a:solidFill>
                  <a:srgbClr val="000000"/>
                </a:solidFill>
                <a:latin typeface="Calibri"/>
                <a:cs typeface="Calibri"/>
              </a:rPr>
              <a:t>selettività.</a:t>
            </a:r>
            <a:endParaRPr sz="2100">
              <a:latin typeface="Calibri"/>
              <a:cs typeface="Calibri"/>
            </a:endParaRPr>
          </a:p>
          <a:p>
            <a:pPr>
              <a:lnSpc>
                <a:spcPct val="100000"/>
              </a:lnSpc>
              <a:spcBef>
                <a:spcPts val="20"/>
              </a:spcBef>
            </a:pPr>
            <a:endParaRPr sz="2050">
              <a:latin typeface="Calibri"/>
              <a:cs typeface="Calibri"/>
            </a:endParaRPr>
          </a:p>
          <a:p>
            <a:pPr marL="12700">
              <a:lnSpc>
                <a:spcPct val="100000"/>
              </a:lnSpc>
            </a:pPr>
            <a:r>
              <a:rPr sz="2100" spc="-10" dirty="0">
                <a:solidFill>
                  <a:srgbClr val="BF6B2C"/>
                </a:solidFill>
                <a:latin typeface="Calibri"/>
                <a:cs typeface="Calibri"/>
              </a:rPr>
              <a:t>Spettrometria</a:t>
            </a:r>
            <a:r>
              <a:rPr sz="2100" spc="-30" dirty="0">
                <a:solidFill>
                  <a:srgbClr val="BF6B2C"/>
                </a:solidFill>
                <a:latin typeface="Calibri"/>
                <a:cs typeface="Calibri"/>
              </a:rPr>
              <a:t> </a:t>
            </a:r>
            <a:r>
              <a:rPr sz="2100" spc="-10" dirty="0">
                <a:solidFill>
                  <a:srgbClr val="BF6B2C"/>
                </a:solidFill>
                <a:latin typeface="Calibri"/>
                <a:cs typeface="Calibri"/>
              </a:rPr>
              <a:t>ottica</a:t>
            </a:r>
            <a:endParaRPr sz="2100">
              <a:latin typeface="Calibri"/>
              <a:cs typeface="Calibri"/>
            </a:endParaRPr>
          </a:p>
          <a:p>
            <a:pPr>
              <a:lnSpc>
                <a:spcPct val="100000"/>
              </a:lnSpc>
              <a:spcBef>
                <a:spcPts val="15"/>
              </a:spcBef>
            </a:pPr>
            <a:endParaRPr sz="2050">
              <a:latin typeface="Calibri"/>
              <a:cs typeface="Calibri"/>
            </a:endParaRPr>
          </a:p>
          <a:p>
            <a:pPr marL="12700">
              <a:lnSpc>
                <a:spcPct val="100000"/>
              </a:lnSpc>
              <a:spcBef>
                <a:spcPts val="5"/>
              </a:spcBef>
            </a:pPr>
            <a:r>
              <a:rPr sz="2100" spc="-5" dirty="0">
                <a:solidFill>
                  <a:srgbClr val="000000"/>
                </a:solidFill>
                <a:latin typeface="Calibri"/>
                <a:cs typeface="Calibri"/>
              </a:rPr>
              <a:t>Può</a:t>
            </a:r>
            <a:r>
              <a:rPr sz="2100" spc="10" dirty="0">
                <a:solidFill>
                  <a:srgbClr val="000000"/>
                </a:solidFill>
                <a:latin typeface="Calibri"/>
                <a:cs typeface="Calibri"/>
              </a:rPr>
              <a:t> </a:t>
            </a:r>
            <a:r>
              <a:rPr sz="2100" spc="-10" dirty="0">
                <a:solidFill>
                  <a:srgbClr val="000000"/>
                </a:solidFill>
                <a:latin typeface="Calibri"/>
                <a:cs typeface="Calibri"/>
              </a:rPr>
              <a:t>essere</a:t>
            </a:r>
            <a:r>
              <a:rPr sz="2100" spc="30" dirty="0">
                <a:solidFill>
                  <a:srgbClr val="000000"/>
                </a:solidFill>
                <a:latin typeface="Calibri"/>
                <a:cs typeface="Calibri"/>
              </a:rPr>
              <a:t> </a:t>
            </a:r>
            <a:r>
              <a:rPr sz="2100" spc="-10" dirty="0">
                <a:solidFill>
                  <a:srgbClr val="000000"/>
                </a:solidFill>
                <a:latin typeface="Calibri"/>
                <a:cs typeface="Calibri"/>
              </a:rPr>
              <a:t>eseguita</a:t>
            </a:r>
            <a:r>
              <a:rPr sz="2100" spc="20" dirty="0">
                <a:solidFill>
                  <a:srgbClr val="000000"/>
                </a:solidFill>
                <a:latin typeface="Calibri"/>
                <a:cs typeface="Calibri"/>
              </a:rPr>
              <a:t> </a:t>
            </a:r>
            <a:r>
              <a:rPr sz="2100" dirty="0">
                <a:solidFill>
                  <a:srgbClr val="000000"/>
                </a:solidFill>
                <a:latin typeface="Calibri"/>
                <a:cs typeface="Calibri"/>
              </a:rPr>
              <a:t>in</a:t>
            </a:r>
            <a:r>
              <a:rPr sz="2100" spc="10" dirty="0">
                <a:solidFill>
                  <a:srgbClr val="000000"/>
                </a:solidFill>
                <a:latin typeface="Calibri"/>
                <a:cs typeface="Calibri"/>
              </a:rPr>
              <a:t> </a:t>
            </a:r>
            <a:r>
              <a:rPr sz="2100" spc="-15" dirty="0">
                <a:solidFill>
                  <a:srgbClr val="000000"/>
                </a:solidFill>
                <a:latin typeface="Calibri"/>
                <a:cs typeface="Calibri"/>
              </a:rPr>
              <a:t>fase</a:t>
            </a:r>
            <a:r>
              <a:rPr sz="2100" spc="-5" dirty="0">
                <a:solidFill>
                  <a:srgbClr val="000000"/>
                </a:solidFill>
                <a:latin typeface="Calibri"/>
                <a:cs typeface="Calibri"/>
              </a:rPr>
              <a:t> </a:t>
            </a:r>
            <a:r>
              <a:rPr sz="2100" spc="-15" dirty="0">
                <a:solidFill>
                  <a:srgbClr val="000000"/>
                </a:solidFill>
                <a:latin typeface="Calibri"/>
                <a:cs typeface="Calibri"/>
              </a:rPr>
              <a:t>gas</a:t>
            </a:r>
            <a:r>
              <a:rPr sz="2100" spc="-10" dirty="0">
                <a:solidFill>
                  <a:srgbClr val="000000"/>
                </a:solidFill>
                <a:latin typeface="Calibri"/>
                <a:cs typeface="Calibri"/>
              </a:rPr>
              <a:t> </a:t>
            </a:r>
            <a:r>
              <a:rPr sz="2100" spc="-15" dirty="0">
                <a:solidFill>
                  <a:srgbClr val="000000"/>
                </a:solidFill>
                <a:latin typeface="Calibri"/>
                <a:cs typeface="Calibri"/>
              </a:rPr>
              <a:t>dove</a:t>
            </a:r>
            <a:r>
              <a:rPr sz="2100" spc="15" dirty="0">
                <a:solidFill>
                  <a:srgbClr val="000000"/>
                </a:solidFill>
                <a:latin typeface="Calibri"/>
                <a:cs typeface="Calibri"/>
              </a:rPr>
              <a:t> </a:t>
            </a:r>
            <a:r>
              <a:rPr sz="2100" spc="-15" dirty="0">
                <a:solidFill>
                  <a:srgbClr val="000000"/>
                </a:solidFill>
                <a:latin typeface="Calibri"/>
                <a:cs typeface="Calibri"/>
              </a:rPr>
              <a:t>atomi</a:t>
            </a:r>
            <a:r>
              <a:rPr sz="2100" dirty="0">
                <a:solidFill>
                  <a:srgbClr val="000000"/>
                </a:solidFill>
                <a:latin typeface="Calibri"/>
                <a:cs typeface="Calibri"/>
              </a:rPr>
              <a:t> o</a:t>
            </a:r>
            <a:r>
              <a:rPr sz="2100" spc="15" dirty="0">
                <a:solidFill>
                  <a:srgbClr val="000000"/>
                </a:solidFill>
                <a:latin typeface="Calibri"/>
                <a:cs typeface="Calibri"/>
              </a:rPr>
              <a:t> </a:t>
            </a:r>
            <a:r>
              <a:rPr sz="2100" spc="-5" dirty="0">
                <a:solidFill>
                  <a:srgbClr val="000000"/>
                </a:solidFill>
                <a:latin typeface="Calibri"/>
                <a:cs typeface="Calibri"/>
              </a:rPr>
              <a:t>ioni</a:t>
            </a:r>
            <a:r>
              <a:rPr sz="2100" spc="10" dirty="0">
                <a:solidFill>
                  <a:srgbClr val="000000"/>
                </a:solidFill>
                <a:latin typeface="Calibri"/>
                <a:cs typeface="Calibri"/>
              </a:rPr>
              <a:t> </a:t>
            </a:r>
            <a:r>
              <a:rPr sz="2100" spc="-10" dirty="0">
                <a:solidFill>
                  <a:srgbClr val="000000"/>
                </a:solidFill>
                <a:latin typeface="Calibri"/>
                <a:cs typeface="Calibri"/>
              </a:rPr>
              <a:t>sono</a:t>
            </a:r>
            <a:r>
              <a:rPr sz="2100" spc="10" dirty="0">
                <a:solidFill>
                  <a:srgbClr val="000000"/>
                </a:solidFill>
                <a:latin typeface="Calibri"/>
                <a:cs typeface="Calibri"/>
              </a:rPr>
              <a:t> </a:t>
            </a:r>
            <a:r>
              <a:rPr sz="2100" spc="-5" dirty="0">
                <a:solidFill>
                  <a:srgbClr val="000000"/>
                </a:solidFill>
                <a:latin typeface="Calibri"/>
                <a:cs typeface="Calibri"/>
              </a:rPr>
              <a:t>ben</a:t>
            </a:r>
            <a:r>
              <a:rPr sz="2100" spc="5" dirty="0">
                <a:solidFill>
                  <a:srgbClr val="000000"/>
                </a:solidFill>
                <a:latin typeface="Calibri"/>
                <a:cs typeface="Calibri"/>
              </a:rPr>
              <a:t> </a:t>
            </a:r>
            <a:r>
              <a:rPr sz="2100" spc="-15" dirty="0">
                <a:solidFill>
                  <a:srgbClr val="000000"/>
                </a:solidFill>
                <a:latin typeface="Calibri"/>
                <a:cs typeface="Calibri"/>
              </a:rPr>
              <a:t>separati</a:t>
            </a:r>
            <a:r>
              <a:rPr sz="2100" spc="5" dirty="0">
                <a:solidFill>
                  <a:srgbClr val="000000"/>
                </a:solidFill>
                <a:latin typeface="Calibri"/>
                <a:cs typeface="Calibri"/>
              </a:rPr>
              <a:t> </a:t>
            </a:r>
            <a:r>
              <a:rPr sz="2100" dirty="0">
                <a:solidFill>
                  <a:srgbClr val="000000"/>
                </a:solidFill>
                <a:latin typeface="Calibri"/>
                <a:cs typeface="Calibri"/>
              </a:rPr>
              <a:t>e</a:t>
            </a:r>
            <a:r>
              <a:rPr sz="2100" spc="10" dirty="0">
                <a:solidFill>
                  <a:srgbClr val="000000"/>
                </a:solidFill>
                <a:latin typeface="Calibri"/>
                <a:cs typeface="Calibri"/>
              </a:rPr>
              <a:t> </a:t>
            </a:r>
            <a:r>
              <a:rPr sz="2100" spc="-5" dirty="0">
                <a:solidFill>
                  <a:srgbClr val="000000"/>
                </a:solidFill>
                <a:latin typeface="Calibri"/>
                <a:cs typeface="Calibri"/>
              </a:rPr>
              <a:t>non</a:t>
            </a:r>
            <a:r>
              <a:rPr sz="2100" dirty="0">
                <a:solidFill>
                  <a:srgbClr val="000000"/>
                </a:solidFill>
                <a:latin typeface="Calibri"/>
                <a:cs typeface="Calibri"/>
              </a:rPr>
              <a:t> </a:t>
            </a:r>
            <a:r>
              <a:rPr sz="2100" spc="-10" dirty="0">
                <a:solidFill>
                  <a:srgbClr val="000000"/>
                </a:solidFill>
                <a:latin typeface="Calibri"/>
                <a:cs typeface="Calibri"/>
              </a:rPr>
              <a:t>aggregati.</a:t>
            </a:r>
            <a:endParaRPr sz="2100">
              <a:latin typeface="Calibri"/>
              <a:cs typeface="Calibri"/>
            </a:endParaRPr>
          </a:p>
          <a:p>
            <a:pPr>
              <a:lnSpc>
                <a:spcPct val="100000"/>
              </a:lnSpc>
              <a:spcBef>
                <a:spcPts val="20"/>
              </a:spcBef>
            </a:pPr>
            <a:endParaRPr sz="2050">
              <a:latin typeface="Calibri"/>
              <a:cs typeface="Calibri"/>
            </a:endParaRPr>
          </a:p>
          <a:p>
            <a:pPr marL="12700" marR="5080">
              <a:lnSpc>
                <a:spcPct val="100000"/>
              </a:lnSpc>
            </a:pPr>
            <a:r>
              <a:rPr sz="2100" spc="-35" dirty="0">
                <a:solidFill>
                  <a:srgbClr val="000000"/>
                </a:solidFill>
                <a:latin typeface="Calibri"/>
                <a:cs typeface="Calibri"/>
              </a:rPr>
              <a:t>FASE</a:t>
            </a:r>
            <a:r>
              <a:rPr sz="2100" spc="5" dirty="0">
                <a:solidFill>
                  <a:srgbClr val="000000"/>
                </a:solidFill>
                <a:latin typeface="Calibri"/>
                <a:cs typeface="Calibri"/>
              </a:rPr>
              <a:t> </a:t>
            </a:r>
            <a:r>
              <a:rPr sz="2100" dirty="0">
                <a:solidFill>
                  <a:srgbClr val="000000"/>
                </a:solidFill>
                <a:latin typeface="Calibri"/>
                <a:cs typeface="Calibri"/>
              </a:rPr>
              <a:t>1:</a:t>
            </a:r>
            <a:r>
              <a:rPr sz="2100" spc="-5" dirty="0">
                <a:solidFill>
                  <a:srgbClr val="000000"/>
                </a:solidFill>
                <a:latin typeface="Calibri"/>
                <a:cs typeface="Calibri"/>
              </a:rPr>
              <a:t> </a:t>
            </a:r>
            <a:r>
              <a:rPr sz="2100" b="1" spc="-20" dirty="0">
                <a:solidFill>
                  <a:srgbClr val="000000"/>
                </a:solidFill>
                <a:latin typeface="Calibri"/>
                <a:cs typeface="Calibri"/>
              </a:rPr>
              <a:t>ATOMIZZAZIONE</a:t>
            </a:r>
            <a:r>
              <a:rPr sz="2100" spc="-20" dirty="0">
                <a:solidFill>
                  <a:srgbClr val="000000"/>
                </a:solidFill>
                <a:latin typeface="Calibri"/>
                <a:cs typeface="Calibri"/>
              </a:rPr>
              <a:t>:</a:t>
            </a:r>
            <a:r>
              <a:rPr sz="2100" spc="5" dirty="0">
                <a:solidFill>
                  <a:srgbClr val="000000"/>
                </a:solidFill>
                <a:latin typeface="Calibri"/>
                <a:cs typeface="Calibri"/>
              </a:rPr>
              <a:t> </a:t>
            </a:r>
            <a:r>
              <a:rPr sz="2100" dirty="0">
                <a:solidFill>
                  <a:srgbClr val="000000"/>
                </a:solidFill>
                <a:latin typeface="Calibri"/>
                <a:cs typeface="Calibri"/>
              </a:rPr>
              <a:t>il</a:t>
            </a:r>
            <a:r>
              <a:rPr sz="2100" spc="15" dirty="0">
                <a:solidFill>
                  <a:srgbClr val="000000"/>
                </a:solidFill>
                <a:latin typeface="Calibri"/>
                <a:cs typeface="Calibri"/>
              </a:rPr>
              <a:t> </a:t>
            </a:r>
            <a:r>
              <a:rPr sz="2100" spc="-5" dirty="0">
                <a:solidFill>
                  <a:srgbClr val="000000"/>
                </a:solidFill>
                <a:latin typeface="Calibri"/>
                <a:cs typeface="Calibri"/>
              </a:rPr>
              <a:t>campione</a:t>
            </a:r>
            <a:r>
              <a:rPr sz="2100" spc="-10" dirty="0">
                <a:solidFill>
                  <a:srgbClr val="000000"/>
                </a:solidFill>
                <a:latin typeface="Calibri"/>
                <a:cs typeface="Calibri"/>
              </a:rPr>
              <a:t> </a:t>
            </a:r>
            <a:r>
              <a:rPr sz="2100" dirty="0">
                <a:solidFill>
                  <a:srgbClr val="000000"/>
                </a:solidFill>
                <a:latin typeface="Calibri"/>
                <a:cs typeface="Calibri"/>
              </a:rPr>
              <a:t>viene</a:t>
            </a:r>
            <a:r>
              <a:rPr sz="2100" spc="5" dirty="0">
                <a:solidFill>
                  <a:srgbClr val="000000"/>
                </a:solidFill>
                <a:latin typeface="Calibri"/>
                <a:cs typeface="Calibri"/>
              </a:rPr>
              <a:t> </a:t>
            </a:r>
            <a:r>
              <a:rPr sz="2100" spc="-15" dirty="0">
                <a:solidFill>
                  <a:srgbClr val="000000"/>
                </a:solidFill>
                <a:latin typeface="Calibri"/>
                <a:cs typeface="Calibri"/>
              </a:rPr>
              <a:t>volatilizzato</a:t>
            </a:r>
            <a:r>
              <a:rPr sz="2100" spc="25" dirty="0">
                <a:solidFill>
                  <a:srgbClr val="000000"/>
                </a:solidFill>
                <a:latin typeface="Calibri"/>
                <a:cs typeface="Calibri"/>
              </a:rPr>
              <a:t> </a:t>
            </a:r>
            <a:r>
              <a:rPr sz="2100" dirty="0">
                <a:solidFill>
                  <a:srgbClr val="000000"/>
                </a:solidFill>
                <a:latin typeface="Calibri"/>
                <a:cs typeface="Calibri"/>
              </a:rPr>
              <a:t>e </a:t>
            </a:r>
            <a:r>
              <a:rPr sz="2100" spc="-10" dirty="0">
                <a:solidFill>
                  <a:srgbClr val="000000"/>
                </a:solidFill>
                <a:latin typeface="Calibri"/>
                <a:cs typeface="Calibri"/>
              </a:rPr>
              <a:t>decomposto</a:t>
            </a:r>
            <a:r>
              <a:rPr sz="2100" spc="10" dirty="0">
                <a:solidFill>
                  <a:srgbClr val="000000"/>
                </a:solidFill>
                <a:latin typeface="Calibri"/>
                <a:cs typeface="Calibri"/>
              </a:rPr>
              <a:t> </a:t>
            </a:r>
            <a:r>
              <a:rPr sz="2100" dirty="0">
                <a:solidFill>
                  <a:srgbClr val="000000"/>
                </a:solidFill>
                <a:latin typeface="Calibri"/>
                <a:cs typeface="Calibri"/>
              </a:rPr>
              <a:t>in</a:t>
            </a:r>
            <a:r>
              <a:rPr sz="2100" spc="5" dirty="0">
                <a:solidFill>
                  <a:srgbClr val="000000"/>
                </a:solidFill>
                <a:latin typeface="Calibri"/>
                <a:cs typeface="Calibri"/>
              </a:rPr>
              <a:t> </a:t>
            </a:r>
            <a:r>
              <a:rPr sz="2100" dirty="0">
                <a:solidFill>
                  <a:srgbClr val="000000"/>
                </a:solidFill>
                <a:latin typeface="Calibri"/>
                <a:cs typeface="Calibri"/>
              </a:rPr>
              <a:t>modo</a:t>
            </a:r>
            <a:r>
              <a:rPr sz="2100" spc="5" dirty="0">
                <a:solidFill>
                  <a:srgbClr val="000000"/>
                </a:solidFill>
                <a:latin typeface="Calibri"/>
                <a:cs typeface="Calibri"/>
              </a:rPr>
              <a:t> </a:t>
            </a:r>
            <a:r>
              <a:rPr sz="2100" spc="-5" dirty="0">
                <a:solidFill>
                  <a:srgbClr val="000000"/>
                </a:solidFill>
                <a:latin typeface="Calibri"/>
                <a:cs typeface="Calibri"/>
              </a:rPr>
              <a:t>da </a:t>
            </a:r>
            <a:r>
              <a:rPr sz="2100" spc="-15" dirty="0">
                <a:solidFill>
                  <a:srgbClr val="000000"/>
                </a:solidFill>
                <a:latin typeface="Calibri"/>
                <a:cs typeface="Calibri"/>
              </a:rPr>
              <a:t>produrre</a:t>
            </a:r>
            <a:r>
              <a:rPr sz="2100" spc="10" dirty="0">
                <a:solidFill>
                  <a:srgbClr val="000000"/>
                </a:solidFill>
                <a:latin typeface="Calibri"/>
                <a:cs typeface="Calibri"/>
              </a:rPr>
              <a:t> </a:t>
            </a:r>
            <a:r>
              <a:rPr sz="2100" spc="-15" dirty="0">
                <a:solidFill>
                  <a:srgbClr val="000000"/>
                </a:solidFill>
                <a:latin typeface="Calibri"/>
                <a:cs typeface="Calibri"/>
              </a:rPr>
              <a:t>atomi</a:t>
            </a:r>
            <a:r>
              <a:rPr sz="2100" dirty="0">
                <a:solidFill>
                  <a:srgbClr val="000000"/>
                </a:solidFill>
                <a:latin typeface="Calibri"/>
                <a:cs typeface="Calibri"/>
              </a:rPr>
              <a:t> e ioni</a:t>
            </a:r>
            <a:r>
              <a:rPr sz="2100" spc="10" dirty="0">
                <a:solidFill>
                  <a:srgbClr val="000000"/>
                </a:solidFill>
                <a:latin typeface="Calibri"/>
                <a:cs typeface="Calibri"/>
              </a:rPr>
              <a:t> </a:t>
            </a:r>
            <a:r>
              <a:rPr sz="2100" dirty="0">
                <a:solidFill>
                  <a:srgbClr val="000000"/>
                </a:solidFill>
                <a:latin typeface="Calibri"/>
                <a:cs typeface="Calibri"/>
              </a:rPr>
              <a:t>in </a:t>
            </a:r>
            <a:r>
              <a:rPr sz="2100" spc="-459" dirty="0">
                <a:solidFill>
                  <a:srgbClr val="000000"/>
                </a:solidFill>
                <a:latin typeface="Calibri"/>
                <a:cs typeface="Calibri"/>
              </a:rPr>
              <a:t> </a:t>
            </a:r>
            <a:r>
              <a:rPr sz="2100" spc="-15" dirty="0">
                <a:solidFill>
                  <a:srgbClr val="000000"/>
                </a:solidFill>
                <a:latin typeface="Calibri"/>
                <a:cs typeface="Calibri"/>
              </a:rPr>
              <a:t>fase</a:t>
            </a:r>
            <a:r>
              <a:rPr sz="2100" spc="-10" dirty="0">
                <a:solidFill>
                  <a:srgbClr val="000000"/>
                </a:solidFill>
                <a:latin typeface="Calibri"/>
                <a:cs typeface="Calibri"/>
              </a:rPr>
              <a:t> gassosa</a:t>
            </a:r>
            <a:endParaRPr sz="2100">
              <a:latin typeface="Calibri"/>
              <a:cs typeface="Calibri"/>
            </a:endParaRPr>
          </a:p>
          <a:p>
            <a:pPr>
              <a:lnSpc>
                <a:spcPct val="100000"/>
              </a:lnSpc>
              <a:spcBef>
                <a:spcPts val="15"/>
              </a:spcBef>
            </a:pPr>
            <a:endParaRPr sz="2050">
              <a:latin typeface="Calibri"/>
              <a:cs typeface="Calibri"/>
            </a:endParaRPr>
          </a:p>
          <a:p>
            <a:pPr marL="12700" marR="177800">
              <a:lnSpc>
                <a:spcPct val="100000"/>
              </a:lnSpc>
              <a:spcBef>
                <a:spcPts val="5"/>
              </a:spcBef>
            </a:pPr>
            <a:r>
              <a:rPr sz="2100" spc="-10" dirty="0">
                <a:solidFill>
                  <a:srgbClr val="000000"/>
                </a:solidFill>
                <a:latin typeface="Calibri"/>
                <a:cs typeface="Calibri"/>
              </a:rPr>
              <a:t>L'efficienza</a:t>
            </a:r>
            <a:r>
              <a:rPr sz="2100" spc="20" dirty="0">
                <a:solidFill>
                  <a:srgbClr val="000000"/>
                </a:solidFill>
                <a:latin typeface="Calibri"/>
                <a:cs typeface="Calibri"/>
              </a:rPr>
              <a:t> </a:t>
            </a:r>
            <a:r>
              <a:rPr sz="2100" dirty="0">
                <a:solidFill>
                  <a:srgbClr val="000000"/>
                </a:solidFill>
                <a:latin typeface="Calibri"/>
                <a:cs typeface="Calibri"/>
              </a:rPr>
              <a:t>e</a:t>
            </a:r>
            <a:r>
              <a:rPr sz="2100" spc="5" dirty="0">
                <a:solidFill>
                  <a:srgbClr val="000000"/>
                </a:solidFill>
                <a:latin typeface="Calibri"/>
                <a:cs typeface="Calibri"/>
              </a:rPr>
              <a:t> </a:t>
            </a:r>
            <a:r>
              <a:rPr sz="2100" dirty="0">
                <a:solidFill>
                  <a:srgbClr val="000000"/>
                </a:solidFill>
                <a:latin typeface="Calibri"/>
                <a:cs typeface="Calibri"/>
              </a:rPr>
              <a:t>la</a:t>
            </a:r>
            <a:r>
              <a:rPr sz="2100" spc="15" dirty="0">
                <a:solidFill>
                  <a:srgbClr val="000000"/>
                </a:solidFill>
                <a:latin typeface="Calibri"/>
                <a:cs typeface="Calibri"/>
              </a:rPr>
              <a:t> </a:t>
            </a:r>
            <a:r>
              <a:rPr sz="2100" spc="-10" dirty="0">
                <a:solidFill>
                  <a:srgbClr val="000000"/>
                </a:solidFill>
                <a:latin typeface="Calibri"/>
                <a:cs typeface="Calibri"/>
              </a:rPr>
              <a:t>riproducibilità</a:t>
            </a:r>
            <a:r>
              <a:rPr sz="2100" spc="20" dirty="0">
                <a:solidFill>
                  <a:srgbClr val="000000"/>
                </a:solidFill>
                <a:latin typeface="Calibri"/>
                <a:cs typeface="Calibri"/>
              </a:rPr>
              <a:t> </a:t>
            </a:r>
            <a:r>
              <a:rPr sz="2100" spc="-5" dirty="0">
                <a:solidFill>
                  <a:srgbClr val="000000"/>
                </a:solidFill>
                <a:latin typeface="Calibri"/>
                <a:cs typeface="Calibri"/>
              </a:rPr>
              <a:t>della</a:t>
            </a:r>
            <a:r>
              <a:rPr sz="2100" spc="25" dirty="0">
                <a:solidFill>
                  <a:srgbClr val="000000"/>
                </a:solidFill>
                <a:latin typeface="Calibri"/>
                <a:cs typeface="Calibri"/>
              </a:rPr>
              <a:t> </a:t>
            </a:r>
            <a:r>
              <a:rPr sz="2100" spc="-15" dirty="0">
                <a:solidFill>
                  <a:srgbClr val="000000"/>
                </a:solidFill>
                <a:latin typeface="Calibri"/>
                <a:cs typeface="Calibri"/>
              </a:rPr>
              <a:t>fase</a:t>
            </a:r>
            <a:r>
              <a:rPr sz="2100" dirty="0">
                <a:solidFill>
                  <a:srgbClr val="000000"/>
                </a:solidFill>
                <a:latin typeface="Calibri"/>
                <a:cs typeface="Calibri"/>
              </a:rPr>
              <a:t> </a:t>
            </a:r>
            <a:r>
              <a:rPr sz="2100" spc="-5" dirty="0">
                <a:solidFill>
                  <a:srgbClr val="000000"/>
                </a:solidFill>
                <a:latin typeface="Calibri"/>
                <a:cs typeface="Calibri"/>
              </a:rPr>
              <a:t>di</a:t>
            </a:r>
            <a:r>
              <a:rPr sz="2100" spc="5" dirty="0">
                <a:solidFill>
                  <a:srgbClr val="000000"/>
                </a:solidFill>
                <a:latin typeface="Calibri"/>
                <a:cs typeface="Calibri"/>
              </a:rPr>
              <a:t> </a:t>
            </a:r>
            <a:r>
              <a:rPr sz="2100" spc="-10" dirty="0">
                <a:solidFill>
                  <a:srgbClr val="000000"/>
                </a:solidFill>
                <a:latin typeface="Calibri"/>
                <a:cs typeface="Calibri"/>
              </a:rPr>
              <a:t>atomizzazione</a:t>
            </a:r>
            <a:r>
              <a:rPr sz="2100" dirty="0">
                <a:solidFill>
                  <a:srgbClr val="000000"/>
                </a:solidFill>
                <a:latin typeface="Calibri"/>
                <a:cs typeface="Calibri"/>
              </a:rPr>
              <a:t> </a:t>
            </a:r>
            <a:r>
              <a:rPr sz="2100" spc="-10" dirty="0">
                <a:solidFill>
                  <a:srgbClr val="000000"/>
                </a:solidFill>
                <a:latin typeface="Calibri"/>
                <a:cs typeface="Calibri"/>
              </a:rPr>
              <a:t>possono</a:t>
            </a:r>
            <a:r>
              <a:rPr sz="2100" spc="30" dirty="0">
                <a:solidFill>
                  <a:srgbClr val="000000"/>
                </a:solidFill>
                <a:latin typeface="Calibri"/>
                <a:cs typeface="Calibri"/>
              </a:rPr>
              <a:t> </a:t>
            </a:r>
            <a:r>
              <a:rPr sz="2100" spc="-20" dirty="0">
                <a:solidFill>
                  <a:srgbClr val="000000"/>
                </a:solidFill>
                <a:latin typeface="Calibri"/>
                <a:cs typeface="Calibri"/>
              </a:rPr>
              <a:t>avere</a:t>
            </a:r>
            <a:r>
              <a:rPr sz="2100" spc="15" dirty="0">
                <a:solidFill>
                  <a:srgbClr val="000000"/>
                </a:solidFill>
                <a:latin typeface="Calibri"/>
                <a:cs typeface="Calibri"/>
              </a:rPr>
              <a:t> </a:t>
            </a:r>
            <a:r>
              <a:rPr sz="2100" spc="-10" dirty="0">
                <a:solidFill>
                  <a:srgbClr val="000000"/>
                </a:solidFill>
                <a:latin typeface="Calibri"/>
                <a:cs typeface="Calibri"/>
              </a:rPr>
              <a:t>grande</a:t>
            </a:r>
            <a:r>
              <a:rPr sz="2100" spc="15" dirty="0">
                <a:solidFill>
                  <a:srgbClr val="000000"/>
                </a:solidFill>
                <a:latin typeface="Calibri"/>
                <a:cs typeface="Calibri"/>
              </a:rPr>
              <a:t> </a:t>
            </a:r>
            <a:r>
              <a:rPr sz="2100" spc="-10" dirty="0">
                <a:solidFill>
                  <a:srgbClr val="000000"/>
                </a:solidFill>
                <a:latin typeface="Calibri"/>
                <a:cs typeface="Calibri"/>
              </a:rPr>
              <a:t>influenza</a:t>
            </a:r>
            <a:r>
              <a:rPr sz="2100" dirty="0">
                <a:solidFill>
                  <a:srgbClr val="000000"/>
                </a:solidFill>
                <a:latin typeface="Calibri"/>
                <a:cs typeface="Calibri"/>
              </a:rPr>
              <a:t> </a:t>
            </a:r>
            <a:r>
              <a:rPr sz="2100" spc="-10" dirty="0">
                <a:solidFill>
                  <a:srgbClr val="000000"/>
                </a:solidFill>
                <a:latin typeface="Calibri"/>
                <a:cs typeface="Calibri"/>
              </a:rPr>
              <a:t>sulla</a:t>
            </a:r>
            <a:r>
              <a:rPr sz="2100" spc="20" dirty="0">
                <a:solidFill>
                  <a:srgbClr val="000000"/>
                </a:solidFill>
                <a:latin typeface="Calibri"/>
                <a:cs typeface="Calibri"/>
              </a:rPr>
              <a:t> </a:t>
            </a:r>
            <a:r>
              <a:rPr sz="2100" spc="-10" dirty="0">
                <a:solidFill>
                  <a:srgbClr val="000000"/>
                </a:solidFill>
                <a:latin typeface="Calibri"/>
                <a:cs typeface="Calibri"/>
              </a:rPr>
              <a:t>sensibilità, </a:t>
            </a:r>
            <a:r>
              <a:rPr sz="2100" spc="-459" dirty="0">
                <a:solidFill>
                  <a:srgbClr val="000000"/>
                </a:solidFill>
                <a:latin typeface="Calibri"/>
                <a:cs typeface="Calibri"/>
              </a:rPr>
              <a:t> </a:t>
            </a:r>
            <a:r>
              <a:rPr sz="2100" spc="-5" dirty="0">
                <a:solidFill>
                  <a:srgbClr val="000000"/>
                </a:solidFill>
                <a:latin typeface="Calibri"/>
                <a:cs typeface="Calibri"/>
              </a:rPr>
              <a:t>precisione,</a:t>
            </a:r>
            <a:r>
              <a:rPr sz="2100" spc="20" dirty="0">
                <a:solidFill>
                  <a:srgbClr val="000000"/>
                </a:solidFill>
                <a:latin typeface="Calibri"/>
                <a:cs typeface="Calibri"/>
              </a:rPr>
              <a:t> </a:t>
            </a:r>
            <a:r>
              <a:rPr sz="2100" dirty="0">
                <a:solidFill>
                  <a:srgbClr val="000000"/>
                </a:solidFill>
                <a:latin typeface="Calibri"/>
                <a:cs typeface="Calibri"/>
              </a:rPr>
              <a:t>e</a:t>
            </a:r>
            <a:r>
              <a:rPr sz="2100" spc="10" dirty="0">
                <a:solidFill>
                  <a:srgbClr val="000000"/>
                </a:solidFill>
                <a:latin typeface="Calibri"/>
                <a:cs typeface="Calibri"/>
              </a:rPr>
              <a:t> </a:t>
            </a:r>
            <a:r>
              <a:rPr sz="2100" spc="-15" dirty="0">
                <a:solidFill>
                  <a:srgbClr val="000000"/>
                </a:solidFill>
                <a:latin typeface="Calibri"/>
                <a:cs typeface="Calibri"/>
              </a:rPr>
              <a:t>accuratezza</a:t>
            </a:r>
            <a:r>
              <a:rPr sz="2100" spc="-20" dirty="0">
                <a:solidFill>
                  <a:srgbClr val="000000"/>
                </a:solidFill>
                <a:latin typeface="Calibri"/>
                <a:cs typeface="Calibri"/>
              </a:rPr>
              <a:t> </a:t>
            </a:r>
            <a:r>
              <a:rPr sz="2100" spc="-5" dirty="0">
                <a:solidFill>
                  <a:srgbClr val="000000"/>
                </a:solidFill>
                <a:latin typeface="Calibri"/>
                <a:cs typeface="Calibri"/>
              </a:rPr>
              <a:t>del </a:t>
            </a:r>
            <a:r>
              <a:rPr sz="2100" spc="-10" dirty="0">
                <a:solidFill>
                  <a:srgbClr val="000000"/>
                </a:solidFill>
                <a:latin typeface="Calibri"/>
                <a:cs typeface="Calibri"/>
              </a:rPr>
              <a:t>metodo</a:t>
            </a:r>
            <a:r>
              <a:rPr sz="2100" spc="5" dirty="0">
                <a:solidFill>
                  <a:srgbClr val="000000"/>
                </a:solidFill>
                <a:latin typeface="Calibri"/>
                <a:cs typeface="Calibri"/>
              </a:rPr>
              <a:t> </a:t>
            </a:r>
            <a:r>
              <a:rPr sz="2100" spc="-10" dirty="0">
                <a:solidFill>
                  <a:srgbClr val="000000"/>
                </a:solidFill>
                <a:latin typeface="Calibri"/>
                <a:cs typeface="Calibri"/>
              </a:rPr>
              <a:t>(fase</a:t>
            </a:r>
            <a:r>
              <a:rPr sz="2100" spc="-5" dirty="0">
                <a:solidFill>
                  <a:srgbClr val="000000"/>
                </a:solidFill>
                <a:latin typeface="Calibri"/>
                <a:cs typeface="Calibri"/>
              </a:rPr>
              <a:t> critica della</a:t>
            </a:r>
            <a:r>
              <a:rPr sz="2100" dirty="0">
                <a:solidFill>
                  <a:srgbClr val="000000"/>
                </a:solidFill>
                <a:latin typeface="Calibri"/>
                <a:cs typeface="Calibri"/>
              </a:rPr>
              <a:t> </a:t>
            </a:r>
            <a:r>
              <a:rPr sz="2100" spc="-10" dirty="0">
                <a:solidFill>
                  <a:srgbClr val="000000"/>
                </a:solidFill>
                <a:latin typeface="Calibri"/>
                <a:cs typeface="Calibri"/>
              </a:rPr>
              <a:t>spettroscopia</a:t>
            </a:r>
            <a:r>
              <a:rPr sz="2100" spc="10" dirty="0">
                <a:solidFill>
                  <a:srgbClr val="000000"/>
                </a:solidFill>
                <a:latin typeface="Calibri"/>
                <a:cs typeface="Calibri"/>
              </a:rPr>
              <a:t> </a:t>
            </a:r>
            <a:r>
              <a:rPr sz="2100" spc="-10" dirty="0">
                <a:solidFill>
                  <a:srgbClr val="000000"/>
                </a:solidFill>
                <a:latin typeface="Calibri"/>
                <a:cs typeface="Calibri"/>
              </a:rPr>
              <a:t>atomica)</a:t>
            </a:r>
            <a:endParaRPr sz="2100">
              <a:latin typeface="Calibri"/>
              <a:cs typeface="Calibri"/>
            </a:endParaRPr>
          </a:p>
          <a:p>
            <a:pPr>
              <a:lnSpc>
                <a:spcPct val="100000"/>
              </a:lnSpc>
              <a:spcBef>
                <a:spcPts val="15"/>
              </a:spcBef>
            </a:pPr>
            <a:endParaRPr sz="2050">
              <a:latin typeface="Calibri"/>
              <a:cs typeface="Calibri"/>
            </a:endParaRPr>
          </a:p>
          <a:p>
            <a:pPr marL="12700">
              <a:lnSpc>
                <a:spcPct val="100000"/>
              </a:lnSpc>
            </a:pPr>
            <a:r>
              <a:rPr sz="2100" i="1" u="heavy" spc="-10" dirty="0">
                <a:solidFill>
                  <a:srgbClr val="000000"/>
                </a:solidFill>
                <a:uFill>
                  <a:solidFill>
                    <a:srgbClr val="000000"/>
                  </a:solidFill>
                </a:uFill>
                <a:latin typeface="Calibri"/>
                <a:cs typeface="Calibri"/>
              </a:rPr>
              <a:t>Metodi</a:t>
            </a:r>
            <a:r>
              <a:rPr sz="2100" i="1" u="heavy" spc="-40" dirty="0">
                <a:solidFill>
                  <a:srgbClr val="000000"/>
                </a:solidFill>
                <a:uFill>
                  <a:solidFill>
                    <a:srgbClr val="000000"/>
                  </a:solidFill>
                </a:uFill>
                <a:latin typeface="Calibri"/>
                <a:cs typeface="Calibri"/>
              </a:rPr>
              <a:t> </a:t>
            </a:r>
            <a:r>
              <a:rPr sz="2100" i="1" u="heavy" spc="-5" dirty="0">
                <a:solidFill>
                  <a:srgbClr val="000000"/>
                </a:solidFill>
                <a:uFill>
                  <a:solidFill>
                    <a:srgbClr val="000000"/>
                  </a:solidFill>
                </a:uFill>
                <a:latin typeface="Calibri"/>
                <a:cs typeface="Calibri"/>
              </a:rPr>
              <a:t>per</a:t>
            </a:r>
            <a:r>
              <a:rPr sz="2100" i="1" u="heavy" spc="-20" dirty="0">
                <a:solidFill>
                  <a:srgbClr val="000000"/>
                </a:solidFill>
                <a:uFill>
                  <a:solidFill>
                    <a:srgbClr val="000000"/>
                  </a:solidFill>
                </a:uFill>
                <a:latin typeface="Calibri"/>
                <a:cs typeface="Calibri"/>
              </a:rPr>
              <a:t> </a:t>
            </a:r>
            <a:r>
              <a:rPr sz="2100" i="1" u="heavy" spc="-10" dirty="0">
                <a:solidFill>
                  <a:srgbClr val="000000"/>
                </a:solidFill>
                <a:uFill>
                  <a:solidFill>
                    <a:srgbClr val="000000"/>
                  </a:solidFill>
                </a:uFill>
                <a:latin typeface="Calibri"/>
                <a:cs typeface="Calibri"/>
              </a:rPr>
              <a:t>atomizzazione:</a:t>
            </a:r>
            <a:endParaRPr sz="2100">
              <a:latin typeface="Calibri"/>
              <a:cs typeface="Calibri"/>
            </a:endParaRPr>
          </a:p>
        </p:txBody>
      </p:sp>
      <p:sp>
        <p:nvSpPr>
          <p:cNvPr id="4" name="object 4"/>
          <p:cNvSpPr txBox="1"/>
          <p:nvPr/>
        </p:nvSpPr>
        <p:spPr>
          <a:xfrm>
            <a:off x="204012" y="5614212"/>
            <a:ext cx="4114800" cy="985519"/>
          </a:xfrm>
          <a:prstGeom prst="rect">
            <a:avLst/>
          </a:prstGeom>
        </p:spPr>
        <p:txBody>
          <a:bodyPr vert="horz" wrap="square" lIns="0" tIns="12700" rIns="0" bIns="0" rtlCol="0">
            <a:spAutoFit/>
          </a:bodyPr>
          <a:lstStyle/>
          <a:p>
            <a:pPr marL="299085" indent="-287020">
              <a:lnSpc>
                <a:spcPct val="100000"/>
              </a:lnSpc>
              <a:spcBef>
                <a:spcPts val="100"/>
              </a:spcBef>
              <a:buFont typeface="Arial MT"/>
              <a:buChar char="•"/>
              <a:tabLst>
                <a:tab pos="299085" algn="l"/>
                <a:tab pos="299720" algn="l"/>
              </a:tabLst>
            </a:pPr>
            <a:r>
              <a:rPr sz="2100" spc="-5" dirty="0">
                <a:solidFill>
                  <a:srgbClr val="000000"/>
                </a:solidFill>
                <a:latin typeface="Calibri"/>
                <a:cs typeface="Calibri"/>
              </a:rPr>
              <a:t>Plasmi </a:t>
            </a:r>
            <a:r>
              <a:rPr sz="2100" dirty="0">
                <a:solidFill>
                  <a:srgbClr val="000000"/>
                </a:solidFill>
                <a:latin typeface="Calibri"/>
                <a:cs typeface="Calibri"/>
              </a:rPr>
              <a:t>ad</a:t>
            </a:r>
            <a:r>
              <a:rPr sz="2100" spc="-20" dirty="0">
                <a:solidFill>
                  <a:srgbClr val="000000"/>
                </a:solidFill>
                <a:latin typeface="Calibri"/>
                <a:cs typeface="Calibri"/>
              </a:rPr>
              <a:t> </a:t>
            </a:r>
            <a:r>
              <a:rPr sz="2100" spc="-10" dirty="0">
                <a:solidFill>
                  <a:srgbClr val="000000"/>
                </a:solidFill>
                <a:latin typeface="Calibri"/>
                <a:cs typeface="Calibri"/>
              </a:rPr>
              <a:t>accoppiamento</a:t>
            </a:r>
            <a:r>
              <a:rPr sz="2100" spc="-25" dirty="0">
                <a:solidFill>
                  <a:srgbClr val="000000"/>
                </a:solidFill>
                <a:latin typeface="Calibri"/>
                <a:cs typeface="Calibri"/>
              </a:rPr>
              <a:t> </a:t>
            </a:r>
            <a:r>
              <a:rPr sz="2100" spc="-5" dirty="0">
                <a:solidFill>
                  <a:srgbClr val="000000"/>
                </a:solidFill>
                <a:latin typeface="Calibri"/>
                <a:cs typeface="Calibri"/>
              </a:rPr>
              <a:t>induttivo</a:t>
            </a:r>
            <a:endParaRPr sz="2100">
              <a:latin typeface="Calibri"/>
              <a:cs typeface="Calibri"/>
            </a:endParaRPr>
          </a:p>
          <a:p>
            <a:pPr marL="299085" indent="-287020">
              <a:lnSpc>
                <a:spcPct val="100000"/>
              </a:lnSpc>
              <a:buFont typeface="Arial MT"/>
              <a:buChar char="•"/>
              <a:tabLst>
                <a:tab pos="299085" algn="l"/>
                <a:tab pos="299720" algn="l"/>
              </a:tabLst>
            </a:pPr>
            <a:r>
              <a:rPr sz="2100" spc="-5" dirty="0">
                <a:solidFill>
                  <a:srgbClr val="000000"/>
                </a:solidFill>
                <a:latin typeface="Calibri"/>
                <a:cs typeface="Calibri"/>
              </a:rPr>
              <a:t>Fiamma</a:t>
            </a:r>
            <a:endParaRPr sz="2100">
              <a:latin typeface="Calibri"/>
              <a:cs typeface="Calibri"/>
            </a:endParaRPr>
          </a:p>
          <a:p>
            <a:pPr marL="299085" indent="-287020">
              <a:lnSpc>
                <a:spcPct val="100000"/>
              </a:lnSpc>
              <a:buFont typeface="Arial MT"/>
              <a:buChar char="•"/>
              <a:tabLst>
                <a:tab pos="299085" algn="l"/>
                <a:tab pos="299720" algn="l"/>
              </a:tabLst>
            </a:pPr>
            <a:r>
              <a:rPr sz="2100" spc="-20" dirty="0">
                <a:solidFill>
                  <a:srgbClr val="000000"/>
                </a:solidFill>
                <a:latin typeface="Calibri"/>
                <a:cs typeface="Calibri"/>
              </a:rPr>
              <a:t>Atomizzatori</a:t>
            </a:r>
            <a:r>
              <a:rPr sz="2100" spc="-30" dirty="0">
                <a:solidFill>
                  <a:srgbClr val="000000"/>
                </a:solidFill>
                <a:latin typeface="Calibri"/>
                <a:cs typeface="Calibri"/>
              </a:rPr>
              <a:t> </a:t>
            </a:r>
            <a:r>
              <a:rPr sz="2100" spc="-5" dirty="0">
                <a:solidFill>
                  <a:srgbClr val="000000"/>
                </a:solidFill>
                <a:latin typeface="Calibri"/>
                <a:cs typeface="Calibri"/>
              </a:rPr>
              <a:t>termoelettrici</a:t>
            </a:r>
            <a:endParaRPr sz="2100">
              <a:latin typeface="Calibri"/>
              <a:cs typeface="Calibri"/>
            </a:endParaRPr>
          </a:p>
        </p:txBody>
      </p:sp>
      <p:sp>
        <p:nvSpPr>
          <p:cNvPr id="5" name="object 5"/>
          <p:cNvSpPr/>
          <p:nvPr/>
        </p:nvSpPr>
        <p:spPr>
          <a:xfrm>
            <a:off x="3613403" y="5995415"/>
            <a:ext cx="288290" cy="487680"/>
          </a:xfrm>
          <a:custGeom>
            <a:avLst/>
            <a:gdLst/>
            <a:ahLst/>
            <a:cxnLst/>
            <a:rect l="l" t="t" r="r" b="b"/>
            <a:pathLst>
              <a:path w="288289" h="487679">
                <a:moveTo>
                  <a:pt x="0" y="0"/>
                </a:moveTo>
                <a:lnTo>
                  <a:pt x="56042" y="1885"/>
                </a:lnTo>
                <a:lnTo>
                  <a:pt x="101822" y="7029"/>
                </a:lnTo>
                <a:lnTo>
                  <a:pt x="132695" y="14658"/>
                </a:lnTo>
                <a:lnTo>
                  <a:pt x="144018" y="24003"/>
                </a:lnTo>
                <a:lnTo>
                  <a:pt x="144018" y="219837"/>
                </a:lnTo>
                <a:lnTo>
                  <a:pt x="155340" y="229181"/>
                </a:lnTo>
                <a:lnTo>
                  <a:pt x="186213" y="236810"/>
                </a:lnTo>
                <a:lnTo>
                  <a:pt x="231993" y="241954"/>
                </a:lnTo>
                <a:lnTo>
                  <a:pt x="288036" y="243840"/>
                </a:lnTo>
                <a:lnTo>
                  <a:pt x="231993" y="245725"/>
                </a:lnTo>
                <a:lnTo>
                  <a:pt x="186213" y="250869"/>
                </a:lnTo>
                <a:lnTo>
                  <a:pt x="155340" y="258498"/>
                </a:lnTo>
                <a:lnTo>
                  <a:pt x="144018" y="267843"/>
                </a:lnTo>
                <a:lnTo>
                  <a:pt x="144018" y="463677"/>
                </a:lnTo>
                <a:lnTo>
                  <a:pt x="132695" y="473021"/>
                </a:lnTo>
                <a:lnTo>
                  <a:pt x="101822" y="480650"/>
                </a:lnTo>
                <a:lnTo>
                  <a:pt x="56042" y="485794"/>
                </a:lnTo>
                <a:lnTo>
                  <a:pt x="0" y="487680"/>
                </a:lnTo>
              </a:path>
            </a:pathLst>
          </a:custGeom>
          <a:ln w="6350">
            <a:solidFill>
              <a:srgbClr val="4471C4"/>
            </a:solidFill>
          </a:ln>
        </p:spPr>
        <p:txBody>
          <a:bodyPr wrap="square" lIns="0" tIns="0" rIns="0" bIns="0" rtlCol="0"/>
          <a:lstStyle/>
          <a:p>
            <a:endParaRPr/>
          </a:p>
        </p:txBody>
      </p:sp>
      <p:sp>
        <p:nvSpPr>
          <p:cNvPr id="6" name="object 6"/>
          <p:cNvSpPr txBox="1"/>
          <p:nvPr/>
        </p:nvSpPr>
        <p:spPr>
          <a:xfrm>
            <a:off x="4070984" y="6012891"/>
            <a:ext cx="4911725" cy="345440"/>
          </a:xfrm>
          <a:prstGeom prst="rect">
            <a:avLst/>
          </a:prstGeom>
        </p:spPr>
        <p:txBody>
          <a:bodyPr vert="horz" wrap="square" lIns="0" tIns="12700" rIns="0" bIns="0" rtlCol="0">
            <a:spAutoFit/>
          </a:bodyPr>
          <a:lstStyle/>
          <a:p>
            <a:pPr marL="12700">
              <a:lnSpc>
                <a:spcPct val="100000"/>
              </a:lnSpc>
              <a:spcBef>
                <a:spcPts val="100"/>
              </a:spcBef>
            </a:pPr>
            <a:r>
              <a:rPr sz="2100" b="1" spc="-10" dirty="0">
                <a:solidFill>
                  <a:srgbClr val="000000"/>
                </a:solidFill>
                <a:latin typeface="Calibri"/>
                <a:cs typeface="Calibri"/>
              </a:rPr>
              <a:t>spettrometria </a:t>
            </a:r>
            <a:r>
              <a:rPr sz="2100" b="1" dirty="0">
                <a:solidFill>
                  <a:srgbClr val="000000"/>
                </a:solidFill>
                <a:latin typeface="Calibri"/>
                <a:cs typeface="Calibri"/>
              </a:rPr>
              <a:t>di</a:t>
            </a:r>
            <a:r>
              <a:rPr sz="2100" b="1" spc="-5" dirty="0">
                <a:solidFill>
                  <a:srgbClr val="000000"/>
                </a:solidFill>
                <a:latin typeface="Calibri"/>
                <a:cs typeface="Calibri"/>
              </a:rPr>
              <a:t> </a:t>
            </a:r>
            <a:r>
              <a:rPr sz="2100" b="1" spc="-10" dirty="0">
                <a:solidFill>
                  <a:srgbClr val="000000"/>
                </a:solidFill>
                <a:latin typeface="Calibri"/>
                <a:cs typeface="Calibri"/>
              </a:rPr>
              <a:t>assorbimento</a:t>
            </a:r>
            <a:r>
              <a:rPr sz="2100" b="1" dirty="0">
                <a:solidFill>
                  <a:srgbClr val="000000"/>
                </a:solidFill>
                <a:latin typeface="Calibri"/>
                <a:cs typeface="Calibri"/>
              </a:rPr>
              <a:t> </a:t>
            </a:r>
            <a:r>
              <a:rPr sz="2100" b="1" spc="-10" dirty="0">
                <a:solidFill>
                  <a:srgbClr val="000000"/>
                </a:solidFill>
                <a:latin typeface="Calibri"/>
                <a:cs typeface="Calibri"/>
              </a:rPr>
              <a:t>atomico</a:t>
            </a:r>
            <a:r>
              <a:rPr sz="2100" b="1" dirty="0">
                <a:solidFill>
                  <a:srgbClr val="000000"/>
                </a:solidFill>
                <a:latin typeface="Calibri"/>
                <a:cs typeface="Calibri"/>
              </a:rPr>
              <a:t> (AA)</a:t>
            </a:r>
            <a:endParaRPr sz="2100">
              <a:latin typeface="Calibri"/>
              <a:cs typeface="Calibri"/>
            </a:endParaRPr>
          </a:p>
        </p:txBody>
      </p:sp>
      <p:sp>
        <p:nvSpPr>
          <p:cNvPr id="7" name="object 7"/>
          <p:cNvSpPr/>
          <p:nvPr/>
        </p:nvSpPr>
        <p:spPr>
          <a:xfrm>
            <a:off x="4311396" y="5637276"/>
            <a:ext cx="288290" cy="338455"/>
          </a:xfrm>
          <a:custGeom>
            <a:avLst/>
            <a:gdLst/>
            <a:ahLst/>
            <a:cxnLst/>
            <a:rect l="l" t="t" r="r" b="b"/>
            <a:pathLst>
              <a:path w="288289" h="338454">
                <a:moveTo>
                  <a:pt x="0" y="0"/>
                </a:moveTo>
                <a:lnTo>
                  <a:pt x="56042" y="1885"/>
                </a:lnTo>
                <a:lnTo>
                  <a:pt x="101822" y="7029"/>
                </a:lnTo>
                <a:lnTo>
                  <a:pt x="132695" y="14658"/>
                </a:lnTo>
                <a:lnTo>
                  <a:pt x="144017" y="24003"/>
                </a:lnTo>
                <a:lnTo>
                  <a:pt x="144017" y="145161"/>
                </a:lnTo>
                <a:lnTo>
                  <a:pt x="155340" y="154505"/>
                </a:lnTo>
                <a:lnTo>
                  <a:pt x="186213" y="162134"/>
                </a:lnTo>
                <a:lnTo>
                  <a:pt x="231993" y="167278"/>
                </a:lnTo>
                <a:lnTo>
                  <a:pt x="288036" y="169164"/>
                </a:lnTo>
                <a:lnTo>
                  <a:pt x="231993" y="171049"/>
                </a:lnTo>
                <a:lnTo>
                  <a:pt x="186213" y="176193"/>
                </a:lnTo>
                <a:lnTo>
                  <a:pt x="155340" y="183822"/>
                </a:lnTo>
                <a:lnTo>
                  <a:pt x="144017" y="193167"/>
                </a:lnTo>
                <a:lnTo>
                  <a:pt x="144017" y="314325"/>
                </a:lnTo>
                <a:lnTo>
                  <a:pt x="132695" y="323669"/>
                </a:lnTo>
                <a:lnTo>
                  <a:pt x="101822" y="331298"/>
                </a:lnTo>
                <a:lnTo>
                  <a:pt x="56042" y="336442"/>
                </a:lnTo>
                <a:lnTo>
                  <a:pt x="0" y="338328"/>
                </a:lnTo>
              </a:path>
            </a:pathLst>
          </a:custGeom>
          <a:ln w="6350">
            <a:solidFill>
              <a:srgbClr val="4471C4"/>
            </a:solidFill>
          </a:ln>
        </p:spPr>
        <p:txBody>
          <a:bodyPr wrap="square" lIns="0" tIns="0" rIns="0" bIns="0" rtlCol="0"/>
          <a:lstStyle/>
          <a:p>
            <a:endParaRPr/>
          </a:p>
        </p:txBody>
      </p:sp>
      <p:sp>
        <p:nvSpPr>
          <p:cNvPr id="8" name="object 8"/>
          <p:cNvSpPr txBox="1"/>
          <p:nvPr/>
        </p:nvSpPr>
        <p:spPr>
          <a:xfrm>
            <a:off x="4858639" y="5587695"/>
            <a:ext cx="1831975" cy="345440"/>
          </a:xfrm>
          <a:prstGeom prst="rect">
            <a:avLst/>
          </a:prstGeom>
        </p:spPr>
        <p:txBody>
          <a:bodyPr vert="horz" wrap="square" lIns="0" tIns="12700" rIns="0" bIns="0" rtlCol="0">
            <a:spAutoFit/>
          </a:bodyPr>
          <a:lstStyle/>
          <a:p>
            <a:pPr marL="12700">
              <a:lnSpc>
                <a:spcPct val="100000"/>
              </a:lnSpc>
              <a:spcBef>
                <a:spcPts val="100"/>
              </a:spcBef>
            </a:pPr>
            <a:r>
              <a:rPr sz="2100" b="1" spc="-5" dirty="0">
                <a:solidFill>
                  <a:srgbClr val="000000"/>
                </a:solidFill>
                <a:latin typeface="Calibri"/>
                <a:cs typeface="Calibri"/>
              </a:rPr>
              <a:t>Emissione</a:t>
            </a:r>
            <a:r>
              <a:rPr sz="2100" b="1" spc="-30" dirty="0">
                <a:solidFill>
                  <a:srgbClr val="000000"/>
                </a:solidFill>
                <a:latin typeface="Calibri"/>
                <a:cs typeface="Calibri"/>
              </a:rPr>
              <a:t> </a:t>
            </a:r>
            <a:r>
              <a:rPr sz="2100" b="1" spc="-10" dirty="0">
                <a:solidFill>
                  <a:srgbClr val="000000"/>
                </a:solidFill>
                <a:latin typeface="Calibri"/>
                <a:cs typeface="Calibri"/>
              </a:rPr>
              <a:t>ottica</a:t>
            </a:r>
            <a:endParaRPr sz="2100">
              <a:latin typeface="Calibri"/>
              <a:cs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grpSp>
        <p:nvGrpSpPr>
          <p:cNvPr id="2" name="object 2"/>
          <p:cNvGrpSpPr/>
          <p:nvPr/>
        </p:nvGrpSpPr>
        <p:grpSpPr>
          <a:xfrm>
            <a:off x="140207" y="569976"/>
            <a:ext cx="9074785" cy="6288405"/>
            <a:chOff x="140207" y="569976"/>
            <a:chExt cx="9074785" cy="6288405"/>
          </a:xfrm>
        </p:grpSpPr>
        <p:pic>
          <p:nvPicPr>
            <p:cNvPr id="3" name="object 3"/>
            <p:cNvPicPr/>
            <p:nvPr/>
          </p:nvPicPr>
          <p:blipFill>
            <a:blip r:embed="rId2" cstate="print"/>
            <a:stretch>
              <a:fillRect/>
            </a:stretch>
          </p:blipFill>
          <p:spPr>
            <a:xfrm>
              <a:off x="6360748" y="3349639"/>
              <a:ext cx="2031166" cy="3508358"/>
            </a:xfrm>
            <a:prstGeom prst="rect">
              <a:avLst/>
            </a:prstGeom>
          </p:spPr>
        </p:pic>
        <p:sp>
          <p:nvSpPr>
            <p:cNvPr id="4" name="object 4"/>
            <p:cNvSpPr/>
            <p:nvPr/>
          </p:nvSpPr>
          <p:spPr>
            <a:xfrm>
              <a:off x="7131557" y="6020257"/>
              <a:ext cx="2082800" cy="472440"/>
            </a:xfrm>
            <a:custGeom>
              <a:avLst/>
              <a:gdLst/>
              <a:ahLst/>
              <a:cxnLst/>
              <a:rect l="l" t="t" r="r" b="b"/>
              <a:pathLst>
                <a:path w="2082800" h="472439">
                  <a:moveTo>
                    <a:pt x="83693" y="378752"/>
                  </a:moveTo>
                  <a:lnTo>
                    <a:pt x="0" y="444639"/>
                  </a:lnTo>
                  <a:lnTo>
                    <a:pt x="102870" y="472033"/>
                  </a:lnTo>
                  <a:lnTo>
                    <a:pt x="97136" y="444144"/>
                  </a:lnTo>
                  <a:lnTo>
                    <a:pt x="80899" y="444144"/>
                  </a:lnTo>
                  <a:lnTo>
                    <a:pt x="74549" y="413054"/>
                  </a:lnTo>
                  <a:lnTo>
                    <a:pt x="90085" y="409848"/>
                  </a:lnTo>
                  <a:lnTo>
                    <a:pt x="83693" y="378752"/>
                  </a:lnTo>
                  <a:close/>
                </a:path>
                <a:path w="2082800" h="472439">
                  <a:moveTo>
                    <a:pt x="90085" y="409848"/>
                  </a:moveTo>
                  <a:lnTo>
                    <a:pt x="74549" y="413054"/>
                  </a:lnTo>
                  <a:lnTo>
                    <a:pt x="80899" y="444144"/>
                  </a:lnTo>
                  <a:lnTo>
                    <a:pt x="96475" y="440930"/>
                  </a:lnTo>
                  <a:lnTo>
                    <a:pt x="90085" y="409848"/>
                  </a:lnTo>
                  <a:close/>
                </a:path>
                <a:path w="2082800" h="472439">
                  <a:moveTo>
                    <a:pt x="96475" y="440930"/>
                  </a:moveTo>
                  <a:lnTo>
                    <a:pt x="80899" y="444144"/>
                  </a:lnTo>
                  <a:lnTo>
                    <a:pt x="97136" y="444144"/>
                  </a:lnTo>
                  <a:lnTo>
                    <a:pt x="96475" y="440930"/>
                  </a:lnTo>
                  <a:close/>
                </a:path>
                <a:path w="2082800" h="472439">
                  <a:moveTo>
                    <a:pt x="2076069" y="0"/>
                  </a:moveTo>
                  <a:lnTo>
                    <a:pt x="90085" y="409848"/>
                  </a:lnTo>
                  <a:lnTo>
                    <a:pt x="96475" y="440930"/>
                  </a:lnTo>
                  <a:lnTo>
                    <a:pt x="2082546" y="31089"/>
                  </a:lnTo>
                  <a:lnTo>
                    <a:pt x="2076069" y="0"/>
                  </a:lnTo>
                  <a:close/>
                </a:path>
              </a:pathLst>
            </a:custGeom>
            <a:solidFill>
              <a:srgbClr val="538235"/>
            </a:solidFill>
          </p:spPr>
          <p:txBody>
            <a:bodyPr wrap="square" lIns="0" tIns="0" rIns="0" bIns="0" rtlCol="0"/>
            <a:lstStyle/>
            <a:p>
              <a:endParaRPr/>
            </a:p>
          </p:txBody>
        </p:sp>
        <p:sp>
          <p:nvSpPr>
            <p:cNvPr id="5" name="object 5"/>
            <p:cNvSpPr/>
            <p:nvPr/>
          </p:nvSpPr>
          <p:spPr>
            <a:xfrm>
              <a:off x="6970014" y="4357623"/>
              <a:ext cx="2245360" cy="945515"/>
            </a:xfrm>
            <a:custGeom>
              <a:avLst/>
              <a:gdLst/>
              <a:ahLst/>
              <a:cxnLst/>
              <a:rect l="l" t="t" r="r" b="b"/>
              <a:pathLst>
                <a:path w="2245359" h="945514">
                  <a:moveTo>
                    <a:pt x="2244852" y="652653"/>
                  </a:moveTo>
                  <a:lnTo>
                    <a:pt x="2241969" y="651827"/>
                  </a:lnTo>
                  <a:lnTo>
                    <a:pt x="2242058" y="651129"/>
                  </a:lnTo>
                  <a:lnTo>
                    <a:pt x="2237689" y="650595"/>
                  </a:lnTo>
                  <a:lnTo>
                    <a:pt x="75869" y="27406"/>
                  </a:lnTo>
                  <a:lnTo>
                    <a:pt x="76885" y="23876"/>
                  </a:lnTo>
                  <a:lnTo>
                    <a:pt x="83820" y="0"/>
                  </a:lnTo>
                  <a:lnTo>
                    <a:pt x="0" y="15494"/>
                  </a:lnTo>
                  <a:lnTo>
                    <a:pt x="62611" y="73152"/>
                  </a:lnTo>
                  <a:lnTo>
                    <a:pt x="70535" y="45796"/>
                  </a:lnTo>
                  <a:lnTo>
                    <a:pt x="2117471" y="635774"/>
                  </a:lnTo>
                  <a:lnTo>
                    <a:pt x="238328" y="404025"/>
                  </a:lnTo>
                  <a:lnTo>
                    <a:pt x="238518" y="402463"/>
                  </a:lnTo>
                  <a:lnTo>
                    <a:pt x="241808" y="375666"/>
                  </a:lnTo>
                  <a:lnTo>
                    <a:pt x="161544" y="404114"/>
                  </a:lnTo>
                  <a:lnTo>
                    <a:pt x="232537" y="451231"/>
                  </a:lnTo>
                  <a:lnTo>
                    <a:pt x="236004" y="422948"/>
                  </a:lnTo>
                  <a:lnTo>
                    <a:pt x="2171331" y="661644"/>
                  </a:lnTo>
                  <a:lnTo>
                    <a:pt x="444538" y="898321"/>
                  </a:lnTo>
                  <a:lnTo>
                    <a:pt x="440690" y="870077"/>
                  </a:lnTo>
                  <a:lnTo>
                    <a:pt x="370332" y="918210"/>
                  </a:lnTo>
                  <a:lnTo>
                    <a:pt x="450977" y="945515"/>
                  </a:lnTo>
                  <a:lnTo>
                    <a:pt x="447357" y="918972"/>
                  </a:lnTo>
                  <a:lnTo>
                    <a:pt x="447116" y="917257"/>
                  </a:lnTo>
                  <a:lnTo>
                    <a:pt x="2242185" y="671068"/>
                  </a:lnTo>
                  <a:lnTo>
                    <a:pt x="2241321" y="664743"/>
                  </a:lnTo>
                  <a:lnTo>
                    <a:pt x="2244852" y="652653"/>
                  </a:lnTo>
                  <a:close/>
                </a:path>
              </a:pathLst>
            </a:custGeom>
            <a:solidFill>
              <a:srgbClr val="EC7C30"/>
            </a:solidFill>
          </p:spPr>
          <p:txBody>
            <a:bodyPr wrap="square" lIns="0" tIns="0" rIns="0" bIns="0" rtlCol="0"/>
            <a:lstStyle/>
            <a:p>
              <a:endParaRPr/>
            </a:p>
          </p:txBody>
        </p:sp>
        <p:pic>
          <p:nvPicPr>
            <p:cNvPr id="6" name="object 6"/>
            <p:cNvPicPr/>
            <p:nvPr/>
          </p:nvPicPr>
          <p:blipFill>
            <a:blip r:embed="rId3" cstate="print"/>
            <a:stretch>
              <a:fillRect/>
            </a:stretch>
          </p:blipFill>
          <p:spPr>
            <a:xfrm>
              <a:off x="140207" y="569976"/>
              <a:ext cx="6943344" cy="2887979"/>
            </a:xfrm>
            <a:prstGeom prst="rect">
              <a:avLst/>
            </a:prstGeom>
          </p:spPr>
        </p:pic>
      </p:grpSp>
      <p:sp>
        <p:nvSpPr>
          <p:cNvPr id="7" name="object 7"/>
          <p:cNvSpPr txBox="1"/>
          <p:nvPr/>
        </p:nvSpPr>
        <p:spPr>
          <a:xfrm>
            <a:off x="9290431" y="5869025"/>
            <a:ext cx="2219325"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000000"/>
                </a:solidFill>
                <a:latin typeface="Calibri"/>
                <a:cs typeface="Calibri"/>
              </a:rPr>
              <a:t>Stato</a:t>
            </a:r>
            <a:r>
              <a:rPr sz="1800" b="1" spc="-60" dirty="0">
                <a:solidFill>
                  <a:srgbClr val="000000"/>
                </a:solidFill>
                <a:latin typeface="Calibri"/>
                <a:cs typeface="Calibri"/>
              </a:rPr>
              <a:t> </a:t>
            </a:r>
            <a:r>
              <a:rPr sz="1800" b="1" spc="-5" dirty="0">
                <a:solidFill>
                  <a:srgbClr val="000000"/>
                </a:solidFill>
                <a:latin typeface="Calibri"/>
                <a:cs typeface="Calibri"/>
              </a:rPr>
              <a:t>fondamentale</a:t>
            </a:r>
            <a:r>
              <a:rPr sz="1800" b="1" spc="-40" dirty="0">
                <a:solidFill>
                  <a:srgbClr val="000000"/>
                </a:solidFill>
                <a:latin typeface="Calibri"/>
                <a:cs typeface="Calibri"/>
              </a:rPr>
              <a:t> </a:t>
            </a:r>
            <a:r>
              <a:rPr sz="1800" b="1" dirty="0">
                <a:solidFill>
                  <a:srgbClr val="000000"/>
                </a:solidFill>
                <a:latin typeface="Calibri"/>
                <a:cs typeface="Calibri"/>
              </a:rPr>
              <a:t>(1)</a:t>
            </a:r>
            <a:endParaRPr sz="1800">
              <a:latin typeface="Calibri"/>
              <a:cs typeface="Calibri"/>
            </a:endParaRPr>
          </a:p>
        </p:txBody>
      </p:sp>
      <p:sp>
        <p:nvSpPr>
          <p:cNvPr id="8" name="object 8"/>
          <p:cNvSpPr txBox="1"/>
          <p:nvPr/>
        </p:nvSpPr>
        <p:spPr>
          <a:xfrm>
            <a:off x="9290431" y="4852542"/>
            <a:ext cx="1633220"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000000"/>
                </a:solidFill>
                <a:latin typeface="Calibri"/>
                <a:cs typeface="Calibri"/>
              </a:rPr>
              <a:t>Stato</a:t>
            </a:r>
            <a:r>
              <a:rPr sz="1800" b="1" spc="-60" dirty="0">
                <a:solidFill>
                  <a:srgbClr val="000000"/>
                </a:solidFill>
                <a:latin typeface="Calibri"/>
                <a:cs typeface="Calibri"/>
              </a:rPr>
              <a:t> </a:t>
            </a:r>
            <a:r>
              <a:rPr sz="1800" b="1" spc="-5" dirty="0">
                <a:solidFill>
                  <a:srgbClr val="000000"/>
                </a:solidFill>
                <a:latin typeface="Calibri"/>
                <a:cs typeface="Calibri"/>
              </a:rPr>
              <a:t>eccitato</a:t>
            </a:r>
            <a:r>
              <a:rPr sz="1800" b="1" spc="-80" dirty="0">
                <a:solidFill>
                  <a:srgbClr val="000000"/>
                </a:solidFill>
                <a:latin typeface="Calibri"/>
                <a:cs typeface="Calibri"/>
              </a:rPr>
              <a:t> </a:t>
            </a:r>
            <a:r>
              <a:rPr sz="1800" b="1" dirty="0">
                <a:solidFill>
                  <a:srgbClr val="000000"/>
                </a:solidFill>
                <a:latin typeface="Calibri"/>
                <a:cs typeface="Calibri"/>
              </a:rPr>
              <a:t>(3)</a:t>
            </a:r>
            <a:endParaRPr sz="1800">
              <a:latin typeface="Calibri"/>
              <a:cs typeface="Calibri"/>
            </a:endParaRPr>
          </a:p>
        </p:txBody>
      </p:sp>
      <p:sp>
        <p:nvSpPr>
          <p:cNvPr id="9" name="object 9"/>
          <p:cNvSpPr txBox="1"/>
          <p:nvPr/>
        </p:nvSpPr>
        <p:spPr>
          <a:xfrm>
            <a:off x="9290431" y="5396585"/>
            <a:ext cx="1801495"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000000"/>
                </a:solidFill>
                <a:latin typeface="Calibri"/>
                <a:cs typeface="Calibri"/>
              </a:rPr>
              <a:t>Energia</a:t>
            </a:r>
            <a:r>
              <a:rPr sz="1800" b="1" spc="-55" dirty="0">
                <a:solidFill>
                  <a:srgbClr val="000000"/>
                </a:solidFill>
                <a:latin typeface="Calibri"/>
                <a:cs typeface="Calibri"/>
              </a:rPr>
              <a:t> </a:t>
            </a:r>
            <a:r>
              <a:rPr sz="1800" b="1" spc="-10" dirty="0">
                <a:solidFill>
                  <a:srgbClr val="000000"/>
                </a:solidFill>
                <a:latin typeface="Calibri"/>
                <a:cs typeface="Calibri"/>
              </a:rPr>
              <a:t>esterna</a:t>
            </a:r>
            <a:r>
              <a:rPr sz="1800" b="1" spc="-55" dirty="0">
                <a:solidFill>
                  <a:srgbClr val="000000"/>
                </a:solidFill>
                <a:latin typeface="Calibri"/>
                <a:cs typeface="Calibri"/>
              </a:rPr>
              <a:t> </a:t>
            </a:r>
            <a:r>
              <a:rPr sz="1800" b="1" dirty="0">
                <a:solidFill>
                  <a:srgbClr val="000000"/>
                </a:solidFill>
                <a:latin typeface="Calibri"/>
                <a:cs typeface="Calibri"/>
              </a:rPr>
              <a:t>(2)</a:t>
            </a:r>
            <a:endParaRPr sz="1800">
              <a:latin typeface="Calibri"/>
              <a:cs typeface="Calibri"/>
            </a:endParaRPr>
          </a:p>
        </p:txBody>
      </p:sp>
      <p:sp>
        <p:nvSpPr>
          <p:cNvPr id="10" name="object 10"/>
          <p:cNvSpPr txBox="1"/>
          <p:nvPr/>
        </p:nvSpPr>
        <p:spPr>
          <a:xfrm>
            <a:off x="277469" y="3733927"/>
            <a:ext cx="5918200" cy="604520"/>
          </a:xfrm>
          <a:prstGeom prst="rect">
            <a:avLst/>
          </a:prstGeom>
        </p:spPr>
        <p:txBody>
          <a:bodyPr vert="horz" wrap="square" lIns="0" tIns="12065" rIns="0" bIns="0" rtlCol="0">
            <a:spAutoFit/>
          </a:bodyPr>
          <a:lstStyle/>
          <a:p>
            <a:pPr marL="12700" marR="5080">
              <a:lnSpc>
                <a:spcPct val="100000"/>
              </a:lnSpc>
              <a:spcBef>
                <a:spcPts val="95"/>
              </a:spcBef>
            </a:pPr>
            <a:r>
              <a:rPr sz="1900" spc="-5" dirty="0">
                <a:solidFill>
                  <a:srgbClr val="000000"/>
                </a:solidFill>
                <a:latin typeface="Calibri"/>
                <a:cs typeface="Calibri"/>
              </a:rPr>
              <a:t>Una</a:t>
            </a:r>
            <a:r>
              <a:rPr sz="1900" spc="390" dirty="0">
                <a:solidFill>
                  <a:srgbClr val="000000"/>
                </a:solidFill>
                <a:latin typeface="Calibri"/>
                <a:cs typeface="Calibri"/>
              </a:rPr>
              <a:t> </a:t>
            </a:r>
            <a:r>
              <a:rPr sz="1900" spc="-15" dirty="0">
                <a:solidFill>
                  <a:srgbClr val="000000"/>
                </a:solidFill>
                <a:latin typeface="Calibri"/>
                <a:cs typeface="Calibri"/>
              </a:rPr>
              <a:t>volta</a:t>
            </a:r>
            <a:r>
              <a:rPr sz="1900" spc="390" dirty="0">
                <a:solidFill>
                  <a:srgbClr val="000000"/>
                </a:solidFill>
                <a:latin typeface="Calibri"/>
                <a:cs typeface="Calibri"/>
              </a:rPr>
              <a:t> </a:t>
            </a:r>
            <a:r>
              <a:rPr sz="1900" spc="-5" dirty="0">
                <a:solidFill>
                  <a:srgbClr val="000000"/>
                </a:solidFill>
                <a:latin typeface="Calibri"/>
                <a:cs typeface="Calibri"/>
              </a:rPr>
              <a:t>che</a:t>
            </a:r>
            <a:r>
              <a:rPr sz="1900" spc="405" dirty="0">
                <a:solidFill>
                  <a:srgbClr val="000000"/>
                </a:solidFill>
                <a:latin typeface="Calibri"/>
                <a:cs typeface="Calibri"/>
              </a:rPr>
              <a:t> </a:t>
            </a:r>
            <a:r>
              <a:rPr sz="1900" spc="-5" dirty="0">
                <a:solidFill>
                  <a:srgbClr val="000000"/>
                </a:solidFill>
                <a:latin typeface="Calibri"/>
                <a:cs typeface="Calibri"/>
              </a:rPr>
              <a:t>il</a:t>
            </a:r>
            <a:r>
              <a:rPr sz="1900" spc="375" dirty="0">
                <a:solidFill>
                  <a:srgbClr val="000000"/>
                </a:solidFill>
                <a:latin typeface="Calibri"/>
                <a:cs typeface="Calibri"/>
              </a:rPr>
              <a:t> </a:t>
            </a:r>
            <a:r>
              <a:rPr sz="1900" spc="-5" dirty="0">
                <a:solidFill>
                  <a:srgbClr val="000000"/>
                </a:solidFill>
                <a:latin typeface="Calibri"/>
                <a:cs typeface="Calibri"/>
              </a:rPr>
              <a:t>campione</a:t>
            </a:r>
            <a:r>
              <a:rPr sz="1900" spc="390" dirty="0">
                <a:solidFill>
                  <a:srgbClr val="000000"/>
                </a:solidFill>
                <a:latin typeface="Calibri"/>
                <a:cs typeface="Calibri"/>
              </a:rPr>
              <a:t> </a:t>
            </a:r>
            <a:r>
              <a:rPr sz="1900" spc="-5" dirty="0">
                <a:solidFill>
                  <a:srgbClr val="000000"/>
                </a:solidFill>
                <a:latin typeface="Calibri"/>
                <a:cs typeface="Calibri"/>
              </a:rPr>
              <a:t>è</a:t>
            </a:r>
            <a:r>
              <a:rPr sz="1900" spc="400" dirty="0">
                <a:solidFill>
                  <a:srgbClr val="000000"/>
                </a:solidFill>
                <a:latin typeface="Calibri"/>
                <a:cs typeface="Calibri"/>
              </a:rPr>
              <a:t> </a:t>
            </a:r>
            <a:r>
              <a:rPr sz="1900" spc="-20" dirty="0">
                <a:solidFill>
                  <a:srgbClr val="000000"/>
                </a:solidFill>
                <a:latin typeface="Calibri"/>
                <a:cs typeface="Calibri"/>
              </a:rPr>
              <a:t>stato</a:t>
            </a:r>
            <a:r>
              <a:rPr sz="1900" spc="380" dirty="0">
                <a:solidFill>
                  <a:srgbClr val="000000"/>
                </a:solidFill>
                <a:latin typeface="Calibri"/>
                <a:cs typeface="Calibri"/>
              </a:rPr>
              <a:t> </a:t>
            </a:r>
            <a:r>
              <a:rPr sz="1900" spc="-10" dirty="0">
                <a:solidFill>
                  <a:srgbClr val="000000"/>
                </a:solidFill>
                <a:latin typeface="Calibri"/>
                <a:cs typeface="Calibri"/>
              </a:rPr>
              <a:t>convertito</a:t>
            </a:r>
            <a:r>
              <a:rPr sz="1900" spc="380" dirty="0">
                <a:solidFill>
                  <a:srgbClr val="000000"/>
                </a:solidFill>
                <a:latin typeface="Calibri"/>
                <a:cs typeface="Calibri"/>
              </a:rPr>
              <a:t> </a:t>
            </a:r>
            <a:r>
              <a:rPr sz="1900" spc="-5" dirty="0">
                <a:solidFill>
                  <a:srgbClr val="000000"/>
                </a:solidFill>
                <a:latin typeface="Calibri"/>
                <a:cs typeface="Calibri"/>
              </a:rPr>
              <a:t>negli</a:t>
            </a:r>
            <a:r>
              <a:rPr sz="1900" spc="385" dirty="0">
                <a:solidFill>
                  <a:srgbClr val="000000"/>
                </a:solidFill>
                <a:latin typeface="Calibri"/>
                <a:cs typeface="Calibri"/>
              </a:rPr>
              <a:t> </a:t>
            </a:r>
            <a:r>
              <a:rPr sz="1900" spc="-10" dirty="0">
                <a:solidFill>
                  <a:srgbClr val="000000"/>
                </a:solidFill>
                <a:latin typeface="Calibri"/>
                <a:cs typeface="Calibri"/>
              </a:rPr>
              <a:t>atomi </a:t>
            </a:r>
            <a:r>
              <a:rPr sz="1900" spc="-415" dirty="0">
                <a:solidFill>
                  <a:srgbClr val="000000"/>
                </a:solidFill>
                <a:latin typeface="Calibri"/>
                <a:cs typeface="Calibri"/>
              </a:rPr>
              <a:t> </a:t>
            </a:r>
            <a:r>
              <a:rPr sz="1900" spc="-15" dirty="0">
                <a:solidFill>
                  <a:srgbClr val="000000"/>
                </a:solidFill>
                <a:latin typeface="Calibri"/>
                <a:cs typeface="Calibri"/>
              </a:rPr>
              <a:t>gassosi</a:t>
            </a:r>
            <a:r>
              <a:rPr sz="1900" spc="5" dirty="0">
                <a:solidFill>
                  <a:srgbClr val="000000"/>
                </a:solidFill>
                <a:latin typeface="Calibri"/>
                <a:cs typeface="Calibri"/>
              </a:rPr>
              <a:t> </a:t>
            </a:r>
            <a:r>
              <a:rPr sz="1900" spc="-5" dirty="0">
                <a:solidFill>
                  <a:srgbClr val="000000"/>
                </a:solidFill>
                <a:latin typeface="Calibri"/>
                <a:cs typeface="Calibri"/>
              </a:rPr>
              <a:t>o</a:t>
            </a:r>
            <a:r>
              <a:rPr sz="1900" spc="-15" dirty="0">
                <a:solidFill>
                  <a:srgbClr val="000000"/>
                </a:solidFill>
                <a:latin typeface="Calibri"/>
                <a:cs typeface="Calibri"/>
              </a:rPr>
              <a:t> </a:t>
            </a:r>
            <a:r>
              <a:rPr sz="1900" spc="-10" dirty="0">
                <a:solidFill>
                  <a:srgbClr val="000000"/>
                </a:solidFill>
                <a:latin typeface="Calibri"/>
                <a:cs typeface="Calibri"/>
              </a:rPr>
              <a:t>negli</a:t>
            </a:r>
            <a:r>
              <a:rPr sz="1900" spc="20" dirty="0">
                <a:solidFill>
                  <a:srgbClr val="000000"/>
                </a:solidFill>
                <a:latin typeface="Calibri"/>
                <a:cs typeface="Calibri"/>
              </a:rPr>
              <a:t> </a:t>
            </a:r>
            <a:r>
              <a:rPr sz="1900" spc="-10" dirty="0">
                <a:solidFill>
                  <a:srgbClr val="000000"/>
                </a:solidFill>
                <a:latin typeface="Calibri"/>
                <a:cs typeface="Calibri"/>
              </a:rPr>
              <a:t>ioni</a:t>
            </a:r>
            <a:r>
              <a:rPr sz="1900" spc="10" dirty="0">
                <a:solidFill>
                  <a:srgbClr val="000000"/>
                </a:solidFill>
                <a:latin typeface="Calibri"/>
                <a:cs typeface="Calibri"/>
              </a:rPr>
              <a:t> </a:t>
            </a:r>
            <a:r>
              <a:rPr sz="1900" spc="-10" dirty="0">
                <a:solidFill>
                  <a:srgbClr val="000000"/>
                </a:solidFill>
                <a:latin typeface="Calibri"/>
                <a:cs typeface="Calibri"/>
              </a:rPr>
              <a:t>elementari:</a:t>
            </a:r>
            <a:endParaRPr sz="1900">
              <a:latin typeface="Calibri"/>
              <a:cs typeface="Calibri"/>
            </a:endParaRPr>
          </a:p>
        </p:txBody>
      </p:sp>
      <p:sp>
        <p:nvSpPr>
          <p:cNvPr id="11" name="object 11"/>
          <p:cNvSpPr txBox="1"/>
          <p:nvPr/>
        </p:nvSpPr>
        <p:spPr>
          <a:xfrm>
            <a:off x="277469" y="4602860"/>
            <a:ext cx="5916930" cy="604520"/>
          </a:xfrm>
          <a:prstGeom prst="rect">
            <a:avLst/>
          </a:prstGeom>
        </p:spPr>
        <p:txBody>
          <a:bodyPr vert="horz" wrap="square" lIns="0" tIns="12065" rIns="0" bIns="0" rtlCol="0">
            <a:spAutoFit/>
          </a:bodyPr>
          <a:lstStyle/>
          <a:p>
            <a:pPr marL="12700" marR="5080">
              <a:lnSpc>
                <a:spcPct val="100000"/>
              </a:lnSpc>
              <a:spcBef>
                <a:spcPts val="95"/>
              </a:spcBef>
              <a:tabLst>
                <a:tab pos="236220" algn="l"/>
                <a:tab pos="768350" algn="l"/>
                <a:tab pos="1742439" algn="l"/>
                <a:tab pos="2653665" algn="l"/>
                <a:tab pos="3223895" algn="l"/>
                <a:tab pos="3556000" algn="l"/>
                <a:tab pos="4443095" algn="l"/>
                <a:tab pos="5776595" algn="l"/>
              </a:tabLst>
            </a:pPr>
            <a:r>
              <a:rPr sz="1900" spc="-5" dirty="0">
                <a:solidFill>
                  <a:srgbClr val="000000"/>
                </a:solidFill>
                <a:latin typeface="Calibri"/>
                <a:cs typeface="Calibri"/>
              </a:rPr>
              <a:t>-	</a:t>
            </a:r>
            <a:r>
              <a:rPr sz="1900" u="sng" spc="-10" dirty="0">
                <a:solidFill>
                  <a:srgbClr val="000000"/>
                </a:solidFill>
                <a:latin typeface="Calibri"/>
                <a:cs typeface="Calibri"/>
              </a:rPr>
              <a:t>n</a:t>
            </a:r>
            <a:r>
              <a:rPr sz="1900" u="sng" dirty="0">
                <a:solidFill>
                  <a:srgbClr val="000000"/>
                </a:solidFill>
                <a:latin typeface="Calibri"/>
                <a:cs typeface="Calibri"/>
              </a:rPr>
              <a:t>o</a:t>
            </a:r>
            <a:r>
              <a:rPr sz="1900" u="sng" spc="-5" dirty="0">
                <a:solidFill>
                  <a:srgbClr val="000000"/>
                </a:solidFill>
                <a:latin typeface="Calibri"/>
                <a:cs typeface="Calibri"/>
              </a:rPr>
              <a:t>n</a:t>
            </a:r>
            <a:r>
              <a:rPr sz="1900" u="sng" dirty="0">
                <a:solidFill>
                  <a:srgbClr val="000000"/>
                </a:solidFill>
                <a:latin typeface="Calibri"/>
                <a:cs typeface="Calibri"/>
              </a:rPr>
              <a:t>	</a:t>
            </a:r>
            <a:r>
              <a:rPr sz="1900" u="sng" spc="-10" dirty="0">
                <a:solidFill>
                  <a:srgbClr val="000000"/>
                </a:solidFill>
                <a:latin typeface="Calibri"/>
                <a:cs typeface="Calibri"/>
              </a:rPr>
              <a:t>posso</a:t>
            </a:r>
            <a:r>
              <a:rPr sz="1900" u="sng" dirty="0">
                <a:solidFill>
                  <a:srgbClr val="000000"/>
                </a:solidFill>
                <a:latin typeface="Calibri"/>
                <a:cs typeface="Calibri"/>
              </a:rPr>
              <a:t>n</a:t>
            </a:r>
            <a:r>
              <a:rPr sz="1900" u="sng" spc="-5" dirty="0">
                <a:solidFill>
                  <a:srgbClr val="000000"/>
                </a:solidFill>
                <a:latin typeface="Calibri"/>
                <a:cs typeface="Calibri"/>
              </a:rPr>
              <a:t>o</a:t>
            </a:r>
            <a:r>
              <a:rPr sz="1900" u="sng" dirty="0">
                <a:solidFill>
                  <a:srgbClr val="000000"/>
                </a:solidFill>
                <a:latin typeface="Calibri"/>
                <a:cs typeface="Calibri"/>
              </a:rPr>
              <a:t>	</a:t>
            </a:r>
            <a:r>
              <a:rPr sz="1900" u="sng" spc="-5" dirty="0">
                <a:solidFill>
                  <a:srgbClr val="000000"/>
                </a:solidFill>
                <a:latin typeface="Calibri"/>
                <a:cs typeface="Calibri"/>
              </a:rPr>
              <a:t>esi</a:t>
            </a:r>
            <a:r>
              <a:rPr sz="1900" u="sng" spc="-30" dirty="0">
                <a:solidFill>
                  <a:srgbClr val="000000"/>
                </a:solidFill>
                <a:latin typeface="Calibri"/>
                <a:cs typeface="Calibri"/>
              </a:rPr>
              <a:t>st</a:t>
            </a:r>
            <a:r>
              <a:rPr sz="1900" u="sng" spc="-5" dirty="0">
                <a:solidFill>
                  <a:srgbClr val="000000"/>
                </a:solidFill>
                <a:latin typeface="Calibri"/>
                <a:cs typeface="Calibri"/>
              </a:rPr>
              <a:t>e</a:t>
            </a:r>
            <a:r>
              <a:rPr sz="1900" u="sng" spc="-30" dirty="0">
                <a:solidFill>
                  <a:srgbClr val="000000"/>
                </a:solidFill>
                <a:latin typeface="Calibri"/>
                <a:cs typeface="Calibri"/>
              </a:rPr>
              <a:t>r</a:t>
            </a:r>
            <a:r>
              <a:rPr sz="1900" u="sng" spc="-5" dirty="0">
                <a:solidFill>
                  <a:srgbClr val="000000"/>
                </a:solidFill>
                <a:latin typeface="Calibri"/>
                <a:cs typeface="Calibri"/>
              </a:rPr>
              <a:t>e</a:t>
            </a:r>
            <a:r>
              <a:rPr sz="1900" u="sng" dirty="0">
                <a:solidFill>
                  <a:srgbClr val="000000"/>
                </a:solidFill>
                <a:latin typeface="Calibri"/>
                <a:cs typeface="Calibri"/>
              </a:rPr>
              <a:t>	</a:t>
            </a:r>
            <a:r>
              <a:rPr sz="1900" u="sng" spc="-30" dirty="0">
                <a:solidFill>
                  <a:srgbClr val="000000"/>
                </a:solidFill>
                <a:latin typeface="Calibri"/>
                <a:cs typeface="Calibri"/>
              </a:rPr>
              <a:t>st</a:t>
            </a:r>
            <a:r>
              <a:rPr sz="1900" u="sng" spc="-15" dirty="0">
                <a:solidFill>
                  <a:srgbClr val="000000"/>
                </a:solidFill>
                <a:latin typeface="Calibri"/>
                <a:cs typeface="Calibri"/>
              </a:rPr>
              <a:t>a</a:t>
            </a:r>
            <a:r>
              <a:rPr sz="1900" u="sng" spc="-5" dirty="0">
                <a:solidFill>
                  <a:srgbClr val="000000"/>
                </a:solidFill>
                <a:latin typeface="Calibri"/>
                <a:cs typeface="Calibri"/>
              </a:rPr>
              <a:t>ti</a:t>
            </a:r>
            <a:r>
              <a:rPr sz="1900" u="sng" dirty="0">
                <a:solidFill>
                  <a:srgbClr val="000000"/>
                </a:solidFill>
                <a:latin typeface="Calibri"/>
                <a:cs typeface="Calibri"/>
              </a:rPr>
              <a:t>	</a:t>
            </a:r>
            <a:r>
              <a:rPr sz="1900" u="sng" spc="-5" dirty="0">
                <a:solidFill>
                  <a:srgbClr val="000000"/>
                </a:solidFill>
                <a:latin typeface="Calibri"/>
                <a:cs typeface="Calibri"/>
              </a:rPr>
              <a:t>di</a:t>
            </a:r>
            <a:r>
              <a:rPr sz="1900" u="sng" dirty="0">
                <a:solidFill>
                  <a:srgbClr val="000000"/>
                </a:solidFill>
                <a:latin typeface="Calibri"/>
                <a:cs typeface="Calibri"/>
              </a:rPr>
              <a:t>	</a:t>
            </a:r>
            <a:r>
              <a:rPr sz="1900" u="sng" spc="-5" dirty="0">
                <a:solidFill>
                  <a:srgbClr val="000000"/>
                </a:solidFill>
                <a:latin typeface="Calibri"/>
                <a:cs typeface="Calibri"/>
              </a:rPr>
              <a:t>en</a:t>
            </a:r>
            <a:r>
              <a:rPr sz="1900" u="sng" dirty="0">
                <a:solidFill>
                  <a:srgbClr val="000000"/>
                </a:solidFill>
                <a:latin typeface="Calibri"/>
                <a:cs typeface="Calibri"/>
              </a:rPr>
              <a:t>e</a:t>
            </a:r>
            <a:r>
              <a:rPr sz="1900" u="sng" spc="-20" dirty="0">
                <a:solidFill>
                  <a:srgbClr val="000000"/>
                </a:solidFill>
                <a:latin typeface="Calibri"/>
                <a:cs typeface="Calibri"/>
              </a:rPr>
              <a:t>r</a:t>
            </a:r>
            <a:r>
              <a:rPr sz="1900" u="sng" dirty="0">
                <a:solidFill>
                  <a:srgbClr val="000000"/>
                </a:solidFill>
                <a:latin typeface="Calibri"/>
                <a:cs typeface="Calibri"/>
              </a:rPr>
              <a:t>g</a:t>
            </a:r>
            <a:r>
              <a:rPr sz="1900" u="sng" spc="-5" dirty="0">
                <a:solidFill>
                  <a:srgbClr val="000000"/>
                </a:solidFill>
                <a:latin typeface="Calibri"/>
                <a:cs typeface="Calibri"/>
              </a:rPr>
              <a:t>ia</a:t>
            </a:r>
            <a:r>
              <a:rPr sz="1900" u="sng" dirty="0">
                <a:solidFill>
                  <a:srgbClr val="000000"/>
                </a:solidFill>
                <a:latin typeface="Calibri"/>
                <a:cs typeface="Calibri"/>
              </a:rPr>
              <a:t>	v</a:t>
            </a:r>
            <a:r>
              <a:rPr sz="1900" u="sng" spc="-5" dirty="0">
                <a:solidFill>
                  <a:srgbClr val="000000"/>
                </a:solidFill>
                <a:latin typeface="Calibri"/>
                <a:cs typeface="Calibri"/>
              </a:rPr>
              <a:t>ib</a:t>
            </a:r>
            <a:r>
              <a:rPr sz="1900" u="sng" spc="-50" dirty="0">
                <a:solidFill>
                  <a:srgbClr val="000000"/>
                </a:solidFill>
                <a:latin typeface="Calibri"/>
                <a:cs typeface="Calibri"/>
              </a:rPr>
              <a:t>r</a:t>
            </a:r>
            <a:r>
              <a:rPr sz="1900" u="sng" spc="-5" dirty="0">
                <a:solidFill>
                  <a:srgbClr val="000000"/>
                </a:solidFill>
                <a:latin typeface="Calibri"/>
                <a:cs typeface="Calibri"/>
              </a:rPr>
              <a:t>a</a:t>
            </a:r>
            <a:r>
              <a:rPr sz="1900" u="sng" dirty="0">
                <a:solidFill>
                  <a:srgbClr val="000000"/>
                </a:solidFill>
                <a:latin typeface="Calibri"/>
                <a:cs typeface="Calibri"/>
              </a:rPr>
              <a:t>z</a:t>
            </a:r>
            <a:r>
              <a:rPr sz="1900" u="sng" spc="-5" dirty="0">
                <a:solidFill>
                  <a:srgbClr val="000000"/>
                </a:solidFill>
                <a:latin typeface="Calibri"/>
                <a:cs typeface="Calibri"/>
              </a:rPr>
              <a:t>i</a:t>
            </a:r>
            <a:r>
              <a:rPr sz="1900" u="sng" spc="-15" dirty="0">
                <a:solidFill>
                  <a:srgbClr val="000000"/>
                </a:solidFill>
                <a:latin typeface="Calibri"/>
                <a:cs typeface="Calibri"/>
              </a:rPr>
              <a:t>o</a:t>
            </a:r>
            <a:r>
              <a:rPr sz="1900" u="sng" spc="-10" dirty="0">
                <a:solidFill>
                  <a:srgbClr val="000000"/>
                </a:solidFill>
                <a:latin typeface="Calibri"/>
                <a:cs typeface="Calibri"/>
              </a:rPr>
              <a:t>n</a:t>
            </a:r>
            <a:r>
              <a:rPr sz="1900" u="sng" spc="5" dirty="0">
                <a:solidFill>
                  <a:srgbClr val="000000"/>
                </a:solidFill>
                <a:latin typeface="Calibri"/>
                <a:cs typeface="Calibri"/>
              </a:rPr>
              <a:t>a</a:t>
            </a:r>
            <a:r>
              <a:rPr sz="1900" u="sng" spc="-5" dirty="0">
                <a:solidFill>
                  <a:srgbClr val="000000"/>
                </a:solidFill>
                <a:latin typeface="Calibri"/>
                <a:cs typeface="Calibri"/>
              </a:rPr>
              <a:t>le</a:t>
            </a:r>
            <a:r>
              <a:rPr sz="1900" u="sng" dirty="0">
                <a:solidFill>
                  <a:srgbClr val="000000"/>
                </a:solidFill>
                <a:latin typeface="Calibri"/>
                <a:cs typeface="Calibri"/>
              </a:rPr>
              <a:t>	</a:t>
            </a:r>
            <a:r>
              <a:rPr sz="1900" u="sng" spc="-5" dirty="0">
                <a:solidFill>
                  <a:srgbClr val="000000"/>
                </a:solidFill>
                <a:latin typeface="Calibri"/>
                <a:cs typeface="Calibri"/>
              </a:rPr>
              <a:t>o  </a:t>
            </a:r>
            <a:r>
              <a:rPr sz="1900" u="sng" spc="-15" dirty="0">
                <a:solidFill>
                  <a:srgbClr val="000000"/>
                </a:solidFill>
                <a:latin typeface="Calibri"/>
                <a:cs typeface="Calibri"/>
              </a:rPr>
              <a:t>rotazionale</a:t>
            </a:r>
            <a:r>
              <a:rPr sz="1900" u="sng" spc="40" dirty="0">
                <a:solidFill>
                  <a:srgbClr val="000000"/>
                </a:solidFill>
                <a:latin typeface="Calibri"/>
                <a:cs typeface="Calibri"/>
              </a:rPr>
              <a:t> </a:t>
            </a:r>
            <a:r>
              <a:rPr sz="1900" u="sng" spc="-10" dirty="0">
                <a:solidFill>
                  <a:srgbClr val="000000"/>
                </a:solidFill>
                <a:latin typeface="Calibri"/>
                <a:cs typeface="Calibri"/>
              </a:rPr>
              <a:t>(non</a:t>
            </a:r>
            <a:r>
              <a:rPr sz="1900" u="sng" dirty="0">
                <a:solidFill>
                  <a:srgbClr val="000000"/>
                </a:solidFill>
                <a:latin typeface="Calibri"/>
                <a:cs typeface="Calibri"/>
              </a:rPr>
              <a:t> </a:t>
            </a:r>
            <a:r>
              <a:rPr sz="1900" u="sng" spc="-10" dirty="0">
                <a:solidFill>
                  <a:srgbClr val="000000"/>
                </a:solidFill>
                <a:latin typeface="Calibri"/>
                <a:cs typeface="Calibri"/>
              </a:rPr>
              <a:t>esistono</a:t>
            </a:r>
            <a:r>
              <a:rPr sz="1900" u="sng" spc="5" dirty="0">
                <a:solidFill>
                  <a:srgbClr val="000000"/>
                </a:solidFill>
                <a:latin typeface="Calibri"/>
                <a:cs typeface="Calibri"/>
              </a:rPr>
              <a:t> </a:t>
            </a:r>
            <a:r>
              <a:rPr sz="1900" u="sng" spc="-10" dirty="0">
                <a:solidFill>
                  <a:srgbClr val="000000"/>
                </a:solidFill>
                <a:latin typeface="Calibri"/>
                <a:cs typeface="Calibri"/>
              </a:rPr>
              <a:t>legami)</a:t>
            </a:r>
            <a:endParaRPr sz="1900" u="sng" dirty="0">
              <a:latin typeface="Calibri"/>
              <a:cs typeface="Calibri"/>
            </a:endParaRPr>
          </a:p>
        </p:txBody>
      </p:sp>
      <p:sp>
        <p:nvSpPr>
          <p:cNvPr id="12" name="object 12"/>
          <p:cNvSpPr txBox="1"/>
          <p:nvPr/>
        </p:nvSpPr>
        <p:spPr>
          <a:xfrm>
            <a:off x="277469" y="5471261"/>
            <a:ext cx="4611370" cy="314960"/>
          </a:xfrm>
          <a:prstGeom prst="rect">
            <a:avLst/>
          </a:prstGeom>
        </p:spPr>
        <p:txBody>
          <a:bodyPr vert="horz" wrap="square" lIns="0" tIns="12065" rIns="0" bIns="0" rtlCol="0">
            <a:spAutoFit/>
          </a:bodyPr>
          <a:lstStyle/>
          <a:p>
            <a:pPr marL="12700">
              <a:lnSpc>
                <a:spcPct val="100000"/>
              </a:lnSpc>
              <a:spcBef>
                <a:spcPts val="95"/>
              </a:spcBef>
            </a:pPr>
            <a:r>
              <a:rPr sz="1900" spc="-5" dirty="0">
                <a:solidFill>
                  <a:srgbClr val="000000"/>
                </a:solidFill>
                <a:latin typeface="Calibri"/>
                <a:cs typeface="Calibri"/>
              </a:rPr>
              <a:t>-</a:t>
            </a:r>
            <a:r>
              <a:rPr sz="1900" spc="425" dirty="0">
                <a:solidFill>
                  <a:srgbClr val="000000"/>
                </a:solidFill>
                <a:latin typeface="Calibri"/>
                <a:cs typeface="Calibri"/>
              </a:rPr>
              <a:t> </a:t>
            </a:r>
            <a:r>
              <a:rPr sz="1900" spc="-10" dirty="0">
                <a:solidFill>
                  <a:srgbClr val="000000"/>
                </a:solidFill>
                <a:latin typeface="Calibri"/>
                <a:cs typeface="Calibri"/>
              </a:rPr>
              <a:t>possono</a:t>
            </a:r>
            <a:r>
              <a:rPr sz="1900" spc="-5" dirty="0">
                <a:solidFill>
                  <a:srgbClr val="000000"/>
                </a:solidFill>
                <a:latin typeface="Calibri"/>
                <a:cs typeface="Calibri"/>
              </a:rPr>
              <a:t> </a:t>
            </a:r>
            <a:r>
              <a:rPr sz="1900" spc="-10" dirty="0">
                <a:solidFill>
                  <a:srgbClr val="000000"/>
                </a:solidFill>
                <a:latin typeface="Calibri"/>
                <a:cs typeface="Calibri"/>
              </a:rPr>
              <a:t>esistere</a:t>
            </a:r>
            <a:r>
              <a:rPr sz="1900" spc="5" dirty="0">
                <a:solidFill>
                  <a:srgbClr val="000000"/>
                </a:solidFill>
                <a:latin typeface="Calibri"/>
                <a:cs typeface="Calibri"/>
              </a:rPr>
              <a:t> </a:t>
            </a:r>
            <a:r>
              <a:rPr sz="1900" spc="-10" dirty="0">
                <a:solidFill>
                  <a:srgbClr val="000000"/>
                </a:solidFill>
                <a:latin typeface="Calibri"/>
                <a:cs typeface="Calibri"/>
              </a:rPr>
              <a:t>solo</a:t>
            </a:r>
            <a:r>
              <a:rPr sz="1900" spc="-5" dirty="0">
                <a:solidFill>
                  <a:srgbClr val="000000"/>
                </a:solidFill>
                <a:latin typeface="Calibri"/>
                <a:cs typeface="Calibri"/>
              </a:rPr>
              <a:t> </a:t>
            </a:r>
            <a:r>
              <a:rPr sz="1900" spc="-10" dirty="0">
                <a:solidFill>
                  <a:srgbClr val="000000"/>
                </a:solidFill>
                <a:latin typeface="Calibri"/>
                <a:cs typeface="Calibri"/>
              </a:rPr>
              <a:t>transizioni</a:t>
            </a:r>
            <a:r>
              <a:rPr sz="1900" spc="15" dirty="0">
                <a:solidFill>
                  <a:srgbClr val="000000"/>
                </a:solidFill>
                <a:latin typeface="Calibri"/>
                <a:cs typeface="Calibri"/>
              </a:rPr>
              <a:t> </a:t>
            </a:r>
            <a:r>
              <a:rPr sz="1900" spc="-10" dirty="0">
                <a:solidFill>
                  <a:srgbClr val="000000"/>
                </a:solidFill>
                <a:latin typeface="Calibri"/>
                <a:cs typeface="Calibri"/>
              </a:rPr>
              <a:t>elettroniche</a:t>
            </a:r>
            <a:endParaRPr sz="1900">
              <a:latin typeface="Calibri"/>
              <a:cs typeface="Calibri"/>
            </a:endParaRPr>
          </a:p>
        </p:txBody>
      </p:sp>
      <p:sp>
        <p:nvSpPr>
          <p:cNvPr id="13" name="object 13"/>
          <p:cNvSpPr txBox="1"/>
          <p:nvPr/>
        </p:nvSpPr>
        <p:spPr>
          <a:xfrm>
            <a:off x="277469" y="6050991"/>
            <a:ext cx="5692140" cy="604520"/>
          </a:xfrm>
          <a:prstGeom prst="rect">
            <a:avLst/>
          </a:prstGeom>
        </p:spPr>
        <p:txBody>
          <a:bodyPr vert="horz" wrap="square" lIns="0" tIns="12065" rIns="0" bIns="0" rtlCol="0">
            <a:spAutoFit/>
          </a:bodyPr>
          <a:lstStyle/>
          <a:p>
            <a:pPr marL="12700" marR="5080">
              <a:lnSpc>
                <a:spcPct val="100000"/>
              </a:lnSpc>
              <a:spcBef>
                <a:spcPts val="95"/>
              </a:spcBef>
            </a:pPr>
            <a:r>
              <a:rPr sz="1900" spc="-5" dirty="0">
                <a:solidFill>
                  <a:srgbClr val="000000"/>
                </a:solidFill>
                <a:latin typeface="Calibri"/>
                <a:cs typeface="Calibri"/>
              </a:rPr>
              <a:t>Gli </a:t>
            </a:r>
            <a:r>
              <a:rPr sz="1900" spc="-10" dirty="0">
                <a:solidFill>
                  <a:srgbClr val="000000"/>
                </a:solidFill>
                <a:latin typeface="Calibri"/>
                <a:cs typeface="Calibri"/>
              </a:rPr>
              <a:t>spettri atomici (emissione/assorbimento/fluorescenza) </a:t>
            </a:r>
            <a:r>
              <a:rPr sz="1900" spc="-415" dirty="0">
                <a:solidFill>
                  <a:srgbClr val="000000"/>
                </a:solidFill>
                <a:latin typeface="Calibri"/>
                <a:cs typeface="Calibri"/>
              </a:rPr>
              <a:t> </a:t>
            </a:r>
            <a:r>
              <a:rPr sz="1900" spc="-10" dirty="0">
                <a:solidFill>
                  <a:srgbClr val="000000"/>
                </a:solidFill>
                <a:latin typeface="Calibri"/>
                <a:cs typeface="Calibri"/>
              </a:rPr>
              <a:t>presentano numero</a:t>
            </a:r>
            <a:r>
              <a:rPr sz="1900" spc="20" dirty="0">
                <a:solidFill>
                  <a:srgbClr val="000000"/>
                </a:solidFill>
                <a:latin typeface="Calibri"/>
                <a:cs typeface="Calibri"/>
              </a:rPr>
              <a:t> </a:t>
            </a:r>
            <a:r>
              <a:rPr sz="1900" spc="-15" dirty="0">
                <a:solidFill>
                  <a:srgbClr val="000000"/>
                </a:solidFill>
                <a:latin typeface="Calibri"/>
                <a:cs typeface="Calibri"/>
              </a:rPr>
              <a:t>limitato</a:t>
            </a:r>
            <a:r>
              <a:rPr sz="1900" spc="5" dirty="0">
                <a:solidFill>
                  <a:srgbClr val="000000"/>
                </a:solidFill>
                <a:latin typeface="Calibri"/>
                <a:cs typeface="Calibri"/>
              </a:rPr>
              <a:t> </a:t>
            </a:r>
            <a:r>
              <a:rPr sz="1900" spc="-5" dirty="0">
                <a:solidFill>
                  <a:srgbClr val="000000"/>
                </a:solidFill>
                <a:latin typeface="Calibri"/>
                <a:cs typeface="Calibri"/>
              </a:rPr>
              <a:t>di</a:t>
            </a:r>
            <a:r>
              <a:rPr sz="1900" spc="20" dirty="0">
                <a:solidFill>
                  <a:srgbClr val="000000"/>
                </a:solidFill>
                <a:latin typeface="Calibri"/>
                <a:cs typeface="Calibri"/>
              </a:rPr>
              <a:t> </a:t>
            </a:r>
            <a:r>
              <a:rPr sz="1900" b="1" spc="-10" dirty="0">
                <a:solidFill>
                  <a:srgbClr val="000000"/>
                </a:solidFill>
                <a:latin typeface="Calibri"/>
                <a:cs typeface="Calibri"/>
              </a:rPr>
              <a:t>righe</a:t>
            </a:r>
            <a:r>
              <a:rPr sz="1900" b="1" spc="-5" dirty="0">
                <a:solidFill>
                  <a:srgbClr val="000000"/>
                </a:solidFill>
                <a:latin typeface="Calibri"/>
                <a:cs typeface="Calibri"/>
              </a:rPr>
              <a:t> </a:t>
            </a:r>
            <a:r>
              <a:rPr sz="1900" b="1" spc="-10" dirty="0">
                <a:solidFill>
                  <a:srgbClr val="000000"/>
                </a:solidFill>
                <a:latin typeface="Calibri"/>
                <a:cs typeface="Calibri"/>
              </a:rPr>
              <a:t>spettrali</a:t>
            </a:r>
            <a:r>
              <a:rPr sz="1900" b="1" spc="10" dirty="0">
                <a:solidFill>
                  <a:srgbClr val="000000"/>
                </a:solidFill>
                <a:latin typeface="Calibri"/>
                <a:cs typeface="Calibri"/>
              </a:rPr>
              <a:t> </a:t>
            </a:r>
            <a:r>
              <a:rPr sz="1900" b="1" spc="-20" dirty="0">
                <a:solidFill>
                  <a:srgbClr val="000000"/>
                </a:solidFill>
                <a:latin typeface="Calibri"/>
                <a:cs typeface="Calibri"/>
              </a:rPr>
              <a:t>strette</a:t>
            </a:r>
            <a:endParaRPr sz="1900">
              <a:latin typeface="Calibri"/>
              <a:cs typeface="Calibri"/>
            </a:endParaRPr>
          </a:p>
        </p:txBody>
      </p:sp>
      <p:sp>
        <p:nvSpPr>
          <p:cNvPr id="14" name="object 14"/>
          <p:cNvSpPr txBox="1"/>
          <p:nvPr/>
        </p:nvSpPr>
        <p:spPr>
          <a:xfrm>
            <a:off x="8696706" y="2622550"/>
            <a:ext cx="3129280" cy="880110"/>
          </a:xfrm>
          <a:prstGeom prst="rect">
            <a:avLst/>
          </a:prstGeom>
        </p:spPr>
        <p:txBody>
          <a:bodyPr vert="horz" wrap="square" lIns="0" tIns="13335" rIns="0" bIns="0" rtlCol="0">
            <a:spAutoFit/>
          </a:bodyPr>
          <a:lstStyle/>
          <a:p>
            <a:pPr marL="12700" marR="5080" algn="just">
              <a:lnSpc>
                <a:spcPct val="100000"/>
              </a:lnSpc>
              <a:spcBef>
                <a:spcPts val="105"/>
              </a:spcBef>
            </a:pPr>
            <a:r>
              <a:rPr sz="1400" spc="-5" dirty="0">
                <a:solidFill>
                  <a:srgbClr val="000000"/>
                </a:solidFill>
                <a:latin typeface="Calibri"/>
                <a:cs typeface="Calibri"/>
              </a:rPr>
              <a:t>Prima che </a:t>
            </a:r>
            <a:r>
              <a:rPr sz="1400" dirty="0">
                <a:solidFill>
                  <a:srgbClr val="000000"/>
                </a:solidFill>
                <a:latin typeface="Calibri"/>
                <a:cs typeface="Calibri"/>
              </a:rPr>
              <a:t>la </a:t>
            </a:r>
            <a:r>
              <a:rPr sz="1400" spc="-10" dirty="0">
                <a:solidFill>
                  <a:srgbClr val="000000"/>
                </a:solidFill>
                <a:latin typeface="Calibri"/>
                <a:cs typeface="Calibri"/>
              </a:rPr>
              <a:t>sorgente </a:t>
            </a:r>
            <a:r>
              <a:rPr sz="1400" spc="-5" dirty="0">
                <a:solidFill>
                  <a:srgbClr val="000000"/>
                </a:solidFill>
                <a:latin typeface="Calibri"/>
                <a:cs typeface="Calibri"/>
              </a:rPr>
              <a:t>di energia esterna </a:t>
            </a:r>
            <a:r>
              <a:rPr sz="1400" dirty="0">
                <a:solidFill>
                  <a:srgbClr val="000000"/>
                </a:solidFill>
                <a:latin typeface="Calibri"/>
                <a:cs typeface="Calibri"/>
              </a:rPr>
              <a:t> </a:t>
            </a:r>
            <a:r>
              <a:rPr sz="1400" spc="-10" dirty="0">
                <a:solidFill>
                  <a:srgbClr val="000000"/>
                </a:solidFill>
                <a:latin typeface="Calibri"/>
                <a:cs typeface="Calibri"/>
              </a:rPr>
              <a:t>venga</a:t>
            </a:r>
            <a:r>
              <a:rPr sz="1400" spc="-5" dirty="0">
                <a:solidFill>
                  <a:srgbClr val="000000"/>
                </a:solidFill>
                <a:latin typeface="Calibri"/>
                <a:cs typeface="Calibri"/>
              </a:rPr>
              <a:t> applicata,</a:t>
            </a:r>
            <a:r>
              <a:rPr sz="1400" dirty="0">
                <a:solidFill>
                  <a:srgbClr val="000000"/>
                </a:solidFill>
                <a:latin typeface="Calibri"/>
                <a:cs typeface="Calibri"/>
              </a:rPr>
              <a:t> gli</a:t>
            </a:r>
            <a:r>
              <a:rPr sz="1400" spc="5" dirty="0">
                <a:solidFill>
                  <a:srgbClr val="000000"/>
                </a:solidFill>
                <a:latin typeface="Calibri"/>
                <a:cs typeface="Calibri"/>
              </a:rPr>
              <a:t> </a:t>
            </a:r>
            <a:r>
              <a:rPr sz="1400" spc="-10" dirty="0">
                <a:solidFill>
                  <a:srgbClr val="000000"/>
                </a:solidFill>
                <a:latin typeface="Calibri"/>
                <a:cs typeface="Calibri"/>
              </a:rPr>
              <a:t>atomi</a:t>
            </a:r>
            <a:r>
              <a:rPr sz="1400" spc="-5" dirty="0">
                <a:solidFill>
                  <a:srgbClr val="000000"/>
                </a:solidFill>
                <a:latin typeface="Calibri"/>
                <a:cs typeface="Calibri"/>
              </a:rPr>
              <a:t> di</a:t>
            </a:r>
            <a:r>
              <a:rPr sz="1400" dirty="0">
                <a:solidFill>
                  <a:srgbClr val="000000"/>
                </a:solidFill>
                <a:latin typeface="Calibri"/>
                <a:cs typeface="Calibri"/>
              </a:rPr>
              <a:t> </a:t>
            </a:r>
            <a:r>
              <a:rPr sz="1400" spc="-5" dirty="0">
                <a:solidFill>
                  <a:srgbClr val="000000"/>
                </a:solidFill>
                <a:latin typeface="Calibri"/>
                <a:cs typeface="Calibri"/>
              </a:rPr>
              <a:t>sodio</a:t>
            </a:r>
            <a:r>
              <a:rPr sz="1400" dirty="0">
                <a:solidFill>
                  <a:srgbClr val="000000"/>
                </a:solidFill>
                <a:latin typeface="Calibri"/>
                <a:cs typeface="Calibri"/>
              </a:rPr>
              <a:t> si </a:t>
            </a:r>
            <a:r>
              <a:rPr sz="1400" spc="5" dirty="0">
                <a:solidFill>
                  <a:srgbClr val="000000"/>
                </a:solidFill>
                <a:latin typeface="Calibri"/>
                <a:cs typeface="Calibri"/>
              </a:rPr>
              <a:t> </a:t>
            </a:r>
            <a:r>
              <a:rPr sz="1400" spc="-10" dirty="0">
                <a:solidFill>
                  <a:srgbClr val="000000"/>
                </a:solidFill>
                <a:latin typeface="Calibri"/>
                <a:cs typeface="Calibri"/>
              </a:rPr>
              <a:t>trovano</a:t>
            </a:r>
            <a:r>
              <a:rPr sz="1400" spc="-5" dirty="0">
                <a:solidFill>
                  <a:srgbClr val="000000"/>
                </a:solidFill>
                <a:latin typeface="Calibri"/>
                <a:cs typeface="Calibri"/>
              </a:rPr>
              <a:t> solitamente</a:t>
            </a:r>
            <a:r>
              <a:rPr sz="1400" dirty="0">
                <a:solidFill>
                  <a:srgbClr val="000000"/>
                </a:solidFill>
                <a:latin typeface="Calibri"/>
                <a:cs typeface="Calibri"/>
              </a:rPr>
              <a:t> </a:t>
            </a:r>
            <a:r>
              <a:rPr sz="1400" spc="-5" dirty="0">
                <a:solidFill>
                  <a:srgbClr val="000000"/>
                </a:solidFill>
                <a:latin typeface="Calibri"/>
                <a:cs typeface="Calibri"/>
              </a:rPr>
              <a:t>nel</a:t>
            </a:r>
            <a:r>
              <a:rPr sz="1400" dirty="0">
                <a:solidFill>
                  <a:srgbClr val="000000"/>
                </a:solidFill>
                <a:latin typeface="Calibri"/>
                <a:cs typeface="Calibri"/>
              </a:rPr>
              <a:t> </a:t>
            </a:r>
            <a:r>
              <a:rPr sz="1400" spc="-5" dirty="0">
                <a:solidFill>
                  <a:srgbClr val="000000"/>
                </a:solidFill>
                <a:latin typeface="Calibri"/>
                <a:cs typeface="Calibri"/>
              </a:rPr>
              <a:t>loro</a:t>
            </a:r>
            <a:r>
              <a:rPr sz="1400" dirty="0">
                <a:solidFill>
                  <a:srgbClr val="000000"/>
                </a:solidFill>
                <a:latin typeface="Calibri"/>
                <a:cs typeface="Calibri"/>
              </a:rPr>
              <a:t> </a:t>
            </a:r>
            <a:r>
              <a:rPr sz="1400" spc="-15" dirty="0">
                <a:solidFill>
                  <a:srgbClr val="000000"/>
                </a:solidFill>
                <a:latin typeface="Calibri"/>
                <a:cs typeface="Calibri"/>
              </a:rPr>
              <a:t>stato</a:t>
            </a:r>
            <a:r>
              <a:rPr sz="1400" spc="-10" dirty="0">
                <a:solidFill>
                  <a:srgbClr val="000000"/>
                </a:solidFill>
                <a:latin typeface="Calibri"/>
                <a:cs typeface="Calibri"/>
              </a:rPr>
              <a:t> di </a:t>
            </a:r>
            <a:r>
              <a:rPr sz="1400" spc="-5" dirty="0">
                <a:solidFill>
                  <a:srgbClr val="000000"/>
                </a:solidFill>
                <a:latin typeface="Calibri"/>
                <a:cs typeface="Calibri"/>
              </a:rPr>
              <a:t> energia</a:t>
            </a:r>
            <a:r>
              <a:rPr sz="1400" spc="10" dirty="0">
                <a:solidFill>
                  <a:srgbClr val="000000"/>
                </a:solidFill>
                <a:latin typeface="Calibri"/>
                <a:cs typeface="Calibri"/>
              </a:rPr>
              <a:t> </a:t>
            </a:r>
            <a:r>
              <a:rPr sz="1400" spc="-5" dirty="0">
                <a:solidFill>
                  <a:srgbClr val="000000"/>
                </a:solidFill>
                <a:latin typeface="Calibri"/>
                <a:cs typeface="Calibri"/>
              </a:rPr>
              <a:t>più</a:t>
            </a:r>
            <a:r>
              <a:rPr sz="1400" spc="5" dirty="0">
                <a:solidFill>
                  <a:srgbClr val="000000"/>
                </a:solidFill>
                <a:latin typeface="Calibri"/>
                <a:cs typeface="Calibri"/>
              </a:rPr>
              <a:t> </a:t>
            </a:r>
            <a:r>
              <a:rPr sz="1400" spc="-5" dirty="0">
                <a:solidFill>
                  <a:srgbClr val="000000"/>
                </a:solidFill>
                <a:latin typeface="Calibri"/>
                <a:cs typeface="Calibri"/>
              </a:rPr>
              <a:t>basso</a:t>
            </a:r>
            <a:r>
              <a:rPr sz="1400" dirty="0">
                <a:solidFill>
                  <a:srgbClr val="000000"/>
                </a:solidFill>
                <a:latin typeface="Calibri"/>
                <a:cs typeface="Calibri"/>
              </a:rPr>
              <a:t> </a:t>
            </a:r>
            <a:r>
              <a:rPr sz="1400" spc="-10" dirty="0">
                <a:solidFill>
                  <a:srgbClr val="000000"/>
                </a:solidFill>
                <a:latin typeface="Calibri"/>
                <a:cs typeface="Calibri"/>
              </a:rPr>
              <a:t>(</a:t>
            </a:r>
            <a:r>
              <a:rPr sz="1400" b="1" spc="-10" dirty="0">
                <a:solidFill>
                  <a:srgbClr val="000000"/>
                </a:solidFill>
                <a:latin typeface="Calibri"/>
                <a:cs typeface="Calibri"/>
              </a:rPr>
              <a:t>stato</a:t>
            </a:r>
            <a:r>
              <a:rPr sz="1400" b="1" spc="-45" dirty="0">
                <a:solidFill>
                  <a:srgbClr val="000000"/>
                </a:solidFill>
                <a:latin typeface="Calibri"/>
                <a:cs typeface="Calibri"/>
              </a:rPr>
              <a:t> </a:t>
            </a:r>
            <a:r>
              <a:rPr sz="1400" b="1" spc="-5" dirty="0">
                <a:solidFill>
                  <a:srgbClr val="000000"/>
                </a:solidFill>
                <a:latin typeface="Calibri"/>
                <a:cs typeface="Calibri"/>
              </a:rPr>
              <a:t>fondamentale</a:t>
            </a:r>
            <a:r>
              <a:rPr sz="1400" spc="-5" dirty="0">
                <a:solidFill>
                  <a:srgbClr val="000000"/>
                </a:solidFill>
                <a:latin typeface="Calibri"/>
                <a:cs typeface="Calibri"/>
              </a:rPr>
              <a:t>).</a:t>
            </a:r>
            <a:endParaRPr sz="1400">
              <a:latin typeface="Calibri"/>
              <a:cs typeface="Calibri"/>
            </a:endParaRPr>
          </a:p>
        </p:txBody>
      </p:sp>
      <p:sp>
        <p:nvSpPr>
          <p:cNvPr id="15" name="object 15"/>
          <p:cNvSpPr txBox="1"/>
          <p:nvPr/>
        </p:nvSpPr>
        <p:spPr>
          <a:xfrm>
            <a:off x="8696706" y="3689730"/>
            <a:ext cx="3127375" cy="880110"/>
          </a:xfrm>
          <a:prstGeom prst="rect">
            <a:avLst/>
          </a:prstGeom>
        </p:spPr>
        <p:txBody>
          <a:bodyPr vert="horz" wrap="square" lIns="0" tIns="12700" rIns="0" bIns="0" rtlCol="0">
            <a:spAutoFit/>
          </a:bodyPr>
          <a:lstStyle/>
          <a:p>
            <a:pPr marL="12700" marR="5080" algn="just">
              <a:lnSpc>
                <a:spcPct val="100000"/>
              </a:lnSpc>
              <a:spcBef>
                <a:spcPts val="100"/>
              </a:spcBef>
            </a:pPr>
            <a:r>
              <a:rPr sz="1400" spc="-5" dirty="0">
                <a:solidFill>
                  <a:srgbClr val="000000"/>
                </a:solidFill>
                <a:latin typeface="Calibri"/>
                <a:cs typeface="Calibri"/>
              </a:rPr>
              <a:t>L'energia</a:t>
            </a:r>
            <a:r>
              <a:rPr sz="1400" dirty="0">
                <a:solidFill>
                  <a:srgbClr val="000000"/>
                </a:solidFill>
                <a:latin typeface="Calibri"/>
                <a:cs typeface="Calibri"/>
              </a:rPr>
              <a:t> </a:t>
            </a:r>
            <a:r>
              <a:rPr sz="1400" spc="-5" dirty="0">
                <a:solidFill>
                  <a:srgbClr val="000000"/>
                </a:solidFill>
                <a:latin typeface="Calibri"/>
                <a:cs typeface="Calibri"/>
              </a:rPr>
              <a:t>applicata</a:t>
            </a:r>
            <a:r>
              <a:rPr sz="1400" dirty="0">
                <a:solidFill>
                  <a:srgbClr val="000000"/>
                </a:solidFill>
                <a:latin typeface="Calibri"/>
                <a:cs typeface="Calibri"/>
              </a:rPr>
              <a:t> </a:t>
            </a:r>
            <a:r>
              <a:rPr sz="1400" spc="-5" dirty="0">
                <a:solidFill>
                  <a:srgbClr val="000000"/>
                </a:solidFill>
                <a:latin typeface="Calibri"/>
                <a:cs typeface="Calibri"/>
              </a:rPr>
              <a:t>quindi</a:t>
            </a:r>
            <a:r>
              <a:rPr sz="1400" dirty="0">
                <a:solidFill>
                  <a:srgbClr val="000000"/>
                </a:solidFill>
                <a:latin typeface="Calibri"/>
                <a:cs typeface="Calibri"/>
              </a:rPr>
              <a:t> </a:t>
            </a:r>
            <a:r>
              <a:rPr sz="1400" spc="-15" dirty="0">
                <a:solidFill>
                  <a:srgbClr val="000000"/>
                </a:solidFill>
                <a:latin typeface="Calibri"/>
                <a:cs typeface="Calibri"/>
              </a:rPr>
              <a:t>fa</a:t>
            </a:r>
            <a:r>
              <a:rPr sz="1400" spc="-10" dirty="0">
                <a:solidFill>
                  <a:srgbClr val="000000"/>
                </a:solidFill>
                <a:latin typeface="Calibri"/>
                <a:cs typeface="Calibri"/>
              </a:rPr>
              <a:t> </a:t>
            </a:r>
            <a:r>
              <a:rPr sz="1400" dirty="0">
                <a:solidFill>
                  <a:srgbClr val="000000"/>
                </a:solidFill>
                <a:latin typeface="Calibri"/>
                <a:cs typeface="Calibri"/>
              </a:rPr>
              <a:t>sì</a:t>
            </a:r>
            <a:r>
              <a:rPr sz="1400" spc="5" dirty="0">
                <a:solidFill>
                  <a:srgbClr val="000000"/>
                </a:solidFill>
                <a:latin typeface="Calibri"/>
                <a:cs typeface="Calibri"/>
              </a:rPr>
              <a:t> </a:t>
            </a:r>
            <a:r>
              <a:rPr sz="1400" dirty="0">
                <a:solidFill>
                  <a:srgbClr val="000000"/>
                </a:solidFill>
                <a:latin typeface="Calibri"/>
                <a:cs typeface="Calibri"/>
              </a:rPr>
              <a:t>che</a:t>
            </a:r>
            <a:r>
              <a:rPr sz="1400" spc="315" dirty="0">
                <a:solidFill>
                  <a:srgbClr val="000000"/>
                </a:solidFill>
                <a:latin typeface="Calibri"/>
                <a:cs typeface="Calibri"/>
              </a:rPr>
              <a:t> </a:t>
            </a:r>
            <a:r>
              <a:rPr sz="1400" dirty="0">
                <a:solidFill>
                  <a:srgbClr val="000000"/>
                </a:solidFill>
                <a:latin typeface="Calibri"/>
                <a:cs typeface="Calibri"/>
              </a:rPr>
              <a:t>gli </a:t>
            </a:r>
            <a:r>
              <a:rPr sz="1400" spc="5" dirty="0">
                <a:solidFill>
                  <a:srgbClr val="000000"/>
                </a:solidFill>
                <a:latin typeface="Calibri"/>
                <a:cs typeface="Calibri"/>
              </a:rPr>
              <a:t> </a:t>
            </a:r>
            <a:r>
              <a:rPr sz="1400" spc="-10" dirty="0">
                <a:solidFill>
                  <a:srgbClr val="000000"/>
                </a:solidFill>
                <a:latin typeface="Calibri"/>
                <a:cs typeface="Calibri"/>
              </a:rPr>
              <a:t>atomi</a:t>
            </a:r>
            <a:r>
              <a:rPr sz="1400" spc="-5" dirty="0">
                <a:solidFill>
                  <a:srgbClr val="000000"/>
                </a:solidFill>
                <a:latin typeface="Calibri"/>
                <a:cs typeface="Calibri"/>
              </a:rPr>
              <a:t> </a:t>
            </a:r>
            <a:r>
              <a:rPr sz="1400" dirty="0">
                <a:solidFill>
                  <a:srgbClr val="000000"/>
                </a:solidFill>
                <a:latin typeface="Calibri"/>
                <a:cs typeface="Calibri"/>
              </a:rPr>
              <a:t>si</a:t>
            </a:r>
            <a:r>
              <a:rPr sz="1400" spc="5" dirty="0">
                <a:solidFill>
                  <a:srgbClr val="000000"/>
                </a:solidFill>
                <a:latin typeface="Calibri"/>
                <a:cs typeface="Calibri"/>
              </a:rPr>
              <a:t> </a:t>
            </a:r>
            <a:r>
              <a:rPr sz="1400" spc="-5" dirty="0">
                <a:solidFill>
                  <a:srgbClr val="000000"/>
                </a:solidFill>
                <a:latin typeface="Calibri"/>
                <a:cs typeface="Calibri"/>
              </a:rPr>
              <a:t>trovino</a:t>
            </a:r>
            <a:r>
              <a:rPr sz="1400" spc="310" dirty="0">
                <a:solidFill>
                  <a:srgbClr val="000000"/>
                </a:solidFill>
                <a:latin typeface="Calibri"/>
                <a:cs typeface="Calibri"/>
              </a:rPr>
              <a:t> </a:t>
            </a:r>
            <a:r>
              <a:rPr sz="1400" spc="-10" dirty="0">
                <a:solidFill>
                  <a:srgbClr val="000000"/>
                </a:solidFill>
                <a:latin typeface="Calibri"/>
                <a:cs typeface="Calibri"/>
              </a:rPr>
              <a:t>momentaneamente</a:t>
            </a:r>
            <a:r>
              <a:rPr sz="1400" spc="300" dirty="0">
                <a:solidFill>
                  <a:srgbClr val="000000"/>
                </a:solidFill>
                <a:latin typeface="Calibri"/>
                <a:cs typeface="Calibri"/>
              </a:rPr>
              <a:t> </a:t>
            </a:r>
            <a:r>
              <a:rPr sz="1400" dirty="0">
                <a:solidFill>
                  <a:srgbClr val="000000"/>
                </a:solidFill>
                <a:latin typeface="Calibri"/>
                <a:cs typeface="Calibri"/>
              </a:rPr>
              <a:t>in </a:t>
            </a:r>
            <a:r>
              <a:rPr sz="1400" spc="-305" dirty="0">
                <a:solidFill>
                  <a:srgbClr val="000000"/>
                </a:solidFill>
                <a:latin typeface="Calibri"/>
                <a:cs typeface="Calibri"/>
              </a:rPr>
              <a:t> </a:t>
            </a:r>
            <a:r>
              <a:rPr sz="1400" spc="-5" dirty="0">
                <a:solidFill>
                  <a:srgbClr val="000000"/>
                </a:solidFill>
                <a:latin typeface="Calibri"/>
                <a:cs typeface="Calibri"/>
              </a:rPr>
              <a:t>uno</a:t>
            </a:r>
            <a:r>
              <a:rPr sz="1400" dirty="0">
                <a:solidFill>
                  <a:srgbClr val="000000"/>
                </a:solidFill>
                <a:latin typeface="Calibri"/>
                <a:cs typeface="Calibri"/>
              </a:rPr>
              <a:t> </a:t>
            </a:r>
            <a:r>
              <a:rPr sz="1400" spc="-10" dirty="0">
                <a:solidFill>
                  <a:srgbClr val="000000"/>
                </a:solidFill>
                <a:latin typeface="Calibri"/>
                <a:cs typeface="Calibri"/>
              </a:rPr>
              <a:t>stato</a:t>
            </a:r>
            <a:r>
              <a:rPr sz="1400" spc="-5" dirty="0">
                <a:solidFill>
                  <a:srgbClr val="000000"/>
                </a:solidFill>
                <a:latin typeface="Calibri"/>
                <a:cs typeface="Calibri"/>
              </a:rPr>
              <a:t> di</a:t>
            </a:r>
            <a:r>
              <a:rPr sz="1400" dirty="0">
                <a:solidFill>
                  <a:srgbClr val="000000"/>
                </a:solidFill>
                <a:latin typeface="Calibri"/>
                <a:cs typeface="Calibri"/>
              </a:rPr>
              <a:t> </a:t>
            </a:r>
            <a:r>
              <a:rPr sz="1400" spc="-5" dirty="0">
                <a:solidFill>
                  <a:srgbClr val="000000"/>
                </a:solidFill>
                <a:latin typeface="Calibri"/>
                <a:cs typeface="Calibri"/>
              </a:rPr>
              <a:t>energia</a:t>
            </a:r>
            <a:r>
              <a:rPr sz="1400" dirty="0">
                <a:solidFill>
                  <a:srgbClr val="000000"/>
                </a:solidFill>
                <a:latin typeface="Calibri"/>
                <a:cs typeface="Calibri"/>
              </a:rPr>
              <a:t> </a:t>
            </a:r>
            <a:r>
              <a:rPr sz="1400" spc="-5" dirty="0">
                <a:solidFill>
                  <a:srgbClr val="000000"/>
                </a:solidFill>
                <a:latin typeface="Calibri"/>
                <a:cs typeface="Calibri"/>
              </a:rPr>
              <a:t>più</a:t>
            </a:r>
            <a:r>
              <a:rPr sz="1400" dirty="0">
                <a:solidFill>
                  <a:srgbClr val="000000"/>
                </a:solidFill>
                <a:latin typeface="Calibri"/>
                <a:cs typeface="Calibri"/>
              </a:rPr>
              <a:t> </a:t>
            </a:r>
            <a:r>
              <a:rPr sz="1400" spc="-5" dirty="0">
                <a:solidFill>
                  <a:srgbClr val="000000"/>
                </a:solidFill>
                <a:latin typeface="Calibri"/>
                <a:cs typeface="Calibri"/>
              </a:rPr>
              <a:t>alto</a:t>
            </a:r>
            <a:r>
              <a:rPr sz="1400" dirty="0">
                <a:solidFill>
                  <a:srgbClr val="000000"/>
                </a:solidFill>
                <a:latin typeface="Calibri"/>
                <a:cs typeface="Calibri"/>
              </a:rPr>
              <a:t> </a:t>
            </a:r>
            <a:r>
              <a:rPr sz="1400" spc="-15" dirty="0">
                <a:solidFill>
                  <a:srgbClr val="000000"/>
                </a:solidFill>
                <a:latin typeface="Calibri"/>
                <a:cs typeface="Calibri"/>
              </a:rPr>
              <a:t>(</a:t>
            </a:r>
            <a:r>
              <a:rPr sz="1400" b="1" spc="-15" dirty="0">
                <a:solidFill>
                  <a:srgbClr val="000000"/>
                </a:solidFill>
                <a:latin typeface="Calibri"/>
                <a:cs typeface="Calibri"/>
              </a:rPr>
              <a:t>stato </a:t>
            </a:r>
            <a:r>
              <a:rPr sz="1400" b="1" spc="-10" dirty="0">
                <a:solidFill>
                  <a:srgbClr val="000000"/>
                </a:solidFill>
                <a:latin typeface="Calibri"/>
                <a:cs typeface="Calibri"/>
              </a:rPr>
              <a:t> </a:t>
            </a:r>
            <a:r>
              <a:rPr sz="1400" b="1" spc="-5" dirty="0">
                <a:solidFill>
                  <a:srgbClr val="000000"/>
                </a:solidFill>
                <a:latin typeface="Calibri"/>
                <a:cs typeface="Calibri"/>
              </a:rPr>
              <a:t>eccitato</a:t>
            </a:r>
            <a:r>
              <a:rPr sz="1400" spc="-5" dirty="0">
                <a:solidFill>
                  <a:srgbClr val="000000"/>
                </a:solidFill>
                <a:latin typeface="Calibri"/>
                <a:cs typeface="Calibri"/>
              </a:rPr>
              <a:t>)</a:t>
            </a:r>
            <a:endParaRPr sz="1400">
              <a:latin typeface="Calibri"/>
              <a:cs typeface="Calibri"/>
            </a:endParaRPr>
          </a:p>
        </p:txBody>
      </p:sp>
      <p:pic>
        <p:nvPicPr>
          <p:cNvPr id="16" name="object 16"/>
          <p:cNvPicPr/>
          <p:nvPr/>
        </p:nvPicPr>
        <p:blipFill>
          <a:blip r:embed="rId4" cstate="print"/>
          <a:stretch>
            <a:fillRect/>
          </a:stretch>
        </p:blipFill>
        <p:spPr>
          <a:xfrm>
            <a:off x="8625840" y="437387"/>
            <a:ext cx="3162300" cy="1447800"/>
          </a:xfrm>
          <a:prstGeom prst="rect">
            <a:avLst/>
          </a:prstGeom>
        </p:spPr>
      </p:pic>
      <p:sp>
        <p:nvSpPr>
          <p:cNvPr id="17" name="object 17"/>
          <p:cNvSpPr txBox="1">
            <a:spLocks noGrp="1"/>
          </p:cNvSpPr>
          <p:nvPr>
            <p:ph type="title"/>
          </p:nvPr>
        </p:nvSpPr>
        <p:spPr>
          <a:xfrm>
            <a:off x="401827" y="0"/>
            <a:ext cx="2872740" cy="391795"/>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1F4D3D"/>
                </a:solidFill>
                <a:latin typeface="Calibri"/>
                <a:cs typeface="Calibri"/>
              </a:rPr>
              <a:t>SPETTRI</a:t>
            </a:r>
            <a:r>
              <a:rPr sz="2400" b="1" spc="-40" dirty="0">
                <a:solidFill>
                  <a:srgbClr val="1F4D3D"/>
                </a:solidFill>
                <a:latin typeface="Calibri"/>
                <a:cs typeface="Calibri"/>
              </a:rPr>
              <a:t> </a:t>
            </a:r>
            <a:r>
              <a:rPr sz="2400" b="1" spc="-5" dirty="0">
                <a:solidFill>
                  <a:srgbClr val="1F4D3D"/>
                </a:solidFill>
                <a:latin typeface="Calibri"/>
                <a:cs typeface="Calibri"/>
              </a:rPr>
              <a:t>DI</a:t>
            </a:r>
            <a:r>
              <a:rPr sz="2400" b="1" spc="-35" dirty="0">
                <a:solidFill>
                  <a:srgbClr val="1F4D3D"/>
                </a:solidFill>
                <a:latin typeface="Calibri"/>
                <a:cs typeface="Calibri"/>
              </a:rPr>
              <a:t> </a:t>
            </a:r>
            <a:r>
              <a:rPr sz="2400" b="1" dirty="0">
                <a:solidFill>
                  <a:srgbClr val="1F4D3D"/>
                </a:solidFill>
                <a:latin typeface="Calibri"/>
                <a:cs typeface="Calibri"/>
              </a:rPr>
              <a:t>EMISSIONE</a:t>
            </a:r>
            <a:endParaRPr sz="2400">
              <a:latin typeface="Calibri"/>
              <a:cs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bg>
      <p:bgPr>
        <a:solidFill>
          <a:srgbClr val="E7E6E6"/>
        </a:solidFill>
        <a:effectLst/>
      </p:bgPr>
    </p:bg>
    <p:spTree>
      <p:nvGrpSpPr>
        <p:cNvPr id="1" name=""/>
        <p:cNvGrpSpPr/>
        <p:nvPr/>
      </p:nvGrpSpPr>
      <p:grpSpPr>
        <a:xfrm>
          <a:off x="0" y="0"/>
          <a:ext cx="0" cy="0"/>
          <a:chOff x="0" y="0"/>
          <a:chExt cx="0" cy="0"/>
        </a:xfrm>
      </p:grpSpPr>
      <p:sp>
        <p:nvSpPr>
          <p:cNvPr id="2" name="object 2"/>
          <p:cNvSpPr txBox="1"/>
          <p:nvPr/>
        </p:nvSpPr>
        <p:spPr>
          <a:xfrm>
            <a:off x="346659" y="835913"/>
            <a:ext cx="5721350" cy="4599305"/>
          </a:xfrm>
          <a:prstGeom prst="rect">
            <a:avLst/>
          </a:prstGeom>
        </p:spPr>
        <p:txBody>
          <a:bodyPr vert="horz" wrap="square" lIns="0" tIns="13335" rIns="0" bIns="0" rtlCol="0">
            <a:spAutoFit/>
          </a:bodyPr>
          <a:lstStyle/>
          <a:p>
            <a:pPr marL="12700" algn="just">
              <a:lnSpc>
                <a:spcPct val="100000"/>
              </a:lnSpc>
              <a:spcBef>
                <a:spcPts val="105"/>
              </a:spcBef>
            </a:pPr>
            <a:r>
              <a:rPr sz="2000" spc="-10" dirty="0">
                <a:solidFill>
                  <a:srgbClr val="000000"/>
                </a:solidFill>
                <a:latin typeface="Calibri Light"/>
                <a:cs typeface="Calibri Light"/>
              </a:rPr>
              <a:t>Spettroscopia</a:t>
            </a:r>
            <a:r>
              <a:rPr sz="2000" spc="-60" dirty="0">
                <a:solidFill>
                  <a:srgbClr val="000000"/>
                </a:solidFill>
                <a:latin typeface="Calibri Light"/>
                <a:cs typeface="Calibri Light"/>
              </a:rPr>
              <a:t> </a:t>
            </a:r>
            <a:r>
              <a:rPr sz="2000" dirty="0">
                <a:solidFill>
                  <a:srgbClr val="000000"/>
                </a:solidFill>
                <a:latin typeface="Calibri Light"/>
                <a:cs typeface="Calibri Light"/>
              </a:rPr>
              <a:t>di</a:t>
            </a:r>
            <a:r>
              <a:rPr sz="2000" spc="-20" dirty="0">
                <a:solidFill>
                  <a:srgbClr val="000000"/>
                </a:solidFill>
                <a:latin typeface="Calibri Light"/>
                <a:cs typeface="Calibri Light"/>
              </a:rPr>
              <a:t> </a:t>
            </a:r>
            <a:r>
              <a:rPr sz="2000" spc="-5" dirty="0">
                <a:solidFill>
                  <a:srgbClr val="000000"/>
                </a:solidFill>
                <a:latin typeface="Calibri Light"/>
                <a:cs typeface="Calibri Light"/>
              </a:rPr>
              <a:t>assorbimento</a:t>
            </a:r>
            <a:r>
              <a:rPr sz="2000" spc="-45" dirty="0">
                <a:solidFill>
                  <a:srgbClr val="000000"/>
                </a:solidFill>
                <a:latin typeface="Calibri Light"/>
                <a:cs typeface="Calibri Light"/>
              </a:rPr>
              <a:t> </a:t>
            </a:r>
            <a:r>
              <a:rPr sz="2000" spc="-10" dirty="0">
                <a:solidFill>
                  <a:srgbClr val="000000"/>
                </a:solidFill>
                <a:latin typeface="Calibri Light"/>
                <a:cs typeface="Calibri Light"/>
              </a:rPr>
              <a:t>atomico.</a:t>
            </a:r>
            <a:endParaRPr sz="2000">
              <a:latin typeface="Calibri Light"/>
              <a:cs typeface="Calibri Light"/>
            </a:endParaRPr>
          </a:p>
          <a:p>
            <a:pPr>
              <a:lnSpc>
                <a:spcPct val="100000"/>
              </a:lnSpc>
              <a:spcBef>
                <a:spcPts val="20"/>
              </a:spcBef>
            </a:pPr>
            <a:endParaRPr sz="1950">
              <a:latin typeface="Calibri Light"/>
              <a:cs typeface="Calibri Light"/>
            </a:endParaRPr>
          </a:p>
          <a:p>
            <a:pPr marL="12700" marR="5080" algn="just">
              <a:lnSpc>
                <a:spcPct val="100000"/>
              </a:lnSpc>
            </a:pPr>
            <a:r>
              <a:rPr sz="2000" dirty="0">
                <a:solidFill>
                  <a:srgbClr val="000000"/>
                </a:solidFill>
                <a:latin typeface="Calibri Light"/>
                <a:cs typeface="Calibri Light"/>
              </a:rPr>
              <a:t>la</a:t>
            </a:r>
            <a:r>
              <a:rPr sz="2000" spc="5" dirty="0">
                <a:solidFill>
                  <a:srgbClr val="000000"/>
                </a:solidFill>
                <a:latin typeface="Calibri Light"/>
                <a:cs typeface="Calibri Light"/>
              </a:rPr>
              <a:t> </a:t>
            </a:r>
            <a:r>
              <a:rPr sz="2000" spc="-10" dirty="0">
                <a:solidFill>
                  <a:srgbClr val="000000"/>
                </a:solidFill>
                <a:latin typeface="Calibri Light"/>
                <a:cs typeface="Calibri Light"/>
              </a:rPr>
              <a:t>radiazione</a:t>
            </a:r>
            <a:r>
              <a:rPr sz="2000" spc="-5" dirty="0">
                <a:solidFill>
                  <a:srgbClr val="000000"/>
                </a:solidFill>
                <a:latin typeface="Calibri Light"/>
                <a:cs typeface="Calibri Light"/>
              </a:rPr>
              <a:t> </a:t>
            </a:r>
            <a:r>
              <a:rPr sz="2000" dirty="0">
                <a:solidFill>
                  <a:srgbClr val="000000"/>
                </a:solidFill>
                <a:latin typeface="Calibri Light"/>
                <a:cs typeface="Calibri Light"/>
              </a:rPr>
              <a:t>da</a:t>
            </a:r>
            <a:r>
              <a:rPr sz="2000" spc="5" dirty="0">
                <a:solidFill>
                  <a:srgbClr val="000000"/>
                </a:solidFill>
                <a:latin typeface="Calibri Light"/>
                <a:cs typeface="Calibri Light"/>
              </a:rPr>
              <a:t> </a:t>
            </a:r>
            <a:r>
              <a:rPr sz="2000" spc="-15" dirty="0">
                <a:solidFill>
                  <a:srgbClr val="000000"/>
                </a:solidFill>
                <a:latin typeface="Calibri Light"/>
                <a:cs typeface="Calibri Light"/>
              </a:rPr>
              <a:t>sorgente</a:t>
            </a:r>
            <a:r>
              <a:rPr sz="2000" spc="-10" dirty="0">
                <a:solidFill>
                  <a:srgbClr val="000000"/>
                </a:solidFill>
                <a:latin typeface="Calibri Light"/>
                <a:cs typeface="Calibri Light"/>
              </a:rPr>
              <a:t> esterna</a:t>
            </a:r>
            <a:r>
              <a:rPr sz="2000" spc="-5" dirty="0">
                <a:solidFill>
                  <a:srgbClr val="000000"/>
                </a:solidFill>
                <a:latin typeface="Calibri Light"/>
                <a:cs typeface="Calibri Light"/>
              </a:rPr>
              <a:t> </a:t>
            </a:r>
            <a:r>
              <a:rPr sz="2000" spc="-10" dirty="0">
                <a:solidFill>
                  <a:srgbClr val="000000"/>
                </a:solidFill>
                <a:latin typeface="Calibri Light"/>
                <a:cs typeface="Calibri Light"/>
              </a:rPr>
              <a:t>colpisce</a:t>
            </a:r>
            <a:r>
              <a:rPr sz="2000" spc="-5" dirty="0">
                <a:solidFill>
                  <a:srgbClr val="000000"/>
                </a:solidFill>
                <a:latin typeface="Calibri Light"/>
                <a:cs typeface="Calibri Light"/>
              </a:rPr>
              <a:t> </a:t>
            </a:r>
            <a:r>
              <a:rPr sz="2000" dirty="0">
                <a:solidFill>
                  <a:srgbClr val="000000"/>
                </a:solidFill>
                <a:latin typeface="Calibri Light"/>
                <a:cs typeface="Calibri Light"/>
              </a:rPr>
              <a:t>il</a:t>
            </a:r>
            <a:r>
              <a:rPr sz="2000" spc="5" dirty="0">
                <a:solidFill>
                  <a:srgbClr val="000000"/>
                </a:solidFill>
                <a:latin typeface="Calibri Light"/>
                <a:cs typeface="Calibri Light"/>
              </a:rPr>
              <a:t> </a:t>
            </a:r>
            <a:r>
              <a:rPr sz="2000" spc="-15" dirty="0">
                <a:solidFill>
                  <a:srgbClr val="000000"/>
                </a:solidFill>
                <a:latin typeface="Calibri Light"/>
                <a:cs typeface="Calibri Light"/>
              </a:rPr>
              <a:t>vapore </a:t>
            </a:r>
            <a:r>
              <a:rPr sz="2000" spc="-10" dirty="0">
                <a:solidFill>
                  <a:srgbClr val="000000"/>
                </a:solidFill>
                <a:latin typeface="Calibri Light"/>
                <a:cs typeface="Calibri Light"/>
              </a:rPr>
              <a:t> </a:t>
            </a:r>
            <a:r>
              <a:rPr sz="2000" spc="-5" dirty="0">
                <a:solidFill>
                  <a:srgbClr val="000000"/>
                </a:solidFill>
                <a:latin typeface="Calibri Light"/>
                <a:cs typeface="Calibri Light"/>
              </a:rPr>
              <a:t>dell'analita.</a:t>
            </a:r>
            <a:endParaRPr sz="2000">
              <a:latin typeface="Calibri Light"/>
              <a:cs typeface="Calibri Light"/>
            </a:endParaRPr>
          </a:p>
          <a:p>
            <a:pPr>
              <a:lnSpc>
                <a:spcPct val="100000"/>
              </a:lnSpc>
              <a:spcBef>
                <a:spcPts val="20"/>
              </a:spcBef>
            </a:pPr>
            <a:endParaRPr sz="1950">
              <a:latin typeface="Calibri Light"/>
              <a:cs typeface="Calibri Light"/>
            </a:endParaRPr>
          </a:p>
          <a:p>
            <a:pPr marL="12700" marR="5080" algn="just">
              <a:lnSpc>
                <a:spcPct val="100000"/>
              </a:lnSpc>
            </a:pPr>
            <a:r>
              <a:rPr sz="2000" spc="-5" dirty="0">
                <a:solidFill>
                  <a:srgbClr val="000000"/>
                </a:solidFill>
                <a:latin typeface="Calibri Light"/>
                <a:cs typeface="Calibri Light"/>
              </a:rPr>
              <a:t>Se </a:t>
            </a:r>
            <a:r>
              <a:rPr sz="2000" spc="-10" dirty="0">
                <a:solidFill>
                  <a:srgbClr val="000000"/>
                </a:solidFill>
                <a:latin typeface="Calibri Light"/>
                <a:cs typeface="Calibri Light"/>
              </a:rPr>
              <a:t>la radiazione della </a:t>
            </a:r>
            <a:r>
              <a:rPr sz="2000" spc="-15" dirty="0">
                <a:solidFill>
                  <a:srgbClr val="000000"/>
                </a:solidFill>
                <a:latin typeface="Calibri Light"/>
                <a:cs typeface="Calibri Light"/>
              </a:rPr>
              <a:t>sorgente esterna </a:t>
            </a:r>
            <a:r>
              <a:rPr sz="2000" dirty="0">
                <a:solidFill>
                  <a:srgbClr val="000000"/>
                </a:solidFill>
                <a:latin typeface="Calibri Light"/>
                <a:cs typeface="Calibri Light"/>
              </a:rPr>
              <a:t>è </a:t>
            </a:r>
            <a:r>
              <a:rPr sz="2000" spc="-10" dirty="0">
                <a:solidFill>
                  <a:srgbClr val="000000"/>
                </a:solidFill>
                <a:latin typeface="Calibri Light"/>
                <a:cs typeface="Calibri Light"/>
              </a:rPr>
              <a:t>di </a:t>
            </a:r>
            <a:r>
              <a:rPr sz="2000" spc="-5" dirty="0">
                <a:solidFill>
                  <a:srgbClr val="000000"/>
                </a:solidFill>
                <a:latin typeface="Calibri Light"/>
                <a:cs typeface="Calibri Light"/>
              </a:rPr>
              <a:t>opportuna </a:t>
            </a:r>
            <a:r>
              <a:rPr sz="2000" dirty="0">
                <a:solidFill>
                  <a:srgbClr val="000000"/>
                </a:solidFill>
                <a:latin typeface="Calibri Light"/>
                <a:cs typeface="Calibri Light"/>
              </a:rPr>
              <a:t> </a:t>
            </a:r>
            <a:r>
              <a:rPr sz="2000" spc="-15" dirty="0">
                <a:solidFill>
                  <a:srgbClr val="000000"/>
                </a:solidFill>
                <a:latin typeface="Calibri Light"/>
                <a:cs typeface="Calibri Light"/>
              </a:rPr>
              <a:t>frequenza </a:t>
            </a:r>
            <a:r>
              <a:rPr sz="2000" spc="-10" dirty="0">
                <a:solidFill>
                  <a:srgbClr val="000000"/>
                </a:solidFill>
                <a:latin typeface="Calibri Light"/>
                <a:cs typeface="Calibri Light"/>
              </a:rPr>
              <a:t>(lunghezza </a:t>
            </a:r>
            <a:r>
              <a:rPr sz="2000" spc="-5" dirty="0">
                <a:solidFill>
                  <a:srgbClr val="000000"/>
                </a:solidFill>
                <a:latin typeface="Calibri Light"/>
                <a:cs typeface="Calibri Light"/>
              </a:rPr>
              <a:t>d'onda) può </a:t>
            </a:r>
            <a:r>
              <a:rPr sz="2000" spc="-10" dirty="0">
                <a:solidFill>
                  <a:srgbClr val="000000"/>
                </a:solidFill>
                <a:latin typeface="Calibri Light"/>
                <a:cs typeface="Calibri Light"/>
              </a:rPr>
              <a:t>essere </a:t>
            </a:r>
            <a:r>
              <a:rPr sz="2000" spc="-5" dirty="0">
                <a:solidFill>
                  <a:srgbClr val="000000"/>
                </a:solidFill>
                <a:latin typeface="Calibri Light"/>
                <a:cs typeface="Calibri Light"/>
              </a:rPr>
              <a:t>assorbita dagli </a:t>
            </a:r>
            <a:r>
              <a:rPr sz="2000" spc="-440" dirty="0">
                <a:solidFill>
                  <a:srgbClr val="000000"/>
                </a:solidFill>
                <a:latin typeface="Calibri Light"/>
                <a:cs typeface="Calibri Light"/>
              </a:rPr>
              <a:t> </a:t>
            </a:r>
            <a:r>
              <a:rPr sz="2000" spc="-10" dirty="0">
                <a:solidFill>
                  <a:srgbClr val="000000"/>
                </a:solidFill>
                <a:latin typeface="Calibri Light"/>
                <a:cs typeface="Calibri Light"/>
              </a:rPr>
              <a:t>atomi</a:t>
            </a:r>
            <a:r>
              <a:rPr sz="2000" spc="-15" dirty="0">
                <a:solidFill>
                  <a:srgbClr val="000000"/>
                </a:solidFill>
                <a:latin typeface="Calibri Light"/>
                <a:cs typeface="Calibri Light"/>
              </a:rPr>
              <a:t> </a:t>
            </a:r>
            <a:r>
              <a:rPr sz="2000" spc="-5" dirty="0">
                <a:solidFill>
                  <a:srgbClr val="000000"/>
                </a:solidFill>
                <a:latin typeface="Calibri Light"/>
                <a:cs typeface="Calibri Light"/>
              </a:rPr>
              <a:t>dell'analita</a:t>
            </a:r>
            <a:r>
              <a:rPr sz="2000" spc="-40" dirty="0">
                <a:solidFill>
                  <a:srgbClr val="000000"/>
                </a:solidFill>
                <a:latin typeface="Calibri Light"/>
                <a:cs typeface="Calibri Light"/>
              </a:rPr>
              <a:t> </a:t>
            </a:r>
            <a:r>
              <a:rPr sz="2000" spc="-5" dirty="0">
                <a:solidFill>
                  <a:srgbClr val="000000"/>
                </a:solidFill>
                <a:latin typeface="Calibri Light"/>
                <a:cs typeface="Calibri Light"/>
              </a:rPr>
              <a:t>che</a:t>
            </a:r>
            <a:r>
              <a:rPr sz="2000" spc="-15" dirty="0">
                <a:solidFill>
                  <a:srgbClr val="000000"/>
                </a:solidFill>
                <a:latin typeface="Calibri Light"/>
                <a:cs typeface="Calibri Light"/>
              </a:rPr>
              <a:t> </a:t>
            </a:r>
            <a:r>
              <a:rPr sz="2000" dirty="0">
                <a:solidFill>
                  <a:srgbClr val="000000"/>
                </a:solidFill>
                <a:latin typeface="Calibri Light"/>
                <a:cs typeface="Calibri Light"/>
              </a:rPr>
              <a:t>passano</a:t>
            </a:r>
            <a:r>
              <a:rPr sz="2000" spc="-50" dirty="0">
                <a:solidFill>
                  <a:srgbClr val="000000"/>
                </a:solidFill>
                <a:latin typeface="Calibri Light"/>
                <a:cs typeface="Calibri Light"/>
              </a:rPr>
              <a:t> </a:t>
            </a:r>
            <a:r>
              <a:rPr sz="2000" dirty="0">
                <a:solidFill>
                  <a:srgbClr val="000000"/>
                </a:solidFill>
                <a:latin typeface="Calibri Light"/>
                <a:cs typeface="Calibri Light"/>
              </a:rPr>
              <a:t>agli</a:t>
            </a:r>
            <a:r>
              <a:rPr sz="2000" spc="-20" dirty="0">
                <a:solidFill>
                  <a:srgbClr val="000000"/>
                </a:solidFill>
                <a:latin typeface="Calibri Light"/>
                <a:cs typeface="Calibri Light"/>
              </a:rPr>
              <a:t> </a:t>
            </a:r>
            <a:r>
              <a:rPr sz="2000" spc="-15" dirty="0">
                <a:solidFill>
                  <a:srgbClr val="000000"/>
                </a:solidFill>
                <a:latin typeface="Calibri Light"/>
                <a:cs typeface="Calibri Light"/>
              </a:rPr>
              <a:t>stati</a:t>
            </a:r>
            <a:r>
              <a:rPr sz="2000" spc="-20" dirty="0">
                <a:solidFill>
                  <a:srgbClr val="000000"/>
                </a:solidFill>
                <a:latin typeface="Calibri Light"/>
                <a:cs typeface="Calibri Light"/>
              </a:rPr>
              <a:t> </a:t>
            </a:r>
            <a:r>
              <a:rPr sz="2000" spc="-5" dirty="0">
                <a:solidFill>
                  <a:srgbClr val="000000"/>
                </a:solidFill>
                <a:latin typeface="Calibri Light"/>
                <a:cs typeface="Calibri Light"/>
              </a:rPr>
              <a:t>eccitati.</a:t>
            </a:r>
            <a:endParaRPr sz="2000">
              <a:latin typeface="Calibri Light"/>
              <a:cs typeface="Calibri Light"/>
            </a:endParaRPr>
          </a:p>
          <a:p>
            <a:pPr>
              <a:lnSpc>
                <a:spcPct val="100000"/>
              </a:lnSpc>
              <a:spcBef>
                <a:spcPts val="20"/>
              </a:spcBef>
            </a:pPr>
            <a:endParaRPr sz="1950">
              <a:latin typeface="Calibri Light"/>
              <a:cs typeface="Calibri Light"/>
            </a:endParaRPr>
          </a:p>
          <a:p>
            <a:pPr marL="12700" marR="5080" algn="just">
              <a:lnSpc>
                <a:spcPct val="100000"/>
              </a:lnSpc>
            </a:pPr>
            <a:r>
              <a:rPr sz="2000" dirty="0">
                <a:solidFill>
                  <a:srgbClr val="000000"/>
                </a:solidFill>
                <a:latin typeface="Calibri Light"/>
                <a:cs typeface="Calibri Light"/>
              </a:rPr>
              <a:t>Il </a:t>
            </a:r>
            <a:r>
              <a:rPr sz="2000" spc="-15" dirty="0">
                <a:solidFill>
                  <a:srgbClr val="000000"/>
                </a:solidFill>
                <a:latin typeface="Calibri Light"/>
                <a:cs typeface="Calibri Light"/>
              </a:rPr>
              <a:t>vapore contenente </a:t>
            </a:r>
            <a:r>
              <a:rPr sz="2000" spc="-5" dirty="0">
                <a:solidFill>
                  <a:srgbClr val="000000"/>
                </a:solidFill>
                <a:latin typeface="Calibri Light"/>
                <a:cs typeface="Calibri Light"/>
              </a:rPr>
              <a:t>sodio assorbe </a:t>
            </a:r>
            <a:r>
              <a:rPr sz="2000" spc="-10" dirty="0">
                <a:solidFill>
                  <a:srgbClr val="000000"/>
                </a:solidFill>
                <a:latin typeface="Calibri Light"/>
                <a:cs typeface="Calibri Light"/>
              </a:rPr>
              <a:t>le radiazioni </a:t>
            </a:r>
            <a:r>
              <a:rPr sz="2000" dirty="0">
                <a:solidFill>
                  <a:srgbClr val="000000"/>
                </a:solidFill>
                <a:latin typeface="Calibri Light"/>
                <a:cs typeface="Calibri Light"/>
              </a:rPr>
              <a:t>a 285, </a:t>
            </a:r>
            <a:r>
              <a:rPr sz="2000" spc="5" dirty="0">
                <a:solidFill>
                  <a:srgbClr val="000000"/>
                </a:solidFill>
                <a:latin typeface="Calibri Light"/>
                <a:cs typeface="Calibri Light"/>
              </a:rPr>
              <a:t> </a:t>
            </a:r>
            <a:r>
              <a:rPr sz="2000" dirty="0">
                <a:solidFill>
                  <a:srgbClr val="000000"/>
                </a:solidFill>
                <a:latin typeface="Calibri Light"/>
                <a:cs typeface="Calibri Light"/>
              </a:rPr>
              <a:t>330 e </a:t>
            </a:r>
            <a:r>
              <a:rPr sz="2000" spc="-5" dirty="0">
                <a:solidFill>
                  <a:srgbClr val="000000"/>
                </a:solidFill>
                <a:latin typeface="Calibri Light"/>
                <a:cs typeface="Calibri Light"/>
              </a:rPr>
              <a:t>590 </a:t>
            </a:r>
            <a:r>
              <a:rPr sz="2000" dirty="0">
                <a:solidFill>
                  <a:srgbClr val="000000"/>
                </a:solidFill>
                <a:latin typeface="Calibri Light"/>
                <a:cs typeface="Calibri Light"/>
              </a:rPr>
              <a:t>nm e </a:t>
            </a:r>
            <a:r>
              <a:rPr sz="2000" spc="-10" dirty="0">
                <a:solidFill>
                  <a:srgbClr val="000000"/>
                </a:solidFill>
                <a:latin typeface="Calibri Light"/>
                <a:cs typeface="Calibri Light"/>
              </a:rPr>
              <a:t>eccita </a:t>
            </a:r>
            <a:r>
              <a:rPr sz="2000" spc="-15" dirty="0">
                <a:solidFill>
                  <a:srgbClr val="000000"/>
                </a:solidFill>
                <a:latin typeface="Calibri Light"/>
                <a:cs typeface="Calibri Light"/>
              </a:rPr>
              <a:t>elettrone </a:t>
            </a:r>
            <a:r>
              <a:rPr sz="2000" dirty="0">
                <a:solidFill>
                  <a:srgbClr val="000000"/>
                </a:solidFill>
                <a:latin typeface="Calibri Light"/>
                <a:cs typeface="Calibri Light"/>
              </a:rPr>
              <a:t>ai 3 </a:t>
            </a:r>
            <a:r>
              <a:rPr sz="2000" spc="-10" dirty="0">
                <a:solidFill>
                  <a:srgbClr val="000000"/>
                </a:solidFill>
                <a:latin typeface="Calibri Light"/>
                <a:cs typeface="Calibri Light"/>
              </a:rPr>
              <a:t>livelli energetici </a:t>
            </a:r>
            <a:r>
              <a:rPr sz="2000" spc="-5" dirty="0">
                <a:solidFill>
                  <a:srgbClr val="000000"/>
                </a:solidFill>
                <a:latin typeface="Calibri Light"/>
                <a:cs typeface="Calibri Light"/>
              </a:rPr>
              <a:t> superiori</a:t>
            </a:r>
            <a:endParaRPr sz="2000">
              <a:latin typeface="Calibri Light"/>
              <a:cs typeface="Calibri Light"/>
            </a:endParaRPr>
          </a:p>
          <a:p>
            <a:pPr>
              <a:lnSpc>
                <a:spcPct val="100000"/>
              </a:lnSpc>
              <a:spcBef>
                <a:spcPts val="20"/>
              </a:spcBef>
            </a:pPr>
            <a:endParaRPr sz="1950">
              <a:latin typeface="Calibri Light"/>
              <a:cs typeface="Calibri Light"/>
            </a:endParaRPr>
          </a:p>
          <a:p>
            <a:pPr marL="12700" marR="5715" algn="just">
              <a:lnSpc>
                <a:spcPct val="100000"/>
              </a:lnSpc>
              <a:spcBef>
                <a:spcPts val="5"/>
              </a:spcBef>
            </a:pPr>
            <a:r>
              <a:rPr sz="2000" spc="-5" dirty="0">
                <a:solidFill>
                  <a:srgbClr val="000000"/>
                </a:solidFill>
                <a:latin typeface="Calibri Light"/>
                <a:cs typeface="Calibri Light"/>
              </a:rPr>
              <a:t>Dopo </a:t>
            </a:r>
            <a:r>
              <a:rPr sz="2000" spc="-10" dirty="0">
                <a:solidFill>
                  <a:srgbClr val="000000"/>
                </a:solidFill>
                <a:latin typeface="Calibri Light"/>
                <a:cs typeface="Calibri Light"/>
              </a:rPr>
              <a:t>pochi nanosecondi gli atomi eccitati </a:t>
            </a:r>
            <a:r>
              <a:rPr sz="2000" spc="-5" dirty="0">
                <a:solidFill>
                  <a:srgbClr val="000000"/>
                </a:solidFill>
                <a:latin typeface="Calibri Light"/>
                <a:cs typeface="Calibri Light"/>
              </a:rPr>
              <a:t>ritornano </a:t>
            </a:r>
            <a:r>
              <a:rPr sz="2000" spc="-10" dirty="0">
                <a:solidFill>
                  <a:srgbClr val="000000"/>
                </a:solidFill>
                <a:latin typeface="Calibri Light"/>
                <a:cs typeface="Calibri Light"/>
              </a:rPr>
              <a:t>al </a:t>
            </a:r>
            <a:r>
              <a:rPr sz="2000" spc="-5" dirty="0">
                <a:solidFill>
                  <a:srgbClr val="000000"/>
                </a:solidFill>
                <a:latin typeface="Calibri Light"/>
                <a:cs typeface="Calibri Light"/>
              </a:rPr>
              <a:t> </a:t>
            </a:r>
            <a:r>
              <a:rPr sz="2000" spc="-10" dirty="0">
                <a:solidFill>
                  <a:srgbClr val="000000"/>
                </a:solidFill>
                <a:latin typeface="Calibri Light"/>
                <a:cs typeface="Calibri Light"/>
              </a:rPr>
              <a:t>loro</a:t>
            </a:r>
            <a:r>
              <a:rPr sz="2000" spc="-45" dirty="0">
                <a:solidFill>
                  <a:srgbClr val="000000"/>
                </a:solidFill>
                <a:latin typeface="Calibri Light"/>
                <a:cs typeface="Calibri Light"/>
              </a:rPr>
              <a:t> </a:t>
            </a:r>
            <a:r>
              <a:rPr sz="2000" spc="-20" dirty="0">
                <a:solidFill>
                  <a:srgbClr val="000000"/>
                </a:solidFill>
                <a:latin typeface="Calibri Light"/>
                <a:cs typeface="Calibri Light"/>
              </a:rPr>
              <a:t>stato </a:t>
            </a:r>
            <a:r>
              <a:rPr sz="2000" spc="-10" dirty="0">
                <a:solidFill>
                  <a:srgbClr val="000000"/>
                </a:solidFill>
                <a:latin typeface="Calibri Light"/>
                <a:cs typeface="Calibri Light"/>
              </a:rPr>
              <a:t>fondamentale</a:t>
            </a:r>
            <a:endParaRPr sz="2000">
              <a:latin typeface="Calibri Light"/>
              <a:cs typeface="Calibri Light"/>
            </a:endParaRPr>
          </a:p>
        </p:txBody>
      </p:sp>
      <p:sp>
        <p:nvSpPr>
          <p:cNvPr id="3" name="object 3"/>
          <p:cNvSpPr txBox="1"/>
          <p:nvPr/>
        </p:nvSpPr>
        <p:spPr>
          <a:xfrm>
            <a:off x="346659" y="5713882"/>
            <a:ext cx="5554980" cy="635635"/>
          </a:xfrm>
          <a:prstGeom prst="rect">
            <a:avLst/>
          </a:prstGeom>
        </p:spPr>
        <p:txBody>
          <a:bodyPr vert="horz" wrap="square" lIns="0" tIns="12700" rIns="0" bIns="0" rtlCol="0">
            <a:spAutoFit/>
          </a:bodyPr>
          <a:lstStyle/>
          <a:p>
            <a:pPr marL="12700" marR="5080">
              <a:lnSpc>
                <a:spcPct val="100000"/>
              </a:lnSpc>
              <a:spcBef>
                <a:spcPts val="100"/>
              </a:spcBef>
            </a:pPr>
            <a:r>
              <a:rPr sz="2000" spc="-45" dirty="0">
                <a:solidFill>
                  <a:srgbClr val="000000"/>
                </a:solidFill>
                <a:latin typeface="Calibri Light"/>
                <a:cs typeface="Calibri Light"/>
              </a:rPr>
              <a:t>NOTA:</a:t>
            </a:r>
            <a:r>
              <a:rPr sz="2000" spc="-25" dirty="0">
                <a:solidFill>
                  <a:srgbClr val="000000"/>
                </a:solidFill>
                <a:latin typeface="Calibri Light"/>
                <a:cs typeface="Calibri Light"/>
              </a:rPr>
              <a:t> </a:t>
            </a:r>
            <a:r>
              <a:rPr sz="2000" dirty="0">
                <a:solidFill>
                  <a:srgbClr val="000000"/>
                </a:solidFill>
                <a:latin typeface="Calibri Light"/>
                <a:cs typeface="Calibri Light"/>
              </a:rPr>
              <a:t>Le</a:t>
            </a:r>
            <a:r>
              <a:rPr sz="2000" spc="-20" dirty="0">
                <a:solidFill>
                  <a:srgbClr val="000000"/>
                </a:solidFill>
                <a:latin typeface="Calibri Light"/>
                <a:cs typeface="Calibri Light"/>
              </a:rPr>
              <a:t> </a:t>
            </a:r>
            <a:r>
              <a:rPr sz="2000" spc="-5" dirty="0">
                <a:solidFill>
                  <a:srgbClr val="000000"/>
                </a:solidFill>
                <a:latin typeface="Calibri Light"/>
                <a:cs typeface="Calibri Light"/>
              </a:rPr>
              <a:t>lunghezze</a:t>
            </a:r>
            <a:r>
              <a:rPr sz="2000" spc="-40" dirty="0">
                <a:solidFill>
                  <a:srgbClr val="000000"/>
                </a:solidFill>
                <a:latin typeface="Calibri Light"/>
                <a:cs typeface="Calibri Light"/>
              </a:rPr>
              <a:t> </a:t>
            </a:r>
            <a:r>
              <a:rPr sz="2000" dirty="0">
                <a:solidFill>
                  <a:srgbClr val="000000"/>
                </a:solidFill>
                <a:latin typeface="Calibri Light"/>
                <a:cs typeface="Calibri Light"/>
              </a:rPr>
              <a:t>d'onda</a:t>
            </a:r>
            <a:r>
              <a:rPr sz="2000" spc="-40" dirty="0">
                <a:solidFill>
                  <a:srgbClr val="000000"/>
                </a:solidFill>
                <a:latin typeface="Calibri Light"/>
                <a:cs typeface="Calibri Light"/>
              </a:rPr>
              <a:t> </a:t>
            </a:r>
            <a:r>
              <a:rPr sz="2000" dirty="0">
                <a:solidFill>
                  <a:srgbClr val="000000"/>
                </a:solidFill>
                <a:latin typeface="Calibri Light"/>
                <a:cs typeface="Calibri Light"/>
              </a:rPr>
              <a:t>delle</a:t>
            </a:r>
            <a:r>
              <a:rPr sz="2000" spc="-40" dirty="0">
                <a:solidFill>
                  <a:srgbClr val="000000"/>
                </a:solidFill>
                <a:latin typeface="Calibri Light"/>
                <a:cs typeface="Calibri Light"/>
              </a:rPr>
              <a:t> </a:t>
            </a:r>
            <a:r>
              <a:rPr sz="2000" dirty="0">
                <a:solidFill>
                  <a:srgbClr val="000000"/>
                </a:solidFill>
                <a:latin typeface="Calibri Light"/>
                <a:cs typeface="Calibri Light"/>
              </a:rPr>
              <a:t>linee</a:t>
            </a:r>
            <a:r>
              <a:rPr sz="2000" spc="-25" dirty="0">
                <a:solidFill>
                  <a:srgbClr val="000000"/>
                </a:solidFill>
                <a:latin typeface="Calibri Light"/>
                <a:cs typeface="Calibri Light"/>
              </a:rPr>
              <a:t> </a:t>
            </a:r>
            <a:r>
              <a:rPr sz="2000" dirty="0">
                <a:solidFill>
                  <a:srgbClr val="000000"/>
                </a:solidFill>
                <a:latin typeface="Calibri Light"/>
                <a:cs typeface="Calibri Light"/>
              </a:rPr>
              <a:t>di</a:t>
            </a:r>
            <a:r>
              <a:rPr sz="2000" spc="-5" dirty="0">
                <a:solidFill>
                  <a:srgbClr val="000000"/>
                </a:solidFill>
                <a:latin typeface="Calibri Light"/>
                <a:cs typeface="Calibri Light"/>
              </a:rPr>
              <a:t> </a:t>
            </a:r>
            <a:r>
              <a:rPr sz="2000" spc="-20" dirty="0">
                <a:solidFill>
                  <a:srgbClr val="000000"/>
                </a:solidFill>
                <a:latin typeface="Calibri Light"/>
                <a:cs typeface="Calibri Light"/>
              </a:rPr>
              <a:t>assorbimento </a:t>
            </a:r>
            <a:r>
              <a:rPr sz="2000" spc="-440" dirty="0">
                <a:solidFill>
                  <a:srgbClr val="000000"/>
                </a:solidFill>
                <a:latin typeface="Calibri Light"/>
                <a:cs typeface="Calibri Light"/>
              </a:rPr>
              <a:t> </a:t>
            </a:r>
            <a:r>
              <a:rPr sz="2000" dirty="0">
                <a:solidFill>
                  <a:srgbClr val="000000"/>
                </a:solidFill>
                <a:latin typeface="Calibri Light"/>
                <a:cs typeface="Calibri Light"/>
              </a:rPr>
              <a:t>e</a:t>
            </a:r>
            <a:r>
              <a:rPr sz="2000" spc="-5" dirty="0">
                <a:solidFill>
                  <a:srgbClr val="000000"/>
                </a:solidFill>
                <a:latin typeface="Calibri Light"/>
                <a:cs typeface="Calibri Light"/>
              </a:rPr>
              <a:t> </a:t>
            </a:r>
            <a:r>
              <a:rPr sz="2000" dirty="0">
                <a:solidFill>
                  <a:srgbClr val="000000"/>
                </a:solidFill>
                <a:latin typeface="Calibri Light"/>
                <a:cs typeface="Calibri Light"/>
              </a:rPr>
              <a:t>di</a:t>
            </a:r>
            <a:r>
              <a:rPr sz="2000" spc="-20" dirty="0">
                <a:solidFill>
                  <a:srgbClr val="000000"/>
                </a:solidFill>
                <a:latin typeface="Calibri Light"/>
                <a:cs typeface="Calibri Light"/>
              </a:rPr>
              <a:t> </a:t>
            </a:r>
            <a:r>
              <a:rPr sz="2000" spc="-15" dirty="0">
                <a:solidFill>
                  <a:srgbClr val="000000"/>
                </a:solidFill>
                <a:latin typeface="Calibri Light"/>
                <a:cs typeface="Calibri Light"/>
              </a:rPr>
              <a:t>emissione</a:t>
            </a:r>
            <a:r>
              <a:rPr sz="2000" spc="-50" dirty="0">
                <a:solidFill>
                  <a:srgbClr val="000000"/>
                </a:solidFill>
                <a:latin typeface="Calibri Light"/>
                <a:cs typeface="Calibri Light"/>
              </a:rPr>
              <a:t> </a:t>
            </a:r>
            <a:r>
              <a:rPr sz="2000" dirty="0">
                <a:solidFill>
                  <a:srgbClr val="000000"/>
                </a:solidFill>
                <a:latin typeface="Calibri Light"/>
                <a:cs typeface="Calibri Light"/>
              </a:rPr>
              <a:t>per</a:t>
            </a:r>
            <a:r>
              <a:rPr sz="2000" spc="-15" dirty="0">
                <a:solidFill>
                  <a:srgbClr val="000000"/>
                </a:solidFill>
                <a:latin typeface="Calibri Light"/>
                <a:cs typeface="Calibri Light"/>
              </a:rPr>
              <a:t> </a:t>
            </a:r>
            <a:r>
              <a:rPr sz="2000" dirty="0">
                <a:solidFill>
                  <a:srgbClr val="000000"/>
                </a:solidFill>
                <a:latin typeface="Calibri Light"/>
                <a:cs typeface="Calibri Light"/>
              </a:rPr>
              <a:t>il</a:t>
            </a:r>
            <a:r>
              <a:rPr sz="2000" spc="-20" dirty="0">
                <a:solidFill>
                  <a:srgbClr val="000000"/>
                </a:solidFill>
                <a:latin typeface="Calibri Light"/>
                <a:cs typeface="Calibri Light"/>
              </a:rPr>
              <a:t> </a:t>
            </a:r>
            <a:r>
              <a:rPr sz="2000" dirty="0">
                <a:solidFill>
                  <a:srgbClr val="000000"/>
                </a:solidFill>
                <a:latin typeface="Calibri Light"/>
                <a:cs typeface="Calibri Light"/>
              </a:rPr>
              <a:t>sodio</a:t>
            </a:r>
            <a:r>
              <a:rPr sz="2000" spc="-35" dirty="0">
                <a:solidFill>
                  <a:srgbClr val="000000"/>
                </a:solidFill>
                <a:latin typeface="Calibri Light"/>
                <a:cs typeface="Calibri Light"/>
              </a:rPr>
              <a:t> </a:t>
            </a:r>
            <a:r>
              <a:rPr sz="2000" dirty="0">
                <a:solidFill>
                  <a:srgbClr val="000000"/>
                </a:solidFill>
                <a:latin typeface="Calibri Light"/>
                <a:cs typeface="Calibri Light"/>
              </a:rPr>
              <a:t>sono</a:t>
            </a:r>
            <a:r>
              <a:rPr sz="2000" spc="-25" dirty="0">
                <a:solidFill>
                  <a:srgbClr val="000000"/>
                </a:solidFill>
                <a:latin typeface="Calibri Light"/>
                <a:cs typeface="Calibri Light"/>
              </a:rPr>
              <a:t> </a:t>
            </a:r>
            <a:r>
              <a:rPr sz="2000" spc="-5" dirty="0">
                <a:solidFill>
                  <a:srgbClr val="000000"/>
                </a:solidFill>
                <a:latin typeface="Calibri Light"/>
                <a:cs typeface="Calibri Light"/>
              </a:rPr>
              <a:t>identiche.</a:t>
            </a:r>
            <a:endParaRPr sz="2000">
              <a:latin typeface="Calibri Light"/>
              <a:cs typeface="Calibri Light"/>
            </a:endParaRPr>
          </a:p>
        </p:txBody>
      </p:sp>
      <p:sp>
        <p:nvSpPr>
          <p:cNvPr id="4" name="object 4"/>
          <p:cNvSpPr txBox="1">
            <a:spLocks noGrp="1"/>
          </p:cNvSpPr>
          <p:nvPr>
            <p:ph type="title"/>
          </p:nvPr>
        </p:nvSpPr>
        <p:spPr>
          <a:xfrm>
            <a:off x="376529" y="209803"/>
            <a:ext cx="351917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1F4D3D"/>
                </a:solidFill>
                <a:latin typeface="Calibri"/>
                <a:cs typeface="Calibri"/>
              </a:rPr>
              <a:t>SPETTRI</a:t>
            </a:r>
            <a:r>
              <a:rPr sz="2400" b="1" spc="-40" dirty="0">
                <a:solidFill>
                  <a:srgbClr val="1F4D3D"/>
                </a:solidFill>
                <a:latin typeface="Calibri"/>
                <a:cs typeface="Calibri"/>
              </a:rPr>
              <a:t> </a:t>
            </a:r>
            <a:r>
              <a:rPr sz="2400" b="1" spc="-5" dirty="0">
                <a:solidFill>
                  <a:srgbClr val="1F4D3D"/>
                </a:solidFill>
                <a:latin typeface="Calibri"/>
                <a:cs typeface="Calibri"/>
              </a:rPr>
              <a:t>DI</a:t>
            </a:r>
            <a:r>
              <a:rPr sz="2400" b="1" spc="-45" dirty="0">
                <a:solidFill>
                  <a:srgbClr val="1F4D3D"/>
                </a:solidFill>
                <a:latin typeface="Calibri"/>
                <a:cs typeface="Calibri"/>
              </a:rPr>
              <a:t> </a:t>
            </a:r>
            <a:r>
              <a:rPr sz="2400" b="1" spc="-5" dirty="0">
                <a:solidFill>
                  <a:srgbClr val="1F4D3D"/>
                </a:solidFill>
                <a:latin typeface="Calibri"/>
                <a:cs typeface="Calibri"/>
              </a:rPr>
              <a:t>ASSORBIMENTO</a:t>
            </a:r>
            <a:endParaRPr sz="2400">
              <a:latin typeface="Calibri"/>
              <a:cs typeface="Calibri"/>
            </a:endParaRPr>
          </a:p>
        </p:txBody>
      </p:sp>
      <p:grpSp>
        <p:nvGrpSpPr>
          <p:cNvPr id="5" name="object 5"/>
          <p:cNvGrpSpPr/>
          <p:nvPr/>
        </p:nvGrpSpPr>
        <p:grpSpPr>
          <a:xfrm>
            <a:off x="8927210" y="493000"/>
            <a:ext cx="2454275" cy="6180455"/>
            <a:chOff x="8927210" y="493000"/>
            <a:chExt cx="2454275" cy="6180455"/>
          </a:xfrm>
        </p:grpSpPr>
        <p:pic>
          <p:nvPicPr>
            <p:cNvPr id="6" name="object 6"/>
            <p:cNvPicPr/>
            <p:nvPr/>
          </p:nvPicPr>
          <p:blipFill>
            <a:blip r:embed="rId2" cstate="print"/>
            <a:stretch>
              <a:fillRect/>
            </a:stretch>
          </p:blipFill>
          <p:spPr>
            <a:xfrm>
              <a:off x="8927210" y="493000"/>
              <a:ext cx="2447925" cy="6180226"/>
            </a:xfrm>
            <a:prstGeom prst="rect">
              <a:avLst/>
            </a:prstGeom>
          </p:spPr>
        </p:pic>
        <p:sp>
          <p:nvSpPr>
            <p:cNvPr id="7" name="object 7"/>
            <p:cNvSpPr/>
            <p:nvPr/>
          </p:nvSpPr>
          <p:spPr>
            <a:xfrm>
              <a:off x="10653395" y="3562349"/>
              <a:ext cx="727710" cy="3041015"/>
            </a:xfrm>
            <a:custGeom>
              <a:avLst/>
              <a:gdLst/>
              <a:ahLst/>
              <a:cxnLst/>
              <a:rect l="l" t="t" r="r" b="b"/>
              <a:pathLst>
                <a:path w="727709" h="3041015">
                  <a:moveTo>
                    <a:pt x="183515" y="1778635"/>
                  </a:moveTo>
                  <a:lnTo>
                    <a:pt x="179070" y="1771269"/>
                  </a:lnTo>
                  <a:lnTo>
                    <a:pt x="172466" y="1767586"/>
                  </a:lnTo>
                  <a:lnTo>
                    <a:pt x="166497" y="1765554"/>
                  </a:lnTo>
                  <a:lnTo>
                    <a:pt x="163283" y="1764880"/>
                  </a:lnTo>
                  <a:lnTo>
                    <a:pt x="163283" y="1791335"/>
                  </a:lnTo>
                  <a:lnTo>
                    <a:pt x="162394" y="1791030"/>
                  </a:lnTo>
                  <a:lnTo>
                    <a:pt x="163271" y="1791322"/>
                  </a:lnTo>
                  <a:lnTo>
                    <a:pt x="161163" y="1790319"/>
                  </a:lnTo>
                  <a:lnTo>
                    <a:pt x="163258" y="1791309"/>
                  </a:lnTo>
                  <a:lnTo>
                    <a:pt x="163283" y="1764880"/>
                  </a:lnTo>
                  <a:lnTo>
                    <a:pt x="159893" y="1764157"/>
                  </a:lnTo>
                  <a:lnTo>
                    <a:pt x="159893" y="1788668"/>
                  </a:lnTo>
                  <a:lnTo>
                    <a:pt x="159664" y="1787918"/>
                  </a:lnTo>
                  <a:lnTo>
                    <a:pt x="159893" y="1788668"/>
                  </a:lnTo>
                  <a:lnTo>
                    <a:pt x="159893" y="1764157"/>
                  </a:lnTo>
                  <a:lnTo>
                    <a:pt x="121920" y="1759331"/>
                  </a:lnTo>
                  <a:lnTo>
                    <a:pt x="81915" y="1756918"/>
                  </a:lnTo>
                  <a:lnTo>
                    <a:pt x="76568" y="1756778"/>
                  </a:lnTo>
                  <a:lnTo>
                    <a:pt x="76581" y="1756410"/>
                  </a:lnTo>
                  <a:lnTo>
                    <a:pt x="77089" y="1731264"/>
                  </a:lnTo>
                  <a:lnTo>
                    <a:pt x="127" y="1767840"/>
                  </a:lnTo>
                  <a:lnTo>
                    <a:pt x="75565" y="1807464"/>
                  </a:lnTo>
                  <a:lnTo>
                    <a:pt x="76060" y="1782089"/>
                  </a:lnTo>
                  <a:lnTo>
                    <a:pt x="80772" y="1782191"/>
                  </a:lnTo>
                  <a:lnTo>
                    <a:pt x="107950" y="1783715"/>
                  </a:lnTo>
                  <a:lnTo>
                    <a:pt x="107696" y="1783715"/>
                  </a:lnTo>
                  <a:lnTo>
                    <a:pt x="119634" y="1784731"/>
                  </a:lnTo>
                  <a:lnTo>
                    <a:pt x="130556" y="1785747"/>
                  </a:lnTo>
                  <a:lnTo>
                    <a:pt x="140335" y="1786763"/>
                  </a:lnTo>
                  <a:lnTo>
                    <a:pt x="139954" y="1786763"/>
                  </a:lnTo>
                  <a:lnTo>
                    <a:pt x="148590" y="1787906"/>
                  </a:lnTo>
                  <a:lnTo>
                    <a:pt x="155067" y="1789049"/>
                  </a:lnTo>
                  <a:lnTo>
                    <a:pt x="154686" y="1789049"/>
                  </a:lnTo>
                  <a:lnTo>
                    <a:pt x="158115" y="1789734"/>
                  </a:lnTo>
                  <a:lnTo>
                    <a:pt x="158115" y="3006369"/>
                  </a:lnTo>
                  <a:lnTo>
                    <a:pt x="155194" y="3007004"/>
                  </a:lnTo>
                  <a:lnTo>
                    <a:pt x="155041" y="3007042"/>
                  </a:lnTo>
                  <a:lnTo>
                    <a:pt x="148488" y="3008185"/>
                  </a:lnTo>
                  <a:lnTo>
                    <a:pt x="148348" y="3008211"/>
                  </a:lnTo>
                  <a:lnTo>
                    <a:pt x="140335" y="3009366"/>
                  </a:lnTo>
                  <a:lnTo>
                    <a:pt x="140055" y="3009404"/>
                  </a:lnTo>
                  <a:lnTo>
                    <a:pt x="130721" y="3010408"/>
                  </a:lnTo>
                  <a:lnTo>
                    <a:pt x="158115" y="3010408"/>
                  </a:lnTo>
                  <a:lnTo>
                    <a:pt x="130606" y="3010420"/>
                  </a:lnTo>
                  <a:lnTo>
                    <a:pt x="119634" y="3011449"/>
                  </a:lnTo>
                  <a:lnTo>
                    <a:pt x="107823" y="3012287"/>
                  </a:lnTo>
                  <a:lnTo>
                    <a:pt x="94996" y="3013125"/>
                  </a:lnTo>
                  <a:lnTo>
                    <a:pt x="158115" y="3013125"/>
                  </a:lnTo>
                  <a:lnTo>
                    <a:pt x="94780" y="3013138"/>
                  </a:lnTo>
                  <a:lnTo>
                    <a:pt x="81026" y="3013786"/>
                  </a:lnTo>
                  <a:lnTo>
                    <a:pt x="66167" y="3014357"/>
                  </a:lnTo>
                  <a:lnTo>
                    <a:pt x="34417" y="3015208"/>
                  </a:lnTo>
                  <a:lnTo>
                    <a:pt x="17526" y="3015399"/>
                  </a:lnTo>
                  <a:lnTo>
                    <a:pt x="0" y="3015488"/>
                  </a:lnTo>
                  <a:lnTo>
                    <a:pt x="254" y="3040888"/>
                  </a:lnTo>
                  <a:lnTo>
                    <a:pt x="67056" y="3039732"/>
                  </a:lnTo>
                  <a:lnTo>
                    <a:pt x="121793" y="3036747"/>
                  </a:lnTo>
                  <a:lnTo>
                    <a:pt x="159766" y="3031985"/>
                  </a:lnTo>
                  <a:lnTo>
                    <a:pt x="183515" y="3017507"/>
                  </a:lnTo>
                  <a:lnTo>
                    <a:pt x="183515" y="3014002"/>
                  </a:lnTo>
                  <a:lnTo>
                    <a:pt x="183515" y="3004807"/>
                  </a:lnTo>
                  <a:lnTo>
                    <a:pt x="163309" y="3004820"/>
                  </a:lnTo>
                  <a:lnTo>
                    <a:pt x="162229" y="3005188"/>
                  </a:lnTo>
                  <a:lnTo>
                    <a:pt x="163309" y="3004807"/>
                  </a:lnTo>
                  <a:lnTo>
                    <a:pt x="183515" y="3004807"/>
                  </a:lnTo>
                  <a:lnTo>
                    <a:pt x="183515" y="3004324"/>
                  </a:lnTo>
                  <a:lnTo>
                    <a:pt x="183515" y="1791855"/>
                  </a:lnTo>
                  <a:lnTo>
                    <a:pt x="183515" y="1778635"/>
                  </a:lnTo>
                  <a:close/>
                </a:path>
                <a:path w="727709" h="3041015">
                  <a:moveTo>
                    <a:pt x="438023" y="631190"/>
                  </a:moveTo>
                  <a:lnTo>
                    <a:pt x="395986" y="614807"/>
                  </a:lnTo>
                  <a:lnTo>
                    <a:pt x="367741" y="612775"/>
                  </a:lnTo>
                  <a:lnTo>
                    <a:pt x="367753" y="612267"/>
                  </a:lnTo>
                  <a:lnTo>
                    <a:pt x="368427" y="587248"/>
                  </a:lnTo>
                  <a:lnTo>
                    <a:pt x="291211" y="623316"/>
                  </a:lnTo>
                  <a:lnTo>
                    <a:pt x="366395" y="663448"/>
                  </a:lnTo>
                  <a:lnTo>
                    <a:pt x="367068" y="638200"/>
                  </a:lnTo>
                  <a:lnTo>
                    <a:pt x="376047" y="638556"/>
                  </a:lnTo>
                  <a:lnTo>
                    <a:pt x="375539" y="638556"/>
                  </a:lnTo>
                  <a:lnTo>
                    <a:pt x="384937" y="639318"/>
                  </a:lnTo>
                  <a:lnTo>
                    <a:pt x="393573" y="640080"/>
                  </a:lnTo>
                  <a:lnTo>
                    <a:pt x="393319" y="640080"/>
                  </a:lnTo>
                  <a:lnTo>
                    <a:pt x="401066" y="640842"/>
                  </a:lnTo>
                  <a:lnTo>
                    <a:pt x="400685" y="640842"/>
                  </a:lnTo>
                  <a:lnTo>
                    <a:pt x="407289" y="641858"/>
                  </a:lnTo>
                  <a:lnTo>
                    <a:pt x="407035" y="641731"/>
                  </a:lnTo>
                  <a:lnTo>
                    <a:pt x="412623" y="642747"/>
                  </a:lnTo>
                  <a:lnTo>
                    <a:pt x="411861" y="642493"/>
                  </a:lnTo>
                  <a:lnTo>
                    <a:pt x="412623" y="642696"/>
                  </a:lnTo>
                  <a:lnTo>
                    <a:pt x="412623" y="3008884"/>
                  </a:lnTo>
                  <a:lnTo>
                    <a:pt x="412178" y="3008985"/>
                  </a:lnTo>
                  <a:lnTo>
                    <a:pt x="412013" y="3009023"/>
                  </a:lnTo>
                  <a:lnTo>
                    <a:pt x="407035" y="3009862"/>
                  </a:lnTo>
                  <a:lnTo>
                    <a:pt x="407289" y="3009811"/>
                  </a:lnTo>
                  <a:lnTo>
                    <a:pt x="406933" y="3009862"/>
                  </a:lnTo>
                  <a:lnTo>
                    <a:pt x="401104" y="3010712"/>
                  </a:lnTo>
                  <a:lnTo>
                    <a:pt x="400939" y="3010738"/>
                  </a:lnTo>
                  <a:lnTo>
                    <a:pt x="393573" y="3011538"/>
                  </a:lnTo>
                  <a:lnTo>
                    <a:pt x="412623" y="3011538"/>
                  </a:lnTo>
                  <a:lnTo>
                    <a:pt x="393458" y="3011551"/>
                  </a:lnTo>
                  <a:lnTo>
                    <a:pt x="385191" y="3012287"/>
                  </a:lnTo>
                  <a:lnTo>
                    <a:pt x="343027" y="3014637"/>
                  </a:lnTo>
                  <a:lnTo>
                    <a:pt x="291084" y="3015488"/>
                  </a:lnTo>
                  <a:lnTo>
                    <a:pt x="291338" y="3040888"/>
                  </a:lnTo>
                  <a:lnTo>
                    <a:pt x="343916" y="3040024"/>
                  </a:lnTo>
                  <a:lnTo>
                    <a:pt x="387096" y="3037611"/>
                  </a:lnTo>
                  <a:lnTo>
                    <a:pt x="427609" y="3031045"/>
                  </a:lnTo>
                  <a:lnTo>
                    <a:pt x="438023" y="3020479"/>
                  </a:lnTo>
                  <a:lnTo>
                    <a:pt x="438023" y="3017050"/>
                  </a:lnTo>
                  <a:lnTo>
                    <a:pt x="438023" y="3007245"/>
                  </a:lnTo>
                  <a:lnTo>
                    <a:pt x="438023" y="3007042"/>
                  </a:lnTo>
                  <a:lnTo>
                    <a:pt x="438023" y="644525"/>
                  </a:lnTo>
                  <a:lnTo>
                    <a:pt x="438023" y="644398"/>
                  </a:lnTo>
                  <a:lnTo>
                    <a:pt x="418592" y="644398"/>
                  </a:lnTo>
                  <a:lnTo>
                    <a:pt x="418452" y="644398"/>
                  </a:lnTo>
                  <a:lnTo>
                    <a:pt x="438023" y="644321"/>
                  </a:lnTo>
                  <a:lnTo>
                    <a:pt x="438023" y="634619"/>
                  </a:lnTo>
                  <a:lnTo>
                    <a:pt x="438023" y="631190"/>
                  </a:lnTo>
                  <a:close/>
                </a:path>
                <a:path w="727709" h="3041015">
                  <a:moveTo>
                    <a:pt x="727583" y="47117"/>
                  </a:moveTo>
                  <a:lnTo>
                    <a:pt x="723138" y="39751"/>
                  </a:lnTo>
                  <a:lnTo>
                    <a:pt x="716534" y="36068"/>
                  </a:lnTo>
                  <a:lnTo>
                    <a:pt x="710565" y="34163"/>
                  </a:lnTo>
                  <a:lnTo>
                    <a:pt x="704342" y="32854"/>
                  </a:lnTo>
                  <a:lnTo>
                    <a:pt x="704342" y="3005912"/>
                  </a:lnTo>
                  <a:lnTo>
                    <a:pt x="703961" y="3006026"/>
                  </a:lnTo>
                  <a:lnTo>
                    <a:pt x="703961" y="3007563"/>
                  </a:lnTo>
                  <a:lnTo>
                    <a:pt x="703745" y="3008350"/>
                  </a:lnTo>
                  <a:lnTo>
                    <a:pt x="703072" y="3008985"/>
                  </a:lnTo>
                  <a:lnTo>
                    <a:pt x="703732" y="3008350"/>
                  </a:lnTo>
                  <a:lnTo>
                    <a:pt x="703961" y="3007563"/>
                  </a:lnTo>
                  <a:lnTo>
                    <a:pt x="703961" y="3006026"/>
                  </a:lnTo>
                  <a:lnTo>
                    <a:pt x="703453" y="3006179"/>
                  </a:lnTo>
                  <a:lnTo>
                    <a:pt x="704151" y="3005963"/>
                  </a:lnTo>
                  <a:lnTo>
                    <a:pt x="704342" y="3005912"/>
                  </a:lnTo>
                  <a:lnTo>
                    <a:pt x="704342" y="32854"/>
                  </a:lnTo>
                  <a:lnTo>
                    <a:pt x="666369" y="28067"/>
                  </a:lnTo>
                  <a:lnTo>
                    <a:pt x="626872" y="25654"/>
                  </a:lnTo>
                  <a:lnTo>
                    <a:pt x="622160" y="25527"/>
                  </a:lnTo>
                  <a:lnTo>
                    <a:pt x="622173" y="25158"/>
                  </a:lnTo>
                  <a:lnTo>
                    <a:pt x="622681" y="0"/>
                  </a:lnTo>
                  <a:lnTo>
                    <a:pt x="545719" y="36576"/>
                  </a:lnTo>
                  <a:lnTo>
                    <a:pt x="621157" y="76200"/>
                  </a:lnTo>
                  <a:lnTo>
                    <a:pt x="621652" y="50838"/>
                  </a:lnTo>
                  <a:lnTo>
                    <a:pt x="625729" y="50927"/>
                  </a:lnTo>
                  <a:lnTo>
                    <a:pt x="639699" y="51689"/>
                  </a:lnTo>
                  <a:lnTo>
                    <a:pt x="639445" y="51689"/>
                  </a:lnTo>
                  <a:lnTo>
                    <a:pt x="652399" y="52451"/>
                  </a:lnTo>
                  <a:lnTo>
                    <a:pt x="664210" y="53467"/>
                  </a:lnTo>
                  <a:lnTo>
                    <a:pt x="675132" y="54356"/>
                  </a:lnTo>
                  <a:lnTo>
                    <a:pt x="674751" y="54356"/>
                  </a:lnTo>
                  <a:lnTo>
                    <a:pt x="684530" y="55499"/>
                  </a:lnTo>
                  <a:lnTo>
                    <a:pt x="684276" y="55499"/>
                  </a:lnTo>
                  <a:lnTo>
                    <a:pt x="692785" y="56642"/>
                  </a:lnTo>
                  <a:lnTo>
                    <a:pt x="692277" y="56515"/>
                  </a:lnTo>
                  <a:lnTo>
                    <a:pt x="699389" y="57785"/>
                  </a:lnTo>
                  <a:lnTo>
                    <a:pt x="702183" y="58394"/>
                  </a:lnTo>
                  <a:lnTo>
                    <a:pt x="702183" y="3006420"/>
                  </a:lnTo>
                  <a:lnTo>
                    <a:pt x="698728" y="3007220"/>
                  </a:lnTo>
                  <a:lnTo>
                    <a:pt x="692785" y="3008274"/>
                  </a:lnTo>
                  <a:lnTo>
                    <a:pt x="692658" y="3008299"/>
                  </a:lnTo>
                  <a:lnTo>
                    <a:pt x="692467" y="3008325"/>
                  </a:lnTo>
                  <a:lnTo>
                    <a:pt x="684720" y="3009366"/>
                  </a:lnTo>
                  <a:lnTo>
                    <a:pt x="702183" y="3009366"/>
                  </a:lnTo>
                  <a:lnTo>
                    <a:pt x="684644" y="3009379"/>
                  </a:lnTo>
                  <a:lnTo>
                    <a:pt x="675030" y="3010408"/>
                  </a:lnTo>
                  <a:lnTo>
                    <a:pt x="702183" y="3010408"/>
                  </a:lnTo>
                  <a:lnTo>
                    <a:pt x="674916" y="3010420"/>
                  </a:lnTo>
                  <a:lnTo>
                    <a:pt x="664464" y="3011424"/>
                  </a:lnTo>
                  <a:lnTo>
                    <a:pt x="652399" y="3012287"/>
                  </a:lnTo>
                  <a:lnTo>
                    <a:pt x="639699" y="3013125"/>
                  </a:lnTo>
                  <a:lnTo>
                    <a:pt x="702183" y="3013125"/>
                  </a:lnTo>
                  <a:lnTo>
                    <a:pt x="639470" y="3013138"/>
                  </a:lnTo>
                  <a:lnTo>
                    <a:pt x="625856" y="3013786"/>
                  </a:lnTo>
                  <a:lnTo>
                    <a:pt x="611124" y="3014357"/>
                  </a:lnTo>
                  <a:lnTo>
                    <a:pt x="595757" y="3014827"/>
                  </a:lnTo>
                  <a:lnTo>
                    <a:pt x="579628" y="3015208"/>
                  </a:lnTo>
                  <a:lnTo>
                    <a:pt x="562991" y="3015399"/>
                  </a:lnTo>
                  <a:lnTo>
                    <a:pt x="545592" y="3015488"/>
                  </a:lnTo>
                  <a:lnTo>
                    <a:pt x="545846" y="3040888"/>
                  </a:lnTo>
                  <a:lnTo>
                    <a:pt x="612013" y="3039732"/>
                  </a:lnTo>
                  <a:lnTo>
                    <a:pt x="666369" y="3036747"/>
                  </a:lnTo>
                  <a:lnTo>
                    <a:pt x="710692" y="3030537"/>
                  </a:lnTo>
                  <a:lnTo>
                    <a:pt x="727583" y="3017609"/>
                  </a:lnTo>
                  <a:lnTo>
                    <a:pt x="727583" y="3014091"/>
                  </a:lnTo>
                  <a:lnTo>
                    <a:pt x="727583" y="3004845"/>
                  </a:lnTo>
                  <a:lnTo>
                    <a:pt x="727583" y="3004413"/>
                  </a:lnTo>
                  <a:lnTo>
                    <a:pt x="727583" y="60337"/>
                  </a:lnTo>
                  <a:lnTo>
                    <a:pt x="727583" y="59944"/>
                  </a:lnTo>
                  <a:lnTo>
                    <a:pt x="707644" y="59944"/>
                  </a:lnTo>
                  <a:lnTo>
                    <a:pt x="707491" y="59944"/>
                  </a:lnTo>
                  <a:lnTo>
                    <a:pt x="727583" y="59880"/>
                  </a:lnTo>
                  <a:lnTo>
                    <a:pt x="727583" y="50673"/>
                  </a:lnTo>
                  <a:lnTo>
                    <a:pt x="727583" y="47117"/>
                  </a:lnTo>
                  <a:close/>
                </a:path>
              </a:pathLst>
            </a:custGeom>
            <a:solidFill>
              <a:srgbClr val="FF0000"/>
            </a:solidFill>
          </p:spPr>
          <p:txBody>
            <a:bodyPr wrap="square" lIns="0" tIns="0" rIns="0" bIns="0" rtlCol="0"/>
            <a:lstStyle/>
            <a:p>
              <a:endParaRPr/>
            </a:p>
          </p:txBody>
        </p:sp>
      </p:grpSp>
      <p:sp>
        <p:nvSpPr>
          <p:cNvPr id="8" name="object 8"/>
          <p:cNvSpPr txBox="1"/>
          <p:nvPr/>
        </p:nvSpPr>
        <p:spPr>
          <a:xfrm>
            <a:off x="6763639" y="5410606"/>
            <a:ext cx="2162810" cy="1111250"/>
          </a:xfrm>
          <a:prstGeom prst="rect">
            <a:avLst/>
          </a:prstGeom>
        </p:spPr>
        <p:txBody>
          <a:bodyPr vert="horz" wrap="square" lIns="0" tIns="96520" rIns="0" bIns="0" rtlCol="0">
            <a:spAutoFit/>
          </a:bodyPr>
          <a:lstStyle/>
          <a:p>
            <a:pPr marL="12700">
              <a:lnSpc>
                <a:spcPct val="100000"/>
              </a:lnSpc>
              <a:spcBef>
                <a:spcPts val="760"/>
              </a:spcBef>
            </a:pPr>
            <a:r>
              <a:rPr sz="1800" b="1" spc="-5" dirty="0">
                <a:solidFill>
                  <a:srgbClr val="000000"/>
                </a:solidFill>
                <a:latin typeface="Calibri"/>
                <a:cs typeface="Calibri"/>
              </a:rPr>
              <a:t>3-</a:t>
            </a:r>
            <a:r>
              <a:rPr sz="1800" b="1" spc="-35" dirty="0">
                <a:solidFill>
                  <a:srgbClr val="000000"/>
                </a:solidFill>
                <a:latin typeface="Calibri"/>
                <a:cs typeface="Calibri"/>
              </a:rPr>
              <a:t> </a:t>
            </a:r>
            <a:r>
              <a:rPr sz="1800" b="1" spc="-15" dirty="0">
                <a:solidFill>
                  <a:srgbClr val="000000"/>
                </a:solidFill>
                <a:latin typeface="Calibri"/>
                <a:cs typeface="Calibri"/>
              </a:rPr>
              <a:t>Transizione</a:t>
            </a:r>
            <a:endParaRPr sz="1800">
              <a:latin typeface="Calibri"/>
              <a:cs typeface="Calibri"/>
            </a:endParaRPr>
          </a:p>
          <a:p>
            <a:pPr marL="12700">
              <a:lnSpc>
                <a:spcPct val="100000"/>
              </a:lnSpc>
              <a:spcBef>
                <a:spcPts val="660"/>
              </a:spcBef>
            </a:pPr>
            <a:r>
              <a:rPr sz="1800" b="1" spc="-5" dirty="0">
                <a:solidFill>
                  <a:srgbClr val="000000"/>
                </a:solidFill>
                <a:latin typeface="Calibri"/>
                <a:cs typeface="Calibri"/>
              </a:rPr>
              <a:t>2-</a:t>
            </a:r>
            <a:r>
              <a:rPr sz="1800" b="1" spc="-20" dirty="0">
                <a:solidFill>
                  <a:srgbClr val="000000"/>
                </a:solidFill>
                <a:latin typeface="Calibri"/>
                <a:cs typeface="Calibri"/>
              </a:rPr>
              <a:t> </a:t>
            </a:r>
            <a:r>
              <a:rPr sz="1800" b="1" spc="-10" dirty="0">
                <a:solidFill>
                  <a:srgbClr val="000000"/>
                </a:solidFill>
                <a:latin typeface="Calibri"/>
                <a:cs typeface="Calibri"/>
              </a:rPr>
              <a:t>Assorbimento</a:t>
            </a:r>
            <a:endParaRPr sz="1800">
              <a:latin typeface="Calibri"/>
              <a:cs typeface="Calibri"/>
            </a:endParaRPr>
          </a:p>
          <a:p>
            <a:pPr marL="28575">
              <a:lnSpc>
                <a:spcPct val="100000"/>
              </a:lnSpc>
              <a:spcBef>
                <a:spcPts val="745"/>
              </a:spcBef>
            </a:pPr>
            <a:r>
              <a:rPr sz="1800" b="1" spc="-5" dirty="0">
                <a:solidFill>
                  <a:srgbClr val="000000"/>
                </a:solidFill>
                <a:latin typeface="Calibri"/>
                <a:cs typeface="Calibri"/>
              </a:rPr>
              <a:t>1- </a:t>
            </a:r>
            <a:r>
              <a:rPr sz="1800" b="1" spc="-10" dirty="0">
                <a:solidFill>
                  <a:srgbClr val="000000"/>
                </a:solidFill>
                <a:latin typeface="Calibri"/>
                <a:cs typeface="Calibri"/>
              </a:rPr>
              <a:t>Stato</a:t>
            </a:r>
            <a:r>
              <a:rPr sz="1800" b="1" spc="-35" dirty="0">
                <a:solidFill>
                  <a:srgbClr val="000000"/>
                </a:solidFill>
                <a:latin typeface="Calibri"/>
                <a:cs typeface="Calibri"/>
              </a:rPr>
              <a:t> </a:t>
            </a:r>
            <a:r>
              <a:rPr sz="1800" b="1" spc="-10" dirty="0">
                <a:solidFill>
                  <a:srgbClr val="000000"/>
                </a:solidFill>
                <a:latin typeface="Calibri"/>
                <a:cs typeface="Calibri"/>
              </a:rPr>
              <a:t>fondamentale</a:t>
            </a:r>
            <a:endParaRPr sz="180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388</TotalTime>
  <Words>4943</Words>
  <Application>Microsoft Macintosh PowerPoint</Application>
  <PresentationFormat>Widescreen</PresentationFormat>
  <Paragraphs>570</Paragraphs>
  <Slides>62</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62</vt:i4>
      </vt:variant>
    </vt:vector>
  </HeadingPairs>
  <TitlesOfParts>
    <vt:vector size="71" baseType="lpstr">
      <vt:lpstr>Arial</vt:lpstr>
      <vt:lpstr>Arial MT</vt:lpstr>
      <vt:lpstr>Calibri</vt:lpstr>
      <vt:lpstr>Calibri Light</vt:lpstr>
      <vt:lpstr>Microsoft Himalaya</vt:lpstr>
      <vt:lpstr>Symbol</vt:lpstr>
      <vt:lpstr>Times New Roman</vt:lpstr>
      <vt:lpstr>Wingdings</vt:lpstr>
      <vt:lpstr>Office Theme</vt:lpstr>
      <vt:lpstr>La spettrofotometria</vt:lpstr>
      <vt:lpstr>RADIAZIONE ELETTROMAGNETICA</vt:lpstr>
      <vt:lpstr>Proprietà dell’onda elettromagnetica</vt:lpstr>
      <vt:lpstr>Presentazione standard di PowerPoint</vt:lpstr>
      <vt:lpstr>Quando una radiazione attraversa un mezzo diverso dall’aria cambia la sua lunghezza d’onda</vt:lpstr>
      <vt:lpstr>Presentazione standard di PowerPoint</vt:lpstr>
      <vt:lpstr>LA RADIAZIONE VISIBILE</vt:lpstr>
      <vt:lpstr>Misure Spettroscopiche</vt:lpstr>
      <vt:lpstr>Presentazione standard di PowerPoint</vt:lpstr>
      <vt:lpstr>SPETTROSCOPIA DI ASSORBIMENTO</vt:lpstr>
      <vt:lpstr>SPETTROSCOPIA DI EMISSIONE</vt:lpstr>
      <vt:lpstr>SPETTROSCOPIA DI FLUORESCENZA</vt:lpstr>
      <vt:lpstr>Presentazione standard di PowerPoint</vt:lpstr>
      <vt:lpstr>L’assorbimento della radiazione</vt:lpstr>
      <vt:lpstr>Trasmittanza e Assorbanza</vt:lpstr>
      <vt:lpstr>Lambert-Beer</vt:lpstr>
      <vt:lpstr>Presentazione standard di PowerPoint</vt:lpstr>
      <vt:lpstr>b= cammino ottico (cm)</vt:lpstr>
      <vt:lpstr>Termini impiegati in spettrometria di assorbimento</vt:lpstr>
      <vt:lpstr>Presentazione standard di PowerPoint</vt:lpstr>
      <vt:lpstr>Presentazione standard di PowerPoint</vt:lpstr>
      <vt:lpstr>Presentazione standard di PowerPoint</vt:lpstr>
      <vt:lpstr>ASSORBIMENTO ATOMICO</vt:lpstr>
      <vt:lpstr>Presentazione standard di PowerPoint</vt:lpstr>
      <vt:lpstr>La transizione elettronica</vt:lpstr>
      <vt:lpstr>Assorbimento infrarosso (IR)</vt:lpstr>
      <vt:lpstr>Limitazioni alla legge di Beer</vt:lpstr>
      <vt:lpstr>Spettri di emissione</vt:lpstr>
      <vt:lpstr>Presentazione standard di PowerPoint</vt:lpstr>
      <vt:lpstr>Presentazione standard di PowerPoint</vt:lpstr>
      <vt:lpstr>Emissione mediante fluorescenza e fosforescenza</vt:lpstr>
      <vt:lpstr>Fluorescenza atomica</vt:lpstr>
      <vt:lpstr>Spettroscopia IR</vt:lpstr>
      <vt:lpstr>Spettroscopia IR</vt:lpstr>
      <vt:lpstr>COMPONENTI STRUMENTALI</vt:lpstr>
      <vt:lpstr>spettroscopia di assorbimento</vt:lpstr>
      <vt:lpstr>Spettroscopia di fluorescenza e emissione</vt:lpstr>
      <vt:lpstr>Materiali ottici – concetto di trasparenza ottica</vt:lpstr>
      <vt:lpstr>Sorgenti spettroscopiche</vt:lpstr>
      <vt:lpstr>Sorgenti continue nella regione ultravioletto/visibile</vt:lpstr>
      <vt:lpstr>Selettori della lunghezza d'onda</vt:lpstr>
      <vt:lpstr>MONOCROMATORI</vt:lpstr>
      <vt:lpstr>RETICOLO DI DIFFRAZIONE</vt:lpstr>
      <vt:lpstr>MONOCROMATORE</vt:lpstr>
      <vt:lpstr>Filtri di radiazione</vt:lpstr>
      <vt:lpstr>Presentazione standard di PowerPoint</vt:lpstr>
      <vt:lpstr>Rivelazione e misura dell'energia radiante</vt:lpstr>
      <vt:lpstr>FOTOTUBO</vt:lpstr>
      <vt:lpstr>Presentazione standard di PowerPoint</vt:lpstr>
      <vt:lpstr>SPETTROSCOPIA MOLECOLARE DI ASSORBIMENTO</vt:lpstr>
      <vt:lpstr>Specie assorbenti</vt:lpstr>
      <vt:lpstr>Gruppi funzionali organici insaturi che assorbono nelle  regioni ultravioletta e visibile sono noti come cromofori</vt:lpstr>
      <vt:lpstr>Applicazioni quantitative</vt:lpstr>
      <vt:lpstr>PROCEDURA</vt:lpstr>
      <vt:lpstr>Spettroscopia di fluorescenza molecolare</vt:lpstr>
      <vt:lpstr>TEORIA DELLA FLUORESCENZA MOLECOLARE</vt:lpstr>
      <vt:lpstr>Specie fluorescenti e rendimento quantico</vt:lpstr>
      <vt:lpstr>Fluorescenza e struttura</vt:lpstr>
      <vt:lpstr>L'effetto della rigidità strutturale</vt:lpstr>
      <vt:lpstr>SPETTROSCOPIA ATOMICA</vt:lpstr>
      <vt:lpstr>SPETTRI DI EMISSIONE</vt:lpstr>
      <vt:lpstr>SPETTRI DI ASSORBIMENTO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Michele Del Carlo</dc:creator>
  <cp:lastModifiedBy>michele del carlo</cp:lastModifiedBy>
  <cp:revision>8</cp:revision>
  <dcterms:created xsi:type="dcterms:W3CDTF">2023-03-14T06:37:39Z</dcterms:created>
  <dcterms:modified xsi:type="dcterms:W3CDTF">2025-10-29T07:26:07Z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2020-12-17T00:00:00Z</vt:filetime>
  </property>
  <property fmtid="{D5CDD505-2E9C-101B-9397-08002B2CF9AE}" pid="3" name="Creator">
    <vt:lpwstr>Microsoft® PowerPoint® per Microsoft 365</vt:lpwstr>
  </property>
  <property fmtid="{D5CDD505-2E9C-101B-9397-08002B2CF9AE}" pid="4" name="LastSaved">
    <vt:filetime>2023-03-14T00:00:00Z</vt:filetime>
  </property>
</Properties>
</file>