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64" r:id="rId4"/>
    <p:sldId id="275" r:id="rId5"/>
    <p:sldId id="265" r:id="rId6"/>
    <p:sldId id="260" r:id="rId7"/>
    <p:sldId id="261" r:id="rId8"/>
    <p:sldId id="273" r:id="rId9"/>
    <p:sldId id="266" r:id="rId10"/>
    <p:sldId id="278" r:id="rId11"/>
    <p:sldId id="279" r:id="rId12"/>
    <p:sldId id="269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358"/>
    <p:restoredTop sz="94610"/>
  </p:normalViewPr>
  <p:slideViewPr>
    <p:cSldViewPr snapToGrid="0" snapToObjects="1">
      <p:cViewPr varScale="1">
        <p:scale>
          <a:sx n="97" d="100"/>
          <a:sy n="97" d="100"/>
        </p:scale>
        <p:origin x="216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le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so e anno"/>
          <p:cNvSpPr txBox="1"/>
          <p:nvPr userDrawn="1"/>
        </p:nvSpPr>
        <p:spPr>
          <a:xfrm>
            <a:off x="822960" y="68580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1200" b="1" i="0" spc="300">
                <a:solidFill>
                  <a:srgbClr val="A3AAB6"/>
                </a:solidFill>
                <a:latin typeface="+mn-lt"/>
                <a:ea typeface="+mn-ea"/>
                <a:cs typeface="+mn-cs"/>
              </a:rPr>
              <a:t>STORIA CONTEMPORANEA  ·  A.A. 2026–2027</a:t>
            </a:r>
          </a:p>
        </p:txBody>
      </p:sp>
      <p:sp>
        <p:nvSpPr>
          <p:cNvPr id="3" name="Lezione e unità"/>
          <p:cNvSpPr>
            <a:spLocks noGrp="1"/>
          </p:cNvSpPr>
          <p:nvPr>
            <p:ph type="body" idx="13" hasCustomPrompt="1"/>
          </p:nvPr>
        </p:nvSpPr>
        <p:spPr>
          <a:xfrm>
            <a:off x="822960" y="1005840"/>
            <a:ext cx="10515600" cy="32004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600" b="1" i="0" cap="all" spc="300">
                <a:solidFill>
                  <a:srgbClr val="FF6A6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Lezione 1 · Unità I</a:t>
            </a:r>
          </a:p>
        </p:txBody>
      </p:sp>
      <p:sp>
        <p:nvSpPr>
          <p:cNvPr id="4" name="Titolo"/>
          <p:cNvSpPr>
            <a:spLocks noGrp="1"/>
          </p:cNvSpPr>
          <p:nvPr>
            <p:ph type="ctrTitle" hasCustomPrompt="1"/>
          </p:nvPr>
        </p:nvSpPr>
        <p:spPr>
          <a:xfrm>
            <a:off x="822960" y="1600200"/>
            <a:ext cx="10515600" cy="237744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54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lezione</a:t>
            </a:r>
          </a:p>
        </p:txBody>
      </p:sp>
      <p:sp>
        <p:nvSpPr>
          <p:cNvPr id="5" name="Sottotitolo"/>
          <p:cNvSpPr>
            <a:spLocks noGrp="1"/>
          </p:cNvSpPr>
          <p:nvPr>
            <p:ph type="subTitle" idx="1" hasCustomPrompt="1"/>
          </p:nvPr>
        </p:nvSpPr>
        <p:spPr>
          <a:xfrm>
            <a:off x="822960" y="4114800"/>
            <a:ext cx="10515600" cy="7772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4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o argomento</a:t>
            </a:r>
          </a:p>
        </p:txBody>
      </p:sp>
      <p:sp>
        <p:nvSpPr>
          <p:cNvPr id="6" name="Docente"/>
          <p:cNvSpPr txBox="1"/>
          <p:nvPr userDrawn="1"/>
        </p:nvSpPr>
        <p:spPr>
          <a:xfrm>
            <a:off x="1920240" y="5897880"/>
            <a:ext cx="502920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2000" b="0" i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prof.ssa Maddalena Carli</a:t>
            </a:r>
          </a:p>
        </p:txBody>
      </p:sp>
      <p:pic>
        <p:nvPicPr>
          <p:cNvPr id="7" name="Logo UniTE" descr="Logo Università degli Studi di Teramo – UniTE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2960" y="5897880"/>
            <a:ext cx="822960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e di se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822960" y="2103120"/>
            <a:ext cx="10515600" cy="17373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48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sezione</a:t>
            </a:r>
          </a:p>
        </p:txBody>
      </p:sp>
      <p:sp>
        <p:nvSpPr>
          <p:cNvPr id="3" name="Sottotitolo"/>
          <p:cNvSpPr>
            <a:spLocks noGrp="1"/>
          </p:cNvSpPr>
          <p:nvPr>
            <p:ph type="body" idx="1" hasCustomPrompt="1"/>
          </p:nvPr>
        </p:nvSpPr>
        <p:spPr>
          <a:xfrm>
            <a:off x="822960" y="4023360"/>
            <a:ext cx="10515600" cy="9144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4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o breve descrizione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tà didattic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nnello"/>
          <p:cNvSpPr/>
          <p:nvPr userDrawn="1"/>
        </p:nvSpPr>
        <p:spPr>
          <a:xfrm>
            <a:off x="0" y="0"/>
            <a:ext cx="4480560" cy="6858000"/>
          </a:xfrm>
          <a:prstGeom prst="rect">
            <a:avLst/>
          </a:prstGeom>
          <a:solidFill>
            <a:srgbClr val="20232A"/>
          </a:solidFill>
          <a:ln>
            <a:noFill/>
          </a:ln>
        </p:spPr>
        <p:txBody>
          <a:bodyPr rtlCol="0" anchor="ctr"/>
          <a:lstStyle/>
          <a:p>
            <a:endParaRPr lang="it-IT"/>
          </a:p>
        </p:txBody>
      </p:sp>
      <p:sp>
        <p:nvSpPr>
          <p:cNvPr id="3" name="Etichetta unità"/>
          <p:cNvSpPr txBox="1"/>
          <p:nvPr userDrawn="1"/>
        </p:nvSpPr>
        <p:spPr>
          <a:xfrm>
            <a:off x="640080" y="685800"/>
            <a:ext cx="347472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1200" b="1" i="0" spc="300">
                <a:solidFill>
                  <a:srgbClr val="A3AAB6"/>
                </a:solidFill>
                <a:latin typeface="+mn-lt"/>
                <a:ea typeface="+mn-ea"/>
                <a:cs typeface="+mn-cs"/>
              </a:rPr>
              <a:t>UNITÀ DIDATTICA</a:t>
            </a:r>
          </a:p>
        </p:txBody>
      </p:sp>
      <p:sp>
        <p:nvSpPr>
          <p:cNvPr id="4" name="Numero unità"/>
          <p:cNvSpPr>
            <a:spLocks noGrp="1"/>
          </p:cNvSpPr>
          <p:nvPr>
            <p:ph type="body" idx="13" hasCustomPrompt="1"/>
          </p:nvPr>
        </p:nvSpPr>
        <p:spPr>
          <a:xfrm>
            <a:off x="640080" y="1097280"/>
            <a:ext cx="3566160" cy="201168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20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</a:t>
            </a:r>
          </a:p>
        </p:txBody>
      </p:sp>
      <p:sp>
        <p:nvSpPr>
          <p:cNvPr id="5" name="Periodo"/>
          <p:cNvSpPr>
            <a:spLocks noGrp="1"/>
          </p:cNvSpPr>
          <p:nvPr>
            <p:ph type="body" idx="14" hasCustomPrompt="1"/>
          </p:nvPr>
        </p:nvSpPr>
        <p:spPr>
          <a:xfrm>
            <a:off x="640080" y="3246120"/>
            <a:ext cx="3566160" cy="64008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400" b="1" i="0">
                <a:solidFill>
                  <a:srgbClr val="FF6A6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1871–1918</a:t>
            </a:r>
          </a:p>
        </p:txBody>
      </p:sp>
      <p:sp>
        <p:nvSpPr>
          <p:cNvPr id="6" name="Titolo"/>
          <p:cNvSpPr>
            <a:spLocks noGrp="1"/>
          </p:cNvSpPr>
          <p:nvPr>
            <p:ph type="title" hasCustomPrompt="1"/>
          </p:nvPr>
        </p:nvSpPr>
        <p:spPr>
          <a:xfrm>
            <a:off x="5120640" y="457200"/>
            <a:ext cx="6446520" cy="109728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4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dell’unità</a:t>
            </a:r>
          </a:p>
        </p:txBody>
      </p:sp>
      <p:sp>
        <p:nvSpPr>
          <p:cNvPr id="7" name="Sottotitolo"/>
          <p:cNvSpPr>
            <a:spLocks noGrp="1"/>
          </p:cNvSpPr>
          <p:nvPr>
            <p:ph type="body" idx="15" hasCustomPrompt="1"/>
          </p:nvPr>
        </p:nvSpPr>
        <p:spPr>
          <a:xfrm>
            <a:off x="5120640" y="1691640"/>
            <a:ext cx="6446520" cy="73152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1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dell’unità</a:t>
            </a:r>
          </a:p>
        </p:txBody>
      </p:sp>
      <p:sp>
        <p:nvSpPr>
          <p:cNvPr id="8" name="Argomenti"/>
          <p:cNvSpPr>
            <a:spLocks noGrp="1"/>
          </p:cNvSpPr>
          <p:nvPr>
            <p:ph type="body" idx="1" hasCustomPrompt="1"/>
          </p:nvPr>
        </p:nvSpPr>
        <p:spPr>
          <a:xfrm>
            <a:off x="5120640" y="2560320"/>
            <a:ext cx="6446520" cy="374904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Argomenti dell’unità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Contenuto"/>
          <p:cNvSpPr>
            <a:spLocks noGrp="1"/>
          </p:cNvSpPr>
          <p:nvPr>
            <p:ph type="body" idx="1" hasCustomPrompt="1"/>
          </p:nvPr>
        </p:nvSpPr>
        <p:spPr>
          <a:xfrm>
            <a:off x="640080" y="1554480"/>
            <a:ext cx="10908792" cy="45720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2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 della slide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600200"/>
            <a:ext cx="5303520" cy="45262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1005840" y="1920240"/>
            <a:ext cx="4572000" cy="5943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1</a:t>
            </a:r>
          </a:p>
        </p:txBody>
      </p:sp>
      <p:sp>
        <p:nvSpPr>
          <p:cNvPr id="5" name="Testo 1"/>
          <p:cNvSpPr>
            <a:spLocks noGrp="1"/>
          </p:cNvSpPr>
          <p:nvPr>
            <p:ph type="body" idx="1" hasCustomPrompt="1"/>
          </p:nvPr>
        </p:nvSpPr>
        <p:spPr>
          <a:xfrm>
            <a:off x="1005840" y="2697480"/>
            <a:ext cx="4572000" cy="32004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6" name="Scheda 2"/>
          <p:cNvSpPr/>
          <p:nvPr userDrawn="1"/>
        </p:nvSpPr>
        <p:spPr>
          <a:xfrm>
            <a:off x="6245352" y="1600200"/>
            <a:ext cx="5303520" cy="45262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7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6611112" y="1920240"/>
            <a:ext cx="4572000" cy="5943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2</a:t>
            </a:r>
          </a:p>
        </p:txBody>
      </p:sp>
      <p:sp>
        <p:nvSpPr>
          <p:cNvPr id="8" name="Testo 2"/>
          <p:cNvSpPr>
            <a:spLocks noGrp="1"/>
          </p:cNvSpPr>
          <p:nvPr>
            <p:ph type="body" idx="2" hasCustomPrompt="1"/>
          </p:nvPr>
        </p:nvSpPr>
        <p:spPr>
          <a:xfrm>
            <a:off x="6611112" y="2697480"/>
            <a:ext cx="4572000" cy="32004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9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o 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1600200"/>
            <a:ext cx="3931920" cy="452628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4" name="Cornice immagine"/>
          <p:cNvSpPr/>
          <p:nvPr userDrawn="1"/>
        </p:nvSpPr>
        <p:spPr>
          <a:xfrm>
            <a:off x="4846320" y="1463040"/>
            <a:ext cx="6702552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5" name="Immagine"/>
          <p:cNvSpPr>
            <a:spLocks noGrp="1"/>
          </p:cNvSpPr>
          <p:nvPr>
            <p:ph type="pic" idx="13" hasCustomPrompt="1"/>
          </p:nvPr>
        </p:nvSpPr>
        <p:spPr>
          <a:xfrm>
            <a:off x="4974336" y="1591056"/>
            <a:ext cx="6446520" cy="4544568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6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 tra immag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463040"/>
            <a:ext cx="5303520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914400" y="1691640"/>
            <a:ext cx="4754880" cy="45720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2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Immagine A</a:t>
            </a:r>
          </a:p>
        </p:txBody>
      </p:sp>
      <p:sp>
        <p:nvSpPr>
          <p:cNvPr id="5" name="Immagine 1"/>
          <p:cNvSpPr>
            <a:spLocks noGrp="1"/>
          </p:cNvSpPr>
          <p:nvPr>
            <p:ph type="pic" idx="15" hasCustomPrompt="1"/>
          </p:nvPr>
        </p:nvSpPr>
        <p:spPr>
          <a:xfrm>
            <a:off x="914400" y="2286000"/>
            <a:ext cx="4754880" cy="2971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6" name="Didascalia 1"/>
          <p:cNvSpPr>
            <a:spLocks noGrp="1"/>
          </p:cNvSpPr>
          <p:nvPr>
            <p:ph type="body" idx="17" hasCustomPrompt="1"/>
          </p:nvPr>
        </p:nvSpPr>
        <p:spPr>
          <a:xfrm>
            <a:off x="914400" y="5394960"/>
            <a:ext cx="4754880" cy="6858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fonte, data, che cosa mostra</a:t>
            </a:r>
          </a:p>
        </p:txBody>
      </p:sp>
      <p:sp>
        <p:nvSpPr>
          <p:cNvPr id="7" name="Scheda 2"/>
          <p:cNvSpPr/>
          <p:nvPr userDrawn="1"/>
        </p:nvSpPr>
        <p:spPr>
          <a:xfrm>
            <a:off x="6245352" y="1463040"/>
            <a:ext cx="5303520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8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6519672" y="1691640"/>
            <a:ext cx="4754880" cy="45720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2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Immagine B</a:t>
            </a:r>
          </a:p>
        </p:txBody>
      </p:sp>
      <p:sp>
        <p:nvSpPr>
          <p:cNvPr id="9" name="Immagine 2"/>
          <p:cNvSpPr>
            <a:spLocks noGrp="1"/>
          </p:cNvSpPr>
          <p:nvPr>
            <p:ph type="pic" idx="16" hasCustomPrompt="1"/>
          </p:nvPr>
        </p:nvSpPr>
        <p:spPr>
          <a:xfrm>
            <a:off x="6519672" y="2286000"/>
            <a:ext cx="4754880" cy="2971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10" name="Didascalia 2"/>
          <p:cNvSpPr>
            <a:spLocks noGrp="1"/>
          </p:cNvSpPr>
          <p:nvPr>
            <p:ph type="body" idx="18" hasCustomPrompt="1"/>
          </p:nvPr>
        </p:nvSpPr>
        <p:spPr>
          <a:xfrm>
            <a:off x="6519672" y="5394960"/>
            <a:ext cx="4754880" cy="6858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fonte, data, che cosa mostra</a:t>
            </a:r>
          </a:p>
        </p:txBody>
      </p:sp>
      <p:sp>
        <p:nvSpPr>
          <p:cNvPr id="11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i e copert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2011680"/>
            <a:ext cx="4572000" cy="32918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Autore</a:t>
            </a:r>
          </a:p>
          <a:p>
            <a:r>
              <a:rPr lang="it-IT"/>
              <a:t>Titolo</a:t>
            </a:r>
          </a:p>
          <a:p>
            <a:r>
              <a:rPr lang="it-IT"/>
              <a:t>Editore</a:t>
            </a:r>
          </a:p>
        </p:txBody>
      </p:sp>
      <p:sp>
        <p:nvSpPr>
          <p:cNvPr id="4" name="Ombra copertina 1"/>
          <p:cNvSpPr/>
          <p:nvPr userDrawn="1"/>
        </p:nvSpPr>
        <p:spPr>
          <a:xfrm>
            <a:off x="5650992" y="1463040"/>
            <a:ext cx="274320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5" name="Copertina 1"/>
          <p:cNvSpPr>
            <a:spLocks noGrp="1"/>
          </p:cNvSpPr>
          <p:nvPr>
            <p:ph type="pic" idx="13" hasCustomPrompt="1"/>
          </p:nvPr>
        </p:nvSpPr>
        <p:spPr>
          <a:xfrm>
            <a:off x="5650992" y="1463040"/>
            <a:ext cx="2743200" cy="4114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la copertina</a:t>
            </a:r>
          </a:p>
        </p:txBody>
      </p:sp>
      <p:sp>
        <p:nvSpPr>
          <p:cNvPr id="6" name="Didascalia 1"/>
          <p:cNvSpPr>
            <a:spLocks noGrp="1"/>
          </p:cNvSpPr>
          <p:nvPr>
            <p:ph type="body" idx="15" hasCustomPrompt="1"/>
          </p:nvPr>
        </p:nvSpPr>
        <p:spPr>
          <a:xfrm>
            <a:off x="5650992" y="5715000"/>
            <a:ext cx="2743200" cy="5486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3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</a:t>
            </a:r>
          </a:p>
        </p:txBody>
      </p:sp>
      <p:sp>
        <p:nvSpPr>
          <p:cNvPr id="7" name="Ombra copertina 2"/>
          <p:cNvSpPr/>
          <p:nvPr userDrawn="1"/>
        </p:nvSpPr>
        <p:spPr>
          <a:xfrm>
            <a:off x="8805672" y="1463040"/>
            <a:ext cx="274320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8" name="Copertina 2"/>
          <p:cNvSpPr>
            <a:spLocks noGrp="1"/>
          </p:cNvSpPr>
          <p:nvPr>
            <p:ph type="pic" idx="14" hasCustomPrompt="1"/>
          </p:nvPr>
        </p:nvSpPr>
        <p:spPr>
          <a:xfrm>
            <a:off x="8805672" y="1463040"/>
            <a:ext cx="2743200" cy="4114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la copertina</a:t>
            </a:r>
          </a:p>
        </p:txBody>
      </p:sp>
      <p:sp>
        <p:nvSpPr>
          <p:cNvPr id="9" name="Didascalia 2"/>
          <p:cNvSpPr>
            <a:spLocks noGrp="1"/>
          </p:cNvSpPr>
          <p:nvPr>
            <p:ph type="body" idx="16" hasCustomPrompt="1"/>
          </p:nvPr>
        </p:nvSpPr>
        <p:spPr>
          <a:xfrm>
            <a:off x="8805672" y="5715000"/>
            <a:ext cx="2743200" cy="5486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3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</a:t>
            </a:r>
          </a:p>
        </p:txBody>
      </p:sp>
      <p:sp>
        <p:nvSpPr>
          <p:cNvPr id="10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sch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1051560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1</a:t>
            </a:r>
          </a:p>
        </p:txBody>
      </p:sp>
      <p:sp>
        <p:nvSpPr>
          <p:cNvPr id="5" name="Testo 1"/>
          <p:cNvSpPr>
            <a:spLocks noGrp="1"/>
          </p:cNvSpPr>
          <p:nvPr>
            <p:ph type="body" idx="1" hasCustomPrompt="1"/>
          </p:nvPr>
        </p:nvSpPr>
        <p:spPr>
          <a:xfrm>
            <a:off x="1051560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6" name="Scheda 2"/>
          <p:cNvSpPr/>
          <p:nvPr userDrawn="1"/>
        </p:nvSpPr>
        <p:spPr>
          <a:xfrm>
            <a:off x="4399178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7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4810658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2</a:t>
            </a:r>
          </a:p>
        </p:txBody>
      </p:sp>
      <p:sp>
        <p:nvSpPr>
          <p:cNvPr id="8" name="Testo 2"/>
          <p:cNvSpPr>
            <a:spLocks noGrp="1"/>
          </p:cNvSpPr>
          <p:nvPr>
            <p:ph type="body" idx="2" hasCustomPrompt="1"/>
          </p:nvPr>
        </p:nvSpPr>
        <p:spPr>
          <a:xfrm>
            <a:off x="4810658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9" name="Scheda 3"/>
          <p:cNvSpPr/>
          <p:nvPr userDrawn="1"/>
        </p:nvSpPr>
        <p:spPr>
          <a:xfrm>
            <a:off x="8158277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10" name="Intestazione 3"/>
          <p:cNvSpPr>
            <a:spLocks noGrp="1"/>
          </p:cNvSpPr>
          <p:nvPr>
            <p:ph type="body" idx="15" hasCustomPrompt="1"/>
          </p:nvPr>
        </p:nvSpPr>
        <p:spPr>
          <a:xfrm>
            <a:off x="8569757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3</a:t>
            </a:r>
          </a:p>
        </p:txBody>
      </p:sp>
      <p:sp>
        <p:nvSpPr>
          <p:cNvPr id="11" name="Testo 3"/>
          <p:cNvSpPr>
            <a:spLocks noGrp="1"/>
          </p:cNvSpPr>
          <p:nvPr>
            <p:ph type="body" idx="3" hasCustomPrompt="1"/>
          </p:nvPr>
        </p:nvSpPr>
        <p:spPr>
          <a:xfrm>
            <a:off x="8569757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12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nte o cita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822960" y="548640"/>
            <a:ext cx="9601200" cy="3657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1" i="0" cap="all" spc="30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Titolo o tema</a:t>
            </a:r>
          </a:p>
        </p:txBody>
      </p:sp>
      <p:sp>
        <p:nvSpPr>
          <p:cNvPr id="3" name="Virgolette"/>
          <p:cNvSpPr txBox="1"/>
          <p:nvPr userDrawn="1"/>
        </p:nvSpPr>
        <p:spPr>
          <a:xfrm>
            <a:off x="822960" y="914400"/>
            <a:ext cx="1828800" cy="18288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it-IT" sz="16000" b="1" i="0">
                <a:solidFill>
                  <a:srgbClr val="D42A23"/>
                </a:solidFill>
                <a:latin typeface="+mj-lt"/>
                <a:ea typeface="+mj-ea"/>
                <a:cs typeface="+mj-cs"/>
              </a:rPr>
              <a:t>“</a:t>
            </a:r>
          </a:p>
        </p:txBody>
      </p:sp>
      <p:sp>
        <p:nvSpPr>
          <p:cNvPr id="4" name="Citazione"/>
          <p:cNvSpPr>
            <a:spLocks noGrp="1"/>
          </p:cNvSpPr>
          <p:nvPr>
            <p:ph type="body" idx="1" hasCustomPrompt="1"/>
          </p:nvPr>
        </p:nvSpPr>
        <p:spPr>
          <a:xfrm>
            <a:off x="1280160" y="1828800"/>
            <a:ext cx="9601200" cy="301752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200" b="0" i="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Citazione o brano di fonte</a:t>
            </a:r>
          </a:p>
        </p:txBody>
      </p:sp>
      <p:sp>
        <p:nvSpPr>
          <p:cNvPr id="5" name="Attribuzione"/>
          <p:cNvSpPr>
            <a:spLocks noGrp="1"/>
          </p:cNvSpPr>
          <p:nvPr>
            <p:ph type="body" idx="13" hasCustomPrompt="1"/>
          </p:nvPr>
        </p:nvSpPr>
        <p:spPr>
          <a:xfrm>
            <a:off x="1280160" y="5029200"/>
            <a:ext cx="9601200" cy="4572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Autore, opera, anno</a:t>
            </a:r>
          </a:p>
        </p:txBody>
      </p:sp>
      <p:sp>
        <p:nvSpPr>
          <p:cNvPr id="6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Fai clic per modificare il titolo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1554480"/>
            <a:ext cx="10908792" cy="45720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2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Fai clic per modificare gli stili del testo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286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144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73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8.jp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dirty="0">
                <a:solidFill>
                  <a:srgbClr val="0070C0"/>
                </a:solidFill>
              </a:rPr>
              <a:t>Lezione </a:t>
            </a:r>
            <a:r>
              <a:rPr lang="it-IT" dirty="0">
                <a:solidFill>
                  <a:srgbClr val="0070C0"/>
                </a:solidFill>
              </a:rPr>
              <a:t>3</a:t>
            </a:r>
            <a:r>
              <a:rPr dirty="0">
                <a:solidFill>
                  <a:srgbClr val="0070C0"/>
                </a:solidFill>
              </a:rPr>
              <a:t> · Unità I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Liberalismo, socialismo, nazionalismo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dirty="0"/>
              <a:t>I</a:t>
            </a:r>
            <a:r>
              <a:rPr lang="it-IT" dirty="0"/>
              <a:t>.3.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dirty="0">
                <a:solidFill>
                  <a:srgbClr val="0070C0"/>
                </a:solidFill>
              </a:rPr>
              <a:t>1871–1918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L’apocalisse della modernità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it-IT" dirty="0"/>
              <a:t>Dalle crisi di fine Ottocento alla prima guerra mondiale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0070C0"/>
              </a:buClr>
            </a:pPr>
            <a:r>
              <a:rPr lang="it-IT" dirty="0"/>
              <a:t>Liberalismo</a:t>
            </a:r>
            <a:endParaRPr dirty="0"/>
          </a:p>
          <a:p>
            <a:pPr>
              <a:buClr>
                <a:srgbClr val="0070C0"/>
              </a:buClr>
            </a:pPr>
            <a:r>
              <a:rPr lang="it-IT" dirty="0"/>
              <a:t>Socialismo</a:t>
            </a:r>
            <a:endParaRPr dirty="0"/>
          </a:p>
          <a:p>
            <a:pPr>
              <a:buClr>
                <a:srgbClr val="0070C0"/>
              </a:buClr>
            </a:pPr>
            <a:r>
              <a:rPr lang="it-IT" dirty="0"/>
              <a:t>Nazionalismo</a:t>
            </a:r>
            <a:endParaRPr dirty="0"/>
          </a:p>
          <a:p>
            <a:pPr>
              <a:buClr>
                <a:srgbClr val="0070C0"/>
              </a:buClr>
            </a:pPr>
            <a:r>
              <a:rPr lang="it-IT" dirty="0"/>
              <a:t>Sionismo, sionismi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Liberalismo</a:t>
            </a:r>
            <a:endParaRPr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>
          <a:xfrm>
            <a:off x="4809287" y="2630658"/>
            <a:ext cx="2570378" cy="2468880"/>
          </a:xfrm>
        </p:spPr>
        <p:txBody>
          <a:bodyPr>
            <a:normAutofit/>
          </a:bodyPr>
          <a:lstStyle/>
          <a:p>
            <a:pPr marL="285750" indent="-285750">
              <a:buClr>
                <a:srgbClr val="2E379E"/>
              </a:buClr>
              <a:buFont typeface="Wingdings" pitchFamily="2" charset="2"/>
              <a:buChar char="§"/>
            </a:pP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libero mercato e libero imprenditore</a:t>
            </a:r>
          </a:p>
          <a:p>
            <a:pPr marL="285750" indent="-285750">
              <a:buClr>
                <a:srgbClr val="2E379E"/>
              </a:buClr>
              <a:buFont typeface="Wingdings" pitchFamily="2" charset="2"/>
              <a:buChar char="§"/>
            </a:pP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società civile e sue articolazioni</a:t>
            </a:r>
          </a:p>
          <a:p>
            <a:pPr marL="285750" indent="-285750">
              <a:buClr>
                <a:srgbClr val="2E379E"/>
              </a:buClr>
              <a:buFont typeface="Wingdings" pitchFamily="2" charset="2"/>
              <a:buChar char="§"/>
            </a:pP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istituzioni costituzionali e parlamentari</a:t>
            </a:r>
          </a:p>
          <a:p>
            <a:pPr marL="285750" indent="-285750">
              <a:buClr>
                <a:srgbClr val="2E379E"/>
              </a:buClr>
              <a:buFont typeface="Wingdings" pitchFamily="2" charset="2"/>
              <a:buChar char="§"/>
            </a:pP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esercizio dei diritti politici, a esclusione dei soggetti ‘immaturi’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it-IT" dirty="0">
                <a:cs typeface="Times New Roman" panose="02020603050405020304" pitchFamily="18" charset="0"/>
              </a:rPr>
              <a:t>democratici</a:t>
            </a:r>
          </a:p>
          <a:p>
            <a:r>
              <a:rPr lang="it-IT" dirty="0">
                <a:cs typeface="Times New Roman" panose="02020603050405020304" pitchFamily="18" charset="0"/>
              </a:rPr>
              <a:t>- preferenza per l’assetto repubblicano</a:t>
            </a:r>
          </a:p>
          <a:p>
            <a:r>
              <a:rPr lang="it-IT" dirty="0">
                <a:cs typeface="Times New Roman" panose="02020603050405020304" pitchFamily="18" charset="0"/>
              </a:rPr>
              <a:t>- estensione del diritto di voto</a:t>
            </a:r>
            <a:r>
              <a:rPr lang="it-IT" b="1" dirty="0">
                <a:cs typeface="Times New Roman" panose="02020603050405020304" pitchFamily="18" charset="0"/>
              </a:rPr>
              <a:t> </a:t>
            </a:r>
            <a:r>
              <a:rPr lang="it-IT" dirty="0">
                <a:cs typeface="Times New Roman" panose="02020603050405020304" pitchFamily="18" charset="0"/>
              </a:rPr>
              <a:t>a tutti i maschi adulti</a:t>
            </a:r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67442B2D-B383-AF7E-A968-DDF81F3A0B3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051560" y="2194560"/>
            <a:ext cx="2570378" cy="2468880"/>
          </a:xfrm>
        </p:spPr>
        <p:txBody>
          <a:bodyPr>
            <a:normAutofit fontScale="77500" lnSpcReduction="20000"/>
          </a:bodyPr>
          <a:lstStyle/>
          <a:p>
            <a:pPr>
              <a:buClr>
                <a:srgbClr val="0070C0"/>
              </a:buClr>
            </a:pPr>
            <a:r>
              <a:rPr lang="it-IT" dirty="0">
                <a:latin typeface="+mn-lt"/>
              </a:rPr>
              <a:t>riconoscimento di un valore autonomo all’individuo  e tendenza a limitare</a:t>
            </a:r>
          </a:p>
          <a:p>
            <a:pPr>
              <a:buClr>
                <a:srgbClr val="0070C0"/>
              </a:buClr>
            </a:pPr>
            <a:r>
              <a:rPr lang="it-IT" dirty="0">
                <a:latin typeface="+mn-lt"/>
              </a:rPr>
              <a:t>l’azione dello Stato in base a una costante distinzione tra pubblico e privato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E91C9A-382E-69CC-7736-9E741F232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3F638-8884-F768-3745-7E8BB6E78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Socialismo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29C67F-6F8C-9D7F-6E12-94C54A6318DE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it-IT" dirty="0"/>
              <a:t>utopistico</a:t>
            </a:r>
            <a:endParaRPr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180D42-BF2A-0BD6-370A-8A550B88F3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it-IT" dirty="0">
                <a:cs typeface="Times New Roman" panose="02020603050405020304" pitchFamily="18" charset="0"/>
              </a:rPr>
              <a:t>Robert Owen (1771-1858)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dirty="0">
                <a:cs typeface="Times New Roman" panose="02020603050405020304" pitchFamily="18" charset="0"/>
              </a:rPr>
              <a:t>Claude-Henri de Saint-Simon (1760-1825)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dirty="0">
                <a:cs typeface="Times New Roman" panose="02020603050405020304" pitchFamily="18" charset="0"/>
              </a:rPr>
              <a:t>Charles Fourier (1772-1837)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 dirty="0">
                <a:cs typeface="Times New Roman" panose="02020603050405020304" pitchFamily="18" charset="0"/>
              </a:rPr>
              <a:t>Louis-Auguste Blanqui (1805-1881)</a:t>
            </a:r>
            <a:br>
              <a:rPr lang="it-IT" dirty="0">
                <a:cs typeface="Times New Roman" panose="02020603050405020304" pitchFamily="18" charset="0"/>
              </a:rPr>
            </a:br>
            <a:r>
              <a:rPr lang="it-IT" dirty="0">
                <a:cs typeface="Times New Roman" panose="02020603050405020304" pitchFamily="18" charset="0"/>
              </a:rPr>
              <a:t>Louis Blanc (1811-1882)</a:t>
            </a:r>
          </a:p>
          <a:p>
            <a:pPr marL="0" indent="0">
              <a:spcBef>
                <a:spcPts val="0"/>
              </a:spcBef>
              <a:buNone/>
            </a:pPr>
            <a:r>
              <a:rPr lang="it-IT">
                <a:cs typeface="Times New Roman" panose="02020603050405020304" pitchFamily="18" charset="0"/>
              </a:rPr>
              <a:t>Pierre-Joseph </a:t>
            </a:r>
            <a:r>
              <a:rPr lang="it-IT" dirty="0">
                <a:cs typeface="Times New Roman" panose="02020603050405020304" pitchFamily="18" charset="0"/>
              </a:rPr>
              <a:t>Proudhon (1809-1865)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41633A-05D0-5E33-360D-68CAE579110F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it-IT" dirty="0"/>
              <a:t>scientifico</a:t>
            </a:r>
            <a:endParaRPr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36258D9-7544-B171-7F79-0D47AF62BD33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>
                <a:cs typeface="Times New Roman" panose="02020603050405020304" pitchFamily="18" charset="0"/>
              </a:rPr>
              <a:t>Karl Marx ( 1818-1883) e Friedrich Engels (1820-1895)</a:t>
            </a:r>
          </a:p>
          <a:p>
            <a:pPr marL="0" indent="0">
              <a:buNone/>
            </a:pPr>
            <a:endParaRPr lang="it-IT" dirty="0">
              <a:cs typeface="Times New Roman" panose="02020603050405020304" pitchFamily="18" charset="0"/>
            </a:endParaRP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dirty="0">
                <a:cs typeface="Times New Roman" panose="02020603050405020304" pitchFamily="18" charset="0"/>
              </a:rPr>
              <a:t>basi economico-filosofiche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dirty="0">
                <a:cs typeface="Times New Roman" panose="02020603050405020304" pitchFamily="18" charset="0"/>
              </a:rPr>
              <a:t>rivoluzione </a:t>
            </a:r>
          </a:p>
        </p:txBody>
      </p:sp>
    </p:spTree>
    <p:extLst>
      <p:ext uri="{BB962C8B-B14F-4D97-AF65-F5344CB8AC3E}">
        <p14:creationId xmlns:p14="http://schemas.microsoft.com/office/powerpoint/2010/main" val="257346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manifesto del partito comunista (1848)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it-IT" b="1" dirty="0">
                <a:cs typeface="Times New Roman" panose="02020603050405020304" pitchFamily="18" charset="0"/>
              </a:rPr>
              <a:t>Uno spettro si aggira per l’Europa: lo spettro del comunismo</a:t>
            </a:r>
            <a:r>
              <a:rPr lang="it-IT" dirty="0">
                <a:cs typeface="Times New Roman" panose="02020603050405020304" pitchFamily="18" charset="0"/>
              </a:rPr>
              <a:t>. Tutte le potenze della vecchia Europa si sono coalizzate in una sacra caccia alle streghe contro questo spettro (…) </a:t>
            </a:r>
            <a:r>
              <a:rPr lang="it-IT" b="1" dirty="0">
                <a:cs typeface="Times New Roman" panose="02020603050405020304" pitchFamily="18" charset="0"/>
              </a:rPr>
              <a:t>Il comunismo viene ormai riconosciuto da tutte le potenze europee come una potenza</a:t>
            </a:r>
            <a:r>
              <a:rPr lang="it-IT" dirty="0">
                <a:cs typeface="Times New Roman" panose="02020603050405020304" pitchFamily="18" charset="0"/>
              </a:rPr>
              <a:t>. È gran tempo che i comunisti espongano apertamente a tutto il mondo la loro prospettiva, i loro scopi, le loro tendenze, e oppongano alla favola dello spettro del comunismo un manifesto del partito. </a:t>
            </a:r>
            <a:r>
              <a:rPr lang="it-IT" b="1" dirty="0">
                <a:cs typeface="Times New Roman" panose="02020603050405020304" pitchFamily="18" charset="0"/>
              </a:rPr>
              <a:t>A questo scopo si sono radunati a Londra comunisti delle più diverse nazionalità e hanno redatto il seguente manifesto, che viene pubblicato in lingua inglese, francese, tedesca, italiana, fiamminga e danese</a:t>
            </a:r>
            <a:r>
              <a:rPr lang="it-IT" dirty="0"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it-IT" dirty="0"/>
              <a:t>K. Marx e </a:t>
            </a:r>
            <a:r>
              <a:rPr lang="it-IT" dirty="0" err="1"/>
              <a:t>F</a:t>
            </a:r>
            <a:r>
              <a:rPr lang="it-IT" dirty="0"/>
              <a:t>. Engels, </a:t>
            </a:r>
            <a:r>
              <a:rPr lang="it-IT" i="1" dirty="0"/>
              <a:t>Manifesto del partito comunista </a:t>
            </a:r>
            <a:r>
              <a:rPr lang="it-IT" dirty="0"/>
              <a:t>(1848)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it-IT" dirty="0"/>
              <a:t>il «socialismo scientifico»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0070C0"/>
              </a:buClr>
              <a:buFont typeface="Font di sistema regolare"/>
              <a:buChar char="-"/>
            </a:pP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concezione materialistica della storia</a:t>
            </a:r>
          </a:p>
          <a:p>
            <a:pPr>
              <a:buClr>
                <a:srgbClr val="0070C0"/>
              </a:buClr>
              <a:buFont typeface="Font di sistema regolare"/>
              <a:buChar char="-"/>
            </a:pP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rivoluzione proletaria</a:t>
            </a:r>
          </a:p>
          <a:p>
            <a:pPr>
              <a:buClr>
                <a:srgbClr val="0070C0"/>
              </a:buClr>
              <a:buFont typeface="Font di sistema regolare"/>
              <a:buChar char="-"/>
            </a:pP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organizzazione internazionale del proletariato</a:t>
            </a:r>
          </a:p>
          <a:p>
            <a:pPr>
              <a:buClr>
                <a:srgbClr val="0070C0"/>
              </a:buClr>
              <a:buFont typeface="Font di sistema regolare"/>
              <a:buChar char="-"/>
            </a:pP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differenza tra la prospettiva marxista e quella anarchica</a:t>
            </a:r>
          </a:p>
          <a:p>
            <a:pPr>
              <a:buClr>
                <a:srgbClr val="0070C0"/>
              </a:buClr>
              <a:buFont typeface="Font di sistema regolare"/>
              <a:buChar char="-"/>
            </a:pP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le scissioni interne al movimento operaio e socialista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/>
              <a:t>la «modernità» dei partiti socialisti</a:t>
            </a:r>
            <a:endParaRPr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>
              <a:buClr>
                <a:srgbClr val="0070C0"/>
              </a:buClr>
              <a:buFont typeface="Font di sistema regolare"/>
              <a:buChar char="-"/>
            </a:pP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dirty="0">
                <a:cs typeface="Times New Roman" panose="02020603050405020304" pitchFamily="18" charset="0"/>
              </a:rPr>
              <a:t>associazioni federali</a:t>
            </a:r>
          </a:p>
          <a:p>
            <a:pPr>
              <a:buClr>
                <a:srgbClr val="0070C0"/>
              </a:buClr>
              <a:buFont typeface="Font di sistema regolare"/>
              <a:buChar char="-"/>
            </a:pPr>
            <a:r>
              <a:rPr lang="it-IT" dirty="0">
                <a:cs typeface="Times New Roman" panose="02020603050405020304" pitchFamily="18" charset="0"/>
              </a:rPr>
              <a:t> associazioni formalizzate</a:t>
            </a:r>
          </a:p>
          <a:p>
            <a:pPr>
              <a:buClr>
                <a:srgbClr val="0070C0"/>
              </a:buClr>
              <a:buFont typeface="Font di sistema regolare"/>
              <a:buChar char="-"/>
            </a:pPr>
            <a:r>
              <a:rPr lang="it-IT" dirty="0">
                <a:cs typeface="Times New Roman" panose="02020603050405020304" pitchFamily="18" charset="0"/>
              </a:rPr>
              <a:t> organizzazioni satelliti</a:t>
            </a:r>
          </a:p>
          <a:p>
            <a:pPr>
              <a:buClr>
                <a:srgbClr val="0070C0"/>
              </a:buClr>
              <a:buFont typeface="Font di sistema regolare"/>
              <a:buChar char="-"/>
            </a:pPr>
            <a:r>
              <a:rPr lang="it-IT" dirty="0">
                <a:cs typeface="Times New Roman" panose="02020603050405020304" pitchFamily="18" charset="0"/>
              </a:rPr>
              <a:t> legame con le associazioni sindacali</a:t>
            </a:r>
          </a:p>
          <a:p>
            <a:pPr>
              <a:buClr>
                <a:srgbClr val="0070C0"/>
              </a:buClr>
              <a:buFont typeface="Font di sistema regolare"/>
              <a:buChar char="-"/>
            </a:pPr>
            <a:r>
              <a:rPr lang="it-IT" dirty="0">
                <a:cs typeface="Times New Roman" panose="02020603050405020304" pitchFamily="18" charset="0"/>
              </a:rPr>
              <a:t> feste, simboli, riti</a:t>
            </a:r>
          </a:p>
          <a:p>
            <a:pPr>
              <a:buClr>
                <a:srgbClr val="0070C0"/>
              </a:buClr>
              <a:buFont typeface="Font di sistema regolare"/>
              <a:buChar char="-"/>
            </a:pPr>
            <a:r>
              <a:rPr lang="it-IT" dirty="0">
                <a:cs typeface="Times New Roman" panose="02020603050405020304" pitchFamily="18" charset="0"/>
              </a:rPr>
              <a:t> strumenti di lotta</a:t>
            </a:r>
          </a:p>
          <a:p>
            <a:pPr>
              <a:buClr>
                <a:srgbClr val="0070C0"/>
              </a:buClr>
              <a:buFont typeface="Font di sistema regolare"/>
              <a:buChar char="-"/>
            </a:pPr>
            <a:r>
              <a:rPr lang="it-IT" dirty="0">
                <a:cs typeface="Times New Roman" panose="02020603050405020304" pitchFamily="18" charset="0"/>
              </a:rPr>
              <a:t> rivoluzione/ riforme</a:t>
            </a:r>
          </a:p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elearning.jpg"/>
          <p:cNvPicPr>
            <a:picLocks noGrp="1" noChangeAspect="1"/>
          </p:cNvPicPr>
          <p:nvPr>
            <p:ph type="pic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Segnaposto contenuto 5">
            <a:extLst>
              <a:ext uri="{FF2B5EF4-FFF2-40B4-BE49-F238E27FC236}">
                <a16:creationId xmlns:a16="http://schemas.microsoft.com/office/drawing/2014/main" id="{8B6D1A34-4F6B-DB6B-95F6-D7511E7E331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612" y="1089000"/>
            <a:ext cx="4305232" cy="4680000"/>
          </a:xfrm>
          <a:prstGeom prst="rect">
            <a:avLst/>
          </a:prstGeom>
          <a:ln>
            <a:noFill/>
          </a:ln>
        </p:spPr>
      </p:pic>
      <p:pic>
        <p:nvPicPr>
          <p:cNvPr id="10" name="Segnaposto contenuto 5">
            <a:extLst>
              <a:ext uri="{FF2B5EF4-FFF2-40B4-BE49-F238E27FC236}">
                <a16:creationId xmlns:a16="http://schemas.microsoft.com/office/drawing/2014/main" id="{9CC4B1F1-3FCD-B1B5-773E-54E4C31D18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6179" y="495000"/>
            <a:ext cx="4286777" cy="586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270413-F076-9260-FA7D-FD0AE233F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74423-9982-C937-4463-4B04659F9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Nazionalismo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ED12AB-8197-46AD-A6E7-F934BFBA427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051560" y="2194560"/>
            <a:ext cx="2903752" cy="2824005"/>
          </a:xfrm>
        </p:spPr>
        <p:txBody>
          <a:bodyPr>
            <a:normAutofit/>
          </a:bodyPr>
          <a:lstStyle/>
          <a:p>
            <a:r>
              <a:rPr lang="it-IT" b="0" dirty="0">
                <a:latin typeface="+mn-lt"/>
              </a:rPr>
              <a:t>differenza tra </a:t>
            </a:r>
            <a:r>
              <a:rPr lang="it-IT" dirty="0">
                <a:latin typeface="+mn-lt"/>
              </a:rPr>
              <a:t>nazionalizzazione delle masse </a:t>
            </a:r>
            <a:r>
              <a:rPr lang="it-IT" b="0" dirty="0">
                <a:latin typeface="+mn-lt"/>
              </a:rPr>
              <a:t>e </a:t>
            </a:r>
            <a:r>
              <a:rPr lang="it-IT" dirty="0">
                <a:latin typeface="+mn-lt"/>
              </a:rPr>
              <a:t>movimenti nazionalisti</a:t>
            </a:r>
            <a:endParaRPr dirty="0">
              <a:latin typeface="+mn-lt"/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ABED12AB-8197-46AD-A6E7-F934BFBA427E}"/>
              </a:ext>
            </a:extLst>
          </p:cNvPr>
          <p:cNvSpPr>
            <a:spLocks noGrp="1"/>
          </p:cNvSpPr>
          <p:nvPr/>
        </p:nvSpPr>
        <p:spPr>
          <a:xfrm>
            <a:off x="4810811" y="2194559"/>
            <a:ext cx="2570377" cy="2824007"/>
          </a:xfrm>
        </p:spPr>
        <p:txBody>
          <a:bodyPr wrap="square" lIns="0" tIns="0" rIns="0" bIns="0" rtlCol="0" anchor="b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rgbClr val="D42A23"/>
              </a:buClr>
              <a:buFont typeface="Arial"/>
              <a:buNone/>
              <a:defRPr lang="it-IT" sz="2800" b="1" i="0" kern="120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  <a:lvl2pPr marL="628650" indent="-285750" algn="l" defTabSz="914400" rtl="0" eaLnBrk="1" latinLnBrk="0" hangingPunct="1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2000" b="0" i="0" kern="120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 defTabSz="914400" rtl="0" eaLnBrk="1" latinLnBrk="0" hangingPunct="1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800" b="0" i="0" kern="120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  <a:lvl4pPr marL="1314450" indent="-285750" algn="l" defTabSz="914400" rtl="0" eaLnBrk="1" latinLnBrk="0" hangingPunct="1">
              <a:spcBef>
                <a:spcPts val="600"/>
              </a:spcBef>
              <a:buClr>
                <a:srgbClr val="D42A23"/>
              </a:buClr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57350" indent="-285750" algn="l" defTabSz="914400" rtl="0" eaLnBrk="1" latinLnBrk="0" hangingPunct="1">
              <a:spcBef>
                <a:spcPts val="600"/>
              </a:spcBef>
              <a:buClr>
                <a:srgbClr val="D42A23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r>
              <a:rPr lang="it-IT" b="0" dirty="0">
                <a:latin typeface="+mn-lt"/>
              </a:rPr>
              <a:t>sfruttamento politico del nazionalismo:</a:t>
            </a:r>
          </a:p>
          <a:p>
            <a:r>
              <a:rPr lang="it-IT" b="0" dirty="0">
                <a:latin typeface="+mn-lt"/>
              </a:rPr>
              <a:t>inquadramento delle masse</a:t>
            </a:r>
            <a:endParaRPr b="0" dirty="0">
              <a:latin typeface="+mn-lt"/>
            </a:endParaRP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0034EF58-30D9-49D0-D3C7-6BCD7B1D5E6C}"/>
              </a:ext>
            </a:extLst>
          </p:cNvPr>
          <p:cNvSpPr txBox="1">
            <a:spLocks/>
          </p:cNvSpPr>
          <p:nvPr/>
        </p:nvSpPr>
        <p:spPr>
          <a:xfrm>
            <a:off x="8693331" y="2194558"/>
            <a:ext cx="2570377" cy="2824007"/>
          </a:xfrm>
        </p:spPr>
        <p:txBody>
          <a:bodyPr wrap="square" lIns="0" tIns="0" rIns="0" bIns="0" rtlCol="0" anchor="b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rgbClr val="D42A23"/>
              </a:buClr>
              <a:buFont typeface="Arial"/>
              <a:buNone/>
              <a:defRPr lang="it-IT" sz="2800" b="1" i="0" kern="120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  <a:lvl2pPr marL="628650" indent="-285750" algn="l" defTabSz="914400" rtl="0" eaLnBrk="1" latinLnBrk="0" hangingPunct="1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2000" b="0" i="0" kern="120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 defTabSz="914400" rtl="0" eaLnBrk="1" latinLnBrk="0" hangingPunct="1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800" b="0" i="0" kern="120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  <a:lvl4pPr marL="1314450" indent="-285750" algn="l" defTabSz="914400" rtl="0" eaLnBrk="1" latinLnBrk="0" hangingPunct="1">
              <a:spcBef>
                <a:spcPts val="600"/>
              </a:spcBef>
              <a:buClr>
                <a:srgbClr val="D42A23"/>
              </a:buClr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57350" indent="-285750" algn="l" defTabSz="914400" rtl="0" eaLnBrk="1" latinLnBrk="0" hangingPunct="1">
              <a:spcBef>
                <a:spcPts val="600"/>
              </a:spcBef>
              <a:buClr>
                <a:srgbClr val="D42A23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r>
              <a:rPr lang="it-IT" b="0" dirty="0">
                <a:latin typeface="+mn-lt"/>
              </a:rPr>
              <a:t>dalla fondazione al governo degli Stati-nazione</a:t>
            </a:r>
          </a:p>
          <a:p>
            <a:endParaRPr lang="it-IT" b="0" dirty="0">
              <a:latin typeface="+mn-lt"/>
            </a:endParaRPr>
          </a:p>
          <a:p>
            <a:endParaRPr lang="it-IT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49568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Classificazione e gerarchizzazione delle «razze»</a:t>
            </a:r>
            <a:endParaRPr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BFE1A772-FEEA-072F-5281-9F249AEB9D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749009"/>
            <a:ext cx="3384000" cy="5108991"/>
          </a:xfrm>
          <a:prstGeom prst="rect">
            <a:avLst/>
          </a:prstGeom>
          <a:ln>
            <a:noFill/>
          </a:ln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BE57ACC8-79B3-193D-8C15-2D6CA2D1B40E}"/>
              </a:ext>
            </a:extLst>
          </p:cNvPr>
          <p:cNvSpPr txBox="1">
            <a:spLocks/>
          </p:cNvSpPr>
          <p:nvPr/>
        </p:nvSpPr>
        <p:spPr>
          <a:xfrm>
            <a:off x="9019903" y="4801619"/>
            <a:ext cx="2834640" cy="1599181"/>
          </a:xfrm>
        </p:spPr>
        <p:txBody>
          <a:bodyPr>
            <a:normAutofit fontScale="77500" lnSpcReduction="20000"/>
          </a:bodyPr>
          <a:lstStyle>
            <a:lvl1pPr marL="285750" indent="-285750" algn="l" defTabSz="914400" rtl="0" eaLnBrk="1" latinLnBrk="0" hangingPunct="1">
              <a:spcBef>
                <a:spcPts val="600"/>
              </a:spcBef>
              <a:buClr>
                <a:srgbClr val="D42A23"/>
              </a:buClr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285750" algn="l" defTabSz="914400" rtl="0" eaLnBrk="1" latinLnBrk="0" hangingPunct="1">
              <a:spcBef>
                <a:spcPts val="600"/>
              </a:spcBef>
              <a:buClr>
                <a:srgbClr val="D42A23"/>
              </a:buClr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285750" algn="l" defTabSz="914400" rtl="0" eaLnBrk="1" latinLnBrk="0" hangingPunct="1">
              <a:spcBef>
                <a:spcPts val="600"/>
              </a:spcBef>
              <a:buClr>
                <a:srgbClr val="D42A23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14450" indent="-285750" algn="l" defTabSz="914400" rtl="0" eaLnBrk="1" latinLnBrk="0" hangingPunct="1">
              <a:spcBef>
                <a:spcPts val="600"/>
              </a:spcBef>
              <a:buClr>
                <a:srgbClr val="D42A23"/>
              </a:buClr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57350" indent="-285750" algn="l" defTabSz="914400" rtl="0" eaLnBrk="1" latinLnBrk="0" hangingPunct="1">
              <a:spcBef>
                <a:spcPts val="600"/>
              </a:spcBef>
              <a:buClr>
                <a:srgbClr val="D42A23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>
              <a:buNone/>
            </a:pPr>
            <a:r>
              <a:rPr lang="it-IT" dirty="0">
                <a:cs typeface="Times New Roman" panose="02020603050405020304" pitchFamily="18" charset="0"/>
              </a:rPr>
              <a:t>- Joseph Arthur de Gobineau (1816-1882)</a:t>
            </a:r>
          </a:p>
          <a:p>
            <a:pPr marL="0" indent="0">
              <a:buNone/>
            </a:pPr>
            <a:r>
              <a:rPr lang="it-IT" dirty="0">
                <a:cs typeface="Times New Roman" panose="02020603050405020304" pitchFamily="18" charset="0"/>
              </a:rPr>
              <a:t>- Francis Galton (1822-1911)</a:t>
            </a:r>
          </a:p>
          <a:p>
            <a:pPr marL="0" indent="0">
              <a:buNone/>
            </a:pPr>
            <a:r>
              <a:rPr lang="it-IT" dirty="0">
                <a:cs typeface="Times New Roman" panose="02020603050405020304" pitchFamily="18" charset="0"/>
              </a:rPr>
              <a:t>- Houston Stewart Chamberlain (1855-1927)</a:t>
            </a:r>
          </a:p>
          <a:p>
            <a:endParaRPr lang="it-IT" dirty="0"/>
          </a:p>
        </p:txBody>
      </p:sp>
      <p:pic>
        <p:nvPicPr>
          <p:cNvPr id="12" name="Immagine 11" descr="Eine Entgegnung auf &quot; Die Grundlagen des 19. Jahrhunderts von Houston  Stewart Chamberlain &quot;. da Wüst, Fritz:: Gut 8°, Broschiert (1905)  Erstauflage, EA. | Antiquariat Buchseite">
            <a:extLst>
              <a:ext uri="{FF2B5EF4-FFF2-40B4-BE49-F238E27FC236}">
                <a16:creationId xmlns:a16="http://schemas.microsoft.com/office/drawing/2014/main" id="{1D76E83F-7D30-00CE-9B29-D67ED7D2156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6554" y="4482000"/>
            <a:ext cx="1599216" cy="2376000"/>
          </a:xfrm>
          <a:prstGeom prst="rect">
            <a:avLst/>
          </a:prstGeom>
        </p:spPr>
      </p:pic>
      <p:pic>
        <p:nvPicPr>
          <p:cNvPr id="13" name="Immagine 12" descr="Essays in Eugenics by Galton, Francis (Sir): Good | WeBuyBooks">
            <a:extLst>
              <a:ext uri="{FF2B5EF4-FFF2-40B4-BE49-F238E27FC236}">
                <a16:creationId xmlns:a16="http://schemas.microsoft.com/office/drawing/2014/main" id="{EB9AA7EE-6CBC-0F3D-84F0-14192775746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0922" y="1758552"/>
            <a:ext cx="1654848" cy="2448000"/>
          </a:xfrm>
          <a:prstGeom prst="rect">
            <a:avLst/>
          </a:prstGeom>
        </p:spPr>
      </p:pic>
      <p:pic>
        <p:nvPicPr>
          <p:cNvPr id="15" name="Immagine 14" descr="Essai sur l'inégalité des races humaines by Arthur, comte de Gobineau |  Open Library">
            <a:extLst>
              <a:ext uri="{FF2B5EF4-FFF2-40B4-BE49-F238E27FC236}">
                <a16:creationId xmlns:a16="http://schemas.microsoft.com/office/drawing/2014/main" id="{7332A680-F052-A825-36FD-61338FA9E8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6720" y="3683000"/>
            <a:ext cx="1955800" cy="3175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73CE78-BAA4-BB92-14E4-D9B8052AD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FF266C-12B8-43FE-0C5D-CF4186FD3E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Clr>
                <a:srgbClr val="0070C0"/>
              </a:buClr>
              <a:buNone/>
            </a:pPr>
            <a:r>
              <a:rPr lang="it-IT" sz="2000" dirty="0">
                <a:cs typeface="Times New Roman" panose="02020603050405020304" pitchFamily="18" charset="0"/>
              </a:rPr>
              <a:t>l’elaborazione razzista sembra dare un nuovo slancio all’identificazione delle comunità nazionali. Partendo dalle considerazioni dell’antropologia razzista, </a:t>
            </a:r>
            <a:r>
              <a:rPr lang="it-IT" sz="2000" b="1" dirty="0">
                <a:cs typeface="Times New Roman" panose="02020603050405020304" pitchFamily="18" charset="0"/>
              </a:rPr>
              <a:t>una nazione/razza viene infatti ora definita in rapporto alle differenze che la separano da qualche altra nazione/razza identificata come inferiore e per questo potenzialmente minacciosa e nemica</a:t>
            </a:r>
            <a:endParaRPr lang="it-IT" sz="2000" dirty="0">
              <a:cs typeface="Times New Roman" panose="02020603050405020304" pitchFamily="18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DC6631C-F5F8-4F6F-D135-01367D05B257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>
              <a:buClr>
                <a:srgbClr val="0070C0"/>
              </a:buClr>
            </a:pPr>
            <a:r>
              <a:rPr lang="it-IT" sz="2000" dirty="0">
                <a:cs typeface="Times New Roman" panose="02020603050405020304" pitchFamily="18" charset="0"/>
              </a:rPr>
              <a:t>Stati Uniti</a:t>
            </a:r>
          </a:p>
          <a:p>
            <a:pPr>
              <a:buClr>
                <a:srgbClr val="0070C0"/>
              </a:buClr>
              <a:buFont typeface="Font di sistema regolare"/>
              <a:buChar char="-"/>
            </a:pPr>
            <a:r>
              <a:rPr lang="it-IT" sz="2000" dirty="0">
                <a:cs typeface="Times New Roman" panose="02020603050405020304" pitchFamily="18" charset="0"/>
              </a:rPr>
              <a:t>politica segregazionista nei confronti degli afro-americani e dei nativi americani</a:t>
            </a:r>
          </a:p>
          <a:p>
            <a:pPr>
              <a:buClr>
                <a:srgbClr val="0070C0"/>
              </a:buClr>
              <a:buFont typeface="Font di sistema regolare"/>
              <a:buChar char="-"/>
            </a:pPr>
            <a:r>
              <a:rPr lang="it-IT" sz="2000" dirty="0">
                <a:cs typeface="Times New Roman" panose="02020603050405020304" pitchFamily="18" charset="0"/>
              </a:rPr>
              <a:t>razzismo militante</a:t>
            </a:r>
          </a:p>
          <a:p>
            <a:pPr>
              <a:buClr>
                <a:srgbClr val="0070C0"/>
              </a:buClr>
            </a:pPr>
            <a:endParaRPr lang="it-IT" sz="2000" dirty="0">
              <a:cs typeface="Times New Roman" panose="02020603050405020304" pitchFamily="18" charset="0"/>
            </a:endParaRPr>
          </a:p>
          <a:p>
            <a:pPr>
              <a:buClr>
                <a:srgbClr val="0070C0"/>
              </a:buClr>
            </a:pPr>
            <a:r>
              <a:rPr lang="it-IT" sz="2000" dirty="0">
                <a:cs typeface="Times New Roman" panose="02020603050405020304" pitchFamily="18" charset="0"/>
              </a:rPr>
              <a:t>Europa</a:t>
            </a:r>
          </a:p>
          <a:p>
            <a:pPr>
              <a:buClr>
                <a:srgbClr val="0070C0"/>
              </a:buClr>
              <a:buFont typeface="Font di sistema regolare"/>
              <a:buChar char="-"/>
            </a:pPr>
            <a:r>
              <a:rPr lang="it-IT" sz="2000" dirty="0">
                <a:cs typeface="Times New Roman" panose="02020603050405020304" pitchFamily="18" charset="0"/>
              </a:rPr>
              <a:t>antisemitismo</a:t>
            </a:r>
          </a:p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670724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1C6A634-4193-57B5-C045-A48CC697A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Gli ebrei d’Europa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ADD7A4E-1C29-79EC-0D96-4D0FB766BC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dirty="0"/>
              <a:t>Ashkenazi – </a:t>
            </a:r>
            <a:r>
              <a:rPr lang="it-IT" dirty="0" err="1"/>
              <a:t>Sephardic</a:t>
            </a:r>
            <a:r>
              <a:rPr lang="it-IT" dirty="0"/>
              <a:t> Jews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dirty="0"/>
              <a:t>Processo di emancipazione ebraica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dirty="0"/>
              <a:t>Dall’antisemitismo culturale all’antisemitismo politico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endParaRPr lang="it-IT" dirty="0"/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dirty="0"/>
              <a:t>1894: </a:t>
            </a:r>
            <a:r>
              <a:rPr lang="it-IT" b="1" dirty="0"/>
              <a:t>Affaire Dreyfus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2455D39-B19C-6D25-16B5-B55557A58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2" y="909000"/>
            <a:ext cx="3796069" cy="5040000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51941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B5999-5CE5-D81E-13CE-E5DDE2789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DD1F7-7AE4-DDAC-BF66-F25370733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Sionismo/sionismi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329B1A-016D-A711-00A7-2626186C01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400" dirty="0">
                <a:solidFill>
                  <a:schemeClr val="tx1"/>
                </a:solidFill>
                <a:cs typeface="Times New Roman" panose="02020603050405020304" pitchFamily="18" charset="0"/>
              </a:rPr>
              <a:t>ideologia che considera gli ebrei un popolo e che ne sostiene il diritto al ritorno nella terra originaria, la Palestina &gt; </a:t>
            </a:r>
            <a:r>
              <a:rPr lang="it-IT" sz="2400" b="1" dirty="0">
                <a:solidFill>
                  <a:schemeClr val="tx1"/>
                </a:solidFill>
                <a:cs typeface="Times New Roman" panose="02020603050405020304" pitchFamily="18" charset="0"/>
              </a:rPr>
              <a:t>movimento di rinascita nazionale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ridefinizione dell’identità ebraica: </a:t>
            </a:r>
            <a:b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a. «</a:t>
            </a:r>
            <a:r>
              <a:rPr lang="it-IT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ritorno</a:t>
            </a: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» (a una terra sotto il dominio ottomano, poi protettorato inglese); </a:t>
            </a:r>
            <a:b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b. discontinuità con/rifiuto della «</a:t>
            </a:r>
            <a:r>
              <a:rPr lang="it-IT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diaspora</a:t>
            </a: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» (critica dell’assimilazione) </a:t>
            </a:r>
            <a:b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&gt; </a:t>
            </a:r>
            <a:r>
              <a:rPr lang="it-IT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progetto politico (Stato ebraico)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400" dirty="0">
                <a:cs typeface="Times New Roman" panose="02020603050405020304" pitchFamily="18" charset="0"/>
              </a:rPr>
              <a:t>Ridefinizione dell’</a:t>
            </a:r>
            <a:r>
              <a:rPr lang="it-IT" sz="2400" i="1" dirty="0">
                <a:cs typeface="Times New Roman" panose="02020603050405020304" pitchFamily="18" charset="0"/>
              </a:rPr>
              <a:t>ebreo</a:t>
            </a:r>
            <a:r>
              <a:rPr lang="it-IT" sz="2400" dirty="0">
                <a:cs typeface="Times New Roman" panose="02020603050405020304" pitchFamily="18" charset="0"/>
              </a:rPr>
              <a:t>, non solo ideologicamente ma anche fisicamente: cambia il rapporto con lo spazio territoriale, cambiano i corpi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endParaRPr lang="it-IT" sz="2400" dirty="0">
              <a:cs typeface="Times New Roman" panose="02020603050405020304" pitchFamily="18" charset="0"/>
            </a:endParaRP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endParaRPr lang="it-I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400" dirty="0">
                <a:cs typeface="Times New Roman" panose="02020603050405020304" pitchFamily="18" charset="0"/>
              </a:rPr>
              <a:t>Moses Hess (1812-1875) [</a:t>
            </a:r>
            <a:r>
              <a:rPr lang="it-IT" sz="2400" i="1" dirty="0">
                <a:cs typeface="Times New Roman" panose="02020603050405020304" pitchFamily="18" charset="0"/>
              </a:rPr>
              <a:t>Roma e Gerusalemme</a:t>
            </a:r>
            <a:r>
              <a:rPr lang="it-IT" sz="2400" dirty="0">
                <a:cs typeface="Times New Roman" panose="02020603050405020304" pitchFamily="18" charset="0"/>
              </a:rPr>
              <a:t>, 1882]; Theodor Herzl (1860-1904) [</a:t>
            </a:r>
            <a:r>
              <a:rPr lang="it-IT" sz="2400" i="1" dirty="0">
                <a:cs typeface="Times New Roman" panose="02020603050405020304" pitchFamily="18" charset="0"/>
              </a:rPr>
              <a:t>Lo Stato ebraico</a:t>
            </a:r>
            <a:r>
              <a:rPr lang="it-IT" sz="2400" dirty="0">
                <a:cs typeface="Times New Roman" panose="02020603050405020304" pitchFamily="18" charset="0"/>
              </a:rPr>
              <a:t>, 1896]</a:t>
            </a:r>
            <a:r>
              <a:rPr lang="it-IT" sz="2400" i="1" dirty="0">
                <a:cs typeface="Times New Roman" panose="02020603050405020304" pitchFamily="18" charset="0"/>
              </a:rPr>
              <a:t>;</a:t>
            </a:r>
            <a:r>
              <a:rPr lang="it-IT" sz="2400" dirty="0">
                <a:cs typeface="Times New Roman" panose="02020603050405020304" pitchFamily="18" charset="0"/>
              </a:rPr>
              <a:t> Russia zarista &gt; </a:t>
            </a:r>
            <a:r>
              <a:rPr lang="it-IT" sz="2400" b="1" dirty="0">
                <a:cs typeface="Times New Roman" panose="02020603050405020304" pitchFamily="18" charset="0"/>
              </a:rPr>
              <a:t>sionismi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endParaRPr lang="it-IT" sz="24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008325"/>
      </p:ext>
    </p:extLst>
  </p:cSld>
  <p:clrMapOvr>
    <a:masterClrMapping/>
  </p:clrMapOvr>
</p:sld>
</file>

<file path=ppt/theme/theme1.xml><?xml version="1.0" encoding="utf-8"?>
<a:theme xmlns:a="http://schemas.openxmlformats.org/drawingml/2006/main" name="Storia contemporanea">
  <a:themeElements>
    <a:clrScheme name="Storia contemporanea">
      <a:dk1>
        <a:srgbClr val="20232A"/>
      </a:dk1>
      <a:lt1>
        <a:srgbClr val="FFFFFF"/>
      </a:lt1>
      <a:dk2>
        <a:srgbClr val="5B6270"/>
      </a:dk2>
      <a:lt2>
        <a:srgbClr val="F3F4F6"/>
      </a:lt2>
      <a:accent1>
        <a:srgbClr val="D42A23"/>
      </a:accent1>
      <a:accent2>
        <a:srgbClr val="20232A"/>
      </a:accent2>
      <a:accent3>
        <a:srgbClr val="5B6270"/>
      </a:accent3>
      <a:accent4>
        <a:srgbClr val="FF6A61"/>
      </a:accent4>
      <a:accent5>
        <a:srgbClr val="8A93A0"/>
      </a:accent5>
      <a:accent6>
        <a:srgbClr val="6B7A2E"/>
      </a:accent6>
      <a:hlink>
        <a:srgbClr val="C4241D"/>
      </a:hlink>
      <a:folHlink>
        <a:srgbClr val="5B6270"/>
      </a:folHlink>
    </a:clrScheme>
    <a:fontScheme name="Offic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621</Words>
  <Application>Microsoft Macintosh PowerPoint</Application>
  <PresentationFormat>Widescreen</PresentationFormat>
  <Paragraphs>78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9" baseType="lpstr">
      <vt:lpstr>Arial</vt:lpstr>
      <vt:lpstr>Calibri</vt:lpstr>
      <vt:lpstr>Cambria</vt:lpstr>
      <vt:lpstr>Font di sistema regolare</vt:lpstr>
      <vt:lpstr>Times New Roman</vt:lpstr>
      <vt:lpstr>Wingdings</vt:lpstr>
      <vt:lpstr>Storia contemporanea</vt:lpstr>
      <vt:lpstr>Liberalismo, socialismo, nazionalismo</vt:lpstr>
      <vt:lpstr>L’apocalisse della modernità</vt:lpstr>
      <vt:lpstr>Liberalismo</vt:lpstr>
      <vt:lpstr>Socialismo</vt:lpstr>
      <vt:lpstr>manifesto del partito comunista (1848)</vt:lpstr>
      <vt:lpstr>Presentazione standard di PowerPoint</vt:lpstr>
      <vt:lpstr>Presentazione standard di PowerPoint</vt:lpstr>
      <vt:lpstr>Nazionalismo</vt:lpstr>
      <vt:lpstr>Classificazione e gerarchizzazione delle «razze»</vt:lpstr>
      <vt:lpstr>Presentazione standard di PowerPoint</vt:lpstr>
      <vt:lpstr>Gli ebrei d’Europa</vt:lpstr>
      <vt:lpstr>Sionismo/sionismi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Modello lezione – Storia contemporanea</dc:title>
  <dc:subject>PptxGenJS Presentation</dc:subject>
  <dc:creator>PptxGenJS</dc:creator>
  <cp:lastModifiedBy>maddalena carli</cp:lastModifiedBy>
  <cp:revision>9</cp:revision>
  <dcterms:created xsi:type="dcterms:W3CDTF">2026-09-21T05:41:18Z</dcterms:created>
  <dcterms:modified xsi:type="dcterms:W3CDTF">2026-10-18T09:13:16Z</dcterms:modified>
</cp:coreProperties>
</file>