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89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6" r:id="rId29"/>
    <p:sldId id="287" r:id="rId30"/>
    <p:sldId id="288" r:id="rId31"/>
    <p:sldId id="284" r:id="rId32"/>
    <p:sldId id="285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D52996F-4CDA-5050-3B93-DDEB1F774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A4D17FA-7327-9E98-91D0-B75A07B981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7B74933-DB3E-7E7D-8222-EED81E576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9697FFD-9FAC-D5B4-4831-409655EE3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F533372-D262-A48E-BF0F-379A97210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6600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BDC7F72-0872-B944-0F27-5291A1A22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C9C44DC-E0EC-8F29-88C6-5BFA260FC2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7DD5034-1FCC-EA86-1332-72A23E510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75825D8-3AB0-CF59-47A4-05022AA8E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1C74D49-259F-495D-AEFE-425BDB0C4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0075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062BE1-7C62-1B33-6B17-78D81565E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D70C9A3-B865-E693-4EEF-EAF3144FA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5BB29C6-8428-38DF-6146-AAF287FDB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2485590-D3C8-4DF1-4329-FE400805B7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7FD3086-D2A4-D2EE-3770-8C503B0FD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9367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E160F2-1E4F-2448-0C4C-C30160DAF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E7306DD-95D9-99AC-AE80-DA7ECD6FB8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3590F346-D517-37FB-6DEE-41D933082C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DB5FBE4-71EB-E71B-AFB4-FB76C130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B61E717E-208A-A78D-5DB7-80B2B95B1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AEF37BD-DD5B-7807-DB3C-C1368A8916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1868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372579-92FE-52F2-4908-236402D54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157F860-3CD5-C6D3-10B2-6E063BF280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BE73AD8-1DFC-0E83-58DE-FABFBB6873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F5571508-1F91-9D5D-C2FF-F8A902DAC6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A775825-4D40-0F23-FD08-49C0C006B33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67A0D020-4DB1-A52F-71B5-CB07D0C871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1F6A66B-5F0A-EEC8-E2BA-8254DE0007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11997F4D-5B74-7B6C-6CA5-5209668750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1709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37C3271-484E-C519-349F-7604318B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912F4837-DA56-D5ED-5676-F4CB65AD5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06D85355-FE0A-2023-7818-798588681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4F70C993-B76F-248E-F790-D4907FEAEF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21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DA7B29F-E345-D7CE-8588-E1D69C41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2B9AC11-0FFE-D094-0FEA-4226DE479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F088C4-0486-74A9-50EC-F5BFF7C44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638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92E0D4-8367-47C4-AF90-45F208D16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AB623FB-047D-D375-68F2-D453EFBDC4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6C4175FC-AF18-C53A-91E6-25466B9154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D97CD6B-F6A0-5EC8-7A25-65098A1DC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A1323AF4-962A-6EE9-9289-B7D3C0BF9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6D97C80-8CA2-549A-6A1A-7532B7909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3010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E7B5F1E-FA4C-3F56-7A10-EEC7AD5DF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934D587F-9FA4-BBE6-BAE9-04D1087611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558751B0-7CB1-7151-FF5F-518FFD037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8F1D60F1-5049-0654-1DE0-1DBAD73BB8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64555F-B22B-660B-B4FE-A426D1901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5531E60-4C6D-44FD-A810-1365EEE7CF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1517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53699E1-EAAC-E6B9-5CB4-3CED51234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7F1A81AA-D85E-4D7E-C396-2D1D901B38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6761090-8121-C6D0-38BC-4D330FA4D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A3F0A23-565C-F51C-6348-FC0E09530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7D13813-F8E0-2011-48D1-E6FA57AB1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51013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7AB8BF0E-82B3-CF54-5015-9B132AAB55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E8AA4668-9E79-88B0-D2D2-2A39673C6A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CF4BF0C-F1AE-7C98-1F18-7E9597480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91E68174-BBB1-C33D-F78D-C6050CD39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20C0A73-8F80-B205-8ED7-B8368201D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194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0399744-E296-555F-DE90-28C286425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GB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131AFFA-D321-CB09-EB84-FD9C66879D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96D1D2-E6B7-66D3-EAD6-9FAF9C902C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8D331C7-5B6D-47F4-897A-55E6DE50785D}" type="datetimeFigureOut">
              <a:rPr lang="en-GB" smtClean="0"/>
              <a:t>28/10/2026</a:t>
            </a:fld>
            <a:endParaRPr lang="en-GB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B2DC4A0-E3D2-9791-6406-7B67539C25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792A581-DDF8-9FA4-2129-D3007B4D6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A90BDD-148A-43FA-8ADC-6FB558F6CCE0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1847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4672" y="2240280"/>
            <a:ext cx="10241280" cy="13258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l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4AAE9C1-D32E-5039-F57E-055FBC5786D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wrap="square">
            <a:noAutofit/>
          </a:bodyPr>
          <a:lstStyle/>
          <a:p>
            <a:r>
              <a:rPr lang="it-IT" sz="4400" dirty="0">
                <a:latin typeface="Verdana" panose="020B0604030504040204" pitchFamily="34" charset="0"/>
                <a:ea typeface="Verdana" panose="020B0604030504040204" pitchFamily="34" charset="0"/>
              </a:rPr>
              <a:t>Il modello della comunicazione pubblica bidirezionale</a:t>
            </a:r>
            <a:endParaRPr lang="en-GB" sz="44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3022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C329B206-0525-BED2-D08A-DE153143C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1993–1999: Comunicazione pubblica bidirezionale</a:t>
            </a:r>
            <a:endParaRPr lang="en-GB"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17CC72-34EF-189F-EC53-217CB0541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Dopo le leggi del 1990, si afferma la comunicazione pubblica come disciplina autonoma e professionale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Modello ideale: comunicazione bidirezionale, orientata all’ascolto e al dialogo</a:t>
            </a:r>
          </a:p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Faccioli (2013a): fase di “sperimentazione e professionalizzazione”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084951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2E1A95D-8334-040A-EC56-D0FB95D3E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Contesto sociale e culturale degli anni '90</a:t>
            </a:r>
            <a:endParaRPr lang="en-GB"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295D00E-E457-679E-D409-1E8A9F448E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3232" y="1298448"/>
            <a:ext cx="10698480" cy="475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91440" rIns="146304" bIns="91440" numCol="1" anchor="ctr" anchorCtr="0" compatLnSpc="1">
            <a:prstTxWarp prst="textNoShape">
              <a:avLst/>
            </a:prstTxWarp>
            <a:noAutofit/>
          </a:bodyPr>
          <a:lstStyle/>
          <a:p>
            <a:pPr marL="228600" lvl="8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Modernizzazione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della PA 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nascita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della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Seconda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Repubblica.</a:t>
            </a:r>
          </a:p>
          <a:p>
            <a:pPr marR="0" lvl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Crescita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della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progettualità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riorganizzazione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amministrativa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(Rolando 2001, 2014)</a:t>
            </a:r>
          </a:p>
          <a:p>
            <a:pPr marR="0" lvl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Nascono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primi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corsi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Scienze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della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(1992-93).</a:t>
            </a:r>
          </a:p>
          <a:p>
            <a:pPr marR="0" lvl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Cresce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la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consapevolezza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diritti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cittadinanza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il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ruolo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media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pubblici</a:t>
            </a:r>
            <a:endParaRPr lang="en-US" altLang="en-US" sz="2000" dirty="0">
              <a:solidFill>
                <a:srgbClr val="1E1E1E"/>
              </a:solidFill>
              <a:latin typeface="Aptos" panose="020B0604030504040204" pitchFamily="34" charset="0"/>
              <a:ea typeface="Verdana" panose="020B0604030504040204" pitchFamily="34" charset="0"/>
            </a:endParaRPr>
          </a:p>
          <a:p>
            <a:pPr marR="0" lvl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Nascita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diffusione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Internet (web 1.0):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nuova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arena di apertura,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dialogo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partecipazione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(Sorrentino 2008, Ducci 2017, Lovari 2013)</a:t>
            </a:r>
          </a:p>
        </p:txBody>
      </p:sp>
      <p:sp>
        <p:nvSpPr>
          <p:cNvPr id="8" name="Rectangle 7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907242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BCCCF5DC-95CB-E6F7-7D5F-DEAF15FD8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Norme centrali per la comunicazione pubblica</a:t>
            </a:r>
            <a:endParaRPr lang="en-GB"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93D61BE2-5801-72BA-8DE0-3976592F1C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-</a:t>
            </a:r>
            <a:r>
              <a:rPr lang="it-IT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D.Lgs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29/1993 (poi </a:t>
            </a:r>
            <a:r>
              <a:rPr lang="it-IT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D.Lgs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165/2001):</a:t>
            </a:r>
          </a:p>
          <a:p>
            <a:pPr lvl="1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Introduce l’obbligo di curare la comunicazione interna/esterna</a:t>
            </a:r>
          </a:p>
          <a:p>
            <a:pPr lvl="1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Istituisce gli URP:</a:t>
            </a:r>
          </a:p>
          <a:p>
            <a:pPr marL="914400" lvl="2" indent="0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&lt; Comunicazione, ascolto, monitoraggio, ricerche sull’utenza</a:t>
            </a:r>
          </a:p>
          <a:p>
            <a:pPr marL="914400" lvl="2" indent="0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&lt; Strutture permanenti con personale formato.</a:t>
            </a:r>
          </a:p>
          <a:p>
            <a:pPr marL="0" indent="0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D.Lgs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39/1993:</a:t>
            </a:r>
          </a:p>
          <a:p>
            <a:pPr lvl="1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Avvia l’informatizzazione e la digitalizzazione della PA.</a:t>
            </a:r>
          </a:p>
          <a:p>
            <a:pPr lvl="1" algn="just">
              <a:lnSpc>
                <a:spcPts val="34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Preludio all’e-government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7563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0C8B149A-F836-6B75-D57F-2C6D72D9A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Codici e direttive per</a:t>
            </a:r>
            <a:br>
              <a:rPr lang="it-IT" sz="2500" dirty="0">
                <a:ea typeface="Verdana" panose="020B0604030504040204" pitchFamily="34" charset="0"/>
              </a:rPr>
            </a:br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la qualità della comunicazione</a:t>
            </a:r>
            <a:endParaRPr lang="en-GB" sz="2500" dirty="0"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CDCFBFF-6EA2-5D66-2E09-B60947E9A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i="1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Codice di stile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it-IT" sz="2000" i="1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Codice di comportamento dei dipendenti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it-IT" sz="2000" i="1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Carte dei servizi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it-IT" sz="2000" i="1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Cento progetti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</a:t>
            </a:r>
            <a:r>
              <a:rPr lang="it-IT" sz="2000" i="1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Sportelli polifunzionali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Direttive Ciampi e Berlusconi su URP e servizi pubblici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Clima di entusiasmo e innovazione nella PA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091634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E034491-8409-8CCF-CD18-B333BA9872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Semplificazione e cultura della qualità</a:t>
            </a:r>
            <a:br>
              <a:rPr lang="it-IT" sz="2500" b="1" dirty="0"/>
            </a:br>
            <a:endParaRPr lang="en-GB" sz="25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48AE026-3D0A-722D-6F8D-9F5A2409C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Lotta al burocratese:</a:t>
            </a:r>
          </a:p>
          <a:p>
            <a:pPr lvl="1" algn="just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Cassese (1994): </a:t>
            </a:r>
            <a:r>
              <a:rPr lang="it-IT" sz="2000" i="1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Codice di stile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→ semplificazione del linguaggio PA</a:t>
            </a:r>
          </a:p>
          <a:p>
            <a:pPr lvl="1" algn="just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Fioritto (1997): </a:t>
            </a:r>
            <a:r>
              <a:rPr lang="it-IT" sz="2000" i="1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Manuale di stile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→ scrittura chiara, diritto alla conoscibilità.</a:t>
            </a:r>
          </a:p>
          <a:p>
            <a:pPr marL="0" indent="0" algn="just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Carta dei servizi pubblici (Fiorentini 1995):</a:t>
            </a:r>
          </a:p>
          <a:p>
            <a:pPr lvl="1" algn="just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Introduce standard di qualità e approccio orientato al cittadino</a:t>
            </a:r>
          </a:p>
          <a:p>
            <a:pPr lvl="1" algn="just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Marketing pubblico per migliorare l’efficienza e la relazione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058797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F2AFE0-E758-E569-239E-DAA2D3D18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Una comunità professionale in crescita:</a:t>
            </a:r>
            <a:br>
              <a:rPr lang="it-IT" sz="2500" dirty="0">
                <a:ea typeface="Verdana" panose="020B0604030504040204" pitchFamily="34" charset="0"/>
              </a:rPr>
            </a:br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il </a:t>
            </a:r>
            <a:r>
              <a:rPr lang="it-IT"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ComPA</a:t>
            </a:r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 e </a:t>
            </a:r>
            <a:r>
              <a:rPr lang="it-IT"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Compubblica</a:t>
            </a:r>
            <a:endParaRPr lang="en-GB" sz="2500" dirty="0">
              <a:ea typeface="Verdana" panose="020B060403050404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6EFB6991-AABA-1972-613D-0CD2526A03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3232" y="1298448"/>
            <a:ext cx="10698480" cy="475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91440" rIns="146304" bIns="91440" numCol="1" anchor="ctr" anchorCtr="0" compatLnSpc="1">
            <a:prstTxWarp prst="textNoShape">
              <a:avLst/>
            </a:prstTxWarp>
            <a:noAutofit/>
          </a:bodyPr>
          <a:lstStyle/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Anni '90: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entusiasmo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innovazione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nella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pubblica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Nasce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l’Associazione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Italiana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Pubblica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Istituzionale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Compubblica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)</a:t>
            </a: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Organizza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a Bologna il Salone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ComPA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(dal 1994),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spazio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confronto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PA,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università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professionisti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Il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ComPA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diventa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Salone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Europeo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Pubblica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Collaborazioni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europee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Club di Venezia, Association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Publique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Federazione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europea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Verdan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765077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8BA7B42-8B21-6826-466A-44AB7F69E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Le leggi Bassanini (1997):</a:t>
            </a:r>
            <a:br>
              <a:rPr lang="it-IT" sz="2500" dirty="0">
                <a:ea typeface="Verdana" panose="020B0604030504040204" pitchFamily="34" charset="0"/>
              </a:rPr>
            </a:br>
            <a:r>
              <a:rPr lang="it-IT" sz="2500" b="1" dirty="0">
                <a:solidFill>
                  <a:srgbClr val="1D3248"/>
                </a:solidFill>
                <a:ea typeface="Verdana" panose="020B0604030504040204" pitchFamily="34" charset="0"/>
              </a:rPr>
              <a:t>riforme per modernizzare la PA</a:t>
            </a:r>
            <a:endParaRPr lang="en-GB" sz="2500" dirty="0">
              <a:ea typeface="Verdana" panose="020B060403050404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5442319-B818-3276-5D02-6AFA719CA4C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13232" y="1298448"/>
            <a:ext cx="10698480" cy="475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91440" rIns="146304" bIns="9144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Legge 59/1997:</a:t>
            </a: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Federalismo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amministrativo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Trasferimento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funzioni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a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Regioni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Province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Criteri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efficienza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efficacia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economicità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valutazione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risultati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Legge 127/1997:</a:t>
            </a: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Semplificazione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amministrativa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Introduzione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dell’autocertificazione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indent="0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Validità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legale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firma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digitale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70956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57D00C5E-88C4-77ED-965A-AEAEC7043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en-GB"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Tecnologia</a:t>
            </a:r>
            <a:r>
              <a:rPr lang="en-GB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GB"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partecipazione</a:t>
            </a:r>
            <a:endParaRPr lang="en-GB"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84A635-75C8-7D8E-FA5D-801973E867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86968" y="1479369"/>
            <a:ext cx="10698480" cy="4754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46304" tIns="91440" rIns="146304" bIns="91440" numCol="1" anchor="ctr" anchorCtr="0" compatLnSpc="1">
            <a:prstTxWarp prst="textNoShape">
              <a:avLst/>
            </a:prstTxWarp>
            <a:noAutofit/>
          </a:bodyPr>
          <a:lstStyle/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Cresce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la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centralità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del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ascolto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partecipazione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Strumenti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innovativi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Citizen satisfaction,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portali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istituzionali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reti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civiche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piattaforme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partecipative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feedback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digitali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en-GB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Modello</a:t>
            </a: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GB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bidirezionale</a:t>
            </a: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</a:t>
            </a:r>
            <a:r>
              <a:rPr lang="en-GB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riferimenti</a:t>
            </a: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GB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teorici</a:t>
            </a:r>
            <a:endParaRPr lang="en-GB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Modello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a due vie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ispirato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a: Newcomb (1953) e Schramm (1960),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modelli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circolari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Teorie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sugli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effetti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limitati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media</a:t>
            </a:r>
          </a:p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Il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Non è un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ricevente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passivo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ma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interpreta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risponde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(feedback)</a:t>
            </a:r>
          </a:p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L'amministrazione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deve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decodificare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ricodificare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messaggi</a:t>
            </a:r>
            <a:endParaRPr lang="en-US" altLang="en-US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ts val="32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Interlocutori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singoli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associati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lang="en-US" altLang="en-US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imprese</a:t>
            </a:r>
            <a:r>
              <a:rPr lang="en-US" altLang="en-US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stakeholder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Verdana" panose="020B060403050404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22875530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66928" y="274320"/>
            <a:ext cx="10972800" cy="73152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/>
              </a:rPr>
              <a:t>Comunicazione</a:t>
            </a:r>
            <a:r>
              <a:rPr sz="2500" b="1" dirty="0">
                <a:solidFill>
                  <a:srgbClr val="1D3248"/>
                </a:solidFill>
                <a:latin typeface="Aptos Display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/>
              </a:rPr>
              <a:t>autoprodotta</a:t>
            </a:r>
            <a:r>
              <a:rPr sz="2500" b="1" dirty="0">
                <a:solidFill>
                  <a:srgbClr val="1D3248"/>
                </a:solidFill>
                <a:latin typeface="Aptos Display"/>
              </a:rPr>
              <a:t> e media relation</a:t>
            </a:r>
          </a:p>
        </p:txBody>
      </p:sp>
      <p:pic>
        <p:nvPicPr>
          <p:cNvPr id="4" name="Picture 3" descr="mancini_schema_cro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1234440"/>
            <a:ext cx="6400800" cy="409651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269480" y="1234440"/>
            <a:ext cx="4251960" cy="4096512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269480" y="1234440"/>
            <a:ext cx="4251960" cy="73152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479792" y="1481328"/>
            <a:ext cx="3822191" cy="361188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2000" b="1" dirty="0">
                <a:solidFill>
                  <a:srgbClr val="1D3248"/>
                </a:solidFill>
                <a:latin typeface="Aptos"/>
              </a:rPr>
              <a:t>Il </a:t>
            </a:r>
            <a:r>
              <a:rPr sz="2000" b="1" dirty="0" err="1">
                <a:solidFill>
                  <a:srgbClr val="1D3248"/>
                </a:solidFill>
                <a:latin typeface="Aptos"/>
              </a:rPr>
              <a:t>modello</a:t>
            </a:r>
            <a:r>
              <a:rPr sz="2000" b="1" dirty="0">
                <a:solidFill>
                  <a:srgbClr val="1D3248"/>
                </a:solidFill>
                <a:latin typeface="Aptos"/>
              </a:rPr>
              <a:t> di Mancini (1996, 2002):</a:t>
            </a:r>
          </a:p>
          <a:p>
            <a:pPr>
              <a:spcBef>
                <a:spcPts val="700"/>
              </a:spcBef>
            </a:pPr>
            <a:r>
              <a:rPr sz="2000" dirty="0">
                <a:solidFill>
                  <a:srgbClr val="1E1E1E"/>
                </a:solidFill>
                <a:latin typeface="Aptos"/>
              </a:rPr>
              <a:t>•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autoprodotta</a:t>
            </a:r>
            <a:r>
              <a:rPr sz="200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dalla</a:t>
            </a:r>
            <a:r>
              <a:rPr sz="2000" dirty="0">
                <a:solidFill>
                  <a:srgbClr val="1E1E1E"/>
                </a:solidFill>
                <a:latin typeface="Aptos"/>
              </a:rPr>
              <a:t> PA (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campagne</a:t>
            </a:r>
            <a:r>
              <a:rPr sz="2000" dirty="0">
                <a:solidFill>
                  <a:srgbClr val="1E1E1E"/>
                </a:solidFill>
                <a:latin typeface="Aptos"/>
              </a:rPr>
              <a:t>, URP,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siti</a:t>
            </a:r>
            <a:r>
              <a:rPr sz="2000" dirty="0">
                <a:solidFill>
                  <a:srgbClr val="1E1E1E"/>
                </a:solidFill>
                <a:latin typeface="Aptos"/>
              </a:rPr>
              <a:t>)</a:t>
            </a:r>
          </a:p>
          <a:p>
            <a:pPr>
              <a:spcBef>
                <a:spcPts val="700"/>
              </a:spcBef>
            </a:pPr>
            <a:r>
              <a:rPr sz="2000" dirty="0">
                <a:solidFill>
                  <a:srgbClr val="1E1E1E"/>
                </a:solidFill>
                <a:latin typeface="Aptos"/>
              </a:rPr>
              <a:t>•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Ruolo</a:t>
            </a:r>
            <a:r>
              <a:rPr sz="2000" dirty="0">
                <a:solidFill>
                  <a:srgbClr val="1E1E1E"/>
                </a:solidFill>
                <a:latin typeface="Aptos"/>
              </a:rPr>
              <a:t> centrale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dei</a:t>
            </a:r>
            <a:r>
              <a:rPr sz="2000" dirty="0">
                <a:solidFill>
                  <a:srgbClr val="1E1E1E"/>
                </a:solidFill>
                <a:latin typeface="Aptos"/>
              </a:rPr>
              <a:t> media di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massa</a:t>
            </a:r>
            <a:r>
              <a:rPr sz="2000" dirty="0">
                <a:solidFill>
                  <a:srgbClr val="1E1E1E"/>
                </a:solidFill>
                <a:latin typeface="Aptos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eteroprodotta</a:t>
            </a:r>
            <a:endParaRPr sz="2000" dirty="0">
              <a:solidFill>
                <a:srgbClr val="1E1E1E"/>
              </a:solidFill>
              <a:latin typeface="Aptos"/>
            </a:endParaRPr>
          </a:p>
          <a:p>
            <a:pPr>
              <a:spcBef>
                <a:spcPts val="700"/>
              </a:spcBef>
            </a:pPr>
            <a:r>
              <a:rPr sz="2000" dirty="0">
                <a:solidFill>
                  <a:srgbClr val="1E1E1E"/>
                </a:solidFill>
                <a:latin typeface="Aptos"/>
              </a:rPr>
              <a:t>• Cura delle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relazioni</a:t>
            </a:r>
            <a:r>
              <a:rPr sz="2000" dirty="0">
                <a:solidFill>
                  <a:srgbClr val="1E1E1E"/>
                </a:solidFill>
                <a:latin typeface="Aptos"/>
              </a:rPr>
              <a:t> con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i</a:t>
            </a:r>
            <a:r>
              <a:rPr sz="2000" dirty="0">
                <a:solidFill>
                  <a:srgbClr val="1E1E1E"/>
                </a:solidFill>
                <a:latin typeface="Aptos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cittadini</a:t>
            </a:r>
            <a:r>
              <a:rPr sz="2000" dirty="0">
                <a:solidFill>
                  <a:srgbClr val="1E1E1E"/>
                </a:solidFill>
                <a:latin typeface="Aptos"/>
              </a:rPr>
              <a:t> e con </a:t>
            </a:r>
            <a:r>
              <a:rPr sz="2000" dirty="0" err="1">
                <a:solidFill>
                  <a:srgbClr val="1E1E1E"/>
                </a:solidFill>
                <a:latin typeface="Aptos"/>
              </a:rPr>
              <a:t>i</a:t>
            </a:r>
            <a:r>
              <a:rPr sz="2000" dirty="0">
                <a:solidFill>
                  <a:srgbClr val="1E1E1E"/>
                </a:solidFill>
                <a:latin typeface="Aptos"/>
              </a:rPr>
              <a:t> media (media relation)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650992"/>
            <a:ext cx="10515600" cy="3200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800" i="1">
                <a:solidFill>
                  <a:srgbClr val="646C74"/>
                </a:solidFill>
                <a:latin typeface="Aptos"/>
              </a:rPr>
              <a:t>Schema ridisegnato a partire dal modello di Mancini (1996; 2002); contenuto della slide mantenuto.</a:t>
            </a:r>
          </a:p>
        </p:txBody>
      </p:sp>
      <p:sp>
        <p:nvSpPr>
          <p:cNvPr id="9" name="Rectangle 8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471870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9D45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4E73A337-0F4D-221D-CDCD-06CF61446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en-GB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Il gap </a:t>
            </a:r>
            <a:r>
              <a:rPr lang="en-GB"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comunicativo</a:t>
            </a:r>
            <a:endParaRPr lang="en-GB" sz="2500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E348A9-C571-ED4D-B383-BA32EC7B7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Persistono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pratiche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unidirezionali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URP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spesso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usati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solo come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sportelli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o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uffici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reclami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siti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PA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sono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ancora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siti-vetrina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poco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interattivi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(Lovari 2013).</a:t>
            </a: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Gap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tra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cultura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interna 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percezione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esterna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ben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progettata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all’interno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poco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visibile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partecipata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all’esterno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marL="0" marR="0" lv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Char char="-"/>
              <a:tabLst/>
            </a:pP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Problema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più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acuto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in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alcune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amministrazioni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territori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en-US" altLang="en-US"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Faccioli</a:t>
            </a:r>
            <a:r>
              <a:rPr lang="en-US" altLang="en-US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2013a)</a:t>
            </a:r>
          </a:p>
          <a:p>
            <a:pPr marL="0" indent="0">
              <a:spcBef>
                <a:spcPts val="0"/>
              </a:spcBef>
              <a:spcAft>
                <a:spcPts val="300"/>
              </a:spcAft>
              <a:buNone/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979656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>
                <a:solidFill>
                  <a:srgbClr val="1D3248"/>
                </a:solidFill>
                <a:ea typeface="Verdana" panose="020B0604030504040204" pitchFamily="34" charset="0"/>
              </a:rPr>
              <a:t>La Legge n. 150/2000:</a:t>
            </a:r>
            <a:br>
              <a:rPr lang="it-IT" sz="2500" dirty="0">
                <a:ea typeface="Verdana" panose="020B0604030504040204" pitchFamily="34" charset="0"/>
              </a:rPr>
            </a:br>
            <a:r>
              <a:rPr sz="2500" b="1" dirty="0">
                <a:solidFill>
                  <a:srgbClr val="1D3248"/>
                </a:solidFill>
                <a:ea typeface="Verdana" panose="020B0604030504040204" pitchFamily="34" charset="0"/>
              </a:rPr>
              <a:t>Verso la </a:t>
            </a:r>
            <a:r>
              <a:rPr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comunicazione</a:t>
            </a:r>
            <a:r>
              <a:rPr sz="2500" b="1" dirty="0">
                <a:solidFill>
                  <a:srgbClr val="1D3248"/>
                </a:solidFill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pubblica</a:t>
            </a:r>
            <a:r>
              <a:rPr sz="2500" b="1" dirty="0">
                <a:solidFill>
                  <a:srgbClr val="1D3248"/>
                </a:solidFill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relazionale</a:t>
            </a:r>
            <a:endParaRPr sz="2500" dirty="0"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La Legge 150/2000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segna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l’istituzionalizzazione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pubblica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in Italia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Nasce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come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legge-quadro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per le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attività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informazione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Rende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obbligatoria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la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verso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come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funzione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permanente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non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episodica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Accompagna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un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ampio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processo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riforma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amministrativa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modernizzazione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(DPR 422/2001,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Direttiva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Frattini 2002)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Unica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nel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panorama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europeo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all’epoca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Rovinetti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2002)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Ambiti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pubblica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legge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distingue: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esterna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(verso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)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interna (verso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dipendenti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)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Media relations (verso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media)</a:t>
            </a: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Strumenti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previsti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Pubblicità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URP,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Uffici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stampa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affissioni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eventi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civiche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sistemi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informatici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Mix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comunicativo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estensivo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integrato</a:t>
            </a:r>
            <a:endParaRPr sz="2000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Strutture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e figure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professionali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nella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pubblica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Ufficio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Stampa (art. 9):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istituzionale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verso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media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URP (art. 8):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ascolto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dialogo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con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cittadini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Figure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professionali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	&lt;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Responsabile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	&lt;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Addetto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URP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	&lt; Giornalista (almeno pubblicista, iscritto all’Albo; figura prevista 	ma non pienamente riconosciuta nei contratti pubblici)</a:t>
            </a:r>
          </a:p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DPR 422/2001: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requisiti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percorsi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formativi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(es.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Scienze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Struttura</a:t>
            </a:r>
            <a:r>
              <a:rPr sz="2500" b="1" dirty="0">
                <a:solidFill>
                  <a:srgbClr val="1D3248"/>
                </a:solidFill>
                <a:ea typeface="Verdana" panose="020B0604030504040204" pitchFamily="34" charset="0"/>
              </a:rPr>
              <a:t> di </a:t>
            </a:r>
            <a:r>
              <a:rPr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coordinamento</a:t>
            </a:r>
            <a:r>
              <a:rPr sz="2500" b="1" dirty="0">
                <a:solidFill>
                  <a:srgbClr val="1D3248"/>
                </a:solidFill>
                <a:ea typeface="Verdana" panose="020B0604030504040204" pitchFamily="34" charset="0"/>
              </a:rPr>
              <a:t> e</a:t>
            </a:r>
            <a:br>
              <a:rPr lang="it-IT" sz="2500" dirty="0">
                <a:ea typeface="Verdana" panose="020B0604030504040204" pitchFamily="34" charset="0"/>
              </a:rPr>
            </a:br>
            <a:r>
              <a:rPr sz="2500" b="1" dirty="0">
                <a:solidFill>
                  <a:srgbClr val="1D3248"/>
                </a:solidFill>
                <a:ea typeface="Verdana" panose="020B0604030504040204" pitchFamily="34" charset="0"/>
              </a:rPr>
              <a:t>Piano di </a:t>
            </a:r>
            <a:r>
              <a:rPr sz="2500" b="1" dirty="0" err="1">
                <a:solidFill>
                  <a:srgbClr val="1D3248"/>
                </a:solidFill>
                <a:ea typeface="Verdana" panose="020B0604030504040204" pitchFamily="34" charset="0"/>
              </a:rPr>
              <a:t>comunicazione</a:t>
            </a:r>
            <a:endParaRPr sz="2500" dirty="0"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en-GB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Direttiva</a:t>
            </a: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Frattini (2002):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ogni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può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istituire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una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struttura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coordinamento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Include URP,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Ufficio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Stampa,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Portavoce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Piano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entro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il 30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novembre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):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457200" lvl="1" indent="0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O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biettivi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strategia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457200" lvl="1" indent="0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Azioni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calendario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457200" lvl="1" indent="0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Budget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mezzi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457200" lvl="1" indent="0">
              <a:lnSpc>
                <a:spcPts val="3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GB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Monitoraggio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valutazione</a:t>
            </a:r>
            <a:endParaRPr sz="2000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C827DAD-4110-27EB-CCF2-254F33F766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Dal Piano di comunicazione al PIAO</a:t>
            </a:r>
            <a:endParaRPr lang="en-GB"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50A89344-4F83-B672-45C6-5011FC50A3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 numCol="2">
            <a:noAutofit/>
          </a:bodyPr>
          <a:lstStyle/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Direttiva Frattini (2002): Piano di comunicazione entro il 30 novembre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Documento autonomo e annuale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Oggi: superamento della scadenza rigida del 30 novembre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La comunicazione non è più un piano separato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Introduzione del PIAO (Piano Integrato di Attività e Organizzazione)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La comunicazione è integrata nella programmazione strategica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Collegamento con:</a:t>
            </a:r>
            <a:br>
              <a:rPr lang="it-IT" sz="2000" dirty="0">
                <a:latin typeface="+mj-lt"/>
                <a:ea typeface="Verdana" panose="020B0604030504040204" pitchFamily="34" charset="0"/>
              </a:rPr>
            </a:b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Performance</a:t>
            </a:r>
            <a:br>
              <a:rPr lang="it-IT" sz="2000" dirty="0">
                <a:latin typeface="+mj-lt"/>
                <a:ea typeface="Verdana" panose="020B0604030504040204" pitchFamily="34" charset="0"/>
              </a:rPr>
            </a:b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Trasparenza e anticorruzione</a:t>
            </a:r>
            <a:br>
              <a:rPr lang="it-IT" sz="2000" dirty="0">
                <a:latin typeface="+mj-lt"/>
                <a:ea typeface="Verdana" panose="020B0604030504040204" pitchFamily="34" charset="0"/>
              </a:rPr>
            </a:b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Transizione digitale</a:t>
            </a:r>
          </a:p>
          <a:p>
            <a:pPr marL="0" indent="0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Nuova logica:</a:t>
            </a:r>
            <a:br>
              <a:rPr lang="it-IT" sz="2000" dirty="0">
                <a:latin typeface="+mj-lt"/>
                <a:ea typeface="Verdana" panose="020B0604030504040204" pitchFamily="34" charset="0"/>
              </a:rPr>
            </a:b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Da comunicazione adempimento</a:t>
            </a:r>
            <a:br>
              <a:rPr lang="it-IT" sz="2000" dirty="0">
                <a:latin typeface="+mj-lt"/>
                <a:ea typeface="Verdana" panose="020B0604030504040204" pitchFamily="34" charset="0"/>
              </a:rPr>
            </a:b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&lt; A comunicazione leva strategica e trasversale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3464054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Semplificazione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linguaggio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e Progetto Chiaro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Circolare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20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aprile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2001 +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Direttiva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8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maggio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2002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Regole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raccomandazioni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per la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formulazione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tecnica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testi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Progetto Chiaro: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consulenza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linguistica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alle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amministrazioni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Best practice per la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semplificazione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amministrativa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Obiettivo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chiarezza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accessibilità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trasparenza</a:t>
            </a:r>
            <a:endParaRPr sz="2000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Digitalizzazione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, e-government e e-democracy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Anni 2000: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inizio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informatizzazione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E-government =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efficienza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nei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servizi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tramite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web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E-democracy =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nuove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forme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partecipazione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civica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Linee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guida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su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usabilità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accessibilità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siti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PA (2001)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Piano e-government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nazionale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(2001):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obiettivi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chiave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</a:t>
            </a: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	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1.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Efficienza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interna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	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2.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Servizi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integrati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per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/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imprese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3. Accesso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telematico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informazioni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/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servizi</a:t>
            </a:r>
            <a:endParaRPr sz="2000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Sussidiarietà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ruolo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attivo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cittadini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Introduzione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del principio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sussidiarietà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(Titolo V, 2001):</a:t>
            </a: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Orizzontale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associazioni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co-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protagonisti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politiche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Verticale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relazione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cooperativa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livelli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istituzionali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Rafforza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il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diritto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alla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partecipazione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4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Stimola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il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dialogo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la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trasparenza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nelle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decisioni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pubbliche</a:t>
            </a:r>
            <a:endParaRPr sz="2000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9D45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Limiti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applicativi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Legge 150/2000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Applicazione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disomogenea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(«a macchia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leopardo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»)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Mancato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riconoscimento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professioni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comunicatore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pubblico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, capo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ufficio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stampa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)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Assenza di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sanzioni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per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inadempienze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Gap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norme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prassi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attuativa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Differenze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territoriali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eccellenze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aree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meno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sviluppate</a:t>
            </a:r>
            <a:endParaRPr sz="2000" dirty="0">
              <a:latin typeface="+mj-lt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C68B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Figure </a:t>
            </a:r>
            <a:r>
              <a:rPr sz="2500" b="1" dirty="0" err="1">
                <a:solidFill>
                  <a:srgbClr val="1D3248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professionali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nella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pubblica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(Legge 150/2000)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- 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Per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l'URP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struttura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obbligatoria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)</a:t>
            </a:r>
            <a:endParaRPr lang="it-IT" sz="2000" dirty="0"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	&lt;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Responsabile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comunicazione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Coordina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attività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interna ed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esterna</a:t>
            </a:r>
            <a:endParaRPr lang="it-IT" sz="2000" dirty="0"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	&lt;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Tecnico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per le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relazioni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con il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pubblico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Addetto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URP)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: 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Cura il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rapporto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con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cittadini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svolge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attività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di front-office</a:t>
            </a:r>
            <a:endParaRPr lang="it-IT" sz="2000" dirty="0"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	&lt;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Documentalista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: 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Opera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nel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back-office;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archivia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aggiorna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le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banche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dati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informative.</a:t>
            </a:r>
          </a:p>
          <a:p>
            <a:pPr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Per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l’Ufficio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Stampa (non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obbligatorio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)</a:t>
            </a:r>
            <a:endParaRPr lang="it-IT" sz="2000" dirty="0"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	&lt; 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Capo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ufficio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stampa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Giornalista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professionista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;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coordina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l’informazione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	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istituzionale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rapporti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con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media</a:t>
            </a:r>
            <a:endParaRPr lang="it-IT" sz="2000" dirty="0"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	&lt;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Addetto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stampa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: 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Cura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strumenti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come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comunicati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conferenze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rassegne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; 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	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anche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lui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iscritto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all’Albo</a:t>
            </a:r>
            <a:endParaRPr sz="2000" dirty="0"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Requisiti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preferenziali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: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Laurea in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Scienze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o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Relazioni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pubbliche</a:t>
            </a:r>
            <a:endParaRPr lang="it-IT" sz="2000" dirty="0">
              <a:latin typeface="Aptos" panose="020B000402020202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ts val="28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Riferimenti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normativi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: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DPR n. 422/2001</a:t>
            </a:r>
            <a:r>
              <a:rPr lang="it-IT"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Direttiva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Funzione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Pubblica</a:t>
            </a:r>
            <a:r>
              <a:rPr sz="2000" dirty="0">
                <a:solidFill>
                  <a:srgbClr val="1E1E1E"/>
                </a:solidFill>
                <a:latin typeface="Aptos" panose="020B0004020202020204" pitchFamily="34" charset="0"/>
                <a:ea typeface="Verdana" panose="020B0604030504040204" pitchFamily="34" charset="0"/>
              </a:rPr>
              <a:t> 7/2/2002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>
                <a:solidFill>
                  <a:srgbClr val="1D3248"/>
                </a:solidFill>
                <a:latin typeface="+mn-lt"/>
                <a:ea typeface="Verdana" panose="020B0604030504040204" pitchFamily="34" charset="0"/>
              </a:rPr>
              <a:t>2.4.2 | Dal 2003 al 2009:</a:t>
            </a:r>
            <a:br>
              <a:rPr lang="it-IT" sz="2500" dirty="0">
                <a:latin typeface="+mn-lt"/>
                <a:ea typeface="Verdana" panose="020B0604030504040204" pitchFamily="34" charset="0"/>
              </a:rPr>
            </a:br>
            <a:r>
              <a:rPr sz="2500" b="1" dirty="0" err="1">
                <a:solidFill>
                  <a:srgbClr val="1D3248"/>
                </a:solidFill>
                <a:latin typeface="+mn-lt"/>
                <a:ea typeface="Verdana" panose="020B0604030504040204" pitchFamily="34" charset="0"/>
              </a:rPr>
              <a:t>criteri</a:t>
            </a:r>
            <a:r>
              <a:rPr sz="2500" b="1" dirty="0">
                <a:solidFill>
                  <a:srgbClr val="1D3248"/>
                </a:solidFill>
                <a:latin typeface="+mn-lt"/>
                <a:ea typeface="Verdana" panose="020B0604030504040204" pitchFamily="34" charset="0"/>
              </a:rPr>
              <a:t> di </a:t>
            </a:r>
            <a:r>
              <a:rPr sz="2500" b="1" dirty="0" err="1">
                <a:solidFill>
                  <a:srgbClr val="1D3248"/>
                </a:solidFill>
                <a:latin typeface="+mn-lt"/>
                <a:ea typeface="Verdana" panose="020B0604030504040204" pitchFamily="34" charset="0"/>
              </a:rPr>
              <a:t>misurazione</a:t>
            </a:r>
            <a:r>
              <a:rPr sz="2500" b="1" dirty="0">
                <a:solidFill>
                  <a:srgbClr val="1D3248"/>
                </a:solidFill>
                <a:latin typeface="+mn-lt"/>
                <a:ea typeface="Verdana" panose="020B0604030504040204" pitchFamily="34" charset="0"/>
              </a:rPr>
              <a:t> e </a:t>
            </a:r>
            <a:r>
              <a:rPr sz="2500" b="1" dirty="0" err="1">
                <a:solidFill>
                  <a:srgbClr val="1D3248"/>
                </a:solidFill>
                <a:latin typeface="+mn-lt"/>
                <a:ea typeface="Verdana" panose="020B0604030504040204" pitchFamily="34" charset="0"/>
              </a:rPr>
              <a:t>valutazione</a:t>
            </a:r>
            <a:endParaRPr sz="2500" dirty="0">
              <a:latin typeface="+mn-lt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Nuove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misure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riformare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la PA dopo la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crisi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economica</a:t>
            </a: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:</a:t>
            </a: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Introduzione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criteri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misurazione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performance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pubblica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meno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centrale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processo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modernizzazione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Ruolo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del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comunicatore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pubblico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marginalizzato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Faccioli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2013a)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Formazione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nuove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risorse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Dal 2002: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attività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formative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promosse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da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Formez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Compubblica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Corsi da 60, 90 o 120 ore (in base ad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anzianità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titoli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)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DPR 422/2001: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bandi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nuove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assunzioni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laurea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in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Scienze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)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Rilevanza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formazione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comunicazione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informazione</a:t>
            </a:r>
            <a:endParaRPr sz="2000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E-government e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digitalizzazione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Seconda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fase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dell’e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-government (dal 2003)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Approccio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federale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focus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sulle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Regioni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Investimenti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in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infrastrutture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cittadinanza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digitale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Risultati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non sempre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omogenei</a:t>
            </a:r>
            <a:endParaRPr sz="2000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Accessibilità e inclusione: la Legge Stanca (2004)</a:t>
            </a:r>
            <a:endParaRPr sz="2500" b="1" dirty="0">
              <a:solidFill>
                <a:srgbClr val="1D3248"/>
              </a:solidFill>
              <a:latin typeface="Aptos Display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Accessibilità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siti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web per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persone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con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disabilità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fisiche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/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sensoriali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)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Siti web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considerati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strumenti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essenziali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Basata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sul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principio di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uguaglianza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costituzionale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(art. 3)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«Tutti i cittadini hanno pari dignità sociale e sono eguali davanti alla legge, senza distinzione di sesso, di razza, di lingua, di religione, di opinioni</a:t>
            </a: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politiche, di condizioni personali e sociali. È compito della Repubblica</a:t>
            </a: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rimuovere gli ostacoli di ordine economico e sociale, che, limitando di fatto la libertà e l'eguaglianza dei cittadini, impediscono il pieno sviluppo della</a:t>
            </a: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persona umana e l'effettiva partecipazione di tutti i lavoratori</a:t>
            </a:r>
          </a:p>
          <a:p>
            <a:pPr marL="0" indent="0"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all'organizzazione politica, economica e sociale del Paese».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Il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Codice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dell’Amministrazione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Digitale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(2005)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CAD (n. 82/2005): base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normativa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dell’e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-government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Interoperabilità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tra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banche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dati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anagrafi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Unificazione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servizi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orientamento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al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cittadino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Superare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limiti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organizzativi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 PA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Il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contesto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europeo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: e-Europe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Consiglio di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Lisbona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(1999):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strategia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«e-Europe 2002»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Aggiornata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nel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2003 come «e-Europe 2005»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Obiettivo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uso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efficace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Internet e accesso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multipiattaforma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Nascita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t-government e m-government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F7AD263-9EE6-4D9D-951F-F43A9D3DE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T-Government (</a:t>
            </a:r>
            <a:r>
              <a:rPr lang="it-IT"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Telematic</a:t>
            </a:r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Government)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25DC93D0-E05A-4C22-AA7F-7F2FC4BF2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" y="1312164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Il T-G indica l’utilizzo delle tecnologie della telecomunicazione (in particolare reti fisse a banda larga, reti VPN, sistemi di videoconferenza, ecc.) per erogare servizi pubblici e facilitare le comunicazioni fra cittadini, imprese e amministrazioni. Caratteristiche: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Accesso fisso e stazionario: servizi fruibili da postazioni desktop o punti Internet pubblici (es. Internet Point, biblioteche)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Canali multipli: portali web istituzionali, sportelli virtuali, servizi di posta elettronica certificata (PEC)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Interoperabilità: scambio sicuro di dati e documenti fra diverse amministrazioni tramite standard come XML, SOAP, </a:t>
            </a:r>
            <a:r>
              <a:rPr lang="it-IT" sz="2000" dirty="0" err="1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eSPeRA</a:t>
            </a:r>
            <a:endParaRPr lang="it-IT" sz="2000" dirty="0">
              <a:latin typeface="+mj-lt"/>
              <a:ea typeface="Verdana" panose="020B0604030504040204" pitchFamily="34" charset="0"/>
            </a:endParaRP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E-procurement: appalti e gare telematiche per acquisti di beni e servizi della PA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Esempi:	&lt; Invio online della dichiarazione dei redditi tramite portale dell’Agenzia delle Entrate</a:t>
            </a:r>
          </a:p>
          <a:p>
            <a:pPr marL="0" indent="0"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		&lt; Prenotazione di visite mediche tramite CUP regionale</a:t>
            </a:r>
          </a:p>
          <a:p>
            <a:pPr marL="0" indent="0"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2000" dirty="0">
                <a:solidFill>
                  <a:srgbClr val="1E1E1E"/>
                </a:solidFill>
                <a:latin typeface="+mj-lt"/>
                <a:ea typeface="Verdana" panose="020B0604030504040204" pitchFamily="34" charset="0"/>
              </a:rPr>
              <a:t>		&lt; Accesso ai fascicoli elettronici del cittadino (anagrafe, certificati) attraverso portali comunali</a:t>
            </a:r>
          </a:p>
          <a:p>
            <a:pPr>
              <a:spcBef>
                <a:spcPts val="0"/>
              </a:spcBef>
              <a:spcAft>
                <a:spcPts val="300"/>
              </a:spcAft>
            </a:pPr>
            <a:endParaRPr lang="it-IT" dirty="0"/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28</a:t>
            </a:r>
          </a:p>
        </p:txBody>
      </p:sp>
    </p:spTree>
    <p:extLst>
      <p:ext uri="{BB962C8B-B14F-4D97-AF65-F5344CB8AC3E}">
        <p14:creationId xmlns:p14="http://schemas.microsoft.com/office/powerpoint/2010/main" val="16380037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FE748DE8-D0BC-4B0D-A850-E65BF8E3A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lang="it-IT"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M-Government (Mobile Government)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41F2274-5B0A-4D87-92F5-CBD801DCA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marL="0" indent="0"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Il M-G è l’evoluzione del t-government che sfrutta le tecnologie mobili (smartphone, tablet, app, SMS, servizi basati su SIM) per rendere accessibili i servizi pubblici ovunque l’utente si trovi.</a:t>
            </a:r>
          </a:p>
          <a:p>
            <a:pPr marL="0" indent="0"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Caratteristiche: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Portabilità: interazione “in mobilità” con la Pubblica Amministrazione, senza vincolo di luogo o orario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18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Push</a:t>
            </a: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lang="it-IT" sz="18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notifications</a:t>
            </a: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: invio proattivo di avvisi (scadenze, allerta meteo, rinnovo documenti) tramite SMS o notifiche app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Interfacce leggere: app native o web app ottimizzate per schermi piccoli e connessi via reti 3G/4G/5G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Geo-localizzazione: servizi basati sulla posizione (es. segnalazione guasti stradali, ricerca PS vicino)</a:t>
            </a:r>
          </a:p>
          <a:p>
            <a:pPr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Esempi: 	&lt; App per il pagamento del parcheggio o dei ticket dei mezzi pubblici</a:t>
            </a:r>
          </a:p>
          <a:p>
            <a:pPr marL="0" indent="0"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		&lt;Notifiche SMS per scadenze bollo auto o rinnovi patente</a:t>
            </a:r>
          </a:p>
          <a:p>
            <a:pPr marL="0" indent="0" algn="just" fontAlgn="base">
              <a:lnSpc>
                <a:spcPts val="26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it-IT" sz="18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		&lt; Segnalazione problema urbano (buche, rifiuti) con foto georeferenziata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29</a:t>
            </a:r>
          </a:p>
        </p:txBody>
      </p:sp>
    </p:spTree>
    <p:extLst>
      <p:ext uri="{BB962C8B-B14F-4D97-AF65-F5344CB8AC3E}">
        <p14:creationId xmlns:p14="http://schemas.microsoft.com/office/powerpoint/2010/main" val="11975302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aphicFrame>
        <p:nvGraphicFramePr>
          <p:cNvPr id="3" name="Tabella 3">
            <a:extLst>
              <a:ext uri="{FF2B5EF4-FFF2-40B4-BE49-F238E27FC236}">
                <a16:creationId xmlns:a16="http://schemas.microsoft.com/office/drawing/2014/main" id="{E6D4184F-B905-4021-A7B3-085A2BD8C0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5906480"/>
              </p:ext>
            </p:extLst>
          </p:nvPr>
        </p:nvGraphicFramePr>
        <p:xfrm>
          <a:off x="640080" y="1051560"/>
          <a:ext cx="11035551" cy="43522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8517">
                  <a:extLst>
                    <a:ext uri="{9D8B030D-6E8A-4147-A177-3AD203B41FA5}">
                      <a16:colId xmlns:a16="http://schemas.microsoft.com/office/drawing/2014/main" val="3573060703"/>
                    </a:ext>
                  </a:extLst>
                </a:gridCol>
                <a:gridCol w="3678517">
                  <a:extLst>
                    <a:ext uri="{9D8B030D-6E8A-4147-A177-3AD203B41FA5}">
                      <a16:colId xmlns:a16="http://schemas.microsoft.com/office/drawing/2014/main" val="2238005700"/>
                    </a:ext>
                  </a:extLst>
                </a:gridCol>
                <a:gridCol w="3678517">
                  <a:extLst>
                    <a:ext uri="{9D8B030D-6E8A-4147-A177-3AD203B41FA5}">
                      <a16:colId xmlns:a16="http://schemas.microsoft.com/office/drawing/2014/main" val="1677490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2000" b="1" dirty="0">
                          <a:solidFill>
                            <a:srgbClr val="FFFFFF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Aspetto</a:t>
                      </a:r>
                    </a:p>
                  </a:txBody>
                  <a:tcPr marL="73152" marR="73152" anchor="ctr">
                    <a:solidFill>
                      <a:srgbClr val="1D324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2000" b="1" dirty="0">
                          <a:solidFill>
                            <a:srgbClr val="FFFFFF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T-Government</a:t>
                      </a:r>
                    </a:p>
                  </a:txBody>
                  <a:tcPr marL="73152" marR="73152" anchor="ctr">
                    <a:solidFill>
                      <a:srgbClr val="129FB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it-IT" sz="2000" b="1" dirty="0">
                          <a:solidFill>
                            <a:srgbClr val="FFFFFF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M-Government</a:t>
                      </a:r>
                    </a:p>
                  </a:txBody>
                  <a:tcPr marL="73152" marR="73152" anchor="ctr">
                    <a:solidFill>
                      <a:srgbClr val="129FB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541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Dispositivi</a:t>
                      </a:r>
                    </a:p>
                  </a:txBody>
                  <a:tcPr marL="73152" marR="73152" anchor="ctr"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PC, </a:t>
                      </a:r>
                      <a:r>
                        <a:rPr lang="it-IT" sz="2000" dirty="0" err="1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kiosk</a:t>
                      </a: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, totem</a:t>
                      </a:r>
                    </a:p>
                  </a:txBody>
                  <a:tcPr marL="73152" marR="73152" anchor="ctr"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Smartphone, tablet, wearable devices</a:t>
                      </a:r>
                    </a:p>
                  </a:txBody>
                  <a:tcPr marL="73152" marR="73152" anchor="ctr">
                    <a:solidFill>
                      <a:srgbClr val="F6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240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Accessibilità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Stazionario (casa, ufficio, sportello)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Sempre e ovunque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6173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Modalità di notifica</a:t>
                      </a:r>
                    </a:p>
                  </a:txBody>
                  <a:tcPr marL="73152" marR="73152" anchor="ctr"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Pull (l’utente cerca il servizio online)</a:t>
                      </a:r>
                    </a:p>
                  </a:txBody>
                  <a:tcPr marL="73152" marR="73152" anchor="ctr">
                    <a:solidFill>
                      <a:srgbClr val="F6F9FA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 dirty="0" err="1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Push</a:t>
                      </a: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 (avvisi proattivi via app/SMS)</a:t>
                      </a:r>
                    </a:p>
                  </a:txBody>
                  <a:tcPr marL="73152" marR="73152" anchor="ctr">
                    <a:solidFill>
                      <a:srgbClr val="F6F9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721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Esperienza utente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Form e portali complessi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it-IT" sz="2000" dirty="0">
                          <a:solidFill>
                            <a:srgbClr val="1E1E1E"/>
                          </a:solidFill>
                          <a:latin typeface="Aptos" panose="020B0604030504040204" pitchFamily="34" charset="0"/>
                          <a:ea typeface="Verdana" panose="020B0604030504040204" pitchFamily="34" charset="0"/>
                        </a:rPr>
                        <a:t>UI semplificate, interazioni rapide</a:t>
                      </a:r>
                    </a:p>
                  </a:txBody>
                  <a:tcPr marL="73152" marR="73152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487678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66928" y="274320"/>
            <a:ext cx="10972800" cy="54864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sz="2500" b="1" dirty="0">
                <a:solidFill>
                  <a:srgbClr val="1D3248"/>
                </a:solidFill>
                <a:latin typeface="Aptos Display"/>
              </a:rPr>
              <a:t>T-Government e M-Government: </a:t>
            </a:r>
            <a:r>
              <a:rPr sz="2500" b="1" dirty="0" err="1">
                <a:solidFill>
                  <a:srgbClr val="1D3248"/>
                </a:solidFill>
                <a:latin typeface="Aptos Display"/>
              </a:rPr>
              <a:t>confronto</a:t>
            </a:r>
            <a:endParaRPr sz="2500" b="1" dirty="0">
              <a:solidFill>
                <a:srgbClr val="1D3248"/>
              </a:solidFill>
              <a:latin typeface="Aptos Display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14775214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9D45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La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Riforma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Brunetta (2009)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Legge 15/2009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D.Lgs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. 150/2009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Obiettivo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: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misurare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produttività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performance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Introduzione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un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sistema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valutazione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sanzioni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Centrata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su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trasparenza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responsabilità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efficienza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accessibilità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totale</a:t>
            </a:r>
            <a:endParaRPr sz="20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640080" y="1243584"/>
            <a:ext cx="10844784" cy="4864608"/>
          </a:xfrm>
          <a:prstGeom prst="roundRect">
            <a:avLst/>
          </a:prstGeom>
          <a:solidFill>
            <a:srgbClr val="F6F9FA"/>
          </a:solidFill>
          <a:ln w="10160">
            <a:solidFill>
              <a:srgbClr val="D8E0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40080" y="1243584"/>
            <a:ext cx="10844784" cy="68580"/>
          </a:xfrm>
          <a:prstGeom prst="rect">
            <a:avLst/>
          </a:prstGeom>
          <a:solidFill>
            <a:srgbClr val="418B6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118872" cy="6858000"/>
          </a:xfrm>
          <a:prstGeom prst="rect">
            <a:avLst/>
          </a:prstGeom>
          <a:solidFill>
            <a:srgbClr val="129FB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928" y="274320"/>
            <a:ext cx="10972800" cy="731520"/>
          </a:xfrm>
        </p:spPr>
        <p:txBody>
          <a:bodyPr wrap="square" lIns="0" tIns="0" rIns="0" bIns="0">
            <a:noAutofit/>
          </a:bodyPr>
          <a:lstStyle/>
          <a:p>
            <a:pPr algn="l"/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Trasparenza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tecnologie</a:t>
            </a:r>
            <a:r>
              <a:rPr sz="2500" b="1" dirty="0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 </a:t>
            </a:r>
            <a:r>
              <a:rPr sz="2500" b="1" dirty="0" err="1">
                <a:solidFill>
                  <a:srgbClr val="1D3248"/>
                </a:solidFill>
                <a:latin typeface="Aptos Display" panose="020B0604030504040204" pitchFamily="34" charset="0"/>
                <a:ea typeface="Verdana" panose="020B0604030504040204" pitchFamily="34" charset="0"/>
              </a:rPr>
              <a:t>digitali</a:t>
            </a:r>
            <a:endParaRPr sz="25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3232" y="1298448"/>
            <a:ext cx="10698480" cy="4754880"/>
          </a:xfrm>
        </p:spPr>
        <p:txBody>
          <a:bodyPr wrap="square" lIns="146304" tIns="91440" rIns="146304" bIns="91440">
            <a:noAutofit/>
          </a:bodyPr>
          <a:lstStyle/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Trasparenza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come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accessibilità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totale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cittadini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ai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dati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della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PA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Indicatori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di performance,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uso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delle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risorse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,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risultati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Tecnologie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digitali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essenziali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per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garantire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apertura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responsabilità</a:t>
            </a:r>
            <a:endParaRPr lang="it-IT" sz="20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just" fontAlgn="base">
              <a:lnSpc>
                <a:spcPct val="150000"/>
              </a:lnSpc>
              <a:spcBef>
                <a:spcPts val="0"/>
              </a:spcBef>
              <a:spcAft>
                <a:spcPts val="300"/>
              </a:spcAft>
              <a:buFontTx/>
              <a:buChar char="-"/>
            </a:pP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Programma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triennale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per la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trasparenza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e </a:t>
            </a:r>
            <a:r>
              <a:rPr sz="2000" dirty="0" err="1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l’integrità</a:t>
            </a:r>
            <a:r>
              <a:rPr sz="2000" dirty="0">
                <a:solidFill>
                  <a:srgbClr val="1E1E1E"/>
                </a:solidFill>
                <a:latin typeface="Aptos" panose="020B0604030504040204" pitchFamily="34" charset="0"/>
                <a:ea typeface="Verdana" panose="020B0604030504040204" pitchFamily="34" charset="0"/>
              </a:rPr>
              <a:t> (Ducci 2017)</a:t>
            </a:r>
          </a:p>
        </p:txBody>
      </p:sp>
      <p:sp>
        <p:nvSpPr>
          <p:cNvPr id="7" name="Rectangle 6"/>
          <p:cNvSpPr/>
          <p:nvPr/>
        </p:nvSpPr>
        <p:spPr>
          <a:xfrm>
            <a:off x="475488" y="6473952"/>
            <a:ext cx="11109960" cy="16459"/>
          </a:xfrm>
          <a:prstGeom prst="rect">
            <a:avLst/>
          </a:prstGeom>
          <a:solidFill>
            <a:srgbClr val="D8E0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1384280" y="6510528"/>
            <a:ext cx="320040" cy="164592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algn="r"/>
            <a:r>
              <a:rPr sz="700">
                <a:solidFill>
                  <a:srgbClr val="646C74"/>
                </a:solidFill>
                <a:latin typeface="Aptos"/>
              </a:rPr>
              <a:t>32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</TotalTime>
  <Words>2148</Words>
  <Application>Microsoft Office PowerPoint</Application>
  <PresentationFormat>Widescreen</PresentationFormat>
  <Paragraphs>259</Paragraphs>
  <Slides>32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32</vt:i4>
      </vt:variant>
    </vt:vector>
  </HeadingPairs>
  <TitlesOfParts>
    <vt:vector size="37" baseType="lpstr">
      <vt:lpstr>Aptos</vt:lpstr>
      <vt:lpstr>Aptos Display</vt:lpstr>
      <vt:lpstr>Arial</vt:lpstr>
      <vt:lpstr>Verdana</vt:lpstr>
      <vt:lpstr>Tema di Office</vt:lpstr>
      <vt:lpstr>Il modello della comunicazione pubblica bidirezionale</vt:lpstr>
      <vt:lpstr>1993–1999: Comunicazione pubblica bidirezionale</vt:lpstr>
      <vt:lpstr>Contesto sociale e culturale degli anni '90</vt:lpstr>
      <vt:lpstr>Norme centrali per la comunicazione pubblica</vt:lpstr>
      <vt:lpstr>Codici e direttive per la qualità della comunicazione</vt:lpstr>
      <vt:lpstr>Semplificazione e cultura della qualità </vt:lpstr>
      <vt:lpstr>Una comunità professionale in crescita: il ComPA e Compubblica</vt:lpstr>
      <vt:lpstr>Le leggi Bassanini (1997): riforme per modernizzare la PA</vt:lpstr>
      <vt:lpstr>Tecnologia e partecipazione</vt:lpstr>
      <vt:lpstr>Presentazione standard di PowerPoint</vt:lpstr>
      <vt:lpstr>Il gap comunicativo</vt:lpstr>
      <vt:lpstr>La Legge n. 150/2000: Verso la comunicazione pubblica relazionale</vt:lpstr>
      <vt:lpstr>Ambiti e strumenti della comunicazione pubblica</vt:lpstr>
      <vt:lpstr>Strutture e figure professionali nella comunicazione pubblica</vt:lpstr>
      <vt:lpstr>Struttura di coordinamento e Piano di comunicazione</vt:lpstr>
      <vt:lpstr>Dal Piano di comunicazione al PIAO</vt:lpstr>
      <vt:lpstr>Semplificazione del linguaggio e Progetto Chiaro</vt:lpstr>
      <vt:lpstr>Digitalizzazione, e-government e e-democracy</vt:lpstr>
      <vt:lpstr>Sussidiarietà e ruolo attivo dei cittadini</vt:lpstr>
      <vt:lpstr>Limiti applicativi della Legge 150/2000</vt:lpstr>
      <vt:lpstr>Figure professionali nella comunicazione pubblica (Legge 150/2000)</vt:lpstr>
      <vt:lpstr>2.4.2 | Dal 2003 al 2009: criteri di misurazione e valutazione</vt:lpstr>
      <vt:lpstr>Formazione e nuove risorse</vt:lpstr>
      <vt:lpstr>E-government e digitalizzazione</vt:lpstr>
      <vt:lpstr>Accessibilità e inclusione: la Legge Stanca (2004)</vt:lpstr>
      <vt:lpstr>Il Codice dell’Amministrazione Digitale (2005)</vt:lpstr>
      <vt:lpstr>Il contesto europeo: e-Europe</vt:lpstr>
      <vt:lpstr>T-Government (Telematic Government)</vt:lpstr>
      <vt:lpstr>M-Government (Mobile Government)</vt:lpstr>
      <vt:lpstr>Presentazione standard di PowerPoint</vt:lpstr>
      <vt:lpstr>La Riforma Brunetta (2009)</vt:lpstr>
      <vt:lpstr>Trasparenza e tecnologie digitali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modello della comunicazione pubblica bidirezionale</dc:title>
  <dc:creator>nicola strizzolo</dc:creator>
  <cp:lastModifiedBy>nicola strizzolo</cp:lastModifiedBy>
  <cp:revision>41</cp:revision>
  <dcterms:created xsi:type="dcterms:W3CDTF">2025-05-05T16:53:56Z</dcterms:created>
  <dcterms:modified xsi:type="dcterms:W3CDTF">2026-10-28T22:58:04Z</dcterms:modified>
</cp:coreProperties>
</file>